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media/image118.bin" ContentType="image/unknown"/>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6"/>
  </p:notesMasterIdLst>
  <p:handoutMasterIdLst>
    <p:handoutMasterId r:id="rId67"/>
  </p:handoutMasterIdLst>
  <p:sldIdLst>
    <p:sldId id="1728" r:id="rId2"/>
    <p:sldId id="1852" r:id="rId3"/>
    <p:sldId id="1788" r:id="rId4"/>
    <p:sldId id="1924" r:id="rId5"/>
    <p:sldId id="1920" r:id="rId6"/>
    <p:sldId id="1928" r:id="rId7"/>
    <p:sldId id="1923" r:id="rId8"/>
    <p:sldId id="1775" r:id="rId9"/>
    <p:sldId id="1790" r:id="rId10"/>
    <p:sldId id="1804" r:id="rId11"/>
    <p:sldId id="1805" r:id="rId12"/>
    <p:sldId id="1813" r:id="rId13"/>
    <p:sldId id="1814" r:id="rId14"/>
    <p:sldId id="1818" r:id="rId15"/>
    <p:sldId id="1841" r:id="rId16"/>
    <p:sldId id="1816" r:id="rId17"/>
    <p:sldId id="1817" r:id="rId18"/>
    <p:sldId id="1863" r:id="rId19"/>
    <p:sldId id="1931" r:id="rId20"/>
    <p:sldId id="1866" r:id="rId21"/>
    <p:sldId id="1807" r:id="rId22"/>
    <p:sldId id="1809" r:id="rId23"/>
    <p:sldId id="1810" r:id="rId24"/>
    <p:sldId id="1812" r:id="rId25"/>
    <p:sldId id="1832" r:id="rId26"/>
    <p:sldId id="1789" r:id="rId27"/>
    <p:sldId id="1793" r:id="rId28"/>
    <p:sldId id="1795" r:id="rId29"/>
    <p:sldId id="1797" r:id="rId30"/>
    <p:sldId id="1798" r:id="rId31"/>
    <p:sldId id="1799" r:id="rId32"/>
    <p:sldId id="1800" r:id="rId33"/>
    <p:sldId id="1796" r:id="rId34"/>
    <p:sldId id="1846" r:id="rId35"/>
    <p:sldId id="1865" r:id="rId36"/>
    <p:sldId id="1787" r:id="rId37"/>
    <p:sldId id="1785" r:id="rId38"/>
    <p:sldId id="1895" r:id="rId39"/>
    <p:sldId id="1859" r:id="rId40"/>
    <p:sldId id="1871" r:id="rId41"/>
    <p:sldId id="1872" r:id="rId42"/>
    <p:sldId id="1888" r:id="rId43"/>
    <p:sldId id="1903" r:id="rId44"/>
    <p:sldId id="1910" r:id="rId45"/>
    <p:sldId id="1907" r:id="rId46"/>
    <p:sldId id="1911" r:id="rId47"/>
    <p:sldId id="1777" r:id="rId48"/>
    <p:sldId id="1842" r:id="rId49"/>
    <p:sldId id="1782" r:id="rId50"/>
    <p:sldId id="1927" r:id="rId51"/>
    <p:sldId id="1912" r:id="rId52"/>
    <p:sldId id="1783" r:id="rId53"/>
    <p:sldId id="1792" r:id="rId54"/>
    <p:sldId id="1900" r:id="rId55"/>
    <p:sldId id="1890" r:id="rId56"/>
    <p:sldId id="1847" r:id="rId57"/>
    <p:sldId id="1786" r:id="rId58"/>
    <p:sldId id="1784" r:id="rId59"/>
    <p:sldId id="1891" r:id="rId60"/>
    <p:sldId id="1885" r:id="rId61"/>
    <p:sldId id="1838" r:id="rId62"/>
    <p:sldId id="1878" r:id="rId63"/>
    <p:sldId id="1864" r:id="rId64"/>
    <p:sldId id="1881" r:id="rId65"/>
  </p:sldIdLst>
  <p:sldSz cx="9906000" cy="6858000" type="A4"/>
  <p:notesSz cx="6797675" cy="9926638"/>
  <p:defaultTextStyle>
    <a:defPPr>
      <a:defRPr lang="fr-FR"/>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C000"/>
    <a:srgbClr val="FF9900"/>
    <a:srgbClr val="FF9999"/>
    <a:srgbClr val="75D1FF"/>
    <a:srgbClr val="FF5050"/>
    <a:srgbClr val="DDE6F7"/>
    <a:srgbClr val="CC99FF"/>
    <a:srgbClr val="B1E77F"/>
    <a:srgbClr val="B9FF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4" autoAdjust="0"/>
    <p:restoredTop sz="82840" autoAdjust="0"/>
  </p:normalViewPr>
  <p:slideViewPr>
    <p:cSldViewPr snapToGrid="0">
      <p:cViewPr varScale="1">
        <p:scale>
          <a:sx n="97" d="100"/>
          <a:sy n="97" d="100"/>
        </p:scale>
        <p:origin x="-1116" y="-102"/>
      </p:cViewPr>
      <p:guideLst>
        <p:guide orient="horz" pos="1605"/>
        <p:guide pos="461"/>
      </p:guideLst>
    </p:cSldViewPr>
  </p:slideViewPr>
  <p:outlineViewPr>
    <p:cViewPr>
      <p:scale>
        <a:sx n="20" d="100"/>
        <a:sy n="20" d="100"/>
      </p:scale>
      <p:origin x="0" y="462"/>
    </p:cViewPr>
  </p:outlineViewPr>
  <p:notesTextViewPr>
    <p:cViewPr>
      <p:scale>
        <a:sx n="100" d="100"/>
        <a:sy n="100" d="100"/>
      </p:scale>
      <p:origin x="0" y="0"/>
    </p:cViewPr>
  </p:notesTextViewPr>
  <p:sorterViewPr>
    <p:cViewPr>
      <p:scale>
        <a:sx n="90" d="100"/>
        <a:sy n="90" d="100"/>
      </p:scale>
      <p:origin x="0" y="0"/>
    </p:cViewPr>
  </p:sorterViewPr>
  <p:notesViewPr>
    <p:cSldViewPr snapToGrid="0">
      <p:cViewPr varScale="1">
        <p:scale>
          <a:sx n="62" d="100"/>
          <a:sy n="62" d="100"/>
        </p:scale>
        <p:origin x="-2880" y="-78"/>
      </p:cViewPr>
      <p:guideLst>
        <p:guide orient="horz" pos="3126"/>
        <p:guide pos="214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AD4EC6-620E-4C54-8E3E-A2329403243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fr-FR"/>
        </a:p>
      </dgm:t>
    </dgm:pt>
    <dgm:pt modelId="{57ABCA57-BD2D-498A-AF89-58B4F9A6B09B}">
      <dgm:prSet phldrT="[Texte]" custT="1"/>
      <dgm:spPr>
        <a:gradFill flip="none" rotWithShape="1">
          <a:gsLst>
            <a:gs pos="80000">
              <a:srgbClr val="FFFF00"/>
            </a:gs>
            <a:gs pos="25000">
              <a:srgbClr val="00C459"/>
            </a:gs>
          </a:gsLst>
          <a:path path="circle">
            <a:fillToRect l="100000" t="100000"/>
          </a:path>
          <a:tileRect r="-100000" b="-100000"/>
        </a:gradFill>
      </dgm:spPr>
      <dgm:t>
        <a:bodyPr/>
        <a:lstStyle/>
        <a:p>
          <a:r>
            <a:rPr lang="fr-FR" sz="2200" b="1" dirty="0" smtClean="0">
              <a:solidFill>
                <a:schemeClr val="tx1"/>
              </a:solidFill>
            </a:rPr>
            <a:t>FSE</a:t>
          </a:r>
          <a:r>
            <a:rPr lang="fr-FR" sz="2200" dirty="0" smtClean="0">
              <a:solidFill>
                <a:srgbClr val="BBE0E3">
                  <a:lumMod val="50000"/>
                </a:srgbClr>
              </a:solidFill>
            </a:rPr>
            <a:t>*</a:t>
          </a:r>
          <a:r>
            <a:rPr lang="fr-FR" sz="2200" b="1" dirty="0" smtClean="0">
              <a:solidFill>
                <a:schemeClr val="tx1"/>
              </a:solidFill>
            </a:rPr>
            <a:t> sécurisée SESAM-Vitale</a:t>
          </a:r>
          <a:endParaRPr lang="fr-FR" sz="2200" b="1" dirty="0">
            <a:solidFill>
              <a:schemeClr val="tx1"/>
            </a:solidFill>
          </a:endParaRPr>
        </a:p>
      </dgm:t>
    </dgm:pt>
    <dgm:pt modelId="{24E2B8DC-8DAC-41AF-BF59-E8EC1A46B80E}" type="parTrans" cxnId="{EA8159E9-CE2B-4A0F-8B46-EED42D977957}">
      <dgm:prSet/>
      <dgm:spPr/>
      <dgm:t>
        <a:bodyPr/>
        <a:lstStyle/>
        <a:p>
          <a:endParaRPr lang="fr-FR">
            <a:solidFill>
              <a:schemeClr val="tx1"/>
            </a:solidFill>
          </a:endParaRPr>
        </a:p>
      </dgm:t>
    </dgm:pt>
    <dgm:pt modelId="{41807EA0-6155-4000-B51C-AFDF3178EF89}" type="sibTrans" cxnId="{EA8159E9-CE2B-4A0F-8B46-EED42D977957}">
      <dgm:prSet/>
      <dgm:spPr/>
      <dgm:t>
        <a:bodyPr/>
        <a:lstStyle/>
        <a:p>
          <a:endParaRPr lang="fr-FR">
            <a:solidFill>
              <a:schemeClr val="tx1"/>
            </a:solidFill>
          </a:endParaRPr>
        </a:p>
      </dgm:t>
    </dgm:pt>
    <dgm:pt modelId="{81954776-D3EC-4360-89F0-5ED447E6FB6E}">
      <dgm:prSet phldrT="[Texte]" custT="1"/>
      <dgm:spPr>
        <a:gradFill flip="none" rotWithShape="1">
          <a:gsLst>
            <a:gs pos="80000">
              <a:srgbClr val="75DBFF"/>
            </a:gs>
            <a:gs pos="25000">
              <a:schemeClr val="bg1"/>
            </a:gs>
          </a:gsLst>
          <a:path path="circle">
            <a:fillToRect l="100000" t="100000"/>
          </a:path>
          <a:tileRect r="-100000" b="-100000"/>
        </a:gradFill>
      </dgm:spPr>
      <dgm:t>
        <a:bodyPr/>
        <a:lstStyle/>
        <a:p>
          <a:r>
            <a:rPr lang="fr-FR" sz="2000" b="1" dirty="0" smtClean="0">
              <a:solidFill>
                <a:schemeClr val="tx1"/>
              </a:solidFill>
            </a:rPr>
            <a:t>FSE non sécurisée</a:t>
          </a:r>
          <a:endParaRPr lang="fr-FR" sz="2000" dirty="0">
            <a:solidFill>
              <a:schemeClr val="tx1"/>
            </a:solidFill>
          </a:endParaRPr>
        </a:p>
      </dgm:t>
    </dgm:pt>
    <dgm:pt modelId="{A9A6C7FD-1B0F-413F-8CA6-8CF924DB8959}" type="parTrans" cxnId="{5DF1A626-F53C-4ABF-A878-C67D0E7BB0ED}">
      <dgm:prSet/>
      <dgm:spPr/>
      <dgm:t>
        <a:bodyPr/>
        <a:lstStyle/>
        <a:p>
          <a:endParaRPr lang="fr-FR">
            <a:solidFill>
              <a:schemeClr val="tx1"/>
            </a:solidFill>
          </a:endParaRPr>
        </a:p>
      </dgm:t>
    </dgm:pt>
    <dgm:pt modelId="{9A3F5557-4C8D-4259-AB87-68FD688F1AC1}" type="sibTrans" cxnId="{5DF1A626-F53C-4ABF-A878-C67D0E7BB0ED}">
      <dgm:prSet/>
      <dgm:spPr/>
      <dgm:t>
        <a:bodyPr/>
        <a:lstStyle/>
        <a:p>
          <a:endParaRPr lang="fr-FR">
            <a:solidFill>
              <a:schemeClr val="tx1"/>
            </a:solidFill>
          </a:endParaRPr>
        </a:p>
      </dgm:t>
    </dgm:pt>
    <dgm:pt modelId="{010A407B-5CDA-46EF-9007-0CD07280B699}">
      <dgm:prSet phldrT="[Texte]" custT="1"/>
      <dgm:spPr>
        <a:gradFill rotWithShape="0">
          <a:gsLst>
            <a:gs pos="80000">
              <a:schemeClr val="accent6">
                <a:lumMod val="20000"/>
                <a:lumOff val="80000"/>
              </a:schemeClr>
            </a:gs>
            <a:gs pos="25000">
              <a:schemeClr val="bg1"/>
            </a:gs>
          </a:gsLst>
          <a:path path="circle">
            <a:fillToRect l="100000" t="100000"/>
          </a:path>
        </a:gradFill>
      </dgm:spPr>
      <dgm:t>
        <a:bodyPr/>
        <a:lstStyle/>
        <a:p>
          <a:r>
            <a:rPr lang="fr-FR" sz="2000" b="1" dirty="0" smtClean="0">
              <a:solidFill>
                <a:schemeClr val="tx1"/>
              </a:solidFill>
            </a:rPr>
            <a:t>Flux B2 « classique »</a:t>
          </a:r>
        </a:p>
        <a:p>
          <a:r>
            <a:rPr lang="fr-FR" sz="1600" b="0" dirty="0" smtClean="0">
              <a:solidFill>
                <a:schemeClr val="tx1"/>
              </a:solidFill>
            </a:rPr>
            <a:t>flux réalisés avec des progiciels qui s’appuient sur la norme d’échange IRIS/B2 "Inter régime" :</a:t>
          </a:r>
        </a:p>
      </dgm:t>
    </dgm:pt>
    <dgm:pt modelId="{528CE96F-388B-4521-A13C-CE8E84766E00}" type="parTrans" cxnId="{D0CDBD6D-1008-44A2-A0E2-991B406E22A4}">
      <dgm:prSet/>
      <dgm:spPr/>
      <dgm:t>
        <a:bodyPr/>
        <a:lstStyle/>
        <a:p>
          <a:endParaRPr lang="fr-FR">
            <a:solidFill>
              <a:schemeClr val="tx1"/>
            </a:solidFill>
          </a:endParaRPr>
        </a:p>
      </dgm:t>
    </dgm:pt>
    <dgm:pt modelId="{924A17B7-ACAA-40B4-98EC-9B60B1240558}" type="sibTrans" cxnId="{D0CDBD6D-1008-44A2-A0E2-991B406E22A4}">
      <dgm:prSet/>
      <dgm:spPr/>
      <dgm:t>
        <a:bodyPr/>
        <a:lstStyle/>
        <a:p>
          <a:endParaRPr lang="fr-FR">
            <a:solidFill>
              <a:schemeClr val="tx1"/>
            </a:solidFill>
          </a:endParaRPr>
        </a:p>
      </dgm:t>
    </dgm:pt>
    <dgm:pt modelId="{1E8F38D1-0C94-4B78-991F-9F0CC7713405}">
      <dgm:prSet phldrT="[Texte]" custT="1"/>
      <dgm:spPr>
        <a:gradFill flip="none" rotWithShape="1">
          <a:gsLst>
            <a:gs pos="80000">
              <a:srgbClr val="FFFF00"/>
            </a:gs>
            <a:gs pos="25000">
              <a:srgbClr val="00C459"/>
            </a:gs>
          </a:gsLst>
          <a:path path="circle">
            <a:fillToRect l="100000" t="100000"/>
          </a:path>
          <a:tileRect r="-100000" b="-100000"/>
        </a:gradFill>
      </dgm:spPr>
      <dgm:t>
        <a:bodyPr/>
        <a:lstStyle/>
        <a:p>
          <a:r>
            <a:rPr lang="fr-FR" sz="1600" b="0" dirty="0" smtClean="0">
              <a:solidFill>
                <a:schemeClr val="tx1"/>
              </a:solidFill>
            </a:rPr>
            <a:t>flux SESAM-Vitale signés électroniquement </a:t>
          </a:r>
          <a:endParaRPr lang="fr-FR" sz="1600" dirty="0">
            <a:solidFill>
              <a:schemeClr val="tx1"/>
            </a:solidFill>
          </a:endParaRPr>
        </a:p>
      </dgm:t>
    </dgm:pt>
    <dgm:pt modelId="{CDB6E4E4-BA0A-49E2-B17A-415455139F0C}" type="sibTrans" cxnId="{2D630E06-AECC-4691-BC7A-D9F79ED02330}">
      <dgm:prSet/>
      <dgm:spPr/>
      <dgm:t>
        <a:bodyPr/>
        <a:lstStyle/>
        <a:p>
          <a:endParaRPr lang="fr-FR">
            <a:solidFill>
              <a:schemeClr val="tx1"/>
            </a:solidFill>
          </a:endParaRPr>
        </a:p>
      </dgm:t>
    </dgm:pt>
    <dgm:pt modelId="{6E744990-132C-4039-A5C1-B4754D496667}" type="parTrans" cxnId="{2D630E06-AECC-4691-BC7A-D9F79ED02330}">
      <dgm:prSet/>
      <dgm:spPr/>
      <dgm:t>
        <a:bodyPr/>
        <a:lstStyle/>
        <a:p>
          <a:endParaRPr lang="fr-FR">
            <a:solidFill>
              <a:schemeClr val="tx1"/>
            </a:solidFill>
          </a:endParaRPr>
        </a:p>
      </dgm:t>
    </dgm:pt>
    <dgm:pt modelId="{6E31AD71-957D-4A3A-B482-557A9EEABEBB}">
      <dgm:prSet custT="1"/>
      <dgm:spPr>
        <a:gradFill flip="none" rotWithShape="1">
          <a:gsLst>
            <a:gs pos="80000">
              <a:srgbClr val="FFFF00"/>
            </a:gs>
            <a:gs pos="25000">
              <a:srgbClr val="00C459"/>
            </a:gs>
          </a:gsLst>
          <a:path path="circle">
            <a:fillToRect l="100000" t="100000"/>
          </a:path>
          <a:tileRect r="-100000" b="-100000"/>
        </a:gradFill>
      </dgm:spPr>
      <dgm:t>
        <a:bodyPr/>
        <a:lstStyle/>
        <a:p>
          <a:r>
            <a:rPr lang="fr-FR" sz="1600" b="0" dirty="0" smtClean="0">
              <a:solidFill>
                <a:schemeClr val="tx1"/>
              </a:solidFill>
            </a:rPr>
            <a:t>ces flux sont protégés de toute intervention d’un tiers (notion d’intégrité et de confidentialité de certaines données)</a:t>
          </a:r>
        </a:p>
      </dgm:t>
    </dgm:pt>
    <dgm:pt modelId="{6EF166D1-FBE3-4B65-9DDC-08D49DA304C8}" type="parTrans" cxnId="{CF2B7CC5-BB1B-475A-BBD9-1E35699F82E5}">
      <dgm:prSet/>
      <dgm:spPr/>
      <dgm:t>
        <a:bodyPr/>
        <a:lstStyle/>
        <a:p>
          <a:endParaRPr lang="fr-FR">
            <a:solidFill>
              <a:schemeClr val="tx1"/>
            </a:solidFill>
          </a:endParaRPr>
        </a:p>
      </dgm:t>
    </dgm:pt>
    <dgm:pt modelId="{9351235F-A44E-42A9-B902-D435BC73EC51}" type="sibTrans" cxnId="{CF2B7CC5-BB1B-475A-BBD9-1E35699F82E5}">
      <dgm:prSet/>
      <dgm:spPr/>
      <dgm:t>
        <a:bodyPr/>
        <a:lstStyle/>
        <a:p>
          <a:endParaRPr lang="fr-FR">
            <a:solidFill>
              <a:schemeClr val="tx1"/>
            </a:solidFill>
          </a:endParaRPr>
        </a:p>
      </dgm:t>
    </dgm:pt>
    <dgm:pt modelId="{A96F77AC-7AE9-4190-A6D6-C8924C775D29}">
      <dgm:prSet custT="1"/>
      <dgm:spPr>
        <a:gradFill flip="none" rotWithShape="1">
          <a:gsLst>
            <a:gs pos="80000">
              <a:srgbClr val="FFFF00"/>
            </a:gs>
            <a:gs pos="25000">
              <a:srgbClr val="00C459"/>
            </a:gs>
          </a:gsLst>
          <a:path path="circle">
            <a:fillToRect l="100000" t="100000"/>
          </a:path>
          <a:tileRect r="-100000" b="-100000"/>
        </a:gradFill>
      </dgm:spPr>
      <dgm:t>
        <a:bodyPr/>
        <a:lstStyle/>
        <a:p>
          <a:r>
            <a:rPr lang="fr-FR" sz="1600" b="0" dirty="0" smtClean="0">
              <a:solidFill>
                <a:schemeClr val="tx1"/>
              </a:solidFill>
            </a:rPr>
            <a:t>la FSE sécurisée remplace la feuille de soins papier (y compris au plan réglementaire)</a:t>
          </a:r>
        </a:p>
      </dgm:t>
    </dgm:pt>
    <dgm:pt modelId="{2194C5E1-6343-4DCE-9C9B-615C9A220D63}" type="parTrans" cxnId="{E92916FE-8AFE-4531-9C9F-F5638B845EDA}">
      <dgm:prSet/>
      <dgm:spPr/>
      <dgm:t>
        <a:bodyPr/>
        <a:lstStyle/>
        <a:p>
          <a:endParaRPr lang="fr-FR">
            <a:solidFill>
              <a:schemeClr val="tx1"/>
            </a:solidFill>
          </a:endParaRPr>
        </a:p>
      </dgm:t>
    </dgm:pt>
    <dgm:pt modelId="{8ACEC268-47D7-4C27-BA8E-941D008103E9}" type="sibTrans" cxnId="{E92916FE-8AFE-4531-9C9F-F5638B845EDA}">
      <dgm:prSet/>
      <dgm:spPr/>
      <dgm:t>
        <a:bodyPr/>
        <a:lstStyle/>
        <a:p>
          <a:endParaRPr lang="fr-FR">
            <a:solidFill>
              <a:schemeClr val="tx1"/>
            </a:solidFill>
          </a:endParaRPr>
        </a:p>
      </dgm:t>
    </dgm:pt>
    <dgm:pt modelId="{91E03BC8-514E-4C50-B183-656EE7762572}">
      <dgm:prSet phldrT="[Texte]" custT="1" custLinFactX="-8784" custLinFactNeighborX="-100000"/>
      <dgm:spPr>
        <a:gradFill rotWithShape="0">
          <a:gsLst>
            <a:gs pos="80000">
              <a:schemeClr val="accent6">
                <a:lumMod val="20000"/>
                <a:lumOff val="80000"/>
              </a:schemeClr>
            </a:gs>
            <a:gs pos="25000">
              <a:schemeClr val="bg1"/>
            </a:gs>
          </a:gsLst>
          <a:path path="circle">
            <a:fillToRect l="100000" t="100000"/>
          </a:path>
        </a:gradFill>
      </dgm:spPr>
      <dgm:t>
        <a:bodyPr/>
        <a:lstStyle/>
        <a:p>
          <a:r>
            <a:rPr lang="fr-FR" sz="1600" b="0" dirty="0" smtClean="0">
              <a:solidFill>
                <a:schemeClr val="tx1"/>
              </a:solidFill>
            </a:rPr>
            <a:t>Pour les établissements de soins (hôpitaux et cliniques)</a:t>
          </a:r>
        </a:p>
      </dgm:t>
    </dgm:pt>
    <dgm:pt modelId="{6CE19701-A1F1-4868-8058-A68B070BE3EE}" type="parTrans" cxnId="{7F7F79AF-E4BC-4C4A-911F-66DBE56FC274}">
      <dgm:prSet/>
      <dgm:spPr/>
      <dgm:t>
        <a:bodyPr/>
        <a:lstStyle/>
        <a:p>
          <a:endParaRPr lang="fr-FR"/>
        </a:p>
      </dgm:t>
    </dgm:pt>
    <dgm:pt modelId="{A45E2770-7FDB-4EF7-9502-4EA36675CA7A}" type="sibTrans" cxnId="{7F7F79AF-E4BC-4C4A-911F-66DBE56FC274}">
      <dgm:prSet/>
      <dgm:spPr/>
      <dgm:t>
        <a:bodyPr/>
        <a:lstStyle/>
        <a:p>
          <a:endParaRPr lang="fr-FR"/>
        </a:p>
      </dgm:t>
    </dgm:pt>
    <dgm:pt modelId="{0F05B504-1408-4220-8457-A973BC3AF656}">
      <dgm:prSet phldrT="[Texte]" custT="1"/>
      <dgm:spPr>
        <a:gradFill rotWithShape="0">
          <a:gsLst>
            <a:gs pos="80000">
              <a:schemeClr val="accent6">
                <a:lumMod val="20000"/>
                <a:lumOff val="80000"/>
              </a:schemeClr>
            </a:gs>
            <a:gs pos="25000">
              <a:schemeClr val="bg1"/>
            </a:gs>
          </a:gsLst>
          <a:path path="circle">
            <a:fillToRect l="100000" t="100000"/>
          </a:path>
        </a:gradFill>
      </dgm:spPr>
      <dgm:t>
        <a:bodyPr/>
        <a:lstStyle/>
        <a:p>
          <a:r>
            <a:rPr lang="fr-FR" sz="1600" b="0" dirty="0" smtClean="0">
              <a:solidFill>
                <a:schemeClr val="tx1"/>
              </a:solidFill>
            </a:rPr>
            <a:t>Pour les professionnels de santé en attente :</a:t>
          </a:r>
        </a:p>
        <a:p>
          <a:r>
            <a:rPr lang="fr-FR" sz="1600" b="0" dirty="0" smtClean="0">
              <a:solidFill>
                <a:schemeClr val="tx1"/>
              </a:solidFill>
            </a:rPr>
            <a:t>- de réception de leur CPS,</a:t>
          </a:r>
        </a:p>
        <a:p>
          <a:r>
            <a:rPr lang="fr-FR" sz="1600" b="0" dirty="0" smtClean="0">
              <a:solidFill>
                <a:schemeClr val="tx1"/>
              </a:solidFill>
            </a:rPr>
            <a:t>-de l’acquisition d’un logiciel SESAM Vitale ou de facturation en ligne (transporteurs </a:t>
          </a:r>
          <a:r>
            <a:rPr lang="fr-FR" sz="1200" b="0" dirty="0" smtClean="0">
              <a:solidFill>
                <a:schemeClr val="tx1"/>
              </a:solidFill>
            </a:rPr>
            <a:t>)</a:t>
          </a:r>
        </a:p>
      </dgm:t>
    </dgm:pt>
    <dgm:pt modelId="{024B1229-3838-43AA-8682-9D875033D9BF}" type="parTrans" cxnId="{85A17473-4887-4B96-B72E-ACC73DA002FE}">
      <dgm:prSet/>
      <dgm:spPr/>
      <dgm:t>
        <a:bodyPr/>
        <a:lstStyle/>
        <a:p>
          <a:endParaRPr lang="fr-FR"/>
        </a:p>
      </dgm:t>
    </dgm:pt>
    <dgm:pt modelId="{0808332B-A03D-4B5F-B2F7-8F18EB3DEB78}" type="sibTrans" cxnId="{85A17473-4887-4B96-B72E-ACC73DA002FE}">
      <dgm:prSet/>
      <dgm:spPr/>
      <dgm:t>
        <a:bodyPr/>
        <a:lstStyle/>
        <a:p>
          <a:endParaRPr lang="fr-FR"/>
        </a:p>
      </dgm:t>
    </dgm:pt>
    <dgm:pt modelId="{FCF5E84E-B5E3-4041-B974-5099071CEEEF}">
      <dgm:prSet phldrT="[Texte]" custT="1"/>
      <dgm:spPr>
        <a:gradFill flip="none" rotWithShape="1">
          <a:gsLst>
            <a:gs pos="80000">
              <a:srgbClr val="75DBFF"/>
            </a:gs>
            <a:gs pos="25000">
              <a:schemeClr val="bg1"/>
            </a:gs>
          </a:gsLst>
          <a:path path="circle">
            <a:fillToRect l="100000" t="100000"/>
          </a:path>
          <a:tileRect r="-100000" b="-100000"/>
        </a:gradFill>
      </dgm:spPr>
      <dgm:t>
        <a:bodyPr/>
        <a:lstStyle/>
        <a:p>
          <a:r>
            <a:rPr lang="fr-FR" sz="1600" b="0" dirty="0" smtClean="0">
              <a:solidFill>
                <a:schemeClr val="tx1"/>
              </a:solidFill>
            </a:rPr>
            <a:t>flux transmis avec la </a:t>
          </a:r>
          <a:r>
            <a:rPr lang="fr-FR" sz="1600" b="0" u="sng" dirty="0" smtClean="0">
              <a:solidFill>
                <a:schemeClr val="tx1"/>
              </a:solidFill>
            </a:rPr>
            <a:t>seule</a:t>
          </a:r>
          <a:r>
            <a:rPr lang="fr-FR" sz="1600" b="0" dirty="0" smtClean="0">
              <a:solidFill>
                <a:schemeClr val="tx1"/>
              </a:solidFill>
            </a:rPr>
            <a:t> carte du professionnel de santé</a:t>
          </a:r>
          <a:endParaRPr lang="fr-FR" sz="1600" b="0" dirty="0">
            <a:solidFill>
              <a:schemeClr val="tx1"/>
            </a:solidFill>
          </a:endParaRPr>
        </a:p>
      </dgm:t>
    </dgm:pt>
    <dgm:pt modelId="{87FC66F0-2AA2-4B7C-AF1E-C7F9007104A7}" type="parTrans" cxnId="{03499AA8-B9C3-4FA3-BF0C-85C98089CA0C}">
      <dgm:prSet/>
      <dgm:spPr/>
      <dgm:t>
        <a:bodyPr/>
        <a:lstStyle/>
        <a:p>
          <a:endParaRPr lang="fr-FR"/>
        </a:p>
      </dgm:t>
    </dgm:pt>
    <dgm:pt modelId="{A787E96D-F540-4F2E-AC06-E0F9FB6D1009}" type="sibTrans" cxnId="{03499AA8-B9C3-4FA3-BF0C-85C98089CA0C}">
      <dgm:prSet/>
      <dgm:spPr/>
      <dgm:t>
        <a:bodyPr/>
        <a:lstStyle/>
        <a:p>
          <a:endParaRPr lang="fr-FR"/>
        </a:p>
      </dgm:t>
    </dgm:pt>
    <dgm:pt modelId="{AAC90CEC-3CFC-4D5B-8EE4-EB7D5F7175DE}" type="pres">
      <dgm:prSet presAssocID="{10AD4EC6-620E-4C54-8E3E-A23294032438}" presName="Name0" presStyleCnt="0">
        <dgm:presLayoutVars>
          <dgm:dir/>
          <dgm:resizeHandles val="exact"/>
        </dgm:presLayoutVars>
      </dgm:prSet>
      <dgm:spPr/>
      <dgm:t>
        <a:bodyPr/>
        <a:lstStyle/>
        <a:p>
          <a:endParaRPr lang="fr-FR"/>
        </a:p>
      </dgm:t>
    </dgm:pt>
    <dgm:pt modelId="{A5FC8769-5A89-48E6-A6D7-18BFAA93300F}" type="pres">
      <dgm:prSet presAssocID="{57ABCA57-BD2D-498A-AF89-58B4F9A6B09B}" presName="node" presStyleLbl="node1" presStyleIdx="0" presStyleCnt="3" custScaleX="134267" custLinFactNeighborX="40124" custLinFactNeighborY="431">
        <dgm:presLayoutVars>
          <dgm:bulletEnabled val="1"/>
        </dgm:presLayoutVars>
      </dgm:prSet>
      <dgm:spPr/>
      <dgm:t>
        <a:bodyPr/>
        <a:lstStyle/>
        <a:p>
          <a:endParaRPr lang="fr-FR"/>
        </a:p>
      </dgm:t>
    </dgm:pt>
    <dgm:pt modelId="{5B9A6FEB-BFEC-4D13-A164-BEC80E9A4726}" type="pres">
      <dgm:prSet presAssocID="{41807EA0-6155-4000-B51C-AFDF3178EF89}" presName="sibTrans" presStyleCnt="0"/>
      <dgm:spPr/>
    </dgm:pt>
    <dgm:pt modelId="{F0A36C09-79C4-4F03-879A-EBA74A3202D4}" type="pres">
      <dgm:prSet presAssocID="{81954776-D3EC-4360-89F0-5ED447E6FB6E}" presName="node" presStyleLbl="node1" presStyleIdx="1" presStyleCnt="3" custScaleX="78721" custScaleY="63874" custLinFactNeighborX="-25494" custLinFactNeighborY="-16562">
        <dgm:presLayoutVars>
          <dgm:bulletEnabled val="1"/>
        </dgm:presLayoutVars>
      </dgm:prSet>
      <dgm:spPr/>
      <dgm:t>
        <a:bodyPr/>
        <a:lstStyle/>
        <a:p>
          <a:endParaRPr lang="fr-FR"/>
        </a:p>
      </dgm:t>
    </dgm:pt>
    <dgm:pt modelId="{F9D6311F-C0E0-414F-BCF0-7796F93F98A4}" type="pres">
      <dgm:prSet presAssocID="{9A3F5557-4C8D-4259-AB87-68FD688F1AC1}" presName="sibTrans" presStyleCnt="0"/>
      <dgm:spPr/>
    </dgm:pt>
    <dgm:pt modelId="{9CF62784-1F5E-41D6-98D3-77C29CF1607E}" type="pres">
      <dgm:prSet presAssocID="{010A407B-5CDA-46EF-9007-0CD07280B699}" presName="node" presStyleLbl="node1" presStyleIdx="2" presStyleCnt="3" custScaleX="125899" custLinFactNeighborX="-53202">
        <dgm:presLayoutVars>
          <dgm:bulletEnabled val="1"/>
        </dgm:presLayoutVars>
      </dgm:prSet>
      <dgm:spPr/>
      <dgm:t>
        <a:bodyPr/>
        <a:lstStyle/>
        <a:p>
          <a:endParaRPr lang="fr-FR"/>
        </a:p>
      </dgm:t>
    </dgm:pt>
  </dgm:ptLst>
  <dgm:cxnLst>
    <dgm:cxn modelId="{7F7F79AF-E4BC-4C4A-911F-66DBE56FC274}" srcId="{010A407B-5CDA-46EF-9007-0CD07280B699}" destId="{91E03BC8-514E-4C50-B183-656EE7762572}" srcOrd="0" destOrd="0" parTransId="{6CE19701-A1F1-4868-8058-A68B070BE3EE}" sibTransId="{A45E2770-7FDB-4EF7-9502-4EA36675CA7A}"/>
    <dgm:cxn modelId="{CB153B09-E07A-4FE9-950B-AD0DABE2AC4C}" type="presOf" srcId="{10AD4EC6-620E-4C54-8E3E-A23294032438}" destId="{AAC90CEC-3CFC-4D5B-8EE4-EB7D5F7175DE}" srcOrd="0" destOrd="0" presId="urn:microsoft.com/office/officeart/2005/8/layout/hList6"/>
    <dgm:cxn modelId="{2D630E06-AECC-4691-BC7A-D9F79ED02330}" srcId="{57ABCA57-BD2D-498A-AF89-58B4F9A6B09B}" destId="{1E8F38D1-0C94-4B78-991F-9F0CC7713405}" srcOrd="0" destOrd="0" parTransId="{6E744990-132C-4039-A5C1-B4754D496667}" sibTransId="{CDB6E4E4-BA0A-49E2-B17A-415455139F0C}"/>
    <dgm:cxn modelId="{CF2B7CC5-BB1B-475A-BBD9-1E35699F82E5}" srcId="{57ABCA57-BD2D-498A-AF89-58B4F9A6B09B}" destId="{6E31AD71-957D-4A3A-B482-557A9EEABEBB}" srcOrd="1" destOrd="0" parTransId="{6EF166D1-FBE3-4B65-9DDC-08D49DA304C8}" sibTransId="{9351235F-A44E-42A9-B902-D435BC73EC51}"/>
    <dgm:cxn modelId="{85A17473-4887-4B96-B72E-ACC73DA002FE}" srcId="{010A407B-5CDA-46EF-9007-0CD07280B699}" destId="{0F05B504-1408-4220-8457-A973BC3AF656}" srcOrd="1" destOrd="0" parTransId="{024B1229-3838-43AA-8682-9D875033D9BF}" sibTransId="{0808332B-A03D-4B5F-B2F7-8F18EB3DEB78}"/>
    <dgm:cxn modelId="{D0CDBD6D-1008-44A2-A0E2-991B406E22A4}" srcId="{10AD4EC6-620E-4C54-8E3E-A23294032438}" destId="{010A407B-5CDA-46EF-9007-0CD07280B699}" srcOrd="2" destOrd="0" parTransId="{528CE96F-388B-4521-A13C-CE8E84766E00}" sibTransId="{924A17B7-ACAA-40B4-98EC-9B60B1240558}"/>
    <dgm:cxn modelId="{141619D4-08DA-488C-9EB8-7679560333B2}" type="presOf" srcId="{010A407B-5CDA-46EF-9007-0CD07280B699}" destId="{9CF62784-1F5E-41D6-98D3-77C29CF1607E}" srcOrd="0" destOrd="0" presId="urn:microsoft.com/office/officeart/2005/8/layout/hList6"/>
    <dgm:cxn modelId="{03499AA8-B9C3-4FA3-BF0C-85C98089CA0C}" srcId="{81954776-D3EC-4360-89F0-5ED447E6FB6E}" destId="{FCF5E84E-B5E3-4041-B974-5099071CEEEF}" srcOrd="0" destOrd="0" parTransId="{87FC66F0-2AA2-4B7C-AF1E-C7F9007104A7}" sibTransId="{A787E96D-F540-4F2E-AC06-E0F9FB6D1009}"/>
    <dgm:cxn modelId="{A29DBF73-3D02-43C6-9737-BD21A55F5207}" type="presOf" srcId="{1E8F38D1-0C94-4B78-991F-9F0CC7713405}" destId="{A5FC8769-5A89-48E6-A6D7-18BFAA93300F}" srcOrd="0" destOrd="1" presId="urn:microsoft.com/office/officeart/2005/8/layout/hList6"/>
    <dgm:cxn modelId="{652D4D68-D4DF-4B82-A208-912B1AAEBC33}" type="presOf" srcId="{81954776-D3EC-4360-89F0-5ED447E6FB6E}" destId="{F0A36C09-79C4-4F03-879A-EBA74A3202D4}" srcOrd="0" destOrd="0" presId="urn:microsoft.com/office/officeart/2005/8/layout/hList6"/>
    <dgm:cxn modelId="{39CD3184-CA5F-479A-B4A5-867146DFDCE3}" type="presOf" srcId="{6E31AD71-957D-4A3A-B482-557A9EEABEBB}" destId="{A5FC8769-5A89-48E6-A6D7-18BFAA93300F}" srcOrd="0" destOrd="2" presId="urn:microsoft.com/office/officeart/2005/8/layout/hList6"/>
    <dgm:cxn modelId="{B1D9860D-0794-455E-8F35-0723AFDA47F9}" type="presOf" srcId="{FCF5E84E-B5E3-4041-B974-5099071CEEEF}" destId="{F0A36C09-79C4-4F03-879A-EBA74A3202D4}" srcOrd="0" destOrd="1" presId="urn:microsoft.com/office/officeart/2005/8/layout/hList6"/>
    <dgm:cxn modelId="{74BDDCBF-6B32-4F8D-9E90-E8CA14E8C3D9}" type="presOf" srcId="{0F05B504-1408-4220-8457-A973BC3AF656}" destId="{9CF62784-1F5E-41D6-98D3-77C29CF1607E}" srcOrd="0" destOrd="2" presId="urn:microsoft.com/office/officeart/2005/8/layout/hList6"/>
    <dgm:cxn modelId="{5DF1A626-F53C-4ABF-A878-C67D0E7BB0ED}" srcId="{10AD4EC6-620E-4C54-8E3E-A23294032438}" destId="{81954776-D3EC-4360-89F0-5ED447E6FB6E}" srcOrd="1" destOrd="0" parTransId="{A9A6C7FD-1B0F-413F-8CA6-8CF924DB8959}" sibTransId="{9A3F5557-4C8D-4259-AB87-68FD688F1AC1}"/>
    <dgm:cxn modelId="{B70DC3D6-E84D-4D53-9036-5DF829B7E109}" type="presOf" srcId="{57ABCA57-BD2D-498A-AF89-58B4F9A6B09B}" destId="{A5FC8769-5A89-48E6-A6D7-18BFAA93300F}" srcOrd="0" destOrd="0" presId="urn:microsoft.com/office/officeart/2005/8/layout/hList6"/>
    <dgm:cxn modelId="{EA8159E9-CE2B-4A0F-8B46-EED42D977957}" srcId="{10AD4EC6-620E-4C54-8E3E-A23294032438}" destId="{57ABCA57-BD2D-498A-AF89-58B4F9A6B09B}" srcOrd="0" destOrd="0" parTransId="{24E2B8DC-8DAC-41AF-BF59-E8EC1A46B80E}" sibTransId="{41807EA0-6155-4000-B51C-AFDF3178EF89}"/>
    <dgm:cxn modelId="{E92916FE-8AFE-4531-9C9F-F5638B845EDA}" srcId="{57ABCA57-BD2D-498A-AF89-58B4F9A6B09B}" destId="{A96F77AC-7AE9-4190-A6D6-C8924C775D29}" srcOrd="2" destOrd="0" parTransId="{2194C5E1-6343-4DCE-9C9B-615C9A220D63}" sibTransId="{8ACEC268-47D7-4C27-BA8E-941D008103E9}"/>
    <dgm:cxn modelId="{90B4F8F5-201D-4689-98A5-0B54A5EF2130}" type="presOf" srcId="{A96F77AC-7AE9-4190-A6D6-C8924C775D29}" destId="{A5FC8769-5A89-48E6-A6D7-18BFAA93300F}" srcOrd="0" destOrd="3" presId="urn:microsoft.com/office/officeart/2005/8/layout/hList6"/>
    <dgm:cxn modelId="{974E203D-C4A6-4DED-9196-46A382EB89C4}" type="presOf" srcId="{91E03BC8-514E-4C50-B183-656EE7762572}" destId="{9CF62784-1F5E-41D6-98D3-77C29CF1607E}" srcOrd="0" destOrd="1" presId="urn:microsoft.com/office/officeart/2005/8/layout/hList6"/>
    <dgm:cxn modelId="{05F24ED9-F14C-4798-9707-142A652C555F}" type="presParOf" srcId="{AAC90CEC-3CFC-4D5B-8EE4-EB7D5F7175DE}" destId="{A5FC8769-5A89-48E6-A6D7-18BFAA93300F}" srcOrd="0" destOrd="0" presId="urn:microsoft.com/office/officeart/2005/8/layout/hList6"/>
    <dgm:cxn modelId="{A4AE642D-BBB3-4AE7-8013-D9E37469766A}" type="presParOf" srcId="{AAC90CEC-3CFC-4D5B-8EE4-EB7D5F7175DE}" destId="{5B9A6FEB-BFEC-4D13-A164-BEC80E9A4726}" srcOrd="1" destOrd="0" presId="urn:microsoft.com/office/officeart/2005/8/layout/hList6"/>
    <dgm:cxn modelId="{23524C68-8B29-4F52-BACD-8B09F640CAC5}" type="presParOf" srcId="{AAC90CEC-3CFC-4D5B-8EE4-EB7D5F7175DE}" destId="{F0A36C09-79C4-4F03-879A-EBA74A3202D4}" srcOrd="2" destOrd="0" presId="urn:microsoft.com/office/officeart/2005/8/layout/hList6"/>
    <dgm:cxn modelId="{577364DE-984C-4295-948F-52610348E5DF}" type="presParOf" srcId="{AAC90CEC-3CFC-4D5B-8EE4-EB7D5F7175DE}" destId="{F9D6311F-C0E0-414F-BCF0-7796F93F98A4}" srcOrd="3" destOrd="0" presId="urn:microsoft.com/office/officeart/2005/8/layout/hList6"/>
    <dgm:cxn modelId="{15643406-B1E4-440A-A450-C12CBBDCBCB7}" type="presParOf" srcId="{AAC90CEC-3CFC-4D5B-8EE4-EB7D5F7175DE}" destId="{9CF62784-1F5E-41D6-98D3-77C29CF1607E}"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34A88A-8F12-459D-9377-42E43CD20D6F}" type="doc">
      <dgm:prSet loTypeId="urn:microsoft.com/office/officeart/2005/8/layout/funnel1" loCatId="process" qsTypeId="urn:microsoft.com/office/officeart/2005/8/quickstyle/3d1" qsCatId="3D" csTypeId="urn:microsoft.com/office/officeart/2005/8/colors/accent2_2" csCatId="accent2" phldr="1"/>
      <dgm:spPr/>
      <dgm:t>
        <a:bodyPr/>
        <a:lstStyle/>
        <a:p>
          <a:endParaRPr lang="fr-FR"/>
        </a:p>
      </dgm:t>
    </dgm:pt>
    <dgm:pt modelId="{D59BFAB4-2BAA-4019-9118-9ED8BB04DA9F}">
      <dgm:prSet phldrT="[Texte]" custT="1"/>
      <dgm:spPr>
        <a:solidFill>
          <a:srgbClr val="92D050"/>
        </a:solidFill>
      </dgm:spPr>
      <dgm:t>
        <a:bodyPr/>
        <a:lstStyle/>
        <a:p>
          <a:r>
            <a:rPr lang="fr-FR" sz="1200" b="1" dirty="0" smtClean="0">
              <a:solidFill>
                <a:schemeClr val="tx1"/>
              </a:solidFill>
              <a:latin typeface="Arial" panose="020B0604020202020204" pitchFamily="34" charset="0"/>
              <a:cs typeface="Arial" panose="020B0604020202020204" pitchFamily="34" charset="0"/>
            </a:rPr>
            <a:t>Résultats traitement</a:t>
          </a:r>
        </a:p>
        <a:p>
          <a:r>
            <a:rPr lang="fr-FR" sz="1000" dirty="0" smtClean="0">
              <a:solidFill>
                <a:schemeClr val="tx1"/>
              </a:solidFill>
              <a:latin typeface="Arial" panose="020B0604020202020204" pitchFamily="34" charset="0"/>
              <a:cs typeface="Arial" panose="020B0604020202020204" pitchFamily="34" charset="0"/>
            </a:rPr>
            <a:t>(Références archives ou n° de rejet Iris)</a:t>
          </a:r>
          <a:endParaRPr lang="fr-FR" sz="1000" dirty="0">
            <a:solidFill>
              <a:schemeClr val="tx1"/>
            </a:solidFill>
            <a:latin typeface="Arial" panose="020B0604020202020204" pitchFamily="34" charset="0"/>
            <a:cs typeface="Arial" panose="020B0604020202020204" pitchFamily="34" charset="0"/>
          </a:endParaRPr>
        </a:p>
      </dgm:t>
    </dgm:pt>
    <dgm:pt modelId="{67A0EB46-2C06-41AF-98A9-BFF05AAB7C1A}" type="parTrans" cxnId="{752AD92A-4373-4D8A-9AF4-DF23D5F8B4B6}">
      <dgm:prSet/>
      <dgm:spPr/>
      <dgm:t>
        <a:bodyPr/>
        <a:lstStyle/>
        <a:p>
          <a:endParaRPr lang="fr-FR" sz="1200">
            <a:latin typeface="Arial" panose="020B0604020202020204" pitchFamily="34" charset="0"/>
            <a:cs typeface="Arial" panose="020B0604020202020204" pitchFamily="34" charset="0"/>
          </a:endParaRPr>
        </a:p>
      </dgm:t>
    </dgm:pt>
    <dgm:pt modelId="{B7B72974-ACD1-4C07-81DE-D6EF0F6DE509}" type="sibTrans" cxnId="{752AD92A-4373-4D8A-9AF4-DF23D5F8B4B6}">
      <dgm:prSet/>
      <dgm:spPr/>
      <dgm:t>
        <a:bodyPr/>
        <a:lstStyle/>
        <a:p>
          <a:endParaRPr lang="fr-FR" sz="1200">
            <a:latin typeface="Arial" panose="020B0604020202020204" pitchFamily="34" charset="0"/>
            <a:cs typeface="Arial" panose="020B0604020202020204" pitchFamily="34" charset="0"/>
          </a:endParaRPr>
        </a:p>
      </dgm:t>
    </dgm:pt>
    <dgm:pt modelId="{EF07ED43-7591-474A-92E5-2CADC6D18804}">
      <dgm:prSet phldrT="[Texte]" custT="1"/>
      <dgm:spPr>
        <a:solidFill>
          <a:srgbClr val="FF5050">
            <a:alpha val="80000"/>
          </a:srgbClr>
        </a:solidFill>
      </dgm:spPr>
      <dgm:t>
        <a:bodyPr/>
        <a:lstStyle/>
        <a:p>
          <a:pPr algn="ctr"/>
          <a:r>
            <a:rPr lang="fr-FR" sz="1200" b="1" dirty="0" smtClean="0">
              <a:solidFill>
                <a:schemeClr val="tx1"/>
              </a:solidFill>
              <a:latin typeface="Arial" panose="020B0604020202020204" pitchFamily="34" charset="0"/>
              <a:cs typeface="Arial" panose="020B0604020202020204" pitchFamily="34" charset="0"/>
            </a:rPr>
            <a:t>FSE</a:t>
          </a:r>
        </a:p>
      </dgm:t>
    </dgm:pt>
    <dgm:pt modelId="{09959C52-00B1-4838-B7A1-C9A43EA4358A}" type="parTrans" cxnId="{0F470FA8-DE81-4144-8D03-B52711BB71C8}">
      <dgm:prSet/>
      <dgm:spPr/>
      <dgm:t>
        <a:bodyPr/>
        <a:lstStyle/>
        <a:p>
          <a:endParaRPr lang="fr-FR" sz="1200">
            <a:latin typeface="Arial" panose="020B0604020202020204" pitchFamily="34" charset="0"/>
            <a:cs typeface="Arial" panose="020B0604020202020204" pitchFamily="34" charset="0"/>
          </a:endParaRPr>
        </a:p>
      </dgm:t>
    </dgm:pt>
    <dgm:pt modelId="{A8592A29-111F-4F83-BC82-A0476A602612}" type="sibTrans" cxnId="{0F470FA8-DE81-4144-8D03-B52711BB71C8}">
      <dgm:prSet/>
      <dgm:spPr/>
      <dgm:t>
        <a:bodyPr/>
        <a:lstStyle/>
        <a:p>
          <a:endParaRPr lang="fr-FR" sz="1200">
            <a:latin typeface="Arial" panose="020B0604020202020204" pitchFamily="34" charset="0"/>
            <a:cs typeface="Arial" panose="020B0604020202020204" pitchFamily="34" charset="0"/>
          </a:endParaRPr>
        </a:p>
      </dgm:t>
    </dgm:pt>
    <dgm:pt modelId="{A90050EF-FF84-4689-9FDA-5C12A3B0B4CA}">
      <dgm:prSet phldrT="[Texte]" custT="1"/>
      <dgm:spPr>
        <a:noFill/>
      </dgm:spPr>
      <dgm:t>
        <a:bodyPr/>
        <a:lstStyle/>
        <a:p>
          <a:pPr algn="ctr"/>
          <a:r>
            <a:rPr lang="fr-FR" sz="1400" b="1" dirty="0" smtClean="0">
              <a:solidFill>
                <a:schemeClr val="tx1"/>
              </a:solidFill>
              <a:latin typeface="Arial" panose="020B0604020202020204" pitchFamily="34" charset="0"/>
              <a:cs typeface="Arial" panose="020B0604020202020204" pitchFamily="34" charset="0"/>
            </a:rPr>
            <a:t>IMAGE FSE</a:t>
          </a:r>
        </a:p>
        <a:p>
          <a:pPr algn="ctr"/>
          <a:r>
            <a:rPr lang="fr-FR" sz="1400" dirty="0" smtClean="0">
              <a:solidFill>
                <a:schemeClr val="tx1"/>
              </a:solidFill>
              <a:latin typeface="Arial" panose="020B0604020202020204" pitchFamily="34" charset="0"/>
              <a:cs typeface="Arial" panose="020B0604020202020204" pitchFamily="34" charset="0"/>
            </a:rPr>
            <a:t>Factures télétransmises </a:t>
          </a:r>
        </a:p>
        <a:p>
          <a:pPr algn="ctr"/>
          <a:r>
            <a:rPr lang="fr-FR" sz="1400" dirty="0" smtClean="0">
              <a:solidFill>
                <a:schemeClr val="tx1"/>
              </a:solidFill>
              <a:latin typeface="Arial" panose="020B0604020202020204" pitchFamily="34" charset="0"/>
              <a:cs typeface="Arial" panose="020B0604020202020204" pitchFamily="34" charset="0"/>
            </a:rPr>
            <a:t>et résultats de traitement</a:t>
          </a:r>
          <a:endParaRPr lang="fr-FR" sz="1400" b="1" dirty="0" smtClean="0">
            <a:solidFill>
              <a:schemeClr val="tx1"/>
            </a:solidFill>
            <a:latin typeface="Arial" panose="020B0604020202020204" pitchFamily="34" charset="0"/>
            <a:cs typeface="Arial" panose="020B0604020202020204" pitchFamily="34" charset="0"/>
          </a:endParaRPr>
        </a:p>
      </dgm:t>
    </dgm:pt>
    <dgm:pt modelId="{62F06FEB-7795-4F3B-A0FB-DD7A763FB464}" type="parTrans" cxnId="{FED889FC-7520-40AA-9D7F-6B3B237A4768}">
      <dgm:prSet/>
      <dgm:spPr/>
      <dgm:t>
        <a:bodyPr/>
        <a:lstStyle/>
        <a:p>
          <a:endParaRPr lang="fr-FR" sz="1200"/>
        </a:p>
      </dgm:t>
    </dgm:pt>
    <dgm:pt modelId="{711F755A-D1FA-4605-87C1-540750EB2822}" type="sibTrans" cxnId="{FED889FC-7520-40AA-9D7F-6B3B237A4768}">
      <dgm:prSet/>
      <dgm:spPr/>
      <dgm:t>
        <a:bodyPr/>
        <a:lstStyle/>
        <a:p>
          <a:endParaRPr lang="fr-FR" sz="1200"/>
        </a:p>
      </dgm:t>
    </dgm:pt>
    <dgm:pt modelId="{BCFBC9B5-0A90-466F-8B33-CCC29C9F7B8D}" type="pres">
      <dgm:prSet presAssocID="{6534A88A-8F12-459D-9377-42E43CD20D6F}" presName="Name0" presStyleCnt="0">
        <dgm:presLayoutVars>
          <dgm:chMax val="4"/>
          <dgm:resizeHandles val="exact"/>
        </dgm:presLayoutVars>
      </dgm:prSet>
      <dgm:spPr/>
      <dgm:t>
        <a:bodyPr/>
        <a:lstStyle/>
        <a:p>
          <a:endParaRPr lang="fr-FR"/>
        </a:p>
      </dgm:t>
    </dgm:pt>
    <dgm:pt modelId="{3F2C02C5-FABD-44D6-AEAB-88831EA81B76}" type="pres">
      <dgm:prSet presAssocID="{6534A88A-8F12-459D-9377-42E43CD20D6F}" presName="ellipse" presStyleLbl="trBgShp" presStyleIdx="0" presStyleCnt="1" custAng="0" custLinFactNeighborX="-16815" custLinFactNeighborY="-17243"/>
      <dgm:spPr>
        <a:solidFill>
          <a:schemeClr val="accent2">
            <a:tint val="50000"/>
            <a:hueOff val="0"/>
            <a:satOff val="0"/>
            <a:lumOff val="0"/>
            <a:alpha val="46000"/>
          </a:schemeClr>
        </a:solidFill>
      </dgm:spPr>
      <dgm:t>
        <a:bodyPr/>
        <a:lstStyle/>
        <a:p>
          <a:endParaRPr lang="fr-FR"/>
        </a:p>
      </dgm:t>
    </dgm:pt>
    <dgm:pt modelId="{703B4B7F-536E-46BE-BA9B-BD873974E9B3}" type="pres">
      <dgm:prSet presAssocID="{6534A88A-8F12-459D-9377-42E43CD20D6F}" presName="arrow1" presStyleLbl="fgShp" presStyleIdx="0" presStyleCnt="1" custAng="0" custLinFactNeighborX="-93713" custLinFactNeighborY="-46569"/>
      <dgm:spPr>
        <a:solidFill>
          <a:schemeClr val="bg2"/>
        </a:solidFill>
      </dgm:spPr>
    </dgm:pt>
    <dgm:pt modelId="{486B65FC-7B8D-4B48-B6E5-D3053E682E87}" type="pres">
      <dgm:prSet presAssocID="{6534A88A-8F12-459D-9377-42E43CD20D6F}" presName="rectangle" presStyleLbl="revTx" presStyleIdx="0" presStyleCnt="1" custScaleX="68322" custLinFactNeighborX="-19202" custLinFactNeighborY="-2427">
        <dgm:presLayoutVars>
          <dgm:bulletEnabled val="1"/>
        </dgm:presLayoutVars>
      </dgm:prSet>
      <dgm:spPr/>
      <dgm:t>
        <a:bodyPr/>
        <a:lstStyle/>
        <a:p>
          <a:endParaRPr lang="fr-FR"/>
        </a:p>
      </dgm:t>
    </dgm:pt>
    <dgm:pt modelId="{6F20C8ED-3926-4F5D-8705-30BF1E884F7A}" type="pres">
      <dgm:prSet presAssocID="{EF07ED43-7591-474A-92E5-2CADC6D18804}" presName="item1" presStyleLbl="node1" presStyleIdx="0" presStyleCnt="2" custScaleX="105668" custScaleY="83094" custLinFactNeighborX="-67964" custLinFactNeighborY="-18209">
        <dgm:presLayoutVars>
          <dgm:bulletEnabled val="1"/>
        </dgm:presLayoutVars>
      </dgm:prSet>
      <dgm:spPr>
        <a:solidFill>
          <a:srgbClr val="FF5050">
            <a:alpha val="53000"/>
          </a:srgbClr>
        </a:solidFill>
      </dgm:spPr>
      <dgm:t>
        <a:bodyPr/>
        <a:lstStyle/>
        <a:p>
          <a:endParaRPr lang="fr-FR"/>
        </a:p>
      </dgm:t>
    </dgm:pt>
    <dgm:pt modelId="{0DA5E26A-10A5-4BCC-BF06-002258BB7E8F}" type="pres">
      <dgm:prSet presAssocID="{A90050EF-FF84-4689-9FDA-5C12A3B0B4CA}" presName="item2" presStyleLbl="node1" presStyleIdx="1" presStyleCnt="2" custScaleX="157593" custScaleY="126485" custLinFactNeighborX="51447" custLinFactNeighborY="-46165">
        <dgm:presLayoutVars>
          <dgm:bulletEnabled val="1"/>
        </dgm:presLayoutVars>
      </dgm:prSet>
      <dgm:spPr/>
      <dgm:t>
        <a:bodyPr/>
        <a:lstStyle/>
        <a:p>
          <a:endParaRPr lang="fr-FR"/>
        </a:p>
      </dgm:t>
    </dgm:pt>
    <dgm:pt modelId="{9369C00F-19F7-46E3-83E3-A179371414B7}" type="pres">
      <dgm:prSet presAssocID="{6534A88A-8F12-459D-9377-42E43CD20D6F}" presName="funnel" presStyleLbl="trAlignAcc1" presStyleIdx="0" presStyleCnt="1" custAng="0" custLinFactNeighborX="-15957" custLinFactNeighborY="-6399"/>
      <dgm:spPr>
        <a:solidFill>
          <a:schemeClr val="lt1">
            <a:hueOff val="0"/>
            <a:satOff val="0"/>
            <a:lumOff val="0"/>
            <a:alpha val="15000"/>
          </a:schemeClr>
        </a:solidFill>
        <a:ln>
          <a:solidFill>
            <a:schemeClr val="accent4">
              <a:lumMod val="50000"/>
              <a:lumOff val="50000"/>
            </a:schemeClr>
          </a:solidFill>
        </a:ln>
      </dgm:spPr>
      <dgm:t>
        <a:bodyPr/>
        <a:lstStyle/>
        <a:p>
          <a:endParaRPr lang="fr-FR"/>
        </a:p>
      </dgm:t>
    </dgm:pt>
  </dgm:ptLst>
  <dgm:cxnLst>
    <dgm:cxn modelId="{770CDC87-60FE-4161-BD05-B7AFB4A37A72}" type="presOf" srcId="{6534A88A-8F12-459D-9377-42E43CD20D6F}" destId="{BCFBC9B5-0A90-466F-8B33-CCC29C9F7B8D}" srcOrd="0" destOrd="0" presId="urn:microsoft.com/office/officeart/2005/8/layout/funnel1"/>
    <dgm:cxn modelId="{F67CDB46-EA06-44ED-9B27-ED3EA7A6F135}" type="presOf" srcId="{A90050EF-FF84-4689-9FDA-5C12A3B0B4CA}" destId="{486B65FC-7B8D-4B48-B6E5-D3053E682E87}" srcOrd="0" destOrd="0" presId="urn:microsoft.com/office/officeart/2005/8/layout/funnel1"/>
    <dgm:cxn modelId="{FED889FC-7520-40AA-9D7F-6B3B237A4768}" srcId="{6534A88A-8F12-459D-9377-42E43CD20D6F}" destId="{A90050EF-FF84-4689-9FDA-5C12A3B0B4CA}" srcOrd="2" destOrd="0" parTransId="{62F06FEB-7795-4F3B-A0FB-DD7A763FB464}" sibTransId="{711F755A-D1FA-4605-87C1-540750EB2822}"/>
    <dgm:cxn modelId="{7ABD2C1D-1317-4BC5-8831-94F659F78E6B}" type="presOf" srcId="{D59BFAB4-2BAA-4019-9118-9ED8BB04DA9F}" destId="{0DA5E26A-10A5-4BCC-BF06-002258BB7E8F}" srcOrd="0" destOrd="0" presId="urn:microsoft.com/office/officeart/2005/8/layout/funnel1"/>
    <dgm:cxn modelId="{3642F6C8-06F5-4313-9BFF-CDA0637D055A}" type="presOf" srcId="{EF07ED43-7591-474A-92E5-2CADC6D18804}" destId="{6F20C8ED-3926-4F5D-8705-30BF1E884F7A}" srcOrd="0" destOrd="0" presId="urn:microsoft.com/office/officeart/2005/8/layout/funnel1"/>
    <dgm:cxn modelId="{0F470FA8-DE81-4144-8D03-B52711BB71C8}" srcId="{6534A88A-8F12-459D-9377-42E43CD20D6F}" destId="{EF07ED43-7591-474A-92E5-2CADC6D18804}" srcOrd="1" destOrd="0" parTransId="{09959C52-00B1-4838-B7A1-C9A43EA4358A}" sibTransId="{A8592A29-111F-4F83-BC82-A0476A602612}"/>
    <dgm:cxn modelId="{752AD92A-4373-4D8A-9AF4-DF23D5F8B4B6}" srcId="{6534A88A-8F12-459D-9377-42E43CD20D6F}" destId="{D59BFAB4-2BAA-4019-9118-9ED8BB04DA9F}" srcOrd="0" destOrd="0" parTransId="{67A0EB46-2C06-41AF-98A9-BFF05AAB7C1A}" sibTransId="{B7B72974-ACD1-4C07-81DE-D6EF0F6DE509}"/>
    <dgm:cxn modelId="{4AA868E6-C23C-4816-A44A-ED886143D7F6}" type="presParOf" srcId="{BCFBC9B5-0A90-466F-8B33-CCC29C9F7B8D}" destId="{3F2C02C5-FABD-44D6-AEAB-88831EA81B76}" srcOrd="0" destOrd="0" presId="urn:microsoft.com/office/officeart/2005/8/layout/funnel1"/>
    <dgm:cxn modelId="{51191317-F540-4C26-BF5C-960C5C61B750}" type="presParOf" srcId="{BCFBC9B5-0A90-466F-8B33-CCC29C9F7B8D}" destId="{703B4B7F-536E-46BE-BA9B-BD873974E9B3}" srcOrd="1" destOrd="0" presId="urn:microsoft.com/office/officeart/2005/8/layout/funnel1"/>
    <dgm:cxn modelId="{B17D054C-AE42-41CF-8D9D-7A35B18BD955}" type="presParOf" srcId="{BCFBC9B5-0A90-466F-8B33-CCC29C9F7B8D}" destId="{486B65FC-7B8D-4B48-B6E5-D3053E682E87}" srcOrd="2" destOrd="0" presId="urn:microsoft.com/office/officeart/2005/8/layout/funnel1"/>
    <dgm:cxn modelId="{E97AFE6F-4A6C-4F81-BF55-1AFCDAC73EA7}" type="presParOf" srcId="{BCFBC9B5-0A90-466F-8B33-CCC29C9F7B8D}" destId="{6F20C8ED-3926-4F5D-8705-30BF1E884F7A}" srcOrd="3" destOrd="0" presId="urn:microsoft.com/office/officeart/2005/8/layout/funnel1"/>
    <dgm:cxn modelId="{D13CF4E9-075C-4B12-A36D-FC5CE597A7B0}" type="presParOf" srcId="{BCFBC9B5-0A90-466F-8B33-CCC29C9F7B8D}" destId="{0DA5E26A-10A5-4BCC-BF06-002258BB7E8F}" srcOrd="4" destOrd="0" presId="urn:microsoft.com/office/officeart/2005/8/layout/funnel1"/>
    <dgm:cxn modelId="{26D5A272-C86B-4017-A7B0-2D8F38797038}" type="presParOf" srcId="{BCFBC9B5-0A90-466F-8B33-CCC29C9F7B8D}" destId="{9369C00F-19F7-46E3-83E3-A179371414B7}" srcOrd="5"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6534A88A-8F12-459D-9377-42E43CD20D6F}" type="doc">
      <dgm:prSet loTypeId="urn:microsoft.com/office/officeart/2005/8/layout/funnel1" loCatId="process" qsTypeId="urn:microsoft.com/office/officeart/2005/8/quickstyle/3d1" qsCatId="3D" csTypeId="urn:microsoft.com/office/officeart/2005/8/colors/accent2_2" csCatId="accent2" phldr="1"/>
      <dgm:spPr/>
      <dgm:t>
        <a:bodyPr/>
        <a:lstStyle/>
        <a:p>
          <a:endParaRPr lang="fr-FR"/>
        </a:p>
      </dgm:t>
    </dgm:pt>
    <dgm:pt modelId="{D59BFAB4-2BAA-4019-9118-9ED8BB04DA9F}">
      <dgm:prSet phldrT="[Texte]" custT="1"/>
      <dgm:spPr>
        <a:solidFill>
          <a:srgbClr val="92D050"/>
        </a:solidFill>
      </dgm:spPr>
      <dgm:t>
        <a:bodyPr/>
        <a:lstStyle/>
        <a:p>
          <a:r>
            <a:rPr lang="fr-FR" sz="1200" b="1" dirty="0" smtClean="0">
              <a:solidFill>
                <a:schemeClr val="tx1"/>
              </a:solidFill>
              <a:latin typeface="Arial" panose="020B0604020202020204" pitchFamily="34" charset="0"/>
              <a:cs typeface="Arial" panose="020B0604020202020204" pitchFamily="34" charset="0"/>
            </a:rPr>
            <a:t>Paiements</a:t>
          </a:r>
        </a:p>
        <a:p>
          <a:r>
            <a:rPr lang="fr-FR" sz="1000" b="1" dirty="0" smtClean="0">
              <a:solidFill>
                <a:schemeClr val="tx1"/>
              </a:solidFill>
              <a:latin typeface="Arial" panose="020B0604020202020204" pitchFamily="34" charset="0"/>
              <a:cs typeface="Arial" panose="020B0604020202020204" pitchFamily="34" charset="0"/>
            </a:rPr>
            <a:t>Flux internes </a:t>
          </a:r>
        </a:p>
        <a:p>
          <a:r>
            <a:rPr lang="fr-FR" sz="1000" dirty="0" smtClean="0">
              <a:solidFill>
                <a:schemeClr val="tx1"/>
              </a:solidFill>
              <a:latin typeface="Arial" panose="020B0604020202020204" pitchFamily="34" charset="0"/>
              <a:cs typeface="Arial" panose="020B0604020202020204" pitchFamily="34" charset="0"/>
            </a:rPr>
            <a:t>(Progrès PE-PN, Synergie, Scapin, Eurydice) </a:t>
          </a:r>
        </a:p>
        <a:p>
          <a:r>
            <a:rPr lang="fr-FR" sz="1000" dirty="0" smtClean="0">
              <a:solidFill>
                <a:schemeClr val="tx1"/>
              </a:solidFill>
              <a:latin typeface="Arial" panose="020B0604020202020204" pitchFamily="34" charset="0"/>
              <a:cs typeface="Arial" panose="020B0604020202020204" pitchFamily="34" charset="0"/>
            </a:rPr>
            <a:t>+ </a:t>
          </a:r>
          <a:r>
            <a:rPr lang="fr-FR" sz="1000" b="1" dirty="0" smtClean="0">
              <a:solidFill>
                <a:schemeClr val="tx1"/>
              </a:solidFill>
              <a:latin typeface="Arial" panose="020B0604020202020204" pitchFamily="34" charset="0"/>
              <a:cs typeface="Arial" panose="020B0604020202020204" pitchFamily="34" charset="0"/>
            </a:rPr>
            <a:t>Flux externes </a:t>
          </a:r>
          <a:r>
            <a:rPr lang="fr-FR" sz="1000" dirty="0" smtClean="0">
              <a:solidFill>
                <a:schemeClr val="tx1"/>
              </a:solidFill>
              <a:latin typeface="Arial" panose="020B0604020202020204" pitchFamily="34" charset="0"/>
              <a:cs typeface="Arial" panose="020B0604020202020204" pitchFamily="34" charset="0"/>
            </a:rPr>
            <a:t>(FSE, transmissions)</a:t>
          </a:r>
          <a:endParaRPr lang="fr-FR" sz="1000" dirty="0">
            <a:solidFill>
              <a:schemeClr val="tx1"/>
            </a:solidFill>
            <a:latin typeface="Arial" panose="020B0604020202020204" pitchFamily="34" charset="0"/>
            <a:cs typeface="Arial" panose="020B0604020202020204" pitchFamily="34" charset="0"/>
          </a:endParaRPr>
        </a:p>
      </dgm:t>
    </dgm:pt>
    <dgm:pt modelId="{67A0EB46-2C06-41AF-98A9-BFF05AAB7C1A}" type="parTrans" cxnId="{752AD92A-4373-4D8A-9AF4-DF23D5F8B4B6}">
      <dgm:prSet/>
      <dgm:spPr/>
      <dgm:t>
        <a:bodyPr/>
        <a:lstStyle/>
        <a:p>
          <a:endParaRPr lang="fr-FR" sz="1200">
            <a:latin typeface="Arial" panose="020B0604020202020204" pitchFamily="34" charset="0"/>
            <a:cs typeface="Arial" panose="020B0604020202020204" pitchFamily="34" charset="0"/>
          </a:endParaRPr>
        </a:p>
      </dgm:t>
    </dgm:pt>
    <dgm:pt modelId="{B7B72974-ACD1-4C07-81DE-D6EF0F6DE509}" type="sibTrans" cxnId="{752AD92A-4373-4D8A-9AF4-DF23D5F8B4B6}">
      <dgm:prSet/>
      <dgm:spPr/>
      <dgm:t>
        <a:bodyPr/>
        <a:lstStyle/>
        <a:p>
          <a:endParaRPr lang="fr-FR" sz="1200">
            <a:latin typeface="Arial" panose="020B0604020202020204" pitchFamily="34" charset="0"/>
            <a:cs typeface="Arial" panose="020B0604020202020204" pitchFamily="34" charset="0"/>
          </a:endParaRPr>
        </a:p>
      </dgm:t>
    </dgm:pt>
    <dgm:pt modelId="{EF07ED43-7591-474A-92E5-2CADC6D18804}">
      <dgm:prSet phldrT="[Texte]" custT="1"/>
      <dgm:spPr>
        <a:solidFill>
          <a:srgbClr val="FFC000"/>
        </a:solidFill>
      </dgm:spPr>
      <dgm:t>
        <a:bodyPr/>
        <a:lstStyle/>
        <a:p>
          <a:r>
            <a:rPr lang="fr-FR" sz="1000" b="1" dirty="0" smtClean="0">
              <a:solidFill>
                <a:schemeClr val="tx1"/>
              </a:solidFill>
              <a:latin typeface="Arial" panose="020B0604020202020204" pitchFamily="34" charset="0"/>
              <a:cs typeface="Arial" panose="020B0604020202020204" pitchFamily="34" charset="0"/>
            </a:rPr>
            <a:t>Mises à jour BDO </a:t>
          </a:r>
        </a:p>
        <a:p>
          <a:r>
            <a:rPr lang="fr-FR" sz="1000" b="1" dirty="0" smtClean="0">
              <a:solidFill>
                <a:schemeClr val="tx1"/>
              </a:solidFill>
              <a:latin typeface="Arial" panose="020B0604020202020204" pitchFamily="34" charset="0"/>
              <a:cs typeface="Arial" panose="020B0604020202020204" pitchFamily="34" charset="0"/>
            </a:rPr>
            <a:t>via Progrès</a:t>
          </a:r>
        </a:p>
      </dgm:t>
    </dgm:pt>
    <dgm:pt modelId="{09959C52-00B1-4838-B7A1-C9A43EA4358A}" type="parTrans" cxnId="{0F470FA8-DE81-4144-8D03-B52711BB71C8}">
      <dgm:prSet/>
      <dgm:spPr/>
      <dgm:t>
        <a:bodyPr/>
        <a:lstStyle/>
        <a:p>
          <a:endParaRPr lang="fr-FR" sz="1200">
            <a:latin typeface="Arial" panose="020B0604020202020204" pitchFamily="34" charset="0"/>
            <a:cs typeface="Arial" panose="020B0604020202020204" pitchFamily="34" charset="0"/>
          </a:endParaRPr>
        </a:p>
      </dgm:t>
    </dgm:pt>
    <dgm:pt modelId="{A8592A29-111F-4F83-BC82-A0476A602612}" type="sibTrans" cxnId="{0F470FA8-DE81-4144-8D03-B52711BB71C8}">
      <dgm:prSet/>
      <dgm:spPr/>
      <dgm:t>
        <a:bodyPr/>
        <a:lstStyle/>
        <a:p>
          <a:endParaRPr lang="fr-FR" sz="1200">
            <a:latin typeface="Arial" panose="020B0604020202020204" pitchFamily="34" charset="0"/>
            <a:cs typeface="Arial" panose="020B0604020202020204" pitchFamily="34" charset="0"/>
          </a:endParaRPr>
        </a:p>
      </dgm:t>
    </dgm:pt>
    <dgm:pt modelId="{89EBACFF-EE45-4024-A011-451561E122CE}">
      <dgm:prSet phldrT="[Texte]" custT="1"/>
      <dgm:spPr>
        <a:solidFill>
          <a:srgbClr val="FF5050">
            <a:alpha val="53000"/>
          </a:srgbClr>
        </a:solidFill>
      </dgm:spPr>
      <dgm:t>
        <a:bodyPr/>
        <a:lstStyle/>
        <a:p>
          <a:r>
            <a:rPr lang="fr-FR" sz="1000" b="1" dirty="0" smtClean="0">
              <a:solidFill>
                <a:schemeClr val="tx1"/>
              </a:solidFill>
              <a:latin typeface="Arial" panose="020B0604020202020204" pitchFamily="34" charset="0"/>
              <a:cs typeface="Arial" panose="020B0604020202020204" pitchFamily="34" charset="0"/>
            </a:rPr>
            <a:t>Signalements</a:t>
          </a:r>
        </a:p>
        <a:p>
          <a:r>
            <a:rPr lang="fr-FR" sz="1000" dirty="0" smtClean="0">
              <a:solidFill>
                <a:schemeClr val="tx1"/>
              </a:solidFill>
              <a:latin typeface="Arial" panose="020B0604020202020204" pitchFamily="34" charset="0"/>
              <a:cs typeface="Arial" panose="020B0604020202020204" pitchFamily="34" charset="0"/>
            </a:rPr>
            <a:t>Anomalies non bloquantes pour le paiement ou la mise à jour du dossier</a:t>
          </a:r>
          <a:endParaRPr lang="fr-FR" sz="1000" dirty="0">
            <a:solidFill>
              <a:schemeClr val="tx1"/>
            </a:solidFill>
            <a:latin typeface="Arial" panose="020B0604020202020204" pitchFamily="34" charset="0"/>
            <a:cs typeface="Arial" panose="020B0604020202020204" pitchFamily="34" charset="0"/>
          </a:endParaRPr>
        </a:p>
      </dgm:t>
    </dgm:pt>
    <dgm:pt modelId="{8DF1B0A7-7057-439E-BEFC-6B9AF6DA4C7A}" type="parTrans" cxnId="{13D17B86-F9FC-4A9E-A160-8CA55E3E839B}">
      <dgm:prSet/>
      <dgm:spPr/>
      <dgm:t>
        <a:bodyPr/>
        <a:lstStyle/>
        <a:p>
          <a:endParaRPr lang="fr-FR" sz="1200">
            <a:latin typeface="Arial" panose="020B0604020202020204" pitchFamily="34" charset="0"/>
            <a:cs typeface="Arial" panose="020B0604020202020204" pitchFamily="34" charset="0"/>
          </a:endParaRPr>
        </a:p>
      </dgm:t>
    </dgm:pt>
    <dgm:pt modelId="{4C546540-BF7E-4E8F-AB71-F2C10AF3A50B}" type="sibTrans" cxnId="{13D17B86-F9FC-4A9E-A160-8CA55E3E839B}">
      <dgm:prSet/>
      <dgm:spPr/>
      <dgm:t>
        <a:bodyPr/>
        <a:lstStyle/>
        <a:p>
          <a:endParaRPr lang="fr-FR" sz="1200">
            <a:latin typeface="Arial" panose="020B0604020202020204" pitchFamily="34" charset="0"/>
            <a:cs typeface="Arial" panose="020B0604020202020204" pitchFamily="34" charset="0"/>
          </a:endParaRPr>
        </a:p>
      </dgm:t>
    </dgm:pt>
    <dgm:pt modelId="{59D955ED-1427-46A3-9BE2-BDC34D17E5AC}">
      <dgm:prSet phldrT="[Texte]" custT="1"/>
      <dgm:spPr/>
      <dgm:t>
        <a:bodyPr/>
        <a:lstStyle/>
        <a:p>
          <a:pPr algn="ctr"/>
          <a:r>
            <a:rPr lang="fr-FR" sz="1400" b="1" dirty="0" smtClean="0">
              <a:solidFill>
                <a:schemeClr val="tx1"/>
              </a:solidFill>
              <a:latin typeface="Arial" panose="020B0604020202020204" pitchFamily="34" charset="0"/>
              <a:cs typeface="Arial" panose="020B0604020202020204" pitchFamily="34" charset="0"/>
            </a:rPr>
            <a:t>IMAGE DECOMPTE</a:t>
          </a:r>
        </a:p>
        <a:p>
          <a:pPr algn="ctr"/>
          <a:r>
            <a:rPr lang="fr-FR" sz="1400" dirty="0" smtClean="0">
              <a:solidFill>
                <a:schemeClr val="tx1"/>
              </a:solidFill>
              <a:latin typeface="Arial" panose="020B0604020202020204" pitchFamily="34" charset="0"/>
              <a:cs typeface="Arial" panose="020B0604020202020204" pitchFamily="34" charset="0"/>
            </a:rPr>
            <a:t>PN, IJ, pensions invalidités, rentes AT, mises à jour Progrès</a:t>
          </a:r>
          <a:endParaRPr lang="fr-FR" sz="1400" dirty="0">
            <a:solidFill>
              <a:schemeClr val="tx1"/>
            </a:solidFill>
            <a:latin typeface="Arial" panose="020B0604020202020204" pitchFamily="34" charset="0"/>
            <a:cs typeface="Arial" panose="020B0604020202020204" pitchFamily="34" charset="0"/>
          </a:endParaRPr>
        </a:p>
      </dgm:t>
    </dgm:pt>
    <dgm:pt modelId="{C314334C-B82B-42C7-BB67-530D592984DC}" type="parTrans" cxnId="{4B002780-6657-4D18-BABE-38B89B68210D}">
      <dgm:prSet/>
      <dgm:spPr/>
      <dgm:t>
        <a:bodyPr/>
        <a:lstStyle/>
        <a:p>
          <a:endParaRPr lang="fr-FR" sz="1200">
            <a:latin typeface="Arial" panose="020B0604020202020204" pitchFamily="34" charset="0"/>
            <a:cs typeface="Arial" panose="020B0604020202020204" pitchFamily="34" charset="0"/>
          </a:endParaRPr>
        </a:p>
      </dgm:t>
    </dgm:pt>
    <dgm:pt modelId="{5D5AE1EF-DD52-4835-9DE6-7AB21684DD8F}" type="sibTrans" cxnId="{4B002780-6657-4D18-BABE-38B89B68210D}">
      <dgm:prSet/>
      <dgm:spPr/>
      <dgm:t>
        <a:bodyPr/>
        <a:lstStyle/>
        <a:p>
          <a:endParaRPr lang="fr-FR" sz="1200">
            <a:latin typeface="Arial" panose="020B0604020202020204" pitchFamily="34" charset="0"/>
            <a:cs typeface="Arial" panose="020B0604020202020204" pitchFamily="34" charset="0"/>
          </a:endParaRPr>
        </a:p>
      </dgm:t>
    </dgm:pt>
    <dgm:pt modelId="{BCFBC9B5-0A90-466F-8B33-CCC29C9F7B8D}" type="pres">
      <dgm:prSet presAssocID="{6534A88A-8F12-459D-9377-42E43CD20D6F}" presName="Name0" presStyleCnt="0">
        <dgm:presLayoutVars>
          <dgm:chMax val="4"/>
          <dgm:resizeHandles val="exact"/>
        </dgm:presLayoutVars>
      </dgm:prSet>
      <dgm:spPr/>
      <dgm:t>
        <a:bodyPr/>
        <a:lstStyle/>
        <a:p>
          <a:endParaRPr lang="fr-FR"/>
        </a:p>
      </dgm:t>
    </dgm:pt>
    <dgm:pt modelId="{3F2C02C5-FABD-44D6-AEAB-88831EA81B76}" type="pres">
      <dgm:prSet presAssocID="{6534A88A-8F12-459D-9377-42E43CD20D6F}" presName="ellipse" presStyleLbl="trBgShp" presStyleIdx="0" presStyleCnt="1" custAng="0" custLinFactNeighborX="1995" custLinFactNeighborY="-5748"/>
      <dgm:spPr>
        <a:solidFill>
          <a:schemeClr val="accent2">
            <a:tint val="50000"/>
            <a:hueOff val="0"/>
            <a:satOff val="0"/>
            <a:lumOff val="0"/>
            <a:alpha val="46000"/>
          </a:schemeClr>
        </a:solidFill>
      </dgm:spPr>
    </dgm:pt>
    <dgm:pt modelId="{703B4B7F-536E-46BE-BA9B-BD873974E9B3}" type="pres">
      <dgm:prSet presAssocID="{6534A88A-8F12-459D-9377-42E43CD20D6F}" presName="arrow1" presStyleLbl="fgShp" presStyleIdx="0" presStyleCnt="1" custAng="0" custLinFactNeighborX="-2941" custLinFactNeighborY="-6939"/>
      <dgm:spPr>
        <a:solidFill>
          <a:schemeClr val="bg2"/>
        </a:solidFill>
      </dgm:spPr>
    </dgm:pt>
    <dgm:pt modelId="{486B65FC-7B8D-4B48-B6E5-D3053E682E87}" type="pres">
      <dgm:prSet presAssocID="{6534A88A-8F12-459D-9377-42E43CD20D6F}" presName="rectangle" presStyleLbl="revTx" presStyleIdx="0" presStyleCnt="1" custScaleX="81257" custLinFactNeighborX="2896" custLinFactNeighborY="24706">
        <dgm:presLayoutVars>
          <dgm:bulletEnabled val="1"/>
        </dgm:presLayoutVars>
      </dgm:prSet>
      <dgm:spPr/>
      <dgm:t>
        <a:bodyPr/>
        <a:lstStyle/>
        <a:p>
          <a:endParaRPr lang="fr-FR"/>
        </a:p>
      </dgm:t>
    </dgm:pt>
    <dgm:pt modelId="{6F20C8ED-3926-4F5D-8705-30BF1E884F7A}" type="pres">
      <dgm:prSet presAssocID="{EF07ED43-7591-474A-92E5-2CADC6D18804}" presName="item1" presStyleLbl="node1" presStyleIdx="0" presStyleCnt="3" custScaleX="111014" custScaleY="86152" custLinFactNeighborX="-7128" custLinFactNeighborY="9993">
        <dgm:presLayoutVars>
          <dgm:bulletEnabled val="1"/>
        </dgm:presLayoutVars>
      </dgm:prSet>
      <dgm:spPr/>
      <dgm:t>
        <a:bodyPr/>
        <a:lstStyle/>
        <a:p>
          <a:endParaRPr lang="fr-FR"/>
        </a:p>
      </dgm:t>
    </dgm:pt>
    <dgm:pt modelId="{8CAA6671-0792-4B39-A2A0-E7C653159E48}" type="pres">
      <dgm:prSet presAssocID="{89EBACFF-EE45-4024-A011-451561E122CE}" presName="item2" presStyleLbl="node1" presStyleIdx="1" presStyleCnt="3" custScaleX="81432" custScaleY="71508" custLinFactNeighborX="-34" custLinFactNeighborY="23522">
        <dgm:presLayoutVars>
          <dgm:bulletEnabled val="1"/>
        </dgm:presLayoutVars>
      </dgm:prSet>
      <dgm:spPr/>
      <dgm:t>
        <a:bodyPr/>
        <a:lstStyle/>
        <a:p>
          <a:endParaRPr lang="fr-FR"/>
        </a:p>
      </dgm:t>
    </dgm:pt>
    <dgm:pt modelId="{A9E64133-CE2D-4921-8287-9E9AADE3091B}" type="pres">
      <dgm:prSet presAssocID="{59D955ED-1427-46A3-9BE2-BDC34D17E5AC}" presName="item3" presStyleLbl="node1" presStyleIdx="2" presStyleCnt="3" custScaleX="154726" custScaleY="127251" custLinFactNeighborX="4596" custLinFactNeighborY="-12529">
        <dgm:presLayoutVars>
          <dgm:bulletEnabled val="1"/>
        </dgm:presLayoutVars>
      </dgm:prSet>
      <dgm:spPr/>
      <dgm:t>
        <a:bodyPr/>
        <a:lstStyle/>
        <a:p>
          <a:endParaRPr lang="fr-FR"/>
        </a:p>
      </dgm:t>
    </dgm:pt>
    <dgm:pt modelId="{9369C00F-19F7-46E3-83E3-A179371414B7}" type="pres">
      <dgm:prSet presAssocID="{6534A88A-8F12-459D-9377-42E43CD20D6F}" presName="funnel" presStyleLbl="trAlignAcc1" presStyleIdx="0" presStyleCnt="1" custAng="0" custLinFactNeighborX="-1050" custLinFactNeighborY="-1154"/>
      <dgm:spPr>
        <a:solidFill>
          <a:schemeClr val="lt1">
            <a:hueOff val="0"/>
            <a:satOff val="0"/>
            <a:lumOff val="0"/>
            <a:alpha val="15000"/>
          </a:schemeClr>
        </a:solidFill>
        <a:ln>
          <a:solidFill>
            <a:schemeClr val="accent4">
              <a:lumMod val="50000"/>
              <a:lumOff val="50000"/>
            </a:schemeClr>
          </a:solidFill>
        </a:ln>
      </dgm:spPr>
      <dgm:t>
        <a:bodyPr/>
        <a:lstStyle/>
        <a:p>
          <a:endParaRPr lang="fr-FR"/>
        </a:p>
      </dgm:t>
    </dgm:pt>
  </dgm:ptLst>
  <dgm:cxnLst>
    <dgm:cxn modelId="{DB088780-825A-475D-B784-A3DFC11056A9}" type="presOf" srcId="{EF07ED43-7591-474A-92E5-2CADC6D18804}" destId="{8CAA6671-0792-4B39-A2A0-E7C653159E48}" srcOrd="0" destOrd="0" presId="urn:microsoft.com/office/officeart/2005/8/layout/funnel1"/>
    <dgm:cxn modelId="{4B002780-6657-4D18-BABE-38B89B68210D}" srcId="{6534A88A-8F12-459D-9377-42E43CD20D6F}" destId="{59D955ED-1427-46A3-9BE2-BDC34D17E5AC}" srcOrd="3" destOrd="0" parTransId="{C314334C-B82B-42C7-BB67-530D592984DC}" sibTransId="{5D5AE1EF-DD52-4835-9DE6-7AB21684DD8F}"/>
    <dgm:cxn modelId="{663D2451-250D-4651-A473-513C3663B2D5}" type="presOf" srcId="{89EBACFF-EE45-4024-A011-451561E122CE}" destId="{6F20C8ED-3926-4F5D-8705-30BF1E884F7A}" srcOrd="0" destOrd="0" presId="urn:microsoft.com/office/officeart/2005/8/layout/funnel1"/>
    <dgm:cxn modelId="{7D0D7B7F-9DA7-4756-B268-1DAFC4F56C29}" type="presOf" srcId="{6534A88A-8F12-459D-9377-42E43CD20D6F}" destId="{BCFBC9B5-0A90-466F-8B33-CCC29C9F7B8D}" srcOrd="0" destOrd="0" presId="urn:microsoft.com/office/officeart/2005/8/layout/funnel1"/>
    <dgm:cxn modelId="{BACBB0C3-C8B9-401D-8B42-DB5C6B4D0E6B}" type="presOf" srcId="{D59BFAB4-2BAA-4019-9118-9ED8BB04DA9F}" destId="{A9E64133-CE2D-4921-8287-9E9AADE3091B}" srcOrd="0" destOrd="0" presId="urn:microsoft.com/office/officeart/2005/8/layout/funnel1"/>
    <dgm:cxn modelId="{13D17B86-F9FC-4A9E-A160-8CA55E3E839B}" srcId="{6534A88A-8F12-459D-9377-42E43CD20D6F}" destId="{89EBACFF-EE45-4024-A011-451561E122CE}" srcOrd="2" destOrd="0" parTransId="{8DF1B0A7-7057-439E-BEFC-6B9AF6DA4C7A}" sibTransId="{4C546540-BF7E-4E8F-AB71-F2C10AF3A50B}"/>
    <dgm:cxn modelId="{0F470FA8-DE81-4144-8D03-B52711BB71C8}" srcId="{6534A88A-8F12-459D-9377-42E43CD20D6F}" destId="{EF07ED43-7591-474A-92E5-2CADC6D18804}" srcOrd="1" destOrd="0" parTransId="{09959C52-00B1-4838-B7A1-C9A43EA4358A}" sibTransId="{A8592A29-111F-4F83-BC82-A0476A602612}"/>
    <dgm:cxn modelId="{8D340CE3-B71C-4464-9D19-30D159465755}" type="presOf" srcId="{59D955ED-1427-46A3-9BE2-BDC34D17E5AC}" destId="{486B65FC-7B8D-4B48-B6E5-D3053E682E87}" srcOrd="0" destOrd="0" presId="urn:microsoft.com/office/officeart/2005/8/layout/funnel1"/>
    <dgm:cxn modelId="{752AD92A-4373-4D8A-9AF4-DF23D5F8B4B6}" srcId="{6534A88A-8F12-459D-9377-42E43CD20D6F}" destId="{D59BFAB4-2BAA-4019-9118-9ED8BB04DA9F}" srcOrd="0" destOrd="0" parTransId="{67A0EB46-2C06-41AF-98A9-BFF05AAB7C1A}" sibTransId="{B7B72974-ACD1-4C07-81DE-D6EF0F6DE509}"/>
    <dgm:cxn modelId="{5B435B50-51D3-4B95-BC19-ED51838097AD}" type="presParOf" srcId="{BCFBC9B5-0A90-466F-8B33-CCC29C9F7B8D}" destId="{3F2C02C5-FABD-44D6-AEAB-88831EA81B76}" srcOrd="0" destOrd="0" presId="urn:microsoft.com/office/officeart/2005/8/layout/funnel1"/>
    <dgm:cxn modelId="{9C4E978C-3281-4DB0-B3CC-EA75416B7606}" type="presParOf" srcId="{BCFBC9B5-0A90-466F-8B33-CCC29C9F7B8D}" destId="{703B4B7F-536E-46BE-BA9B-BD873974E9B3}" srcOrd="1" destOrd="0" presId="urn:microsoft.com/office/officeart/2005/8/layout/funnel1"/>
    <dgm:cxn modelId="{1D941C05-28EB-4B20-A009-BFD8210A0E39}" type="presParOf" srcId="{BCFBC9B5-0A90-466F-8B33-CCC29C9F7B8D}" destId="{486B65FC-7B8D-4B48-B6E5-D3053E682E87}" srcOrd="2" destOrd="0" presId="urn:microsoft.com/office/officeart/2005/8/layout/funnel1"/>
    <dgm:cxn modelId="{F1198314-8B5D-438B-A210-CFC62E1C46BB}" type="presParOf" srcId="{BCFBC9B5-0A90-466F-8B33-CCC29C9F7B8D}" destId="{6F20C8ED-3926-4F5D-8705-30BF1E884F7A}" srcOrd="3" destOrd="0" presId="urn:microsoft.com/office/officeart/2005/8/layout/funnel1"/>
    <dgm:cxn modelId="{C7A2FBE1-7B45-4A8A-B062-9E989B516C1A}" type="presParOf" srcId="{BCFBC9B5-0A90-466F-8B33-CCC29C9F7B8D}" destId="{8CAA6671-0792-4B39-A2A0-E7C653159E48}" srcOrd="4" destOrd="0" presId="urn:microsoft.com/office/officeart/2005/8/layout/funnel1"/>
    <dgm:cxn modelId="{D044A9A1-91DD-45F1-88BA-81FF2B2FBFE5}" type="presParOf" srcId="{BCFBC9B5-0A90-466F-8B33-CCC29C9F7B8D}" destId="{A9E64133-CE2D-4921-8287-9E9AADE3091B}" srcOrd="5" destOrd="0" presId="urn:microsoft.com/office/officeart/2005/8/layout/funnel1"/>
    <dgm:cxn modelId="{1403C952-B184-4600-9D7B-505BF043C177}" type="presParOf" srcId="{BCFBC9B5-0A90-466F-8B33-CCC29C9F7B8D}" destId="{9369C00F-19F7-46E3-83E3-A179371414B7}" srcOrd="6" destOrd="0" presId="urn:microsoft.com/office/officeart/2005/8/layout/funnel1"/>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FC8769-5A89-48E6-A6D7-18BFAA93300F}">
      <dsp:nvSpPr>
        <dsp:cNvPr id="0" name=""/>
        <dsp:cNvSpPr/>
      </dsp:nvSpPr>
      <dsp:spPr>
        <a:xfrm rot="16200000">
          <a:off x="-642919" y="729894"/>
          <a:ext cx="5076993" cy="3617203"/>
        </a:xfrm>
        <a:prstGeom prst="flowChartManualOperation">
          <a:avLst/>
        </a:prstGeom>
        <a:gradFill flip="none" rotWithShape="1">
          <a:gsLst>
            <a:gs pos="80000">
              <a:srgbClr val="FFFF00"/>
            </a:gs>
            <a:gs pos="25000">
              <a:srgbClr val="00C459"/>
            </a:gs>
          </a:gsLst>
          <a:path path="circle">
            <a:fillToRect l="100000" t="100000"/>
          </a:path>
          <a:tileRect r="-100000" b="-10000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39700" bIns="0" numCol="1" spcCol="1270" anchor="t" anchorCtr="0">
          <a:noAutofit/>
        </a:bodyPr>
        <a:lstStyle/>
        <a:p>
          <a:pPr lvl="0" algn="l" defTabSz="977900">
            <a:lnSpc>
              <a:spcPct val="90000"/>
            </a:lnSpc>
            <a:spcBef>
              <a:spcPct val="0"/>
            </a:spcBef>
            <a:spcAft>
              <a:spcPct val="35000"/>
            </a:spcAft>
          </a:pPr>
          <a:r>
            <a:rPr lang="fr-FR" sz="2200" b="1" kern="1200" dirty="0" smtClean="0">
              <a:solidFill>
                <a:schemeClr val="tx1"/>
              </a:solidFill>
            </a:rPr>
            <a:t>FSE</a:t>
          </a:r>
          <a:r>
            <a:rPr lang="fr-FR" sz="2200" kern="1200" dirty="0" smtClean="0">
              <a:solidFill>
                <a:srgbClr val="BBE0E3">
                  <a:lumMod val="50000"/>
                </a:srgbClr>
              </a:solidFill>
            </a:rPr>
            <a:t>*</a:t>
          </a:r>
          <a:r>
            <a:rPr lang="fr-FR" sz="2200" b="1" kern="1200" dirty="0" smtClean="0">
              <a:solidFill>
                <a:schemeClr val="tx1"/>
              </a:solidFill>
            </a:rPr>
            <a:t> sécurisée SESAM-Vitale</a:t>
          </a:r>
          <a:endParaRPr lang="fr-FR" sz="2200" b="1" kern="1200" dirty="0">
            <a:solidFill>
              <a:schemeClr val="tx1"/>
            </a:solidFill>
          </a:endParaRPr>
        </a:p>
        <a:p>
          <a:pPr marL="171450" lvl="1" indent="-171450" algn="l" defTabSz="711200">
            <a:lnSpc>
              <a:spcPct val="90000"/>
            </a:lnSpc>
            <a:spcBef>
              <a:spcPct val="0"/>
            </a:spcBef>
            <a:spcAft>
              <a:spcPct val="15000"/>
            </a:spcAft>
            <a:buChar char="••"/>
          </a:pPr>
          <a:r>
            <a:rPr lang="fr-FR" sz="1600" b="0" kern="1200" dirty="0" smtClean="0">
              <a:solidFill>
                <a:schemeClr val="tx1"/>
              </a:solidFill>
            </a:rPr>
            <a:t>flux SESAM-Vitale signés électroniquement </a:t>
          </a:r>
          <a:endParaRPr lang="fr-FR" sz="1600" kern="1200" dirty="0">
            <a:solidFill>
              <a:schemeClr val="tx1"/>
            </a:solidFill>
          </a:endParaRPr>
        </a:p>
        <a:p>
          <a:pPr marL="171450" lvl="1" indent="-171450" algn="l" defTabSz="711200">
            <a:lnSpc>
              <a:spcPct val="90000"/>
            </a:lnSpc>
            <a:spcBef>
              <a:spcPct val="0"/>
            </a:spcBef>
            <a:spcAft>
              <a:spcPct val="15000"/>
            </a:spcAft>
            <a:buChar char="••"/>
          </a:pPr>
          <a:r>
            <a:rPr lang="fr-FR" sz="1600" b="0" kern="1200" dirty="0" smtClean="0">
              <a:solidFill>
                <a:schemeClr val="tx1"/>
              </a:solidFill>
            </a:rPr>
            <a:t>ces flux sont protégés de toute intervention d’un tiers (notion d’intégrité et de confidentialité de certaines données)</a:t>
          </a:r>
        </a:p>
        <a:p>
          <a:pPr marL="171450" lvl="1" indent="-171450" algn="l" defTabSz="711200">
            <a:lnSpc>
              <a:spcPct val="90000"/>
            </a:lnSpc>
            <a:spcBef>
              <a:spcPct val="0"/>
            </a:spcBef>
            <a:spcAft>
              <a:spcPct val="15000"/>
            </a:spcAft>
            <a:buChar char="••"/>
          </a:pPr>
          <a:r>
            <a:rPr lang="fr-FR" sz="1600" b="0" kern="1200" dirty="0" smtClean="0">
              <a:solidFill>
                <a:schemeClr val="tx1"/>
              </a:solidFill>
            </a:rPr>
            <a:t>la FSE sécurisée remplace la feuille de soins papier (y compris au plan réglementaire)</a:t>
          </a:r>
        </a:p>
      </dsp:txBody>
      <dsp:txXfrm rot="5400000">
        <a:off x="86976" y="1015398"/>
        <a:ext cx="3617203" cy="3046195"/>
      </dsp:txXfrm>
    </dsp:sp>
    <dsp:sp modelId="{F0A36C09-79C4-4F03-879A-EBA74A3202D4}">
      <dsp:nvSpPr>
        <dsp:cNvPr id="0" name=""/>
        <dsp:cNvSpPr/>
      </dsp:nvSpPr>
      <dsp:spPr>
        <a:xfrm rot="16200000">
          <a:off x="3212595" y="637258"/>
          <a:ext cx="3242878" cy="2120773"/>
        </a:xfrm>
        <a:prstGeom prst="flowChartManualOperation">
          <a:avLst/>
        </a:prstGeom>
        <a:gradFill flip="none" rotWithShape="1">
          <a:gsLst>
            <a:gs pos="80000">
              <a:srgbClr val="75DBFF"/>
            </a:gs>
            <a:gs pos="25000">
              <a:schemeClr val="bg1"/>
            </a:gs>
          </a:gsLst>
          <a:path path="circle">
            <a:fillToRect l="100000" t="100000"/>
          </a:path>
          <a:tileRect r="-100000" b="-10000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lvl="0" algn="l" defTabSz="889000">
            <a:lnSpc>
              <a:spcPct val="90000"/>
            </a:lnSpc>
            <a:spcBef>
              <a:spcPct val="0"/>
            </a:spcBef>
            <a:spcAft>
              <a:spcPct val="35000"/>
            </a:spcAft>
          </a:pPr>
          <a:r>
            <a:rPr lang="fr-FR" sz="2000" b="1" kern="1200" dirty="0" smtClean="0">
              <a:solidFill>
                <a:schemeClr val="tx1"/>
              </a:solidFill>
            </a:rPr>
            <a:t>FSE non sécurisée</a:t>
          </a:r>
          <a:endParaRPr lang="fr-FR" sz="2000" kern="1200" dirty="0">
            <a:solidFill>
              <a:schemeClr val="tx1"/>
            </a:solidFill>
          </a:endParaRPr>
        </a:p>
        <a:p>
          <a:pPr marL="171450" lvl="1" indent="-171450" algn="l" defTabSz="711200">
            <a:lnSpc>
              <a:spcPct val="90000"/>
            </a:lnSpc>
            <a:spcBef>
              <a:spcPct val="0"/>
            </a:spcBef>
            <a:spcAft>
              <a:spcPct val="15000"/>
            </a:spcAft>
            <a:buChar char="••"/>
          </a:pPr>
          <a:r>
            <a:rPr lang="fr-FR" sz="1600" b="0" kern="1200" dirty="0" smtClean="0">
              <a:solidFill>
                <a:schemeClr val="tx1"/>
              </a:solidFill>
            </a:rPr>
            <a:t>flux transmis avec la </a:t>
          </a:r>
          <a:r>
            <a:rPr lang="fr-FR" sz="1600" b="0" u="sng" kern="1200" dirty="0" smtClean="0">
              <a:solidFill>
                <a:schemeClr val="tx1"/>
              </a:solidFill>
            </a:rPr>
            <a:t>seule</a:t>
          </a:r>
          <a:r>
            <a:rPr lang="fr-FR" sz="1600" b="0" kern="1200" dirty="0" smtClean="0">
              <a:solidFill>
                <a:schemeClr val="tx1"/>
              </a:solidFill>
            </a:rPr>
            <a:t> carte du professionnel de santé</a:t>
          </a:r>
          <a:endParaRPr lang="fr-FR" sz="1600" b="0" kern="1200" dirty="0">
            <a:solidFill>
              <a:schemeClr val="tx1"/>
            </a:solidFill>
          </a:endParaRPr>
        </a:p>
      </dsp:txBody>
      <dsp:txXfrm rot="5400000">
        <a:off x="3773648" y="724781"/>
        <a:ext cx="2120773" cy="1945726"/>
      </dsp:txXfrm>
    </dsp:sp>
    <dsp:sp modelId="{9CF62784-1F5E-41D6-98D3-77C29CF1607E}">
      <dsp:nvSpPr>
        <dsp:cNvPr id="0" name=""/>
        <dsp:cNvSpPr/>
      </dsp:nvSpPr>
      <dsp:spPr>
        <a:xfrm rot="16200000">
          <a:off x="5197876" y="842613"/>
          <a:ext cx="5076993" cy="3391766"/>
        </a:xfrm>
        <a:prstGeom prst="flowChartManualOperation">
          <a:avLst/>
        </a:prstGeom>
        <a:gradFill rotWithShape="0">
          <a:gsLst>
            <a:gs pos="80000">
              <a:schemeClr val="accent6">
                <a:lumMod val="20000"/>
                <a:lumOff val="80000"/>
              </a:schemeClr>
            </a:gs>
            <a:gs pos="25000">
              <a:schemeClr val="bg1"/>
            </a:gs>
          </a:gsLst>
          <a:path path="circle">
            <a:fillToRect l="100000" t="100000"/>
          </a:path>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lvl="0" algn="l" defTabSz="889000">
            <a:lnSpc>
              <a:spcPct val="90000"/>
            </a:lnSpc>
            <a:spcBef>
              <a:spcPct val="0"/>
            </a:spcBef>
            <a:spcAft>
              <a:spcPct val="35000"/>
            </a:spcAft>
          </a:pPr>
          <a:r>
            <a:rPr lang="fr-FR" sz="2000" b="1" kern="1200" dirty="0" smtClean="0">
              <a:solidFill>
                <a:schemeClr val="tx1"/>
              </a:solidFill>
            </a:rPr>
            <a:t>Flux B2 « classique »</a:t>
          </a:r>
        </a:p>
        <a:p>
          <a:pPr lvl="0" algn="l" defTabSz="889000">
            <a:lnSpc>
              <a:spcPct val="90000"/>
            </a:lnSpc>
            <a:spcBef>
              <a:spcPct val="0"/>
            </a:spcBef>
            <a:spcAft>
              <a:spcPct val="35000"/>
            </a:spcAft>
          </a:pPr>
          <a:r>
            <a:rPr lang="fr-FR" sz="1600" b="0" kern="1200" dirty="0" smtClean="0">
              <a:solidFill>
                <a:schemeClr val="tx1"/>
              </a:solidFill>
            </a:rPr>
            <a:t>flux réalisés avec des progiciels qui s’appuient sur la norme d’échange IRIS/B2 "Inter régime" :</a:t>
          </a:r>
        </a:p>
        <a:p>
          <a:pPr marL="171450" lvl="1" indent="-171450" algn="l" defTabSz="711200">
            <a:lnSpc>
              <a:spcPct val="90000"/>
            </a:lnSpc>
            <a:spcBef>
              <a:spcPct val="0"/>
            </a:spcBef>
            <a:spcAft>
              <a:spcPct val="15000"/>
            </a:spcAft>
            <a:buChar char="••"/>
          </a:pPr>
          <a:r>
            <a:rPr lang="fr-FR" sz="1600" b="0" kern="1200" dirty="0" smtClean="0">
              <a:solidFill>
                <a:schemeClr val="tx1"/>
              </a:solidFill>
            </a:rPr>
            <a:t>Pour les établissements de soins (hôpitaux et cliniques)</a:t>
          </a:r>
        </a:p>
        <a:p>
          <a:pPr marL="171450" lvl="1" indent="-171450" algn="l" defTabSz="711200">
            <a:lnSpc>
              <a:spcPct val="90000"/>
            </a:lnSpc>
            <a:spcBef>
              <a:spcPct val="0"/>
            </a:spcBef>
            <a:spcAft>
              <a:spcPct val="15000"/>
            </a:spcAft>
            <a:buChar char="••"/>
          </a:pPr>
          <a:r>
            <a:rPr lang="fr-FR" sz="1600" b="0" kern="1200" dirty="0" smtClean="0">
              <a:solidFill>
                <a:schemeClr val="tx1"/>
              </a:solidFill>
            </a:rPr>
            <a:t>Pour les professionnels de santé en attente :</a:t>
          </a:r>
        </a:p>
        <a:p>
          <a:pPr marL="171450" lvl="1" indent="-171450" algn="l" defTabSz="711200">
            <a:lnSpc>
              <a:spcPct val="90000"/>
            </a:lnSpc>
            <a:spcBef>
              <a:spcPct val="0"/>
            </a:spcBef>
            <a:spcAft>
              <a:spcPct val="15000"/>
            </a:spcAft>
            <a:buChar char="••"/>
          </a:pPr>
          <a:r>
            <a:rPr lang="fr-FR" sz="1600" b="0" kern="1200" dirty="0" smtClean="0">
              <a:solidFill>
                <a:schemeClr val="tx1"/>
              </a:solidFill>
            </a:rPr>
            <a:t>- de réception de leur CPS,</a:t>
          </a:r>
        </a:p>
        <a:p>
          <a:pPr marL="171450" lvl="1" indent="-171450" algn="l" defTabSz="711200">
            <a:lnSpc>
              <a:spcPct val="90000"/>
            </a:lnSpc>
            <a:spcBef>
              <a:spcPct val="0"/>
            </a:spcBef>
            <a:spcAft>
              <a:spcPct val="15000"/>
            </a:spcAft>
            <a:buChar char="••"/>
          </a:pPr>
          <a:r>
            <a:rPr lang="fr-FR" sz="1600" b="0" kern="1200" dirty="0" smtClean="0">
              <a:solidFill>
                <a:schemeClr val="tx1"/>
              </a:solidFill>
            </a:rPr>
            <a:t>-de l’acquisition d’un logiciel SESAM Vitale ou de facturation en ligne (transporteurs </a:t>
          </a:r>
          <a:r>
            <a:rPr lang="fr-FR" sz="1200" b="0" kern="1200" dirty="0" smtClean="0">
              <a:solidFill>
                <a:schemeClr val="tx1"/>
              </a:solidFill>
            </a:rPr>
            <a:t>)</a:t>
          </a:r>
        </a:p>
      </dsp:txBody>
      <dsp:txXfrm rot="5400000">
        <a:off x="6040490" y="1015398"/>
        <a:ext cx="3391766" cy="30461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C02C5-FABD-44D6-AEAB-88831EA81B76}">
      <dsp:nvSpPr>
        <dsp:cNvPr id="0" name=""/>
        <dsp:cNvSpPr/>
      </dsp:nvSpPr>
      <dsp:spPr>
        <a:xfrm>
          <a:off x="364887" y="538949"/>
          <a:ext cx="3458860" cy="1201216"/>
        </a:xfrm>
        <a:prstGeom prst="ellipse">
          <a:avLst/>
        </a:prstGeom>
        <a:solidFill>
          <a:schemeClr val="accent2">
            <a:tint val="50000"/>
            <a:hueOff val="0"/>
            <a:satOff val="0"/>
            <a:lumOff val="0"/>
            <a:alpha val="46000"/>
          </a:schemeClr>
        </a:solidFill>
        <a:ln>
          <a:noFill/>
        </a:ln>
        <a:effectLst/>
        <a:scene3d>
          <a:camera prst="orthographicFront"/>
          <a:lightRig rig="flat" dir="t"/>
        </a:scene3d>
        <a:sp3d z="-190500" extrusionH="12700" prstMaterial="matte"/>
      </dsp:spPr>
      <dsp:style>
        <a:lnRef idx="0">
          <a:scrgbClr r="0" g="0" b="0"/>
        </a:lnRef>
        <a:fillRef idx="1">
          <a:scrgbClr r="0" g="0" b="0"/>
        </a:fillRef>
        <a:effectRef idx="0">
          <a:scrgbClr r="0" g="0" b="0"/>
        </a:effectRef>
        <a:fontRef idx="minor"/>
      </dsp:style>
    </dsp:sp>
    <dsp:sp modelId="{703B4B7F-536E-46BE-BA9B-BD873974E9B3}">
      <dsp:nvSpPr>
        <dsp:cNvPr id="0" name=""/>
        <dsp:cNvSpPr/>
      </dsp:nvSpPr>
      <dsp:spPr>
        <a:xfrm>
          <a:off x="1717947" y="3487664"/>
          <a:ext cx="670321" cy="429006"/>
        </a:xfrm>
        <a:prstGeom prst="downArrow">
          <a:avLst/>
        </a:prstGeom>
        <a:solidFill>
          <a:schemeClr val="bg2"/>
        </a:solidFill>
        <a:ln>
          <a:noFill/>
        </a:ln>
        <a:effectLst>
          <a:outerShdw blurRad="40000" dist="23000" dir="5400000" rotWithShape="0">
            <a:srgbClr val="000000">
              <a:alpha val="35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486B65FC-7B8D-4B48-B6E5-D3053E682E87}">
      <dsp:nvSpPr>
        <dsp:cNvPr id="0" name=""/>
        <dsp:cNvSpPr/>
      </dsp:nvSpPr>
      <dsp:spPr>
        <a:xfrm>
          <a:off x="964308" y="4011130"/>
          <a:ext cx="2198291" cy="804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fr-FR" sz="1400" b="1" kern="1200" dirty="0" smtClean="0">
              <a:solidFill>
                <a:schemeClr val="tx1"/>
              </a:solidFill>
              <a:latin typeface="Arial" panose="020B0604020202020204" pitchFamily="34" charset="0"/>
              <a:cs typeface="Arial" panose="020B0604020202020204" pitchFamily="34" charset="0"/>
            </a:rPr>
            <a:t>IMAGE FSE</a:t>
          </a:r>
        </a:p>
        <a:p>
          <a:pPr lvl="0" algn="ctr" defTabSz="622300">
            <a:lnSpc>
              <a:spcPct val="90000"/>
            </a:lnSpc>
            <a:spcBef>
              <a:spcPct val="0"/>
            </a:spcBef>
            <a:spcAft>
              <a:spcPct val="35000"/>
            </a:spcAft>
          </a:pPr>
          <a:r>
            <a:rPr lang="fr-FR" sz="1400" kern="1200" dirty="0" smtClean="0">
              <a:solidFill>
                <a:schemeClr val="tx1"/>
              </a:solidFill>
              <a:latin typeface="Arial" panose="020B0604020202020204" pitchFamily="34" charset="0"/>
              <a:cs typeface="Arial" panose="020B0604020202020204" pitchFamily="34" charset="0"/>
            </a:rPr>
            <a:t>Factures télétransmises </a:t>
          </a:r>
        </a:p>
        <a:p>
          <a:pPr lvl="0" algn="ctr" defTabSz="622300">
            <a:lnSpc>
              <a:spcPct val="90000"/>
            </a:lnSpc>
            <a:spcBef>
              <a:spcPct val="0"/>
            </a:spcBef>
            <a:spcAft>
              <a:spcPct val="35000"/>
            </a:spcAft>
          </a:pPr>
          <a:r>
            <a:rPr lang="fr-FR" sz="1400" kern="1200" dirty="0" smtClean="0">
              <a:solidFill>
                <a:schemeClr val="tx1"/>
              </a:solidFill>
              <a:latin typeface="Arial" panose="020B0604020202020204" pitchFamily="34" charset="0"/>
              <a:cs typeface="Arial" panose="020B0604020202020204" pitchFamily="34" charset="0"/>
            </a:rPr>
            <a:t>et résultats de traitement</a:t>
          </a:r>
          <a:endParaRPr lang="fr-FR" sz="1400" b="1" kern="1200" dirty="0" smtClean="0">
            <a:solidFill>
              <a:schemeClr val="tx1"/>
            </a:solidFill>
            <a:latin typeface="Arial" panose="020B0604020202020204" pitchFamily="34" charset="0"/>
            <a:cs typeface="Arial" panose="020B0604020202020204" pitchFamily="34" charset="0"/>
          </a:endParaRPr>
        </a:p>
      </dsp:txBody>
      <dsp:txXfrm>
        <a:off x="964308" y="4011130"/>
        <a:ext cx="2198291" cy="804386"/>
      </dsp:txXfrm>
    </dsp:sp>
    <dsp:sp modelId="{6F20C8ED-3926-4F5D-8705-30BF1E884F7A}">
      <dsp:nvSpPr>
        <dsp:cNvPr id="0" name=""/>
        <dsp:cNvSpPr/>
      </dsp:nvSpPr>
      <dsp:spPr>
        <a:xfrm>
          <a:off x="1349784" y="1922351"/>
          <a:ext cx="1274968" cy="1002595"/>
        </a:xfrm>
        <a:prstGeom prst="ellipse">
          <a:avLst/>
        </a:prstGeom>
        <a:solidFill>
          <a:srgbClr val="FF5050">
            <a:alpha val="53000"/>
          </a:srgb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200" b="1" kern="1200" dirty="0" smtClean="0">
              <a:solidFill>
                <a:schemeClr val="tx1"/>
              </a:solidFill>
              <a:latin typeface="Arial" panose="020B0604020202020204" pitchFamily="34" charset="0"/>
              <a:cs typeface="Arial" panose="020B0604020202020204" pitchFamily="34" charset="0"/>
            </a:rPr>
            <a:t>FSE</a:t>
          </a:r>
        </a:p>
      </dsp:txBody>
      <dsp:txXfrm>
        <a:off x="1536499" y="2069178"/>
        <a:ext cx="901538" cy="708941"/>
      </dsp:txXfrm>
    </dsp:sp>
    <dsp:sp modelId="{0DA5E26A-10A5-4BCC-BF06-002258BB7E8F}">
      <dsp:nvSpPr>
        <dsp:cNvPr id="0" name=""/>
        <dsp:cNvSpPr/>
      </dsp:nvSpPr>
      <dsp:spPr>
        <a:xfrm>
          <a:off x="1613940" y="418063"/>
          <a:ext cx="1901484" cy="1526141"/>
        </a:xfrm>
        <a:prstGeom prst="ellipse">
          <a:avLst/>
        </a:prstGeom>
        <a:solidFill>
          <a:srgbClr val="92D05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200" b="1" kern="1200" dirty="0" smtClean="0">
              <a:solidFill>
                <a:schemeClr val="tx1"/>
              </a:solidFill>
              <a:latin typeface="Arial" panose="020B0604020202020204" pitchFamily="34" charset="0"/>
              <a:cs typeface="Arial" panose="020B0604020202020204" pitchFamily="34" charset="0"/>
            </a:rPr>
            <a:t>Résultats traitement</a:t>
          </a:r>
        </a:p>
        <a:p>
          <a:pPr lvl="0" algn="ctr" defTabSz="533400">
            <a:lnSpc>
              <a:spcPct val="90000"/>
            </a:lnSpc>
            <a:spcBef>
              <a:spcPct val="0"/>
            </a:spcBef>
            <a:spcAft>
              <a:spcPct val="35000"/>
            </a:spcAft>
          </a:pPr>
          <a:r>
            <a:rPr lang="fr-FR" sz="1000" kern="1200" dirty="0" smtClean="0">
              <a:solidFill>
                <a:schemeClr val="tx1"/>
              </a:solidFill>
              <a:latin typeface="Arial" panose="020B0604020202020204" pitchFamily="34" charset="0"/>
              <a:cs typeface="Arial" panose="020B0604020202020204" pitchFamily="34" charset="0"/>
            </a:rPr>
            <a:t>(Références archives ou n° de rejet Iris)</a:t>
          </a:r>
          <a:endParaRPr lang="fr-FR" sz="1000" kern="1200" dirty="0">
            <a:solidFill>
              <a:schemeClr val="tx1"/>
            </a:solidFill>
            <a:latin typeface="Arial" panose="020B0604020202020204" pitchFamily="34" charset="0"/>
            <a:cs typeface="Arial" panose="020B0604020202020204" pitchFamily="34" charset="0"/>
          </a:endParaRPr>
        </a:p>
      </dsp:txBody>
      <dsp:txXfrm>
        <a:off x="1892406" y="641561"/>
        <a:ext cx="1344552" cy="1079145"/>
      </dsp:txXfrm>
    </dsp:sp>
    <dsp:sp modelId="{9369C00F-19F7-46E3-83E3-A179371414B7}">
      <dsp:nvSpPr>
        <dsp:cNvPr id="0" name=""/>
        <dsp:cNvSpPr/>
      </dsp:nvSpPr>
      <dsp:spPr>
        <a:xfrm>
          <a:off x="205391" y="406440"/>
          <a:ext cx="3753802" cy="3003042"/>
        </a:xfrm>
        <a:prstGeom prst="funnel">
          <a:avLst/>
        </a:prstGeom>
        <a:solidFill>
          <a:schemeClr val="lt1">
            <a:hueOff val="0"/>
            <a:satOff val="0"/>
            <a:lumOff val="0"/>
            <a:alpha val="15000"/>
          </a:schemeClr>
        </a:solidFill>
        <a:ln w="9525" cap="flat" cmpd="sng" algn="ctr">
          <a:solidFill>
            <a:schemeClr val="accent4">
              <a:lumMod val="50000"/>
              <a:lumOff val="50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C02C5-FABD-44D6-AEAB-88831EA81B76}">
      <dsp:nvSpPr>
        <dsp:cNvPr id="0" name=""/>
        <dsp:cNvSpPr/>
      </dsp:nvSpPr>
      <dsp:spPr>
        <a:xfrm>
          <a:off x="1015498" y="613265"/>
          <a:ext cx="3458860" cy="1201216"/>
        </a:xfrm>
        <a:prstGeom prst="ellipse">
          <a:avLst/>
        </a:prstGeom>
        <a:solidFill>
          <a:schemeClr val="accent2">
            <a:tint val="50000"/>
            <a:hueOff val="0"/>
            <a:satOff val="0"/>
            <a:lumOff val="0"/>
            <a:alpha val="46000"/>
          </a:schemeClr>
        </a:solidFill>
        <a:ln>
          <a:noFill/>
        </a:ln>
        <a:effectLst/>
        <a:scene3d>
          <a:camera prst="orthographicFront"/>
          <a:lightRig rig="flat" dir="t"/>
        </a:scene3d>
        <a:sp3d z="-190500" extrusionH="12700" prstMaterial="matte"/>
      </dsp:spPr>
      <dsp:style>
        <a:lnRef idx="0">
          <a:scrgbClr r="0" g="0" b="0"/>
        </a:lnRef>
        <a:fillRef idx="1">
          <a:scrgbClr r="0" g="0" b="0"/>
        </a:fillRef>
        <a:effectRef idx="0">
          <a:scrgbClr r="0" g="0" b="0"/>
        </a:effectRef>
        <a:fontRef idx="minor"/>
      </dsp:style>
    </dsp:sp>
    <dsp:sp modelId="{703B4B7F-536E-46BE-BA9B-BD873974E9B3}">
      <dsp:nvSpPr>
        <dsp:cNvPr id="0" name=""/>
        <dsp:cNvSpPr/>
      </dsp:nvSpPr>
      <dsp:spPr>
        <a:xfrm>
          <a:off x="2326412" y="3593915"/>
          <a:ext cx="670321" cy="429006"/>
        </a:xfrm>
        <a:prstGeom prst="downArrow">
          <a:avLst/>
        </a:prstGeom>
        <a:solidFill>
          <a:schemeClr val="bg2"/>
        </a:solidFill>
        <a:ln>
          <a:noFill/>
        </a:ln>
        <a:effectLst>
          <a:outerShdw blurRad="40000" dist="23000" dir="5400000" rotWithShape="0">
            <a:srgbClr val="000000">
              <a:alpha val="35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486B65FC-7B8D-4B48-B6E5-D3053E682E87}">
      <dsp:nvSpPr>
        <dsp:cNvPr id="0" name=""/>
        <dsp:cNvSpPr/>
      </dsp:nvSpPr>
      <dsp:spPr>
        <a:xfrm>
          <a:off x="1467227" y="4165620"/>
          <a:ext cx="2614480" cy="804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fr-FR" sz="1400" b="1" kern="1200" dirty="0" smtClean="0">
              <a:solidFill>
                <a:schemeClr val="tx1"/>
              </a:solidFill>
              <a:latin typeface="Arial" panose="020B0604020202020204" pitchFamily="34" charset="0"/>
              <a:cs typeface="Arial" panose="020B0604020202020204" pitchFamily="34" charset="0"/>
            </a:rPr>
            <a:t>IMAGE DECOMPTE</a:t>
          </a:r>
        </a:p>
        <a:p>
          <a:pPr lvl="0" algn="ctr" defTabSz="622300">
            <a:lnSpc>
              <a:spcPct val="90000"/>
            </a:lnSpc>
            <a:spcBef>
              <a:spcPct val="0"/>
            </a:spcBef>
            <a:spcAft>
              <a:spcPct val="35000"/>
            </a:spcAft>
          </a:pPr>
          <a:r>
            <a:rPr lang="fr-FR" sz="1400" kern="1200" dirty="0" smtClean="0">
              <a:solidFill>
                <a:schemeClr val="tx1"/>
              </a:solidFill>
              <a:latin typeface="Arial" panose="020B0604020202020204" pitchFamily="34" charset="0"/>
              <a:cs typeface="Arial" panose="020B0604020202020204" pitchFamily="34" charset="0"/>
            </a:rPr>
            <a:t>PN, IJ, pensions invalidités, rentes AT, mises à jour Progrès</a:t>
          </a:r>
          <a:endParaRPr lang="fr-FR" sz="1400" kern="1200" dirty="0">
            <a:solidFill>
              <a:schemeClr val="tx1"/>
            </a:solidFill>
            <a:latin typeface="Arial" panose="020B0604020202020204" pitchFamily="34" charset="0"/>
            <a:cs typeface="Arial" panose="020B0604020202020204" pitchFamily="34" charset="0"/>
          </a:endParaRPr>
        </a:p>
      </dsp:txBody>
      <dsp:txXfrm>
        <a:off x="1467227" y="4165620"/>
        <a:ext cx="2614480" cy="804386"/>
      </dsp:txXfrm>
    </dsp:sp>
    <dsp:sp modelId="{6F20C8ED-3926-4F5D-8705-30BF1E884F7A}">
      <dsp:nvSpPr>
        <dsp:cNvPr id="0" name=""/>
        <dsp:cNvSpPr/>
      </dsp:nvSpPr>
      <dsp:spPr>
        <a:xfrm>
          <a:off x="2051567" y="2180418"/>
          <a:ext cx="1339472" cy="1039492"/>
        </a:xfrm>
        <a:prstGeom prst="ellipse">
          <a:avLst/>
        </a:prstGeom>
        <a:solidFill>
          <a:srgbClr val="FF5050">
            <a:alpha val="53000"/>
          </a:srgb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b="1" kern="1200" dirty="0" smtClean="0">
              <a:solidFill>
                <a:schemeClr val="tx1"/>
              </a:solidFill>
              <a:latin typeface="Arial" panose="020B0604020202020204" pitchFamily="34" charset="0"/>
              <a:cs typeface="Arial" panose="020B0604020202020204" pitchFamily="34" charset="0"/>
            </a:rPr>
            <a:t>Signalements</a:t>
          </a:r>
        </a:p>
        <a:p>
          <a:pPr lvl="0" algn="ctr" defTabSz="444500">
            <a:lnSpc>
              <a:spcPct val="90000"/>
            </a:lnSpc>
            <a:spcBef>
              <a:spcPct val="0"/>
            </a:spcBef>
            <a:spcAft>
              <a:spcPct val="35000"/>
            </a:spcAft>
          </a:pPr>
          <a:r>
            <a:rPr lang="fr-FR" sz="1000" kern="1200" dirty="0" smtClean="0">
              <a:solidFill>
                <a:schemeClr val="tx1"/>
              </a:solidFill>
              <a:latin typeface="Arial" panose="020B0604020202020204" pitchFamily="34" charset="0"/>
              <a:cs typeface="Arial" panose="020B0604020202020204" pitchFamily="34" charset="0"/>
            </a:rPr>
            <a:t>Anomalies non bloquantes pour le paiement ou la mise à jour du dossier</a:t>
          </a:r>
          <a:endParaRPr lang="fr-FR" sz="1000" kern="1200" dirty="0">
            <a:solidFill>
              <a:schemeClr val="tx1"/>
            </a:solidFill>
            <a:latin typeface="Arial" panose="020B0604020202020204" pitchFamily="34" charset="0"/>
            <a:cs typeface="Arial" panose="020B0604020202020204" pitchFamily="34" charset="0"/>
          </a:endParaRPr>
        </a:p>
      </dsp:txBody>
      <dsp:txXfrm>
        <a:off x="2247728" y="2332648"/>
        <a:ext cx="947150" cy="735032"/>
      </dsp:txXfrm>
    </dsp:sp>
    <dsp:sp modelId="{8CAA6671-0792-4B39-A2A0-E7C653159E48}">
      <dsp:nvSpPr>
        <dsp:cNvPr id="0" name=""/>
        <dsp:cNvSpPr/>
      </dsp:nvSpPr>
      <dsp:spPr>
        <a:xfrm>
          <a:off x="1452252" y="1526799"/>
          <a:ext cx="982541" cy="862800"/>
        </a:xfrm>
        <a:prstGeom prst="ellipse">
          <a:avLst/>
        </a:prstGeom>
        <a:solidFill>
          <a:srgbClr val="FFC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b="1" kern="1200" dirty="0" smtClean="0">
              <a:solidFill>
                <a:schemeClr val="tx1"/>
              </a:solidFill>
              <a:latin typeface="Arial" panose="020B0604020202020204" pitchFamily="34" charset="0"/>
              <a:cs typeface="Arial" panose="020B0604020202020204" pitchFamily="34" charset="0"/>
            </a:rPr>
            <a:t>Mises à jour BDO </a:t>
          </a:r>
        </a:p>
        <a:p>
          <a:pPr lvl="0" algn="ctr" defTabSz="444500">
            <a:lnSpc>
              <a:spcPct val="90000"/>
            </a:lnSpc>
            <a:spcBef>
              <a:spcPct val="0"/>
            </a:spcBef>
            <a:spcAft>
              <a:spcPct val="35000"/>
            </a:spcAft>
          </a:pPr>
          <a:r>
            <a:rPr lang="fr-FR" sz="1000" b="1" kern="1200" dirty="0" smtClean="0">
              <a:solidFill>
                <a:schemeClr val="tx1"/>
              </a:solidFill>
              <a:latin typeface="Arial" panose="020B0604020202020204" pitchFamily="34" charset="0"/>
              <a:cs typeface="Arial" panose="020B0604020202020204" pitchFamily="34" charset="0"/>
            </a:rPr>
            <a:t>via Progrès</a:t>
          </a:r>
        </a:p>
      </dsp:txBody>
      <dsp:txXfrm>
        <a:off x="1596142" y="1653153"/>
        <a:ext cx="694761" cy="610092"/>
      </dsp:txXfrm>
    </dsp:sp>
    <dsp:sp modelId="{A9E64133-CE2D-4921-8287-9E9AADE3091B}">
      <dsp:nvSpPr>
        <dsp:cNvPr id="0" name=""/>
        <dsp:cNvSpPr/>
      </dsp:nvSpPr>
      <dsp:spPr>
        <a:xfrm>
          <a:off x="2299334" y="463799"/>
          <a:ext cx="1866892" cy="1535384"/>
        </a:xfrm>
        <a:prstGeom prst="ellipse">
          <a:avLst/>
        </a:prstGeom>
        <a:solidFill>
          <a:srgbClr val="92D05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200" b="1" kern="1200" dirty="0" smtClean="0">
              <a:solidFill>
                <a:schemeClr val="tx1"/>
              </a:solidFill>
              <a:latin typeface="Arial" panose="020B0604020202020204" pitchFamily="34" charset="0"/>
              <a:cs typeface="Arial" panose="020B0604020202020204" pitchFamily="34" charset="0"/>
            </a:rPr>
            <a:t>Paiements</a:t>
          </a:r>
        </a:p>
        <a:p>
          <a:pPr lvl="0" algn="ctr" defTabSz="533400">
            <a:lnSpc>
              <a:spcPct val="90000"/>
            </a:lnSpc>
            <a:spcBef>
              <a:spcPct val="0"/>
            </a:spcBef>
            <a:spcAft>
              <a:spcPct val="35000"/>
            </a:spcAft>
          </a:pPr>
          <a:r>
            <a:rPr lang="fr-FR" sz="1000" b="1" kern="1200" dirty="0" smtClean="0">
              <a:solidFill>
                <a:schemeClr val="tx1"/>
              </a:solidFill>
              <a:latin typeface="Arial" panose="020B0604020202020204" pitchFamily="34" charset="0"/>
              <a:cs typeface="Arial" panose="020B0604020202020204" pitchFamily="34" charset="0"/>
            </a:rPr>
            <a:t>Flux internes </a:t>
          </a:r>
        </a:p>
        <a:p>
          <a:pPr lvl="0" algn="ctr" defTabSz="533400">
            <a:lnSpc>
              <a:spcPct val="90000"/>
            </a:lnSpc>
            <a:spcBef>
              <a:spcPct val="0"/>
            </a:spcBef>
            <a:spcAft>
              <a:spcPct val="35000"/>
            </a:spcAft>
          </a:pPr>
          <a:r>
            <a:rPr lang="fr-FR" sz="1000" kern="1200" dirty="0" smtClean="0">
              <a:solidFill>
                <a:schemeClr val="tx1"/>
              </a:solidFill>
              <a:latin typeface="Arial" panose="020B0604020202020204" pitchFamily="34" charset="0"/>
              <a:cs typeface="Arial" panose="020B0604020202020204" pitchFamily="34" charset="0"/>
            </a:rPr>
            <a:t>(Progrès PE-PN, Synergie, Scapin, Eurydice) </a:t>
          </a:r>
        </a:p>
        <a:p>
          <a:pPr lvl="0" algn="ctr" defTabSz="533400">
            <a:lnSpc>
              <a:spcPct val="90000"/>
            </a:lnSpc>
            <a:spcBef>
              <a:spcPct val="0"/>
            </a:spcBef>
            <a:spcAft>
              <a:spcPct val="35000"/>
            </a:spcAft>
          </a:pPr>
          <a:r>
            <a:rPr lang="fr-FR" sz="1000" kern="1200" dirty="0" smtClean="0">
              <a:solidFill>
                <a:schemeClr val="tx1"/>
              </a:solidFill>
              <a:latin typeface="Arial" panose="020B0604020202020204" pitchFamily="34" charset="0"/>
              <a:cs typeface="Arial" panose="020B0604020202020204" pitchFamily="34" charset="0"/>
            </a:rPr>
            <a:t>+ </a:t>
          </a:r>
          <a:r>
            <a:rPr lang="fr-FR" sz="1000" b="1" kern="1200" dirty="0" smtClean="0">
              <a:solidFill>
                <a:schemeClr val="tx1"/>
              </a:solidFill>
              <a:latin typeface="Arial" panose="020B0604020202020204" pitchFamily="34" charset="0"/>
              <a:cs typeface="Arial" panose="020B0604020202020204" pitchFamily="34" charset="0"/>
            </a:rPr>
            <a:t>Flux externes </a:t>
          </a:r>
          <a:r>
            <a:rPr lang="fr-FR" sz="1000" kern="1200" dirty="0" smtClean="0">
              <a:solidFill>
                <a:schemeClr val="tx1"/>
              </a:solidFill>
              <a:latin typeface="Arial" panose="020B0604020202020204" pitchFamily="34" charset="0"/>
              <a:cs typeface="Arial" panose="020B0604020202020204" pitchFamily="34" charset="0"/>
            </a:rPr>
            <a:t>(FSE, transmissions)</a:t>
          </a:r>
          <a:endParaRPr lang="fr-FR" sz="1000" kern="1200" dirty="0">
            <a:solidFill>
              <a:schemeClr val="tx1"/>
            </a:solidFill>
            <a:latin typeface="Arial" panose="020B0604020202020204" pitchFamily="34" charset="0"/>
            <a:cs typeface="Arial" panose="020B0604020202020204" pitchFamily="34" charset="0"/>
          </a:endParaRPr>
        </a:p>
      </dsp:txBody>
      <dsp:txXfrm>
        <a:off x="2572734" y="688651"/>
        <a:ext cx="1320092" cy="1085680"/>
      </dsp:txXfrm>
    </dsp:sp>
    <dsp:sp modelId="{9369C00F-19F7-46E3-83E3-A179371414B7}">
      <dsp:nvSpPr>
        <dsp:cNvPr id="0" name=""/>
        <dsp:cNvSpPr/>
      </dsp:nvSpPr>
      <dsp:spPr>
        <a:xfrm>
          <a:off x="764971" y="500185"/>
          <a:ext cx="3753802" cy="3003042"/>
        </a:xfrm>
        <a:prstGeom prst="funnel">
          <a:avLst/>
        </a:prstGeom>
        <a:solidFill>
          <a:schemeClr val="lt1">
            <a:hueOff val="0"/>
            <a:satOff val="0"/>
            <a:lumOff val="0"/>
            <a:alpha val="15000"/>
          </a:schemeClr>
        </a:solidFill>
        <a:ln w="9525" cap="flat" cmpd="sng" algn="ctr">
          <a:solidFill>
            <a:schemeClr val="accent4">
              <a:lumMod val="50000"/>
              <a:lumOff val="5000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2562" name="Rectangle 2"/>
          <p:cNvSpPr>
            <a:spLocks noGrp="1" noChangeArrowheads="1"/>
          </p:cNvSpPr>
          <p:nvPr>
            <p:ph type="hdr" sz="quarter"/>
          </p:nvPr>
        </p:nvSpPr>
        <p:spPr bwMode="auto">
          <a:xfrm>
            <a:off x="0" y="1"/>
            <a:ext cx="2946351" cy="497679"/>
          </a:xfrm>
          <a:prstGeom prst="rect">
            <a:avLst/>
          </a:prstGeom>
          <a:noFill/>
          <a:ln w="9525">
            <a:noFill/>
            <a:miter lim="800000"/>
            <a:headEnd/>
            <a:tailEnd/>
          </a:ln>
          <a:effectLst/>
        </p:spPr>
        <p:txBody>
          <a:bodyPr vert="horz" wrap="square" lIns="92055" tIns="46031" rIns="92055" bIns="46031" numCol="1" anchor="t" anchorCtr="0" compatLnSpc="1">
            <a:prstTxWarp prst="textNoShape">
              <a:avLst/>
            </a:prstTxWarp>
          </a:bodyPr>
          <a:lstStyle>
            <a:lvl1pPr defTabSz="922135">
              <a:defRPr sz="1200" b="0">
                <a:latin typeface="Arial" pitchFamily="34" charset="0"/>
              </a:defRPr>
            </a:lvl1pPr>
          </a:lstStyle>
          <a:p>
            <a:pPr>
              <a:defRPr/>
            </a:pPr>
            <a:endParaRPr lang="fr-FR" dirty="0"/>
          </a:p>
        </p:txBody>
      </p:sp>
      <p:sp>
        <p:nvSpPr>
          <p:cNvPr id="322563" name="Rectangle 3"/>
          <p:cNvSpPr>
            <a:spLocks noGrp="1" noChangeArrowheads="1"/>
          </p:cNvSpPr>
          <p:nvPr>
            <p:ph type="dt" sz="quarter" idx="1"/>
          </p:nvPr>
        </p:nvSpPr>
        <p:spPr bwMode="auto">
          <a:xfrm>
            <a:off x="3849728" y="1"/>
            <a:ext cx="2946351" cy="497679"/>
          </a:xfrm>
          <a:prstGeom prst="rect">
            <a:avLst/>
          </a:prstGeom>
          <a:noFill/>
          <a:ln w="9525">
            <a:noFill/>
            <a:miter lim="800000"/>
            <a:headEnd/>
            <a:tailEnd/>
          </a:ln>
          <a:effectLst/>
        </p:spPr>
        <p:txBody>
          <a:bodyPr vert="horz" wrap="square" lIns="92055" tIns="46031" rIns="92055" bIns="46031" numCol="1" anchor="t" anchorCtr="0" compatLnSpc="1">
            <a:prstTxWarp prst="textNoShape">
              <a:avLst/>
            </a:prstTxWarp>
          </a:bodyPr>
          <a:lstStyle>
            <a:lvl1pPr algn="r" defTabSz="922135">
              <a:defRPr sz="1200" b="0">
                <a:latin typeface="Arial" pitchFamily="34" charset="0"/>
              </a:defRPr>
            </a:lvl1pPr>
          </a:lstStyle>
          <a:p>
            <a:pPr>
              <a:defRPr/>
            </a:pPr>
            <a:endParaRPr lang="fr-FR" dirty="0"/>
          </a:p>
        </p:txBody>
      </p:sp>
      <p:sp>
        <p:nvSpPr>
          <p:cNvPr id="322564" name="Rectangle 4"/>
          <p:cNvSpPr>
            <a:spLocks noGrp="1" noChangeArrowheads="1"/>
          </p:cNvSpPr>
          <p:nvPr>
            <p:ph type="ftr" sz="quarter" idx="2"/>
          </p:nvPr>
        </p:nvSpPr>
        <p:spPr bwMode="auto">
          <a:xfrm>
            <a:off x="0" y="9427374"/>
            <a:ext cx="2946351" cy="497679"/>
          </a:xfrm>
          <a:prstGeom prst="rect">
            <a:avLst/>
          </a:prstGeom>
          <a:noFill/>
          <a:ln w="9525">
            <a:noFill/>
            <a:miter lim="800000"/>
            <a:headEnd/>
            <a:tailEnd/>
          </a:ln>
          <a:effectLst/>
        </p:spPr>
        <p:txBody>
          <a:bodyPr vert="horz" wrap="square" lIns="92055" tIns="46031" rIns="92055" bIns="46031" numCol="1" anchor="b" anchorCtr="0" compatLnSpc="1">
            <a:prstTxWarp prst="textNoShape">
              <a:avLst/>
            </a:prstTxWarp>
          </a:bodyPr>
          <a:lstStyle>
            <a:lvl1pPr defTabSz="922135">
              <a:defRPr sz="1200" b="0">
                <a:latin typeface="Arial" pitchFamily="34" charset="0"/>
              </a:defRPr>
            </a:lvl1pPr>
          </a:lstStyle>
          <a:p>
            <a:pPr>
              <a:defRPr/>
            </a:pPr>
            <a:endParaRPr lang="fr-FR" dirty="0"/>
          </a:p>
        </p:txBody>
      </p:sp>
      <p:sp>
        <p:nvSpPr>
          <p:cNvPr id="322565" name="Rectangle 5"/>
          <p:cNvSpPr>
            <a:spLocks noGrp="1" noChangeArrowheads="1"/>
          </p:cNvSpPr>
          <p:nvPr>
            <p:ph type="sldNum" sz="quarter" idx="3"/>
          </p:nvPr>
        </p:nvSpPr>
        <p:spPr bwMode="auto">
          <a:xfrm>
            <a:off x="3849728" y="9427374"/>
            <a:ext cx="2946351" cy="497679"/>
          </a:xfrm>
          <a:prstGeom prst="rect">
            <a:avLst/>
          </a:prstGeom>
          <a:noFill/>
          <a:ln w="9525">
            <a:noFill/>
            <a:miter lim="800000"/>
            <a:headEnd/>
            <a:tailEnd/>
          </a:ln>
          <a:effectLst/>
        </p:spPr>
        <p:txBody>
          <a:bodyPr vert="horz" wrap="square" lIns="92055" tIns="46031" rIns="92055" bIns="46031" numCol="1" anchor="b" anchorCtr="0" compatLnSpc="1">
            <a:prstTxWarp prst="textNoShape">
              <a:avLst/>
            </a:prstTxWarp>
          </a:bodyPr>
          <a:lstStyle>
            <a:lvl1pPr algn="r" defTabSz="922135">
              <a:defRPr sz="1200" b="0">
                <a:latin typeface="Arial" pitchFamily="34" charset="0"/>
              </a:defRPr>
            </a:lvl1pPr>
          </a:lstStyle>
          <a:p>
            <a:pPr>
              <a:defRPr/>
            </a:pPr>
            <a:fld id="{94FF2A2D-0D3E-45AE-93F0-3F8F8E228F5B}" type="slidenum">
              <a:rPr lang="fr-FR"/>
              <a:pPr>
                <a:defRPr/>
              </a:pPr>
              <a:t>‹N°›</a:t>
            </a:fld>
            <a:endParaRPr lang="fr-FR" dirty="0"/>
          </a:p>
        </p:txBody>
      </p:sp>
    </p:spTree>
    <p:extLst>
      <p:ext uri="{BB962C8B-B14F-4D97-AF65-F5344CB8AC3E}">
        <p14:creationId xmlns:p14="http://schemas.microsoft.com/office/powerpoint/2010/main" val="132340511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1"/>
            <a:ext cx="2946351" cy="497679"/>
          </a:xfrm>
          <a:prstGeom prst="rect">
            <a:avLst/>
          </a:prstGeom>
          <a:noFill/>
          <a:ln w="9525">
            <a:noFill/>
            <a:miter lim="800000"/>
            <a:headEnd/>
            <a:tailEnd/>
          </a:ln>
          <a:effectLst/>
        </p:spPr>
        <p:txBody>
          <a:bodyPr vert="horz" wrap="square" lIns="92055" tIns="46031" rIns="92055" bIns="46031" numCol="1" anchor="t" anchorCtr="0" compatLnSpc="1">
            <a:prstTxWarp prst="textNoShape">
              <a:avLst/>
            </a:prstTxWarp>
          </a:bodyPr>
          <a:lstStyle>
            <a:lvl1pPr defTabSz="922135">
              <a:defRPr sz="1200" b="0">
                <a:latin typeface="Arial" pitchFamily="34" charset="0"/>
              </a:defRPr>
            </a:lvl1pPr>
          </a:lstStyle>
          <a:p>
            <a:pPr>
              <a:defRPr/>
            </a:pPr>
            <a:endParaRPr lang="fr-FR" dirty="0"/>
          </a:p>
        </p:txBody>
      </p:sp>
      <p:sp>
        <p:nvSpPr>
          <p:cNvPr id="19459" name="Rectangle 3"/>
          <p:cNvSpPr>
            <a:spLocks noGrp="1" noChangeArrowheads="1"/>
          </p:cNvSpPr>
          <p:nvPr>
            <p:ph type="dt" idx="1"/>
          </p:nvPr>
        </p:nvSpPr>
        <p:spPr bwMode="auto">
          <a:xfrm>
            <a:off x="3849728" y="1"/>
            <a:ext cx="2946351" cy="497679"/>
          </a:xfrm>
          <a:prstGeom prst="rect">
            <a:avLst/>
          </a:prstGeom>
          <a:noFill/>
          <a:ln w="9525">
            <a:noFill/>
            <a:miter lim="800000"/>
            <a:headEnd/>
            <a:tailEnd/>
          </a:ln>
          <a:effectLst/>
        </p:spPr>
        <p:txBody>
          <a:bodyPr vert="horz" wrap="square" lIns="92055" tIns="46031" rIns="92055" bIns="46031" numCol="1" anchor="t" anchorCtr="0" compatLnSpc="1">
            <a:prstTxWarp prst="textNoShape">
              <a:avLst/>
            </a:prstTxWarp>
          </a:bodyPr>
          <a:lstStyle>
            <a:lvl1pPr algn="r" defTabSz="922135">
              <a:defRPr sz="1200" b="0">
                <a:latin typeface="Arial" pitchFamily="34" charset="0"/>
              </a:defRPr>
            </a:lvl1pPr>
          </a:lstStyle>
          <a:p>
            <a:pPr>
              <a:defRPr/>
            </a:pPr>
            <a:endParaRPr lang="fr-FR" dirty="0"/>
          </a:p>
        </p:txBody>
      </p:sp>
      <p:sp>
        <p:nvSpPr>
          <p:cNvPr id="12292" name="Rectangle 4"/>
          <p:cNvSpPr>
            <a:spLocks noGrp="1" noRot="1" noChangeAspect="1" noChangeArrowheads="1" noTextEdit="1"/>
          </p:cNvSpPr>
          <p:nvPr>
            <p:ph type="sldImg" idx="2"/>
          </p:nvPr>
        </p:nvSpPr>
        <p:spPr bwMode="auto">
          <a:xfrm>
            <a:off x="711200" y="742950"/>
            <a:ext cx="5378450" cy="3724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678332" y="4715272"/>
            <a:ext cx="5441012" cy="4468017"/>
          </a:xfrm>
          <a:prstGeom prst="rect">
            <a:avLst/>
          </a:prstGeom>
          <a:noFill/>
          <a:ln w="9525">
            <a:noFill/>
            <a:miter lim="800000"/>
            <a:headEnd/>
            <a:tailEnd/>
          </a:ln>
          <a:effectLst/>
        </p:spPr>
        <p:txBody>
          <a:bodyPr vert="horz" wrap="square" lIns="92055" tIns="46031" rIns="92055" bIns="46031"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19462" name="Rectangle 6"/>
          <p:cNvSpPr>
            <a:spLocks noGrp="1" noChangeArrowheads="1"/>
          </p:cNvSpPr>
          <p:nvPr>
            <p:ph type="ftr" sz="quarter" idx="4"/>
          </p:nvPr>
        </p:nvSpPr>
        <p:spPr bwMode="auto">
          <a:xfrm>
            <a:off x="0" y="9427374"/>
            <a:ext cx="2946351" cy="497679"/>
          </a:xfrm>
          <a:prstGeom prst="rect">
            <a:avLst/>
          </a:prstGeom>
          <a:noFill/>
          <a:ln w="9525">
            <a:noFill/>
            <a:miter lim="800000"/>
            <a:headEnd/>
            <a:tailEnd/>
          </a:ln>
          <a:effectLst/>
        </p:spPr>
        <p:txBody>
          <a:bodyPr vert="horz" wrap="square" lIns="92055" tIns="46031" rIns="92055" bIns="46031" numCol="1" anchor="b" anchorCtr="0" compatLnSpc="1">
            <a:prstTxWarp prst="textNoShape">
              <a:avLst/>
            </a:prstTxWarp>
          </a:bodyPr>
          <a:lstStyle>
            <a:lvl1pPr defTabSz="922135">
              <a:defRPr sz="1200" b="0">
                <a:latin typeface="Arial" pitchFamily="34" charset="0"/>
              </a:defRPr>
            </a:lvl1pPr>
          </a:lstStyle>
          <a:p>
            <a:pPr>
              <a:defRPr/>
            </a:pPr>
            <a:endParaRPr lang="fr-FR" dirty="0"/>
          </a:p>
        </p:txBody>
      </p:sp>
      <p:sp>
        <p:nvSpPr>
          <p:cNvPr id="19463" name="Rectangle 7"/>
          <p:cNvSpPr>
            <a:spLocks noGrp="1" noChangeArrowheads="1"/>
          </p:cNvSpPr>
          <p:nvPr>
            <p:ph type="sldNum" sz="quarter" idx="5"/>
          </p:nvPr>
        </p:nvSpPr>
        <p:spPr bwMode="auto">
          <a:xfrm>
            <a:off x="3849728" y="9427374"/>
            <a:ext cx="2946351" cy="497679"/>
          </a:xfrm>
          <a:prstGeom prst="rect">
            <a:avLst/>
          </a:prstGeom>
          <a:noFill/>
          <a:ln w="9525">
            <a:noFill/>
            <a:miter lim="800000"/>
            <a:headEnd/>
            <a:tailEnd/>
          </a:ln>
          <a:effectLst/>
        </p:spPr>
        <p:txBody>
          <a:bodyPr vert="horz" wrap="square" lIns="92055" tIns="46031" rIns="92055" bIns="46031" numCol="1" anchor="b" anchorCtr="0" compatLnSpc="1">
            <a:prstTxWarp prst="textNoShape">
              <a:avLst/>
            </a:prstTxWarp>
          </a:bodyPr>
          <a:lstStyle>
            <a:lvl1pPr algn="r" defTabSz="922135">
              <a:defRPr sz="1200" b="0">
                <a:latin typeface="Arial" pitchFamily="34" charset="0"/>
              </a:defRPr>
            </a:lvl1pPr>
          </a:lstStyle>
          <a:p>
            <a:pPr>
              <a:defRPr/>
            </a:pPr>
            <a:fld id="{C315AC18-FAAD-4F93-AF08-B8F492C20B1F}" type="slidenum">
              <a:rPr lang="fr-FR"/>
              <a:pPr>
                <a:defRPr/>
              </a:pPr>
              <a:t>‹N°›</a:t>
            </a:fld>
            <a:endParaRPr lang="fr-FR" dirty="0"/>
          </a:p>
        </p:txBody>
      </p:sp>
    </p:spTree>
    <p:extLst>
      <p:ext uri="{BB962C8B-B14F-4D97-AF65-F5344CB8AC3E}">
        <p14:creationId xmlns:p14="http://schemas.microsoft.com/office/powerpoint/2010/main" val="1923897034"/>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1107109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1447099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791529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777139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313793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4235089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685392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*EDF : flux mensuels électroniques sécurisés</a:t>
            </a:r>
            <a:endParaRPr lang="fr-FR" dirty="0"/>
          </a:p>
        </p:txBody>
      </p:sp>
    </p:spTree>
    <p:extLst>
      <p:ext uri="{BB962C8B-B14F-4D97-AF65-F5344CB8AC3E}">
        <p14:creationId xmlns:p14="http://schemas.microsoft.com/office/powerpoint/2010/main" val="86299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685392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D261682-EF5C-4D79-8F8C-3C1FEFCD0977}" type="slidenum">
              <a:rPr lang="fr-FR" smtClean="0"/>
              <a:pPr>
                <a:defRPr/>
              </a:pPr>
              <a:t>2</a:t>
            </a:fld>
            <a:endParaRPr lang="fr-FR"/>
          </a:p>
        </p:txBody>
      </p:sp>
    </p:spTree>
    <p:extLst>
      <p:ext uri="{BB962C8B-B14F-4D97-AF65-F5344CB8AC3E}">
        <p14:creationId xmlns:p14="http://schemas.microsoft.com/office/powerpoint/2010/main" val="40095950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4522692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681420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Bleu : processus de collecte photo</a:t>
            </a:r>
          </a:p>
          <a:p>
            <a:r>
              <a:rPr lang="fr-FR" dirty="0" smtClean="0"/>
              <a:t>Rouge et vert : processus de personnalisation</a:t>
            </a:r>
          </a:p>
          <a:p>
            <a:endParaRPr lang="fr-FR" dirty="0" smtClean="0"/>
          </a:p>
          <a:p>
            <a:r>
              <a:rPr lang="fr-FR" dirty="0" smtClean="0"/>
              <a:t>GTC : Gestion Technique des Cartes &gt; Gestion du parc de cartes par le GIE Sesam Vitale</a:t>
            </a:r>
          </a:p>
          <a:p>
            <a:r>
              <a:rPr lang="fr-FR" dirty="0" smtClean="0"/>
              <a:t>PEC : Portail d’Emission des Cartes &gt; est chargé de centraliser une partie des flux de données échangées entre les différents partenaires et applique des propres contrôles</a:t>
            </a:r>
            <a:endParaRPr lang="fr-FR" dirty="0"/>
          </a:p>
        </p:txBody>
      </p:sp>
    </p:spTree>
    <p:extLst>
      <p:ext uri="{BB962C8B-B14F-4D97-AF65-F5344CB8AC3E}">
        <p14:creationId xmlns:p14="http://schemas.microsoft.com/office/powerpoint/2010/main" val="3218031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26213189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La loi de 2004 prévoit que le porteur réalise la mise à jour de sa carte Vitale tous les ans.</a:t>
            </a:r>
          </a:p>
          <a:p>
            <a:endParaRPr lang="fr-FR" dirty="0" smtClean="0"/>
          </a:p>
          <a:p>
            <a:r>
              <a:rPr lang="fr-FR" dirty="0" smtClean="0"/>
              <a:t>La nouvelle version de la facturation SESAM Vitale déployée dans les officines avertit le pharmacien que la carte Vitale n’est pas à jour</a:t>
            </a:r>
          </a:p>
          <a:p>
            <a:r>
              <a:rPr lang="fr-FR" dirty="0" smtClean="0"/>
              <a:t>Il existe des dispositifs permettant au pharmacien de mettre à jour la carte Vitale depuis son poste de travail en lieu et place des outils homologués mis en libre service</a:t>
            </a:r>
          </a:p>
        </p:txBody>
      </p:sp>
    </p:spTree>
    <p:extLst>
      <p:ext uri="{BB962C8B-B14F-4D97-AF65-F5344CB8AC3E}">
        <p14:creationId xmlns:p14="http://schemas.microsoft.com/office/powerpoint/2010/main" val="2268719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smtClean="0"/>
          </a:p>
        </p:txBody>
      </p:sp>
    </p:spTree>
    <p:extLst>
      <p:ext uri="{BB962C8B-B14F-4D97-AF65-F5344CB8AC3E}">
        <p14:creationId xmlns:p14="http://schemas.microsoft.com/office/powerpoint/2010/main" val="2268719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3631228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sz="1200" dirty="0" smtClean="0">
                <a:latin typeface="Arial" pitchFamily="34" charset="0"/>
              </a:rPr>
              <a:t>Le FNPS est un référentiel géré en transactionnel sur un serveur central, sa gestion est de type national. Une réplication régionale quotidienne est effectuée.</a:t>
            </a:r>
          </a:p>
          <a:p>
            <a:r>
              <a:rPr lang="fr-FR" dirty="0" smtClean="0">
                <a:latin typeface="Arial" pitchFamily="34" charset="0"/>
              </a:rPr>
              <a:t>ADELI : </a:t>
            </a:r>
            <a:r>
              <a:rPr lang="fr-FR" b="1" dirty="0" smtClean="0">
                <a:latin typeface="Arial" pitchFamily="34" charset="0"/>
              </a:rPr>
              <a:t>A</a:t>
            </a:r>
            <a:r>
              <a:rPr lang="fr-FR" dirty="0" smtClean="0">
                <a:latin typeface="Arial" pitchFamily="34" charset="0"/>
              </a:rPr>
              <a:t>utomatisation </a:t>
            </a:r>
            <a:r>
              <a:rPr lang="fr-FR" b="1" dirty="0" smtClean="0">
                <a:latin typeface="Arial" pitchFamily="34" charset="0"/>
              </a:rPr>
              <a:t>DE</a:t>
            </a:r>
            <a:r>
              <a:rPr lang="fr-FR" dirty="0" smtClean="0">
                <a:latin typeface="Arial" pitchFamily="34" charset="0"/>
              </a:rPr>
              <a:t>s </a:t>
            </a:r>
            <a:r>
              <a:rPr lang="fr-FR" b="1" dirty="0" smtClean="0">
                <a:latin typeface="Arial" pitchFamily="34" charset="0"/>
              </a:rPr>
              <a:t>Li</a:t>
            </a:r>
            <a:r>
              <a:rPr lang="fr-FR" dirty="0" smtClean="0">
                <a:latin typeface="Arial" pitchFamily="34" charset="0"/>
              </a:rPr>
              <a:t>stes</a:t>
            </a:r>
          </a:p>
          <a:p>
            <a:r>
              <a:rPr lang="fr-FR" dirty="0" smtClean="0">
                <a:latin typeface="Arial" pitchFamily="34" charset="0"/>
              </a:rPr>
              <a:t>RPPS : </a:t>
            </a:r>
            <a:r>
              <a:rPr lang="fr-FR" b="1" dirty="0" smtClean="0">
                <a:latin typeface="Arial" pitchFamily="34" charset="0"/>
              </a:rPr>
              <a:t>R</a:t>
            </a:r>
            <a:r>
              <a:rPr lang="fr-FR" dirty="0" smtClean="0">
                <a:latin typeface="Arial" pitchFamily="34" charset="0"/>
              </a:rPr>
              <a:t>épertoire </a:t>
            </a:r>
            <a:r>
              <a:rPr lang="fr-FR" b="1" dirty="0" smtClean="0">
                <a:latin typeface="Arial" pitchFamily="34" charset="0"/>
              </a:rPr>
              <a:t>P</a:t>
            </a:r>
            <a:r>
              <a:rPr lang="fr-FR" dirty="0" smtClean="0">
                <a:latin typeface="Arial" pitchFamily="34" charset="0"/>
              </a:rPr>
              <a:t>artagé des </a:t>
            </a:r>
            <a:r>
              <a:rPr lang="fr-FR" b="1" dirty="0" smtClean="0">
                <a:latin typeface="Arial" pitchFamily="34" charset="0"/>
              </a:rPr>
              <a:t>P</a:t>
            </a:r>
            <a:r>
              <a:rPr lang="fr-FR" dirty="0" smtClean="0">
                <a:latin typeface="Arial" pitchFamily="34" charset="0"/>
              </a:rPr>
              <a:t>rofessionnels de </a:t>
            </a:r>
            <a:r>
              <a:rPr lang="fr-FR" b="1" dirty="0" smtClean="0">
                <a:latin typeface="Arial" pitchFamily="34" charset="0"/>
              </a:rPr>
              <a:t>S</a:t>
            </a:r>
            <a:r>
              <a:rPr lang="fr-FR" dirty="0" smtClean="0">
                <a:latin typeface="Arial" pitchFamily="34" charset="0"/>
              </a:rPr>
              <a:t>anté</a:t>
            </a:r>
          </a:p>
          <a:p>
            <a:endParaRPr lang="fr-FR" dirty="0"/>
          </a:p>
        </p:txBody>
      </p:sp>
    </p:spTree>
    <p:extLst>
      <p:ext uri="{BB962C8B-B14F-4D97-AF65-F5344CB8AC3E}">
        <p14:creationId xmlns:p14="http://schemas.microsoft.com/office/powerpoint/2010/main" val="1168291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12963223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 typeface="Wingdings" pitchFamily="2" charset="2"/>
              <a:buNone/>
            </a:pPr>
            <a:r>
              <a:rPr lang="fr-FR" dirty="0" smtClean="0">
                <a:latin typeface="Arial" pitchFamily="34" charset="0"/>
              </a:rPr>
              <a:t>L’autorité d’enregistrement est l’ARS (Agence régionale de Santé). </a:t>
            </a:r>
          </a:p>
          <a:p>
            <a:pPr eaLnBrk="1" hangingPunct="1">
              <a:buFont typeface="Wingdings" pitchFamily="2" charset="2"/>
              <a:buNone/>
            </a:pPr>
            <a:r>
              <a:rPr lang="fr-FR" dirty="0" smtClean="0">
                <a:latin typeface="Arial" pitchFamily="34" charset="0"/>
              </a:rPr>
              <a:t>Attribution d’un numéro ADELI lié au département d’inscription. </a:t>
            </a:r>
          </a:p>
          <a:p>
            <a:pPr eaLnBrk="1" hangingPunct="1">
              <a:buFont typeface="Wingdings" pitchFamily="2" charset="2"/>
              <a:buNone/>
            </a:pPr>
            <a:r>
              <a:rPr lang="fr-FR" dirty="0" smtClean="0">
                <a:latin typeface="Arial" pitchFamily="34" charset="0"/>
              </a:rPr>
              <a:t>Flux informatiques entre FNPS et répertoire ADELI (géré par le ministère).</a:t>
            </a:r>
          </a:p>
          <a:p>
            <a:pPr eaLnBrk="1" hangingPunct="1">
              <a:buFont typeface="Wingdings" pitchFamily="2" charset="2"/>
              <a:buNone/>
            </a:pPr>
            <a:endParaRPr lang="fr-FR" dirty="0" smtClean="0">
              <a:latin typeface="Arial" pitchFamily="34" charset="0"/>
            </a:endParaRPr>
          </a:p>
          <a:p>
            <a:pPr eaLnBrk="1" hangingPunct="1">
              <a:buFont typeface="Wingdings" pitchFamily="2" charset="2"/>
              <a:buNone/>
            </a:pPr>
            <a:r>
              <a:rPr lang="fr-FR" dirty="0" smtClean="0">
                <a:latin typeface="Arial" pitchFamily="34" charset="0"/>
              </a:rPr>
              <a:t>En 2013, les professions encore gérées par le circuit ADELI sont celles des auxiliaires médicaux, des fournisseurs disposant d’un statut de professionnel de santé.</a:t>
            </a:r>
          </a:p>
          <a:p>
            <a:endParaRPr lang="fr-FR" dirty="0" smtClean="0">
              <a:latin typeface="Arial" pitchFamily="34" charset="0"/>
            </a:endParaRPr>
          </a:p>
          <a:p>
            <a:endParaRPr lang="fr-FR" dirty="0"/>
          </a:p>
        </p:txBody>
      </p:sp>
    </p:spTree>
    <p:extLst>
      <p:ext uri="{BB962C8B-B14F-4D97-AF65-F5344CB8AC3E}">
        <p14:creationId xmlns:p14="http://schemas.microsoft.com/office/powerpoint/2010/main" val="11682912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 typeface="Wingdings" pitchFamily="2" charset="2"/>
              <a:buNone/>
            </a:pPr>
            <a:r>
              <a:rPr lang="fr-FR" dirty="0" smtClean="0">
                <a:latin typeface="Arial" pitchFamily="34" charset="0"/>
              </a:rPr>
              <a:t>Le nouveau circuit a vocation à remplacer le circuit ADELI.</a:t>
            </a:r>
          </a:p>
          <a:p>
            <a:pPr eaLnBrk="1" hangingPunct="1">
              <a:buFont typeface="Wingdings" pitchFamily="2" charset="2"/>
              <a:buNone/>
            </a:pPr>
            <a:endParaRPr lang="fr-FR" dirty="0" smtClean="0">
              <a:latin typeface="Arial" pitchFamily="34" charset="0"/>
            </a:endParaRPr>
          </a:p>
          <a:p>
            <a:pPr eaLnBrk="1" hangingPunct="1">
              <a:buFont typeface="Wingdings" pitchFamily="2" charset="2"/>
              <a:buNone/>
            </a:pPr>
            <a:r>
              <a:rPr lang="fr-FR" dirty="0" smtClean="0">
                <a:latin typeface="Arial" pitchFamily="34" charset="0"/>
              </a:rPr>
              <a:t>L’autorité d’enregistrement est l’Ordre National du PS, qui alimente le </a:t>
            </a:r>
            <a:r>
              <a:rPr lang="fr-FR" b="1" dirty="0" smtClean="0">
                <a:latin typeface="Arial" pitchFamily="34" charset="0"/>
              </a:rPr>
              <a:t>R</a:t>
            </a:r>
            <a:r>
              <a:rPr lang="fr-FR" dirty="0" smtClean="0">
                <a:latin typeface="Arial" pitchFamily="34" charset="0"/>
              </a:rPr>
              <a:t>épertoire </a:t>
            </a:r>
            <a:r>
              <a:rPr lang="fr-FR" b="1" dirty="0" smtClean="0">
                <a:latin typeface="Arial" pitchFamily="34" charset="0"/>
              </a:rPr>
              <a:t>P</a:t>
            </a:r>
            <a:r>
              <a:rPr lang="fr-FR" dirty="0" smtClean="0">
                <a:latin typeface="Arial" pitchFamily="34" charset="0"/>
              </a:rPr>
              <a:t>artagé des </a:t>
            </a:r>
            <a:r>
              <a:rPr lang="fr-FR" b="1" dirty="0" smtClean="0">
                <a:latin typeface="Arial" pitchFamily="34" charset="0"/>
              </a:rPr>
              <a:t>P</a:t>
            </a:r>
            <a:r>
              <a:rPr lang="fr-FR" dirty="0" smtClean="0">
                <a:latin typeface="Arial" pitchFamily="34" charset="0"/>
              </a:rPr>
              <a:t>rofessionnels de </a:t>
            </a:r>
            <a:r>
              <a:rPr lang="fr-FR" b="1" dirty="0" smtClean="0">
                <a:latin typeface="Arial" pitchFamily="34" charset="0"/>
              </a:rPr>
              <a:t>S</a:t>
            </a:r>
            <a:r>
              <a:rPr lang="fr-FR" dirty="0" smtClean="0">
                <a:latin typeface="Arial" pitchFamily="34" charset="0"/>
              </a:rPr>
              <a:t>anté (RPPS, référentiel national géré par l’ASIP-Santé)</a:t>
            </a:r>
          </a:p>
          <a:p>
            <a:pPr eaLnBrk="1" hangingPunct="1">
              <a:buFont typeface="Wingdings" pitchFamily="2" charset="2"/>
              <a:buNone/>
            </a:pPr>
            <a:r>
              <a:rPr lang="fr-FR" dirty="0" smtClean="0">
                <a:latin typeface="Arial" pitchFamily="34" charset="0"/>
              </a:rPr>
              <a:t>Le numéro RPPS est unique et pérenne pour un même PS.</a:t>
            </a:r>
          </a:p>
          <a:p>
            <a:pPr eaLnBrk="1" hangingPunct="1">
              <a:buFont typeface="Wingdings" pitchFamily="2" charset="2"/>
              <a:buNone/>
            </a:pPr>
            <a:endParaRPr lang="fr-FR" dirty="0" smtClean="0">
              <a:latin typeface="Arial" pitchFamily="34" charset="0"/>
            </a:endParaRPr>
          </a:p>
          <a:p>
            <a:pPr eaLnBrk="1" hangingPunct="1">
              <a:buFont typeface="Wingdings" pitchFamily="2" charset="2"/>
              <a:buNone/>
            </a:pPr>
            <a:r>
              <a:rPr lang="fr-FR" dirty="0" smtClean="0">
                <a:latin typeface="Arial" pitchFamily="34" charset="0"/>
              </a:rPr>
              <a:t>En 2013, les professions qui sont déjà gérées au RPPS sont les 4 professions de santé à Ordre Ancien : Médecins, Chirurgiens-dentistes, Sages-femmes, Pharmaciens.</a:t>
            </a:r>
          </a:p>
          <a:p>
            <a:pPr eaLnBrk="1" hangingPunct="1">
              <a:buFont typeface="Wingdings" pitchFamily="2" charset="2"/>
              <a:buNone/>
            </a:pPr>
            <a:endParaRPr lang="fr-FR" dirty="0" smtClean="0">
              <a:latin typeface="Arial" pitchFamily="34" charset="0"/>
            </a:endParaRPr>
          </a:p>
          <a:p>
            <a:pPr eaLnBrk="1" hangingPunct="1">
              <a:buFont typeface="Wingdings" pitchFamily="2" charset="2"/>
              <a:buNone/>
            </a:pPr>
            <a:r>
              <a:rPr lang="fr-FR" b="1" dirty="0" smtClean="0">
                <a:latin typeface="Arial" pitchFamily="34" charset="0"/>
              </a:rPr>
              <a:t>Pas de flux informatique entre RPPS et FNPS.</a:t>
            </a:r>
          </a:p>
          <a:p>
            <a:pPr eaLnBrk="1" hangingPunct="1">
              <a:buFont typeface="Wingdings" pitchFamily="2" charset="2"/>
              <a:buNone/>
            </a:pPr>
            <a:r>
              <a:rPr lang="fr-FR" dirty="0" smtClean="0">
                <a:latin typeface="Arial" pitchFamily="34" charset="0"/>
              </a:rPr>
              <a:t>Le référentiel AM qui sera connecté au RPPS est le </a:t>
            </a:r>
            <a:r>
              <a:rPr lang="fr-FR" b="1" dirty="0" smtClean="0">
                <a:latin typeface="Arial" pitchFamily="34" charset="0"/>
              </a:rPr>
              <a:t>RFOS.</a:t>
            </a:r>
            <a:endParaRPr lang="fr-FR" dirty="0" smtClean="0">
              <a:latin typeface="Arial" pitchFamily="34" charset="0"/>
            </a:endParaRPr>
          </a:p>
        </p:txBody>
      </p:sp>
    </p:spTree>
    <p:extLst>
      <p:ext uri="{BB962C8B-B14F-4D97-AF65-F5344CB8AC3E}">
        <p14:creationId xmlns:p14="http://schemas.microsoft.com/office/powerpoint/2010/main" val="11682912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1682912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1682912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1682912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15288360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14661114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smtClean="0"/>
          </a:p>
        </p:txBody>
      </p:sp>
      <p:sp>
        <p:nvSpPr>
          <p:cNvPr id="4710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0AC9CE38-626A-4CB4-ADDE-C5C58C03508F}" type="slidenum">
              <a:rPr lang="fr-FR" altLang="fr-FR" smtClean="0"/>
              <a:pPr eaLnBrk="1" hangingPunct="1"/>
              <a:t>39</a:t>
            </a:fld>
            <a:endParaRPr lang="fr-FR" altLang="fr-F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9341757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24624717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232653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9978172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14524284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8763267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sz="1200" dirty="0" smtClean="0"/>
              <a:t>Flux</a:t>
            </a:r>
            <a:r>
              <a:rPr lang="fr-FR" sz="1200" baseline="0" dirty="0" smtClean="0"/>
              <a:t> Tiers est un outil qui permet à l’AM de communiquer avec les Tiers).</a:t>
            </a:r>
          </a:p>
          <a:p>
            <a:pPr marL="0" marR="0" indent="0" algn="l" defTabSz="914400" rtl="0" eaLnBrk="0" fontAlgn="base" latinLnBrk="0" hangingPunct="0">
              <a:lnSpc>
                <a:spcPct val="100000"/>
              </a:lnSpc>
              <a:spcBef>
                <a:spcPct val="30000"/>
              </a:spcBef>
              <a:spcAft>
                <a:spcPct val="0"/>
              </a:spcAft>
              <a:buClrTx/>
              <a:buSzTx/>
              <a:buFontTx/>
              <a:buNone/>
              <a:tabLst/>
              <a:defRPr/>
            </a:pPr>
            <a:r>
              <a:rPr lang="fr-FR" sz="1200" baseline="0" dirty="0" smtClean="0"/>
              <a:t>Il permet : </a:t>
            </a:r>
          </a:p>
          <a:p>
            <a:pPr marL="0" marR="0" indent="0" algn="l" defTabSz="914400" rtl="0" eaLnBrk="0" fontAlgn="base" latinLnBrk="0" hangingPunct="0">
              <a:lnSpc>
                <a:spcPct val="100000"/>
              </a:lnSpc>
              <a:spcBef>
                <a:spcPct val="30000"/>
              </a:spcBef>
              <a:spcAft>
                <a:spcPct val="0"/>
              </a:spcAft>
              <a:buClrTx/>
              <a:buSzTx/>
              <a:buFontTx/>
              <a:buNone/>
              <a:tabLst/>
              <a:defRPr/>
            </a:pPr>
            <a:r>
              <a:rPr lang="fr-FR" sz="1200" baseline="0" dirty="0" smtClean="0"/>
              <a:t>- de faire le rapprochement entre les PJ reçues de celles attendues,</a:t>
            </a:r>
          </a:p>
          <a:p>
            <a:pPr marL="0" marR="0" indent="0" algn="l" defTabSz="914400" rtl="0" eaLnBrk="0" fontAlgn="base" latinLnBrk="0" hangingPunct="0">
              <a:lnSpc>
                <a:spcPct val="100000"/>
              </a:lnSpc>
              <a:spcBef>
                <a:spcPct val="30000"/>
              </a:spcBef>
              <a:spcAft>
                <a:spcPct val="0"/>
              </a:spcAft>
              <a:buClrTx/>
              <a:buSzTx/>
              <a:buFontTx/>
              <a:buNone/>
              <a:tabLst/>
              <a:defRPr/>
            </a:pPr>
            <a:r>
              <a:rPr lang="fr-FR" sz="1200" baseline="0" dirty="0" smtClean="0"/>
              <a:t>- d’apporter un appui au technicien dans le traitement des factures en anomalie</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sz="1200" dirty="0" smtClean="0"/>
          </a:p>
        </p:txBody>
      </p:sp>
    </p:spTree>
    <p:extLst>
      <p:ext uri="{BB962C8B-B14F-4D97-AF65-F5344CB8AC3E}">
        <p14:creationId xmlns:p14="http://schemas.microsoft.com/office/powerpoint/2010/main" val="38871796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10775073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Synergie : 70%</a:t>
            </a:r>
          </a:p>
          <a:p>
            <a:r>
              <a:rPr lang="fr-FR" dirty="0" err="1" smtClean="0"/>
              <a:t>Progres</a:t>
            </a:r>
            <a:r>
              <a:rPr lang="fr-FR" dirty="0" smtClean="0"/>
              <a:t> PN : pour les FSP déchirée, illisible…</a:t>
            </a:r>
            <a:endParaRPr lang="fr-FR" dirty="0"/>
          </a:p>
        </p:txBody>
      </p:sp>
    </p:spTree>
    <p:extLst>
      <p:ext uri="{BB962C8B-B14F-4D97-AF65-F5344CB8AC3E}">
        <p14:creationId xmlns:p14="http://schemas.microsoft.com/office/powerpoint/2010/main" val="23738744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2670186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2946048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7008000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image des diapositives 1"/>
          <p:cNvSpPr>
            <a:spLocks noGrp="1" noRot="1" noChangeAspect="1" noTextEdit="1"/>
          </p:cNvSpPr>
          <p:nvPr>
            <p:ph type="sldImg"/>
          </p:nvPr>
        </p:nvSpPr>
        <p:spPr>
          <a:xfrm>
            <a:off x="711200" y="744538"/>
            <a:ext cx="5375275" cy="3722687"/>
          </a:xfrm>
          <a:ln/>
        </p:spPr>
      </p:sp>
      <p:sp>
        <p:nvSpPr>
          <p:cNvPr id="6147"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altLang="fr-FR" dirty="0" smtClean="0"/>
              <a:t>Qw4.48 </a:t>
            </a:r>
            <a:r>
              <a:rPr lang="fr-FR" altLang="fr-FR" dirty="0" err="1" smtClean="0"/>
              <a:t>régul</a:t>
            </a:r>
            <a:r>
              <a:rPr lang="fr-FR" altLang="fr-FR" baseline="0" dirty="0" smtClean="0"/>
              <a:t> AT/AS</a:t>
            </a:r>
            <a:endParaRPr lang="fr-FR" altLang="fr-FR" dirty="0" smtClean="0"/>
          </a:p>
          <a:p>
            <a:r>
              <a:rPr lang="fr-FR" altLang="fr-FR" dirty="0" smtClean="0"/>
              <a:t>QW4.49 : automatisation</a:t>
            </a:r>
            <a:r>
              <a:rPr lang="fr-FR" altLang="fr-FR" baseline="0" dirty="0" smtClean="0"/>
              <a:t> de l’injecteur DSIJ</a:t>
            </a:r>
            <a:endParaRPr lang="fr-FR" altLang="fr-FR" dirty="0" smtClean="0"/>
          </a:p>
        </p:txBody>
      </p:sp>
      <p:sp>
        <p:nvSpPr>
          <p:cNvPr id="6148"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b="1">
                <a:solidFill>
                  <a:schemeClr val="tx1"/>
                </a:solidFill>
                <a:latin typeface="Comic Sans MS" pitchFamily="66" charset="0"/>
              </a:defRPr>
            </a:lvl1pPr>
            <a:lvl2pPr marL="742950" indent="-285750">
              <a:defRPr sz="1000" b="1">
                <a:solidFill>
                  <a:schemeClr val="tx1"/>
                </a:solidFill>
                <a:latin typeface="Comic Sans MS" pitchFamily="66" charset="0"/>
              </a:defRPr>
            </a:lvl2pPr>
            <a:lvl3pPr marL="1143000" indent="-228600">
              <a:defRPr sz="1000" b="1">
                <a:solidFill>
                  <a:schemeClr val="tx1"/>
                </a:solidFill>
                <a:latin typeface="Comic Sans MS" pitchFamily="66" charset="0"/>
              </a:defRPr>
            </a:lvl3pPr>
            <a:lvl4pPr marL="1600200" indent="-228600">
              <a:defRPr sz="1000" b="1">
                <a:solidFill>
                  <a:schemeClr val="tx1"/>
                </a:solidFill>
                <a:latin typeface="Comic Sans MS" pitchFamily="66" charset="0"/>
              </a:defRPr>
            </a:lvl4pPr>
            <a:lvl5pPr marL="2057400" indent="-228600">
              <a:defRPr sz="1000" b="1">
                <a:solidFill>
                  <a:schemeClr val="tx1"/>
                </a:solidFill>
                <a:latin typeface="Comic Sans MS" pitchFamily="66" charset="0"/>
              </a:defRPr>
            </a:lvl5pPr>
            <a:lvl6pPr marL="2514600" indent="-228600" eaLnBrk="0" fontAlgn="base" hangingPunct="0">
              <a:spcBef>
                <a:spcPct val="0"/>
              </a:spcBef>
              <a:spcAft>
                <a:spcPct val="0"/>
              </a:spcAft>
              <a:defRPr sz="1000" b="1">
                <a:solidFill>
                  <a:schemeClr val="tx1"/>
                </a:solidFill>
                <a:latin typeface="Comic Sans MS" pitchFamily="66" charset="0"/>
              </a:defRPr>
            </a:lvl6pPr>
            <a:lvl7pPr marL="2971800" indent="-228600" eaLnBrk="0" fontAlgn="base" hangingPunct="0">
              <a:spcBef>
                <a:spcPct val="0"/>
              </a:spcBef>
              <a:spcAft>
                <a:spcPct val="0"/>
              </a:spcAft>
              <a:defRPr sz="1000" b="1">
                <a:solidFill>
                  <a:schemeClr val="tx1"/>
                </a:solidFill>
                <a:latin typeface="Comic Sans MS" pitchFamily="66" charset="0"/>
              </a:defRPr>
            </a:lvl7pPr>
            <a:lvl8pPr marL="3429000" indent="-228600" eaLnBrk="0" fontAlgn="base" hangingPunct="0">
              <a:spcBef>
                <a:spcPct val="0"/>
              </a:spcBef>
              <a:spcAft>
                <a:spcPct val="0"/>
              </a:spcAft>
              <a:defRPr sz="1000" b="1">
                <a:solidFill>
                  <a:schemeClr val="tx1"/>
                </a:solidFill>
                <a:latin typeface="Comic Sans MS" pitchFamily="66" charset="0"/>
              </a:defRPr>
            </a:lvl8pPr>
            <a:lvl9pPr marL="3886200" indent="-228600" eaLnBrk="0" fontAlgn="base" hangingPunct="0">
              <a:spcBef>
                <a:spcPct val="0"/>
              </a:spcBef>
              <a:spcAft>
                <a:spcPct val="0"/>
              </a:spcAft>
              <a:defRPr sz="1000" b="1">
                <a:solidFill>
                  <a:schemeClr val="tx1"/>
                </a:solidFill>
                <a:latin typeface="Comic Sans MS" pitchFamily="66" charset="0"/>
              </a:defRPr>
            </a:lvl9pPr>
          </a:lstStyle>
          <a:p>
            <a:fld id="{BF225EB9-6242-4332-B1E4-98BEA2A4362B}" type="slidenum">
              <a:rPr lang="fr-FR" altLang="fr-FR" sz="1200" b="0" smtClean="0">
                <a:solidFill>
                  <a:srgbClr val="000000"/>
                </a:solidFill>
                <a:latin typeface="Times New Roman" pitchFamily="18" charset="0"/>
              </a:rPr>
              <a:pPr/>
              <a:t>50</a:t>
            </a:fld>
            <a:endParaRPr lang="fr-FR" altLang="fr-FR" sz="1200" b="0" smtClean="0">
              <a:solidFill>
                <a:srgbClr val="000000"/>
              </a:solidFill>
              <a:latin typeface="Times New Roman"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u="sng" dirty="0" smtClean="0"/>
              <a:t>Planning</a:t>
            </a:r>
            <a:r>
              <a:rPr lang="fr-FR" dirty="0" smtClean="0"/>
              <a:t> :</a:t>
            </a:r>
          </a:p>
          <a:p>
            <a:endParaRPr lang="fr-FR" dirty="0" smtClean="0"/>
          </a:p>
          <a:p>
            <a:r>
              <a:rPr lang="fr-FR" b="1" dirty="0" smtClean="0"/>
              <a:t>Phase</a:t>
            </a:r>
            <a:r>
              <a:rPr lang="fr-FR" b="1" baseline="0" dirty="0" smtClean="0"/>
              <a:t> 1 </a:t>
            </a:r>
            <a:r>
              <a:rPr lang="fr-FR" baseline="0" dirty="0" smtClean="0"/>
              <a:t>- Depuis septembre 2013 : </a:t>
            </a:r>
            <a:r>
              <a:rPr lang="fr-FR" u="sng" baseline="0" dirty="0" smtClean="0"/>
              <a:t>Attestation de salaire</a:t>
            </a:r>
            <a:r>
              <a:rPr lang="fr-FR" u="none" baseline="0" dirty="0" smtClean="0"/>
              <a:t> (</a:t>
            </a:r>
            <a:r>
              <a:rPr lang="fr-FR" u="none" baseline="0" dirty="0" err="1" smtClean="0"/>
              <a:t>AS,Mater,Pater</a:t>
            </a:r>
            <a:r>
              <a:rPr lang="fr-FR" u="none" baseline="0" dirty="0" smtClean="0"/>
              <a:t>) mais</a:t>
            </a:r>
            <a:r>
              <a:rPr lang="fr-FR" baseline="0" dirty="0" smtClean="0"/>
              <a:t> aussi formulaires de radiation des contrats complémentaires, </a:t>
            </a:r>
          </a:p>
          <a:p>
            <a:pPr eaLnBrk="1" fontAlgn="auto" hangingPunct="1">
              <a:spcBef>
                <a:spcPts val="0"/>
              </a:spcBef>
              <a:spcAft>
                <a:spcPts val="0"/>
              </a:spcAft>
              <a:defRPr/>
            </a:pPr>
            <a:r>
              <a:rPr lang="fr-FR" sz="1200" b="1" kern="0" dirty="0" smtClean="0">
                <a:solidFill>
                  <a:srgbClr val="3366CC">
                    <a:lumMod val="75000"/>
                  </a:srgbClr>
                </a:solidFill>
                <a:latin typeface="Century Gothic" pitchFamily="34" charset="0"/>
              </a:rPr>
              <a:t>Phase 2-</a:t>
            </a:r>
            <a:r>
              <a:rPr lang="fr-FR" sz="1200" b="1" kern="0" baseline="0" dirty="0" smtClean="0">
                <a:solidFill>
                  <a:srgbClr val="3366CC">
                    <a:lumMod val="75000"/>
                  </a:srgbClr>
                </a:solidFill>
                <a:latin typeface="Century Gothic" pitchFamily="34" charset="0"/>
              </a:rPr>
              <a:t> </a:t>
            </a:r>
            <a:r>
              <a:rPr lang="fr-FR" sz="1200" kern="0" dirty="0" smtClean="0">
                <a:solidFill>
                  <a:srgbClr val="3366CC">
                    <a:lumMod val="75000"/>
                  </a:srgbClr>
                </a:solidFill>
                <a:latin typeface="Century Gothic" pitchFamily="34" charset="0"/>
              </a:rPr>
              <a:t>Avril 2015- : Substitution de la </a:t>
            </a:r>
            <a:r>
              <a:rPr lang="fr-FR" sz="1200" u="sng" kern="0" dirty="0" smtClean="0">
                <a:solidFill>
                  <a:srgbClr val="3366CC">
                    <a:lumMod val="75000"/>
                  </a:srgbClr>
                </a:solidFill>
                <a:latin typeface="Century Gothic" pitchFamily="34" charset="0"/>
              </a:rPr>
              <a:t>DUCS Urssaf </a:t>
            </a:r>
            <a:r>
              <a:rPr lang="fr-FR" sz="1200" u="none" kern="0" dirty="0" smtClean="0">
                <a:solidFill>
                  <a:srgbClr val="3366CC">
                    <a:lumMod val="75000"/>
                  </a:srgbClr>
                </a:solidFill>
                <a:latin typeface="Century Gothic" pitchFamily="34" charset="0"/>
              </a:rPr>
              <a:t>(</a:t>
            </a:r>
            <a:r>
              <a:rPr lang="fr-FR" u="none" dirty="0" smtClean="0"/>
              <a:t>D</a:t>
            </a:r>
            <a:r>
              <a:rPr lang="fr-FR" dirty="0" smtClean="0"/>
              <a:t>éclaration unifiée des cotisations sociales) mais aussi DSIJ ATMP, OD6</a:t>
            </a:r>
            <a:endParaRPr lang="fr-FR" sz="1200" u="sng" kern="0" dirty="0" smtClean="0">
              <a:solidFill>
                <a:srgbClr val="3366CC">
                  <a:lumMod val="75000"/>
                </a:srgbClr>
              </a:solidFill>
              <a:latin typeface="Century Gothic"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b="1" kern="0" dirty="0" smtClean="0">
                <a:solidFill>
                  <a:srgbClr val="3366CC">
                    <a:lumMod val="75000"/>
                  </a:srgbClr>
                </a:solidFill>
                <a:latin typeface="Century Gothic" pitchFamily="34" charset="0"/>
              </a:rPr>
              <a:t>Phase 3 </a:t>
            </a:r>
            <a:r>
              <a:rPr lang="fr-FR" sz="1200" kern="0" dirty="0" smtClean="0">
                <a:solidFill>
                  <a:srgbClr val="3366CC">
                    <a:lumMod val="75000"/>
                  </a:srgbClr>
                </a:solidFill>
                <a:latin typeface="Century Gothic" pitchFamily="34" charset="0"/>
              </a:rPr>
              <a:t>– Juillet 2017  : Substitution de la </a:t>
            </a:r>
            <a:r>
              <a:rPr lang="fr-FR" sz="1200" u="sng" kern="0" dirty="0" smtClean="0">
                <a:solidFill>
                  <a:srgbClr val="3366CC">
                    <a:lumMod val="75000"/>
                  </a:srgbClr>
                </a:solidFill>
                <a:latin typeface="Century Gothic" pitchFamily="34" charset="0"/>
              </a:rPr>
              <a:t>DADS-U</a:t>
            </a:r>
            <a:r>
              <a:rPr lang="fr-FR" sz="1200" u="none" kern="0" baseline="0" dirty="0" smtClean="0">
                <a:solidFill>
                  <a:srgbClr val="3366CC">
                    <a:lumMod val="75000"/>
                  </a:srgbClr>
                </a:solidFill>
                <a:latin typeface="Century Gothic" pitchFamily="34" charset="0"/>
              </a:rPr>
              <a:t> (</a:t>
            </a:r>
            <a:r>
              <a:rPr lang="fr-FR" dirty="0" smtClean="0"/>
              <a:t>Déclaration annuelle des données sociales unifiées)</a:t>
            </a:r>
            <a:r>
              <a:rPr lang="fr-FR" sz="1200" u="none" kern="0" dirty="0" smtClean="0">
                <a:solidFill>
                  <a:srgbClr val="3366CC">
                    <a:lumMod val="75000"/>
                  </a:srgbClr>
                </a:solidFill>
                <a:latin typeface="Century Gothic" pitchFamily="34" charset="0"/>
              </a:rPr>
              <a:t>, </a:t>
            </a:r>
            <a:r>
              <a:rPr lang="fr-FR" dirty="0" smtClean="0"/>
              <a:t>mais aussi DSIJ TPT, ODPN,</a:t>
            </a:r>
            <a:r>
              <a:rPr lang="fr-FR" baseline="0" dirty="0" smtClean="0"/>
              <a:t> autres DUCS (retraite, complémentaire…)   ---</a:t>
            </a:r>
            <a:r>
              <a:rPr lang="fr-FR" baseline="0" dirty="0" smtClean="0">
                <a:sym typeface="Wingdings" panose="05000000000000000000" pitchFamily="2" charset="2"/>
              </a:rPr>
              <a:t> </a:t>
            </a:r>
            <a:r>
              <a:rPr lang="fr-FR" sz="1200" kern="0" dirty="0" smtClean="0">
                <a:solidFill>
                  <a:srgbClr val="3366CC">
                    <a:lumMod val="75000"/>
                  </a:srgbClr>
                </a:solidFill>
                <a:latin typeface="Century Gothic" pitchFamily="34" charset="0"/>
              </a:rPr>
              <a:t>Généralisation de la DSN</a:t>
            </a:r>
          </a:p>
          <a:p>
            <a:endParaRPr lang="fr-FR" dirty="0"/>
          </a:p>
        </p:txBody>
      </p:sp>
    </p:spTree>
    <p:extLst>
      <p:ext uri="{BB962C8B-B14F-4D97-AF65-F5344CB8AC3E}">
        <p14:creationId xmlns:p14="http://schemas.microsoft.com/office/powerpoint/2010/main" val="240295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8227297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15642668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4075539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5675636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fr-FR" sz="1200" dirty="0" smtClean="0">
                <a:solidFill>
                  <a:schemeClr val="tx1"/>
                </a:solidFill>
                <a:latin typeface="Arial" charset="0"/>
              </a:rPr>
              <a:t>Avant : </a:t>
            </a:r>
          </a:p>
          <a:p>
            <a:pPr>
              <a:defRPr/>
            </a:pPr>
            <a:r>
              <a:rPr lang="fr-FR" sz="1200" dirty="0" smtClean="0">
                <a:solidFill>
                  <a:schemeClr val="tx1"/>
                </a:solidFill>
                <a:latin typeface="Arial" charset="0"/>
              </a:rPr>
              <a:t>traitement manuel de la demande :</a:t>
            </a:r>
          </a:p>
          <a:p>
            <a:pPr algn="ctr">
              <a:defRPr/>
            </a:pPr>
            <a:endParaRPr lang="fr-FR" sz="1200" dirty="0" smtClean="0">
              <a:solidFill>
                <a:schemeClr val="tx1"/>
              </a:solidFill>
              <a:latin typeface="Arial" charset="0"/>
            </a:endParaRPr>
          </a:p>
          <a:p>
            <a:pPr marL="171450" indent="-171450">
              <a:buFont typeface="Arial" panose="020B0604020202020204" pitchFamily="34" charset="0"/>
              <a:buChar char="•"/>
              <a:defRPr/>
            </a:pPr>
            <a:r>
              <a:rPr lang="fr-FR" sz="1200" b="0" dirty="0" smtClean="0">
                <a:solidFill>
                  <a:schemeClr val="tx1"/>
                </a:solidFill>
                <a:latin typeface="Arial" charset="0"/>
              </a:rPr>
              <a:t>Recherche de l’image du décompte</a:t>
            </a:r>
          </a:p>
          <a:p>
            <a:pPr marL="171450" indent="-171450">
              <a:buFont typeface="Arial" panose="020B0604020202020204" pitchFamily="34" charset="0"/>
              <a:buChar char="•"/>
              <a:defRPr/>
            </a:pPr>
            <a:r>
              <a:rPr lang="fr-FR" sz="1200" b="0" dirty="0" smtClean="0">
                <a:solidFill>
                  <a:schemeClr val="tx1"/>
                </a:solidFill>
                <a:latin typeface="Arial" charset="0"/>
              </a:rPr>
              <a:t>Ressaisie du paiement original</a:t>
            </a:r>
          </a:p>
          <a:p>
            <a:pPr marL="171450" indent="-171450">
              <a:buFont typeface="Arial" panose="020B0604020202020204" pitchFamily="34" charset="0"/>
              <a:buChar char="•"/>
              <a:defRPr/>
            </a:pPr>
            <a:r>
              <a:rPr lang="fr-FR" sz="1200" b="0" dirty="0" smtClean="0">
                <a:solidFill>
                  <a:schemeClr val="tx1"/>
                </a:solidFill>
                <a:latin typeface="Arial" charset="0"/>
              </a:rPr>
              <a:t>Saisie du paiement rectifié</a:t>
            </a:r>
          </a:p>
          <a:p>
            <a:pPr marL="171450" indent="-171450">
              <a:buFont typeface="Arial" panose="020B0604020202020204" pitchFamily="34" charset="0"/>
              <a:buChar char="•"/>
              <a:defRPr/>
            </a:pPr>
            <a:r>
              <a:rPr lang="fr-FR" sz="1200" b="0" dirty="0" smtClean="0">
                <a:solidFill>
                  <a:schemeClr val="tx1"/>
                </a:solidFill>
                <a:latin typeface="Arial" charset="0"/>
              </a:rPr>
              <a:t>Contrôle systématique de l’Agent Comptable</a:t>
            </a:r>
          </a:p>
          <a:p>
            <a:pPr>
              <a:buFont typeface="Wingdings" pitchFamily="2" charset="2"/>
              <a:buNone/>
              <a:defRPr/>
            </a:pPr>
            <a:endParaRPr lang="fr-FR" dirty="0" smtClean="0"/>
          </a:p>
        </p:txBody>
      </p:sp>
    </p:spTree>
    <p:extLst>
      <p:ext uri="{BB962C8B-B14F-4D97-AF65-F5344CB8AC3E}">
        <p14:creationId xmlns:p14="http://schemas.microsoft.com/office/powerpoint/2010/main" val="39769255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165631041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itchFamily="2" charset="2"/>
              <a:buNone/>
              <a:defRPr/>
            </a:pPr>
            <a:endParaRPr lang="fr-FR" dirty="0" smtClean="0"/>
          </a:p>
        </p:txBody>
      </p:sp>
    </p:spTree>
    <p:extLst>
      <p:ext uri="{BB962C8B-B14F-4D97-AF65-F5344CB8AC3E}">
        <p14:creationId xmlns:p14="http://schemas.microsoft.com/office/powerpoint/2010/main" val="397692558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itchFamily="2" charset="2"/>
              <a:buNone/>
              <a:defRPr/>
            </a:pPr>
            <a:endParaRPr lang="fr-FR" dirty="0" smtClean="0"/>
          </a:p>
        </p:txBody>
      </p:sp>
    </p:spTree>
    <p:extLst>
      <p:ext uri="{BB962C8B-B14F-4D97-AF65-F5344CB8AC3E}">
        <p14:creationId xmlns:p14="http://schemas.microsoft.com/office/powerpoint/2010/main" val="3976925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7008000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175" lvl="2" indent="-168275" defTabSz="995363">
              <a:lnSpc>
                <a:spcPts val="1800"/>
              </a:lnSpc>
              <a:spcBef>
                <a:spcPts val="600"/>
              </a:spcBef>
              <a:spcAft>
                <a:spcPts val="900"/>
              </a:spcAft>
              <a:buClr>
                <a:schemeClr val="accent2"/>
              </a:buClr>
              <a:buSzPct val="30000"/>
            </a:pPr>
            <a:r>
              <a:rPr lang="fr-FR" sz="1600" u="sng" dirty="0" smtClean="0"/>
              <a:t>Les injections dans les applications métier</a:t>
            </a:r>
          </a:p>
          <a:p>
            <a:pPr marL="285750" lvl="2" indent="-285750" defTabSz="995363">
              <a:lnSpc>
                <a:spcPts val="1800"/>
              </a:lnSpc>
              <a:spcAft>
                <a:spcPts val="600"/>
              </a:spcAft>
              <a:buClr>
                <a:srgbClr val="0078B4"/>
              </a:buClr>
              <a:buSzPct val="80000"/>
              <a:buFont typeface="Arial" charset="0"/>
              <a:buChar char="►"/>
              <a:defRPr/>
            </a:pPr>
            <a:r>
              <a:rPr lang="fr-FR" sz="1400" dirty="0" smtClean="0"/>
              <a:t>Début 2013 : Injection de la DAT dans Orphée</a:t>
            </a:r>
          </a:p>
          <a:p>
            <a:pPr marL="742950" lvl="3" indent="-285750" defTabSz="995363">
              <a:lnSpc>
                <a:spcPts val="1800"/>
              </a:lnSpc>
              <a:spcAft>
                <a:spcPts val="600"/>
              </a:spcAft>
              <a:buClr>
                <a:srgbClr val="0078B4"/>
              </a:buClr>
              <a:buSzPct val="80000"/>
              <a:buFontTx/>
              <a:buChar char="-"/>
              <a:defRPr/>
            </a:pPr>
            <a:r>
              <a:rPr lang="fr-FR" sz="1400" b="0" dirty="0" smtClean="0"/>
              <a:t>Injection des données indexées de la Déclaration d’Accident du Travail dans Orphée permettant une initialisation du dossier AT</a:t>
            </a:r>
          </a:p>
          <a:p>
            <a:pPr marL="742950" lvl="3" indent="-285750" defTabSz="995363">
              <a:lnSpc>
                <a:spcPts val="1800"/>
              </a:lnSpc>
              <a:spcAft>
                <a:spcPts val="600"/>
              </a:spcAft>
              <a:buClr>
                <a:srgbClr val="0078B4"/>
              </a:buClr>
              <a:buSzPct val="80000"/>
              <a:buFontTx/>
              <a:buChar char="-"/>
              <a:defRPr/>
            </a:pPr>
            <a:r>
              <a:rPr lang="fr-FR" sz="1400" b="0" dirty="0" smtClean="0"/>
              <a:t>Service générique de consultation des demandes DIADEME à partir d’Orphée</a:t>
            </a:r>
          </a:p>
          <a:p>
            <a:pPr marL="285750" lvl="2" indent="-285750" defTabSz="995363">
              <a:lnSpc>
                <a:spcPts val="1800"/>
              </a:lnSpc>
              <a:spcAft>
                <a:spcPts val="600"/>
              </a:spcAft>
              <a:buClr>
                <a:srgbClr val="0078B4"/>
              </a:buClr>
              <a:buSzPct val="80000"/>
              <a:buFont typeface="Arial" charset="0"/>
              <a:buChar char="►"/>
              <a:defRPr/>
            </a:pPr>
            <a:r>
              <a:rPr lang="fr-FR" sz="1400" dirty="0" smtClean="0"/>
              <a:t>Fin 2013/ début 2014 : Injection des Avis d’arrêt de Travail en BDO en 2 temps</a:t>
            </a:r>
          </a:p>
          <a:p>
            <a:pPr marL="742950" lvl="3" indent="-285750" defTabSz="995363">
              <a:lnSpc>
                <a:spcPts val="1800"/>
              </a:lnSpc>
              <a:spcAft>
                <a:spcPts val="600"/>
              </a:spcAft>
              <a:buClr>
                <a:srgbClr val="0078B4"/>
              </a:buClr>
              <a:buSzPct val="80000"/>
              <a:buFontTx/>
              <a:buChar char="-"/>
              <a:defRPr/>
            </a:pPr>
            <a:r>
              <a:rPr lang="fr-FR" sz="1400" b="0" dirty="0" smtClean="0"/>
              <a:t>Injection DIADEME dans le Back Office AAT</a:t>
            </a:r>
          </a:p>
          <a:p>
            <a:pPr marL="742950" lvl="3" indent="-285750" defTabSz="995363">
              <a:lnSpc>
                <a:spcPts val="1800"/>
              </a:lnSpc>
              <a:spcAft>
                <a:spcPts val="600"/>
              </a:spcAft>
              <a:buClr>
                <a:srgbClr val="0078B4"/>
              </a:buClr>
              <a:buSzPct val="80000"/>
              <a:buFontTx/>
              <a:buChar char="-"/>
              <a:defRPr/>
            </a:pPr>
            <a:r>
              <a:rPr lang="fr-FR" sz="1400" b="0" dirty="0" smtClean="0"/>
              <a:t>Injection BO AAT dans BDO</a:t>
            </a:r>
          </a:p>
          <a:p>
            <a:pPr>
              <a:buFont typeface="Wingdings" pitchFamily="2" charset="2"/>
              <a:buNone/>
              <a:defRPr/>
            </a:pPr>
            <a:endParaRPr lang="fr-FR" dirty="0" smtClean="0"/>
          </a:p>
          <a:p>
            <a:pPr>
              <a:buFont typeface="Wingdings" pitchFamily="2" charset="2"/>
              <a:buNone/>
              <a:defRPr/>
            </a:pPr>
            <a:r>
              <a:rPr lang="fr-FR" u="sng" dirty="0" smtClean="0"/>
              <a:t>Trois nouveaux processus depuis</a:t>
            </a:r>
            <a:r>
              <a:rPr lang="fr-FR" u="sng" baseline="0" dirty="0" smtClean="0"/>
              <a:t> </a:t>
            </a:r>
            <a:r>
              <a:rPr lang="fr-FR" u="sng" baseline="0" dirty="0" err="1" smtClean="0"/>
              <a:t>oct</a:t>
            </a:r>
            <a:r>
              <a:rPr lang="fr-FR" u="sng" baseline="0" dirty="0" smtClean="0"/>
              <a:t>/</a:t>
            </a:r>
            <a:r>
              <a:rPr lang="fr-FR" u="sng" baseline="0" dirty="0" err="1" smtClean="0"/>
              <a:t>nov</a:t>
            </a:r>
            <a:r>
              <a:rPr lang="fr-FR" u="sng" baseline="0" dirty="0" smtClean="0"/>
              <a:t> 2014, </a:t>
            </a:r>
          </a:p>
          <a:p>
            <a:r>
              <a:rPr lang="fr-FR" sz="1200" b="1" dirty="0" smtClean="0">
                <a:solidFill>
                  <a:srgbClr val="669900"/>
                </a:solidFill>
              </a:rPr>
              <a:t>CREIC</a:t>
            </a:r>
            <a:r>
              <a:rPr lang="fr-FR" sz="1200" dirty="0" smtClean="0">
                <a:solidFill>
                  <a:srgbClr val="669900"/>
                </a:solidFill>
              </a:rPr>
              <a:t> : </a:t>
            </a:r>
            <a:r>
              <a:rPr lang="fr-FR" dirty="0" smtClean="0"/>
              <a:t>Centre des ressortissants européens inactifs </a:t>
            </a:r>
            <a:r>
              <a:rPr lang="fr-FR" dirty="0" err="1" smtClean="0"/>
              <a:t>cmuistes</a:t>
            </a:r>
            <a:r>
              <a:rPr lang="fr-FR" dirty="0" smtClean="0"/>
              <a:t>, pôle national d'instruction des demandes de CMU des ressortissants européens inactifs. Permet une meilleure gestion avant ces</a:t>
            </a:r>
            <a:r>
              <a:rPr lang="fr-FR" baseline="0" dirty="0" smtClean="0"/>
              <a:t> dossier étaient dans DIVERS.</a:t>
            </a:r>
            <a:endParaRPr lang="fr-FR" dirty="0" smtClean="0"/>
          </a:p>
          <a:p>
            <a:r>
              <a:rPr lang="fr-FR" sz="1200" b="1" dirty="0" smtClean="0">
                <a:solidFill>
                  <a:srgbClr val="669900"/>
                </a:solidFill>
              </a:rPr>
              <a:t>Fichiers PS </a:t>
            </a:r>
            <a:r>
              <a:rPr lang="fr-FR" sz="1200" b="0" dirty="0" smtClean="0">
                <a:solidFill>
                  <a:srgbClr val="669900"/>
                </a:solidFill>
              </a:rPr>
              <a:t>:</a:t>
            </a:r>
            <a:r>
              <a:rPr lang="fr-FR" sz="1200" b="1" dirty="0" smtClean="0">
                <a:solidFill>
                  <a:srgbClr val="669900"/>
                </a:solidFill>
              </a:rPr>
              <a:t> </a:t>
            </a:r>
            <a:r>
              <a:rPr lang="fr-FR" sz="1200" b="0" i="0" u="none" strike="noStrike" kern="1200" baseline="0" dirty="0" smtClean="0">
                <a:solidFill>
                  <a:schemeClr val="tx1"/>
                </a:solidFill>
                <a:latin typeface="Arial" pitchFamily="34" charset="0"/>
                <a:ea typeface="+mn-ea"/>
                <a:cs typeface="+mn-cs"/>
              </a:rPr>
              <a:t>permet la gestion des documents à destination des services de Relations avec les Professionnels de Santé.</a:t>
            </a:r>
            <a:endParaRPr lang="fr-FR" sz="1200" b="1" dirty="0" smtClean="0">
              <a:solidFill>
                <a:srgbClr val="669900"/>
              </a:solidFill>
            </a:endParaRPr>
          </a:p>
          <a:p>
            <a:pPr defTabSz="1042988"/>
            <a:r>
              <a:rPr lang="fr-FR" sz="1200" b="1" dirty="0" smtClean="0">
                <a:solidFill>
                  <a:srgbClr val="669900"/>
                </a:solidFill>
              </a:rPr>
              <a:t>Fichiers Employeurs</a:t>
            </a:r>
            <a:r>
              <a:rPr lang="fr-FR" sz="1200" b="0" dirty="0" smtClean="0">
                <a:solidFill>
                  <a:srgbClr val="669900"/>
                </a:solidFill>
              </a:rPr>
              <a:t> : permet la gestion des employeurs</a:t>
            </a:r>
            <a:endParaRPr lang="fr-FR" sz="1200" b="1" dirty="0" smtClean="0">
              <a:solidFill>
                <a:srgbClr val="669900"/>
              </a:solidFill>
            </a:endParaRPr>
          </a:p>
          <a:p>
            <a:pPr>
              <a:buFont typeface="Wingdings" pitchFamily="2" charset="2"/>
              <a:buNone/>
              <a:defRPr/>
            </a:pPr>
            <a:endParaRPr lang="fr-FR" dirty="0" smtClean="0"/>
          </a:p>
        </p:txBody>
      </p:sp>
    </p:spTree>
    <p:extLst>
      <p:ext uri="{BB962C8B-B14F-4D97-AF65-F5344CB8AC3E}">
        <p14:creationId xmlns:p14="http://schemas.microsoft.com/office/powerpoint/2010/main" val="397692558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itchFamily="2" charset="2"/>
              <a:buNone/>
              <a:defRPr/>
            </a:pPr>
            <a:endParaRPr lang="fr-FR" dirty="0" smtClean="0"/>
          </a:p>
        </p:txBody>
      </p:sp>
    </p:spTree>
    <p:extLst>
      <p:ext uri="{BB962C8B-B14F-4D97-AF65-F5344CB8AC3E}">
        <p14:creationId xmlns:p14="http://schemas.microsoft.com/office/powerpoint/2010/main" val="39769255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defTabSz="995363">
              <a:lnSpc>
                <a:spcPts val="1600"/>
              </a:lnSpc>
              <a:spcBef>
                <a:spcPts val="600"/>
              </a:spcBef>
              <a:spcAft>
                <a:spcPts val="600"/>
              </a:spcAft>
              <a:buClr>
                <a:schemeClr val="accent2"/>
              </a:buClr>
              <a:buSzPct val="75000"/>
              <a:defRPr/>
            </a:pPr>
            <a:r>
              <a:rPr lang="fr-FR" sz="1400" kern="0" dirty="0" smtClean="0">
                <a:latin typeface="Arial" panose="020B0604020202020204" pitchFamily="34" charset="0"/>
                <a:cs typeface="Arial" panose="020B0604020202020204" pitchFamily="34" charset="0"/>
              </a:rPr>
              <a:t>Cet enfant devient  à son tour un bénéficiaire de l’AM dès sa création dans notre Système d’Information</a:t>
            </a:r>
          </a:p>
          <a:p>
            <a:pPr marL="0" lvl="2" defTabSz="995363">
              <a:lnSpc>
                <a:spcPts val="1600"/>
              </a:lnSpc>
              <a:spcBef>
                <a:spcPts val="600"/>
              </a:spcBef>
              <a:spcAft>
                <a:spcPts val="600"/>
              </a:spcAft>
              <a:buClr>
                <a:schemeClr val="accent2"/>
              </a:buClr>
              <a:buSzPct val="75000"/>
              <a:defRPr/>
            </a:pPr>
            <a:r>
              <a:rPr lang="fr-FR" sz="1400" kern="0" dirty="0" smtClean="0">
                <a:latin typeface="Arial" panose="020B0604020202020204" pitchFamily="34" charset="0"/>
                <a:cs typeface="Arial" panose="020B0604020202020204" pitchFamily="34" charset="0"/>
              </a:rPr>
              <a:t>Cette création sera directement réalisée dans le RFI grâce à l’outil </a:t>
            </a:r>
          </a:p>
          <a:p>
            <a:pPr marL="0" lvl="2" defTabSz="995363">
              <a:lnSpc>
                <a:spcPts val="1600"/>
              </a:lnSpc>
              <a:spcBef>
                <a:spcPts val="600"/>
              </a:spcBef>
              <a:spcAft>
                <a:spcPts val="600"/>
              </a:spcAft>
              <a:buClr>
                <a:schemeClr val="accent2"/>
              </a:buClr>
              <a:buSzPct val="75000"/>
              <a:defRPr/>
            </a:pPr>
            <a:r>
              <a:rPr lang="fr-FR" sz="1400" kern="0" dirty="0" smtClean="0">
                <a:latin typeface="Arial" panose="020B0604020202020204" pitchFamily="34" charset="0"/>
                <a:cs typeface="Arial" panose="020B0604020202020204" pitchFamily="34" charset="0"/>
              </a:rPr>
              <a:t>« Web RFI » couplé avec l’application PROGRES. </a:t>
            </a:r>
          </a:p>
          <a:p>
            <a:pPr>
              <a:buFont typeface="Wingdings" pitchFamily="2" charset="2"/>
              <a:buNone/>
              <a:defRPr/>
            </a:pPr>
            <a:endParaRPr lang="fr-FR" dirty="0" smtClean="0"/>
          </a:p>
        </p:txBody>
      </p:sp>
    </p:spTree>
    <p:extLst>
      <p:ext uri="{BB962C8B-B14F-4D97-AF65-F5344CB8AC3E}">
        <p14:creationId xmlns:p14="http://schemas.microsoft.com/office/powerpoint/2010/main" val="39769255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itchFamily="2" charset="2"/>
              <a:buNone/>
              <a:defRPr/>
            </a:pPr>
            <a:endParaRPr lang="fr-FR" dirty="0" smtClean="0"/>
          </a:p>
        </p:txBody>
      </p:sp>
    </p:spTree>
    <p:extLst>
      <p:ext uri="{BB962C8B-B14F-4D97-AF65-F5344CB8AC3E}">
        <p14:creationId xmlns:p14="http://schemas.microsoft.com/office/powerpoint/2010/main" val="39769255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itchFamily="2" charset="2"/>
              <a:buNone/>
              <a:defRPr/>
            </a:pPr>
            <a:endParaRPr lang="fr-FR" dirty="0" smtClean="0"/>
          </a:p>
        </p:txBody>
      </p:sp>
    </p:spTree>
    <p:extLst>
      <p:ext uri="{BB962C8B-B14F-4D97-AF65-F5344CB8AC3E}">
        <p14:creationId xmlns:p14="http://schemas.microsoft.com/office/powerpoint/2010/main" val="3976925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700800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246635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27392257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w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0" descr="vague_filetsBleu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69025"/>
            <a:ext cx="9906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logo_Diaporam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3113" y="6200775"/>
            <a:ext cx="1144587"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4"/>
          <p:cNvSpPr>
            <a:spLocks noChangeShapeType="1"/>
          </p:cNvSpPr>
          <p:nvPr userDrawn="1"/>
        </p:nvSpPr>
        <p:spPr bwMode="auto">
          <a:xfrm>
            <a:off x="0" y="655638"/>
            <a:ext cx="9899650" cy="0"/>
          </a:xfrm>
          <a:prstGeom prst="line">
            <a:avLst/>
          </a:prstGeom>
          <a:noFill/>
          <a:ln w="12700">
            <a:solidFill>
              <a:schemeClr val="accent6">
                <a:lumMod val="40000"/>
                <a:lumOff val="60000"/>
              </a:schemeClr>
            </a:solidFill>
            <a:round/>
            <a:headEnd/>
            <a:tailEnd/>
          </a:ln>
          <a:effectLst/>
        </p:spPr>
        <p:txBody>
          <a:bodyPr/>
          <a:lstStyle/>
          <a:p>
            <a:pPr>
              <a:defRPr/>
            </a:pPr>
            <a:endParaRPr lang="fr-FR" sz="2000" dirty="0">
              <a:latin typeface="Arial" pitchFamily="34" charset="0"/>
            </a:endParaRPr>
          </a:p>
        </p:txBody>
      </p:sp>
      <p:sp>
        <p:nvSpPr>
          <p:cNvPr id="8" name="Rectangle 2"/>
          <p:cNvSpPr>
            <a:spLocks noChangeArrowheads="1"/>
          </p:cNvSpPr>
          <p:nvPr userDrawn="1"/>
        </p:nvSpPr>
        <p:spPr bwMode="auto">
          <a:xfrm>
            <a:off x="0" y="0"/>
            <a:ext cx="9904413" cy="3794125"/>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61" tIns="45680" rIns="91361" bIns="45680" anchor="ctr"/>
          <a:lstStyle/>
          <a:p>
            <a:pPr marL="538163" algn="ctr">
              <a:spcBef>
                <a:spcPct val="50000"/>
              </a:spcBef>
              <a:tabLst>
                <a:tab pos="9231313" algn="l"/>
              </a:tabLst>
            </a:pPr>
            <a:endParaRPr lang="fr-FR" sz="3200" dirty="0">
              <a:solidFill>
                <a:schemeClr val="bg1"/>
              </a:solidFill>
            </a:endParaRPr>
          </a:p>
        </p:txBody>
      </p:sp>
      <p:pic>
        <p:nvPicPr>
          <p:cNvPr id="9" name="Picture 4" descr="vague_filetsVerts"/>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3187700"/>
            <a:ext cx="99060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742950" y="854465"/>
            <a:ext cx="8420100" cy="1470025"/>
          </a:xfrm>
        </p:spPr>
        <p:txBody>
          <a:bodyPr/>
          <a:lstStyle>
            <a:lvl1pPr algn="ctr">
              <a:defRPr sz="360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fr-FR" dirty="0"/>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sz="2000">
                <a:solidFill>
                  <a:srgbClr val="006699"/>
                </a:solidFill>
                <a:latin typeface="Arial" panose="020B0604020202020204" pitchFamily="34" charset="0"/>
                <a:cs typeface="Arial" panose="020B060402020202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fr-FR" dirty="0"/>
          </a:p>
        </p:txBody>
      </p:sp>
      <p:sp>
        <p:nvSpPr>
          <p:cNvPr id="10" name="Text Box 31"/>
          <p:cNvSpPr txBox="1">
            <a:spLocks noChangeArrowheads="1"/>
          </p:cNvSpPr>
          <p:nvPr userDrawn="1"/>
        </p:nvSpPr>
        <p:spPr bwMode="auto">
          <a:xfrm>
            <a:off x="7177088" y="6532563"/>
            <a:ext cx="558800" cy="201612"/>
          </a:xfrm>
          <a:prstGeom prst="rect">
            <a:avLst/>
          </a:prstGeom>
          <a:noFill/>
          <a:ln>
            <a:noFill/>
          </a:ln>
          <a:extLst/>
        </p:spPr>
        <p:txBody>
          <a:bodyPr anchor="ctr">
            <a:spAutoFit/>
          </a:bodyPr>
          <a:lstStyle>
            <a:lvl1pPr eaLnBrk="0" hangingPunct="0">
              <a:defRPr sz="5000" b="1">
                <a:solidFill>
                  <a:schemeClr val="bg1"/>
                </a:solidFill>
                <a:latin typeface="Arial" charset="0"/>
              </a:defRPr>
            </a:lvl1pPr>
            <a:lvl2pPr marL="742950" indent="-285750" eaLnBrk="0" hangingPunct="0">
              <a:defRPr sz="5000" b="1">
                <a:solidFill>
                  <a:schemeClr val="bg1"/>
                </a:solidFill>
                <a:latin typeface="Arial" charset="0"/>
              </a:defRPr>
            </a:lvl2pPr>
            <a:lvl3pPr marL="1143000" indent="-228600" eaLnBrk="0" hangingPunct="0">
              <a:defRPr sz="5000" b="1">
                <a:solidFill>
                  <a:schemeClr val="bg1"/>
                </a:solidFill>
                <a:latin typeface="Arial" charset="0"/>
              </a:defRPr>
            </a:lvl3pPr>
            <a:lvl4pPr marL="1600200" indent="-228600" eaLnBrk="0" hangingPunct="0">
              <a:defRPr sz="5000" b="1">
                <a:solidFill>
                  <a:schemeClr val="bg1"/>
                </a:solidFill>
                <a:latin typeface="Arial" charset="0"/>
              </a:defRPr>
            </a:lvl4pPr>
            <a:lvl5pPr marL="2057400" indent="-228600" eaLnBrk="0" hangingPunct="0">
              <a:defRPr sz="5000" b="1">
                <a:solidFill>
                  <a:schemeClr val="bg1"/>
                </a:solidFill>
                <a:latin typeface="Arial" charset="0"/>
              </a:defRPr>
            </a:lvl5pPr>
            <a:lvl6pPr marL="2514600" indent="-228600" eaLnBrk="0" fontAlgn="base" hangingPunct="0">
              <a:spcBef>
                <a:spcPct val="0"/>
              </a:spcBef>
              <a:spcAft>
                <a:spcPct val="0"/>
              </a:spcAft>
              <a:defRPr sz="5000" b="1">
                <a:solidFill>
                  <a:schemeClr val="bg1"/>
                </a:solidFill>
                <a:latin typeface="Arial" charset="0"/>
              </a:defRPr>
            </a:lvl6pPr>
            <a:lvl7pPr marL="2971800" indent="-228600" eaLnBrk="0" fontAlgn="base" hangingPunct="0">
              <a:spcBef>
                <a:spcPct val="0"/>
              </a:spcBef>
              <a:spcAft>
                <a:spcPct val="0"/>
              </a:spcAft>
              <a:defRPr sz="5000" b="1">
                <a:solidFill>
                  <a:schemeClr val="bg1"/>
                </a:solidFill>
                <a:latin typeface="Arial" charset="0"/>
              </a:defRPr>
            </a:lvl7pPr>
            <a:lvl8pPr marL="3429000" indent="-228600" eaLnBrk="0" fontAlgn="base" hangingPunct="0">
              <a:spcBef>
                <a:spcPct val="0"/>
              </a:spcBef>
              <a:spcAft>
                <a:spcPct val="0"/>
              </a:spcAft>
              <a:defRPr sz="5000" b="1">
                <a:solidFill>
                  <a:schemeClr val="bg1"/>
                </a:solidFill>
                <a:latin typeface="Arial" charset="0"/>
              </a:defRPr>
            </a:lvl8pPr>
            <a:lvl9pPr marL="3886200" indent="-228600" eaLnBrk="0" fontAlgn="base" hangingPunct="0">
              <a:spcBef>
                <a:spcPct val="0"/>
              </a:spcBef>
              <a:spcAft>
                <a:spcPct val="0"/>
              </a:spcAft>
              <a:defRPr sz="5000" b="1">
                <a:solidFill>
                  <a:schemeClr val="bg1"/>
                </a:solidFill>
                <a:latin typeface="Arial" charset="0"/>
              </a:defRPr>
            </a:lvl9pPr>
          </a:lstStyle>
          <a:p>
            <a:pPr algn="ctr" eaLnBrk="1" hangingPunct="1">
              <a:lnSpc>
                <a:spcPct val="60000"/>
              </a:lnSpc>
              <a:spcBef>
                <a:spcPct val="40000"/>
              </a:spcBef>
              <a:defRPr/>
            </a:pPr>
            <a:fld id="{F747DF60-CBB1-4A5B-953E-734713C57152}" type="slidenum">
              <a:rPr lang="fr-FR" sz="1200" smtClean="0">
                <a:solidFill>
                  <a:srgbClr val="006699"/>
                </a:solidFill>
                <a:latin typeface="Century Gothic" pitchFamily="34" charset="0"/>
              </a:rPr>
              <a:pPr algn="ctr" eaLnBrk="1" hangingPunct="1">
                <a:lnSpc>
                  <a:spcPct val="60000"/>
                </a:lnSpc>
                <a:spcBef>
                  <a:spcPct val="40000"/>
                </a:spcBef>
                <a:defRPr/>
              </a:pPr>
              <a:t>‹N°›</a:t>
            </a:fld>
            <a:endParaRPr lang="fr-FR" sz="1200" dirty="0" smtClean="0">
              <a:solidFill>
                <a:srgbClr val="006699"/>
              </a:solidFill>
              <a:latin typeface="Century Gothic" pitchFamily="34" charset="0"/>
            </a:endParaRPr>
          </a:p>
        </p:txBody>
      </p:sp>
      <p:sp>
        <p:nvSpPr>
          <p:cNvPr id="11" name="Text Box 30"/>
          <p:cNvSpPr txBox="1">
            <a:spLocks noChangeArrowheads="1"/>
          </p:cNvSpPr>
          <p:nvPr userDrawn="1"/>
        </p:nvSpPr>
        <p:spPr bwMode="auto">
          <a:xfrm>
            <a:off x="0" y="6502400"/>
            <a:ext cx="6499225" cy="261610"/>
          </a:xfrm>
          <a:prstGeom prst="rect">
            <a:avLst/>
          </a:prstGeom>
          <a:noFill/>
          <a:ln>
            <a:noFill/>
          </a:ln>
          <a:extLst/>
        </p:spPr>
        <p:txBody>
          <a:bodyPr>
            <a:spAutoFit/>
          </a:bodyPr>
          <a:lstStyle>
            <a:lvl1pPr eaLnBrk="0" hangingPunct="0">
              <a:defRPr sz="5000" b="1">
                <a:solidFill>
                  <a:schemeClr val="bg1"/>
                </a:solidFill>
                <a:latin typeface="Arial" charset="0"/>
              </a:defRPr>
            </a:lvl1pPr>
            <a:lvl2pPr marL="742950" indent="-285750" eaLnBrk="0" hangingPunct="0">
              <a:defRPr sz="5000" b="1">
                <a:solidFill>
                  <a:schemeClr val="bg1"/>
                </a:solidFill>
                <a:latin typeface="Arial" charset="0"/>
              </a:defRPr>
            </a:lvl2pPr>
            <a:lvl3pPr marL="1143000" indent="-228600" eaLnBrk="0" hangingPunct="0">
              <a:defRPr sz="5000" b="1">
                <a:solidFill>
                  <a:schemeClr val="bg1"/>
                </a:solidFill>
                <a:latin typeface="Arial" charset="0"/>
              </a:defRPr>
            </a:lvl3pPr>
            <a:lvl4pPr marL="1600200" indent="-228600" eaLnBrk="0" hangingPunct="0">
              <a:defRPr sz="5000" b="1">
                <a:solidFill>
                  <a:schemeClr val="bg1"/>
                </a:solidFill>
                <a:latin typeface="Arial" charset="0"/>
              </a:defRPr>
            </a:lvl4pPr>
            <a:lvl5pPr marL="2057400" indent="-228600" eaLnBrk="0" hangingPunct="0">
              <a:defRPr sz="5000" b="1">
                <a:solidFill>
                  <a:schemeClr val="bg1"/>
                </a:solidFill>
                <a:latin typeface="Arial" charset="0"/>
              </a:defRPr>
            </a:lvl5pPr>
            <a:lvl6pPr marL="2514600" indent="-228600" eaLnBrk="0" fontAlgn="base" hangingPunct="0">
              <a:spcBef>
                <a:spcPct val="0"/>
              </a:spcBef>
              <a:spcAft>
                <a:spcPct val="0"/>
              </a:spcAft>
              <a:defRPr sz="5000" b="1">
                <a:solidFill>
                  <a:schemeClr val="bg1"/>
                </a:solidFill>
                <a:latin typeface="Arial" charset="0"/>
              </a:defRPr>
            </a:lvl6pPr>
            <a:lvl7pPr marL="2971800" indent="-228600" eaLnBrk="0" fontAlgn="base" hangingPunct="0">
              <a:spcBef>
                <a:spcPct val="0"/>
              </a:spcBef>
              <a:spcAft>
                <a:spcPct val="0"/>
              </a:spcAft>
              <a:defRPr sz="5000" b="1">
                <a:solidFill>
                  <a:schemeClr val="bg1"/>
                </a:solidFill>
                <a:latin typeface="Arial" charset="0"/>
              </a:defRPr>
            </a:lvl7pPr>
            <a:lvl8pPr marL="3429000" indent="-228600" eaLnBrk="0" fontAlgn="base" hangingPunct="0">
              <a:spcBef>
                <a:spcPct val="0"/>
              </a:spcBef>
              <a:spcAft>
                <a:spcPct val="0"/>
              </a:spcAft>
              <a:defRPr sz="5000" b="1">
                <a:solidFill>
                  <a:schemeClr val="bg1"/>
                </a:solidFill>
                <a:latin typeface="Arial" charset="0"/>
              </a:defRPr>
            </a:lvl8pPr>
            <a:lvl9pPr marL="3886200" indent="-228600" eaLnBrk="0" fontAlgn="base" hangingPunct="0">
              <a:spcBef>
                <a:spcPct val="0"/>
              </a:spcBef>
              <a:spcAft>
                <a:spcPct val="0"/>
              </a:spcAft>
              <a:defRPr sz="5000" b="1">
                <a:solidFill>
                  <a:schemeClr val="bg1"/>
                </a:solidFill>
                <a:latin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fr-FR" sz="1100" b="1" kern="1200" dirty="0" smtClean="0">
                <a:solidFill>
                  <a:srgbClr val="006699"/>
                </a:solidFill>
                <a:latin typeface="Arial" panose="020B0604020202020204" pitchFamily="34" charset="0"/>
                <a:ea typeface="+mn-ea"/>
                <a:cs typeface="Arial" panose="020B0604020202020204" pitchFamily="34" charset="0"/>
              </a:rPr>
              <a:t>Présentation du SI de Production de l’Assurance Maladie</a:t>
            </a:r>
          </a:p>
        </p:txBody>
      </p:sp>
    </p:spTree>
    <p:extLst>
      <p:ext uri="{BB962C8B-B14F-4D97-AF65-F5344CB8AC3E}">
        <p14:creationId xmlns:p14="http://schemas.microsoft.com/office/powerpoint/2010/main" val="32284419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ommaire">
    <p:spTree>
      <p:nvGrpSpPr>
        <p:cNvPr id="1" name=""/>
        <p:cNvGrpSpPr/>
        <p:nvPr/>
      </p:nvGrpSpPr>
      <p:grpSpPr>
        <a:xfrm>
          <a:off x="0" y="0"/>
          <a:ext cx="0" cy="0"/>
          <a:chOff x="0" y="0"/>
          <a:chExt cx="0" cy="0"/>
        </a:xfrm>
      </p:grpSpPr>
      <p:pic>
        <p:nvPicPr>
          <p:cNvPr id="2" name="Picture 10" descr="vague_filetsBleu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69025"/>
            <a:ext cx="9906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7" descr="logo_Diaporama"/>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93113" y="6200775"/>
            <a:ext cx="1144587"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12"/>
          <p:cNvSpPr>
            <a:spLocks noChangeAspect="1"/>
          </p:cNvSpPr>
          <p:nvPr userDrawn="1"/>
        </p:nvSpPr>
        <p:spPr bwMode="auto">
          <a:xfrm rot="10800000">
            <a:off x="0" y="1588"/>
            <a:ext cx="9906000" cy="1344612"/>
          </a:xfrm>
          <a:custGeom>
            <a:avLst/>
            <a:gdLst>
              <a:gd name="T0" fmla="*/ 2147483647 w 5192"/>
              <a:gd name="T1" fmla="*/ 0 h 3272"/>
              <a:gd name="T2" fmla="*/ 0 w 5192"/>
              <a:gd name="T3" fmla="*/ 2147483647 h 3272"/>
              <a:gd name="T4" fmla="*/ 2147483647 w 5192"/>
              <a:gd name="T5" fmla="*/ 2147483647 h 3272"/>
              <a:gd name="T6" fmla="*/ 2147483647 w 5192"/>
              <a:gd name="T7" fmla="*/ 0 h 3272"/>
              <a:gd name="T8" fmla="*/ 2147483647 w 5192"/>
              <a:gd name="T9" fmla="*/ 0 h 3272"/>
              <a:gd name="T10" fmla="*/ 0 60000 65536"/>
              <a:gd name="T11" fmla="*/ 0 60000 65536"/>
              <a:gd name="T12" fmla="*/ 0 60000 65536"/>
              <a:gd name="T13" fmla="*/ 0 60000 65536"/>
              <a:gd name="T14" fmla="*/ 0 60000 65536"/>
              <a:gd name="T15" fmla="*/ 0 w 5192"/>
              <a:gd name="T16" fmla="*/ 0 h 3272"/>
              <a:gd name="T17" fmla="*/ 5192 w 5192"/>
              <a:gd name="T18" fmla="*/ 3272 h 3272"/>
            </a:gdLst>
            <a:ahLst/>
            <a:cxnLst>
              <a:cxn ang="T10">
                <a:pos x="T0" y="T1"/>
              </a:cxn>
              <a:cxn ang="T11">
                <a:pos x="T2" y="T3"/>
              </a:cxn>
              <a:cxn ang="T12">
                <a:pos x="T4" y="T5"/>
              </a:cxn>
              <a:cxn ang="T13">
                <a:pos x="T6" y="T7"/>
              </a:cxn>
              <a:cxn ang="T14">
                <a:pos x="T8" y="T9"/>
              </a:cxn>
            </a:cxnLst>
            <a:rect l="T15" t="T16" r="T17" b="T18"/>
            <a:pathLst>
              <a:path w="5192" h="3272">
                <a:moveTo>
                  <a:pt x="632" y="0"/>
                </a:moveTo>
                <a:lnTo>
                  <a:pt x="0" y="3272"/>
                </a:lnTo>
                <a:lnTo>
                  <a:pt x="5192" y="3272"/>
                </a:lnTo>
                <a:lnTo>
                  <a:pt x="5192" y="0"/>
                </a:lnTo>
                <a:lnTo>
                  <a:pt x="632" y="0"/>
                </a:lnTo>
                <a:close/>
              </a:path>
            </a:pathLst>
          </a:custGeom>
          <a:gradFill rotWithShape="0">
            <a:gsLst>
              <a:gs pos="0">
                <a:srgbClr val="006699"/>
              </a:gs>
              <a:gs pos="17000">
                <a:srgbClr val="0078B4"/>
              </a:gs>
              <a:gs pos="100000">
                <a:srgbClr val="006699"/>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dirty="0"/>
          </a:p>
        </p:txBody>
      </p:sp>
      <p:sp>
        <p:nvSpPr>
          <p:cNvPr id="7" name="Text Box 5"/>
          <p:cNvSpPr txBox="1">
            <a:spLocks noChangeArrowheads="1"/>
          </p:cNvSpPr>
          <p:nvPr userDrawn="1"/>
        </p:nvSpPr>
        <p:spPr bwMode="auto">
          <a:xfrm>
            <a:off x="128588" y="217488"/>
            <a:ext cx="8120062" cy="1390650"/>
          </a:xfrm>
          <a:prstGeom prst="rect">
            <a:avLst/>
          </a:prstGeom>
          <a:noFill/>
          <a:ln>
            <a:noFill/>
          </a:ln>
          <a:extLst/>
        </p:spPr>
        <p:txBody>
          <a:bodyPr lIns="0" tIns="0" rIns="0" bIns="0" anchor="b"/>
          <a:lstStyle>
            <a:lvl1pPr eaLnBrk="0" hangingPunct="0">
              <a:defRPr sz="5000" b="1">
                <a:solidFill>
                  <a:schemeClr val="bg1"/>
                </a:solidFill>
                <a:latin typeface="Arial" charset="0"/>
              </a:defRPr>
            </a:lvl1pPr>
            <a:lvl2pPr marL="742950" indent="-285750" eaLnBrk="0" hangingPunct="0">
              <a:defRPr sz="5000" b="1">
                <a:solidFill>
                  <a:schemeClr val="bg1"/>
                </a:solidFill>
                <a:latin typeface="Arial" charset="0"/>
              </a:defRPr>
            </a:lvl2pPr>
            <a:lvl3pPr marL="1143000" indent="-228600" eaLnBrk="0" hangingPunct="0">
              <a:defRPr sz="5000" b="1">
                <a:solidFill>
                  <a:schemeClr val="bg1"/>
                </a:solidFill>
                <a:latin typeface="Arial" charset="0"/>
              </a:defRPr>
            </a:lvl3pPr>
            <a:lvl4pPr marL="1600200" indent="-228600" eaLnBrk="0" hangingPunct="0">
              <a:defRPr sz="5000" b="1">
                <a:solidFill>
                  <a:schemeClr val="bg1"/>
                </a:solidFill>
                <a:latin typeface="Arial" charset="0"/>
              </a:defRPr>
            </a:lvl4pPr>
            <a:lvl5pPr marL="2057400" indent="-228600" eaLnBrk="0" hangingPunct="0">
              <a:defRPr sz="5000" b="1">
                <a:solidFill>
                  <a:schemeClr val="bg1"/>
                </a:solidFill>
                <a:latin typeface="Arial" charset="0"/>
              </a:defRPr>
            </a:lvl5pPr>
            <a:lvl6pPr marL="2514600" indent="-228600" eaLnBrk="0" fontAlgn="base" hangingPunct="0">
              <a:spcBef>
                <a:spcPct val="0"/>
              </a:spcBef>
              <a:spcAft>
                <a:spcPct val="0"/>
              </a:spcAft>
              <a:defRPr sz="5000" b="1">
                <a:solidFill>
                  <a:schemeClr val="bg1"/>
                </a:solidFill>
                <a:latin typeface="Arial" charset="0"/>
              </a:defRPr>
            </a:lvl6pPr>
            <a:lvl7pPr marL="2971800" indent="-228600" eaLnBrk="0" fontAlgn="base" hangingPunct="0">
              <a:spcBef>
                <a:spcPct val="0"/>
              </a:spcBef>
              <a:spcAft>
                <a:spcPct val="0"/>
              </a:spcAft>
              <a:defRPr sz="5000" b="1">
                <a:solidFill>
                  <a:schemeClr val="bg1"/>
                </a:solidFill>
                <a:latin typeface="Arial" charset="0"/>
              </a:defRPr>
            </a:lvl7pPr>
            <a:lvl8pPr marL="3429000" indent="-228600" eaLnBrk="0" fontAlgn="base" hangingPunct="0">
              <a:spcBef>
                <a:spcPct val="0"/>
              </a:spcBef>
              <a:spcAft>
                <a:spcPct val="0"/>
              </a:spcAft>
              <a:defRPr sz="5000" b="1">
                <a:solidFill>
                  <a:schemeClr val="bg1"/>
                </a:solidFill>
                <a:latin typeface="Arial" charset="0"/>
              </a:defRPr>
            </a:lvl8pPr>
            <a:lvl9pPr marL="3886200" indent="-228600" eaLnBrk="0" fontAlgn="base" hangingPunct="0">
              <a:spcBef>
                <a:spcPct val="0"/>
              </a:spcBef>
              <a:spcAft>
                <a:spcPct val="0"/>
              </a:spcAft>
              <a:defRPr sz="5000" b="1">
                <a:solidFill>
                  <a:schemeClr val="bg1"/>
                </a:solidFill>
                <a:latin typeface="Arial" charset="0"/>
              </a:defRPr>
            </a:lvl9pPr>
          </a:lstStyle>
          <a:p>
            <a:pPr>
              <a:defRPr/>
            </a:pPr>
            <a:r>
              <a:rPr lang="fr-FR" sz="8000" dirty="0" smtClean="0">
                <a:latin typeface="Arial" panose="020B0604020202020204" pitchFamily="34" charset="0"/>
                <a:cs typeface="Arial" panose="020B0604020202020204" pitchFamily="34" charset="0"/>
              </a:rPr>
              <a:t>Sommaire</a:t>
            </a:r>
            <a:endParaRPr lang="en-US" sz="8000" dirty="0" smtClean="0">
              <a:latin typeface="Arial" panose="020B0604020202020204" pitchFamily="34" charset="0"/>
              <a:cs typeface="Arial" panose="020B0604020202020204" pitchFamily="34" charset="0"/>
            </a:endParaRPr>
          </a:p>
        </p:txBody>
      </p:sp>
      <p:pic>
        <p:nvPicPr>
          <p:cNvPr id="8" name="Picture 5"/>
          <p:cNvPicPr>
            <a:picLocks noChangeArrowheads="1"/>
          </p:cNvPicPr>
          <p:nvPr userDrawn="1"/>
        </p:nvPicPr>
        <p:blipFill>
          <a:blip r:embed="rId4" cstate="email">
            <a:grayscl/>
            <a:extLst>
              <a:ext uri="{28A0092B-C50C-407E-A947-70E740481C1C}">
                <a14:useLocalDpi xmlns:a14="http://schemas.microsoft.com/office/drawing/2010/main"/>
              </a:ext>
            </a:extLst>
          </a:blip>
          <a:srcRect/>
          <a:stretch>
            <a:fillRect/>
          </a:stretch>
        </p:blipFill>
        <p:spPr bwMode="auto">
          <a:xfrm>
            <a:off x="62721" y="1458940"/>
            <a:ext cx="2578814" cy="48230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9" name="Text Box 31"/>
          <p:cNvSpPr txBox="1">
            <a:spLocks noChangeArrowheads="1"/>
          </p:cNvSpPr>
          <p:nvPr userDrawn="1"/>
        </p:nvSpPr>
        <p:spPr bwMode="auto">
          <a:xfrm>
            <a:off x="7177088" y="6532563"/>
            <a:ext cx="558800" cy="201612"/>
          </a:xfrm>
          <a:prstGeom prst="rect">
            <a:avLst/>
          </a:prstGeom>
          <a:noFill/>
          <a:ln>
            <a:noFill/>
          </a:ln>
          <a:extLst/>
        </p:spPr>
        <p:txBody>
          <a:bodyPr anchor="ctr">
            <a:spAutoFit/>
          </a:bodyPr>
          <a:lstStyle>
            <a:lvl1pPr eaLnBrk="0" hangingPunct="0">
              <a:defRPr sz="5000" b="1">
                <a:solidFill>
                  <a:schemeClr val="bg1"/>
                </a:solidFill>
                <a:latin typeface="Arial" charset="0"/>
              </a:defRPr>
            </a:lvl1pPr>
            <a:lvl2pPr marL="742950" indent="-285750" eaLnBrk="0" hangingPunct="0">
              <a:defRPr sz="5000" b="1">
                <a:solidFill>
                  <a:schemeClr val="bg1"/>
                </a:solidFill>
                <a:latin typeface="Arial" charset="0"/>
              </a:defRPr>
            </a:lvl2pPr>
            <a:lvl3pPr marL="1143000" indent="-228600" eaLnBrk="0" hangingPunct="0">
              <a:defRPr sz="5000" b="1">
                <a:solidFill>
                  <a:schemeClr val="bg1"/>
                </a:solidFill>
                <a:latin typeface="Arial" charset="0"/>
              </a:defRPr>
            </a:lvl3pPr>
            <a:lvl4pPr marL="1600200" indent="-228600" eaLnBrk="0" hangingPunct="0">
              <a:defRPr sz="5000" b="1">
                <a:solidFill>
                  <a:schemeClr val="bg1"/>
                </a:solidFill>
                <a:latin typeface="Arial" charset="0"/>
              </a:defRPr>
            </a:lvl4pPr>
            <a:lvl5pPr marL="2057400" indent="-228600" eaLnBrk="0" hangingPunct="0">
              <a:defRPr sz="5000" b="1">
                <a:solidFill>
                  <a:schemeClr val="bg1"/>
                </a:solidFill>
                <a:latin typeface="Arial" charset="0"/>
              </a:defRPr>
            </a:lvl5pPr>
            <a:lvl6pPr marL="2514600" indent="-228600" eaLnBrk="0" fontAlgn="base" hangingPunct="0">
              <a:spcBef>
                <a:spcPct val="0"/>
              </a:spcBef>
              <a:spcAft>
                <a:spcPct val="0"/>
              </a:spcAft>
              <a:defRPr sz="5000" b="1">
                <a:solidFill>
                  <a:schemeClr val="bg1"/>
                </a:solidFill>
                <a:latin typeface="Arial" charset="0"/>
              </a:defRPr>
            </a:lvl6pPr>
            <a:lvl7pPr marL="2971800" indent="-228600" eaLnBrk="0" fontAlgn="base" hangingPunct="0">
              <a:spcBef>
                <a:spcPct val="0"/>
              </a:spcBef>
              <a:spcAft>
                <a:spcPct val="0"/>
              </a:spcAft>
              <a:defRPr sz="5000" b="1">
                <a:solidFill>
                  <a:schemeClr val="bg1"/>
                </a:solidFill>
                <a:latin typeface="Arial" charset="0"/>
              </a:defRPr>
            </a:lvl7pPr>
            <a:lvl8pPr marL="3429000" indent="-228600" eaLnBrk="0" fontAlgn="base" hangingPunct="0">
              <a:spcBef>
                <a:spcPct val="0"/>
              </a:spcBef>
              <a:spcAft>
                <a:spcPct val="0"/>
              </a:spcAft>
              <a:defRPr sz="5000" b="1">
                <a:solidFill>
                  <a:schemeClr val="bg1"/>
                </a:solidFill>
                <a:latin typeface="Arial" charset="0"/>
              </a:defRPr>
            </a:lvl8pPr>
            <a:lvl9pPr marL="3886200" indent="-228600" eaLnBrk="0" fontAlgn="base" hangingPunct="0">
              <a:spcBef>
                <a:spcPct val="0"/>
              </a:spcBef>
              <a:spcAft>
                <a:spcPct val="0"/>
              </a:spcAft>
              <a:defRPr sz="5000" b="1">
                <a:solidFill>
                  <a:schemeClr val="bg1"/>
                </a:solidFill>
                <a:latin typeface="Arial" charset="0"/>
              </a:defRPr>
            </a:lvl9pPr>
          </a:lstStyle>
          <a:p>
            <a:pPr algn="ctr" eaLnBrk="1" hangingPunct="1">
              <a:lnSpc>
                <a:spcPct val="60000"/>
              </a:lnSpc>
              <a:spcBef>
                <a:spcPct val="40000"/>
              </a:spcBef>
              <a:defRPr/>
            </a:pPr>
            <a:fld id="{F747DF60-CBB1-4A5B-953E-734713C57152}" type="slidenum">
              <a:rPr lang="fr-FR" sz="1200" smtClean="0">
                <a:solidFill>
                  <a:srgbClr val="006699"/>
                </a:solidFill>
                <a:latin typeface="Century Gothic" pitchFamily="34" charset="0"/>
              </a:rPr>
              <a:pPr algn="ctr" eaLnBrk="1" hangingPunct="1">
                <a:lnSpc>
                  <a:spcPct val="60000"/>
                </a:lnSpc>
                <a:spcBef>
                  <a:spcPct val="40000"/>
                </a:spcBef>
                <a:defRPr/>
              </a:pPr>
              <a:t>‹N°›</a:t>
            </a:fld>
            <a:endParaRPr lang="fr-FR" sz="1200" dirty="0" smtClean="0">
              <a:solidFill>
                <a:srgbClr val="006699"/>
              </a:solidFill>
              <a:latin typeface="Century Gothic" pitchFamily="34" charset="0"/>
            </a:endParaRPr>
          </a:p>
        </p:txBody>
      </p:sp>
      <p:sp>
        <p:nvSpPr>
          <p:cNvPr id="10" name="Text Box 30"/>
          <p:cNvSpPr txBox="1">
            <a:spLocks noChangeArrowheads="1"/>
          </p:cNvSpPr>
          <p:nvPr userDrawn="1"/>
        </p:nvSpPr>
        <p:spPr bwMode="auto">
          <a:xfrm>
            <a:off x="0" y="6502400"/>
            <a:ext cx="6499225" cy="261610"/>
          </a:xfrm>
          <a:prstGeom prst="rect">
            <a:avLst/>
          </a:prstGeom>
          <a:noFill/>
          <a:ln>
            <a:noFill/>
          </a:ln>
          <a:extLst/>
        </p:spPr>
        <p:txBody>
          <a:bodyPr>
            <a:spAutoFit/>
          </a:bodyPr>
          <a:lstStyle>
            <a:lvl1pPr eaLnBrk="0" hangingPunct="0">
              <a:defRPr sz="5000" b="1">
                <a:solidFill>
                  <a:schemeClr val="bg1"/>
                </a:solidFill>
                <a:latin typeface="Arial" charset="0"/>
              </a:defRPr>
            </a:lvl1pPr>
            <a:lvl2pPr marL="742950" indent="-285750" eaLnBrk="0" hangingPunct="0">
              <a:defRPr sz="5000" b="1">
                <a:solidFill>
                  <a:schemeClr val="bg1"/>
                </a:solidFill>
                <a:latin typeface="Arial" charset="0"/>
              </a:defRPr>
            </a:lvl2pPr>
            <a:lvl3pPr marL="1143000" indent="-228600" eaLnBrk="0" hangingPunct="0">
              <a:defRPr sz="5000" b="1">
                <a:solidFill>
                  <a:schemeClr val="bg1"/>
                </a:solidFill>
                <a:latin typeface="Arial" charset="0"/>
              </a:defRPr>
            </a:lvl3pPr>
            <a:lvl4pPr marL="1600200" indent="-228600" eaLnBrk="0" hangingPunct="0">
              <a:defRPr sz="5000" b="1">
                <a:solidFill>
                  <a:schemeClr val="bg1"/>
                </a:solidFill>
                <a:latin typeface="Arial" charset="0"/>
              </a:defRPr>
            </a:lvl4pPr>
            <a:lvl5pPr marL="2057400" indent="-228600" eaLnBrk="0" hangingPunct="0">
              <a:defRPr sz="5000" b="1">
                <a:solidFill>
                  <a:schemeClr val="bg1"/>
                </a:solidFill>
                <a:latin typeface="Arial" charset="0"/>
              </a:defRPr>
            </a:lvl5pPr>
            <a:lvl6pPr marL="2514600" indent="-228600" eaLnBrk="0" fontAlgn="base" hangingPunct="0">
              <a:spcBef>
                <a:spcPct val="0"/>
              </a:spcBef>
              <a:spcAft>
                <a:spcPct val="0"/>
              </a:spcAft>
              <a:defRPr sz="5000" b="1">
                <a:solidFill>
                  <a:schemeClr val="bg1"/>
                </a:solidFill>
                <a:latin typeface="Arial" charset="0"/>
              </a:defRPr>
            </a:lvl6pPr>
            <a:lvl7pPr marL="2971800" indent="-228600" eaLnBrk="0" fontAlgn="base" hangingPunct="0">
              <a:spcBef>
                <a:spcPct val="0"/>
              </a:spcBef>
              <a:spcAft>
                <a:spcPct val="0"/>
              </a:spcAft>
              <a:defRPr sz="5000" b="1">
                <a:solidFill>
                  <a:schemeClr val="bg1"/>
                </a:solidFill>
                <a:latin typeface="Arial" charset="0"/>
              </a:defRPr>
            </a:lvl7pPr>
            <a:lvl8pPr marL="3429000" indent="-228600" eaLnBrk="0" fontAlgn="base" hangingPunct="0">
              <a:spcBef>
                <a:spcPct val="0"/>
              </a:spcBef>
              <a:spcAft>
                <a:spcPct val="0"/>
              </a:spcAft>
              <a:defRPr sz="5000" b="1">
                <a:solidFill>
                  <a:schemeClr val="bg1"/>
                </a:solidFill>
                <a:latin typeface="Arial" charset="0"/>
              </a:defRPr>
            </a:lvl8pPr>
            <a:lvl9pPr marL="3886200" indent="-228600" eaLnBrk="0" fontAlgn="base" hangingPunct="0">
              <a:spcBef>
                <a:spcPct val="0"/>
              </a:spcBef>
              <a:spcAft>
                <a:spcPct val="0"/>
              </a:spcAft>
              <a:defRPr sz="5000" b="1">
                <a:solidFill>
                  <a:schemeClr val="bg1"/>
                </a:solidFill>
                <a:latin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fr-FR" sz="1100" b="1" kern="1200" dirty="0" smtClean="0">
                <a:solidFill>
                  <a:srgbClr val="006699"/>
                </a:solidFill>
                <a:latin typeface="Arial" panose="020B0604020202020204" pitchFamily="34" charset="0"/>
                <a:ea typeface="+mn-ea"/>
                <a:cs typeface="Arial" panose="020B0604020202020204" pitchFamily="34" charset="0"/>
              </a:rPr>
              <a:t>Présentation du SI de Production de l’Assurance Maladie</a:t>
            </a:r>
          </a:p>
        </p:txBody>
      </p:sp>
    </p:spTree>
    <p:extLst>
      <p:ext uri="{BB962C8B-B14F-4D97-AF65-F5344CB8AC3E}">
        <p14:creationId xmlns:p14="http://schemas.microsoft.com/office/powerpoint/2010/main" val="9188514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Tree>
    <p:extLst>
      <p:ext uri="{BB962C8B-B14F-4D97-AF65-F5344CB8AC3E}">
        <p14:creationId xmlns:p14="http://schemas.microsoft.com/office/powerpoint/2010/main" val="6437922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9375" y="22225"/>
            <a:ext cx="9639300" cy="581025"/>
          </a:xfrm>
        </p:spPr>
        <p:txBody>
          <a:bodyPr/>
          <a:lstStyle/>
          <a:p>
            <a:r>
              <a:rPr lang="en-US" smtClean="0"/>
              <a:t>Click to edit Master title style</a:t>
            </a:r>
            <a:endParaRPr lang="fr-FR"/>
          </a:p>
        </p:txBody>
      </p:sp>
      <p:sp>
        <p:nvSpPr>
          <p:cNvPr id="3" name="Content Placeholder 2"/>
          <p:cNvSpPr>
            <a:spLocks noGrp="1"/>
          </p:cNvSpPr>
          <p:nvPr>
            <p:ph idx="1"/>
          </p:nvPr>
        </p:nvSpPr>
        <p:spPr>
          <a:xfrm>
            <a:off x="495300" y="1600200"/>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6799459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6" descr="logo_Diaporam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47163" y="6442075"/>
            <a:ext cx="671512"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29"/>
          <p:cNvSpPr>
            <a:spLocks noChangeShapeType="1"/>
          </p:cNvSpPr>
          <p:nvPr/>
        </p:nvSpPr>
        <p:spPr bwMode="auto">
          <a:xfrm>
            <a:off x="-11113" y="6411913"/>
            <a:ext cx="9936163" cy="0"/>
          </a:xfrm>
          <a:prstGeom prst="line">
            <a:avLst/>
          </a:prstGeom>
          <a:noFill/>
          <a:ln w="19050">
            <a:solidFill>
              <a:srgbClr val="006699"/>
            </a:solidFill>
            <a:round/>
            <a:headEnd/>
            <a:tailEnd/>
          </a:ln>
          <a:effectLst/>
        </p:spPr>
        <p:txBody>
          <a:bodyPr/>
          <a:lstStyle/>
          <a:p>
            <a:pPr>
              <a:defRPr/>
            </a:pPr>
            <a:endParaRPr lang="fr-FR" dirty="0">
              <a:ln>
                <a:solidFill>
                  <a:srgbClr val="006699"/>
                </a:solidFill>
              </a:ln>
              <a:effectLst>
                <a:outerShdw blurRad="38100" dist="38100" dir="2700000" algn="tl">
                  <a:srgbClr val="000000">
                    <a:alpha val="43137"/>
                  </a:srgbClr>
                </a:outerShdw>
              </a:effectLst>
            </a:endParaRPr>
          </a:p>
        </p:txBody>
      </p:sp>
      <p:sp>
        <p:nvSpPr>
          <p:cNvPr id="12" name="Text Box 31"/>
          <p:cNvSpPr txBox="1">
            <a:spLocks noChangeArrowheads="1"/>
          </p:cNvSpPr>
          <p:nvPr/>
        </p:nvSpPr>
        <p:spPr bwMode="auto">
          <a:xfrm>
            <a:off x="7177088" y="6532563"/>
            <a:ext cx="558800" cy="201612"/>
          </a:xfrm>
          <a:prstGeom prst="rect">
            <a:avLst/>
          </a:prstGeom>
          <a:noFill/>
          <a:ln>
            <a:noFill/>
          </a:ln>
          <a:extLst/>
        </p:spPr>
        <p:txBody>
          <a:bodyPr anchor="ctr">
            <a:spAutoFit/>
          </a:bodyPr>
          <a:lstStyle>
            <a:lvl1pPr eaLnBrk="0" hangingPunct="0">
              <a:defRPr sz="5000" b="1">
                <a:solidFill>
                  <a:schemeClr val="bg1"/>
                </a:solidFill>
                <a:latin typeface="Arial" charset="0"/>
              </a:defRPr>
            </a:lvl1pPr>
            <a:lvl2pPr marL="742950" indent="-285750" eaLnBrk="0" hangingPunct="0">
              <a:defRPr sz="5000" b="1">
                <a:solidFill>
                  <a:schemeClr val="bg1"/>
                </a:solidFill>
                <a:latin typeface="Arial" charset="0"/>
              </a:defRPr>
            </a:lvl2pPr>
            <a:lvl3pPr marL="1143000" indent="-228600" eaLnBrk="0" hangingPunct="0">
              <a:defRPr sz="5000" b="1">
                <a:solidFill>
                  <a:schemeClr val="bg1"/>
                </a:solidFill>
                <a:latin typeface="Arial" charset="0"/>
              </a:defRPr>
            </a:lvl3pPr>
            <a:lvl4pPr marL="1600200" indent="-228600" eaLnBrk="0" hangingPunct="0">
              <a:defRPr sz="5000" b="1">
                <a:solidFill>
                  <a:schemeClr val="bg1"/>
                </a:solidFill>
                <a:latin typeface="Arial" charset="0"/>
              </a:defRPr>
            </a:lvl4pPr>
            <a:lvl5pPr marL="2057400" indent="-228600" eaLnBrk="0" hangingPunct="0">
              <a:defRPr sz="5000" b="1">
                <a:solidFill>
                  <a:schemeClr val="bg1"/>
                </a:solidFill>
                <a:latin typeface="Arial" charset="0"/>
              </a:defRPr>
            </a:lvl5pPr>
            <a:lvl6pPr marL="2514600" indent="-228600" eaLnBrk="0" fontAlgn="base" hangingPunct="0">
              <a:spcBef>
                <a:spcPct val="0"/>
              </a:spcBef>
              <a:spcAft>
                <a:spcPct val="0"/>
              </a:spcAft>
              <a:defRPr sz="5000" b="1">
                <a:solidFill>
                  <a:schemeClr val="bg1"/>
                </a:solidFill>
                <a:latin typeface="Arial" charset="0"/>
              </a:defRPr>
            </a:lvl6pPr>
            <a:lvl7pPr marL="2971800" indent="-228600" eaLnBrk="0" fontAlgn="base" hangingPunct="0">
              <a:spcBef>
                <a:spcPct val="0"/>
              </a:spcBef>
              <a:spcAft>
                <a:spcPct val="0"/>
              </a:spcAft>
              <a:defRPr sz="5000" b="1">
                <a:solidFill>
                  <a:schemeClr val="bg1"/>
                </a:solidFill>
                <a:latin typeface="Arial" charset="0"/>
              </a:defRPr>
            </a:lvl7pPr>
            <a:lvl8pPr marL="3429000" indent="-228600" eaLnBrk="0" fontAlgn="base" hangingPunct="0">
              <a:spcBef>
                <a:spcPct val="0"/>
              </a:spcBef>
              <a:spcAft>
                <a:spcPct val="0"/>
              </a:spcAft>
              <a:defRPr sz="5000" b="1">
                <a:solidFill>
                  <a:schemeClr val="bg1"/>
                </a:solidFill>
                <a:latin typeface="Arial" charset="0"/>
              </a:defRPr>
            </a:lvl8pPr>
            <a:lvl9pPr marL="3886200" indent="-228600" eaLnBrk="0" fontAlgn="base" hangingPunct="0">
              <a:spcBef>
                <a:spcPct val="0"/>
              </a:spcBef>
              <a:spcAft>
                <a:spcPct val="0"/>
              </a:spcAft>
              <a:defRPr sz="5000" b="1">
                <a:solidFill>
                  <a:schemeClr val="bg1"/>
                </a:solidFill>
                <a:latin typeface="Arial" charset="0"/>
              </a:defRPr>
            </a:lvl9pPr>
          </a:lstStyle>
          <a:p>
            <a:pPr algn="ctr" eaLnBrk="1" hangingPunct="1">
              <a:lnSpc>
                <a:spcPct val="60000"/>
              </a:lnSpc>
              <a:spcBef>
                <a:spcPct val="40000"/>
              </a:spcBef>
              <a:defRPr/>
            </a:pPr>
            <a:fld id="{F747DF60-CBB1-4A5B-953E-734713C57152}" type="slidenum">
              <a:rPr lang="fr-FR" sz="1200" smtClean="0">
                <a:solidFill>
                  <a:srgbClr val="006699"/>
                </a:solidFill>
                <a:latin typeface="Century Gothic" pitchFamily="34" charset="0"/>
              </a:rPr>
              <a:pPr algn="ctr" eaLnBrk="1" hangingPunct="1">
                <a:lnSpc>
                  <a:spcPct val="60000"/>
                </a:lnSpc>
                <a:spcBef>
                  <a:spcPct val="40000"/>
                </a:spcBef>
                <a:defRPr/>
              </a:pPr>
              <a:t>‹N°›</a:t>
            </a:fld>
            <a:endParaRPr lang="fr-FR" sz="1200" dirty="0" smtClean="0">
              <a:solidFill>
                <a:srgbClr val="006699"/>
              </a:solidFill>
              <a:latin typeface="Century Gothic" pitchFamily="34" charset="0"/>
            </a:endParaRPr>
          </a:p>
        </p:txBody>
      </p:sp>
      <p:sp>
        <p:nvSpPr>
          <p:cNvPr id="13" name="Text Box 30"/>
          <p:cNvSpPr txBox="1">
            <a:spLocks noChangeArrowheads="1"/>
          </p:cNvSpPr>
          <p:nvPr/>
        </p:nvSpPr>
        <p:spPr bwMode="auto">
          <a:xfrm>
            <a:off x="0" y="6502400"/>
            <a:ext cx="6499225" cy="261610"/>
          </a:xfrm>
          <a:prstGeom prst="rect">
            <a:avLst/>
          </a:prstGeom>
          <a:noFill/>
          <a:ln>
            <a:noFill/>
          </a:ln>
          <a:extLst/>
        </p:spPr>
        <p:txBody>
          <a:bodyPr>
            <a:spAutoFit/>
          </a:bodyPr>
          <a:lstStyle>
            <a:lvl1pPr eaLnBrk="0" hangingPunct="0">
              <a:defRPr sz="5000" b="1">
                <a:solidFill>
                  <a:schemeClr val="bg1"/>
                </a:solidFill>
                <a:latin typeface="Arial" charset="0"/>
              </a:defRPr>
            </a:lvl1pPr>
            <a:lvl2pPr marL="742950" indent="-285750" eaLnBrk="0" hangingPunct="0">
              <a:defRPr sz="5000" b="1">
                <a:solidFill>
                  <a:schemeClr val="bg1"/>
                </a:solidFill>
                <a:latin typeface="Arial" charset="0"/>
              </a:defRPr>
            </a:lvl2pPr>
            <a:lvl3pPr marL="1143000" indent="-228600" eaLnBrk="0" hangingPunct="0">
              <a:defRPr sz="5000" b="1">
                <a:solidFill>
                  <a:schemeClr val="bg1"/>
                </a:solidFill>
                <a:latin typeface="Arial" charset="0"/>
              </a:defRPr>
            </a:lvl3pPr>
            <a:lvl4pPr marL="1600200" indent="-228600" eaLnBrk="0" hangingPunct="0">
              <a:defRPr sz="5000" b="1">
                <a:solidFill>
                  <a:schemeClr val="bg1"/>
                </a:solidFill>
                <a:latin typeface="Arial" charset="0"/>
              </a:defRPr>
            </a:lvl4pPr>
            <a:lvl5pPr marL="2057400" indent="-228600" eaLnBrk="0" hangingPunct="0">
              <a:defRPr sz="5000" b="1">
                <a:solidFill>
                  <a:schemeClr val="bg1"/>
                </a:solidFill>
                <a:latin typeface="Arial" charset="0"/>
              </a:defRPr>
            </a:lvl5pPr>
            <a:lvl6pPr marL="2514600" indent="-228600" eaLnBrk="0" fontAlgn="base" hangingPunct="0">
              <a:spcBef>
                <a:spcPct val="0"/>
              </a:spcBef>
              <a:spcAft>
                <a:spcPct val="0"/>
              </a:spcAft>
              <a:defRPr sz="5000" b="1">
                <a:solidFill>
                  <a:schemeClr val="bg1"/>
                </a:solidFill>
                <a:latin typeface="Arial" charset="0"/>
              </a:defRPr>
            </a:lvl6pPr>
            <a:lvl7pPr marL="2971800" indent="-228600" eaLnBrk="0" fontAlgn="base" hangingPunct="0">
              <a:spcBef>
                <a:spcPct val="0"/>
              </a:spcBef>
              <a:spcAft>
                <a:spcPct val="0"/>
              </a:spcAft>
              <a:defRPr sz="5000" b="1">
                <a:solidFill>
                  <a:schemeClr val="bg1"/>
                </a:solidFill>
                <a:latin typeface="Arial" charset="0"/>
              </a:defRPr>
            </a:lvl7pPr>
            <a:lvl8pPr marL="3429000" indent="-228600" eaLnBrk="0" fontAlgn="base" hangingPunct="0">
              <a:spcBef>
                <a:spcPct val="0"/>
              </a:spcBef>
              <a:spcAft>
                <a:spcPct val="0"/>
              </a:spcAft>
              <a:defRPr sz="5000" b="1">
                <a:solidFill>
                  <a:schemeClr val="bg1"/>
                </a:solidFill>
                <a:latin typeface="Arial" charset="0"/>
              </a:defRPr>
            </a:lvl8pPr>
            <a:lvl9pPr marL="3886200" indent="-228600" eaLnBrk="0" fontAlgn="base" hangingPunct="0">
              <a:spcBef>
                <a:spcPct val="0"/>
              </a:spcBef>
              <a:spcAft>
                <a:spcPct val="0"/>
              </a:spcAft>
              <a:defRPr sz="5000" b="1">
                <a:solidFill>
                  <a:schemeClr val="bg1"/>
                </a:solidFill>
                <a:latin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fr-FR" sz="1100" b="1" kern="1200" dirty="0" smtClean="0">
                <a:solidFill>
                  <a:srgbClr val="006699"/>
                </a:solidFill>
                <a:latin typeface="Arial" panose="020B0604020202020204" pitchFamily="34" charset="0"/>
                <a:ea typeface="+mn-ea"/>
                <a:cs typeface="Arial" panose="020B0604020202020204" pitchFamily="34" charset="0"/>
              </a:rPr>
              <a:t>Présentation du SI de Production de l’Assurance Maladie</a:t>
            </a:r>
          </a:p>
        </p:txBody>
      </p:sp>
      <p:sp>
        <p:nvSpPr>
          <p:cNvPr id="14" name="Rectangle 13"/>
          <p:cNvSpPr/>
          <p:nvPr/>
        </p:nvSpPr>
        <p:spPr bwMode="auto">
          <a:xfrm>
            <a:off x="0" y="0"/>
            <a:ext cx="9906000" cy="615950"/>
          </a:xfrm>
          <a:prstGeom prst="rect">
            <a:avLst/>
          </a:prstGeom>
          <a:gradFill flip="none" rotWithShape="1">
            <a:gsLst>
              <a:gs pos="0">
                <a:srgbClr val="006699"/>
              </a:gs>
              <a:gs pos="17000">
                <a:srgbClr val="0078B4"/>
              </a:gs>
              <a:gs pos="100000">
                <a:srgbClr val="006699"/>
              </a:gs>
            </a:gsLst>
            <a:lin ang="0" scaled="1"/>
            <a:tileRect/>
          </a:gradFill>
          <a:ln w="9525" cap="flat" cmpd="sng" algn="ctr">
            <a:noFill/>
            <a:prstDash val="solid"/>
            <a:round/>
            <a:headEnd type="none" w="med" len="med"/>
            <a:tailEnd type="none" w="med" len="med"/>
          </a:ln>
          <a:effectLst/>
        </p:spPr>
        <p:txBody>
          <a:bodyPr/>
          <a:lstStyle/>
          <a:p>
            <a:pPr>
              <a:defRPr/>
            </a:pPr>
            <a:endParaRPr lang="fr-FR" dirty="0">
              <a:effectLst>
                <a:outerShdw blurRad="38100" dist="38100" dir="2700000" algn="tl">
                  <a:srgbClr val="000000">
                    <a:alpha val="43137"/>
                  </a:srgbClr>
                </a:outerShdw>
              </a:effectLst>
            </a:endParaRPr>
          </a:p>
        </p:txBody>
      </p:sp>
      <p:sp>
        <p:nvSpPr>
          <p:cNvPr id="1031" name="Rectangle 5"/>
          <p:cNvSpPr>
            <a:spLocks noGrp="1" noChangeArrowheads="1"/>
          </p:cNvSpPr>
          <p:nvPr>
            <p:ph type="title"/>
          </p:nvPr>
        </p:nvSpPr>
        <p:spPr bwMode="auto">
          <a:xfrm>
            <a:off x="79375" y="22225"/>
            <a:ext cx="96393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50" tIns="45674" rIns="91350" bIns="45674" numCol="1" anchor="ctr" anchorCtr="0" compatLnSpc="1">
            <a:prstTxWarp prst="textNoShape">
              <a:avLst/>
            </a:prstTxWarp>
          </a:bodyPr>
          <a:lstStyle/>
          <a:p>
            <a:pPr lvl="0"/>
            <a:r>
              <a:rPr lang="fr-FR" dirty="0" smtClean="0"/>
              <a:t>Le sommaire ou le titre de la partie</a:t>
            </a:r>
          </a:p>
        </p:txBody>
      </p:sp>
      <p:sp>
        <p:nvSpPr>
          <p:cNvPr id="2" name="Rounded Rectangle 1"/>
          <p:cNvSpPr/>
          <p:nvPr/>
        </p:nvSpPr>
        <p:spPr bwMode="auto">
          <a:xfrm>
            <a:off x="111000" y="685192"/>
            <a:ext cx="9684000" cy="5652000"/>
          </a:xfrm>
          <a:prstGeom prst="roundRect">
            <a:avLst>
              <a:gd name="adj" fmla="val 3846"/>
            </a:avLst>
          </a:prstGeom>
          <a:solidFill>
            <a:schemeClr val="bg1"/>
          </a:solidFill>
          <a:ln w="9525" cap="flat" cmpd="sng" algn="ctr">
            <a:solidFill>
              <a:schemeClr val="bg1">
                <a:lumMod val="75000"/>
              </a:schemeClr>
            </a:solidFill>
            <a:prstDash val="solid"/>
            <a:round/>
            <a:headEnd type="none" w="med" len="med"/>
            <a:tailEnd type="none" w="med" len="med"/>
          </a:ln>
          <a:effectLst/>
          <a:scene3d>
            <a:camera prst="orthographicFront"/>
            <a:lightRig rig="threePt" dir="t"/>
          </a:scene3d>
          <a:sp3d>
            <a:bevelT w="50800" h="50800"/>
          </a:sp3d>
        </p:spPr>
        <p:txBody>
          <a:bodyPr lIns="90000" tIns="46800" rIns="90000" bIns="46800"/>
          <a:lstStyle/>
          <a:p>
            <a:pPr>
              <a:spcAft>
                <a:spcPts val="300"/>
              </a:spcAft>
              <a:buClr>
                <a:srgbClr val="0078B4"/>
              </a:buClr>
              <a:buSzPct val="80000"/>
              <a:buFont typeface="Arial" panose="020B0604020202020204" pitchFamily="34" charset="0"/>
              <a:buNone/>
              <a:defRPr/>
            </a:pPr>
            <a:endParaRPr lang="fr-FR" sz="1050" b="0" dirty="0">
              <a:solidFill>
                <a:schemeClr val="bg1">
                  <a:lumMod val="50000"/>
                </a:schemeClr>
              </a:solidFill>
            </a:endParaRPr>
          </a:p>
        </p:txBody>
      </p:sp>
    </p:spTree>
  </p:cSld>
  <p:clrMap bg1="lt1" tx1="dk1" bg2="lt2" tx2="dk2" accent1="accent1" accent2="accent2" accent3="accent3" accent4="accent4" accent5="accent5" accent6="accent6" hlink="hlink" folHlink="folHlink"/>
  <p:sldLayoutIdLst>
    <p:sldLayoutId id="2147485372" r:id="rId1"/>
    <p:sldLayoutId id="2147485373" r:id="rId2"/>
    <p:sldLayoutId id="2147485370" r:id="rId3"/>
    <p:sldLayoutId id="2147485371"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2400" b="1">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2400" b="1">
          <a:solidFill>
            <a:schemeClr val="bg1"/>
          </a:solidFill>
          <a:latin typeface="Arial" charset="0"/>
          <a:cs typeface="Arial" charset="0"/>
        </a:defRPr>
      </a:lvl2pPr>
      <a:lvl3pPr algn="l" rtl="0" eaLnBrk="0" fontAlgn="base" hangingPunct="0">
        <a:spcBef>
          <a:spcPct val="0"/>
        </a:spcBef>
        <a:spcAft>
          <a:spcPct val="0"/>
        </a:spcAft>
        <a:defRPr sz="2400" b="1">
          <a:solidFill>
            <a:schemeClr val="bg1"/>
          </a:solidFill>
          <a:latin typeface="Arial" charset="0"/>
          <a:cs typeface="Arial" charset="0"/>
        </a:defRPr>
      </a:lvl3pPr>
      <a:lvl4pPr algn="l" rtl="0" eaLnBrk="0" fontAlgn="base" hangingPunct="0">
        <a:spcBef>
          <a:spcPct val="0"/>
        </a:spcBef>
        <a:spcAft>
          <a:spcPct val="0"/>
        </a:spcAft>
        <a:defRPr sz="2400" b="1">
          <a:solidFill>
            <a:schemeClr val="bg1"/>
          </a:solidFill>
          <a:latin typeface="Arial" charset="0"/>
          <a:cs typeface="Arial" charset="0"/>
        </a:defRPr>
      </a:lvl4pPr>
      <a:lvl5pPr algn="l" rtl="0" eaLnBrk="0" fontAlgn="base" hangingPunct="0">
        <a:spcBef>
          <a:spcPct val="0"/>
        </a:spcBef>
        <a:spcAft>
          <a:spcPct val="0"/>
        </a:spcAft>
        <a:defRPr sz="2400" b="1">
          <a:solidFill>
            <a:schemeClr val="bg1"/>
          </a:solidFill>
          <a:latin typeface="Arial" charset="0"/>
          <a:cs typeface="Arial" charset="0"/>
        </a:defRPr>
      </a:lvl5pPr>
      <a:lvl6pPr marL="457200" algn="l" rtl="0" fontAlgn="base">
        <a:spcBef>
          <a:spcPct val="0"/>
        </a:spcBef>
        <a:spcAft>
          <a:spcPct val="0"/>
        </a:spcAft>
        <a:defRPr sz="2400" b="1">
          <a:solidFill>
            <a:schemeClr val="accent2"/>
          </a:solidFill>
          <a:latin typeface="Arial Narrow" pitchFamily="34" charset="0"/>
        </a:defRPr>
      </a:lvl6pPr>
      <a:lvl7pPr marL="914400" algn="l" rtl="0" fontAlgn="base">
        <a:spcBef>
          <a:spcPct val="0"/>
        </a:spcBef>
        <a:spcAft>
          <a:spcPct val="0"/>
        </a:spcAft>
        <a:defRPr sz="2400" b="1">
          <a:solidFill>
            <a:schemeClr val="accent2"/>
          </a:solidFill>
          <a:latin typeface="Arial Narrow" pitchFamily="34" charset="0"/>
        </a:defRPr>
      </a:lvl7pPr>
      <a:lvl8pPr marL="1371600" algn="l" rtl="0" fontAlgn="base">
        <a:spcBef>
          <a:spcPct val="0"/>
        </a:spcBef>
        <a:spcAft>
          <a:spcPct val="0"/>
        </a:spcAft>
        <a:defRPr sz="2400" b="1">
          <a:solidFill>
            <a:schemeClr val="accent2"/>
          </a:solidFill>
          <a:latin typeface="Arial Narrow" pitchFamily="34" charset="0"/>
        </a:defRPr>
      </a:lvl8pPr>
      <a:lvl9pPr marL="1828800" algn="l" rtl="0" fontAlgn="base">
        <a:spcBef>
          <a:spcPct val="0"/>
        </a:spcBef>
        <a:spcAft>
          <a:spcPct val="0"/>
        </a:spcAft>
        <a:defRPr sz="2400" b="1">
          <a:solidFill>
            <a:schemeClr val="accent2"/>
          </a:solidFill>
          <a:latin typeface="Arial Narrow" pitchFamily="34" charset="0"/>
        </a:defRPr>
      </a:lvl9pPr>
    </p:titleStyle>
    <p:bodyStyle>
      <a:lvl1pPr marL="342900" indent="-342900" algn="l" rtl="0" eaLnBrk="0" fontAlgn="base" hangingPunct="0">
        <a:spcBef>
          <a:spcPct val="20000"/>
        </a:spcBef>
        <a:spcAft>
          <a:spcPct val="0"/>
        </a:spcAft>
        <a:buClr>
          <a:schemeClr val="accent2"/>
        </a:buClr>
        <a:buFont typeface="Arial Black" pitchFamily="34" charset="0"/>
        <a:buChar char="♦"/>
        <a:defRPr sz="1600" b="1">
          <a:solidFill>
            <a:schemeClr val="tx1"/>
          </a:solidFill>
          <a:latin typeface="+mn-lt"/>
          <a:ea typeface="+mn-ea"/>
          <a:cs typeface="+mn-cs"/>
        </a:defRPr>
      </a:lvl1pPr>
      <a:lvl2pPr marL="742950" indent="-285750" algn="l" rtl="0" eaLnBrk="0" fontAlgn="base" hangingPunct="0">
        <a:spcBef>
          <a:spcPct val="20000"/>
        </a:spcBef>
        <a:spcAft>
          <a:spcPct val="0"/>
        </a:spcAft>
        <a:buClr>
          <a:srgbClr val="3C5FA7"/>
        </a:buClr>
        <a:buSzPct val="60000"/>
        <a:buFont typeface="Arial Narrow" pitchFamily="34" charset="0"/>
        <a:buChar char="►"/>
        <a:defRPr sz="1400" b="1">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1200">
          <a:solidFill>
            <a:schemeClr val="tx1"/>
          </a:solidFill>
          <a:latin typeface="+mn-lt"/>
        </a:defRPr>
      </a:lvl3pPr>
      <a:lvl4pPr marL="1600200" indent="-228600" algn="l" rtl="0" eaLnBrk="0" fontAlgn="base" hangingPunct="0">
        <a:spcBef>
          <a:spcPct val="20000"/>
        </a:spcBef>
        <a:spcAft>
          <a:spcPct val="0"/>
        </a:spcAft>
        <a:buClr>
          <a:schemeClr val="accent2"/>
        </a:buClr>
        <a:buFont typeface="Arial Black" pitchFamily="34" charset="0"/>
        <a:buChar char="♦"/>
        <a:defRPr sz="1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sz="1000">
          <a:solidFill>
            <a:schemeClr val="tx1"/>
          </a:solidFill>
          <a:latin typeface="+mn-lt"/>
        </a:defRPr>
      </a:lvl5pPr>
      <a:lvl6pPr marL="2514600" indent="-228600" algn="l" rtl="0" fontAlgn="base">
        <a:spcBef>
          <a:spcPct val="20000"/>
        </a:spcBef>
        <a:spcAft>
          <a:spcPct val="0"/>
        </a:spcAft>
        <a:buClr>
          <a:schemeClr val="accent2"/>
        </a:buClr>
        <a:buChar char="•"/>
        <a:defRPr sz="1400">
          <a:solidFill>
            <a:schemeClr val="tx1"/>
          </a:solidFill>
          <a:latin typeface="+mn-lt"/>
        </a:defRPr>
      </a:lvl6pPr>
      <a:lvl7pPr marL="2971800" indent="-228600" algn="l" rtl="0" fontAlgn="base">
        <a:spcBef>
          <a:spcPct val="20000"/>
        </a:spcBef>
        <a:spcAft>
          <a:spcPct val="0"/>
        </a:spcAft>
        <a:buClr>
          <a:schemeClr val="accent2"/>
        </a:buClr>
        <a:buChar char="•"/>
        <a:defRPr sz="1400">
          <a:solidFill>
            <a:schemeClr val="tx1"/>
          </a:solidFill>
          <a:latin typeface="+mn-lt"/>
        </a:defRPr>
      </a:lvl7pPr>
      <a:lvl8pPr marL="3429000" indent="-228600" algn="l" rtl="0" fontAlgn="base">
        <a:spcBef>
          <a:spcPct val="20000"/>
        </a:spcBef>
        <a:spcAft>
          <a:spcPct val="0"/>
        </a:spcAft>
        <a:buClr>
          <a:schemeClr val="accent2"/>
        </a:buClr>
        <a:buChar char="•"/>
        <a:defRPr sz="1400">
          <a:solidFill>
            <a:schemeClr val="tx1"/>
          </a:solidFill>
          <a:latin typeface="+mn-lt"/>
        </a:defRPr>
      </a:lvl8pPr>
      <a:lvl9pPr marL="3886200" indent="-228600" algn="l" rtl="0" fontAlgn="base">
        <a:spcBef>
          <a:spcPct val="20000"/>
        </a:spcBef>
        <a:spcAft>
          <a:spcPct val="0"/>
        </a:spcAft>
        <a:buClr>
          <a:schemeClr val="accent2"/>
        </a:buClr>
        <a:buChar char="•"/>
        <a:defRPr sz="14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gi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2.jpeg"/><Relationship Id="rId4" Type="http://schemas.openxmlformats.org/officeDocument/2006/relationships/image" Target="../media/image21.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2.xml"/><Relationship Id="rId7" Type="http://schemas.openxmlformats.org/officeDocument/2006/relationships/image" Target="../media/image10.png"/><Relationship Id="rId12"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9.jpeg"/><Relationship Id="rId11" Type="http://schemas.openxmlformats.org/officeDocument/2006/relationships/image" Target="../media/image12.wmf"/><Relationship Id="rId5" Type="http://schemas.openxmlformats.org/officeDocument/2006/relationships/image" Target="../media/image8.wmf"/><Relationship Id="rId10" Type="http://schemas.openxmlformats.org/officeDocument/2006/relationships/image" Target="../media/image6.wmf"/><Relationship Id="rId4" Type="http://schemas.openxmlformats.org/officeDocument/2006/relationships/image" Target="../media/image7.png"/><Relationship Id="rId9"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5.emf"/><Relationship Id="rId5" Type="http://schemas.openxmlformats.org/officeDocument/2006/relationships/image" Target="../media/image24.jp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7.jpeg"/><Relationship Id="rId4" Type="http://schemas.openxmlformats.org/officeDocument/2006/relationships/image" Target="../media/image26.jpeg"/></Relationships>
</file>

<file path=ppt/slides/_rels/slide22.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image" Target="../media/image28.wmf"/><Relationship Id="rId7" Type="http://schemas.openxmlformats.org/officeDocument/2006/relationships/image" Target="../media/image32.jpg"/><Relationship Id="rId12" Type="http://schemas.openxmlformats.org/officeDocument/2006/relationships/image" Target="../media/image35.jpe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31.jpeg"/><Relationship Id="rId11" Type="http://schemas.openxmlformats.org/officeDocument/2006/relationships/image" Target="../media/image25.emf"/><Relationship Id="rId5" Type="http://schemas.openxmlformats.org/officeDocument/2006/relationships/image" Target="../media/image30.jpeg"/><Relationship Id="rId10" Type="http://schemas.openxmlformats.org/officeDocument/2006/relationships/image" Target="../media/image34.jpeg"/><Relationship Id="rId4" Type="http://schemas.openxmlformats.org/officeDocument/2006/relationships/image" Target="../media/image29.png"/><Relationship Id="rId9" Type="http://schemas.openxmlformats.org/officeDocument/2006/relationships/image" Target="../media/image33.jpeg"/></Relationships>
</file>

<file path=ppt/slides/_rels/slide23.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36.png"/><Relationship Id="rId7" Type="http://schemas.openxmlformats.org/officeDocument/2006/relationships/image" Target="../media/image24.jp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wmf"/><Relationship Id="rId4" Type="http://schemas.openxmlformats.org/officeDocument/2006/relationships/image" Target="../media/image37.png"/><Relationship Id="rId9" Type="http://schemas.openxmlformats.org/officeDocument/2006/relationships/image" Target="../media/image35.jpeg"/></Relationships>
</file>

<file path=ppt/slides/_rels/slide2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4.jpg"/><Relationship Id="rId7"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8.jpeg"/><Relationship Id="rId10" Type="http://schemas.openxmlformats.org/officeDocument/2006/relationships/image" Target="../media/image41.jpeg"/><Relationship Id="rId4" Type="http://schemas.openxmlformats.org/officeDocument/2006/relationships/image" Target="../media/image25.emf"/><Relationship Id="rId9" Type="http://schemas.openxmlformats.org/officeDocument/2006/relationships/hyperlink" Target="http://www.google.fr/url?url=http://www.mutualpharmacies.com/mise-jour-carte-vitale.html&amp;rct=j&amp;frm=1&amp;q=&amp;esrc=s&amp;sa=U&amp;ei=mDAtVfHPIIKyaamigIAD&amp;ved=0CBwQ9QEwAw&amp;usg=AFQjCNFH8t3S_9PtuZc6yvCLsbF-WrwUDw" TargetMode="External"/></Relationships>
</file>

<file path=ppt/slides/_rels/slide25.xml.rels><?xml version="1.0" encoding="UTF-8" standalone="yes"?>
<Relationships xmlns="http://schemas.openxmlformats.org/package/2006/relationships"><Relationship Id="rId8" Type="http://schemas.openxmlformats.org/officeDocument/2006/relationships/image" Target="../media/image45.jpeg"/><Relationship Id="rId13" Type="http://schemas.openxmlformats.org/officeDocument/2006/relationships/image" Target="../media/image49.jpg"/><Relationship Id="rId3" Type="http://schemas.openxmlformats.org/officeDocument/2006/relationships/image" Target="../media/image36.png"/><Relationship Id="rId7" Type="http://schemas.openxmlformats.org/officeDocument/2006/relationships/image" Target="../media/image44.jpeg"/><Relationship Id="rId12" Type="http://schemas.openxmlformats.org/officeDocument/2006/relationships/image" Target="../media/image15.gif"/><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43.jpg"/><Relationship Id="rId11" Type="http://schemas.openxmlformats.org/officeDocument/2006/relationships/image" Target="../media/image48.jpg"/><Relationship Id="rId5" Type="http://schemas.openxmlformats.org/officeDocument/2006/relationships/image" Target="../media/image42.png"/><Relationship Id="rId15" Type="http://schemas.openxmlformats.org/officeDocument/2006/relationships/image" Target="../media/image50.png"/><Relationship Id="rId10" Type="http://schemas.openxmlformats.org/officeDocument/2006/relationships/image" Target="../media/image47.jpeg"/><Relationship Id="rId4" Type="http://schemas.openxmlformats.org/officeDocument/2006/relationships/image" Target="../media/image37.png"/><Relationship Id="rId9" Type="http://schemas.openxmlformats.org/officeDocument/2006/relationships/image" Target="../media/image46.jpg"/><Relationship Id="rId14" Type="http://schemas.openxmlformats.org/officeDocument/2006/relationships/slide" Target="slide6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18.jpeg"/><Relationship Id="rId5" Type="http://schemas.openxmlformats.org/officeDocument/2006/relationships/image" Target="../media/image14.jpeg"/><Relationship Id="rId4" Type="http://schemas.openxmlformats.org/officeDocument/2006/relationships/image" Target="../media/image15.gif"/></Relationships>
</file>

<file path=ppt/slides/_rels/slide28.xml.rels><?xml version="1.0" encoding="UTF-8" standalone="yes"?>
<Relationships xmlns="http://schemas.openxmlformats.org/package/2006/relationships"><Relationship Id="rId3" Type="http://schemas.openxmlformats.org/officeDocument/2006/relationships/image" Target="../media/image24.jpg"/><Relationship Id="rId7" Type="http://schemas.openxmlformats.org/officeDocument/2006/relationships/image" Target="../media/image52.jpe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15.gif"/><Relationship Id="rId5" Type="http://schemas.openxmlformats.org/officeDocument/2006/relationships/image" Target="../media/image27.jpeg"/><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55.jpg"/><Relationship Id="rId4" Type="http://schemas.openxmlformats.org/officeDocument/2006/relationships/image" Target="../media/image5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1.jpeg"/><Relationship Id="rId3" Type="http://schemas.openxmlformats.org/officeDocument/2006/relationships/image" Target="../media/image56.jpeg"/><Relationship Id="rId7" Type="http://schemas.openxmlformats.org/officeDocument/2006/relationships/image" Target="../media/image60.jpeg"/><Relationship Id="rId12" Type="http://schemas.openxmlformats.org/officeDocument/2006/relationships/image" Target="../media/image65.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59.jpeg"/><Relationship Id="rId11" Type="http://schemas.openxmlformats.org/officeDocument/2006/relationships/image" Target="../media/image64.jpe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jpeg"/><Relationship Id="rId9" Type="http://schemas.openxmlformats.org/officeDocument/2006/relationships/image" Target="../media/image62.jpeg"/></Relationships>
</file>

<file path=ppt/slides/_rels/slide31.xml.rels><?xml version="1.0" encoding="UTF-8" standalone="yes"?>
<Relationships xmlns="http://schemas.openxmlformats.org/package/2006/relationships"><Relationship Id="rId8" Type="http://schemas.openxmlformats.org/officeDocument/2006/relationships/image" Target="../media/image69.jpeg"/><Relationship Id="rId13" Type="http://schemas.openxmlformats.org/officeDocument/2006/relationships/image" Target="../media/image72.jpeg"/><Relationship Id="rId3" Type="http://schemas.openxmlformats.org/officeDocument/2006/relationships/image" Target="../media/image57.jpeg"/><Relationship Id="rId7" Type="http://schemas.openxmlformats.org/officeDocument/2006/relationships/image" Target="../media/image68.png"/><Relationship Id="rId12" Type="http://schemas.openxmlformats.org/officeDocument/2006/relationships/image" Target="../media/image71.jpe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67.jpeg"/><Relationship Id="rId11" Type="http://schemas.openxmlformats.org/officeDocument/2006/relationships/image" Target="../media/image62.jpeg"/><Relationship Id="rId5" Type="http://schemas.openxmlformats.org/officeDocument/2006/relationships/image" Target="../media/image66.png"/><Relationship Id="rId15" Type="http://schemas.openxmlformats.org/officeDocument/2006/relationships/image" Target="../media/image50.png"/><Relationship Id="rId10" Type="http://schemas.openxmlformats.org/officeDocument/2006/relationships/image" Target="../media/image64.jpeg"/><Relationship Id="rId4" Type="http://schemas.openxmlformats.org/officeDocument/2006/relationships/image" Target="../media/image59.jpeg"/><Relationship Id="rId9" Type="http://schemas.openxmlformats.org/officeDocument/2006/relationships/image" Target="../media/image70.jpeg"/><Relationship Id="rId14" Type="http://schemas.openxmlformats.org/officeDocument/2006/relationships/slide" Target="slide63.xml"/></Relationships>
</file>

<file path=ppt/slides/_rels/slide3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75.jpeg"/><Relationship Id="rId4" Type="http://schemas.openxmlformats.org/officeDocument/2006/relationships/image" Target="../media/image74.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15.gi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image" Target="../media/image77.jpeg"/><Relationship Id="rId5" Type="http://schemas.openxmlformats.org/officeDocument/2006/relationships/image" Target="../media/image15.gif"/><Relationship Id="rId4" Type="http://schemas.openxmlformats.org/officeDocument/2006/relationships/image" Target="../media/image16.jpeg"/></Relationships>
</file>

<file path=ppt/slides/_rels/slide38.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8.jpeg"/><Relationship Id="rId7" Type="http://schemas.openxmlformats.org/officeDocument/2006/relationships/image" Target="../media/image80.jpg"/><Relationship Id="rId2" Type="http://schemas.openxmlformats.org/officeDocument/2006/relationships/notesSlide" Target="../notesSlides/notesSlide38.xml"/><Relationship Id="rId1" Type="http://schemas.openxmlformats.org/officeDocument/2006/relationships/slideLayout" Target="../slideLayouts/slideLayout4.xml"/><Relationship Id="rId6" Type="http://schemas.openxmlformats.org/officeDocument/2006/relationships/image" Target="../media/image71.jpeg"/><Relationship Id="rId5" Type="http://schemas.openxmlformats.org/officeDocument/2006/relationships/image" Target="../media/image79.jpeg"/><Relationship Id="rId4" Type="http://schemas.openxmlformats.org/officeDocument/2006/relationships/image" Target="../media/image25.emf"/></Relationships>
</file>

<file path=ppt/slides/_rels/slide39.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9.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image" Target="../media/image25.emf"/><Relationship Id="rId5" Type="http://schemas.openxmlformats.org/officeDocument/2006/relationships/diagramQuickStyle" Target="../diagrams/quickStyle1.xml"/><Relationship Id="rId10" Type="http://schemas.openxmlformats.org/officeDocument/2006/relationships/image" Target="../media/image83.gif"/><Relationship Id="rId4" Type="http://schemas.openxmlformats.org/officeDocument/2006/relationships/diagramLayout" Target="../diagrams/layout1.xml"/><Relationship Id="rId9" Type="http://schemas.openxmlformats.org/officeDocument/2006/relationships/image" Target="../media/image71.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image" Target="../media/image71.jpeg"/><Relationship Id="rId3" Type="http://schemas.openxmlformats.org/officeDocument/2006/relationships/image" Target="../media/image78.jpeg"/><Relationship Id="rId7" Type="http://schemas.openxmlformats.org/officeDocument/2006/relationships/image" Target="../media/image84.jpeg"/><Relationship Id="rId2" Type="http://schemas.openxmlformats.org/officeDocument/2006/relationships/notesSlide" Target="../notesSlides/notesSlide40.xml"/><Relationship Id="rId1" Type="http://schemas.openxmlformats.org/officeDocument/2006/relationships/slideLayout" Target="../slideLayouts/slideLayout4.xml"/><Relationship Id="rId6" Type="http://schemas.openxmlformats.org/officeDocument/2006/relationships/image" Target="../media/image15.gif"/><Relationship Id="rId5" Type="http://schemas.openxmlformats.org/officeDocument/2006/relationships/image" Target="../media/image16.jpeg"/><Relationship Id="rId4" Type="http://schemas.openxmlformats.org/officeDocument/2006/relationships/image" Target="../media/image25.emf"/><Relationship Id="rId9" Type="http://schemas.openxmlformats.org/officeDocument/2006/relationships/image" Target="../media/image80.jpg"/></Relationships>
</file>

<file path=ppt/slides/_rels/slide4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86.jpeg"/></Relationships>
</file>

<file path=ppt/slides/_rels/slide42.xml.rels><?xml version="1.0" encoding="UTF-8" standalone="yes"?>
<Relationships xmlns="http://schemas.openxmlformats.org/package/2006/relationships"><Relationship Id="rId8" Type="http://schemas.openxmlformats.org/officeDocument/2006/relationships/image" Target="../media/image15.gif"/><Relationship Id="rId3" Type="http://schemas.openxmlformats.org/officeDocument/2006/relationships/image" Target="../media/image87.jpeg"/><Relationship Id="rId7" Type="http://schemas.openxmlformats.org/officeDocument/2006/relationships/image" Target="../media/image16.jpeg"/><Relationship Id="rId2" Type="http://schemas.openxmlformats.org/officeDocument/2006/relationships/notesSlide" Target="../notesSlides/notesSlide42.xml"/><Relationship Id="rId1" Type="http://schemas.openxmlformats.org/officeDocument/2006/relationships/slideLayout" Target="../slideLayouts/slideLayout4.xml"/><Relationship Id="rId6" Type="http://schemas.openxmlformats.org/officeDocument/2006/relationships/image" Target="../media/image25.emf"/><Relationship Id="rId11" Type="http://schemas.openxmlformats.org/officeDocument/2006/relationships/image" Target="../media/image80.jpg"/><Relationship Id="rId5" Type="http://schemas.openxmlformats.org/officeDocument/2006/relationships/image" Target="../media/image78.jpeg"/><Relationship Id="rId10" Type="http://schemas.openxmlformats.org/officeDocument/2006/relationships/image" Target="../media/image71.jpeg"/><Relationship Id="rId4" Type="http://schemas.openxmlformats.org/officeDocument/2006/relationships/image" Target="../media/image85.png"/><Relationship Id="rId9" Type="http://schemas.openxmlformats.org/officeDocument/2006/relationships/image" Target="../media/image84.jpe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8" Type="http://schemas.openxmlformats.org/officeDocument/2006/relationships/image" Target="../media/image84.jpeg"/><Relationship Id="rId3" Type="http://schemas.openxmlformats.org/officeDocument/2006/relationships/image" Target="../media/image86.jpeg"/><Relationship Id="rId7" Type="http://schemas.openxmlformats.org/officeDocument/2006/relationships/image" Target="../media/image15.gif"/><Relationship Id="rId12" Type="http://schemas.openxmlformats.org/officeDocument/2006/relationships/image" Target="../media/image85.png"/><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image" Target="../media/image16.jpeg"/><Relationship Id="rId11" Type="http://schemas.openxmlformats.org/officeDocument/2006/relationships/image" Target="../media/image88.jpeg"/><Relationship Id="rId5" Type="http://schemas.openxmlformats.org/officeDocument/2006/relationships/image" Target="../media/image25.emf"/><Relationship Id="rId10" Type="http://schemas.openxmlformats.org/officeDocument/2006/relationships/image" Target="../media/image80.jpg"/><Relationship Id="rId4" Type="http://schemas.openxmlformats.org/officeDocument/2006/relationships/image" Target="../media/image78.jpeg"/><Relationship Id="rId9" Type="http://schemas.openxmlformats.org/officeDocument/2006/relationships/image" Target="../media/image71.jpeg"/></Relationships>
</file>

<file path=ppt/slides/_rels/slide4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45.xml"/><Relationship Id="rId1" Type="http://schemas.openxmlformats.org/officeDocument/2006/relationships/slideLayout" Target="../slideLayouts/slideLayout3.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jpeg"/></Relationships>
</file>

<file path=ppt/slides/_rels/slide46.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78.jpeg"/><Relationship Id="rId7" Type="http://schemas.openxmlformats.org/officeDocument/2006/relationships/image" Target="../media/image93.jpg"/><Relationship Id="rId2" Type="http://schemas.openxmlformats.org/officeDocument/2006/relationships/notesSlide" Target="../notesSlides/notesSlide46.xml"/><Relationship Id="rId1" Type="http://schemas.openxmlformats.org/officeDocument/2006/relationships/slideLayout" Target="../slideLayouts/slideLayout4.xml"/><Relationship Id="rId6" Type="http://schemas.openxmlformats.org/officeDocument/2006/relationships/image" Target="../media/image80.jpg"/><Relationship Id="rId5" Type="http://schemas.openxmlformats.org/officeDocument/2006/relationships/image" Target="../media/image15.gif"/><Relationship Id="rId4" Type="http://schemas.openxmlformats.org/officeDocument/2006/relationships/image" Target="../media/image16.jpeg"/></Relationships>
</file>

<file path=ppt/slides/_rels/slide4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47.xml"/><Relationship Id="rId1" Type="http://schemas.openxmlformats.org/officeDocument/2006/relationships/slideLayout" Target="../slideLayouts/slideLayout4.xml"/><Relationship Id="rId5" Type="http://schemas.openxmlformats.org/officeDocument/2006/relationships/image" Target="../media/image94.png"/><Relationship Id="rId4" Type="http://schemas.openxmlformats.org/officeDocument/2006/relationships/image" Target="../media/image75.jpeg"/></Relationships>
</file>

<file path=ppt/slides/_rels/slide48.xml.rels><?xml version="1.0" encoding="UTF-8" standalone="yes"?>
<Relationships xmlns="http://schemas.openxmlformats.org/package/2006/relationships"><Relationship Id="rId8" Type="http://schemas.openxmlformats.org/officeDocument/2006/relationships/image" Target="../media/image93.jpg"/><Relationship Id="rId3" Type="http://schemas.openxmlformats.org/officeDocument/2006/relationships/image" Target="../media/image96.jpeg"/><Relationship Id="rId7" Type="http://schemas.openxmlformats.org/officeDocument/2006/relationships/image" Target="../media/image15.gif"/><Relationship Id="rId2" Type="http://schemas.openxmlformats.org/officeDocument/2006/relationships/notesSlide" Target="../notesSlides/notesSlide48.xml"/><Relationship Id="rId1" Type="http://schemas.openxmlformats.org/officeDocument/2006/relationships/slideLayout" Target="../slideLayouts/slideLayout4.xml"/><Relationship Id="rId6" Type="http://schemas.openxmlformats.org/officeDocument/2006/relationships/image" Target="../media/image88.jpeg"/><Relationship Id="rId5" Type="http://schemas.openxmlformats.org/officeDocument/2006/relationships/image" Target="../media/image80.jpg"/><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104.png"/><Relationship Id="rId3" Type="http://schemas.openxmlformats.org/officeDocument/2006/relationships/image" Target="../media/image97.png"/><Relationship Id="rId7" Type="http://schemas.openxmlformats.org/officeDocument/2006/relationships/image" Target="../media/image21.jpeg"/><Relationship Id="rId12" Type="http://schemas.openxmlformats.org/officeDocument/2006/relationships/image" Target="../media/image103.png"/><Relationship Id="rId2" Type="http://schemas.openxmlformats.org/officeDocument/2006/relationships/notesSlide" Target="../notesSlides/notesSlide51.xml"/><Relationship Id="rId1" Type="http://schemas.openxmlformats.org/officeDocument/2006/relationships/slideLayout" Target="../slideLayouts/slideLayout3.xml"/><Relationship Id="rId6" Type="http://schemas.openxmlformats.org/officeDocument/2006/relationships/image" Target="../media/image99.png"/><Relationship Id="rId11" Type="http://schemas.openxmlformats.org/officeDocument/2006/relationships/image" Target="../media/image102.emf"/><Relationship Id="rId5" Type="http://schemas.openxmlformats.org/officeDocument/2006/relationships/image" Target="../media/image98.png"/><Relationship Id="rId10" Type="http://schemas.openxmlformats.org/officeDocument/2006/relationships/image" Target="../media/image101.png"/><Relationship Id="rId4" Type="http://schemas.openxmlformats.org/officeDocument/2006/relationships/slide" Target="slide63.xml"/><Relationship Id="rId9" Type="http://schemas.openxmlformats.org/officeDocument/2006/relationships/image" Target="../media/image1.png"/><Relationship Id="rId14" Type="http://schemas.openxmlformats.org/officeDocument/2006/relationships/image" Target="../media/image105.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55.xml"/><Relationship Id="rId1" Type="http://schemas.openxmlformats.org/officeDocument/2006/relationships/slideLayout" Target="../slideLayouts/slideLayout4.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56.xml.rels><?xml version="1.0" encoding="UTF-8" standalone="yes"?>
<Relationships xmlns="http://schemas.openxmlformats.org/package/2006/relationships"><Relationship Id="rId8" Type="http://schemas.openxmlformats.org/officeDocument/2006/relationships/image" Target="../media/image64.jpeg"/><Relationship Id="rId3" Type="http://schemas.openxmlformats.org/officeDocument/2006/relationships/image" Target="../media/image106.jpeg"/><Relationship Id="rId7" Type="http://schemas.openxmlformats.org/officeDocument/2006/relationships/image" Target="../media/image108.jpeg"/><Relationship Id="rId2" Type="http://schemas.openxmlformats.org/officeDocument/2006/relationships/notesSlide" Target="../notesSlides/notesSlide56.xml"/><Relationship Id="rId1" Type="http://schemas.openxmlformats.org/officeDocument/2006/relationships/slideLayout" Target="../slideLayouts/slideLayout4.xml"/><Relationship Id="rId6" Type="http://schemas.openxmlformats.org/officeDocument/2006/relationships/image" Target="../media/image107.jpeg"/><Relationship Id="rId5" Type="http://schemas.openxmlformats.org/officeDocument/2006/relationships/image" Target="../media/image15.gif"/><Relationship Id="rId10" Type="http://schemas.openxmlformats.org/officeDocument/2006/relationships/image" Target="../media/image98.png"/><Relationship Id="rId4" Type="http://schemas.openxmlformats.org/officeDocument/2006/relationships/image" Target="../media/image14.jpeg"/><Relationship Id="rId9" Type="http://schemas.openxmlformats.org/officeDocument/2006/relationships/slide" Target="slide6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9.jpg"/><Relationship Id="rId7" Type="http://schemas.openxmlformats.org/officeDocument/2006/relationships/image" Target="../media/image112.png"/><Relationship Id="rId2" Type="http://schemas.openxmlformats.org/officeDocument/2006/relationships/notesSlide" Target="../notesSlides/notesSlide58.xml"/><Relationship Id="rId1" Type="http://schemas.openxmlformats.org/officeDocument/2006/relationships/slideLayout" Target="../slideLayouts/slideLayout4.xml"/><Relationship Id="rId6" Type="http://schemas.openxmlformats.org/officeDocument/2006/relationships/image" Target="../media/image111.jpg"/><Relationship Id="rId5" Type="http://schemas.openxmlformats.org/officeDocument/2006/relationships/image" Target="../media/image15.gif"/><Relationship Id="rId4" Type="http://schemas.openxmlformats.org/officeDocument/2006/relationships/image" Target="../media/image110.jpg"/></Relationships>
</file>

<file path=ppt/slides/_rels/slide59.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8" Type="http://schemas.openxmlformats.org/officeDocument/2006/relationships/image" Target="../media/image119.emf"/><Relationship Id="rId13" Type="http://schemas.openxmlformats.org/officeDocument/2006/relationships/image" Target="../media/image124.png"/><Relationship Id="rId18" Type="http://schemas.openxmlformats.org/officeDocument/2006/relationships/image" Target="../media/image129.emf"/><Relationship Id="rId3" Type="http://schemas.openxmlformats.org/officeDocument/2006/relationships/image" Target="../media/image114.jpeg"/><Relationship Id="rId7" Type="http://schemas.openxmlformats.org/officeDocument/2006/relationships/image" Target="../media/image118.bin"/><Relationship Id="rId12" Type="http://schemas.openxmlformats.org/officeDocument/2006/relationships/image" Target="../media/image123.png"/><Relationship Id="rId17" Type="http://schemas.openxmlformats.org/officeDocument/2006/relationships/image" Target="../media/image128.emf"/><Relationship Id="rId2" Type="http://schemas.openxmlformats.org/officeDocument/2006/relationships/notesSlide" Target="../notesSlides/notesSlide60.xml"/><Relationship Id="rId16" Type="http://schemas.openxmlformats.org/officeDocument/2006/relationships/image" Target="../media/image127.emf"/><Relationship Id="rId1" Type="http://schemas.openxmlformats.org/officeDocument/2006/relationships/slideLayout" Target="../slideLayouts/slideLayout4.xml"/><Relationship Id="rId6" Type="http://schemas.openxmlformats.org/officeDocument/2006/relationships/image" Target="../media/image117.jpeg"/><Relationship Id="rId11" Type="http://schemas.openxmlformats.org/officeDocument/2006/relationships/image" Target="../media/image122.emf"/><Relationship Id="rId5" Type="http://schemas.openxmlformats.org/officeDocument/2006/relationships/image" Target="../media/image116.jpeg"/><Relationship Id="rId15" Type="http://schemas.openxmlformats.org/officeDocument/2006/relationships/image" Target="../media/image126.emf"/><Relationship Id="rId10" Type="http://schemas.openxmlformats.org/officeDocument/2006/relationships/image" Target="../media/image121.emf"/><Relationship Id="rId19" Type="http://schemas.openxmlformats.org/officeDocument/2006/relationships/image" Target="../media/image130.wmf"/><Relationship Id="rId4" Type="http://schemas.openxmlformats.org/officeDocument/2006/relationships/image" Target="../media/image115.emf"/><Relationship Id="rId9" Type="http://schemas.openxmlformats.org/officeDocument/2006/relationships/image" Target="../media/image120.png"/><Relationship Id="rId14" Type="http://schemas.openxmlformats.org/officeDocument/2006/relationships/image" Target="../media/image125.png"/></Relationships>
</file>

<file path=ppt/slides/_rels/slide61.xml.rels><?xml version="1.0" encoding="UTF-8" standalone="yes"?>
<Relationships xmlns="http://schemas.openxmlformats.org/package/2006/relationships"><Relationship Id="rId3" Type="http://schemas.openxmlformats.org/officeDocument/2006/relationships/image" Target="../media/image131.jpeg"/><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132.jpg"/><Relationship Id="rId2" Type="http://schemas.openxmlformats.org/officeDocument/2006/relationships/notesSlide" Target="../notesSlides/notesSlide62.xml"/><Relationship Id="rId1" Type="http://schemas.openxmlformats.org/officeDocument/2006/relationships/slideLayout" Target="../slideLayouts/slideLayout4.xml"/><Relationship Id="rId5" Type="http://schemas.openxmlformats.org/officeDocument/2006/relationships/image" Target="../media/image133.png"/><Relationship Id="rId4" Type="http://schemas.openxmlformats.org/officeDocument/2006/relationships/image" Target="../media/image24.jpg"/></Relationships>
</file>

<file path=ppt/slides/_rels/slide63.xml.rels><?xml version="1.0" encoding="UTF-8" standalone="yes"?>
<Relationships xmlns="http://schemas.openxmlformats.org/package/2006/relationships"><Relationship Id="rId8" Type="http://schemas.openxmlformats.org/officeDocument/2006/relationships/image" Target="../media/image15.gif"/><Relationship Id="rId13" Type="http://schemas.openxmlformats.org/officeDocument/2006/relationships/image" Target="../media/image137.png"/><Relationship Id="rId3" Type="http://schemas.openxmlformats.org/officeDocument/2006/relationships/slide" Target="slide31.xml"/><Relationship Id="rId7" Type="http://schemas.openxmlformats.org/officeDocument/2006/relationships/image" Target="../media/image48.jpg"/><Relationship Id="rId12" Type="http://schemas.openxmlformats.org/officeDocument/2006/relationships/slide" Target="slide20.xml"/><Relationship Id="rId2" Type="http://schemas.openxmlformats.org/officeDocument/2006/relationships/notesSlide" Target="../notesSlides/notesSlide63.xml"/><Relationship Id="rId1" Type="http://schemas.openxmlformats.org/officeDocument/2006/relationships/slideLayout" Target="../slideLayouts/slideLayout4.xml"/><Relationship Id="rId6" Type="http://schemas.openxmlformats.org/officeDocument/2006/relationships/slide" Target="slide25.xml"/><Relationship Id="rId11" Type="http://schemas.openxmlformats.org/officeDocument/2006/relationships/image" Target="../media/image136.jpeg"/><Relationship Id="rId5" Type="http://schemas.openxmlformats.org/officeDocument/2006/relationships/image" Target="../media/image134.png"/><Relationship Id="rId10" Type="http://schemas.openxmlformats.org/officeDocument/2006/relationships/image" Target="../media/image135.jpeg"/><Relationship Id="rId4" Type="http://schemas.openxmlformats.org/officeDocument/2006/relationships/slide" Target="slide63.xml"/><Relationship Id="rId9" Type="http://schemas.openxmlformats.org/officeDocument/2006/relationships/slide" Target="slide51.xml"/></Relationships>
</file>

<file path=ppt/slides/_rels/slide64.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742950" y="854075"/>
            <a:ext cx="8420100" cy="1470025"/>
          </a:xfrm>
        </p:spPr>
        <p:txBody>
          <a:bodyPr/>
          <a:lstStyle/>
          <a:p>
            <a:r>
              <a:rPr lang="fr-FR" dirty="0" smtClean="0">
                <a:latin typeface="Arial" charset="0"/>
                <a:cs typeface="Arial" charset="0"/>
              </a:rPr>
              <a:t>Séminaire du Système d’Information de l’Assurance Maladie</a:t>
            </a:r>
            <a:endParaRPr lang="fr-FR" sz="2800" dirty="0" smtClean="0">
              <a:latin typeface="Arial" charset="0"/>
              <a:cs typeface="Arial" charset="0"/>
            </a:endParaRPr>
          </a:p>
        </p:txBody>
      </p:sp>
      <p:sp>
        <p:nvSpPr>
          <p:cNvPr id="4099" name="Subtitle 2"/>
          <p:cNvSpPr>
            <a:spLocks noGrp="1"/>
          </p:cNvSpPr>
          <p:nvPr>
            <p:ph type="subTitle" idx="1"/>
          </p:nvPr>
        </p:nvSpPr>
        <p:spPr bwMode="auto">
          <a:xfrm>
            <a:off x="1281113" y="3886200"/>
            <a:ext cx="7343775" cy="1752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fr-FR" sz="3200" dirty="0" smtClean="0">
                <a:latin typeface="Arial" charset="0"/>
                <a:cs typeface="Arial" charset="0"/>
              </a:rPr>
              <a:t>Domaine Production</a:t>
            </a:r>
          </a:p>
          <a:p>
            <a:endParaRPr lang="fr-FR" sz="2400" b="0" i="1" dirty="0">
              <a:latin typeface="Arial" charset="0"/>
              <a:cs typeface="Arial" charset="0"/>
            </a:endParaRPr>
          </a:p>
          <a:p>
            <a:r>
              <a:rPr lang="fr-FR" b="0" dirty="0">
                <a:latin typeface="Arial" charset="0"/>
                <a:cs typeface="Arial" charset="0"/>
              </a:rPr>
              <a:t>	</a:t>
            </a:r>
            <a:r>
              <a:rPr lang="fr-FR" b="0" dirty="0" smtClean="0">
                <a:latin typeface="Arial" charset="0"/>
                <a:cs typeface="Arial" charset="0"/>
              </a:rPr>
              <a:t>			</a:t>
            </a:r>
            <a:endParaRPr lang="fr-FR" b="0" dirty="0">
              <a:latin typeface="Arial" charset="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fr-FR" sz="2000" dirty="0"/>
              <a:t>2</a:t>
            </a:r>
            <a:r>
              <a:rPr lang="fr-FR" sz="2000" dirty="0" smtClean="0"/>
              <a:t>. Gestion des bénéficiaires</a:t>
            </a:r>
          </a:p>
        </p:txBody>
      </p:sp>
      <p:sp>
        <p:nvSpPr>
          <p:cNvPr id="39" name="Isosceles Triangle 38"/>
          <p:cNvSpPr/>
          <p:nvPr/>
        </p:nvSpPr>
        <p:spPr bwMode="auto">
          <a:xfrm rot="5400000">
            <a:off x="1904202" y="2210961"/>
            <a:ext cx="1260000" cy="163944"/>
          </a:xfrm>
          <a:prstGeom prst="triangle">
            <a:avLst/>
          </a:prstGeom>
          <a:solidFill>
            <a:schemeClr val="accent2">
              <a:lumMod val="7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defRPr/>
            </a:pPr>
            <a:endParaRPr lang="fr-FR" sz="1050" dirty="0">
              <a:solidFill>
                <a:schemeClr val="bg1"/>
              </a:solidFill>
              <a:latin typeface="Arial" charset="0"/>
              <a:cs typeface="+mn-cs"/>
            </a:endParaRPr>
          </a:p>
        </p:txBody>
      </p:sp>
      <p:sp>
        <p:nvSpPr>
          <p:cNvPr id="50" name="Isosceles Triangle 49"/>
          <p:cNvSpPr/>
          <p:nvPr/>
        </p:nvSpPr>
        <p:spPr bwMode="auto">
          <a:xfrm rot="5400000">
            <a:off x="4652496" y="2217889"/>
            <a:ext cx="1260000" cy="163944"/>
          </a:xfrm>
          <a:prstGeom prst="triangle">
            <a:avLst/>
          </a:prstGeom>
          <a:solidFill>
            <a:schemeClr val="accent2">
              <a:lumMod val="7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defRPr/>
            </a:pPr>
            <a:endParaRPr lang="fr-FR" sz="1050" dirty="0">
              <a:solidFill>
                <a:schemeClr val="bg1"/>
              </a:solidFill>
              <a:latin typeface="Arial" charset="0"/>
              <a:cs typeface="+mn-cs"/>
            </a:endParaRPr>
          </a:p>
        </p:txBody>
      </p:sp>
      <p:sp>
        <p:nvSpPr>
          <p:cNvPr id="53" name="Isosceles Triangle 52"/>
          <p:cNvSpPr/>
          <p:nvPr/>
        </p:nvSpPr>
        <p:spPr bwMode="auto">
          <a:xfrm rot="5400000">
            <a:off x="6922031" y="2208240"/>
            <a:ext cx="1260000" cy="163944"/>
          </a:xfrm>
          <a:prstGeom prst="triangle">
            <a:avLst/>
          </a:prstGeom>
          <a:solidFill>
            <a:schemeClr val="accent2">
              <a:lumMod val="7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defRPr/>
            </a:pPr>
            <a:endParaRPr lang="fr-FR" sz="1050" dirty="0">
              <a:solidFill>
                <a:schemeClr val="bg1"/>
              </a:solidFill>
              <a:latin typeface="Arial" charset="0"/>
              <a:cs typeface="+mn-cs"/>
            </a:endParaRPr>
          </a:p>
        </p:txBody>
      </p:sp>
      <p:sp>
        <p:nvSpPr>
          <p:cNvPr id="57" name="Rounded Rectangle 56"/>
          <p:cNvSpPr/>
          <p:nvPr/>
        </p:nvSpPr>
        <p:spPr bwMode="auto">
          <a:xfrm>
            <a:off x="2832378" y="3767496"/>
            <a:ext cx="2125928" cy="2363140"/>
          </a:xfrm>
          <a:prstGeom prst="roundRect">
            <a:avLst>
              <a:gd name="adj" fmla="val 4644"/>
            </a:avLst>
          </a:prstGeom>
          <a:solidFill>
            <a:schemeClr val="bg1">
              <a:lumMod val="9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t" anchorCtr="0"/>
          <a:lstStyle/>
          <a:p>
            <a:r>
              <a:rPr lang="fr-FR" sz="1200" u="sng" dirty="0"/>
              <a:t>Notions abordées</a:t>
            </a:r>
          </a:p>
          <a:p>
            <a:pPr marL="180000" lvl="0" indent="-180000">
              <a:spcAft>
                <a:spcPts val="0"/>
              </a:spcAft>
              <a:buClr>
                <a:srgbClr val="0078B4"/>
              </a:buClr>
              <a:buSzPct val="80000"/>
              <a:buFont typeface="Arial" charset="0"/>
              <a:buChar char="►"/>
              <a:defRPr/>
            </a:pPr>
            <a:r>
              <a:rPr lang="fr-FR" sz="1100" b="0" dirty="0" smtClean="0"/>
              <a:t>Identification des individus et des familles</a:t>
            </a:r>
          </a:p>
          <a:p>
            <a:pPr marL="180000" lvl="0" indent="-180000">
              <a:spcAft>
                <a:spcPts val="0"/>
              </a:spcAft>
              <a:buClr>
                <a:srgbClr val="0078B4"/>
              </a:buClr>
              <a:buSzPct val="80000"/>
              <a:buFont typeface="Arial" charset="0"/>
              <a:buChar char="►"/>
              <a:defRPr/>
            </a:pPr>
            <a:r>
              <a:rPr lang="fr-FR" sz="1100" b="0" dirty="0" smtClean="0"/>
              <a:t>Les échanges sortants</a:t>
            </a:r>
          </a:p>
          <a:p>
            <a:pPr marL="180000" lvl="0" indent="-180000">
              <a:spcAft>
                <a:spcPts val="0"/>
              </a:spcAft>
              <a:buClr>
                <a:srgbClr val="0078B4"/>
              </a:buClr>
              <a:buSzPct val="80000"/>
              <a:buFont typeface="Arial" charset="0"/>
              <a:buChar char="►"/>
              <a:defRPr/>
            </a:pPr>
            <a:endParaRPr lang="fr-FR" sz="1200" u="sng" dirty="0"/>
          </a:p>
          <a:p>
            <a:r>
              <a:rPr lang="fr-FR" sz="1200" u="sng" dirty="0"/>
              <a:t>Applications/Composants SI Production abordés</a:t>
            </a:r>
          </a:p>
          <a:p>
            <a:pPr marL="180000" lvl="0" indent="-180000">
              <a:spcAft>
                <a:spcPts val="0"/>
              </a:spcAft>
              <a:buClr>
                <a:srgbClr val="0078B4"/>
              </a:buClr>
              <a:buSzPct val="80000"/>
              <a:buFont typeface="Arial" charset="0"/>
              <a:buChar char="►"/>
              <a:defRPr/>
            </a:pPr>
            <a:r>
              <a:rPr lang="fr-FR" sz="1100" b="0" dirty="0" smtClean="0"/>
              <a:t>RFI </a:t>
            </a:r>
          </a:p>
          <a:p>
            <a:pPr marL="180000" lvl="0" indent="-180000">
              <a:spcAft>
                <a:spcPts val="0"/>
              </a:spcAft>
              <a:buClr>
                <a:srgbClr val="0078B4"/>
              </a:buClr>
              <a:buSzPct val="80000"/>
              <a:buFont typeface="Arial" charset="0"/>
              <a:buChar char="►"/>
              <a:defRPr/>
            </a:pPr>
            <a:r>
              <a:rPr lang="fr-FR" sz="1100" b="0" dirty="0" smtClean="0"/>
              <a:t>BDO</a:t>
            </a:r>
          </a:p>
          <a:p>
            <a:pPr marL="180000" lvl="0" indent="-180000">
              <a:spcAft>
                <a:spcPts val="0"/>
              </a:spcAft>
              <a:buClr>
                <a:srgbClr val="0078B4"/>
              </a:buClr>
              <a:buSzPct val="80000"/>
              <a:buFont typeface="Arial" charset="0"/>
              <a:buChar char="►"/>
              <a:defRPr/>
            </a:pPr>
            <a:r>
              <a:rPr lang="fr-FR" sz="1100" b="0" dirty="0" smtClean="0"/>
              <a:t>PROGRES MAJ </a:t>
            </a:r>
          </a:p>
          <a:p>
            <a:pPr marL="180000" lvl="0" indent="-180000">
              <a:spcAft>
                <a:spcPts val="0"/>
              </a:spcAft>
              <a:buClr>
                <a:srgbClr val="0078B4"/>
              </a:buClr>
              <a:buSzPct val="80000"/>
              <a:buFont typeface="Arial" charset="0"/>
              <a:buChar char="►"/>
              <a:defRPr/>
            </a:pPr>
            <a:r>
              <a:rPr lang="fr-FR" sz="1100" b="0" dirty="0" smtClean="0"/>
              <a:t>RNIAM </a:t>
            </a:r>
          </a:p>
          <a:p>
            <a:pPr marL="180000" lvl="0" indent="-180000">
              <a:spcAft>
                <a:spcPts val="0"/>
              </a:spcAft>
              <a:buClr>
                <a:srgbClr val="0078B4"/>
              </a:buClr>
              <a:buSzPct val="80000"/>
              <a:buFont typeface="Arial" charset="0"/>
              <a:buChar char="►"/>
              <a:defRPr/>
            </a:pPr>
            <a:r>
              <a:rPr lang="fr-FR" sz="1100" b="0" dirty="0" smtClean="0"/>
              <a:t>RNCPS</a:t>
            </a:r>
            <a:endParaRPr lang="fr-FR" sz="1200" b="0" u="sng" dirty="0"/>
          </a:p>
        </p:txBody>
      </p:sp>
      <p:sp>
        <p:nvSpPr>
          <p:cNvPr id="58" name="Rounded Rectangle 57"/>
          <p:cNvSpPr/>
          <p:nvPr/>
        </p:nvSpPr>
        <p:spPr bwMode="auto">
          <a:xfrm>
            <a:off x="5200524" y="3767497"/>
            <a:ext cx="2269535" cy="2363140"/>
          </a:xfrm>
          <a:prstGeom prst="roundRect">
            <a:avLst>
              <a:gd name="adj" fmla="val 4644"/>
            </a:avLst>
          </a:prstGeom>
          <a:solidFill>
            <a:schemeClr val="bg1">
              <a:lumMod val="9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r>
              <a:rPr lang="fr-FR" sz="1200" u="sng" dirty="0"/>
              <a:t>Notions abordées</a:t>
            </a:r>
          </a:p>
          <a:p>
            <a:pPr marL="180000" lvl="0" indent="-180000">
              <a:spcAft>
                <a:spcPts val="0"/>
              </a:spcAft>
              <a:buClr>
                <a:srgbClr val="0078B4"/>
              </a:buClr>
              <a:buSzPct val="80000"/>
              <a:buFont typeface="Arial" charset="0"/>
              <a:buChar char="►"/>
              <a:defRPr/>
            </a:pPr>
            <a:r>
              <a:rPr lang="fr-FR" sz="1100" b="0" dirty="0" smtClean="0"/>
              <a:t>Droits des assurés </a:t>
            </a:r>
          </a:p>
          <a:p>
            <a:pPr marL="180000" lvl="0" indent="-180000">
              <a:spcAft>
                <a:spcPts val="0"/>
              </a:spcAft>
              <a:buClr>
                <a:srgbClr val="0078B4"/>
              </a:buClr>
              <a:buSzPct val="80000"/>
              <a:buFont typeface="Arial" charset="0"/>
              <a:buChar char="►"/>
              <a:defRPr/>
            </a:pPr>
            <a:r>
              <a:rPr lang="fr-FR" sz="1100" b="0" dirty="0" smtClean="0"/>
              <a:t>Couverture Maladie Universelle Complémentaire, ACS</a:t>
            </a:r>
          </a:p>
          <a:p>
            <a:pPr>
              <a:spcAft>
                <a:spcPts val="0"/>
              </a:spcAft>
              <a:buClr>
                <a:srgbClr val="0078B4"/>
              </a:buClr>
              <a:buSzPct val="80000"/>
              <a:defRPr/>
            </a:pPr>
            <a:endParaRPr lang="fr-FR" sz="1100" u="sng" dirty="0" smtClean="0"/>
          </a:p>
          <a:p>
            <a:pPr>
              <a:spcAft>
                <a:spcPts val="0"/>
              </a:spcAft>
              <a:buClr>
                <a:srgbClr val="0078B4"/>
              </a:buClr>
              <a:buSzPct val="80000"/>
              <a:defRPr/>
            </a:pPr>
            <a:r>
              <a:rPr lang="fr-FR" sz="1200" u="sng" dirty="0" smtClean="0"/>
              <a:t>Applications/Composants </a:t>
            </a:r>
            <a:r>
              <a:rPr lang="fr-FR" sz="1200" u="sng" dirty="0"/>
              <a:t>SI Production abordés</a:t>
            </a:r>
          </a:p>
          <a:p>
            <a:pPr marL="180000" indent="-180000">
              <a:spcAft>
                <a:spcPts val="0"/>
              </a:spcAft>
              <a:buClr>
                <a:srgbClr val="0078B4"/>
              </a:buClr>
              <a:buSzPct val="80000"/>
              <a:buFont typeface="Arial" charset="0"/>
              <a:buChar char="►"/>
              <a:defRPr/>
            </a:pPr>
            <a:r>
              <a:rPr lang="fr-FR" sz="1100" b="0" dirty="0" smtClean="0"/>
              <a:t>Base Ressources</a:t>
            </a:r>
            <a:endParaRPr lang="fr-FR" sz="1100" b="0" dirty="0"/>
          </a:p>
          <a:p>
            <a:pPr marL="180000" lvl="0" indent="-180000">
              <a:spcAft>
                <a:spcPts val="0"/>
              </a:spcAft>
              <a:buClr>
                <a:srgbClr val="0078B4"/>
              </a:buClr>
              <a:buSzPct val="80000"/>
              <a:buFont typeface="Arial" charset="0"/>
              <a:buChar char="►"/>
              <a:defRPr/>
            </a:pPr>
            <a:endParaRPr lang="fr-FR" sz="1100" dirty="0" smtClean="0"/>
          </a:p>
          <a:p>
            <a:pPr marL="180000" lvl="0" indent="-180000">
              <a:spcAft>
                <a:spcPts val="0"/>
              </a:spcAft>
              <a:buClr>
                <a:srgbClr val="0078B4"/>
              </a:buClr>
              <a:buSzPct val="80000"/>
              <a:buFont typeface="Arial" charset="0"/>
              <a:buChar char="►"/>
              <a:defRPr/>
            </a:pPr>
            <a:endParaRPr lang="fr-FR" sz="1100" dirty="0" smtClean="0"/>
          </a:p>
          <a:p>
            <a:pPr marL="180000" lvl="0" indent="-180000">
              <a:spcAft>
                <a:spcPts val="0"/>
              </a:spcAft>
              <a:buClr>
                <a:srgbClr val="0078B4"/>
              </a:buClr>
              <a:buSzPct val="80000"/>
              <a:buFont typeface="Arial" charset="0"/>
              <a:buChar char="►"/>
              <a:defRPr/>
            </a:pPr>
            <a:endParaRPr lang="fr-FR" sz="1100" dirty="0" smtClean="0"/>
          </a:p>
        </p:txBody>
      </p:sp>
      <p:sp>
        <p:nvSpPr>
          <p:cNvPr id="59" name="Rounded Rectangle 58"/>
          <p:cNvSpPr/>
          <p:nvPr/>
        </p:nvSpPr>
        <p:spPr bwMode="auto">
          <a:xfrm>
            <a:off x="7603195" y="3767494"/>
            <a:ext cx="2125928" cy="2363141"/>
          </a:xfrm>
          <a:prstGeom prst="roundRect">
            <a:avLst>
              <a:gd name="adj" fmla="val 4644"/>
            </a:avLst>
          </a:prstGeom>
          <a:solidFill>
            <a:schemeClr val="bg1">
              <a:lumMod val="9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r>
              <a:rPr lang="fr-FR" sz="1200" u="sng" dirty="0"/>
              <a:t>Notions abordées</a:t>
            </a:r>
          </a:p>
          <a:p>
            <a:pPr marL="180000" lvl="0" indent="-180000">
              <a:spcAft>
                <a:spcPts val="0"/>
              </a:spcAft>
              <a:buClr>
                <a:srgbClr val="0078B4"/>
              </a:buClr>
              <a:buSzPct val="80000"/>
              <a:buFont typeface="Arial" charset="0"/>
              <a:buChar char="►"/>
              <a:defRPr/>
            </a:pPr>
            <a:r>
              <a:rPr lang="fr-FR" sz="1100" b="0" dirty="0" smtClean="0"/>
              <a:t>Carte Vitale </a:t>
            </a:r>
          </a:p>
          <a:p>
            <a:pPr marL="180000" lvl="0" indent="-180000">
              <a:spcAft>
                <a:spcPts val="0"/>
              </a:spcAft>
              <a:buClr>
                <a:srgbClr val="0078B4"/>
              </a:buClr>
              <a:buSzPct val="80000"/>
              <a:buFont typeface="Arial" charset="0"/>
              <a:buChar char="►"/>
              <a:defRPr/>
            </a:pPr>
            <a:r>
              <a:rPr lang="fr-FR" sz="1100" b="0" dirty="0" smtClean="0"/>
              <a:t>Emission et mise à jour de la carte Vitale</a:t>
            </a:r>
          </a:p>
          <a:p>
            <a:pPr marL="180000" lvl="0" indent="-180000">
              <a:spcAft>
                <a:spcPts val="0"/>
              </a:spcAft>
              <a:buClr>
                <a:srgbClr val="0078B4"/>
              </a:buClr>
              <a:buSzPct val="80000"/>
              <a:buFont typeface="Arial" charset="0"/>
              <a:buChar char="►"/>
              <a:defRPr/>
            </a:pPr>
            <a:endParaRPr lang="fr-FR" sz="1200" u="sng" dirty="0"/>
          </a:p>
          <a:p>
            <a:r>
              <a:rPr lang="fr-FR" sz="1200" u="sng" dirty="0"/>
              <a:t>Applications/Composants SI Production </a:t>
            </a:r>
            <a:r>
              <a:rPr lang="fr-FR" sz="1200" u="sng" dirty="0" smtClean="0"/>
              <a:t>abordés</a:t>
            </a:r>
          </a:p>
          <a:p>
            <a:pPr marL="180000" lvl="0" indent="-180000">
              <a:spcAft>
                <a:spcPts val="0"/>
              </a:spcAft>
              <a:buClr>
                <a:srgbClr val="0078B4"/>
              </a:buClr>
              <a:buSzPct val="80000"/>
              <a:buFont typeface="Arial" charset="0"/>
              <a:buChar char="►"/>
              <a:defRPr/>
            </a:pPr>
            <a:r>
              <a:rPr lang="fr-FR" sz="1100" b="0" dirty="0" smtClean="0"/>
              <a:t>FO,SG,GK,TK,OS,PEC</a:t>
            </a:r>
          </a:p>
          <a:p>
            <a:pPr marL="180000" lvl="0" indent="-180000">
              <a:spcAft>
                <a:spcPts val="0"/>
              </a:spcAft>
              <a:buClr>
                <a:srgbClr val="0078B4"/>
              </a:buClr>
              <a:buSzPct val="80000"/>
              <a:buFont typeface="Arial" charset="0"/>
              <a:buChar char="►"/>
              <a:defRPr/>
            </a:pPr>
            <a:endParaRPr lang="fr-FR" sz="1100" dirty="0" smtClean="0"/>
          </a:p>
          <a:p>
            <a:pPr marL="180000" lvl="0" indent="-180000">
              <a:spcAft>
                <a:spcPts val="0"/>
              </a:spcAft>
              <a:buClr>
                <a:srgbClr val="0078B4"/>
              </a:buClr>
              <a:buSzPct val="80000"/>
              <a:buFont typeface="Arial" charset="0"/>
              <a:buChar char="►"/>
              <a:defRPr/>
            </a:pPr>
            <a:endParaRPr lang="fr-FR" sz="1100" u="sng" dirty="0"/>
          </a:p>
          <a:p>
            <a:pPr marL="180000" lvl="0" indent="-180000">
              <a:spcAft>
                <a:spcPts val="0"/>
              </a:spcAft>
              <a:buClr>
                <a:srgbClr val="0078B4"/>
              </a:buClr>
              <a:buSzPct val="80000"/>
              <a:buFont typeface="Arial" charset="0"/>
              <a:buChar char="►"/>
              <a:defRPr/>
            </a:pPr>
            <a:endParaRPr lang="fr-FR" sz="1100" u="sng" dirty="0" smtClean="0"/>
          </a:p>
          <a:p>
            <a:pPr marL="180000" lvl="0" indent="-180000">
              <a:spcAft>
                <a:spcPts val="0"/>
              </a:spcAft>
              <a:buClr>
                <a:srgbClr val="0078B4"/>
              </a:buClr>
              <a:buSzPct val="80000"/>
              <a:buFont typeface="Arial" charset="0"/>
              <a:buChar char="►"/>
              <a:defRPr/>
            </a:pPr>
            <a:endParaRPr lang="fr-FR" sz="1100" u="sng" dirty="0"/>
          </a:p>
          <a:p>
            <a:pPr marL="180000" lvl="0" indent="-180000">
              <a:spcAft>
                <a:spcPts val="0"/>
              </a:spcAft>
              <a:buClr>
                <a:srgbClr val="0078B4"/>
              </a:buClr>
              <a:buSzPct val="80000"/>
              <a:buFont typeface="Arial" charset="0"/>
              <a:buChar char="►"/>
              <a:defRPr/>
            </a:pPr>
            <a:endParaRPr lang="fr-FR" sz="1200" u="sng" dirty="0"/>
          </a:p>
        </p:txBody>
      </p:sp>
      <p:sp>
        <p:nvSpPr>
          <p:cNvPr id="28" name="Rectangle 12"/>
          <p:cNvSpPr>
            <a:spLocks noChangeArrowheads="1"/>
          </p:cNvSpPr>
          <p:nvPr/>
        </p:nvSpPr>
        <p:spPr bwMode="auto">
          <a:xfrm>
            <a:off x="3351125" y="1725591"/>
            <a:ext cx="329108" cy="621810"/>
          </a:xfrm>
          <a:prstGeom prst="rect">
            <a:avLst/>
          </a:prstGeom>
          <a:solidFill>
            <a:schemeClr val="bg1"/>
          </a:solidFill>
          <a:ln w="9525" algn="ctr">
            <a:solidFill>
              <a:schemeClr val="bg1"/>
            </a:solidFill>
            <a:round/>
            <a:headEnd/>
            <a:tailEnd/>
          </a:ln>
        </p:spPr>
        <p:txBody>
          <a:bodyPr lIns="90000" tIns="46800" rIns="90000" bIns="46800" anchor="ctr"/>
          <a:lstStyle/>
          <a:p>
            <a:endParaRPr lang="fr-FR" dirty="0"/>
          </a:p>
        </p:txBody>
      </p:sp>
      <p:sp>
        <p:nvSpPr>
          <p:cNvPr id="24" name="Rounded Rectangle 23"/>
          <p:cNvSpPr/>
          <p:nvPr/>
        </p:nvSpPr>
        <p:spPr bwMode="auto">
          <a:xfrm>
            <a:off x="251474" y="3075691"/>
            <a:ext cx="2125928" cy="606306"/>
          </a:xfrm>
          <a:prstGeom prst="roundRect">
            <a:avLst>
              <a:gd name="adj" fmla="val 4644"/>
            </a:avLst>
          </a:prstGeom>
          <a:solidFill>
            <a:schemeClr val="accent2">
              <a:lumMod val="75000"/>
              <a:alpha val="50000"/>
            </a:schemeClr>
          </a:solidFill>
          <a:ln w="9525">
            <a:solidFill>
              <a:schemeClr val="bg1">
                <a:lumMod val="50000"/>
              </a:schemeClr>
            </a:solidFill>
            <a:round/>
            <a:headEnd/>
            <a:tailEnd/>
          </a:ln>
          <a:scene3d>
            <a:camera prst="orthographicFront"/>
            <a:lightRig rig="threePt" dir="t"/>
          </a:scene3d>
          <a:sp3d>
            <a:bevelT/>
            <a:bevelB/>
          </a:sp3d>
        </p:spPr>
        <p:txBody>
          <a:bodyPr lIns="36000" tIns="36000" rIns="36000" bIns="36000" anchor="ctr"/>
          <a:lstStyle/>
          <a:p>
            <a:pPr algn="ctr"/>
            <a:r>
              <a:rPr lang="fr-FR" sz="1100" i="1" dirty="0">
                <a:solidFill>
                  <a:schemeClr val="bg1"/>
                </a:solidFill>
              </a:rPr>
              <a:t>Yasmine est salariée, célibataire et habite </a:t>
            </a:r>
            <a:r>
              <a:rPr lang="fr-FR" sz="1100" i="1" dirty="0" smtClean="0">
                <a:solidFill>
                  <a:schemeClr val="bg1"/>
                </a:solidFill>
              </a:rPr>
              <a:t>Marseille</a:t>
            </a:r>
            <a:endParaRPr lang="fr-FR" sz="1100" i="1" dirty="0">
              <a:solidFill>
                <a:schemeClr val="bg1"/>
              </a:solidFill>
            </a:endParaRPr>
          </a:p>
        </p:txBody>
      </p:sp>
      <p:sp>
        <p:nvSpPr>
          <p:cNvPr id="30" name="Rounded Rectangle 29"/>
          <p:cNvSpPr/>
          <p:nvPr/>
        </p:nvSpPr>
        <p:spPr bwMode="auto">
          <a:xfrm>
            <a:off x="2819871" y="3075692"/>
            <a:ext cx="2125928" cy="606305"/>
          </a:xfrm>
          <a:prstGeom prst="roundRect">
            <a:avLst>
              <a:gd name="adj" fmla="val 4644"/>
            </a:avLst>
          </a:prstGeom>
          <a:solidFill>
            <a:schemeClr val="accent2">
              <a:lumMod val="75000"/>
              <a:alpha val="50000"/>
            </a:schemeClr>
          </a:solidFill>
          <a:ln w="9525">
            <a:solidFill>
              <a:schemeClr val="bg1">
                <a:lumMod val="50000"/>
              </a:schemeClr>
            </a:solidFill>
            <a:round/>
            <a:headEnd/>
            <a:tailEnd/>
          </a:ln>
          <a:scene3d>
            <a:camera prst="orthographicFront"/>
            <a:lightRig rig="threePt" dir="t"/>
          </a:scene3d>
          <a:sp3d>
            <a:bevelT/>
            <a:bevelB/>
          </a:sp3d>
        </p:spPr>
        <p:txBody>
          <a:bodyPr lIns="36000" tIns="36000" rIns="36000" bIns="36000" anchor="ctr"/>
          <a:lstStyle/>
          <a:p>
            <a:pPr algn="ctr"/>
            <a:r>
              <a:rPr lang="fr-FR" sz="1100" i="1" dirty="0">
                <a:solidFill>
                  <a:schemeClr val="bg1"/>
                </a:solidFill>
              </a:rPr>
              <a:t>Pour bénéficier des prestations de </a:t>
            </a:r>
            <a:r>
              <a:rPr lang="fr-FR" sz="1100" i="1" dirty="0" smtClean="0">
                <a:solidFill>
                  <a:schemeClr val="bg1"/>
                </a:solidFill>
              </a:rPr>
              <a:t>l’AM</a:t>
            </a:r>
            <a:r>
              <a:rPr lang="fr-FR" sz="1100" i="1" dirty="0">
                <a:solidFill>
                  <a:schemeClr val="bg1"/>
                </a:solidFill>
              </a:rPr>
              <a:t>, Yasmine doit être identifiée dans le SI</a:t>
            </a:r>
          </a:p>
        </p:txBody>
      </p:sp>
      <p:sp>
        <p:nvSpPr>
          <p:cNvPr id="31" name="Rounded Rectangle 30"/>
          <p:cNvSpPr/>
          <p:nvPr/>
        </p:nvSpPr>
        <p:spPr bwMode="auto">
          <a:xfrm>
            <a:off x="5270621" y="3072305"/>
            <a:ext cx="2125928" cy="606305"/>
          </a:xfrm>
          <a:prstGeom prst="roundRect">
            <a:avLst>
              <a:gd name="adj" fmla="val 4644"/>
            </a:avLst>
          </a:prstGeom>
          <a:solidFill>
            <a:schemeClr val="accent2">
              <a:lumMod val="75000"/>
              <a:alpha val="50000"/>
            </a:schemeClr>
          </a:solidFill>
          <a:ln w="9525">
            <a:solidFill>
              <a:schemeClr val="bg1">
                <a:lumMod val="50000"/>
              </a:schemeClr>
            </a:solidFill>
            <a:round/>
            <a:headEnd/>
            <a:tailEnd/>
          </a:ln>
          <a:scene3d>
            <a:camera prst="orthographicFront"/>
            <a:lightRig rig="threePt" dir="t"/>
          </a:scene3d>
          <a:sp3d>
            <a:bevelT/>
            <a:bevelB/>
          </a:sp3d>
        </p:spPr>
        <p:txBody>
          <a:bodyPr lIns="36000" tIns="36000" rIns="36000" bIns="36000" anchor="ctr"/>
          <a:lstStyle/>
          <a:p>
            <a:pPr algn="ctr">
              <a:buClr>
                <a:schemeClr val="tx1"/>
              </a:buClr>
              <a:buSzPct val="75000"/>
            </a:pPr>
            <a:r>
              <a:rPr lang="fr-FR" sz="1100" i="1" dirty="0">
                <a:solidFill>
                  <a:schemeClr val="bg1"/>
                </a:solidFill>
              </a:rPr>
              <a:t>Yasmine a des droits ouverts au titre </a:t>
            </a:r>
            <a:r>
              <a:rPr lang="fr-FR" sz="1100" i="1" dirty="0" smtClean="0">
                <a:solidFill>
                  <a:schemeClr val="bg1"/>
                </a:solidFill>
              </a:rPr>
              <a:t>de son activité </a:t>
            </a:r>
            <a:r>
              <a:rPr lang="fr-FR" sz="1100" i="1" dirty="0">
                <a:solidFill>
                  <a:schemeClr val="bg1"/>
                </a:solidFill>
              </a:rPr>
              <a:t>salariée</a:t>
            </a:r>
          </a:p>
        </p:txBody>
      </p:sp>
      <p:sp>
        <p:nvSpPr>
          <p:cNvPr id="32" name="Rounded Rectangle 31"/>
          <p:cNvSpPr/>
          <p:nvPr/>
        </p:nvSpPr>
        <p:spPr bwMode="auto">
          <a:xfrm>
            <a:off x="7603195" y="3072305"/>
            <a:ext cx="2125928" cy="606305"/>
          </a:xfrm>
          <a:prstGeom prst="roundRect">
            <a:avLst>
              <a:gd name="adj" fmla="val 4644"/>
            </a:avLst>
          </a:prstGeom>
          <a:solidFill>
            <a:schemeClr val="accent2">
              <a:lumMod val="75000"/>
              <a:alpha val="50000"/>
            </a:schemeClr>
          </a:solidFill>
          <a:ln w="9525">
            <a:solidFill>
              <a:schemeClr val="bg1">
                <a:lumMod val="50000"/>
              </a:schemeClr>
            </a:solidFill>
            <a:round/>
            <a:headEnd/>
            <a:tailEnd/>
          </a:ln>
          <a:scene3d>
            <a:camera prst="orthographicFront"/>
            <a:lightRig rig="threePt" dir="t"/>
          </a:scene3d>
          <a:sp3d>
            <a:bevelT/>
            <a:bevelB/>
          </a:sp3d>
        </p:spPr>
        <p:txBody>
          <a:bodyPr lIns="36000" tIns="36000" rIns="36000" bIns="36000" anchor="ctr"/>
          <a:lstStyle/>
          <a:p>
            <a:pPr algn="ctr">
              <a:buClr>
                <a:schemeClr val="tx1"/>
              </a:buClr>
              <a:buSzPct val="75000"/>
            </a:pPr>
            <a:r>
              <a:rPr lang="fr-FR" sz="1100" i="1" dirty="0">
                <a:solidFill>
                  <a:schemeClr val="bg1"/>
                </a:solidFill>
              </a:rPr>
              <a:t>Ses droits sont enregistrés sur la carte </a:t>
            </a:r>
            <a:r>
              <a:rPr lang="fr-FR" sz="1100" i="1" dirty="0" smtClean="0">
                <a:solidFill>
                  <a:schemeClr val="bg1"/>
                </a:solidFill>
              </a:rPr>
              <a:t>Vitale </a:t>
            </a:r>
            <a:endParaRPr lang="fr-FR" sz="1100" i="1" dirty="0">
              <a:solidFill>
                <a:schemeClr val="bg1"/>
              </a:solidFill>
            </a:endParaRPr>
          </a:p>
        </p:txBody>
      </p:sp>
      <p:grpSp>
        <p:nvGrpSpPr>
          <p:cNvPr id="8" name="Groupe 7"/>
          <p:cNvGrpSpPr/>
          <p:nvPr/>
        </p:nvGrpSpPr>
        <p:grpSpPr>
          <a:xfrm>
            <a:off x="264669" y="1639363"/>
            <a:ext cx="815737" cy="1420526"/>
            <a:chOff x="264669" y="1661941"/>
            <a:chExt cx="815737" cy="1420526"/>
          </a:xfrm>
        </p:grpSpPr>
        <p:grpSp>
          <p:nvGrpSpPr>
            <p:cNvPr id="25" name="Group 6"/>
            <p:cNvGrpSpPr>
              <a:grpSpLocks/>
            </p:cNvGrpSpPr>
            <p:nvPr/>
          </p:nvGrpSpPr>
          <p:grpSpPr bwMode="auto">
            <a:xfrm>
              <a:off x="264669" y="1661941"/>
              <a:ext cx="815737" cy="1420526"/>
              <a:chOff x="5299804" y="2889503"/>
              <a:chExt cx="815926" cy="1420249"/>
            </a:xfrm>
          </p:grpSpPr>
          <p:pic>
            <p:nvPicPr>
              <p:cNvPr id="26" name="Picture 3" descr="C:\Users\pporte1\Desktop\C2\CNAMTS\SNA\03 - Icônes\Icones Hommes\k3485192.jpg"/>
              <p:cNvPicPr>
                <a:picLocks noChangeAspect="1" noChangeArrowheads="1"/>
              </p:cNvPicPr>
              <p:nvPr/>
            </p:nvPicPr>
            <p:blipFill>
              <a:blip r:embed="rId3">
                <a:extLst>
                  <a:ext uri="{28A0092B-C50C-407E-A947-70E740481C1C}">
                    <a14:useLocalDpi xmlns:a14="http://schemas.microsoft.com/office/drawing/2010/main" val="0"/>
                  </a:ext>
                </a:extLst>
              </a:blip>
              <a:srcRect l="6036" t="14870" r="41435"/>
              <a:stretch>
                <a:fillRect/>
              </a:stretch>
            </p:blipFill>
            <p:spPr bwMode="auto">
              <a:xfrm>
                <a:off x="5299804" y="3093474"/>
                <a:ext cx="701923" cy="1216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12"/>
              <p:cNvSpPr>
                <a:spLocks noChangeArrowheads="1"/>
              </p:cNvSpPr>
              <p:nvPr/>
            </p:nvSpPr>
            <p:spPr bwMode="auto">
              <a:xfrm>
                <a:off x="5786546" y="2889503"/>
                <a:ext cx="329184" cy="621689"/>
              </a:xfrm>
              <a:prstGeom prst="rect">
                <a:avLst/>
              </a:prstGeom>
              <a:solidFill>
                <a:schemeClr val="bg1"/>
              </a:solidFill>
              <a:ln w="9525" algn="ctr">
                <a:solidFill>
                  <a:schemeClr val="bg1"/>
                </a:solidFill>
                <a:round/>
                <a:headEnd/>
                <a:tailEnd/>
              </a:ln>
            </p:spPr>
            <p:txBody>
              <a:bodyPr lIns="90000" tIns="46800" rIns="90000" bIns="46800" anchor="ctr"/>
              <a:lstStyle/>
              <a:p>
                <a:endParaRPr lang="fr-FR" dirty="0"/>
              </a:p>
            </p:txBody>
          </p:sp>
        </p:grpSp>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8198" y="1867262"/>
              <a:ext cx="269901" cy="150522"/>
            </a:xfrm>
            <a:prstGeom prst="rect">
              <a:avLst/>
            </a:prstGeom>
          </p:spPr>
        </p:pic>
      </p:grpSp>
      <p:pic>
        <p:nvPicPr>
          <p:cNvPr id="37" name="Picture 3" descr="C:\Users\pporte1\Desktop\C2\CNAMTS\SNA\03 - Icônes\Icones Hommes\k3485194.jpg"/>
          <p:cNvPicPr>
            <a:picLocks noChangeAspect="1" noChangeArrowheads="1"/>
          </p:cNvPicPr>
          <p:nvPr/>
        </p:nvPicPr>
        <p:blipFill rotWithShape="1">
          <a:blip r:embed="rId5">
            <a:extLst>
              <a:ext uri="{28A0092B-C50C-407E-A947-70E740481C1C}">
                <a14:useLocalDpi xmlns:a14="http://schemas.microsoft.com/office/drawing/2010/main" val="0"/>
              </a:ext>
            </a:extLst>
          </a:blip>
          <a:srcRect t="17863" r="50000"/>
          <a:stretch/>
        </p:blipFill>
        <p:spPr bwMode="auto">
          <a:xfrm>
            <a:off x="2770561" y="1852115"/>
            <a:ext cx="667062" cy="121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Imag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3022" y="1841374"/>
            <a:ext cx="269901" cy="150522"/>
          </a:xfrm>
          <a:prstGeom prst="rect">
            <a:avLst/>
          </a:prstGeom>
        </p:spPr>
      </p:pic>
      <p:grpSp>
        <p:nvGrpSpPr>
          <p:cNvPr id="10" name="Groupe 9"/>
          <p:cNvGrpSpPr/>
          <p:nvPr/>
        </p:nvGrpSpPr>
        <p:grpSpPr>
          <a:xfrm>
            <a:off x="5602481" y="1276905"/>
            <a:ext cx="1599505" cy="1792013"/>
            <a:chOff x="5602481" y="1276905"/>
            <a:chExt cx="1599505" cy="1792013"/>
          </a:xfrm>
        </p:grpSpPr>
        <p:grpSp>
          <p:nvGrpSpPr>
            <p:cNvPr id="34" name="Group 18"/>
            <p:cNvGrpSpPr>
              <a:grpSpLocks/>
            </p:cNvGrpSpPr>
            <p:nvPr/>
          </p:nvGrpSpPr>
          <p:grpSpPr bwMode="auto">
            <a:xfrm>
              <a:off x="5602481" y="1276905"/>
              <a:ext cx="1599505" cy="1792013"/>
              <a:chOff x="9850591" y="1488170"/>
              <a:chExt cx="1598277" cy="1792393"/>
            </a:xfrm>
          </p:grpSpPr>
          <p:pic>
            <p:nvPicPr>
              <p:cNvPr id="35" name="Picture 2" descr="C:\Users\pporte1\Desktop\C2\CNAMTS\SNA\03 - Icônes\Icones Hommes\k3308323.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63256" y="1632418"/>
                <a:ext cx="1131742" cy="1648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5"/>
              <p:cNvSpPr/>
              <p:nvPr/>
            </p:nvSpPr>
            <p:spPr bwMode="auto">
              <a:xfrm>
                <a:off x="9850591" y="1488170"/>
                <a:ext cx="1598277" cy="612000"/>
              </a:xfrm>
              <a:prstGeom prst="rect">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p:spPr>
            <p:txBody>
              <a:bodyPr lIns="90000" tIns="46800" rIns="90000" bIns="46800" anchor="ctr"/>
              <a:lstStyle/>
              <a:p>
                <a:pPr algn="ctr">
                  <a:defRPr/>
                </a:pPr>
                <a:r>
                  <a:rPr lang="fr-FR" sz="1400" i="1" dirty="0" smtClean="0">
                    <a:latin typeface="Arial" charset="0"/>
                    <a:cs typeface="+mn-cs"/>
                  </a:rPr>
                  <a:t>J’ai une activité salariée</a:t>
                </a:r>
                <a:endParaRPr lang="fr-FR" sz="1400" i="1" dirty="0">
                  <a:latin typeface="Arial" charset="0"/>
                  <a:cs typeface="+mn-cs"/>
                </a:endParaRPr>
              </a:p>
            </p:txBody>
          </p:sp>
        </p:grpSp>
        <p:pic>
          <p:nvPicPr>
            <p:cNvPr id="40" name="Imag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1561" y="1885974"/>
              <a:ext cx="269901" cy="150522"/>
            </a:xfrm>
            <a:prstGeom prst="rect">
              <a:avLst/>
            </a:prstGeom>
          </p:spPr>
        </p:pic>
      </p:grpSp>
      <p:sp>
        <p:nvSpPr>
          <p:cNvPr id="33" name="Oval Callout 1"/>
          <p:cNvSpPr>
            <a:spLocks noChangeArrowheads="1"/>
          </p:cNvSpPr>
          <p:nvPr/>
        </p:nvSpPr>
        <p:spPr bwMode="auto">
          <a:xfrm>
            <a:off x="340590" y="816668"/>
            <a:ext cx="2275584" cy="827885"/>
          </a:xfrm>
          <a:prstGeom prst="wedgeEllipseCallout">
            <a:avLst>
              <a:gd name="adj1" fmla="val -31700"/>
              <a:gd name="adj2" fmla="val 102607"/>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p:spPr>
        <p:txBody>
          <a:bodyPr lIns="90000" tIns="46800" rIns="90000" bIns="46800" anchor="ctr"/>
          <a:lstStyle/>
          <a:p>
            <a:pPr algn="ctr">
              <a:defRPr/>
            </a:pPr>
            <a:r>
              <a:rPr lang="fr-FR" sz="1400" i="1" dirty="0" smtClean="0">
                <a:latin typeface="Arial" charset="0"/>
                <a:cs typeface="+mn-cs"/>
              </a:rPr>
              <a:t>Bonjour, </a:t>
            </a:r>
          </a:p>
          <a:p>
            <a:pPr algn="ctr">
              <a:defRPr/>
            </a:pPr>
            <a:r>
              <a:rPr lang="fr-FR" sz="1400" i="1" dirty="0" smtClean="0">
                <a:latin typeface="Arial" charset="0"/>
                <a:cs typeface="+mn-cs"/>
              </a:rPr>
              <a:t>je m’appelle Yasmine…</a:t>
            </a:r>
            <a:endParaRPr lang="fr-FR" sz="1400" i="1" dirty="0">
              <a:latin typeface="Arial" charset="0"/>
              <a:cs typeface="+mn-cs"/>
            </a:endParaRPr>
          </a:p>
        </p:txBody>
      </p:sp>
      <p:grpSp>
        <p:nvGrpSpPr>
          <p:cNvPr id="11" name="Groupe 10"/>
          <p:cNvGrpSpPr/>
          <p:nvPr/>
        </p:nvGrpSpPr>
        <p:grpSpPr>
          <a:xfrm>
            <a:off x="7676290" y="1806398"/>
            <a:ext cx="830009" cy="1216800"/>
            <a:chOff x="7676290" y="1806398"/>
            <a:chExt cx="830009" cy="1216800"/>
          </a:xfrm>
        </p:grpSpPr>
        <p:pic>
          <p:nvPicPr>
            <p:cNvPr id="51" name="Picture 2" descr="C:\Users\pporte1\Desktop\C2\CNAMTS\SNA\03 - Icônes\Icones Hommes\k3104655.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76290" y="1806398"/>
              <a:ext cx="830009" cy="121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Imag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9997" y="1822836"/>
              <a:ext cx="269901" cy="150522"/>
            </a:xfrm>
            <a:prstGeom prst="rect">
              <a:avLst/>
            </a:prstGeom>
          </p:spPr>
        </p:pic>
      </p:grpSp>
      <p:pic>
        <p:nvPicPr>
          <p:cNvPr id="4" name="Imag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90193" y="2273328"/>
            <a:ext cx="635295" cy="425648"/>
          </a:xfrm>
          <a:prstGeom prst="rect">
            <a:avLst/>
          </a:prstGeom>
        </p:spPr>
      </p:pic>
      <p:sp>
        <p:nvSpPr>
          <p:cNvPr id="42" name="Oval Callout 1"/>
          <p:cNvSpPr>
            <a:spLocks noChangeArrowheads="1"/>
          </p:cNvSpPr>
          <p:nvPr/>
        </p:nvSpPr>
        <p:spPr bwMode="auto">
          <a:xfrm>
            <a:off x="2799644" y="1007179"/>
            <a:ext cx="2275584" cy="827885"/>
          </a:xfrm>
          <a:prstGeom prst="wedgeEllipseCallout">
            <a:avLst>
              <a:gd name="adj1" fmla="val -27933"/>
              <a:gd name="adj2" fmla="val 73844"/>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p:spPr>
        <p:txBody>
          <a:bodyPr lIns="90000" tIns="46800" rIns="90000" bIns="46800" anchor="ctr"/>
          <a:lstStyle/>
          <a:p>
            <a:pPr algn="ctr">
              <a:defRPr/>
            </a:pPr>
            <a:r>
              <a:rPr lang="fr-FR" sz="1400" i="1" dirty="0"/>
              <a:t>Je suis assurée </a:t>
            </a:r>
            <a:r>
              <a:rPr lang="fr-FR" sz="1400" i="1" dirty="0" smtClean="0"/>
              <a:t>du </a:t>
            </a:r>
            <a:r>
              <a:rPr lang="fr-FR" sz="1400" i="1" dirty="0"/>
              <a:t>Régime Général</a:t>
            </a:r>
          </a:p>
        </p:txBody>
      </p:sp>
      <p:sp>
        <p:nvSpPr>
          <p:cNvPr id="43" name="Oval Callout 1"/>
          <p:cNvSpPr>
            <a:spLocks noChangeArrowheads="1"/>
          </p:cNvSpPr>
          <p:nvPr/>
        </p:nvSpPr>
        <p:spPr bwMode="auto">
          <a:xfrm>
            <a:off x="7470059" y="816668"/>
            <a:ext cx="2275584" cy="827885"/>
          </a:xfrm>
          <a:prstGeom prst="wedgeEllipseCallout">
            <a:avLst>
              <a:gd name="adj1" fmla="val -6586"/>
              <a:gd name="adj2" fmla="val 80747"/>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p:spPr>
        <p:txBody>
          <a:bodyPr lIns="90000" tIns="46800" rIns="90000" bIns="46800" anchor="ctr"/>
          <a:lstStyle/>
          <a:p>
            <a:pPr algn="ctr">
              <a:defRPr/>
            </a:pPr>
            <a:r>
              <a:rPr lang="fr-FR" sz="1400" i="1" dirty="0" smtClean="0"/>
              <a:t>et une </a:t>
            </a:r>
            <a:r>
              <a:rPr lang="fr-FR" sz="1400" i="1" dirty="0"/>
              <a:t>carte Vitale !</a:t>
            </a:r>
          </a:p>
        </p:txBody>
      </p:sp>
    </p:spTree>
    <p:extLst>
      <p:ext uri="{BB962C8B-B14F-4D97-AF65-F5344CB8AC3E}">
        <p14:creationId xmlns:p14="http://schemas.microsoft.com/office/powerpoint/2010/main" val="216987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fade">
                                      <p:cBhvr>
                                        <p:cTn id="28" dur="500"/>
                                        <p:tgtEl>
                                          <p:spTgt spid="5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50" grpId="0" animBg="1"/>
      <p:bldP spid="53" grpId="0" animBg="1"/>
      <p:bldP spid="57" grpId="0" animBg="1"/>
      <p:bldP spid="58" grpId="0" animBg="1"/>
      <p:bldP spid="59" grpId="0" animBg="1"/>
      <p:bldP spid="28" grpId="0" animBg="1"/>
      <p:bldP spid="30" grpId="0" animBg="1"/>
      <p:bldP spid="31" grpId="0" animBg="1"/>
      <p:bldP spid="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3"/>
          <p:cNvSpPr>
            <a:spLocks noChangeArrowheads="1"/>
          </p:cNvSpPr>
          <p:nvPr/>
        </p:nvSpPr>
        <p:spPr bwMode="auto">
          <a:xfrm>
            <a:off x="1882142" y="1319367"/>
            <a:ext cx="6274722" cy="4127333"/>
          </a:xfrm>
          <a:prstGeom prst="roundRect">
            <a:avLst>
              <a:gd name="adj" fmla="val 5861"/>
            </a:avLst>
          </a:prstGeom>
          <a:solidFill>
            <a:schemeClr val="bg1">
              <a:lumMod val="95000"/>
              <a:alpha val="50000"/>
            </a:schemeClr>
          </a:solidFill>
          <a:ln w="9525">
            <a:solidFill>
              <a:schemeClr val="bg1">
                <a:lumMod val="50000"/>
              </a:schemeClr>
            </a:solidFill>
            <a:round/>
            <a:headEnd/>
            <a:tailEnd/>
          </a:ln>
          <a:scene3d>
            <a:camera prst="orthographicFront"/>
            <a:lightRig rig="threePt" dir="t"/>
          </a:scene3d>
          <a:sp3d>
            <a:bevelT/>
            <a:bevelB/>
          </a:sp3d>
        </p:spPr>
        <p:txBody>
          <a:bodyPr lIns="72000" tIns="36000" rIns="72000" bIns="0" anchor="t" anchorCtr="1"/>
          <a:lstStyle/>
          <a:p>
            <a:pPr algn="ctr">
              <a:defRPr/>
            </a:pPr>
            <a:r>
              <a:rPr lang="fr-FR" sz="1200" dirty="0">
                <a:latin typeface="Arial" charset="0"/>
                <a:cs typeface="+mn-cs"/>
              </a:rPr>
              <a:t> </a:t>
            </a:r>
            <a:r>
              <a:rPr lang="fr-FR" sz="1400" dirty="0" smtClean="0">
                <a:latin typeface="Arial" charset="0"/>
                <a:cs typeface="+mn-cs"/>
              </a:rPr>
              <a:t>CNAMTS </a:t>
            </a:r>
            <a:endParaRPr lang="fr-FR" sz="1400" dirty="0">
              <a:latin typeface="Arial" charset="0"/>
              <a:cs typeface="+mn-cs"/>
            </a:endParaRPr>
          </a:p>
          <a:p>
            <a:pPr algn="ctr">
              <a:defRPr/>
            </a:pPr>
            <a:r>
              <a:rPr lang="fr-FR" sz="1400" dirty="0">
                <a:latin typeface="Arial" charset="0"/>
                <a:cs typeface="+mn-cs"/>
              </a:rPr>
              <a:t>Assure la gestion technique du SI </a:t>
            </a:r>
            <a:r>
              <a:rPr lang="fr-FR" sz="1400" dirty="0" smtClean="0">
                <a:latin typeface="Arial" charset="0"/>
                <a:cs typeface="+mn-cs"/>
              </a:rPr>
              <a:t>du régime général et des régimes hébergés de </a:t>
            </a:r>
            <a:r>
              <a:rPr lang="fr-FR" sz="1400" dirty="0">
                <a:latin typeface="Arial" charset="0"/>
                <a:cs typeface="+mn-cs"/>
              </a:rPr>
              <a:t>l’Assurance </a:t>
            </a:r>
            <a:r>
              <a:rPr lang="fr-FR" sz="1400" dirty="0" smtClean="0">
                <a:latin typeface="Arial" charset="0"/>
                <a:cs typeface="+mn-cs"/>
              </a:rPr>
              <a:t>Maladie</a:t>
            </a:r>
            <a:endParaRPr lang="fr-FR" sz="1400" dirty="0">
              <a:latin typeface="Arial" charset="0"/>
              <a:cs typeface="+mn-cs"/>
            </a:endParaRPr>
          </a:p>
        </p:txBody>
      </p:sp>
      <p:sp>
        <p:nvSpPr>
          <p:cNvPr id="18" name="Flowchart: Magnetic Disk 17"/>
          <p:cNvSpPr/>
          <p:nvPr/>
        </p:nvSpPr>
        <p:spPr bwMode="auto">
          <a:xfrm>
            <a:off x="3020759" y="2523744"/>
            <a:ext cx="3997488" cy="2514600"/>
          </a:xfrm>
          <a:prstGeom prst="flowChartMagneticDisk">
            <a:avLst/>
          </a:prstGeom>
          <a:solidFill>
            <a:schemeClr val="bg1">
              <a:lumMod val="7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defRPr/>
            </a:pPr>
            <a:endParaRPr lang="fr-FR" sz="1200" dirty="0">
              <a:solidFill>
                <a:schemeClr val="bg1">
                  <a:lumMod val="50000"/>
                </a:schemeClr>
              </a:solidFill>
              <a:latin typeface="Arial" charset="0"/>
              <a:cs typeface="+mn-cs"/>
            </a:endParaRPr>
          </a:p>
        </p:txBody>
      </p:sp>
      <p:sp>
        <p:nvSpPr>
          <p:cNvPr id="2" name="Title 1"/>
          <p:cNvSpPr>
            <a:spLocks noGrp="1"/>
          </p:cNvSpPr>
          <p:nvPr>
            <p:ph type="title"/>
          </p:nvPr>
        </p:nvSpPr>
        <p:spPr/>
        <p:txBody>
          <a:bodyPr/>
          <a:lstStyle/>
          <a:p>
            <a:r>
              <a:rPr lang="fr-FR" sz="2000" dirty="0"/>
              <a:t>2. Gestion des </a:t>
            </a:r>
            <a:r>
              <a:rPr lang="fr-FR" sz="2000" dirty="0" smtClean="0"/>
              <a:t>bénéficiaires</a:t>
            </a:r>
            <a:br>
              <a:rPr lang="fr-FR" sz="2000" dirty="0" smtClean="0"/>
            </a:br>
            <a:r>
              <a:rPr lang="fr-FR" sz="2000" i="1" dirty="0"/>
              <a:t>Référentiels des droits</a:t>
            </a:r>
          </a:p>
        </p:txBody>
      </p:sp>
      <p:sp>
        <p:nvSpPr>
          <p:cNvPr id="16" name="Rounded Rectangle 15"/>
          <p:cNvSpPr/>
          <p:nvPr/>
        </p:nvSpPr>
        <p:spPr bwMode="auto">
          <a:xfrm>
            <a:off x="401782" y="724702"/>
            <a:ext cx="9102437" cy="594665"/>
          </a:xfrm>
          <a:prstGeom prst="roundRect">
            <a:avLst/>
          </a:prstGeom>
          <a:noFill/>
          <a:ln w="9525">
            <a:noFill/>
            <a:round/>
            <a:headEnd/>
            <a:tailEnd/>
          </a:ln>
          <a:scene3d>
            <a:camera prst="orthographicFront"/>
            <a:lightRig rig="threePt" dir="t"/>
          </a:scene3d>
          <a:sp3d>
            <a:bevelB/>
          </a:sp3d>
        </p:spPr>
        <p:txBody>
          <a:bodyPr anchor="ctr"/>
          <a:lstStyle/>
          <a:p>
            <a:pPr algn="ctr">
              <a:defRPr/>
            </a:pPr>
            <a:r>
              <a:rPr lang="fr-FR" sz="1600" dirty="0">
                <a:latin typeface="Arial" charset="0"/>
                <a:cs typeface="+mn-cs"/>
              </a:rPr>
              <a:t>La gestion des bénéficiaires s’appuie sur un ensemble de bases gérées par la </a:t>
            </a:r>
            <a:r>
              <a:rPr lang="fr-FR" sz="1600" dirty="0" smtClean="0">
                <a:latin typeface="Arial" charset="0"/>
                <a:cs typeface="+mn-cs"/>
              </a:rPr>
              <a:t>CNAMTS</a:t>
            </a:r>
            <a:endParaRPr lang="fr-FR" sz="1600" dirty="0">
              <a:latin typeface="Arial" charset="0"/>
              <a:cs typeface="+mn-cs"/>
            </a:endParaRPr>
          </a:p>
        </p:txBody>
      </p:sp>
      <p:sp>
        <p:nvSpPr>
          <p:cNvPr id="19" name="AutoShape 10"/>
          <p:cNvSpPr>
            <a:spLocks noChangeArrowheads="1"/>
          </p:cNvSpPr>
          <p:nvPr/>
        </p:nvSpPr>
        <p:spPr bwMode="auto">
          <a:xfrm>
            <a:off x="4413576" y="2746161"/>
            <a:ext cx="1152000" cy="518247"/>
          </a:xfrm>
          <a:prstGeom prst="can">
            <a:avLst>
              <a:gd name="adj" fmla="val 25000"/>
            </a:avLst>
          </a:prstGeom>
          <a:solidFill>
            <a:srgbClr val="C00000"/>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defRPr/>
            </a:pPr>
            <a:r>
              <a:rPr lang="fr-FR" sz="1200" dirty="0" smtClean="0">
                <a:solidFill>
                  <a:schemeClr val="bg1"/>
                </a:solidFill>
                <a:latin typeface="Arial" charset="0"/>
                <a:cs typeface="+mn-cs"/>
              </a:rPr>
              <a:t>RFI</a:t>
            </a:r>
            <a:r>
              <a:rPr lang="fr-FR" sz="1200" dirty="0">
                <a:solidFill>
                  <a:schemeClr val="bg1"/>
                </a:solidFill>
              </a:rPr>
              <a:t>*</a:t>
            </a:r>
          </a:p>
        </p:txBody>
      </p:sp>
      <p:sp>
        <p:nvSpPr>
          <p:cNvPr id="20" name="AutoShape 10"/>
          <p:cNvSpPr>
            <a:spLocks noChangeArrowheads="1"/>
          </p:cNvSpPr>
          <p:nvPr/>
        </p:nvSpPr>
        <p:spPr bwMode="auto">
          <a:xfrm>
            <a:off x="4443503" y="3802956"/>
            <a:ext cx="1152000" cy="412668"/>
          </a:xfrm>
          <a:prstGeom prst="can">
            <a:avLst>
              <a:gd name="adj" fmla="val 25000"/>
            </a:avLst>
          </a:prstGeom>
          <a:solidFill>
            <a:srgbClr val="0070C0"/>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defRPr/>
            </a:pPr>
            <a:r>
              <a:rPr lang="fr-FR" sz="1200" dirty="0">
                <a:solidFill>
                  <a:schemeClr val="bg1"/>
                </a:solidFill>
                <a:latin typeface="Arial" charset="0"/>
                <a:cs typeface="+mn-cs"/>
              </a:rPr>
              <a:t>BDO</a:t>
            </a:r>
          </a:p>
        </p:txBody>
      </p:sp>
      <p:sp>
        <p:nvSpPr>
          <p:cNvPr id="4" name="Rectangle 3"/>
          <p:cNvSpPr/>
          <p:nvPr/>
        </p:nvSpPr>
        <p:spPr>
          <a:xfrm>
            <a:off x="938645" y="5510708"/>
            <a:ext cx="8153400" cy="646331"/>
          </a:xfrm>
          <a:prstGeom prst="rect">
            <a:avLst/>
          </a:prstGeom>
        </p:spPr>
        <p:txBody>
          <a:bodyPr wrap="square">
            <a:spAutoFit/>
          </a:bodyPr>
          <a:lstStyle/>
          <a:p>
            <a:pPr algn="ctr">
              <a:defRPr/>
            </a:pPr>
            <a:r>
              <a:rPr lang="fr-FR" dirty="0"/>
              <a:t> </a:t>
            </a:r>
            <a:r>
              <a:rPr lang="fr-FR" dirty="0" smtClean="0"/>
              <a:t>Ces bases sont alimentées </a:t>
            </a:r>
            <a:r>
              <a:rPr lang="fr-FR" dirty="0"/>
              <a:t>par des répertoires </a:t>
            </a:r>
            <a:r>
              <a:rPr lang="fr-FR" dirty="0" smtClean="0"/>
              <a:t>inter-régimes extérieurs à la CNAMTS</a:t>
            </a:r>
            <a:endParaRPr lang="fr-FR" dirty="0"/>
          </a:p>
        </p:txBody>
      </p:sp>
      <p:sp>
        <p:nvSpPr>
          <p:cNvPr id="10" name="AutoShape 23"/>
          <p:cNvSpPr>
            <a:spLocks noChangeArrowheads="1"/>
          </p:cNvSpPr>
          <p:nvPr/>
        </p:nvSpPr>
        <p:spPr bwMode="auto">
          <a:xfrm>
            <a:off x="7913791" y="2155857"/>
            <a:ext cx="1297820" cy="1046078"/>
          </a:xfrm>
          <a:prstGeom prst="wedgeRoundRectCallout">
            <a:avLst>
              <a:gd name="adj1" fmla="val -245415"/>
              <a:gd name="adj2" fmla="val 33488"/>
              <a:gd name="adj3" fmla="val 16667"/>
            </a:avLst>
          </a:prstGeom>
          <a:solidFill>
            <a:srgbClr val="FFC000"/>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defRPr/>
            </a:pPr>
            <a:r>
              <a:rPr lang="fr-FR" sz="1200" dirty="0" smtClean="0">
                <a:solidFill>
                  <a:schemeClr val="tx1">
                    <a:lumMod val="95000"/>
                    <a:lumOff val="5000"/>
                  </a:schemeClr>
                </a:solidFill>
              </a:rPr>
              <a:t>Identification des individus</a:t>
            </a:r>
            <a:endParaRPr lang="fr-FR" sz="1100" b="0" dirty="0">
              <a:solidFill>
                <a:schemeClr val="tx1">
                  <a:lumMod val="95000"/>
                  <a:lumOff val="5000"/>
                </a:schemeClr>
              </a:solidFill>
              <a:latin typeface="Arial" charset="0"/>
              <a:cs typeface="+mn-cs"/>
            </a:endParaRPr>
          </a:p>
        </p:txBody>
      </p:sp>
      <p:sp>
        <p:nvSpPr>
          <p:cNvPr id="11" name="AutoShape 10"/>
          <p:cNvSpPr>
            <a:spLocks noChangeArrowheads="1"/>
          </p:cNvSpPr>
          <p:nvPr/>
        </p:nvSpPr>
        <p:spPr bwMode="auto">
          <a:xfrm>
            <a:off x="4443503" y="4232982"/>
            <a:ext cx="1152000" cy="412668"/>
          </a:xfrm>
          <a:prstGeom prst="can">
            <a:avLst>
              <a:gd name="adj" fmla="val 25000"/>
            </a:avLst>
          </a:prstGeom>
          <a:solidFill>
            <a:srgbClr val="0070C0"/>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defRPr/>
            </a:pPr>
            <a:r>
              <a:rPr lang="fr-FR" sz="1200" dirty="0">
                <a:solidFill>
                  <a:schemeClr val="bg1"/>
                </a:solidFill>
                <a:latin typeface="Arial" charset="0"/>
                <a:cs typeface="+mn-cs"/>
              </a:rPr>
              <a:t>BDO</a:t>
            </a:r>
          </a:p>
        </p:txBody>
      </p:sp>
      <p:sp>
        <p:nvSpPr>
          <p:cNvPr id="12" name="AutoShape 10"/>
          <p:cNvSpPr>
            <a:spLocks noChangeArrowheads="1"/>
          </p:cNvSpPr>
          <p:nvPr/>
        </p:nvSpPr>
        <p:spPr bwMode="auto">
          <a:xfrm>
            <a:off x="3240240" y="4159140"/>
            <a:ext cx="1152000" cy="412668"/>
          </a:xfrm>
          <a:prstGeom prst="can">
            <a:avLst>
              <a:gd name="adj" fmla="val 25000"/>
            </a:avLst>
          </a:prstGeom>
          <a:solidFill>
            <a:srgbClr val="0070C0"/>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defRPr/>
            </a:pPr>
            <a:r>
              <a:rPr lang="fr-FR" sz="1200" dirty="0">
                <a:solidFill>
                  <a:schemeClr val="bg1"/>
                </a:solidFill>
                <a:latin typeface="Arial" charset="0"/>
                <a:cs typeface="+mn-cs"/>
              </a:rPr>
              <a:t>BDO</a:t>
            </a:r>
          </a:p>
        </p:txBody>
      </p:sp>
      <p:sp>
        <p:nvSpPr>
          <p:cNvPr id="13" name="AutoShape 10"/>
          <p:cNvSpPr>
            <a:spLocks noChangeArrowheads="1"/>
          </p:cNvSpPr>
          <p:nvPr/>
        </p:nvSpPr>
        <p:spPr bwMode="auto">
          <a:xfrm>
            <a:off x="5739312" y="4168284"/>
            <a:ext cx="1152000" cy="412668"/>
          </a:xfrm>
          <a:prstGeom prst="can">
            <a:avLst>
              <a:gd name="adj" fmla="val 25000"/>
            </a:avLst>
          </a:prstGeom>
          <a:solidFill>
            <a:srgbClr val="0070C0"/>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defRPr/>
            </a:pPr>
            <a:r>
              <a:rPr lang="fr-FR" sz="1200" dirty="0">
                <a:solidFill>
                  <a:schemeClr val="bg1"/>
                </a:solidFill>
                <a:latin typeface="Arial" charset="0"/>
                <a:cs typeface="+mn-cs"/>
              </a:rPr>
              <a:t>BDO</a:t>
            </a:r>
          </a:p>
        </p:txBody>
      </p:sp>
      <p:sp>
        <p:nvSpPr>
          <p:cNvPr id="14" name="AutoShape 10"/>
          <p:cNvSpPr>
            <a:spLocks noChangeArrowheads="1"/>
          </p:cNvSpPr>
          <p:nvPr/>
        </p:nvSpPr>
        <p:spPr bwMode="auto">
          <a:xfrm>
            <a:off x="3240240" y="3802807"/>
            <a:ext cx="1152000" cy="412668"/>
          </a:xfrm>
          <a:prstGeom prst="can">
            <a:avLst>
              <a:gd name="adj" fmla="val 25000"/>
            </a:avLst>
          </a:prstGeom>
          <a:solidFill>
            <a:srgbClr val="0070C0"/>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defRPr/>
            </a:pPr>
            <a:r>
              <a:rPr lang="fr-FR" sz="1200" dirty="0" smtClean="0">
                <a:solidFill>
                  <a:schemeClr val="bg1"/>
                </a:solidFill>
                <a:latin typeface="Arial" charset="0"/>
                <a:cs typeface="+mn-cs"/>
              </a:rPr>
              <a:t>BDO</a:t>
            </a:r>
            <a:r>
              <a:rPr lang="fr-FR" sz="1200" dirty="0">
                <a:solidFill>
                  <a:schemeClr val="bg1"/>
                </a:solidFill>
              </a:rPr>
              <a:t>*</a:t>
            </a:r>
          </a:p>
        </p:txBody>
      </p:sp>
      <p:sp>
        <p:nvSpPr>
          <p:cNvPr id="15" name="AutoShape 10"/>
          <p:cNvSpPr>
            <a:spLocks noChangeArrowheads="1"/>
          </p:cNvSpPr>
          <p:nvPr/>
        </p:nvSpPr>
        <p:spPr bwMode="auto">
          <a:xfrm>
            <a:off x="5651200" y="3755616"/>
            <a:ext cx="1152000" cy="412668"/>
          </a:xfrm>
          <a:prstGeom prst="can">
            <a:avLst>
              <a:gd name="adj" fmla="val 25000"/>
            </a:avLst>
          </a:prstGeom>
          <a:solidFill>
            <a:srgbClr val="0070C0"/>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defRPr/>
            </a:pPr>
            <a:r>
              <a:rPr lang="fr-FR" sz="1200" dirty="0">
                <a:solidFill>
                  <a:schemeClr val="bg1"/>
                </a:solidFill>
                <a:latin typeface="Arial" charset="0"/>
                <a:cs typeface="+mn-cs"/>
              </a:rPr>
              <a:t>BDO</a:t>
            </a:r>
          </a:p>
        </p:txBody>
      </p:sp>
      <p:cxnSp>
        <p:nvCxnSpPr>
          <p:cNvPr id="5" name="Connecteur droit 4"/>
          <p:cNvCxnSpPr/>
          <p:nvPr/>
        </p:nvCxnSpPr>
        <p:spPr bwMode="auto">
          <a:xfrm>
            <a:off x="2331720" y="3621024"/>
            <a:ext cx="5349240" cy="0"/>
          </a:xfrm>
          <a:prstGeom prst="line">
            <a:avLst/>
          </a:prstGeom>
          <a:noFill/>
          <a:ln w="28575" cap="flat" cmpd="sng" algn="ctr">
            <a:solidFill>
              <a:schemeClr val="accent2"/>
            </a:solidFill>
            <a:prstDash val="dash"/>
            <a:round/>
            <a:headEnd type="none" w="med" len="med"/>
            <a:tailEnd type="none" w="med" len="med"/>
          </a:ln>
          <a:effectLst/>
        </p:spPr>
      </p:cxnSp>
      <p:sp>
        <p:nvSpPr>
          <p:cNvPr id="7" name="ZoneTexte 6"/>
          <p:cNvSpPr txBox="1"/>
          <p:nvPr/>
        </p:nvSpPr>
        <p:spPr>
          <a:xfrm>
            <a:off x="2050623" y="2967534"/>
            <a:ext cx="869149" cy="523220"/>
          </a:xfrm>
          <a:prstGeom prst="rect">
            <a:avLst/>
          </a:prstGeom>
          <a:noFill/>
        </p:spPr>
        <p:txBody>
          <a:bodyPr wrap="none" rtlCol="0">
            <a:spAutoFit/>
          </a:bodyPr>
          <a:lstStyle/>
          <a:p>
            <a:r>
              <a:rPr lang="fr-FR" sz="1400" dirty="0" smtClean="0"/>
              <a:t>Niveau </a:t>
            </a:r>
          </a:p>
          <a:p>
            <a:r>
              <a:rPr lang="fr-FR" sz="1400" dirty="0" smtClean="0"/>
              <a:t>national</a:t>
            </a:r>
            <a:endParaRPr lang="fr-FR" sz="1400" dirty="0"/>
          </a:p>
        </p:txBody>
      </p:sp>
      <p:sp>
        <p:nvSpPr>
          <p:cNvPr id="26" name="ZoneTexte 25"/>
          <p:cNvSpPr txBox="1"/>
          <p:nvPr/>
        </p:nvSpPr>
        <p:spPr>
          <a:xfrm>
            <a:off x="7149927" y="3842254"/>
            <a:ext cx="880369" cy="523220"/>
          </a:xfrm>
          <a:prstGeom prst="rect">
            <a:avLst/>
          </a:prstGeom>
          <a:noFill/>
        </p:spPr>
        <p:txBody>
          <a:bodyPr wrap="none" rtlCol="0">
            <a:spAutoFit/>
          </a:bodyPr>
          <a:lstStyle/>
          <a:p>
            <a:r>
              <a:rPr lang="fr-FR" sz="1400" dirty="0" smtClean="0"/>
              <a:t>Niveau </a:t>
            </a:r>
          </a:p>
          <a:p>
            <a:r>
              <a:rPr lang="fr-FR" sz="1400" dirty="0" smtClean="0"/>
              <a:t>régional</a:t>
            </a:r>
            <a:endParaRPr lang="fr-FR" sz="1400" dirty="0"/>
          </a:p>
        </p:txBody>
      </p:sp>
      <p:sp>
        <p:nvSpPr>
          <p:cNvPr id="9" name="AutoShape 23"/>
          <p:cNvSpPr>
            <a:spLocks noChangeArrowheads="1"/>
          </p:cNvSpPr>
          <p:nvPr/>
        </p:nvSpPr>
        <p:spPr bwMode="auto">
          <a:xfrm>
            <a:off x="374350" y="4117158"/>
            <a:ext cx="1834683" cy="1046078"/>
          </a:xfrm>
          <a:prstGeom prst="wedgeRoundRectCallout">
            <a:avLst>
              <a:gd name="adj1" fmla="val 116008"/>
              <a:gd name="adj2" fmla="val -60127"/>
              <a:gd name="adj3" fmla="val 16667"/>
            </a:avLst>
          </a:prstGeom>
          <a:solidFill>
            <a:srgbClr val="FFC000"/>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defRPr/>
            </a:pPr>
            <a:r>
              <a:rPr lang="fr-FR" sz="1200" dirty="0" smtClean="0">
                <a:solidFill>
                  <a:schemeClr val="tx1">
                    <a:lumMod val="95000"/>
                    <a:lumOff val="5000"/>
                  </a:schemeClr>
                </a:solidFill>
                <a:latin typeface="Arial" charset="0"/>
                <a:cs typeface="+mn-cs"/>
              </a:rPr>
              <a:t>Base de données porteuse des droits du Régime Général</a:t>
            </a:r>
            <a:endParaRPr lang="fr-FR" sz="1100" b="0" dirty="0">
              <a:solidFill>
                <a:schemeClr val="tx1">
                  <a:lumMod val="95000"/>
                  <a:lumOff val="5000"/>
                </a:schemeClr>
              </a:solidFill>
              <a:latin typeface="Arial" charset="0"/>
              <a:cs typeface="+mn-cs"/>
            </a:endParaRPr>
          </a:p>
        </p:txBody>
      </p:sp>
    </p:spTree>
    <p:extLst>
      <p:ext uri="{BB962C8B-B14F-4D97-AF65-F5344CB8AC3E}">
        <p14:creationId xmlns:p14="http://schemas.microsoft.com/office/powerpoint/2010/main" val="199216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000" dirty="0"/>
              <a:t>2. Gestion des </a:t>
            </a:r>
            <a:r>
              <a:rPr lang="fr-FR" sz="2000" dirty="0" smtClean="0"/>
              <a:t>bénéficiaires</a:t>
            </a:r>
            <a:br>
              <a:rPr lang="fr-FR" sz="2000" dirty="0" smtClean="0"/>
            </a:br>
            <a:r>
              <a:rPr lang="fr-FR" sz="2000" i="1" dirty="0" smtClean="0"/>
              <a:t>RFI</a:t>
            </a:r>
            <a:endParaRPr lang="fr-FR" sz="2000" i="1" dirty="0"/>
          </a:p>
        </p:txBody>
      </p:sp>
      <p:grpSp>
        <p:nvGrpSpPr>
          <p:cNvPr id="3" name="Group 2"/>
          <p:cNvGrpSpPr/>
          <p:nvPr/>
        </p:nvGrpSpPr>
        <p:grpSpPr>
          <a:xfrm>
            <a:off x="195173" y="781898"/>
            <a:ext cx="1630751" cy="1152000"/>
            <a:chOff x="621288" y="4081058"/>
            <a:chExt cx="1630751" cy="1152000"/>
          </a:xfrm>
        </p:grpSpPr>
        <p:sp>
          <p:nvSpPr>
            <p:cNvPr id="31" name="Flowchart: Magnetic Disk 30"/>
            <p:cNvSpPr/>
            <p:nvPr/>
          </p:nvSpPr>
          <p:spPr bwMode="auto">
            <a:xfrm>
              <a:off x="621288" y="4081058"/>
              <a:ext cx="1620000" cy="1152000"/>
            </a:xfrm>
            <a:prstGeom prst="flowChartMagneticDisk">
              <a:avLst/>
            </a:prstGeom>
            <a:solidFill>
              <a:schemeClr val="bg1">
                <a:lumMod val="7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defRPr/>
              </a:pPr>
              <a:endParaRPr lang="fr-FR" sz="1200" dirty="0">
                <a:solidFill>
                  <a:schemeClr val="bg1">
                    <a:lumMod val="50000"/>
                  </a:schemeClr>
                </a:solidFill>
                <a:latin typeface="Arial" charset="0"/>
                <a:cs typeface="+mn-cs"/>
              </a:endParaRPr>
            </a:p>
          </p:txBody>
        </p:sp>
        <p:sp>
          <p:nvSpPr>
            <p:cNvPr id="32" name="AutoShape 10"/>
            <p:cNvSpPr>
              <a:spLocks noChangeArrowheads="1"/>
            </p:cNvSpPr>
            <p:nvPr/>
          </p:nvSpPr>
          <p:spPr bwMode="auto">
            <a:xfrm>
              <a:off x="815423" y="4677824"/>
              <a:ext cx="540000" cy="288000"/>
            </a:xfrm>
            <a:prstGeom prst="can">
              <a:avLst>
                <a:gd name="adj" fmla="val 25000"/>
              </a:avLst>
            </a:prstGeom>
            <a:solidFill>
              <a:srgbClr val="C00000"/>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r>
                <a:rPr lang="fr-FR" sz="900" dirty="0">
                  <a:solidFill>
                    <a:schemeClr val="bg1"/>
                  </a:solidFill>
                </a:rPr>
                <a:t>RFI</a:t>
              </a:r>
            </a:p>
          </p:txBody>
        </p:sp>
        <p:sp>
          <p:nvSpPr>
            <p:cNvPr id="33" name="AutoShape 10"/>
            <p:cNvSpPr>
              <a:spLocks noChangeArrowheads="1"/>
            </p:cNvSpPr>
            <p:nvPr/>
          </p:nvSpPr>
          <p:spPr bwMode="auto">
            <a:xfrm>
              <a:off x="1436663" y="4677824"/>
              <a:ext cx="540000" cy="288000"/>
            </a:xfrm>
            <a:prstGeom prst="can">
              <a:avLst>
                <a:gd name="adj" fmla="val 25000"/>
              </a:avLst>
            </a:prstGeom>
            <a:solidFill>
              <a:schemeClr val="bg1">
                <a:lumMod val="50000"/>
                <a:alpha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r>
                <a:rPr lang="fr-FR" sz="900" dirty="0">
                  <a:solidFill>
                    <a:schemeClr val="bg1"/>
                  </a:solidFill>
                </a:rPr>
                <a:t>BDO</a:t>
              </a:r>
            </a:p>
          </p:txBody>
        </p:sp>
        <p:sp>
          <p:nvSpPr>
            <p:cNvPr id="36" name="TextBox 35"/>
            <p:cNvSpPr txBox="1"/>
            <p:nvPr/>
          </p:nvSpPr>
          <p:spPr>
            <a:xfrm>
              <a:off x="621288" y="4108450"/>
              <a:ext cx="1630751" cy="253916"/>
            </a:xfrm>
            <a:prstGeom prst="rect">
              <a:avLst/>
            </a:prstGeom>
            <a:noFill/>
          </p:spPr>
          <p:txBody>
            <a:bodyPr wrap="square">
              <a:spAutoFit/>
            </a:bodyPr>
            <a:lstStyle/>
            <a:p>
              <a:pPr algn="ctr">
                <a:defRPr/>
              </a:pPr>
              <a:r>
                <a:rPr lang="fr-FR" sz="1050" dirty="0" smtClean="0">
                  <a:solidFill>
                    <a:schemeClr val="bg1">
                      <a:lumMod val="50000"/>
                    </a:schemeClr>
                  </a:solidFill>
                  <a:latin typeface="Arial" charset="0"/>
                  <a:cs typeface="+mn-cs"/>
                </a:rPr>
                <a:t>Gérés par la CNAMTS</a:t>
              </a:r>
              <a:endParaRPr lang="fr-FR" sz="1050" dirty="0">
                <a:solidFill>
                  <a:schemeClr val="bg1">
                    <a:lumMod val="50000"/>
                  </a:schemeClr>
                </a:solidFill>
                <a:latin typeface="Arial" charset="0"/>
                <a:cs typeface="+mn-cs"/>
              </a:endParaRPr>
            </a:p>
          </p:txBody>
        </p:sp>
      </p:grpSp>
      <p:sp>
        <p:nvSpPr>
          <p:cNvPr id="37" name="Rounded Rectangle 36"/>
          <p:cNvSpPr/>
          <p:nvPr/>
        </p:nvSpPr>
        <p:spPr bwMode="auto">
          <a:xfrm>
            <a:off x="1951802" y="879917"/>
            <a:ext cx="7749759" cy="955962"/>
          </a:xfrm>
          <a:prstGeom prst="roundRect">
            <a:avLst/>
          </a:prstGeom>
          <a:noFill/>
          <a:ln w="9525">
            <a:noFill/>
            <a:round/>
            <a:headEnd/>
            <a:tailEnd/>
          </a:ln>
          <a:scene3d>
            <a:camera prst="orthographicFront"/>
            <a:lightRig rig="threePt" dir="t"/>
          </a:scene3d>
          <a:sp3d>
            <a:bevelB/>
          </a:sp3d>
        </p:spPr>
        <p:txBody>
          <a:bodyPr anchor="ctr"/>
          <a:lstStyle/>
          <a:p>
            <a:pPr algn="ctr">
              <a:defRPr/>
            </a:pPr>
            <a:r>
              <a:rPr lang="fr-FR" sz="1400" dirty="0"/>
              <a:t>Le </a:t>
            </a:r>
            <a:r>
              <a:rPr lang="fr-FR" sz="1400" dirty="0">
                <a:solidFill>
                  <a:srgbClr val="006699"/>
                </a:solidFill>
              </a:rPr>
              <a:t>Référentiel Individus</a:t>
            </a:r>
            <a:r>
              <a:rPr lang="fr-FR" sz="1400" dirty="0"/>
              <a:t>, une base nationale propre au SI CNAMTS, est </a:t>
            </a:r>
            <a:r>
              <a:rPr lang="fr-FR" sz="1400" dirty="0">
                <a:solidFill>
                  <a:srgbClr val="006699"/>
                </a:solidFill>
              </a:rPr>
              <a:t>un fichier national unique </a:t>
            </a:r>
            <a:r>
              <a:rPr lang="fr-FR" sz="1400" dirty="0"/>
              <a:t>des bénéficiaires du régime </a:t>
            </a:r>
            <a:r>
              <a:rPr lang="fr-FR" sz="1400" dirty="0" smtClean="0"/>
              <a:t>général et des régimes hébergés </a:t>
            </a:r>
            <a:endParaRPr lang="fr-FR" sz="1400" dirty="0"/>
          </a:p>
        </p:txBody>
      </p:sp>
      <p:grpSp>
        <p:nvGrpSpPr>
          <p:cNvPr id="4" name="Group 3"/>
          <p:cNvGrpSpPr/>
          <p:nvPr/>
        </p:nvGrpSpPr>
        <p:grpSpPr>
          <a:xfrm>
            <a:off x="195173" y="2111760"/>
            <a:ext cx="4510643" cy="1769715"/>
            <a:chOff x="195173" y="2059805"/>
            <a:chExt cx="4510643" cy="1769715"/>
          </a:xfrm>
        </p:grpSpPr>
        <p:sp>
          <p:nvSpPr>
            <p:cNvPr id="12" name="Rectangle 10"/>
            <p:cNvSpPr>
              <a:spLocks noChangeArrowheads="1"/>
            </p:cNvSpPr>
            <p:nvPr/>
          </p:nvSpPr>
          <p:spPr bwMode="auto">
            <a:xfrm>
              <a:off x="195174" y="2059805"/>
              <a:ext cx="4510642" cy="176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spAutoFit/>
            </a:bodyPr>
            <a:lstStyle/>
            <a:p>
              <a:pPr marL="0" lvl="2" defTabSz="995363">
                <a:lnSpc>
                  <a:spcPts val="1800"/>
                </a:lnSpc>
                <a:spcAft>
                  <a:spcPts val="600"/>
                </a:spcAft>
                <a:buClr>
                  <a:srgbClr val="0078B4"/>
                </a:buClr>
                <a:buSzPct val="80000"/>
                <a:defRPr/>
              </a:pPr>
              <a:r>
                <a:rPr lang="fr-FR" sz="1400" dirty="0" smtClean="0"/>
                <a:t>Missions</a:t>
              </a:r>
            </a:p>
            <a:p>
              <a:pPr marL="285750" lvl="2" indent="-285750" defTabSz="995363">
                <a:lnSpc>
                  <a:spcPts val="1800"/>
                </a:lnSpc>
                <a:spcAft>
                  <a:spcPts val="600"/>
                </a:spcAft>
                <a:buClr>
                  <a:srgbClr val="0078B4"/>
                </a:buClr>
                <a:buSzPct val="80000"/>
                <a:buFont typeface="Arial" charset="0"/>
                <a:buChar char="►"/>
                <a:defRPr/>
              </a:pPr>
              <a:r>
                <a:rPr lang="fr-FR" sz="1200" dirty="0" smtClean="0">
                  <a:solidFill>
                    <a:srgbClr val="006699"/>
                  </a:solidFill>
                </a:rPr>
                <a:t>Assurer </a:t>
              </a:r>
              <a:r>
                <a:rPr lang="fr-FR" sz="1200" dirty="0">
                  <a:solidFill>
                    <a:srgbClr val="006699"/>
                  </a:solidFill>
                </a:rPr>
                <a:t>la qualité des données d’Identification </a:t>
              </a:r>
              <a:r>
                <a:rPr lang="fr-FR" sz="1200" b="0" dirty="0"/>
                <a:t>et de rattachement des bénéficiaires en les gérant dans une base unique </a:t>
              </a:r>
            </a:p>
            <a:p>
              <a:pPr marL="285750" lvl="2" indent="-285750" defTabSz="995363">
                <a:lnSpc>
                  <a:spcPts val="1800"/>
                </a:lnSpc>
                <a:spcAft>
                  <a:spcPts val="600"/>
                </a:spcAft>
                <a:buClr>
                  <a:srgbClr val="0078B4"/>
                </a:buClr>
                <a:buSzPct val="80000"/>
                <a:buFont typeface="Arial" charset="0"/>
                <a:buChar char="►"/>
                <a:defRPr/>
              </a:pPr>
              <a:r>
                <a:rPr lang="fr-FR" sz="1200" dirty="0">
                  <a:solidFill>
                    <a:srgbClr val="006699"/>
                  </a:solidFill>
                </a:rPr>
                <a:t>Garantir l’unicité</a:t>
              </a:r>
              <a:r>
                <a:rPr lang="fr-FR" sz="1200" b="0" dirty="0">
                  <a:solidFill>
                    <a:srgbClr val="006699"/>
                  </a:solidFill>
                </a:rPr>
                <a:t> </a:t>
              </a:r>
              <a:r>
                <a:rPr lang="fr-FR" sz="1200" b="0" dirty="0"/>
                <a:t>de mise à jour et le partage des informations entre les différents métiers et les différents </a:t>
              </a:r>
              <a:r>
                <a:rPr lang="fr-FR" sz="1200" b="0" dirty="0" smtClean="0"/>
                <a:t>organismes</a:t>
              </a:r>
              <a:endParaRPr lang="fr-FR" sz="1200" b="0" dirty="0"/>
            </a:p>
          </p:txBody>
        </p:sp>
        <p:cxnSp>
          <p:nvCxnSpPr>
            <p:cNvPr id="13" name="Straight Connector 11"/>
            <p:cNvCxnSpPr>
              <a:cxnSpLocks noChangeShapeType="1"/>
            </p:cNvCxnSpPr>
            <p:nvPr/>
          </p:nvCxnSpPr>
          <p:spPr bwMode="auto">
            <a:xfrm>
              <a:off x="195173" y="2301557"/>
              <a:ext cx="4510642"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grpSp>
      <p:grpSp>
        <p:nvGrpSpPr>
          <p:cNvPr id="5" name="Group 4"/>
          <p:cNvGrpSpPr/>
          <p:nvPr/>
        </p:nvGrpSpPr>
        <p:grpSpPr>
          <a:xfrm>
            <a:off x="5187201" y="2111760"/>
            <a:ext cx="4510643" cy="1538883"/>
            <a:chOff x="5187201" y="2059805"/>
            <a:chExt cx="4510643" cy="1538883"/>
          </a:xfrm>
        </p:grpSpPr>
        <p:sp>
          <p:nvSpPr>
            <p:cNvPr id="15" name="Rectangle 10"/>
            <p:cNvSpPr>
              <a:spLocks noChangeArrowheads="1"/>
            </p:cNvSpPr>
            <p:nvPr/>
          </p:nvSpPr>
          <p:spPr bwMode="auto">
            <a:xfrm>
              <a:off x="5187202" y="2059805"/>
              <a:ext cx="4510642"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spAutoFit/>
            </a:bodyPr>
            <a:lstStyle/>
            <a:p>
              <a:pPr marL="0" lvl="2" defTabSz="995363">
                <a:lnSpc>
                  <a:spcPts val="1800"/>
                </a:lnSpc>
                <a:spcAft>
                  <a:spcPts val="600"/>
                </a:spcAft>
                <a:buClr>
                  <a:srgbClr val="0078B4"/>
                </a:buClr>
                <a:buSzPct val="80000"/>
                <a:defRPr/>
              </a:pPr>
              <a:r>
                <a:rPr lang="fr-FR" sz="1400" dirty="0" smtClean="0"/>
                <a:t>Contenu</a:t>
              </a:r>
            </a:p>
            <a:p>
              <a:pPr marL="285750" lvl="2" indent="-285750" defTabSz="995363">
                <a:lnSpc>
                  <a:spcPts val="1800"/>
                </a:lnSpc>
                <a:spcAft>
                  <a:spcPts val="600"/>
                </a:spcAft>
                <a:buClr>
                  <a:srgbClr val="0078B4"/>
                </a:buClr>
                <a:buSzPct val="80000"/>
                <a:buFont typeface="Arial" charset="0"/>
                <a:buChar char="►"/>
                <a:defRPr/>
              </a:pPr>
              <a:r>
                <a:rPr lang="fr-FR" sz="1200" b="0" dirty="0"/>
                <a:t>Le Référentiel Individus </a:t>
              </a:r>
              <a:r>
                <a:rPr lang="fr-FR" sz="1200" dirty="0"/>
                <a:t>contient </a:t>
              </a:r>
              <a:r>
                <a:rPr lang="fr-FR" sz="1200" dirty="0">
                  <a:solidFill>
                    <a:srgbClr val="006699"/>
                  </a:solidFill>
                </a:rPr>
                <a:t>les informations d’état civil et de numéro de sécurité sociale de chaque individu</a:t>
              </a:r>
              <a:r>
                <a:rPr lang="fr-FR" sz="1200" b="0" dirty="0">
                  <a:solidFill>
                    <a:srgbClr val="006699"/>
                  </a:solidFill>
                </a:rPr>
                <a:t> </a:t>
              </a:r>
              <a:r>
                <a:rPr lang="fr-FR" sz="1200" b="0" dirty="0"/>
                <a:t>connu du Régime </a:t>
              </a:r>
              <a:r>
                <a:rPr lang="fr-FR" sz="1200" b="0" dirty="0" smtClean="0"/>
                <a:t>Général</a:t>
              </a:r>
              <a:endParaRPr lang="fr-FR" sz="1200" b="0" dirty="0"/>
            </a:p>
            <a:p>
              <a:pPr marL="285750" lvl="2" indent="-285750" defTabSz="995363">
                <a:lnSpc>
                  <a:spcPts val="1800"/>
                </a:lnSpc>
                <a:spcAft>
                  <a:spcPts val="600"/>
                </a:spcAft>
                <a:buClr>
                  <a:srgbClr val="0078B4"/>
                </a:buClr>
                <a:buSzPct val="80000"/>
                <a:buFont typeface="Arial" charset="0"/>
                <a:buChar char="►"/>
                <a:defRPr/>
              </a:pPr>
              <a:r>
                <a:rPr lang="fr-FR" sz="1200" b="0" dirty="0" smtClean="0"/>
                <a:t>Il </a:t>
              </a:r>
              <a:r>
                <a:rPr lang="fr-FR" sz="1200" b="0" dirty="0"/>
                <a:t>référence également son rattachement au </a:t>
              </a:r>
              <a:r>
                <a:rPr lang="fr-FR" sz="1200" b="0" dirty="0" smtClean="0"/>
                <a:t>RNIAM</a:t>
              </a:r>
              <a:r>
                <a:rPr lang="fr-FR" sz="1200" dirty="0" smtClean="0">
                  <a:solidFill>
                    <a:srgbClr val="BBE0E3">
                      <a:lumMod val="50000"/>
                    </a:srgbClr>
                  </a:solidFill>
                </a:rPr>
                <a:t> </a:t>
              </a:r>
              <a:r>
                <a:rPr lang="fr-FR" sz="1200" b="0" dirty="0" smtClean="0"/>
                <a:t>(</a:t>
              </a:r>
              <a:r>
                <a:rPr lang="fr-FR" sz="1200" b="0" dirty="0"/>
                <a:t>voir diapositives RNIAM)</a:t>
              </a:r>
            </a:p>
          </p:txBody>
        </p:sp>
        <p:cxnSp>
          <p:nvCxnSpPr>
            <p:cNvPr id="16" name="Straight Connector 11"/>
            <p:cNvCxnSpPr>
              <a:cxnSpLocks noChangeShapeType="1"/>
            </p:cNvCxnSpPr>
            <p:nvPr/>
          </p:nvCxnSpPr>
          <p:spPr bwMode="auto">
            <a:xfrm>
              <a:off x="5187201" y="2301557"/>
              <a:ext cx="4510642"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grpSp>
      <p:grpSp>
        <p:nvGrpSpPr>
          <p:cNvPr id="6" name="Group 5"/>
          <p:cNvGrpSpPr/>
          <p:nvPr/>
        </p:nvGrpSpPr>
        <p:grpSpPr>
          <a:xfrm>
            <a:off x="198890" y="4115051"/>
            <a:ext cx="4510643" cy="1231106"/>
            <a:chOff x="198890" y="4048582"/>
            <a:chExt cx="4510643" cy="1231106"/>
          </a:xfrm>
        </p:grpSpPr>
        <p:sp>
          <p:nvSpPr>
            <p:cNvPr id="23" name="Rectangle 10"/>
            <p:cNvSpPr>
              <a:spLocks noChangeArrowheads="1"/>
            </p:cNvSpPr>
            <p:nvPr/>
          </p:nvSpPr>
          <p:spPr bwMode="auto">
            <a:xfrm>
              <a:off x="198891" y="4048582"/>
              <a:ext cx="4510642"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spAutoFit/>
            </a:bodyPr>
            <a:lstStyle/>
            <a:p>
              <a:pPr marL="0" lvl="2" defTabSz="995363">
                <a:lnSpc>
                  <a:spcPts val="1800"/>
                </a:lnSpc>
                <a:spcAft>
                  <a:spcPts val="600"/>
                </a:spcAft>
                <a:buClr>
                  <a:srgbClr val="0078B4"/>
                </a:buClr>
                <a:buSzPct val="80000"/>
                <a:defRPr/>
              </a:pPr>
              <a:r>
                <a:rPr lang="fr-FR" sz="1400" dirty="0" smtClean="0"/>
                <a:t>Gestion des mises à jour</a:t>
              </a:r>
            </a:p>
            <a:p>
              <a:pPr marL="285750" lvl="2" indent="-285750" defTabSz="995363">
                <a:lnSpc>
                  <a:spcPts val="1800"/>
                </a:lnSpc>
                <a:spcAft>
                  <a:spcPts val="600"/>
                </a:spcAft>
                <a:buClr>
                  <a:srgbClr val="0078B4"/>
                </a:buClr>
                <a:buSzPct val="80000"/>
                <a:buFont typeface="Arial" charset="0"/>
                <a:buChar char="►"/>
                <a:defRPr/>
              </a:pPr>
              <a:r>
                <a:rPr lang="fr-FR" sz="1200" b="0" dirty="0"/>
                <a:t>Ces données individus sont </a:t>
              </a:r>
              <a:r>
                <a:rPr lang="fr-FR" sz="1200" dirty="0">
                  <a:solidFill>
                    <a:srgbClr val="006699"/>
                  </a:solidFill>
                </a:rPr>
                <a:t>mises à jour par les échanges </a:t>
              </a:r>
              <a:r>
                <a:rPr lang="fr-FR" sz="1200" dirty="0" smtClean="0">
                  <a:solidFill>
                    <a:srgbClr val="006699"/>
                  </a:solidFill>
                </a:rPr>
                <a:t>RNIAM</a:t>
              </a:r>
              <a:r>
                <a:rPr lang="fr-FR" sz="1400" dirty="0" smtClean="0">
                  <a:solidFill>
                    <a:srgbClr val="BBE0E3">
                      <a:lumMod val="50000"/>
                    </a:srgbClr>
                  </a:solidFill>
                </a:rPr>
                <a:t>*</a:t>
              </a:r>
              <a:r>
                <a:rPr lang="fr-FR" sz="1200" b="0" dirty="0" smtClean="0"/>
                <a:t> </a:t>
              </a:r>
              <a:r>
                <a:rPr lang="fr-FR" sz="1200" b="0" dirty="0"/>
                <a:t>et par les gestionnaires des bénéficiaires du réseau, via l'outil Web RFI couplé avec celui de mise à jour de la base régionale (BDO - voir diapositives suivantes</a:t>
              </a:r>
              <a:r>
                <a:rPr lang="fr-FR" sz="1200" b="0" dirty="0" smtClean="0"/>
                <a:t>)</a:t>
              </a:r>
              <a:endParaRPr lang="fr-FR" sz="1200" b="0" dirty="0"/>
            </a:p>
          </p:txBody>
        </p:sp>
        <p:cxnSp>
          <p:nvCxnSpPr>
            <p:cNvPr id="24" name="Straight Connector 11"/>
            <p:cNvCxnSpPr>
              <a:cxnSpLocks noChangeShapeType="1"/>
            </p:cNvCxnSpPr>
            <p:nvPr/>
          </p:nvCxnSpPr>
          <p:spPr bwMode="auto">
            <a:xfrm>
              <a:off x="198890" y="4290334"/>
              <a:ext cx="4510642"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grpSp>
      <p:grpSp>
        <p:nvGrpSpPr>
          <p:cNvPr id="7" name="Group 6"/>
          <p:cNvGrpSpPr/>
          <p:nvPr/>
        </p:nvGrpSpPr>
        <p:grpSpPr>
          <a:xfrm>
            <a:off x="5190918" y="4100537"/>
            <a:ext cx="4510643" cy="2026196"/>
            <a:chOff x="5190918" y="4048582"/>
            <a:chExt cx="4510643" cy="2026196"/>
          </a:xfrm>
        </p:grpSpPr>
        <p:sp>
          <p:nvSpPr>
            <p:cNvPr id="25" name="Rectangle 10"/>
            <p:cNvSpPr>
              <a:spLocks noChangeArrowheads="1"/>
            </p:cNvSpPr>
            <p:nvPr/>
          </p:nvSpPr>
          <p:spPr bwMode="auto">
            <a:xfrm>
              <a:off x="5190919" y="4048582"/>
              <a:ext cx="4510642" cy="2026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spAutoFit/>
            </a:bodyPr>
            <a:lstStyle/>
            <a:p>
              <a:pPr marL="0" lvl="2" defTabSz="995363">
                <a:lnSpc>
                  <a:spcPts val="1800"/>
                </a:lnSpc>
                <a:spcAft>
                  <a:spcPts val="600"/>
                </a:spcAft>
                <a:buClr>
                  <a:srgbClr val="0078B4"/>
                </a:buClr>
                <a:buSzPct val="80000"/>
                <a:defRPr/>
              </a:pPr>
              <a:r>
                <a:rPr lang="fr-FR" sz="1400" dirty="0" smtClean="0"/>
                <a:t>Liens </a:t>
              </a:r>
              <a:r>
                <a:rPr lang="fr-FR" sz="1400" dirty="0"/>
                <a:t>entre RFI, RNIAM et BDO</a:t>
              </a:r>
              <a:endParaRPr lang="fr-FR" sz="1400" dirty="0" smtClean="0"/>
            </a:p>
            <a:p>
              <a:pPr marL="285750" lvl="2" indent="-285750" defTabSz="995363">
                <a:lnSpc>
                  <a:spcPts val="1600"/>
                </a:lnSpc>
                <a:spcAft>
                  <a:spcPts val="300"/>
                </a:spcAft>
                <a:buClr>
                  <a:srgbClr val="0078B4"/>
                </a:buClr>
                <a:buSzPct val="80000"/>
                <a:buFont typeface="Arial" charset="0"/>
                <a:buChar char="►"/>
                <a:defRPr/>
              </a:pPr>
              <a:r>
                <a:rPr lang="fr-FR" sz="1200" dirty="0">
                  <a:solidFill>
                    <a:srgbClr val="006699"/>
                  </a:solidFill>
                </a:rPr>
                <a:t>Pour faire le lien</a:t>
              </a:r>
              <a:r>
                <a:rPr lang="fr-FR" sz="1200" b="0" dirty="0">
                  <a:solidFill>
                    <a:srgbClr val="006699"/>
                  </a:solidFill>
                </a:rPr>
                <a:t> </a:t>
              </a:r>
              <a:r>
                <a:rPr lang="fr-FR" sz="1200" b="0" dirty="0"/>
                <a:t>entre ces informations propres à l'Individu et sa gestion dans une famille en BDO, </a:t>
              </a:r>
              <a:r>
                <a:rPr lang="fr-FR" sz="1200" dirty="0">
                  <a:solidFill>
                    <a:srgbClr val="006699"/>
                  </a:solidFill>
                </a:rPr>
                <a:t>des données "famille" tel que le NIR de l'ouvreur de droit</a:t>
              </a:r>
              <a:r>
                <a:rPr lang="fr-FR" sz="1200" b="0" dirty="0">
                  <a:solidFill>
                    <a:srgbClr val="006699"/>
                  </a:solidFill>
                </a:rPr>
                <a:t> </a:t>
              </a:r>
              <a:r>
                <a:rPr lang="fr-FR" sz="1200" b="0" dirty="0"/>
                <a:t>ou le motif de gestion sont </a:t>
              </a:r>
              <a:r>
                <a:rPr lang="fr-FR" sz="1200" b="0" dirty="0" smtClean="0"/>
                <a:t>référencées</a:t>
              </a:r>
              <a:endParaRPr lang="fr-FR" sz="1200" b="0" dirty="0"/>
            </a:p>
            <a:p>
              <a:pPr marL="285750" lvl="2" indent="-285750" defTabSz="995363">
                <a:lnSpc>
                  <a:spcPts val="1600"/>
                </a:lnSpc>
                <a:spcAft>
                  <a:spcPts val="300"/>
                </a:spcAft>
                <a:buClr>
                  <a:srgbClr val="0078B4"/>
                </a:buClr>
                <a:buSzPct val="80000"/>
                <a:buFont typeface="Arial" charset="0"/>
                <a:buChar char="►"/>
                <a:defRPr/>
              </a:pPr>
              <a:r>
                <a:rPr lang="fr-FR" sz="1200" b="0" dirty="0"/>
                <a:t>Ces informations sont alimentées automatiquement au fil des mises à jour de la BDO dans laquelle est géré le </a:t>
              </a:r>
              <a:r>
                <a:rPr lang="fr-FR" sz="1200" b="0" dirty="0" smtClean="0"/>
                <a:t>bénéficiaire</a:t>
              </a:r>
              <a:endParaRPr lang="fr-FR" sz="1200" b="0" dirty="0"/>
            </a:p>
            <a:p>
              <a:pPr marL="285750" lvl="2" indent="-285750" defTabSz="995363">
                <a:lnSpc>
                  <a:spcPts val="1600"/>
                </a:lnSpc>
                <a:spcAft>
                  <a:spcPts val="300"/>
                </a:spcAft>
                <a:buClr>
                  <a:srgbClr val="0078B4"/>
                </a:buClr>
                <a:buSzPct val="80000"/>
                <a:buFont typeface="Arial" charset="0"/>
                <a:buChar char="►"/>
                <a:defRPr/>
              </a:pPr>
              <a:r>
                <a:rPr lang="fr-FR" sz="1200" b="0" dirty="0"/>
                <a:t>Par ailleurs, le RFI référence également le rattachement au RNIAM dans les données </a:t>
              </a:r>
              <a:r>
                <a:rPr lang="fr-FR" sz="1200" b="0" dirty="0" smtClean="0"/>
                <a:t>individus</a:t>
              </a:r>
              <a:endParaRPr lang="fr-FR" sz="1200" b="0" dirty="0"/>
            </a:p>
          </p:txBody>
        </p:sp>
        <p:cxnSp>
          <p:nvCxnSpPr>
            <p:cNvPr id="26" name="Straight Connector 11"/>
            <p:cNvCxnSpPr>
              <a:cxnSpLocks noChangeShapeType="1"/>
            </p:cNvCxnSpPr>
            <p:nvPr/>
          </p:nvCxnSpPr>
          <p:spPr bwMode="auto">
            <a:xfrm>
              <a:off x="5190918" y="4290334"/>
              <a:ext cx="4510642"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5422776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000" dirty="0"/>
              <a:t>2. Gestion des </a:t>
            </a:r>
            <a:r>
              <a:rPr lang="fr-FR" sz="2000" dirty="0" smtClean="0"/>
              <a:t>bénéficiaires</a:t>
            </a:r>
            <a:br>
              <a:rPr lang="fr-FR" sz="2000" dirty="0" smtClean="0"/>
            </a:br>
            <a:r>
              <a:rPr lang="fr-FR" sz="2000" i="1" dirty="0" smtClean="0"/>
              <a:t>BDO</a:t>
            </a:r>
            <a:endParaRPr lang="fr-FR" sz="2000" i="1" dirty="0"/>
          </a:p>
        </p:txBody>
      </p:sp>
      <p:grpSp>
        <p:nvGrpSpPr>
          <p:cNvPr id="14" name="Group 13"/>
          <p:cNvGrpSpPr/>
          <p:nvPr/>
        </p:nvGrpSpPr>
        <p:grpSpPr>
          <a:xfrm>
            <a:off x="195173" y="2601111"/>
            <a:ext cx="4510643" cy="1384995"/>
            <a:chOff x="195173" y="2606204"/>
            <a:chExt cx="4510643" cy="1384995"/>
          </a:xfrm>
        </p:grpSpPr>
        <p:sp>
          <p:nvSpPr>
            <p:cNvPr id="10" name="Rectangle 10"/>
            <p:cNvSpPr>
              <a:spLocks noChangeArrowheads="1"/>
            </p:cNvSpPr>
            <p:nvPr/>
          </p:nvSpPr>
          <p:spPr bwMode="auto">
            <a:xfrm>
              <a:off x="195174" y="2606204"/>
              <a:ext cx="451064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spAutoFit/>
            </a:bodyPr>
            <a:lstStyle/>
            <a:p>
              <a:pPr marL="0" lvl="2" defTabSz="995363">
                <a:lnSpc>
                  <a:spcPts val="1800"/>
                </a:lnSpc>
                <a:spcAft>
                  <a:spcPts val="600"/>
                </a:spcAft>
                <a:buClr>
                  <a:srgbClr val="0078B4"/>
                </a:buClr>
                <a:buSzPct val="80000"/>
                <a:defRPr/>
              </a:pPr>
              <a:r>
                <a:rPr lang="fr-FR" sz="1400" dirty="0" smtClean="0"/>
                <a:t>Organisation de la BDO</a:t>
              </a:r>
            </a:p>
            <a:p>
              <a:pPr marL="0" lvl="2" defTabSz="995363">
                <a:lnSpc>
                  <a:spcPts val="1800"/>
                </a:lnSpc>
                <a:spcAft>
                  <a:spcPts val="600"/>
                </a:spcAft>
                <a:buClr>
                  <a:srgbClr val="0078B4"/>
                </a:buClr>
                <a:buSzPct val="80000"/>
                <a:defRPr/>
              </a:pPr>
              <a:r>
                <a:rPr lang="fr-FR" sz="1200" dirty="0" smtClean="0"/>
                <a:t>La </a:t>
              </a:r>
              <a:r>
                <a:rPr lang="fr-FR" sz="1200" dirty="0"/>
                <a:t>BDO est organisée en «</a:t>
              </a:r>
              <a:r>
                <a:rPr lang="fr-FR" sz="1200" dirty="0">
                  <a:solidFill>
                    <a:srgbClr val="006699"/>
                  </a:solidFill>
                </a:rPr>
                <a:t> FAMILLE</a:t>
              </a:r>
              <a:r>
                <a:rPr lang="fr-FR" sz="1200" dirty="0"/>
                <a:t> »</a:t>
              </a:r>
            </a:p>
            <a:p>
              <a:pPr marL="285750" lvl="2" indent="-285750" defTabSz="995363">
                <a:lnSpc>
                  <a:spcPts val="1800"/>
                </a:lnSpc>
                <a:spcAft>
                  <a:spcPts val="600"/>
                </a:spcAft>
                <a:buClr>
                  <a:srgbClr val="0078B4"/>
                </a:buClr>
                <a:buSzPct val="80000"/>
                <a:buFont typeface="Arial" charset="0"/>
                <a:buChar char="►"/>
                <a:defRPr/>
              </a:pPr>
              <a:r>
                <a:rPr lang="fr-FR" sz="1200" b="0" dirty="0"/>
                <a:t>Une famille est composée du bénéficiaire ouvreur de droit et de ses ayants droit mineurs </a:t>
              </a:r>
            </a:p>
            <a:p>
              <a:pPr marL="285750" lvl="2" indent="-285750" defTabSz="995363">
                <a:lnSpc>
                  <a:spcPts val="1800"/>
                </a:lnSpc>
                <a:spcAft>
                  <a:spcPts val="600"/>
                </a:spcAft>
                <a:buClr>
                  <a:srgbClr val="0078B4"/>
                </a:buClr>
                <a:buSzPct val="80000"/>
                <a:buFont typeface="Arial" charset="0"/>
                <a:buChar char="►"/>
                <a:defRPr/>
              </a:pPr>
              <a:r>
                <a:rPr lang="fr-FR" sz="1200" b="0" dirty="0" smtClean="0"/>
                <a:t>Une </a:t>
              </a:r>
              <a:r>
                <a:rPr lang="fr-FR" sz="1200" b="0" dirty="0"/>
                <a:t>famille est identifiée sous le NIR de l’ouvreur de </a:t>
              </a:r>
              <a:r>
                <a:rPr lang="fr-FR" sz="1200" b="0" dirty="0" smtClean="0"/>
                <a:t>droit</a:t>
              </a:r>
              <a:endParaRPr lang="fr-FR" sz="1200" b="0" dirty="0"/>
            </a:p>
          </p:txBody>
        </p:sp>
        <p:cxnSp>
          <p:nvCxnSpPr>
            <p:cNvPr id="11" name="Straight Connector 11"/>
            <p:cNvCxnSpPr>
              <a:cxnSpLocks noChangeShapeType="1"/>
            </p:cNvCxnSpPr>
            <p:nvPr/>
          </p:nvCxnSpPr>
          <p:spPr bwMode="auto">
            <a:xfrm>
              <a:off x="195173" y="2847956"/>
              <a:ext cx="4510642"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grpSp>
      <p:grpSp>
        <p:nvGrpSpPr>
          <p:cNvPr id="7" name="Group 6"/>
          <p:cNvGrpSpPr/>
          <p:nvPr/>
        </p:nvGrpSpPr>
        <p:grpSpPr>
          <a:xfrm>
            <a:off x="5192486" y="2585512"/>
            <a:ext cx="4509075" cy="2600711"/>
            <a:chOff x="5187201" y="2606204"/>
            <a:chExt cx="4510643" cy="2346181"/>
          </a:xfrm>
        </p:grpSpPr>
        <p:sp>
          <p:nvSpPr>
            <p:cNvPr id="12" name="Rectangle 10"/>
            <p:cNvSpPr>
              <a:spLocks noChangeArrowheads="1"/>
            </p:cNvSpPr>
            <p:nvPr/>
          </p:nvSpPr>
          <p:spPr bwMode="auto">
            <a:xfrm>
              <a:off x="5187202" y="2606204"/>
              <a:ext cx="4510642" cy="2346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spAutoFit/>
            </a:bodyPr>
            <a:lstStyle/>
            <a:p>
              <a:pPr marL="0" lvl="2" defTabSz="995363">
                <a:lnSpc>
                  <a:spcPts val="1800"/>
                </a:lnSpc>
                <a:spcAft>
                  <a:spcPts val="600"/>
                </a:spcAft>
                <a:buClr>
                  <a:srgbClr val="0078B4"/>
                </a:buClr>
                <a:buSzPct val="80000"/>
                <a:defRPr/>
              </a:pPr>
              <a:r>
                <a:rPr lang="fr-FR" sz="1400" dirty="0" smtClean="0"/>
                <a:t>Gestion de la BDO</a:t>
              </a:r>
            </a:p>
            <a:p>
              <a:pPr marL="0" lvl="2" defTabSz="995363">
                <a:lnSpc>
                  <a:spcPts val="1800"/>
                </a:lnSpc>
                <a:spcAft>
                  <a:spcPts val="600"/>
                </a:spcAft>
                <a:buClr>
                  <a:srgbClr val="0078B4"/>
                </a:buClr>
                <a:buSzPct val="80000"/>
                <a:defRPr/>
              </a:pPr>
              <a:r>
                <a:rPr lang="fr-FR" sz="1200" dirty="0" smtClean="0"/>
                <a:t>La </a:t>
              </a:r>
              <a:r>
                <a:rPr lang="fr-FR" sz="1200" dirty="0"/>
                <a:t>BDO est gérée sous forme de </a:t>
              </a:r>
              <a:r>
                <a:rPr lang="fr-FR" sz="1200" dirty="0" smtClean="0"/>
                <a:t>CONTEXTE</a:t>
              </a:r>
            </a:p>
            <a:p>
              <a:pPr marL="285750" lvl="2" indent="-285750" defTabSz="995363">
                <a:lnSpc>
                  <a:spcPts val="1800"/>
                </a:lnSpc>
                <a:spcAft>
                  <a:spcPts val="600"/>
                </a:spcAft>
                <a:buClr>
                  <a:srgbClr val="0078B4"/>
                </a:buClr>
                <a:buSzPct val="80000"/>
                <a:buFont typeface="Arial" charset="0"/>
                <a:buChar char="►"/>
                <a:defRPr/>
              </a:pPr>
              <a:r>
                <a:rPr lang="fr-FR" sz="1200" dirty="0"/>
                <a:t>L</a:t>
              </a:r>
              <a:r>
                <a:rPr lang="fr-FR" sz="1200" dirty="0" smtClean="0"/>
                <a:t>e </a:t>
              </a:r>
              <a:r>
                <a:rPr lang="fr-FR" sz="1200" dirty="0"/>
                <a:t>« </a:t>
              </a:r>
              <a:r>
                <a:rPr lang="fr-FR" sz="1200" dirty="0">
                  <a:solidFill>
                    <a:srgbClr val="006699"/>
                  </a:solidFill>
                </a:rPr>
                <a:t>contexte famille </a:t>
              </a:r>
              <a:r>
                <a:rPr lang="fr-FR" sz="1200" dirty="0"/>
                <a:t>» : informations communes </a:t>
              </a:r>
              <a:r>
                <a:rPr lang="fr-FR" sz="1200" dirty="0" smtClean="0"/>
                <a:t>à l’ensemble </a:t>
              </a:r>
              <a:r>
                <a:rPr lang="fr-FR" sz="1200" dirty="0"/>
                <a:t>des bénéficiaires de la famille </a:t>
              </a:r>
              <a:endParaRPr lang="fr-FR" sz="1200" dirty="0" smtClean="0"/>
            </a:p>
            <a:p>
              <a:pPr marL="457200" lvl="3" defTabSz="995363">
                <a:lnSpc>
                  <a:spcPts val="1800"/>
                </a:lnSpc>
                <a:spcAft>
                  <a:spcPts val="600"/>
                </a:spcAft>
                <a:buClr>
                  <a:srgbClr val="0078B4"/>
                </a:buClr>
                <a:buSzPct val="80000"/>
                <a:defRPr/>
              </a:pPr>
              <a:r>
                <a:rPr lang="fr-FR" sz="1200" b="0" dirty="0" smtClean="0"/>
                <a:t>Droits </a:t>
              </a:r>
              <a:r>
                <a:rPr lang="fr-FR" sz="1200" b="0" dirty="0"/>
                <a:t>aux prestations, selon justificatif enregistré, DRG (Destinataire de Règlement), </a:t>
              </a:r>
              <a:r>
                <a:rPr lang="fr-FR" sz="1200" b="0" dirty="0" smtClean="0"/>
                <a:t>adresse…</a:t>
              </a:r>
              <a:endParaRPr lang="fr-FR" sz="800" dirty="0"/>
            </a:p>
            <a:p>
              <a:pPr marL="285750" lvl="2" indent="-285750" defTabSz="995363">
                <a:lnSpc>
                  <a:spcPts val="1800"/>
                </a:lnSpc>
                <a:spcAft>
                  <a:spcPts val="600"/>
                </a:spcAft>
                <a:buClr>
                  <a:srgbClr val="0078B4"/>
                </a:buClr>
                <a:buSzPct val="80000"/>
                <a:buFont typeface="Arial" charset="0"/>
                <a:buChar char="►"/>
                <a:defRPr/>
              </a:pPr>
              <a:r>
                <a:rPr lang="fr-FR" sz="1200" dirty="0"/>
                <a:t>L</a:t>
              </a:r>
              <a:r>
                <a:rPr lang="fr-FR" sz="1200" dirty="0" smtClean="0"/>
                <a:t>e </a:t>
              </a:r>
              <a:r>
                <a:rPr lang="fr-FR" sz="1200" dirty="0"/>
                <a:t>« </a:t>
              </a:r>
              <a:r>
                <a:rPr lang="fr-FR" sz="1200" dirty="0">
                  <a:solidFill>
                    <a:srgbClr val="006699"/>
                  </a:solidFill>
                </a:rPr>
                <a:t>contexte bénéficiaire</a:t>
              </a:r>
              <a:r>
                <a:rPr lang="fr-FR" sz="1200" dirty="0"/>
                <a:t> » : informations propres à chaque bénéficiaire, assuré ou ayant </a:t>
              </a:r>
              <a:r>
                <a:rPr lang="fr-FR" sz="1200" dirty="0" smtClean="0"/>
                <a:t>droit mineur</a:t>
              </a:r>
              <a:endParaRPr lang="fr-FR" sz="1200" dirty="0"/>
            </a:p>
            <a:p>
              <a:pPr marL="457200" lvl="3" defTabSz="995363">
                <a:spcAft>
                  <a:spcPts val="600"/>
                </a:spcAft>
                <a:buClr>
                  <a:srgbClr val="0078B4"/>
                </a:buClr>
                <a:buSzPct val="80000"/>
                <a:defRPr/>
              </a:pPr>
              <a:r>
                <a:rPr lang="fr-FR" sz="1200" b="0" dirty="0" smtClean="0"/>
                <a:t>Justificatif </a:t>
              </a:r>
              <a:r>
                <a:rPr lang="fr-FR" sz="1200" b="0" dirty="0"/>
                <a:t>de qualité de bénéficiaire, DRG propre au bénéficiaire, exo TM (exonération du Ticket </a:t>
              </a:r>
              <a:r>
                <a:rPr lang="fr-FR" sz="1200" b="0" dirty="0" smtClean="0"/>
                <a:t>Modérateur)</a:t>
              </a:r>
            </a:p>
          </p:txBody>
        </p:sp>
        <p:cxnSp>
          <p:nvCxnSpPr>
            <p:cNvPr id="13" name="Straight Connector 11"/>
            <p:cNvCxnSpPr>
              <a:cxnSpLocks noChangeShapeType="1"/>
            </p:cNvCxnSpPr>
            <p:nvPr/>
          </p:nvCxnSpPr>
          <p:spPr bwMode="auto">
            <a:xfrm>
              <a:off x="5187201" y="2831458"/>
              <a:ext cx="4510642"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grpSp>
      <p:sp>
        <p:nvSpPr>
          <p:cNvPr id="16" name="Flowchart: Magnetic Disk 15"/>
          <p:cNvSpPr/>
          <p:nvPr/>
        </p:nvSpPr>
        <p:spPr bwMode="auto">
          <a:xfrm>
            <a:off x="195173" y="781898"/>
            <a:ext cx="1620000" cy="1152000"/>
          </a:xfrm>
          <a:prstGeom prst="flowChartMagneticDisk">
            <a:avLst/>
          </a:prstGeom>
          <a:solidFill>
            <a:schemeClr val="bg1">
              <a:lumMod val="7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defRPr/>
            </a:pPr>
            <a:endParaRPr lang="fr-FR" sz="1200" dirty="0">
              <a:solidFill>
                <a:schemeClr val="bg1">
                  <a:lumMod val="50000"/>
                </a:schemeClr>
              </a:solidFill>
              <a:latin typeface="Arial" charset="0"/>
              <a:cs typeface="+mn-cs"/>
            </a:endParaRPr>
          </a:p>
        </p:txBody>
      </p:sp>
      <p:grpSp>
        <p:nvGrpSpPr>
          <p:cNvPr id="3" name="Groupe 2"/>
          <p:cNvGrpSpPr/>
          <p:nvPr/>
        </p:nvGrpSpPr>
        <p:grpSpPr>
          <a:xfrm>
            <a:off x="195173" y="809290"/>
            <a:ext cx="1630751" cy="857374"/>
            <a:chOff x="195173" y="809290"/>
            <a:chExt cx="1630751" cy="857374"/>
          </a:xfrm>
        </p:grpSpPr>
        <p:sp>
          <p:nvSpPr>
            <p:cNvPr id="17" name="AutoShape 10"/>
            <p:cNvSpPr>
              <a:spLocks noChangeArrowheads="1"/>
            </p:cNvSpPr>
            <p:nvPr/>
          </p:nvSpPr>
          <p:spPr bwMode="auto">
            <a:xfrm>
              <a:off x="389308" y="1378664"/>
              <a:ext cx="540000" cy="288000"/>
            </a:xfrm>
            <a:prstGeom prst="can">
              <a:avLst>
                <a:gd name="adj" fmla="val 25000"/>
              </a:avLst>
            </a:prstGeom>
            <a:solidFill>
              <a:schemeClr val="bg1">
                <a:lumMod val="50000"/>
                <a:alpha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r>
                <a:rPr lang="fr-FR" sz="900" dirty="0">
                  <a:solidFill>
                    <a:schemeClr val="bg1"/>
                  </a:solidFill>
                </a:rPr>
                <a:t>RFI</a:t>
              </a:r>
            </a:p>
          </p:txBody>
        </p:sp>
        <p:sp>
          <p:nvSpPr>
            <p:cNvPr id="20" name="AutoShape 10"/>
            <p:cNvSpPr>
              <a:spLocks noChangeArrowheads="1"/>
            </p:cNvSpPr>
            <p:nvPr/>
          </p:nvSpPr>
          <p:spPr bwMode="auto">
            <a:xfrm>
              <a:off x="1010548" y="1378664"/>
              <a:ext cx="540000" cy="288000"/>
            </a:xfrm>
            <a:prstGeom prst="can">
              <a:avLst>
                <a:gd name="adj" fmla="val 25000"/>
              </a:avLst>
            </a:prstGeom>
            <a:solidFill>
              <a:srgbClr val="0070C0"/>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r>
                <a:rPr lang="fr-FR" sz="900" dirty="0">
                  <a:solidFill>
                    <a:schemeClr val="bg1"/>
                  </a:solidFill>
                </a:rPr>
                <a:t>BDO</a:t>
              </a:r>
            </a:p>
          </p:txBody>
        </p:sp>
        <p:sp>
          <p:nvSpPr>
            <p:cNvPr id="18" name="TextBox 17"/>
            <p:cNvSpPr txBox="1"/>
            <p:nvPr/>
          </p:nvSpPr>
          <p:spPr>
            <a:xfrm>
              <a:off x="195173" y="809290"/>
              <a:ext cx="1630751" cy="253916"/>
            </a:xfrm>
            <a:prstGeom prst="rect">
              <a:avLst/>
            </a:prstGeom>
            <a:noFill/>
          </p:spPr>
          <p:txBody>
            <a:bodyPr wrap="square">
              <a:spAutoFit/>
            </a:bodyPr>
            <a:lstStyle/>
            <a:p>
              <a:pPr algn="ctr">
                <a:defRPr/>
              </a:pPr>
              <a:r>
                <a:rPr lang="fr-FR" sz="1050" dirty="0" smtClean="0">
                  <a:solidFill>
                    <a:schemeClr val="bg1">
                      <a:lumMod val="50000"/>
                    </a:schemeClr>
                  </a:solidFill>
                  <a:latin typeface="Arial" charset="0"/>
                  <a:cs typeface="+mn-cs"/>
                </a:rPr>
                <a:t>Gérés par la CNAMTS</a:t>
              </a:r>
              <a:endParaRPr lang="fr-FR" sz="1050" dirty="0">
                <a:solidFill>
                  <a:schemeClr val="bg1">
                    <a:lumMod val="50000"/>
                  </a:schemeClr>
                </a:solidFill>
                <a:latin typeface="Arial" charset="0"/>
                <a:cs typeface="+mn-cs"/>
              </a:endParaRPr>
            </a:p>
          </p:txBody>
        </p:sp>
      </p:grpSp>
      <p:sp>
        <p:nvSpPr>
          <p:cNvPr id="19" name="Rounded Rectangle 18"/>
          <p:cNvSpPr/>
          <p:nvPr/>
        </p:nvSpPr>
        <p:spPr bwMode="auto">
          <a:xfrm>
            <a:off x="1951802" y="955145"/>
            <a:ext cx="7749759" cy="1053981"/>
          </a:xfrm>
          <a:prstGeom prst="roundRect">
            <a:avLst/>
          </a:prstGeom>
          <a:noFill/>
          <a:ln w="9525">
            <a:noFill/>
            <a:round/>
            <a:headEnd/>
            <a:tailEnd/>
          </a:ln>
          <a:scene3d>
            <a:camera prst="orthographicFront"/>
            <a:lightRig rig="threePt" dir="t"/>
          </a:scene3d>
          <a:sp3d>
            <a:bevelB/>
          </a:sp3d>
        </p:spPr>
        <p:txBody>
          <a:bodyPr anchor="ctr"/>
          <a:lstStyle/>
          <a:p>
            <a:pPr algn="ctr">
              <a:defRPr/>
            </a:pPr>
            <a:r>
              <a:rPr lang="fr-FR" sz="1400" b="0" dirty="0"/>
              <a:t>Principale </a:t>
            </a:r>
            <a:r>
              <a:rPr lang="fr-FR" sz="1400" dirty="0">
                <a:solidFill>
                  <a:srgbClr val="006699"/>
                </a:solidFill>
              </a:rPr>
              <a:t>Base Régionale Métiers de gestion des bénéficiaires </a:t>
            </a:r>
            <a:r>
              <a:rPr lang="fr-FR" sz="1400" b="0" dirty="0"/>
              <a:t>de l’Assurance Maladie, la </a:t>
            </a:r>
            <a:r>
              <a:rPr lang="fr-FR" sz="1400" dirty="0" smtClean="0"/>
              <a:t>Base </a:t>
            </a:r>
            <a:r>
              <a:rPr lang="fr-FR" sz="1400" dirty="0"/>
              <a:t>de </a:t>
            </a:r>
            <a:r>
              <a:rPr lang="fr-FR" sz="1400" dirty="0" smtClean="0"/>
              <a:t>Données Opérantes </a:t>
            </a:r>
            <a:r>
              <a:rPr lang="fr-FR" sz="1400" b="0" dirty="0"/>
              <a:t>comporte</a:t>
            </a:r>
            <a:r>
              <a:rPr lang="fr-FR" sz="1400" dirty="0"/>
              <a:t> </a:t>
            </a:r>
            <a:r>
              <a:rPr lang="fr-FR" sz="1400" dirty="0">
                <a:solidFill>
                  <a:srgbClr val="006699"/>
                </a:solidFill>
              </a:rPr>
              <a:t>l’ensemble des données administratives </a:t>
            </a:r>
            <a:r>
              <a:rPr lang="fr-FR" sz="1400" dirty="0"/>
              <a:t>(mutuelle, adresse, coordonnées bancaires…), </a:t>
            </a:r>
            <a:r>
              <a:rPr lang="fr-FR" sz="1400" dirty="0" smtClean="0">
                <a:solidFill>
                  <a:srgbClr val="006699"/>
                </a:solidFill>
              </a:rPr>
              <a:t>médico-administratives.</a:t>
            </a:r>
          </a:p>
          <a:p>
            <a:pPr algn="ctr">
              <a:defRPr/>
            </a:pPr>
            <a:endParaRPr lang="fr-FR" sz="1400" dirty="0" smtClean="0"/>
          </a:p>
          <a:p>
            <a:pPr algn="ctr">
              <a:defRPr/>
            </a:pPr>
            <a:r>
              <a:rPr lang="fr-FR" sz="1400" dirty="0" smtClean="0"/>
              <a:t>La BDO sert au remboursement des prestations en nature </a:t>
            </a:r>
          </a:p>
          <a:p>
            <a:pPr algn="ctr">
              <a:defRPr/>
            </a:pPr>
            <a:r>
              <a:rPr lang="fr-FR" sz="1400" dirty="0" smtClean="0"/>
              <a:t>et au versement des prestations en espèces.</a:t>
            </a:r>
            <a:endParaRPr lang="fr-FR" sz="1400" b="0" u="sng" dirty="0"/>
          </a:p>
        </p:txBody>
      </p:sp>
      <p:sp>
        <p:nvSpPr>
          <p:cNvPr id="4" name="Rectangle 3"/>
          <p:cNvSpPr/>
          <p:nvPr/>
        </p:nvSpPr>
        <p:spPr>
          <a:xfrm>
            <a:off x="3981500" y="5493291"/>
            <a:ext cx="5720061" cy="630942"/>
          </a:xfrm>
          <a:prstGeom prst="rect">
            <a:avLst/>
          </a:prstGeom>
          <a:ln>
            <a:noFill/>
          </a:ln>
        </p:spPr>
        <p:txBody>
          <a:bodyPr wrap="square">
            <a:spAutoFit/>
          </a:bodyPr>
          <a:lstStyle/>
          <a:p>
            <a:pPr marL="0" lvl="2" algn="r" defTabSz="995363">
              <a:lnSpc>
                <a:spcPts val="1800"/>
              </a:lnSpc>
              <a:spcAft>
                <a:spcPts val="600"/>
              </a:spcAft>
              <a:buClr>
                <a:srgbClr val="0078B4"/>
              </a:buClr>
              <a:buSzPct val="80000"/>
              <a:defRPr/>
            </a:pPr>
            <a:r>
              <a:rPr lang="fr-FR" sz="1200" dirty="0">
                <a:solidFill>
                  <a:srgbClr val="000000"/>
                </a:solidFill>
              </a:rPr>
              <a:t>La BDO permet  </a:t>
            </a:r>
            <a:r>
              <a:rPr lang="fr-FR" sz="1200" dirty="0" smtClean="0">
                <a:solidFill>
                  <a:srgbClr val="000000"/>
                </a:solidFill>
              </a:rPr>
              <a:t>aussi de </a:t>
            </a:r>
            <a:r>
              <a:rPr lang="fr-FR" sz="1200" dirty="0">
                <a:solidFill>
                  <a:srgbClr val="000000"/>
                </a:solidFill>
              </a:rPr>
              <a:t>faire les ciblages des campagnes de prévention : </a:t>
            </a:r>
            <a:endParaRPr lang="fr-FR" sz="1200" dirty="0" smtClean="0">
              <a:solidFill>
                <a:srgbClr val="000000"/>
              </a:solidFill>
            </a:endParaRPr>
          </a:p>
          <a:p>
            <a:pPr marL="0" lvl="2" algn="r" defTabSz="995363">
              <a:lnSpc>
                <a:spcPts val="1800"/>
              </a:lnSpc>
              <a:spcAft>
                <a:spcPts val="600"/>
              </a:spcAft>
              <a:buClr>
                <a:srgbClr val="0078B4"/>
              </a:buClr>
              <a:buSzPct val="80000"/>
              <a:defRPr/>
            </a:pPr>
            <a:r>
              <a:rPr lang="fr-FR" sz="1200" b="0" dirty="0" smtClean="0">
                <a:solidFill>
                  <a:srgbClr val="000000"/>
                </a:solidFill>
              </a:rPr>
              <a:t>Vaccination </a:t>
            </a:r>
            <a:r>
              <a:rPr lang="fr-FR" sz="1200" b="0" dirty="0">
                <a:solidFill>
                  <a:srgbClr val="000000"/>
                </a:solidFill>
              </a:rPr>
              <a:t>Grippale, Suivi bucco-dentaire, </a:t>
            </a:r>
            <a:r>
              <a:rPr lang="fr-FR" sz="1200" b="0" dirty="0" smtClean="0">
                <a:solidFill>
                  <a:srgbClr val="000000"/>
                </a:solidFill>
              </a:rPr>
              <a:t>dépistage </a:t>
            </a:r>
            <a:r>
              <a:rPr lang="fr-FR" sz="1200" b="0" dirty="0">
                <a:solidFill>
                  <a:srgbClr val="000000"/>
                </a:solidFill>
              </a:rPr>
              <a:t>des cancers…..</a:t>
            </a:r>
            <a:endParaRPr lang="fr-FR" sz="1200" b="0" i="1" dirty="0">
              <a:solidFill>
                <a:srgbClr val="000000"/>
              </a:solidFill>
            </a:endParaRPr>
          </a:p>
        </p:txBody>
      </p:sp>
    </p:spTree>
    <p:extLst>
      <p:ext uri="{BB962C8B-B14F-4D97-AF65-F5344CB8AC3E}">
        <p14:creationId xmlns:p14="http://schemas.microsoft.com/office/powerpoint/2010/main" val="24608547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000" dirty="0"/>
              <a:t>2. Gestion des </a:t>
            </a:r>
            <a:r>
              <a:rPr lang="fr-FR" sz="2000" dirty="0" smtClean="0"/>
              <a:t>bénéficiaires</a:t>
            </a:r>
            <a:br>
              <a:rPr lang="fr-FR" sz="2000" dirty="0" smtClean="0"/>
            </a:br>
            <a:r>
              <a:rPr lang="fr-FR" sz="2000" i="1" dirty="0" smtClean="0"/>
              <a:t>BDO</a:t>
            </a:r>
            <a:endParaRPr lang="fr-FR" sz="2000" i="1" dirty="0"/>
          </a:p>
        </p:txBody>
      </p:sp>
      <p:grpSp>
        <p:nvGrpSpPr>
          <p:cNvPr id="5" name="Group 4"/>
          <p:cNvGrpSpPr/>
          <p:nvPr/>
        </p:nvGrpSpPr>
        <p:grpSpPr>
          <a:xfrm>
            <a:off x="195173" y="2066223"/>
            <a:ext cx="9626921" cy="4333622"/>
            <a:chOff x="195173" y="2960869"/>
            <a:chExt cx="4510642" cy="4102603"/>
          </a:xfrm>
        </p:grpSpPr>
        <p:grpSp>
          <p:nvGrpSpPr>
            <p:cNvPr id="3" name="Group 2"/>
            <p:cNvGrpSpPr/>
            <p:nvPr/>
          </p:nvGrpSpPr>
          <p:grpSpPr>
            <a:xfrm>
              <a:off x="195173" y="3190221"/>
              <a:ext cx="4510642" cy="3873251"/>
              <a:chOff x="195173" y="3179588"/>
              <a:chExt cx="4510642" cy="3873251"/>
            </a:xfrm>
          </p:grpSpPr>
          <p:sp>
            <p:nvSpPr>
              <p:cNvPr id="10" name="Rectangle 10"/>
              <p:cNvSpPr>
                <a:spLocks noChangeArrowheads="1"/>
              </p:cNvSpPr>
              <p:nvPr/>
            </p:nvSpPr>
            <p:spPr bwMode="auto">
              <a:xfrm>
                <a:off x="195174" y="3221331"/>
                <a:ext cx="3637739" cy="383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72000" bIns="0">
                <a:spAutoFit/>
              </a:bodyPr>
              <a:lstStyle/>
              <a:p>
                <a:pPr marL="0" lvl="2" defTabSz="995363">
                  <a:lnSpc>
                    <a:spcPts val="1800"/>
                  </a:lnSpc>
                  <a:spcAft>
                    <a:spcPts val="600"/>
                  </a:spcAft>
                  <a:buClr>
                    <a:srgbClr val="0078B4"/>
                  </a:buClr>
                  <a:buSzPct val="80000"/>
                  <a:defRPr/>
                </a:pPr>
                <a:r>
                  <a:rPr lang="fr-FR" sz="1400" dirty="0" smtClean="0">
                    <a:solidFill>
                      <a:srgbClr val="006699"/>
                    </a:solidFill>
                  </a:rPr>
                  <a:t>Par le </a:t>
                </a:r>
                <a:r>
                  <a:rPr lang="fr-FR" sz="1400" dirty="0">
                    <a:solidFill>
                      <a:srgbClr val="006699"/>
                    </a:solidFill>
                  </a:rPr>
                  <a:t>technicien de l’AM </a:t>
                </a:r>
                <a:r>
                  <a:rPr lang="fr-FR" sz="1400" dirty="0" smtClean="0"/>
                  <a:t>à </a:t>
                </a:r>
                <a:r>
                  <a:rPr lang="fr-FR" sz="1400" dirty="0"/>
                  <a:t>travers l’application </a:t>
                </a:r>
                <a:r>
                  <a:rPr lang="fr-FR" sz="1400" dirty="0" smtClean="0"/>
                  <a:t>PROGRES</a:t>
                </a:r>
                <a:r>
                  <a:rPr lang="fr-FR" sz="1400" dirty="0">
                    <a:solidFill>
                      <a:srgbClr val="BBE0E3">
                        <a:lumMod val="50000"/>
                      </a:srgbClr>
                    </a:solidFill>
                  </a:rPr>
                  <a:t>*</a:t>
                </a:r>
                <a:r>
                  <a:rPr lang="fr-FR" sz="1400" dirty="0" smtClean="0"/>
                  <a:t> MAJ</a:t>
                </a:r>
                <a:endParaRPr lang="fr-FR" sz="1400" dirty="0"/>
              </a:p>
              <a:p>
                <a:pPr marL="285750" lvl="2" indent="-285750" defTabSz="995363">
                  <a:lnSpc>
                    <a:spcPts val="1800"/>
                  </a:lnSpc>
                  <a:spcAft>
                    <a:spcPts val="0"/>
                  </a:spcAft>
                  <a:buClr>
                    <a:srgbClr val="0078B4"/>
                  </a:buClr>
                  <a:buSzPct val="80000"/>
                  <a:buFont typeface="Arial" charset="0"/>
                  <a:buChar char="►"/>
                  <a:defRPr/>
                </a:pPr>
                <a:r>
                  <a:rPr lang="fr-FR" sz="1200" b="0" dirty="0" smtClean="0"/>
                  <a:t>Crée les assurés </a:t>
                </a:r>
                <a:r>
                  <a:rPr lang="fr-FR" sz="1200" b="0" dirty="0"/>
                  <a:t>et </a:t>
                </a:r>
                <a:r>
                  <a:rPr lang="fr-FR" sz="1200" b="0" dirty="0" smtClean="0"/>
                  <a:t>ayants droit mineurs</a:t>
                </a:r>
                <a:endParaRPr lang="fr-FR" sz="1200" b="0" dirty="0"/>
              </a:p>
              <a:p>
                <a:pPr marL="285750" lvl="2" indent="-285750" defTabSz="995363">
                  <a:lnSpc>
                    <a:spcPts val="1800"/>
                  </a:lnSpc>
                  <a:spcAft>
                    <a:spcPts val="0"/>
                  </a:spcAft>
                  <a:buClr>
                    <a:srgbClr val="0078B4"/>
                  </a:buClr>
                  <a:buSzPct val="80000"/>
                  <a:buFont typeface="Arial" charset="0"/>
                  <a:buChar char="►"/>
                  <a:defRPr/>
                </a:pPr>
                <a:r>
                  <a:rPr lang="fr-FR" sz="1200" b="0" dirty="0" smtClean="0"/>
                  <a:t>Met à jour les dossiers : </a:t>
                </a:r>
                <a:r>
                  <a:rPr lang="fr-FR" sz="1200" b="0" dirty="0"/>
                  <a:t>création, </a:t>
                </a:r>
                <a:r>
                  <a:rPr lang="fr-FR" sz="1200" b="0" dirty="0" smtClean="0"/>
                  <a:t>modification </a:t>
                </a:r>
                <a:r>
                  <a:rPr lang="fr-FR" sz="1200" b="0" dirty="0"/>
                  <a:t>et </a:t>
                </a:r>
                <a:r>
                  <a:rPr lang="fr-FR" sz="1200" b="0" dirty="0" smtClean="0"/>
                  <a:t>suppression de </a:t>
                </a:r>
                <a:r>
                  <a:rPr lang="fr-FR" sz="1200" b="0" dirty="0"/>
                  <a:t>rubriques de la </a:t>
                </a:r>
                <a:r>
                  <a:rPr lang="fr-FR" sz="1200" b="0" dirty="0" smtClean="0"/>
                  <a:t>BDO / MAJ en </a:t>
                </a:r>
                <a:r>
                  <a:rPr lang="fr-FR" sz="1200" b="0" dirty="0"/>
                  <a:t>temps réel</a:t>
                </a:r>
                <a:r>
                  <a:rPr lang="fr-FR" sz="1200" b="0" dirty="0" smtClean="0"/>
                  <a:t>.</a:t>
                </a:r>
              </a:p>
              <a:p>
                <a:pPr marL="285750" lvl="2" indent="-285750" defTabSz="995363">
                  <a:lnSpc>
                    <a:spcPts val="1800"/>
                  </a:lnSpc>
                  <a:spcAft>
                    <a:spcPts val="0"/>
                  </a:spcAft>
                  <a:buClr>
                    <a:srgbClr val="0078B4"/>
                  </a:buClr>
                  <a:buSzPct val="80000"/>
                  <a:buFont typeface="Arial" charset="0"/>
                  <a:buChar char="►"/>
                  <a:defRPr/>
                </a:pPr>
                <a:r>
                  <a:rPr lang="fr-FR" sz="1200" b="0" dirty="0" smtClean="0"/>
                  <a:t>Consulte </a:t>
                </a:r>
                <a:r>
                  <a:rPr lang="fr-FR" sz="1200" b="0" dirty="0"/>
                  <a:t>les </a:t>
                </a:r>
                <a:r>
                  <a:rPr lang="fr-FR" sz="1200" b="0" dirty="0" smtClean="0"/>
                  <a:t>informations</a:t>
                </a:r>
                <a:endParaRPr lang="fr-FR" sz="1200" b="0" dirty="0"/>
              </a:p>
              <a:p>
                <a:pPr marL="0" lvl="2" defTabSz="995363">
                  <a:lnSpc>
                    <a:spcPts val="1800"/>
                  </a:lnSpc>
                  <a:spcAft>
                    <a:spcPts val="0"/>
                  </a:spcAft>
                  <a:buClr>
                    <a:srgbClr val="0078B4"/>
                  </a:buClr>
                  <a:buSzPct val="80000"/>
                  <a:defRPr/>
                </a:pPr>
                <a:endParaRPr lang="fr-FR" sz="800" b="0" dirty="0" smtClean="0"/>
              </a:p>
              <a:p>
                <a:pPr marL="0" lvl="2" defTabSz="995363">
                  <a:lnSpc>
                    <a:spcPts val="1800"/>
                  </a:lnSpc>
                  <a:spcAft>
                    <a:spcPts val="0"/>
                  </a:spcAft>
                  <a:buClr>
                    <a:srgbClr val="0078B4"/>
                  </a:buClr>
                  <a:buSzPct val="80000"/>
                  <a:defRPr/>
                </a:pPr>
                <a:r>
                  <a:rPr lang="fr-FR" sz="1400" dirty="0" smtClean="0">
                    <a:solidFill>
                      <a:srgbClr val="006699"/>
                    </a:solidFill>
                  </a:rPr>
                  <a:t>Par les échanges dématérialisés avec d’autres organismes</a:t>
                </a:r>
                <a:endParaRPr lang="fr-FR" sz="1400" dirty="0" smtClean="0"/>
              </a:p>
              <a:p>
                <a:pPr marL="285750" lvl="2" indent="-285750" defTabSz="995363">
                  <a:lnSpc>
                    <a:spcPts val="1800"/>
                  </a:lnSpc>
                  <a:spcAft>
                    <a:spcPts val="600"/>
                  </a:spcAft>
                  <a:buClr>
                    <a:srgbClr val="0078B4"/>
                  </a:buClr>
                  <a:buSzPct val="80000"/>
                  <a:buFont typeface="Arial" charset="0"/>
                  <a:buChar char="►"/>
                  <a:defRPr/>
                </a:pPr>
                <a:r>
                  <a:rPr lang="fr-FR" sz="1200" dirty="0" smtClean="0"/>
                  <a:t>CNAV</a:t>
                </a:r>
                <a:endParaRPr lang="fr-FR" sz="1200" dirty="0"/>
              </a:p>
              <a:p>
                <a:pPr marL="628650" lvl="3" indent="-171450" defTabSz="995363">
                  <a:spcAft>
                    <a:spcPts val="600"/>
                  </a:spcAft>
                  <a:buClr>
                    <a:srgbClr val="0078B4"/>
                  </a:buClr>
                  <a:buSzPct val="80000"/>
                  <a:buFontTx/>
                  <a:buChar char="-"/>
                  <a:defRPr/>
                </a:pPr>
                <a:r>
                  <a:rPr lang="fr-FR" sz="1200" b="0" dirty="0"/>
                  <a:t>Éléments de salaire issus des employeurs (DADS-U)</a:t>
                </a:r>
              </a:p>
              <a:p>
                <a:pPr marL="628650" lvl="3" indent="-171450" defTabSz="995363">
                  <a:spcAft>
                    <a:spcPts val="600"/>
                  </a:spcAft>
                  <a:buClr>
                    <a:srgbClr val="0078B4"/>
                  </a:buClr>
                  <a:buSzPct val="80000"/>
                  <a:buFontTx/>
                  <a:buChar char="-"/>
                  <a:defRPr/>
                </a:pPr>
                <a:r>
                  <a:rPr lang="fr-FR" sz="1200" b="0" dirty="0"/>
                  <a:t>Relevé de carrière invalidité nécessaire au calcul des pensions d’invalidité</a:t>
                </a:r>
              </a:p>
              <a:p>
                <a:pPr marL="628650" lvl="3" indent="-171450" defTabSz="995363">
                  <a:spcAft>
                    <a:spcPts val="600"/>
                  </a:spcAft>
                  <a:buClr>
                    <a:srgbClr val="0078B4"/>
                  </a:buClr>
                  <a:buSzPct val="80000"/>
                  <a:buFontTx/>
                  <a:buChar char="-"/>
                  <a:defRPr/>
                </a:pPr>
                <a:r>
                  <a:rPr lang="fr-FR" sz="1200" b="0" dirty="0" smtClean="0"/>
                  <a:t>Liste </a:t>
                </a:r>
                <a:r>
                  <a:rPr lang="fr-FR" sz="1200" b="0" dirty="0"/>
                  <a:t>des bénéficiaires de minima vieillesse </a:t>
                </a:r>
                <a:r>
                  <a:rPr lang="fr-FR" sz="1200" b="0" dirty="0" smtClean="0"/>
                  <a:t>pour l’attribution de l’Aide à la Complémentaire Santé (ACS)</a:t>
                </a:r>
                <a:endParaRPr lang="fr-FR" sz="1200" b="0" dirty="0"/>
              </a:p>
              <a:p>
                <a:pPr marL="628650" lvl="3" indent="-171450" defTabSz="995363">
                  <a:spcAft>
                    <a:spcPts val="600"/>
                  </a:spcAft>
                  <a:buClr>
                    <a:srgbClr val="0078B4"/>
                  </a:buClr>
                  <a:buSzPct val="80000"/>
                  <a:buFontTx/>
                  <a:buChar char="-"/>
                  <a:defRPr/>
                </a:pPr>
                <a:r>
                  <a:rPr lang="fr-FR" sz="1200" b="0" dirty="0"/>
                  <a:t>Notification de retraite pour la mise à jour des informations d’ouverture des droits à l’assurance maladie</a:t>
                </a:r>
              </a:p>
              <a:p>
                <a:pPr marL="285750" lvl="2" indent="-285750" defTabSz="995363">
                  <a:lnSpc>
                    <a:spcPts val="1800"/>
                  </a:lnSpc>
                  <a:spcAft>
                    <a:spcPts val="600"/>
                  </a:spcAft>
                  <a:buClr>
                    <a:srgbClr val="0078B4"/>
                  </a:buClr>
                  <a:buSzPct val="80000"/>
                  <a:buFont typeface="Arial" charset="0"/>
                  <a:buChar char="►"/>
                  <a:defRPr/>
                </a:pPr>
                <a:r>
                  <a:rPr lang="fr-FR" sz="1200" dirty="0" smtClean="0"/>
                  <a:t>CNAF</a:t>
                </a:r>
                <a:endParaRPr lang="fr-FR" sz="1200" dirty="0"/>
              </a:p>
              <a:p>
                <a:pPr marL="628650" lvl="3" indent="-171450" defTabSz="995363">
                  <a:lnSpc>
                    <a:spcPts val="1200"/>
                  </a:lnSpc>
                  <a:spcBef>
                    <a:spcPts val="0"/>
                  </a:spcBef>
                  <a:spcAft>
                    <a:spcPts val="0"/>
                  </a:spcAft>
                  <a:buClr>
                    <a:srgbClr val="0078B4"/>
                  </a:buClr>
                  <a:buSzPct val="80000"/>
                  <a:buFontTx/>
                  <a:buChar char="-"/>
                  <a:defRPr/>
                </a:pPr>
                <a:r>
                  <a:rPr lang="fr-FR" sz="1200" b="0" dirty="0" smtClean="0"/>
                  <a:t>Liste des bénéficiaires des prestations familiales (Adultes handicapés, complément d’activité…)</a:t>
                </a:r>
              </a:p>
              <a:p>
                <a:pPr marL="628650" lvl="3" indent="-171450" defTabSz="995363">
                  <a:lnSpc>
                    <a:spcPts val="1800"/>
                  </a:lnSpc>
                  <a:spcAft>
                    <a:spcPts val="0"/>
                  </a:spcAft>
                  <a:buClr>
                    <a:srgbClr val="0078B4"/>
                  </a:buClr>
                  <a:buSzPct val="80000"/>
                  <a:buFontTx/>
                  <a:buChar char="-"/>
                  <a:defRPr/>
                </a:pPr>
                <a:r>
                  <a:rPr lang="fr-FR" sz="1200" b="0" dirty="0" smtClean="0"/>
                  <a:t>Liste des bénéficiaires </a:t>
                </a:r>
                <a:r>
                  <a:rPr lang="fr-FR" sz="1200" b="0" dirty="0"/>
                  <a:t>du RSA socle pour </a:t>
                </a:r>
                <a:r>
                  <a:rPr lang="fr-FR" sz="1200" b="0" dirty="0" smtClean="0"/>
                  <a:t>l’attribution de la </a:t>
                </a:r>
                <a:r>
                  <a:rPr lang="fr-FR" sz="1200" b="0" dirty="0" err="1"/>
                  <a:t>CMUc</a:t>
                </a:r>
                <a:r>
                  <a:rPr lang="fr-FR" sz="1200" b="0" dirty="0"/>
                  <a:t> immédiate </a:t>
                </a:r>
              </a:p>
              <a:p>
                <a:pPr marL="285750" lvl="2" indent="-285750" defTabSz="995363">
                  <a:lnSpc>
                    <a:spcPts val="1800"/>
                  </a:lnSpc>
                  <a:spcAft>
                    <a:spcPts val="600"/>
                  </a:spcAft>
                  <a:buClr>
                    <a:srgbClr val="0078B4"/>
                  </a:buClr>
                  <a:buSzPct val="80000"/>
                  <a:buFont typeface="Arial" charset="0"/>
                  <a:buChar char="►"/>
                  <a:defRPr/>
                </a:pPr>
                <a:r>
                  <a:rPr lang="fr-FR" sz="1200" dirty="0"/>
                  <a:t>POLE EMPLOI</a:t>
                </a:r>
              </a:p>
              <a:p>
                <a:pPr marL="628650" lvl="3" indent="-171450" defTabSz="995363">
                  <a:lnSpc>
                    <a:spcPts val="1200"/>
                  </a:lnSpc>
                  <a:spcAft>
                    <a:spcPts val="0"/>
                  </a:spcAft>
                  <a:buClr>
                    <a:srgbClr val="0078B4"/>
                  </a:buClr>
                  <a:buSzPct val="80000"/>
                  <a:buFontTx/>
                  <a:buChar char="-"/>
                  <a:defRPr/>
                </a:pPr>
                <a:r>
                  <a:rPr lang="fr-FR" sz="1200" b="0" dirty="0"/>
                  <a:t>Liste des bénéficiaires de l’allocation chômage </a:t>
                </a:r>
              </a:p>
            </p:txBody>
          </p:sp>
          <p:cxnSp>
            <p:nvCxnSpPr>
              <p:cNvPr id="11" name="Straight Connector 11"/>
              <p:cNvCxnSpPr>
                <a:cxnSpLocks noChangeShapeType="1"/>
              </p:cNvCxnSpPr>
              <p:nvPr/>
            </p:nvCxnSpPr>
            <p:spPr bwMode="auto">
              <a:xfrm>
                <a:off x="195173" y="3179588"/>
                <a:ext cx="4510642"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grpSp>
        <p:sp>
          <p:nvSpPr>
            <p:cNvPr id="19" name="Rectangle 10"/>
            <p:cNvSpPr>
              <a:spLocks noChangeArrowheads="1"/>
            </p:cNvSpPr>
            <p:nvPr/>
          </p:nvSpPr>
          <p:spPr bwMode="auto">
            <a:xfrm>
              <a:off x="195173" y="2960869"/>
              <a:ext cx="451064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spAutoFit/>
            </a:bodyPr>
            <a:lstStyle/>
            <a:p>
              <a:pPr marL="0" lvl="2" defTabSz="995363">
                <a:lnSpc>
                  <a:spcPts val="1800"/>
                </a:lnSpc>
                <a:spcAft>
                  <a:spcPts val="600"/>
                </a:spcAft>
                <a:buClr>
                  <a:srgbClr val="0078B4"/>
                </a:buClr>
                <a:buSzPct val="80000"/>
                <a:defRPr/>
              </a:pPr>
              <a:r>
                <a:rPr lang="fr-FR" sz="1400" dirty="0" smtClean="0"/>
                <a:t>Alimentation des informations</a:t>
              </a:r>
              <a:endParaRPr lang="fr-FR" sz="1200" b="0" i="1" dirty="0"/>
            </a:p>
          </p:txBody>
        </p:sp>
      </p:grpSp>
      <p:grpSp>
        <p:nvGrpSpPr>
          <p:cNvPr id="14" name="Group 13"/>
          <p:cNvGrpSpPr/>
          <p:nvPr/>
        </p:nvGrpSpPr>
        <p:grpSpPr>
          <a:xfrm>
            <a:off x="195173" y="781898"/>
            <a:ext cx="1620000" cy="1152000"/>
            <a:chOff x="621288" y="4081058"/>
            <a:chExt cx="1620000" cy="1152000"/>
          </a:xfrm>
        </p:grpSpPr>
        <p:sp>
          <p:nvSpPr>
            <p:cNvPr id="15" name="Flowchart: Magnetic Disk 14"/>
            <p:cNvSpPr/>
            <p:nvPr/>
          </p:nvSpPr>
          <p:spPr bwMode="auto">
            <a:xfrm>
              <a:off x="621288" y="4081058"/>
              <a:ext cx="1620000" cy="1152000"/>
            </a:xfrm>
            <a:prstGeom prst="flowChartMagneticDisk">
              <a:avLst/>
            </a:prstGeom>
            <a:solidFill>
              <a:schemeClr val="bg1">
                <a:lumMod val="7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defRPr/>
              </a:pPr>
              <a:endParaRPr lang="fr-FR" sz="1200" dirty="0">
                <a:solidFill>
                  <a:schemeClr val="bg1">
                    <a:lumMod val="50000"/>
                  </a:schemeClr>
                </a:solidFill>
                <a:latin typeface="Arial" charset="0"/>
                <a:cs typeface="+mn-cs"/>
              </a:endParaRPr>
            </a:p>
          </p:txBody>
        </p:sp>
        <p:sp>
          <p:nvSpPr>
            <p:cNvPr id="21" name="AutoShape 10"/>
            <p:cNvSpPr>
              <a:spLocks noChangeArrowheads="1"/>
            </p:cNvSpPr>
            <p:nvPr/>
          </p:nvSpPr>
          <p:spPr bwMode="auto">
            <a:xfrm>
              <a:off x="1436663" y="4677824"/>
              <a:ext cx="540000" cy="288000"/>
            </a:xfrm>
            <a:prstGeom prst="can">
              <a:avLst>
                <a:gd name="adj" fmla="val 25000"/>
              </a:avLst>
            </a:prstGeom>
            <a:solidFill>
              <a:srgbClr val="0070C0"/>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r>
                <a:rPr lang="fr-FR" sz="900" dirty="0">
                  <a:solidFill>
                    <a:schemeClr val="bg1"/>
                  </a:solidFill>
                </a:rPr>
                <a:t>BDO</a:t>
              </a:r>
            </a:p>
          </p:txBody>
        </p:sp>
      </p:grpSp>
      <p:sp>
        <p:nvSpPr>
          <p:cNvPr id="23" name="AutoShape 10"/>
          <p:cNvSpPr>
            <a:spLocks noChangeArrowheads="1"/>
          </p:cNvSpPr>
          <p:nvPr/>
        </p:nvSpPr>
        <p:spPr bwMode="auto">
          <a:xfrm>
            <a:off x="391073" y="1376689"/>
            <a:ext cx="540000" cy="288000"/>
          </a:xfrm>
          <a:prstGeom prst="can">
            <a:avLst>
              <a:gd name="adj" fmla="val 25000"/>
            </a:avLst>
          </a:prstGeom>
          <a:solidFill>
            <a:schemeClr val="bg1">
              <a:lumMod val="50000"/>
              <a:alpha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r>
              <a:rPr lang="fr-FR" sz="900" dirty="0" smtClean="0">
                <a:solidFill>
                  <a:schemeClr val="bg1"/>
                </a:solidFill>
              </a:rPr>
              <a:t>RFI</a:t>
            </a:r>
            <a:endParaRPr lang="fr-FR" sz="900" dirty="0">
              <a:solidFill>
                <a:schemeClr val="bg1"/>
              </a:solidFill>
            </a:endParaRPr>
          </a:p>
        </p:txBody>
      </p:sp>
      <p:sp>
        <p:nvSpPr>
          <p:cNvPr id="16" name="TextBox 15"/>
          <p:cNvSpPr txBox="1"/>
          <p:nvPr/>
        </p:nvSpPr>
        <p:spPr>
          <a:xfrm>
            <a:off x="195173" y="809290"/>
            <a:ext cx="1630751" cy="253916"/>
          </a:xfrm>
          <a:prstGeom prst="rect">
            <a:avLst/>
          </a:prstGeom>
          <a:noFill/>
        </p:spPr>
        <p:txBody>
          <a:bodyPr wrap="square">
            <a:spAutoFit/>
          </a:bodyPr>
          <a:lstStyle/>
          <a:p>
            <a:pPr algn="ctr">
              <a:defRPr/>
            </a:pPr>
            <a:r>
              <a:rPr lang="fr-FR" sz="1050" dirty="0" smtClean="0">
                <a:solidFill>
                  <a:schemeClr val="bg1">
                    <a:lumMod val="50000"/>
                  </a:schemeClr>
                </a:solidFill>
                <a:latin typeface="Arial" charset="0"/>
                <a:cs typeface="+mn-cs"/>
              </a:rPr>
              <a:t>Gérés par la CNAMTS</a:t>
            </a:r>
            <a:endParaRPr lang="fr-FR" sz="1050" dirty="0">
              <a:solidFill>
                <a:schemeClr val="bg1">
                  <a:lumMod val="50000"/>
                </a:schemeClr>
              </a:solidFill>
              <a:latin typeface="Arial" charset="0"/>
              <a:cs typeface="+mn-cs"/>
            </a:endParaRPr>
          </a:p>
        </p:txBody>
      </p:sp>
      <p:sp>
        <p:nvSpPr>
          <p:cNvPr id="17" name="Rounded Rectangle 18"/>
          <p:cNvSpPr/>
          <p:nvPr/>
        </p:nvSpPr>
        <p:spPr bwMode="auto">
          <a:xfrm>
            <a:off x="1951802" y="831857"/>
            <a:ext cx="7749759" cy="1053981"/>
          </a:xfrm>
          <a:prstGeom prst="roundRect">
            <a:avLst/>
          </a:prstGeom>
          <a:noFill/>
          <a:ln w="9525">
            <a:noFill/>
            <a:round/>
            <a:headEnd/>
            <a:tailEnd/>
          </a:ln>
          <a:scene3d>
            <a:camera prst="orthographicFront"/>
            <a:lightRig rig="threePt" dir="t"/>
          </a:scene3d>
          <a:sp3d>
            <a:bevelB/>
          </a:sp3d>
        </p:spPr>
        <p:txBody>
          <a:bodyPr anchor="ctr"/>
          <a:lstStyle/>
          <a:p>
            <a:pPr algn="ctr">
              <a:defRPr/>
            </a:pPr>
            <a:r>
              <a:rPr lang="fr-FR" sz="1400" b="0" dirty="0"/>
              <a:t>Principale </a:t>
            </a:r>
            <a:r>
              <a:rPr lang="fr-FR" sz="1400" dirty="0">
                <a:solidFill>
                  <a:srgbClr val="006699"/>
                </a:solidFill>
              </a:rPr>
              <a:t>Base Régionale Métiers de gestion des bénéficiaires </a:t>
            </a:r>
            <a:r>
              <a:rPr lang="fr-FR" sz="1400" b="0" dirty="0"/>
              <a:t>de l’Assurance Maladie, la </a:t>
            </a:r>
            <a:r>
              <a:rPr lang="fr-FR" sz="1400" dirty="0" smtClean="0"/>
              <a:t>Base </a:t>
            </a:r>
            <a:r>
              <a:rPr lang="fr-FR" sz="1400" dirty="0"/>
              <a:t>de </a:t>
            </a:r>
            <a:r>
              <a:rPr lang="fr-FR" sz="1400" dirty="0" smtClean="0"/>
              <a:t>Données Opérantes </a:t>
            </a:r>
            <a:r>
              <a:rPr lang="fr-FR" sz="1400" b="0" dirty="0"/>
              <a:t>comporte</a:t>
            </a:r>
            <a:r>
              <a:rPr lang="fr-FR" sz="1400" dirty="0"/>
              <a:t> </a:t>
            </a:r>
            <a:r>
              <a:rPr lang="fr-FR" sz="1400" dirty="0">
                <a:solidFill>
                  <a:srgbClr val="006699"/>
                </a:solidFill>
              </a:rPr>
              <a:t>l’ensemble des données administratives </a:t>
            </a:r>
            <a:r>
              <a:rPr lang="fr-FR" sz="1400" dirty="0"/>
              <a:t>(mutuelle, adresse, coordonnées bancaires…), </a:t>
            </a:r>
            <a:r>
              <a:rPr lang="fr-FR" sz="1400" dirty="0" smtClean="0">
                <a:solidFill>
                  <a:srgbClr val="006699"/>
                </a:solidFill>
              </a:rPr>
              <a:t>médico-administratives.</a:t>
            </a:r>
          </a:p>
          <a:p>
            <a:pPr algn="ctr">
              <a:defRPr/>
            </a:pPr>
            <a:endParaRPr lang="fr-FR" sz="1400" dirty="0" smtClean="0"/>
          </a:p>
          <a:p>
            <a:pPr algn="ctr">
              <a:defRPr/>
            </a:pPr>
            <a:r>
              <a:rPr lang="fr-FR" sz="1400" dirty="0" smtClean="0"/>
              <a:t>La BDO sert au remboursement des frais de santé </a:t>
            </a:r>
          </a:p>
          <a:p>
            <a:pPr algn="ctr">
              <a:defRPr/>
            </a:pPr>
            <a:r>
              <a:rPr lang="fr-FR" sz="1400" dirty="0" smtClean="0"/>
              <a:t>et au versement des prestations en espèces.</a:t>
            </a:r>
            <a:endParaRPr lang="fr-FR" sz="1400" b="0" u="sng" dirty="0"/>
          </a:p>
        </p:txBody>
      </p:sp>
    </p:spTree>
    <p:extLst>
      <p:ext uri="{BB962C8B-B14F-4D97-AF65-F5344CB8AC3E}">
        <p14:creationId xmlns:p14="http://schemas.microsoft.com/office/powerpoint/2010/main" val="32870803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33"/>
          <p:cNvSpPr>
            <a:spLocks noChangeArrowheads="1"/>
          </p:cNvSpPr>
          <p:nvPr/>
        </p:nvSpPr>
        <p:spPr bwMode="auto">
          <a:xfrm>
            <a:off x="2215343" y="1269812"/>
            <a:ext cx="5608320" cy="2284579"/>
          </a:xfrm>
          <a:prstGeom prst="roundRect">
            <a:avLst>
              <a:gd name="adj" fmla="val 5861"/>
            </a:avLst>
          </a:prstGeom>
          <a:solidFill>
            <a:schemeClr val="bg1">
              <a:lumMod val="95000"/>
              <a:alpha val="50000"/>
            </a:schemeClr>
          </a:solidFill>
          <a:ln w="9525">
            <a:solidFill>
              <a:schemeClr val="bg1">
                <a:lumMod val="50000"/>
              </a:schemeClr>
            </a:solidFill>
            <a:round/>
            <a:headEnd/>
            <a:tailEnd/>
          </a:ln>
          <a:scene3d>
            <a:camera prst="orthographicFront"/>
            <a:lightRig rig="threePt" dir="t"/>
          </a:scene3d>
          <a:sp3d>
            <a:bevelT/>
            <a:bevelB/>
          </a:sp3d>
        </p:spPr>
        <p:txBody>
          <a:bodyPr lIns="72000" tIns="36000" rIns="72000" bIns="0" anchor="t" anchorCtr="0"/>
          <a:lstStyle/>
          <a:p>
            <a:pPr>
              <a:defRPr/>
            </a:pPr>
            <a:endParaRPr lang="fr-FR" sz="1400" dirty="0"/>
          </a:p>
        </p:txBody>
      </p:sp>
      <p:sp>
        <p:nvSpPr>
          <p:cNvPr id="31" name="Rounded Rectangle 30"/>
          <p:cNvSpPr/>
          <p:nvPr/>
        </p:nvSpPr>
        <p:spPr bwMode="auto">
          <a:xfrm>
            <a:off x="2655955" y="1429555"/>
            <a:ext cx="1146544" cy="1994485"/>
          </a:xfrm>
          <a:prstGeom prst="roundRect">
            <a:avLst>
              <a:gd name="adj" fmla="val 11390"/>
            </a:avLst>
          </a:prstGeom>
          <a:solidFill>
            <a:schemeClr val="accent2">
              <a:lumMod val="40000"/>
              <a:lumOff val="60000"/>
              <a:alpha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lvl="2"/>
            <a:endParaRPr lang="fr-FR" dirty="0"/>
          </a:p>
        </p:txBody>
      </p:sp>
      <p:sp>
        <p:nvSpPr>
          <p:cNvPr id="2" name="Title 1"/>
          <p:cNvSpPr>
            <a:spLocks noGrp="1"/>
          </p:cNvSpPr>
          <p:nvPr>
            <p:ph type="title"/>
          </p:nvPr>
        </p:nvSpPr>
        <p:spPr/>
        <p:txBody>
          <a:bodyPr/>
          <a:lstStyle/>
          <a:p>
            <a:r>
              <a:rPr lang="fr-FR" sz="2000" dirty="0"/>
              <a:t>2. Gestion des </a:t>
            </a:r>
            <a:r>
              <a:rPr lang="fr-FR" sz="2000" dirty="0" smtClean="0"/>
              <a:t>bénéficiaires</a:t>
            </a:r>
            <a:br>
              <a:rPr lang="fr-FR" sz="2000" dirty="0" smtClean="0"/>
            </a:br>
            <a:r>
              <a:rPr lang="fr-FR" sz="2000" i="1" dirty="0"/>
              <a:t>Référentiels des </a:t>
            </a:r>
            <a:r>
              <a:rPr lang="fr-FR" sz="2000" i="1" dirty="0" smtClean="0"/>
              <a:t>droits : liens avec les partenaires</a:t>
            </a:r>
            <a:endParaRPr lang="fr-FR" sz="2000" i="1" dirty="0"/>
          </a:p>
        </p:txBody>
      </p:sp>
      <p:sp>
        <p:nvSpPr>
          <p:cNvPr id="16" name="Rounded Rectangle 15"/>
          <p:cNvSpPr/>
          <p:nvPr/>
        </p:nvSpPr>
        <p:spPr bwMode="auto">
          <a:xfrm>
            <a:off x="401782" y="724702"/>
            <a:ext cx="9102437" cy="594665"/>
          </a:xfrm>
          <a:prstGeom prst="roundRect">
            <a:avLst/>
          </a:prstGeom>
          <a:noFill/>
          <a:ln w="9525">
            <a:noFill/>
            <a:round/>
            <a:headEnd/>
            <a:tailEnd/>
          </a:ln>
          <a:scene3d>
            <a:camera prst="orthographicFront"/>
            <a:lightRig rig="threePt" dir="t"/>
          </a:scene3d>
          <a:sp3d>
            <a:bevelB/>
          </a:sp3d>
        </p:spPr>
        <p:txBody>
          <a:bodyPr anchor="ctr"/>
          <a:lstStyle/>
          <a:p>
            <a:pPr algn="ctr">
              <a:defRPr/>
            </a:pPr>
            <a:r>
              <a:rPr lang="fr-FR" sz="1600" dirty="0">
                <a:latin typeface="Arial" charset="0"/>
                <a:cs typeface="+mn-cs"/>
              </a:rPr>
              <a:t>La gestion des bénéficiaires s’appuie sur </a:t>
            </a:r>
            <a:r>
              <a:rPr lang="fr-FR" sz="1600" dirty="0" smtClean="0">
                <a:latin typeface="Arial" charset="0"/>
                <a:cs typeface="+mn-cs"/>
              </a:rPr>
              <a:t>des </a:t>
            </a:r>
            <a:r>
              <a:rPr lang="fr-FR" sz="1600" dirty="0">
                <a:latin typeface="Arial" charset="0"/>
                <a:cs typeface="+mn-cs"/>
              </a:rPr>
              <a:t>répertoires </a:t>
            </a:r>
            <a:r>
              <a:rPr lang="fr-FR" sz="1600" dirty="0" smtClean="0">
                <a:latin typeface="Arial" charset="0"/>
                <a:cs typeface="+mn-cs"/>
              </a:rPr>
              <a:t>inter-régimes </a:t>
            </a:r>
          </a:p>
          <a:p>
            <a:pPr algn="ctr">
              <a:defRPr/>
            </a:pPr>
            <a:r>
              <a:rPr lang="fr-FR" sz="1600" dirty="0"/>
              <a:t>e</a:t>
            </a:r>
            <a:r>
              <a:rPr lang="fr-FR" sz="1600" dirty="0" smtClean="0">
                <a:latin typeface="Arial" charset="0"/>
                <a:cs typeface="+mn-cs"/>
              </a:rPr>
              <a:t>xtérieurs à la CNAMTS</a:t>
            </a:r>
            <a:endParaRPr lang="fr-FR" sz="1600" dirty="0">
              <a:latin typeface="Arial" charset="0"/>
              <a:cs typeface="+mn-cs"/>
            </a:endParaRPr>
          </a:p>
        </p:txBody>
      </p:sp>
      <p:sp>
        <p:nvSpPr>
          <p:cNvPr id="17" name="Rectangle 33"/>
          <p:cNvSpPr>
            <a:spLocks noChangeArrowheads="1"/>
          </p:cNvSpPr>
          <p:nvPr/>
        </p:nvSpPr>
        <p:spPr bwMode="auto">
          <a:xfrm>
            <a:off x="2215343" y="4023455"/>
            <a:ext cx="5608320" cy="2030818"/>
          </a:xfrm>
          <a:prstGeom prst="roundRect">
            <a:avLst>
              <a:gd name="adj" fmla="val 5861"/>
            </a:avLst>
          </a:prstGeom>
          <a:solidFill>
            <a:schemeClr val="bg1">
              <a:lumMod val="95000"/>
              <a:alpha val="50000"/>
            </a:schemeClr>
          </a:solidFill>
          <a:ln w="9525">
            <a:solidFill>
              <a:schemeClr val="bg1">
                <a:lumMod val="50000"/>
              </a:schemeClr>
            </a:solidFill>
            <a:round/>
            <a:headEnd/>
            <a:tailEnd/>
          </a:ln>
          <a:scene3d>
            <a:camera prst="orthographicFront"/>
            <a:lightRig rig="threePt" dir="t"/>
          </a:scene3d>
          <a:sp3d>
            <a:bevelT/>
            <a:bevelB/>
          </a:sp3d>
        </p:spPr>
        <p:txBody>
          <a:bodyPr lIns="72000" tIns="36000" rIns="72000" bIns="0" anchor="b"/>
          <a:lstStyle/>
          <a:p>
            <a:pPr algn="ctr">
              <a:defRPr/>
            </a:pPr>
            <a:r>
              <a:rPr lang="fr-FR" sz="1200" dirty="0" smtClean="0">
                <a:solidFill>
                  <a:schemeClr val="bg1">
                    <a:lumMod val="50000"/>
                  </a:schemeClr>
                </a:solidFill>
                <a:latin typeface="Arial" charset="0"/>
                <a:cs typeface="+mn-cs"/>
              </a:rPr>
              <a:t> </a:t>
            </a:r>
          </a:p>
          <a:p>
            <a:pPr algn="ctr">
              <a:defRPr/>
            </a:pPr>
            <a:endParaRPr lang="fr-FR" sz="1200" dirty="0" smtClean="0">
              <a:solidFill>
                <a:schemeClr val="bg1">
                  <a:lumMod val="50000"/>
                </a:schemeClr>
              </a:solidFill>
            </a:endParaRPr>
          </a:p>
          <a:p>
            <a:pPr algn="ctr">
              <a:defRPr/>
            </a:pPr>
            <a:endParaRPr lang="fr-FR" sz="1200" dirty="0" smtClean="0">
              <a:solidFill>
                <a:schemeClr val="bg1">
                  <a:lumMod val="50000"/>
                </a:schemeClr>
              </a:solidFill>
              <a:latin typeface="Arial" charset="0"/>
              <a:cs typeface="+mn-cs"/>
            </a:endParaRPr>
          </a:p>
          <a:p>
            <a:pPr algn="ctr">
              <a:defRPr/>
            </a:pPr>
            <a:r>
              <a:rPr lang="fr-FR" sz="1400" dirty="0" smtClean="0">
                <a:latin typeface="Arial" charset="0"/>
                <a:cs typeface="+mn-cs"/>
              </a:rPr>
              <a:t>CNAMTS </a:t>
            </a:r>
          </a:p>
          <a:p>
            <a:pPr algn="ctr">
              <a:defRPr/>
            </a:pPr>
            <a:r>
              <a:rPr lang="fr-FR" sz="1400" dirty="0" smtClean="0"/>
              <a:t> SI du régime général et des régimes hébergés </a:t>
            </a:r>
          </a:p>
          <a:p>
            <a:pPr algn="ctr">
              <a:defRPr/>
            </a:pPr>
            <a:r>
              <a:rPr lang="fr-FR" sz="1400" dirty="0" smtClean="0"/>
              <a:t>de l’Assurance Maladie</a:t>
            </a:r>
            <a:endParaRPr lang="fr-FR" sz="1400" dirty="0"/>
          </a:p>
        </p:txBody>
      </p:sp>
      <p:sp>
        <p:nvSpPr>
          <p:cNvPr id="27" name="Rectangle 20"/>
          <p:cNvSpPr>
            <a:spLocks noChangeArrowheads="1"/>
          </p:cNvSpPr>
          <p:nvPr/>
        </p:nvSpPr>
        <p:spPr bwMode="auto">
          <a:xfrm>
            <a:off x="6179482" y="1808832"/>
            <a:ext cx="792000" cy="314325"/>
          </a:xfrm>
          <a:prstGeom prst="rect">
            <a:avLst/>
          </a:prstGeom>
          <a:solidFill>
            <a:srgbClr val="7030A0">
              <a:alpha val="50000"/>
            </a:srgb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defRPr/>
            </a:pPr>
            <a:r>
              <a:rPr lang="fr-FR" sz="1200" dirty="0">
                <a:solidFill>
                  <a:schemeClr val="bg1"/>
                </a:solidFill>
                <a:latin typeface="Arial" charset="0"/>
                <a:cs typeface="+mn-cs"/>
              </a:rPr>
              <a:t>SANDIA</a:t>
            </a:r>
          </a:p>
        </p:txBody>
      </p:sp>
      <p:sp>
        <p:nvSpPr>
          <p:cNvPr id="29" name="Flowchart: Magnetic Disk 28"/>
          <p:cNvSpPr/>
          <p:nvPr/>
        </p:nvSpPr>
        <p:spPr bwMode="auto">
          <a:xfrm>
            <a:off x="6225329" y="2677493"/>
            <a:ext cx="700303" cy="422829"/>
          </a:xfrm>
          <a:prstGeom prst="flowChartMagneticDisk">
            <a:avLst/>
          </a:prstGeom>
          <a:solidFill>
            <a:schemeClr val="bg1">
              <a:lumMod val="7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defRPr/>
            </a:pPr>
            <a:r>
              <a:rPr lang="fr-FR" sz="1200" dirty="0" smtClean="0">
                <a:solidFill>
                  <a:schemeClr val="bg1">
                    <a:lumMod val="50000"/>
                  </a:schemeClr>
                </a:solidFill>
                <a:latin typeface="Arial" charset="0"/>
                <a:cs typeface="+mn-cs"/>
              </a:rPr>
              <a:t>SNGI</a:t>
            </a:r>
            <a:r>
              <a:rPr lang="fr-FR" sz="1400" dirty="0" smtClean="0">
                <a:solidFill>
                  <a:srgbClr val="BBE0E3">
                    <a:lumMod val="50000"/>
                  </a:srgbClr>
                </a:solidFill>
              </a:rPr>
              <a:t>*</a:t>
            </a:r>
            <a:endParaRPr lang="fr-FR" sz="1200" dirty="0">
              <a:solidFill>
                <a:schemeClr val="bg1">
                  <a:lumMod val="50000"/>
                </a:schemeClr>
              </a:solidFill>
              <a:latin typeface="Arial" charset="0"/>
              <a:cs typeface="+mn-cs"/>
            </a:endParaRPr>
          </a:p>
        </p:txBody>
      </p:sp>
      <p:cxnSp>
        <p:nvCxnSpPr>
          <p:cNvPr id="34" name="AutoShape 16"/>
          <p:cNvCxnSpPr>
            <a:cxnSpLocks noChangeShapeType="1"/>
            <a:stCxn id="27" idx="2"/>
            <a:endCxn id="29" idx="1"/>
          </p:cNvCxnSpPr>
          <p:nvPr/>
        </p:nvCxnSpPr>
        <p:spPr bwMode="auto">
          <a:xfrm flipH="1">
            <a:off x="6575481" y="2123157"/>
            <a:ext cx="1" cy="554336"/>
          </a:xfrm>
          <a:prstGeom prst="straightConnector1">
            <a:avLst/>
          </a:prstGeom>
          <a:noFill/>
          <a:ln w="25400">
            <a:solidFill>
              <a:srgbClr val="7030A0"/>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Arrow Connector 37"/>
          <p:cNvCxnSpPr>
            <a:stCxn id="29" idx="2"/>
            <a:endCxn id="30" idx="4"/>
          </p:cNvCxnSpPr>
          <p:nvPr/>
        </p:nvCxnSpPr>
        <p:spPr bwMode="auto">
          <a:xfrm flipH="1" flipV="1">
            <a:off x="3589227" y="2887331"/>
            <a:ext cx="2636102" cy="1577"/>
          </a:xfrm>
          <a:prstGeom prst="straightConnector1">
            <a:avLst/>
          </a:prstGeom>
          <a:noFill/>
          <a:ln w="25400" cap="flat" cmpd="sng" algn="ctr">
            <a:solidFill>
              <a:schemeClr val="accent2">
                <a:lumMod val="60000"/>
                <a:lumOff val="40000"/>
              </a:schemeClr>
            </a:solidFill>
            <a:prstDash val="solid"/>
            <a:round/>
            <a:headEnd type="arrow"/>
            <a:tailEnd type="arrow"/>
          </a:ln>
          <a:effectLst/>
        </p:spPr>
      </p:cxnSp>
      <p:cxnSp>
        <p:nvCxnSpPr>
          <p:cNvPr id="47" name="AutoShape 20"/>
          <p:cNvCxnSpPr>
            <a:cxnSpLocks noChangeShapeType="1"/>
            <a:endCxn id="28" idx="4"/>
          </p:cNvCxnSpPr>
          <p:nvPr/>
        </p:nvCxnSpPr>
        <p:spPr bwMode="auto">
          <a:xfrm flipH="1" flipV="1">
            <a:off x="3667125" y="1828711"/>
            <a:ext cx="2678812" cy="860620"/>
          </a:xfrm>
          <a:prstGeom prst="straightConnector1">
            <a:avLst/>
          </a:prstGeom>
          <a:noFill/>
          <a:ln w="25400">
            <a:solidFill>
              <a:schemeClr val="bg1">
                <a:lumMod val="50000"/>
              </a:schemeClr>
            </a:solidFill>
            <a:prstDash val="dash"/>
            <a:round/>
            <a:headEnd/>
            <a:tailEnd type="triangle" w="med" len="med"/>
          </a:ln>
          <a:extLst>
            <a:ext uri="{909E8E84-426E-40DD-AFC4-6F175D3DCCD1}">
              <a14:hiddenFill xmlns:a14="http://schemas.microsoft.com/office/drawing/2010/main">
                <a:noFill/>
              </a14:hiddenFill>
            </a:ext>
          </a:extLst>
        </p:spPr>
      </p:cxnSp>
      <p:sp>
        <p:nvSpPr>
          <p:cNvPr id="50" name="Rectangle 2"/>
          <p:cNvSpPr>
            <a:spLocks noChangeArrowheads="1"/>
          </p:cNvSpPr>
          <p:nvPr/>
        </p:nvSpPr>
        <p:spPr bwMode="auto">
          <a:xfrm>
            <a:off x="8093298" y="2427639"/>
            <a:ext cx="1297820" cy="1098549"/>
          </a:xfrm>
          <a:prstGeom prst="roundRect">
            <a:avLst/>
          </a:prstGeom>
          <a:solidFill>
            <a:srgbClr val="7030A0">
              <a:alpha val="35000"/>
            </a:srgbClr>
          </a:solidFill>
          <a:ln w="9525">
            <a:solidFill>
              <a:schemeClr val="bg1">
                <a:lumMod val="50000"/>
              </a:schemeClr>
            </a:solidFill>
            <a:round/>
            <a:headEnd/>
            <a:tailEnd/>
          </a:ln>
          <a:scene3d>
            <a:camera prst="orthographicFront"/>
            <a:lightRig rig="threePt" dir="t"/>
          </a:scene3d>
          <a:sp3d>
            <a:bevelT/>
            <a:bevelB/>
          </a:sp3d>
        </p:spPr>
        <p:txBody>
          <a:bodyPr/>
          <a:lstStyle/>
          <a:p>
            <a:pPr algn="ctr">
              <a:defRPr/>
            </a:pPr>
            <a:r>
              <a:rPr lang="fr-FR" sz="1200" dirty="0">
                <a:solidFill>
                  <a:schemeClr val="bg1"/>
                </a:solidFill>
                <a:latin typeface="Arial" charset="0"/>
                <a:cs typeface="+mn-cs"/>
              </a:rPr>
              <a:t>INSEE</a:t>
            </a:r>
            <a:endParaRPr lang="fr-FR" sz="1100" dirty="0">
              <a:solidFill>
                <a:schemeClr val="bg1"/>
              </a:solidFill>
              <a:latin typeface="Arial" charset="0"/>
              <a:cs typeface="+mn-cs"/>
            </a:endParaRPr>
          </a:p>
        </p:txBody>
      </p:sp>
      <p:sp>
        <p:nvSpPr>
          <p:cNvPr id="52" name="AutoShape 6"/>
          <p:cNvSpPr>
            <a:spLocks noChangeArrowheads="1"/>
          </p:cNvSpPr>
          <p:nvPr/>
        </p:nvSpPr>
        <p:spPr bwMode="auto">
          <a:xfrm>
            <a:off x="8447560" y="2993793"/>
            <a:ext cx="589296" cy="324000"/>
          </a:xfrm>
          <a:prstGeom prst="can">
            <a:avLst>
              <a:gd name="adj" fmla="val 25000"/>
            </a:avLst>
          </a:prstGeom>
          <a:solidFill>
            <a:srgbClr val="7030A0">
              <a:alpha val="50000"/>
            </a:srgbClr>
          </a:solidFill>
          <a:ln w="9525">
            <a:solidFill>
              <a:schemeClr val="bg1">
                <a:lumMod val="50000"/>
              </a:schemeClr>
            </a:solidFill>
            <a:round/>
            <a:headEnd/>
            <a:tailEnd/>
          </a:ln>
          <a:scene3d>
            <a:camera prst="orthographicFront"/>
            <a:lightRig rig="threePt" dir="t"/>
          </a:scene3d>
          <a:sp3d>
            <a:bevelT/>
            <a:bevelB/>
          </a:sp3d>
          <a:extLst/>
        </p:spPr>
        <p:txBody>
          <a:bodyPr anchor="ctr"/>
          <a:lstStyle/>
          <a:p>
            <a:pPr algn="ctr">
              <a:defRPr/>
            </a:pPr>
            <a:r>
              <a:rPr lang="fr-FR" sz="900" dirty="0">
                <a:solidFill>
                  <a:schemeClr val="bg1"/>
                </a:solidFill>
                <a:latin typeface="Arial" charset="0"/>
                <a:cs typeface="+mn-cs"/>
              </a:rPr>
              <a:t>BRPP2</a:t>
            </a:r>
          </a:p>
        </p:txBody>
      </p:sp>
      <p:cxnSp>
        <p:nvCxnSpPr>
          <p:cNvPr id="55" name="AutoShape 15"/>
          <p:cNvCxnSpPr>
            <a:cxnSpLocks noChangeShapeType="1"/>
            <a:stCxn id="29" idx="3"/>
            <a:endCxn id="17" idx="0"/>
          </p:cNvCxnSpPr>
          <p:nvPr/>
        </p:nvCxnSpPr>
        <p:spPr bwMode="auto">
          <a:xfrm rot="5400000">
            <a:off x="5335926" y="2783899"/>
            <a:ext cx="923133" cy="1555978"/>
          </a:xfrm>
          <a:prstGeom prst="bentConnector3">
            <a:avLst>
              <a:gd name="adj1" fmla="val 50000"/>
            </a:avLst>
          </a:prstGeom>
          <a:noFill/>
          <a:ln w="25400">
            <a:solidFill>
              <a:schemeClr val="bg1">
                <a:lumMod val="50000"/>
              </a:schemeClr>
            </a:solidFill>
            <a:prstDash val="dash"/>
            <a:round/>
            <a:headEnd/>
            <a:tailEnd type="triangle" w="med" len="med"/>
          </a:ln>
          <a:extLst>
            <a:ext uri="{909E8E84-426E-40DD-AFC4-6F175D3DCCD1}">
              <a14:hiddenFill xmlns:a14="http://schemas.microsoft.com/office/drawing/2010/main">
                <a:noFill/>
              </a14:hiddenFill>
            </a:ext>
          </a:extLst>
        </p:spPr>
      </p:cxnSp>
      <p:cxnSp>
        <p:nvCxnSpPr>
          <p:cNvPr id="56" name="AutoShape 15"/>
          <p:cNvCxnSpPr>
            <a:cxnSpLocks noChangeShapeType="1"/>
            <a:stCxn id="30" idx="3"/>
            <a:endCxn id="17" idx="0"/>
          </p:cNvCxnSpPr>
          <p:nvPr/>
        </p:nvCxnSpPr>
        <p:spPr bwMode="auto">
          <a:xfrm rot="16200000" flipH="1">
            <a:off x="3655303" y="2659255"/>
            <a:ext cx="938124" cy="1790276"/>
          </a:xfrm>
          <a:prstGeom prst="bentConnector3">
            <a:avLst>
              <a:gd name="adj1" fmla="val 67545"/>
            </a:avLst>
          </a:prstGeom>
          <a:noFill/>
          <a:ln w="25400">
            <a:solidFill>
              <a:schemeClr val="accent2">
                <a:lumMod val="60000"/>
                <a:lumOff val="40000"/>
              </a:schemeClr>
            </a:solidFill>
            <a:prstDash val="dash"/>
            <a:round/>
            <a:headEnd/>
            <a:tailEnd type="triangle" w="med" len="med"/>
          </a:ln>
          <a:extLst>
            <a:ext uri="{909E8E84-426E-40DD-AFC4-6F175D3DCCD1}">
              <a14:hiddenFill xmlns:a14="http://schemas.microsoft.com/office/drawing/2010/main">
                <a:noFill/>
              </a14:hiddenFill>
            </a:ext>
          </a:extLst>
        </p:spPr>
      </p:cxnSp>
      <p:sp>
        <p:nvSpPr>
          <p:cNvPr id="62" name="AutoShape 22"/>
          <p:cNvSpPr>
            <a:spLocks noChangeArrowheads="1"/>
          </p:cNvSpPr>
          <p:nvPr/>
        </p:nvSpPr>
        <p:spPr bwMode="auto">
          <a:xfrm>
            <a:off x="8093298" y="3744248"/>
            <a:ext cx="1297820" cy="1150616"/>
          </a:xfrm>
          <a:prstGeom prst="wedgeRoundRectCallout">
            <a:avLst>
              <a:gd name="adj1" fmla="val -153904"/>
              <a:gd name="adj2" fmla="val -111455"/>
              <a:gd name="adj3" fmla="val 16667"/>
            </a:avLst>
          </a:prstGeom>
          <a:solidFill>
            <a:srgbClr val="FFC000"/>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defRPr/>
            </a:pPr>
            <a:r>
              <a:rPr lang="fr-FR" sz="1200" dirty="0" smtClean="0">
                <a:latin typeface="Arial" charset="0"/>
                <a:cs typeface="+mn-cs"/>
              </a:rPr>
              <a:t>Identification </a:t>
            </a:r>
            <a:endParaRPr lang="fr-FR" sz="1200" dirty="0">
              <a:latin typeface="Arial" charset="0"/>
              <a:cs typeface="+mn-cs"/>
            </a:endParaRPr>
          </a:p>
          <a:p>
            <a:pPr algn="ctr">
              <a:defRPr/>
            </a:pPr>
            <a:r>
              <a:rPr lang="fr-FR" sz="1100" b="0" dirty="0">
                <a:latin typeface="Arial" charset="0"/>
                <a:cs typeface="+mn-cs"/>
              </a:rPr>
              <a:t>Fichier mis à jour par l'INSEE et le SANDIA</a:t>
            </a:r>
          </a:p>
        </p:txBody>
      </p:sp>
      <p:sp>
        <p:nvSpPr>
          <p:cNvPr id="18" name="Flowchart: Magnetic Disk 17"/>
          <p:cNvSpPr/>
          <p:nvPr/>
        </p:nvSpPr>
        <p:spPr bwMode="auto">
          <a:xfrm>
            <a:off x="3020759" y="4140412"/>
            <a:ext cx="3997488" cy="1194575"/>
          </a:xfrm>
          <a:prstGeom prst="flowChartMagneticDisk">
            <a:avLst/>
          </a:prstGeom>
          <a:solidFill>
            <a:schemeClr val="bg1">
              <a:lumMod val="7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defRPr/>
            </a:pPr>
            <a:endParaRPr lang="fr-FR" sz="1200" dirty="0">
              <a:solidFill>
                <a:schemeClr val="bg1">
                  <a:lumMod val="50000"/>
                </a:schemeClr>
              </a:solidFill>
              <a:latin typeface="Arial" charset="0"/>
              <a:cs typeface="+mn-cs"/>
            </a:endParaRPr>
          </a:p>
        </p:txBody>
      </p:sp>
      <p:sp>
        <p:nvSpPr>
          <p:cNvPr id="19" name="AutoShape 10"/>
          <p:cNvSpPr>
            <a:spLocks noChangeArrowheads="1"/>
          </p:cNvSpPr>
          <p:nvPr/>
        </p:nvSpPr>
        <p:spPr bwMode="auto">
          <a:xfrm>
            <a:off x="4500149" y="4489052"/>
            <a:ext cx="959460" cy="288000"/>
          </a:xfrm>
          <a:prstGeom prst="can">
            <a:avLst>
              <a:gd name="adj" fmla="val 25000"/>
            </a:avLst>
          </a:prstGeom>
          <a:solidFill>
            <a:srgbClr val="C00000"/>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defRPr/>
            </a:pPr>
            <a:r>
              <a:rPr lang="fr-FR" sz="900" dirty="0">
                <a:solidFill>
                  <a:schemeClr val="bg1"/>
                </a:solidFill>
                <a:latin typeface="Arial" charset="0"/>
                <a:cs typeface="+mn-cs"/>
              </a:rPr>
              <a:t>RFI</a:t>
            </a:r>
          </a:p>
        </p:txBody>
      </p:sp>
      <p:sp>
        <p:nvSpPr>
          <p:cNvPr id="20" name="AutoShape 10"/>
          <p:cNvSpPr>
            <a:spLocks noChangeArrowheads="1"/>
          </p:cNvSpPr>
          <p:nvPr/>
        </p:nvSpPr>
        <p:spPr bwMode="auto">
          <a:xfrm>
            <a:off x="4484909" y="4894864"/>
            <a:ext cx="959460" cy="288000"/>
          </a:xfrm>
          <a:prstGeom prst="can">
            <a:avLst>
              <a:gd name="adj" fmla="val 25000"/>
            </a:avLst>
          </a:prstGeom>
          <a:solidFill>
            <a:srgbClr val="0070C0"/>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defRPr/>
            </a:pPr>
            <a:r>
              <a:rPr lang="fr-FR" sz="900" dirty="0">
                <a:solidFill>
                  <a:schemeClr val="bg1"/>
                </a:solidFill>
                <a:latin typeface="Arial" charset="0"/>
                <a:cs typeface="+mn-cs"/>
              </a:rPr>
              <a:t>BDO</a:t>
            </a:r>
          </a:p>
        </p:txBody>
      </p:sp>
      <p:sp>
        <p:nvSpPr>
          <p:cNvPr id="28" name="AutoShape 10"/>
          <p:cNvSpPr>
            <a:spLocks noChangeArrowheads="1"/>
          </p:cNvSpPr>
          <p:nvPr/>
        </p:nvSpPr>
        <p:spPr bwMode="auto">
          <a:xfrm>
            <a:off x="2869227" y="1630711"/>
            <a:ext cx="797898" cy="396000"/>
          </a:xfrm>
          <a:prstGeom prst="can">
            <a:avLst>
              <a:gd name="adj" fmla="val 25000"/>
            </a:avLst>
          </a:prstGeom>
          <a:solidFill>
            <a:srgbClr val="CC99FF"/>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defRPr/>
            </a:pPr>
            <a:r>
              <a:rPr lang="fr-FR" sz="1200" dirty="0" smtClean="0">
                <a:solidFill>
                  <a:schemeClr val="tx1">
                    <a:lumMod val="95000"/>
                    <a:lumOff val="5000"/>
                  </a:schemeClr>
                </a:solidFill>
                <a:latin typeface="Arial" charset="0"/>
                <a:cs typeface="+mn-cs"/>
              </a:rPr>
              <a:t>RNCPS</a:t>
            </a:r>
            <a:r>
              <a:rPr lang="fr-FR" sz="1200" dirty="0"/>
              <a:t>*</a:t>
            </a:r>
          </a:p>
        </p:txBody>
      </p:sp>
      <p:sp>
        <p:nvSpPr>
          <p:cNvPr id="30" name="AutoShape 10"/>
          <p:cNvSpPr>
            <a:spLocks noChangeArrowheads="1"/>
          </p:cNvSpPr>
          <p:nvPr/>
        </p:nvSpPr>
        <p:spPr bwMode="auto">
          <a:xfrm>
            <a:off x="2869227" y="2689331"/>
            <a:ext cx="720000" cy="396000"/>
          </a:xfrm>
          <a:prstGeom prst="can">
            <a:avLst>
              <a:gd name="adj" fmla="val 25000"/>
            </a:avLst>
          </a:prstGeom>
          <a:solidFill>
            <a:schemeClr val="accent5">
              <a:lumMod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defRPr/>
            </a:pPr>
            <a:r>
              <a:rPr lang="fr-FR" sz="1200" dirty="0">
                <a:solidFill>
                  <a:schemeClr val="tx1">
                    <a:lumMod val="95000"/>
                    <a:lumOff val="5000"/>
                  </a:schemeClr>
                </a:solidFill>
                <a:latin typeface="Arial" charset="0"/>
                <a:cs typeface="+mn-cs"/>
              </a:rPr>
              <a:t>RNIAM</a:t>
            </a:r>
          </a:p>
        </p:txBody>
      </p:sp>
      <p:cxnSp>
        <p:nvCxnSpPr>
          <p:cNvPr id="37" name="AutoShape 16"/>
          <p:cNvCxnSpPr>
            <a:cxnSpLocks noChangeShapeType="1"/>
            <a:stCxn id="52" idx="2"/>
          </p:cNvCxnSpPr>
          <p:nvPr/>
        </p:nvCxnSpPr>
        <p:spPr bwMode="auto">
          <a:xfrm flipH="1" flipV="1">
            <a:off x="6925633" y="2887331"/>
            <a:ext cx="1521927" cy="268462"/>
          </a:xfrm>
          <a:prstGeom prst="straightConnector1">
            <a:avLst/>
          </a:prstGeom>
          <a:noFill/>
          <a:ln w="25400">
            <a:solidFill>
              <a:srgbClr val="7030A0"/>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Rectangle 3"/>
          <p:cNvSpPr/>
          <p:nvPr/>
        </p:nvSpPr>
        <p:spPr>
          <a:xfrm>
            <a:off x="4523135" y="2951331"/>
            <a:ext cx="936474" cy="276999"/>
          </a:xfrm>
          <a:prstGeom prst="rect">
            <a:avLst/>
          </a:prstGeom>
        </p:spPr>
        <p:txBody>
          <a:bodyPr wrap="none">
            <a:spAutoFit/>
          </a:bodyPr>
          <a:lstStyle/>
          <a:p>
            <a:pPr algn="ctr">
              <a:defRPr/>
            </a:pPr>
            <a:r>
              <a:rPr lang="fr-FR" sz="1200" dirty="0" smtClean="0">
                <a:solidFill>
                  <a:schemeClr val="tx1">
                    <a:lumMod val="95000"/>
                    <a:lumOff val="5000"/>
                  </a:schemeClr>
                </a:solidFill>
              </a:rPr>
              <a:t>Extraction</a:t>
            </a:r>
            <a:endParaRPr lang="fr-FR" sz="1200" dirty="0">
              <a:solidFill>
                <a:schemeClr val="tx1">
                  <a:lumMod val="95000"/>
                  <a:lumOff val="5000"/>
                </a:schemeClr>
              </a:solidFill>
            </a:endParaRPr>
          </a:p>
        </p:txBody>
      </p:sp>
      <p:sp>
        <p:nvSpPr>
          <p:cNvPr id="32" name="AutoShape 23"/>
          <p:cNvSpPr>
            <a:spLocks noChangeArrowheads="1"/>
          </p:cNvSpPr>
          <p:nvPr/>
        </p:nvSpPr>
        <p:spPr bwMode="auto">
          <a:xfrm>
            <a:off x="401782" y="1285882"/>
            <a:ext cx="1543999" cy="1046078"/>
          </a:xfrm>
          <a:prstGeom prst="wedgeRoundRectCallout">
            <a:avLst>
              <a:gd name="adj1" fmla="val 94440"/>
              <a:gd name="adj2" fmla="val 33487"/>
              <a:gd name="adj3" fmla="val 16667"/>
            </a:avLst>
          </a:prstGeom>
          <a:solidFill>
            <a:schemeClr val="accent2">
              <a:lumMod val="40000"/>
              <a:lumOff val="60000"/>
              <a:alpha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defRPr/>
            </a:pPr>
            <a:r>
              <a:rPr lang="fr-FR" sz="1400" dirty="0"/>
              <a:t>CNAVTS</a:t>
            </a:r>
          </a:p>
          <a:p>
            <a:pPr algn="ctr">
              <a:defRPr/>
            </a:pPr>
            <a:r>
              <a:rPr lang="fr-FR" sz="1100" b="0" dirty="0"/>
              <a:t>Assure l’exploitation </a:t>
            </a:r>
          </a:p>
          <a:p>
            <a:pPr algn="ctr">
              <a:defRPr/>
            </a:pPr>
            <a:r>
              <a:rPr lang="fr-FR" sz="1100" b="0" dirty="0"/>
              <a:t>des répertoires</a:t>
            </a:r>
          </a:p>
        </p:txBody>
      </p:sp>
      <p:sp>
        <p:nvSpPr>
          <p:cNvPr id="63" name="AutoShape 23"/>
          <p:cNvSpPr>
            <a:spLocks noChangeArrowheads="1"/>
          </p:cNvSpPr>
          <p:nvPr/>
        </p:nvSpPr>
        <p:spPr bwMode="auto">
          <a:xfrm>
            <a:off x="401782" y="3228330"/>
            <a:ext cx="1443414" cy="1260722"/>
          </a:xfrm>
          <a:prstGeom prst="wedgeRoundRectCallout">
            <a:avLst>
              <a:gd name="adj1" fmla="val 125027"/>
              <a:gd name="adj2" fmla="val -61792"/>
              <a:gd name="adj3" fmla="val 16667"/>
            </a:avLst>
          </a:prstGeom>
          <a:solidFill>
            <a:srgbClr val="FFC000"/>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r>
              <a:rPr lang="fr-FR" sz="1200" dirty="0"/>
              <a:t>Rattachement</a:t>
            </a:r>
          </a:p>
          <a:p>
            <a:pPr algn="ctr"/>
            <a:r>
              <a:rPr lang="fr-FR" sz="1200" b="0" dirty="0"/>
              <a:t>Répertoire </a:t>
            </a:r>
            <a:endParaRPr lang="fr-FR" sz="1200" b="0" dirty="0" smtClean="0"/>
          </a:p>
          <a:p>
            <a:pPr algn="ctr"/>
            <a:r>
              <a:rPr lang="fr-FR" sz="1200" b="0" dirty="0" smtClean="0"/>
              <a:t>mis </a:t>
            </a:r>
            <a:r>
              <a:rPr lang="fr-FR" sz="1200" b="0" dirty="0"/>
              <a:t>à jour </a:t>
            </a:r>
            <a:endParaRPr lang="fr-FR" sz="1200" b="0" dirty="0" smtClean="0"/>
          </a:p>
          <a:p>
            <a:pPr algn="ctr"/>
            <a:r>
              <a:rPr lang="fr-FR" sz="1200" b="0" dirty="0" smtClean="0"/>
              <a:t>par </a:t>
            </a:r>
            <a:r>
              <a:rPr lang="fr-FR" sz="1200" b="0" dirty="0"/>
              <a:t>les régimes d'Assurance Maladie</a:t>
            </a:r>
          </a:p>
        </p:txBody>
      </p:sp>
    </p:spTree>
    <p:extLst>
      <p:ext uri="{BB962C8B-B14F-4D97-AF65-F5344CB8AC3E}">
        <p14:creationId xmlns:p14="http://schemas.microsoft.com/office/powerpoint/2010/main" val="33635869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000" dirty="0"/>
              <a:t>2. Gestion des </a:t>
            </a:r>
            <a:r>
              <a:rPr lang="fr-FR" sz="2000" dirty="0" smtClean="0"/>
              <a:t>bénéficiaires</a:t>
            </a:r>
            <a:br>
              <a:rPr lang="fr-FR" sz="2000" dirty="0" smtClean="0"/>
            </a:br>
            <a:r>
              <a:rPr lang="fr-FR" sz="2000" i="1" dirty="0"/>
              <a:t>Référentiels des </a:t>
            </a:r>
            <a:r>
              <a:rPr lang="fr-FR" sz="2000" i="1" dirty="0" smtClean="0"/>
              <a:t>droits : RNIAM</a:t>
            </a:r>
            <a:endParaRPr lang="fr-FR" sz="2000" i="1" dirty="0"/>
          </a:p>
        </p:txBody>
      </p:sp>
      <p:grpSp>
        <p:nvGrpSpPr>
          <p:cNvPr id="8" name="Group 7"/>
          <p:cNvGrpSpPr/>
          <p:nvPr/>
        </p:nvGrpSpPr>
        <p:grpSpPr>
          <a:xfrm>
            <a:off x="241828" y="3149915"/>
            <a:ext cx="4510643" cy="2308324"/>
            <a:chOff x="241828" y="2202255"/>
            <a:chExt cx="4510643" cy="2308324"/>
          </a:xfrm>
        </p:grpSpPr>
        <p:sp>
          <p:nvSpPr>
            <p:cNvPr id="3" name="Rectangle 10"/>
            <p:cNvSpPr>
              <a:spLocks noChangeArrowheads="1"/>
            </p:cNvSpPr>
            <p:nvPr/>
          </p:nvSpPr>
          <p:spPr bwMode="auto">
            <a:xfrm>
              <a:off x="241829" y="2202255"/>
              <a:ext cx="451064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spAutoFit/>
            </a:bodyPr>
            <a:lstStyle/>
            <a:p>
              <a:pPr marL="0" lvl="2" defTabSz="995363">
                <a:lnSpc>
                  <a:spcPts val="1800"/>
                </a:lnSpc>
                <a:spcAft>
                  <a:spcPts val="600"/>
                </a:spcAft>
                <a:buClr>
                  <a:srgbClr val="0078B4"/>
                </a:buClr>
                <a:buSzPct val="80000"/>
                <a:defRPr/>
              </a:pPr>
              <a:r>
                <a:rPr lang="fr-FR" sz="1400" dirty="0" smtClean="0"/>
                <a:t>Contenu</a:t>
              </a:r>
            </a:p>
            <a:p>
              <a:pPr marL="285750" lvl="2" indent="-285750" defTabSz="995363">
                <a:lnSpc>
                  <a:spcPts val="1800"/>
                </a:lnSpc>
                <a:spcAft>
                  <a:spcPts val="600"/>
                </a:spcAft>
                <a:buClr>
                  <a:srgbClr val="0078B4"/>
                </a:buClr>
                <a:buSzPct val="80000"/>
                <a:buFont typeface="Arial" charset="0"/>
                <a:buChar char="►"/>
                <a:defRPr/>
              </a:pPr>
              <a:r>
                <a:rPr lang="fr-FR" sz="1200" dirty="0"/>
                <a:t>Le RNIAM enregistre les rattachements des individus aux régimes d’Assurance </a:t>
              </a:r>
              <a:r>
                <a:rPr lang="fr-FR" sz="1200" dirty="0" smtClean="0"/>
                <a:t>Maladie</a:t>
              </a:r>
            </a:p>
            <a:p>
              <a:pPr marL="628650" lvl="3" indent="-171450" defTabSz="995363">
                <a:lnSpc>
                  <a:spcPts val="1800"/>
                </a:lnSpc>
                <a:spcAft>
                  <a:spcPts val="600"/>
                </a:spcAft>
                <a:buClr>
                  <a:srgbClr val="0078B4"/>
                </a:buClr>
                <a:buSzPct val="80000"/>
                <a:buFontTx/>
                <a:buChar char="-"/>
                <a:defRPr/>
              </a:pPr>
              <a:r>
                <a:rPr lang="fr-FR" sz="1200" b="0" dirty="0" smtClean="0"/>
                <a:t>Il </a:t>
              </a:r>
              <a:r>
                <a:rPr lang="fr-FR" sz="1200" b="0" dirty="0"/>
                <a:t>est adossé au SNGI, qui est une copie conforme du répertoire de l'INSEE pour les personnes nées en métropole ou DOM </a:t>
              </a:r>
              <a:endParaRPr lang="fr-FR" sz="1200" b="0" dirty="0" smtClean="0"/>
            </a:p>
            <a:p>
              <a:pPr marL="628650" lvl="3" indent="-171450" defTabSz="995363">
                <a:lnSpc>
                  <a:spcPts val="1800"/>
                </a:lnSpc>
                <a:spcAft>
                  <a:spcPts val="600"/>
                </a:spcAft>
                <a:buClr>
                  <a:srgbClr val="0078B4"/>
                </a:buClr>
                <a:buSzPct val="80000"/>
                <a:buFontTx/>
                <a:buChar char="-"/>
                <a:defRPr/>
              </a:pPr>
              <a:r>
                <a:rPr lang="fr-FR" sz="1200" b="0" dirty="0" smtClean="0"/>
                <a:t>Il contient aussi l’ensemble </a:t>
              </a:r>
              <a:r>
                <a:rPr lang="fr-FR" sz="1200" b="0" dirty="0"/>
                <a:t>des bénéficiaires, nés à l'étranger ou dans les territoires d'outre-mer bénéficiant d'une protection </a:t>
              </a:r>
              <a:r>
                <a:rPr lang="fr-FR" sz="1200" b="0" dirty="0" smtClean="0"/>
                <a:t>sociale</a:t>
              </a:r>
              <a:endParaRPr lang="fr-FR" sz="1200" b="0" dirty="0"/>
            </a:p>
          </p:txBody>
        </p:sp>
        <p:cxnSp>
          <p:nvCxnSpPr>
            <p:cNvPr id="4" name="Straight Connector 11"/>
            <p:cNvCxnSpPr>
              <a:cxnSpLocks noChangeShapeType="1"/>
            </p:cNvCxnSpPr>
            <p:nvPr/>
          </p:nvCxnSpPr>
          <p:spPr bwMode="auto">
            <a:xfrm>
              <a:off x="241828" y="2444007"/>
              <a:ext cx="4510642"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grpSp>
      <p:grpSp>
        <p:nvGrpSpPr>
          <p:cNvPr id="9" name="Group 8"/>
          <p:cNvGrpSpPr/>
          <p:nvPr/>
        </p:nvGrpSpPr>
        <p:grpSpPr>
          <a:xfrm>
            <a:off x="5187201" y="3140584"/>
            <a:ext cx="4510643" cy="3154710"/>
            <a:chOff x="5187201" y="2192924"/>
            <a:chExt cx="4510643" cy="3154710"/>
          </a:xfrm>
        </p:grpSpPr>
        <p:sp>
          <p:nvSpPr>
            <p:cNvPr id="5" name="Rectangle 10"/>
            <p:cNvSpPr>
              <a:spLocks noChangeArrowheads="1"/>
            </p:cNvSpPr>
            <p:nvPr/>
          </p:nvSpPr>
          <p:spPr bwMode="auto">
            <a:xfrm>
              <a:off x="5187202" y="2192924"/>
              <a:ext cx="4510642"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spAutoFit/>
            </a:bodyPr>
            <a:lstStyle/>
            <a:p>
              <a:pPr marL="0" lvl="2" defTabSz="995363">
                <a:lnSpc>
                  <a:spcPts val="1800"/>
                </a:lnSpc>
                <a:spcAft>
                  <a:spcPts val="600"/>
                </a:spcAft>
                <a:buClr>
                  <a:srgbClr val="0078B4"/>
                </a:buClr>
                <a:buSzPct val="80000"/>
                <a:defRPr/>
              </a:pPr>
              <a:r>
                <a:rPr lang="fr-FR" sz="1400" dirty="0" smtClean="0"/>
                <a:t>Fonctionnalités</a:t>
              </a:r>
            </a:p>
            <a:p>
              <a:pPr marL="285750" lvl="2" indent="-285750" defTabSz="995363">
                <a:lnSpc>
                  <a:spcPts val="1800"/>
                </a:lnSpc>
                <a:spcAft>
                  <a:spcPts val="600"/>
                </a:spcAft>
                <a:buClr>
                  <a:srgbClr val="0078B4"/>
                </a:buClr>
                <a:buSzPct val="80000"/>
                <a:buFont typeface="Arial" charset="0"/>
                <a:buChar char="►"/>
                <a:defRPr/>
              </a:pPr>
              <a:r>
                <a:rPr lang="fr-FR" sz="1200" dirty="0"/>
                <a:t>Les flux RNIAM permettent de :</a:t>
              </a:r>
              <a:r>
                <a:rPr lang="fr-FR" sz="1200" b="0" dirty="0"/>
                <a:t> </a:t>
              </a:r>
            </a:p>
            <a:p>
              <a:pPr marL="628650" lvl="3" indent="-171450" defTabSz="995363">
                <a:lnSpc>
                  <a:spcPts val="1800"/>
                </a:lnSpc>
                <a:spcAft>
                  <a:spcPts val="600"/>
                </a:spcAft>
                <a:buClr>
                  <a:srgbClr val="0078B4"/>
                </a:buClr>
                <a:buSzPct val="80000"/>
                <a:buFontTx/>
                <a:buChar char="-"/>
                <a:defRPr/>
              </a:pPr>
              <a:r>
                <a:rPr lang="fr-FR" sz="1200" dirty="0" smtClean="0">
                  <a:solidFill>
                    <a:srgbClr val="006699"/>
                  </a:solidFill>
                </a:rPr>
                <a:t>Certifier </a:t>
              </a:r>
              <a:r>
                <a:rPr lang="fr-FR" sz="1200" dirty="0">
                  <a:solidFill>
                    <a:srgbClr val="006699"/>
                  </a:solidFill>
                </a:rPr>
                <a:t>l’identification </a:t>
              </a:r>
              <a:r>
                <a:rPr lang="fr-FR" sz="1200" b="0" dirty="0"/>
                <a:t>des bénéficiaires (ouvrant droit et ayant droit) gérés par les régimes d’Assurance </a:t>
              </a:r>
              <a:r>
                <a:rPr lang="fr-FR" sz="1200" b="0" dirty="0" smtClean="0"/>
                <a:t>Maladie </a:t>
              </a:r>
            </a:p>
            <a:p>
              <a:pPr marL="628650" lvl="3" indent="-171450" defTabSz="995363">
                <a:lnSpc>
                  <a:spcPts val="1800"/>
                </a:lnSpc>
                <a:spcAft>
                  <a:spcPts val="600"/>
                </a:spcAft>
                <a:buClr>
                  <a:srgbClr val="0078B4"/>
                </a:buClr>
                <a:buSzPct val="80000"/>
                <a:buFontTx/>
                <a:buChar char="-"/>
                <a:defRPr/>
              </a:pPr>
              <a:r>
                <a:rPr lang="fr-FR" sz="1200" dirty="0" smtClean="0">
                  <a:solidFill>
                    <a:srgbClr val="006699"/>
                  </a:solidFill>
                </a:rPr>
                <a:t>Mémoriser </a:t>
              </a:r>
              <a:r>
                <a:rPr lang="fr-FR" sz="1200" dirty="0">
                  <a:solidFill>
                    <a:srgbClr val="006699"/>
                  </a:solidFill>
                </a:rPr>
                <a:t>le rattachement </a:t>
              </a:r>
              <a:r>
                <a:rPr lang="fr-FR" sz="1200" b="0" dirty="0"/>
                <a:t>de chaque bénéficiaire de prestations de base de l’Assurance Maladie à un organisme unique </a:t>
              </a:r>
            </a:p>
            <a:p>
              <a:pPr marL="628650" lvl="3" indent="-171450" defTabSz="995363">
                <a:lnSpc>
                  <a:spcPts val="1800"/>
                </a:lnSpc>
                <a:spcAft>
                  <a:spcPts val="600"/>
                </a:spcAft>
                <a:buClr>
                  <a:srgbClr val="0078B4"/>
                </a:buClr>
                <a:buSzPct val="80000"/>
                <a:buFontTx/>
                <a:buChar char="-"/>
                <a:defRPr/>
              </a:pPr>
              <a:r>
                <a:rPr lang="fr-FR" sz="1200" b="0" dirty="0" smtClean="0"/>
                <a:t>Assurer </a:t>
              </a:r>
              <a:r>
                <a:rPr lang="fr-FR" sz="1200" b="0" dirty="0"/>
                <a:t>la liaison entre les organismes successifs de rattachement (Prenant - Cédant) </a:t>
              </a:r>
              <a:endParaRPr lang="fr-FR" sz="1200" b="0" dirty="0" smtClean="0"/>
            </a:p>
            <a:p>
              <a:pPr marL="628650" lvl="3" indent="-171450" defTabSz="995363">
                <a:lnSpc>
                  <a:spcPts val="1800"/>
                </a:lnSpc>
                <a:spcAft>
                  <a:spcPts val="600"/>
                </a:spcAft>
                <a:buClr>
                  <a:srgbClr val="0078B4"/>
                </a:buClr>
                <a:buSzPct val="80000"/>
                <a:buFontTx/>
                <a:buChar char="-"/>
                <a:defRPr/>
              </a:pPr>
              <a:r>
                <a:rPr lang="fr-FR" sz="1200" b="0" dirty="0" smtClean="0"/>
                <a:t>Permettre </a:t>
              </a:r>
              <a:r>
                <a:rPr lang="fr-FR" sz="1200" b="0" dirty="0"/>
                <a:t>une </a:t>
              </a:r>
              <a:r>
                <a:rPr lang="fr-FR" sz="1200" dirty="0">
                  <a:solidFill>
                    <a:srgbClr val="006699"/>
                  </a:solidFill>
                </a:rPr>
                <a:t>gestion unique du numéro de carte </a:t>
              </a:r>
              <a:r>
                <a:rPr lang="fr-FR" sz="1200" dirty="0" smtClean="0">
                  <a:solidFill>
                    <a:srgbClr val="006699"/>
                  </a:solidFill>
                </a:rPr>
                <a:t>Vitale</a:t>
              </a:r>
              <a:endParaRPr lang="fr-FR" sz="1200" dirty="0">
                <a:solidFill>
                  <a:srgbClr val="006699"/>
                </a:solidFill>
              </a:endParaRPr>
            </a:p>
          </p:txBody>
        </p:sp>
        <p:cxnSp>
          <p:nvCxnSpPr>
            <p:cNvPr id="6" name="Straight Connector 11"/>
            <p:cNvCxnSpPr>
              <a:cxnSpLocks noChangeShapeType="1"/>
            </p:cNvCxnSpPr>
            <p:nvPr/>
          </p:nvCxnSpPr>
          <p:spPr bwMode="auto">
            <a:xfrm>
              <a:off x="5187201" y="2434676"/>
              <a:ext cx="4510642"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grpSp>
      <p:sp>
        <p:nvSpPr>
          <p:cNvPr id="7" name="Rounded Rectangle 6"/>
          <p:cNvSpPr/>
          <p:nvPr/>
        </p:nvSpPr>
        <p:spPr bwMode="auto">
          <a:xfrm>
            <a:off x="1938526" y="686307"/>
            <a:ext cx="7852243" cy="1672845"/>
          </a:xfrm>
          <a:prstGeom prst="roundRect">
            <a:avLst/>
          </a:prstGeom>
          <a:noFill/>
          <a:ln w="9525">
            <a:noFill/>
            <a:round/>
            <a:headEnd/>
            <a:tailEnd/>
          </a:ln>
          <a:effectLst/>
          <a:scene3d>
            <a:camera prst="orthographicFront"/>
            <a:lightRig rig="threePt" dir="t"/>
          </a:scene3d>
          <a:sp3d>
            <a:bevelB/>
          </a:sp3d>
        </p:spPr>
        <p:txBody>
          <a:bodyPr anchor="ctr"/>
          <a:lstStyle/>
          <a:p>
            <a:pPr algn="ctr">
              <a:defRPr/>
            </a:pPr>
            <a:r>
              <a:rPr lang="fr-FR" sz="1400" dirty="0" smtClean="0"/>
              <a:t>Le </a:t>
            </a:r>
            <a:r>
              <a:rPr lang="fr-FR" sz="1400" dirty="0" smtClean="0">
                <a:solidFill>
                  <a:srgbClr val="006699"/>
                </a:solidFill>
              </a:rPr>
              <a:t>RNIAM </a:t>
            </a:r>
            <a:r>
              <a:rPr lang="fr-FR" sz="1400" dirty="0" smtClean="0"/>
              <a:t>- </a:t>
            </a:r>
            <a:r>
              <a:rPr lang="fr-FR" sz="1400" dirty="0"/>
              <a:t>Répertoire National Inter-régime des bénéficiaires de l’Assurance </a:t>
            </a:r>
            <a:r>
              <a:rPr lang="fr-FR" sz="1400" dirty="0" smtClean="0"/>
              <a:t>Maladie- </a:t>
            </a:r>
          </a:p>
          <a:p>
            <a:pPr algn="ctr">
              <a:defRPr/>
            </a:pPr>
            <a:r>
              <a:rPr lang="fr-FR" sz="1400" dirty="0" smtClean="0"/>
              <a:t>est </a:t>
            </a:r>
            <a:r>
              <a:rPr lang="fr-FR" sz="1400" dirty="0"/>
              <a:t>un répertoire de </a:t>
            </a:r>
            <a:r>
              <a:rPr lang="fr-FR" sz="1400" dirty="0" smtClean="0"/>
              <a:t>référence. Il est unique et géré par </a:t>
            </a:r>
            <a:r>
              <a:rPr lang="fr-FR" sz="1400" dirty="0"/>
              <a:t>la </a:t>
            </a:r>
            <a:r>
              <a:rPr lang="fr-FR" sz="1400" dirty="0" smtClean="0"/>
              <a:t>CNAVTS</a:t>
            </a:r>
          </a:p>
          <a:p>
            <a:pPr algn="ctr">
              <a:defRPr/>
            </a:pPr>
            <a:endParaRPr lang="fr-FR" sz="1400" dirty="0" smtClean="0"/>
          </a:p>
          <a:p>
            <a:pPr algn="ctr">
              <a:defRPr/>
            </a:pPr>
            <a:r>
              <a:rPr lang="fr-FR" sz="1400" dirty="0" smtClean="0"/>
              <a:t>il </a:t>
            </a:r>
            <a:r>
              <a:rPr lang="fr-FR" sz="1400" dirty="0"/>
              <a:t>stocke </a:t>
            </a:r>
            <a:r>
              <a:rPr lang="fr-FR" sz="1400" dirty="0" smtClean="0"/>
              <a:t>l’ensemble des </a:t>
            </a:r>
            <a:r>
              <a:rPr lang="fr-FR" sz="1400" dirty="0"/>
              <a:t>données de </a:t>
            </a:r>
            <a:r>
              <a:rPr lang="fr-FR" sz="1400" dirty="0" smtClean="0"/>
              <a:t>rattachement</a:t>
            </a:r>
          </a:p>
          <a:p>
            <a:pPr algn="ctr">
              <a:defRPr/>
            </a:pPr>
            <a:r>
              <a:rPr lang="fr-FR" sz="1400" dirty="0" smtClean="0"/>
              <a:t>il est </a:t>
            </a:r>
            <a:r>
              <a:rPr lang="fr-FR" sz="1400" dirty="0" smtClean="0">
                <a:solidFill>
                  <a:srgbClr val="006699"/>
                </a:solidFill>
              </a:rPr>
              <a:t>commun </a:t>
            </a:r>
            <a:r>
              <a:rPr lang="fr-FR" sz="1400" dirty="0">
                <a:solidFill>
                  <a:srgbClr val="006699"/>
                </a:solidFill>
              </a:rPr>
              <a:t>à tous les régimes obligatoires </a:t>
            </a:r>
            <a:r>
              <a:rPr lang="fr-FR" sz="1400" dirty="0"/>
              <a:t>de </a:t>
            </a:r>
            <a:r>
              <a:rPr lang="fr-FR" sz="1400" dirty="0">
                <a:solidFill>
                  <a:srgbClr val="006699"/>
                </a:solidFill>
              </a:rPr>
              <a:t>l’Assurance </a:t>
            </a:r>
            <a:r>
              <a:rPr lang="fr-FR" sz="1400" dirty="0" smtClean="0">
                <a:solidFill>
                  <a:srgbClr val="006699"/>
                </a:solidFill>
              </a:rPr>
              <a:t>Maladie</a:t>
            </a:r>
            <a:r>
              <a:rPr lang="fr-FR" sz="1400" dirty="0" smtClean="0"/>
              <a:t> </a:t>
            </a:r>
            <a:endParaRPr lang="fr-FR" sz="1400" dirty="0"/>
          </a:p>
        </p:txBody>
      </p:sp>
      <p:grpSp>
        <p:nvGrpSpPr>
          <p:cNvPr id="10" name="Group 9"/>
          <p:cNvGrpSpPr/>
          <p:nvPr/>
        </p:nvGrpSpPr>
        <p:grpSpPr>
          <a:xfrm>
            <a:off x="195173" y="2278174"/>
            <a:ext cx="9502670" cy="538609"/>
            <a:chOff x="195173" y="2434034"/>
            <a:chExt cx="4510643" cy="538609"/>
          </a:xfrm>
        </p:grpSpPr>
        <p:sp>
          <p:nvSpPr>
            <p:cNvPr id="11" name="Rectangle 10"/>
            <p:cNvSpPr>
              <a:spLocks noChangeArrowheads="1"/>
            </p:cNvSpPr>
            <p:nvPr/>
          </p:nvSpPr>
          <p:spPr bwMode="auto">
            <a:xfrm>
              <a:off x="195174" y="2434034"/>
              <a:ext cx="4510642"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spAutoFit/>
            </a:bodyPr>
            <a:lstStyle/>
            <a:p>
              <a:pPr marL="0" lvl="2" defTabSz="995363">
                <a:lnSpc>
                  <a:spcPts val="1800"/>
                </a:lnSpc>
                <a:spcAft>
                  <a:spcPts val="600"/>
                </a:spcAft>
                <a:buClr>
                  <a:srgbClr val="0078B4"/>
                </a:buClr>
                <a:buSzPct val="80000"/>
                <a:defRPr/>
              </a:pPr>
              <a:r>
                <a:rPr lang="fr-FR" sz="1400" dirty="0" smtClean="0"/>
                <a:t>Mission</a:t>
              </a:r>
            </a:p>
            <a:p>
              <a:pPr marL="285750" lvl="2" indent="-285750" defTabSz="995363">
                <a:lnSpc>
                  <a:spcPts val="1800"/>
                </a:lnSpc>
                <a:spcAft>
                  <a:spcPts val="600"/>
                </a:spcAft>
                <a:buClr>
                  <a:srgbClr val="0078B4"/>
                </a:buClr>
                <a:buSzPct val="80000"/>
                <a:buFont typeface="Arial" charset="0"/>
                <a:buChar char="►"/>
                <a:defRPr/>
              </a:pPr>
              <a:r>
                <a:rPr lang="fr-FR" sz="1200" dirty="0" smtClean="0"/>
                <a:t>Le RNIAM permet de connaitre le régime de rattachement de l’individu et sa caisse d’affiliation</a:t>
              </a:r>
              <a:endParaRPr lang="fr-FR" sz="1200" b="0" dirty="0"/>
            </a:p>
          </p:txBody>
        </p:sp>
        <p:cxnSp>
          <p:nvCxnSpPr>
            <p:cNvPr id="12" name="Straight Connector 11"/>
            <p:cNvCxnSpPr>
              <a:cxnSpLocks noChangeShapeType="1"/>
            </p:cNvCxnSpPr>
            <p:nvPr/>
          </p:nvCxnSpPr>
          <p:spPr bwMode="auto">
            <a:xfrm>
              <a:off x="195173" y="2675786"/>
              <a:ext cx="4510642"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grpSp>
      <p:sp>
        <p:nvSpPr>
          <p:cNvPr id="14" name="Flowchart: Magnetic Disk 14"/>
          <p:cNvSpPr/>
          <p:nvPr/>
        </p:nvSpPr>
        <p:spPr bwMode="auto">
          <a:xfrm>
            <a:off x="195173" y="781898"/>
            <a:ext cx="1620000" cy="1152000"/>
          </a:xfrm>
          <a:prstGeom prst="flowChartMagneticDisk">
            <a:avLst/>
          </a:prstGeom>
          <a:solidFill>
            <a:schemeClr val="accent2">
              <a:lumMod val="40000"/>
              <a:lumOff val="60000"/>
              <a:alpha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endParaRPr lang="fr-FR" dirty="0"/>
          </a:p>
        </p:txBody>
      </p:sp>
      <p:sp>
        <p:nvSpPr>
          <p:cNvPr id="15" name="AutoShape 10"/>
          <p:cNvSpPr>
            <a:spLocks noChangeArrowheads="1"/>
          </p:cNvSpPr>
          <p:nvPr/>
        </p:nvSpPr>
        <p:spPr bwMode="auto">
          <a:xfrm>
            <a:off x="278361" y="1361714"/>
            <a:ext cx="726812" cy="395272"/>
          </a:xfrm>
          <a:prstGeom prst="can">
            <a:avLst>
              <a:gd name="adj" fmla="val 25000"/>
            </a:avLst>
          </a:prstGeom>
          <a:solidFill>
            <a:schemeClr val="accent5">
              <a:lumMod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r>
              <a:rPr lang="fr-FR" sz="1200" dirty="0">
                <a:solidFill>
                  <a:schemeClr val="tx1">
                    <a:lumMod val="95000"/>
                    <a:lumOff val="5000"/>
                  </a:schemeClr>
                </a:solidFill>
              </a:rPr>
              <a:t>RNIAM</a:t>
            </a:r>
          </a:p>
        </p:txBody>
      </p:sp>
      <p:sp>
        <p:nvSpPr>
          <p:cNvPr id="16" name="TextBox 15"/>
          <p:cNvSpPr txBox="1"/>
          <p:nvPr/>
        </p:nvSpPr>
        <p:spPr>
          <a:xfrm>
            <a:off x="195173" y="809290"/>
            <a:ext cx="1630751" cy="253916"/>
          </a:xfrm>
          <a:prstGeom prst="rect">
            <a:avLst/>
          </a:prstGeom>
          <a:noFill/>
        </p:spPr>
        <p:txBody>
          <a:bodyPr wrap="square">
            <a:spAutoFit/>
          </a:bodyPr>
          <a:lstStyle/>
          <a:p>
            <a:pPr algn="ctr">
              <a:defRPr/>
            </a:pPr>
            <a:r>
              <a:rPr lang="fr-FR" sz="1050" dirty="0" smtClean="0">
                <a:solidFill>
                  <a:schemeClr val="bg1">
                    <a:lumMod val="50000"/>
                  </a:schemeClr>
                </a:solidFill>
                <a:latin typeface="Arial" charset="0"/>
                <a:cs typeface="+mn-cs"/>
              </a:rPr>
              <a:t>Gérés par la CNAVTS</a:t>
            </a:r>
            <a:endParaRPr lang="fr-FR" sz="1050" dirty="0">
              <a:solidFill>
                <a:schemeClr val="bg1">
                  <a:lumMod val="50000"/>
                </a:schemeClr>
              </a:solidFill>
              <a:latin typeface="Arial" charset="0"/>
              <a:cs typeface="+mn-cs"/>
            </a:endParaRPr>
          </a:p>
        </p:txBody>
      </p:sp>
      <p:sp>
        <p:nvSpPr>
          <p:cNvPr id="17" name="AutoShape 10"/>
          <p:cNvSpPr>
            <a:spLocks noChangeArrowheads="1"/>
          </p:cNvSpPr>
          <p:nvPr/>
        </p:nvSpPr>
        <p:spPr bwMode="auto">
          <a:xfrm>
            <a:off x="1037980" y="1367042"/>
            <a:ext cx="720000" cy="396000"/>
          </a:xfrm>
          <a:prstGeom prst="can">
            <a:avLst>
              <a:gd name="adj" fmla="val 25000"/>
            </a:avLst>
          </a:prstGeom>
          <a:solidFill>
            <a:schemeClr val="bg1">
              <a:lumMod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defRPr/>
            </a:pPr>
            <a:r>
              <a:rPr lang="fr-FR" sz="1200" dirty="0">
                <a:solidFill>
                  <a:schemeClr val="tx1">
                    <a:lumMod val="95000"/>
                    <a:lumOff val="5000"/>
                  </a:schemeClr>
                </a:solidFill>
                <a:latin typeface="Arial" charset="0"/>
                <a:cs typeface="+mn-cs"/>
              </a:rPr>
              <a:t>RNCPS</a:t>
            </a:r>
          </a:p>
        </p:txBody>
      </p:sp>
    </p:spTree>
    <p:extLst>
      <p:ext uri="{BB962C8B-B14F-4D97-AF65-F5344CB8AC3E}">
        <p14:creationId xmlns:p14="http://schemas.microsoft.com/office/powerpoint/2010/main" val="1390222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000" dirty="0"/>
              <a:t>2. Gestion des </a:t>
            </a:r>
            <a:r>
              <a:rPr lang="fr-FR" sz="2000" dirty="0" smtClean="0"/>
              <a:t>bénéficiaires</a:t>
            </a:r>
            <a:br>
              <a:rPr lang="fr-FR" sz="2000" dirty="0" smtClean="0"/>
            </a:br>
            <a:r>
              <a:rPr lang="fr-FR" sz="2000" i="1" dirty="0"/>
              <a:t>Référentiels des </a:t>
            </a:r>
            <a:r>
              <a:rPr lang="fr-FR" sz="2000" i="1" dirty="0" smtClean="0"/>
              <a:t>droits : RNCPS</a:t>
            </a:r>
            <a:endParaRPr lang="fr-FR" sz="2000" i="1" dirty="0"/>
          </a:p>
        </p:txBody>
      </p:sp>
      <p:sp>
        <p:nvSpPr>
          <p:cNvPr id="3" name="Rounded Rectangle 2"/>
          <p:cNvSpPr/>
          <p:nvPr/>
        </p:nvSpPr>
        <p:spPr bwMode="auto">
          <a:xfrm>
            <a:off x="1644310" y="381442"/>
            <a:ext cx="7336559" cy="1125524"/>
          </a:xfrm>
          <a:prstGeom prst="roundRect">
            <a:avLst/>
          </a:prstGeom>
          <a:noFill/>
          <a:ln w="9525">
            <a:noFill/>
            <a:round/>
            <a:headEnd/>
            <a:tailEnd/>
          </a:ln>
          <a:effectLst/>
          <a:scene3d>
            <a:camera prst="orthographicFront"/>
            <a:lightRig rig="threePt" dir="t"/>
          </a:scene3d>
          <a:sp3d>
            <a:bevelB/>
          </a:sp3d>
        </p:spPr>
        <p:txBody>
          <a:bodyPr anchor="ctr"/>
          <a:lstStyle/>
          <a:p>
            <a:pPr algn="ctr">
              <a:defRPr/>
            </a:pPr>
            <a:endParaRPr lang="fr-FR" sz="1400" dirty="0" smtClean="0"/>
          </a:p>
          <a:p>
            <a:pPr algn="ctr">
              <a:defRPr/>
            </a:pPr>
            <a:r>
              <a:rPr lang="fr-FR" sz="1400" dirty="0" smtClean="0"/>
              <a:t>Le </a:t>
            </a:r>
            <a:r>
              <a:rPr lang="fr-FR" sz="1400" dirty="0">
                <a:solidFill>
                  <a:srgbClr val="006699"/>
                </a:solidFill>
              </a:rPr>
              <a:t>RNCPS</a:t>
            </a:r>
            <a:r>
              <a:rPr lang="fr-FR" sz="1400" dirty="0" smtClean="0">
                <a:solidFill>
                  <a:srgbClr val="006699"/>
                </a:solidFill>
              </a:rPr>
              <a:t> </a:t>
            </a:r>
            <a:r>
              <a:rPr lang="fr-FR" sz="1400" dirty="0"/>
              <a:t>- Répertoire National Commun de la Protection </a:t>
            </a:r>
            <a:r>
              <a:rPr lang="fr-FR" sz="1400" dirty="0" smtClean="0"/>
              <a:t>Sociale- </a:t>
            </a:r>
            <a:endParaRPr lang="fr-FR" sz="1400" dirty="0"/>
          </a:p>
          <a:p>
            <a:pPr algn="ctr">
              <a:defRPr/>
            </a:pPr>
            <a:r>
              <a:rPr lang="fr-FR" sz="1400" dirty="0"/>
              <a:t>est </a:t>
            </a:r>
            <a:r>
              <a:rPr lang="fr-FR" sz="1400" dirty="0" smtClean="0"/>
              <a:t>géré </a:t>
            </a:r>
            <a:r>
              <a:rPr lang="fr-FR" sz="1400" dirty="0"/>
              <a:t>par la CNAVTS</a:t>
            </a:r>
            <a:r>
              <a:rPr lang="fr-FR" sz="1400" dirty="0" smtClean="0"/>
              <a:t>.</a:t>
            </a:r>
            <a:endParaRPr lang="fr-FR" sz="1400" dirty="0"/>
          </a:p>
        </p:txBody>
      </p:sp>
      <p:grpSp>
        <p:nvGrpSpPr>
          <p:cNvPr id="12" name="Group 11"/>
          <p:cNvGrpSpPr/>
          <p:nvPr/>
        </p:nvGrpSpPr>
        <p:grpSpPr>
          <a:xfrm>
            <a:off x="195173" y="2040421"/>
            <a:ext cx="4556363" cy="1846659"/>
            <a:chOff x="195173" y="1656373"/>
            <a:chExt cx="4556363" cy="1846659"/>
          </a:xfrm>
        </p:grpSpPr>
        <p:sp>
          <p:nvSpPr>
            <p:cNvPr id="4" name="Rectangle 10"/>
            <p:cNvSpPr>
              <a:spLocks noChangeArrowheads="1"/>
            </p:cNvSpPr>
            <p:nvPr/>
          </p:nvSpPr>
          <p:spPr bwMode="auto">
            <a:xfrm>
              <a:off x="240894" y="1656373"/>
              <a:ext cx="4510642"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spAutoFit/>
            </a:bodyPr>
            <a:lstStyle/>
            <a:p>
              <a:pPr marL="0" lvl="2" defTabSz="995363">
                <a:lnSpc>
                  <a:spcPts val="1800"/>
                </a:lnSpc>
                <a:spcAft>
                  <a:spcPts val="600"/>
                </a:spcAft>
                <a:buClr>
                  <a:srgbClr val="0078B4"/>
                </a:buClr>
                <a:buSzPct val="80000"/>
                <a:defRPr/>
              </a:pPr>
              <a:r>
                <a:rPr lang="fr-FR" sz="1400" dirty="0" smtClean="0"/>
                <a:t>Missions</a:t>
              </a:r>
            </a:p>
            <a:p>
              <a:pPr marL="285750" lvl="2" indent="-285750" defTabSz="995363">
                <a:lnSpc>
                  <a:spcPts val="1800"/>
                </a:lnSpc>
                <a:spcAft>
                  <a:spcPts val="600"/>
                </a:spcAft>
                <a:buClr>
                  <a:srgbClr val="0078B4"/>
                </a:buClr>
                <a:buSzPct val="80000"/>
                <a:buFont typeface="Arial" charset="0"/>
                <a:buChar char="►"/>
                <a:defRPr/>
              </a:pPr>
              <a:r>
                <a:rPr lang="fr-FR" sz="1200" dirty="0">
                  <a:solidFill>
                    <a:srgbClr val="006699"/>
                  </a:solidFill>
                </a:rPr>
                <a:t>Optimiser la qualité </a:t>
              </a:r>
              <a:r>
                <a:rPr lang="fr-FR" sz="1200" b="0" dirty="0"/>
                <a:t>de service (complétude des prestations pour les bénéficiaires, qualité du service</a:t>
              </a:r>
              <a:r>
                <a:rPr lang="fr-FR" sz="1200" b="0" dirty="0" smtClean="0"/>
                <a:t>)</a:t>
              </a:r>
              <a:endParaRPr lang="fr-FR" sz="1200" b="0" dirty="0"/>
            </a:p>
            <a:p>
              <a:pPr marL="285750" lvl="2" indent="-285750" defTabSz="995363">
                <a:lnSpc>
                  <a:spcPts val="1800"/>
                </a:lnSpc>
                <a:spcAft>
                  <a:spcPts val="600"/>
                </a:spcAft>
                <a:buClr>
                  <a:srgbClr val="0078B4"/>
                </a:buClr>
                <a:buSzPct val="80000"/>
                <a:buFont typeface="Arial" charset="0"/>
                <a:buChar char="►"/>
                <a:defRPr/>
              </a:pPr>
              <a:r>
                <a:rPr lang="fr-FR" sz="1200" b="0" dirty="0" smtClean="0"/>
                <a:t>Prévenir </a:t>
              </a:r>
              <a:r>
                <a:rPr lang="fr-FR" sz="1200" b="0" dirty="0"/>
                <a:t>les oublis, les erreurs, voire les fraudes lors du traitement des </a:t>
              </a:r>
              <a:r>
                <a:rPr lang="fr-FR" sz="1200" b="0" dirty="0" smtClean="0"/>
                <a:t>droits</a:t>
              </a:r>
              <a:endParaRPr lang="fr-FR" sz="1200" b="0" dirty="0"/>
            </a:p>
            <a:p>
              <a:pPr marL="285750" lvl="2" indent="-285750" defTabSz="995363">
                <a:lnSpc>
                  <a:spcPts val="1800"/>
                </a:lnSpc>
                <a:spcAft>
                  <a:spcPts val="600"/>
                </a:spcAft>
                <a:buClr>
                  <a:srgbClr val="0078B4"/>
                </a:buClr>
                <a:buSzPct val="80000"/>
                <a:buFont typeface="Arial" charset="0"/>
                <a:buChar char="►"/>
                <a:defRPr/>
              </a:pPr>
              <a:r>
                <a:rPr lang="fr-FR" sz="1200" dirty="0" smtClean="0">
                  <a:solidFill>
                    <a:srgbClr val="006699"/>
                  </a:solidFill>
                </a:rPr>
                <a:t>Optimiser </a:t>
              </a:r>
              <a:r>
                <a:rPr lang="fr-FR" sz="1200" dirty="0">
                  <a:solidFill>
                    <a:srgbClr val="006699"/>
                  </a:solidFill>
                </a:rPr>
                <a:t>le contrôle des dossiers </a:t>
              </a:r>
              <a:r>
                <a:rPr lang="fr-FR" sz="1200" dirty="0"/>
                <a:t>et </a:t>
              </a:r>
              <a:r>
                <a:rPr lang="fr-FR" sz="1200" dirty="0">
                  <a:solidFill>
                    <a:srgbClr val="006699"/>
                  </a:solidFill>
                </a:rPr>
                <a:t>la lutte contre la fraude a </a:t>
              </a:r>
              <a:r>
                <a:rPr lang="fr-FR" sz="1200" dirty="0" smtClean="0">
                  <a:solidFill>
                    <a:srgbClr val="006699"/>
                  </a:solidFill>
                </a:rPr>
                <a:t>posteriori</a:t>
              </a:r>
              <a:endParaRPr lang="fr-FR" sz="1200" dirty="0">
                <a:solidFill>
                  <a:srgbClr val="006699"/>
                </a:solidFill>
              </a:endParaRPr>
            </a:p>
          </p:txBody>
        </p:sp>
        <p:cxnSp>
          <p:nvCxnSpPr>
            <p:cNvPr id="5" name="Straight Connector 11"/>
            <p:cNvCxnSpPr>
              <a:cxnSpLocks noChangeShapeType="1"/>
            </p:cNvCxnSpPr>
            <p:nvPr/>
          </p:nvCxnSpPr>
          <p:spPr bwMode="auto">
            <a:xfrm>
              <a:off x="195173" y="1879837"/>
              <a:ext cx="4510642"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grpSp>
      <p:grpSp>
        <p:nvGrpSpPr>
          <p:cNvPr id="13" name="Group 12"/>
          <p:cNvGrpSpPr/>
          <p:nvPr/>
        </p:nvGrpSpPr>
        <p:grpSpPr>
          <a:xfrm>
            <a:off x="5187201" y="1655622"/>
            <a:ext cx="4510643" cy="2513509"/>
            <a:chOff x="5187201" y="1668322"/>
            <a:chExt cx="4510643" cy="2513509"/>
          </a:xfrm>
        </p:grpSpPr>
        <p:sp>
          <p:nvSpPr>
            <p:cNvPr id="6" name="Rectangle 10"/>
            <p:cNvSpPr>
              <a:spLocks noChangeArrowheads="1"/>
            </p:cNvSpPr>
            <p:nvPr/>
          </p:nvSpPr>
          <p:spPr bwMode="auto">
            <a:xfrm>
              <a:off x="5187202" y="1668322"/>
              <a:ext cx="4510642" cy="2513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spAutoFit/>
            </a:bodyPr>
            <a:lstStyle/>
            <a:p>
              <a:pPr marL="0" lvl="2" defTabSz="995363">
                <a:lnSpc>
                  <a:spcPts val="1800"/>
                </a:lnSpc>
                <a:spcAft>
                  <a:spcPts val="600"/>
                </a:spcAft>
                <a:buClr>
                  <a:srgbClr val="0078B4"/>
                </a:buClr>
                <a:buSzPct val="80000"/>
                <a:defRPr/>
              </a:pPr>
              <a:r>
                <a:rPr lang="fr-FR" sz="1400" dirty="0" smtClean="0"/>
                <a:t>Contenu</a:t>
              </a:r>
            </a:p>
            <a:p>
              <a:pPr marL="285750" lvl="2" indent="-285750" defTabSz="995363">
                <a:lnSpc>
                  <a:spcPts val="1800"/>
                </a:lnSpc>
                <a:spcAft>
                  <a:spcPts val="600"/>
                </a:spcAft>
                <a:buClr>
                  <a:srgbClr val="0078B4"/>
                </a:buClr>
                <a:buSzPct val="80000"/>
                <a:buFont typeface="Arial" charset="0"/>
                <a:buChar char="►"/>
                <a:defRPr/>
              </a:pPr>
              <a:r>
                <a:rPr lang="fr-FR" sz="1200" b="0" dirty="0" smtClean="0"/>
                <a:t>Le </a:t>
              </a:r>
              <a:r>
                <a:rPr lang="fr-FR" sz="1200" b="0" dirty="0"/>
                <a:t>RNCPS contient les informations relatives à :</a:t>
              </a:r>
            </a:p>
            <a:p>
              <a:pPr marL="628650" lvl="3" indent="-171450" defTabSz="995363">
                <a:lnSpc>
                  <a:spcPts val="1600"/>
                </a:lnSpc>
                <a:spcAft>
                  <a:spcPts val="0"/>
                </a:spcAft>
                <a:buClr>
                  <a:srgbClr val="0078B4"/>
                </a:buClr>
                <a:buSzPct val="80000"/>
                <a:buFontTx/>
                <a:buChar char="-"/>
                <a:defRPr/>
              </a:pPr>
              <a:r>
                <a:rPr lang="fr-FR" sz="1200" b="0" dirty="0" smtClean="0"/>
                <a:t>L’</a:t>
              </a:r>
              <a:r>
                <a:rPr lang="fr-FR" sz="1200" dirty="0" smtClean="0">
                  <a:solidFill>
                    <a:srgbClr val="006699"/>
                  </a:solidFill>
                </a:rPr>
                <a:t>affiliation</a:t>
              </a:r>
              <a:r>
                <a:rPr lang="fr-FR" sz="1200" b="0" dirty="0" smtClean="0"/>
                <a:t> </a:t>
              </a:r>
              <a:r>
                <a:rPr lang="fr-FR" sz="1200" b="0" dirty="0"/>
                <a:t>aux différents </a:t>
              </a:r>
              <a:r>
                <a:rPr lang="fr-FR" sz="1200" b="0" dirty="0" smtClean="0"/>
                <a:t>régimes concernés </a:t>
              </a:r>
            </a:p>
            <a:p>
              <a:pPr marL="628650" lvl="3" indent="-171450" defTabSz="995363">
                <a:lnSpc>
                  <a:spcPts val="1600"/>
                </a:lnSpc>
                <a:spcAft>
                  <a:spcPts val="0"/>
                </a:spcAft>
                <a:buClr>
                  <a:srgbClr val="0078B4"/>
                </a:buClr>
                <a:buSzPct val="80000"/>
                <a:buFontTx/>
                <a:buChar char="-"/>
                <a:defRPr/>
              </a:pPr>
              <a:r>
                <a:rPr lang="fr-FR" sz="1200" b="0" dirty="0" smtClean="0"/>
                <a:t>Le </a:t>
              </a:r>
              <a:r>
                <a:rPr lang="fr-FR" sz="1200" dirty="0">
                  <a:solidFill>
                    <a:srgbClr val="006699"/>
                  </a:solidFill>
                </a:rPr>
                <a:t>rattachement</a:t>
              </a:r>
              <a:r>
                <a:rPr lang="fr-FR" sz="1200" b="0" dirty="0"/>
                <a:t> à l'organisme qui sert les prestations ou avantages </a:t>
              </a:r>
              <a:endParaRPr lang="fr-FR" sz="1200" b="0" dirty="0" smtClean="0"/>
            </a:p>
            <a:p>
              <a:pPr marL="628650" lvl="3" indent="-171450" defTabSz="995363">
                <a:lnSpc>
                  <a:spcPts val="1600"/>
                </a:lnSpc>
                <a:spcAft>
                  <a:spcPts val="0"/>
                </a:spcAft>
                <a:buClr>
                  <a:srgbClr val="0078B4"/>
                </a:buClr>
                <a:buSzPct val="80000"/>
                <a:buFontTx/>
                <a:buChar char="-"/>
                <a:defRPr/>
              </a:pPr>
              <a:r>
                <a:rPr lang="fr-FR" sz="1200" b="0" dirty="0" smtClean="0"/>
                <a:t>La </a:t>
              </a:r>
              <a:r>
                <a:rPr lang="fr-FR" sz="1200" dirty="0">
                  <a:solidFill>
                    <a:srgbClr val="006699"/>
                  </a:solidFill>
                </a:rPr>
                <a:t>nature des prestations </a:t>
              </a:r>
              <a:r>
                <a:rPr lang="fr-FR" sz="1200" b="0" dirty="0"/>
                <a:t>ou avantages servis par les organismes (catalogue de 180 types de prestations) </a:t>
              </a:r>
              <a:endParaRPr lang="fr-FR" sz="1200" b="0" dirty="0" smtClean="0"/>
            </a:p>
            <a:p>
              <a:pPr marL="628650" lvl="3" indent="-171450" defTabSz="995363">
                <a:lnSpc>
                  <a:spcPts val="1600"/>
                </a:lnSpc>
                <a:spcAft>
                  <a:spcPts val="0"/>
                </a:spcAft>
                <a:buClr>
                  <a:srgbClr val="0078B4"/>
                </a:buClr>
                <a:buSzPct val="80000"/>
                <a:buFontTx/>
                <a:buChar char="-"/>
                <a:defRPr/>
              </a:pPr>
              <a:r>
                <a:rPr lang="fr-FR" sz="1200" b="0" dirty="0" smtClean="0"/>
                <a:t>L'</a:t>
              </a:r>
              <a:r>
                <a:rPr lang="fr-FR" sz="1200" dirty="0" smtClean="0">
                  <a:solidFill>
                    <a:srgbClr val="006699"/>
                  </a:solidFill>
                </a:rPr>
                <a:t>adresse</a:t>
              </a:r>
              <a:r>
                <a:rPr lang="fr-FR" sz="1200" b="0" dirty="0" smtClean="0">
                  <a:solidFill>
                    <a:srgbClr val="006699"/>
                  </a:solidFill>
                </a:rPr>
                <a:t> </a:t>
              </a:r>
              <a:r>
                <a:rPr lang="fr-FR" sz="1200" b="0" dirty="0"/>
                <a:t>déclarée aux organismes pour les </a:t>
              </a:r>
              <a:r>
                <a:rPr lang="fr-FR" sz="1200" b="0" dirty="0" smtClean="0"/>
                <a:t>percevoir</a:t>
              </a:r>
            </a:p>
            <a:p>
              <a:pPr marL="628650" lvl="3" indent="-171450" defTabSz="995363">
                <a:lnSpc>
                  <a:spcPts val="1200"/>
                </a:lnSpc>
                <a:spcAft>
                  <a:spcPts val="0"/>
                </a:spcAft>
                <a:buClr>
                  <a:srgbClr val="0078B4"/>
                </a:buClr>
                <a:buSzPct val="80000"/>
                <a:buFontTx/>
                <a:buChar char="-"/>
                <a:defRPr/>
              </a:pPr>
              <a:endParaRPr lang="fr-FR" sz="800" b="0" dirty="0"/>
            </a:p>
            <a:p>
              <a:pPr marL="285750" lvl="2" indent="-285750" defTabSz="995363">
                <a:lnSpc>
                  <a:spcPts val="1800"/>
                </a:lnSpc>
                <a:spcAft>
                  <a:spcPts val="600"/>
                </a:spcAft>
                <a:buClr>
                  <a:srgbClr val="0078B4"/>
                </a:buClr>
                <a:buSzPct val="80000"/>
                <a:buFont typeface="Arial" charset="0"/>
                <a:buChar char="►"/>
                <a:defRPr/>
              </a:pPr>
              <a:r>
                <a:rPr lang="fr-FR" sz="1200" b="0" dirty="0" smtClean="0"/>
                <a:t>Il </a:t>
              </a:r>
              <a:r>
                <a:rPr lang="fr-FR" sz="1200" b="0" dirty="0"/>
                <a:t>ne contient pas les ressources des bénéficiaires et les montants des prestations, ni les liens entre les </a:t>
              </a:r>
              <a:r>
                <a:rPr lang="fr-FR" sz="1200" b="0" dirty="0" smtClean="0"/>
                <a:t>bénéficiaires</a:t>
              </a:r>
              <a:endParaRPr lang="fr-FR" sz="1200" b="0" dirty="0"/>
            </a:p>
          </p:txBody>
        </p:sp>
        <p:cxnSp>
          <p:nvCxnSpPr>
            <p:cNvPr id="7" name="Straight Connector 11"/>
            <p:cNvCxnSpPr>
              <a:cxnSpLocks noChangeShapeType="1"/>
            </p:cNvCxnSpPr>
            <p:nvPr/>
          </p:nvCxnSpPr>
          <p:spPr bwMode="auto">
            <a:xfrm>
              <a:off x="5187201" y="1897374"/>
              <a:ext cx="4510642"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grpSp>
      <p:grpSp>
        <p:nvGrpSpPr>
          <p:cNvPr id="14" name="Group 13"/>
          <p:cNvGrpSpPr/>
          <p:nvPr/>
        </p:nvGrpSpPr>
        <p:grpSpPr>
          <a:xfrm>
            <a:off x="198890" y="4101999"/>
            <a:ext cx="4510643" cy="2154436"/>
            <a:chOff x="198890" y="4101999"/>
            <a:chExt cx="4510643" cy="2154436"/>
          </a:xfrm>
        </p:grpSpPr>
        <p:sp>
          <p:nvSpPr>
            <p:cNvPr id="8" name="Rectangle 10"/>
            <p:cNvSpPr>
              <a:spLocks noChangeArrowheads="1"/>
            </p:cNvSpPr>
            <p:nvPr/>
          </p:nvSpPr>
          <p:spPr bwMode="auto">
            <a:xfrm>
              <a:off x="198891" y="4101999"/>
              <a:ext cx="4510642"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spAutoFit/>
            </a:bodyPr>
            <a:lstStyle/>
            <a:p>
              <a:pPr marL="0" lvl="2" defTabSz="995363">
                <a:lnSpc>
                  <a:spcPts val="1800"/>
                </a:lnSpc>
                <a:spcAft>
                  <a:spcPts val="600"/>
                </a:spcAft>
                <a:buClr>
                  <a:srgbClr val="0078B4"/>
                </a:buClr>
                <a:buSzPct val="80000"/>
                <a:defRPr/>
              </a:pPr>
              <a:r>
                <a:rPr lang="fr-FR" sz="1400" dirty="0" smtClean="0"/>
                <a:t>Alimentation et consultation</a:t>
              </a:r>
              <a:endParaRPr lang="fr-FR" sz="1400" dirty="0"/>
            </a:p>
            <a:p>
              <a:pPr marL="285750" lvl="2" indent="-285750" defTabSz="995363">
                <a:lnSpc>
                  <a:spcPts val="1800"/>
                </a:lnSpc>
                <a:spcAft>
                  <a:spcPts val="600"/>
                </a:spcAft>
                <a:buClr>
                  <a:srgbClr val="0078B4"/>
                </a:buClr>
                <a:buSzPct val="80000"/>
                <a:buFont typeface="Arial" charset="0"/>
                <a:buChar char="►"/>
                <a:defRPr/>
              </a:pPr>
              <a:r>
                <a:rPr lang="fr-FR" sz="1200" b="0" dirty="0"/>
                <a:t>Les caisses des branches maladie, famille, retraite de tous les régimes de base </a:t>
              </a:r>
            </a:p>
            <a:p>
              <a:pPr marL="285750" lvl="2" indent="-285750" defTabSz="995363">
                <a:lnSpc>
                  <a:spcPts val="1800"/>
                </a:lnSpc>
                <a:spcAft>
                  <a:spcPts val="600"/>
                </a:spcAft>
                <a:buClr>
                  <a:srgbClr val="0078B4"/>
                </a:buClr>
                <a:buSzPct val="80000"/>
                <a:buFont typeface="Arial" charset="0"/>
                <a:buChar char="►"/>
                <a:defRPr/>
              </a:pPr>
              <a:r>
                <a:rPr lang="fr-FR" sz="1200" b="0" dirty="0"/>
                <a:t>Les régimes de retraite complémentaires ou additionnels obligatoires </a:t>
              </a:r>
            </a:p>
            <a:p>
              <a:pPr marL="285750" lvl="2" indent="-285750" defTabSz="995363">
                <a:lnSpc>
                  <a:spcPts val="1800"/>
                </a:lnSpc>
                <a:spcAft>
                  <a:spcPts val="600"/>
                </a:spcAft>
                <a:buClr>
                  <a:srgbClr val="0078B4"/>
                </a:buClr>
                <a:buSzPct val="80000"/>
                <a:buFont typeface="Arial" charset="0"/>
                <a:buChar char="►"/>
                <a:defRPr/>
              </a:pPr>
              <a:r>
                <a:rPr lang="fr-FR" sz="1200" b="0" dirty="0"/>
                <a:t>Le Pôle Emploi </a:t>
              </a:r>
            </a:p>
            <a:p>
              <a:pPr marL="285750" lvl="2" indent="-285750" defTabSz="995363">
                <a:lnSpc>
                  <a:spcPts val="1800"/>
                </a:lnSpc>
                <a:spcAft>
                  <a:spcPts val="600"/>
                </a:spcAft>
                <a:buClr>
                  <a:srgbClr val="0078B4"/>
                </a:buClr>
                <a:buSzPct val="80000"/>
                <a:buFont typeface="Arial" charset="0"/>
                <a:buChar char="►"/>
                <a:defRPr/>
              </a:pPr>
              <a:r>
                <a:rPr lang="fr-FR" sz="1200" b="0" dirty="0"/>
                <a:t>Les caisses de congés payés (bâtiment et travaux publics, intermittents du spectacle</a:t>
              </a:r>
              <a:r>
                <a:rPr lang="fr-FR" sz="1200" b="0" dirty="0" smtClean="0"/>
                <a:t>…)</a:t>
              </a:r>
              <a:endParaRPr lang="fr-FR" sz="1200" b="0" dirty="0"/>
            </a:p>
          </p:txBody>
        </p:sp>
        <p:cxnSp>
          <p:nvCxnSpPr>
            <p:cNvPr id="9" name="Straight Connector 11"/>
            <p:cNvCxnSpPr>
              <a:cxnSpLocks noChangeShapeType="1"/>
            </p:cNvCxnSpPr>
            <p:nvPr/>
          </p:nvCxnSpPr>
          <p:spPr bwMode="auto">
            <a:xfrm flipV="1">
              <a:off x="198890" y="4334991"/>
              <a:ext cx="4245094" cy="7719"/>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grpSp>
      <p:sp>
        <p:nvSpPr>
          <p:cNvPr id="10" name="Rectangle 10"/>
          <p:cNvSpPr>
            <a:spLocks noChangeArrowheads="1"/>
          </p:cNvSpPr>
          <p:nvPr/>
        </p:nvSpPr>
        <p:spPr bwMode="auto">
          <a:xfrm>
            <a:off x="5108623" y="4587439"/>
            <a:ext cx="4510642"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spAutoFit/>
          </a:bodyPr>
          <a:lstStyle/>
          <a:p>
            <a:pPr marL="285750" lvl="2" indent="-285750" defTabSz="995363">
              <a:lnSpc>
                <a:spcPts val="1800"/>
              </a:lnSpc>
              <a:spcAft>
                <a:spcPts val="600"/>
              </a:spcAft>
              <a:buClr>
                <a:srgbClr val="0078B4"/>
              </a:buClr>
              <a:buSzPct val="80000"/>
              <a:buFont typeface="Arial" charset="0"/>
              <a:buChar char="►"/>
              <a:defRPr/>
            </a:pPr>
            <a:r>
              <a:rPr lang="fr-FR" sz="1200" b="0" dirty="0" smtClean="0"/>
              <a:t>La </a:t>
            </a:r>
            <a:r>
              <a:rPr lang="fr-FR" sz="1200" b="0" dirty="0"/>
              <a:t>branche recouvrement du régime général </a:t>
            </a:r>
          </a:p>
          <a:p>
            <a:pPr marL="285750" lvl="2" indent="-285750" defTabSz="995363">
              <a:lnSpc>
                <a:spcPts val="1800"/>
              </a:lnSpc>
              <a:spcAft>
                <a:spcPts val="600"/>
              </a:spcAft>
              <a:buClr>
                <a:srgbClr val="0078B4"/>
              </a:buClr>
              <a:buSzPct val="80000"/>
              <a:buFont typeface="Arial" charset="0"/>
              <a:buChar char="►"/>
              <a:defRPr/>
            </a:pPr>
            <a:r>
              <a:rPr lang="fr-FR" sz="1200" b="0" dirty="0"/>
              <a:t>Les collectivités territoriales et les centres communaux d’action sociale pour les procédures d’attribution d’une forme quelconque d’aide sociale </a:t>
            </a:r>
          </a:p>
          <a:p>
            <a:pPr marL="285750" lvl="2" indent="-285750" defTabSz="995363">
              <a:lnSpc>
                <a:spcPts val="1800"/>
              </a:lnSpc>
              <a:spcAft>
                <a:spcPts val="600"/>
              </a:spcAft>
              <a:buClr>
                <a:srgbClr val="0078B4"/>
              </a:buClr>
              <a:buSzPct val="80000"/>
              <a:buFont typeface="Arial" charset="0"/>
              <a:buChar char="►"/>
              <a:defRPr/>
            </a:pPr>
            <a:r>
              <a:rPr lang="fr-FR" sz="1200" b="0" dirty="0"/>
              <a:t>La Direction générale des impôts </a:t>
            </a:r>
          </a:p>
          <a:p>
            <a:pPr marL="285750" lvl="2" indent="-285750" defTabSz="995363">
              <a:lnSpc>
                <a:spcPts val="1800"/>
              </a:lnSpc>
              <a:spcAft>
                <a:spcPts val="600"/>
              </a:spcAft>
              <a:buClr>
                <a:srgbClr val="0078B4"/>
              </a:buClr>
              <a:buSzPct val="80000"/>
              <a:buFont typeface="Arial" charset="0"/>
              <a:buChar char="►"/>
              <a:defRPr/>
            </a:pPr>
            <a:r>
              <a:rPr lang="fr-FR" sz="1200" b="0" dirty="0"/>
              <a:t>Le </a:t>
            </a:r>
            <a:r>
              <a:rPr lang="fr-FR" sz="1200" b="0" dirty="0" smtClean="0"/>
              <a:t>CLEISS</a:t>
            </a:r>
            <a:r>
              <a:rPr lang="fr-FR" sz="1200" dirty="0" smtClean="0">
                <a:solidFill>
                  <a:schemeClr val="accent1">
                    <a:lumMod val="50000"/>
                  </a:schemeClr>
                </a:solidFill>
              </a:rPr>
              <a:t>*</a:t>
            </a:r>
            <a:endParaRPr lang="fr-FR" sz="1200" b="0" dirty="0"/>
          </a:p>
        </p:txBody>
      </p:sp>
      <p:sp>
        <p:nvSpPr>
          <p:cNvPr id="16" name="Flowchart: Magnetic Disk 14"/>
          <p:cNvSpPr/>
          <p:nvPr/>
        </p:nvSpPr>
        <p:spPr bwMode="auto">
          <a:xfrm>
            <a:off x="195173" y="781898"/>
            <a:ext cx="1620000" cy="1152000"/>
          </a:xfrm>
          <a:prstGeom prst="flowChartMagneticDisk">
            <a:avLst/>
          </a:prstGeom>
          <a:solidFill>
            <a:schemeClr val="accent2">
              <a:lumMod val="40000"/>
              <a:lumOff val="60000"/>
              <a:alpha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endParaRPr lang="fr-FR" dirty="0"/>
          </a:p>
        </p:txBody>
      </p:sp>
      <p:sp>
        <p:nvSpPr>
          <p:cNvPr id="17" name="AutoShape 10"/>
          <p:cNvSpPr>
            <a:spLocks noChangeArrowheads="1"/>
          </p:cNvSpPr>
          <p:nvPr/>
        </p:nvSpPr>
        <p:spPr bwMode="auto">
          <a:xfrm>
            <a:off x="278361" y="1361714"/>
            <a:ext cx="726812" cy="395272"/>
          </a:xfrm>
          <a:prstGeom prst="can">
            <a:avLst>
              <a:gd name="adj" fmla="val 25000"/>
            </a:avLst>
          </a:prstGeom>
          <a:solidFill>
            <a:schemeClr val="bg1">
              <a:lumMod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r>
              <a:rPr lang="fr-FR" sz="1200" dirty="0">
                <a:solidFill>
                  <a:schemeClr val="tx1">
                    <a:lumMod val="95000"/>
                    <a:lumOff val="5000"/>
                  </a:schemeClr>
                </a:solidFill>
              </a:rPr>
              <a:t>RNIAM</a:t>
            </a:r>
          </a:p>
        </p:txBody>
      </p:sp>
      <p:sp>
        <p:nvSpPr>
          <p:cNvPr id="18" name="AutoShape 10"/>
          <p:cNvSpPr>
            <a:spLocks noChangeArrowheads="1"/>
          </p:cNvSpPr>
          <p:nvPr/>
        </p:nvSpPr>
        <p:spPr bwMode="auto">
          <a:xfrm>
            <a:off x="1037980" y="1367042"/>
            <a:ext cx="720000" cy="396000"/>
          </a:xfrm>
          <a:prstGeom prst="can">
            <a:avLst>
              <a:gd name="adj" fmla="val 25000"/>
            </a:avLst>
          </a:prstGeom>
          <a:solidFill>
            <a:srgbClr val="CC99FF"/>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r>
              <a:rPr lang="fr-FR" sz="1200" dirty="0">
                <a:solidFill>
                  <a:schemeClr val="tx1">
                    <a:lumMod val="95000"/>
                    <a:lumOff val="5000"/>
                  </a:schemeClr>
                </a:solidFill>
              </a:rPr>
              <a:t>RNCPS</a:t>
            </a:r>
          </a:p>
        </p:txBody>
      </p:sp>
      <p:sp>
        <p:nvSpPr>
          <p:cNvPr id="19" name="TextBox 15"/>
          <p:cNvSpPr txBox="1"/>
          <p:nvPr/>
        </p:nvSpPr>
        <p:spPr>
          <a:xfrm>
            <a:off x="195173" y="809290"/>
            <a:ext cx="1630751" cy="253916"/>
          </a:xfrm>
          <a:prstGeom prst="rect">
            <a:avLst/>
          </a:prstGeom>
          <a:noFill/>
        </p:spPr>
        <p:txBody>
          <a:bodyPr wrap="square">
            <a:spAutoFit/>
          </a:bodyPr>
          <a:lstStyle/>
          <a:p>
            <a:pPr algn="ctr">
              <a:defRPr/>
            </a:pPr>
            <a:r>
              <a:rPr lang="fr-FR" sz="1050" dirty="0" smtClean="0">
                <a:solidFill>
                  <a:schemeClr val="bg1">
                    <a:lumMod val="50000"/>
                  </a:schemeClr>
                </a:solidFill>
                <a:latin typeface="Arial" charset="0"/>
                <a:cs typeface="+mn-cs"/>
              </a:rPr>
              <a:t>Gérés par la CNAVTS</a:t>
            </a:r>
            <a:endParaRPr lang="fr-FR" sz="1050" dirty="0">
              <a:solidFill>
                <a:schemeClr val="bg1">
                  <a:lumMod val="50000"/>
                </a:schemeClr>
              </a:solidFill>
              <a:latin typeface="Arial" charset="0"/>
              <a:cs typeface="+mn-cs"/>
            </a:endParaRPr>
          </a:p>
        </p:txBody>
      </p:sp>
      <p:sp>
        <p:nvSpPr>
          <p:cNvPr id="22" name="Rectangle 21"/>
          <p:cNvSpPr/>
          <p:nvPr/>
        </p:nvSpPr>
        <p:spPr>
          <a:xfrm>
            <a:off x="5026327" y="4224640"/>
            <a:ext cx="1048685" cy="306302"/>
          </a:xfrm>
          <a:prstGeom prst="rect">
            <a:avLst/>
          </a:prstGeom>
        </p:spPr>
        <p:txBody>
          <a:bodyPr wrap="none">
            <a:spAutoFit/>
          </a:bodyPr>
          <a:lstStyle/>
          <a:p>
            <a:pPr marL="0" lvl="2" defTabSz="995363">
              <a:lnSpc>
                <a:spcPts val="1800"/>
              </a:lnSpc>
              <a:spcAft>
                <a:spcPts val="600"/>
              </a:spcAft>
              <a:buClr>
                <a:srgbClr val="0078B4"/>
              </a:buClr>
              <a:buSzPct val="80000"/>
              <a:defRPr/>
            </a:pPr>
            <a:r>
              <a:rPr lang="fr-FR" sz="1400" dirty="0" smtClean="0"/>
              <a:t>Utilisation</a:t>
            </a:r>
            <a:endParaRPr lang="fr-FR" sz="1400" dirty="0"/>
          </a:p>
        </p:txBody>
      </p:sp>
      <p:cxnSp>
        <p:nvCxnSpPr>
          <p:cNvPr id="24" name="Straight Connector 11"/>
          <p:cNvCxnSpPr>
            <a:cxnSpLocks noChangeShapeType="1"/>
          </p:cNvCxnSpPr>
          <p:nvPr/>
        </p:nvCxnSpPr>
        <p:spPr bwMode="auto">
          <a:xfrm flipV="1">
            <a:off x="5090335" y="4523223"/>
            <a:ext cx="4245094" cy="7719"/>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923144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000" dirty="0"/>
              <a:t>2. Gestion des </a:t>
            </a:r>
            <a:r>
              <a:rPr lang="fr-FR" sz="2000" dirty="0" smtClean="0"/>
              <a:t>bénéficiaires</a:t>
            </a:r>
            <a:br>
              <a:rPr lang="fr-FR" sz="2000" dirty="0" smtClean="0"/>
            </a:br>
            <a:r>
              <a:rPr lang="fr-FR" sz="2000" i="1" strike="sngStrike" dirty="0" smtClean="0">
                <a:solidFill>
                  <a:srgbClr val="FF0000"/>
                </a:solidFill>
              </a:rPr>
              <a:t>Référentiels des droits </a:t>
            </a:r>
            <a:r>
              <a:rPr lang="fr-FR" sz="2000" i="1" dirty="0" smtClean="0"/>
              <a:t> Les échanges sortants de la CNAMTS</a:t>
            </a:r>
            <a:endParaRPr lang="fr-FR" sz="2000" i="1" dirty="0"/>
          </a:p>
        </p:txBody>
      </p:sp>
      <p:sp>
        <p:nvSpPr>
          <p:cNvPr id="3" name="Rounded Rectangle 2"/>
          <p:cNvSpPr/>
          <p:nvPr/>
        </p:nvSpPr>
        <p:spPr bwMode="auto">
          <a:xfrm>
            <a:off x="89211" y="886333"/>
            <a:ext cx="9701560" cy="353797"/>
          </a:xfrm>
          <a:prstGeom prst="roundRect">
            <a:avLst/>
          </a:prstGeom>
          <a:noFill/>
          <a:ln w="9525">
            <a:noFill/>
            <a:round/>
            <a:headEnd/>
            <a:tailEnd/>
          </a:ln>
          <a:effectLst/>
          <a:scene3d>
            <a:camera prst="orthographicFront"/>
            <a:lightRig rig="threePt" dir="t"/>
          </a:scene3d>
          <a:sp3d>
            <a:bevelB/>
          </a:sp3d>
        </p:spPr>
        <p:txBody>
          <a:bodyPr anchor="ctr"/>
          <a:lstStyle/>
          <a:p>
            <a:pPr algn="ctr">
              <a:defRPr/>
            </a:pPr>
            <a:r>
              <a:rPr lang="fr-FR" sz="1600" dirty="0" smtClean="0"/>
              <a:t>La CNAMTS transmet des informations à d’autres organismes : </a:t>
            </a:r>
          </a:p>
          <a:p>
            <a:pPr algn="ctr">
              <a:defRPr/>
            </a:pPr>
            <a:endParaRPr lang="fr-FR" sz="1600" dirty="0"/>
          </a:p>
        </p:txBody>
      </p:sp>
      <p:cxnSp>
        <p:nvCxnSpPr>
          <p:cNvPr id="5" name="Straight Connector 11"/>
          <p:cNvCxnSpPr>
            <a:cxnSpLocks noChangeShapeType="1"/>
          </p:cNvCxnSpPr>
          <p:nvPr/>
        </p:nvCxnSpPr>
        <p:spPr bwMode="auto">
          <a:xfrm>
            <a:off x="195173" y="2431348"/>
            <a:ext cx="4510642"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sp>
        <p:nvSpPr>
          <p:cNvPr id="6" name="Rectangle 10"/>
          <p:cNvSpPr>
            <a:spLocks noChangeArrowheads="1"/>
          </p:cNvSpPr>
          <p:nvPr/>
        </p:nvSpPr>
        <p:spPr bwMode="auto">
          <a:xfrm>
            <a:off x="5187202" y="2160892"/>
            <a:ext cx="4510642"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spAutoFit/>
          </a:bodyPr>
          <a:lstStyle/>
          <a:p>
            <a:pPr marL="0" lvl="2" defTabSz="995363">
              <a:lnSpc>
                <a:spcPts val="1800"/>
              </a:lnSpc>
              <a:spcAft>
                <a:spcPts val="600"/>
              </a:spcAft>
              <a:buClr>
                <a:srgbClr val="0078B4"/>
              </a:buClr>
              <a:buSzPct val="80000"/>
              <a:defRPr/>
            </a:pPr>
            <a:r>
              <a:rPr lang="fr-FR" sz="1600" dirty="0" smtClean="0"/>
              <a:t>DGFIP</a:t>
            </a:r>
          </a:p>
          <a:p>
            <a:pPr marL="285750" lvl="2" indent="-285750" defTabSz="995363">
              <a:lnSpc>
                <a:spcPts val="1800"/>
              </a:lnSpc>
              <a:spcAft>
                <a:spcPts val="600"/>
              </a:spcAft>
              <a:buClr>
                <a:srgbClr val="0078B4"/>
              </a:buClr>
              <a:buSzPct val="80000"/>
              <a:buFont typeface="Arial" charset="0"/>
              <a:buChar char="►"/>
              <a:defRPr/>
            </a:pPr>
            <a:r>
              <a:rPr lang="fr-FR" sz="1400" b="0" dirty="0" smtClean="0"/>
              <a:t>Les données </a:t>
            </a:r>
            <a:r>
              <a:rPr lang="fr-FR" sz="1400" b="0" dirty="0"/>
              <a:t>relatives aux montants des indemnités journalières versées fiscalisées </a:t>
            </a:r>
          </a:p>
          <a:p>
            <a:pPr marL="285750" lvl="2" indent="-285750" defTabSz="995363">
              <a:lnSpc>
                <a:spcPts val="1800"/>
              </a:lnSpc>
              <a:spcAft>
                <a:spcPts val="600"/>
              </a:spcAft>
              <a:buClr>
                <a:srgbClr val="0078B4"/>
              </a:buClr>
              <a:buSzPct val="80000"/>
              <a:buFont typeface="Arial" charset="0"/>
              <a:buChar char="►"/>
              <a:defRPr/>
            </a:pPr>
            <a:r>
              <a:rPr lang="fr-FR" sz="1400" b="0" dirty="0" smtClean="0"/>
              <a:t>Les coordonnées </a:t>
            </a:r>
            <a:r>
              <a:rPr lang="fr-FR" sz="1400" b="0" dirty="0"/>
              <a:t>des personnes ayant </a:t>
            </a:r>
            <a:r>
              <a:rPr lang="fr-FR" sz="1400" b="0" dirty="0" smtClean="0"/>
              <a:t>déclaré </a:t>
            </a:r>
            <a:r>
              <a:rPr lang="fr-FR" sz="1400" b="0" dirty="0"/>
              <a:t>à l’administration fiscale avoir quitté le territoire </a:t>
            </a:r>
          </a:p>
          <a:p>
            <a:pPr marL="285750" lvl="2" indent="-285750" defTabSz="995363">
              <a:lnSpc>
                <a:spcPts val="1800"/>
              </a:lnSpc>
              <a:spcAft>
                <a:spcPts val="600"/>
              </a:spcAft>
              <a:buClr>
                <a:srgbClr val="0078B4"/>
              </a:buClr>
              <a:buSzPct val="80000"/>
              <a:buFont typeface="Arial" charset="0"/>
              <a:buChar char="►"/>
              <a:defRPr/>
            </a:pPr>
            <a:r>
              <a:rPr lang="fr-FR" sz="1400" b="0" dirty="0" smtClean="0"/>
              <a:t>Les ressources déclarées des bénéficiaires </a:t>
            </a:r>
            <a:r>
              <a:rPr lang="fr-FR" sz="1400" b="0" dirty="0"/>
              <a:t>de la </a:t>
            </a:r>
            <a:r>
              <a:rPr lang="fr-FR" sz="1400" b="0" dirty="0" smtClean="0"/>
              <a:t>CMU</a:t>
            </a:r>
            <a:endParaRPr lang="fr-FR" sz="1200" dirty="0"/>
          </a:p>
        </p:txBody>
      </p:sp>
      <p:cxnSp>
        <p:nvCxnSpPr>
          <p:cNvPr id="7" name="Straight Connector 11"/>
          <p:cNvCxnSpPr>
            <a:cxnSpLocks noChangeShapeType="1"/>
          </p:cNvCxnSpPr>
          <p:nvPr/>
        </p:nvCxnSpPr>
        <p:spPr bwMode="auto">
          <a:xfrm>
            <a:off x="5187201" y="2431348"/>
            <a:ext cx="4510642"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sp>
        <p:nvSpPr>
          <p:cNvPr id="10" name="Rectangle 10"/>
          <p:cNvSpPr>
            <a:spLocks noChangeArrowheads="1"/>
          </p:cNvSpPr>
          <p:nvPr/>
        </p:nvSpPr>
        <p:spPr bwMode="auto">
          <a:xfrm>
            <a:off x="1638219" y="5131133"/>
            <a:ext cx="4510642" cy="718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spAutoFit/>
          </a:bodyPr>
          <a:lstStyle/>
          <a:p>
            <a:pPr marL="0" lvl="2" defTabSz="995363">
              <a:lnSpc>
                <a:spcPts val="1800"/>
              </a:lnSpc>
              <a:spcAft>
                <a:spcPts val="600"/>
              </a:spcAft>
              <a:buClr>
                <a:srgbClr val="0078B4"/>
              </a:buClr>
              <a:buSzPct val="80000"/>
              <a:defRPr/>
            </a:pPr>
            <a:r>
              <a:rPr lang="fr-FR" sz="1600" dirty="0" smtClean="0"/>
              <a:t>CNAVTS</a:t>
            </a:r>
          </a:p>
          <a:p>
            <a:pPr marL="285750" lvl="2" indent="-285750" defTabSz="995363">
              <a:lnSpc>
                <a:spcPts val="1600"/>
              </a:lnSpc>
              <a:spcAft>
                <a:spcPts val="0"/>
              </a:spcAft>
              <a:buClr>
                <a:srgbClr val="0078B4"/>
              </a:buClr>
              <a:buSzPct val="80000"/>
              <a:buFont typeface="Arial" charset="0"/>
              <a:buChar char="►"/>
              <a:defRPr/>
            </a:pPr>
            <a:r>
              <a:rPr lang="fr-FR" sz="1400" b="0" dirty="0" smtClean="0"/>
              <a:t>Les adresses </a:t>
            </a:r>
            <a:r>
              <a:rPr lang="fr-FR" sz="1400" b="0" dirty="0"/>
              <a:t>normalisées </a:t>
            </a:r>
            <a:r>
              <a:rPr lang="fr-FR" sz="1400" b="0" dirty="0" smtClean="0"/>
              <a:t>des assurés pour les campagnes d’informations </a:t>
            </a:r>
            <a:r>
              <a:rPr lang="fr-FR" sz="1400" b="0" dirty="0"/>
              <a:t>sur les droits à la </a:t>
            </a:r>
            <a:r>
              <a:rPr lang="fr-FR" sz="1400" b="0" dirty="0" smtClean="0"/>
              <a:t>retraite</a:t>
            </a:r>
            <a:endParaRPr lang="fr-FR" sz="1400" b="0" dirty="0"/>
          </a:p>
        </p:txBody>
      </p:sp>
      <p:cxnSp>
        <p:nvCxnSpPr>
          <p:cNvPr id="11" name="Straight Connector 11"/>
          <p:cNvCxnSpPr>
            <a:cxnSpLocks noChangeShapeType="1"/>
          </p:cNvCxnSpPr>
          <p:nvPr/>
        </p:nvCxnSpPr>
        <p:spPr bwMode="auto">
          <a:xfrm>
            <a:off x="1653269" y="5369781"/>
            <a:ext cx="4510642"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sp>
        <p:nvSpPr>
          <p:cNvPr id="14" name="Rectangle 10"/>
          <p:cNvSpPr>
            <a:spLocks noChangeArrowheads="1"/>
          </p:cNvSpPr>
          <p:nvPr/>
        </p:nvSpPr>
        <p:spPr bwMode="auto">
          <a:xfrm>
            <a:off x="198890" y="2159712"/>
            <a:ext cx="4510642"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spAutoFit/>
          </a:bodyPr>
          <a:lstStyle/>
          <a:p>
            <a:pPr marL="0" lvl="2" defTabSz="995363">
              <a:lnSpc>
                <a:spcPts val="1800"/>
              </a:lnSpc>
              <a:spcAft>
                <a:spcPts val="600"/>
              </a:spcAft>
              <a:buClr>
                <a:srgbClr val="0078B4"/>
              </a:buClr>
              <a:buSzPct val="80000"/>
              <a:defRPr/>
            </a:pPr>
            <a:r>
              <a:rPr lang="fr-FR" sz="1600" dirty="0" smtClean="0"/>
              <a:t>EDF</a:t>
            </a:r>
          </a:p>
          <a:p>
            <a:pPr marL="285750" lvl="2" indent="-285750" defTabSz="995363">
              <a:lnSpc>
                <a:spcPts val="1800"/>
              </a:lnSpc>
              <a:spcAft>
                <a:spcPts val="600"/>
              </a:spcAft>
              <a:buClr>
                <a:srgbClr val="0078B4"/>
              </a:buClr>
              <a:buSzPct val="80000"/>
              <a:buFont typeface="Arial" charset="0"/>
              <a:buChar char="►"/>
              <a:defRPr/>
            </a:pPr>
            <a:r>
              <a:rPr lang="fr-FR" sz="1400" b="0" dirty="0" smtClean="0"/>
              <a:t>Les données </a:t>
            </a:r>
            <a:r>
              <a:rPr lang="fr-FR" sz="1400" b="0" dirty="0"/>
              <a:t>permettant d’identifier les bénéficiaires potentiels au Tarif de Première Nécessité (TPN) pour le Gaz et l’Électricité </a:t>
            </a:r>
            <a:r>
              <a:rPr lang="fr-FR" sz="1400" b="0" dirty="0" smtClean="0"/>
              <a:t>(bénéficiaires </a:t>
            </a:r>
            <a:r>
              <a:rPr lang="fr-FR" sz="1400" b="0" dirty="0"/>
              <a:t>de </a:t>
            </a:r>
            <a:r>
              <a:rPr lang="fr-FR" sz="1400" b="0" dirty="0" smtClean="0"/>
              <a:t>l’ACS et </a:t>
            </a:r>
            <a:r>
              <a:rPr lang="fr-FR" sz="1400" b="0" dirty="0"/>
              <a:t>de la CMU </a:t>
            </a:r>
            <a:r>
              <a:rPr lang="fr-FR" sz="1400" b="0" dirty="0" smtClean="0"/>
              <a:t>complémentaire)</a:t>
            </a:r>
            <a:endParaRPr lang="fr-FR" sz="1400" b="0" dirty="0"/>
          </a:p>
          <a:p>
            <a:pPr marL="285750" lvl="2" indent="-285750" defTabSz="995363">
              <a:lnSpc>
                <a:spcPts val="1800"/>
              </a:lnSpc>
              <a:spcAft>
                <a:spcPts val="600"/>
              </a:spcAft>
              <a:buClr>
                <a:srgbClr val="0078B4"/>
              </a:buClr>
              <a:buSzPct val="80000"/>
              <a:buFont typeface="Arial" charset="0"/>
              <a:buChar char="►"/>
              <a:defRPr/>
            </a:pPr>
            <a:endParaRPr lang="fr-FR" sz="1200" dirty="0"/>
          </a:p>
        </p:txBody>
      </p:sp>
      <p:sp>
        <p:nvSpPr>
          <p:cNvPr id="4" name="AutoShape 2" descr="data:image/jpeg;base64,/9j/4AAQSkZJRgABAQAAAQABAAD/2wCEAAkGBg8QEBAQDxAPEA4PDw8QFhQOEA4QDw8PFBMVFxMQFRUXHCYeFxkqGRISIC8gIycqLSwsFR4yNTArNSYrOCkBCQoKDgwOGg8PGiwkHyAuKS8vNDEqKS8uMi01LCwpNSwsMCwtKSopLykpLCwpKjQ0LywsMCwvLDIsLCwsNSwpLP/AABEIAO8A0wMBIgACEQEDEQH/xAAcAAEAAgMBAQEAAAAAAAAAAAAABgcBBQgEAwL/xABLEAACAgEBBQQFBQsHDQAAAAAAAQIDEQQFBhIhMQdBUWETFHGBkSIyUqGxIzM1QmJzgpKys8EIFTRUcnTRFyRDU2ODk5Sio8LS0//EABoBAQACAwEAAAAAAAAAAAAAAAADBQIEBgH/xAAzEQACAgIABAIIBAcBAAAAAAAAAQIDBBEFEiExQVETIjJhgZGh0RQjwfAzNFJxseHxFf/aAAwDAQACEQMRAD8AvEAAAAAAAAAAAAAAAAAAAAAAAAAAAAAAAAAAAAAAAAAAAAAAAAAAAAAAAAAAAAAAAAAAAAAAAAAAAAAAAAAAAAAAAAAAAAAAAAAAAAAAAAAAAAAAAAAAAAAAAAAAAAAAAAAAAAAAAAAAAAAAAAAAAAAAAAAAAAAAAAAAAAAAAAAAAAAAGGRLeHf2FE3VRFW2ReJSbarg/o8vnP4EVt0Ko803omposvly1rbJcMld29pl7jiNFUZ/SlOco/q4X2nu3d9f133e3UzqoU/kxpjCPpHF88cvm55c895rRzq7JKNe2/35m3Ph1tUXO1qK/v8AbZNgYRk3iuAAAAAAAAAAAAAAAAAAAAAAAAAAAAAAAAAI9vvtmWn033N4tul6OLXWKw3KS88L4tFVFj9pOlctPVYk36O3m10jGUWsv38K95XJzfEpSd2n2SOt4PGKo5l3bewW9unw+pabhaaVUc4w8S/GXtzkqEs3s90nBo1J5+62TnhvkknwrH6ufeZcLerWvcYcZinSnvs/uSgAHRHKgAAAAAAAAAAAAAAAAAAAAAAAAAAA0e+G0p6fSWTqko25govk2szSbS9jZ6N49seqaeduE5cowT6SnLkvd1b8kyrNr7bu1ThK9xk61JR4YqOOJ5f2RX6KK7Ny41RcF7TRacPwZXyVj9lP5+Oi2dj7SjqKa7o9Jx5r6M1ylF+x5R7iqd0t6Ho5uNmXp7HmWObrl040u/zX+HOzNLtOm2PHXbXOPjGSa9/gS4uVG6C69V3Ic3Dlj2Na9V9j7ajTxshKE0pQmnFp804vk0VLvJu3Zo7MPMqJt8E/Hv4JeEkvj18cWotq6fiUVdU5t4UVZDib8MZPpqtJXbHgshGyD6xnFSj5cmeZWNHJj0fVHuHlzxJduj7opGEHJqMU5Sk1FJdZSfRIujY+i9BRTT311xi/OWPlP45PzpNiaap8VVFUJeMYRT+Jnau069NVK61tRjjpzlJvkorzbI8TE/DJzmybNzXmOMIR/wBs9uT8ztjHnJpLzaRV21t+dXe2oS9BX3Kv57XnPrn2YI9bNzeZtzl4zbk/iyGzikE9QW/oT1cGskt2SS+pdsdfS+Strb8pxz9p9kyieFeCPfs7bWo07TptlFL8VvNb8nF8jCPFlv1o/UlnwRpepPr71/0ugGk3X3jjrKm8KNtbSnFPks9JL8l4fwZuZzSTbaSSy2+iXey3hONkVKPZlDZXKuThNaaP0YckUPvz2vanUWTp0Fj0+ki3H0lfK7ULpxqX+jh4Y59HlZwq9nGzUSk5el1E4rMnL0l0op98m8tL2m/DEk1uT0acshJ6S2dd5BypsXezXaSUZ6XVXQSx8lzlZRJLudcm445dyz4NF/8AZ3vzHamnlKUY16qlqFtcXmOWvk2wzz4JYfXo4yXPGXhbjyrW+6M67lPoSwFQdu209RTboFTffSpV6py9BdbVxNSpxngaz1fxKyp23tGb4YaraM5dcV6nWTljxxGTZ7XjOcebZ5O9RfLo6sBypPb+0qpR49XtGqb5pWajWQbx+TKXNEt3W7Ztdp5xjrH65p28NtQjqILxjJYUvZLr4oyliSS2ns8WRHen0L+B5tnbRq1FVd9M1Om2CnGUekov7PYc9dom29XDauuhDV6uEI3QUY16m+EIp1VvCjGSS5tkNVTsloknYoLZ0cDlOG3NoS+bq9oS/s6nVv7JGZba2iuuq2ivbqdYv/I2Pwb8yL8SvJnVeQaPci6U9mbPnOUpznodLKUptylKTqi3Jt82894NFpp6NjZ899Niz1WmxWs21S9JFfTwmpR9uG8eaRVTWOTymuTT5NPvTXcy9SP7f3Mo1Tc19yv+nBcpf24/je3k/Mqs7Cdr54dy64dxFUL0dns/4KqMOK8CR6zcHXVt8EYXR7nXOKePNTxj6z40bk6+Tx6HgXjZZWl9Tb+opXjXJ65X8jolmY7W+dfNGhaXs/gXZsqc5UUuxNWOqtyT6qXCs/WRjd3cBVSVuplCyyLzGEMuuMl0k20uJ+7HtJikXXDsadScp9N+BzvFMyu9xjDrrfUyareTYvrdEqVLglxRlGTWUpJ969mV7zags5wU4uMuzKmE3CSlHuiv12YWd+qh/wAGX/sfO7szvS+RfVJ+Eozh9fMsPJk0v/Ox/L6ssFxXK/q+i+xTG1dh6jStK+HCnyUk+KuT8FJd/k8M8JdG19lw1NM6Z8ozS5rHFFp5Ulnv5EZXZjTnnfdw+GK1L44/gV13DZqX5fVFrj8YrcPzuj9yNN2ccfrc+H5noJcX60eH35z9Zt+1/asqNk3qDxLUOGm/Qsf3Re+tTXvJVoNmU0R4aq4Vrlngik5Y7211K97e4v1DTNZwtdHPs9DdjPvwXfDsf0XLBvfU5/iOSr5ysitdCj6qnOUYJqLnKME30i5NJSfksnUOwq9n6OivT6ezTwrrilysrzKX405PPOTfNt+Jy9VU5yjCKzKcowS5LMpNJLL82iWR7HNsProoL236T+Ey7vhGelKWinpk470tm07atBpYaym7TOpvU1WO1Uyg16SuUUptR6Nqfv4Dz9i+0nVtWFecR1VNtTX0pRXpIv3KE/1mfCHY3tju09S/39C+xkg3F7MNp6XaOk1N9dcaaZ2OTV1cpJSpsgsJdec0YuUFU4c2+hkoydnNrR9P5QP37Z/5rV/tUGi7FfwvD+66n7aze/ygfv2z/wA1q/2qDRdiv4Xh/ddT9tZ5H+X+DPX/AB0XztTZNGqrlTqKoXVSXONkU15NeD701zRzPvpu7/N+uv0qbcINTrb6ypmswz5rnHPfwnUhz923yT2ty7tHp0/J8drx8GiDEk+fRJkRTjslHYJtqUqtVo5NtUyhfDP4sbeJTivLihn2zZX3aX+GNofnofuayV9ga/zvWPuWmrz77OX7LIp2l/hjaH56H7ms2ILV8teX2IpvdKJ/2F7Qoq0urVttVberTSsnCDa9DWspN9Mp/Asz+etJ/WNPz/2tX+JzLsXc/X66M56TTSvhXP0cmp0R4Z4UuH5ck+kl0NxoOy7bEbqZS0E4xjdVJv0ukeIxmm3ysz0RhbTBybctfIzrslpLlOkAAVptmQDDZ6BgYPxVdGcVKLUoyWU4tNNeKZm26MU5SajFc25NJJebZ5sGZSSWXyS58+iXiRmXaHo/SxrirJQbUfSKKVay8Z5vOPPBpt8d842wlp9M8wlynYuko/Qh4p978PHJCpLl7inyuIuEuWrw7l/hcKVkOa7a32X6l6pkY3427qdNCHoI4jNtSta4uB8sRSfJN+L8De7Iuc9PRN9Z01S97gmei6mM4uM0pRksNSScWvBp9Szsi7K9RemynqlGqxOcdpeBWek7Q9ZBrjVVse/ijwSfsceS+DJbsTffTahqDbptfJRsaxJ+EZdH7OTIZvju36papV/0e1vhXPNclzcH5d69/gR5ooVl5GPNxm968zpng4uXWp1rW/L9UXrkyVzulvpKtxo1MnKp4jGyTzKp9yk++Pn3ezpYqZeY+RC+PNE5vJxZ40+WfwfmZIl2o7Dlq9l6iFacralHUQSTcpOp8Uopd7ceNLzaJaGbUXytNeBqtbWjj9S702ujTi8NPuafiXzuj2yaK6mEddYtNqoRSm5xl6C1rl6SE0mln6L5p56rmavfnsYlbZPUbNdcXZJynRY+CHE+blVLGI5f4r5c+qK/s7NtsxeHs+/P5MqJL4xm0WUnVfHq9GlFWVPotlzbU7X9kUxzG96ieG1HTQnNy8uJpRXvaP12fdokNq+sRdaotpmnGHG5uWnlyjPOF8rKaaXTl4lQ6Dsl2za8PSKlfS1F1MYryxCUpf8ASWfuB2UR2datVdqJW6pRlBKrNdEIyXyk11s6d+FyXLKNeyumMXp9SaErJS6roRn+UD9+2f8AmtX+1QRrsk2jTp9qRt1FtdNS02ojx2zjCHE3DCy+WeTJ72yboa/X2aKWj07vVMNRGeLKK+FzlU4/fJxz8yXTwK7/AMlO2/6hL/mNB/8AUmqlB08rfmRWKSs5ki6dq9p+ydPCU/XKbpJPFemnG6yb7klHkva2l5nPm8e3LNdqr9VYsSunlRTbVcElGEF7Ipe15feSDS9kG2pvD0savyrtRpuH/tyk/qJvup2G11yjbtG2N7jhqipSVHEvpyeHYvLEV45PIumnqntiSst6NaR7ew/d2VGjs1dkeGetlFwzlP1evPo5e9ynJeKcSr+0v8MbQ/PQ/c1nTEYpLC5JLCS5JLwKK357OtrajaWsvo0crKbbYyhJX6SPFFVwjnErE1zi+qI6LU7HKXTZJbD1FFEl7Af6JrP74v3FZaOCAdju7Ws0On1NespdM7NSrIp2U2cUfRQi3muUkuce8sAgvadjaJq1qKQABCZgMBgFQbWsu0uq1FVVttcVbNpVznCPDL5UeSeOkka7Uauyz75ZZZ+cnKePiyc747nWXW+sadcU5/fIykl82KUZRz5Rxj2EJ1GzL68ekpthxdOOuaz5dOvkcpk1WVzaaevDyO0w76ba4va5tLfbezzma6pTajFZnJqKS6uT5JHp0Wyr7pqFVVkpZx81qMf7TfJe8n26m5Xq0vTXuM7l81Ry4V5XN5fWXn3HmPizulpLp5meVm148W2+vgiTaHT+jqrr/wBXXCH6sUv4H3AOrS0tHEt7eyM9oSj6lLOOJWVcPTOeJZx+jxFYF17Q2ZTqIejugpwznDysPxTXNPr0IFvJuJKlSt0vFZUubrfOyC8Y/SX1+0peI41k5ekitrXxOg4VmVVx9FN6bfwIgWfuDtZ3abgm8zol6PL6uGMwfwyv0StdHpZ3TUKYuyb6KHPl4vwXmyytyd3bdJG13YU7XD5MZcSUYp4y/HMn8Ea/DVP0u0unibXF5Vunlk/W8PP96JOADozlAYwZAAAAAAAAAAAAAAAAAAAAAABjAwZABjBkAAAAAGMGQAfiFMY/NjFZ8Elk/eAAAAAAAAAAAAAAAAAAAAAAAAAAAAAAAAAAAAAAAAAAAAAAAAAAAAAAAAAAAAAAAAAAAAAAAAAAAAAAAAAAAAAAAAAAAAAAAAAAAAAAAAAAAAAAAAAAAAAAAAAAAAAAAAAAAAAAAAAAAAAAAAAAAAAAAAAAAAAAAAAAAAAAAAAAAAAAAAAAAAAAAAAAAAAAAAAA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sp>
        <p:nvSpPr>
          <p:cNvPr id="8" name="AutoShape 4" descr="data:image/jpeg;base64,/9j/4AAQSkZJRgABAQAAAQABAAD/2wCEAAkGBg8QEBAQDxAPEA4PDw8QFhQOEA4QDw8PFBMVFxMQFRUXHCYeFxkqGRISIC8gIycqLSwsFR4yNTArNSYrOCkBCQoKDgwOGg8PGiwkHyAuKS8vNDEqKS8uMi01LCwpNSwsMCwtKSopLykpLCwpKjQ0LywsMCwvLDIsLCwsNSwpLP/AABEIAO8A0wMBIgACEQEDEQH/xAAcAAEAAgMBAQEAAAAAAAAAAAAABgcBBQgEAwL/xABLEAACAgEBBQQFBQsHDQAAAAAAAQIDEQQFBhIhMQdBUWETFHGBkSIyUqGxIzM1QmJzgpKys8EIFTRUcnTRFyRDU2ODk5Sio8LS0//EABoBAQACAwEAAAAAAAAAAAAAAAADBQIEBgH/xAAzEQACAgIABAIIBAcBAAAAAAAAAQIDBBEFEiExQVETIjJhgZGh0RQjwfAzNFJxseHxFf/aAAwDAQACEQMRAD8AvEAAAAAAAAAAAAAAAAAAAAAAAAAAAAAAAAAAAAAAAAAAAAAAAAAAAAAAAAAAAAAAAAAAAAAAAAAAAAAAAAAAAAAAAAAAAAAAAAAAAAAAAAAAAAAAAAAAAAAAAAAAAAAAAAAAAAAAAAAAAAAAAAAAAAAAAAAAAAAAAAAAAAAAAAAAAAAAGGRLeHf2FE3VRFW2ReJSbarg/o8vnP4EVt0Ko803omposvly1rbJcMld29pl7jiNFUZ/SlOco/q4X2nu3d9f133e3UzqoU/kxpjCPpHF88cvm55c895rRzq7JKNe2/35m3Ph1tUXO1qK/v8AbZNgYRk3iuAAAAAAAAAAAAAAAAAAAAAAAAAAAAAAAAAI9vvtmWn033N4tul6OLXWKw3KS88L4tFVFj9pOlctPVYk36O3m10jGUWsv38K95XJzfEpSd2n2SOt4PGKo5l3bewW9unw+pabhaaVUc4w8S/GXtzkqEs3s90nBo1J5+62TnhvkknwrH6ufeZcLerWvcYcZinSnvs/uSgAHRHKgAAAAAAAAAAAAAAAAAAAAAAAAAAA0e+G0p6fSWTqko25govk2szSbS9jZ6N49seqaeduE5cowT6SnLkvd1b8kyrNr7bu1ThK9xk61JR4YqOOJ5f2RX6KK7Ny41RcF7TRacPwZXyVj9lP5+Oi2dj7SjqKa7o9Jx5r6M1ylF+x5R7iqd0t6Ho5uNmXp7HmWObrl040u/zX+HOzNLtOm2PHXbXOPjGSa9/gS4uVG6C69V3Ic3Dlj2Na9V9j7ajTxshKE0pQmnFp804vk0VLvJu3Zo7MPMqJt8E/Hv4JeEkvj18cWotq6fiUVdU5t4UVZDib8MZPpqtJXbHgshGyD6xnFSj5cmeZWNHJj0fVHuHlzxJduj7opGEHJqMU5Sk1FJdZSfRIujY+i9BRTT311xi/OWPlP45PzpNiaap8VVFUJeMYRT+Jnau069NVK61tRjjpzlJvkorzbI8TE/DJzmybNzXmOMIR/wBs9uT8ztjHnJpLzaRV21t+dXe2oS9BX3Kv57XnPrn2YI9bNzeZtzl4zbk/iyGzikE9QW/oT1cGskt2SS+pdsdfS+Strb8pxz9p9kyieFeCPfs7bWo07TptlFL8VvNb8nF8jCPFlv1o/UlnwRpepPr71/0ugGk3X3jjrKm8KNtbSnFPks9JL8l4fwZuZzSTbaSSy2+iXey3hONkVKPZlDZXKuThNaaP0YckUPvz2vanUWTp0Fj0+ki3H0lfK7ULpxqX+jh4Y59HlZwq9nGzUSk5el1E4rMnL0l0op98m8tL2m/DEk1uT0acshJ6S2dd5BypsXezXaSUZ6XVXQSx8lzlZRJLudcm445dyz4NF/8AZ3vzHamnlKUY16qlqFtcXmOWvk2wzz4JYfXo4yXPGXhbjyrW+6M67lPoSwFQdu209RTboFTffSpV6py9BdbVxNSpxngaz1fxKyp23tGb4YaraM5dcV6nWTljxxGTZ7XjOcebZ5O9RfLo6sBypPb+0qpR49XtGqb5pWajWQbx+TKXNEt3W7Ztdp5xjrH65p28NtQjqILxjJYUvZLr4oyliSS2ns8WRHen0L+B5tnbRq1FVd9M1Om2CnGUekov7PYc9dom29XDauuhDV6uEI3QUY16m+EIp1VvCjGSS5tkNVTsloknYoLZ0cDlOG3NoS+bq9oS/s6nVv7JGZba2iuuq2ivbqdYv/I2Pwb8yL8SvJnVeQaPci6U9mbPnOUpznodLKUptylKTqi3Jt82894NFpp6NjZ899Niz1WmxWs21S9JFfTwmpR9uG8eaRVTWOTymuTT5NPvTXcy9SP7f3Mo1Tc19yv+nBcpf24/je3k/Mqs7Cdr54dy64dxFUL0dns/4KqMOK8CR6zcHXVt8EYXR7nXOKePNTxj6z40bk6+Tx6HgXjZZWl9Tb+opXjXJ65X8jolmY7W+dfNGhaXs/gXZsqc5UUuxNWOqtyT6qXCs/WRjd3cBVSVuplCyyLzGEMuuMl0k20uJ+7HtJikXXDsadScp9N+BzvFMyu9xjDrrfUyareTYvrdEqVLglxRlGTWUpJ969mV7zags5wU4uMuzKmE3CSlHuiv12YWd+qh/wAGX/sfO7szvS+RfVJ+Eozh9fMsPJk0v/Ox/L6ssFxXK/q+i+xTG1dh6jStK+HCnyUk+KuT8FJd/k8M8JdG19lw1NM6Z8ozS5rHFFp5Ulnv5EZXZjTnnfdw+GK1L44/gV13DZqX5fVFrj8YrcPzuj9yNN2ccfrc+H5noJcX60eH35z9Zt+1/asqNk3qDxLUOGm/Qsf3Re+tTXvJVoNmU0R4aq4Vrlngik5Y7211K97e4v1DTNZwtdHPs9DdjPvwXfDsf0XLBvfU5/iOSr5ysitdCj6qnOUYJqLnKME30i5NJSfksnUOwq9n6OivT6ezTwrrilysrzKX405PPOTfNt+Jy9VU5yjCKzKcowS5LMpNJLL82iWR7HNsProoL236T+Ey7vhGelKWinpk470tm07atBpYaym7TOpvU1WO1Uyg16SuUUptR6Nqfv4Dz9i+0nVtWFecR1VNtTX0pRXpIv3KE/1mfCHY3tju09S/39C+xkg3F7MNp6XaOk1N9dcaaZ2OTV1cpJSpsgsJdec0YuUFU4c2+hkoydnNrR9P5QP37Z/5rV/tUGi7FfwvD+66n7aze/ygfv2z/wA1q/2qDRdiv4Xh/ddT9tZ5H+X+DPX/AB0XztTZNGqrlTqKoXVSXONkU15NeD701zRzPvpu7/N+uv0qbcINTrb6ypmswz5rnHPfwnUhz923yT2ty7tHp0/J8drx8GiDEk+fRJkRTjslHYJtqUqtVo5NtUyhfDP4sbeJTivLihn2zZX3aX+GNofnofuayV9ga/zvWPuWmrz77OX7LIp2l/hjaH56H7ms2ILV8teX2IpvdKJ/2F7Qoq0urVttVberTSsnCDa9DWspN9Mp/Asz+etJ/WNPz/2tX+JzLsXc/X66M56TTSvhXP0cmp0R4Z4UuH5ck+kl0NxoOy7bEbqZS0E4xjdVJv0ukeIxmm3ysz0RhbTBybctfIzrslpLlOkAAVptmQDDZ6BgYPxVdGcVKLUoyWU4tNNeKZm26MU5SajFc25NJJebZ5sGZSSWXyS58+iXiRmXaHo/SxrirJQbUfSKKVay8Z5vOPPBpt8d842wlp9M8wlynYuko/Qh4p978PHJCpLl7inyuIuEuWrw7l/hcKVkOa7a32X6l6pkY3427qdNCHoI4jNtSta4uB8sRSfJN+L8De7Iuc9PRN9Z01S97gmei6mM4uM0pRksNSScWvBp9Szsi7K9RemynqlGqxOcdpeBWek7Q9ZBrjVVse/ijwSfsceS+DJbsTffTahqDbptfJRsaxJ+EZdH7OTIZvju36papV/0e1vhXPNclzcH5d69/gR5ooVl5GPNxm968zpng4uXWp1rW/L9UXrkyVzulvpKtxo1MnKp4jGyTzKp9yk++Pn3ezpYqZeY+RC+PNE5vJxZ40+WfwfmZIl2o7Dlq9l6iFacralHUQSTcpOp8Uopd7ceNLzaJaGbUXytNeBqtbWjj9S702ujTi8NPuafiXzuj2yaK6mEddYtNqoRSm5xl6C1rl6SE0mln6L5p56rmavfnsYlbZPUbNdcXZJynRY+CHE+blVLGI5f4r5c+qK/s7NtsxeHs+/P5MqJL4xm0WUnVfHq9GlFWVPotlzbU7X9kUxzG96ieG1HTQnNy8uJpRXvaP12fdokNq+sRdaotpmnGHG5uWnlyjPOF8rKaaXTl4lQ6Dsl2za8PSKlfS1F1MYryxCUpf8ASWfuB2UR2datVdqJW6pRlBKrNdEIyXyk11s6d+FyXLKNeyumMXp9SaErJS6roRn+UD9+2f8AmtX+1QRrsk2jTp9qRt1FtdNS02ojx2zjCHE3DCy+WeTJ72yboa/X2aKWj07vVMNRGeLKK+FzlU4/fJxz8yXTwK7/AMlO2/6hL/mNB/8AUmqlB08rfmRWKSs5ki6dq9p+ydPCU/XKbpJPFemnG6yb7klHkva2l5nPm8e3LNdqr9VYsSunlRTbVcElGEF7Ipe15feSDS9kG2pvD0savyrtRpuH/tyk/qJvup2G11yjbtG2N7jhqipSVHEvpyeHYvLEV45PIumnqntiSst6NaR7ew/d2VGjs1dkeGetlFwzlP1evPo5e9ynJeKcSr+0v8MbQ/PQ/c1nTEYpLC5JLCS5JLwKK357OtrajaWsvo0crKbbYyhJX6SPFFVwjnErE1zi+qI6LU7HKXTZJbD1FFEl7Af6JrP74v3FZaOCAdju7Ws0On1NespdM7NSrIp2U2cUfRQi3muUkuce8sAgvadjaJq1qKQABCZgMBgFQbWsu0uq1FVVttcVbNpVznCPDL5UeSeOkka7Uauyz75ZZZ+cnKePiyc747nWXW+sadcU5/fIykl82KUZRz5Rxj2EJ1GzL68ekpthxdOOuaz5dOvkcpk1WVzaaevDyO0w76ba4va5tLfbezzma6pTajFZnJqKS6uT5JHp0Wyr7pqFVVkpZx81qMf7TfJe8n26m5Xq0vTXuM7l81Ry4V5XN5fWXn3HmPizulpLp5meVm148W2+vgiTaHT+jqrr/wBXXCH6sUv4H3AOrS0tHEt7eyM9oSj6lLOOJWVcPTOeJZx+jxFYF17Q2ZTqIejugpwznDysPxTXNPr0IFvJuJKlSt0vFZUubrfOyC8Y/SX1+0peI41k5ekitrXxOg4VmVVx9FN6bfwIgWfuDtZ3abgm8zol6PL6uGMwfwyv0StdHpZ3TUKYuyb6KHPl4vwXmyytyd3bdJG13YU7XD5MZcSUYp4y/HMn8Ea/DVP0u0unibXF5Vunlk/W8PP96JOADozlAYwZAAAAAAAAAAAAAAAAAAAAAABjAwZABjBkAAAAAGMGQAfiFMY/NjFZ8Elk/eAAAAAAAAAAAAAAAAAAAAAAAAAAAAAAAAAAAAAAAAAAAAAAAAAAAAAAAAAAAAAAAAAAAAAAAAAAAAAAAAAAAAAAAAAAAAAAAAAAAAAAAAAAAAAAAAAAAAAAAAAAAAAAAAAAAAAAAAAAAAAAAAAAAAAAAAAAAAAAAAAAAAAAAAAAAAAAAAAAAAAAAAAAAAAAAAAA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pic>
        <p:nvPicPr>
          <p:cNvPr id="7174" name="Picture 6" descr="http://img0.gtsstatic.com/logo/logo-edf_113880_w460.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912" b="31393"/>
          <a:stretch/>
        </p:blipFill>
        <p:spPr bwMode="auto">
          <a:xfrm>
            <a:off x="195173" y="1177706"/>
            <a:ext cx="1251985" cy="561812"/>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www.info-retraite.fr/uploads/RTEmagicC_logo_CNAV.jpg.jpg"/>
          <p:cNvPicPr>
            <a:picLocks noChangeAspect="1" noChangeArrowheads="1"/>
          </p:cNvPicPr>
          <p:nvPr/>
        </p:nvPicPr>
        <p:blipFill rotWithShape="1">
          <a:blip r:embed="rId4">
            <a:extLst>
              <a:ext uri="{28A0092B-C50C-407E-A947-70E740481C1C}">
                <a14:useLocalDpi xmlns:a14="http://schemas.microsoft.com/office/drawing/2010/main" val="0"/>
              </a:ext>
            </a:extLst>
          </a:blip>
          <a:srcRect l="4239" t="10574" r="5694" b="12842"/>
          <a:stretch/>
        </p:blipFill>
        <p:spPr bwMode="auto">
          <a:xfrm>
            <a:off x="1573943" y="4071284"/>
            <a:ext cx="2028299" cy="781564"/>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http://www.economie.gouv.fr/files/imagecache/logodirection/dgfip_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2826" y="1264123"/>
            <a:ext cx="2722901" cy="47991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39"/>
          <p:cNvSpPr txBox="1"/>
          <p:nvPr/>
        </p:nvSpPr>
        <p:spPr>
          <a:xfrm>
            <a:off x="195173" y="1971925"/>
            <a:ext cx="1251985" cy="408623"/>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nchor="ctr" anchorCtr="0">
            <a:spAutoFit/>
          </a:bodyPr>
          <a:lstStyle/>
          <a:p>
            <a:pPr algn="ctr">
              <a:defRPr/>
            </a:pPr>
            <a:r>
              <a:rPr lang="fr-FR" sz="1400" dirty="0" smtClean="0">
                <a:solidFill>
                  <a:schemeClr val="tx1"/>
                </a:solidFill>
                <a:latin typeface="Arial" charset="0"/>
              </a:rPr>
              <a:t>Précarité</a:t>
            </a:r>
          </a:p>
          <a:p>
            <a:pPr algn="ctr">
              <a:defRPr/>
            </a:pPr>
            <a:endParaRPr lang="fr-FR" sz="1000" dirty="0">
              <a:solidFill>
                <a:schemeClr val="tx1"/>
              </a:solidFill>
              <a:latin typeface="Arial" charset="0"/>
            </a:endParaRPr>
          </a:p>
        </p:txBody>
      </p:sp>
      <p:sp>
        <p:nvSpPr>
          <p:cNvPr id="17" name="TextBox 39"/>
          <p:cNvSpPr txBox="1"/>
          <p:nvPr/>
        </p:nvSpPr>
        <p:spPr>
          <a:xfrm>
            <a:off x="5187201" y="1975351"/>
            <a:ext cx="1932056" cy="408623"/>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vert="horz" wrap="square" lIns="36000" tIns="0" rIns="36000" bIns="0" anchor="ctr" anchorCtr="0">
            <a:spAutoFit/>
          </a:bodyPr>
          <a:lstStyle/>
          <a:p>
            <a:pPr algn="ctr">
              <a:defRPr/>
            </a:pPr>
            <a:r>
              <a:rPr lang="fr-FR" sz="1400" dirty="0" smtClean="0">
                <a:solidFill>
                  <a:schemeClr val="tx1"/>
                </a:solidFill>
                <a:latin typeface="Arial" charset="0"/>
              </a:rPr>
              <a:t>Déclaration fiscale</a:t>
            </a:r>
          </a:p>
          <a:p>
            <a:pPr algn="ctr">
              <a:defRPr/>
            </a:pPr>
            <a:endParaRPr lang="fr-FR" sz="1000" dirty="0">
              <a:solidFill>
                <a:schemeClr val="tx1"/>
              </a:solidFill>
              <a:latin typeface="Arial" charset="0"/>
            </a:endParaRPr>
          </a:p>
        </p:txBody>
      </p:sp>
      <p:sp>
        <p:nvSpPr>
          <p:cNvPr id="18" name="TextBox 39"/>
          <p:cNvSpPr txBox="1"/>
          <p:nvPr/>
        </p:nvSpPr>
        <p:spPr>
          <a:xfrm>
            <a:off x="1589393" y="4915036"/>
            <a:ext cx="2712019" cy="408623"/>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p>
            <a:pPr algn="ctr">
              <a:defRPr/>
            </a:pPr>
            <a:r>
              <a:rPr lang="fr-FR" sz="1400" dirty="0" smtClean="0">
                <a:solidFill>
                  <a:schemeClr val="tx1"/>
                </a:solidFill>
                <a:latin typeface="Arial" charset="0"/>
              </a:rPr>
              <a:t>Préparation à la retraite</a:t>
            </a:r>
          </a:p>
          <a:p>
            <a:pPr algn="ctr">
              <a:defRPr/>
            </a:pPr>
            <a:endParaRPr lang="fr-FR" sz="1000" dirty="0">
              <a:solidFill>
                <a:schemeClr val="tx1"/>
              </a:solidFill>
              <a:latin typeface="Arial" charset="0"/>
            </a:endParaRPr>
          </a:p>
        </p:txBody>
      </p:sp>
    </p:spTree>
    <p:extLst>
      <p:ext uri="{BB962C8B-B14F-4D97-AF65-F5344CB8AC3E}">
        <p14:creationId xmlns:p14="http://schemas.microsoft.com/office/powerpoint/2010/main" val="16477067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000" dirty="0"/>
              <a:t>2. Gestion des </a:t>
            </a:r>
            <a:r>
              <a:rPr lang="fr-FR" sz="2000" dirty="0" smtClean="0"/>
              <a:t>bénéficiaires</a:t>
            </a:r>
            <a:br>
              <a:rPr lang="fr-FR" sz="2000" dirty="0" smtClean="0"/>
            </a:br>
            <a:r>
              <a:rPr lang="fr-FR" sz="2000" i="1" dirty="0"/>
              <a:t>O</a:t>
            </a:r>
            <a:r>
              <a:rPr lang="fr-FR" sz="2000" i="1" dirty="0" smtClean="0"/>
              <a:t>uverture de droits à l’assurance maladie : PUMA</a:t>
            </a:r>
            <a:endParaRPr lang="fr-FR" sz="2000" i="1" dirty="0"/>
          </a:p>
        </p:txBody>
      </p:sp>
      <p:sp>
        <p:nvSpPr>
          <p:cNvPr id="3" name="Rounded Rectangle 2"/>
          <p:cNvSpPr/>
          <p:nvPr/>
        </p:nvSpPr>
        <p:spPr bwMode="auto">
          <a:xfrm>
            <a:off x="1633631" y="494455"/>
            <a:ext cx="7336559" cy="1786408"/>
          </a:xfrm>
          <a:prstGeom prst="roundRect">
            <a:avLst/>
          </a:prstGeom>
          <a:noFill/>
          <a:ln w="9525">
            <a:noFill/>
            <a:round/>
            <a:headEnd/>
            <a:tailEnd/>
          </a:ln>
          <a:effectLst/>
          <a:scene3d>
            <a:camera prst="orthographicFront"/>
            <a:lightRig rig="threePt" dir="t"/>
          </a:scene3d>
          <a:sp3d>
            <a:bevelB/>
          </a:sp3d>
        </p:spPr>
        <p:txBody>
          <a:bodyPr anchor="ctr"/>
          <a:lstStyle/>
          <a:p>
            <a:pPr algn="ctr">
              <a:defRPr/>
            </a:pPr>
            <a:endParaRPr lang="fr-FR" sz="1400" dirty="0" smtClean="0"/>
          </a:p>
          <a:p>
            <a:pPr algn="ctr">
              <a:defRPr/>
            </a:pPr>
            <a:r>
              <a:rPr lang="fr-FR" sz="1600" dirty="0" smtClean="0"/>
              <a:t>La </a:t>
            </a:r>
            <a:r>
              <a:rPr lang="fr-FR" sz="1600" dirty="0">
                <a:solidFill>
                  <a:srgbClr val="006699"/>
                </a:solidFill>
              </a:rPr>
              <a:t>PUMA </a:t>
            </a:r>
            <a:r>
              <a:rPr lang="fr-FR" sz="1600" dirty="0"/>
              <a:t>- Protection Universelle </a:t>
            </a:r>
            <a:r>
              <a:rPr lang="fr-FR" sz="1600" dirty="0" smtClean="0"/>
              <a:t>Maladie – </a:t>
            </a:r>
          </a:p>
          <a:p>
            <a:pPr algn="ctr">
              <a:defRPr/>
            </a:pPr>
            <a:r>
              <a:rPr lang="fr-FR" sz="1600" dirty="0" smtClean="0"/>
              <a:t>Depuis le 01/01/2016, toute personne </a:t>
            </a:r>
            <a:r>
              <a:rPr lang="fr-FR" sz="1600" dirty="0"/>
              <a:t>qui travaille ou réside en France de manière stable et régulière bénéficie du droit à la prise en charge de ses frais de santé</a:t>
            </a:r>
            <a:r>
              <a:rPr lang="fr-FR" sz="1600" dirty="0" smtClean="0"/>
              <a:t>.</a:t>
            </a:r>
          </a:p>
          <a:p>
            <a:pPr algn="ctr">
              <a:defRPr/>
            </a:pPr>
            <a:endParaRPr lang="fr-FR" sz="1600" dirty="0"/>
          </a:p>
          <a:p>
            <a:pPr algn="ctr">
              <a:defRPr/>
            </a:pPr>
            <a:r>
              <a:rPr lang="fr-FR" sz="1600" dirty="0" smtClean="0"/>
              <a:t> La PUMA </a:t>
            </a:r>
            <a:r>
              <a:rPr lang="fr-FR" sz="1600" dirty="0" smtClean="0">
                <a:solidFill>
                  <a:srgbClr val="006699"/>
                </a:solidFill>
              </a:rPr>
              <a:t>vise </a:t>
            </a:r>
            <a:r>
              <a:rPr lang="fr-FR" sz="1600" dirty="0">
                <a:solidFill>
                  <a:srgbClr val="006699"/>
                </a:solidFill>
              </a:rPr>
              <a:t>à assurer la continuité des droits à </a:t>
            </a:r>
            <a:r>
              <a:rPr lang="fr-FR" sz="1600" dirty="0" smtClean="0">
                <a:solidFill>
                  <a:srgbClr val="006699"/>
                </a:solidFill>
              </a:rPr>
              <a:t>remboursement</a:t>
            </a:r>
            <a:endParaRPr lang="fr-FR" sz="1600" dirty="0" smtClean="0"/>
          </a:p>
        </p:txBody>
      </p:sp>
      <p:grpSp>
        <p:nvGrpSpPr>
          <p:cNvPr id="13" name="Group 12"/>
          <p:cNvGrpSpPr/>
          <p:nvPr/>
        </p:nvGrpSpPr>
        <p:grpSpPr>
          <a:xfrm>
            <a:off x="5187201" y="2794570"/>
            <a:ext cx="4510643" cy="2821285"/>
            <a:chOff x="5187201" y="2220618"/>
            <a:chExt cx="4510643" cy="2683868"/>
          </a:xfrm>
        </p:grpSpPr>
        <p:sp>
          <p:nvSpPr>
            <p:cNvPr id="6" name="Rectangle 10"/>
            <p:cNvSpPr>
              <a:spLocks noChangeArrowheads="1"/>
            </p:cNvSpPr>
            <p:nvPr/>
          </p:nvSpPr>
          <p:spPr bwMode="auto">
            <a:xfrm>
              <a:off x="5187202" y="2220618"/>
              <a:ext cx="4510642" cy="2683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spAutoFit/>
            </a:bodyPr>
            <a:lstStyle/>
            <a:p>
              <a:pPr marL="0" lvl="2" defTabSz="995363">
                <a:lnSpc>
                  <a:spcPts val="1800"/>
                </a:lnSpc>
                <a:spcAft>
                  <a:spcPts val="600"/>
                </a:spcAft>
                <a:buClr>
                  <a:srgbClr val="0078B4"/>
                </a:buClr>
                <a:buSzPct val="80000"/>
                <a:defRPr/>
              </a:pPr>
              <a:r>
                <a:rPr lang="fr-FR" sz="1400" dirty="0" smtClean="0"/>
                <a:t>Changement de situation </a:t>
              </a:r>
            </a:p>
            <a:p>
              <a:pPr marL="285750" lvl="2" indent="-285750" defTabSz="995363">
                <a:lnSpc>
                  <a:spcPts val="1800"/>
                </a:lnSpc>
                <a:spcAft>
                  <a:spcPts val="600"/>
                </a:spcAft>
                <a:buClr>
                  <a:srgbClr val="0078B4"/>
                </a:buClr>
                <a:buSzPct val="80000"/>
                <a:buFont typeface="Arial" charset="0"/>
                <a:buChar char="►"/>
                <a:defRPr/>
              </a:pPr>
              <a:r>
                <a:rPr lang="fr-FR" sz="1200" dirty="0">
                  <a:solidFill>
                    <a:srgbClr val="006699"/>
                  </a:solidFill>
                </a:rPr>
                <a:t>Changement de régime </a:t>
              </a:r>
              <a:r>
                <a:rPr lang="fr-FR" sz="1200" b="0" dirty="0"/>
                <a:t>lié à  l’activité </a:t>
              </a:r>
              <a:r>
                <a:rPr lang="fr-FR" sz="1200" b="0" dirty="0" smtClean="0"/>
                <a:t>professionnelle</a:t>
              </a:r>
              <a:endParaRPr lang="fr-FR" sz="1200" b="0" dirty="0"/>
            </a:p>
            <a:p>
              <a:pPr marL="285750" lvl="2" indent="-285750" defTabSz="995363">
                <a:lnSpc>
                  <a:spcPts val="1800"/>
                </a:lnSpc>
                <a:spcAft>
                  <a:spcPts val="600"/>
                </a:spcAft>
                <a:buClr>
                  <a:srgbClr val="0078B4"/>
                </a:buClr>
                <a:buSzPct val="80000"/>
                <a:buFont typeface="Arial" charset="0"/>
                <a:buChar char="►"/>
                <a:defRPr/>
              </a:pPr>
              <a:r>
                <a:rPr lang="fr-FR" sz="1200" dirty="0">
                  <a:solidFill>
                    <a:srgbClr val="006699"/>
                  </a:solidFill>
                </a:rPr>
                <a:t>Passage sous critère de résidence </a:t>
              </a:r>
            </a:p>
            <a:p>
              <a:pPr marL="285750" lvl="2" indent="-285750" defTabSz="995363">
                <a:lnSpc>
                  <a:spcPts val="1800"/>
                </a:lnSpc>
                <a:spcAft>
                  <a:spcPts val="600"/>
                </a:spcAft>
                <a:buClr>
                  <a:srgbClr val="0078B4"/>
                </a:buClr>
                <a:buSzPct val="80000"/>
                <a:buFont typeface="Arial" charset="0"/>
                <a:buChar char="►"/>
                <a:defRPr/>
              </a:pPr>
              <a:r>
                <a:rPr lang="fr-FR" sz="1200" dirty="0">
                  <a:solidFill>
                    <a:srgbClr val="006699"/>
                  </a:solidFill>
                </a:rPr>
                <a:t>Passage du statut d’Ayant Droit à celui d’ Assuré</a:t>
              </a:r>
              <a:r>
                <a:rPr lang="fr-FR" sz="1200" b="0" dirty="0" smtClean="0"/>
                <a:t> </a:t>
              </a:r>
              <a:endParaRPr lang="fr-FR" sz="1200" b="0" dirty="0"/>
            </a:p>
            <a:p>
              <a:pPr marL="628650" lvl="3" indent="-171450" defTabSz="995363">
                <a:lnSpc>
                  <a:spcPts val="1600"/>
                </a:lnSpc>
                <a:spcAft>
                  <a:spcPts val="0"/>
                </a:spcAft>
                <a:buClr>
                  <a:srgbClr val="0078B4"/>
                </a:buClr>
                <a:buSzPct val="80000"/>
                <a:buFontTx/>
                <a:buChar char="-"/>
                <a:defRPr/>
              </a:pPr>
              <a:r>
                <a:rPr lang="fr-FR" sz="1200" b="0" dirty="0" smtClean="0"/>
                <a:t>Suppression </a:t>
              </a:r>
              <a:r>
                <a:rPr lang="fr-FR" sz="1200" b="0" dirty="0"/>
                <a:t>progressive du statut d’ayant droit majeur  </a:t>
              </a:r>
              <a:r>
                <a:rPr lang="fr-FR" sz="1200" b="0" dirty="0" smtClean="0"/>
                <a:t>toute personne </a:t>
              </a:r>
              <a:r>
                <a:rPr lang="fr-FR" sz="1200" b="0" dirty="0"/>
                <a:t>résidant de manière stable et régulière </a:t>
              </a:r>
              <a:r>
                <a:rPr lang="fr-FR" sz="1200" b="0" dirty="0" smtClean="0"/>
                <a:t>sur </a:t>
              </a:r>
              <a:r>
                <a:rPr lang="fr-FR" sz="1200" b="0" dirty="0"/>
                <a:t>le territoire français dispose dès l’âge de 18 ans de droits ouverts en propre</a:t>
              </a:r>
            </a:p>
            <a:p>
              <a:pPr marL="457200" lvl="3" defTabSz="995363">
                <a:lnSpc>
                  <a:spcPts val="1600"/>
                </a:lnSpc>
                <a:spcAft>
                  <a:spcPts val="0"/>
                </a:spcAft>
                <a:buClr>
                  <a:srgbClr val="0078B4"/>
                </a:buClr>
                <a:buSzPct val="80000"/>
                <a:defRPr/>
              </a:pPr>
              <a:r>
                <a:rPr lang="fr-FR" sz="1200" b="0" dirty="0" smtClean="0"/>
                <a:t> </a:t>
              </a:r>
            </a:p>
            <a:p>
              <a:pPr marL="628650" lvl="3" indent="-171450" defTabSz="995363">
                <a:lnSpc>
                  <a:spcPts val="1600"/>
                </a:lnSpc>
                <a:spcAft>
                  <a:spcPts val="0"/>
                </a:spcAft>
                <a:buClr>
                  <a:srgbClr val="0078B4"/>
                </a:buClr>
                <a:buSzPct val="80000"/>
                <a:buFontTx/>
                <a:buChar char="-"/>
                <a:defRPr/>
              </a:pPr>
              <a:r>
                <a:rPr lang="fr-FR" sz="1200" b="0" dirty="0" smtClean="0"/>
                <a:t>Les </a:t>
              </a:r>
              <a:r>
                <a:rPr lang="fr-FR" sz="1200" b="0" dirty="0"/>
                <a:t>ayants droit mineurs restent rattachés à leurs parents </a:t>
              </a:r>
            </a:p>
            <a:p>
              <a:pPr marL="628650" lvl="3" indent="-171450" defTabSz="995363">
                <a:lnSpc>
                  <a:spcPts val="1200"/>
                </a:lnSpc>
                <a:spcAft>
                  <a:spcPts val="0"/>
                </a:spcAft>
                <a:buClr>
                  <a:srgbClr val="0078B4"/>
                </a:buClr>
                <a:buSzPct val="80000"/>
                <a:buFontTx/>
                <a:buChar char="-"/>
                <a:defRPr/>
              </a:pPr>
              <a:endParaRPr lang="fr-FR" sz="800" b="0" dirty="0"/>
            </a:p>
          </p:txBody>
        </p:sp>
        <p:cxnSp>
          <p:nvCxnSpPr>
            <p:cNvPr id="7" name="Straight Connector 11"/>
            <p:cNvCxnSpPr>
              <a:cxnSpLocks noChangeShapeType="1"/>
            </p:cNvCxnSpPr>
            <p:nvPr/>
          </p:nvCxnSpPr>
          <p:spPr bwMode="auto">
            <a:xfrm>
              <a:off x="5187201" y="2468213"/>
              <a:ext cx="4510642"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grpSp>
      <p:grpSp>
        <p:nvGrpSpPr>
          <p:cNvPr id="14" name="Group 13"/>
          <p:cNvGrpSpPr/>
          <p:nvPr/>
        </p:nvGrpSpPr>
        <p:grpSpPr>
          <a:xfrm>
            <a:off x="198890" y="2835684"/>
            <a:ext cx="4510643" cy="1384995"/>
            <a:chOff x="198890" y="3383679"/>
            <a:chExt cx="4510643" cy="1326457"/>
          </a:xfrm>
        </p:grpSpPr>
        <p:sp>
          <p:nvSpPr>
            <p:cNvPr id="8" name="Rectangle 10"/>
            <p:cNvSpPr>
              <a:spLocks noChangeArrowheads="1"/>
            </p:cNvSpPr>
            <p:nvPr/>
          </p:nvSpPr>
          <p:spPr bwMode="auto">
            <a:xfrm>
              <a:off x="198891" y="3383679"/>
              <a:ext cx="4510642" cy="132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spAutoFit/>
            </a:bodyPr>
            <a:lstStyle/>
            <a:p>
              <a:pPr marL="0" lvl="2" defTabSz="995363">
                <a:lnSpc>
                  <a:spcPts val="1800"/>
                </a:lnSpc>
                <a:spcAft>
                  <a:spcPts val="600"/>
                </a:spcAft>
                <a:buClr>
                  <a:srgbClr val="0078B4"/>
                </a:buClr>
                <a:buSzPct val="80000"/>
                <a:defRPr/>
              </a:pPr>
              <a:r>
                <a:rPr lang="fr-FR" sz="1400" dirty="0" smtClean="0"/>
                <a:t>Entrée dans la PUMA</a:t>
              </a:r>
              <a:endParaRPr lang="fr-FR" sz="1200" b="0" dirty="0" smtClean="0"/>
            </a:p>
            <a:p>
              <a:pPr marL="0" lvl="2" defTabSz="995363">
                <a:lnSpc>
                  <a:spcPts val="1800"/>
                </a:lnSpc>
                <a:spcAft>
                  <a:spcPts val="600"/>
                </a:spcAft>
                <a:buClr>
                  <a:srgbClr val="0078B4"/>
                </a:buClr>
                <a:buSzPct val="80000"/>
                <a:defRPr/>
              </a:pPr>
              <a:r>
                <a:rPr lang="fr-FR" sz="1200" b="0" dirty="0"/>
                <a:t>Pour la première </a:t>
              </a:r>
              <a:r>
                <a:rPr lang="fr-FR" sz="1200" b="0" dirty="0" smtClean="0"/>
                <a:t>affiliation </a:t>
              </a:r>
            </a:p>
            <a:p>
              <a:pPr marL="285750" lvl="2" indent="-285750" defTabSz="995363">
                <a:lnSpc>
                  <a:spcPts val="1800"/>
                </a:lnSpc>
                <a:spcAft>
                  <a:spcPts val="600"/>
                </a:spcAft>
                <a:buClr>
                  <a:srgbClr val="0078B4"/>
                </a:buClr>
                <a:buSzPct val="80000"/>
                <a:buFont typeface="Arial" charset="0"/>
                <a:buChar char="►"/>
                <a:defRPr/>
              </a:pPr>
              <a:r>
                <a:rPr lang="fr-FR" sz="1200" b="0" dirty="0" smtClean="0"/>
                <a:t>Soit avoir une </a:t>
              </a:r>
              <a:r>
                <a:rPr lang="fr-FR" sz="1200" dirty="0" smtClean="0">
                  <a:solidFill>
                    <a:srgbClr val="006699"/>
                  </a:solidFill>
                </a:rPr>
                <a:t>activité </a:t>
              </a:r>
              <a:r>
                <a:rPr lang="fr-FR" sz="1200" dirty="0">
                  <a:solidFill>
                    <a:srgbClr val="006699"/>
                  </a:solidFill>
                </a:rPr>
                <a:t>professionnelle  </a:t>
              </a:r>
            </a:p>
            <a:p>
              <a:pPr marL="285750" lvl="2" indent="-285750" defTabSz="995363">
                <a:lnSpc>
                  <a:spcPts val="1800"/>
                </a:lnSpc>
                <a:spcAft>
                  <a:spcPts val="600"/>
                </a:spcAft>
                <a:buClr>
                  <a:srgbClr val="0078B4"/>
                </a:buClr>
                <a:buSzPct val="80000"/>
                <a:buFont typeface="Arial" charset="0"/>
                <a:buChar char="►"/>
                <a:defRPr/>
              </a:pPr>
              <a:r>
                <a:rPr lang="fr-FR" sz="1200" b="0" dirty="0" smtClean="0"/>
                <a:t>Soit </a:t>
              </a:r>
              <a:r>
                <a:rPr lang="fr-FR" sz="1200" b="0" dirty="0"/>
                <a:t>justifier de </a:t>
              </a:r>
              <a:r>
                <a:rPr lang="fr-FR" sz="1200" dirty="0">
                  <a:solidFill>
                    <a:srgbClr val="006699"/>
                  </a:solidFill>
                </a:rPr>
                <a:t>3 mois de résidence stable et régulière </a:t>
              </a:r>
              <a:r>
                <a:rPr lang="fr-FR" sz="1200" b="0" dirty="0" smtClean="0"/>
                <a:t>sur le territoire français,</a:t>
              </a:r>
              <a:endParaRPr lang="fr-FR" sz="1200" b="0" dirty="0"/>
            </a:p>
          </p:txBody>
        </p:sp>
        <p:cxnSp>
          <p:nvCxnSpPr>
            <p:cNvPr id="9" name="Straight Connector 11"/>
            <p:cNvCxnSpPr>
              <a:cxnSpLocks noChangeShapeType="1"/>
            </p:cNvCxnSpPr>
            <p:nvPr/>
          </p:nvCxnSpPr>
          <p:spPr bwMode="auto">
            <a:xfrm flipV="1">
              <a:off x="198890" y="3577332"/>
              <a:ext cx="4245094" cy="7719"/>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grpSp>
      <p:sp>
        <p:nvSpPr>
          <p:cNvPr id="25" name="Rounded Rectangle 17"/>
          <p:cNvSpPr/>
          <p:nvPr/>
        </p:nvSpPr>
        <p:spPr bwMode="auto">
          <a:xfrm>
            <a:off x="945223" y="5712866"/>
            <a:ext cx="7983020" cy="379709"/>
          </a:xfrm>
          <a:prstGeom prst="roundRect">
            <a:avLst>
              <a:gd name="adj" fmla="val 11390"/>
            </a:avLst>
          </a:prstGeom>
          <a:solidFill>
            <a:schemeClr val="accent2">
              <a:lumMod val="7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r>
              <a:rPr lang="fr-FR" sz="1400" u="sng" dirty="0" smtClean="0">
                <a:solidFill>
                  <a:schemeClr val="bg1"/>
                </a:solidFill>
              </a:rPr>
              <a:t>Disparition de la CMU de base</a:t>
            </a:r>
          </a:p>
        </p:txBody>
      </p:sp>
    </p:spTree>
    <p:extLst>
      <p:ext uri="{BB962C8B-B14F-4D97-AF65-F5344CB8AC3E}">
        <p14:creationId xmlns:p14="http://schemas.microsoft.com/office/powerpoint/2010/main" val="2871184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ouble flèche verticale 5"/>
          <p:cNvSpPr/>
          <p:nvPr/>
        </p:nvSpPr>
        <p:spPr>
          <a:xfrm>
            <a:off x="3754034" y="5013176"/>
            <a:ext cx="184854" cy="93677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Double flèche verticale 9"/>
          <p:cNvSpPr/>
          <p:nvPr/>
        </p:nvSpPr>
        <p:spPr>
          <a:xfrm rot="1920000">
            <a:off x="6777205" y="1245353"/>
            <a:ext cx="165156" cy="3276000"/>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122" name="Picture 2" descr="ameli-ban-179x2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8450" y="1844676"/>
            <a:ext cx="140507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AutoShape 3"/>
          <p:cNvSpPr>
            <a:spLocks noChangeArrowheads="1"/>
          </p:cNvSpPr>
          <p:nvPr/>
        </p:nvSpPr>
        <p:spPr bwMode="auto">
          <a:xfrm>
            <a:off x="8228450" y="3140646"/>
            <a:ext cx="1405070" cy="5809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000" dirty="0"/>
          </a:p>
          <a:p>
            <a:pPr algn="ctr"/>
            <a:r>
              <a:rPr lang="fr-FR" sz="1000" dirty="0" smtClean="0"/>
              <a:t>OFFRES </a:t>
            </a:r>
            <a:endParaRPr lang="fr-FR" sz="1000" dirty="0"/>
          </a:p>
          <a:p>
            <a:pPr algn="ctr"/>
            <a:r>
              <a:rPr lang="fr-FR" sz="1000" dirty="0"/>
              <a:t>de</a:t>
            </a:r>
          </a:p>
          <a:p>
            <a:pPr algn="ctr"/>
            <a:r>
              <a:rPr lang="fr-FR" sz="1000" dirty="0"/>
              <a:t>SERVICE</a:t>
            </a:r>
          </a:p>
          <a:p>
            <a:pPr algn="ctr"/>
            <a:endParaRPr lang="fr-FR" sz="1000" dirty="0"/>
          </a:p>
        </p:txBody>
      </p:sp>
      <p:sp>
        <p:nvSpPr>
          <p:cNvPr id="5124" name="AutoShape 4"/>
          <p:cNvSpPr>
            <a:spLocks noChangeArrowheads="1"/>
          </p:cNvSpPr>
          <p:nvPr/>
        </p:nvSpPr>
        <p:spPr bwMode="auto">
          <a:xfrm>
            <a:off x="271727" y="333376"/>
            <a:ext cx="2731029" cy="720725"/>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a:latin typeface="Arial" charset="0"/>
              </a:rPr>
              <a:t>Professionnels de santé</a:t>
            </a:r>
          </a:p>
          <a:p>
            <a:pPr algn="ctr"/>
            <a:r>
              <a:rPr lang="fr-FR" sz="1200">
                <a:latin typeface="Arial" charset="0"/>
              </a:rPr>
              <a:t>(carte assuré, carte PS)</a:t>
            </a:r>
          </a:p>
        </p:txBody>
      </p:sp>
      <p:sp>
        <p:nvSpPr>
          <p:cNvPr id="5125" name="AutoShape 5"/>
          <p:cNvSpPr>
            <a:spLocks noChangeArrowheads="1"/>
          </p:cNvSpPr>
          <p:nvPr/>
        </p:nvSpPr>
        <p:spPr bwMode="auto">
          <a:xfrm>
            <a:off x="1169459" y="1988841"/>
            <a:ext cx="703394" cy="8651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dirty="0"/>
              <a:t>Feuille</a:t>
            </a:r>
          </a:p>
          <a:p>
            <a:pPr algn="ctr"/>
            <a:r>
              <a:rPr lang="fr-FR" sz="1200" dirty="0"/>
              <a:t>de</a:t>
            </a:r>
          </a:p>
          <a:p>
            <a:pPr algn="ctr"/>
            <a:r>
              <a:rPr lang="fr-FR" sz="1200" dirty="0"/>
              <a:t>soins</a:t>
            </a:r>
          </a:p>
        </p:txBody>
      </p:sp>
      <p:sp>
        <p:nvSpPr>
          <p:cNvPr id="5126" name="AutoShape 6"/>
          <p:cNvSpPr>
            <a:spLocks noChangeArrowheads="1"/>
          </p:cNvSpPr>
          <p:nvPr/>
        </p:nvSpPr>
        <p:spPr bwMode="auto">
          <a:xfrm>
            <a:off x="194338" y="4365625"/>
            <a:ext cx="2418027" cy="93503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a:latin typeface="Arial" charset="0"/>
              </a:rPr>
              <a:t>DOMAINE</a:t>
            </a:r>
          </a:p>
          <a:p>
            <a:pPr algn="ctr"/>
            <a:r>
              <a:rPr lang="fr-FR" sz="1200">
                <a:latin typeface="Arial" charset="0"/>
              </a:rPr>
              <a:t>RISQUES PROFESSIONNELS</a:t>
            </a:r>
          </a:p>
          <a:p>
            <a:pPr algn="ctr"/>
            <a:r>
              <a:rPr lang="fr-FR" sz="1200">
                <a:latin typeface="Arial" charset="0"/>
              </a:rPr>
              <a:t>AT / MP</a:t>
            </a:r>
          </a:p>
          <a:p>
            <a:pPr algn="ctr"/>
            <a:r>
              <a:rPr lang="fr-FR" sz="1200" i="1">
                <a:latin typeface="Arial" charset="0"/>
              </a:rPr>
              <a:t>(ORPHÉE, EURYDICE</a:t>
            </a:r>
            <a:r>
              <a:rPr lang="fr-FR" sz="1600" i="1">
                <a:latin typeface="Arial" charset="0"/>
              </a:rPr>
              <a:t>…)</a:t>
            </a:r>
          </a:p>
        </p:txBody>
      </p:sp>
      <p:sp>
        <p:nvSpPr>
          <p:cNvPr id="5127" name="AutoShape 7"/>
          <p:cNvSpPr>
            <a:spLocks noChangeArrowheads="1"/>
          </p:cNvSpPr>
          <p:nvPr/>
        </p:nvSpPr>
        <p:spPr bwMode="auto">
          <a:xfrm>
            <a:off x="2925367" y="2349500"/>
            <a:ext cx="2339669" cy="1079500"/>
          </a:xfrm>
          <a:prstGeom prst="roundRect">
            <a:avLst>
              <a:gd name="adj" fmla="val 16667"/>
            </a:avLst>
          </a:prstGeom>
          <a:solidFill>
            <a:srgbClr val="FFFF00"/>
          </a:solidFill>
          <a:ln w="9525">
            <a:solidFill>
              <a:schemeClr val="tx1"/>
            </a:solidFill>
            <a:round/>
            <a:headEnd/>
            <a:tailEnd/>
          </a:ln>
          <a:effectLst/>
          <a:extLst/>
        </p:spPr>
        <p:txBody>
          <a:bodyPr wrap="none" anchor="ctr"/>
          <a:lstStyle/>
          <a:p>
            <a:pPr algn="ctr"/>
            <a:r>
              <a:rPr lang="fr-FR" sz="1200" dirty="0">
                <a:latin typeface="Arial" charset="0"/>
              </a:rPr>
              <a:t>DOMAINE</a:t>
            </a:r>
          </a:p>
          <a:p>
            <a:pPr algn="ctr"/>
            <a:r>
              <a:rPr lang="fr-FR" sz="1200" dirty="0">
                <a:latin typeface="Arial" charset="0"/>
              </a:rPr>
              <a:t>PRODUCTION</a:t>
            </a:r>
          </a:p>
          <a:p>
            <a:pPr algn="ctr"/>
            <a:r>
              <a:rPr lang="fr-FR" sz="1200" i="1" dirty="0">
                <a:latin typeface="Arial" charset="0"/>
              </a:rPr>
              <a:t>(IRIS, PROGRES…)</a:t>
            </a:r>
          </a:p>
        </p:txBody>
      </p:sp>
      <p:sp>
        <p:nvSpPr>
          <p:cNvPr id="5128" name="AutoShape 8"/>
          <p:cNvSpPr>
            <a:spLocks noChangeArrowheads="1"/>
          </p:cNvSpPr>
          <p:nvPr/>
        </p:nvSpPr>
        <p:spPr bwMode="auto">
          <a:xfrm rot="-5400000">
            <a:off x="2307101" y="2468365"/>
            <a:ext cx="144463" cy="624285"/>
          </a:xfrm>
          <a:prstGeom prst="downArrow">
            <a:avLst>
              <a:gd name="adj1" fmla="val 50000"/>
              <a:gd name="adj2" fmla="val 99725"/>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29" name="AutoShape 9"/>
          <p:cNvSpPr>
            <a:spLocks noChangeArrowheads="1"/>
          </p:cNvSpPr>
          <p:nvPr/>
        </p:nvSpPr>
        <p:spPr bwMode="auto">
          <a:xfrm>
            <a:off x="3627041" y="4293146"/>
            <a:ext cx="2495417" cy="72003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200" dirty="0">
              <a:latin typeface="Arial" charset="0"/>
            </a:endParaRPr>
          </a:p>
          <a:p>
            <a:pPr algn="ctr"/>
            <a:endParaRPr lang="fr-FR" sz="1200" dirty="0">
              <a:latin typeface="Arial" charset="0"/>
            </a:endParaRPr>
          </a:p>
          <a:p>
            <a:pPr algn="ctr"/>
            <a:r>
              <a:rPr lang="fr-FR" sz="1200" dirty="0">
                <a:latin typeface="Arial" charset="0"/>
              </a:rPr>
              <a:t>DOMAINE</a:t>
            </a:r>
          </a:p>
          <a:p>
            <a:pPr algn="ctr"/>
            <a:r>
              <a:rPr lang="fr-FR" sz="1200" dirty="0">
                <a:latin typeface="Arial" charset="0"/>
              </a:rPr>
              <a:t>FINANCIER ET COMPTABLE</a:t>
            </a:r>
          </a:p>
          <a:p>
            <a:pPr algn="ctr"/>
            <a:r>
              <a:rPr lang="fr-FR" sz="1200" i="1" dirty="0">
                <a:latin typeface="Arial" charset="0"/>
              </a:rPr>
              <a:t>(</a:t>
            </a:r>
            <a:r>
              <a:rPr lang="fr-FR" sz="1200" i="1" dirty="0" smtClean="0">
                <a:latin typeface="Arial" charset="0"/>
              </a:rPr>
              <a:t>PACTOL, COPERNIC,SE¨PA…) </a:t>
            </a:r>
            <a:endParaRPr lang="fr-FR" sz="1200" i="1" dirty="0">
              <a:latin typeface="Arial" charset="0"/>
            </a:endParaRPr>
          </a:p>
          <a:p>
            <a:pPr algn="ctr"/>
            <a:endParaRPr lang="fr-FR" i="1" dirty="0">
              <a:latin typeface="Arial" charset="0"/>
            </a:endParaRPr>
          </a:p>
        </p:txBody>
      </p:sp>
      <p:sp>
        <p:nvSpPr>
          <p:cNvPr id="5130" name="AutoShape 10"/>
          <p:cNvSpPr>
            <a:spLocks noChangeArrowheads="1"/>
          </p:cNvSpPr>
          <p:nvPr/>
        </p:nvSpPr>
        <p:spPr bwMode="auto">
          <a:xfrm>
            <a:off x="5967677" y="2133600"/>
            <a:ext cx="1327679" cy="719138"/>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dirty="0">
                <a:latin typeface="Arial" charset="0"/>
              </a:rPr>
              <a:t>REFERENTIELS</a:t>
            </a:r>
          </a:p>
          <a:p>
            <a:pPr algn="ctr"/>
            <a:r>
              <a:rPr lang="fr-FR" sz="1200" i="1" dirty="0" smtClean="0">
                <a:latin typeface="Arial" charset="0"/>
              </a:rPr>
              <a:t>(FNPS</a:t>
            </a:r>
            <a:r>
              <a:rPr lang="fr-FR" sz="1200" i="1" baseline="30000" dirty="0" smtClean="0">
                <a:latin typeface="Arial" charset="0"/>
              </a:rPr>
              <a:t>(*)</a:t>
            </a:r>
            <a:r>
              <a:rPr lang="fr-FR" sz="1200" i="1" dirty="0" smtClean="0">
                <a:latin typeface="Arial" charset="0"/>
              </a:rPr>
              <a:t>, </a:t>
            </a:r>
            <a:r>
              <a:rPr lang="fr-FR" sz="1200" i="1" dirty="0">
                <a:latin typeface="Arial" charset="0"/>
              </a:rPr>
              <a:t>RFI…)</a:t>
            </a:r>
          </a:p>
        </p:txBody>
      </p:sp>
      <p:sp>
        <p:nvSpPr>
          <p:cNvPr id="5131" name="AutoShape 11"/>
          <p:cNvSpPr>
            <a:spLocks noChangeArrowheads="1"/>
          </p:cNvSpPr>
          <p:nvPr/>
        </p:nvSpPr>
        <p:spPr bwMode="auto">
          <a:xfrm>
            <a:off x="7059746" y="4437064"/>
            <a:ext cx="2340636" cy="694531"/>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a:latin typeface="Arial" charset="0"/>
              </a:rPr>
              <a:t>ETABLISSEMENTS </a:t>
            </a:r>
          </a:p>
          <a:p>
            <a:pPr algn="ctr"/>
            <a:r>
              <a:rPr lang="fr-FR" sz="1200">
                <a:latin typeface="Arial" charset="0"/>
              </a:rPr>
              <a:t>FINANCIERS</a:t>
            </a:r>
          </a:p>
        </p:txBody>
      </p:sp>
      <p:sp>
        <p:nvSpPr>
          <p:cNvPr id="5132" name="AutoShape 12"/>
          <p:cNvSpPr>
            <a:spLocks noChangeArrowheads="1"/>
          </p:cNvSpPr>
          <p:nvPr/>
        </p:nvSpPr>
        <p:spPr bwMode="auto">
          <a:xfrm>
            <a:off x="7137243" y="5949951"/>
            <a:ext cx="2340636" cy="576263"/>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dirty="0">
                <a:latin typeface="Arial" charset="0"/>
              </a:rPr>
              <a:t>REMBOURSEMENTS</a:t>
            </a:r>
          </a:p>
          <a:p>
            <a:pPr algn="ctr"/>
            <a:r>
              <a:rPr lang="fr-FR" sz="1200" dirty="0">
                <a:latin typeface="Arial" charset="0"/>
              </a:rPr>
              <a:t>Assurés</a:t>
            </a:r>
            <a:r>
              <a:rPr lang="fr-FR" sz="1200" dirty="0" smtClean="0">
                <a:latin typeface="Arial" charset="0"/>
              </a:rPr>
              <a:t>, PS</a:t>
            </a:r>
            <a:r>
              <a:rPr lang="fr-FR" sz="1200" dirty="0">
                <a:latin typeface="Arial" charset="0"/>
              </a:rPr>
              <a:t>, </a:t>
            </a:r>
            <a:r>
              <a:rPr lang="fr-FR" sz="1200" dirty="0" smtClean="0">
                <a:latin typeface="Arial" charset="0"/>
              </a:rPr>
              <a:t>Etablissements, </a:t>
            </a:r>
          </a:p>
          <a:p>
            <a:pPr algn="ctr"/>
            <a:r>
              <a:rPr lang="fr-FR" sz="1200" dirty="0" smtClean="0">
                <a:latin typeface="Arial" charset="0"/>
              </a:rPr>
              <a:t>Employeurs</a:t>
            </a:r>
            <a:endParaRPr lang="fr-FR" sz="1200" dirty="0">
              <a:latin typeface="Arial" charset="0"/>
            </a:endParaRPr>
          </a:p>
        </p:txBody>
      </p:sp>
      <p:sp>
        <p:nvSpPr>
          <p:cNvPr id="5133" name="AutoShape 13"/>
          <p:cNvSpPr>
            <a:spLocks noChangeArrowheads="1"/>
          </p:cNvSpPr>
          <p:nvPr/>
        </p:nvSpPr>
        <p:spPr bwMode="auto">
          <a:xfrm>
            <a:off x="3938323" y="908051"/>
            <a:ext cx="2340637" cy="576263"/>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dirty="0">
                <a:latin typeface="Arial" charset="0"/>
              </a:rPr>
              <a:t>DOMAINE</a:t>
            </a:r>
          </a:p>
          <a:p>
            <a:pPr algn="ctr"/>
            <a:r>
              <a:rPr lang="fr-FR" sz="1200" dirty="0">
                <a:latin typeface="Arial" charset="0"/>
              </a:rPr>
              <a:t>MEDICAL</a:t>
            </a:r>
          </a:p>
          <a:p>
            <a:pPr algn="ctr"/>
            <a:r>
              <a:rPr lang="fr-FR" sz="1200" i="1" dirty="0">
                <a:latin typeface="Arial" charset="0"/>
              </a:rPr>
              <a:t>(</a:t>
            </a:r>
            <a:r>
              <a:rPr lang="fr-FR" sz="1200" i="1" dirty="0" smtClean="0">
                <a:latin typeface="Arial" charset="0"/>
              </a:rPr>
              <a:t>HIPPOCRATE, LMA)</a:t>
            </a:r>
            <a:endParaRPr lang="fr-FR" sz="1200" i="1" dirty="0">
              <a:latin typeface="Arial" charset="0"/>
            </a:endParaRPr>
          </a:p>
        </p:txBody>
      </p:sp>
      <p:sp>
        <p:nvSpPr>
          <p:cNvPr id="5134" name="AutoShape 14"/>
          <p:cNvSpPr>
            <a:spLocks noChangeArrowheads="1"/>
          </p:cNvSpPr>
          <p:nvPr/>
        </p:nvSpPr>
        <p:spPr bwMode="auto">
          <a:xfrm>
            <a:off x="7293638" y="908051"/>
            <a:ext cx="2340636" cy="576263"/>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dirty="0">
                <a:latin typeface="Arial" charset="0"/>
              </a:rPr>
              <a:t>DOMAINE</a:t>
            </a:r>
          </a:p>
          <a:p>
            <a:pPr algn="ctr"/>
            <a:r>
              <a:rPr lang="fr-FR" sz="1200" dirty="0">
                <a:latin typeface="Arial" charset="0"/>
              </a:rPr>
              <a:t>INFORMATIONNEL</a:t>
            </a:r>
          </a:p>
          <a:p>
            <a:pPr algn="ctr"/>
            <a:r>
              <a:rPr lang="fr-FR" sz="1200" i="1" dirty="0" smtClean="0">
                <a:latin typeface="Arial" charset="0"/>
              </a:rPr>
              <a:t>(ERASME, </a:t>
            </a:r>
            <a:r>
              <a:rPr lang="fr-FR" sz="1200" i="1" dirty="0">
                <a:latin typeface="Arial" charset="0"/>
              </a:rPr>
              <a:t>SNIIRAM…)</a:t>
            </a:r>
          </a:p>
        </p:txBody>
      </p:sp>
      <p:sp>
        <p:nvSpPr>
          <p:cNvPr id="5135" name="AutoShape 15"/>
          <p:cNvSpPr>
            <a:spLocks noChangeArrowheads="1"/>
          </p:cNvSpPr>
          <p:nvPr/>
        </p:nvSpPr>
        <p:spPr bwMode="auto">
          <a:xfrm rot="-5400000">
            <a:off x="6557566" y="4374357"/>
            <a:ext cx="144462" cy="701675"/>
          </a:xfrm>
          <a:prstGeom prst="downArrow">
            <a:avLst>
              <a:gd name="adj1" fmla="val 50000"/>
              <a:gd name="adj2" fmla="val 112088"/>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36" name="AutoShape 16"/>
          <p:cNvSpPr>
            <a:spLocks noChangeArrowheads="1"/>
          </p:cNvSpPr>
          <p:nvPr/>
        </p:nvSpPr>
        <p:spPr bwMode="auto">
          <a:xfrm>
            <a:off x="8228880" y="5199063"/>
            <a:ext cx="156502" cy="677862"/>
          </a:xfrm>
          <a:prstGeom prst="downArrow">
            <a:avLst>
              <a:gd name="adj1" fmla="val 50000"/>
              <a:gd name="adj2" fmla="val 99725"/>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37" name="AutoShape 17"/>
          <p:cNvSpPr>
            <a:spLocks noChangeArrowheads="1"/>
          </p:cNvSpPr>
          <p:nvPr/>
        </p:nvSpPr>
        <p:spPr bwMode="auto">
          <a:xfrm rot="7638422">
            <a:off x="4130875" y="1838656"/>
            <a:ext cx="865187" cy="156502"/>
          </a:xfrm>
          <a:prstGeom prst="leftRightArrow">
            <a:avLst>
              <a:gd name="adj1" fmla="val 50000"/>
              <a:gd name="adj2" fmla="val 119780"/>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38" name="AutoShape 18"/>
          <p:cNvSpPr>
            <a:spLocks noChangeArrowheads="1"/>
          </p:cNvSpPr>
          <p:nvPr/>
        </p:nvSpPr>
        <p:spPr bwMode="auto">
          <a:xfrm rot="-5400000">
            <a:off x="6714067" y="846932"/>
            <a:ext cx="144462" cy="701675"/>
          </a:xfrm>
          <a:prstGeom prst="downArrow">
            <a:avLst>
              <a:gd name="adj1" fmla="val 50000"/>
              <a:gd name="adj2" fmla="val 112088"/>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pic>
        <p:nvPicPr>
          <p:cNvPr id="5139" name="Picture 19" descr="j020558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54188" y="1125538"/>
            <a:ext cx="965855" cy="79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0" name="Picture 20" descr="sesame vital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0361747">
            <a:off x="438721" y="1313373"/>
            <a:ext cx="685224" cy="405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2" name="Picture 22" descr="MCj0440380000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30879" y="4508501"/>
            <a:ext cx="748109"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3" name="Picture 23" descr="MCj0433964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30356" y="5229200"/>
            <a:ext cx="54517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5523" name="Object 19"/>
          <p:cNvGraphicFramePr>
            <a:graphicFrameLocks noChangeAspect="1"/>
          </p:cNvGraphicFramePr>
          <p:nvPr/>
        </p:nvGraphicFramePr>
        <p:xfrm>
          <a:off x="3159258" y="333375"/>
          <a:ext cx="519377" cy="685800"/>
        </p:xfrm>
        <a:graphic>
          <a:graphicData uri="http://schemas.openxmlformats.org/presentationml/2006/ole">
            <mc:AlternateContent xmlns:mc="http://schemas.openxmlformats.org/markup-compatibility/2006">
              <mc:Choice xmlns:v="urn:schemas-microsoft-com:vml" Requires="v">
                <p:oleObj spid="_x0000_s7545" name="Clip" r:id="rId9" imgW="729691" imgH="1041502" progId="MS_ClipArt_Gallery.2">
                  <p:embed/>
                </p:oleObj>
              </mc:Choice>
              <mc:Fallback>
                <p:oleObj name="Clip" r:id="rId9" imgW="729691" imgH="1041502" progId="MS_ClipArt_Gallery.2">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59258" y="333375"/>
                        <a:ext cx="519377"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45" name="AutoShape 25"/>
          <p:cNvSpPr>
            <a:spLocks noChangeArrowheads="1"/>
          </p:cNvSpPr>
          <p:nvPr/>
        </p:nvSpPr>
        <p:spPr bwMode="auto">
          <a:xfrm>
            <a:off x="1442906" y="1124744"/>
            <a:ext cx="156501" cy="792162"/>
          </a:xfrm>
          <a:prstGeom prst="downArrow">
            <a:avLst>
              <a:gd name="adj1" fmla="val 50000"/>
              <a:gd name="adj2" fmla="val 137088"/>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46" name="AutoShape 26"/>
          <p:cNvSpPr>
            <a:spLocks noChangeArrowheads="1"/>
          </p:cNvSpPr>
          <p:nvPr/>
        </p:nvSpPr>
        <p:spPr bwMode="auto">
          <a:xfrm rot="5400000" flipV="1">
            <a:off x="3993128" y="3807426"/>
            <a:ext cx="868419" cy="115765"/>
          </a:xfrm>
          <a:prstGeom prst="leftRightArrow">
            <a:avLst>
              <a:gd name="adj1" fmla="val 50000"/>
              <a:gd name="adj2" fmla="val 119780"/>
            </a:avLst>
          </a:prstGeom>
          <a:solidFill>
            <a:srgbClr val="FFFF00"/>
          </a:solidFill>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lt1"/>
              </a:solidFill>
              <a:latin typeface="+mn-lt"/>
            </a:endParaRPr>
          </a:p>
        </p:txBody>
      </p:sp>
      <p:sp>
        <p:nvSpPr>
          <p:cNvPr id="5147" name="AutoShape 27"/>
          <p:cNvSpPr>
            <a:spLocks noChangeArrowheads="1"/>
          </p:cNvSpPr>
          <p:nvPr/>
        </p:nvSpPr>
        <p:spPr bwMode="auto">
          <a:xfrm rot="14524438">
            <a:off x="5660101" y="1652587"/>
            <a:ext cx="641244" cy="31300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48" name="AutoShape 28"/>
          <p:cNvSpPr>
            <a:spLocks noChangeArrowheads="1"/>
          </p:cNvSpPr>
          <p:nvPr/>
        </p:nvSpPr>
        <p:spPr bwMode="auto">
          <a:xfrm>
            <a:off x="7383951" y="2431594"/>
            <a:ext cx="701675" cy="2889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49" name="AutoShape 29"/>
          <p:cNvSpPr>
            <a:spLocks noChangeArrowheads="1"/>
          </p:cNvSpPr>
          <p:nvPr/>
        </p:nvSpPr>
        <p:spPr bwMode="auto">
          <a:xfrm rot="10800000">
            <a:off x="5265035" y="2492897"/>
            <a:ext cx="701675" cy="2889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50" name="AutoShape 30"/>
          <p:cNvSpPr>
            <a:spLocks noChangeArrowheads="1"/>
          </p:cNvSpPr>
          <p:nvPr/>
        </p:nvSpPr>
        <p:spPr bwMode="auto">
          <a:xfrm rot="-5400000">
            <a:off x="3086167" y="4413052"/>
            <a:ext cx="144462" cy="624284"/>
          </a:xfrm>
          <a:prstGeom prst="downArrow">
            <a:avLst>
              <a:gd name="adj1" fmla="val 50000"/>
              <a:gd name="adj2" fmla="val 99726"/>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51" name="AutoShape 31"/>
          <p:cNvSpPr>
            <a:spLocks noChangeArrowheads="1"/>
          </p:cNvSpPr>
          <p:nvPr/>
        </p:nvSpPr>
        <p:spPr bwMode="auto">
          <a:xfrm rot="7390868" flipV="1">
            <a:off x="2291013" y="3803127"/>
            <a:ext cx="1083649" cy="205421"/>
          </a:xfrm>
          <a:prstGeom prst="leftRightArrow">
            <a:avLst>
              <a:gd name="adj1" fmla="val 50000"/>
              <a:gd name="adj2" fmla="val 119780"/>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53" name="AutoShape 27"/>
          <p:cNvSpPr>
            <a:spLocks noChangeArrowheads="1"/>
          </p:cNvSpPr>
          <p:nvPr/>
        </p:nvSpPr>
        <p:spPr bwMode="auto">
          <a:xfrm rot="-3216225">
            <a:off x="6928115" y="1690556"/>
            <a:ext cx="576263" cy="31300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154" name="AutoShape 9"/>
          <p:cNvSpPr>
            <a:spLocks noChangeArrowheads="1"/>
          </p:cNvSpPr>
          <p:nvPr/>
        </p:nvSpPr>
        <p:spPr bwMode="auto">
          <a:xfrm>
            <a:off x="6279148" y="3845522"/>
            <a:ext cx="1455641" cy="519583"/>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900" dirty="0">
                <a:latin typeface="Arial" charset="0"/>
              </a:rPr>
              <a:t>DOMAINE</a:t>
            </a:r>
          </a:p>
          <a:p>
            <a:pPr algn="ctr"/>
            <a:r>
              <a:rPr lang="fr-FR" sz="900" dirty="0">
                <a:latin typeface="Arial" charset="0"/>
              </a:rPr>
              <a:t>PILOTAGE du </a:t>
            </a:r>
            <a:r>
              <a:rPr lang="fr-FR" sz="900" dirty="0" smtClean="0">
                <a:latin typeface="Arial" charset="0"/>
              </a:rPr>
              <a:t>RESEAU</a:t>
            </a:r>
            <a:endParaRPr lang="fr-FR" sz="900" dirty="0">
              <a:latin typeface="Arial" charset="0"/>
            </a:endParaRPr>
          </a:p>
        </p:txBody>
      </p:sp>
      <p:sp>
        <p:nvSpPr>
          <p:cNvPr id="5155" name="AutoShape 9"/>
          <p:cNvSpPr>
            <a:spLocks noChangeArrowheads="1"/>
          </p:cNvSpPr>
          <p:nvPr/>
        </p:nvSpPr>
        <p:spPr bwMode="auto">
          <a:xfrm>
            <a:off x="194337" y="5949206"/>
            <a:ext cx="1872853" cy="792163"/>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200" dirty="0">
              <a:latin typeface="Arial" charset="0"/>
            </a:endParaRPr>
          </a:p>
          <a:p>
            <a:pPr algn="ctr"/>
            <a:r>
              <a:rPr lang="fr-FR" sz="1200" dirty="0">
                <a:latin typeface="Arial" charset="0"/>
              </a:rPr>
              <a:t>DOMAINE</a:t>
            </a:r>
          </a:p>
          <a:p>
            <a:pPr algn="ctr"/>
            <a:r>
              <a:rPr lang="fr-FR" sz="1200" dirty="0">
                <a:latin typeface="Arial" charset="0"/>
              </a:rPr>
              <a:t>GESTION INTERNE</a:t>
            </a:r>
          </a:p>
          <a:p>
            <a:pPr algn="ctr"/>
            <a:r>
              <a:rPr lang="fr-FR" sz="1200" i="1" dirty="0">
                <a:latin typeface="Arial" charset="0"/>
              </a:rPr>
              <a:t>(GRH) </a:t>
            </a:r>
          </a:p>
          <a:p>
            <a:pPr algn="ctr"/>
            <a:endParaRPr lang="fr-FR" i="1" dirty="0">
              <a:latin typeface="Arial" charset="0"/>
            </a:endParaRPr>
          </a:p>
        </p:txBody>
      </p:sp>
      <p:sp>
        <p:nvSpPr>
          <p:cNvPr id="5156" name="AutoShape 9"/>
          <p:cNvSpPr>
            <a:spLocks noChangeArrowheads="1"/>
          </p:cNvSpPr>
          <p:nvPr/>
        </p:nvSpPr>
        <p:spPr bwMode="auto">
          <a:xfrm>
            <a:off x="2457583" y="5949206"/>
            <a:ext cx="1871133" cy="792163"/>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200" dirty="0">
              <a:latin typeface="Arial" charset="0"/>
            </a:endParaRPr>
          </a:p>
          <a:p>
            <a:pPr algn="ctr"/>
            <a:endParaRPr lang="fr-FR" sz="1200" dirty="0">
              <a:latin typeface="Arial" charset="0"/>
            </a:endParaRPr>
          </a:p>
          <a:p>
            <a:pPr algn="ctr"/>
            <a:r>
              <a:rPr lang="fr-FR" sz="1200" dirty="0">
                <a:latin typeface="Arial" charset="0"/>
              </a:rPr>
              <a:t>DOMAINE</a:t>
            </a:r>
          </a:p>
          <a:p>
            <a:pPr algn="ctr"/>
            <a:r>
              <a:rPr lang="fr-FR" sz="1200" dirty="0">
                <a:latin typeface="Arial" charset="0"/>
              </a:rPr>
              <a:t>SANITAIRE et SOCIAL</a:t>
            </a:r>
          </a:p>
          <a:p>
            <a:pPr algn="ctr"/>
            <a:r>
              <a:rPr lang="fr-FR" sz="1200" i="1" dirty="0">
                <a:latin typeface="Arial" charset="0"/>
              </a:rPr>
              <a:t>(ANAISS, SAGES) </a:t>
            </a:r>
          </a:p>
          <a:p>
            <a:pPr algn="ctr"/>
            <a:endParaRPr lang="fr-FR" i="1" dirty="0">
              <a:latin typeface="Arial" charset="0"/>
            </a:endParaRPr>
          </a:p>
        </p:txBody>
      </p:sp>
      <p:sp>
        <p:nvSpPr>
          <p:cNvPr id="5157" name="AutoShape 9"/>
          <p:cNvSpPr>
            <a:spLocks noChangeArrowheads="1"/>
          </p:cNvSpPr>
          <p:nvPr/>
        </p:nvSpPr>
        <p:spPr bwMode="auto">
          <a:xfrm>
            <a:off x="4719108" y="5949206"/>
            <a:ext cx="1403350" cy="792163"/>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dirty="0" smtClean="0">
                <a:latin typeface="Arial" charset="0"/>
              </a:rPr>
              <a:t>UGECAM</a:t>
            </a:r>
            <a:endParaRPr lang="fr-FR" i="1" dirty="0">
              <a:latin typeface="Arial" charset="0"/>
            </a:endParaRPr>
          </a:p>
        </p:txBody>
      </p:sp>
      <p:sp>
        <p:nvSpPr>
          <p:cNvPr id="40" name="Espace réservé du numéro de diapositive 3"/>
          <p:cNvSpPr txBox="1">
            <a:spLocks/>
          </p:cNvSpPr>
          <p:nvPr/>
        </p:nvSpPr>
        <p:spPr>
          <a:xfrm>
            <a:off x="7569770" y="6500192"/>
            <a:ext cx="2063750" cy="457200"/>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eaLnBrk="0" hangingPunct="0">
              <a:defRPr sz="1400"/>
            </a:lvl1pPr>
          </a:lstStyle>
          <a:p>
            <a:fld id="{6C720A0D-0730-4906-AAC7-1ED4144809B5}" type="slidenum">
              <a:rPr lang="fr-FR"/>
              <a:pPr/>
              <a:t>2</a:t>
            </a:fld>
            <a:endParaRPr lang="fr-FR" dirty="0"/>
          </a:p>
        </p:txBody>
      </p:sp>
      <p:sp>
        <p:nvSpPr>
          <p:cNvPr id="45" name="AutoShape 8"/>
          <p:cNvSpPr>
            <a:spLocks noChangeArrowheads="1"/>
          </p:cNvSpPr>
          <p:nvPr/>
        </p:nvSpPr>
        <p:spPr bwMode="auto">
          <a:xfrm rot="10800000">
            <a:off x="1442608" y="2895123"/>
            <a:ext cx="156798" cy="360365"/>
          </a:xfrm>
          <a:prstGeom prst="downArrow">
            <a:avLst>
              <a:gd name="adj1" fmla="val 50000"/>
              <a:gd name="adj2" fmla="val 99725"/>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2" name="AutoShape 9"/>
          <p:cNvSpPr>
            <a:spLocks noChangeArrowheads="1"/>
          </p:cNvSpPr>
          <p:nvPr/>
        </p:nvSpPr>
        <p:spPr bwMode="auto">
          <a:xfrm>
            <a:off x="349844" y="3284985"/>
            <a:ext cx="1872853" cy="873125"/>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200" dirty="0">
              <a:latin typeface="Arial" charset="0"/>
            </a:endParaRPr>
          </a:p>
          <a:p>
            <a:pPr algn="ctr"/>
            <a:endParaRPr lang="fr-FR" sz="1200" dirty="0" smtClean="0">
              <a:latin typeface="Arial" charset="0"/>
            </a:endParaRPr>
          </a:p>
          <a:p>
            <a:pPr algn="ctr"/>
            <a:r>
              <a:rPr lang="fr-FR" sz="1200" dirty="0" smtClean="0">
                <a:latin typeface="Arial" charset="0"/>
              </a:rPr>
              <a:t>DOMAINE</a:t>
            </a:r>
            <a:endParaRPr lang="fr-FR" sz="1200" dirty="0">
              <a:latin typeface="Arial" charset="0"/>
            </a:endParaRPr>
          </a:p>
          <a:p>
            <a:pPr algn="ctr"/>
            <a:r>
              <a:rPr lang="fr-FR" sz="1200" dirty="0" smtClean="0">
                <a:latin typeface="Arial" charset="0"/>
              </a:rPr>
              <a:t>Etablissements de Soins</a:t>
            </a:r>
            <a:endParaRPr lang="fr-FR" sz="1200" dirty="0">
              <a:latin typeface="Arial" charset="0"/>
            </a:endParaRPr>
          </a:p>
          <a:p>
            <a:pPr algn="ctr"/>
            <a:r>
              <a:rPr lang="fr-FR" sz="1200" i="1" dirty="0" smtClean="0">
                <a:latin typeface="Arial" charset="0"/>
              </a:rPr>
              <a:t>Publics et privés</a:t>
            </a:r>
            <a:endParaRPr lang="fr-FR" sz="1200" i="1" dirty="0">
              <a:latin typeface="Arial" charset="0"/>
            </a:endParaRPr>
          </a:p>
          <a:p>
            <a:pPr algn="ctr"/>
            <a:endParaRPr lang="fr-FR" i="1" dirty="0">
              <a:latin typeface="Arial" charset="0"/>
            </a:endParaRPr>
          </a:p>
        </p:txBody>
      </p:sp>
      <p:sp>
        <p:nvSpPr>
          <p:cNvPr id="48" name="AutoShape 9"/>
          <p:cNvSpPr>
            <a:spLocks noChangeArrowheads="1"/>
          </p:cNvSpPr>
          <p:nvPr/>
        </p:nvSpPr>
        <p:spPr bwMode="auto">
          <a:xfrm>
            <a:off x="3938887" y="5205190"/>
            <a:ext cx="1872208" cy="52724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dirty="0" smtClean="0">
                <a:latin typeface="Arial" charset="0"/>
              </a:rPr>
              <a:t>Lutte contre</a:t>
            </a:r>
          </a:p>
          <a:p>
            <a:pPr algn="ctr"/>
            <a:r>
              <a:rPr lang="fr-FR" sz="1200" dirty="0" smtClean="0">
                <a:latin typeface="Arial" charset="0"/>
              </a:rPr>
              <a:t>la Fraude</a:t>
            </a:r>
            <a:endParaRPr lang="fr-FR" dirty="0">
              <a:latin typeface="Arial" charset="0"/>
            </a:endParaRPr>
          </a:p>
        </p:txBody>
      </p:sp>
      <p:sp>
        <p:nvSpPr>
          <p:cNvPr id="49" name="AutoShape 11"/>
          <p:cNvSpPr>
            <a:spLocks noChangeArrowheads="1"/>
          </p:cNvSpPr>
          <p:nvPr/>
        </p:nvSpPr>
        <p:spPr bwMode="auto">
          <a:xfrm>
            <a:off x="7917330" y="3789040"/>
            <a:ext cx="1543513" cy="576585"/>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000" dirty="0" smtClean="0">
                <a:latin typeface="Arial" charset="0"/>
              </a:rPr>
              <a:t>DOMAINE</a:t>
            </a:r>
            <a:br>
              <a:rPr lang="fr-FR" sz="1000" dirty="0" smtClean="0">
                <a:latin typeface="Arial" charset="0"/>
              </a:rPr>
            </a:br>
            <a:r>
              <a:rPr lang="fr-FR" sz="1000" dirty="0" smtClean="0">
                <a:latin typeface="Arial" charset="0"/>
              </a:rPr>
              <a:t>PREVENTION</a:t>
            </a:r>
            <a:endParaRPr lang="fr-FR" sz="1000" dirty="0">
              <a:latin typeface="Arial" charset="0"/>
            </a:endParaRPr>
          </a:p>
          <a:p>
            <a:pPr algn="ctr"/>
            <a:r>
              <a:rPr lang="fr-FR" sz="1000" dirty="0" smtClean="0">
                <a:latin typeface="Arial" charset="0"/>
              </a:rPr>
              <a:t>Services en santé</a:t>
            </a:r>
            <a:endParaRPr lang="fr-FR" sz="1000" dirty="0">
              <a:latin typeface="Arial" charset="0"/>
            </a:endParaRPr>
          </a:p>
        </p:txBody>
      </p:sp>
      <p:sp>
        <p:nvSpPr>
          <p:cNvPr id="2" name="Double flèche horizontale 1"/>
          <p:cNvSpPr/>
          <p:nvPr/>
        </p:nvSpPr>
        <p:spPr>
          <a:xfrm rot="8677622">
            <a:off x="1894587" y="5449137"/>
            <a:ext cx="2010051" cy="11137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Double flèche verticale 6"/>
          <p:cNvSpPr/>
          <p:nvPr/>
        </p:nvSpPr>
        <p:spPr>
          <a:xfrm>
            <a:off x="5811095" y="5013177"/>
            <a:ext cx="174870" cy="936029"/>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Double flèche verticale 7"/>
          <p:cNvSpPr/>
          <p:nvPr/>
        </p:nvSpPr>
        <p:spPr>
          <a:xfrm>
            <a:off x="2237116" y="3721546"/>
            <a:ext cx="49529" cy="18429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Double flèche horizontale 8"/>
          <p:cNvSpPr/>
          <p:nvPr/>
        </p:nvSpPr>
        <p:spPr>
          <a:xfrm rot="1380000">
            <a:off x="2159005" y="3918834"/>
            <a:ext cx="1638000" cy="152374"/>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141" name="Picture 21" descr="MCj04257940000[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75610" y="3995021"/>
            <a:ext cx="7016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AutoShape 9"/>
          <p:cNvSpPr>
            <a:spLocks noChangeArrowheads="1"/>
          </p:cNvSpPr>
          <p:nvPr/>
        </p:nvSpPr>
        <p:spPr bwMode="auto">
          <a:xfrm>
            <a:off x="6149653" y="5300664"/>
            <a:ext cx="1403350" cy="49574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dirty="0" smtClean="0">
                <a:latin typeface="Arial" charset="0"/>
              </a:rPr>
              <a:t>Contentieux</a:t>
            </a:r>
            <a:endParaRPr lang="fr-FR" i="1" dirty="0">
              <a:latin typeface="Arial" charset="0"/>
            </a:endParaRPr>
          </a:p>
        </p:txBody>
      </p:sp>
      <p:pic>
        <p:nvPicPr>
          <p:cNvPr id="5191" name="Picture 7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rot="19519775">
            <a:off x="6165043" y="4884080"/>
            <a:ext cx="237331" cy="457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ZoneTexte 2"/>
          <p:cNvSpPr txBox="1"/>
          <p:nvPr/>
        </p:nvSpPr>
        <p:spPr>
          <a:xfrm>
            <a:off x="5820531" y="2809391"/>
            <a:ext cx="1050288" cy="230832"/>
          </a:xfrm>
          <a:prstGeom prst="rect">
            <a:avLst/>
          </a:prstGeom>
          <a:noFill/>
        </p:spPr>
        <p:txBody>
          <a:bodyPr wrap="none" rtlCol="0">
            <a:spAutoFit/>
          </a:bodyPr>
          <a:lstStyle/>
          <a:p>
            <a:r>
              <a:rPr lang="fr-FR" sz="900" baseline="30000" dirty="0" smtClean="0"/>
              <a:t>(*) </a:t>
            </a:r>
            <a:r>
              <a:rPr lang="fr-FR" sz="900" dirty="0" smtClean="0"/>
              <a:t>à terme RFOS</a:t>
            </a:r>
            <a:endParaRPr lang="fr-FR" sz="900" baseline="30000" dirty="0"/>
          </a:p>
        </p:txBody>
      </p:sp>
      <p:sp>
        <p:nvSpPr>
          <p:cNvPr id="4" name="Titre 3"/>
          <p:cNvSpPr>
            <a:spLocks noGrp="1"/>
          </p:cNvSpPr>
          <p:nvPr>
            <p:ph type="title"/>
          </p:nvPr>
        </p:nvSpPr>
        <p:spPr>
          <a:xfrm>
            <a:off x="4887899" y="22225"/>
            <a:ext cx="4925802" cy="581025"/>
          </a:xfrm>
        </p:spPr>
        <p:txBody>
          <a:bodyPr/>
          <a:lstStyle/>
          <a:p>
            <a:pPr algn="ctr"/>
            <a:r>
              <a:rPr lang="fr-FR" sz="1600" dirty="0" smtClean="0">
                <a:latin typeface="Arial" charset="0"/>
                <a:cs typeface="Arial" charset="0"/>
              </a:rPr>
              <a:t> </a:t>
            </a:r>
            <a:r>
              <a:rPr lang="fr-FR" sz="1600" dirty="0">
                <a:latin typeface="Arial" charset="0"/>
                <a:cs typeface="Arial" charset="0"/>
              </a:rPr>
              <a:t>S</a:t>
            </a:r>
            <a:r>
              <a:rPr lang="fr-FR" sz="1600" dirty="0" smtClean="0">
                <a:latin typeface="Arial" charset="0"/>
                <a:cs typeface="Arial" charset="0"/>
              </a:rPr>
              <a:t>ynoptique </a:t>
            </a:r>
            <a:r>
              <a:rPr lang="fr-FR" sz="1600" dirty="0">
                <a:latin typeface="Arial" charset="0"/>
                <a:cs typeface="Arial" charset="0"/>
              </a:rPr>
              <a:t>générale du SI </a:t>
            </a:r>
            <a:r>
              <a:rPr lang="fr-FR" sz="1600" dirty="0" smtClean="0">
                <a:latin typeface="Arial" charset="0"/>
                <a:cs typeface="Arial" charset="0"/>
              </a:rPr>
              <a:t/>
            </a:r>
            <a:br>
              <a:rPr lang="fr-FR" sz="1600" dirty="0" smtClean="0">
                <a:latin typeface="Arial" charset="0"/>
                <a:cs typeface="Arial" charset="0"/>
              </a:rPr>
            </a:br>
            <a:r>
              <a:rPr lang="fr-FR" sz="1600" dirty="0" smtClean="0">
                <a:latin typeface="Arial" charset="0"/>
                <a:cs typeface="Arial" charset="0"/>
              </a:rPr>
              <a:t>de </a:t>
            </a:r>
            <a:r>
              <a:rPr lang="fr-FR" sz="1600" dirty="0">
                <a:latin typeface="Arial" charset="0"/>
                <a:cs typeface="Arial" charset="0"/>
              </a:rPr>
              <a:t>l’Assurance Maladie</a:t>
            </a:r>
            <a:endParaRPr lang="fr-FR" sz="1600" dirty="0"/>
          </a:p>
        </p:txBody>
      </p:sp>
    </p:spTree>
    <p:extLst>
      <p:ext uri="{BB962C8B-B14F-4D97-AF65-F5344CB8AC3E}">
        <p14:creationId xmlns:p14="http://schemas.microsoft.com/office/powerpoint/2010/main" val="9175971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4055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6">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16992" y="4664479"/>
            <a:ext cx="840504" cy="840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fr-FR" sz="2000" dirty="0"/>
              <a:t>2. Gestion des </a:t>
            </a:r>
            <a:r>
              <a:rPr lang="fr-FR" sz="2000" dirty="0" smtClean="0"/>
              <a:t>bénéficiaires</a:t>
            </a:r>
            <a:br>
              <a:rPr lang="fr-FR" sz="2000" dirty="0" smtClean="0"/>
            </a:br>
            <a:r>
              <a:rPr lang="fr-FR" sz="2000" i="1" dirty="0"/>
              <a:t>Ouverture de droits à l’Assurance Maladie</a:t>
            </a:r>
          </a:p>
        </p:txBody>
      </p:sp>
      <p:sp>
        <p:nvSpPr>
          <p:cNvPr id="9" name="Rounded Rectangle 8"/>
          <p:cNvSpPr/>
          <p:nvPr/>
        </p:nvSpPr>
        <p:spPr bwMode="auto">
          <a:xfrm>
            <a:off x="128991" y="701807"/>
            <a:ext cx="9473085" cy="955962"/>
          </a:xfrm>
          <a:prstGeom prst="roundRect">
            <a:avLst/>
          </a:prstGeom>
          <a:noFill/>
          <a:ln w="9525">
            <a:noFill/>
            <a:round/>
            <a:headEnd/>
            <a:tailEnd/>
          </a:ln>
          <a:scene3d>
            <a:camera prst="orthographicFront"/>
            <a:lightRig rig="threePt" dir="t"/>
          </a:scene3d>
          <a:sp3d>
            <a:bevelB/>
          </a:sp3d>
        </p:spPr>
        <p:txBody>
          <a:bodyPr anchor="ctr"/>
          <a:lstStyle/>
          <a:p>
            <a:pPr algn="ctr">
              <a:defRPr/>
            </a:pPr>
            <a:r>
              <a:rPr lang="fr-FR" sz="1600" dirty="0" smtClean="0"/>
              <a:t>La Base </a:t>
            </a:r>
            <a:r>
              <a:rPr lang="fr-FR" sz="1600" dirty="0"/>
              <a:t>Ressources permet </a:t>
            </a:r>
            <a:r>
              <a:rPr lang="fr-FR" sz="1600" dirty="0" smtClean="0"/>
              <a:t>l’instruction et la </a:t>
            </a:r>
            <a:r>
              <a:rPr lang="fr-FR" sz="1600" dirty="0"/>
              <a:t>gestion des </a:t>
            </a:r>
            <a:r>
              <a:rPr lang="fr-FR" sz="1600" dirty="0" smtClean="0"/>
              <a:t>droits </a:t>
            </a:r>
            <a:r>
              <a:rPr lang="fr-FR" sz="1600" dirty="0"/>
              <a:t>à la CMU-C et à l’ACS à partir des ressources déclarées par le demandeur.</a:t>
            </a:r>
          </a:p>
          <a:p>
            <a:pPr algn="ctr">
              <a:defRPr/>
            </a:pPr>
            <a:endParaRPr lang="fr-FR" sz="1400" strike="sngStrike" dirty="0" smtClean="0">
              <a:solidFill>
                <a:srgbClr val="FF0000"/>
              </a:solidFill>
            </a:endParaRPr>
          </a:p>
        </p:txBody>
      </p:sp>
      <p:sp>
        <p:nvSpPr>
          <p:cNvPr id="11" name="Rectangle 10"/>
          <p:cNvSpPr>
            <a:spLocks noChangeArrowheads="1"/>
          </p:cNvSpPr>
          <p:nvPr/>
        </p:nvSpPr>
        <p:spPr bwMode="auto">
          <a:xfrm>
            <a:off x="3754373" y="1835686"/>
            <a:ext cx="6067721" cy="2846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spAutoFit/>
          </a:bodyPr>
          <a:lstStyle/>
          <a:p>
            <a:pPr marL="0" lvl="2" defTabSz="995363">
              <a:lnSpc>
                <a:spcPts val="1800"/>
              </a:lnSpc>
              <a:spcBef>
                <a:spcPts val="600"/>
              </a:spcBef>
              <a:spcAft>
                <a:spcPts val="600"/>
              </a:spcAft>
              <a:buClr>
                <a:srgbClr val="0078B4"/>
              </a:buClr>
              <a:buSzPct val="80000"/>
              <a:defRPr/>
            </a:pPr>
            <a:r>
              <a:rPr lang="fr-FR" sz="1400" dirty="0"/>
              <a:t>Mission</a:t>
            </a:r>
          </a:p>
          <a:p>
            <a:pPr marL="285750" lvl="2" indent="-285750" defTabSz="995363">
              <a:lnSpc>
                <a:spcPts val="1800"/>
              </a:lnSpc>
              <a:spcAft>
                <a:spcPts val="600"/>
              </a:spcAft>
              <a:buClr>
                <a:srgbClr val="0078B4"/>
              </a:buClr>
              <a:buSzPct val="80000"/>
              <a:buFont typeface="Arial" charset="0"/>
              <a:buChar char="►"/>
              <a:defRPr/>
            </a:pPr>
            <a:r>
              <a:rPr lang="fr-FR" sz="1400" b="0" dirty="0" smtClean="0"/>
              <a:t>La </a:t>
            </a:r>
            <a:r>
              <a:rPr lang="fr-FR" sz="1400" b="0" dirty="0"/>
              <a:t>base permet </a:t>
            </a:r>
            <a:r>
              <a:rPr lang="fr-FR" sz="1400" dirty="0">
                <a:solidFill>
                  <a:srgbClr val="006699"/>
                </a:solidFill>
              </a:rPr>
              <a:t>l’instruction du dossier et le calcul des droits du demandeur </a:t>
            </a:r>
            <a:r>
              <a:rPr lang="fr-FR" sz="1400" b="0" dirty="0"/>
              <a:t>à partir </a:t>
            </a:r>
            <a:r>
              <a:rPr lang="fr-FR" sz="1400" b="0" dirty="0" smtClean="0"/>
              <a:t>de ses </a:t>
            </a:r>
            <a:r>
              <a:rPr lang="fr-FR" sz="1400" b="0" dirty="0"/>
              <a:t>ressources </a:t>
            </a:r>
            <a:r>
              <a:rPr lang="fr-FR" sz="1400" b="0" dirty="0" smtClean="0"/>
              <a:t>et </a:t>
            </a:r>
            <a:r>
              <a:rPr lang="fr-FR" sz="1400" b="0" dirty="0"/>
              <a:t>de la composition de </a:t>
            </a:r>
            <a:r>
              <a:rPr lang="fr-FR" sz="1400" b="0" dirty="0" smtClean="0"/>
              <a:t>son foyer pour l’attribution de la CMU Complémentaire et l’ ACS</a:t>
            </a:r>
          </a:p>
          <a:p>
            <a:pPr marL="0" lvl="2" defTabSz="995363">
              <a:lnSpc>
                <a:spcPts val="1800"/>
              </a:lnSpc>
              <a:spcAft>
                <a:spcPts val="600"/>
              </a:spcAft>
              <a:buClr>
                <a:srgbClr val="0078B4"/>
              </a:buClr>
              <a:buSzPct val="80000"/>
              <a:defRPr/>
            </a:pPr>
            <a:r>
              <a:rPr lang="fr-FR" sz="1400" dirty="0" smtClean="0"/>
              <a:t>Contenu</a:t>
            </a:r>
            <a:endParaRPr lang="fr-FR" sz="1400" dirty="0"/>
          </a:p>
          <a:p>
            <a:pPr marL="285750" lvl="2" indent="-285750" defTabSz="995363">
              <a:lnSpc>
                <a:spcPts val="1800"/>
              </a:lnSpc>
              <a:spcAft>
                <a:spcPts val="600"/>
              </a:spcAft>
              <a:buClr>
                <a:srgbClr val="0078B4"/>
              </a:buClr>
              <a:buSzPct val="80000"/>
              <a:buFont typeface="Arial" charset="0"/>
              <a:buChar char="►"/>
              <a:defRPr/>
            </a:pPr>
            <a:r>
              <a:rPr lang="fr-FR" sz="1200" dirty="0" smtClean="0"/>
              <a:t>Les </a:t>
            </a:r>
            <a:r>
              <a:rPr lang="fr-FR" sz="1200" dirty="0"/>
              <a:t>informations enregistrées dans la base concernent </a:t>
            </a:r>
          </a:p>
          <a:p>
            <a:pPr marL="171450" lvl="2" indent="-171450" defTabSz="995363">
              <a:lnSpc>
                <a:spcPts val="1800"/>
              </a:lnSpc>
              <a:spcAft>
                <a:spcPts val="600"/>
              </a:spcAft>
              <a:buClr>
                <a:srgbClr val="0078B4"/>
              </a:buClr>
              <a:buSzPct val="80000"/>
              <a:buFontTx/>
              <a:buChar char="-"/>
              <a:defRPr/>
            </a:pPr>
            <a:r>
              <a:rPr lang="fr-FR" sz="1400" b="0" dirty="0" smtClean="0"/>
              <a:t>Les </a:t>
            </a:r>
            <a:r>
              <a:rPr lang="fr-FR" sz="1400" b="0" dirty="0"/>
              <a:t>ressources du demandeur et de son </a:t>
            </a:r>
            <a:r>
              <a:rPr lang="fr-FR" sz="1400" b="0" dirty="0" smtClean="0"/>
              <a:t>foyer</a:t>
            </a:r>
          </a:p>
          <a:p>
            <a:pPr marL="171450" lvl="2" indent="-171450" defTabSz="995363">
              <a:lnSpc>
                <a:spcPts val="1800"/>
              </a:lnSpc>
              <a:spcAft>
                <a:spcPts val="600"/>
              </a:spcAft>
              <a:buClr>
                <a:srgbClr val="0078B4"/>
              </a:buClr>
              <a:buSzPct val="80000"/>
              <a:buFontTx/>
              <a:buChar char="-"/>
              <a:defRPr/>
            </a:pPr>
            <a:r>
              <a:rPr lang="fr-FR" sz="1400" b="0" dirty="0" smtClean="0"/>
              <a:t>Le </a:t>
            </a:r>
            <a:r>
              <a:rPr lang="fr-FR" sz="1400" b="0" dirty="0"/>
              <a:t>choix de son organisme complémentaire, dans le cas de la </a:t>
            </a:r>
            <a:r>
              <a:rPr lang="fr-FR" sz="1400" b="0" dirty="0" smtClean="0"/>
              <a:t>CMU-C</a:t>
            </a:r>
          </a:p>
          <a:p>
            <a:pPr marL="171450" lvl="2" indent="-171450" defTabSz="995363">
              <a:lnSpc>
                <a:spcPts val="1800"/>
              </a:lnSpc>
              <a:spcAft>
                <a:spcPts val="600"/>
              </a:spcAft>
              <a:buClr>
                <a:srgbClr val="0078B4"/>
              </a:buClr>
              <a:buSzPct val="80000"/>
              <a:buFontTx/>
              <a:buChar char="-"/>
              <a:defRPr/>
            </a:pPr>
            <a:r>
              <a:rPr lang="fr-FR" sz="1400" b="0" dirty="0" smtClean="0"/>
              <a:t>Les </a:t>
            </a:r>
            <a:r>
              <a:rPr lang="fr-FR" sz="1400" b="0" dirty="0"/>
              <a:t>informations nécessaires à la gestion de son dossier </a:t>
            </a:r>
            <a:endParaRPr lang="fr-FR" sz="1400" b="0" dirty="0" smtClean="0"/>
          </a:p>
          <a:p>
            <a:pPr marL="0" lvl="2" defTabSz="995363">
              <a:lnSpc>
                <a:spcPts val="1800"/>
              </a:lnSpc>
              <a:spcAft>
                <a:spcPts val="600"/>
              </a:spcAft>
              <a:buClr>
                <a:srgbClr val="0078B4"/>
              </a:buClr>
              <a:buSzPct val="80000"/>
              <a:defRPr/>
            </a:pPr>
            <a:r>
              <a:rPr lang="fr-FR" sz="1400" b="0" dirty="0" smtClean="0"/>
              <a:t>(exemple : éléments </a:t>
            </a:r>
            <a:r>
              <a:rPr lang="fr-FR" sz="1400" b="0" dirty="0"/>
              <a:t>de train de vie</a:t>
            </a:r>
            <a:r>
              <a:rPr lang="fr-FR" sz="1400" b="0" dirty="0" smtClean="0"/>
              <a:t>...)</a:t>
            </a:r>
            <a:endParaRPr lang="fr-FR" sz="1400" b="0" dirty="0"/>
          </a:p>
        </p:txBody>
      </p:sp>
      <p:cxnSp>
        <p:nvCxnSpPr>
          <p:cNvPr id="22" name="Straight Connector 21"/>
          <p:cNvCxnSpPr>
            <a:cxnSpLocks noChangeShapeType="1"/>
          </p:cNvCxnSpPr>
          <p:nvPr/>
        </p:nvCxnSpPr>
        <p:spPr bwMode="auto">
          <a:xfrm>
            <a:off x="3683010" y="2047919"/>
            <a:ext cx="6015716"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cxnSp>
        <p:nvCxnSpPr>
          <p:cNvPr id="31" name="Straight Connector 30"/>
          <p:cNvCxnSpPr>
            <a:cxnSpLocks noChangeShapeType="1"/>
          </p:cNvCxnSpPr>
          <p:nvPr/>
        </p:nvCxnSpPr>
        <p:spPr bwMode="auto">
          <a:xfrm>
            <a:off x="3681592" y="3179549"/>
            <a:ext cx="6015716"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sp>
        <p:nvSpPr>
          <p:cNvPr id="27" name="Rounded Rectangle 26"/>
          <p:cNvSpPr/>
          <p:nvPr/>
        </p:nvSpPr>
        <p:spPr bwMode="auto">
          <a:xfrm>
            <a:off x="238868" y="4274798"/>
            <a:ext cx="2857623" cy="389669"/>
          </a:xfrm>
          <a:prstGeom prst="roundRect">
            <a:avLst>
              <a:gd name="adj" fmla="val 4644"/>
            </a:avLst>
          </a:prstGeom>
          <a:solidFill>
            <a:schemeClr val="bg1">
              <a:lumMod val="9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r>
              <a:rPr lang="fr-FR" sz="1200" b="0" dirty="0"/>
              <a:t>Marcel </a:t>
            </a:r>
            <a:r>
              <a:rPr lang="fr-FR" sz="1200" b="0" dirty="0" smtClean="0"/>
              <a:t>habite </a:t>
            </a:r>
            <a:r>
              <a:rPr lang="fr-FR" sz="1200" b="0" dirty="0"/>
              <a:t>Paris et perçoit le </a:t>
            </a:r>
            <a:r>
              <a:rPr lang="fr-FR" sz="1200" b="0" u="sng" dirty="0" smtClean="0"/>
              <a:t>RSA.</a:t>
            </a:r>
            <a:endParaRPr lang="fr-FR" sz="1200" b="0" dirty="0"/>
          </a:p>
        </p:txBody>
      </p:sp>
      <p:sp>
        <p:nvSpPr>
          <p:cNvPr id="16" name="Rounded Rectangle 9"/>
          <p:cNvSpPr/>
          <p:nvPr/>
        </p:nvSpPr>
        <p:spPr bwMode="auto">
          <a:xfrm>
            <a:off x="4301846" y="4881521"/>
            <a:ext cx="5139865" cy="548226"/>
          </a:xfrm>
          <a:prstGeom prst="roundRect">
            <a:avLst/>
          </a:prstGeom>
          <a:gradFill flip="none" rotWithShape="1">
            <a:gsLst>
              <a:gs pos="0">
                <a:srgbClr val="FFE389"/>
              </a:gs>
              <a:gs pos="99000">
                <a:srgbClr val="FF6600"/>
              </a:gs>
              <a:gs pos="54000">
                <a:srgbClr val="FF9900"/>
              </a:gs>
            </a:gsLst>
            <a:path path="rect">
              <a:fillToRect l="100000" t="100000"/>
            </a:path>
            <a:tileRect r="-100000" b="-100000"/>
          </a:gradFill>
          <a:ln w="9525">
            <a:solidFill>
              <a:schemeClr val="bg1">
                <a:lumMod val="50000"/>
              </a:schemeClr>
            </a:solidFill>
            <a:round/>
            <a:headEnd/>
            <a:tailEnd/>
          </a:ln>
          <a:scene3d>
            <a:camera prst="orthographicFront"/>
            <a:lightRig rig="threePt" dir="t"/>
          </a:scene3d>
          <a:sp3d>
            <a:bevelT/>
            <a:bevelB/>
          </a:sp3d>
        </p:spPr>
        <p:txBody>
          <a:bodyPr anchor="ctr"/>
          <a:lstStyle/>
          <a:p>
            <a:pPr algn="ctr"/>
            <a:r>
              <a:rPr lang="fr-FR" sz="1200" dirty="0" smtClean="0">
                <a:solidFill>
                  <a:schemeClr val="bg1"/>
                </a:solidFill>
              </a:rPr>
              <a:t>La Base Ressources sera remplacée </a:t>
            </a:r>
            <a:r>
              <a:rPr lang="fr-FR" sz="1200" dirty="0">
                <a:solidFill>
                  <a:schemeClr val="bg1"/>
                </a:solidFill>
              </a:rPr>
              <a:t>par </a:t>
            </a:r>
            <a:r>
              <a:rPr lang="fr-FR" sz="1200" dirty="0" smtClean="0">
                <a:solidFill>
                  <a:schemeClr val="bg1"/>
                </a:solidFill>
              </a:rPr>
              <a:t>la Base «</a:t>
            </a:r>
            <a:r>
              <a:rPr lang="fr-FR" sz="1200" dirty="0">
                <a:solidFill>
                  <a:schemeClr val="bg1"/>
                </a:solidFill>
              </a:rPr>
              <a:t> </a:t>
            </a:r>
            <a:r>
              <a:rPr lang="fr-FR" sz="1200" dirty="0" smtClean="0">
                <a:solidFill>
                  <a:schemeClr val="bg1"/>
                </a:solidFill>
              </a:rPr>
              <a:t>INDIGO* » </a:t>
            </a:r>
          </a:p>
          <a:p>
            <a:pPr algn="ctr"/>
            <a:r>
              <a:rPr lang="fr-FR" sz="1200" dirty="0" smtClean="0">
                <a:solidFill>
                  <a:schemeClr val="bg1"/>
                </a:solidFill>
              </a:rPr>
              <a:t>avec l’injection </a:t>
            </a:r>
            <a:r>
              <a:rPr lang="fr-FR" sz="1200" dirty="0">
                <a:solidFill>
                  <a:schemeClr val="bg1"/>
                </a:solidFill>
              </a:rPr>
              <a:t>automatique des droits dans la BDO</a:t>
            </a:r>
          </a:p>
        </p:txBody>
      </p:sp>
      <p:pic>
        <p:nvPicPr>
          <p:cNvPr id="3" name="Image 2"/>
          <p:cNvPicPr>
            <a:picLocks noChangeAspect="1"/>
          </p:cNvPicPr>
          <p:nvPr/>
        </p:nvPicPr>
        <p:blipFill rotWithShape="1">
          <a:blip r:embed="rId5">
            <a:extLst>
              <a:ext uri="{28A0092B-C50C-407E-A947-70E740481C1C}">
                <a14:useLocalDpi xmlns:a14="http://schemas.microsoft.com/office/drawing/2010/main" val="0"/>
              </a:ext>
            </a:extLst>
          </a:blip>
          <a:srcRect l="20147" r="20198"/>
          <a:stretch/>
        </p:blipFill>
        <p:spPr>
          <a:xfrm>
            <a:off x="128991" y="2634842"/>
            <a:ext cx="954594" cy="1600200"/>
          </a:xfrm>
          <a:prstGeom prst="rect">
            <a:avLst/>
          </a:prstGeom>
        </p:spPr>
      </p:pic>
      <p:sp>
        <p:nvSpPr>
          <p:cNvPr id="24" name="Oval Callout 1"/>
          <p:cNvSpPr>
            <a:spLocks noChangeArrowheads="1"/>
          </p:cNvSpPr>
          <p:nvPr/>
        </p:nvSpPr>
        <p:spPr bwMode="auto">
          <a:xfrm>
            <a:off x="606288" y="1497012"/>
            <a:ext cx="3106065" cy="1411356"/>
          </a:xfrm>
          <a:prstGeom prst="wedgeEllipseCallout">
            <a:avLst>
              <a:gd name="adj1" fmla="val -41397"/>
              <a:gd name="adj2" fmla="val 58054"/>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p:spPr>
        <p:txBody>
          <a:bodyPr lIns="36000" tIns="46800" rIns="36000" bIns="46800" anchor="ctr"/>
          <a:lstStyle/>
          <a:p>
            <a:pPr algn="ctr">
              <a:defRPr/>
            </a:pPr>
            <a:r>
              <a:rPr lang="fr-FR" sz="1400" b="0" i="1" dirty="0" smtClean="0">
                <a:latin typeface="Arial" charset="0"/>
                <a:cs typeface="+mn-cs"/>
              </a:rPr>
              <a:t>Je m’appelle </a:t>
            </a:r>
            <a:r>
              <a:rPr lang="fr-FR" sz="1400" i="1" dirty="0" smtClean="0">
                <a:latin typeface="Arial" charset="0"/>
                <a:cs typeface="+mn-cs"/>
              </a:rPr>
              <a:t>Marcel</a:t>
            </a:r>
            <a:r>
              <a:rPr lang="fr-FR" sz="1400" b="0" i="1" dirty="0" smtClean="0">
                <a:latin typeface="Arial" charset="0"/>
                <a:cs typeface="+mn-cs"/>
              </a:rPr>
              <a:t>. </a:t>
            </a:r>
            <a:r>
              <a:rPr lang="fr-FR" sz="1400" b="0" i="1" dirty="0" smtClean="0"/>
              <a:t> </a:t>
            </a:r>
          </a:p>
          <a:p>
            <a:pPr algn="ctr">
              <a:defRPr/>
            </a:pPr>
            <a:r>
              <a:rPr lang="fr-FR" sz="1400" b="0" i="1" dirty="0" smtClean="0"/>
              <a:t>Je suis un assuré du Régime Général.</a:t>
            </a:r>
          </a:p>
          <a:p>
            <a:pPr algn="ctr">
              <a:defRPr/>
            </a:pPr>
            <a:r>
              <a:rPr lang="fr-FR" sz="1400" b="0" i="1" dirty="0" smtClean="0"/>
              <a:t>Actuellement, je suis sans emploi.</a:t>
            </a:r>
            <a:endParaRPr lang="fr-FR" sz="1400" b="0" i="1" dirty="0"/>
          </a:p>
        </p:txBody>
      </p:sp>
      <p:grpSp>
        <p:nvGrpSpPr>
          <p:cNvPr id="13" name="Group 2"/>
          <p:cNvGrpSpPr/>
          <p:nvPr/>
        </p:nvGrpSpPr>
        <p:grpSpPr>
          <a:xfrm>
            <a:off x="945223" y="5712866"/>
            <a:ext cx="7983020" cy="492722"/>
            <a:chOff x="2057274" y="5738789"/>
            <a:chExt cx="5656315" cy="492722"/>
          </a:xfrm>
        </p:grpSpPr>
        <p:sp>
          <p:nvSpPr>
            <p:cNvPr id="14" name="Rounded Rectangle 17"/>
            <p:cNvSpPr/>
            <p:nvPr/>
          </p:nvSpPr>
          <p:spPr bwMode="auto">
            <a:xfrm>
              <a:off x="2057274" y="5738789"/>
              <a:ext cx="5656315" cy="492722"/>
            </a:xfrm>
            <a:prstGeom prst="roundRect">
              <a:avLst>
                <a:gd name="adj" fmla="val 11390"/>
              </a:avLst>
            </a:prstGeom>
            <a:solidFill>
              <a:schemeClr val="accent2">
                <a:lumMod val="7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r>
                <a:rPr lang="fr-FR" sz="1400" u="sng" dirty="0" smtClean="0">
                  <a:solidFill>
                    <a:schemeClr val="bg1"/>
                  </a:solidFill>
                </a:rPr>
                <a:t>Tous les </a:t>
              </a:r>
              <a:r>
                <a:rPr lang="fr-FR" sz="1400" u="sng" dirty="0">
                  <a:solidFill>
                    <a:schemeClr val="bg1"/>
                  </a:solidFill>
                </a:rPr>
                <a:t>droits sont </a:t>
              </a:r>
              <a:r>
                <a:rPr lang="fr-FR" sz="1400" u="sng" dirty="0" smtClean="0">
                  <a:solidFill>
                    <a:schemeClr val="bg1"/>
                  </a:solidFill>
                </a:rPr>
                <a:t>enregistrés dans la carte Vitale</a:t>
              </a:r>
              <a:endParaRPr lang="fr-FR" sz="1400" u="sng" dirty="0">
                <a:solidFill>
                  <a:srgbClr val="FF0000"/>
                </a:solidFill>
              </a:endParaRPr>
            </a:p>
          </p:txBody>
        </p:sp>
        <p:pic>
          <p:nvPicPr>
            <p:cNvPr id="15"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6868" t="8950" r="6025" b="10281"/>
            <a:stretch/>
          </p:blipFill>
          <p:spPr bwMode="auto">
            <a:xfrm>
              <a:off x="7176554" y="5817679"/>
              <a:ext cx="498764" cy="334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8601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000" dirty="0"/>
              <a:t>2. Gestion des </a:t>
            </a:r>
            <a:r>
              <a:rPr lang="fr-FR" sz="2000" dirty="0" smtClean="0"/>
              <a:t>bénéficiaires</a:t>
            </a:r>
            <a:br>
              <a:rPr lang="fr-FR" sz="2000" dirty="0" smtClean="0"/>
            </a:br>
            <a:r>
              <a:rPr lang="fr-FR" sz="2000" i="1" dirty="0" smtClean="0"/>
              <a:t>Carte Vitale</a:t>
            </a:r>
            <a:endParaRPr lang="fr-FR" sz="2000" i="1"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5739" y="1443996"/>
            <a:ext cx="2049462" cy="148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Imag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7776" y="1540834"/>
            <a:ext cx="2027238"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a:spLocks noChangeArrowheads="1"/>
          </p:cNvSpPr>
          <p:nvPr/>
        </p:nvSpPr>
        <p:spPr bwMode="auto">
          <a:xfrm>
            <a:off x="612775" y="911225"/>
            <a:ext cx="918051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72000" bIns="0">
            <a:spAutoFit/>
          </a:bodyPr>
          <a:lstStyle/>
          <a:p>
            <a:pPr marL="0" lvl="2" defTabSz="995363">
              <a:lnSpc>
                <a:spcPts val="1800"/>
              </a:lnSpc>
              <a:spcAft>
                <a:spcPts val="600"/>
              </a:spcAft>
              <a:buClr>
                <a:srgbClr val="0078B4"/>
              </a:buClr>
              <a:buSzPct val="80000"/>
              <a:defRPr/>
            </a:pPr>
            <a:r>
              <a:rPr lang="fr-FR" sz="1600" dirty="0" smtClean="0"/>
              <a:t>Deux </a:t>
            </a:r>
            <a:r>
              <a:rPr lang="fr-FR" sz="1600" dirty="0"/>
              <a:t>types de Carte </a:t>
            </a:r>
            <a:r>
              <a:rPr lang="fr-FR" sz="1600" dirty="0" smtClean="0"/>
              <a:t>Vitale</a:t>
            </a:r>
            <a:endParaRPr lang="fr-FR" sz="1600" dirty="0"/>
          </a:p>
        </p:txBody>
      </p:sp>
      <p:cxnSp>
        <p:nvCxnSpPr>
          <p:cNvPr id="12" name="Straight Connector 11"/>
          <p:cNvCxnSpPr>
            <a:cxnSpLocks noChangeShapeType="1"/>
          </p:cNvCxnSpPr>
          <p:nvPr/>
        </p:nvCxnSpPr>
        <p:spPr bwMode="auto">
          <a:xfrm>
            <a:off x="612775" y="1141102"/>
            <a:ext cx="9180513"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sp>
        <p:nvSpPr>
          <p:cNvPr id="3" name="Rectangle 2"/>
          <p:cNvSpPr/>
          <p:nvPr/>
        </p:nvSpPr>
        <p:spPr>
          <a:xfrm>
            <a:off x="5047861" y="1254404"/>
            <a:ext cx="4858139" cy="2015936"/>
          </a:xfrm>
          <a:prstGeom prst="rect">
            <a:avLst/>
          </a:prstGeom>
        </p:spPr>
        <p:txBody>
          <a:bodyPr wrap="square">
            <a:spAutoFit/>
          </a:bodyPr>
          <a:lstStyle/>
          <a:p>
            <a:pPr marL="457200" lvl="2" indent="-457200" defTabSz="995363">
              <a:lnSpc>
                <a:spcPts val="1800"/>
              </a:lnSpc>
              <a:spcAft>
                <a:spcPts val="600"/>
              </a:spcAft>
              <a:buClr>
                <a:srgbClr val="0078B4"/>
              </a:buClr>
              <a:buSzPct val="80000"/>
              <a:buFont typeface="Arial" charset="0"/>
              <a:buChar char="►"/>
              <a:defRPr/>
            </a:pPr>
            <a:r>
              <a:rPr lang="fr-FR" sz="1400" dirty="0" smtClean="0"/>
              <a:t>La Carte Vitale 1 est diffusée depuis 1998</a:t>
            </a:r>
          </a:p>
          <a:p>
            <a:pPr marL="457200" lvl="2" indent="-457200" defTabSz="995363">
              <a:lnSpc>
                <a:spcPts val="1800"/>
              </a:lnSpc>
              <a:spcAft>
                <a:spcPts val="600"/>
              </a:spcAft>
              <a:buClr>
                <a:srgbClr val="0078B4"/>
              </a:buClr>
              <a:buSzPct val="80000"/>
              <a:buFont typeface="Arial" charset="0"/>
              <a:buChar char="►"/>
              <a:defRPr/>
            </a:pPr>
            <a:r>
              <a:rPr lang="fr-FR" sz="1400" dirty="0" smtClean="0"/>
              <a:t>La </a:t>
            </a:r>
            <a:r>
              <a:rPr lang="fr-FR" sz="1400" dirty="0"/>
              <a:t>carte Vitale 2 est diffusée depuis mars 2007 aux bénéficiaires :</a:t>
            </a:r>
          </a:p>
          <a:p>
            <a:pPr marL="742950" lvl="3" indent="-285750" defTabSz="995363">
              <a:lnSpc>
                <a:spcPts val="1800"/>
              </a:lnSpc>
              <a:spcAft>
                <a:spcPts val="600"/>
              </a:spcAft>
              <a:buClr>
                <a:srgbClr val="0078B4"/>
              </a:buClr>
              <a:buSzPct val="80000"/>
              <a:buFontTx/>
              <a:buChar char="-"/>
              <a:defRPr/>
            </a:pPr>
            <a:r>
              <a:rPr lang="fr-FR" sz="1400" b="0" dirty="0"/>
              <a:t>p</a:t>
            </a:r>
            <a:r>
              <a:rPr lang="fr-FR" sz="1400" b="0" dirty="0" smtClean="0"/>
              <a:t>rimo diffusion (16 ans et +)</a:t>
            </a:r>
          </a:p>
          <a:p>
            <a:pPr marL="742950" lvl="3" indent="-285750" defTabSz="995363">
              <a:lnSpc>
                <a:spcPts val="1800"/>
              </a:lnSpc>
              <a:spcAft>
                <a:spcPts val="600"/>
              </a:spcAft>
              <a:buClr>
                <a:srgbClr val="0078B4"/>
              </a:buClr>
              <a:buSzPct val="80000"/>
              <a:buFontTx/>
              <a:buChar char="-"/>
              <a:defRPr/>
            </a:pPr>
            <a:r>
              <a:rPr lang="fr-FR" sz="1400" b="0" dirty="0" smtClean="0"/>
              <a:t>ayant </a:t>
            </a:r>
            <a:r>
              <a:rPr lang="fr-FR" sz="1400" b="0" dirty="0"/>
              <a:t>déclaré leur carte perdue/volée ou en </a:t>
            </a:r>
            <a:r>
              <a:rPr lang="fr-FR" sz="1400" b="0" dirty="0" smtClean="0"/>
              <a:t>dysfonctionnement </a:t>
            </a:r>
          </a:p>
          <a:p>
            <a:pPr marL="742950" lvl="3" indent="-285750" defTabSz="995363">
              <a:lnSpc>
                <a:spcPts val="1800"/>
              </a:lnSpc>
              <a:spcAft>
                <a:spcPts val="600"/>
              </a:spcAft>
              <a:buClr>
                <a:srgbClr val="0078B4"/>
              </a:buClr>
              <a:buSzPct val="80000"/>
              <a:buFontTx/>
              <a:buChar char="-"/>
              <a:defRPr/>
            </a:pPr>
            <a:r>
              <a:rPr lang="fr-FR" sz="1400" b="0" dirty="0" smtClean="0"/>
              <a:t>ayant changé de nom</a:t>
            </a:r>
          </a:p>
        </p:txBody>
      </p:sp>
      <p:sp>
        <p:nvSpPr>
          <p:cNvPr id="27" name="Rectangle 26"/>
          <p:cNvSpPr>
            <a:spLocks noChangeArrowheads="1"/>
          </p:cNvSpPr>
          <p:nvPr/>
        </p:nvSpPr>
        <p:spPr bwMode="auto">
          <a:xfrm>
            <a:off x="3765965" y="3984152"/>
            <a:ext cx="5864923" cy="2316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spAutoFit/>
          </a:bodyPr>
          <a:lstStyle/>
          <a:p>
            <a:pPr marL="0" lvl="2" defTabSz="995363">
              <a:lnSpc>
                <a:spcPts val="1800"/>
              </a:lnSpc>
              <a:spcAft>
                <a:spcPts val="600"/>
              </a:spcAft>
              <a:buClr>
                <a:srgbClr val="0078B4"/>
              </a:buClr>
              <a:buSzPct val="80000"/>
              <a:defRPr/>
            </a:pPr>
            <a:r>
              <a:rPr lang="fr-FR" sz="1600" dirty="0" smtClean="0"/>
              <a:t>Contenu de la Carte Vitale</a:t>
            </a:r>
          </a:p>
          <a:p>
            <a:pPr marL="628650" lvl="3" indent="-171450" defTabSz="995363">
              <a:spcAft>
                <a:spcPts val="300"/>
              </a:spcAft>
              <a:buClr>
                <a:srgbClr val="0078B4"/>
              </a:buClr>
              <a:buSzPct val="80000"/>
              <a:buFontTx/>
              <a:buChar char="-"/>
              <a:defRPr/>
            </a:pPr>
            <a:r>
              <a:rPr lang="fr-FR" sz="1400" b="0" dirty="0" smtClean="0"/>
              <a:t>Nom et </a:t>
            </a:r>
            <a:r>
              <a:rPr lang="fr-FR" sz="1400" b="0" dirty="0"/>
              <a:t>Prénom du porteur </a:t>
            </a:r>
            <a:endParaRPr lang="fr-FR" sz="1400" b="0" dirty="0" smtClean="0"/>
          </a:p>
          <a:p>
            <a:pPr marL="628650" lvl="3" indent="-171450" defTabSz="995363">
              <a:spcAft>
                <a:spcPts val="300"/>
              </a:spcAft>
              <a:buClr>
                <a:srgbClr val="0078B4"/>
              </a:buClr>
              <a:buSzPct val="80000"/>
              <a:buFontTx/>
              <a:buChar char="-"/>
              <a:defRPr/>
            </a:pPr>
            <a:r>
              <a:rPr lang="fr-FR" sz="1400" b="0" dirty="0" smtClean="0"/>
              <a:t>Numéro </a:t>
            </a:r>
            <a:r>
              <a:rPr lang="fr-FR" sz="1400" b="0" dirty="0"/>
              <a:t>de sécurité sociale du porteur (NIR) </a:t>
            </a:r>
            <a:endParaRPr lang="fr-FR" sz="1400" b="0" dirty="0" smtClean="0"/>
          </a:p>
          <a:p>
            <a:pPr marL="628650" lvl="3" indent="-171450" defTabSz="995363">
              <a:spcAft>
                <a:spcPts val="300"/>
              </a:spcAft>
              <a:buClr>
                <a:srgbClr val="0078B4"/>
              </a:buClr>
              <a:buSzPct val="80000"/>
              <a:buFontTx/>
              <a:buChar char="-"/>
              <a:defRPr/>
            </a:pPr>
            <a:r>
              <a:rPr lang="fr-FR" sz="1400" b="0" dirty="0" smtClean="0"/>
              <a:t>Nom et </a:t>
            </a:r>
            <a:r>
              <a:rPr lang="fr-FR" sz="1400" b="0" dirty="0"/>
              <a:t>Prénom des bénéficiaire(s) éventuel(s) (Ayant(s) droit) </a:t>
            </a:r>
            <a:endParaRPr lang="fr-FR" sz="1400" b="0" dirty="0" smtClean="0"/>
          </a:p>
          <a:p>
            <a:pPr marL="628650" lvl="3" indent="-171450" defTabSz="995363">
              <a:spcAft>
                <a:spcPts val="300"/>
              </a:spcAft>
              <a:buClr>
                <a:srgbClr val="0078B4"/>
              </a:buClr>
              <a:buSzPct val="80000"/>
              <a:buFontTx/>
              <a:buChar char="-"/>
              <a:defRPr/>
            </a:pPr>
            <a:r>
              <a:rPr lang="fr-FR" sz="1400" b="0" dirty="0" smtClean="0"/>
              <a:t>Caisse </a:t>
            </a:r>
            <a:r>
              <a:rPr lang="fr-FR" sz="1400" b="0" dirty="0"/>
              <a:t>et centre de paiement </a:t>
            </a:r>
            <a:endParaRPr lang="fr-FR" sz="1400" b="0" dirty="0" smtClean="0"/>
          </a:p>
          <a:p>
            <a:pPr marL="628650" lvl="3" indent="-171450" defTabSz="995363">
              <a:spcAft>
                <a:spcPts val="300"/>
              </a:spcAft>
              <a:buClr>
                <a:srgbClr val="0078B4"/>
              </a:buClr>
              <a:buSzPct val="80000"/>
              <a:buFontTx/>
              <a:buChar char="-"/>
              <a:defRPr/>
            </a:pPr>
            <a:r>
              <a:rPr lang="fr-FR" sz="1400" b="0" dirty="0" smtClean="0"/>
              <a:t>Droit </a:t>
            </a:r>
            <a:r>
              <a:rPr lang="fr-FR" sz="1400" b="0" dirty="0"/>
              <a:t>aux prestations </a:t>
            </a:r>
            <a:endParaRPr lang="fr-FR" sz="1400" b="0" dirty="0" smtClean="0"/>
          </a:p>
          <a:p>
            <a:pPr marL="628650" lvl="3" indent="-171450" defTabSz="995363">
              <a:spcAft>
                <a:spcPts val="300"/>
              </a:spcAft>
              <a:buClr>
                <a:srgbClr val="0078B4"/>
              </a:buClr>
              <a:buSzPct val="80000"/>
              <a:buFontTx/>
              <a:buChar char="-"/>
              <a:defRPr/>
            </a:pPr>
            <a:r>
              <a:rPr lang="fr-FR" sz="1400" b="0" dirty="0" smtClean="0"/>
              <a:t>Exonération </a:t>
            </a:r>
            <a:r>
              <a:rPr lang="fr-FR" sz="1400" b="0" dirty="0"/>
              <a:t>du ticket </a:t>
            </a:r>
            <a:r>
              <a:rPr lang="fr-FR" sz="1400" b="0" dirty="0" smtClean="0"/>
              <a:t>modérateur </a:t>
            </a:r>
            <a:endParaRPr lang="fr-FR" sz="1400" b="0" dirty="0"/>
          </a:p>
          <a:p>
            <a:pPr marL="628650" lvl="3" indent="-171450" defTabSz="995363">
              <a:spcAft>
                <a:spcPts val="300"/>
              </a:spcAft>
              <a:buClr>
                <a:srgbClr val="0078B4"/>
              </a:buClr>
              <a:buSzPct val="80000"/>
              <a:buFontTx/>
              <a:buChar char="-"/>
              <a:defRPr/>
            </a:pPr>
            <a:r>
              <a:rPr lang="fr-FR" sz="1400" b="0" dirty="0" smtClean="0"/>
              <a:t>CMU</a:t>
            </a:r>
            <a:endParaRPr lang="fr-FR" sz="1400" b="0" dirty="0"/>
          </a:p>
          <a:p>
            <a:pPr marL="457200" lvl="2" indent="-457200" defTabSz="995363">
              <a:lnSpc>
                <a:spcPts val="1800"/>
              </a:lnSpc>
              <a:spcAft>
                <a:spcPts val="600"/>
              </a:spcAft>
              <a:buClr>
                <a:srgbClr val="0078B4"/>
              </a:buClr>
              <a:buSzPct val="80000"/>
              <a:buFont typeface="Arial" charset="0"/>
              <a:buChar char="►"/>
              <a:defRPr/>
            </a:pPr>
            <a:endParaRPr lang="fr-FR" sz="1400" dirty="0"/>
          </a:p>
        </p:txBody>
      </p:sp>
      <p:cxnSp>
        <p:nvCxnSpPr>
          <p:cNvPr id="28" name="Straight Connector 27"/>
          <p:cNvCxnSpPr>
            <a:cxnSpLocks noChangeShapeType="1"/>
          </p:cNvCxnSpPr>
          <p:nvPr/>
        </p:nvCxnSpPr>
        <p:spPr bwMode="auto">
          <a:xfrm>
            <a:off x="3766714" y="4223360"/>
            <a:ext cx="5761907"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pic>
        <p:nvPicPr>
          <p:cNvPr id="30" name="Picture 2" descr="C:\Users\pporte1\Desktop\C2\CNAMTS\SNA\03 - Icônes\Icones Hommes\k2969035.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2500" y="3794256"/>
            <a:ext cx="485646" cy="607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Oval Callout 1"/>
          <p:cNvSpPr>
            <a:spLocks noChangeArrowheads="1"/>
          </p:cNvSpPr>
          <p:nvPr/>
        </p:nvSpPr>
        <p:spPr bwMode="auto">
          <a:xfrm>
            <a:off x="928959" y="3681348"/>
            <a:ext cx="2110630" cy="503037"/>
          </a:xfrm>
          <a:prstGeom prst="wedgeEllipseCallout">
            <a:avLst>
              <a:gd name="adj1" fmla="val -58739"/>
              <a:gd name="adj2" fmla="val 5735"/>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p:spPr>
        <p:txBody>
          <a:bodyPr lIns="90000" tIns="46800" rIns="90000" bIns="46800" anchor="ctr"/>
          <a:lstStyle/>
          <a:p>
            <a:pPr algn="ctr">
              <a:defRPr/>
            </a:pPr>
            <a:r>
              <a:rPr lang="fr-FR" sz="1200" dirty="0" smtClean="0"/>
              <a:t>Quelques </a:t>
            </a:r>
            <a:r>
              <a:rPr lang="fr-FR" sz="1200" dirty="0"/>
              <a:t>chiffres en </a:t>
            </a:r>
            <a:r>
              <a:rPr lang="fr-FR" sz="1200" dirty="0" smtClean="0"/>
              <a:t>2014</a:t>
            </a:r>
            <a:endParaRPr lang="fr-FR" sz="1200" dirty="0"/>
          </a:p>
        </p:txBody>
      </p:sp>
      <p:sp>
        <p:nvSpPr>
          <p:cNvPr id="7" name="Rounded Rectangular Callout 6"/>
          <p:cNvSpPr/>
          <p:nvPr/>
        </p:nvSpPr>
        <p:spPr bwMode="auto">
          <a:xfrm>
            <a:off x="4907533" y="2831471"/>
            <a:ext cx="615878" cy="439401"/>
          </a:xfrm>
          <a:prstGeom prst="wedgeRoundRectCallout">
            <a:avLst>
              <a:gd name="adj1" fmla="val -108226"/>
              <a:gd name="adj2" fmla="val -176903"/>
              <a:gd name="adj3" fmla="val 16667"/>
            </a:avLst>
          </a:prstGeom>
          <a:solidFill>
            <a:schemeClr val="bg1">
              <a:lumMod val="95000"/>
            </a:schemeClr>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36000" rIns="0" bIns="36000" anchor="ctr"/>
          <a:lstStyle/>
          <a:p>
            <a:pPr algn="ctr"/>
            <a:r>
              <a:rPr lang="fr-FR" sz="1100" b="0" dirty="0"/>
              <a:t>Photo</a:t>
            </a:r>
          </a:p>
        </p:txBody>
      </p:sp>
      <p:sp>
        <p:nvSpPr>
          <p:cNvPr id="18" name="Rounded Rectangular Callout 17"/>
          <p:cNvSpPr/>
          <p:nvPr/>
        </p:nvSpPr>
        <p:spPr bwMode="auto">
          <a:xfrm>
            <a:off x="3403262" y="2873701"/>
            <a:ext cx="1436186" cy="397171"/>
          </a:xfrm>
          <a:prstGeom prst="wedgeRoundRectCallout">
            <a:avLst>
              <a:gd name="adj1" fmla="val -47599"/>
              <a:gd name="adj2" fmla="val -92194"/>
              <a:gd name="adj3" fmla="val 16667"/>
            </a:avLst>
          </a:prstGeom>
          <a:solidFill>
            <a:schemeClr val="bg1">
              <a:lumMod val="95000"/>
            </a:schemeClr>
          </a:solidFill>
          <a:ln w="0" cap="flat" cmpd="sng" algn="ctr">
            <a:solidFill>
              <a:schemeClr val="tx1"/>
            </a:solid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36000" rIns="0" bIns="36000" anchor="ctr"/>
          <a:lstStyle/>
          <a:p>
            <a:pPr algn="ctr"/>
            <a:r>
              <a:rPr lang="fr-FR" sz="1100" b="0" dirty="0" smtClean="0"/>
              <a:t>Numéro du porteur de la carte (ayant droit)</a:t>
            </a:r>
            <a:endParaRPr lang="fr-FR" sz="1100" b="0" dirty="0"/>
          </a:p>
        </p:txBody>
      </p:sp>
      <p:sp>
        <p:nvSpPr>
          <p:cNvPr id="19" name="Rounded Rectangular Callout 18"/>
          <p:cNvSpPr/>
          <p:nvPr/>
        </p:nvSpPr>
        <p:spPr bwMode="auto">
          <a:xfrm>
            <a:off x="2691879" y="2873169"/>
            <a:ext cx="621405" cy="397171"/>
          </a:xfrm>
          <a:prstGeom prst="wedgeRoundRectCallout">
            <a:avLst>
              <a:gd name="adj1" fmla="val -13020"/>
              <a:gd name="adj2" fmla="val -84951"/>
              <a:gd name="adj3" fmla="val 16667"/>
            </a:avLst>
          </a:prstGeom>
          <a:solidFill>
            <a:schemeClr val="bg1">
              <a:lumMod val="95000"/>
            </a:schemeClr>
          </a:solidFill>
          <a:ln w="0" cap="flat" cmpd="sng" algn="ctr">
            <a:solidFill>
              <a:schemeClr val="tx1"/>
            </a:solid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36000" rIns="0" bIns="36000" anchor="ctr"/>
          <a:lstStyle/>
          <a:p>
            <a:pPr algn="ctr"/>
            <a:r>
              <a:rPr lang="fr-FR" sz="1100" b="0" dirty="0" smtClean="0"/>
              <a:t>Braille</a:t>
            </a:r>
            <a:endParaRPr lang="fr-FR" sz="1100" b="0" dirty="0"/>
          </a:p>
        </p:txBody>
      </p:sp>
      <p:sp>
        <p:nvSpPr>
          <p:cNvPr id="20" name="Rounded Rectangular Callout 19"/>
          <p:cNvSpPr/>
          <p:nvPr/>
        </p:nvSpPr>
        <p:spPr bwMode="auto">
          <a:xfrm>
            <a:off x="928959" y="2873701"/>
            <a:ext cx="1209017" cy="397171"/>
          </a:xfrm>
          <a:prstGeom prst="wedgeRoundRectCallout">
            <a:avLst>
              <a:gd name="adj1" fmla="val -14734"/>
              <a:gd name="adj2" fmla="val -137044"/>
              <a:gd name="adj3" fmla="val 16667"/>
            </a:avLst>
          </a:prstGeom>
          <a:solidFill>
            <a:schemeClr val="bg1">
              <a:lumMod val="95000"/>
            </a:schemeClr>
          </a:solidFill>
          <a:ln w="0" cap="flat" cmpd="sng" algn="ctr">
            <a:solidFill>
              <a:schemeClr val="tx1"/>
            </a:solid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36000" rIns="0" bIns="36000" anchor="ctr"/>
          <a:lstStyle/>
          <a:p>
            <a:pPr algn="ctr"/>
            <a:r>
              <a:rPr lang="fr-FR" sz="1100" b="0" dirty="0" smtClean="0"/>
              <a:t>Numéro de l’ouvrant-droit</a:t>
            </a:r>
            <a:endParaRPr lang="fr-FR" sz="1100" b="0" dirty="0"/>
          </a:p>
        </p:txBody>
      </p:sp>
      <p:sp>
        <p:nvSpPr>
          <p:cNvPr id="6" name="Rectangle 5"/>
          <p:cNvSpPr/>
          <p:nvPr/>
        </p:nvSpPr>
        <p:spPr>
          <a:xfrm>
            <a:off x="626762" y="1254404"/>
            <a:ext cx="1421030" cy="276999"/>
          </a:xfrm>
          <a:prstGeom prst="rect">
            <a:avLst/>
          </a:prstGeom>
        </p:spPr>
        <p:txBody>
          <a:bodyPr wrap="none">
            <a:spAutoFit/>
          </a:bodyPr>
          <a:lstStyle/>
          <a:p>
            <a:r>
              <a:rPr lang="fr-FR" sz="1200" dirty="0"/>
              <a:t>La Carte Vitale 1 </a:t>
            </a:r>
          </a:p>
        </p:txBody>
      </p:sp>
      <p:sp>
        <p:nvSpPr>
          <p:cNvPr id="21" name="Rectangle 20"/>
          <p:cNvSpPr/>
          <p:nvPr/>
        </p:nvSpPr>
        <p:spPr>
          <a:xfrm>
            <a:off x="3092559" y="1254404"/>
            <a:ext cx="1421030" cy="276999"/>
          </a:xfrm>
          <a:prstGeom prst="rect">
            <a:avLst/>
          </a:prstGeom>
        </p:spPr>
        <p:txBody>
          <a:bodyPr wrap="none">
            <a:spAutoFit/>
          </a:bodyPr>
          <a:lstStyle/>
          <a:p>
            <a:r>
              <a:rPr lang="fr-FR" sz="1200" dirty="0"/>
              <a:t>La Carte Vitale </a:t>
            </a:r>
            <a:r>
              <a:rPr lang="fr-FR" sz="1200" dirty="0" smtClean="0"/>
              <a:t>2 </a:t>
            </a:r>
            <a:endParaRPr lang="fr-FR" sz="1200" dirty="0"/>
          </a:p>
        </p:txBody>
      </p:sp>
      <p:sp>
        <p:nvSpPr>
          <p:cNvPr id="25" name="Rounded Rectangle 28"/>
          <p:cNvSpPr/>
          <p:nvPr/>
        </p:nvSpPr>
        <p:spPr bwMode="auto">
          <a:xfrm>
            <a:off x="213529" y="4375759"/>
            <a:ext cx="3406627" cy="1844066"/>
          </a:xfrm>
          <a:prstGeom prst="roundRect">
            <a:avLst>
              <a:gd name="adj" fmla="val 8096"/>
            </a:avLst>
          </a:prstGeom>
          <a:solidFill>
            <a:schemeClr val="bg1">
              <a:lumMod val="50000"/>
            </a:schemeClr>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36000" tIns="36000" rIns="36000" bIns="36000" anchor="ctr"/>
          <a:lstStyle/>
          <a:p>
            <a:pPr marL="0" lvl="2" defTabSz="995363">
              <a:spcAft>
                <a:spcPts val="300"/>
              </a:spcAft>
              <a:buClr>
                <a:srgbClr val="0078B4"/>
              </a:buClr>
              <a:buSzPct val="80000"/>
              <a:defRPr/>
            </a:pPr>
            <a:r>
              <a:rPr lang="fr-FR" sz="1200" dirty="0" smtClean="0">
                <a:solidFill>
                  <a:schemeClr val="bg1"/>
                </a:solidFill>
              </a:rPr>
              <a:t>Au </a:t>
            </a:r>
            <a:r>
              <a:rPr lang="fr-FR" sz="1200" dirty="0">
                <a:solidFill>
                  <a:schemeClr val="bg1"/>
                </a:solidFill>
              </a:rPr>
              <a:t>31/12/2014 </a:t>
            </a:r>
            <a:endParaRPr lang="fr-FR" sz="1200" dirty="0" smtClean="0">
              <a:solidFill>
                <a:schemeClr val="bg1"/>
              </a:solidFill>
            </a:endParaRPr>
          </a:p>
          <a:p>
            <a:pPr marL="457200" lvl="2" indent="-457200" defTabSz="995363">
              <a:spcAft>
                <a:spcPts val="300"/>
              </a:spcAft>
              <a:buClr>
                <a:srgbClr val="0078B4"/>
              </a:buClr>
              <a:buSzPct val="80000"/>
              <a:buFont typeface="Arial" charset="0"/>
              <a:buChar char="►"/>
              <a:defRPr/>
            </a:pPr>
            <a:r>
              <a:rPr lang="fr-FR" sz="1200" dirty="0" smtClean="0">
                <a:solidFill>
                  <a:schemeClr val="bg1"/>
                </a:solidFill>
              </a:rPr>
              <a:t>61 </a:t>
            </a:r>
            <a:r>
              <a:rPr lang="fr-FR" sz="1200" dirty="0">
                <a:solidFill>
                  <a:schemeClr val="bg1"/>
                </a:solidFill>
              </a:rPr>
              <a:t>millions de cartes Vitale </a:t>
            </a:r>
            <a:r>
              <a:rPr lang="fr-FR" sz="1200" dirty="0" smtClean="0">
                <a:solidFill>
                  <a:schemeClr val="bg1"/>
                </a:solidFill>
              </a:rPr>
              <a:t>en circulation </a:t>
            </a:r>
            <a:r>
              <a:rPr lang="fr-FR" sz="1200" b="0" dirty="0" smtClean="0">
                <a:solidFill>
                  <a:schemeClr val="bg1"/>
                </a:solidFill>
              </a:rPr>
              <a:t>tous régimes confondus (dont </a:t>
            </a:r>
            <a:r>
              <a:rPr lang="fr-FR" sz="1200" b="0" dirty="0">
                <a:solidFill>
                  <a:schemeClr val="bg1"/>
                </a:solidFill>
              </a:rPr>
              <a:t>50% de cartes Vitale </a:t>
            </a:r>
            <a:r>
              <a:rPr lang="fr-FR" sz="1200" b="0" dirty="0" smtClean="0">
                <a:solidFill>
                  <a:schemeClr val="bg1"/>
                </a:solidFill>
              </a:rPr>
              <a:t>2</a:t>
            </a:r>
            <a:r>
              <a:rPr lang="fr-FR" sz="1200" dirty="0" smtClean="0">
                <a:solidFill>
                  <a:schemeClr val="bg1"/>
                </a:solidFill>
              </a:rPr>
              <a:t>)</a:t>
            </a:r>
          </a:p>
          <a:p>
            <a:pPr marL="457200" lvl="2" indent="-457200" defTabSz="995363">
              <a:spcAft>
                <a:spcPts val="300"/>
              </a:spcAft>
              <a:buClr>
                <a:srgbClr val="0078B4"/>
              </a:buClr>
              <a:buSzPct val="80000"/>
              <a:buFont typeface="Arial" charset="0"/>
              <a:buChar char="►"/>
              <a:defRPr/>
            </a:pPr>
            <a:r>
              <a:rPr lang="fr-FR" sz="1200" dirty="0" smtClean="0">
                <a:solidFill>
                  <a:schemeClr val="bg1"/>
                </a:solidFill>
              </a:rPr>
              <a:t>43 millions </a:t>
            </a:r>
            <a:r>
              <a:rPr lang="fr-FR" sz="1200" dirty="0">
                <a:solidFill>
                  <a:schemeClr val="bg1"/>
                </a:solidFill>
              </a:rPr>
              <a:t>pour le seul Régime </a:t>
            </a:r>
            <a:r>
              <a:rPr lang="fr-FR" sz="1200" dirty="0" smtClean="0">
                <a:solidFill>
                  <a:schemeClr val="bg1"/>
                </a:solidFill>
              </a:rPr>
              <a:t>Général </a:t>
            </a:r>
            <a:r>
              <a:rPr lang="fr-FR" sz="1200" b="0" dirty="0" smtClean="0">
                <a:solidFill>
                  <a:schemeClr val="bg1"/>
                </a:solidFill>
              </a:rPr>
              <a:t>(38% de carte vitale 2) </a:t>
            </a:r>
          </a:p>
          <a:p>
            <a:pPr marL="457200" lvl="2" indent="-457200" defTabSz="995363">
              <a:spcAft>
                <a:spcPts val="300"/>
              </a:spcAft>
              <a:buClr>
                <a:srgbClr val="0078B4"/>
              </a:buClr>
              <a:buSzPct val="80000"/>
              <a:buFont typeface="Arial" charset="0"/>
              <a:buChar char="►"/>
              <a:defRPr/>
            </a:pPr>
            <a:r>
              <a:rPr lang="fr-FR" sz="1200" dirty="0" smtClean="0">
                <a:solidFill>
                  <a:schemeClr val="bg1"/>
                </a:solidFill>
              </a:rPr>
              <a:t>Plus de 7 millions </a:t>
            </a:r>
            <a:r>
              <a:rPr lang="fr-FR" sz="1200" dirty="0">
                <a:solidFill>
                  <a:schemeClr val="bg1"/>
                </a:solidFill>
              </a:rPr>
              <a:t>de mises à jour </a:t>
            </a:r>
            <a:r>
              <a:rPr lang="fr-FR" sz="1200" b="0" dirty="0">
                <a:solidFill>
                  <a:schemeClr val="bg1"/>
                </a:solidFill>
              </a:rPr>
              <a:t>de la carte Vitale </a:t>
            </a:r>
            <a:r>
              <a:rPr lang="fr-FR" sz="1200" dirty="0">
                <a:solidFill>
                  <a:schemeClr val="bg1"/>
                </a:solidFill>
              </a:rPr>
              <a:t>par </a:t>
            </a:r>
            <a:r>
              <a:rPr lang="fr-FR" sz="1200" dirty="0" smtClean="0">
                <a:solidFill>
                  <a:schemeClr val="bg1"/>
                </a:solidFill>
              </a:rPr>
              <a:t>mois</a:t>
            </a:r>
          </a:p>
          <a:p>
            <a:pPr marL="0" lvl="2" defTabSz="995363">
              <a:spcAft>
                <a:spcPts val="300"/>
              </a:spcAft>
              <a:buClr>
                <a:srgbClr val="0078B4"/>
              </a:buClr>
              <a:buSzPct val="80000"/>
              <a:defRPr/>
            </a:pPr>
            <a:r>
              <a:rPr lang="fr-FR" sz="1000" b="0" i="1" dirty="0" smtClean="0">
                <a:solidFill>
                  <a:schemeClr val="bg1"/>
                </a:solidFill>
              </a:rPr>
              <a:t>Données GIE SV 2014</a:t>
            </a:r>
            <a:endParaRPr lang="fr-FR" sz="1000" b="0" i="1" dirty="0">
              <a:solidFill>
                <a:schemeClr val="bg1"/>
              </a:solidFill>
            </a:endParaRPr>
          </a:p>
        </p:txBody>
      </p:sp>
    </p:spTree>
    <p:extLst>
      <p:ext uri="{BB962C8B-B14F-4D97-AF65-F5344CB8AC3E}">
        <p14:creationId xmlns:p14="http://schemas.microsoft.com/office/powerpoint/2010/main" val="10207781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000" dirty="0"/>
              <a:t>2. Gestion des bénéficiaires</a:t>
            </a:r>
            <a:br>
              <a:rPr lang="fr-FR" sz="2000" dirty="0"/>
            </a:br>
            <a:r>
              <a:rPr lang="fr-FR" sz="2000" i="1" dirty="0"/>
              <a:t>Carte Vitale : </a:t>
            </a:r>
            <a:r>
              <a:rPr lang="fr-FR" sz="2000" i="1" dirty="0" smtClean="0"/>
              <a:t>circuit d’émission </a:t>
            </a:r>
            <a:r>
              <a:rPr lang="fr-FR" sz="2000" i="1" dirty="0"/>
              <a:t>de la Carte Vitale</a:t>
            </a:r>
          </a:p>
        </p:txBody>
      </p:sp>
      <p:sp>
        <p:nvSpPr>
          <p:cNvPr id="79" name="TextBox 78"/>
          <p:cNvSpPr txBox="1"/>
          <p:nvPr/>
        </p:nvSpPr>
        <p:spPr>
          <a:xfrm>
            <a:off x="6753937" y="5392655"/>
            <a:ext cx="2462919" cy="307777"/>
          </a:xfrm>
          <a:prstGeom prst="rect">
            <a:avLst/>
          </a:prstGeom>
          <a:noFill/>
        </p:spPr>
        <p:txBody>
          <a:bodyPr wrap="square">
            <a:spAutoFit/>
          </a:bodyPr>
          <a:lstStyle/>
          <a:p>
            <a:pPr>
              <a:defRPr/>
            </a:pPr>
            <a:r>
              <a:rPr lang="fr-FR" sz="1400" dirty="0">
                <a:solidFill>
                  <a:schemeClr val="accent6"/>
                </a:solidFill>
                <a:latin typeface="Arial" charset="0"/>
                <a:cs typeface="+mn-cs"/>
              </a:rPr>
              <a:t>Les partenaires industriels</a:t>
            </a:r>
          </a:p>
        </p:txBody>
      </p:sp>
      <p:cxnSp>
        <p:nvCxnSpPr>
          <p:cNvPr id="80" name="Straight Connector 79"/>
          <p:cNvCxnSpPr/>
          <p:nvPr/>
        </p:nvCxnSpPr>
        <p:spPr bwMode="auto">
          <a:xfrm>
            <a:off x="6836487" y="5691048"/>
            <a:ext cx="2380369" cy="0"/>
          </a:xfrm>
          <a:prstGeom prst="line">
            <a:avLst/>
          </a:prstGeom>
          <a:noFill/>
          <a:ln w="31750" cap="flat" cmpd="sng" algn="ctr">
            <a:solidFill>
              <a:schemeClr val="bg1">
                <a:lumMod val="50000"/>
              </a:schemeClr>
            </a:solidFill>
            <a:prstDash val="solid"/>
            <a:round/>
            <a:headEnd type="none" w="med" len="med"/>
            <a:tailEnd type="none" w="med" len="med"/>
          </a:ln>
          <a:effectLst/>
        </p:spPr>
      </p:cxnSp>
      <p:sp>
        <p:nvSpPr>
          <p:cNvPr id="81" name="Rectangle 80"/>
          <p:cNvSpPr/>
          <p:nvPr/>
        </p:nvSpPr>
        <p:spPr>
          <a:xfrm>
            <a:off x="6700121" y="5700432"/>
            <a:ext cx="3236013" cy="600164"/>
          </a:xfrm>
          <a:prstGeom prst="rect">
            <a:avLst/>
          </a:prstGeom>
        </p:spPr>
        <p:txBody>
          <a:bodyPr wrap="square">
            <a:spAutoFit/>
          </a:bodyPr>
          <a:lstStyle/>
          <a:p>
            <a:pPr marL="285750" indent="-285750">
              <a:buFontTx/>
              <a:buChar char="-"/>
              <a:defRPr/>
            </a:pPr>
            <a:r>
              <a:rPr lang="fr-FR" sz="1100" dirty="0">
                <a:solidFill>
                  <a:schemeClr val="accent6"/>
                </a:solidFill>
                <a:latin typeface="Arial" charset="0"/>
                <a:cs typeface="+mn-cs"/>
              </a:rPr>
              <a:t>GIE SESAM </a:t>
            </a:r>
            <a:r>
              <a:rPr lang="fr-FR" sz="1100" dirty="0" smtClean="0">
                <a:solidFill>
                  <a:schemeClr val="accent6"/>
                </a:solidFill>
                <a:latin typeface="Arial" charset="0"/>
                <a:cs typeface="+mn-cs"/>
              </a:rPr>
              <a:t>Vitale</a:t>
            </a:r>
            <a:endParaRPr lang="fr-FR" sz="1100" dirty="0">
              <a:solidFill>
                <a:schemeClr val="accent6"/>
              </a:solidFill>
              <a:latin typeface="Arial" charset="0"/>
              <a:cs typeface="+mn-cs"/>
            </a:endParaRPr>
          </a:p>
          <a:p>
            <a:pPr marL="285750" indent="-285750">
              <a:buFontTx/>
              <a:buChar char="-"/>
              <a:defRPr/>
            </a:pPr>
            <a:r>
              <a:rPr lang="fr-FR" sz="1100" dirty="0">
                <a:solidFill>
                  <a:schemeClr val="accent6"/>
                </a:solidFill>
                <a:latin typeface="Arial" charset="0"/>
                <a:cs typeface="+mn-cs"/>
              </a:rPr>
              <a:t>Numériseur de la </a:t>
            </a:r>
            <a:r>
              <a:rPr lang="fr-FR" sz="1100" dirty="0" smtClean="0">
                <a:solidFill>
                  <a:schemeClr val="accent6"/>
                </a:solidFill>
                <a:latin typeface="Arial" charset="0"/>
                <a:cs typeface="+mn-cs"/>
              </a:rPr>
              <a:t>photo</a:t>
            </a:r>
            <a:endParaRPr lang="fr-FR" sz="1100" dirty="0">
              <a:solidFill>
                <a:schemeClr val="accent6"/>
              </a:solidFill>
              <a:latin typeface="Arial" charset="0"/>
              <a:cs typeface="+mn-cs"/>
            </a:endParaRPr>
          </a:p>
          <a:p>
            <a:pPr marL="285750" indent="-285750">
              <a:buFontTx/>
              <a:buChar char="-"/>
              <a:defRPr/>
            </a:pPr>
            <a:r>
              <a:rPr lang="fr-FR" sz="1100" dirty="0">
                <a:solidFill>
                  <a:schemeClr val="accent6"/>
                </a:solidFill>
                <a:latin typeface="Arial" charset="0"/>
                <a:cs typeface="+mn-cs"/>
              </a:rPr>
              <a:t>Ateliers de personnalisation de la </a:t>
            </a:r>
            <a:r>
              <a:rPr lang="fr-FR" sz="1100" dirty="0" smtClean="0">
                <a:solidFill>
                  <a:schemeClr val="accent6"/>
                </a:solidFill>
                <a:latin typeface="Arial" charset="0"/>
                <a:cs typeface="+mn-cs"/>
              </a:rPr>
              <a:t>carte</a:t>
            </a:r>
            <a:endParaRPr lang="fr-FR" sz="1100" dirty="0">
              <a:solidFill>
                <a:schemeClr val="accent6"/>
              </a:solidFill>
              <a:latin typeface="Arial" charset="0"/>
              <a:cs typeface="+mn-cs"/>
            </a:endParaRPr>
          </a:p>
        </p:txBody>
      </p:sp>
      <p:sp>
        <p:nvSpPr>
          <p:cNvPr id="95" name="AutoShape 10"/>
          <p:cNvSpPr>
            <a:spLocks noChangeAspect="1" noChangeArrowheads="1" noTextEdit="1"/>
          </p:cNvSpPr>
          <p:nvPr/>
        </p:nvSpPr>
        <p:spPr bwMode="auto">
          <a:xfrm>
            <a:off x="947606" y="959465"/>
            <a:ext cx="9032875"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solidFill>
                <a:schemeClr val="accent6"/>
              </a:solidFill>
              <a:latin typeface="+mn-lt"/>
            </a:endParaRPr>
          </a:p>
        </p:txBody>
      </p:sp>
      <p:sp>
        <p:nvSpPr>
          <p:cNvPr id="96" name="Rectangle 22"/>
          <p:cNvSpPr>
            <a:spLocks noChangeArrowheads="1"/>
          </p:cNvSpPr>
          <p:nvPr/>
        </p:nvSpPr>
        <p:spPr bwMode="auto">
          <a:xfrm>
            <a:off x="4486144" y="5615848"/>
            <a:ext cx="19589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solidFill>
                <a:schemeClr val="accent6"/>
              </a:solidFill>
              <a:latin typeface="+mn-lt"/>
            </a:endParaRPr>
          </a:p>
        </p:txBody>
      </p:sp>
      <p:sp>
        <p:nvSpPr>
          <p:cNvPr id="97" name="Rectangle 25"/>
          <p:cNvSpPr>
            <a:spLocks noChangeArrowheads="1"/>
          </p:cNvSpPr>
          <p:nvPr/>
        </p:nvSpPr>
        <p:spPr bwMode="auto">
          <a:xfrm>
            <a:off x="2000119" y="3496536"/>
            <a:ext cx="3794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solidFill>
                <a:schemeClr val="accent6"/>
              </a:solidFill>
              <a:latin typeface="+mn-lt"/>
            </a:endParaRPr>
          </a:p>
        </p:txBody>
      </p:sp>
      <p:sp>
        <p:nvSpPr>
          <p:cNvPr id="98" name="Rectangle 26"/>
          <p:cNvSpPr>
            <a:spLocks noChangeArrowheads="1"/>
          </p:cNvSpPr>
          <p:nvPr/>
        </p:nvSpPr>
        <p:spPr bwMode="auto">
          <a:xfrm>
            <a:off x="2248818" y="3498270"/>
            <a:ext cx="1570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sz="2200" dirty="0">
                <a:solidFill>
                  <a:schemeClr val="accent6"/>
                </a:solidFill>
                <a:latin typeface="+mn-lt"/>
              </a:rPr>
              <a:t>1</a:t>
            </a:r>
            <a:endParaRPr lang="fr-FR" sz="2400" dirty="0">
              <a:solidFill>
                <a:schemeClr val="accent6"/>
              </a:solidFill>
              <a:latin typeface="+mn-lt"/>
            </a:endParaRPr>
          </a:p>
        </p:txBody>
      </p:sp>
      <p:sp>
        <p:nvSpPr>
          <p:cNvPr id="99" name="Rectangle 27"/>
          <p:cNvSpPr>
            <a:spLocks noChangeArrowheads="1"/>
          </p:cNvSpPr>
          <p:nvPr/>
        </p:nvSpPr>
        <p:spPr bwMode="auto">
          <a:xfrm>
            <a:off x="947606" y="2226536"/>
            <a:ext cx="1131888"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solidFill>
                <a:schemeClr val="accent6"/>
              </a:solidFill>
              <a:latin typeface="+mn-lt"/>
            </a:endParaRPr>
          </a:p>
        </p:txBody>
      </p:sp>
      <p:sp>
        <p:nvSpPr>
          <p:cNvPr id="100" name="Rectangle 48"/>
          <p:cNvSpPr>
            <a:spLocks noChangeArrowheads="1"/>
          </p:cNvSpPr>
          <p:nvPr/>
        </p:nvSpPr>
        <p:spPr bwMode="auto">
          <a:xfrm>
            <a:off x="5322756" y="2593248"/>
            <a:ext cx="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fr-FR" sz="2400" dirty="0">
              <a:solidFill>
                <a:schemeClr val="accent6"/>
              </a:solidFill>
              <a:latin typeface="+mn-lt"/>
            </a:endParaRPr>
          </a:p>
        </p:txBody>
      </p:sp>
      <p:sp>
        <p:nvSpPr>
          <p:cNvPr id="101" name="Rectangle 493"/>
          <p:cNvSpPr>
            <a:spLocks noChangeArrowheads="1"/>
          </p:cNvSpPr>
          <p:nvPr/>
        </p:nvSpPr>
        <p:spPr bwMode="auto">
          <a:xfrm>
            <a:off x="1700081" y="5314223"/>
            <a:ext cx="165893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solidFill>
                <a:schemeClr val="accent6"/>
              </a:solidFill>
              <a:latin typeface="+mn-lt"/>
            </a:endParaRPr>
          </a:p>
        </p:txBody>
      </p:sp>
      <p:sp>
        <p:nvSpPr>
          <p:cNvPr id="102" name="Rectangle 501"/>
          <p:cNvSpPr>
            <a:spLocks noChangeArrowheads="1"/>
          </p:cNvSpPr>
          <p:nvPr/>
        </p:nvSpPr>
        <p:spPr bwMode="auto">
          <a:xfrm>
            <a:off x="6367331" y="4283936"/>
            <a:ext cx="98107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solidFill>
                <a:schemeClr val="accent6"/>
              </a:solidFill>
              <a:latin typeface="+mn-lt"/>
            </a:endParaRPr>
          </a:p>
        </p:txBody>
      </p:sp>
      <p:sp>
        <p:nvSpPr>
          <p:cNvPr id="103" name="Rectangle 514"/>
          <p:cNvSpPr>
            <a:spLocks noChangeArrowheads="1"/>
          </p:cNvSpPr>
          <p:nvPr/>
        </p:nvSpPr>
        <p:spPr bwMode="auto">
          <a:xfrm>
            <a:off x="2452556" y="1862998"/>
            <a:ext cx="12065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solidFill>
                <a:schemeClr val="accent6"/>
              </a:solidFill>
              <a:latin typeface="+mn-lt"/>
            </a:endParaRPr>
          </a:p>
        </p:txBody>
      </p:sp>
      <p:sp>
        <p:nvSpPr>
          <p:cNvPr id="104" name="Rectangle 517"/>
          <p:cNvSpPr>
            <a:spLocks noChangeArrowheads="1"/>
          </p:cNvSpPr>
          <p:nvPr/>
        </p:nvSpPr>
        <p:spPr bwMode="auto">
          <a:xfrm>
            <a:off x="947606" y="1862998"/>
            <a:ext cx="38258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solidFill>
                <a:schemeClr val="accent6"/>
              </a:solidFill>
              <a:latin typeface="+mn-lt"/>
            </a:endParaRPr>
          </a:p>
        </p:txBody>
      </p:sp>
      <p:grpSp>
        <p:nvGrpSpPr>
          <p:cNvPr id="105" name="Groupe 104"/>
          <p:cNvGrpSpPr/>
          <p:nvPr/>
        </p:nvGrpSpPr>
        <p:grpSpPr>
          <a:xfrm>
            <a:off x="1041952" y="2623115"/>
            <a:ext cx="1399422" cy="875155"/>
            <a:chOff x="611560" y="2874422"/>
            <a:chExt cx="1399422" cy="875155"/>
          </a:xfrm>
        </p:grpSpPr>
        <p:sp>
          <p:nvSpPr>
            <p:cNvPr id="106" name="Rectangle 29"/>
            <p:cNvSpPr>
              <a:spLocks noChangeArrowheads="1"/>
            </p:cNvSpPr>
            <p:nvPr/>
          </p:nvSpPr>
          <p:spPr bwMode="auto">
            <a:xfrm>
              <a:off x="611560" y="3241746"/>
              <a:ext cx="139942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fr-FR" sz="1100" dirty="0">
                  <a:solidFill>
                    <a:schemeClr val="accent6"/>
                  </a:solidFill>
                  <a:latin typeface="+mn-lt"/>
                  <a:cs typeface="+mn-cs"/>
                </a:rPr>
                <a:t>Envoi du pli collecte </a:t>
              </a:r>
            </a:p>
            <a:p>
              <a:pPr>
                <a:defRPr/>
              </a:pPr>
              <a:r>
                <a:rPr lang="fr-FR" sz="1100" dirty="0">
                  <a:solidFill>
                    <a:schemeClr val="accent6"/>
                  </a:solidFill>
                  <a:latin typeface="+mn-lt"/>
                  <a:cs typeface="+mn-cs"/>
                </a:rPr>
                <a:t>photo </a:t>
              </a:r>
              <a:r>
                <a:rPr lang="fr-FR" sz="1100" dirty="0" smtClean="0">
                  <a:solidFill>
                    <a:schemeClr val="accent6"/>
                  </a:solidFill>
                  <a:latin typeface="+mn-lt"/>
                  <a:cs typeface="+mn-cs"/>
                </a:rPr>
                <a:t>complété</a:t>
              </a:r>
            </a:p>
            <a:p>
              <a:pPr>
                <a:defRPr/>
              </a:pPr>
              <a:r>
                <a:rPr lang="fr-FR" sz="1100" dirty="0" smtClean="0">
                  <a:solidFill>
                    <a:schemeClr val="accent6"/>
                  </a:solidFill>
                  <a:latin typeface="+mn-lt"/>
                  <a:cs typeface="+mn-cs"/>
                </a:rPr>
                <a:t>au </a:t>
              </a:r>
              <a:r>
                <a:rPr lang="fr-FR" sz="1100" dirty="0">
                  <a:solidFill>
                    <a:schemeClr val="accent6"/>
                  </a:solidFill>
                  <a:latin typeface="+mn-lt"/>
                  <a:cs typeface="+mn-cs"/>
                </a:rPr>
                <a:t>Numériseur </a:t>
              </a:r>
            </a:p>
          </p:txBody>
        </p:sp>
        <p:sp>
          <p:nvSpPr>
            <p:cNvPr id="107" name="Rectangle 518"/>
            <p:cNvSpPr>
              <a:spLocks noChangeArrowheads="1"/>
            </p:cNvSpPr>
            <p:nvPr/>
          </p:nvSpPr>
          <p:spPr bwMode="auto">
            <a:xfrm>
              <a:off x="899592" y="2874422"/>
              <a:ext cx="1570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sz="2200" dirty="0">
                  <a:solidFill>
                    <a:schemeClr val="accent6"/>
                  </a:solidFill>
                  <a:latin typeface="+mn-lt"/>
                </a:rPr>
                <a:t>2</a:t>
              </a:r>
              <a:endParaRPr lang="fr-FR" sz="2400" dirty="0">
                <a:solidFill>
                  <a:schemeClr val="accent6"/>
                </a:solidFill>
                <a:latin typeface="+mn-lt"/>
              </a:endParaRPr>
            </a:p>
          </p:txBody>
        </p:sp>
      </p:grpSp>
      <p:sp>
        <p:nvSpPr>
          <p:cNvPr id="108" name="Rectangle 519"/>
          <p:cNvSpPr>
            <a:spLocks noChangeArrowheads="1"/>
          </p:cNvSpPr>
          <p:nvPr/>
        </p:nvSpPr>
        <p:spPr bwMode="auto">
          <a:xfrm>
            <a:off x="6140319" y="2588486"/>
            <a:ext cx="384175"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solidFill>
                <a:schemeClr val="accent6"/>
              </a:solidFill>
              <a:latin typeface="+mn-lt"/>
            </a:endParaRPr>
          </a:p>
        </p:txBody>
      </p:sp>
      <p:sp>
        <p:nvSpPr>
          <p:cNvPr id="109" name="Rectangle 521"/>
          <p:cNvSpPr>
            <a:spLocks noChangeArrowheads="1"/>
          </p:cNvSpPr>
          <p:nvPr/>
        </p:nvSpPr>
        <p:spPr bwMode="auto">
          <a:xfrm>
            <a:off x="2527169" y="2528161"/>
            <a:ext cx="3841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solidFill>
                <a:schemeClr val="accent6"/>
              </a:solidFill>
              <a:latin typeface="+mn-lt"/>
            </a:endParaRPr>
          </a:p>
        </p:txBody>
      </p:sp>
      <p:sp>
        <p:nvSpPr>
          <p:cNvPr id="110" name="Rectangle 522"/>
          <p:cNvSpPr>
            <a:spLocks noChangeArrowheads="1"/>
          </p:cNvSpPr>
          <p:nvPr/>
        </p:nvSpPr>
        <p:spPr bwMode="auto">
          <a:xfrm flipH="1">
            <a:off x="3276128" y="1710244"/>
            <a:ext cx="335148" cy="34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fr-FR" sz="2200" dirty="0">
                <a:solidFill>
                  <a:schemeClr val="accent6"/>
                </a:solidFill>
                <a:latin typeface="+mn-lt"/>
              </a:rPr>
              <a:t>3</a:t>
            </a:r>
            <a:endParaRPr lang="fr-FR" sz="2400" dirty="0">
              <a:solidFill>
                <a:schemeClr val="accent6"/>
              </a:solidFill>
              <a:latin typeface="+mn-lt"/>
            </a:endParaRPr>
          </a:p>
        </p:txBody>
      </p:sp>
      <p:sp>
        <p:nvSpPr>
          <p:cNvPr id="111" name="Rectangle 523"/>
          <p:cNvSpPr>
            <a:spLocks noChangeArrowheads="1"/>
          </p:cNvSpPr>
          <p:nvPr/>
        </p:nvSpPr>
        <p:spPr bwMode="auto">
          <a:xfrm>
            <a:off x="2452556" y="4769711"/>
            <a:ext cx="38258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solidFill>
                <a:schemeClr val="accent6"/>
              </a:solidFill>
              <a:latin typeface="+mn-lt"/>
            </a:endParaRPr>
          </a:p>
        </p:txBody>
      </p:sp>
      <p:sp>
        <p:nvSpPr>
          <p:cNvPr id="112" name="Rectangle 529"/>
          <p:cNvSpPr>
            <a:spLocks noChangeArrowheads="1"/>
          </p:cNvSpPr>
          <p:nvPr/>
        </p:nvSpPr>
        <p:spPr bwMode="auto">
          <a:xfrm>
            <a:off x="5914894" y="4163286"/>
            <a:ext cx="3841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solidFill>
                <a:schemeClr val="accent6"/>
              </a:solidFill>
              <a:latin typeface="+mn-lt"/>
            </a:endParaRPr>
          </a:p>
        </p:txBody>
      </p:sp>
      <p:sp>
        <p:nvSpPr>
          <p:cNvPr id="113" name="Rectangle 530"/>
          <p:cNvSpPr>
            <a:spLocks noChangeArrowheads="1"/>
          </p:cNvSpPr>
          <p:nvPr/>
        </p:nvSpPr>
        <p:spPr bwMode="auto">
          <a:xfrm>
            <a:off x="6605618" y="4556443"/>
            <a:ext cx="1570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sz="2200" dirty="0">
                <a:solidFill>
                  <a:srgbClr val="00B050"/>
                </a:solidFill>
                <a:latin typeface="+mn-lt"/>
              </a:rPr>
              <a:t>5</a:t>
            </a:r>
            <a:endParaRPr lang="fr-FR" sz="2400" dirty="0">
              <a:solidFill>
                <a:srgbClr val="00B050"/>
              </a:solidFill>
              <a:latin typeface="+mn-lt"/>
            </a:endParaRPr>
          </a:p>
        </p:txBody>
      </p:sp>
      <p:sp>
        <p:nvSpPr>
          <p:cNvPr id="114" name="Rectangle 531"/>
          <p:cNvSpPr>
            <a:spLocks noChangeArrowheads="1"/>
          </p:cNvSpPr>
          <p:nvPr/>
        </p:nvSpPr>
        <p:spPr bwMode="auto">
          <a:xfrm>
            <a:off x="6367331" y="2359886"/>
            <a:ext cx="20351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solidFill>
                <a:schemeClr val="accent6"/>
              </a:solidFill>
              <a:latin typeface="+mn-lt"/>
            </a:endParaRPr>
          </a:p>
        </p:txBody>
      </p:sp>
      <p:sp>
        <p:nvSpPr>
          <p:cNvPr id="115" name="Rectangle 542"/>
          <p:cNvSpPr>
            <a:spLocks noChangeArrowheads="1"/>
          </p:cNvSpPr>
          <p:nvPr/>
        </p:nvSpPr>
        <p:spPr bwMode="auto">
          <a:xfrm>
            <a:off x="1473069" y="3920398"/>
            <a:ext cx="15097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dirty="0">
              <a:solidFill>
                <a:schemeClr val="accent6"/>
              </a:solidFill>
              <a:latin typeface="+mn-lt"/>
            </a:endParaRPr>
          </a:p>
        </p:txBody>
      </p:sp>
      <p:sp>
        <p:nvSpPr>
          <p:cNvPr id="116" name="Rectangle 543"/>
          <p:cNvSpPr>
            <a:spLocks noChangeArrowheads="1"/>
          </p:cNvSpPr>
          <p:nvPr/>
        </p:nvSpPr>
        <p:spPr bwMode="auto">
          <a:xfrm>
            <a:off x="1895757" y="3933098"/>
            <a:ext cx="9489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defRPr/>
            </a:pPr>
            <a:r>
              <a:rPr lang="fr-FR" sz="1100" dirty="0">
                <a:solidFill>
                  <a:schemeClr val="accent6"/>
                </a:solidFill>
                <a:latin typeface="+mn-lt"/>
                <a:cs typeface="+mn-cs"/>
              </a:rPr>
              <a:t>Envoi </a:t>
            </a:r>
            <a:r>
              <a:rPr lang="fr-FR" sz="1100" dirty="0" smtClean="0">
                <a:solidFill>
                  <a:schemeClr val="accent6"/>
                </a:solidFill>
                <a:latin typeface="+mn-lt"/>
                <a:cs typeface="+mn-cs"/>
              </a:rPr>
              <a:t>du</a:t>
            </a:r>
          </a:p>
          <a:p>
            <a:pPr algn="ctr">
              <a:defRPr/>
            </a:pPr>
            <a:r>
              <a:rPr lang="fr-FR" sz="1100" dirty="0">
                <a:solidFill>
                  <a:schemeClr val="accent6"/>
                </a:solidFill>
                <a:latin typeface="+mn-lt"/>
                <a:cs typeface="+mn-cs"/>
              </a:rPr>
              <a:t>p</a:t>
            </a:r>
            <a:r>
              <a:rPr lang="fr-FR" sz="1100" dirty="0" smtClean="0">
                <a:solidFill>
                  <a:schemeClr val="accent6"/>
                </a:solidFill>
                <a:latin typeface="+mn-lt"/>
                <a:cs typeface="+mn-cs"/>
              </a:rPr>
              <a:t>li </a:t>
            </a:r>
            <a:r>
              <a:rPr lang="fr-FR" sz="1100" dirty="0">
                <a:solidFill>
                  <a:schemeClr val="accent6"/>
                </a:solidFill>
                <a:latin typeface="+mn-lt"/>
                <a:cs typeface="+mn-cs"/>
              </a:rPr>
              <a:t>collecte </a:t>
            </a:r>
            <a:r>
              <a:rPr lang="fr-FR" sz="1100" dirty="0" smtClean="0">
                <a:solidFill>
                  <a:schemeClr val="accent6"/>
                </a:solidFill>
                <a:latin typeface="+mn-lt"/>
                <a:cs typeface="+mn-cs"/>
              </a:rPr>
              <a:t>photo</a:t>
            </a:r>
          </a:p>
        </p:txBody>
      </p:sp>
      <p:grpSp>
        <p:nvGrpSpPr>
          <p:cNvPr id="118" name="Groupe 117"/>
          <p:cNvGrpSpPr/>
          <p:nvPr/>
        </p:nvGrpSpPr>
        <p:grpSpPr>
          <a:xfrm>
            <a:off x="3513567" y="3612278"/>
            <a:ext cx="676625" cy="490631"/>
            <a:chOff x="2526019" y="4066259"/>
            <a:chExt cx="676625" cy="490631"/>
          </a:xfrm>
        </p:grpSpPr>
        <p:pic>
          <p:nvPicPr>
            <p:cNvPr id="1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2526019" y="4066259"/>
              <a:ext cx="343400" cy="485938"/>
            </a:xfrm>
            <a:prstGeom prst="rect">
              <a:avLst/>
            </a:prstGeom>
            <a:noFill/>
            <a:ln>
              <a:solidFill>
                <a:schemeClr val="tx1"/>
              </a:solidFill>
              <a:miter lim="800000"/>
              <a:headEnd/>
              <a:tailEnd/>
            </a:ln>
          </p:spPr>
        </p:pic>
        <p:pic>
          <p:nvPicPr>
            <p:cNvPr id="12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2858499" y="4070951"/>
              <a:ext cx="344145" cy="485939"/>
            </a:xfrm>
            <a:prstGeom prst="rect">
              <a:avLst/>
            </a:prstGeom>
            <a:noFill/>
            <a:ln>
              <a:solidFill>
                <a:schemeClr val="tx1"/>
              </a:solidFill>
              <a:miter lim="800000"/>
              <a:headEnd/>
              <a:tailEnd/>
            </a:ln>
          </p:spPr>
        </p:pic>
      </p:grpSp>
      <p:cxnSp>
        <p:nvCxnSpPr>
          <p:cNvPr id="121" name="Connecteur droit avec flèche 120"/>
          <p:cNvCxnSpPr>
            <a:stCxn id="119" idx="1"/>
            <a:endCxn id="72" idx="3"/>
          </p:cNvCxnSpPr>
          <p:nvPr/>
        </p:nvCxnSpPr>
        <p:spPr>
          <a:xfrm flipH="1">
            <a:off x="1027858" y="3855247"/>
            <a:ext cx="2485709" cy="559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22" name="Connecteur en arc 121"/>
          <p:cNvCxnSpPr>
            <a:stCxn id="72" idx="0"/>
            <a:endCxn id="132" idx="1"/>
          </p:cNvCxnSpPr>
          <p:nvPr/>
        </p:nvCxnSpPr>
        <p:spPr>
          <a:xfrm rot="5400000" flipH="1" flipV="1">
            <a:off x="616186" y="1551831"/>
            <a:ext cx="2034524" cy="1723941"/>
          </a:xfrm>
          <a:prstGeom prst="curvedConnector2">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pic>
        <p:nvPicPr>
          <p:cNvPr id="1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1193158" y="1826714"/>
            <a:ext cx="344145" cy="485939"/>
          </a:xfrm>
          <a:prstGeom prst="rect">
            <a:avLst/>
          </a:prstGeom>
          <a:noFill/>
          <a:ln>
            <a:solidFill>
              <a:schemeClr val="tx1"/>
            </a:solidFill>
            <a:miter lim="800000"/>
            <a:headEnd/>
            <a:tailEnd/>
          </a:ln>
        </p:spPr>
      </p:pic>
      <p:grpSp>
        <p:nvGrpSpPr>
          <p:cNvPr id="131" name="Groupe 130"/>
          <p:cNvGrpSpPr/>
          <p:nvPr/>
        </p:nvGrpSpPr>
        <p:grpSpPr>
          <a:xfrm>
            <a:off x="2495419" y="1049998"/>
            <a:ext cx="818000" cy="693082"/>
            <a:chOff x="1993019" y="1584065"/>
            <a:chExt cx="818000" cy="693082"/>
          </a:xfrm>
        </p:grpSpPr>
        <p:pic>
          <p:nvPicPr>
            <p:cNvPr id="132" name="Picture 2" descr="http://www.larousse.fr/encyclopedie/data/images/1309190-Scanner_informatique.jpg"/>
            <p:cNvPicPr>
              <a:picLocks noChangeAspect="1" noChangeArrowheads="1"/>
            </p:cNvPicPr>
            <p:nvPr/>
          </p:nvPicPr>
          <p:blipFill>
            <a:blip r:embed="rId5" cstate="print">
              <a:extLst>
                <a:ext uri="{28A0092B-C50C-407E-A947-70E740481C1C}">
                  <a14:useLocalDpi xmlns:a14="http://schemas.microsoft.com/office/drawing/2010/main" val="0"/>
                </a:ext>
              </a:extLst>
            </a:blip>
            <a:srcRect l="11166" t="7086" r="11119" b="8115"/>
            <a:stretch>
              <a:fillRect/>
            </a:stretch>
          </p:blipFill>
          <p:spPr bwMode="auto">
            <a:xfrm>
              <a:off x="1993019" y="1584065"/>
              <a:ext cx="777875" cy="69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 name="Rectangle 515"/>
            <p:cNvSpPr>
              <a:spLocks noChangeArrowheads="1"/>
            </p:cNvSpPr>
            <p:nvPr/>
          </p:nvSpPr>
          <p:spPr bwMode="auto">
            <a:xfrm>
              <a:off x="2027150" y="1859682"/>
              <a:ext cx="783869" cy="169277"/>
            </a:xfrm>
            <a:prstGeom prst="rect">
              <a:avLst/>
            </a:prstGeom>
            <a:solidFill>
              <a:schemeClr val="bg1"/>
            </a:solidFill>
            <a:ln>
              <a:noFill/>
            </a:ln>
            <a:extLst/>
          </p:spPr>
          <p:txBody>
            <a:bodyPr wrap="none" lIns="0" tIns="0" rIns="0" bIns="0">
              <a:spAutoFit/>
            </a:bodyPr>
            <a:lstStyle/>
            <a:p>
              <a:r>
                <a:rPr lang="fr-FR" sz="1100" dirty="0" smtClean="0">
                  <a:solidFill>
                    <a:schemeClr val="accent6"/>
                  </a:solidFill>
                  <a:latin typeface="+mn-lt"/>
                </a:rPr>
                <a:t>Numériseur</a:t>
              </a:r>
              <a:endParaRPr lang="fr-FR" sz="1100" dirty="0">
                <a:solidFill>
                  <a:schemeClr val="accent6"/>
                </a:solidFill>
                <a:latin typeface="+mn-lt"/>
              </a:endParaRPr>
            </a:p>
          </p:txBody>
        </p:sp>
      </p:grpSp>
      <p:cxnSp>
        <p:nvCxnSpPr>
          <p:cNvPr id="134" name="Connecteur droit avec flèche 133"/>
          <p:cNvCxnSpPr>
            <a:stCxn id="103" idx="0"/>
            <a:endCxn id="119" idx="0"/>
          </p:cNvCxnSpPr>
          <p:nvPr/>
        </p:nvCxnSpPr>
        <p:spPr>
          <a:xfrm>
            <a:off x="3055806" y="1862998"/>
            <a:ext cx="629461" cy="1749280"/>
          </a:xfrm>
          <a:prstGeom prst="straightConnector1">
            <a:avLst/>
          </a:prstGeom>
          <a:ln w="38100">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5" name="Connecteur droit avec flèche 134"/>
          <p:cNvCxnSpPr>
            <a:stCxn id="132" idx="3"/>
          </p:cNvCxnSpPr>
          <p:nvPr/>
        </p:nvCxnSpPr>
        <p:spPr>
          <a:xfrm>
            <a:off x="3273294" y="1396539"/>
            <a:ext cx="2449178" cy="811333"/>
          </a:xfrm>
          <a:prstGeom prst="straightConnector1">
            <a:avLst/>
          </a:prstGeom>
          <a:ln w="38100">
            <a:solidFill>
              <a:srgbClr val="FF0066"/>
            </a:solidFill>
            <a:tailEnd type="arrow"/>
          </a:ln>
        </p:spPr>
        <p:style>
          <a:lnRef idx="1">
            <a:schemeClr val="accent1"/>
          </a:lnRef>
          <a:fillRef idx="0">
            <a:schemeClr val="accent1"/>
          </a:fillRef>
          <a:effectRef idx="0">
            <a:schemeClr val="accent1"/>
          </a:effectRef>
          <a:fontRef idx="minor">
            <a:schemeClr val="tx1"/>
          </a:fontRef>
        </p:style>
      </p:cxnSp>
      <p:grpSp>
        <p:nvGrpSpPr>
          <p:cNvPr id="136" name="Groupe 135"/>
          <p:cNvGrpSpPr/>
          <p:nvPr/>
        </p:nvGrpSpPr>
        <p:grpSpPr>
          <a:xfrm>
            <a:off x="5362432" y="1194014"/>
            <a:ext cx="4210943" cy="2952328"/>
            <a:chOff x="5099129" y="1706385"/>
            <a:chExt cx="4210943" cy="2952328"/>
          </a:xfrm>
        </p:grpSpPr>
        <p:sp>
          <p:nvSpPr>
            <p:cNvPr id="137" name="Rectangle 520"/>
            <p:cNvSpPr>
              <a:spLocks noChangeArrowheads="1"/>
            </p:cNvSpPr>
            <p:nvPr/>
          </p:nvSpPr>
          <p:spPr bwMode="auto">
            <a:xfrm>
              <a:off x="5624432" y="2967205"/>
              <a:ext cx="1570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sz="2200" dirty="0">
                  <a:solidFill>
                    <a:srgbClr val="FF0066"/>
                  </a:solidFill>
                  <a:latin typeface="+mn-lt"/>
                </a:rPr>
                <a:t>4</a:t>
              </a:r>
            </a:p>
          </p:txBody>
        </p:sp>
        <p:sp>
          <p:nvSpPr>
            <p:cNvPr id="138" name="Freeform 525"/>
            <p:cNvSpPr>
              <a:spLocks/>
            </p:cNvSpPr>
            <p:nvPr/>
          </p:nvSpPr>
          <p:spPr bwMode="auto">
            <a:xfrm rot="-723620">
              <a:off x="5099129" y="2510509"/>
              <a:ext cx="2309813" cy="1154113"/>
            </a:xfrm>
            <a:custGeom>
              <a:avLst/>
              <a:gdLst>
                <a:gd name="T0" fmla="*/ 2147483647 w 569"/>
                <a:gd name="T1" fmla="*/ 2147483647 h 712"/>
                <a:gd name="T2" fmla="*/ 2147483647 w 569"/>
                <a:gd name="T3" fmla="*/ 0 h 712"/>
                <a:gd name="T4" fmla="*/ 2147483647 w 569"/>
                <a:gd name="T5" fmla="*/ 2147483647 h 712"/>
                <a:gd name="T6" fmla="*/ 2147483647 w 569"/>
                <a:gd name="T7" fmla="*/ 2147483647 h 712"/>
                <a:gd name="T8" fmla="*/ 2147483647 w 569"/>
                <a:gd name="T9" fmla="*/ 2147483647 h 712"/>
                <a:gd name="T10" fmla="*/ 2147483647 w 569"/>
                <a:gd name="T11" fmla="*/ 2147483647 h 712"/>
                <a:gd name="T12" fmla="*/ 2147483647 w 569"/>
                <a:gd name="T13" fmla="*/ 2147483647 h 712"/>
                <a:gd name="T14" fmla="*/ 2147483647 w 569"/>
                <a:gd name="T15" fmla="*/ 2147483647 h 712"/>
                <a:gd name="T16" fmla="*/ 2147483647 w 569"/>
                <a:gd name="T17" fmla="*/ 2147483647 h 712"/>
                <a:gd name="T18" fmla="*/ 2147483647 w 569"/>
                <a:gd name="T19" fmla="*/ 2147483647 h 712"/>
                <a:gd name="T20" fmla="*/ 2147483647 w 569"/>
                <a:gd name="T21" fmla="*/ 2147483647 h 712"/>
                <a:gd name="T22" fmla="*/ 2147483647 w 569"/>
                <a:gd name="T23" fmla="*/ 2147483647 h 712"/>
                <a:gd name="T24" fmla="*/ 0 w 569"/>
                <a:gd name="T25" fmla="*/ 2147483647 h 712"/>
                <a:gd name="T26" fmla="*/ 2147483647 w 569"/>
                <a:gd name="T27" fmla="*/ 2147483647 h 712"/>
                <a:gd name="T28" fmla="*/ 2147483647 w 569"/>
                <a:gd name="T29" fmla="*/ 2147483647 h 712"/>
                <a:gd name="T30" fmla="*/ 2147483647 w 569"/>
                <a:gd name="T31" fmla="*/ 2147483647 h 712"/>
                <a:gd name="T32" fmla="*/ 2147483647 w 569"/>
                <a:gd name="T33" fmla="*/ 2147483647 h 712"/>
                <a:gd name="T34" fmla="*/ 2147483647 w 569"/>
                <a:gd name="T35" fmla="*/ 2147483647 h 712"/>
                <a:gd name="T36" fmla="*/ 2147483647 w 569"/>
                <a:gd name="T37" fmla="*/ 2147483647 h 712"/>
                <a:gd name="T38" fmla="*/ 2147483647 w 569"/>
                <a:gd name="T39" fmla="*/ 2147483647 h 712"/>
                <a:gd name="T40" fmla="*/ 2147483647 w 569"/>
                <a:gd name="T41" fmla="*/ 2147483647 h 712"/>
                <a:gd name="T42" fmla="*/ 2147483647 w 569"/>
                <a:gd name="T43" fmla="*/ 2147483647 h 712"/>
                <a:gd name="T44" fmla="*/ 2147483647 w 569"/>
                <a:gd name="T45" fmla="*/ 2147483647 h 712"/>
                <a:gd name="T46" fmla="*/ 2147483647 w 569"/>
                <a:gd name="T47" fmla="*/ 2147483647 h 712"/>
                <a:gd name="T48" fmla="*/ 2147483647 w 569"/>
                <a:gd name="T49" fmla="*/ 2147483647 h 712"/>
                <a:gd name="T50" fmla="*/ 2147483647 w 569"/>
                <a:gd name="T51" fmla="*/ 2147483647 h 712"/>
                <a:gd name="T52" fmla="*/ 2147483647 w 569"/>
                <a:gd name="T53" fmla="*/ 2147483647 h 712"/>
                <a:gd name="T54" fmla="*/ 2147483647 w 569"/>
                <a:gd name="T55" fmla="*/ 2147483647 h 712"/>
                <a:gd name="T56" fmla="*/ 2147483647 w 569"/>
                <a:gd name="T57" fmla="*/ 2147483647 h 712"/>
                <a:gd name="T58" fmla="*/ 2147483647 w 569"/>
                <a:gd name="T59" fmla="*/ 2147483647 h 712"/>
                <a:gd name="T60" fmla="*/ 2147483647 w 569"/>
                <a:gd name="T61" fmla="*/ 2147483647 h 712"/>
                <a:gd name="T62" fmla="*/ 2147483647 w 569"/>
                <a:gd name="T63" fmla="*/ 2147483647 h 712"/>
                <a:gd name="T64" fmla="*/ 2147483647 w 569"/>
                <a:gd name="T65" fmla="*/ 2147483647 h 7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9" h="712">
                  <a:moveTo>
                    <a:pt x="566" y="27"/>
                  </a:moveTo>
                  <a:lnTo>
                    <a:pt x="569" y="8"/>
                  </a:lnTo>
                  <a:lnTo>
                    <a:pt x="516" y="2"/>
                  </a:lnTo>
                  <a:lnTo>
                    <a:pt x="491" y="0"/>
                  </a:lnTo>
                  <a:lnTo>
                    <a:pt x="465" y="0"/>
                  </a:lnTo>
                  <a:lnTo>
                    <a:pt x="465" y="10"/>
                  </a:lnTo>
                  <a:lnTo>
                    <a:pt x="465" y="0"/>
                  </a:lnTo>
                  <a:lnTo>
                    <a:pt x="417" y="5"/>
                  </a:lnTo>
                  <a:lnTo>
                    <a:pt x="369" y="13"/>
                  </a:lnTo>
                  <a:lnTo>
                    <a:pt x="366" y="15"/>
                  </a:lnTo>
                  <a:lnTo>
                    <a:pt x="321" y="27"/>
                  </a:lnTo>
                  <a:lnTo>
                    <a:pt x="279" y="46"/>
                  </a:lnTo>
                  <a:lnTo>
                    <a:pt x="238" y="68"/>
                  </a:lnTo>
                  <a:lnTo>
                    <a:pt x="234" y="69"/>
                  </a:lnTo>
                  <a:lnTo>
                    <a:pt x="197" y="95"/>
                  </a:lnTo>
                  <a:lnTo>
                    <a:pt x="161" y="124"/>
                  </a:lnTo>
                  <a:lnTo>
                    <a:pt x="128" y="156"/>
                  </a:lnTo>
                  <a:lnTo>
                    <a:pt x="99" y="192"/>
                  </a:lnTo>
                  <a:lnTo>
                    <a:pt x="74" y="231"/>
                  </a:lnTo>
                  <a:lnTo>
                    <a:pt x="51" y="272"/>
                  </a:lnTo>
                  <a:lnTo>
                    <a:pt x="48" y="278"/>
                  </a:lnTo>
                  <a:lnTo>
                    <a:pt x="31" y="322"/>
                  </a:lnTo>
                  <a:lnTo>
                    <a:pt x="15" y="368"/>
                  </a:lnTo>
                  <a:lnTo>
                    <a:pt x="5" y="415"/>
                  </a:lnTo>
                  <a:lnTo>
                    <a:pt x="0" y="464"/>
                  </a:lnTo>
                  <a:lnTo>
                    <a:pt x="0" y="514"/>
                  </a:lnTo>
                  <a:lnTo>
                    <a:pt x="0" y="515"/>
                  </a:lnTo>
                  <a:lnTo>
                    <a:pt x="5" y="564"/>
                  </a:lnTo>
                  <a:lnTo>
                    <a:pt x="14" y="613"/>
                  </a:lnTo>
                  <a:lnTo>
                    <a:pt x="29" y="661"/>
                  </a:lnTo>
                  <a:lnTo>
                    <a:pt x="31" y="668"/>
                  </a:lnTo>
                  <a:lnTo>
                    <a:pt x="50" y="712"/>
                  </a:lnTo>
                  <a:lnTo>
                    <a:pt x="67" y="704"/>
                  </a:lnTo>
                  <a:lnTo>
                    <a:pt x="46" y="653"/>
                  </a:lnTo>
                  <a:lnTo>
                    <a:pt x="39" y="661"/>
                  </a:lnTo>
                  <a:lnTo>
                    <a:pt x="50" y="661"/>
                  </a:lnTo>
                  <a:lnTo>
                    <a:pt x="34" y="613"/>
                  </a:lnTo>
                  <a:lnTo>
                    <a:pt x="26" y="564"/>
                  </a:lnTo>
                  <a:lnTo>
                    <a:pt x="21" y="514"/>
                  </a:lnTo>
                  <a:lnTo>
                    <a:pt x="10" y="514"/>
                  </a:lnTo>
                  <a:lnTo>
                    <a:pt x="21" y="514"/>
                  </a:lnTo>
                  <a:lnTo>
                    <a:pt x="21" y="464"/>
                  </a:lnTo>
                  <a:lnTo>
                    <a:pt x="26" y="415"/>
                  </a:lnTo>
                  <a:lnTo>
                    <a:pt x="36" y="368"/>
                  </a:lnTo>
                  <a:lnTo>
                    <a:pt x="51" y="322"/>
                  </a:lnTo>
                  <a:lnTo>
                    <a:pt x="68" y="278"/>
                  </a:lnTo>
                  <a:lnTo>
                    <a:pt x="58" y="278"/>
                  </a:lnTo>
                  <a:lnTo>
                    <a:pt x="67" y="286"/>
                  </a:lnTo>
                  <a:lnTo>
                    <a:pt x="89" y="245"/>
                  </a:lnTo>
                  <a:lnTo>
                    <a:pt x="115" y="206"/>
                  </a:lnTo>
                  <a:lnTo>
                    <a:pt x="144" y="170"/>
                  </a:lnTo>
                  <a:lnTo>
                    <a:pt x="176" y="139"/>
                  </a:lnTo>
                  <a:lnTo>
                    <a:pt x="212" y="109"/>
                  </a:lnTo>
                  <a:lnTo>
                    <a:pt x="250" y="84"/>
                  </a:lnTo>
                  <a:lnTo>
                    <a:pt x="241" y="76"/>
                  </a:lnTo>
                  <a:lnTo>
                    <a:pt x="246" y="85"/>
                  </a:lnTo>
                  <a:lnTo>
                    <a:pt x="287" y="63"/>
                  </a:lnTo>
                  <a:lnTo>
                    <a:pt x="330" y="44"/>
                  </a:lnTo>
                  <a:lnTo>
                    <a:pt x="374" y="32"/>
                  </a:lnTo>
                  <a:lnTo>
                    <a:pt x="369" y="22"/>
                  </a:lnTo>
                  <a:lnTo>
                    <a:pt x="369" y="32"/>
                  </a:lnTo>
                  <a:lnTo>
                    <a:pt x="417" y="24"/>
                  </a:lnTo>
                  <a:lnTo>
                    <a:pt x="465" y="19"/>
                  </a:lnTo>
                  <a:lnTo>
                    <a:pt x="467" y="19"/>
                  </a:lnTo>
                  <a:lnTo>
                    <a:pt x="491" y="19"/>
                  </a:lnTo>
                  <a:lnTo>
                    <a:pt x="516" y="21"/>
                  </a:lnTo>
                  <a:lnTo>
                    <a:pt x="566" y="27"/>
                  </a:lnTo>
                  <a:close/>
                </a:path>
              </a:pathLst>
            </a:custGeom>
            <a:solidFill>
              <a:srgbClr val="FF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sz="1100" dirty="0">
                <a:solidFill>
                  <a:schemeClr val="accent6"/>
                </a:solidFill>
                <a:latin typeface="+mn-lt"/>
              </a:endParaRPr>
            </a:p>
          </p:txBody>
        </p:sp>
        <p:grpSp>
          <p:nvGrpSpPr>
            <p:cNvPr id="139" name="Groupe 138"/>
            <p:cNvGrpSpPr/>
            <p:nvPr/>
          </p:nvGrpSpPr>
          <p:grpSpPr>
            <a:xfrm>
              <a:off x="6913790" y="1706385"/>
              <a:ext cx="1209675" cy="680296"/>
              <a:chOff x="7198039" y="1689372"/>
              <a:chExt cx="1209675" cy="680296"/>
            </a:xfrm>
            <a:solidFill>
              <a:schemeClr val="bg1"/>
            </a:solidFill>
          </p:grpSpPr>
          <p:pic>
            <p:nvPicPr>
              <p:cNvPr id="145" name="Espace réservé du contenu 553"/>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98039" y="1689372"/>
                <a:ext cx="1209675" cy="3603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146" name="WordArt 564"/>
              <p:cNvSpPr>
                <a:spLocks noChangeArrowheads="1" noChangeShapeType="1" noTextEdit="1"/>
              </p:cNvSpPr>
              <p:nvPr/>
            </p:nvSpPr>
            <p:spPr bwMode="auto">
              <a:xfrm>
                <a:off x="7440388" y="1937868"/>
                <a:ext cx="573088" cy="431800"/>
              </a:xfrm>
              <a:prstGeom prst="rect">
                <a:avLst/>
              </a:prstGeom>
              <a:grpFill/>
              <a:ln>
                <a:noFill/>
              </a:ln>
            </p:spPr>
            <p:txBody>
              <a:bodyPr wrap="none" fromWordArt="1">
                <a:prstTxWarp prst="textPlain">
                  <a:avLst>
                    <a:gd name="adj" fmla="val 50000"/>
                  </a:avLst>
                </a:prstTxWarp>
              </a:bodyPr>
              <a:lstStyle/>
              <a:p>
                <a:pPr algn="ctr"/>
                <a:r>
                  <a:rPr lang="fr-FR" sz="1100" kern="10" dirty="0" smtClean="0">
                    <a:ln w="18000">
                      <a:solidFill>
                        <a:srgbClr val="0070C0"/>
                      </a:solidFill>
                      <a:prstDash val="solid"/>
                      <a:miter lim="800000"/>
                    </a:ln>
                    <a:noFill/>
                    <a:effectLst>
                      <a:outerShdw blurRad="25500" dist="23000" dir="7020000" algn="tl">
                        <a:srgbClr val="000000">
                          <a:alpha val="50000"/>
                        </a:srgbClr>
                      </a:outerShdw>
                    </a:effectLst>
                    <a:latin typeface="+mn-lt"/>
                  </a:rPr>
                  <a:t>GTC</a:t>
                </a:r>
                <a:endParaRPr lang="fr-FR" sz="1100" kern="10" dirty="0">
                  <a:ln w="18000">
                    <a:solidFill>
                      <a:srgbClr val="0070C0"/>
                    </a:solidFill>
                    <a:prstDash val="solid"/>
                    <a:miter lim="800000"/>
                  </a:ln>
                  <a:noFill/>
                  <a:effectLst>
                    <a:outerShdw blurRad="25500" dist="23000" dir="7020000" algn="tl">
                      <a:srgbClr val="000000">
                        <a:alpha val="50000"/>
                      </a:srgbClr>
                    </a:outerShdw>
                  </a:effectLst>
                  <a:latin typeface="+mn-lt"/>
                </a:endParaRPr>
              </a:p>
            </p:txBody>
          </p:sp>
        </p:grpSp>
        <p:sp>
          <p:nvSpPr>
            <p:cNvPr id="140" name="Cylindre 139"/>
            <p:cNvSpPr/>
            <p:nvPr/>
          </p:nvSpPr>
          <p:spPr bwMode="auto">
            <a:xfrm>
              <a:off x="5746158" y="2145030"/>
              <a:ext cx="778041" cy="606484"/>
            </a:xfrm>
            <a:prstGeom prst="ca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fr-FR" sz="1100" b="1" dirty="0"/>
                <a:t>RNIAM</a:t>
              </a:r>
            </a:p>
          </p:txBody>
        </p:sp>
        <p:grpSp>
          <p:nvGrpSpPr>
            <p:cNvPr id="141" name="Groupe 140"/>
            <p:cNvGrpSpPr/>
            <p:nvPr/>
          </p:nvGrpSpPr>
          <p:grpSpPr>
            <a:xfrm>
              <a:off x="5568775" y="3935881"/>
              <a:ext cx="1209675" cy="722832"/>
              <a:chOff x="6749919" y="3681266"/>
              <a:chExt cx="1209675" cy="722832"/>
            </a:xfrm>
          </p:grpSpPr>
          <p:pic>
            <p:nvPicPr>
              <p:cNvPr id="143" name="Espace réservé du contenu 553"/>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49919" y="3681266"/>
                <a:ext cx="12096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 name="WordArt 564"/>
              <p:cNvSpPr>
                <a:spLocks noChangeArrowheads="1" noChangeShapeType="1" noTextEdit="1"/>
              </p:cNvSpPr>
              <p:nvPr/>
            </p:nvSpPr>
            <p:spPr bwMode="auto">
              <a:xfrm>
                <a:off x="6984199" y="3972298"/>
                <a:ext cx="573088" cy="431800"/>
              </a:xfrm>
              <a:prstGeom prst="rect">
                <a:avLst/>
              </a:prstGeom>
              <a:solidFill>
                <a:schemeClr val="bg1"/>
              </a:solidFill>
              <a:ln>
                <a:noFill/>
              </a:ln>
            </p:spPr>
            <p:txBody>
              <a:bodyPr wrap="none" fromWordArt="1">
                <a:prstTxWarp prst="textPlain">
                  <a:avLst>
                    <a:gd name="adj" fmla="val 50000"/>
                  </a:avLst>
                </a:prstTxWarp>
              </a:bodyPr>
              <a:lstStyle/>
              <a:p>
                <a:pPr algn="ctr"/>
                <a:r>
                  <a:rPr lang="fr-FR" sz="1100" kern="10" dirty="0" smtClean="0">
                    <a:ln w="18000">
                      <a:solidFill>
                        <a:srgbClr val="0070C0"/>
                      </a:solidFill>
                      <a:prstDash val="solid"/>
                      <a:miter lim="800000"/>
                    </a:ln>
                    <a:noFill/>
                    <a:effectLst>
                      <a:outerShdw blurRad="25500" dist="23000" dir="7020000" algn="tl">
                        <a:srgbClr val="000000">
                          <a:alpha val="50000"/>
                        </a:srgbClr>
                      </a:outerShdw>
                    </a:effectLst>
                    <a:latin typeface="+mn-lt"/>
                  </a:rPr>
                  <a:t>PEC</a:t>
                </a:r>
                <a:endParaRPr lang="fr-FR" sz="1100" kern="10" dirty="0">
                  <a:ln w="18000">
                    <a:solidFill>
                      <a:srgbClr val="0070C0"/>
                    </a:solidFill>
                    <a:prstDash val="solid"/>
                    <a:miter lim="800000"/>
                  </a:ln>
                  <a:noFill/>
                  <a:effectLst>
                    <a:outerShdw blurRad="25500" dist="23000" dir="7020000" algn="tl">
                      <a:srgbClr val="000000">
                        <a:alpha val="50000"/>
                      </a:srgbClr>
                    </a:outerShdw>
                  </a:effectLst>
                  <a:latin typeface="+mn-lt"/>
                </a:endParaRPr>
              </a:p>
            </p:txBody>
          </p:sp>
        </p:grpSp>
        <p:sp>
          <p:nvSpPr>
            <p:cNvPr id="142" name="Rectangle 532"/>
            <p:cNvSpPr>
              <a:spLocks noChangeArrowheads="1"/>
            </p:cNvSpPr>
            <p:nvPr/>
          </p:nvSpPr>
          <p:spPr bwMode="auto">
            <a:xfrm>
              <a:off x="5978252" y="2963044"/>
              <a:ext cx="3331820" cy="846386"/>
            </a:xfrm>
            <a:prstGeom prst="rect">
              <a:avLst/>
            </a:prstGeom>
            <a:solidFill>
              <a:schemeClr val="bg1"/>
            </a:solidFill>
            <a:ln>
              <a:noFill/>
            </a:ln>
            <a:extLst/>
          </p:spPr>
          <p:txBody>
            <a:bodyPr wrap="square" lIns="0" tIns="0" rIns="0" bIns="0">
              <a:spAutoFit/>
            </a:bodyPr>
            <a:lstStyle/>
            <a:p>
              <a:pPr>
                <a:defRPr/>
              </a:pPr>
              <a:r>
                <a:rPr lang="fr-FR" sz="1100" dirty="0" smtClean="0">
                  <a:solidFill>
                    <a:schemeClr val="accent6"/>
                  </a:solidFill>
                  <a:latin typeface="+mn-lt"/>
                  <a:cs typeface="+mn-cs"/>
                </a:rPr>
                <a:t>Contrôles avant production de la carte : </a:t>
              </a:r>
              <a:r>
                <a:rPr lang="fr-FR" sz="1100" dirty="0" smtClean="0">
                  <a:solidFill>
                    <a:schemeClr val="accent6"/>
                  </a:solidFill>
                  <a:latin typeface="+mn-lt"/>
                </a:rPr>
                <a:t>rattachement</a:t>
              </a:r>
              <a:r>
                <a:rPr lang="fr-FR" sz="1100" dirty="0">
                  <a:solidFill>
                    <a:schemeClr val="accent6"/>
                  </a:solidFill>
                  <a:latin typeface="+mn-lt"/>
                </a:rPr>
                <a:t>, décès, </a:t>
              </a:r>
              <a:r>
                <a:rPr lang="fr-FR" sz="1100" dirty="0" smtClean="0">
                  <a:solidFill>
                    <a:schemeClr val="accent6"/>
                  </a:solidFill>
                  <a:latin typeface="+mn-lt"/>
                </a:rPr>
                <a:t>unicité </a:t>
              </a:r>
              <a:r>
                <a:rPr lang="fr-FR" sz="1100" dirty="0">
                  <a:solidFill>
                    <a:schemeClr val="accent6"/>
                  </a:solidFill>
                  <a:latin typeface="+mn-lt"/>
                </a:rPr>
                <a:t>de la </a:t>
              </a:r>
              <a:r>
                <a:rPr lang="fr-FR" sz="1100" dirty="0" smtClean="0">
                  <a:solidFill>
                    <a:schemeClr val="accent6"/>
                  </a:solidFill>
                  <a:latin typeface="+mn-lt"/>
                </a:rPr>
                <a:t>carte…</a:t>
              </a:r>
              <a:r>
                <a:rPr lang="fr-FR" sz="1100" dirty="0">
                  <a:solidFill>
                    <a:schemeClr val="accent6"/>
                  </a:solidFill>
                  <a:latin typeface="+mn-lt"/>
                </a:rPr>
                <a:t/>
              </a:r>
              <a:br>
                <a:rPr lang="fr-FR" sz="1100" dirty="0">
                  <a:solidFill>
                    <a:schemeClr val="accent6"/>
                  </a:solidFill>
                  <a:latin typeface="+mn-lt"/>
                </a:rPr>
              </a:br>
              <a:endParaRPr lang="fr-FR" sz="1100" dirty="0" smtClean="0">
                <a:solidFill>
                  <a:schemeClr val="accent6"/>
                </a:solidFill>
                <a:latin typeface="+mn-lt"/>
                <a:cs typeface="+mn-cs"/>
              </a:endParaRPr>
            </a:p>
            <a:p>
              <a:pPr>
                <a:defRPr/>
              </a:pPr>
              <a:r>
                <a:rPr lang="fr-FR" sz="1100" dirty="0" smtClean="0">
                  <a:solidFill>
                    <a:schemeClr val="accent6"/>
                  </a:solidFill>
                  <a:latin typeface="+mn-lt"/>
                  <a:cs typeface="+mn-cs"/>
                </a:rPr>
                <a:t>Consolidation </a:t>
              </a:r>
              <a:r>
                <a:rPr lang="fr-FR" sz="1100" dirty="0">
                  <a:solidFill>
                    <a:schemeClr val="accent6"/>
                  </a:solidFill>
                  <a:latin typeface="+mn-lt"/>
                  <a:cs typeface="+mn-cs"/>
                </a:rPr>
                <a:t>des données </a:t>
              </a:r>
              <a:r>
                <a:rPr lang="fr-FR" sz="1100" dirty="0" smtClean="0">
                  <a:solidFill>
                    <a:schemeClr val="accent6"/>
                  </a:solidFill>
                  <a:latin typeface="+mn-lt"/>
                  <a:cs typeface="+mn-cs"/>
                </a:rPr>
                <a:t>pour personnalisation </a:t>
              </a:r>
              <a:endParaRPr lang="fr-FR" sz="1100" dirty="0">
                <a:solidFill>
                  <a:schemeClr val="accent6"/>
                </a:solidFill>
                <a:latin typeface="+mn-lt"/>
                <a:cs typeface="+mn-cs"/>
              </a:endParaRPr>
            </a:p>
            <a:p>
              <a:pPr>
                <a:defRPr/>
              </a:pPr>
              <a:r>
                <a:rPr lang="fr-FR" sz="1100" dirty="0">
                  <a:solidFill>
                    <a:schemeClr val="accent6"/>
                  </a:solidFill>
                  <a:latin typeface="+mn-lt"/>
                  <a:cs typeface="+mn-cs"/>
                </a:rPr>
                <a:t>de la carte </a:t>
              </a:r>
              <a:r>
                <a:rPr lang="fr-FR" sz="1100" dirty="0" smtClean="0">
                  <a:solidFill>
                    <a:schemeClr val="accent6"/>
                  </a:solidFill>
                  <a:latin typeface="+mn-lt"/>
                  <a:cs typeface="+mn-cs"/>
                </a:rPr>
                <a:t>Vitale</a:t>
              </a:r>
              <a:endParaRPr lang="fr-FR" sz="1100" dirty="0">
                <a:solidFill>
                  <a:schemeClr val="accent6"/>
                </a:solidFill>
                <a:latin typeface="+mn-lt"/>
                <a:cs typeface="+mn-cs"/>
              </a:endParaRPr>
            </a:p>
          </p:txBody>
        </p:sp>
      </p:grpSp>
      <p:sp>
        <p:nvSpPr>
          <p:cNvPr id="147" name="Rectangle 46"/>
          <p:cNvSpPr>
            <a:spLocks noChangeArrowheads="1"/>
          </p:cNvSpPr>
          <p:nvPr/>
        </p:nvSpPr>
        <p:spPr bwMode="auto">
          <a:xfrm>
            <a:off x="2079494" y="2141335"/>
            <a:ext cx="2975610" cy="507831"/>
          </a:xfrm>
          <a:prstGeom prst="rect">
            <a:avLst/>
          </a:prstGeom>
          <a:solidFill>
            <a:schemeClr val="bg1"/>
          </a:solidFill>
          <a:ln>
            <a:noFill/>
          </a:ln>
          <a:extLst/>
        </p:spPr>
        <p:txBody>
          <a:bodyPr wrap="square" lIns="0" tIns="0" rIns="0" bIns="0">
            <a:spAutoFit/>
          </a:bodyPr>
          <a:lstStyle/>
          <a:p>
            <a:pPr>
              <a:defRPr/>
            </a:pPr>
            <a:r>
              <a:rPr lang="fr-FR" sz="1100" dirty="0" smtClean="0">
                <a:solidFill>
                  <a:schemeClr val="accent6"/>
                </a:solidFill>
                <a:latin typeface="+mn-lt"/>
                <a:cs typeface="+mn-cs"/>
              </a:rPr>
              <a:t>Vérification photo/pièces</a:t>
            </a:r>
          </a:p>
          <a:p>
            <a:pPr>
              <a:defRPr/>
            </a:pPr>
            <a:r>
              <a:rPr lang="fr-FR" sz="1100" dirty="0">
                <a:solidFill>
                  <a:srgbClr val="00B050"/>
                </a:solidFill>
                <a:latin typeface="+mn-lt"/>
              </a:rPr>
              <a:t>OK</a:t>
            </a:r>
            <a:r>
              <a:rPr lang="fr-FR" sz="1100" dirty="0">
                <a:solidFill>
                  <a:schemeClr val="accent6"/>
                </a:solidFill>
                <a:latin typeface="+mn-lt"/>
              </a:rPr>
              <a:t> : lancement production carte &gt; étape 4 </a:t>
            </a:r>
            <a:endParaRPr lang="fr-FR" sz="1100" dirty="0" smtClean="0">
              <a:solidFill>
                <a:schemeClr val="accent6"/>
              </a:solidFill>
              <a:latin typeface="+mn-lt"/>
            </a:endParaRPr>
          </a:p>
          <a:p>
            <a:pPr>
              <a:defRPr/>
            </a:pPr>
            <a:r>
              <a:rPr lang="fr-FR" sz="1100" dirty="0">
                <a:solidFill>
                  <a:srgbClr val="FF0000"/>
                </a:solidFill>
                <a:latin typeface="+mn-lt"/>
              </a:rPr>
              <a:t>KO</a:t>
            </a:r>
            <a:r>
              <a:rPr lang="fr-FR" sz="1100" dirty="0">
                <a:solidFill>
                  <a:schemeClr val="accent6"/>
                </a:solidFill>
                <a:latin typeface="+mn-lt"/>
              </a:rPr>
              <a:t> : relance </a:t>
            </a:r>
            <a:r>
              <a:rPr lang="fr-FR" sz="1100" dirty="0" smtClean="0">
                <a:solidFill>
                  <a:schemeClr val="accent6"/>
                </a:solidFill>
                <a:latin typeface="+mn-lt"/>
              </a:rPr>
              <a:t> &gt; </a:t>
            </a:r>
            <a:r>
              <a:rPr lang="fr-FR" sz="1100" dirty="0">
                <a:solidFill>
                  <a:schemeClr val="accent6"/>
                </a:solidFill>
                <a:latin typeface="+mn-lt"/>
              </a:rPr>
              <a:t>étape </a:t>
            </a:r>
            <a:r>
              <a:rPr lang="fr-FR" sz="1100" dirty="0" smtClean="0">
                <a:solidFill>
                  <a:schemeClr val="accent6"/>
                </a:solidFill>
                <a:latin typeface="+mn-lt"/>
              </a:rPr>
              <a:t>1</a:t>
            </a:r>
            <a:endParaRPr lang="fr-FR" sz="1100" dirty="0">
              <a:solidFill>
                <a:schemeClr val="accent6"/>
              </a:solidFill>
              <a:latin typeface="+mn-lt"/>
              <a:cs typeface="+mn-cs"/>
            </a:endParaRPr>
          </a:p>
        </p:txBody>
      </p:sp>
      <p:cxnSp>
        <p:nvCxnSpPr>
          <p:cNvPr id="148" name="Connecteur en arc 147"/>
          <p:cNvCxnSpPr>
            <a:stCxn id="153" idx="1"/>
            <a:endCxn id="72" idx="2"/>
          </p:cNvCxnSpPr>
          <p:nvPr/>
        </p:nvCxnSpPr>
        <p:spPr>
          <a:xfrm rot="10800000">
            <a:off x="771479" y="4290612"/>
            <a:ext cx="3960257" cy="1401917"/>
          </a:xfrm>
          <a:prstGeom prst="curvedConnector2">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153" name="Image 15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31735" y="5283212"/>
            <a:ext cx="916867" cy="818631"/>
          </a:xfrm>
          <a:prstGeom prst="rect">
            <a:avLst/>
          </a:prstGeom>
        </p:spPr>
      </p:pic>
      <p:cxnSp>
        <p:nvCxnSpPr>
          <p:cNvPr id="154" name="Connecteur en arc 153"/>
          <p:cNvCxnSpPr>
            <a:stCxn id="142" idx="2"/>
            <a:endCxn id="153" idx="3"/>
          </p:cNvCxnSpPr>
          <p:nvPr/>
        </p:nvCxnSpPr>
        <p:spPr>
          <a:xfrm rot="5400000">
            <a:off x="5580300" y="3365362"/>
            <a:ext cx="2395469" cy="2258863"/>
          </a:xfrm>
          <a:prstGeom prst="curvedConnector2">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5" name="Rectangle 502"/>
          <p:cNvSpPr>
            <a:spLocks noChangeArrowheads="1"/>
          </p:cNvSpPr>
          <p:nvPr/>
        </p:nvSpPr>
        <p:spPr bwMode="auto">
          <a:xfrm>
            <a:off x="6832672" y="4558646"/>
            <a:ext cx="1770120" cy="338554"/>
          </a:xfrm>
          <a:prstGeom prst="rect">
            <a:avLst/>
          </a:prstGeom>
          <a:solidFill>
            <a:schemeClr val="bg1"/>
          </a:solidFill>
          <a:ln>
            <a:noFill/>
          </a:ln>
          <a:extLst/>
        </p:spPr>
        <p:txBody>
          <a:bodyPr wrap="square" lIns="0" tIns="0" rIns="0" bIns="0">
            <a:spAutoFit/>
          </a:bodyPr>
          <a:lstStyle/>
          <a:p>
            <a:pPr>
              <a:defRPr/>
            </a:pPr>
            <a:r>
              <a:rPr lang="fr-FR" sz="1100" dirty="0" smtClean="0">
                <a:solidFill>
                  <a:schemeClr val="accent6"/>
                </a:solidFill>
                <a:latin typeface="+mn-lt"/>
                <a:cs typeface="+mn-cs"/>
              </a:rPr>
              <a:t>Envoi des données cartes pour production </a:t>
            </a:r>
            <a:endParaRPr lang="fr-FR" sz="1100" dirty="0">
              <a:solidFill>
                <a:schemeClr val="accent6"/>
              </a:solidFill>
              <a:latin typeface="+mn-lt"/>
              <a:cs typeface="+mn-cs"/>
            </a:endParaRPr>
          </a:p>
        </p:txBody>
      </p:sp>
      <p:sp>
        <p:nvSpPr>
          <p:cNvPr id="156" name="Rectangle 24"/>
          <p:cNvSpPr>
            <a:spLocks noChangeArrowheads="1"/>
          </p:cNvSpPr>
          <p:nvPr/>
        </p:nvSpPr>
        <p:spPr bwMode="auto">
          <a:xfrm>
            <a:off x="4456907" y="5968028"/>
            <a:ext cx="13705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fr-FR" sz="1100" dirty="0" smtClean="0">
                <a:solidFill>
                  <a:schemeClr val="accent6"/>
                </a:solidFill>
                <a:latin typeface="+mn-lt"/>
              </a:rPr>
              <a:t>Atelier </a:t>
            </a:r>
          </a:p>
          <a:p>
            <a:pPr algn="ctr"/>
            <a:r>
              <a:rPr lang="fr-FR" sz="1100" dirty="0" smtClean="0">
                <a:solidFill>
                  <a:schemeClr val="accent6"/>
                </a:solidFill>
                <a:latin typeface="+mn-lt"/>
              </a:rPr>
              <a:t>de personnalisation </a:t>
            </a:r>
            <a:endParaRPr lang="fr-FR" sz="1100" dirty="0">
              <a:solidFill>
                <a:schemeClr val="accent6"/>
              </a:solidFill>
              <a:latin typeface="+mn-lt"/>
            </a:endParaRPr>
          </a:p>
        </p:txBody>
      </p:sp>
      <p:pic>
        <p:nvPicPr>
          <p:cNvPr id="72" name="Image 71"/>
          <p:cNvPicPr>
            <a:picLocks noChangeAspect="1"/>
          </p:cNvPicPr>
          <p:nvPr/>
        </p:nvPicPr>
        <p:blipFill rotWithShape="1">
          <a:blip r:embed="rId8">
            <a:extLst>
              <a:ext uri="{28A0092B-C50C-407E-A947-70E740481C1C}">
                <a14:useLocalDpi xmlns:a14="http://schemas.microsoft.com/office/drawing/2010/main" val="0"/>
              </a:ext>
            </a:extLst>
          </a:blip>
          <a:srcRect l="20147" r="20198"/>
          <a:stretch/>
        </p:blipFill>
        <p:spPr>
          <a:xfrm>
            <a:off x="515097" y="3431063"/>
            <a:ext cx="512761" cy="859548"/>
          </a:xfrm>
          <a:prstGeom prst="rect">
            <a:avLst/>
          </a:prstGeom>
        </p:spPr>
      </p:pic>
      <p:grpSp>
        <p:nvGrpSpPr>
          <p:cNvPr id="4" name="Groupe 3"/>
          <p:cNvGrpSpPr/>
          <p:nvPr/>
        </p:nvGrpSpPr>
        <p:grpSpPr>
          <a:xfrm>
            <a:off x="849758" y="1683789"/>
            <a:ext cx="1037072" cy="844372"/>
            <a:chOff x="347358" y="1613453"/>
            <a:chExt cx="1037072" cy="844372"/>
          </a:xfrm>
        </p:grpSpPr>
        <p:pic>
          <p:nvPicPr>
            <p:cNvPr id="12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347358" y="1756379"/>
              <a:ext cx="343400" cy="485938"/>
            </a:xfrm>
            <a:prstGeom prst="rect">
              <a:avLst/>
            </a:prstGeom>
            <a:solidFill>
              <a:schemeClr val="bg1"/>
            </a:solidFill>
            <a:ln>
              <a:solidFill>
                <a:schemeClr val="tx1"/>
              </a:solidFill>
              <a:miter lim="800000"/>
              <a:headEnd/>
              <a:tailEnd/>
            </a:ln>
          </p:spPr>
        </p:pic>
        <p:pic>
          <p:nvPicPr>
            <p:cNvPr id="129" name="Picture 2" descr="https://s3-eu-west-1.amazonaws.com/up-load/magazine.jaimeattendre.com/refaire-sa-carte-d'identite.jpe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16430" y="1613453"/>
              <a:ext cx="468000" cy="324000"/>
            </a:xfrm>
            <a:prstGeom prst="rect">
              <a:avLst/>
            </a:prstGeom>
            <a:solidFill>
              <a:schemeClr val="bg1"/>
            </a:solidFill>
            <a:extLst/>
          </p:spPr>
        </p:pic>
        <p:pic>
          <p:nvPicPr>
            <p:cNvPr id="73" name="Image 72"/>
            <p:cNvPicPr>
              <a:picLocks noChangeAspect="1"/>
            </p:cNvPicPr>
            <p:nvPr/>
          </p:nvPicPr>
          <p:blipFill rotWithShape="1">
            <a:blip r:embed="rId8">
              <a:extLst>
                <a:ext uri="{28A0092B-C50C-407E-A947-70E740481C1C}">
                  <a14:useLocalDpi xmlns:a14="http://schemas.microsoft.com/office/drawing/2010/main" val="0"/>
                </a:ext>
              </a:extLst>
            </a:blip>
            <a:srcRect l="27744" r="28613" b="54693"/>
            <a:stretch/>
          </p:blipFill>
          <p:spPr>
            <a:xfrm>
              <a:off x="472816" y="2052930"/>
              <a:ext cx="390014" cy="404895"/>
            </a:xfrm>
            <a:prstGeom prst="rect">
              <a:avLst/>
            </a:prstGeom>
          </p:spPr>
        </p:pic>
        <p:pic>
          <p:nvPicPr>
            <p:cNvPr id="74" name="Image 73"/>
            <p:cNvPicPr>
              <a:picLocks noChangeAspect="1"/>
            </p:cNvPicPr>
            <p:nvPr/>
          </p:nvPicPr>
          <p:blipFill rotWithShape="1">
            <a:blip r:embed="rId10" cstate="print">
              <a:extLst>
                <a:ext uri="{28A0092B-C50C-407E-A947-70E740481C1C}">
                  <a14:useLocalDpi xmlns:a14="http://schemas.microsoft.com/office/drawing/2010/main" val="0"/>
                </a:ext>
              </a:extLst>
            </a:blip>
            <a:srcRect l="27744" r="28613" b="54693"/>
            <a:stretch/>
          </p:blipFill>
          <p:spPr>
            <a:xfrm>
              <a:off x="922978" y="1672713"/>
              <a:ext cx="153989" cy="159864"/>
            </a:xfrm>
            <a:prstGeom prst="rect">
              <a:avLst/>
            </a:prstGeom>
          </p:spPr>
        </p:pic>
      </p:grpSp>
      <p:pic>
        <p:nvPicPr>
          <p:cNvPr id="76" name="Image 75"/>
          <p:cNvPicPr>
            <a:picLocks noChangeAspect="1"/>
          </p:cNvPicPr>
          <p:nvPr/>
        </p:nvPicPr>
        <p:blipFill rotWithShape="1">
          <a:blip r:embed="rId8">
            <a:extLst>
              <a:ext uri="{28A0092B-C50C-407E-A947-70E740481C1C}">
                <a14:useLocalDpi xmlns:a14="http://schemas.microsoft.com/office/drawing/2010/main" val="0"/>
              </a:ext>
            </a:extLst>
          </a:blip>
          <a:srcRect l="27744" r="28613" b="54693"/>
          <a:stretch/>
        </p:blipFill>
        <p:spPr>
          <a:xfrm>
            <a:off x="4341721" y="1253515"/>
            <a:ext cx="390014" cy="404895"/>
          </a:xfrm>
          <a:prstGeom prst="rect">
            <a:avLst/>
          </a:prstGeom>
        </p:spPr>
      </p:pic>
      <p:sp>
        <p:nvSpPr>
          <p:cNvPr id="77" name="Rectangle 76"/>
          <p:cNvSpPr/>
          <p:nvPr/>
        </p:nvSpPr>
        <p:spPr>
          <a:xfrm>
            <a:off x="155874" y="685146"/>
            <a:ext cx="9377119" cy="307777"/>
          </a:xfrm>
          <a:prstGeom prst="rect">
            <a:avLst/>
          </a:prstGeom>
        </p:spPr>
        <p:txBody>
          <a:bodyPr wrap="none">
            <a:spAutoFit/>
          </a:bodyPr>
          <a:lstStyle/>
          <a:p>
            <a:r>
              <a:rPr lang="fr-FR" sz="1400" dirty="0" smtClean="0"/>
              <a:t>Marcel a perdu sa carte Vitale. Après en avoir informé sa caisse via son compte </a:t>
            </a:r>
            <a:r>
              <a:rPr lang="fr-FR" sz="1400" dirty="0" err="1"/>
              <a:t>Ameli</a:t>
            </a:r>
            <a:r>
              <a:rPr lang="fr-FR" sz="1400" dirty="0" smtClean="0"/>
              <a:t>, il reçoit un courrier…</a:t>
            </a:r>
            <a:endParaRPr lang="fr-FR" sz="1400" dirty="0"/>
          </a:p>
        </p:txBody>
      </p:sp>
      <p:grpSp>
        <p:nvGrpSpPr>
          <p:cNvPr id="9" name="Groupe 8"/>
          <p:cNvGrpSpPr/>
          <p:nvPr/>
        </p:nvGrpSpPr>
        <p:grpSpPr>
          <a:xfrm>
            <a:off x="1718270" y="4750878"/>
            <a:ext cx="2131994" cy="1276566"/>
            <a:chOff x="1718270" y="4750878"/>
            <a:chExt cx="2131994" cy="1276566"/>
          </a:xfrm>
        </p:grpSpPr>
        <p:grpSp>
          <p:nvGrpSpPr>
            <p:cNvPr id="149" name="Groupe 148"/>
            <p:cNvGrpSpPr/>
            <p:nvPr/>
          </p:nvGrpSpPr>
          <p:grpSpPr>
            <a:xfrm>
              <a:off x="1718270" y="4750878"/>
              <a:ext cx="2131994" cy="1276566"/>
              <a:chOff x="1190604" y="5155284"/>
              <a:chExt cx="2131994" cy="1276566"/>
            </a:xfrm>
          </p:grpSpPr>
          <p:sp>
            <p:nvSpPr>
              <p:cNvPr id="150" name="Rectangle 494"/>
              <p:cNvSpPr>
                <a:spLocks noChangeArrowheads="1"/>
              </p:cNvSpPr>
              <p:nvPr/>
            </p:nvSpPr>
            <p:spPr bwMode="auto">
              <a:xfrm>
                <a:off x="1190604" y="6093296"/>
                <a:ext cx="21319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defRPr/>
                </a:pPr>
                <a:r>
                  <a:rPr lang="fr-FR" sz="1100" dirty="0">
                    <a:solidFill>
                      <a:schemeClr val="accent6"/>
                    </a:solidFill>
                    <a:latin typeface="+mn-lt"/>
                    <a:cs typeface="+mn-cs"/>
                  </a:rPr>
                  <a:t>Envoi </a:t>
                </a:r>
                <a:r>
                  <a:rPr lang="fr-FR" sz="1100" dirty="0" smtClean="0">
                    <a:solidFill>
                      <a:schemeClr val="accent6"/>
                    </a:solidFill>
                    <a:latin typeface="+mn-lt"/>
                    <a:cs typeface="+mn-cs"/>
                  </a:rPr>
                  <a:t>de la carte  et </a:t>
                </a:r>
              </a:p>
              <a:p>
                <a:pPr algn="ctr">
                  <a:defRPr/>
                </a:pPr>
                <a:r>
                  <a:rPr lang="fr-FR" sz="1100" dirty="0" smtClean="0">
                    <a:solidFill>
                      <a:schemeClr val="accent6"/>
                    </a:solidFill>
                    <a:latin typeface="+mn-lt"/>
                    <a:cs typeface="+mn-cs"/>
                  </a:rPr>
                  <a:t>de la fiche </a:t>
                </a:r>
                <a:r>
                  <a:rPr lang="fr-FR" sz="1100" dirty="0">
                    <a:solidFill>
                      <a:schemeClr val="accent6"/>
                    </a:solidFill>
                    <a:latin typeface="+mn-lt"/>
                    <a:cs typeface="+mn-cs"/>
                  </a:rPr>
                  <a:t>reflet </a:t>
                </a:r>
                <a:r>
                  <a:rPr lang="fr-FR" sz="1100" dirty="0" smtClean="0">
                    <a:solidFill>
                      <a:schemeClr val="accent6"/>
                    </a:solidFill>
                    <a:latin typeface="+mn-lt"/>
                    <a:cs typeface="+mn-cs"/>
                  </a:rPr>
                  <a:t>au bénéficiaire </a:t>
                </a:r>
                <a:endParaRPr lang="fr-FR" sz="1100" dirty="0">
                  <a:solidFill>
                    <a:schemeClr val="accent6"/>
                  </a:solidFill>
                  <a:latin typeface="+mn-lt"/>
                  <a:cs typeface="+mn-cs"/>
                </a:endParaRPr>
              </a:p>
            </p:txBody>
          </p:sp>
          <p:sp>
            <p:nvSpPr>
              <p:cNvPr id="151" name="Rectangle 524"/>
              <p:cNvSpPr>
                <a:spLocks noChangeArrowheads="1"/>
              </p:cNvSpPr>
              <p:nvPr/>
            </p:nvSpPr>
            <p:spPr bwMode="auto">
              <a:xfrm>
                <a:off x="2324806" y="5155284"/>
                <a:ext cx="1570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sz="2200" dirty="0">
                    <a:solidFill>
                      <a:srgbClr val="00B050"/>
                    </a:solidFill>
                    <a:latin typeface="+mn-lt"/>
                  </a:rPr>
                  <a:t>6</a:t>
                </a:r>
              </a:p>
            </p:txBody>
          </p:sp>
          <p:pic>
            <p:nvPicPr>
              <p:cNvPr id="152"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77131" y="5517232"/>
                <a:ext cx="763871" cy="553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82" name="Image 81"/>
            <p:cNvPicPr>
              <a:picLocks noChangeAspect="1"/>
            </p:cNvPicPr>
            <p:nvPr/>
          </p:nvPicPr>
          <p:blipFill rotWithShape="1">
            <a:blip r:embed="rId12" cstate="print">
              <a:extLst>
                <a:ext uri="{28A0092B-C50C-407E-A947-70E740481C1C}">
                  <a14:useLocalDpi xmlns:a14="http://schemas.microsoft.com/office/drawing/2010/main" val="0"/>
                </a:ext>
              </a:extLst>
            </a:blip>
            <a:srcRect l="27744" r="28613" b="54693"/>
            <a:stretch/>
          </p:blipFill>
          <p:spPr>
            <a:xfrm>
              <a:off x="2885434" y="5186783"/>
              <a:ext cx="210191" cy="218211"/>
            </a:xfrm>
            <a:prstGeom prst="rect">
              <a:avLst/>
            </a:prstGeom>
          </p:spPr>
        </p:pic>
      </p:grpSp>
      <p:sp>
        <p:nvSpPr>
          <p:cNvPr id="3" name="ZoneTexte 2"/>
          <p:cNvSpPr txBox="1"/>
          <p:nvPr/>
        </p:nvSpPr>
        <p:spPr>
          <a:xfrm>
            <a:off x="7973974" y="1732193"/>
            <a:ext cx="1667444" cy="215444"/>
          </a:xfrm>
          <a:prstGeom prst="rect">
            <a:avLst/>
          </a:prstGeom>
          <a:noFill/>
        </p:spPr>
        <p:txBody>
          <a:bodyPr wrap="none" rtlCol="0">
            <a:spAutoFit/>
          </a:bodyPr>
          <a:lstStyle/>
          <a:p>
            <a:r>
              <a:rPr lang="fr-FR" sz="800" dirty="0" smtClean="0">
                <a:solidFill>
                  <a:srgbClr val="0070C0"/>
                </a:solidFill>
              </a:rPr>
              <a:t>Gestion Technique des Cartes</a:t>
            </a:r>
            <a:endParaRPr lang="fr-FR" sz="800" dirty="0">
              <a:solidFill>
                <a:srgbClr val="0070C0"/>
              </a:solidFill>
            </a:endParaRPr>
          </a:p>
        </p:txBody>
      </p:sp>
      <p:sp>
        <p:nvSpPr>
          <p:cNvPr id="75" name="ZoneTexte 74"/>
          <p:cNvSpPr txBox="1"/>
          <p:nvPr/>
        </p:nvSpPr>
        <p:spPr>
          <a:xfrm>
            <a:off x="6657307" y="3986528"/>
            <a:ext cx="1112805" cy="338554"/>
          </a:xfrm>
          <a:prstGeom prst="rect">
            <a:avLst/>
          </a:prstGeom>
          <a:noFill/>
        </p:spPr>
        <p:txBody>
          <a:bodyPr wrap="none" rtlCol="0">
            <a:spAutoFit/>
          </a:bodyPr>
          <a:lstStyle/>
          <a:p>
            <a:r>
              <a:rPr lang="fr-FR" sz="800" dirty="0" smtClean="0">
                <a:solidFill>
                  <a:srgbClr val="0070C0"/>
                </a:solidFill>
              </a:rPr>
              <a:t>Portail d’Emission </a:t>
            </a:r>
          </a:p>
          <a:p>
            <a:r>
              <a:rPr lang="fr-FR" sz="800" dirty="0">
                <a:solidFill>
                  <a:srgbClr val="0070C0"/>
                </a:solidFill>
              </a:rPr>
              <a:t>d</a:t>
            </a:r>
            <a:r>
              <a:rPr lang="fr-FR" sz="800" dirty="0" smtClean="0">
                <a:solidFill>
                  <a:srgbClr val="0070C0"/>
                </a:solidFill>
              </a:rPr>
              <a:t>es Cartes</a:t>
            </a:r>
            <a:endParaRPr lang="fr-FR" sz="800" dirty="0">
              <a:solidFill>
                <a:srgbClr val="0070C0"/>
              </a:solidFill>
            </a:endParaRPr>
          </a:p>
        </p:txBody>
      </p:sp>
      <p:sp>
        <p:nvSpPr>
          <p:cNvPr id="83" name="Rectangle 543"/>
          <p:cNvSpPr>
            <a:spLocks noChangeArrowheads="1"/>
          </p:cNvSpPr>
          <p:nvPr/>
        </p:nvSpPr>
        <p:spPr bwMode="auto">
          <a:xfrm>
            <a:off x="3220510" y="4133352"/>
            <a:ext cx="132728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defRPr/>
            </a:pPr>
            <a:r>
              <a:rPr lang="fr-FR" sz="1100" dirty="0">
                <a:solidFill>
                  <a:schemeClr val="accent6"/>
                </a:solidFill>
                <a:latin typeface="+mn-lt"/>
              </a:rPr>
              <a:t>Papier ou dématérialisé </a:t>
            </a:r>
          </a:p>
        </p:txBody>
      </p:sp>
    </p:spTree>
    <p:extLst>
      <p:ext uri="{BB962C8B-B14F-4D97-AF65-F5344CB8AC3E}">
        <p14:creationId xmlns:p14="http://schemas.microsoft.com/office/powerpoint/2010/main" val="80127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105"/>
                                        </p:tgtEl>
                                        <p:attrNameLst>
                                          <p:attrName>style.visibility</p:attrName>
                                        </p:attrNameLst>
                                      </p:cBhvr>
                                      <p:to>
                                        <p:strVal val="visible"/>
                                      </p:to>
                                    </p:set>
                                    <p:animEffect transition="in" filter="fade">
                                      <p:cBhvr>
                                        <p:cTn id="21" dur="500"/>
                                        <p:tgtEl>
                                          <p:spTgt spid="105"/>
                                        </p:tgtEl>
                                      </p:cBhvr>
                                    </p:animEffect>
                                  </p:childTnLst>
                                </p:cTn>
                              </p:par>
                              <p:par>
                                <p:cTn id="22" presetID="10"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par>
                                <p:cTn id="25" presetID="1" presetClass="entr" presetSubtype="0" fill="hold" nodeType="withEffect">
                                  <p:stCondLst>
                                    <p:cond delay="0"/>
                                  </p:stCondLst>
                                  <p:childTnLst>
                                    <p:set>
                                      <p:cBhvr>
                                        <p:cTn id="26" dur="1" fill="hold">
                                          <p:stCondLst>
                                            <p:cond delay="0"/>
                                          </p:stCondLst>
                                        </p:cTn>
                                        <p:tgtEl>
                                          <p:spTgt spid="1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3"/>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79"/>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80"/>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8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15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56"/>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148"/>
                                        </p:tgtEl>
                                        <p:attrNameLst>
                                          <p:attrName>style.visibility</p:attrName>
                                        </p:attrNameLst>
                                      </p:cBhvr>
                                      <p:to>
                                        <p:strVal val="visible"/>
                                      </p:to>
                                    </p:set>
                                  </p:childTnLst>
                                </p:cTn>
                              </p:par>
                            </p:childTnLst>
                          </p:cTn>
                        </p:par>
                        <p:par>
                          <p:cTn id="72" fill="hold">
                            <p:stCondLst>
                              <p:cond delay="0"/>
                            </p:stCondLst>
                            <p:childTnLst>
                              <p:par>
                                <p:cTn id="73" presetID="1" presetClass="entr" presetSubtype="0" fill="hold" nodeType="afterEffect">
                                  <p:stCondLst>
                                    <p:cond delay="0"/>
                                  </p:stCondLst>
                                  <p:childTnLst>
                                    <p:set>
                                      <p:cBhvr>
                                        <p:cTn id="7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1" grpId="0"/>
      <p:bldP spid="98" grpId="0"/>
      <p:bldP spid="110" grpId="0"/>
      <p:bldP spid="113" grpId="0"/>
      <p:bldP spid="116" grpId="0"/>
      <p:bldP spid="147" grpId="0" animBg="1"/>
      <p:bldP spid="155" grpId="0" animBg="1"/>
      <p:bldP spid="156" grpId="0"/>
      <p:bldP spid="3" grpId="0"/>
      <p:bldP spid="75" grpId="0"/>
      <p:bldP spid="8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000" dirty="0"/>
              <a:t>2. Gestion des </a:t>
            </a:r>
            <a:r>
              <a:rPr lang="fr-FR" sz="2000" dirty="0" smtClean="0"/>
              <a:t>bénéficiaires</a:t>
            </a:r>
            <a:br>
              <a:rPr lang="fr-FR" sz="2000" dirty="0" smtClean="0"/>
            </a:br>
            <a:r>
              <a:rPr lang="fr-FR" sz="2000" i="1" dirty="0"/>
              <a:t>Carte Vitale : </a:t>
            </a:r>
            <a:r>
              <a:rPr lang="fr-FR" sz="2000" i="1" dirty="0" smtClean="0"/>
              <a:t>processus de </a:t>
            </a:r>
            <a:r>
              <a:rPr lang="fr-FR" sz="2000" i="1" dirty="0"/>
              <a:t>gestion du cycle de vie de la carte</a:t>
            </a:r>
          </a:p>
        </p:txBody>
      </p:sp>
      <p:graphicFrame>
        <p:nvGraphicFramePr>
          <p:cNvPr id="15" name="Table 14"/>
          <p:cNvGraphicFramePr>
            <a:graphicFrameLocks noGrp="1"/>
          </p:cNvGraphicFramePr>
          <p:nvPr>
            <p:extLst>
              <p:ext uri="{D42A27DB-BD31-4B8C-83A1-F6EECF244321}">
                <p14:modId xmlns:p14="http://schemas.microsoft.com/office/powerpoint/2010/main" val="1185657753"/>
              </p:ext>
            </p:extLst>
          </p:nvPr>
        </p:nvGraphicFramePr>
        <p:xfrm>
          <a:off x="3604194" y="1263287"/>
          <a:ext cx="5915377" cy="2773366"/>
        </p:xfrm>
        <a:graphic>
          <a:graphicData uri="http://schemas.openxmlformats.org/drawingml/2006/table">
            <a:tbl>
              <a:tblPr firstRow="1" bandRow="1">
                <a:tableStyleId>{21E4AEA4-8DFA-4A89-87EB-49C32662AFE0}</a:tableStyleId>
              </a:tblPr>
              <a:tblGrid>
                <a:gridCol w="1212784"/>
                <a:gridCol w="1191748"/>
                <a:gridCol w="3510845"/>
              </a:tblGrid>
              <a:tr h="335225">
                <a:tc>
                  <a:txBody>
                    <a:bodyPr/>
                    <a:lstStyle/>
                    <a:p>
                      <a:pPr algn="ctr"/>
                      <a:r>
                        <a:rPr lang="fr-FR" sz="1200" dirty="0" smtClean="0">
                          <a:latin typeface="Arial  "/>
                        </a:rPr>
                        <a:t>Organisation</a:t>
                      </a:r>
                      <a:endParaRPr lang="fr-FR" sz="1200" dirty="0">
                        <a:latin typeface="Arial  "/>
                      </a:endParaRPr>
                    </a:p>
                  </a:txBody>
                  <a:tcPr marL="91443" marR="91443" marT="45703" marB="45703" anchor="ctr">
                    <a:solidFill>
                      <a:srgbClr val="006699"/>
                    </a:solidFill>
                  </a:tcPr>
                </a:tc>
                <a:tc>
                  <a:txBody>
                    <a:bodyPr/>
                    <a:lstStyle/>
                    <a:p>
                      <a:pPr algn="ctr"/>
                      <a:r>
                        <a:rPr lang="fr-FR" sz="1200" dirty="0" smtClean="0">
                          <a:latin typeface="Arial  "/>
                        </a:rPr>
                        <a:t>Nom</a:t>
                      </a:r>
                      <a:r>
                        <a:rPr lang="fr-FR" sz="1200" baseline="0" dirty="0" smtClean="0">
                          <a:latin typeface="Arial  "/>
                        </a:rPr>
                        <a:t> des applications/bases</a:t>
                      </a:r>
                      <a:endParaRPr lang="fr-FR" sz="1200" dirty="0">
                        <a:latin typeface="Arial  "/>
                      </a:endParaRPr>
                    </a:p>
                  </a:txBody>
                  <a:tcPr marL="91443" marR="91443" marT="45703" marB="45703" anchor="ctr">
                    <a:solidFill>
                      <a:srgbClr val="006699"/>
                    </a:solidFill>
                  </a:tcPr>
                </a:tc>
                <a:tc>
                  <a:txBody>
                    <a:bodyPr/>
                    <a:lstStyle/>
                    <a:p>
                      <a:pPr algn="ctr"/>
                      <a:r>
                        <a:rPr lang="fr-FR" sz="1200" dirty="0" smtClean="0">
                          <a:latin typeface="Arial  "/>
                        </a:rPr>
                        <a:t>Description</a:t>
                      </a:r>
                      <a:endParaRPr lang="fr-FR" sz="1200" dirty="0">
                        <a:latin typeface="Arial  "/>
                      </a:endParaRPr>
                    </a:p>
                  </a:txBody>
                  <a:tcPr marL="91443" marR="91443" marT="45703" marB="45703" anchor="ctr">
                    <a:solidFill>
                      <a:srgbClr val="006699"/>
                    </a:solidFill>
                  </a:tcPr>
                </a:tc>
              </a:tr>
              <a:tr h="304747">
                <a:tc>
                  <a:txBody>
                    <a:bodyPr/>
                    <a:lstStyle/>
                    <a:p>
                      <a:pPr algn="ctr"/>
                      <a:r>
                        <a:rPr lang="fr-FR" sz="1200" dirty="0" smtClean="0">
                          <a:latin typeface="Arial  "/>
                        </a:rPr>
                        <a:t>Nationale</a:t>
                      </a:r>
                      <a:endParaRPr lang="fr-FR" sz="1200" dirty="0">
                        <a:latin typeface="Arial  "/>
                      </a:endParaRPr>
                    </a:p>
                  </a:txBody>
                  <a:tcPr marL="91443" marR="91443" marT="45703" marB="45703" anchor="ctr">
                    <a:solidFill>
                      <a:schemeClr val="bg1">
                        <a:lumMod val="85000"/>
                      </a:schemeClr>
                    </a:solidFill>
                  </a:tcPr>
                </a:tc>
                <a:tc>
                  <a:txBody>
                    <a:bodyPr/>
                    <a:lstStyle/>
                    <a:p>
                      <a:pPr algn="ctr"/>
                      <a:r>
                        <a:rPr lang="fr-FR" sz="1200" dirty="0" smtClean="0">
                          <a:latin typeface="Arial  "/>
                        </a:rPr>
                        <a:t>FO</a:t>
                      </a:r>
                      <a:endParaRPr lang="fr-FR" sz="1200" dirty="0">
                        <a:latin typeface="Arial  "/>
                      </a:endParaRPr>
                    </a:p>
                  </a:txBody>
                  <a:tcPr marL="91443" marR="91443" marT="45703" marB="45703" anchor="ctr">
                    <a:solidFill>
                      <a:schemeClr val="bg1">
                        <a:lumMod val="85000"/>
                      </a:schemeClr>
                    </a:solidFill>
                  </a:tcPr>
                </a:tc>
                <a:tc>
                  <a:txBody>
                    <a:bodyPr/>
                    <a:lstStyle/>
                    <a:p>
                      <a:r>
                        <a:rPr lang="fr-FR" sz="1200" dirty="0" smtClean="0">
                          <a:latin typeface="Arial  "/>
                        </a:rPr>
                        <a:t>Base nationale de gestion des imprimés de demande de photo</a:t>
                      </a:r>
                    </a:p>
                  </a:txBody>
                  <a:tcPr marL="91443" marR="91443" marT="45703" marB="45703" anchor="ctr">
                    <a:solidFill>
                      <a:schemeClr val="bg1">
                        <a:lumMod val="85000"/>
                      </a:schemeClr>
                    </a:solidFill>
                  </a:tcPr>
                </a:tc>
              </a:tr>
              <a:tr h="304747">
                <a:tc>
                  <a:txBody>
                    <a:bodyPr/>
                    <a:lstStyle/>
                    <a:p>
                      <a:pPr algn="ctr"/>
                      <a:r>
                        <a:rPr lang="fr-FR" sz="1200" dirty="0" smtClean="0">
                          <a:latin typeface="Arial  "/>
                        </a:rPr>
                        <a:t>Régionale</a:t>
                      </a:r>
                      <a:endParaRPr lang="fr-FR" sz="1200" dirty="0">
                        <a:latin typeface="Arial  "/>
                      </a:endParaRPr>
                    </a:p>
                  </a:txBody>
                  <a:tcPr marL="91443" marR="91443" marT="45703" marB="45703" anchor="ctr">
                    <a:solidFill>
                      <a:schemeClr val="bg1">
                        <a:lumMod val="95000"/>
                      </a:schemeClr>
                    </a:solidFill>
                  </a:tcPr>
                </a:tc>
                <a:tc>
                  <a:txBody>
                    <a:bodyPr/>
                    <a:lstStyle/>
                    <a:p>
                      <a:pPr algn="ctr"/>
                      <a:r>
                        <a:rPr lang="fr-FR" sz="1200" dirty="0" smtClean="0">
                          <a:latin typeface="Arial  "/>
                        </a:rPr>
                        <a:t>SG </a:t>
                      </a:r>
                    </a:p>
                  </a:txBody>
                  <a:tcPr marL="91443" marR="91443" marT="45703" marB="45703" anchor="c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latin typeface="Arial  "/>
                        </a:rPr>
                        <a:t>Gestion des flux</a:t>
                      </a:r>
                    </a:p>
                  </a:txBody>
                  <a:tcPr marL="91443" marR="91443" marT="45703" marB="45703" anchor="ctr">
                    <a:solidFill>
                      <a:schemeClr val="bg1">
                        <a:lumMod val="95000"/>
                      </a:schemeClr>
                    </a:solidFill>
                  </a:tcPr>
                </a:tc>
              </a:tr>
              <a:tr h="3047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dirty="0" smtClean="0">
                          <a:latin typeface="Arial  "/>
                        </a:rPr>
                        <a:t>Régionale</a:t>
                      </a:r>
                    </a:p>
                  </a:txBody>
                  <a:tcPr marL="91443" marR="91443" marT="45703" marB="45703" anchor="ctr">
                    <a:solidFill>
                      <a:schemeClr val="bg1">
                        <a:lumMod val="85000"/>
                      </a:schemeClr>
                    </a:solidFill>
                  </a:tcPr>
                </a:tc>
                <a:tc>
                  <a:txBody>
                    <a:bodyPr/>
                    <a:lstStyle/>
                    <a:p>
                      <a:pPr algn="ctr"/>
                      <a:r>
                        <a:rPr lang="fr-FR" sz="1200" dirty="0" smtClean="0">
                          <a:latin typeface="Arial  "/>
                        </a:rPr>
                        <a:t>GK</a:t>
                      </a:r>
                      <a:endParaRPr lang="fr-FR" sz="1200" dirty="0">
                        <a:latin typeface="Arial  "/>
                      </a:endParaRPr>
                    </a:p>
                  </a:txBody>
                  <a:tcPr marL="91443" marR="91443" marT="45703" marB="45703" anchor="c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latin typeface="Arial  "/>
                        </a:rPr>
                        <a:t>Interface utilisateur de gestion de cartes Vitale (outil CPAM)</a:t>
                      </a:r>
                    </a:p>
                  </a:txBody>
                  <a:tcPr marL="91443" marR="91443" marT="45703" marB="45703" anchor="ctr">
                    <a:solidFill>
                      <a:schemeClr val="bg1">
                        <a:lumMod val="85000"/>
                      </a:schemeClr>
                    </a:solidFill>
                  </a:tcPr>
                </a:tc>
              </a:tr>
              <a:tr h="3047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dirty="0" smtClean="0">
                          <a:latin typeface="Arial  "/>
                        </a:rPr>
                        <a:t>Régionale</a:t>
                      </a:r>
                    </a:p>
                  </a:txBody>
                  <a:tcPr marL="91443" marR="91443" marT="45703" marB="45703" anchor="ctr">
                    <a:solidFill>
                      <a:schemeClr val="bg1">
                        <a:lumMod val="95000"/>
                      </a:schemeClr>
                    </a:solidFill>
                  </a:tcPr>
                </a:tc>
                <a:tc>
                  <a:txBody>
                    <a:bodyPr/>
                    <a:lstStyle/>
                    <a:p>
                      <a:pPr algn="ctr"/>
                      <a:r>
                        <a:rPr lang="fr-FR" sz="1200" dirty="0" smtClean="0">
                          <a:latin typeface="Arial  "/>
                        </a:rPr>
                        <a:t>TK</a:t>
                      </a:r>
                      <a:endParaRPr lang="fr-FR" sz="1200" dirty="0">
                        <a:latin typeface="Arial  "/>
                      </a:endParaRPr>
                    </a:p>
                  </a:txBody>
                  <a:tcPr marL="91443" marR="91443" marT="45703" marB="45703" anchor="c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latin typeface="Arial  "/>
                        </a:rPr>
                        <a:t>Mise à jour des cartes</a:t>
                      </a:r>
                    </a:p>
                  </a:txBody>
                  <a:tcPr marL="91443" marR="91443" marT="45703" marB="45703" anchor="ctr">
                    <a:solidFill>
                      <a:schemeClr val="bg1">
                        <a:lumMod val="95000"/>
                      </a:schemeClr>
                    </a:solidFill>
                  </a:tcPr>
                </a:tc>
              </a:tr>
              <a:tr h="3047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dirty="0" smtClean="0">
                          <a:latin typeface="Arial  "/>
                        </a:rPr>
                        <a:t>Régionale</a:t>
                      </a:r>
                    </a:p>
                  </a:txBody>
                  <a:tcPr marL="91443" marR="91443" marT="45703" marB="45703" anchor="c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dirty="0" smtClean="0">
                          <a:latin typeface="Arial  "/>
                        </a:rPr>
                        <a:t>Base carte</a:t>
                      </a:r>
                      <a:endParaRPr lang="fr-FR" sz="1200" dirty="0">
                        <a:latin typeface="Arial  "/>
                      </a:endParaRPr>
                    </a:p>
                  </a:txBody>
                  <a:tcPr marL="91443" marR="91443" marT="45703" marB="45703" anchor="c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latin typeface="Arial  "/>
                        </a:rPr>
                        <a:t>Base des cartes</a:t>
                      </a:r>
                    </a:p>
                  </a:txBody>
                  <a:tcPr marL="91443" marR="91443" marT="45703" marB="45703" anchor="ctr">
                    <a:solidFill>
                      <a:schemeClr val="bg1">
                        <a:lumMod val="85000"/>
                      </a:schemeClr>
                    </a:solidFill>
                  </a:tcPr>
                </a:tc>
              </a:tr>
              <a:tr h="3047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dk1"/>
                          </a:solidFill>
                          <a:latin typeface="Arial  "/>
                          <a:ea typeface="+mn-ea"/>
                          <a:cs typeface="+mn-cs"/>
                        </a:rPr>
                        <a:t>Régionale</a:t>
                      </a:r>
                    </a:p>
                  </a:txBody>
                  <a:tcPr marL="91443" marR="91443" marT="45703" marB="45703" anchor="c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dk1"/>
                          </a:solidFill>
                          <a:latin typeface="Arial  "/>
                          <a:ea typeface="+mn-ea"/>
                          <a:cs typeface="+mn-cs"/>
                        </a:rPr>
                        <a:t>OS </a:t>
                      </a:r>
                      <a:endParaRPr lang="fr-FR" sz="1200" kern="1200" dirty="0">
                        <a:solidFill>
                          <a:schemeClr val="dk1"/>
                        </a:solidFill>
                        <a:latin typeface="Arial  "/>
                        <a:ea typeface="+mn-ea"/>
                        <a:cs typeface="+mn-cs"/>
                      </a:endParaRPr>
                    </a:p>
                  </a:txBody>
                  <a:tcPr marL="91443" marR="91443" marT="45703" marB="45703" anchor="c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dk1"/>
                          </a:solidFill>
                          <a:latin typeface="Arial  "/>
                          <a:ea typeface="+mn-ea"/>
                          <a:cs typeface="+mn-cs"/>
                        </a:rPr>
                        <a:t>Outils Caisse</a:t>
                      </a:r>
                    </a:p>
                  </a:txBody>
                  <a:tcPr marL="91443" marR="91443" marT="45703" marB="45703" anchor="ctr">
                    <a:solidFill>
                      <a:schemeClr val="bg1">
                        <a:lumMod val="95000"/>
                      </a:schemeClr>
                    </a:solidFill>
                  </a:tcPr>
                </a:tc>
              </a:tr>
            </a:tbl>
          </a:graphicData>
        </a:graphic>
      </p:graphicFrame>
      <p:grpSp>
        <p:nvGrpSpPr>
          <p:cNvPr id="4" name="Group 3"/>
          <p:cNvGrpSpPr/>
          <p:nvPr/>
        </p:nvGrpSpPr>
        <p:grpSpPr>
          <a:xfrm>
            <a:off x="2481831" y="1435569"/>
            <a:ext cx="847725" cy="479425"/>
            <a:chOff x="2864738" y="2616019"/>
            <a:chExt cx="847725" cy="479425"/>
          </a:xfrm>
        </p:grpSpPr>
        <p:pic>
          <p:nvPicPr>
            <p:cNvPr id="38" name="Picture 13" descr="picto_database_b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8875" y="2616019"/>
              <a:ext cx="2032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66"/>
            <p:cNvSpPr txBox="1">
              <a:spLocks noChangeArrowheads="1"/>
            </p:cNvSpPr>
            <p:nvPr/>
          </p:nvSpPr>
          <p:spPr bwMode="auto">
            <a:xfrm>
              <a:off x="2864738" y="2796994"/>
              <a:ext cx="37147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fr-FR" sz="600" dirty="0"/>
                <a:t>BDO</a:t>
              </a:r>
            </a:p>
          </p:txBody>
        </p:sp>
        <p:pic>
          <p:nvPicPr>
            <p:cNvPr id="40" name="Picture 13" descr="picto_database_b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0013" y="2669994"/>
              <a:ext cx="2032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Box 66"/>
            <p:cNvSpPr txBox="1">
              <a:spLocks noChangeArrowheads="1"/>
            </p:cNvSpPr>
            <p:nvPr/>
          </p:nvSpPr>
          <p:spPr bwMode="auto">
            <a:xfrm>
              <a:off x="3023488" y="2852556"/>
              <a:ext cx="4762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fr-FR" sz="600" dirty="0"/>
                <a:t>FO</a:t>
              </a:r>
            </a:p>
          </p:txBody>
        </p:sp>
        <p:pic>
          <p:nvPicPr>
            <p:cNvPr id="42" name="Picture 13" descr="picto_database_b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71150" y="2728731"/>
              <a:ext cx="2032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66"/>
            <p:cNvSpPr txBox="1">
              <a:spLocks noChangeArrowheads="1"/>
            </p:cNvSpPr>
            <p:nvPr/>
          </p:nvSpPr>
          <p:spPr bwMode="auto">
            <a:xfrm>
              <a:off x="3236213" y="2911294"/>
              <a:ext cx="4762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fr-FR" sz="600" dirty="0"/>
                <a:t>SG</a:t>
              </a:r>
            </a:p>
          </p:txBody>
        </p:sp>
      </p:grpSp>
      <p:pic>
        <p:nvPicPr>
          <p:cNvPr id="44" name="Picture 13" descr="picto_database_bi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8025" y="990237"/>
            <a:ext cx="2032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66"/>
          <p:cNvSpPr txBox="1">
            <a:spLocks noChangeArrowheads="1"/>
          </p:cNvSpPr>
          <p:nvPr/>
        </p:nvSpPr>
        <p:spPr bwMode="auto">
          <a:xfrm>
            <a:off x="2413888" y="1171212"/>
            <a:ext cx="3714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fr-FR" sz="600" dirty="0"/>
              <a:t>GK</a:t>
            </a:r>
          </a:p>
        </p:txBody>
      </p:sp>
      <p:pic>
        <p:nvPicPr>
          <p:cNvPr id="46" name="Picture 13" descr="picto_database_b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9163" y="1036274"/>
            <a:ext cx="2032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TextBox 66"/>
          <p:cNvSpPr txBox="1">
            <a:spLocks noChangeArrowheads="1"/>
          </p:cNvSpPr>
          <p:nvPr/>
        </p:nvSpPr>
        <p:spPr bwMode="auto">
          <a:xfrm>
            <a:off x="2597019" y="1217249"/>
            <a:ext cx="476250"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fr-FR" sz="600" dirty="0"/>
              <a:t>SG</a:t>
            </a:r>
          </a:p>
        </p:txBody>
      </p:sp>
      <p:grpSp>
        <p:nvGrpSpPr>
          <p:cNvPr id="7" name="Group 6"/>
          <p:cNvGrpSpPr/>
          <p:nvPr/>
        </p:nvGrpSpPr>
        <p:grpSpPr>
          <a:xfrm>
            <a:off x="2425887" y="1923390"/>
            <a:ext cx="371475" cy="366713"/>
            <a:chOff x="6954138" y="4966312"/>
            <a:chExt cx="371475" cy="366713"/>
          </a:xfrm>
        </p:grpSpPr>
        <p:pic>
          <p:nvPicPr>
            <p:cNvPr id="48" name="Picture 13" descr="picto_database_b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8275" y="4966312"/>
              <a:ext cx="2032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TextBox 66"/>
            <p:cNvSpPr txBox="1">
              <a:spLocks noChangeArrowheads="1"/>
            </p:cNvSpPr>
            <p:nvPr/>
          </p:nvSpPr>
          <p:spPr bwMode="auto">
            <a:xfrm>
              <a:off x="6954138" y="5148875"/>
              <a:ext cx="3714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fr-FR" sz="600" dirty="0"/>
                <a:t>FO</a:t>
              </a:r>
            </a:p>
          </p:txBody>
        </p:sp>
      </p:grpSp>
      <p:grpSp>
        <p:nvGrpSpPr>
          <p:cNvPr id="6" name="Groupe 5"/>
          <p:cNvGrpSpPr/>
          <p:nvPr/>
        </p:nvGrpSpPr>
        <p:grpSpPr>
          <a:xfrm>
            <a:off x="1260591" y="2765825"/>
            <a:ext cx="687545" cy="485939"/>
            <a:chOff x="1871455" y="2830712"/>
            <a:chExt cx="687545" cy="485939"/>
          </a:xfrm>
        </p:grpSpPr>
        <p:pic>
          <p:nvPicPr>
            <p:cNvPr id="88"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a:xfrm>
              <a:off x="1871455" y="2830713"/>
              <a:ext cx="343400" cy="485938"/>
            </a:xfrm>
            <a:prstGeom prst="rect">
              <a:avLst/>
            </a:prstGeom>
            <a:noFill/>
            <a:ln>
              <a:solidFill>
                <a:schemeClr val="tx1"/>
              </a:solidFill>
              <a:miter lim="800000"/>
              <a:headEnd/>
              <a:tailEnd/>
            </a:ln>
          </p:spPr>
        </p:pic>
        <p:pic>
          <p:nvPicPr>
            <p:cNvPr id="89"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a:xfrm>
              <a:off x="2214855" y="2830712"/>
              <a:ext cx="344145" cy="485939"/>
            </a:xfrm>
            <a:prstGeom prst="rect">
              <a:avLst/>
            </a:prstGeom>
            <a:noFill/>
            <a:ln>
              <a:solidFill>
                <a:schemeClr val="tx1"/>
              </a:solidFill>
              <a:miter lim="800000"/>
              <a:headEnd/>
              <a:tailEnd/>
            </a:ln>
          </p:spPr>
        </p:pic>
      </p:grpSp>
      <p:grpSp>
        <p:nvGrpSpPr>
          <p:cNvPr id="12" name="Groupe 11"/>
          <p:cNvGrpSpPr/>
          <p:nvPr/>
        </p:nvGrpSpPr>
        <p:grpSpPr>
          <a:xfrm>
            <a:off x="729300" y="985474"/>
            <a:ext cx="1728000" cy="1485805"/>
            <a:chOff x="1129350" y="985474"/>
            <a:chExt cx="1728000" cy="1485805"/>
          </a:xfrm>
        </p:grpSpPr>
        <p:sp>
          <p:nvSpPr>
            <p:cNvPr id="85" name="Pentagon 84"/>
            <p:cNvSpPr/>
            <p:nvPr/>
          </p:nvSpPr>
          <p:spPr bwMode="auto">
            <a:xfrm rot="5400000">
              <a:off x="1741350" y="373474"/>
              <a:ext cx="504000" cy="1728000"/>
            </a:xfrm>
            <a:prstGeom prst="homePlate">
              <a:avLst>
                <a:gd name="adj" fmla="val 14932"/>
              </a:avLst>
            </a:prstGeom>
            <a:noFill/>
            <a:ln w="9525" cap="flat" cmpd="sng" algn="ctr">
              <a:solidFill>
                <a:schemeClr val="accent2"/>
              </a:solidFill>
              <a:prstDash val="solid"/>
              <a:round/>
              <a:headEnd type="none" w="med" len="med"/>
              <a:tailEnd type="none" w="med" len="med"/>
            </a:ln>
            <a:effectLst/>
          </p:spPr>
          <p:txBody>
            <a:bodyPr vert="vert270" wrap="square" lIns="90000" tIns="46800" rIns="90000" bIns="46800" numCol="1" rtlCol="0" anchor="ctr" anchorCtr="0" compatLnSpc="1">
              <a:prstTxWarp prst="textNoShape">
                <a:avLst/>
              </a:prstTxWarp>
            </a:bodyPr>
            <a:lstStyle/>
            <a:p>
              <a:pPr algn="ctr"/>
              <a:r>
                <a:rPr lang="fr-FR" sz="1000" b="0" dirty="0">
                  <a:solidFill>
                    <a:schemeClr val="bg2">
                      <a:lumMod val="75000"/>
                    </a:schemeClr>
                  </a:solidFill>
                </a:rPr>
                <a:t>Sélection de la population </a:t>
              </a:r>
              <a:r>
                <a:rPr lang="fr-FR" sz="1000" b="0" dirty="0" smtClean="0">
                  <a:solidFill>
                    <a:schemeClr val="bg2">
                      <a:lumMod val="75000"/>
                    </a:schemeClr>
                  </a:solidFill>
                </a:rPr>
                <a:t>éligible</a:t>
              </a:r>
              <a:endParaRPr kumimoji="0" lang="fr-FR" sz="1800" b="1" i="0" u="none" strike="noStrike" cap="none" normalizeH="0" baseline="0" dirty="0" smtClean="0">
                <a:ln>
                  <a:noFill/>
                </a:ln>
                <a:solidFill>
                  <a:schemeClr val="tx1"/>
                </a:solidFill>
                <a:effectLst/>
                <a:latin typeface="Arial" pitchFamily="34" charset="0"/>
              </a:endParaRPr>
            </a:p>
          </p:txBody>
        </p:sp>
        <p:sp>
          <p:nvSpPr>
            <p:cNvPr id="3" name="Chevron 2"/>
            <p:cNvSpPr/>
            <p:nvPr/>
          </p:nvSpPr>
          <p:spPr bwMode="auto">
            <a:xfrm rot="5400000">
              <a:off x="1723350" y="842284"/>
              <a:ext cx="540000" cy="1728000"/>
            </a:xfrm>
            <a:prstGeom prst="chevron">
              <a:avLst>
                <a:gd name="adj" fmla="val 13724"/>
              </a:avLst>
            </a:prstGeom>
            <a:noFill/>
            <a:ln w="9525" cap="flat" cmpd="sng" algn="ctr">
              <a:solidFill>
                <a:schemeClr val="accent2"/>
              </a:solidFill>
              <a:prstDash val="solid"/>
              <a:round/>
              <a:headEnd type="none" w="med" len="med"/>
              <a:tailEnd type="none" w="med" len="med"/>
            </a:ln>
            <a:effectLst/>
          </p:spPr>
          <p:txBody>
            <a:bodyPr vert="vert270" wrap="square" lIns="90000" tIns="46800" rIns="90000" bIns="46800" numCol="1" rtlCol="0" anchor="ctr" anchorCtr="0" compatLnSpc="1">
              <a:prstTxWarp prst="textNoShape">
                <a:avLst/>
              </a:prstTxWarp>
            </a:bodyPr>
            <a:lstStyle/>
            <a:p>
              <a:pPr algn="ctr"/>
              <a:r>
                <a:rPr lang="fr-FR" sz="1000" b="0" dirty="0">
                  <a:solidFill>
                    <a:schemeClr val="bg2">
                      <a:lumMod val="75000"/>
                    </a:schemeClr>
                  </a:solidFill>
                </a:rPr>
                <a:t>Génération du pli collection </a:t>
              </a:r>
              <a:r>
                <a:rPr lang="fr-FR" sz="1000" b="0" dirty="0" smtClean="0">
                  <a:solidFill>
                    <a:schemeClr val="bg2">
                      <a:lumMod val="75000"/>
                    </a:schemeClr>
                  </a:solidFill>
                </a:rPr>
                <a:t>photo</a:t>
              </a:r>
              <a:endParaRPr lang="fr-FR" sz="1000" b="0" dirty="0">
                <a:solidFill>
                  <a:schemeClr val="bg2">
                    <a:lumMod val="75000"/>
                  </a:schemeClr>
                </a:solidFill>
              </a:endParaRPr>
            </a:p>
          </p:txBody>
        </p:sp>
        <p:sp>
          <p:nvSpPr>
            <p:cNvPr id="91" name="Chevron 90"/>
            <p:cNvSpPr/>
            <p:nvPr/>
          </p:nvSpPr>
          <p:spPr bwMode="auto">
            <a:xfrm rot="5400000">
              <a:off x="1723350" y="1337279"/>
              <a:ext cx="540000" cy="1728000"/>
            </a:xfrm>
            <a:prstGeom prst="chevron">
              <a:avLst>
                <a:gd name="adj" fmla="val 13724"/>
              </a:avLst>
            </a:prstGeom>
            <a:noFill/>
            <a:ln w="9525" cap="flat" cmpd="sng" algn="ctr">
              <a:solidFill>
                <a:schemeClr val="accent2"/>
              </a:solidFill>
              <a:prstDash val="solid"/>
              <a:round/>
              <a:headEnd type="none" w="med" len="med"/>
              <a:tailEnd type="none" w="med" len="med"/>
            </a:ln>
            <a:effectLst/>
          </p:spPr>
          <p:txBody>
            <a:bodyPr vert="vert270" wrap="square" lIns="90000" tIns="46800" rIns="90000" bIns="46800" numCol="1" rtlCol="0" anchor="ctr" anchorCtr="0" compatLnSpc="1">
              <a:prstTxWarp prst="textNoShape">
                <a:avLst/>
              </a:prstTxWarp>
            </a:bodyPr>
            <a:lstStyle/>
            <a:p>
              <a:pPr algn="ctr">
                <a:defRPr/>
              </a:pPr>
              <a:r>
                <a:rPr lang="fr-FR" sz="1000" b="0" dirty="0">
                  <a:solidFill>
                    <a:schemeClr val="bg2">
                      <a:lumMod val="75000"/>
                    </a:schemeClr>
                  </a:solidFill>
                </a:rPr>
                <a:t>Emission </a:t>
              </a:r>
              <a:r>
                <a:rPr lang="fr-FR" sz="1000" b="0" dirty="0" smtClean="0">
                  <a:solidFill>
                    <a:schemeClr val="bg2">
                      <a:lumMod val="75000"/>
                    </a:schemeClr>
                  </a:solidFill>
                </a:rPr>
                <a:t>initiale du </a:t>
              </a:r>
              <a:r>
                <a:rPr lang="fr-FR" sz="1000" b="0" dirty="0">
                  <a:solidFill>
                    <a:schemeClr val="bg2">
                      <a:lumMod val="75000"/>
                    </a:schemeClr>
                  </a:solidFill>
                </a:rPr>
                <a:t>pli collecte photo</a:t>
              </a:r>
            </a:p>
          </p:txBody>
        </p:sp>
      </p:grpSp>
      <p:sp>
        <p:nvSpPr>
          <p:cNvPr id="94" name="Chevron 93"/>
          <p:cNvSpPr/>
          <p:nvPr/>
        </p:nvSpPr>
        <p:spPr bwMode="auto">
          <a:xfrm rot="5400000">
            <a:off x="1323300" y="3890093"/>
            <a:ext cx="540000" cy="1728000"/>
          </a:xfrm>
          <a:prstGeom prst="chevron">
            <a:avLst>
              <a:gd name="adj" fmla="val 13724"/>
            </a:avLst>
          </a:prstGeom>
          <a:noFill/>
          <a:ln w="9525" cap="flat" cmpd="sng" algn="ctr">
            <a:solidFill>
              <a:schemeClr val="accent2"/>
            </a:solidFill>
            <a:prstDash val="solid"/>
            <a:round/>
            <a:headEnd type="none" w="med" len="med"/>
            <a:tailEnd type="none" w="med" len="med"/>
          </a:ln>
          <a:effectLst/>
        </p:spPr>
        <p:txBody>
          <a:bodyPr vert="vert270" wrap="square" lIns="90000" tIns="46800" rIns="90000" bIns="46800" numCol="1" rtlCol="0" anchor="ctr" anchorCtr="0" compatLnSpc="1">
            <a:prstTxWarp prst="textNoShape">
              <a:avLst/>
            </a:prstTxWarp>
          </a:bodyPr>
          <a:lstStyle/>
          <a:p>
            <a:pPr algn="ctr">
              <a:defRPr/>
            </a:pPr>
            <a:r>
              <a:rPr lang="fr-FR" sz="1000" b="0" dirty="0">
                <a:solidFill>
                  <a:schemeClr val="bg2">
                    <a:lumMod val="75000"/>
                  </a:schemeClr>
                </a:solidFill>
              </a:rPr>
              <a:t>Contrôle d’éligibilité</a:t>
            </a:r>
          </a:p>
        </p:txBody>
      </p:sp>
      <p:grpSp>
        <p:nvGrpSpPr>
          <p:cNvPr id="8" name="Group 7"/>
          <p:cNvGrpSpPr/>
          <p:nvPr/>
        </p:nvGrpSpPr>
        <p:grpSpPr>
          <a:xfrm>
            <a:off x="2414139" y="3473446"/>
            <a:ext cx="371475" cy="366713"/>
            <a:chOff x="6954138" y="5391762"/>
            <a:chExt cx="371475" cy="366713"/>
          </a:xfrm>
        </p:grpSpPr>
        <p:pic>
          <p:nvPicPr>
            <p:cNvPr id="52" name="Picture 13" descr="picto_database_b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8275" y="5391762"/>
              <a:ext cx="2032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Box 66"/>
            <p:cNvSpPr txBox="1">
              <a:spLocks noChangeArrowheads="1"/>
            </p:cNvSpPr>
            <p:nvPr/>
          </p:nvSpPr>
          <p:spPr bwMode="auto">
            <a:xfrm>
              <a:off x="6954138" y="5572737"/>
              <a:ext cx="371475"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fr-FR" sz="600" dirty="0"/>
                <a:t>FO</a:t>
              </a:r>
            </a:p>
          </p:txBody>
        </p:sp>
      </p:grpSp>
      <p:grpSp>
        <p:nvGrpSpPr>
          <p:cNvPr id="9" name="Group 8"/>
          <p:cNvGrpSpPr/>
          <p:nvPr/>
        </p:nvGrpSpPr>
        <p:grpSpPr>
          <a:xfrm>
            <a:off x="2415980" y="3985847"/>
            <a:ext cx="371475" cy="366713"/>
            <a:chOff x="6954138" y="5906112"/>
            <a:chExt cx="371475" cy="366713"/>
          </a:xfrm>
        </p:grpSpPr>
        <p:pic>
          <p:nvPicPr>
            <p:cNvPr id="54" name="Picture 13" descr="picto_database_b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8275" y="5906112"/>
              <a:ext cx="2032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TextBox 66"/>
            <p:cNvSpPr txBox="1">
              <a:spLocks noChangeArrowheads="1"/>
            </p:cNvSpPr>
            <p:nvPr/>
          </p:nvSpPr>
          <p:spPr bwMode="auto">
            <a:xfrm>
              <a:off x="6954138" y="6088675"/>
              <a:ext cx="3714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fr-FR" sz="600" dirty="0" smtClean="0"/>
                <a:t>SG</a:t>
              </a:r>
              <a:endParaRPr lang="fr-FR" sz="600" dirty="0"/>
            </a:p>
          </p:txBody>
        </p:sp>
      </p:grpSp>
      <p:grpSp>
        <p:nvGrpSpPr>
          <p:cNvPr id="10" name="Group 9"/>
          <p:cNvGrpSpPr/>
          <p:nvPr/>
        </p:nvGrpSpPr>
        <p:grpSpPr>
          <a:xfrm>
            <a:off x="2393755" y="4551018"/>
            <a:ext cx="635000" cy="412750"/>
            <a:chOff x="6954138" y="6401412"/>
            <a:chExt cx="635000" cy="412750"/>
          </a:xfrm>
        </p:grpSpPr>
        <p:pic>
          <p:nvPicPr>
            <p:cNvPr id="58" name="Picture 13" descr="picto_database_bi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38275" y="6401412"/>
              <a:ext cx="2032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Box 66"/>
            <p:cNvSpPr txBox="1">
              <a:spLocks noChangeArrowheads="1"/>
            </p:cNvSpPr>
            <p:nvPr/>
          </p:nvSpPr>
          <p:spPr bwMode="auto">
            <a:xfrm>
              <a:off x="6954138" y="6582387"/>
              <a:ext cx="3714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fr-FR" sz="600" dirty="0"/>
                <a:t>FO</a:t>
              </a:r>
            </a:p>
          </p:txBody>
        </p:sp>
        <p:pic>
          <p:nvPicPr>
            <p:cNvPr id="60" name="Picture 13" descr="picto_database_b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9413" y="6447450"/>
              <a:ext cx="2032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TextBox 66"/>
            <p:cNvSpPr txBox="1">
              <a:spLocks noChangeArrowheads="1"/>
            </p:cNvSpPr>
            <p:nvPr/>
          </p:nvSpPr>
          <p:spPr bwMode="auto">
            <a:xfrm>
              <a:off x="7112888" y="6628425"/>
              <a:ext cx="476250"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fr-FR" sz="600" dirty="0"/>
                <a:t>SG</a:t>
              </a:r>
            </a:p>
          </p:txBody>
        </p:sp>
      </p:grpSp>
      <p:sp>
        <p:nvSpPr>
          <p:cNvPr id="92" name="Chevron 91"/>
          <p:cNvSpPr/>
          <p:nvPr/>
        </p:nvSpPr>
        <p:spPr bwMode="auto">
          <a:xfrm rot="5400000">
            <a:off x="1323300" y="2897567"/>
            <a:ext cx="540000" cy="1728000"/>
          </a:xfrm>
          <a:prstGeom prst="chevron">
            <a:avLst>
              <a:gd name="adj" fmla="val 13724"/>
            </a:avLst>
          </a:prstGeom>
          <a:noFill/>
          <a:ln w="9525" cap="flat" cmpd="sng" algn="ctr">
            <a:solidFill>
              <a:schemeClr val="accent2"/>
            </a:solidFill>
            <a:prstDash val="solid"/>
            <a:round/>
            <a:headEnd type="none" w="med" len="med"/>
            <a:tailEnd type="none" w="med" len="med"/>
          </a:ln>
          <a:effectLst/>
        </p:spPr>
        <p:txBody>
          <a:bodyPr vert="vert270" wrap="square" lIns="90000" tIns="46800" rIns="90000" bIns="46800" numCol="1" rtlCol="0" anchor="ctr" anchorCtr="0" compatLnSpc="1">
            <a:prstTxWarp prst="textNoShape">
              <a:avLst/>
            </a:prstTxWarp>
          </a:bodyPr>
          <a:lstStyle/>
          <a:p>
            <a:pPr algn="ctr">
              <a:defRPr/>
            </a:pPr>
            <a:r>
              <a:rPr lang="fr-FR" sz="1000" b="0" dirty="0">
                <a:solidFill>
                  <a:schemeClr val="bg2">
                    <a:lumMod val="75000"/>
                  </a:schemeClr>
                </a:solidFill>
              </a:rPr>
              <a:t>Retour du pli collecte photo</a:t>
            </a:r>
          </a:p>
        </p:txBody>
      </p:sp>
      <p:sp>
        <p:nvSpPr>
          <p:cNvPr id="93" name="Chevron 92"/>
          <p:cNvSpPr/>
          <p:nvPr/>
        </p:nvSpPr>
        <p:spPr bwMode="auto">
          <a:xfrm rot="5400000">
            <a:off x="1323300" y="3391847"/>
            <a:ext cx="540000" cy="1728000"/>
          </a:xfrm>
          <a:prstGeom prst="chevron">
            <a:avLst>
              <a:gd name="adj" fmla="val 13724"/>
            </a:avLst>
          </a:prstGeom>
          <a:noFill/>
          <a:ln w="9525" cap="flat" cmpd="sng" algn="ctr">
            <a:solidFill>
              <a:schemeClr val="accent2"/>
            </a:solidFill>
            <a:prstDash val="solid"/>
            <a:round/>
            <a:headEnd type="none" w="med" len="med"/>
            <a:tailEnd type="none" w="med" len="med"/>
          </a:ln>
          <a:effectLst/>
        </p:spPr>
        <p:txBody>
          <a:bodyPr vert="vert270" wrap="square" lIns="90000" tIns="46800" rIns="90000" bIns="46800" numCol="1" rtlCol="0" anchor="ctr" anchorCtr="0" compatLnSpc="1">
            <a:prstTxWarp prst="textNoShape">
              <a:avLst/>
            </a:prstTxWarp>
          </a:bodyPr>
          <a:lstStyle/>
          <a:p>
            <a:pPr algn="ctr">
              <a:defRPr/>
            </a:pPr>
            <a:r>
              <a:rPr lang="fr-FR" sz="1000" b="0" dirty="0">
                <a:solidFill>
                  <a:schemeClr val="bg2">
                    <a:lumMod val="75000"/>
                  </a:schemeClr>
                </a:solidFill>
              </a:rPr>
              <a:t>Numérisation des pièces</a:t>
            </a:r>
          </a:p>
        </p:txBody>
      </p:sp>
      <p:sp>
        <p:nvSpPr>
          <p:cNvPr id="95" name="Chevron 94"/>
          <p:cNvSpPr/>
          <p:nvPr/>
        </p:nvSpPr>
        <p:spPr bwMode="auto">
          <a:xfrm rot="5400000">
            <a:off x="1323300" y="4392061"/>
            <a:ext cx="540000" cy="1728000"/>
          </a:xfrm>
          <a:prstGeom prst="chevron">
            <a:avLst>
              <a:gd name="adj" fmla="val 13724"/>
            </a:avLst>
          </a:prstGeom>
          <a:noFill/>
          <a:ln w="9525" cap="flat" cmpd="sng" algn="ctr">
            <a:solidFill>
              <a:schemeClr val="accent2"/>
            </a:solidFill>
            <a:prstDash val="solid"/>
            <a:round/>
            <a:headEnd type="none" w="med" len="med"/>
            <a:tailEnd type="none" w="med" len="med"/>
          </a:ln>
          <a:effectLst/>
        </p:spPr>
        <p:txBody>
          <a:bodyPr vert="vert270" wrap="square" lIns="90000" tIns="46800" rIns="90000" bIns="46800" numCol="1" rtlCol="0" anchor="ctr" anchorCtr="0" compatLnSpc="1">
            <a:prstTxWarp prst="textNoShape">
              <a:avLst/>
            </a:prstTxWarp>
          </a:bodyPr>
          <a:lstStyle/>
          <a:p>
            <a:pPr algn="ctr">
              <a:defRPr/>
            </a:pPr>
            <a:r>
              <a:rPr lang="fr-FR" sz="1000" b="0" dirty="0">
                <a:solidFill>
                  <a:schemeClr val="bg2">
                    <a:lumMod val="75000"/>
                  </a:schemeClr>
                </a:solidFill>
              </a:rPr>
              <a:t>Personnalisation et envoi de la carte Vitale</a:t>
            </a:r>
          </a:p>
        </p:txBody>
      </p:sp>
      <p:grpSp>
        <p:nvGrpSpPr>
          <p:cNvPr id="96" name="Group 95"/>
          <p:cNvGrpSpPr/>
          <p:nvPr/>
        </p:nvGrpSpPr>
        <p:grpSpPr>
          <a:xfrm>
            <a:off x="2469955" y="5006354"/>
            <a:ext cx="635000" cy="412750"/>
            <a:chOff x="6954138" y="6401412"/>
            <a:chExt cx="635000" cy="412750"/>
          </a:xfrm>
        </p:grpSpPr>
        <p:pic>
          <p:nvPicPr>
            <p:cNvPr id="97" name="Picture 13" descr="picto_database_bi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38275" y="6401412"/>
              <a:ext cx="2032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 name="TextBox 66"/>
            <p:cNvSpPr txBox="1">
              <a:spLocks noChangeArrowheads="1"/>
            </p:cNvSpPr>
            <p:nvPr/>
          </p:nvSpPr>
          <p:spPr bwMode="auto">
            <a:xfrm>
              <a:off x="6954138" y="6582387"/>
              <a:ext cx="3714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fr-FR" sz="600" dirty="0"/>
                <a:t>FO</a:t>
              </a:r>
            </a:p>
          </p:txBody>
        </p:sp>
        <p:pic>
          <p:nvPicPr>
            <p:cNvPr id="99" name="Picture 13" descr="picto_database_b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9413" y="6447450"/>
              <a:ext cx="2032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TextBox 66"/>
            <p:cNvSpPr txBox="1">
              <a:spLocks noChangeArrowheads="1"/>
            </p:cNvSpPr>
            <p:nvPr/>
          </p:nvSpPr>
          <p:spPr bwMode="auto">
            <a:xfrm>
              <a:off x="7112888" y="6628425"/>
              <a:ext cx="476250"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fr-FR" sz="600" dirty="0"/>
                <a:t>SG</a:t>
              </a:r>
            </a:p>
          </p:txBody>
        </p:sp>
      </p:grpSp>
      <p:sp>
        <p:nvSpPr>
          <p:cNvPr id="57" name="Freeform 7"/>
          <p:cNvSpPr>
            <a:spLocks/>
          </p:cNvSpPr>
          <p:nvPr/>
        </p:nvSpPr>
        <p:spPr bwMode="auto">
          <a:xfrm rot="10800000" flipH="1">
            <a:off x="2553094" y="5754669"/>
            <a:ext cx="979662" cy="381038"/>
          </a:xfrm>
          <a:custGeom>
            <a:avLst/>
            <a:gdLst>
              <a:gd name="T0" fmla="*/ 0 w 217"/>
              <a:gd name="T1" fmla="*/ 2147483647 h 369"/>
              <a:gd name="T2" fmla="*/ 2147483647 w 217"/>
              <a:gd name="T3" fmla="*/ 2147483647 h 369"/>
              <a:gd name="T4" fmla="*/ 2147483647 w 217"/>
              <a:gd name="T5" fmla="*/ 2147483647 h 369"/>
              <a:gd name="T6" fmla="*/ 2147483647 w 217"/>
              <a:gd name="T7" fmla="*/ 2147483647 h 369"/>
              <a:gd name="T8" fmla="*/ 2147483647 w 217"/>
              <a:gd name="T9" fmla="*/ 0 h 369"/>
              <a:gd name="T10" fmla="*/ 2147483647 w 217"/>
              <a:gd name="T11" fmla="*/ 2147483647 h 369"/>
              <a:gd name="T12" fmla="*/ 0 w 217"/>
              <a:gd name="T13" fmla="*/ 2147483647 h 369"/>
              <a:gd name="T14" fmla="*/ 0 60000 65536"/>
              <a:gd name="T15" fmla="*/ 0 60000 65536"/>
              <a:gd name="T16" fmla="*/ 0 60000 65536"/>
              <a:gd name="T17" fmla="*/ 0 60000 65536"/>
              <a:gd name="T18" fmla="*/ 0 60000 65536"/>
              <a:gd name="T19" fmla="*/ 0 60000 65536"/>
              <a:gd name="T20" fmla="*/ 0 60000 65536"/>
              <a:gd name="T21" fmla="*/ 0 w 217"/>
              <a:gd name="T22" fmla="*/ 0 h 369"/>
              <a:gd name="T23" fmla="*/ 217 w 217"/>
              <a:gd name="T24" fmla="*/ 369 h 3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7" h="369">
                <a:moveTo>
                  <a:pt x="0" y="272"/>
                </a:moveTo>
                <a:lnTo>
                  <a:pt x="96" y="272"/>
                </a:lnTo>
                <a:lnTo>
                  <a:pt x="96" y="368"/>
                </a:lnTo>
                <a:lnTo>
                  <a:pt x="216" y="184"/>
                </a:lnTo>
                <a:lnTo>
                  <a:pt x="96" y="0"/>
                </a:lnTo>
                <a:lnTo>
                  <a:pt x="96" y="96"/>
                </a:lnTo>
                <a:lnTo>
                  <a:pt x="0" y="96"/>
                </a:lnTo>
              </a:path>
            </a:pathLst>
          </a:custGeom>
          <a:solidFill>
            <a:schemeClr val="bg1">
              <a:lumMod val="85000"/>
            </a:schemeClr>
          </a:solidFill>
          <a:ln w="22225" algn="ctr">
            <a:solidFill>
              <a:schemeClr val="bg1">
                <a:lumMod val="85000"/>
              </a:schemeClr>
            </a:solidFill>
            <a:round/>
            <a:headEnd/>
            <a:tailEnd/>
          </a:ln>
        </p:spPr>
        <p:txBody>
          <a:bodyPr anchor="ctr"/>
          <a:lstStyle/>
          <a:p>
            <a:pPr marL="171450" indent="-171450" defTabSz="995363">
              <a:spcAft>
                <a:spcPts val="300"/>
              </a:spcAft>
              <a:buClr>
                <a:schemeClr val="accent2"/>
              </a:buClr>
              <a:buSzPct val="70000"/>
              <a:buFont typeface="Arial" panose="020B0604020202020204" pitchFamily="34" charset="0"/>
              <a:buChar char="►"/>
              <a:defRPr/>
            </a:pPr>
            <a:endParaRPr lang="fr-FR" sz="1000" dirty="0">
              <a:solidFill>
                <a:schemeClr val="bg1">
                  <a:lumMod val="50000"/>
                </a:schemeClr>
              </a:solidFill>
              <a:latin typeface="EYInterstate" panose="02000503020000020004" pitchFamily="2" charset="0"/>
            </a:endParaRPr>
          </a:p>
        </p:txBody>
      </p:sp>
      <p:pic>
        <p:nvPicPr>
          <p:cNvPr id="64" name="Image 63"/>
          <p:cNvPicPr>
            <a:picLocks noChangeAspect="1"/>
          </p:cNvPicPr>
          <p:nvPr/>
        </p:nvPicPr>
        <p:blipFill rotWithShape="1">
          <a:blip r:embed="rId7">
            <a:extLst>
              <a:ext uri="{28A0092B-C50C-407E-A947-70E740481C1C}">
                <a14:useLocalDpi xmlns:a14="http://schemas.microsoft.com/office/drawing/2010/main" val="0"/>
              </a:ext>
            </a:extLst>
          </a:blip>
          <a:srcRect l="20147" r="20198"/>
          <a:stretch/>
        </p:blipFill>
        <p:spPr>
          <a:xfrm>
            <a:off x="4016659" y="4996208"/>
            <a:ext cx="691581" cy="1159306"/>
          </a:xfrm>
          <a:prstGeom prst="rect">
            <a:avLst/>
          </a:prstGeom>
        </p:spPr>
      </p:pic>
      <p:grpSp>
        <p:nvGrpSpPr>
          <p:cNvPr id="5" name="Groupe 4"/>
          <p:cNvGrpSpPr/>
          <p:nvPr/>
        </p:nvGrpSpPr>
        <p:grpSpPr>
          <a:xfrm>
            <a:off x="1260591" y="5687349"/>
            <a:ext cx="763871" cy="553230"/>
            <a:chOff x="1763814" y="5698150"/>
            <a:chExt cx="763871" cy="553230"/>
          </a:xfrm>
        </p:grpSpPr>
        <p:pic>
          <p:nvPicPr>
            <p:cNvPr id="62"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814" y="5698150"/>
              <a:ext cx="763871" cy="553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Image 64"/>
            <p:cNvPicPr>
              <a:picLocks noChangeAspect="1"/>
            </p:cNvPicPr>
            <p:nvPr/>
          </p:nvPicPr>
          <p:blipFill rotWithShape="1">
            <a:blip r:embed="rId9" cstate="print">
              <a:extLst>
                <a:ext uri="{28A0092B-C50C-407E-A947-70E740481C1C}">
                  <a14:useLocalDpi xmlns:a14="http://schemas.microsoft.com/office/drawing/2010/main" val="0"/>
                </a:ext>
              </a:extLst>
            </a:blip>
            <a:srcRect l="27744" r="28613" b="54693"/>
            <a:stretch/>
          </p:blipFill>
          <p:spPr>
            <a:xfrm>
              <a:off x="2256784" y="5775604"/>
              <a:ext cx="210191" cy="218211"/>
            </a:xfrm>
            <a:prstGeom prst="rect">
              <a:avLst/>
            </a:prstGeom>
          </p:spPr>
        </p:pic>
      </p:grpSp>
      <p:sp>
        <p:nvSpPr>
          <p:cNvPr id="110" name="Oval Callout 8"/>
          <p:cNvSpPr>
            <a:spLocks noChangeArrowheads="1"/>
          </p:cNvSpPr>
          <p:nvPr/>
        </p:nvSpPr>
        <p:spPr bwMode="auto">
          <a:xfrm>
            <a:off x="4851011" y="4418307"/>
            <a:ext cx="2150496" cy="911552"/>
          </a:xfrm>
          <a:prstGeom prst="wedgeEllipseCallout">
            <a:avLst>
              <a:gd name="adj1" fmla="val -55023"/>
              <a:gd name="adj2" fmla="val 29102"/>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p:spPr>
        <p:txBody>
          <a:bodyPr lIns="0" tIns="46800" rIns="0" bIns="46800" anchor="ctr"/>
          <a:lstStyle/>
          <a:p>
            <a:pPr algn="ctr">
              <a:defRPr/>
            </a:pPr>
            <a:r>
              <a:rPr lang="fr-FR" sz="1000" i="1" dirty="0" smtClean="0">
                <a:latin typeface="Arial" charset="0"/>
              </a:rPr>
              <a:t>J’ai lu sur le site ameli.fr que la carte Vitale doit être mise à jour  </a:t>
            </a:r>
          </a:p>
          <a:p>
            <a:pPr algn="ctr">
              <a:defRPr/>
            </a:pPr>
            <a:r>
              <a:rPr lang="fr-FR" sz="1000" i="1" dirty="0" smtClean="0">
                <a:latin typeface="Arial" charset="0"/>
              </a:rPr>
              <a:t>tous les ans.</a:t>
            </a:r>
            <a:endParaRPr lang="fr-FR" sz="1000" i="1" dirty="0">
              <a:latin typeface="Arial" charset="0"/>
            </a:endParaRPr>
          </a:p>
        </p:txBody>
      </p:sp>
    </p:spTree>
    <p:extLst>
      <p:ext uri="{BB962C8B-B14F-4D97-AF65-F5344CB8AC3E}">
        <p14:creationId xmlns:p14="http://schemas.microsoft.com/office/powerpoint/2010/main" val="2861254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000" dirty="0"/>
              <a:t>2. Gestion des </a:t>
            </a:r>
            <a:r>
              <a:rPr lang="fr-FR" sz="2000" dirty="0" smtClean="0"/>
              <a:t>bénéficiaires</a:t>
            </a:r>
            <a:br>
              <a:rPr lang="fr-FR" sz="2000" dirty="0" smtClean="0"/>
            </a:br>
            <a:r>
              <a:rPr lang="fr-FR" sz="2000" i="1" dirty="0" smtClean="0"/>
              <a:t>Carte Vitale : Mise à jour</a:t>
            </a:r>
            <a:endParaRPr lang="fr-FR" sz="2000" i="1" dirty="0"/>
          </a:p>
        </p:txBody>
      </p:sp>
      <p:sp>
        <p:nvSpPr>
          <p:cNvPr id="11" name="Rectangle 10"/>
          <p:cNvSpPr>
            <a:spLocks noChangeArrowheads="1"/>
          </p:cNvSpPr>
          <p:nvPr/>
        </p:nvSpPr>
        <p:spPr bwMode="auto">
          <a:xfrm>
            <a:off x="612776" y="2095083"/>
            <a:ext cx="6054724"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spAutoFit/>
          </a:bodyPr>
          <a:lstStyle/>
          <a:p>
            <a:pPr marL="0" lvl="2" defTabSz="995363">
              <a:lnSpc>
                <a:spcPts val="1800"/>
              </a:lnSpc>
              <a:spcAft>
                <a:spcPts val="600"/>
              </a:spcAft>
              <a:buClr>
                <a:srgbClr val="0078B4"/>
              </a:buClr>
              <a:buSzPct val="80000"/>
              <a:defRPr/>
            </a:pPr>
            <a:r>
              <a:rPr lang="fr-FR" sz="1600" dirty="0"/>
              <a:t>La </a:t>
            </a:r>
            <a:r>
              <a:rPr lang="fr-FR" sz="1600" dirty="0" smtClean="0"/>
              <a:t>mise à jour de la carte vitale est réalisable par :</a:t>
            </a:r>
          </a:p>
          <a:p>
            <a:pPr marL="285750" lvl="2" indent="-285750" defTabSz="995363">
              <a:lnSpc>
                <a:spcPts val="1800"/>
              </a:lnSpc>
              <a:spcAft>
                <a:spcPts val="600"/>
              </a:spcAft>
              <a:buClr>
                <a:srgbClr val="0078B4"/>
              </a:buClr>
              <a:buSzPct val="80000"/>
              <a:buFont typeface="Arial" charset="0"/>
              <a:buChar char="►"/>
              <a:defRPr/>
            </a:pPr>
            <a:r>
              <a:rPr lang="fr-FR" sz="1600" dirty="0">
                <a:solidFill>
                  <a:srgbClr val="006699"/>
                </a:solidFill>
              </a:rPr>
              <a:t>Les assurés</a:t>
            </a:r>
          </a:p>
          <a:p>
            <a:pPr marL="628650" lvl="3" indent="-171450" defTabSz="995363">
              <a:lnSpc>
                <a:spcPts val="1800"/>
              </a:lnSpc>
              <a:spcAft>
                <a:spcPts val="600"/>
              </a:spcAft>
              <a:buClr>
                <a:srgbClr val="0078B4"/>
              </a:buClr>
              <a:buSzPct val="80000"/>
              <a:buFontTx/>
              <a:buChar char="-"/>
              <a:defRPr/>
            </a:pPr>
            <a:r>
              <a:rPr lang="fr-FR" sz="1400" b="0" dirty="0"/>
              <a:t>Dans les caisses : Bornes Multi Services </a:t>
            </a:r>
          </a:p>
          <a:p>
            <a:pPr marL="628650" lvl="3" indent="-171450" defTabSz="995363">
              <a:lnSpc>
                <a:spcPts val="1800"/>
              </a:lnSpc>
              <a:spcAft>
                <a:spcPts val="600"/>
              </a:spcAft>
              <a:buClr>
                <a:srgbClr val="0078B4"/>
              </a:buClr>
              <a:buSzPct val="80000"/>
              <a:buFontTx/>
              <a:buChar char="-"/>
              <a:defRPr/>
            </a:pPr>
            <a:r>
              <a:rPr lang="fr-FR" sz="1400" b="0" dirty="0"/>
              <a:t>Dans les officines, les hôpitaux : Outils homologués libre service de mise à </a:t>
            </a:r>
            <a:r>
              <a:rPr lang="fr-FR" sz="1400" b="0" dirty="0" smtClean="0"/>
              <a:t>jour</a:t>
            </a:r>
          </a:p>
          <a:p>
            <a:pPr marL="628650" lvl="3" indent="-171450" defTabSz="995363">
              <a:lnSpc>
                <a:spcPts val="1800"/>
              </a:lnSpc>
              <a:spcAft>
                <a:spcPts val="600"/>
              </a:spcAft>
              <a:buClr>
                <a:srgbClr val="0078B4"/>
              </a:buClr>
              <a:buSzPct val="80000"/>
              <a:buFontTx/>
              <a:buChar char="-"/>
              <a:defRPr/>
            </a:pPr>
            <a:endParaRPr lang="fr-FR" sz="1400" b="0" dirty="0"/>
          </a:p>
          <a:p>
            <a:pPr marL="285750" lvl="2" indent="-285750" defTabSz="995363">
              <a:lnSpc>
                <a:spcPts val="1800"/>
              </a:lnSpc>
              <a:spcAft>
                <a:spcPts val="600"/>
              </a:spcAft>
              <a:buClr>
                <a:srgbClr val="0078B4"/>
              </a:buClr>
              <a:buSzPct val="80000"/>
              <a:buFont typeface="Arial" charset="0"/>
              <a:buChar char="►"/>
              <a:defRPr/>
            </a:pPr>
            <a:r>
              <a:rPr lang="fr-FR" sz="1600" dirty="0">
                <a:solidFill>
                  <a:srgbClr val="006699"/>
                </a:solidFill>
              </a:rPr>
              <a:t>Les pharmaciens</a:t>
            </a:r>
          </a:p>
          <a:p>
            <a:pPr marL="628650" lvl="3" indent="-171450" defTabSz="995363">
              <a:lnSpc>
                <a:spcPts val="1800"/>
              </a:lnSpc>
              <a:spcAft>
                <a:spcPts val="600"/>
              </a:spcAft>
              <a:buClr>
                <a:srgbClr val="0078B4"/>
              </a:buClr>
              <a:buSzPct val="80000"/>
              <a:buFontTx/>
              <a:buChar char="-"/>
              <a:defRPr/>
            </a:pPr>
            <a:r>
              <a:rPr lang="fr-FR" sz="1400" b="0" dirty="0"/>
              <a:t>Le pharmacien depuis son poste de </a:t>
            </a:r>
            <a:r>
              <a:rPr lang="fr-FR" sz="1400" b="0" dirty="0" smtClean="0"/>
              <a:t>travail </a:t>
            </a:r>
          </a:p>
          <a:p>
            <a:pPr marL="457200" lvl="3" defTabSz="995363">
              <a:lnSpc>
                <a:spcPts val="1800"/>
              </a:lnSpc>
              <a:spcAft>
                <a:spcPts val="600"/>
              </a:spcAft>
              <a:buClr>
                <a:srgbClr val="0078B4"/>
              </a:buClr>
              <a:buSzPct val="80000"/>
              <a:defRPr/>
            </a:pPr>
            <a:endParaRPr lang="fr-FR" sz="1100" b="0" dirty="0"/>
          </a:p>
          <a:p>
            <a:pPr marL="285750" lvl="2" indent="-285750" defTabSz="995363">
              <a:lnSpc>
                <a:spcPts val="1800"/>
              </a:lnSpc>
              <a:spcAft>
                <a:spcPts val="600"/>
              </a:spcAft>
              <a:buClr>
                <a:srgbClr val="0078B4"/>
              </a:buClr>
              <a:buSzPct val="80000"/>
              <a:buFont typeface="Arial" charset="0"/>
              <a:buChar char="►"/>
              <a:defRPr/>
            </a:pPr>
            <a:r>
              <a:rPr lang="fr-FR" sz="1600" dirty="0">
                <a:solidFill>
                  <a:srgbClr val="006699"/>
                </a:solidFill>
              </a:rPr>
              <a:t>Les agents de l’AM</a:t>
            </a:r>
          </a:p>
          <a:p>
            <a:pPr marL="628650" lvl="3" indent="-171450" defTabSz="995363">
              <a:lnSpc>
                <a:spcPts val="1800"/>
              </a:lnSpc>
              <a:spcAft>
                <a:spcPts val="600"/>
              </a:spcAft>
              <a:buClr>
                <a:srgbClr val="0078B4"/>
              </a:buClr>
              <a:buSzPct val="80000"/>
              <a:buFontTx/>
              <a:buChar char="-"/>
              <a:defRPr/>
            </a:pPr>
            <a:r>
              <a:rPr lang="fr-FR" sz="1400" b="0" dirty="0" smtClean="0"/>
              <a:t>Outils Caisse</a:t>
            </a:r>
            <a:endParaRPr lang="fr-FR" b="0" dirty="0"/>
          </a:p>
        </p:txBody>
      </p:sp>
      <p:sp>
        <p:nvSpPr>
          <p:cNvPr id="10" name="Rounded Rectangle 9"/>
          <p:cNvSpPr/>
          <p:nvPr/>
        </p:nvSpPr>
        <p:spPr bwMode="auto">
          <a:xfrm>
            <a:off x="574964" y="5346120"/>
            <a:ext cx="8756072" cy="779726"/>
          </a:xfrm>
          <a:prstGeom prst="roundRect">
            <a:avLst/>
          </a:prstGeom>
          <a:solidFill>
            <a:schemeClr val="accent2">
              <a:lumMod val="7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r>
              <a:rPr lang="fr-FR" sz="1400" dirty="0">
                <a:solidFill>
                  <a:schemeClr val="bg1"/>
                </a:solidFill>
              </a:rPr>
              <a:t>La carte Vitale doit être mise à jour tous les ans et à l’occasion de tout évènement de la vie </a:t>
            </a:r>
            <a:endParaRPr lang="fr-FR" sz="1400" dirty="0" smtClean="0">
              <a:solidFill>
                <a:schemeClr val="bg1"/>
              </a:solidFill>
            </a:endParaRPr>
          </a:p>
          <a:p>
            <a:pPr algn="ctr"/>
            <a:r>
              <a:rPr lang="fr-FR" sz="1400" dirty="0" smtClean="0">
                <a:solidFill>
                  <a:schemeClr val="bg1"/>
                </a:solidFill>
              </a:rPr>
              <a:t>(naissance</a:t>
            </a:r>
            <a:r>
              <a:rPr lang="fr-FR" sz="1400" dirty="0">
                <a:solidFill>
                  <a:schemeClr val="bg1"/>
                </a:solidFill>
              </a:rPr>
              <a:t>, mariage</a:t>
            </a:r>
            <a:r>
              <a:rPr lang="fr-FR" sz="1400" dirty="0" smtClean="0">
                <a:solidFill>
                  <a:schemeClr val="bg1"/>
                </a:solidFill>
              </a:rPr>
              <a:t>, </a:t>
            </a:r>
            <a:r>
              <a:rPr lang="fr-FR" sz="1400" u="sng" dirty="0" smtClean="0">
                <a:solidFill>
                  <a:schemeClr val="bg1"/>
                </a:solidFill>
              </a:rPr>
              <a:t>déménagement</a:t>
            </a:r>
            <a:r>
              <a:rPr lang="fr-FR" sz="1400" dirty="0" smtClean="0">
                <a:solidFill>
                  <a:schemeClr val="bg1"/>
                </a:solidFill>
              </a:rPr>
              <a:t>…)</a:t>
            </a:r>
            <a:endParaRPr lang="fr-FR" sz="1400" dirty="0">
              <a:solidFill>
                <a:schemeClr val="bg1"/>
              </a:solidFill>
            </a:endParaRPr>
          </a:p>
        </p:txBody>
      </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20147" r="20198"/>
          <a:stretch/>
        </p:blipFill>
        <p:spPr>
          <a:xfrm>
            <a:off x="5638681" y="1222103"/>
            <a:ext cx="677775" cy="1136163"/>
          </a:xfrm>
          <a:prstGeom prst="rect">
            <a:avLst/>
          </a:prstGeom>
        </p:spPr>
      </p:pic>
      <p:sp>
        <p:nvSpPr>
          <p:cNvPr id="26" name="Oval Callout 1"/>
          <p:cNvSpPr>
            <a:spLocks noChangeArrowheads="1"/>
          </p:cNvSpPr>
          <p:nvPr/>
        </p:nvSpPr>
        <p:spPr bwMode="auto">
          <a:xfrm>
            <a:off x="3136327" y="809255"/>
            <a:ext cx="2234911" cy="1166395"/>
          </a:xfrm>
          <a:prstGeom prst="wedgeEllipseCallout">
            <a:avLst>
              <a:gd name="adj1" fmla="val 63113"/>
              <a:gd name="adj2" fmla="val 3479"/>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p:spPr>
        <p:txBody>
          <a:bodyPr lIns="0" tIns="46800" rIns="0" bIns="46800" anchor="ctr"/>
          <a:lstStyle/>
          <a:p>
            <a:pPr algn="ctr">
              <a:defRPr/>
            </a:pPr>
            <a:r>
              <a:rPr lang="fr-FR" sz="1400" dirty="0" smtClean="0"/>
              <a:t>Comment </a:t>
            </a:r>
          </a:p>
          <a:p>
            <a:pPr algn="ctr">
              <a:defRPr/>
            </a:pPr>
            <a:r>
              <a:rPr lang="fr-FR" sz="1400" dirty="0" smtClean="0"/>
              <a:t>et où mettre à jour </a:t>
            </a:r>
          </a:p>
          <a:p>
            <a:pPr algn="ctr">
              <a:defRPr/>
            </a:pPr>
            <a:r>
              <a:rPr lang="fr-FR" sz="1400" dirty="0" smtClean="0"/>
              <a:t>ma carte Vitale </a:t>
            </a:r>
            <a:r>
              <a:rPr lang="fr-FR" sz="1400" dirty="0"/>
              <a:t>?</a:t>
            </a:r>
          </a:p>
        </p:txBody>
      </p:sp>
      <p:grpSp>
        <p:nvGrpSpPr>
          <p:cNvPr id="14" name="Groupe 13"/>
          <p:cNvGrpSpPr/>
          <p:nvPr/>
        </p:nvGrpSpPr>
        <p:grpSpPr>
          <a:xfrm>
            <a:off x="6240445" y="1222103"/>
            <a:ext cx="703161" cy="475776"/>
            <a:chOff x="1763814" y="5698150"/>
            <a:chExt cx="763871" cy="553230"/>
          </a:xfrm>
        </p:grpSpPr>
        <p:pic>
          <p:nvPicPr>
            <p:cNvPr id="1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814" y="5698150"/>
              <a:ext cx="763871" cy="553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Image 15"/>
            <p:cNvPicPr>
              <a:picLocks noChangeAspect="1"/>
            </p:cNvPicPr>
            <p:nvPr/>
          </p:nvPicPr>
          <p:blipFill rotWithShape="1">
            <a:blip r:embed="rId5" cstate="print">
              <a:extLst>
                <a:ext uri="{28A0092B-C50C-407E-A947-70E740481C1C}">
                  <a14:useLocalDpi xmlns:a14="http://schemas.microsoft.com/office/drawing/2010/main" val="0"/>
                </a:ext>
              </a:extLst>
            </a:blip>
            <a:srcRect l="27744" r="28613" b="54693"/>
            <a:stretch/>
          </p:blipFill>
          <p:spPr>
            <a:xfrm>
              <a:off x="2256784" y="5775604"/>
              <a:ext cx="210191" cy="218211"/>
            </a:xfrm>
            <a:prstGeom prst="rect">
              <a:avLst/>
            </a:prstGeom>
          </p:spPr>
        </p:pic>
      </p:grpSp>
      <p:pic>
        <p:nvPicPr>
          <p:cNvPr id="12" name="Picture 13" descr="picto_database_bi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30146" y="4156127"/>
            <a:ext cx="2032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66"/>
          <p:cNvSpPr txBox="1">
            <a:spLocks noChangeArrowheads="1"/>
          </p:cNvSpPr>
          <p:nvPr/>
        </p:nvSpPr>
        <p:spPr bwMode="auto">
          <a:xfrm>
            <a:off x="8552762" y="4264225"/>
            <a:ext cx="476250"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fr-FR" sz="600" dirty="0" smtClean="0"/>
              <a:t>TK</a:t>
            </a:r>
            <a:endParaRPr lang="fr-FR" sz="600" dirty="0"/>
          </a:p>
        </p:txBody>
      </p:sp>
      <p:pic>
        <p:nvPicPr>
          <p:cNvPr id="1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7610328" y="3518173"/>
            <a:ext cx="935579" cy="84909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4"/>
          <p:cNvPicPr>
            <a:picLocks noChangeAspect="1" noChangeArrowheads="1"/>
          </p:cNvPicPr>
          <p:nvPr/>
        </p:nvPicPr>
        <p:blipFill rotWithShape="1">
          <a:blip r:embed="rId8" cstate="print">
            <a:clrChange>
              <a:clrFrom>
                <a:srgbClr val="000000"/>
              </a:clrFrom>
              <a:clrTo>
                <a:srgbClr val="000000">
                  <a:alpha val="0"/>
                </a:srgbClr>
              </a:clrTo>
            </a:clrChange>
            <a:extLst>
              <a:ext uri="{28A0092B-C50C-407E-A947-70E740481C1C}">
                <a14:useLocalDpi xmlns:a14="http://schemas.microsoft.com/office/drawing/2010/main" val="0"/>
              </a:ext>
            </a:extLst>
          </a:blip>
          <a:srcRect l="54305" r="8620" b="-1198"/>
          <a:stretch/>
        </p:blipFill>
        <p:spPr bwMode="auto">
          <a:xfrm>
            <a:off x="7798621" y="2093052"/>
            <a:ext cx="759412" cy="1235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descr="https://encrypted-tbn0.gstatic.com/images?q=tbn:ANd9GcQfy3VJ3mHtnrFtVugCnEXdxVfaFjmquUmpYEMbsFaocgBvbjCTuHiwQrGz">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10328" y="4551345"/>
            <a:ext cx="776279" cy="776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160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animBg="1"/>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000" dirty="0"/>
              <a:t>2. Gestion des </a:t>
            </a:r>
            <a:r>
              <a:rPr lang="fr-FR" sz="2000" dirty="0" smtClean="0"/>
              <a:t>bénéficiaires</a:t>
            </a:r>
            <a:br>
              <a:rPr lang="fr-FR" sz="2000" dirty="0" smtClean="0"/>
            </a:br>
            <a:r>
              <a:rPr lang="fr-FR" sz="2000" i="1" dirty="0" smtClean="0"/>
              <a:t>La gestion des mutations des assurés </a:t>
            </a:r>
            <a:endParaRPr lang="fr-FR" sz="2000" i="1" dirty="0"/>
          </a:p>
        </p:txBody>
      </p:sp>
      <p:sp>
        <p:nvSpPr>
          <p:cNvPr id="52" name="Freeform 7"/>
          <p:cNvSpPr>
            <a:spLocks/>
          </p:cNvSpPr>
          <p:nvPr/>
        </p:nvSpPr>
        <p:spPr bwMode="auto">
          <a:xfrm>
            <a:off x="3861647" y="1278911"/>
            <a:ext cx="185738" cy="360362"/>
          </a:xfrm>
          <a:custGeom>
            <a:avLst/>
            <a:gdLst>
              <a:gd name="T0" fmla="*/ 0 w 217"/>
              <a:gd name="T1" fmla="*/ 2147483647 h 369"/>
              <a:gd name="T2" fmla="*/ 2147483647 w 217"/>
              <a:gd name="T3" fmla="*/ 2147483647 h 369"/>
              <a:gd name="T4" fmla="*/ 2147483647 w 217"/>
              <a:gd name="T5" fmla="*/ 2147483647 h 369"/>
              <a:gd name="T6" fmla="*/ 2147483647 w 217"/>
              <a:gd name="T7" fmla="*/ 2147483647 h 369"/>
              <a:gd name="T8" fmla="*/ 2147483647 w 217"/>
              <a:gd name="T9" fmla="*/ 0 h 369"/>
              <a:gd name="T10" fmla="*/ 2147483647 w 217"/>
              <a:gd name="T11" fmla="*/ 2147483647 h 369"/>
              <a:gd name="T12" fmla="*/ 0 w 217"/>
              <a:gd name="T13" fmla="*/ 2147483647 h 369"/>
              <a:gd name="T14" fmla="*/ 0 60000 65536"/>
              <a:gd name="T15" fmla="*/ 0 60000 65536"/>
              <a:gd name="T16" fmla="*/ 0 60000 65536"/>
              <a:gd name="T17" fmla="*/ 0 60000 65536"/>
              <a:gd name="T18" fmla="*/ 0 60000 65536"/>
              <a:gd name="T19" fmla="*/ 0 60000 65536"/>
              <a:gd name="T20" fmla="*/ 0 60000 65536"/>
              <a:gd name="T21" fmla="*/ 0 w 217"/>
              <a:gd name="T22" fmla="*/ 0 h 369"/>
              <a:gd name="T23" fmla="*/ 217 w 217"/>
              <a:gd name="T24" fmla="*/ 369 h 3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7" h="369">
                <a:moveTo>
                  <a:pt x="0" y="272"/>
                </a:moveTo>
                <a:lnTo>
                  <a:pt x="96" y="272"/>
                </a:lnTo>
                <a:lnTo>
                  <a:pt x="96" y="368"/>
                </a:lnTo>
                <a:lnTo>
                  <a:pt x="216" y="184"/>
                </a:lnTo>
                <a:lnTo>
                  <a:pt x="96" y="0"/>
                </a:lnTo>
                <a:lnTo>
                  <a:pt x="96" y="96"/>
                </a:lnTo>
                <a:lnTo>
                  <a:pt x="0" y="96"/>
                </a:lnTo>
              </a:path>
            </a:pathLst>
          </a:custGeom>
          <a:solidFill>
            <a:schemeClr val="bg1">
              <a:lumMod val="85000"/>
            </a:schemeClr>
          </a:solidFill>
          <a:ln w="22225" algn="ctr">
            <a:solidFill>
              <a:schemeClr val="bg1">
                <a:lumMod val="85000"/>
              </a:schemeClr>
            </a:solidFill>
            <a:round/>
            <a:headEnd/>
            <a:tailEnd/>
          </a:ln>
        </p:spPr>
        <p:txBody>
          <a:bodyPr anchor="ctr"/>
          <a:lstStyle/>
          <a:p>
            <a:pPr marL="171450" indent="-171450" defTabSz="995363">
              <a:spcAft>
                <a:spcPts val="300"/>
              </a:spcAft>
              <a:buClr>
                <a:schemeClr val="accent2"/>
              </a:buClr>
              <a:buSzPct val="70000"/>
              <a:buFont typeface="Arial" panose="020B0604020202020204" pitchFamily="34" charset="0"/>
              <a:buChar char="►"/>
              <a:defRPr/>
            </a:pPr>
            <a:endParaRPr lang="fr-FR" sz="1000" dirty="0">
              <a:solidFill>
                <a:schemeClr val="bg1">
                  <a:lumMod val="50000"/>
                </a:schemeClr>
              </a:solidFill>
              <a:latin typeface="EYInterstate" panose="02000503020000020004" pitchFamily="2" charset="0"/>
            </a:endParaRPr>
          </a:p>
        </p:txBody>
      </p:sp>
      <p:sp>
        <p:nvSpPr>
          <p:cNvPr id="10" name="Rectangle 9"/>
          <p:cNvSpPr/>
          <p:nvPr/>
        </p:nvSpPr>
        <p:spPr>
          <a:xfrm>
            <a:off x="3817505" y="4505041"/>
            <a:ext cx="4661870" cy="261610"/>
          </a:xfrm>
          <a:prstGeom prst="rect">
            <a:avLst/>
          </a:prstGeom>
        </p:spPr>
        <p:txBody>
          <a:bodyPr wrap="square">
            <a:spAutoFit/>
          </a:bodyPr>
          <a:lstStyle/>
          <a:p>
            <a:r>
              <a:rPr lang="fr-FR" sz="1100" b="0" dirty="0" smtClean="0">
                <a:solidFill>
                  <a:srgbClr val="0C419A"/>
                </a:solidFill>
              </a:rPr>
              <a:t>Vérification de </a:t>
            </a:r>
            <a:r>
              <a:rPr lang="fr-FR" sz="1100" b="0" dirty="0">
                <a:solidFill>
                  <a:srgbClr val="0C419A"/>
                </a:solidFill>
              </a:rPr>
              <a:t>la caisse de rattachement </a:t>
            </a:r>
            <a:r>
              <a:rPr lang="fr-FR" sz="1100" b="0" dirty="0" smtClean="0">
                <a:solidFill>
                  <a:srgbClr val="0C419A"/>
                </a:solidFill>
              </a:rPr>
              <a:t>ainsi </a:t>
            </a:r>
            <a:r>
              <a:rPr lang="fr-FR" sz="1100" b="0" dirty="0">
                <a:solidFill>
                  <a:srgbClr val="0C419A"/>
                </a:solidFill>
              </a:rPr>
              <a:t>que </a:t>
            </a:r>
            <a:r>
              <a:rPr lang="fr-FR" sz="1100" b="0" dirty="0" smtClean="0">
                <a:solidFill>
                  <a:srgbClr val="0C419A"/>
                </a:solidFill>
              </a:rPr>
              <a:t>la présence de droits</a:t>
            </a:r>
            <a:endParaRPr lang="fr-FR" sz="1100" dirty="0"/>
          </a:p>
        </p:txBody>
      </p:sp>
      <p:sp>
        <p:nvSpPr>
          <p:cNvPr id="57" name="Rectangle 56"/>
          <p:cNvSpPr/>
          <p:nvPr/>
        </p:nvSpPr>
        <p:spPr>
          <a:xfrm>
            <a:off x="3827993" y="5027520"/>
            <a:ext cx="3651038" cy="430887"/>
          </a:xfrm>
          <a:prstGeom prst="rect">
            <a:avLst/>
          </a:prstGeom>
        </p:spPr>
        <p:txBody>
          <a:bodyPr wrap="square">
            <a:spAutoFit/>
          </a:bodyPr>
          <a:lstStyle/>
          <a:p>
            <a:r>
              <a:rPr lang="fr-FR" sz="1100" b="0" dirty="0" smtClean="0">
                <a:solidFill>
                  <a:srgbClr val="0C419A"/>
                </a:solidFill>
              </a:rPr>
              <a:t>Demande </a:t>
            </a:r>
            <a:r>
              <a:rPr lang="fr-FR" sz="1100" b="0" dirty="0">
                <a:solidFill>
                  <a:srgbClr val="0C419A"/>
                </a:solidFill>
              </a:rPr>
              <a:t>de certification puis </a:t>
            </a:r>
            <a:r>
              <a:rPr lang="fr-FR" sz="1100" b="0" dirty="0" smtClean="0">
                <a:solidFill>
                  <a:srgbClr val="0C419A"/>
                </a:solidFill>
              </a:rPr>
              <a:t>de rattachement RNIAM</a:t>
            </a:r>
          </a:p>
          <a:p>
            <a:r>
              <a:rPr lang="fr-FR" sz="1100" b="0" dirty="0" smtClean="0">
                <a:solidFill>
                  <a:srgbClr val="0C419A"/>
                </a:solidFill>
              </a:rPr>
              <a:t>Prise en gestion de l’assuré</a:t>
            </a:r>
            <a:endParaRPr lang="fr-FR" sz="1100" dirty="0"/>
          </a:p>
        </p:txBody>
      </p:sp>
      <p:grpSp>
        <p:nvGrpSpPr>
          <p:cNvPr id="4" name="Groupe 3"/>
          <p:cNvGrpSpPr/>
          <p:nvPr/>
        </p:nvGrpSpPr>
        <p:grpSpPr>
          <a:xfrm>
            <a:off x="1347788" y="3882511"/>
            <a:ext cx="2351690" cy="2051532"/>
            <a:chOff x="1347788" y="3644386"/>
            <a:chExt cx="2351690" cy="2051532"/>
          </a:xfrm>
        </p:grpSpPr>
        <p:sp>
          <p:nvSpPr>
            <p:cNvPr id="28" name="TextBox 27"/>
            <p:cNvSpPr txBox="1"/>
            <p:nvPr/>
          </p:nvSpPr>
          <p:spPr>
            <a:xfrm>
              <a:off x="1360787" y="3644386"/>
              <a:ext cx="2338691" cy="350316"/>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nchor="ctr" anchorCtr="0">
              <a:noAutofit/>
            </a:bodyPr>
            <a:lstStyle/>
            <a:p>
              <a:pPr algn="ctr">
                <a:defRPr/>
              </a:pPr>
              <a:r>
                <a:rPr lang="fr-FR" sz="1000" dirty="0">
                  <a:solidFill>
                    <a:schemeClr val="tx1"/>
                  </a:solidFill>
                  <a:latin typeface="Arial" charset="0"/>
                </a:rPr>
                <a:t>Réception du changement d’adresse</a:t>
              </a:r>
            </a:p>
          </p:txBody>
        </p:sp>
        <p:sp>
          <p:nvSpPr>
            <p:cNvPr id="30" name="Freeform 7"/>
            <p:cNvSpPr>
              <a:spLocks/>
            </p:cNvSpPr>
            <p:nvPr/>
          </p:nvSpPr>
          <p:spPr bwMode="auto">
            <a:xfrm rot="16200000" flipH="1">
              <a:off x="2317542" y="3906157"/>
              <a:ext cx="120650" cy="360363"/>
            </a:xfrm>
            <a:custGeom>
              <a:avLst/>
              <a:gdLst>
                <a:gd name="T0" fmla="*/ 0 w 217"/>
                <a:gd name="T1" fmla="*/ 2147483647 h 369"/>
                <a:gd name="T2" fmla="*/ 2147483647 w 217"/>
                <a:gd name="T3" fmla="*/ 2147483647 h 369"/>
                <a:gd name="T4" fmla="*/ 2147483647 w 217"/>
                <a:gd name="T5" fmla="*/ 2147483647 h 369"/>
                <a:gd name="T6" fmla="*/ 2147483647 w 217"/>
                <a:gd name="T7" fmla="*/ 2147483647 h 369"/>
                <a:gd name="T8" fmla="*/ 2147483647 w 217"/>
                <a:gd name="T9" fmla="*/ 0 h 369"/>
                <a:gd name="T10" fmla="*/ 2147483647 w 217"/>
                <a:gd name="T11" fmla="*/ 2147483647 h 369"/>
                <a:gd name="T12" fmla="*/ 0 w 217"/>
                <a:gd name="T13" fmla="*/ 2147483647 h 369"/>
                <a:gd name="T14" fmla="*/ 0 60000 65536"/>
                <a:gd name="T15" fmla="*/ 0 60000 65536"/>
                <a:gd name="T16" fmla="*/ 0 60000 65536"/>
                <a:gd name="T17" fmla="*/ 0 60000 65536"/>
                <a:gd name="T18" fmla="*/ 0 60000 65536"/>
                <a:gd name="T19" fmla="*/ 0 60000 65536"/>
                <a:gd name="T20" fmla="*/ 0 60000 65536"/>
                <a:gd name="T21" fmla="*/ 0 w 217"/>
                <a:gd name="T22" fmla="*/ 0 h 369"/>
                <a:gd name="T23" fmla="*/ 217 w 217"/>
                <a:gd name="T24" fmla="*/ 369 h 3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7" h="369">
                  <a:moveTo>
                    <a:pt x="0" y="272"/>
                  </a:moveTo>
                  <a:lnTo>
                    <a:pt x="96" y="272"/>
                  </a:lnTo>
                  <a:lnTo>
                    <a:pt x="96" y="368"/>
                  </a:lnTo>
                  <a:lnTo>
                    <a:pt x="216" y="184"/>
                  </a:lnTo>
                  <a:lnTo>
                    <a:pt x="96" y="0"/>
                  </a:lnTo>
                  <a:lnTo>
                    <a:pt x="96" y="96"/>
                  </a:lnTo>
                  <a:lnTo>
                    <a:pt x="0" y="96"/>
                  </a:lnTo>
                </a:path>
              </a:pathLst>
            </a:custGeom>
            <a:solidFill>
              <a:srgbClr val="006699"/>
            </a:solidFill>
            <a:ln w="22225" algn="ctr">
              <a:solidFill>
                <a:srgbClr val="006699"/>
              </a:solidFill>
              <a:round/>
              <a:headEnd/>
              <a:tailEnd/>
            </a:ln>
          </p:spPr>
          <p:txBody>
            <a:bodyPr anchor="ctr"/>
            <a:lstStyle/>
            <a:p>
              <a:pPr marL="171450" indent="-171450" defTabSz="995363">
                <a:spcAft>
                  <a:spcPts val="300"/>
                </a:spcAft>
                <a:buClr>
                  <a:schemeClr val="accent2"/>
                </a:buClr>
                <a:buSzPct val="70000"/>
                <a:buFont typeface="Arial" panose="020B0604020202020204" pitchFamily="34" charset="0"/>
                <a:buChar char="►"/>
                <a:defRPr/>
              </a:pPr>
              <a:endParaRPr lang="fr-FR" sz="1000" dirty="0">
                <a:solidFill>
                  <a:schemeClr val="bg1">
                    <a:lumMod val="50000"/>
                  </a:schemeClr>
                </a:solidFill>
                <a:latin typeface="EYInterstate" panose="02000503020000020004" pitchFamily="2" charset="0"/>
              </a:endParaRPr>
            </a:p>
          </p:txBody>
        </p:sp>
        <p:sp>
          <p:nvSpPr>
            <p:cNvPr id="54" name="TextBox 53"/>
            <p:cNvSpPr txBox="1"/>
            <p:nvPr/>
          </p:nvSpPr>
          <p:spPr>
            <a:xfrm>
              <a:off x="1347788" y="4188036"/>
              <a:ext cx="2338691" cy="350316"/>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nchor="ctr" anchorCtr="0">
              <a:noAutofit/>
            </a:bodyPr>
            <a:lstStyle/>
            <a:p>
              <a:pPr algn="ctr">
                <a:defRPr/>
              </a:pPr>
              <a:r>
                <a:rPr lang="fr-FR" sz="1000" dirty="0">
                  <a:solidFill>
                    <a:schemeClr val="tx1"/>
                  </a:solidFill>
                  <a:latin typeface="Arial" charset="0"/>
                </a:rPr>
                <a:t>Phase de contrôle</a:t>
              </a:r>
            </a:p>
          </p:txBody>
        </p:sp>
        <p:sp>
          <p:nvSpPr>
            <p:cNvPr id="55" name="Freeform 7"/>
            <p:cNvSpPr>
              <a:spLocks/>
            </p:cNvSpPr>
            <p:nvPr/>
          </p:nvSpPr>
          <p:spPr bwMode="auto">
            <a:xfrm rot="16200000" flipH="1">
              <a:off x="2320310" y="4488586"/>
              <a:ext cx="120650" cy="360363"/>
            </a:xfrm>
            <a:custGeom>
              <a:avLst/>
              <a:gdLst>
                <a:gd name="T0" fmla="*/ 0 w 217"/>
                <a:gd name="T1" fmla="*/ 2147483647 h 369"/>
                <a:gd name="T2" fmla="*/ 2147483647 w 217"/>
                <a:gd name="T3" fmla="*/ 2147483647 h 369"/>
                <a:gd name="T4" fmla="*/ 2147483647 w 217"/>
                <a:gd name="T5" fmla="*/ 2147483647 h 369"/>
                <a:gd name="T6" fmla="*/ 2147483647 w 217"/>
                <a:gd name="T7" fmla="*/ 2147483647 h 369"/>
                <a:gd name="T8" fmla="*/ 2147483647 w 217"/>
                <a:gd name="T9" fmla="*/ 0 h 369"/>
                <a:gd name="T10" fmla="*/ 2147483647 w 217"/>
                <a:gd name="T11" fmla="*/ 2147483647 h 369"/>
                <a:gd name="T12" fmla="*/ 0 w 217"/>
                <a:gd name="T13" fmla="*/ 2147483647 h 369"/>
                <a:gd name="T14" fmla="*/ 0 60000 65536"/>
                <a:gd name="T15" fmla="*/ 0 60000 65536"/>
                <a:gd name="T16" fmla="*/ 0 60000 65536"/>
                <a:gd name="T17" fmla="*/ 0 60000 65536"/>
                <a:gd name="T18" fmla="*/ 0 60000 65536"/>
                <a:gd name="T19" fmla="*/ 0 60000 65536"/>
                <a:gd name="T20" fmla="*/ 0 60000 65536"/>
                <a:gd name="T21" fmla="*/ 0 w 217"/>
                <a:gd name="T22" fmla="*/ 0 h 369"/>
                <a:gd name="T23" fmla="*/ 217 w 217"/>
                <a:gd name="T24" fmla="*/ 369 h 3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7" h="369">
                  <a:moveTo>
                    <a:pt x="0" y="272"/>
                  </a:moveTo>
                  <a:lnTo>
                    <a:pt x="96" y="272"/>
                  </a:lnTo>
                  <a:lnTo>
                    <a:pt x="96" y="368"/>
                  </a:lnTo>
                  <a:lnTo>
                    <a:pt x="216" y="184"/>
                  </a:lnTo>
                  <a:lnTo>
                    <a:pt x="96" y="0"/>
                  </a:lnTo>
                  <a:lnTo>
                    <a:pt x="96" y="96"/>
                  </a:lnTo>
                  <a:lnTo>
                    <a:pt x="0" y="96"/>
                  </a:lnTo>
                </a:path>
              </a:pathLst>
            </a:custGeom>
            <a:solidFill>
              <a:srgbClr val="006699"/>
            </a:solidFill>
            <a:ln w="22225" algn="ctr">
              <a:solidFill>
                <a:srgbClr val="006699"/>
              </a:solidFill>
              <a:round/>
              <a:headEnd/>
              <a:tailEnd/>
            </a:ln>
          </p:spPr>
          <p:txBody>
            <a:bodyPr anchor="ctr"/>
            <a:lstStyle/>
            <a:p>
              <a:pPr marL="171450" indent="-171450" defTabSz="995363">
                <a:spcAft>
                  <a:spcPts val="300"/>
                </a:spcAft>
                <a:buClr>
                  <a:schemeClr val="accent2"/>
                </a:buClr>
                <a:buSzPct val="70000"/>
                <a:buFont typeface="Arial" panose="020B0604020202020204" pitchFamily="34" charset="0"/>
                <a:buChar char="►"/>
                <a:defRPr/>
              </a:pPr>
              <a:endParaRPr lang="fr-FR" sz="1000" dirty="0">
                <a:solidFill>
                  <a:schemeClr val="bg1">
                    <a:lumMod val="50000"/>
                  </a:schemeClr>
                </a:solidFill>
                <a:latin typeface="EYInterstate" panose="02000503020000020004" pitchFamily="2" charset="0"/>
              </a:endParaRPr>
            </a:p>
          </p:txBody>
        </p:sp>
        <p:sp>
          <p:nvSpPr>
            <p:cNvPr id="56" name="TextBox 55"/>
            <p:cNvSpPr txBox="1"/>
            <p:nvPr/>
          </p:nvSpPr>
          <p:spPr>
            <a:xfrm>
              <a:off x="1353371" y="4788203"/>
              <a:ext cx="2338691" cy="350316"/>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nchor="ctr" anchorCtr="0">
              <a:noAutofit/>
            </a:bodyPr>
            <a:lstStyle/>
            <a:p>
              <a:pPr algn="ctr">
                <a:defRPr/>
              </a:pPr>
              <a:r>
                <a:rPr lang="fr-FR" sz="1000" dirty="0">
                  <a:solidFill>
                    <a:schemeClr val="tx1"/>
                  </a:solidFill>
                  <a:latin typeface="Arial" charset="0"/>
                </a:rPr>
                <a:t>Prise en </a:t>
              </a:r>
              <a:r>
                <a:rPr lang="fr-FR" sz="1000" dirty="0" smtClean="0">
                  <a:solidFill>
                    <a:schemeClr val="tx1"/>
                  </a:solidFill>
                  <a:latin typeface="Arial" charset="0"/>
                </a:rPr>
                <a:t>compte du changement </a:t>
              </a:r>
              <a:r>
                <a:rPr lang="fr-FR" sz="1000" dirty="0">
                  <a:solidFill>
                    <a:schemeClr val="tx1"/>
                  </a:solidFill>
                  <a:latin typeface="Arial" charset="0"/>
                </a:rPr>
                <a:t>de l’assuré</a:t>
              </a:r>
            </a:p>
          </p:txBody>
        </p:sp>
        <p:sp>
          <p:nvSpPr>
            <p:cNvPr id="58" name="Freeform 7"/>
            <p:cNvSpPr>
              <a:spLocks/>
            </p:cNvSpPr>
            <p:nvPr/>
          </p:nvSpPr>
          <p:spPr bwMode="auto">
            <a:xfrm rot="16200000" flipH="1">
              <a:off x="2367421" y="5069894"/>
              <a:ext cx="120650" cy="360363"/>
            </a:xfrm>
            <a:custGeom>
              <a:avLst/>
              <a:gdLst>
                <a:gd name="T0" fmla="*/ 0 w 217"/>
                <a:gd name="T1" fmla="*/ 2147483647 h 369"/>
                <a:gd name="T2" fmla="*/ 2147483647 w 217"/>
                <a:gd name="T3" fmla="*/ 2147483647 h 369"/>
                <a:gd name="T4" fmla="*/ 2147483647 w 217"/>
                <a:gd name="T5" fmla="*/ 2147483647 h 369"/>
                <a:gd name="T6" fmla="*/ 2147483647 w 217"/>
                <a:gd name="T7" fmla="*/ 2147483647 h 369"/>
                <a:gd name="T8" fmla="*/ 2147483647 w 217"/>
                <a:gd name="T9" fmla="*/ 0 h 369"/>
                <a:gd name="T10" fmla="*/ 2147483647 w 217"/>
                <a:gd name="T11" fmla="*/ 2147483647 h 369"/>
                <a:gd name="T12" fmla="*/ 0 w 217"/>
                <a:gd name="T13" fmla="*/ 2147483647 h 369"/>
                <a:gd name="T14" fmla="*/ 0 60000 65536"/>
                <a:gd name="T15" fmla="*/ 0 60000 65536"/>
                <a:gd name="T16" fmla="*/ 0 60000 65536"/>
                <a:gd name="T17" fmla="*/ 0 60000 65536"/>
                <a:gd name="T18" fmla="*/ 0 60000 65536"/>
                <a:gd name="T19" fmla="*/ 0 60000 65536"/>
                <a:gd name="T20" fmla="*/ 0 60000 65536"/>
                <a:gd name="T21" fmla="*/ 0 w 217"/>
                <a:gd name="T22" fmla="*/ 0 h 369"/>
                <a:gd name="T23" fmla="*/ 217 w 217"/>
                <a:gd name="T24" fmla="*/ 369 h 3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7" h="369">
                  <a:moveTo>
                    <a:pt x="0" y="272"/>
                  </a:moveTo>
                  <a:lnTo>
                    <a:pt x="96" y="272"/>
                  </a:lnTo>
                  <a:lnTo>
                    <a:pt x="96" y="368"/>
                  </a:lnTo>
                  <a:lnTo>
                    <a:pt x="216" y="184"/>
                  </a:lnTo>
                  <a:lnTo>
                    <a:pt x="96" y="0"/>
                  </a:lnTo>
                  <a:lnTo>
                    <a:pt x="96" y="96"/>
                  </a:lnTo>
                  <a:lnTo>
                    <a:pt x="0" y="96"/>
                  </a:lnTo>
                </a:path>
              </a:pathLst>
            </a:custGeom>
            <a:solidFill>
              <a:srgbClr val="006699"/>
            </a:solidFill>
            <a:ln w="22225" algn="ctr">
              <a:solidFill>
                <a:srgbClr val="006699"/>
              </a:solidFill>
              <a:round/>
              <a:headEnd/>
              <a:tailEnd/>
            </a:ln>
          </p:spPr>
          <p:txBody>
            <a:bodyPr anchor="ctr"/>
            <a:lstStyle/>
            <a:p>
              <a:pPr marL="171450" indent="-171450" defTabSz="995363">
                <a:spcAft>
                  <a:spcPts val="300"/>
                </a:spcAft>
                <a:buClr>
                  <a:schemeClr val="accent2"/>
                </a:buClr>
                <a:buSzPct val="70000"/>
                <a:buFont typeface="Arial" panose="020B0604020202020204" pitchFamily="34" charset="0"/>
                <a:buChar char="►"/>
                <a:defRPr/>
              </a:pPr>
              <a:endParaRPr lang="fr-FR" sz="1000" dirty="0">
                <a:solidFill>
                  <a:schemeClr val="bg1">
                    <a:lumMod val="50000"/>
                  </a:schemeClr>
                </a:solidFill>
                <a:latin typeface="EYInterstate" panose="02000503020000020004" pitchFamily="2" charset="0"/>
              </a:endParaRPr>
            </a:p>
          </p:txBody>
        </p:sp>
        <p:sp>
          <p:nvSpPr>
            <p:cNvPr id="59" name="TextBox 58"/>
            <p:cNvSpPr txBox="1"/>
            <p:nvPr/>
          </p:nvSpPr>
          <p:spPr>
            <a:xfrm>
              <a:off x="1349355" y="5345602"/>
              <a:ext cx="2338691" cy="350316"/>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nchor="ctr" anchorCtr="0">
              <a:noAutofit/>
            </a:bodyPr>
            <a:lstStyle/>
            <a:p>
              <a:pPr algn="ctr">
                <a:defRPr/>
              </a:pPr>
              <a:r>
                <a:rPr lang="fr-FR" sz="1000" dirty="0">
                  <a:solidFill>
                    <a:schemeClr val="tx1"/>
                  </a:solidFill>
                  <a:latin typeface="Arial" charset="0"/>
                </a:rPr>
                <a:t>Envoi </a:t>
              </a:r>
              <a:r>
                <a:rPr lang="fr-FR" sz="1000" dirty="0" smtClean="0">
                  <a:solidFill>
                    <a:schemeClr val="tx1"/>
                  </a:solidFill>
                  <a:latin typeface="Arial" charset="0"/>
                </a:rPr>
                <a:t>d’un courrier de bienvenue</a:t>
              </a:r>
              <a:endParaRPr lang="fr-FR" sz="1000" dirty="0">
                <a:solidFill>
                  <a:schemeClr val="tx1"/>
                </a:solidFill>
                <a:latin typeface="Arial" charset="0"/>
              </a:endParaRPr>
            </a:p>
          </p:txBody>
        </p:sp>
      </p:grpSp>
      <p:sp>
        <p:nvSpPr>
          <p:cNvPr id="14" name="Rectangle 13"/>
          <p:cNvSpPr/>
          <p:nvPr/>
        </p:nvSpPr>
        <p:spPr>
          <a:xfrm>
            <a:off x="3813664" y="3851561"/>
            <a:ext cx="4704040" cy="430887"/>
          </a:xfrm>
          <a:prstGeom prst="rect">
            <a:avLst/>
          </a:prstGeom>
        </p:spPr>
        <p:txBody>
          <a:bodyPr wrap="square">
            <a:spAutoFit/>
          </a:bodyPr>
          <a:lstStyle/>
          <a:p>
            <a:r>
              <a:rPr lang="fr-FR" sz="1100" b="0" dirty="0" smtClean="0">
                <a:solidFill>
                  <a:srgbClr val="0C419A"/>
                </a:solidFill>
              </a:rPr>
              <a:t>Diagnostic du type </a:t>
            </a:r>
            <a:r>
              <a:rPr lang="fr-FR" sz="1100" b="0" dirty="0">
                <a:solidFill>
                  <a:srgbClr val="0C419A"/>
                </a:solidFill>
              </a:rPr>
              <a:t>de </a:t>
            </a:r>
            <a:r>
              <a:rPr lang="fr-FR" sz="1100" b="0" dirty="0" smtClean="0">
                <a:solidFill>
                  <a:srgbClr val="0C419A"/>
                </a:solidFill>
              </a:rPr>
              <a:t>mutation</a:t>
            </a:r>
          </a:p>
          <a:p>
            <a:r>
              <a:rPr lang="fr-FR" sz="1100" b="0" dirty="0" smtClean="0">
                <a:solidFill>
                  <a:srgbClr val="0C419A"/>
                </a:solidFill>
              </a:rPr>
              <a:t>Une mutation peut être intra régime ou inter régimes</a:t>
            </a:r>
          </a:p>
        </p:txBody>
      </p:sp>
      <p:grpSp>
        <p:nvGrpSpPr>
          <p:cNvPr id="25" name="Groupe 24"/>
          <p:cNvGrpSpPr/>
          <p:nvPr/>
        </p:nvGrpSpPr>
        <p:grpSpPr>
          <a:xfrm>
            <a:off x="378205" y="4452024"/>
            <a:ext cx="954926" cy="423657"/>
            <a:chOff x="797305" y="3947199"/>
            <a:chExt cx="954926" cy="423657"/>
          </a:xfrm>
        </p:grpSpPr>
        <p:pic>
          <p:nvPicPr>
            <p:cNvPr id="36" name="Picture 13" descr="picto_database_b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3030" y="3956724"/>
              <a:ext cx="2032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66"/>
            <p:cNvSpPr txBox="1">
              <a:spLocks noChangeArrowheads="1"/>
            </p:cNvSpPr>
            <p:nvPr/>
          </p:nvSpPr>
          <p:spPr bwMode="auto">
            <a:xfrm>
              <a:off x="797305" y="4186706"/>
              <a:ext cx="3698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fr-FR" sz="600" dirty="0"/>
                <a:t>BDO</a:t>
              </a:r>
            </a:p>
          </p:txBody>
        </p:sp>
        <p:pic>
          <p:nvPicPr>
            <p:cNvPr id="38" name="Picture 13" descr="picto_database_bi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3454" y="3947199"/>
              <a:ext cx="20478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66"/>
            <p:cNvSpPr txBox="1">
              <a:spLocks noChangeArrowheads="1"/>
            </p:cNvSpPr>
            <p:nvPr/>
          </p:nvSpPr>
          <p:spPr bwMode="auto">
            <a:xfrm>
              <a:off x="1027722" y="4177181"/>
              <a:ext cx="476250"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fr-FR" sz="600" dirty="0"/>
                <a:t>RNIAM</a:t>
              </a:r>
            </a:p>
          </p:txBody>
        </p:sp>
        <p:pic>
          <p:nvPicPr>
            <p:cNvPr id="51" name="Picture 13" descr="picto_database_b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3115" y="3947199"/>
              <a:ext cx="2032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TextBox 66"/>
            <p:cNvSpPr txBox="1">
              <a:spLocks noChangeArrowheads="1"/>
            </p:cNvSpPr>
            <p:nvPr/>
          </p:nvSpPr>
          <p:spPr bwMode="auto">
            <a:xfrm>
              <a:off x="1275981" y="4173535"/>
              <a:ext cx="4762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fr-FR" sz="600" dirty="0"/>
                <a:t>RFI</a:t>
              </a:r>
            </a:p>
          </p:txBody>
        </p:sp>
      </p:grpSp>
      <p:sp>
        <p:nvSpPr>
          <p:cNvPr id="3" name="Rectangle 2"/>
          <p:cNvSpPr/>
          <p:nvPr/>
        </p:nvSpPr>
        <p:spPr bwMode="auto">
          <a:xfrm>
            <a:off x="974589" y="1973156"/>
            <a:ext cx="319414" cy="319371"/>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1" i="0" u="none" strike="noStrike" cap="none" normalizeH="0" baseline="0" smtClean="0">
              <a:ln>
                <a:noFill/>
              </a:ln>
              <a:solidFill>
                <a:schemeClr val="bg1"/>
              </a:solidFill>
              <a:effectLst/>
              <a:latin typeface="Arial" pitchFamily="34" charset="0"/>
            </a:endParaRPr>
          </a:p>
        </p:txBody>
      </p:sp>
      <p:sp>
        <p:nvSpPr>
          <p:cNvPr id="64" name="Oval Callout 1"/>
          <p:cNvSpPr>
            <a:spLocks noChangeArrowheads="1"/>
          </p:cNvSpPr>
          <p:nvPr/>
        </p:nvSpPr>
        <p:spPr bwMode="auto">
          <a:xfrm>
            <a:off x="1322578" y="902341"/>
            <a:ext cx="2367703" cy="1207939"/>
          </a:xfrm>
          <a:prstGeom prst="wedgeEllipseCallout">
            <a:avLst>
              <a:gd name="adj1" fmla="val -21201"/>
              <a:gd name="adj2" fmla="val 33683"/>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p:spPr>
        <p:txBody>
          <a:bodyPr lIns="0" tIns="46800" rIns="0" bIns="46800" anchor="ctr"/>
          <a:lstStyle/>
          <a:p>
            <a:pPr algn="ctr">
              <a:defRPr/>
            </a:pPr>
            <a:r>
              <a:rPr lang="fr-FR" sz="1400" dirty="0" smtClean="0">
                <a:latin typeface="Arial" charset="0"/>
                <a:cs typeface="+mn-cs"/>
              </a:rPr>
              <a:t>Yasmine décide </a:t>
            </a:r>
          </a:p>
          <a:p>
            <a:pPr algn="ctr">
              <a:defRPr/>
            </a:pPr>
            <a:r>
              <a:rPr lang="fr-FR" sz="1400" dirty="0" smtClean="0">
                <a:latin typeface="Arial" charset="0"/>
                <a:cs typeface="+mn-cs"/>
              </a:rPr>
              <a:t>de partir s’installer chez Marcel, </a:t>
            </a:r>
          </a:p>
          <a:p>
            <a:pPr algn="ctr">
              <a:defRPr/>
            </a:pPr>
            <a:r>
              <a:rPr lang="fr-FR" sz="1400" dirty="0" smtClean="0">
                <a:latin typeface="Arial" charset="0"/>
                <a:cs typeface="+mn-cs"/>
              </a:rPr>
              <a:t>à Paris…</a:t>
            </a:r>
            <a:endParaRPr lang="fr-FR" sz="1400" dirty="0">
              <a:latin typeface="Arial" charset="0"/>
              <a:cs typeface="+mn-cs"/>
            </a:endParaRPr>
          </a:p>
        </p:txBody>
      </p:sp>
      <p:sp>
        <p:nvSpPr>
          <p:cNvPr id="21" name="Oval Callout 8"/>
          <p:cNvSpPr>
            <a:spLocks noChangeArrowheads="1"/>
          </p:cNvSpPr>
          <p:nvPr/>
        </p:nvSpPr>
        <p:spPr bwMode="auto">
          <a:xfrm>
            <a:off x="7302110" y="2299970"/>
            <a:ext cx="2354530" cy="1128418"/>
          </a:xfrm>
          <a:prstGeom prst="wedgeEllipseCallout">
            <a:avLst>
              <a:gd name="adj1" fmla="val -15840"/>
              <a:gd name="adj2" fmla="val 26740"/>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p:spPr>
        <p:txBody>
          <a:bodyPr lIns="90000" tIns="46800" rIns="90000" bIns="46800" anchor="ctr"/>
          <a:lstStyle/>
          <a:p>
            <a:pPr algn="ctr" eaLnBrk="1" hangingPunct="1">
              <a:defRPr/>
            </a:pPr>
            <a:r>
              <a:rPr lang="fr-FR" sz="1400" dirty="0" smtClean="0"/>
              <a:t>Elle déclare son changement d’adresse sur son compte AS</a:t>
            </a:r>
            <a:endParaRPr lang="fr-FR" sz="1400" dirty="0"/>
          </a:p>
        </p:txBody>
      </p:sp>
      <p:pic>
        <p:nvPicPr>
          <p:cNvPr id="7170"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0407" t="13214" r="21015" b="77063"/>
          <a:stretch/>
        </p:blipFill>
        <p:spPr bwMode="auto">
          <a:xfrm>
            <a:off x="4520553" y="2707303"/>
            <a:ext cx="2232094" cy="287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Rounded Rectangle 9"/>
          <p:cNvSpPr/>
          <p:nvPr/>
        </p:nvSpPr>
        <p:spPr bwMode="auto">
          <a:xfrm>
            <a:off x="7729387" y="5464871"/>
            <a:ext cx="1860338" cy="706688"/>
          </a:xfrm>
          <a:prstGeom prst="roundRect">
            <a:avLst/>
          </a:prstGeom>
          <a:gradFill flip="none" rotWithShape="1">
            <a:gsLst>
              <a:gs pos="99000">
                <a:srgbClr val="FF6600"/>
              </a:gs>
              <a:gs pos="7000">
                <a:srgbClr val="FF9900"/>
              </a:gs>
            </a:gsLst>
            <a:path path="rect">
              <a:fillToRect l="100000" t="100000"/>
            </a:path>
            <a:tileRect r="-100000" b="-100000"/>
          </a:gradFill>
          <a:ln w="9525">
            <a:solidFill>
              <a:schemeClr val="bg1">
                <a:lumMod val="50000"/>
              </a:schemeClr>
            </a:solidFill>
            <a:round/>
            <a:headEnd/>
            <a:tailEnd/>
          </a:ln>
          <a:scene3d>
            <a:camera prst="orthographicFront"/>
            <a:lightRig rig="threePt" dir="t"/>
          </a:scene3d>
          <a:sp3d>
            <a:bevelT/>
            <a:bevelB/>
          </a:sp3d>
        </p:spPr>
        <p:txBody>
          <a:bodyPr anchor="ctr"/>
          <a:lstStyle/>
          <a:p>
            <a:pPr algn="ctr"/>
            <a:r>
              <a:rPr lang="fr-FR" sz="1200" dirty="0" smtClean="0">
                <a:solidFill>
                  <a:schemeClr val="bg1"/>
                </a:solidFill>
              </a:rPr>
              <a:t>Nouvel outil </a:t>
            </a:r>
          </a:p>
          <a:p>
            <a:pPr algn="ctr"/>
            <a:r>
              <a:rPr lang="fr-FR" sz="1200" dirty="0" smtClean="0">
                <a:solidFill>
                  <a:schemeClr val="bg1"/>
                </a:solidFill>
              </a:rPr>
              <a:t>de gestion des mutations : OPTIMA</a:t>
            </a:r>
            <a:r>
              <a:rPr lang="fr-FR" sz="1200" dirty="0">
                <a:solidFill>
                  <a:schemeClr val="bg1"/>
                </a:solidFill>
              </a:rPr>
              <a:t>*</a:t>
            </a:r>
          </a:p>
        </p:txBody>
      </p:sp>
      <p:grpSp>
        <p:nvGrpSpPr>
          <p:cNvPr id="20" name="Groupe 19"/>
          <p:cNvGrpSpPr/>
          <p:nvPr/>
        </p:nvGrpSpPr>
        <p:grpSpPr>
          <a:xfrm>
            <a:off x="2413151" y="2176356"/>
            <a:ext cx="1430337" cy="1363662"/>
            <a:chOff x="8230989" y="1329721"/>
            <a:chExt cx="1430337" cy="1363662"/>
          </a:xfrm>
        </p:grpSpPr>
        <p:pic>
          <p:nvPicPr>
            <p:cNvPr id="15" name="Imag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37120" y="1992110"/>
              <a:ext cx="677450" cy="600834"/>
            </a:xfrm>
            <a:prstGeom prst="rect">
              <a:avLst/>
            </a:prstGeom>
          </p:spPr>
        </p:pic>
        <p:grpSp>
          <p:nvGrpSpPr>
            <p:cNvPr id="65" name="Groupe 2"/>
            <p:cNvGrpSpPr>
              <a:grpSpLocks/>
            </p:cNvGrpSpPr>
            <p:nvPr/>
          </p:nvGrpSpPr>
          <p:grpSpPr bwMode="auto">
            <a:xfrm>
              <a:off x="8230989" y="1329721"/>
              <a:ext cx="1430337" cy="1363662"/>
              <a:chOff x="5994469" y="3362037"/>
              <a:chExt cx="1429815" cy="1363434"/>
            </a:xfrm>
          </p:grpSpPr>
          <p:sp>
            <p:nvSpPr>
              <p:cNvPr id="68" name="Rectangle 67"/>
              <p:cNvSpPr/>
              <p:nvPr/>
            </p:nvSpPr>
            <p:spPr>
              <a:xfrm>
                <a:off x="5994469" y="3362037"/>
                <a:ext cx="1429815" cy="1363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grpSp>
            <p:nvGrpSpPr>
              <p:cNvPr id="69" name="Group 5"/>
              <p:cNvGrpSpPr>
                <a:grpSpLocks/>
              </p:cNvGrpSpPr>
              <p:nvPr/>
            </p:nvGrpSpPr>
            <p:grpSpPr bwMode="auto">
              <a:xfrm>
                <a:off x="6036071" y="3528292"/>
                <a:ext cx="1257300" cy="915987"/>
                <a:chOff x="3430" y="2822"/>
                <a:chExt cx="1083" cy="729"/>
              </a:xfrm>
            </p:grpSpPr>
            <p:pic>
              <p:nvPicPr>
                <p:cNvPr id="70" name="Picture 6" descr="A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 y="2822"/>
                  <a:ext cx="916"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8" descr="3d Office Building : Quatre immeubles de bureaux de dessin animé vecteur avec des arbres"/>
                <p:cNvPicPr>
                  <a:picLocks noChangeAspect="1" noChangeArrowheads="1"/>
                </p:cNvPicPr>
                <p:nvPr/>
              </p:nvPicPr>
              <p:blipFill>
                <a:blip r:embed="rId8">
                  <a:extLst>
                    <a:ext uri="{28A0092B-C50C-407E-A947-70E740481C1C}">
                      <a14:useLocalDpi xmlns:a14="http://schemas.microsoft.com/office/drawing/2010/main" val="0"/>
                    </a:ext>
                  </a:extLst>
                </a:blip>
                <a:srcRect l="49211" b="47931"/>
                <a:stretch>
                  <a:fillRect/>
                </a:stretch>
              </p:blipFill>
              <p:spPr bwMode="auto">
                <a:xfrm>
                  <a:off x="4014" y="3113"/>
                  <a:ext cx="499"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sp>
        <p:nvSpPr>
          <p:cNvPr id="73" name="Freeform 7"/>
          <p:cNvSpPr>
            <a:spLocks/>
          </p:cNvSpPr>
          <p:nvPr/>
        </p:nvSpPr>
        <p:spPr bwMode="auto">
          <a:xfrm>
            <a:off x="6061543" y="1276417"/>
            <a:ext cx="185738" cy="360362"/>
          </a:xfrm>
          <a:custGeom>
            <a:avLst/>
            <a:gdLst>
              <a:gd name="T0" fmla="*/ 0 w 217"/>
              <a:gd name="T1" fmla="*/ 2147483647 h 369"/>
              <a:gd name="T2" fmla="*/ 2147483647 w 217"/>
              <a:gd name="T3" fmla="*/ 2147483647 h 369"/>
              <a:gd name="T4" fmla="*/ 2147483647 w 217"/>
              <a:gd name="T5" fmla="*/ 2147483647 h 369"/>
              <a:gd name="T6" fmla="*/ 2147483647 w 217"/>
              <a:gd name="T7" fmla="*/ 2147483647 h 369"/>
              <a:gd name="T8" fmla="*/ 2147483647 w 217"/>
              <a:gd name="T9" fmla="*/ 0 h 369"/>
              <a:gd name="T10" fmla="*/ 2147483647 w 217"/>
              <a:gd name="T11" fmla="*/ 2147483647 h 369"/>
              <a:gd name="T12" fmla="*/ 0 w 217"/>
              <a:gd name="T13" fmla="*/ 2147483647 h 369"/>
              <a:gd name="T14" fmla="*/ 0 60000 65536"/>
              <a:gd name="T15" fmla="*/ 0 60000 65536"/>
              <a:gd name="T16" fmla="*/ 0 60000 65536"/>
              <a:gd name="T17" fmla="*/ 0 60000 65536"/>
              <a:gd name="T18" fmla="*/ 0 60000 65536"/>
              <a:gd name="T19" fmla="*/ 0 60000 65536"/>
              <a:gd name="T20" fmla="*/ 0 60000 65536"/>
              <a:gd name="T21" fmla="*/ 0 w 217"/>
              <a:gd name="T22" fmla="*/ 0 h 369"/>
              <a:gd name="T23" fmla="*/ 217 w 217"/>
              <a:gd name="T24" fmla="*/ 369 h 3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7" h="369">
                <a:moveTo>
                  <a:pt x="0" y="272"/>
                </a:moveTo>
                <a:lnTo>
                  <a:pt x="96" y="272"/>
                </a:lnTo>
                <a:lnTo>
                  <a:pt x="96" y="368"/>
                </a:lnTo>
                <a:lnTo>
                  <a:pt x="216" y="184"/>
                </a:lnTo>
                <a:lnTo>
                  <a:pt x="96" y="0"/>
                </a:lnTo>
                <a:lnTo>
                  <a:pt x="96" y="96"/>
                </a:lnTo>
                <a:lnTo>
                  <a:pt x="0" y="96"/>
                </a:lnTo>
              </a:path>
            </a:pathLst>
          </a:custGeom>
          <a:solidFill>
            <a:schemeClr val="bg1">
              <a:lumMod val="85000"/>
            </a:schemeClr>
          </a:solidFill>
          <a:ln w="22225" algn="ctr">
            <a:solidFill>
              <a:schemeClr val="bg1">
                <a:lumMod val="85000"/>
              </a:schemeClr>
            </a:solidFill>
            <a:round/>
            <a:headEnd/>
            <a:tailEnd/>
          </a:ln>
        </p:spPr>
        <p:txBody>
          <a:bodyPr anchor="ctr"/>
          <a:lstStyle/>
          <a:p>
            <a:pPr marL="171450" indent="-171450" defTabSz="995363">
              <a:spcAft>
                <a:spcPts val="300"/>
              </a:spcAft>
              <a:buClr>
                <a:schemeClr val="accent2"/>
              </a:buClr>
              <a:buSzPct val="70000"/>
              <a:buFont typeface="Arial" panose="020B0604020202020204" pitchFamily="34" charset="0"/>
              <a:buChar char="►"/>
              <a:defRPr/>
            </a:pPr>
            <a:endParaRPr lang="fr-FR" sz="1000" dirty="0">
              <a:solidFill>
                <a:schemeClr val="bg1">
                  <a:lumMod val="50000"/>
                </a:schemeClr>
              </a:solidFill>
              <a:latin typeface="EYInterstate" panose="02000503020000020004" pitchFamily="2" charset="0"/>
            </a:endParaRPr>
          </a:p>
        </p:txBody>
      </p:sp>
      <p:pic>
        <p:nvPicPr>
          <p:cNvPr id="5" name="Imag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678" y="711774"/>
            <a:ext cx="1076325" cy="1600200"/>
          </a:xfrm>
          <a:prstGeom prst="rect">
            <a:avLst/>
          </a:prstGeom>
        </p:spPr>
      </p:pic>
      <p:grpSp>
        <p:nvGrpSpPr>
          <p:cNvPr id="16" name="Groupe 15"/>
          <p:cNvGrpSpPr/>
          <p:nvPr/>
        </p:nvGrpSpPr>
        <p:grpSpPr>
          <a:xfrm>
            <a:off x="4189345" y="714923"/>
            <a:ext cx="1733268" cy="1500689"/>
            <a:chOff x="755841" y="3212601"/>
            <a:chExt cx="1733268" cy="1500689"/>
          </a:xfrm>
        </p:grpSpPr>
        <p:pic>
          <p:nvPicPr>
            <p:cNvPr id="10242" name="Picture 2" descr="http://static.freepik.com/photos-libre/carte-de-france-clip-art_426522.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55841" y="3212601"/>
              <a:ext cx="1733268" cy="1500689"/>
            </a:xfrm>
            <a:prstGeom prst="rect">
              <a:avLst/>
            </a:prstGeom>
            <a:noFill/>
            <a:extLst>
              <a:ext uri="{909E8E84-426E-40DD-AFC4-6F175D3DCCD1}">
                <a14:hiddenFill xmlns:a14="http://schemas.microsoft.com/office/drawing/2010/main">
                  <a:solidFill>
                    <a:srgbClr val="FFFFFF"/>
                  </a:solidFill>
                </a14:hiddenFill>
              </a:ext>
            </a:extLst>
          </p:spPr>
        </p:pic>
        <p:pic>
          <p:nvPicPr>
            <p:cNvPr id="18" name="Image 1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46378" y="3531938"/>
              <a:ext cx="789874" cy="789874"/>
            </a:xfrm>
            <a:prstGeom prst="rect">
              <a:avLst/>
            </a:prstGeom>
          </p:spPr>
        </p:pic>
        <p:pic>
          <p:nvPicPr>
            <p:cNvPr id="7" name="Imag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18275462" flipV="1">
              <a:off x="1196337" y="3878552"/>
              <a:ext cx="245508" cy="136918"/>
            </a:xfrm>
            <a:prstGeom prst="rect">
              <a:avLst/>
            </a:prstGeom>
          </p:spPr>
        </p:pic>
      </p:grpSp>
      <p:pic>
        <p:nvPicPr>
          <p:cNvPr id="23" name="Image 2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517006" y="714802"/>
            <a:ext cx="1543050" cy="1600200"/>
          </a:xfrm>
          <a:prstGeom prst="rect">
            <a:avLst/>
          </a:prstGeom>
        </p:spPr>
      </p:pic>
      <p:sp>
        <p:nvSpPr>
          <p:cNvPr id="78" name="Freeform 7"/>
          <p:cNvSpPr>
            <a:spLocks/>
          </p:cNvSpPr>
          <p:nvPr/>
        </p:nvSpPr>
        <p:spPr bwMode="auto">
          <a:xfrm rot="5400000">
            <a:off x="8336079" y="1782808"/>
            <a:ext cx="286591" cy="360362"/>
          </a:xfrm>
          <a:custGeom>
            <a:avLst/>
            <a:gdLst>
              <a:gd name="T0" fmla="*/ 0 w 217"/>
              <a:gd name="T1" fmla="*/ 2147483647 h 369"/>
              <a:gd name="T2" fmla="*/ 2147483647 w 217"/>
              <a:gd name="T3" fmla="*/ 2147483647 h 369"/>
              <a:gd name="T4" fmla="*/ 2147483647 w 217"/>
              <a:gd name="T5" fmla="*/ 2147483647 h 369"/>
              <a:gd name="T6" fmla="*/ 2147483647 w 217"/>
              <a:gd name="T7" fmla="*/ 2147483647 h 369"/>
              <a:gd name="T8" fmla="*/ 2147483647 w 217"/>
              <a:gd name="T9" fmla="*/ 0 h 369"/>
              <a:gd name="T10" fmla="*/ 2147483647 w 217"/>
              <a:gd name="T11" fmla="*/ 2147483647 h 369"/>
              <a:gd name="T12" fmla="*/ 0 w 217"/>
              <a:gd name="T13" fmla="*/ 2147483647 h 369"/>
              <a:gd name="T14" fmla="*/ 0 60000 65536"/>
              <a:gd name="T15" fmla="*/ 0 60000 65536"/>
              <a:gd name="T16" fmla="*/ 0 60000 65536"/>
              <a:gd name="T17" fmla="*/ 0 60000 65536"/>
              <a:gd name="T18" fmla="*/ 0 60000 65536"/>
              <a:gd name="T19" fmla="*/ 0 60000 65536"/>
              <a:gd name="T20" fmla="*/ 0 60000 65536"/>
              <a:gd name="T21" fmla="*/ 0 w 217"/>
              <a:gd name="T22" fmla="*/ 0 h 369"/>
              <a:gd name="T23" fmla="*/ 217 w 217"/>
              <a:gd name="T24" fmla="*/ 369 h 3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7" h="369">
                <a:moveTo>
                  <a:pt x="0" y="272"/>
                </a:moveTo>
                <a:lnTo>
                  <a:pt x="96" y="272"/>
                </a:lnTo>
                <a:lnTo>
                  <a:pt x="96" y="368"/>
                </a:lnTo>
                <a:lnTo>
                  <a:pt x="216" y="184"/>
                </a:lnTo>
                <a:lnTo>
                  <a:pt x="96" y="0"/>
                </a:lnTo>
                <a:lnTo>
                  <a:pt x="96" y="96"/>
                </a:lnTo>
                <a:lnTo>
                  <a:pt x="0" y="96"/>
                </a:lnTo>
              </a:path>
            </a:pathLst>
          </a:custGeom>
          <a:solidFill>
            <a:schemeClr val="bg1">
              <a:lumMod val="85000"/>
            </a:schemeClr>
          </a:solidFill>
          <a:ln w="22225" algn="ctr">
            <a:solidFill>
              <a:schemeClr val="bg1">
                <a:lumMod val="85000"/>
              </a:schemeClr>
            </a:solidFill>
            <a:round/>
            <a:headEnd/>
            <a:tailEnd/>
          </a:ln>
        </p:spPr>
        <p:txBody>
          <a:bodyPr anchor="ctr"/>
          <a:lstStyle/>
          <a:p>
            <a:pPr marL="171450" indent="-171450" defTabSz="995363">
              <a:spcAft>
                <a:spcPts val="300"/>
              </a:spcAft>
              <a:buClr>
                <a:schemeClr val="accent2"/>
              </a:buClr>
              <a:buSzPct val="70000"/>
              <a:buFont typeface="Arial" panose="020B0604020202020204" pitchFamily="34" charset="0"/>
              <a:buChar char="►"/>
              <a:defRPr/>
            </a:pPr>
            <a:endParaRPr lang="fr-FR" sz="1000" dirty="0">
              <a:solidFill>
                <a:schemeClr val="bg1">
                  <a:lumMod val="50000"/>
                </a:schemeClr>
              </a:solidFill>
              <a:latin typeface="EYInterstate" panose="02000503020000020004" pitchFamily="2" charset="0"/>
            </a:endParaRPr>
          </a:p>
        </p:txBody>
      </p:sp>
      <p:sp>
        <p:nvSpPr>
          <p:cNvPr id="79" name="Freeform 7"/>
          <p:cNvSpPr>
            <a:spLocks/>
          </p:cNvSpPr>
          <p:nvPr/>
        </p:nvSpPr>
        <p:spPr bwMode="auto">
          <a:xfrm rot="10800000">
            <a:off x="6896555" y="2670754"/>
            <a:ext cx="286591" cy="360362"/>
          </a:xfrm>
          <a:custGeom>
            <a:avLst/>
            <a:gdLst>
              <a:gd name="T0" fmla="*/ 0 w 217"/>
              <a:gd name="T1" fmla="*/ 2147483647 h 369"/>
              <a:gd name="T2" fmla="*/ 2147483647 w 217"/>
              <a:gd name="T3" fmla="*/ 2147483647 h 369"/>
              <a:gd name="T4" fmla="*/ 2147483647 w 217"/>
              <a:gd name="T5" fmla="*/ 2147483647 h 369"/>
              <a:gd name="T6" fmla="*/ 2147483647 w 217"/>
              <a:gd name="T7" fmla="*/ 2147483647 h 369"/>
              <a:gd name="T8" fmla="*/ 2147483647 w 217"/>
              <a:gd name="T9" fmla="*/ 0 h 369"/>
              <a:gd name="T10" fmla="*/ 2147483647 w 217"/>
              <a:gd name="T11" fmla="*/ 2147483647 h 369"/>
              <a:gd name="T12" fmla="*/ 0 w 217"/>
              <a:gd name="T13" fmla="*/ 2147483647 h 369"/>
              <a:gd name="T14" fmla="*/ 0 60000 65536"/>
              <a:gd name="T15" fmla="*/ 0 60000 65536"/>
              <a:gd name="T16" fmla="*/ 0 60000 65536"/>
              <a:gd name="T17" fmla="*/ 0 60000 65536"/>
              <a:gd name="T18" fmla="*/ 0 60000 65536"/>
              <a:gd name="T19" fmla="*/ 0 60000 65536"/>
              <a:gd name="T20" fmla="*/ 0 60000 65536"/>
              <a:gd name="T21" fmla="*/ 0 w 217"/>
              <a:gd name="T22" fmla="*/ 0 h 369"/>
              <a:gd name="T23" fmla="*/ 217 w 217"/>
              <a:gd name="T24" fmla="*/ 369 h 3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7" h="369">
                <a:moveTo>
                  <a:pt x="0" y="272"/>
                </a:moveTo>
                <a:lnTo>
                  <a:pt x="96" y="272"/>
                </a:lnTo>
                <a:lnTo>
                  <a:pt x="96" y="368"/>
                </a:lnTo>
                <a:lnTo>
                  <a:pt x="216" y="184"/>
                </a:lnTo>
                <a:lnTo>
                  <a:pt x="96" y="0"/>
                </a:lnTo>
                <a:lnTo>
                  <a:pt x="96" y="96"/>
                </a:lnTo>
                <a:lnTo>
                  <a:pt x="0" y="96"/>
                </a:lnTo>
              </a:path>
            </a:pathLst>
          </a:custGeom>
          <a:solidFill>
            <a:schemeClr val="bg1">
              <a:lumMod val="85000"/>
            </a:schemeClr>
          </a:solidFill>
          <a:ln w="22225" algn="ctr">
            <a:solidFill>
              <a:schemeClr val="bg1">
                <a:lumMod val="85000"/>
              </a:schemeClr>
            </a:solidFill>
            <a:round/>
            <a:headEnd/>
            <a:tailEnd/>
          </a:ln>
        </p:spPr>
        <p:txBody>
          <a:bodyPr anchor="ctr"/>
          <a:lstStyle/>
          <a:p>
            <a:pPr marL="171450" indent="-171450" defTabSz="995363">
              <a:spcAft>
                <a:spcPts val="300"/>
              </a:spcAft>
              <a:buClr>
                <a:schemeClr val="accent2"/>
              </a:buClr>
              <a:buSzPct val="70000"/>
              <a:buFont typeface="Arial" panose="020B0604020202020204" pitchFamily="34" charset="0"/>
              <a:buChar char="►"/>
              <a:defRPr/>
            </a:pPr>
            <a:endParaRPr lang="fr-FR" sz="1000" dirty="0">
              <a:solidFill>
                <a:schemeClr val="bg1">
                  <a:lumMod val="50000"/>
                </a:schemeClr>
              </a:solidFill>
              <a:latin typeface="EYInterstate" panose="02000503020000020004" pitchFamily="2" charset="0"/>
            </a:endParaRPr>
          </a:p>
        </p:txBody>
      </p:sp>
      <p:sp>
        <p:nvSpPr>
          <p:cNvPr id="80" name="Freeform 7"/>
          <p:cNvSpPr>
            <a:spLocks/>
          </p:cNvSpPr>
          <p:nvPr/>
        </p:nvSpPr>
        <p:spPr bwMode="auto">
          <a:xfrm rot="10104227">
            <a:off x="3904090" y="2715226"/>
            <a:ext cx="286591" cy="360362"/>
          </a:xfrm>
          <a:custGeom>
            <a:avLst/>
            <a:gdLst>
              <a:gd name="T0" fmla="*/ 0 w 217"/>
              <a:gd name="T1" fmla="*/ 2147483647 h 369"/>
              <a:gd name="T2" fmla="*/ 2147483647 w 217"/>
              <a:gd name="T3" fmla="*/ 2147483647 h 369"/>
              <a:gd name="T4" fmla="*/ 2147483647 w 217"/>
              <a:gd name="T5" fmla="*/ 2147483647 h 369"/>
              <a:gd name="T6" fmla="*/ 2147483647 w 217"/>
              <a:gd name="T7" fmla="*/ 2147483647 h 369"/>
              <a:gd name="T8" fmla="*/ 2147483647 w 217"/>
              <a:gd name="T9" fmla="*/ 0 h 369"/>
              <a:gd name="T10" fmla="*/ 2147483647 w 217"/>
              <a:gd name="T11" fmla="*/ 2147483647 h 369"/>
              <a:gd name="T12" fmla="*/ 0 w 217"/>
              <a:gd name="T13" fmla="*/ 2147483647 h 369"/>
              <a:gd name="T14" fmla="*/ 0 60000 65536"/>
              <a:gd name="T15" fmla="*/ 0 60000 65536"/>
              <a:gd name="T16" fmla="*/ 0 60000 65536"/>
              <a:gd name="T17" fmla="*/ 0 60000 65536"/>
              <a:gd name="T18" fmla="*/ 0 60000 65536"/>
              <a:gd name="T19" fmla="*/ 0 60000 65536"/>
              <a:gd name="T20" fmla="*/ 0 60000 65536"/>
              <a:gd name="T21" fmla="*/ 0 w 217"/>
              <a:gd name="T22" fmla="*/ 0 h 369"/>
              <a:gd name="T23" fmla="*/ 217 w 217"/>
              <a:gd name="T24" fmla="*/ 369 h 3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7" h="369">
                <a:moveTo>
                  <a:pt x="0" y="272"/>
                </a:moveTo>
                <a:lnTo>
                  <a:pt x="96" y="272"/>
                </a:lnTo>
                <a:lnTo>
                  <a:pt x="96" y="368"/>
                </a:lnTo>
                <a:lnTo>
                  <a:pt x="216" y="184"/>
                </a:lnTo>
                <a:lnTo>
                  <a:pt x="96" y="0"/>
                </a:lnTo>
                <a:lnTo>
                  <a:pt x="96" y="96"/>
                </a:lnTo>
                <a:lnTo>
                  <a:pt x="0" y="96"/>
                </a:lnTo>
              </a:path>
            </a:pathLst>
          </a:custGeom>
          <a:solidFill>
            <a:schemeClr val="bg1">
              <a:lumMod val="85000"/>
            </a:schemeClr>
          </a:solidFill>
          <a:ln w="22225" algn="ctr">
            <a:solidFill>
              <a:schemeClr val="bg1">
                <a:lumMod val="85000"/>
              </a:schemeClr>
            </a:solidFill>
            <a:round/>
            <a:headEnd/>
            <a:tailEnd/>
          </a:ln>
        </p:spPr>
        <p:txBody>
          <a:bodyPr anchor="ctr"/>
          <a:lstStyle/>
          <a:p>
            <a:pPr marL="171450" indent="-171450" defTabSz="995363">
              <a:spcAft>
                <a:spcPts val="300"/>
              </a:spcAft>
              <a:buClr>
                <a:schemeClr val="accent2"/>
              </a:buClr>
              <a:buSzPct val="70000"/>
              <a:buFont typeface="Arial" panose="020B0604020202020204" pitchFamily="34" charset="0"/>
              <a:buChar char="►"/>
              <a:defRPr/>
            </a:pPr>
            <a:endParaRPr lang="fr-FR" sz="1000" dirty="0">
              <a:solidFill>
                <a:schemeClr val="bg1">
                  <a:lumMod val="50000"/>
                </a:schemeClr>
              </a:solidFill>
              <a:latin typeface="EYInterstate" panose="02000503020000020004" pitchFamily="2" charset="0"/>
            </a:endParaRPr>
          </a:p>
        </p:txBody>
      </p:sp>
      <p:grpSp>
        <p:nvGrpSpPr>
          <p:cNvPr id="31" name="Groupe 30"/>
          <p:cNvGrpSpPr/>
          <p:nvPr/>
        </p:nvGrpSpPr>
        <p:grpSpPr>
          <a:xfrm>
            <a:off x="54543" y="5051303"/>
            <a:ext cx="1269667" cy="460768"/>
            <a:chOff x="635568" y="4756028"/>
            <a:chExt cx="1269667" cy="460768"/>
          </a:xfrm>
        </p:grpSpPr>
        <p:pic>
          <p:nvPicPr>
            <p:cNvPr id="62" name="Picture 13" descr="picto_database_b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792" y="4774402"/>
              <a:ext cx="2032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TextBox 66"/>
            <p:cNvSpPr txBox="1">
              <a:spLocks noChangeArrowheads="1"/>
            </p:cNvSpPr>
            <p:nvPr/>
          </p:nvSpPr>
          <p:spPr bwMode="auto">
            <a:xfrm>
              <a:off x="635568" y="5032130"/>
              <a:ext cx="47466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fr-FR" sz="600" dirty="0" smtClean="0"/>
                <a:t>MB</a:t>
              </a:r>
              <a:endParaRPr lang="fr-FR" sz="600" dirty="0"/>
            </a:p>
          </p:txBody>
        </p:sp>
        <p:grpSp>
          <p:nvGrpSpPr>
            <p:cNvPr id="81" name="Groupe 80"/>
            <p:cNvGrpSpPr/>
            <p:nvPr/>
          </p:nvGrpSpPr>
          <p:grpSpPr>
            <a:xfrm>
              <a:off x="950309" y="4756028"/>
              <a:ext cx="954926" cy="423657"/>
              <a:chOff x="797305" y="3947199"/>
              <a:chExt cx="954926" cy="423657"/>
            </a:xfrm>
          </p:grpSpPr>
          <p:pic>
            <p:nvPicPr>
              <p:cNvPr id="82" name="Picture 13" descr="picto_database_b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3030" y="3956724"/>
                <a:ext cx="2032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TextBox 66"/>
              <p:cNvSpPr txBox="1">
                <a:spLocks noChangeArrowheads="1"/>
              </p:cNvSpPr>
              <p:nvPr/>
            </p:nvSpPr>
            <p:spPr bwMode="auto">
              <a:xfrm>
                <a:off x="797305" y="4186706"/>
                <a:ext cx="3698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fr-FR" sz="600" dirty="0"/>
                  <a:t>BDO</a:t>
                </a:r>
              </a:p>
            </p:txBody>
          </p:sp>
          <p:pic>
            <p:nvPicPr>
              <p:cNvPr id="84" name="Picture 13" descr="picto_database_bi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3454" y="3947199"/>
                <a:ext cx="20478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TextBox 66"/>
              <p:cNvSpPr txBox="1">
                <a:spLocks noChangeArrowheads="1"/>
              </p:cNvSpPr>
              <p:nvPr/>
            </p:nvSpPr>
            <p:spPr bwMode="auto">
              <a:xfrm>
                <a:off x="1027722" y="4177181"/>
                <a:ext cx="476250"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fr-FR" sz="600" dirty="0"/>
                  <a:t>RNIAM</a:t>
                </a:r>
              </a:p>
            </p:txBody>
          </p:sp>
          <p:pic>
            <p:nvPicPr>
              <p:cNvPr id="86" name="Picture 13" descr="picto_database_b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3115" y="3947199"/>
                <a:ext cx="2032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TextBox 66"/>
              <p:cNvSpPr txBox="1">
                <a:spLocks noChangeArrowheads="1"/>
              </p:cNvSpPr>
              <p:nvPr/>
            </p:nvSpPr>
            <p:spPr bwMode="auto">
              <a:xfrm>
                <a:off x="1275981" y="4173535"/>
                <a:ext cx="4762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fr-FR" sz="600" dirty="0"/>
                  <a:t>RFI</a:t>
                </a:r>
              </a:p>
            </p:txBody>
          </p:sp>
        </p:grpSp>
      </p:grpSp>
      <p:pic>
        <p:nvPicPr>
          <p:cNvPr id="67" name="Picture 6">
            <a:hlinkClick r:id="rId14" action="ppaction://hlinksldjump"/>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142840" y="4765113"/>
            <a:ext cx="673068" cy="67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3821166" y="5700919"/>
            <a:ext cx="3651038" cy="261610"/>
          </a:xfrm>
          <a:prstGeom prst="rect">
            <a:avLst/>
          </a:prstGeom>
        </p:spPr>
        <p:txBody>
          <a:bodyPr wrap="square">
            <a:spAutoFit/>
          </a:bodyPr>
          <a:lstStyle/>
          <a:p>
            <a:r>
              <a:rPr lang="fr-FR" sz="1100" b="0" dirty="0" smtClean="0">
                <a:solidFill>
                  <a:srgbClr val="0C419A"/>
                </a:solidFill>
              </a:rPr>
              <a:t>Invite l’assuré à mettre à jour sa carte vitale</a:t>
            </a:r>
            <a:endParaRPr lang="fr-FR" sz="1100" dirty="0"/>
          </a:p>
        </p:txBody>
      </p:sp>
    </p:spTree>
    <p:extLst>
      <p:ext uri="{BB962C8B-B14F-4D97-AF65-F5344CB8AC3E}">
        <p14:creationId xmlns:p14="http://schemas.microsoft.com/office/powerpoint/2010/main" val="344640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7" grpId="0"/>
      <p:bldP spid="14" grpId="0"/>
      <p:bldP spid="66" grpId="0" animBg="1"/>
      <p:bldP spid="9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Oval 7"/>
          <p:cNvSpPr>
            <a:spLocks noChangeArrowheads="1"/>
          </p:cNvSpPr>
          <p:nvPr/>
        </p:nvSpPr>
        <p:spPr bwMode="auto">
          <a:xfrm>
            <a:off x="2910754" y="2113250"/>
            <a:ext cx="565150" cy="563562"/>
          </a:xfrm>
          <a:prstGeom prst="ellipse">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36000" rIns="0" bIns="36000" anchor="ctr"/>
          <a:lstStyle/>
          <a:p>
            <a:pPr algn="ctr"/>
            <a:r>
              <a:rPr lang="fr-FR" sz="1600" dirty="0">
                <a:solidFill>
                  <a:schemeClr val="bg1"/>
                </a:solidFill>
              </a:rPr>
              <a:t>1.</a:t>
            </a:r>
          </a:p>
        </p:txBody>
      </p:sp>
      <p:sp>
        <p:nvSpPr>
          <p:cNvPr id="45059" name="Rounded Rectangle 9"/>
          <p:cNvSpPr>
            <a:spLocks noChangeArrowheads="1"/>
          </p:cNvSpPr>
          <p:nvPr/>
        </p:nvSpPr>
        <p:spPr bwMode="auto">
          <a:xfrm>
            <a:off x="3621811" y="2141825"/>
            <a:ext cx="6041736" cy="506412"/>
          </a:xfrm>
          <a:prstGeom prst="roundRect">
            <a:avLst>
              <a:gd name="adj" fmla="val 16667"/>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72000" tIns="36000" rIns="72000" bIns="36000" anchor="ctr"/>
          <a:lstStyle/>
          <a:p>
            <a:r>
              <a:rPr lang="fr-FR" sz="1600" dirty="0">
                <a:solidFill>
                  <a:schemeClr val="bg1"/>
                </a:solidFill>
              </a:rPr>
              <a:t>Présentation </a:t>
            </a:r>
            <a:r>
              <a:rPr lang="fr-FR" sz="1600" dirty="0" smtClean="0">
                <a:solidFill>
                  <a:schemeClr val="bg1"/>
                </a:solidFill>
              </a:rPr>
              <a:t>de la DMOA</a:t>
            </a:r>
            <a:endParaRPr lang="fr-FR" sz="1600" dirty="0">
              <a:solidFill>
                <a:schemeClr val="bg1"/>
              </a:solidFill>
            </a:endParaRPr>
          </a:p>
        </p:txBody>
      </p:sp>
      <p:sp>
        <p:nvSpPr>
          <p:cNvPr id="45060" name="Oval 10"/>
          <p:cNvSpPr>
            <a:spLocks noChangeArrowheads="1"/>
          </p:cNvSpPr>
          <p:nvPr/>
        </p:nvSpPr>
        <p:spPr bwMode="auto">
          <a:xfrm>
            <a:off x="2910754" y="2820878"/>
            <a:ext cx="565150" cy="563562"/>
          </a:xfrm>
          <a:prstGeom prst="ellipse">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36000" rIns="0" bIns="36000" anchor="ctr"/>
          <a:lstStyle/>
          <a:p>
            <a:pPr algn="ctr"/>
            <a:r>
              <a:rPr lang="fr-FR" sz="1600" dirty="0">
                <a:solidFill>
                  <a:schemeClr val="bg1"/>
                </a:solidFill>
              </a:rPr>
              <a:t>2.</a:t>
            </a:r>
          </a:p>
        </p:txBody>
      </p:sp>
      <p:sp>
        <p:nvSpPr>
          <p:cNvPr id="45061" name="Rounded Rectangle 11"/>
          <p:cNvSpPr>
            <a:spLocks noChangeArrowheads="1"/>
          </p:cNvSpPr>
          <p:nvPr/>
        </p:nvSpPr>
        <p:spPr bwMode="auto">
          <a:xfrm>
            <a:off x="3621811" y="2849453"/>
            <a:ext cx="6041736" cy="506412"/>
          </a:xfrm>
          <a:prstGeom prst="roundRect">
            <a:avLst>
              <a:gd name="adj" fmla="val 16667"/>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72000" tIns="36000" rIns="72000" bIns="36000" anchor="ctr"/>
          <a:lstStyle/>
          <a:p>
            <a:r>
              <a:rPr lang="fr-FR" sz="1600" dirty="0">
                <a:solidFill>
                  <a:schemeClr val="bg1"/>
                </a:solidFill>
              </a:rPr>
              <a:t>Gestion Des Bénéficiaires</a:t>
            </a:r>
          </a:p>
        </p:txBody>
      </p:sp>
      <p:sp>
        <p:nvSpPr>
          <p:cNvPr id="45062" name="Oval 7"/>
          <p:cNvSpPr>
            <a:spLocks noChangeArrowheads="1"/>
          </p:cNvSpPr>
          <p:nvPr/>
        </p:nvSpPr>
        <p:spPr bwMode="auto">
          <a:xfrm>
            <a:off x="2910754" y="3528506"/>
            <a:ext cx="565150" cy="563562"/>
          </a:xfrm>
          <a:prstGeom prst="ellipse">
            <a:avLst/>
          </a:prstGeom>
          <a:solidFill>
            <a:schemeClr val="bg1">
              <a:lumMod val="85000"/>
            </a:schemeClr>
          </a:solidFill>
          <a:ln>
            <a:noFill/>
          </a:ln>
        </p:spPr>
        <p:txBody>
          <a:bodyPr lIns="0" tIns="0" rIns="0" bIns="0" anchor="ctr"/>
          <a:lstStyle/>
          <a:p>
            <a:pPr algn="ctr"/>
            <a:r>
              <a:rPr lang="fr-FR" sz="1600" dirty="0">
                <a:solidFill>
                  <a:schemeClr val="bg1">
                    <a:lumMod val="50000"/>
                  </a:schemeClr>
                </a:solidFill>
              </a:rPr>
              <a:t>3.</a:t>
            </a:r>
          </a:p>
        </p:txBody>
      </p:sp>
      <p:sp>
        <p:nvSpPr>
          <p:cNvPr id="45063" name="Rounded Rectangle 8"/>
          <p:cNvSpPr>
            <a:spLocks noChangeArrowheads="1"/>
          </p:cNvSpPr>
          <p:nvPr/>
        </p:nvSpPr>
        <p:spPr bwMode="auto">
          <a:xfrm>
            <a:off x="3621811" y="3557081"/>
            <a:ext cx="6041736" cy="506412"/>
          </a:xfrm>
          <a:prstGeom prst="roundRect">
            <a:avLst>
              <a:gd name="adj" fmla="val 16667"/>
            </a:avLst>
          </a:prstGeom>
          <a:solidFill>
            <a:schemeClr val="bg1">
              <a:lumMod val="85000"/>
            </a:schemeClr>
          </a:solidFill>
          <a:ln>
            <a:noFill/>
          </a:ln>
        </p:spPr>
        <p:txBody>
          <a:bodyPr lIns="90000" tIns="46800" rIns="90000" bIns="46800" anchor="ctr"/>
          <a:lstStyle/>
          <a:p>
            <a:r>
              <a:rPr lang="fr-FR" sz="1600" dirty="0">
                <a:solidFill>
                  <a:schemeClr val="bg1">
                    <a:lumMod val="50000"/>
                  </a:schemeClr>
                </a:solidFill>
              </a:rPr>
              <a:t>Acteurs de Santé</a:t>
            </a:r>
          </a:p>
        </p:txBody>
      </p:sp>
      <p:sp>
        <p:nvSpPr>
          <p:cNvPr id="45064" name="Oval 9"/>
          <p:cNvSpPr>
            <a:spLocks noChangeArrowheads="1"/>
          </p:cNvSpPr>
          <p:nvPr/>
        </p:nvSpPr>
        <p:spPr bwMode="auto">
          <a:xfrm>
            <a:off x="2910754" y="4236134"/>
            <a:ext cx="565150" cy="563563"/>
          </a:xfrm>
          <a:prstGeom prst="ellipse">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36000" rIns="0" bIns="36000" anchor="ctr"/>
          <a:lstStyle/>
          <a:p>
            <a:pPr algn="ctr"/>
            <a:r>
              <a:rPr lang="fr-FR" sz="1600" dirty="0">
                <a:solidFill>
                  <a:schemeClr val="bg1"/>
                </a:solidFill>
              </a:rPr>
              <a:t>4.</a:t>
            </a:r>
          </a:p>
        </p:txBody>
      </p:sp>
      <p:sp>
        <p:nvSpPr>
          <p:cNvPr id="45065" name="Rounded Rectangle 10"/>
          <p:cNvSpPr>
            <a:spLocks noChangeArrowheads="1"/>
          </p:cNvSpPr>
          <p:nvPr/>
        </p:nvSpPr>
        <p:spPr bwMode="auto">
          <a:xfrm>
            <a:off x="3621811" y="4264709"/>
            <a:ext cx="6041736" cy="506413"/>
          </a:xfrm>
          <a:prstGeom prst="roundRect">
            <a:avLst>
              <a:gd name="adj" fmla="val 16667"/>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72000" tIns="36000" rIns="72000" bIns="36000" anchor="ctr"/>
          <a:lstStyle/>
          <a:p>
            <a:r>
              <a:rPr lang="fr-FR" sz="1600" dirty="0" smtClean="0">
                <a:solidFill>
                  <a:schemeClr val="bg1"/>
                </a:solidFill>
              </a:rPr>
              <a:t>Prestations servies</a:t>
            </a:r>
            <a:endParaRPr lang="fr-FR" sz="1600" dirty="0">
              <a:solidFill>
                <a:schemeClr val="bg1"/>
              </a:solidFill>
            </a:endParaRPr>
          </a:p>
        </p:txBody>
      </p:sp>
      <p:sp>
        <p:nvSpPr>
          <p:cNvPr id="14" name="Oval 9"/>
          <p:cNvSpPr>
            <a:spLocks noChangeArrowheads="1"/>
          </p:cNvSpPr>
          <p:nvPr/>
        </p:nvSpPr>
        <p:spPr bwMode="auto">
          <a:xfrm>
            <a:off x="2917104" y="4943762"/>
            <a:ext cx="565150" cy="563563"/>
          </a:xfrm>
          <a:prstGeom prst="ellipse">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36000" rIns="0" bIns="36000" anchor="ctr"/>
          <a:lstStyle/>
          <a:p>
            <a:pPr algn="ctr"/>
            <a:r>
              <a:rPr lang="fr-FR" sz="1600" dirty="0">
                <a:solidFill>
                  <a:schemeClr val="bg1"/>
                </a:solidFill>
              </a:rPr>
              <a:t>5.</a:t>
            </a:r>
          </a:p>
        </p:txBody>
      </p:sp>
      <p:sp>
        <p:nvSpPr>
          <p:cNvPr id="15" name="Rounded Rectangle 10"/>
          <p:cNvSpPr>
            <a:spLocks noChangeArrowheads="1"/>
          </p:cNvSpPr>
          <p:nvPr/>
        </p:nvSpPr>
        <p:spPr bwMode="auto">
          <a:xfrm>
            <a:off x="3628161" y="4972337"/>
            <a:ext cx="6041736" cy="506413"/>
          </a:xfrm>
          <a:prstGeom prst="roundRect">
            <a:avLst>
              <a:gd name="adj" fmla="val 16667"/>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72000" tIns="36000" rIns="72000" bIns="36000" anchor="ctr"/>
          <a:lstStyle/>
          <a:p>
            <a:r>
              <a:rPr lang="fr-FR" sz="1600" dirty="0" smtClean="0">
                <a:solidFill>
                  <a:schemeClr val="bg1"/>
                </a:solidFill>
              </a:rPr>
              <a:t>Dématérialisation du papier</a:t>
            </a:r>
            <a:endParaRPr lang="fr-FR" sz="1600" dirty="0">
              <a:solidFill>
                <a:schemeClr val="bg1"/>
              </a:solidFill>
            </a:endParaRPr>
          </a:p>
        </p:txBody>
      </p:sp>
    </p:spTree>
    <p:extLst>
      <p:ext uri="{BB962C8B-B14F-4D97-AF65-F5344CB8AC3E}">
        <p14:creationId xmlns:p14="http://schemas.microsoft.com/office/powerpoint/2010/main" val="16199970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fr-FR" sz="2000" dirty="0"/>
              <a:t>3</a:t>
            </a:r>
            <a:r>
              <a:rPr lang="fr-FR" sz="2000" dirty="0" smtClean="0"/>
              <a:t>. Acteurs de santé</a:t>
            </a:r>
            <a:br>
              <a:rPr lang="fr-FR" sz="2000" dirty="0" smtClean="0"/>
            </a:br>
            <a:endParaRPr lang="fr-FR" sz="2000" dirty="0" smtClean="0"/>
          </a:p>
        </p:txBody>
      </p:sp>
      <p:sp>
        <p:nvSpPr>
          <p:cNvPr id="13" name="Isosceles Triangle 12"/>
          <p:cNvSpPr/>
          <p:nvPr/>
        </p:nvSpPr>
        <p:spPr bwMode="auto">
          <a:xfrm rot="5400000">
            <a:off x="2694878" y="2835726"/>
            <a:ext cx="1080000" cy="144000"/>
          </a:xfrm>
          <a:prstGeom prst="triangle">
            <a:avLst/>
          </a:prstGeom>
          <a:solidFill>
            <a:schemeClr val="accent2">
              <a:lumMod val="7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defRPr/>
            </a:pPr>
            <a:endParaRPr lang="fr-FR" sz="1050" dirty="0">
              <a:solidFill>
                <a:schemeClr val="bg1"/>
              </a:solidFill>
              <a:latin typeface="Arial" charset="0"/>
              <a:cs typeface="+mn-cs"/>
            </a:endParaRPr>
          </a:p>
        </p:txBody>
      </p:sp>
      <p:sp>
        <p:nvSpPr>
          <p:cNvPr id="14" name="Isosceles Triangle 13"/>
          <p:cNvSpPr/>
          <p:nvPr/>
        </p:nvSpPr>
        <p:spPr bwMode="auto">
          <a:xfrm rot="5400000">
            <a:off x="6186237" y="2818371"/>
            <a:ext cx="1080000" cy="144000"/>
          </a:xfrm>
          <a:prstGeom prst="triangle">
            <a:avLst/>
          </a:prstGeom>
          <a:solidFill>
            <a:schemeClr val="accent2">
              <a:lumMod val="7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defRPr/>
            </a:pPr>
            <a:endParaRPr lang="fr-FR" sz="1050" dirty="0">
              <a:solidFill>
                <a:schemeClr val="bg1"/>
              </a:solidFill>
              <a:latin typeface="Arial" charset="0"/>
              <a:cs typeface="+mn-cs"/>
            </a:endParaRPr>
          </a:p>
        </p:txBody>
      </p:sp>
      <p:sp>
        <p:nvSpPr>
          <p:cNvPr id="24" name="Rounded Rectangle 23"/>
          <p:cNvSpPr/>
          <p:nvPr/>
        </p:nvSpPr>
        <p:spPr bwMode="auto">
          <a:xfrm>
            <a:off x="6798237" y="3737223"/>
            <a:ext cx="2861903" cy="1865087"/>
          </a:xfrm>
          <a:prstGeom prst="roundRect">
            <a:avLst>
              <a:gd name="adj" fmla="val 4644"/>
            </a:avLst>
          </a:prstGeom>
          <a:solidFill>
            <a:schemeClr val="bg1">
              <a:lumMod val="9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t" anchorCtr="0"/>
          <a:lstStyle/>
          <a:p>
            <a:r>
              <a:rPr lang="fr-FR" sz="1200" u="sng" dirty="0"/>
              <a:t>Notions abordées</a:t>
            </a:r>
          </a:p>
          <a:p>
            <a:pPr marL="180000" lvl="0" indent="-180000">
              <a:spcAft>
                <a:spcPts val="600"/>
              </a:spcAft>
              <a:buClr>
                <a:srgbClr val="0078B4"/>
              </a:buClr>
              <a:buSzPct val="80000"/>
              <a:buFont typeface="Arial" charset="0"/>
              <a:buChar char="►"/>
              <a:defRPr/>
            </a:pPr>
            <a:r>
              <a:rPr lang="fr-FR" sz="1100" b="0" dirty="0"/>
              <a:t>Organismes complémentaire (OC)</a:t>
            </a:r>
          </a:p>
          <a:p>
            <a:r>
              <a:rPr lang="fr-FR" sz="1200" u="sng" dirty="0" smtClean="0"/>
              <a:t>Applications/Composants </a:t>
            </a:r>
            <a:r>
              <a:rPr lang="fr-FR" sz="1200" u="sng" dirty="0"/>
              <a:t>SI Production </a:t>
            </a:r>
            <a:r>
              <a:rPr lang="fr-FR" sz="1200" u="sng" dirty="0" smtClean="0"/>
              <a:t>abordés</a:t>
            </a:r>
          </a:p>
          <a:p>
            <a:pPr marL="180000" lvl="0" indent="-180000">
              <a:spcAft>
                <a:spcPts val="0"/>
              </a:spcAft>
              <a:buClr>
                <a:srgbClr val="0078B4"/>
              </a:buClr>
              <a:buSzPct val="80000"/>
              <a:buFont typeface="Arial" charset="0"/>
              <a:buChar char="►"/>
              <a:defRPr/>
            </a:pPr>
            <a:r>
              <a:rPr lang="fr-FR" sz="1100" b="0" dirty="0"/>
              <a:t>La Base </a:t>
            </a:r>
            <a:r>
              <a:rPr lang="fr-FR" sz="1100" b="0" dirty="0" smtClean="0"/>
              <a:t>Mutuelles </a:t>
            </a:r>
            <a:endParaRPr lang="fr-FR" sz="1100" b="0" dirty="0"/>
          </a:p>
          <a:p>
            <a:pPr marL="180000" lvl="0" indent="-180000">
              <a:spcAft>
                <a:spcPts val="0"/>
              </a:spcAft>
              <a:buClr>
                <a:srgbClr val="0078B4"/>
              </a:buClr>
              <a:buSzPct val="80000"/>
              <a:buFont typeface="Arial" charset="0"/>
              <a:buChar char="►"/>
              <a:defRPr/>
            </a:pPr>
            <a:r>
              <a:rPr lang="fr-FR" sz="1100" b="0" dirty="0"/>
              <a:t>Les nomenclatures</a:t>
            </a:r>
          </a:p>
          <a:p>
            <a:pPr marL="180000" lvl="0" indent="-180000">
              <a:spcAft>
                <a:spcPts val="600"/>
              </a:spcAft>
              <a:buClr>
                <a:srgbClr val="0078B4"/>
              </a:buClr>
              <a:buSzPct val="80000"/>
              <a:buFont typeface="Arial" charset="0"/>
              <a:buChar char="►"/>
              <a:defRPr/>
            </a:pPr>
            <a:endParaRPr lang="fr-FR" sz="1100" dirty="0"/>
          </a:p>
          <a:p>
            <a:pPr marL="180000" lvl="0" indent="-180000">
              <a:spcAft>
                <a:spcPts val="600"/>
              </a:spcAft>
              <a:buClr>
                <a:srgbClr val="0078B4"/>
              </a:buClr>
              <a:buSzPct val="80000"/>
              <a:buFont typeface="Arial" charset="0"/>
              <a:buChar char="►"/>
              <a:defRPr/>
            </a:pPr>
            <a:endParaRPr lang="fr-FR" sz="1100" dirty="0"/>
          </a:p>
        </p:txBody>
      </p:sp>
      <p:sp>
        <p:nvSpPr>
          <p:cNvPr id="23" name="Rounded Rectangle 22"/>
          <p:cNvSpPr/>
          <p:nvPr/>
        </p:nvSpPr>
        <p:spPr bwMode="auto">
          <a:xfrm>
            <a:off x="3624081" y="3737222"/>
            <a:ext cx="2861903" cy="1865087"/>
          </a:xfrm>
          <a:prstGeom prst="roundRect">
            <a:avLst>
              <a:gd name="adj" fmla="val 4644"/>
            </a:avLst>
          </a:prstGeom>
          <a:solidFill>
            <a:schemeClr val="bg1">
              <a:lumMod val="9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t" anchorCtr="0"/>
          <a:lstStyle/>
          <a:p>
            <a:r>
              <a:rPr lang="fr-FR" sz="1200" u="sng" dirty="0"/>
              <a:t>Notions abordées</a:t>
            </a:r>
          </a:p>
          <a:p>
            <a:pPr marL="180000" lvl="0" indent="-180000">
              <a:spcAft>
                <a:spcPts val="600"/>
              </a:spcAft>
              <a:buClr>
                <a:srgbClr val="0078B4"/>
              </a:buClr>
              <a:buSzPct val="80000"/>
              <a:buFont typeface="Arial" charset="0"/>
              <a:buChar char="►"/>
              <a:defRPr/>
            </a:pPr>
            <a:r>
              <a:rPr lang="fr-FR" sz="1100" b="0" dirty="0" smtClean="0"/>
              <a:t>Professionnels de Santé (PS)</a:t>
            </a:r>
            <a:endParaRPr lang="fr-FR" sz="1100" b="0" dirty="0"/>
          </a:p>
          <a:p>
            <a:pPr marL="180000" lvl="0" indent="-180000">
              <a:spcAft>
                <a:spcPts val="600"/>
              </a:spcAft>
              <a:buClr>
                <a:srgbClr val="0078B4"/>
              </a:buClr>
              <a:buSzPct val="80000"/>
              <a:buFont typeface="Arial" charset="0"/>
              <a:buChar char="►"/>
              <a:defRPr/>
            </a:pPr>
            <a:r>
              <a:rPr lang="fr-FR" sz="1100" b="0" dirty="0" smtClean="0"/>
              <a:t>Etablissements</a:t>
            </a:r>
            <a:endParaRPr lang="fr-FR" sz="1100" b="0" dirty="0"/>
          </a:p>
          <a:p>
            <a:r>
              <a:rPr lang="fr-FR" sz="1200" u="sng" dirty="0" smtClean="0"/>
              <a:t>Applications/Composants </a:t>
            </a:r>
            <a:r>
              <a:rPr lang="fr-FR" sz="1200" u="sng" dirty="0"/>
              <a:t>SI Production abordés</a:t>
            </a:r>
          </a:p>
          <a:p>
            <a:pPr marL="180000" indent="-180000">
              <a:spcAft>
                <a:spcPts val="0"/>
              </a:spcAft>
              <a:buClr>
                <a:srgbClr val="0078B4"/>
              </a:buClr>
              <a:buSzPct val="80000"/>
              <a:buFont typeface="Arial" charset="0"/>
              <a:buChar char="►"/>
              <a:defRPr/>
            </a:pPr>
            <a:r>
              <a:rPr lang="fr-FR" sz="1100" b="0" dirty="0" smtClean="0"/>
              <a:t>FNPS-RPPS</a:t>
            </a:r>
            <a:endParaRPr lang="fr-FR" sz="1100" b="0" dirty="0"/>
          </a:p>
          <a:p>
            <a:pPr marL="180000" indent="-180000">
              <a:spcAft>
                <a:spcPts val="0"/>
              </a:spcAft>
              <a:buClr>
                <a:srgbClr val="0078B4"/>
              </a:buClr>
              <a:buSzPct val="80000"/>
              <a:buFont typeface="Arial" charset="0"/>
              <a:buChar char="►"/>
              <a:defRPr/>
            </a:pPr>
            <a:r>
              <a:rPr lang="fr-FR" sz="1100" b="0" dirty="0"/>
              <a:t>Carte CPS</a:t>
            </a:r>
          </a:p>
          <a:p>
            <a:pPr marL="180000" indent="-180000">
              <a:spcAft>
                <a:spcPts val="0"/>
              </a:spcAft>
              <a:buClr>
                <a:srgbClr val="0078B4"/>
              </a:buClr>
              <a:buSzPct val="80000"/>
              <a:buFont typeface="Arial" charset="0"/>
              <a:buChar char="►"/>
              <a:defRPr/>
            </a:pPr>
            <a:r>
              <a:rPr lang="fr-FR" sz="1100" b="0" dirty="0" smtClean="0"/>
              <a:t>RFOS</a:t>
            </a:r>
            <a:endParaRPr lang="fr-FR" sz="1100" b="0" dirty="0"/>
          </a:p>
        </p:txBody>
      </p:sp>
      <p:sp>
        <p:nvSpPr>
          <p:cNvPr id="25" name="Rectangle 12"/>
          <p:cNvSpPr>
            <a:spLocks noChangeArrowheads="1"/>
          </p:cNvSpPr>
          <p:nvPr/>
        </p:nvSpPr>
        <p:spPr bwMode="auto">
          <a:xfrm>
            <a:off x="981766" y="2234448"/>
            <a:ext cx="329108" cy="621810"/>
          </a:xfrm>
          <a:prstGeom prst="rect">
            <a:avLst/>
          </a:prstGeom>
          <a:solidFill>
            <a:schemeClr val="bg1"/>
          </a:solidFill>
          <a:ln w="9525" algn="ctr">
            <a:solidFill>
              <a:schemeClr val="bg1"/>
            </a:solidFill>
            <a:round/>
            <a:headEnd/>
            <a:tailEnd/>
          </a:ln>
        </p:spPr>
        <p:txBody>
          <a:bodyPr lIns="90000" tIns="46800" rIns="90000" bIns="46800" anchor="ctr"/>
          <a:lstStyle/>
          <a:p>
            <a:endParaRPr lang="fr-FR" dirty="0"/>
          </a:p>
        </p:txBody>
      </p:sp>
      <p:grpSp>
        <p:nvGrpSpPr>
          <p:cNvPr id="5" name="Groupe 4"/>
          <p:cNvGrpSpPr/>
          <p:nvPr/>
        </p:nvGrpSpPr>
        <p:grpSpPr>
          <a:xfrm>
            <a:off x="390647" y="2304647"/>
            <a:ext cx="648960" cy="1314562"/>
            <a:chOff x="390647" y="2304647"/>
            <a:chExt cx="648960" cy="1314562"/>
          </a:xfrm>
        </p:grpSpPr>
        <p:pic>
          <p:nvPicPr>
            <p:cNvPr id="41" name="Picture 3" descr="C:\Users\pporte1\Desktop\C2\CNAMTS\SNA\03 - Icônes\Icones Hommes\k3485194.jpg"/>
            <p:cNvPicPr>
              <a:picLocks noChangeAspect="1" noChangeArrowheads="1"/>
            </p:cNvPicPr>
            <p:nvPr/>
          </p:nvPicPr>
          <p:blipFill>
            <a:blip r:embed="rId3">
              <a:extLst>
                <a:ext uri="{28A0092B-C50C-407E-A947-70E740481C1C}">
                  <a14:useLocalDpi xmlns:a14="http://schemas.microsoft.com/office/drawing/2010/main" val="0"/>
                </a:ext>
              </a:extLst>
            </a:blip>
            <a:srcRect t="22745" r="50000"/>
            <a:stretch>
              <a:fillRect/>
            </a:stretch>
          </p:blipFill>
          <p:spPr bwMode="auto">
            <a:xfrm>
              <a:off x="390647" y="2402409"/>
              <a:ext cx="648960" cy="121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9830" y="2304647"/>
              <a:ext cx="350593" cy="195523"/>
            </a:xfrm>
            <a:prstGeom prst="rect">
              <a:avLst/>
            </a:prstGeom>
          </p:spPr>
        </p:pic>
      </p:grpSp>
      <p:grpSp>
        <p:nvGrpSpPr>
          <p:cNvPr id="6" name="Groupe 5"/>
          <p:cNvGrpSpPr/>
          <p:nvPr/>
        </p:nvGrpSpPr>
        <p:grpSpPr>
          <a:xfrm>
            <a:off x="3590898" y="1950881"/>
            <a:ext cx="825755" cy="1457194"/>
            <a:chOff x="3590898" y="1950881"/>
            <a:chExt cx="825755" cy="1457194"/>
          </a:xfrm>
        </p:grpSpPr>
        <p:pic>
          <p:nvPicPr>
            <p:cNvPr id="29" name="Picture 3" descr="C:\Users\pporte1\Desktop\C2\CNAMTS\SNA\03 - Icônes\Icones Hommes\k3485192.jpg"/>
            <p:cNvPicPr>
              <a:picLocks noChangeAspect="1" noChangeArrowheads="1"/>
            </p:cNvPicPr>
            <p:nvPr/>
          </p:nvPicPr>
          <p:blipFill>
            <a:blip r:embed="rId5">
              <a:extLst>
                <a:ext uri="{28A0092B-C50C-407E-A947-70E740481C1C}">
                  <a14:useLocalDpi xmlns:a14="http://schemas.microsoft.com/office/drawing/2010/main" val="0"/>
                </a:ext>
              </a:extLst>
            </a:blip>
            <a:srcRect l="6036" t="14870" r="41435"/>
            <a:stretch>
              <a:fillRect/>
            </a:stretch>
          </p:blipFill>
          <p:spPr bwMode="auto">
            <a:xfrm>
              <a:off x="3590898" y="2191275"/>
              <a:ext cx="701919" cy="121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ectangle 14"/>
            <p:cNvSpPr>
              <a:spLocks noChangeArrowheads="1"/>
            </p:cNvSpPr>
            <p:nvPr/>
          </p:nvSpPr>
          <p:spPr bwMode="auto">
            <a:xfrm>
              <a:off x="4087548" y="1950881"/>
              <a:ext cx="329105" cy="621810"/>
            </a:xfrm>
            <a:prstGeom prst="rect">
              <a:avLst/>
            </a:prstGeom>
            <a:solidFill>
              <a:schemeClr val="bg1"/>
            </a:solidFill>
            <a:ln w="9525" algn="ctr">
              <a:solidFill>
                <a:schemeClr val="bg1"/>
              </a:solidFill>
              <a:round/>
              <a:headEnd/>
              <a:tailEnd/>
            </a:ln>
          </p:spPr>
          <p:txBody>
            <a:bodyPr lIns="90000" tIns="46800" rIns="90000" bIns="46800" anchor="ctr"/>
            <a:lstStyle/>
            <a:p>
              <a:endParaRPr lang="fr-FR" dirty="0"/>
            </a:p>
          </p:txBody>
        </p:sp>
        <p:pic>
          <p:nvPicPr>
            <p:cNvPr id="20" name="Imag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86513" y="2152270"/>
              <a:ext cx="350593" cy="195523"/>
            </a:xfrm>
            <a:prstGeom prst="rect">
              <a:avLst/>
            </a:prstGeom>
          </p:spPr>
        </p:pic>
      </p:grpSp>
      <p:sp>
        <p:nvSpPr>
          <p:cNvPr id="34" name="Oval Callout 1"/>
          <p:cNvSpPr>
            <a:spLocks noChangeArrowheads="1"/>
          </p:cNvSpPr>
          <p:nvPr/>
        </p:nvSpPr>
        <p:spPr bwMode="auto">
          <a:xfrm>
            <a:off x="4333733" y="1167346"/>
            <a:ext cx="2662088" cy="1224000"/>
          </a:xfrm>
          <a:prstGeom prst="wedgeEllipseCallout">
            <a:avLst>
              <a:gd name="adj1" fmla="val -59591"/>
              <a:gd name="adj2" fmla="val 40539"/>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p:spPr>
        <p:txBody>
          <a:bodyPr lIns="36000" tIns="36000" rIns="36000" bIns="36000" anchor="ctr"/>
          <a:lstStyle/>
          <a:p>
            <a:pPr algn="ctr">
              <a:defRPr/>
            </a:pPr>
            <a:r>
              <a:rPr lang="fr-FR" sz="1400" dirty="0" smtClean="0"/>
              <a:t>Mais comment trouver un médecin dans une ville que l’on ne connaît pas ?</a:t>
            </a:r>
            <a:endParaRPr lang="fr-FR" sz="1400" dirty="0"/>
          </a:p>
        </p:txBody>
      </p:sp>
      <p:grpSp>
        <p:nvGrpSpPr>
          <p:cNvPr id="7" name="Groupe 6"/>
          <p:cNvGrpSpPr/>
          <p:nvPr/>
        </p:nvGrpSpPr>
        <p:grpSpPr>
          <a:xfrm>
            <a:off x="6995821" y="2239091"/>
            <a:ext cx="777820" cy="1239495"/>
            <a:chOff x="6995821" y="2239091"/>
            <a:chExt cx="777820" cy="1239495"/>
          </a:xfrm>
        </p:grpSpPr>
        <p:pic>
          <p:nvPicPr>
            <p:cNvPr id="45" name="Picture 2" descr="C:\Users\pporte1\Desktop\C2\CNAMTS\SNA\03 - Icônes\Icones Hommes\k3104655.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95821" y="2261786"/>
              <a:ext cx="777820" cy="121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Imag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0812" y="2239091"/>
              <a:ext cx="350593" cy="195523"/>
            </a:xfrm>
            <a:prstGeom prst="rect">
              <a:avLst/>
            </a:prstGeom>
          </p:spPr>
        </p:pic>
      </p:grpSp>
      <p:sp>
        <p:nvSpPr>
          <p:cNvPr id="31" name="Oval Callout 1"/>
          <p:cNvSpPr>
            <a:spLocks noChangeArrowheads="1"/>
          </p:cNvSpPr>
          <p:nvPr/>
        </p:nvSpPr>
        <p:spPr bwMode="auto">
          <a:xfrm>
            <a:off x="7499928" y="823715"/>
            <a:ext cx="2244436" cy="1309066"/>
          </a:xfrm>
          <a:prstGeom prst="wedgeEllipseCallout">
            <a:avLst>
              <a:gd name="adj1" fmla="val -42172"/>
              <a:gd name="adj2" fmla="val 75093"/>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p:spPr>
        <p:txBody>
          <a:bodyPr lIns="36000" tIns="36000" rIns="36000" bIns="36000" anchor="ctr"/>
          <a:lstStyle/>
          <a:p>
            <a:pPr algn="ctr">
              <a:defRPr/>
            </a:pPr>
            <a:r>
              <a:rPr lang="fr-FR" sz="1400" dirty="0" smtClean="0"/>
              <a:t>J’allais oublier,  je dois prévenir ma mutuelle de mon changement d’adresse !</a:t>
            </a:r>
            <a:endParaRPr lang="fr-FR" sz="1400" dirty="0"/>
          </a:p>
        </p:txBody>
      </p:sp>
      <p:sp>
        <p:nvSpPr>
          <p:cNvPr id="26" name="Oval Callout 1"/>
          <p:cNvSpPr>
            <a:spLocks noChangeArrowheads="1"/>
          </p:cNvSpPr>
          <p:nvPr/>
        </p:nvSpPr>
        <p:spPr bwMode="auto">
          <a:xfrm>
            <a:off x="972241" y="781051"/>
            <a:ext cx="2969616" cy="1562160"/>
          </a:xfrm>
          <a:prstGeom prst="wedgeEllipseCallout">
            <a:avLst>
              <a:gd name="adj1" fmla="val -52088"/>
              <a:gd name="adj2" fmla="val 59832"/>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p:spPr>
        <p:txBody>
          <a:bodyPr lIns="0" tIns="36000" rIns="0" bIns="36000" anchor="ctr"/>
          <a:lstStyle/>
          <a:p>
            <a:pPr algn="ctr">
              <a:defRPr/>
            </a:pPr>
            <a:r>
              <a:rPr lang="fr-FR" sz="1400" dirty="0" smtClean="0"/>
              <a:t>L’air de Paris </a:t>
            </a:r>
          </a:p>
          <a:p>
            <a:pPr algn="ctr">
              <a:defRPr/>
            </a:pPr>
            <a:r>
              <a:rPr lang="fr-FR" sz="1400" dirty="0" smtClean="0"/>
              <a:t>ne me réussit pas. </a:t>
            </a:r>
          </a:p>
          <a:p>
            <a:pPr algn="ctr">
              <a:defRPr/>
            </a:pPr>
            <a:r>
              <a:rPr lang="fr-FR" sz="1400" dirty="0" smtClean="0"/>
              <a:t>Je ne me sens pas bien. Je vais aller consulter un médecin.</a:t>
            </a:r>
            <a:endParaRPr lang="fr-FR" sz="1400" dirty="0"/>
          </a:p>
        </p:txBody>
      </p:sp>
    </p:spTree>
    <p:extLst>
      <p:ext uri="{BB962C8B-B14F-4D97-AF65-F5344CB8AC3E}">
        <p14:creationId xmlns:p14="http://schemas.microsoft.com/office/powerpoint/2010/main" val="2718148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fr-FR" sz="2000" dirty="0"/>
              <a:t>3</a:t>
            </a:r>
            <a:r>
              <a:rPr lang="fr-FR" sz="2000" dirty="0" smtClean="0"/>
              <a:t>. Acteurs de santé</a:t>
            </a:r>
            <a:br>
              <a:rPr lang="fr-FR" sz="2000" dirty="0" smtClean="0"/>
            </a:br>
            <a:endParaRPr lang="fr-FR" sz="2000" dirty="0" smtClean="0"/>
          </a:p>
        </p:txBody>
      </p:sp>
      <p:graphicFrame>
        <p:nvGraphicFramePr>
          <p:cNvPr id="59" name="Table 58"/>
          <p:cNvGraphicFramePr>
            <a:graphicFrameLocks noGrp="1"/>
          </p:cNvGraphicFramePr>
          <p:nvPr>
            <p:extLst>
              <p:ext uri="{D42A27DB-BD31-4B8C-83A1-F6EECF244321}">
                <p14:modId xmlns:p14="http://schemas.microsoft.com/office/powerpoint/2010/main" val="193258034"/>
              </p:ext>
            </p:extLst>
          </p:nvPr>
        </p:nvGraphicFramePr>
        <p:xfrm>
          <a:off x="4200525" y="1975167"/>
          <a:ext cx="5468631" cy="4323724"/>
        </p:xfrm>
        <a:graphic>
          <a:graphicData uri="http://schemas.openxmlformats.org/drawingml/2006/table">
            <a:tbl>
              <a:tblPr firstRow="1" bandRow="1">
                <a:tableStyleId>{5C22544A-7EE6-4342-B048-85BDC9FD1C3A}</a:tableStyleId>
              </a:tblPr>
              <a:tblGrid>
                <a:gridCol w="1393179"/>
                <a:gridCol w="3005481"/>
                <a:gridCol w="1069971"/>
              </a:tblGrid>
              <a:tr h="2456524">
                <a:tc>
                  <a:txBody>
                    <a:bodyPr/>
                    <a:lstStyle/>
                    <a:p>
                      <a:pPr algn="ctr"/>
                      <a:r>
                        <a:rPr lang="fr-FR" sz="1200" b="1" kern="1200" dirty="0" smtClean="0">
                          <a:solidFill>
                            <a:schemeClr val="lt1"/>
                          </a:solidFill>
                          <a:latin typeface="Arial" pitchFamily="34" charset="0"/>
                          <a:ea typeface="+mn-ea"/>
                          <a:cs typeface="+mn-cs"/>
                        </a:rPr>
                        <a:t>Professionnels</a:t>
                      </a:r>
                    </a:p>
                    <a:p>
                      <a:pPr algn="ctr"/>
                      <a:r>
                        <a:rPr lang="fr-FR" sz="1200" b="1" kern="1200" dirty="0" smtClean="0">
                          <a:solidFill>
                            <a:schemeClr val="lt1"/>
                          </a:solidFill>
                          <a:latin typeface="Arial" pitchFamily="34" charset="0"/>
                          <a:ea typeface="+mn-ea"/>
                          <a:cs typeface="+mn-cs"/>
                        </a:rPr>
                        <a:t>de </a:t>
                      </a:r>
                    </a:p>
                    <a:p>
                      <a:pPr algn="ctr"/>
                      <a:r>
                        <a:rPr lang="fr-FR" sz="1200" b="1" kern="1200" dirty="0" smtClean="0">
                          <a:solidFill>
                            <a:schemeClr val="lt1"/>
                          </a:solidFill>
                          <a:latin typeface="Arial" pitchFamily="34" charset="0"/>
                          <a:ea typeface="+mn-ea"/>
                          <a:cs typeface="+mn-cs"/>
                        </a:rPr>
                        <a:t>Santé libéraux </a:t>
                      </a:r>
                      <a:endParaRPr lang="fr-FR" sz="1200" b="1" kern="1200" dirty="0">
                        <a:solidFill>
                          <a:schemeClr val="lt1"/>
                        </a:solidFill>
                        <a:latin typeface="Arial" pitchFamily="34" charset="0"/>
                        <a:ea typeface="+mn-ea"/>
                        <a:cs typeface="+mn-cs"/>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6699"/>
                    </a:solidFill>
                  </a:tcPr>
                </a:tc>
                <a:tc>
                  <a:txBody>
                    <a:bodyPr/>
                    <a:lstStyle/>
                    <a:p>
                      <a:pPr marL="285750" lvl="1" indent="-285750" algn="l" rtl="0" eaLnBrk="1" fontAlgn="base" hangingPunct="1">
                        <a:spcBef>
                          <a:spcPct val="0"/>
                        </a:spcBef>
                        <a:spcAft>
                          <a:spcPts val="600"/>
                        </a:spcAft>
                        <a:buClr>
                          <a:srgbClr val="0078B4"/>
                        </a:buClr>
                        <a:buSzPct val="80000"/>
                        <a:buFont typeface="Arial" charset="0"/>
                        <a:buChar char="►"/>
                        <a:defRPr/>
                      </a:pPr>
                      <a:r>
                        <a:rPr lang="fr-FR" sz="1200" b="0" kern="1200" dirty="0" smtClean="0">
                          <a:solidFill>
                            <a:schemeClr val="tx1"/>
                          </a:solidFill>
                          <a:latin typeface="Arial" charset="0"/>
                          <a:ea typeface="+mn-ea"/>
                          <a:cs typeface="+mn-cs"/>
                        </a:rPr>
                        <a:t>PS dits à Ordre ancien : Médecins, Pharmaciens exerçant en cabinet et en structure (laboratoire ou officine), Chirurgiens-dentistes, Sages-femmes</a:t>
                      </a:r>
                    </a:p>
                    <a:p>
                      <a:pPr marL="285750" lvl="1" indent="-285750" algn="l" rtl="0" eaLnBrk="1" fontAlgn="base" hangingPunct="1">
                        <a:spcBef>
                          <a:spcPct val="0"/>
                        </a:spcBef>
                        <a:spcAft>
                          <a:spcPts val="600"/>
                        </a:spcAft>
                        <a:buClr>
                          <a:srgbClr val="0078B4"/>
                        </a:buClr>
                        <a:buSzPct val="80000"/>
                        <a:buFont typeface="Arial" charset="0"/>
                        <a:buChar char="►"/>
                        <a:defRPr/>
                      </a:pPr>
                      <a:r>
                        <a:rPr lang="fr-FR" sz="1200" b="0" kern="1200" dirty="0" smtClean="0">
                          <a:solidFill>
                            <a:schemeClr val="tx1"/>
                          </a:solidFill>
                          <a:latin typeface="Arial" charset="0"/>
                          <a:ea typeface="+mn-ea"/>
                          <a:cs typeface="+mn-cs"/>
                        </a:rPr>
                        <a:t>Auxiliaires Médicaux : Infirmiers, Masseurs-Kinésithérapeutes, Pédicures-Podologues, Orthoptistes, Orthophonistes</a:t>
                      </a:r>
                    </a:p>
                    <a:p>
                      <a:pPr marL="285750" lvl="1" indent="-285750" algn="l" rtl="0" eaLnBrk="1" fontAlgn="base" hangingPunct="1">
                        <a:spcBef>
                          <a:spcPct val="0"/>
                        </a:spcBef>
                        <a:spcAft>
                          <a:spcPts val="600"/>
                        </a:spcAft>
                        <a:buClr>
                          <a:srgbClr val="0078B4"/>
                        </a:buClr>
                        <a:buSzPct val="80000"/>
                        <a:buFont typeface="Arial" charset="0"/>
                        <a:buChar char="►"/>
                        <a:defRPr/>
                      </a:pPr>
                      <a:r>
                        <a:rPr lang="fr-FR" sz="1200" b="0" kern="1200" dirty="0" smtClean="0">
                          <a:solidFill>
                            <a:schemeClr val="tx1"/>
                          </a:solidFill>
                          <a:latin typeface="Arial" charset="0"/>
                          <a:ea typeface="+mn-ea"/>
                          <a:cs typeface="+mn-cs"/>
                        </a:rPr>
                        <a:t>Fournisseurs de petits appareillages (opticiens, prothésistes…)</a:t>
                      </a:r>
                    </a:p>
                    <a:p>
                      <a:pPr marL="285750" lvl="1" indent="-285750" algn="l" rtl="0" eaLnBrk="1" fontAlgn="base" hangingPunct="1">
                        <a:spcBef>
                          <a:spcPct val="0"/>
                        </a:spcBef>
                        <a:spcAft>
                          <a:spcPts val="600"/>
                        </a:spcAft>
                        <a:buClr>
                          <a:srgbClr val="0078B4"/>
                        </a:buClr>
                        <a:buSzPct val="80000"/>
                        <a:buFont typeface="Arial" charset="0"/>
                        <a:buChar char="►"/>
                        <a:defRPr/>
                      </a:pPr>
                      <a:r>
                        <a:rPr lang="fr-FR" sz="1200" b="0" kern="1200" dirty="0" smtClean="0">
                          <a:solidFill>
                            <a:schemeClr val="tx1"/>
                          </a:solidFill>
                          <a:latin typeface="Arial" charset="0"/>
                          <a:ea typeface="+mn-ea"/>
                          <a:cs typeface="+mn-cs"/>
                        </a:rPr>
                        <a:t>Transporteurs (taxis, ambulanciers…)</a:t>
                      </a: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lvl="1" indent="0" algn="ctr" rtl="0" eaLnBrk="1" fontAlgn="base" hangingPunct="1">
                        <a:spcBef>
                          <a:spcPct val="0"/>
                        </a:spcBef>
                        <a:spcAft>
                          <a:spcPts val="600"/>
                        </a:spcAft>
                        <a:buClr>
                          <a:srgbClr val="0078B4"/>
                        </a:buClr>
                        <a:buSzPct val="80000"/>
                        <a:buFont typeface="Arial" charset="0"/>
                        <a:buNone/>
                        <a:defRPr/>
                      </a:pPr>
                      <a:r>
                        <a:rPr lang="fr-FR" sz="1100" b="1" kern="1200" dirty="0" smtClean="0">
                          <a:solidFill>
                            <a:schemeClr val="tx1"/>
                          </a:solidFill>
                          <a:latin typeface="Arial" charset="0"/>
                          <a:ea typeface="+mn-ea"/>
                          <a:cs typeface="+mn-cs"/>
                        </a:rPr>
                        <a:t>FNPS</a:t>
                      </a: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933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b="1" kern="1200" dirty="0" smtClean="0">
                          <a:solidFill>
                            <a:schemeClr val="lt1"/>
                          </a:solidFill>
                          <a:latin typeface="Arial" pitchFamily="34" charset="0"/>
                          <a:ea typeface="+mn-ea"/>
                          <a:cs typeface="+mn-cs"/>
                        </a:rPr>
                        <a:t>Etablissements de </a:t>
                      </a:r>
                    </a:p>
                    <a:p>
                      <a:pPr marL="0" marR="0" indent="0" algn="ctr" defTabSz="914400" rtl="0" eaLnBrk="1" fontAlgn="auto" latinLnBrk="0" hangingPunct="1">
                        <a:lnSpc>
                          <a:spcPct val="100000"/>
                        </a:lnSpc>
                        <a:spcBef>
                          <a:spcPts val="0"/>
                        </a:spcBef>
                        <a:spcAft>
                          <a:spcPts val="0"/>
                        </a:spcAft>
                        <a:buClrTx/>
                        <a:buSzTx/>
                        <a:buFontTx/>
                        <a:buNone/>
                        <a:tabLst/>
                        <a:defRPr/>
                      </a:pPr>
                      <a:r>
                        <a:rPr lang="fr-FR" sz="1200" b="1" kern="1200" dirty="0" smtClean="0">
                          <a:solidFill>
                            <a:schemeClr val="lt1"/>
                          </a:solidFill>
                          <a:latin typeface="Arial" pitchFamily="34" charset="0"/>
                          <a:ea typeface="+mn-ea"/>
                          <a:cs typeface="+mn-cs"/>
                        </a:rPr>
                        <a:t>santé</a:t>
                      </a: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6699"/>
                    </a:solidFill>
                  </a:tcPr>
                </a:tc>
                <a:tc>
                  <a:txBody>
                    <a:bodyPr/>
                    <a:lstStyle/>
                    <a:p>
                      <a:pPr marL="285750" marR="0" lvl="1" indent="-285750" algn="l" defTabSz="914400" rtl="0" eaLnBrk="1" fontAlgn="base" latinLnBrk="0" hangingPunct="1">
                        <a:lnSpc>
                          <a:spcPct val="100000"/>
                        </a:lnSpc>
                        <a:spcBef>
                          <a:spcPct val="0"/>
                        </a:spcBef>
                        <a:spcAft>
                          <a:spcPts val="600"/>
                        </a:spcAft>
                        <a:buClr>
                          <a:srgbClr val="0078B4"/>
                        </a:buClr>
                        <a:buSzPct val="80000"/>
                        <a:buFont typeface="Arial" charset="0"/>
                        <a:buChar char="►"/>
                        <a:tabLst/>
                        <a:defRPr/>
                      </a:pPr>
                      <a:r>
                        <a:rPr lang="fr-FR" sz="1200" b="0" kern="1200" dirty="0" smtClean="0">
                          <a:solidFill>
                            <a:schemeClr val="tx1"/>
                          </a:solidFill>
                          <a:latin typeface="Arial" charset="0"/>
                          <a:ea typeface="+mn-ea"/>
                          <a:cs typeface="+mn-cs"/>
                        </a:rPr>
                        <a:t>Etablissements publics</a:t>
                      </a:r>
                    </a:p>
                    <a:p>
                      <a:pPr marL="285750" marR="0" lvl="1" indent="-285750" algn="l" defTabSz="914400" rtl="0" eaLnBrk="1" fontAlgn="base" latinLnBrk="0" hangingPunct="1">
                        <a:lnSpc>
                          <a:spcPct val="100000"/>
                        </a:lnSpc>
                        <a:spcBef>
                          <a:spcPct val="0"/>
                        </a:spcBef>
                        <a:spcAft>
                          <a:spcPts val="600"/>
                        </a:spcAft>
                        <a:buClr>
                          <a:srgbClr val="0078B4"/>
                        </a:buClr>
                        <a:buSzPct val="80000"/>
                        <a:buFont typeface="Arial" charset="0"/>
                        <a:buChar char="►"/>
                        <a:tabLst/>
                        <a:defRPr/>
                      </a:pPr>
                      <a:r>
                        <a:rPr lang="fr-FR" sz="1200" b="0" kern="1200" dirty="0" smtClean="0">
                          <a:solidFill>
                            <a:schemeClr val="tx1"/>
                          </a:solidFill>
                          <a:latin typeface="Arial" charset="0"/>
                          <a:ea typeface="+mn-ea"/>
                          <a:cs typeface="+mn-cs"/>
                        </a:rPr>
                        <a:t>Etablissements privés </a:t>
                      </a:r>
                    </a:p>
                    <a:p>
                      <a:pPr marL="285750" marR="0" lvl="1" indent="-285750" algn="l" defTabSz="914400" rtl="0" eaLnBrk="1" fontAlgn="base" latinLnBrk="0" hangingPunct="1">
                        <a:lnSpc>
                          <a:spcPct val="100000"/>
                        </a:lnSpc>
                        <a:spcBef>
                          <a:spcPct val="0"/>
                        </a:spcBef>
                        <a:spcAft>
                          <a:spcPts val="600"/>
                        </a:spcAft>
                        <a:buClr>
                          <a:srgbClr val="0078B4"/>
                        </a:buClr>
                        <a:buSzPct val="80000"/>
                        <a:buFont typeface="Arial" charset="0"/>
                        <a:buChar char="►"/>
                        <a:tabLst/>
                        <a:defRPr/>
                      </a:pPr>
                      <a:r>
                        <a:rPr lang="fr-FR" sz="1200" b="0" kern="1200" dirty="0" smtClean="0">
                          <a:solidFill>
                            <a:schemeClr val="tx1"/>
                          </a:solidFill>
                          <a:latin typeface="Arial" charset="0"/>
                          <a:ea typeface="+mn-ea"/>
                          <a:cs typeface="+mn-cs"/>
                        </a:rPr>
                        <a:t>Structures sanitaires</a:t>
                      </a: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914400" rtl="0" eaLnBrk="1" fontAlgn="base" latinLnBrk="0" hangingPunct="1">
                        <a:lnSpc>
                          <a:spcPct val="100000"/>
                        </a:lnSpc>
                        <a:spcBef>
                          <a:spcPct val="0"/>
                        </a:spcBef>
                        <a:spcAft>
                          <a:spcPts val="600"/>
                        </a:spcAft>
                        <a:buClr>
                          <a:srgbClr val="0078B4"/>
                        </a:buClr>
                        <a:buSzPct val="80000"/>
                        <a:buFont typeface="Arial" charset="0"/>
                        <a:buNone/>
                        <a:tabLst/>
                        <a:defRPr/>
                      </a:pPr>
                      <a:r>
                        <a:rPr lang="fr-FR" sz="1100" b="1" kern="1200" dirty="0" smtClean="0">
                          <a:solidFill>
                            <a:schemeClr val="tx1"/>
                          </a:solidFill>
                          <a:latin typeface="Arial" charset="0"/>
                          <a:ea typeface="+mn-ea"/>
                          <a:cs typeface="+mn-cs"/>
                        </a:rPr>
                        <a:t>RFOS</a:t>
                      </a: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933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b="1" kern="1200" dirty="0" smtClean="0">
                          <a:solidFill>
                            <a:schemeClr val="lt1"/>
                          </a:solidFill>
                          <a:latin typeface="Arial" pitchFamily="34" charset="0"/>
                          <a:ea typeface="+mn-ea"/>
                          <a:cs typeface="+mn-cs"/>
                        </a:rPr>
                        <a:t>Organismes complémentaires</a:t>
                      </a: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6699"/>
                    </a:solidFill>
                  </a:tcPr>
                </a:tc>
                <a:tc>
                  <a:txBody>
                    <a:bodyPr/>
                    <a:lstStyle/>
                    <a:p>
                      <a:pPr marL="285750" marR="0" lvl="1" indent="-285750" algn="l" defTabSz="914400" rtl="0" eaLnBrk="1" fontAlgn="base" latinLnBrk="0" hangingPunct="1">
                        <a:lnSpc>
                          <a:spcPct val="100000"/>
                        </a:lnSpc>
                        <a:spcBef>
                          <a:spcPct val="0"/>
                        </a:spcBef>
                        <a:spcAft>
                          <a:spcPts val="600"/>
                        </a:spcAft>
                        <a:buClr>
                          <a:srgbClr val="0078B4"/>
                        </a:buClr>
                        <a:buSzPct val="80000"/>
                        <a:buFont typeface="Arial" charset="0"/>
                        <a:buChar char="►"/>
                        <a:tabLst/>
                        <a:defRPr/>
                      </a:pPr>
                      <a:r>
                        <a:rPr lang="fr-FR" sz="1200" b="0" i="0" kern="1200" dirty="0" smtClean="0">
                          <a:solidFill>
                            <a:schemeClr val="tx1"/>
                          </a:solidFill>
                          <a:latin typeface="Arial" charset="0"/>
                          <a:ea typeface="+mn-ea"/>
                          <a:cs typeface="+mn-cs"/>
                        </a:rPr>
                        <a:t>Organismes signataires d’une convention avec l’Assurance Maladie</a:t>
                      </a: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ctr" defTabSz="914400" rtl="0" eaLnBrk="1" fontAlgn="base" latinLnBrk="0" hangingPunct="1">
                        <a:lnSpc>
                          <a:spcPct val="100000"/>
                        </a:lnSpc>
                        <a:spcBef>
                          <a:spcPct val="0"/>
                        </a:spcBef>
                        <a:spcAft>
                          <a:spcPts val="600"/>
                        </a:spcAft>
                        <a:buClr>
                          <a:srgbClr val="0078B4"/>
                        </a:buClr>
                        <a:buSzPct val="80000"/>
                        <a:buFont typeface="Arial" charset="0"/>
                        <a:buNone/>
                        <a:tabLst/>
                        <a:defRPr/>
                      </a:pPr>
                      <a:r>
                        <a:rPr lang="fr-FR" sz="1100" b="1" kern="1200" dirty="0" smtClean="0">
                          <a:solidFill>
                            <a:schemeClr val="tx1"/>
                          </a:solidFill>
                          <a:latin typeface="Arial" charset="0"/>
                          <a:ea typeface="+mn-ea"/>
                          <a:cs typeface="+mn-cs"/>
                        </a:rPr>
                        <a:t>Base Mutuelles</a:t>
                      </a: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57" name="Oval Callout 1"/>
          <p:cNvSpPr>
            <a:spLocks noChangeArrowheads="1"/>
          </p:cNvSpPr>
          <p:nvPr/>
        </p:nvSpPr>
        <p:spPr bwMode="auto">
          <a:xfrm>
            <a:off x="7195931" y="768285"/>
            <a:ext cx="2452894" cy="1064007"/>
          </a:xfrm>
          <a:prstGeom prst="wedgeEllipseCallout">
            <a:avLst>
              <a:gd name="adj1" fmla="val -78981"/>
              <a:gd name="adj2" fmla="val -35557"/>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p:spPr>
        <p:txBody>
          <a:bodyPr lIns="90000" tIns="46800" rIns="90000" bIns="46800" anchor="ctr"/>
          <a:lstStyle/>
          <a:p>
            <a:pPr algn="ctr">
              <a:defRPr/>
            </a:pPr>
            <a:r>
              <a:rPr lang="fr-FR" sz="1200" dirty="0"/>
              <a:t>Comment </a:t>
            </a:r>
            <a:r>
              <a:rPr lang="fr-FR" sz="1200" dirty="0" smtClean="0"/>
              <a:t>l’AM connait-elle les </a:t>
            </a:r>
            <a:r>
              <a:rPr lang="fr-FR" sz="1200" dirty="0"/>
              <a:t>acteurs de </a:t>
            </a:r>
            <a:r>
              <a:rPr lang="fr-FR" sz="1200" dirty="0" smtClean="0"/>
              <a:t>santé et leurs spécialités ?</a:t>
            </a:r>
            <a:endParaRPr lang="fr-FR" sz="1200" dirty="0"/>
          </a:p>
        </p:txBody>
      </p:sp>
      <p:pic>
        <p:nvPicPr>
          <p:cNvPr id="16" name="Image 15"/>
          <p:cNvPicPr>
            <a:picLocks noChangeAspect="1"/>
          </p:cNvPicPr>
          <p:nvPr/>
        </p:nvPicPr>
        <p:blipFill rotWithShape="1">
          <a:blip r:embed="rId3">
            <a:extLst>
              <a:ext uri="{28A0092B-C50C-407E-A947-70E740481C1C}">
                <a14:useLocalDpi xmlns:a14="http://schemas.microsoft.com/office/drawing/2010/main" val="0"/>
              </a:ext>
            </a:extLst>
          </a:blip>
          <a:srcRect l="20147" r="20198"/>
          <a:stretch/>
        </p:blipFill>
        <p:spPr>
          <a:xfrm>
            <a:off x="295848" y="857250"/>
            <a:ext cx="609447" cy="1021624"/>
          </a:xfrm>
          <a:prstGeom prst="rect">
            <a:avLst/>
          </a:prstGeom>
        </p:spPr>
      </p:pic>
      <p:sp>
        <p:nvSpPr>
          <p:cNvPr id="21" name="Oval Callout 1"/>
          <p:cNvSpPr>
            <a:spLocks noChangeArrowheads="1"/>
          </p:cNvSpPr>
          <p:nvPr/>
        </p:nvSpPr>
        <p:spPr bwMode="auto">
          <a:xfrm>
            <a:off x="1052083" y="696873"/>
            <a:ext cx="3766497" cy="1064007"/>
          </a:xfrm>
          <a:prstGeom prst="wedgeEllipseCallout">
            <a:avLst>
              <a:gd name="adj1" fmla="val -58562"/>
              <a:gd name="adj2" fmla="val -11377"/>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p:spPr>
        <p:txBody>
          <a:bodyPr lIns="90000" tIns="46800" rIns="90000" bIns="46800" anchor="ctr"/>
          <a:lstStyle/>
          <a:p>
            <a:pPr algn="ctr">
              <a:defRPr/>
            </a:pPr>
            <a:r>
              <a:rPr lang="fr-FR" sz="1400" dirty="0" smtClean="0"/>
              <a:t>Pour trouver un médecin c’est très simple :</a:t>
            </a:r>
          </a:p>
          <a:p>
            <a:pPr algn="ctr">
              <a:defRPr/>
            </a:pPr>
            <a:r>
              <a:rPr lang="fr-FR" sz="1400" dirty="0" smtClean="0"/>
              <a:t>va sur </a:t>
            </a:r>
          </a:p>
          <a:p>
            <a:pPr algn="ctr">
              <a:defRPr/>
            </a:pPr>
            <a:r>
              <a:rPr lang="fr-FR" sz="1400" i="1" dirty="0" smtClean="0">
                <a:solidFill>
                  <a:schemeClr val="accent1">
                    <a:lumMod val="50000"/>
                  </a:schemeClr>
                </a:solidFill>
              </a:rPr>
              <a:t>l’annuaire </a:t>
            </a:r>
            <a:r>
              <a:rPr lang="fr-FR" sz="1400" i="1" dirty="0">
                <a:solidFill>
                  <a:schemeClr val="accent1">
                    <a:lumMod val="50000"/>
                  </a:schemeClr>
                </a:solidFill>
              </a:rPr>
              <a:t>santé d’ameli.fr</a:t>
            </a:r>
            <a:r>
              <a:rPr lang="fr-FR" sz="1400" dirty="0" smtClean="0"/>
              <a:t> !</a:t>
            </a:r>
            <a:endParaRPr lang="fr-FR" sz="1400" dirty="0"/>
          </a:p>
        </p:txBody>
      </p:sp>
      <p:pic>
        <p:nvPicPr>
          <p:cNvPr id="8194"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6385" t="5937" r="27722" b="17079"/>
          <a:stretch/>
        </p:blipFill>
        <p:spPr bwMode="auto">
          <a:xfrm>
            <a:off x="781113" y="2955222"/>
            <a:ext cx="2914154" cy="3055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e 3"/>
          <p:cNvGrpSpPr/>
          <p:nvPr/>
        </p:nvGrpSpPr>
        <p:grpSpPr>
          <a:xfrm>
            <a:off x="277789" y="2145574"/>
            <a:ext cx="582120" cy="727979"/>
            <a:chOff x="291180" y="2791556"/>
            <a:chExt cx="582120" cy="727979"/>
          </a:xfrm>
        </p:grpSpPr>
        <p:pic>
          <p:nvPicPr>
            <p:cNvPr id="36" name="Picture 2" descr="C:\Users\pporte1\Desktop\C2\CNAMTS\SNA\03 - Icônes\Icones Hommes\k296903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180" y="2791556"/>
              <a:ext cx="582120" cy="727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Imag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8487" y="2862263"/>
              <a:ext cx="352425" cy="196545"/>
            </a:xfrm>
            <a:prstGeom prst="rect">
              <a:avLst/>
            </a:prstGeom>
          </p:spPr>
        </p:pic>
      </p:grpSp>
      <p:sp>
        <p:nvSpPr>
          <p:cNvPr id="39" name="Oval Callout 1"/>
          <p:cNvSpPr>
            <a:spLocks noChangeArrowheads="1"/>
          </p:cNvSpPr>
          <p:nvPr/>
        </p:nvSpPr>
        <p:spPr bwMode="auto">
          <a:xfrm>
            <a:off x="947496" y="1878874"/>
            <a:ext cx="2643429" cy="745098"/>
          </a:xfrm>
          <a:prstGeom prst="wedgeEllipseCallout">
            <a:avLst>
              <a:gd name="adj1" fmla="val -55365"/>
              <a:gd name="adj2" fmla="val -4035"/>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p:spPr>
        <p:txBody>
          <a:bodyPr lIns="90000" tIns="46800" rIns="90000" bIns="46800" anchor="ctr"/>
          <a:lstStyle/>
          <a:p>
            <a:pPr algn="ctr">
              <a:defRPr/>
            </a:pPr>
            <a:r>
              <a:rPr lang="fr-FR" sz="1400" dirty="0" smtClean="0"/>
              <a:t>Même pour trouver un acuponcteur ?</a:t>
            </a:r>
            <a:endParaRPr lang="fr-FR" sz="1400" dirty="0"/>
          </a:p>
        </p:txBody>
      </p:sp>
      <p:grpSp>
        <p:nvGrpSpPr>
          <p:cNvPr id="3" name="Groupe 2"/>
          <p:cNvGrpSpPr/>
          <p:nvPr/>
        </p:nvGrpSpPr>
        <p:grpSpPr>
          <a:xfrm>
            <a:off x="5784645" y="729625"/>
            <a:ext cx="613851" cy="1102667"/>
            <a:chOff x="6077253" y="729625"/>
            <a:chExt cx="613851" cy="1102667"/>
          </a:xfrm>
        </p:grpSpPr>
        <p:pic>
          <p:nvPicPr>
            <p:cNvPr id="53" name="Picture 3" descr="C:\Users\pporte1\Desktop\C2\CNAMTS\SNA\03 - Icônes\Icones Hommes\k3023614.jpg"/>
            <p:cNvPicPr>
              <a:picLocks noChangeAspect="1" noChangeArrowheads="1"/>
            </p:cNvPicPr>
            <p:nvPr/>
          </p:nvPicPr>
          <p:blipFill>
            <a:blip r:embed="rId7">
              <a:extLst>
                <a:ext uri="{28A0092B-C50C-407E-A947-70E740481C1C}">
                  <a14:useLocalDpi xmlns:a14="http://schemas.microsoft.com/office/drawing/2010/main" val="0"/>
                </a:ext>
              </a:extLst>
            </a:blip>
            <a:srcRect l="20628" t="5061" r="18686" b="6378"/>
            <a:stretch>
              <a:fillRect/>
            </a:stretch>
          </p:blipFill>
          <p:spPr bwMode="auto">
            <a:xfrm>
              <a:off x="6077253" y="758810"/>
              <a:ext cx="613851" cy="1073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Imag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00881" y="729625"/>
              <a:ext cx="193201" cy="107747"/>
            </a:xfrm>
            <a:prstGeom prst="rect">
              <a:avLst/>
            </a:prstGeom>
          </p:spPr>
        </p:pic>
      </p:grpSp>
    </p:spTree>
    <p:extLst>
      <p:ext uri="{BB962C8B-B14F-4D97-AF65-F5344CB8AC3E}">
        <p14:creationId xmlns:p14="http://schemas.microsoft.com/office/powerpoint/2010/main" val="19512637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000" dirty="0"/>
              <a:t>3. Acteurs de </a:t>
            </a:r>
            <a:r>
              <a:rPr lang="fr-FR" sz="2000" dirty="0" smtClean="0"/>
              <a:t>santé</a:t>
            </a:r>
            <a:br>
              <a:rPr lang="fr-FR" sz="2000" dirty="0" smtClean="0"/>
            </a:br>
            <a:r>
              <a:rPr lang="fr-FR" sz="2000" i="1" dirty="0" smtClean="0"/>
              <a:t>FNPS</a:t>
            </a:r>
            <a:endParaRPr lang="fr-FR" sz="2000" i="1" dirty="0"/>
          </a:p>
        </p:txBody>
      </p:sp>
      <p:sp>
        <p:nvSpPr>
          <p:cNvPr id="3" name="Rectangle 10"/>
          <p:cNvSpPr>
            <a:spLocks noChangeArrowheads="1"/>
          </p:cNvSpPr>
          <p:nvPr/>
        </p:nvSpPr>
        <p:spPr bwMode="auto">
          <a:xfrm>
            <a:off x="612775" y="911225"/>
            <a:ext cx="9180513" cy="5255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72000" bIns="0">
            <a:spAutoFit/>
          </a:bodyPr>
          <a:lstStyle/>
          <a:p>
            <a:pPr marL="0" lvl="2" defTabSz="995363">
              <a:lnSpc>
                <a:spcPts val="1800"/>
              </a:lnSpc>
              <a:spcAft>
                <a:spcPts val="600"/>
              </a:spcAft>
              <a:buClr>
                <a:srgbClr val="0078B4"/>
              </a:buClr>
              <a:buSzPct val="80000"/>
              <a:defRPr/>
            </a:pPr>
            <a:endParaRPr lang="fr-FR" sz="1600" dirty="0" smtClean="0"/>
          </a:p>
          <a:p>
            <a:pPr marL="0" lvl="2" defTabSz="995363">
              <a:lnSpc>
                <a:spcPts val="1800"/>
              </a:lnSpc>
              <a:spcAft>
                <a:spcPts val="600"/>
              </a:spcAft>
              <a:buClr>
                <a:srgbClr val="0078B4"/>
              </a:buClr>
              <a:buSzPct val="80000"/>
              <a:defRPr/>
            </a:pPr>
            <a:endParaRPr lang="fr-FR" sz="1600" dirty="0"/>
          </a:p>
          <a:p>
            <a:pPr marL="0" lvl="2" defTabSz="995363">
              <a:lnSpc>
                <a:spcPts val="1800"/>
              </a:lnSpc>
              <a:spcAft>
                <a:spcPts val="600"/>
              </a:spcAft>
              <a:buClr>
                <a:srgbClr val="0078B4"/>
              </a:buClr>
              <a:buSzPct val="80000"/>
              <a:defRPr/>
            </a:pPr>
            <a:r>
              <a:rPr lang="fr-FR" sz="1600" dirty="0" smtClean="0"/>
              <a:t>Missions</a:t>
            </a:r>
          </a:p>
          <a:p>
            <a:pPr eaLnBrk="1" hangingPunct="1"/>
            <a:r>
              <a:rPr lang="fr-FR" sz="1400" dirty="0" smtClean="0"/>
              <a:t>Le </a:t>
            </a:r>
            <a:r>
              <a:rPr lang="fr-FR" sz="1400" dirty="0"/>
              <a:t>FNPS permet :</a:t>
            </a:r>
          </a:p>
          <a:p>
            <a:pPr marL="742950" lvl="3" indent="-285750" defTabSz="995363">
              <a:lnSpc>
                <a:spcPts val="1800"/>
              </a:lnSpc>
              <a:spcAft>
                <a:spcPts val="600"/>
              </a:spcAft>
              <a:buClr>
                <a:srgbClr val="0078B4"/>
              </a:buClr>
              <a:buSzPct val="80000"/>
              <a:buFont typeface="Arial" charset="0"/>
              <a:buChar char="►"/>
              <a:defRPr/>
            </a:pPr>
            <a:r>
              <a:rPr lang="fr-FR" sz="1400" dirty="0">
                <a:solidFill>
                  <a:srgbClr val="006699"/>
                </a:solidFill>
              </a:rPr>
              <a:t>La gestion des activités libérales des PS </a:t>
            </a:r>
            <a:endParaRPr lang="fr-FR" sz="1400" dirty="0"/>
          </a:p>
          <a:p>
            <a:pPr marL="1200150" lvl="4" indent="-285750" defTabSz="995363">
              <a:lnSpc>
                <a:spcPts val="1800"/>
              </a:lnSpc>
              <a:spcAft>
                <a:spcPts val="600"/>
              </a:spcAft>
              <a:buClr>
                <a:srgbClr val="0078B4"/>
              </a:buClr>
              <a:buSzPct val="80000"/>
              <a:buFontTx/>
              <a:buChar char="-"/>
              <a:defRPr/>
            </a:pPr>
            <a:r>
              <a:rPr lang="fr-FR" sz="1400" b="0" dirty="0" smtClean="0"/>
              <a:t>Délivrance </a:t>
            </a:r>
            <a:r>
              <a:rPr lang="fr-FR" sz="1400" b="0" dirty="0"/>
              <a:t>des cartes </a:t>
            </a:r>
            <a:r>
              <a:rPr lang="fr-FR" sz="1400" b="0" dirty="0" smtClean="0"/>
              <a:t>CPS/CPE </a:t>
            </a:r>
          </a:p>
          <a:p>
            <a:pPr marL="1200150" lvl="4" indent="-285750" defTabSz="995363">
              <a:lnSpc>
                <a:spcPts val="1800"/>
              </a:lnSpc>
              <a:spcAft>
                <a:spcPts val="600"/>
              </a:spcAft>
              <a:buClr>
                <a:srgbClr val="0078B4"/>
              </a:buClr>
              <a:buSzPct val="80000"/>
              <a:buFontTx/>
              <a:buChar char="-"/>
              <a:defRPr/>
            </a:pPr>
            <a:r>
              <a:rPr lang="fr-FR" sz="1400" b="0" dirty="0" smtClean="0"/>
              <a:t>Les </a:t>
            </a:r>
            <a:r>
              <a:rPr lang="fr-FR" sz="1400" b="0" dirty="0"/>
              <a:t>suivis statistiques sur l’activité des </a:t>
            </a:r>
            <a:r>
              <a:rPr lang="fr-FR" sz="1400" b="0" dirty="0" smtClean="0"/>
              <a:t>PS</a:t>
            </a:r>
            <a:endParaRPr lang="fr-FR" sz="1400" b="0" dirty="0"/>
          </a:p>
          <a:p>
            <a:pPr marL="742950" lvl="3" indent="-285750" defTabSz="995363">
              <a:lnSpc>
                <a:spcPts val="1800"/>
              </a:lnSpc>
              <a:spcAft>
                <a:spcPts val="600"/>
              </a:spcAft>
              <a:buClr>
                <a:srgbClr val="0078B4"/>
              </a:buClr>
              <a:buSzPct val="80000"/>
              <a:buFont typeface="Arial" charset="0"/>
              <a:buChar char="►"/>
              <a:defRPr/>
            </a:pPr>
            <a:r>
              <a:rPr lang="fr-FR" sz="1400" dirty="0">
                <a:solidFill>
                  <a:srgbClr val="006699"/>
                </a:solidFill>
              </a:rPr>
              <a:t>La tarification des actes professionnels </a:t>
            </a:r>
            <a:endParaRPr lang="fr-FR" sz="1400" dirty="0"/>
          </a:p>
          <a:p>
            <a:pPr marL="1200150" lvl="4" indent="-285750" defTabSz="995363">
              <a:lnSpc>
                <a:spcPts val="1800"/>
              </a:lnSpc>
              <a:spcAft>
                <a:spcPts val="600"/>
              </a:spcAft>
              <a:buClr>
                <a:srgbClr val="0078B4"/>
              </a:buClr>
              <a:buSzPct val="80000"/>
              <a:buFontTx/>
              <a:buChar char="-"/>
              <a:defRPr/>
            </a:pPr>
            <a:r>
              <a:rPr lang="fr-FR" sz="1400" b="0" dirty="0" smtClean="0"/>
              <a:t>Le </a:t>
            </a:r>
            <a:r>
              <a:rPr lang="fr-FR" sz="1400" b="0" dirty="0"/>
              <a:t>versement de rémunérations </a:t>
            </a:r>
            <a:r>
              <a:rPr lang="fr-FR" sz="1400" b="0" dirty="0" smtClean="0"/>
              <a:t>forfaitaires </a:t>
            </a:r>
          </a:p>
          <a:p>
            <a:pPr marL="1200150" lvl="4" indent="-285750" defTabSz="995363">
              <a:lnSpc>
                <a:spcPts val="1800"/>
              </a:lnSpc>
              <a:spcAft>
                <a:spcPts val="600"/>
              </a:spcAft>
              <a:buClr>
                <a:srgbClr val="0078B4"/>
              </a:buClr>
              <a:buSzPct val="80000"/>
              <a:buFontTx/>
              <a:buChar char="-"/>
              <a:defRPr/>
            </a:pPr>
            <a:r>
              <a:rPr lang="fr-FR" sz="1400" b="0" dirty="0" smtClean="0"/>
              <a:t>Le </a:t>
            </a:r>
            <a:r>
              <a:rPr lang="fr-FR" sz="1400" b="0" dirty="0"/>
              <a:t>règlement au PS lorsque l’assuré n’a pas fait l’avance de </a:t>
            </a:r>
            <a:r>
              <a:rPr lang="fr-FR" sz="1400" b="0" dirty="0" smtClean="0"/>
              <a:t>frais</a:t>
            </a:r>
          </a:p>
          <a:p>
            <a:pPr marL="914400" lvl="4" defTabSz="995363">
              <a:lnSpc>
                <a:spcPts val="1800"/>
              </a:lnSpc>
              <a:spcAft>
                <a:spcPts val="600"/>
              </a:spcAft>
              <a:buClr>
                <a:srgbClr val="0078B4"/>
              </a:buClr>
              <a:buSzPct val="80000"/>
              <a:defRPr/>
            </a:pPr>
            <a:endParaRPr lang="fr-FR" sz="1400" b="0" dirty="0"/>
          </a:p>
          <a:p>
            <a:pPr marL="0" lvl="2" defTabSz="995363">
              <a:lnSpc>
                <a:spcPts val="1800"/>
              </a:lnSpc>
              <a:spcAft>
                <a:spcPts val="600"/>
              </a:spcAft>
              <a:buClr>
                <a:srgbClr val="0078B4"/>
              </a:buClr>
              <a:buSzPct val="80000"/>
              <a:defRPr/>
            </a:pPr>
            <a:r>
              <a:rPr lang="fr-FR" sz="1600" dirty="0" smtClean="0"/>
              <a:t>Principes d’enregistrement des PS</a:t>
            </a:r>
          </a:p>
          <a:p>
            <a:pPr marL="742950" lvl="3" indent="-285750" defTabSz="995363">
              <a:lnSpc>
                <a:spcPts val="1800"/>
              </a:lnSpc>
              <a:spcAft>
                <a:spcPts val="600"/>
              </a:spcAft>
              <a:buClr>
                <a:srgbClr val="0078B4"/>
              </a:buClr>
              <a:buSzPct val="80000"/>
              <a:buFont typeface="Arial" charset="0"/>
              <a:buChar char="►"/>
              <a:defRPr/>
            </a:pPr>
            <a:r>
              <a:rPr lang="fr-FR" sz="1400" dirty="0" smtClean="0"/>
              <a:t>Tout PS </a:t>
            </a:r>
            <a:r>
              <a:rPr lang="fr-FR" sz="1400" dirty="0"/>
              <a:t>qui s’installe doit effectuer des </a:t>
            </a:r>
            <a:r>
              <a:rPr lang="fr-FR" sz="1400" dirty="0" smtClean="0"/>
              <a:t>démarches auprès </a:t>
            </a:r>
            <a:r>
              <a:rPr lang="fr-FR" sz="1400" dirty="0"/>
              <a:t>de </a:t>
            </a:r>
          </a:p>
          <a:p>
            <a:pPr marL="1200150" lvl="4" indent="-285750" defTabSz="995363">
              <a:lnSpc>
                <a:spcPts val="1800"/>
              </a:lnSpc>
              <a:spcAft>
                <a:spcPts val="300"/>
              </a:spcAft>
              <a:buClr>
                <a:srgbClr val="0078B4"/>
              </a:buClr>
              <a:buSzPct val="80000"/>
              <a:buFontTx/>
              <a:buChar char="-"/>
              <a:defRPr/>
            </a:pPr>
            <a:r>
              <a:rPr lang="fr-FR" sz="1400" b="0" dirty="0"/>
              <a:t>S</a:t>
            </a:r>
            <a:r>
              <a:rPr lang="fr-FR" sz="1400" b="0" dirty="0" smtClean="0"/>
              <a:t>on </a:t>
            </a:r>
            <a:r>
              <a:rPr lang="fr-FR" sz="1400" b="0" dirty="0"/>
              <a:t>autorité </a:t>
            </a:r>
            <a:r>
              <a:rPr lang="fr-FR" sz="1400" b="0" dirty="0" smtClean="0"/>
              <a:t>d’enregistrement (l’Ordre ou l’ARS</a:t>
            </a:r>
            <a:r>
              <a:rPr lang="fr-FR" dirty="0" smtClean="0">
                <a:solidFill>
                  <a:srgbClr val="BBE0E3">
                    <a:lumMod val="50000"/>
                  </a:srgbClr>
                </a:solidFill>
              </a:rPr>
              <a:t>*</a:t>
            </a:r>
            <a:r>
              <a:rPr lang="fr-FR" sz="1400" b="0" dirty="0" smtClean="0"/>
              <a:t>)</a:t>
            </a:r>
          </a:p>
          <a:p>
            <a:pPr marL="1200150" lvl="4" indent="-285750" defTabSz="995363">
              <a:lnSpc>
                <a:spcPts val="1800"/>
              </a:lnSpc>
              <a:spcAft>
                <a:spcPts val="300"/>
              </a:spcAft>
              <a:buClr>
                <a:srgbClr val="0078B4"/>
              </a:buClr>
              <a:buSzPct val="80000"/>
              <a:buFontTx/>
              <a:buChar char="-"/>
              <a:defRPr/>
            </a:pPr>
            <a:r>
              <a:rPr lang="fr-FR" sz="1400" b="0" dirty="0"/>
              <a:t>S</a:t>
            </a:r>
            <a:r>
              <a:rPr lang="fr-FR" sz="1400" b="0" dirty="0" smtClean="0"/>
              <a:t>a caisse</a:t>
            </a:r>
            <a:endParaRPr lang="fr-FR" sz="1400" b="0" dirty="0"/>
          </a:p>
          <a:p>
            <a:pPr marL="742950" lvl="3" indent="-285750" defTabSz="995363">
              <a:lnSpc>
                <a:spcPts val="1800"/>
              </a:lnSpc>
              <a:spcAft>
                <a:spcPts val="600"/>
              </a:spcAft>
              <a:buClr>
                <a:srgbClr val="0078B4"/>
              </a:buClr>
              <a:buSzPct val="80000"/>
              <a:buFont typeface="Arial" charset="0"/>
              <a:buChar char="►"/>
              <a:defRPr/>
            </a:pPr>
            <a:r>
              <a:rPr lang="fr-FR" sz="1400" dirty="0" smtClean="0"/>
              <a:t>Aujourd’hui</a:t>
            </a:r>
            <a:r>
              <a:rPr lang="fr-FR" sz="1400" dirty="0"/>
              <a:t>, 2 circuits régissent l’inscription </a:t>
            </a:r>
            <a:r>
              <a:rPr lang="fr-FR" sz="1400" dirty="0" smtClean="0"/>
              <a:t>et l’autorisation </a:t>
            </a:r>
            <a:r>
              <a:rPr lang="fr-FR" sz="1400" dirty="0"/>
              <a:t>d’exercer des PS libéraux </a:t>
            </a:r>
          </a:p>
          <a:p>
            <a:pPr marL="1200150" lvl="4" indent="-285750" defTabSz="995363">
              <a:lnSpc>
                <a:spcPts val="1800"/>
              </a:lnSpc>
              <a:spcAft>
                <a:spcPts val="300"/>
              </a:spcAft>
              <a:buClr>
                <a:srgbClr val="0078B4"/>
              </a:buClr>
              <a:buSzPct val="80000"/>
              <a:buFontTx/>
              <a:buChar char="-"/>
              <a:defRPr/>
            </a:pPr>
            <a:r>
              <a:rPr lang="fr-FR" sz="1400" b="0" dirty="0"/>
              <a:t>L</a:t>
            </a:r>
            <a:r>
              <a:rPr lang="fr-FR" sz="1400" b="0" dirty="0" smtClean="0"/>
              <a:t>’ancien </a:t>
            </a:r>
            <a:r>
              <a:rPr lang="fr-FR" sz="1400" b="0" dirty="0"/>
              <a:t>circuit </a:t>
            </a:r>
            <a:r>
              <a:rPr lang="fr-FR" sz="1400" b="0" dirty="0" smtClean="0"/>
              <a:t>ADELI</a:t>
            </a:r>
          </a:p>
          <a:p>
            <a:pPr marL="1200150" lvl="4" indent="-285750" defTabSz="995363">
              <a:lnSpc>
                <a:spcPts val="1800"/>
              </a:lnSpc>
              <a:spcAft>
                <a:spcPts val="300"/>
              </a:spcAft>
              <a:buClr>
                <a:srgbClr val="0078B4"/>
              </a:buClr>
              <a:buSzPct val="80000"/>
              <a:buFontTx/>
              <a:buChar char="-"/>
              <a:defRPr/>
            </a:pPr>
            <a:r>
              <a:rPr lang="fr-FR" sz="1400" b="0" dirty="0"/>
              <a:t>L</a:t>
            </a:r>
            <a:r>
              <a:rPr lang="fr-FR" sz="1400" b="0" dirty="0" smtClean="0"/>
              <a:t>e </a:t>
            </a:r>
            <a:r>
              <a:rPr lang="fr-FR" sz="1400" b="0" dirty="0"/>
              <a:t>nouveau circuit de Simplification Administrative ou </a:t>
            </a:r>
            <a:r>
              <a:rPr lang="fr-FR" sz="1400" b="0" dirty="0" smtClean="0"/>
              <a:t>RPPS</a:t>
            </a:r>
            <a:endParaRPr lang="fr-FR" sz="1400" b="0" dirty="0"/>
          </a:p>
        </p:txBody>
      </p:sp>
      <p:cxnSp>
        <p:nvCxnSpPr>
          <p:cNvPr id="5" name="Straight Connector 11"/>
          <p:cNvCxnSpPr>
            <a:cxnSpLocks noChangeShapeType="1"/>
          </p:cNvCxnSpPr>
          <p:nvPr/>
        </p:nvCxnSpPr>
        <p:spPr bwMode="auto">
          <a:xfrm>
            <a:off x="612775" y="1761931"/>
            <a:ext cx="9180513"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cxnSp>
        <p:nvCxnSpPr>
          <p:cNvPr id="6" name="Straight Connector 11"/>
          <p:cNvCxnSpPr>
            <a:cxnSpLocks noChangeShapeType="1"/>
          </p:cNvCxnSpPr>
          <p:nvPr/>
        </p:nvCxnSpPr>
        <p:spPr bwMode="auto">
          <a:xfrm>
            <a:off x="612776" y="4423053"/>
            <a:ext cx="9180513"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sp>
        <p:nvSpPr>
          <p:cNvPr id="10" name="Rectangle 10"/>
          <p:cNvSpPr>
            <a:spLocks noChangeArrowheads="1"/>
          </p:cNvSpPr>
          <p:nvPr/>
        </p:nvSpPr>
        <p:spPr bwMode="auto">
          <a:xfrm>
            <a:off x="612774" y="829449"/>
            <a:ext cx="91805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72000" bIns="0">
            <a:spAutoFit/>
          </a:bodyPr>
          <a:lstStyle/>
          <a:p>
            <a:pPr marL="0" lvl="2" defTabSz="995363">
              <a:lnSpc>
                <a:spcPts val="1800"/>
              </a:lnSpc>
              <a:spcAft>
                <a:spcPts val="600"/>
              </a:spcAft>
              <a:buClr>
                <a:srgbClr val="0078B4"/>
              </a:buClr>
              <a:buSzPct val="80000"/>
              <a:defRPr/>
            </a:pPr>
            <a:r>
              <a:rPr lang="fr-FR" sz="1400" dirty="0" smtClean="0"/>
              <a:t>Le </a:t>
            </a:r>
            <a:r>
              <a:rPr lang="fr-FR" sz="1400" dirty="0"/>
              <a:t>FNPS est le référentiel national </a:t>
            </a:r>
            <a:r>
              <a:rPr lang="fr-FR" sz="1400" dirty="0" smtClean="0"/>
              <a:t>de l’Assurance </a:t>
            </a:r>
            <a:r>
              <a:rPr lang="fr-FR" sz="1400" dirty="0"/>
              <a:t>Maladie permettant la gestion des Professionnels de santé </a:t>
            </a:r>
            <a:r>
              <a:rPr lang="fr-FR" sz="1400" dirty="0" smtClean="0"/>
              <a:t>libéraux</a:t>
            </a:r>
          </a:p>
        </p:txBody>
      </p:sp>
      <p:grpSp>
        <p:nvGrpSpPr>
          <p:cNvPr id="9" name="Groupe 8"/>
          <p:cNvGrpSpPr/>
          <p:nvPr/>
        </p:nvGrpSpPr>
        <p:grpSpPr>
          <a:xfrm>
            <a:off x="6080759" y="1262910"/>
            <a:ext cx="3618779" cy="1947015"/>
            <a:chOff x="5736095" y="1110510"/>
            <a:chExt cx="4039644" cy="2343255"/>
          </a:xfrm>
        </p:grpSpPr>
        <p:pic>
          <p:nvPicPr>
            <p:cNvPr id="4" name="Image 3"/>
            <p:cNvPicPr>
              <a:picLocks noChangeAspect="1"/>
            </p:cNvPicPr>
            <p:nvPr/>
          </p:nvPicPr>
          <p:blipFill rotWithShape="1">
            <a:blip r:embed="rId3">
              <a:extLst>
                <a:ext uri="{28A0092B-C50C-407E-A947-70E740481C1C}">
                  <a14:useLocalDpi xmlns:a14="http://schemas.microsoft.com/office/drawing/2010/main" val="0"/>
                </a:ext>
              </a:extLst>
            </a:blip>
            <a:srcRect r="1664"/>
            <a:stretch/>
          </p:blipFill>
          <p:spPr>
            <a:xfrm>
              <a:off x="5755145" y="1110510"/>
              <a:ext cx="3972447" cy="807929"/>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6095" y="1848636"/>
              <a:ext cx="4039644" cy="832981"/>
            </a:xfrm>
            <a:prstGeom prst="rect">
              <a:avLst/>
            </a:prstGeom>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4670" y="2661285"/>
              <a:ext cx="4003589" cy="792480"/>
            </a:xfrm>
            <a:prstGeom prst="rect">
              <a:avLst/>
            </a:prstGeom>
          </p:spPr>
        </p:pic>
      </p:grpSp>
    </p:spTree>
    <p:extLst>
      <p:ext uri="{BB962C8B-B14F-4D97-AF65-F5344CB8AC3E}">
        <p14:creationId xmlns:p14="http://schemas.microsoft.com/office/powerpoint/2010/main" val="2127195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Oval 7"/>
          <p:cNvSpPr>
            <a:spLocks noChangeArrowheads="1"/>
          </p:cNvSpPr>
          <p:nvPr/>
        </p:nvSpPr>
        <p:spPr bwMode="auto">
          <a:xfrm>
            <a:off x="2910754" y="2113250"/>
            <a:ext cx="565150" cy="563562"/>
          </a:xfrm>
          <a:prstGeom prst="ellipse">
            <a:avLst/>
          </a:prstGeom>
          <a:solidFill>
            <a:schemeClr val="bg1">
              <a:lumMod val="85000"/>
            </a:schemeClr>
          </a:solidFill>
          <a:ln>
            <a:noFill/>
          </a:ln>
        </p:spPr>
        <p:txBody>
          <a:bodyPr lIns="0" tIns="0" rIns="0" bIns="0" anchor="ctr"/>
          <a:lstStyle/>
          <a:p>
            <a:pPr algn="ctr"/>
            <a:r>
              <a:rPr lang="fr-FR" sz="1600" dirty="0">
                <a:solidFill>
                  <a:schemeClr val="bg1">
                    <a:lumMod val="50000"/>
                  </a:schemeClr>
                </a:solidFill>
              </a:rPr>
              <a:t>1.</a:t>
            </a:r>
          </a:p>
        </p:txBody>
      </p:sp>
      <p:sp>
        <p:nvSpPr>
          <p:cNvPr id="45059" name="Rounded Rectangle 9"/>
          <p:cNvSpPr>
            <a:spLocks noChangeArrowheads="1"/>
          </p:cNvSpPr>
          <p:nvPr/>
        </p:nvSpPr>
        <p:spPr bwMode="auto">
          <a:xfrm>
            <a:off x="3621811" y="2141825"/>
            <a:ext cx="6041736" cy="506412"/>
          </a:xfrm>
          <a:prstGeom prst="roundRect">
            <a:avLst>
              <a:gd name="adj" fmla="val 16667"/>
            </a:avLst>
          </a:prstGeom>
          <a:solidFill>
            <a:schemeClr val="bg1">
              <a:lumMod val="85000"/>
            </a:schemeClr>
          </a:solidFill>
          <a:ln>
            <a:noFill/>
          </a:ln>
        </p:spPr>
        <p:txBody>
          <a:bodyPr lIns="90000" tIns="46800" rIns="90000" bIns="46800" anchor="ctr"/>
          <a:lstStyle/>
          <a:p>
            <a:r>
              <a:rPr lang="fr-FR" sz="1600" dirty="0">
                <a:solidFill>
                  <a:schemeClr val="bg1">
                    <a:lumMod val="50000"/>
                  </a:schemeClr>
                </a:solidFill>
              </a:rPr>
              <a:t>Présentation </a:t>
            </a:r>
            <a:r>
              <a:rPr lang="fr-FR" sz="1600" dirty="0" smtClean="0">
                <a:solidFill>
                  <a:schemeClr val="bg1">
                    <a:lumMod val="50000"/>
                  </a:schemeClr>
                </a:solidFill>
              </a:rPr>
              <a:t>de la DMOA</a:t>
            </a:r>
            <a:endParaRPr lang="fr-FR" sz="1600" dirty="0">
              <a:solidFill>
                <a:schemeClr val="bg1">
                  <a:lumMod val="50000"/>
                </a:schemeClr>
              </a:solidFill>
            </a:endParaRPr>
          </a:p>
        </p:txBody>
      </p:sp>
      <p:sp>
        <p:nvSpPr>
          <p:cNvPr id="45060" name="Oval 10"/>
          <p:cNvSpPr>
            <a:spLocks noChangeArrowheads="1"/>
          </p:cNvSpPr>
          <p:nvPr/>
        </p:nvSpPr>
        <p:spPr bwMode="auto">
          <a:xfrm>
            <a:off x="2910754" y="2820878"/>
            <a:ext cx="565150" cy="563562"/>
          </a:xfrm>
          <a:prstGeom prst="ellipse">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36000" rIns="0" bIns="36000" anchor="ctr"/>
          <a:lstStyle/>
          <a:p>
            <a:pPr algn="ctr"/>
            <a:r>
              <a:rPr lang="fr-FR" sz="1600" dirty="0">
                <a:solidFill>
                  <a:schemeClr val="bg1"/>
                </a:solidFill>
              </a:rPr>
              <a:t>2.</a:t>
            </a:r>
          </a:p>
        </p:txBody>
      </p:sp>
      <p:sp>
        <p:nvSpPr>
          <p:cNvPr id="45061" name="Rounded Rectangle 11"/>
          <p:cNvSpPr>
            <a:spLocks noChangeArrowheads="1"/>
          </p:cNvSpPr>
          <p:nvPr/>
        </p:nvSpPr>
        <p:spPr bwMode="auto">
          <a:xfrm>
            <a:off x="3621811" y="2849453"/>
            <a:ext cx="6041736" cy="506412"/>
          </a:xfrm>
          <a:prstGeom prst="roundRect">
            <a:avLst>
              <a:gd name="adj" fmla="val 16667"/>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72000" tIns="36000" rIns="72000" bIns="36000" anchor="ctr"/>
          <a:lstStyle/>
          <a:p>
            <a:r>
              <a:rPr lang="fr-FR" sz="1600" dirty="0" smtClean="0">
                <a:solidFill>
                  <a:schemeClr val="bg1"/>
                </a:solidFill>
              </a:rPr>
              <a:t>Gestion </a:t>
            </a:r>
            <a:r>
              <a:rPr lang="fr-FR" sz="1600" dirty="0">
                <a:solidFill>
                  <a:schemeClr val="bg1"/>
                </a:solidFill>
              </a:rPr>
              <a:t>Des Bénéficiaires</a:t>
            </a:r>
          </a:p>
        </p:txBody>
      </p:sp>
      <p:sp>
        <p:nvSpPr>
          <p:cNvPr id="45062" name="Oval 7"/>
          <p:cNvSpPr>
            <a:spLocks noChangeArrowheads="1"/>
          </p:cNvSpPr>
          <p:nvPr/>
        </p:nvSpPr>
        <p:spPr bwMode="auto">
          <a:xfrm>
            <a:off x="2910754" y="3528506"/>
            <a:ext cx="565150" cy="563562"/>
          </a:xfrm>
          <a:prstGeom prst="ellipse">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36000" rIns="0" bIns="36000" anchor="ctr"/>
          <a:lstStyle/>
          <a:p>
            <a:pPr algn="ctr"/>
            <a:r>
              <a:rPr lang="fr-FR" sz="1600" dirty="0">
                <a:solidFill>
                  <a:schemeClr val="bg1"/>
                </a:solidFill>
              </a:rPr>
              <a:t>3.</a:t>
            </a:r>
          </a:p>
        </p:txBody>
      </p:sp>
      <p:sp>
        <p:nvSpPr>
          <p:cNvPr id="45063" name="Rounded Rectangle 8"/>
          <p:cNvSpPr>
            <a:spLocks noChangeArrowheads="1"/>
          </p:cNvSpPr>
          <p:nvPr/>
        </p:nvSpPr>
        <p:spPr bwMode="auto">
          <a:xfrm>
            <a:off x="3621811" y="3557081"/>
            <a:ext cx="6041736" cy="506412"/>
          </a:xfrm>
          <a:prstGeom prst="roundRect">
            <a:avLst>
              <a:gd name="adj" fmla="val 16667"/>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72000" tIns="36000" rIns="72000" bIns="36000" anchor="ctr"/>
          <a:lstStyle/>
          <a:p>
            <a:r>
              <a:rPr lang="fr-FR" sz="1600" dirty="0" smtClean="0">
                <a:solidFill>
                  <a:schemeClr val="bg1"/>
                </a:solidFill>
              </a:rPr>
              <a:t>Acteurs </a:t>
            </a:r>
            <a:r>
              <a:rPr lang="fr-FR" sz="1600" dirty="0">
                <a:solidFill>
                  <a:schemeClr val="bg1"/>
                </a:solidFill>
              </a:rPr>
              <a:t>de Santé</a:t>
            </a:r>
          </a:p>
        </p:txBody>
      </p:sp>
      <p:sp>
        <p:nvSpPr>
          <p:cNvPr id="45064" name="Oval 9"/>
          <p:cNvSpPr>
            <a:spLocks noChangeArrowheads="1"/>
          </p:cNvSpPr>
          <p:nvPr/>
        </p:nvSpPr>
        <p:spPr bwMode="auto">
          <a:xfrm>
            <a:off x="2910754" y="4236134"/>
            <a:ext cx="565150" cy="563563"/>
          </a:xfrm>
          <a:prstGeom prst="ellipse">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36000" rIns="0" bIns="36000" anchor="ctr"/>
          <a:lstStyle/>
          <a:p>
            <a:pPr algn="ctr"/>
            <a:r>
              <a:rPr lang="fr-FR" sz="1600" dirty="0">
                <a:solidFill>
                  <a:schemeClr val="bg1"/>
                </a:solidFill>
              </a:rPr>
              <a:t>4.</a:t>
            </a:r>
          </a:p>
        </p:txBody>
      </p:sp>
      <p:sp>
        <p:nvSpPr>
          <p:cNvPr id="45065" name="Rounded Rectangle 10"/>
          <p:cNvSpPr>
            <a:spLocks noChangeArrowheads="1"/>
          </p:cNvSpPr>
          <p:nvPr/>
        </p:nvSpPr>
        <p:spPr bwMode="auto">
          <a:xfrm>
            <a:off x="3621811" y="4264709"/>
            <a:ext cx="6041736" cy="506413"/>
          </a:xfrm>
          <a:prstGeom prst="roundRect">
            <a:avLst>
              <a:gd name="adj" fmla="val 16667"/>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72000" tIns="36000" rIns="72000" bIns="36000" anchor="ctr"/>
          <a:lstStyle/>
          <a:p>
            <a:r>
              <a:rPr lang="fr-FR" sz="1600" dirty="0" smtClean="0">
                <a:solidFill>
                  <a:schemeClr val="bg1"/>
                </a:solidFill>
              </a:rPr>
              <a:t>Prestations servies</a:t>
            </a:r>
            <a:endParaRPr lang="fr-FR" sz="1600" dirty="0">
              <a:solidFill>
                <a:schemeClr val="bg1"/>
              </a:solidFill>
            </a:endParaRPr>
          </a:p>
        </p:txBody>
      </p:sp>
      <p:sp>
        <p:nvSpPr>
          <p:cNvPr id="12" name="Oval 9"/>
          <p:cNvSpPr>
            <a:spLocks noChangeArrowheads="1"/>
          </p:cNvSpPr>
          <p:nvPr/>
        </p:nvSpPr>
        <p:spPr bwMode="auto">
          <a:xfrm>
            <a:off x="2917104" y="4943762"/>
            <a:ext cx="565150" cy="563563"/>
          </a:xfrm>
          <a:prstGeom prst="ellipse">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36000" rIns="0" bIns="36000" anchor="ctr"/>
          <a:lstStyle/>
          <a:p>
            <a:pPr algn="ctr"/>
            <a:r>
              <a:rPr lang="fr-FR" sz="1600" dirty="0">
                <a:solidFill>
                  <a:schemeClr val="bg1"/>
                </a:solidFill>
              </a:rPr>
              <a:t>5.</a:t>
            </a:r>
          </a:p>
        </p:txBody>
      </p:sp>
      <p:sp>
        <p:nvSpPr>
          <p:cNvPr id="13" name="Rounded Rectangle 10"/>
          <p:cNvSpPr>
            <a:spLocks noChangeArrowheads="1"/>
          </p:cNvSpPr>
          <p:nvPr/>
        </p:nvSpPr>
        <p:spPr bwMode="auto">
          <a:xfrm>
            <a:off x="3628161" y="4972337"/>
            <a:ext cx="6041736" cy="506413"/>
          </a:xfrm>
          <a:prstGeom prst="roundRect">
            <a:avLst>
              <a:gd name="adj" fmla="val 16667"/>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72000" tIns="36000" rIns="72000" bIns="36000" anchor="ctr"/>
          <a:lstStyle/>
          <a:p>
            <a:r>
              <a:rPr lang="fr-FR" sz="1600" dirty="0" smtClean="0">
                <a:solidFill>
                  <a:schemeClr val="bg1"/>
                </a:solidFill>
              </a:rPr>
              <a:t>Dématérialisation du papier</a:t>
            </a:r>
            <a:endParaRPr lang="fr-FR" sz="1600" dirty="0">
              <a:solidFill>
                <a:schemeClr val="bg1"/>
              </a:solidFill>
            </a:endParaRPr>
          </a:p>
        </p:txBody>
      </p:sp>
    </p:spTree>
    <p:extLst>
      <p:ext uri="{BB962C8B-B14F-4D97-AF65-F5344CB8AC3E}">
        <p14:creationId xmlns:p14="http://schemas.microsoft.com/office/powerpoint/2010/main" val="12575357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000" dirty="0"/>
              <a:t>3. Acteurs de </a:t>
            </a:r>
            <a:r>
              <a:rPr lang="fr-FR" sz="2000" dirty="0" smtClean="0"/>
              <a:t>santé</a:t>
            </a:r>
            <a:br>
              <a:rPr lang="fr-FR" sz="2000" dirty="0" smtClean="0"/>
            </a:br>
            <a:r>
              <a:rPr lang="fr-FR" sz="2000" i="1" dirty="0"/>
              <a:t>FNPS : Ancien circuit ADELI</a:t>
            </a:r>
          </a:p>
        </p:txBody>
      </p:sp>
      <p:sp>
        <p:nvSpPr>
          <p:cNvPr id="10" name="Oval 143"/>
          <p:cNvSpPr>
            <a:spLocks noChangeArrowheads="1"/>
          </p:cNvSpPr>
          <p:nvPr/>
        </p:nvSpPr>
        <p:spPr bwMode="auto">
          <a:xfrm>
            <a:off x="1358607" y="2582594"/>
            <a:ext cx="2880000" cy="1224000"/>
          </a:xfrm>
          <a:prstGeom prst="ellipse">
            <a:avLst/>
          </a:prstGeom>
          <a:solidFill>
            <a:srgbClr val="006699"/>
          </a:solidFill>
          <a:ln>
            <a:headEnd/>
            <a:tailEnd/>
          </a:ln>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sz="2000">
                <a:solidFill>
                  <a:schemeClr val="tx1"/>
                </a:solidFill>
                <a:latin typeface="Times New Roman" pitchFamily="18" charset="0"/>
                <a:ea typeface="MS PGothic" pitchFamily="34" charset="-128"/>
              </a:defRPr>
            </a:lvl1pPr>
            <a:lvl2pPr marL="742950" indent="-285750" eaLnBrk="0" hangingPunct="0">
              <a:defRPr sz="2000">
                <a:solidFill>
                  <a:schemeClr val="tx1"/>
                </a:solidFill>
                <a:latin typeface="Times New Roman" pitchFamily="18" charset="0"/>
                <a:ea typeface="MS PGothic" pitchFamily="34" charset="-128"/>
              </a:defRPr>
            </a:lvl2pPr>
            <a:lvl3pPr marL="1143000" indent="-228600" eaLnBrk="0" hangingPunct="0">
              <a:defRPr sz="2000">
                <a:solidFill>
                  <a:schemeClr val="tx1"/>
                </a:solidFill>
                <a:latin typeface="Times New Roman" pitchFamily="18" charset="0"/>
                <a:ea typeface="MS PGothic" pitchFamily="34" charset="-128"/>
              </a:defRPr>
            </a:lvl3pPr>
            <a:lvl4pPr marL="1600200" indent="-228600" eaLnBrk="0" hangingPunct="0">
              <a:defRPr sz="2000">
                <a:solidFill>
                  <a:schemeClr val="tx1"/>
                </a:solidFill>
                <a:latin typeface="Times New Roman" pitchFamily="18" charset="0"/>
                <a:ea typeface="MS PGothic" pitchFamily="34" charset="-128"/>
              </a:defRPr>
            </a:lvl4pPr>
            <a:lvl5pPr marL="2057400" indent="-228600" eaLnBrk="0" hangingPunct="0">
              <a:defRPr sz="20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0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0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0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000">
                <a:solidFill>
                  <a:schemeClr val="tx1"/>
                </a:solidFill>
                <a:latin typeface="Times New Roman" pitchFamily="18" charset="0"/>
                <a:ea typeface="MS PGothic" pitchFamily="34" charset="-128"/>
              </a:defRPr>
            </a:lvl9pPr>
          </a:lstStyle>
          <a:p>
            <a:pPr algn="ctr" eaLnBrk="1" hangingPunct="1">
              <a:defRPr/>
            </a:pPr>
            <a:r>
              <a:rPr lang="fr-FR" sz="1400" b="1" dirty="0" smtClean="0">
                <a:solidFill>
                  <a:srgbClr val="FFFFFF"/>
                </a:solidFill>
                <a:latin typeface="Calibri" pitchFamily="34" charset="0"/>
              </a:rPr>
              <a:t>Enregistrement à l’ARS </a:t>
            </a:r>
          </a:p>
          <a:p>
            <a:pPr algn="ctr" eaLnBrk="1" hangingPunct="1">
              <a:defRPr/>
            </a:pPr>
            <a:r>
              <a:rPr lang="fr-FR" sz="1400" b="1" dirty="0" smtClean="0">
                <a:solidFill>
                  <a:srgbClr val="FFFFFF"/>
                </a:solidFill>
                <a:latin typeface="Calibri" pitchFamily="34" charset="0"/>
              </a:rPr>
              <a:t>du diplôme national</a:t>
            </a:r>
          </a:p>
          <a:p>
            <a:pPr algn="ctr" eaLnBrk="1" hangingPunct="1">
              <a:defRPr/>
            </a:pPr>
            <a:endParaRPr lang="fr-FR" sz="1100" b="1" dirty="0" smtClean="0">
              <a:solidFill>
                <a:srgbClr val="FFFFFF"/>
              </a:solidFill>
              <a:latin typeface="Calibri" pitchFamily="34" charset="0"/>
            </a:endParaRPr>
          </a:p>
          <a:p>
            <a:pPr algn="ctr" eaLnBrk="1" hangingPunct="1">
              <a:defRPr/>
            </a:pPr>
            <a:r>
              <a:rPr lang="fr-FR" sz="1100" b="1" dirty="0" smtClean="0">
                <a:solidFill>
                  <a:srgbClr val="FFFFFF"/>
                </a:solidFill>
                <a:latin typeface="Calibri" pitchFamily="34" charset="0"/>
                <a:sym typeface="Wingdings" pitchFamily="2" charset="2"/>
              </a:rPr>
              <a:t> Demande d’attribution d</a:t>
            </a:r>
            <a:r>
              <a:rPr lang="fr-FR" sz="1100" b="1" dirty="0" smtClean="0">
                <a:solidFill>
                  <a:srgbClr val="FFFFFF"/>
                </a:solidFill>
                <a:latin typeface="Calibri" pitchFamily="34" charset="0"/>
              </a:rPr>
              <a:t>’un numéro ADELI</a:t>
            </a:r>
          </a:p>
          <a:p>
            <a:pPr algn="ctr" eaLnBrk="1" hangingPunct="1">
              <a:defRPr/>
            </a:pPr>
            <a:r>
              <a:rPr lang="fr-FR" sz="1100" b="1" dirty="0" smtClean="0">
                <a:solidFill>
                  <a:srgbClr val="FFFFFF"/>
                </a:solidFill>
                <a:latin typeface="Calibri" pitchFamily="34" charset="0"/>
                <a:sym typeface="Wingdings" pitchFamily="2" charset="2"/>
              </a:rPr>
              <a:t> </a:t>
            </a:r>
            <a:r>
              <a:rPr lang="fr-FR" sz="1100" b="1" dirty="0" smtClean="0">
                <a:solidFill>
                  <a:srgbClr val="FFFFFF"/>
                </a:solidFill>
                <a:latin typeface="Calibri" pitchFamily="34" charset="0"/>
              </a:rPr>
              <a:t>Demande d’une carte CPS</a:t>
            </a:r>
            <a:r>
              <a:rPr lang="fr-FR" sz="1100" dirty="0" smtClean="0">
                <a:solidFill>
                  <a:schemeClr val="bg1"/>
                </a:solidFill>
              </a:rPr>
              <a:t>*</a:t>
            </a:r>
            <a:r>
              <a:rPr lang="fr-FR" sz="1100" b="1" dirty="0" smtClean="0">
                <a:solidFill>
                  <a:srgbClr val="FFFFFF"/>
                </a:solidFill>
                <a:latin typeface="Calibri" pitchFamily="34" charset="0"/>
              </a:rPr>
              <a:t> </a:t>
            </a:r>
          </a:p>
        </p:txBody>
      </p:sp>
      <p:sp>
        <p:nvSpPr>
          <p:cNvPr id="12" name="Rectangle à coins arrondis 17"/>
          <p:cNvSpPr/>
          <p:nvPr/>
        </p:nvSpPr>
        <p:spPr bwMode="auto">
          <a:xfrm>
            <a:off x="458433" y="2474716"/>
            <a:ext cx="3887788" cy="1411200"/>
          </a:xfrm>
          <a:prstGeom prst="roundRect">
            <a:avLst/>
          </a:prstGeom>
          <a:noFill/>
          <a:ln>
            <a:solidFill>
              <a:srgbClr val="99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800" dirty="0">
              <a:solidFill>
                <a:srgbClr val="FFFFFF"/>
              </a:solidFill>
            </a:endParaRPr>
          </a:p>
        </p:txBody>
      </p:sp>
      <p:pic>
        <p:nvPicPr>
          <p:cNvPr id="13" name="Image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172" y="3008038"/>
            <a:ext cx="733708" cy="569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à coins arrondis 107"/>
          <p:cNvSpPr/>
          <p:nvPr/>
        </p:nvSpPr>
        <p:spPr>
          <a:xfrm>
            <a:off x="5576834" y="3980328"/>
            <a:ext cx="4148185" cy="2276243"/>
          </a:xfrm>
          <a:prstGeom prst="roundRect">
            <a:avLst>
              <a:gd name="adj" fmla="val 10051"/>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800" dirty="0">
              <a:solidFill>
                <a:srgbClr val="FFFFFF"/>
              </a:solidFill>
            </a:endParaRPr>
          </a:p>
        </p:txBody>
      </p:sp>
      <p:pic>
        <p:nvPicPr>
          <p:cNvPr id="15" name="Picture 6" desc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6269" y="4152424"/>
            <a:ext cx="1606136" cy="668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à coins arrondis 83"/>
          <p:cNvSpPr/>
          <p:nvPr/>
        </p:nvSpPr>
        <p:spPr bwMode="auto">
          <a:xfrm>
            <a:off x="458433" y="865742"/>
            <a:ext cx="3887787" cy="1409838"/>
          </a:xfrm>
          <a:prstGeom prst="roundRect">
            <a:avLst/>
          </a:prstGeom>
          <a:no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800" dirty="0">
              <a:solidFill>
                <a:srgbClr val="FFFFFF"/>
              </a:solidFill>
            </a:endParaRPr>
          </a:p>
        </p:txBody>
      </p:sp>
      <p:pic>
        <p:nvPicPr>
          <p:cNvPr id="20" name="Image 30"/>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2414" y="1419999"/>
            <a:ext cx="701693" cy="73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38" descr="3d Diploma : caractères 3D isolées sur fond blanc série"/>
          <p:cNvPicPr>
            <a:picLocks noChangeAspect="1" noChangeArrowheads="1"/>
          </p:cNvPicPr>
          <p:nvPr/>
        </p:nvPicPr>
        <p:blipFill>
          <a:blip r:embed="rId6">
            <a:extLst>
              <a:ext uri="{28A0092B-C50C-407E-A947-70E740481C1C}">
                <a14:useLocalDpi xmlns:a14="http://schemas.microsoft.com/office/drawing/2010/main" val="0"/>
              </a:ext>
            </a:extLst>
          </a:blip>
          <a:srcRect l="27480" r="23016"/>
          <a:stretch>
            <a:fillRect/>
          </a:stretch>
        </p:blipFill>
        <p:spPr bwMode="auto">
          <a:xfrm>
            <a:off x="797662" y="620629"/>
            <a:ext cx="637946" cy="9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Oval 146"/>
          <p:cNvSpPr>
            <a:spLocks noChangeArrowheads="1"/>
          </p:cNvSpPr>
          <p:nvPr/>
        </p:nvSpPr>
        <p:spPr bwMode="auto">
          <a:xfrm>
            <a:off x="7249983" y="4421554"/>
            <a:ext cx="2484179" cy="1254479"/>
          </a:xfrm>
          <a:prstGeom prst="ellipse">
            <a:avLst/>
          </a:prstGeom>
          <a:solidFill>
            <a:srgbClr val="006699"/>
          </a:solidFill>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fr-FR" sz="1200" b="1" dirty="0">
                <a:solidFill>
                  <a:srgbClr val="FFFFFF"/>
                </a:solidFill>
                <a:latin typeface="Calibri" pitchFamily="34" charset="0"/>
              </a:rPr>
              <a:t>Se présente </a:t>
            </a:r>
            <a:r>
              <a:rPr lang="fr-FR" sz="1200" b="1" dirty="0" smtClean="0">
                <a:solidFill>
                  <a:srgbClr val="FFFFFF"/>
                </a:solidFill>
                <a:latin typeface="Calibri" pitchFamily="34" charset="0"/>
              </a:rPr>
              <a:t>à la caisse</a:t>
            </a:r>
            <a:endParaRPr lang="fr-FR" sz="1200" b="1" dirty="0">
              <a:solidFill>
                <a:srgbClr val="FFFFFF"/>
              </a:solidFill>
              <a:latin typeface="Calibri" pitchFamily="34" charset="0"/>
            </a:endParaRPr>
          </a:p>
          <a:p>
            <a:pPr marL="171450" indent="-171450" algn="ctr">
              <a:buFont typeface="Wingdings" pitchFamily="2" charset="2"/>
              <a:buChar char="à"/>
              <a:defRPr/>
            </a:pPr>
            <a:r>
              <a:rPr lang="fr-FR" sz="1100" b="1" dirty="0">
                <a:solidFill>
                  <a:srgbClr val="FFFFFF"/>
                </a:solidFill>
                <a:latin typeface="Calibri" pitchFamily="34" charset="0"/>
              </a:rPr>
              <a:t>Informe de son installation </a:t>
            </a:r>
            <a:br>
              <a:rPr lang="fr-FR" sz="1100" b="1" dirty="0">
                <a:solidFill>
                  <a:srgbClr val="FFFFFF"/>
                </a:solidFill>
                <a:latin typeface="Calibri" pitchFamily="34" charset="0"/>
              </a:rPr>
            </a:br>
            <a:r>
              <a:rPr lang="fr-FR" sz="1100" b="1" dirty="0">
                <a:solidFill>
                  <a:srgbClr val="FFFFFF"/>
                </a:solidFill>
                <a:latin typeface="Calibri" pitchFamily="34" charset="0"/>
              </a:rPr>
              <a:t>dans le département</a:t>
            </a:r>
          </a:p>
          <a:p>
            <a:pPr marL="171450" indent="-171450" algn="ctr">
              <a:buFont typeface="Wingdings" pitchFamily="2" charset="2"/>
              <a:buChar char="à"/>
              <a:defRPr/>
            </a:pPr>
            <a:r>
              <a:rPr lang="fr-FR" sz="1100" b="1" dirty="0">
                <a:solidFill>
                  <a:srgbClr val="FFFFFF"/>
                </a:solidFill>
                <a:latin typeface="Calibri" pitchFamily="34" charset="0"/>
              </a:rPr>
              <a:t>Donne un RIB, la copie du formulaire </a:t>
            </a:r>
          </a:p>
          <a:p>
            <a:pPr algn="ctr">
              <a:defRPr/>
            </a:pPr>
            <a:r>
              <a:rPr lang="fr-FR" sz="1100" b="1" dirty="0">
                <a:solidFill>
                  <a:srgbClr val="FFFFFF"/>
                </a:solidFill>
                <a:latin typeface="Calibri" pitchFamily="34" charset="0"/>
              </a:rPr>
              <a:t>de demande de carte CPS</a:t>
            </a:r>
          </a:p>
        </p:txBody>
      </p:sp>
      <p:sp>
        <p:nvSpPr>
          <p:cNvPr id="27" name="ZoneTexte 279"/>
          <p:cNvSpPr txBox="1">
            <a:spLocks noChangeArrowheads="1"/>
          </p:cNvSpPr>
          <p:nvPr/>
        </p:nvSpPr>
        <p:spPr bwMode="auto">
          <a:xfrm>
            <a:off x="4591517" y="5259612"/>
            <a:ext cx="6635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itchFamily="18" charset="0"/>
                <a:ea typeface="MS PGothic" pitchFamily="34" charset="-128"/>
              </a:defRPr>
            </a:lvl1pPr>
            <a:lvl2pPr marL="742950" indent="-285750" eaLnBrk="0" hangingPunct="0">
              <a:defRPr sz="2000">
                <a:solidFill>
                  <a:schemeClr val="tx1"/>
                </a:solidFill>
                <a:latin typeface="Times New Roman" pitchFamily="18" charset="0"/>
                <a:ea typeface="MS PGothic" pitchFamily="34" charset="-128"/>
              </a:defRPr>
            </a:lvl2pPr>
            <a:lvl3pPr marL="1143000" indent="-228600" eaLnBrk="0" hangingPunct="0">
              <a:defRPr sz="2000">
                <a:solidFill>
                  <a:schemeClr val="tx1"/>
                </a:solidFill>
                <a:latin typeface="Times New Roman" pitchFamily="18" charset="0"/>
                <a:ea typeface="MS PGothic" pitchFamily="34" charset="-128"/>
              </a:defRPr>
            </a:lvl3pPr>
            <a:lvl4pPr marL="1600200" indent="-228600" eaLnBrk="0" hangingPunct="0">
              <a:defRPr sz="2000">
                <a:solidFill>
                  <a:schemeClr val="tx1"/>
                </a:solidFill>
                <a:latin typeface="Times New Roman" pitchFamily="18" charset="0"/>
                <a:ea typeface="MS PGothic" pitchFamily="34" charset="-128"/>
              </a:defRPr>
            </a:lvl4pPr>
            <a:lvl5pPr marL="2057400" indent="-228600" eaLnBrk="0" hangingPunct="0">
              <a:defRPr sz="20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0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0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0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000">
                <a:solidFill>
                  <a:schemeClr val="tx1"/>
                </a:solidFill>
                <a:latin typeface="Times New Roman" pitchFamily="18" charset="0"/>
                <a:ea typeface="MS PGothic" pitchFamily="34" charset="-128"/>
              </a:defRPr>
            </a:lvl9pPr>
          </a:lstStyle>
          <a:p>
            <a:pPr eaLnBrk="1" hangingPunct="1"/>
            <a:r>
              <a:rPr lang="fr-FR" sz="1100" b="1" i="1" dirty="0">
                <a:solidFill>
                  <a:srgbClr val="2D2D8A"/>
                </a:solidFill>
                <a:latin typeface="Calibri" pitchFamily="34" charset="0"/>
                <a:cs typeface="Calibri" pitchFamily="34" charset="0"/>
              </a:rPr>
              <a:t>N°ADELI</a:t>
            </a:r>
          </a:p>
        </p:txBody>
      </p:sp>
      <p:pic>
        <p:nvPicPr>
          <p:cNvPr id="28" name="Image 320"/>
          <p:cNvPicPr>
            <a:picLocks noChangeAspect="1"/>
          </p:cNvPicPr>
          <p:nvPr/>
        </p:nvPicPr>
        <p:blipFill>
          <a:blip r:embed="rId7">
            <a:extLst>
              <a:ext uri="{28A0092B-C50C-407E-A947-70E740481C1C}">
                <a14:useLocalDpi xmlns:a14="http://schemas.microsoft.com/office/drawing/2010/main" val="0"/>
              </a:ext>
            </a:extLst>
          </a:blip>
          <a:srcRect l="27342" r="35812"/>
          <a:stretch>
            <a:fillRect/>
          </a:stretch>
        </p:blipFill>
        <p:spPr bwMode="auto">
          <a:xfrm>
            <a:off x="5677057" y="1090613"/>
            <a:ext cx="418392" cy="1135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 name="Connecteur en angle 342"/>
          <p:cNvCxnSpPr/>
          <p:nvPr/>
        </p:nvCxnSpPr>
        <p:spPr>
          <a:xfrm rot="10800000">
            <a:off x="6095449" y="1696177"/>
            <a:ext cx="3156126" cy="2284156"/>
          </a:xfrm>
          <a:prstGeom prst="bentConnector3">
            <a:avLst>
              <a:gd name="adj1" fmla="val 48"/>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30" name="Picture 54" descr="https://encrypted-tbn3.gstatic.com/images?q=tbn:ANd9GcQDd-IVHB00iePNUCEiJP2rLYC--JwJvHsyfArXS1MUF89wwQtEIw"/>
          <p:cNvPicPr>
            <a:picLocks noChangeAspect="1" noChangeArrowheads="1"/>
          </p:cNvPicPr>
          <p:nvPr/>
        </p:nvPicPr>
        <p:blipFill>
          <a:blip r:embed="rId8"/>
          <a:srcRect/>
          <a:stretch>
            <a:fillRect/>
          </a:stretch>
        </p:blipFill>
        <p:spPr bwMode="auto">
          <a:xfrm>
            <a:off x="8961062" y="1411480"/>
            <a:ext cx="581025" cy="81438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1" name="Oval 146"/>
          <p:cNvSpPr>
            <a:spLocks noChangeArrowheads="1"/>
          </p:cNvSpPr>
          <p:nvPr/>
        </p:nvSpPr>
        <p:spPr bwMode="auto">
          <a:xfrm>
            <a:off x="6534559" y="740547"/>
            <a:ext cx="2045480" cy="896211"/>
          </a:xfrm>
          <a:prstGeom prst="ellipse">
            <a:avLst/>
          </a:prstGeom>
          <a:solidFill>
            <a:srgbClr val="006699"/>
          </a:solidFill>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fr-FR" sz="1100" b="1" dirty="0">
                <a:solidFill>
                  <a:srgbClr val="FFFFFF"/>
                </a:solidFill>
                <a:latin typeface="Calibri" pitchFamily="34" charset="0"/>
              </a:rPr>
              <a:t>Reçoit sa carte CPS </a:t>
            </a:r>
          </a:p>
          <a:p>
            <a:pPr algn="ctr">
              <a:defRPr/>
            </a:pPr>
            <a:r>
              <a:rPr lang="fr-FR" sz="1100" b="1" dirty="0">
                <a:solidFill>
                  <a:srgbClr val="FFFFFF"/>
                </a:solidFill>
                <a:latin typeface="Calibri" pitchFamily="34" charset="0"/>
              </a:rPr>
              <a:t>et ses feuilles de soins </a:t>
            </a:r>
          </a:p>
          <a:p>
            <a:pPr algn="ctr">
              <a:defRPr/>
            </a:pPr>
            <a:r>
              <a:rPr lang="fr-FR" sz="1100" b="1" dirty="0">
                <a:solidFill>
                  <a:srgbClr val="FFFFFF"/>
                </a:solidFill>
                <a:latin typeface="Calibri" pitchFamily="34" charset="0"/>
              </a:rPr>
              <a:t>nécessaires à l’exercice </a:t>
            </a:r>
          </a:p>
          <a:p>
            <a:pPr algn="ctr">
              <a:defRPr/>
            </a:pPr>
            <a:r>
              <a:rPr lang="fr-FR" sz="1100" b="1" dirty="0">
                <a:solidFill>
                  <a:srgbClr val="FFFFFF"/>
                </a:solidFill>
                <a:latin typeface="Calibri" pitchFamily="34" charset="0"/>
              </a:rPr>
              <a:t>de son activité</a:t>
            </a:r>
          </a:p>
        </p:txBody>
      </p:sp>
      <p:sp>
        <p:nvSpPr>
          <p:cNvPr id="32" name="Rectangle à coins arrondis 390"/>
          <p:cNvSpPr/>
          <p:nvPr/>
        </p:nvSpPr>
        <p:spPr>
          <a:xfrm>
            <a:off x="5584470" y="2474716"/>
            <a:ext cx="3371961" cy="14112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800" dirty="0">
              <a:solidFill>
                <a:srgbClr val="FFFFFF"/>
              </a:solidFill>
            </a:endParaRPr>
          </a:p>
        </p:txBody>
      </p:sp>
      <p:pic>
        <p:nvPicPr>
          <p:cNvPr id="33" name="Picture 66" descr="ASIP_Sante"/>
          <p:cNvPicPr>
            <a:picLocks noChangeAspect="1" noChangeArrowheads="1"/>
          </p:cNvPicPr>
          <p:nvPr/>
        </p:nvPicPr>
        <p:blipFill>
          <a:blip r:embed="rId9">
            <a:extLst>
              <a:ext uri="{28A0092B-C50C-407E-A947-70E740481C1C}">
                <a14:useLocalDpi xmlns:a14="http://schemas.microsoft.com/office/drawing/2010/main" val="0"/>
              </a:ext>
            </a:extLst>
          </a:blip>
          <a:srcRect l="12500" t="16089" r="7634" b="11778"/>
          <a:stretch>
            <a:fillRect/>
          </a:stretch>
        </p:blipFill>
        <p:spPr bwMode="auto">
          <a:xfrm>
            <a:off x="5846269" y="2714561"/>
            <a:ext cx="906339" cy="803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4" name="Connecteur en angle 410"/>
          <p:cNvCxnSpPr>
            <a:stCxn id="12" idx="3"/>
            <a:endCxn id="32" idx="1"/>
          </p:cNvCxnSpPr>
          <p:nvPr/>
        </p:nvCxnSpPr>
        <p:spPr>
          <a:xfrm>
            <a:off x="4346221" y="3180316"/>
            <a:ext cx="1238249" cy="0"/>
          </a:xfrm>
          <a:prstGeom prst="straightConnector1">
            <a:avLst/>
          </a:prstGeom>
          <a:ln w="38100">
            <a:solidFill>
              <a:srgbClr val="99CC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eur en angle 424"/>
          <p:cNvCxnSpPr>
            <a:stCxn id="32" idx="0"/>
          </p:cNvCxnSpPr>
          <p:nvPr/>
        </p:nvCxnSpPr>
        <p:spPr>
          <a:xfrm rot="16200000" flipV="1">
            <a:off x="6372000" y="1576265"/>
            <a:ext cx="621901" cy="1175002"/>
          </a:xfrm>
          <a:prstGeom prst="bentConnector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36" name="Picture 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2909" y="1948227"/>
            <a:ext cx="673100" cy="4238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Image 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6369196" y="4991805"/>
            <a:ext cx="882965" cy="1018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Rectangle 37"/>
          <p:cNvSpPr/>
          <p:nvPr/>
        </p:nvSpPr>
        <p:spPr>
          <a:xfrm>
            <a:off x="7340101" y="2850116"/>
            <a:ext cx="1176337" cy="660400"/>
          </a:xfrm>
          <a:prstGeom prst="rect">
            <a:avLst/>
          </a:prstGeom>
          <a:solidFill>
            <a:schemeClr val="bg1"/>
          </a:solidFill>
          <a:ln w="3175">
            <a:solidFill>
              <a:srgbClr val="00B0F0"/>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800" b="1" dirty="0">
                <a:solidFill>
                  <a:srgbClr val="2D2D8A"/>
                </a:solidFill>
              </a:rPr>
              <a:t>Système CPS</a:t>
            </a:r>
          </a:p>
        </p:txBody>
      </p:sp>
      <p:sp>
        <p:nvSpPr>
          <p:cNvPr id="39" name="Rectangle 38"/>
          <p:cNvSpPr/>
          <p:nvPr/>
        </p:nvSpPr>
        <p:spPr>
          <a:xfrm>
            <a:off x="4568534" y="3051180"/>
            <a:ext cx="719137" cy="79692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900" b="1" dirty="0">
                <a:solidFill>
                  <a:srgbClr val="2D2D8A"/>
                </a:solidFill>
                <a:latin typeface="Calibri" panose="020F0502020204030204" pitchFamily="34" charset="0"/>
                <a:cs typeface="Calibri" panose="020F0502020204030204" pitchFamily="34" charset="0"/>
              </a:rPr>
              <a:t>Formulaire demande de CPS</a:t>
            </a:r>
          </a:p>
        </p:txBody>
      </p:sp>
      <p:cxnSp>
        <p:nvCxnSpPr>
          <p:cNvPr id="40" name="Connecteur en angle 99"/>
          <p:cNvCxnSpPr>
            <a:stCxn id="24" idx="3"/>
          </p:cNvCxnSpPr>
          <p:nvPr/>
        </p:nvCxnSpPr>
        <p:spPr>
          <a:xfrm>
            <a:off x="3419318" y="5500094"/>
            <a:ext cx="2309055" cy="0"/>
          </a:xfrm>
          <a:prstGeom prst="straightConnector1">
            <a:avLst/>
          </a:prstGeom>
          <a:ln w="381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AutoShape 120"/>
          <p:cNvSpPr>
            <a:spLocks noChangeArrowheads="1"/>
          </p:cNvSpPr>
          <p:nvPr/>
        </p:nvSpPr>
        <p:spPr bwMode="auto">
          <a:xfrm>
            <a:off x="5728374" y="5259611"/>
            <a:ext cx="659110" cy="600051"/>
          </a:xfrm>
          <a:prstGeom prst="flowChartMagneticDisk">
            <a:avLst/>
          </a:prstGeom>
          <a:noFill/>
          <a:ln w="19050">
            <a:solidFill>
              <a:srgbClr val="FFC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fr-FR" sz="1800" b="1" dirty="0">
                <a:solidFill>
                  <a:schemeClr val="accent6"/>
                </a:solidFill>
                <a:latin typeface="Arial" pitchFamily="34" charset="0"/>
                <a:cs typeface="Arial" pitchFamily="34" charset="0"/>
              </a:rPr>
              <a:t>FNPS</a:t>
            </a:r>
          </a:p>
        </p:txBody>
      </p:sp>
      <p:sp>
        <p:nvSpPr>
          <p:cNvPr id="42" name="Oval 146"/>
          <p:cNvSpPr>
            <a:spLocks noChangeArrowheads="1"/>
          </p:cNvSpPr>
          <p:nvPr/>
        </p:nvSpPr>
        <p:spPr bwMode="auto">
          <a:xfrm>
            <a:off x="170655" y="763984"/>
            <a:ext cx="611203" cy="417770"/>
          </a:xfrm>
          <a:prstGeom prst="ellipse">
            <a:avLst/>
          </a:prstGeom>
          <a:solidFill>
            <a:srgbClr val="006699"/>
          </a:solidFill>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fr-FR" sz="2400" b="1" dirty="0">
                <a:solidFill>
                  <a:srgbClr val="FFFFFF"/>
                </a:solidFill>
                <a:effectLst>
                  <a:outerShdw blurRad="38100" dist="38100" dir="2700000" algn="tl">
                    <a:srgbClr val="000000">
                      <a:alpha val="43137"/>
                    </a:srgbClr>
                  </a:outerShdw>
                </a:effectLst>
                <a:latin typeface="Calibri" pitchFamily="34" charset="0"/>
              </a:rPr>
              <a:t>1</a:t>
            </a:r>
          </a:p>
        </p:txBody>
      </p:sp>
      <p:sp>
        <p:nvSpPr>
          <p:cNvPr id="43" name="Oval 146"/>
          <p:cNvSpPr>
            <a:spLocks noChangeArrowheads="1"/>
          </p:cNvSpPr>
          <p:nvPr/>
        </p:nvSpPr>
        <p:spPr bwMode="auto">
          <a:xfrm>
            <a:off x="170655" y="2382433"/>
            <a:ext cx="611203" cy="417770"/>
          </a:xfrm>
          <a:prstGeom prst="ellipse">
            <a:avLst/>
          </a:prstGeom>
          <a:solidFill>
            <a:srgbClr val="006699"/>
          </a:solidFill>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fr-FR" sz="2400" b="1" dirty="0">
                <a:solidFill>
                  <a:srgbClr val="FFFFFF"/>
                </a:solidFill>
                <a:effectLst>
                  <a:outerShdw blurRad="38100" dist="38100" dir="2700000" algn="tl">
                    <a:srgbClr val="000000">
                      <a:alpha val="43137"/>
                    </a:srgbClr>
                  </a:outerShdw>
                </a:effectLst>
                <a:latin typeface="Calibri" pitchFamily="34" charset="0"/>
              </a:rPr>
              <a:t>2</a:t>
            </a:r>
          </a:p>
        </p:txBody>
      </p:sp>
      <p:sp>
        <p:nvSpPr>
          <p:cNvPr id="24" name="Organigramme : Multidocument 12"/>
          <p:cNvSpPr/>
          <p:nvPr/>
        </p:nvSpPr>
        <p:spPr bwMode="auto">
          <a:xfrm>
            <a:off x="2122331" y="5035750"/>
            <a:ext cx="1296987" cy="928688"/>
          </a:xfrm>
          <a:prstGeom prst="flowChartMultidocumen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400" b="1" dirty="0">
                <a:solidFill>
                  <a:srgbClr val="2D2D8A"/>
                </a:solidFill>
              </a:rPr>
              <a:t>Répertoire ADELI</a:t>
            </a:r>
          </a:p>
        </p:txBody>
      </p:sp>
      <p:sp>
        <p:nvSpPr>
          <p:cNvPr id="25" name="Rectangle à coins arrondis 268"/>
          <p:cNvSpPr/>
          <p:nvPr/>
        </p:nvSpPr>
        <p:spPr bwMode="auto">
          <a:xfrm>
            <a:off x="458433" y="4653819"/>
            <a:ext cx="3887788" cy="1599645"/>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800" dirty="0">
              <a:solidFill>
                <a:srgbClr val="FFFFFF"/>
              </a:solidFill>
            </a:endParaRPr>
          </a:p>
        </p:txBody>
      </p:sp>
      <p:pic>
        <p:nvPicPr>
          <p:cNvPr id="26" name="Picture 5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7662" y="4680154"/>
            <a:ext cx="914436" cy="962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5" name="Connecteur droit avec flèche 6"/>
          <p:cNvCxnSpPr/>
          <p:nvPr/>
        </p:nvCxnSpPr>
        <p:spPr>
          <a:xfrm>
            <a:off x="2507896" y="3890282"/>
            <a:ext cx="0" cy="1143000"/>
          </a:xfrm>
          <a:prstGeom prst="straightConnector1">
            <a:avLst/>
          </a:prstGeom>
          <a:ln w="38100">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Connecteur droit avec flèche 51"/>
          <p:cNvCxnSpPr/>
          <p:nvPr/>
        </p:nvCxnSpPr>
        <p:spPr>
          <a:xfrm flipV="1">
            <a:off x="3117496" y="3890282"/>
            <a:ext cx="0" cy="1147881"/>
          </a:xfrm>
          <a:prstGeom prst="straightConnector1">
            <a:avLst/>
          </a:prstGeom>
          <a:ln w="381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Oval 144"/>
          <p:cNvSpPr>
            <a:spLocks noChangeArrowheads="1"/>
          </p:cNvSpPr>
          <p:nvPr/>
        </p:nvSpPr>
        <p:spPr bwMode="auto">
          <a:xfrm>
            <a:off x="2780350" y="5709115"/>
            <a:ext cx="1489614" cy="472545"/>
          </a:xfrm>
          <a:prstGeom prst="ellipse">
            <a:avLst/>
          </a:prstGeom>
          <a:solidFill>
            <a:srgbClr val="006699"/>
          </a:solidFill>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fr-FR" sz="1100" b="1" dirty="0">
                <a:solidFill>
                  <a:srgbClr val="FFFFFF"/>
                </a:solidFill>
                <a:latin typeface="Calibri" pitchFamily="34" charset="0"/>
              </a:rPr>
              <a:t>Attribution du n°ADELI</a:t>
            </a:r>
            <a:endParaRPr lang="fr-FR" sz="1100" dirty="0">
              <a:solidFill>
                <a:srgbClr val="FFFFFF"/>
              </a:solidFill>
              <a:latin typeface="Calibri" pitchFamily="34" charset="0"/>
            </a:endParaRPr>
          </a:p>
        </p:txBody>
      </p:sp>
      <p:sp>
        <p:nvSpPr>
          <p:cNvPr id="48" name="Oval 146"/>
          <p:cNvSpPr>
            <a:spLocks noChangeArrowheads="1"/>
          </p:cNvSpPr>
          <p:nvPr/>
        </p:nvSpPr>
        <p:spPr bwMode="auto">
          <a:xfrm>
            <a:off x="4444608" y="2743717"/>
            <a:ext cx="611203" cy="417770"/>
          </a:xfrm>
          <a:prstGeom prst="ellipse">
            <a:avLst/>
          </a:prstGeom>
          <a:solidFill>
            <a:srgbClr val="006699"/>
          </a:solidFill>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fr-FR" sz="2400" b="1" dirty="0">
                <a:solidFill>
                  <a:srgbClr val="FFFFFF"/>
                </a:solidFill>
                <a:effectLst>
                  <a:outerShdw blurRad="38100" dist="38100" dir="2700000" algn="tl">
                    <a:srgbClr val="000000">
                      <a:alpha val="43137"/>
                    </a:srgbClr>
                  </a:outerShdw>
                </a:effectLst>
                <a:latin typeface="Calibri" pitchFamily="34" charset="0"/>
              </a:rPr>
              <a:t>4</a:t>
            </a:r>
          </a:p>
        </p:txBody>
      </p:sp>
      <p:sp>
        <p:nvSpPr>
          <p:cNvPr id="49" name="Oval 146"/>
          <p:cNvSpPr>
            <a:spLocks noChangeArrowheads="1"/>
          </p:cNvSpPr>
          <p:nvPr/>
        </p:nvSpPr>
        <p:spPr bwMode="auto">
          <a:xfrm>
            <a:off x="5271232" y="3876968"/>
            <a:ext cx="611203" cy="417770"/>
          </a:xfrm>
          <a:prstGeom prst="ellipse">
            <a:avLst/>
          </a:prstGeom>
          <a:solidFill>
            <a:srgbClr val="006699"/>
          </a:solidFill>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fr-FR" sz="2400" b="1" dirty="0">
                <a:solidFill>
                  <a:srgbClr val="FFFFFF"/>
                </a:solidFill>
                <a:effectLst>
                  <a:outerShdw blurRad="38100" dist="38100" dir="2700000" algn="tl">
                    <a:srgbClr val="000000">
                      <a:alpha val="43137"/>
                    </a:srgbClr>
                  </a:outerShdw>
                </a:effectLst>
                <a:latin typeface="Calibri" pitchFamily="34" charset="0"/>
              </a:rPr>
              <a:t>5</a:t>
            </a:r>
          </a:p>
        </p:txBody>
      </p:sp>
      <p:sp>
        <p:nvSpPr>
          <p:cNvPr id="50" name="Oval 146"/>
          <p:cNvSpPr>
            <a:spLocks noChangeArrowheads="1"/>
          </p:cNvSpPr>
          <p:nvPr/>
        </p:nvSpPr>
        <p:spPr bwMode="auto">
          <a:xfrm>
            <a:off x="5117170" y="763037"/>
            <a:ext cx="611203" cy="417770"/>
          </a:xfrm>
          <a:prstGeom prst="ellipse">
            <a:avLst/>
          </a:prstGeom>
          <a:solidFill>
            <a:srgbClr val="006699"/>
          </a:solidFill>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fr-FR" sz="2400" b="1" dirty="0">
                <a:solidFill>
                  <a:srgbClr val="FFFFFF"/>
                </a:solidFill>
                <a:effectLst>
                  <a:outerShdw blurRad="38100" dist="38100" dir="2700000" algn="tl">
                    <a:srgbClr val="000000">
                      <a:alpha val="43137"/>
                    </a:srgbClr>
                  </a:outerShdw>
                </a:effectLst>
                <a:latin typeface="Calibri" pitchFamily="34" charset="0"/>
              </a:rPr>
              <a:t>6</a:t>
            </a:r>
          </a:p>
        </p:txBody>
      </p:sp>
      <p:sp>
        <p:nvSpPr>
          <p:cNvPr id="51" name="Oval 144"/>
          <p:cNvSpPr>
            <a:spLocks noChangeArrowheads="1"/>
          </p:cNvSpPr>
          <p:nvPr/>
        </p:nvSpPr>
        <p:spPr bwMode="auto">
          <a:xfrm>
            <a:off x="1330825" y="972870"/>
            <a:ext cx="2880000" cy="1224000"/>
          </a:xfrm>
          <a:prstGeom prst="ellipse">
            <a:avLst/>
          </a:prstGeom>
          <a:solidFill>
            <a:srgbClr val="006699"/>
          </a:solidFill>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fr-FR" sz="1400" b="1" dirty="0">
                <a:solidFill>
                  <a:srgbClr val="FFFFFF"/>
                </a:solidFill>
                <a:latin typeface="Calibri" pitchFamily="34" charset="0"/>
              </a:rPr>
              <a:t>Inscription à l’Ordre </a:t>
            </a:r>
          </a:p>
          <a:p>
            <a:pPr algn="ctr">
              <a:defRPr/>
            </a:pPr>
            <a:endParaRPr lang="fr-FR" sz="1200" b="1" dirty="0">
              <a:solidFill>
                <a:srgbClr val="FFFFFF"/>
              </a:solidFill>
              <a:latin typeface="Calibri" pitchFamily="34" charset="0"/>
            </a:endParaRPr>
          </a:p>
          <a:p>
            <a:pPr algn="ctr">
              <a:defRPr/>
            </a:pPr>
            <a:r>
              <a:rPr lang="fr-FR" sz="1200" b="1" dirty="0">
                <a:solidFill>
                  <a:srgbClr val="FFFFFF"/>
                </a:solidFill>
                <a:latin typeface="Calibri" pitchFamily="34" charset="0"/>
                <a:sym typeface="Wingdings" panose="05000000000000000000" pitchFamily="2" charset="2"/>
              </a:rPr>
              <a:t> </a:t>
            </a:r>
            <a:r>
              <a:rPr lang="fr-FR" sz="1200" b="1" dirty="0">
                <a:solidFill>
                  <a:srgbClr val="FFFFFF"/>
                </a:solidFill>
                <a:latin typeface="Calibri" pitchFamily="34" charset="0"/>
              </a:rPr>
              <a:t>Obtention de </a:t>
            </a:r>
          </a:p>
          <a:p>
            <a:pPr algn="ctr">
              <a:defRPr/>
            </a:pPr>
            <a:r>
              <a:rPr lang="fr-FR" sz="1200" b="1" dirty="0">
                <a:solidFill>
                  <a:srgbClr val="FFFFFF"/>
                </a:solidFill>
                <a:latin typeface="Calibri" pitchFamily="34" charset="0"/>
              </a:rPr>
              <a:t>l’attestation d’inscription</a:t>
            </a:r>
            <a:endParaRPr lang="fr-FR" sz="1200" dirty="0">
              <a:solidFill>
                <a:srgbClr val="FFFFFF"/>
              </a:solidFill>
              <a:latin typeface="Calibri" pitchFamily="34" charset="0"/>
            </a:endParaRPr>
          </a:p>
        </p:txBody>
      </p:sp>
      <p:sp>
        <p:nvSpPr>
          <p:cNvPr id="54" name="Oval 146"/>
          <p:cNvSpPr>
            <a:spLocks noChangeArrowheads="1"/>
          </p:cNvSpPr>
          <p:nvPr/>
        </p:nvSpPr>
        <p:spPr bwMode="auto">
          <a:xfrm>
            <a:off x="162356" y="4566675"/>
            <a:ext cx="611203" cy="417770"/>
          </a:xfrm>
          <a:prstGeom prst="ellipse">
            <a:avLst/>
          </a:prstGeom>
          <a:solidFill>
            <a:srgbClr val="006699"/>
          </a:solidFill>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fr-FR" sz="2400" dirty="0">
                <a:solidFill>
                  <a:srgbClr val="FFFFFF"/>
                </a:solidFill>
                <a:effectLst>
                  <a:outerShdw blurRad="38100" dist="38100" dir="2700000" algn="tl">
                    <a:srgbClr val="000000">
                      <a:alpha val="43137"/>
                    </a:srgbClr>
                  </a:outerShdw>
                </a:effectLst>
                <a:latin typeface="Calibri" pitchFamily="34" charset="0"/>
              </a:rPr>
              <a:t>3</a:t>
            </a:r>
            <a:endParaRPr lang="fr-FR" sz="2400" b="1" dirty="0">
              <a:solidFill>
                <a:srgbClr val="FFFFFF"/>
              </a:solidFill>
              <a:effectLst>
                <a:outerShdw blurRad="38100" dist="38100" dir="2700000" algn="tl">
                  <a:srgbClr val="000000">
                    <a:alpha val="43137"/>
                  </a:srgbClr>
                </a:outerShdw>
              </a:effectLst>
              <a:latin typeface="Calibri" pitchFamily="34" charset="0"/>
            </a:endParaRPr>
          </a:p>
        </p:txBody>
      </p:sp>
    </p:spTree>
    <p:extLst>
      <p:ext uri="{BB962C8B-B14F-4D97-AF65-F5344CB8AC3E}">
        <p14:creationId xmlns:p14="http://schemas.microsoft.com/office/powerpoint/2010/main" val="15196882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à coins arrondis 83"/>
          <p:cNvSpPr/>
          <p:nvPr/>
        </p:nvSpPr>
        <p:spPr bwMode="auto">
          <a:xfrm>
            <a:off x="5084795" y="3822719"/>
            <a:ext cx="4510680" cy="2340596"/>
          </a:xfrm>
          <a:prstGeom prst="roundRect">
            <a:avLst>
              <a:gd name="adj" fmla="val 10071"/>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dirty="0">
              <a:solidFill>
                <a:srgbClr val="FFFFFF"/>
              </a:solidFill>
            </a:endParaRPr>
          </a:p>
        </p:txBody>
      </p:sp>
      <p:sp>
        <p:nvSpPr>
          <p:cNvPr id="2" name="Title 1"/>
          <p:cNvSpPr>
            <a:spLocks noGrp="1"/>
          </p:cNvSpPr>
          <p:nvPr>
            <p:ph type="title"/>
          </p:nvPr>
        </p:nvSpPr>
        <p:spPr/>
        <p:txBody>
          <a:bodyPr/>
          <a:lstStyle/>
          <a:p>
            <a:r>
              <a:rPr lang="fr-FR" sz="2000" dirty="0"/>
              <a:t>3. Acteurs de </a:t>
            </a:r>
            <a:r>
              <a:rPr lang="fr-FR" sz="2000" dirty="0" smtClean="0"/>
              <a:t>santé</a:t>
            </a:r>
            <a:br>
              <a:rPr lang="fr-FR" sz="2000" dirty="0" smtClean="0"/>
            </a:br>
            <a:r>
              <a:rPr lang="fr-FR" sz="2000" i="1" dirty="0"/>
              <a:t>FNPS : </a:t>
            </a:r>
            <a:r>
              <a:rPr lang="fr-FR" sz="2000" i="1" dirty="0" smtClean="0"/>
              <a:t>Circuit </a:t>
            </a:r>
            <a:r>
              <a:rPr lang="fr-FR" sz="2000" i="1" dirty="0"/>
              <a:t>de Simplification Administrative</a:t>
            </a:r>
          </a:p>
        </p:txBody>
      </p:sp>
      <p:sp>
        <p:nvSpPr>
          <p:cNvPr id="52" name="Oval 146"/>
          <p:cNvSpPr>
            <a:spLocks noChangeArrowheads="1"/>
          </p:cNvSpPr>
          <p:nvPr/>
        </p:nvSpPr>
        <p:spPr bwMode="auto">
          <a:xfrm>
            <a:off x="661199" y="4822802"/>
            <a:ext cx="2066252" cy="1281929"/>
          </a:xfrm>
          <a:prstGeom prst="ellipse">
            <a:avLst/>
          </a:prstGeom>
          <a:solidFill>
            <a:srgbClr val="006699"/>
          </a:solidFill>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fr-FR" sz="1400" b="1" dirty="0">
                <a:solidFill>
                  <a:srgbClr val="FFFFFF"/>
                </a:solidFill>
                <a:latin typeface="Calibri" pitchFamily="34" charset="0"/>
              </a:rPr>
              <a:t>Se présente </a:t>
            </a:r>
            <a:r>
              <a:rPr lang="fr-FR" sz="1400" b="1" dirty="0" smtClean="0">
                <a:solidFill>
                  <a:srgbClr val="FFFFFF"/>
                </a:solidFill>
                <a:latin typeface="Calibri" pitchFamily="34" charset="0"/>
              </a:rPr>
              <a:t>à la caisse</a:t>
            </a:r>
          </a:p>
          <a:p>
            <a:pPr algn="ctr">
              <a:defRPr/>
            </a:pPr>
            <a:r>
              <a:rPr lang="fr-FR" sz="1200" b="1" dirty="0" smtClean="0">
                <a:solidFill>
                  <a:srgbClr val="FFFFFF"/>
                </a:solidFill>
                <a:latin typeface="Calibri" pitchFamily="34" charset="0"/>
              </a:rPr>
              <a:t>Informe </a:t>
            </a:r>
            <a:r>
              <a:rPr lang="fr-FR" sz="1200" b="1" dirty="0">
                <a:solidFill>
                  <a:srgbClr val="FFFFFF"/>
                </a:solidFill>
                <a:latin typeface="Calibri" pitchFamily="34" charset="0"/>
              </a:rPr>
              <a:t>de son installation </a:t>
            </a:r>
            <a:br>
              <a:rPr lang="fr-FR" sz="1200" b="1" dirty="0">
                <a:solidFill>
                  <a:srgbClr val="FFFFFF"/>
                </a:solidFill>
                <a:latin typeface="Calibri" pitchFamily="34" charset="0"/>
              </a:rPr>
            </a:br>
            <a:r>
              <a:rPr lang="fr-FR" sz="1200" b="1" dirty="0">
                <a:solidFill>
                  <a:srgbClr val="FFFFFF"/>
                </a:solidFill>
                <a:latin typeface="Calibri" pitchFamily="34" charset="0"/>
              </a:rPr>
              <a:t>dans le département</a:t>
            </a:r>
          </a:p>
          <a:p>
            <a:pPr marL="171450" indent="-171450" algn="ctr">
              <a:buFont typeface="Wingdings" pitchFamily="2" charset="2"/>
              <a:buChar char="à"/>
              <a:defRPr/>
            </a:pPr>
            <a:r>
              <a:rPr lang="fr-FR" sz="1200" b="1" dirty="0">
                <a:solidFill>
                  <a:srgbClr val="FFFFFF"/>
                </a:solidFill>
                <a:latin typeface="Calibri" pitchFamily="34" charset="0"/>
              </a:rPr>
              <a:t>Donne un RIB</a:t>
            </a:r>
          </a:p>
        </p:txBody>
      </p:sp>
      <p:pic>
        <p:nvPicPr>
          <p:cNvPr id="56" name="Picture 6" desc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523" y="3939184"/>
            <a:ext cx="142398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Oval 144"/>
          <p:cNvSpPr>
            <a:spLocks noChangeArrowheads="1"/>
          </p:cNvSpPr>
          <p:nvPr/>
        </p:nvSpPr>
        <p:spPr bwMode="auto">
          <a:xfrm>
            <a:off x="817509" y="1667462"/>
            <a:ext cx="3190402" cy="1396372"/>
          </a:xfrm>
          <a:prstGeom prst="ellipse">
            <a:avLst/>
          </a:prstGeom>
          <a:solidFill>
            <a:srgbClr val="006699"/>
          </a:solidFill>
          <a:ln>
            <a:headEnd/>
            <a:tailEnd/>
          </a:ln>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sz="2000">
                <a:solidFill>
                  <a:schemeClr val="tx1"/>
                </a:solidFill>
                <a:latin typeface="Times New Roman" pitchFamily="18" charset="0"/>
                <a:ea typeface="MS PGothic" pitchFamily="34" charset="-128"/>
              </a:defRPr>
            </a:lvl1pPr>
            <a:lvl2pPr marL="742950" indent="-285750" eaLnBrk="0" hangingPunct="0">
              <a:defRPr sz="2000">
                <a:solidFill>
                  <a:schemeClr val="tx1"/>
                </a:solidFill>
                <a:latin typeface="Times New Roman" pitchFamily="18" charset="0"/>
                <a:ea typeface="MS PGothic" pitchFamily="34" charset="-128"/>
              </a:defRPr>
            </a:lvl2pPr>
            <a:lvl3pPr marL="1143000" indent="-228600" eaLnBrk="0" hangingPunct="0">
              <a:defRPr sz="2000">
                <a:solidFill>
                  <a:schemeClr val="tx1"/>
                </a:solidFill>
                <a:latin typeface="Times New Roman" pitchFamily="18" charset="0"/>
                <a:ea typeface="MS PGothic" pitchFamily="34" charset="-128"/>
              </a:defRPr>
            </a:lvl3pPr>
            <a:lvl4pPr marL="1600200" indent="-228600" eaLnBrk="0" hangingPunct="0">
              <a:defRPr sz="2000">
                <a:solidFill>
                  <a:schemeClr val="tx1"/>
                </a:solidFill>
                <a:latin typeface="Times New Roman" pitchFamily="18" charset="0"/>
                <a:ea typeface="MS PGothic" pitchFamily="34" charset="-128"/>
              </a:defRPr>
            </a:lvl4pPr>
            <a:lvl5pPr marL="2057400" indent="-228600" eaLnBrk="0" hangingPunct="0">
              <a:defRPr sz="20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0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0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0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000">
                <a:solidFill>
                  <a:schemeClr val="tx1"/>
                </a:solidFill>
                <a:latin typeface="Times New Roman" pitchFamily="18" charset="0"/>
                <a:ea typeface="MS PGothic" pitchFamily="34" charset="-128"/>
              </a:defRPr>
            </a:lvl9pPr>
          </a:lstStyle>
          <a:p>
            <a:pPr algn="ctr" eaLnBrk="1" hangingPunct="1">
              <a:defRPr/>
            </a:pPr>
            <a:r>
              <a:rPr lang="fr-FR" sz="1400" b="1" dirty="0" smtClean="0">
                <a:solidFill>
                  <a:srgbClr val="FFFFFF"/>
                </a:solidFill>
                <a:latin typeface="Calibri" pitchFamily="34" charset="0"/>
              </a:rPr>
              <a:t>Inscription à l’Ordre </a:t>
            </a:r>
          </a:p>
          <a:p>
            <a:pPr algn="ctr" eaLnBrk="1" hangingPunct="1">
              <a:defRPr/>
            </a:pPr>
            <a:r>
              <a:rPr lang="fr-FR" sz="1400" b="1" dirty="0" smtClean="0">
                <a:solidFill>
                  <a:srgbClr val="FFFFFF"/>
                </a:solidFill>
                <a:latin typeface="Calibri" pitchFamily="34" charset="0"/>
              </a:rPr>
              <a:t>Guichet Unique</a:t>
            </a:r>
          </a:p>
          <a:p>
            <a:pPr algn="ctr" eaLnBrk="1" hangingPunct="1">
              <a:defRPr/>
            </a:pPr>
            <a:endParaRPr lang="fr-FR" sz="1400" b="1" dirty="0" smtClean="0">
              <a:solidFill>
                <a:srgbClr val="FFFFFF"/>
              </a:solidFill>
              <a:latin typeface="Calibri" pitchFamily="34" charset="0"/>
            </a:endParaRPr>
          </a:p>
          <a:p>
            <a:pPr algn="ctr" eaLnBrk="1" hangingPunct="1">
              <a:buFont typeface="Wingdings" pitchFamily="2" charset="2"/>
              <a:buChar char="à"/>
              <a:defRPr/>
            </a:pPr>
            <a:r>
              <a:rPr lang="fr-FR" sz="1200" b="1" dirty="0" smtClean="0">
                <a:solidFill>
                  <a:srgbClr val="FFFFFF"/>
                </a:solidFill>
                <a:latin typeface="Calibri" pitchFamily="34" charset="0"/>
                <a:sym typeface="Wingdings" pitchFamily="2" charset="2"/>
              </a:rPr>
              <a:t>Inscription au RPPS</a:t>
            </a:r>
          </a:p>
          <a:p>
            <a:pPr algn="ctr" eaLnBrk="1" hangingPunct="1">
              <a:buFont typeface="Wingdings" pitchFamily="2" charset="2"/>
              <a:buChar char="à"/>
              <a:defRPr/>
            </a:pPr>
            <a:r>
              <a:rPr lang="fr-FR" sz="1200" b="1" dirty="0" smtClean="0">
                <a:solidFill>
                  <a:srgbClr val="FFFFFF"/>
                </a:solidFill>
                <a:latin typeface="Calibri" pitchFamily="34" charset="0"/>
              </a:rPr>
              <a:t> Obtention d’un numéro RPPS, de </a:t>
            </a:r>
          </a:p>
          <a:p>
            <a:pPr algn="ctr" eaLnBrk="1" hangingPunct="1">
              <a:defRPr/>
            </a:pPr>
            <a:r>
              <a:rPr lang="fr-FR" sz="1200" b="1" dirty="0" smtClean="0">
                <a:solidFill>
                  <a:srgbClr val="FFFFFF"/>
                </a:solidFill>
                <a:latin typeface="Calibri" pitchFamily="34" charset="0"/>
              </a:rPr>
              <a:t>l’attestation d’inscription</a:t>
            </a:r>
            <a:endParaRPr lang="fr-FR" sz="1200" dirty="0" smtClean="0">
              <a:solidFill>
                <a:srgbClr val="FFFFFF"/>
              </a:solidFill>
              <a:latin typeface="Calibri" pitchFamily="34" charset="0"/>
            </a:endParaRPr>
          </a:p>
        </p:txBody>
      </p:sp>
      <p:sp>
        <p:nvSpPr>
          <p:cNvPr id="41" name="Rectangle à coins arrondis 83"/>
          <p:cNvSpPr/>
          <p:nvPr/>
        </p:nvSpPr>
        <p:spPr bwMode="auto">
          <a:xfrm>
            <a:off x="458433" y="865742"/>
            <a:ext cx="4510680" cy="2340596"/>
          </a:xfrm>
          <a:prstGeom prst="roundRect">
            <a:avLst>
              <a:gd name="adj" fmla="val 10071"/>
            </a:avLst>
          </a:prstGeom>
          <a:no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800" dirty="0">
              <a:solidFill>
                <a:srgbClr val="FFFFFF"/>
              </a:solidFill>
            </a:endParaRPr>
          </a:p>
        </p:txBody>
      </p:sp>
      <p:pic>
        <p:nvPicPr>
          <p:cNvPr id="42" name="Picture 138" descr="3d Diploma : caractères 3D isolées sur fond blanc série"/>
          <p:cNvPicPr>
            <a:picLocks noChangeAspect="1" noChangeArrowheads="1"/>
          </p:cNvPicPr>
          <p:nvPr/>
        </p:nvPicPr>
        <p:blipFill>
          <a:blip r:embed="rId4">
            <a:extLst>
              <a:ext uri="{28A0092B-C50C-407E-A947-70E740481C1C}">
                <a14:useLocalDpi xmlns:a14="http://schemas.microsoft.com/office/drawing/2010/main" val="0"/>
              </a:ext>
            </a:extLst>
          </a:blip>
          <a:srcRect l="27480" r="23016"/>
          <a:stretch>
            <a:fillRect/>
          </a:stretch>
        </p:blipFill>
        <p:spPr bwMode="auto">
          <a:xfrm>
            <a:off x="815950" y="718075"/>
            <a:ext cx="637946" cy="91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Oval 146"/>
          <p:cNvSpPr>
            <a:spLocks noChangeArrowheads="1"/>
          </p:cNvSpPr>
          <p:nvPr/>
        </p:nvSpPr>
        <p:spPr bwMode="auto">
          <a:xfrm>
            <a:off x="170655" y="763984"/>
            <a:ext cx="611203" cy="417770"/>
          </a:xfrm>
          <a:prstGeom prst="ellipse">
            <a:avLst/>
          </a:prstGeom>
          <a:solidFill>
            <a:srgbClr val="006699"/>
          </a:solidFill>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fr-FR" sz="2400" b="1" dirty="0">
                <a:solidFill>
                  <a:srgbClr val="FFFFFF"/>
                </a:solidFill>
                <a:effectLst>
                  <a:outerShdw blurRad="38100" dist="38100" dir="2700000" algn="tl">
                    <a:srgbClr val="000000">
                      <a:alpha val="43137"/>
                    </a:srgbClr>
                  </a:outerShdw>
                </a:effectLst>
                <a:latin typeface="Calibri" pitchFamily="34" charset="0"/>
              </a:rPr>
              <a:t>1</a:t>
            </a:r>
          </a:p>
        </p:txBody>
      </p:sp>
      <p:pic>
        <p:nvPicPr>
          <p:cNvPr id="45" name="Picture 107" descr="ordre_ch_dentist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6185" y="1071646"/>
            <a:ext cx="424798" cy="477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104" descr="onph"/>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04756" y="1112073"/>
            <a:ext cx="446424" cy="40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110" descr="ordre_sages_femme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45059" y="1144379"/>
            <a:ext cx="301755" cy="389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101" descr="CNO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0509" y="1194974"/>
            <a:ext cx="544323" cy="26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Rectangle à coins arrondis 83"/>
          <p:cNvSpPr/>
          <p:nvPr/>
        </p:nvSpPr>
        <p:spPr bwMode="auto">
          <a:xfrm>
            <a:off x="470123" y="3822719"/>
            <a:ext cx="4498990" cy="2340596"/>
          </a:xfrm>
          <a:prstGeom prst="roundRect">
            <a:avLst>
              <a:gd name="adj" fmla="val 10071"/>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dirty="0">
              <a:solidFill>
                <a:srgbClr val="FFFFFF"/>
              </a:solidFill>
            </a:endParaRPr>
          </a:p>
        </p:txBody>
      </p:sp>
      <p:sp>
        <p:nvSpPr>
          <p:cNvPr id="50" name="Oval 146"/>
          <p:cNvSpPr>
            <a:spLocks noChangeArrowheads="1"/>
          </p:cNvSpPr>
          <p:nvPr/>
        </p:nvSpPr>
        <p:spPr bwMode="auto">
          <a:xfrm>
            <a:off x="206306" y="3730299"/>
            <a:ext cx="611203" cy="417770"/>
          </a:xfrm>
          <a:prstGeom prst="ellipse">
            <a:avLst/>
          </a:prstGeom>
          <a:solidFill>
            <a:srgbClr val="006699"/>
          </a:solidFill>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fr-FR" sz="2400" b="1" dirty="0">
                <a:solidFill>
                  <a:srgbClr val="FFFFFF"/>
                </a:solidFill>
                <a:effectLst>
                  <a:outerShdw blurRad="38100" dist="38100" dir="2700000" algn="tl">
                    <a:srgbClr val="000000">
                      <a:alpha val="43137"/>
                    </a:srgbClr>
                  </a:outerShdw>
                </a:effectLst>
                <a:latin typeface="Calibri" pitchFamily="34" charset="0"/>
              </a:rPr>
              <a:t>3</a:t>
            </a:r>
          </a:p>
        </p:txBody>
      </p:sp>
      <p:sp>
        <p:nvSpPr>
          <p:cNvPr id="94" name="Rectangle 93"/>
          <p:cNvSpPr/>
          <p:nvPr/>
        </p:nvSpPr>
        <p:spPr>
          <a:xfrm>
            <a:off x="7886400" y="4465113"/>
            <a:ext cx="1176338" cy="660400"/>
          </a:xfrm>
          <a:prstGeom prst="rect">
            <a:avLst/>
          </a:prstGeom>
          <a:solidFill>
            <a:schemeClr val="bg1"/>
          </a:solidFill>
          <a:ln w="3175">
            <a:solidFill>
              <a:srgbClr val="00B0F0"/>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800" b="1" dirty="0">
                <a:solidFill>
                  <a:srgbClr val="2D2D8A"/>
                </a:solidFill>
              </a:rPr>
              <a:t>Système CPS</a:t>
            </a:r>
          </a:p>
        </p:txBody>
      </p:sp>
      <p:grpSp>
        <p:nvGrpSpPr>
          <p:cNvPr id="95" name="Group 124"/>
          <p:cNvGrpSpPr>
            <a:grpSpLocks/>
          </p:cNvGrpSpPr>
          <p:nvPr/>
        </p:nvGrpSpPr>
        <p:grpSpPr bwMode="auto">
          <a:xfrm>
            <a:off x="6105225" y="4465113"/>
            <a:ext cx="1014213" cy="801687"/>
            <a:chOff x="3198" y="1570"/>
            <a:chExt cx="680" cy="499"/>
          </a:xfrm>
        </p:grpSpPr>
        <p:sp>
          <p:nvSpPr>
            <p:cNvPr id="96" name="AutoShape 120"/>
            <p:cNvSpPr>
              <a:spLocks noChangeArrowheads="1"/>
            </p:cNvSpPr>
            <p:nvPr/>
          </p:nvSpPr>
          <p:spPr bwMode="auto">
            <a:xfrm>
              <a:off x="3198" y="1570"/>
              <a:ext cx="680" cy="499"/>
            </a:xfrm>
            <a:prstGeom prst="flowChartMagneticDisk">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sz="1800" dirty="0">
                <a:solidFill>
                  <a:srgbClr val="000000"/>
                </a:solidFill>
                <a:latin typeface="Arial" pitchFamily="34" charset="0"/>
              </a:endParaRPr>
            </a:p>
          </p:txBody>
        </p:sp>
        <p:pic>
          <p:nvPicPr>
            <p:cNvPr id="97" name="Picture 121" descr="rpp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308" y="1767"/>
              <a:ext cx="443"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8" name="ZoneTexte 69"/>
          <p:cNvSpPr txBox="1">
            <a:spLocks noChangeArrowheads="1"/>
          </p:cNvSpPr>
          <p:nvPr/>
        </p:nvSpPr>
        <p:spPr bwMode="auto">
          <a:xfrm>
            <a:off x="4519313" y="5328713"/>
            <a:ext cx="4525962" cy="6016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itchFamily="18" charset="0"/>
                <a:ea typeface="MS PGothic" pitchFamily="34" charset="-128"/>
              </a:defRPr>
            </a:lvl1pPr>
            <a:lvl2pPr marL="742950" indent="-285750" eaLnBrk="0" hangingPunct="0">
              <a:defRPr sz="2000">
                <a:solidFill>
                  <a:schemeClr val="tx1"/>
                </a:solidFill>
                <a:latin typeface="Times New Roman" pitchFamily="18" charset="0"/>
                <a:ea typeface="MS PGothic" pitchFamily="34" charset="-128"/>
              </a:defRPr>
            </a:lvl2pPr>
            <a:lvl3pPr marL="1143000" indent="-228600" eaLnBrk="0" hangingPunct="0">
              <a:defRPr sz="2000">
                <a:solidFill>
                  <a:schemeClr val="tx1"/>
                </a:solidFill>
                <a:latin typeface="Times New Roman" pitchFamily="18" charset="0"/>
                <a:ea typeface="MS PGothic" pitchFamily="34" charset="-128"/>
              </a:defRPr>
            </a:lvl3pPr>
            <a:lvl4pPr marL="1600200" indent="-228600" eaLnBrk="0" hangingPunct="0">
              <a:defRPr sz="2000">
                <a:solidFill>
                  <a:schemeClr val="tx1"/>
                </a:solidFill>
                <a:latin typeface="Times New Roman" pitchFamily="18" charset="0"/>
                <a:ea typeface="MS PGothic" pitchFamily="34" charset="-128"/>
              </a:defRPr>
            </a:lvl4pPr>
            <a:lvl5pPr marL="2057400" indent="-228600" eaLnBrk="0" hangingPunct="0">
              <a:defRPr sz="20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0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0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0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000">
                <a:solidFill>
                  <a:schemeClr val="tx1"/>
                </a:solidFill>
                <a:latin typeface="Times New Roman" pitchFamily="18" charset="0"/>
                <a:ea typeface="MS PGothic" pitchFamily="34" charset="-128"/>
              </a:defRPr>
            </a:lvl9pPr>
          </a:lstStyle>
          <a:p>
            <a:pPr eaLnBrk="1" hangingPunct="1"/>
            <a:r>
              <a:rPr lang="fr-FR" sz="1100" b="1" i="1" dirty="0">
                <a:solidFill>
                  <a:srgbClr val="2D2D8A"/>
                </a:solidFill>
                <a:latin typeface="Calibri" pitchFamily="34" charset="0"/>
                <a:cs typeface="Calibri" pitchFamily="34" charset="0"/>
              </a:rPr>
              <a:t>Consulte le RPPS</a:t>
            </a:r>
          </a:p>
          <a:p>
            <a:pPr eaLnBrk="1" hangingPunct="1"/>
            <a:r>
              <a:rPr lang="fr-FR" sz="1100" b="1" i="1" dirty="0">
                <a:solidFill>
                  <a:srgbClr val="2D2D8A"/>
                </a:solidFill>
                <a:latin typeface="Calibri" pitchFamily="34" charset="0"/>
                <a:cs typeface="Calibri" pitchFamily="34" charset="0"/>
              </a:rPr>
              <a:t>Saisit au FNPS les données </a:t>
            </a:r>
          </a:p>
          <a:p>
            <a:pPr eaLnBrk="1" hangingPunct="1"/>
            <a:r>
              <a:rPr lang="fr-FR" sz="1100" b="1" i="1" dirty="0">
                <a:solidFill>
                  <a:srgbClr val="2D2D8A"/>
                </a:solidFill>
                <a:latin typeface="Calibri" pitchFamily="34" charset="0"/>
                <a:cs typeface="Calibri" pitchFamily="34" charset="0"/>
              </a:rPr>
              <a:t>nécessaires pour être synchrone et permettre la délivrance de la carte CPS </a:t>
            </a:r>
          </a:p>
        </p:txBody>
      </p:sp>
      <p:cxnSp>
        <p:nvCxnSpPr>
          <p:cNvPr id="99" name="Connecteur droit avec flèche 82"/>
          <p:cNvCxnSpPr>
            <a:stCxn id="96" idx="4"/>
            <a:endCxn id="94" idx="1"/>
          </p:cNvCxnSpPr>
          <p:nvPr/>
        </p:nvCxnSpPr>
        <p:spPr>
          <a:xfrm flipV="1">
            <a:off x="7119438" y="4795313"/>
            <a:ext cx="766962" cy="70644"/>
          </a:xfrm>
          <a:prstGeom prst="straightConnector1">
            <a:avLst/>
          </a:prstGeom>
          <a:ln w="381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0" name="AutoShape 120"/>
          <p:cNvSpPr>
            <a:spLocks noChangeArrowheads="1"/>
          </p:cNvSpPr>
          <p:nvPr/>
        </p:nvSpPr>
        <p:spPr bwMode="auto">
          <a:xfrm>
            <a:off x="3617422" y="4050792"/>
            <a:ext cx="901700" cy="754046"/>
          </a:xfrm>
          <a:prstGeom prst="flowChartMagneticDisk">
            <a:avLst/>
          </a:prstGeom>
          <a:noFill/>
          <a:ln w="19050">
            <a:solidFill>
              <a:srgbClr val="FFC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fr-FR" sz="1800" b="1" dirty="0">
                <a:solidFill>
                  <a:schemeClr val="accent6"/>
                </a:solidFill>
                <a:latin typeface="Arial" pitchFamily="34" charset="0"/>
                <a:cs typeface="Arial" pitchFamily="34" charset="0"/>
              </a:rPr>
              <a:t>FNPS</a:t>
            </a:r>
          </a:p>
        </p:txBody>
      </p:sp>
      <p:pic>
        <p:nvPicPr>
          <p:cNvPr id="101" name="Image 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727150" y="5293788"/>
            <a:ext cx="822325"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2" name="Connecteur droit avec flèche 70"/>
          <p:cNvCxnSpPr>
            <a:endCxn id="100" idx="3"/>
          </p:cNvCxnSpPr>
          <p:nvPr/>
        </p:nvCxnSpPr>
        <p:spPr>
          <a:xfrm flipH="1" flipV="1">
            <a:off x="4068272" y="4804838"/>
            <a:ext cx="80432" cy="48895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onnecteur droit avec flèche 21"/>
          <p:cNvCxnSpPr>
            <a:stCxn id="101" idx="0"/>
            <a:endCxn id="96" idx="2"/>
          </p:cNvCxnSpPr>
          <p:nvPr/>
        </p:nvCxnSpPr>
        <p:spPr>
          <a:xfrm flipV="1">
            <a:off x="4138313" y="4865957"/>
            <a:ext cx="1966912" cy="42783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4" name="Rectangle 25"/>
          <p:cNvSpPr>
            <a:spLocks noChangeArrowheads="1"/>
          </p:cNvSpPr>
          <p:nvPr/>
        </p:nvSpPr>
        <p:spPr bwMode="auto">
          <a:xfrm>
            <a:off x="2768300" y="4933425"/>
            <a:ext cx="12858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fr-FR" sz="1100" b="1" i="1" dirty="0">
                <a:solidFill>
                  <a:srgbClr val="333399"/>
                </a:solidFill>
                <a:latin typeface="Calibri" pitchFamily="34" charset="0"/>
              </a:rPr>
              <a:t>Enregistre le PS, les informations de son activité libérale</a:t>
            </a:r>
          </a:p>
        </p:txBody>
      </p:sp>
      <p:sp>
        <p:nvSpPr>
          <p:cNvPr id="105" name="Oval 146"/>
          <p:cNvSpPr>
            <a:spLocks noChangeArrowheads="1"/>
          </p:cNvSpPr>
          <p:nvPr/>
        </p:nvSpPr>
        <p:spPr bwMode="auto">
          <a:xfrm>
            <a:off x="3128530" y="5685160"/>
            <a:ext cx="611203" cy="417770"/>
          </a:xfrm>
          <a:prstGeom prst="ellipse">
            <a:avLst/>
          </a:prstGeom>
          <a:solidFill>
            <a:srgbClr val="006699"/>
          </a:solidFill>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fr-FR" sz="2400" b="1" dirty="0">
                <a:solidFill>
                  <a:srgbClr val="FFFFFF"/>
                </a:solidFill>
                <a:effectLst>
                  <a:outerShdw blurRad="38100" dist="38100" dir="2700000" algn="tl">
                    <a:srgbClr val="000000">
                      <a:alpha val="43137"/>
                    </a:srgbClr>
                  </a:outerShdw>
                </a:effectLst>
                <a:latin typeface="Calibri" pitchFamily="34" charset="0"/>
              </a:rPr>
              <a:t>4</a:t>
            </a:r>
          </a:p>
        </p:txBody>
      </p:sp>
      <p:pic>
        <p:nvPicPr>
          <p:cNvPr id="108" name="Picture 66" descr="ASIP_Sante"/>
          <p:cNvPicPr>
            <a:picLocks noChangeAspect="1" noChangeArrowheads="1"/>
          </p:cNvPicPr>
          <p:nvPr/>
        </p:nvPicPr>
        <p:blipFill>
          <a:blip r:embed="rId11">
            <a:extLst>
              <a:ext uri="{28A0092B-C50C-407E-A947-70E740481C1C}">
                <a14:useLocalDpi xmlns:a14="http://schemas.microsoft.com/office/drawing/2010/main" val="0"/>
              </a:ext>
            </a:extLst>
          </a:blip>
          <a:srcRect l="12500" t="16089" r="7634" b="11778"/>
          <a:stretch>
            <a:fillRect/>
          </a:stretch>
        </p:blipFill>
        <p:spPr bwMode="auto">
          <a:xfrm>
            <a:off x="8662670" y="3409175"/>
            <a:ext cx="833067" cy="738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0" name="Connecteur droit avec flèche 39"/>
          <p:cNvCxnSpPr/>
          <p:nvPr/>
        </p:nvCxnSpPr>
        <p:spPr>
          <a:xfrm>
            <a:off x="3514851" y="2933205"/>
            <a:ext cx="2552712" cy="150250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necteur droit avec flèche 42"/>
          <p:cNvCxnSpPr/>
          <p:nvPr/>
        </p:nvCxnSpPr>
        <p:spPr>
          <a:xfrm flipH="1" flipV="1">
            <a:off x="3632338" y="2756138"/>
            <a:ext cx="2732087" cy="159226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12" name="Oval 146"/>
          <p:cNvSpPr>
            <a:spLocks noChangeArrowheads="1"/>
          </p:cNvSpPr>
          <p:nvPr/>
        </p:nvSpPr>
        <p:spPr bwMode="auto">
          <a:xfrm>
            <a:off x="4689750" y="3372657"/>
            <a:ext cx="611203" cy="417770"/>
          </a:xfrm>
          <a:prstGeom prst="ellipse">
            <a:avLst/>
          </a:prstGeom>
          <a:solidFill>
            <a:srgbClr val="006699"/>
          </a:solidFill>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fr-FR" sz="2400" b="1" dirty="0">
                <a:solidFill>
                  <a:srgbClr val="FFFFFF"/>
                </a:solidFill>
                <a:effectLst>
                  <a:outerShdw blurRad="38100" dist="38100" dir="2700000" algn="tl">
                    <a:srgbClr val="000000">
                      <a:alpha val="43137"/>
                    </a:srgbClr>
                  </a:outerShdw>
                </a:effectLst>
                <a:latin typeface="Calibri" pitchFamily="34" charset="0"/>
              </a:rPr>
              <a:t>2</a:t>
            </a:r>
          </a:p>
        </p:txBody>
      </p:sp>
      <p:sp>
        <p:nvSpPr>
          <p:cNvPr id="113" name="ZoneTexte 69"/>
          <p:cNvSpPr txBox="1">
            <a:spLocks noChangeArrowheads="1"/>
          </p:cNvSpPr>
          <p:nvPr/>
        </p:nvSpPr>
        <p:spPr bwMode="auto">
          <a:xfrm rot="1891831">
            <a:off x="4905650" y="3241788"/>
            <a:ext cx="7159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itchFamily="18" charset="0"/>
                <a:ea typeface="MS PGothic" pitchFamily="34" charset="-128"/>
              </a:defRPr>
            </a:lvl1pPr>
            <a:lvl2pPr marL="742950" indent="-285750" eaLnBrk="0" hangingPunct="0">
              <a:defRPr sz="2000">
                <a:solidFill>
                  <a:schemeClr val="tx1"/>
                </a:solidFill>
                <a:latin typeface="Times New Roman" pitchFamily="18" charset="0"/>
                <a:ea typeface="MS PGothic" pitchFamily="34" charset="-128"/>
              </a:defRPr>
            </a:lvl2pPr>
            <a:lvl3pPr marL="1143000" indent="-228600" eaLnBrk="0" hangingPunct="0">
              <a:defRPr sz="2000">
                <a:solidFill>
                  <a:schemeClr val="tx1"/>
                </a:solidFill>
                <a:latin typeface="Times New Roman" pitchFamily="18" charset="0"/>
                <a:ea typeface="MS PGothic" pitchFamily="34" charset="-128"/>
              </a:defRPr>
            </a:lvl3pPr>
            <a:lvl4pPr marL="1600200" indent="-228600" eaLnBrk="0" hangingPunct="0">
              <a:defRPr sz="2000">
                <a:solidFill>
                  <a:schemeClr val="tx1"/>
                </a:solidFill>
                <a:latin typeface="Times New Roman" pitchFamily="18" charset="0"/>
                <a:ea typeface="MS PGothic" pitchFamily="34" charset="-128"/>
              </a:defRPr>
            </a:lvl4pPr>
            <a:lvl5pPr marL="2057400" indent="-228600" eaLnBrk="0" hangingPunct="0">
              <a:defRPr sz="20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0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0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0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000">
                <a:solidFill>
                  <a:schemeClr val="tx1"/>
                </a:solidFill>
                <a:latin typeface="Times New Roman" pitchFamily="18" charset="0"/>
                <a:ea typeface="MS PGothic" pitchFamily="34" charset="-128"/>
              </a:defRPr>
            </a:lvl9pPr>
          </a:lstStyle>
          <a:p>
            <a:pPr eaLnBrk="1" hangingPunct="1"/>
            <a:r>
              <a:rPr lang="fr-FR" sz="1100" b="1" i="1" dirty="0">
                <a:solidFill>
                  <a:srgbClr val="2D2D8A"/>
                </a:solidFill>
                <a:latin typeface="Calibri" pitchFamily="34" charset="0"/>
                <a:cs typeface="Calibri" pitchFamily="34" charset="0"/>
              </a:rPr>
              <a:t>N°RPPS</a:t>
            </a:r>
          </a:p>
        </p:txBody>
      </p:sp>
      <p:cxnSp>
        <p:nvCxnSpPr>
          <p:cNvPr id="114" name="Connecteur droit avec flèche 46"/>
          <p:cNvCxnSpPr>
            <a:stCxn id="109" idx="0"/>
            <a:endCxn id="116" idx="2"/>
          </p:cNvCxnSpPr>
          <p:nvPr/>
        </p:nvCxnSpPr>
        <p:spPr>
          <a:xfrm flipV="1">
            <a:off x="7340135" y="2048905"/>
            <a:ext cx="0" cy="1773814"/>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pic>
        <p:nvPicPr>
          <p:cNvPr id="115" name="Picture 72" descr="CPS_medecin"/>
          <p:cNvPicPr>
            <a:picLocks noChangeAspect="1" noChangeArrowheads="1"/>
          </p:cNvPicPr>
          <p:nvPr/>
        </p:nvPicPr>
        <p:blipFill>
          <a:blip r:embed="rId12"/>
          <a:srcRect/>
          <a:stretch>
            <a:fillRect/>
          </a:stretch>
        </p:blipFill>
        <p:spPr bwMode="auto">
          <a:xfrm>
            <a:off x="6885316" y="2634096"/>
            <a:ext cx="909638" cy="571500"/>
          </a:xfrm>
          <a:prstGeom prst="rect">
            <a:avLst/>
          </a:prstGeom>
          <a:solidFill>
            <a:schemeClr val="bg1"/>
          </a:solidFill>
          <a:ln>
            <a:solidFill>
              <a:schemeClr val="accent6"/>
            </a:solidFill>
          </a:ln>
          <a:extLst/>
        </p:spPr>
      </p:pic>
      <p:pic>
        <p:nvPicPr>
          <p:cNvPr id="116" name="Picture 215" descr="3d Doctor : Docteur en 3D avec une serviette et un stéthoscope. Rendus à haute résolution sur un fond blanc avec des ombres diffuses."/>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50404" y="983692"/>
            <a:ext cx="779462" cy="1065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17" name="Oval 146"/>
          <p:cNvSpPr>
            <a:spLocks noChangeArrowheads="1"/>
          </p:cNvSpPr>
          <p:nvPr/>
        </p:nvSpPr>
        <p:spPr bwMode="auto">
          <a:xfrm>
            <a:off x="7729866" y="1299161"/>
            <a:ext cx="1865609" cy="1051453"/>
          </a:xfrm>
          <a:prstGeom prst="ellipse">
            <a:avLst/>
          </a:prstGeom>
          <a:solidFill>
            <a:srgbClr val="006699"/>
          </a:solidFill>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fr-FR" sz="1400" b="1" dirty="0">
                <a:solidFill>
                  <a:srgbClr val="FFFFFF"/>
                </a:solidFill>
                <a:latin typeface="Calibri" pitchFamily="34" charset="0"/>
              </a:rPr>
              <a:t>Reçoit sa carte CPS </a:t>
            </a:r>
          </a:p>
          <a:p>
            <a:pPr algn="ctr">
              <a:defRPr/>
            </a:pPr>
            <a:r>
              <a:rPr lang="fr-FR" sz="1400" b="1" dirty="0">
                <a:solidFill>
                  <a:srgbClr val="FFFFFF"/>
                </a:solidFill>
                <a:latin typeface="Calibri" pitchFamily="34" charset="0"/>
              </a:rPr>
              <a:t>nécessaire à l’exercice </a:t>
            </a:r>
          </a:p>
          <a:p>
            <a:pPr algn="ctr">
              <a:defRPr/>
            </a:pPr>
            <a:r>
              <a:rPr lang="fr-FR" sz="1400" b="1" dirty="0">
                <a:solidFill>
                  <a:srgbClr val="FFFFFF"/>
                </a:solidFill>
                <a:latin typeface="Calibri" pitchFamily="34" charset="0"/>
              </a:rPr>
              <a:t>de son activité</a:t>
            </a:r>
          </a:p>
        </p:txBody>
      </p:sp>
      <p:sp>
        <p:nvSpPr>
          <p:cNvPr id="118" name="Oval 146"/>
          <p:cNvSpPr>
            <a:spLocks noChangeArrowheads="1"/>
          </p:cNvSpPr>
          <p:nvPr/>
        </p:nvSpPr>
        <p:spPr bwMode="auto">
          <a:xfrm>
            <a:off x="6288447" y="774807"/>
            <a:ext cx="611203" cy="417770"/>
          </a:xfrm>
          <a:prstGeom prst="ellipse">
            <a:avLst/>
          </a:prstGeom>
          <a:solidFill>
            <a:srgbClr val="006699"/>
          </a:solidFill>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fr-FR" sz="2400" b="1" dirty="0">
                <a:solidFill>
                  <a:srgbClr val="FFFFFF"/>
                </a:solidFill>
                <a:effectLst>
                  <a:outerShdw blurRad="38100" dist="38100" dir="2700000" algn="tl">
                    <a:srgbClr val="000000">
                      <a:alpha val="43137"/>
                    </a:srgbClr>
                  </a:outerShdw>
                </a:effectLst>
                <a:latin typeface="Calibri" pitchFamily="34" charset="0"/>
              </a:rPr>
              <a:t>5</a:t>
            </a:r>
          </a:p>
        </p:txBody>
      </p:sp>
      <p:pic>
        <p:nvPicPr>
          <p:cNvPr id="39" name="Picture 6">
            <a:hlinkClick r:id="rId14" action="ppaction://hlinksldjump"/>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632579" y="1310274"/>
            <a:ext cx="673068" cy="67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Rounded Rectangle 9"/>
          <p:cNvSpPr/>
          <p:nvPr/>
        </p:nvSpPr>
        <p:spPr bwMode="auto">
          <a:xfrm>
            <a:off x="4519313" y="1979717"/>
            <a:ext cx="2417112" cy="495627"/>
          </a:xfrm>
          <a:prstGeom prst="roundRect">
            <a:avLst/>
          </a:prstGeom>
          <a:gradFill flip="none" rotWithShape="1">
            <a:gsLst>
              <a:gs pos="99000">
                <a:srgbClr val="FF6600"/>
              </a:gs>
              <a:gs pos="7000">
                <a:srgbClr val="FF9900"/>
              </a:gs>
            </a:gsLst>
            <a:path path="rect">
              <a:fillToRect l="100000" t="100000"/>
            </a:path>
            <a:tileRect r="-100000" b="-100000"/>
          </a:gradFill>
          <a:ln w="9525">
            <a:solidFill>
              <a:schemeClr val="bg1">
                <a:lumMod val="50000"/>
              </a:schemeClr>
            </a:solidFill>
            <a:round/>
            <a:headEnd/>
            <a:tailEnd/>
          </a:ln>
          <a:scene3d>
            <a:camera prst="orthographicFront"/>
            <a:lightRig rig="threePt" dir="t"/>
          </a:scene3d>
          <a:sp3d>
            <a:bevelT/>
            <a:bevelB/>
          </a:sp3d>
        </p:spPr>
        <p:txBody>
          <a:bodyPr anchor="ctr"/>
          <a:lstStyle/>
          <a:p>
            <a:pPr algn="ctr"/>
            <a:r>
              <a:rPr lang="fr-FR" sz="1400" dirty="0" smtClean="0">
                <a:solidFill>
                  <a:schemeClr val="bg1"/>
                </a:solidFill>
              </a:rPr>
              <a:t>Intégration des Masseurs Kiné au RPPS</a:t>
            </a:r>
            <a:endParaRPr lang="fr-FR" sz="1400" dirty="0">
              <a:solidFill>
                <a:schemeClr val="bg1"/>
              </a:solidFill>
            </a:endParaRPr>
          </a:p>
        </p:txBody>
      </p:sp>
    </p:spTree>
    <p:extLst>
      <p:ext uri="{BB962C8B-B14F-4D97-AF65-F5344CB8AC3E}">
        <p14:creationId xmlns:p14="http://schemas.microsoft.com/office/powerpoint/2010/main" val="14550160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000" dirty="0"/>
              <a:t>3. Acteurs de </a:t>
            </a:r>
            <a:r>
              <a:rPr lang="fr-FR" sz="2000" dirty="0" smtClean="0"/>
              <a:t>santé</a:t>
            </a:r>
            <a:br>
              <a:rPr lang="fr-FR" sz="2000" dirty="0" smtClean="0"/>
            </a:br>
            <a:r>
              <a:rPr lang="fr-FR" sz="2000" i="1" dirty="0" smtClean="0"/>
              <a:t>Le RFOS </a:t>
            </a:r>
            <a:endParaRPr lang="fr-FR" sz="2000" i="1" dirty="0"/>
          </a:p>
        </p:txBody>
      </p:sp>
      <p:sp>
        <p:nvSpPr>
          <p:cNvPr id="3" name="Rectangle 10"/>
          <p:cNvSpPr>
            <a:spLocks noChangeArrowheads="1"/>
          </p:cNvSpPr>
          <p:nvPr/>
        </p:nvSpPr>
        <p:spPr bwMode="auto">
          <a:xfrm>
            <a:off x="460376" y="813542"/>
            <a:ext cx="815278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spAutoFit/>
          </a:bodyPr>
          <a:lstStyle/>
          <a:p>
            <a:pPr marL="0" lvl="2" defTabSz="995363">
              <a:lnSpc>
                <a:spcPts val="1800"/>
              </a:lnSpc>
              <a:spcAft>
                <a:spcPts val="600"/>
              </a:spcAft>
              <a:buClr>
                <a:srgbClr val="0078B4"/>
              </a:buClr>
              <a:buSzPct val="80000"/>
              <a:defRPr/>
            </a:pPr>
            <a:r>
              <a:rPr lang="fr-FR" sz="1600" dirty="0" smtClean="0"/>
              <a:t>Principes</a:t>
            </a:r>
          </a:p>
          <a:p>
            <a:pPr marL="285750" lvl="2" indent="-285750" defTabSz="995363">
              <a:lnSpc>
                <a:spcPts val="1800"/>
              </a:lnSpc>
              <a:spcAft>
                <a:spcPts val="600"/>
              </a:spcAft>
              <a:buClr>
                <a:srgbClr val="0078B4"/>
              </a:buClr>
              <a:buSzPct val="80000"/>
              <a:buFont typeface="Arial" charset="0"/>
              <a:buChar char="►"/>
              <a:defRPr/>
            </a:pPr>
            <a:r>
              <a:rPr lang="fr-FR" sz="1400" b="0" dirty="0" smtClean="0"/>
              <a:t>Un </a:t>
            </a:r>
            <a:r>
              <a:rPr lang="fr-FR" sz="1400" b="0" dirty="0"/>
              <a:t>nouvel outil unique de gestion de l'Offre de Soins de l'Assurance </a:t>
            </a:r>
            <a:r>
              <a:rPr lang="fr-FR" sz="1400" b="0" dirty="0" smtClean="0"/>
              <a:t>Maladie</a:t>
            </a:r>
            <a:endParaRPr lang="fr-FR" sz="1400" b="0" dirty="0"/>
          </a:p>
          <a:p>
            <a:pPr marL="285750" lvl="2" indent="-285750" defTabSz="995363">
              <a:lnSpc>
                <a:spcPts val="1800"/>
              </a:lnSpc>
              <a:spcAft>
                <a:spcPts val="600"/>
              </a:spcAft>
              <a:buClr>
                <a:srgbClr val="0078B4"/>
              </a:buClr>
              <a:buSzPct val="80000"/>
              <a:buFont typeface="Arial" charset="0"/>
              <a:buChar char="►"/>
              <a:defRPr/>
            </a:pPr>
            <a:r>
              <a:rPr lang="fr-FR" sz="1400" b="0" dirty="0" smtClean="0"/>
              <a:t>Le </a:t>
            </a:r>
            <a:r>
              <a:rPr lang="fr-FR" sz="1400" b="0" dirty="0"/>
              <a:t>référentiel unifié et partagé des structures de </a:t>
            </a:r>
            <a:r>
              <a:rPr lang="fr-FR" sz="1400" b="0" dirty="0" smtClean="0"/>
              <a:t>soins (établissements </a:t>
            </a:r>
            <a:r>
              <a:rPr lang="fr-FR" sz="1400" b="0" dirty="0"/>
              <a:t>publics et </a:t>
            </a:r>
            <a:r>
              <a:rPr lang="fr-FR" sz="1400" b="0" dirty="0" smtClean="0"/>
              <a:t>privés, structures sanitaires) et à terme de l’ensemble des acteurs de santé </a:t>
            </a:r>
          </a:p>
        </p:txBody>
      </p:sp>
      <p:cxnSp>
        <p:nvCxnSpPr>
          <p:cNvPr id="5" name="Straight Connector 11"/>
          <p:cNvCxnSpPr>
            <a:cxnSpLocks noChangeShapeType="1"/>
          </p:cNvCxnSpPr>
          <p:nvPr/>
        </p:nvCxnSpPr>
        <p:spPr bwMode="auto">
          <a:xfrm>
            <a:off x="460375" y="1055294"/>
            <a:ext cx="9180513"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cxnSp>
        <p:nvCxnSpPr>
          <p:cNvPr id="27" name="Straight Connector 11"/>
          <p:cNvCxnSpPr>
            <a:cxnSpLocks noChangeShapeType="1"/>
          </p:cNvCxnSpPr>
          <p:nvPr/>
        </p:nvCxnSpPr>
        <p:spPr bwMode="auto">
          <a:xfrm>
            <a:off x="460565" y="2250146"/>
            <a:ext cx="9180513"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pic>
        <p:nvPicPr>
          <p:cNvPr id="28" name="Picture 6" descr="ico-rfos-128px"/>
          <p:cNvPicPr>
            <a:picLocks noChangeAspect="1" noChangeArrowheads="1"/>
          </p:cNvPicPr>
          <p:nvPr/>
        </p:nvPicPr>
        <p:blipFill>
          <a:blip r:embed="rId3" cstate="print"/>
          <a:srcRect/>
          <a:stretch>
            <a:fillRect/>
          </a:stretch>
        </p:blipFill>
        <p:spPr bwMode="auto">
          <a:xfrm>
            <a:off x="8613161" y="706036"/>
            <a:ext cx="1024373" cy="1024373"/>
          </a:xfrm>
          <a:prstGeom prst="rect">
            <a:avLst/>
          </a:prstGeom>
          <a:solidFill>
            <a:schemeClr val="bg1"/>
          </a:solidFill>
          <a:ln w="9525">
            <a:noFill/>
            <a:miter lim="800000"/>
            <a:headEnd/>
            <a:tailEnd/>
          </a:ln>
        </p:spPr>
      </p:pic>
      <p:sp>
        <p:nvSpPr>
          <p:cNvPr id="29" name="Rectangle 10"/>
          <p:cNvSpPr>
            <a:spLocks noChangeArrowheads="1"/>
          </p:cNvSpPr>
          <p:nvPr/>
        </p:nvSpPr>
        <p:spPr bwMode="auto">
          <a:xfrm>
            <a:off x="460374" y="2001442"/>
            <a:ext cx="9180513" cy="176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72000" bIns="0">
            <a:spAutoFit/>
          </a:bodyPr>
          <a:lstStyle/>
          <a:p>
            <a:pPr marL="0" lvl="2" defTabSz="995363">
              <a:lnSpc>
                <a:spcPts val="1800"/>
              </a:lnSpc>
              <a:spcAft>
                <a:spcPts val="600"/>
              </a:spcAft>
              <a:buClr>
                <a:srgbClr val="0078B4"/>
              </a:buClr>
              <a:buSzPct val="80000"/>
              <a:defRPr/>
            </a:pPr>
            <a:r>
              <a:rPr lang="fr-FR" sz="1600" dirty="0" smtClean="0"/>
              <a:t>Objectifs</a:t>
            </a:r>
          </a:p>
          <a:p>
            <a:pPr marL="285750" lvl="2" indent="-285750" defTabSz="995363">
              <a:lnSpc>
                <a:spcPts val="1800"/>
              </a:lnSpc>
              <a:spcAft>
                <a:spcPts val="600"/>
              </a:spcAft>
              <a:buClr>
                <a:srgbClr val="0078B4"/>
              </a:buClr>
              <a:buSzPct val="80000"/>
              <a:buFont typeface="Arial" charset="0"/>
              <a:buChar char="►"/>
              <a:defRPr/>
            </a:pPr>
            <a:r>
              <a:rPr lang="fr-FR" sz="1400" b="0" dirty="0" smtClean="0"/>
              <a:t>Disposer </a:t>
            </a:r>
            <a:r>
              <a:rPr lang="fr-FR" sz="1400" b="0" dirty="0"/>
              <a:t>d’un référentiel de l’offre de soins national, </a:t>
            </a:r>
            <a:r>
              <a:rPr lang="fr-FR" sz="1400" b="0" dirty="0" smtClean="0"/>
              <a:t>unique, fiable et partagé</a:t>
            </a:r>
            <a:endParaRPr lang="fr-FR" sz="1400" b="0" dirty="0"/>
          </a:p>
          <a:p>
            <a:pPr marL="285750" lvl="2" indent="-285750" defTabSz="995363">
              <a:lnSpc>
                <a:spcPts val="1800"/>
              </a:lnSpc>
              <a:spcAft>
                <a:spcPts val="600"/>
              </a:spcAft>
              <a:buClr>
                <a:srgbClr val="0078B4"/>
              </a:buClr>
              <a:buSzPct val="80000"/>
              <a:buFont typeface="Arial" charset="0"/>
              <a:buChar char="►"/>
              <a:defRPr/>
            </a:pPr>
            <a:r>
              <a:rPr lang="fr-FR" sz="1400" b="0" dirty="0"/>
              <a:t>Intégrer l’ensemble des professionnels qui participe à l’offre de soins</a:t>
            </a:r>
          </a:p>
          <a:p>
            <a:pPr marL="285750" lvl="2" indent="-285750" defTabSz="995363">
              <a:lnSpc>
                <a:spcPts val="1800"/>
              </a:lnSpc>
              <a:spcAft>
                <a:spcPts val="600"/>
              </a:spcAft>
              <a:buClr>
                <a:srgbClr val="0078B4"/>
              </a:buClr>
              <a:buSzPct val="80000"/>
              <a:buFont typeface="Arial" charset="0"/>
              <a:buChar char="►"/>
              <a:defRPr/>
            </a:pPr>
            <a:r>
              <a:rPr lang="fr-FR" sz="1400" b="0" dirty="0"/>
              <a:t>Mieux suivre les prescriptions</a:t>
            </a:r>
          </a:p>
          <a:p>
            <a:pPr marL="285750" lvl="2" indent="-285750" defTabSz="995363">
              <a:lnSpc>
                <a:spcPts val="1800"/>
              </a:lnSpc>
              <a:spcAft>
                <a:spcPts val="600"/>
              </a:spcAft>
              <a:buClr>
                <a:srgbClr val="0078B4"/>
              </a:buClr>
              <a:buSzPct val="80000"/>
              <a:buFont typeface="Arial" charset="0"/>
              <a:buChar char="►"/>
              <a:defRPr/>
            </a:pPr>
            <a:r>
              <a:rPr lang="fr-FR" sz="1400" b="0" dirty="0"/>
              <a:t>Mieux connaître les modes d’exercice des professionnels de santé </a:t>
            </a:r>
            <a:endParaRPr lang="fr-FR" sz="1400" b="0" dirty="0" smtClean="0"/>
          </a:p>
          <a:p>
            <a:pPr marL="285750" lvl="2" indent="-285750" defTabSz="995363">
              <a:lnSpc>
                <a:spcPts val="1800"/>
              </a:lnSpc>
              <a:spcAft>
                <a:spcPts val="600"/>
              </a:spcAft>
              <a:buClr>
                <a:srgbClr val="0078B4"/>
              </a:buClr>
              <a:buSzPct val="80000"/>
              <a:buFont typeface="Arial" charset="0"/>
              <a:buChar char="►"/>
              <a:defRPr/>
            </a:pPr>
            <a:r>
              <a:rPr lang="fr-FR" sz="1400" b="0" dirty="0" smtClean="0"/>
              <a:t>Mieux </a:t>
            </a:r>
            <a:r>
              <a:rPr lang="fr-FR" sz="1400" b="0" dirty="0"/>
              <a:t>informer les assurés</a:t>
            </a:r>
          </a:p>
        </p:txBody>
      </p:sp>
      <p:cxnSp>
        <p:nvCxnSpPr>
          <p:cNvPr id="21" name="Straight Connector 11"/>
          <p:cNvCxnSpPr>
            <a:cxnSpLocks noChangeShapeType="1"/>
          </p:cNvCxnSpPr>
          <p:nvPr/>
        </p:nvCxnSpPr>
        <p:spPr bwMode="auto">
          <a:xfrm>
            <a:off x="457212" y="4153211"/>
            <a:ext cx="7429488" cy="17714"/>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sp>
        <p:nvSpPr>
          <p:cNvPr id="22" name="Rectangle 10"/>
          <p:cNvSpPr>
            <a:spLocks noChangeArrowheads="1"/>
          </p:cNvSpPr>
          <p:nvPr/>
        </p:nvSpPr>
        <p:spPr bwMode="auto">
          <a:xfrm>
            <a:off x="457022" y="3894981"/>
            <a:ext cx="762970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spAutoFit/>
          </a:bodyPr>
          <a:lstStyle/>
          <a:p>
            <a:pPr marL="0" lvl="2" defTabSz="995363">
              <a:lnSpc>
                <a:spcPts val="1800"/>
              </a:lnSpc>
              <a:spcAft>
                <a:spcPts val="600"/>
              </a:spcAft>
              <a:buClr>
                <a:srgbClr val="0078B4"/>
              </a:buClr>
              <a:buSzPct val="80000"/>
              <a:defRPr/>
            </a:pPr>
            <a:r>
              <a:rPr lang="fr-FR" sz="1600" dirty="0" smtClean="0"/>
              <a:t>Solution cible</a:t>
            </a:r>
          </a:p>
        </p:txBody>
      </p:sp>
      <p:sp>
        <p:nvSpPr>
          <p:cNvPr id="23" name="Text Box 18"/>
          <p:cNvSpPr txBox="1">
            <a:spLocks noChangeArrowheads="1"/>
          </p:cNvSpPr>
          <p:nvPr/>
        </p:nvSpPr>
        <p:spPr bwMode="auto">
          <a:xfrm>
            <a:off x="8286352" y="4662916"/>
            <a:ext cx="12969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ea typeface="MS PGothic" pitchFamily="34" charset="-128"/>
              </a:defRPr>
            </a:lvl1pPr>
            <a:lvl2pPr marL="742950" indent="-285750" eaLnBrk="0" hangingPunct="0">
              <a:defRPr sz="2000">
                <a:solidFill>
                  <a:schemeClr val="tx1"/>
                </a:solidFill>
                <a:latin typeface="Times New Roman" pitchFamily="18" charset="0"/>
                <a:ea typeface="MS PGothic" pitchFamily="34" charset="-128"/>
              </a:defRPr>
            </a:lvl2pPr>
            <a:lvl3pPr marL="1143000" indent="-228600" eaLnBrk="0" hangingPunct="0">
              <a:defRPr sz="2000">
                <a:solidFill>
                  <a:schemeClr val="tx1"/>
                </a:solidFill>
                <a:latin typeface="Times New Roman" pitchFamily="18" charset="0"/>
                <a:ea typeface="MS PGothic" pitchFamily="34" charset="-128"/>
              </a:defRPr>
            </a:lvl3pPr>
            <a:lvl4pPr marL="1600200" indent="-228600" eaLnBrk="0" hangingPunct="0">
              <a:defRPr sz="2000">
                <a:solidFill>
                  <a:schemeClr val="tx1"/>
                </a:solidFill>
                <a:latin typeface="Times New Roman" pitchFamily="18" charset="0"/>
                <a:ea typeface="MS PGothic" pitchFamily="34" charset="-128"/>
              </a:defRPr>
            </a:lvl4pPr>
            <a:lvl5pPr marL="2057400" indent="-228600" eaLnBrk="0" hangingPunct="0">
              <a:defRPr sz="20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0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0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0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000">
                <a:solidFill>
                  <a:schemeClr val="tx1"/>
                </a:solidFill>
                <a:latin typeface="Times New Roman" pitchFamily="18" charset="0"/>
                <a:ea typeface="MS PGothic" pitchFamily="34" charset="-128"/>
              </a:defRPr>
            </a:lvl9pPr>
          </a:lstStyle>
          <a:p>
            <a:pPr algn="r" eaLnBrk="1" hangingPunct="1">
              <a:spcBef>
                <a:spcPts val="0"/>
              </a:spcBef>
            </a:pPr>
            <a:r>
              <a:rPr lang="fr-FR" sz="1200" dirty="0">
                <a:solidFill>
                  <a:srgbClr val="0C419A"/>
                </a:solidFill>
                <a:latin typeface="Arial" pitchFamily="34" charset="0"/>
              </a:rPr>
              <a:t>Flux </a:t>
            </a:r>
            <a:r>
              <a:rPr lang="fr-FR" sz="1200" dirty="0" smtClean="0">
                <a:solidFill>
                  <a:srgbClr val="0C419A"/>
                </a:solidFill>
                <a:latin typeface="Arial" pitchFamily="34" charset="0"/>
              </a:rPr>
              <a:t>automatique</a:t>
            </a:r>
            <a:endParaRPr lang="fr-FR" sz="1200" dirty="0">
              <a:solidFill>
                <a:srgbClr val="0C419A"/>
              </a:solidFill>
              <a:latin typeface="Arial" pitchFamily="34" charset="0"/>
            </a:endParaRPr>
          </a:p>
        </p:txBody>
      </p:sp>
      <p:sp>
        <p:nvSpPr>
          <p:cNvPr id="24" name="Text Box 19"/>
          <p:cNvSpPr txBox="1">
            <a:spLocks noChangeArrowheads="1"/>
          </p:cNvSpPr>
          <p:nvPr/>
        </p:nvSpPr>
        <p:spPr bwMode="auto">
          <a:xfrm>
            <a:off x="5714318" y="5129761"/>
            <a:ext cx="249587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Times New Roman" pitchFamily="18" charset="0"/>
                <a:ea typeface="MS PGothic" pitchFamily="34" charset="-128"/>
              </a:defRPr>
            </a:lvl1pPr>
            <a:lvl2pPr marL="742950" indent="-285750" eaLnBrk="0" hangingPunct="0">
              <a:defRPr sz="2000">
                <a:solidFill>
                  <a:schemeClr val="tx1"/>
                </a:solidFill>
                <a:latin typeface="Times New Roman" pitchFamily="18" charset="0"/>
                <a:ea typeface="MS PGothic" pitchFamily="34" charset="-128"/>
              </a:defRPr>
            </a:lvl2pPr>
            <a:lvl3pPr marL="1143000" indent="-228600" eaLnBrk="0" hangingPunct="0">
              <a:defRPr sz="2000">
                <a:solidFill>
                  <a:schemeClr val="tx1"/>
                </a:solidFill>
                <a:latin typeface="Times New Roman" pitchFamily="18" charset="0"/>
                <a:ea typeface="MS PGothic" pitchFamily="34" charset="-128"/>
              </a:defRPr>
            </a:lvl3pPr>
            <a:lvl4pPr marL="1600200" indent="-228600" eaLnBrk="0" hangingPunct="0">
              <a:defRPr sz="2000">
                <a:solidFill>
                  <a:schemeClr val="tx1"/>
                </a:solidFill>
                <a:latin typeface="Times New Roman" pitchFamily="18" charset="0"/>
                <a:ea typeface="MS PGothic" pitchFamily="34" charset="-128"/>
              </a:defRPr>
            </a:lvl4pPr>
            <a:lvl5pPr marL="2057400" indent="-228600" eaLnBrk="0" hangingPunct="0">
              <a:defRPr sz="20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0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0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0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000">
                <a:solidFill>
                  <a:schemeClr val="tx1"/>
                </a:solidFill>
                <a:latin typeface="Times New Roman" pitchFamily="18" charset="0"/>
                <a:ea typeface="MS PGothic" pitchFamily="34" charset="-128"/>
              </a:defRPr>
            </a:lvl9pPr>
          </a:lstStyle>
          <a:p>
            <a:pPr eaLnBrk="1" hangingPunct="1">
              <a:spcBef>
                <a:spcPct val="50000"/>
              </a:spcBef>
            </a:pPr>
            <a:r>
              <a:rPr lang="fr-FR" sz="1200" dirty="0">
                <a:solidFill>
                  <a:srgbClr val="0C419A"/>
                </a:solidFill>
                <a:latin typeface="Arial" pitchFamily="34" charset="0"/>
              </a:rPr>
              <a:t>Saisie des données AM PS </a:t>
            </a:r>
            <a:endParaRPr lang="fr-FR" sz="1200" dirty="0" smtClean="0">
              <a:solidFill>
                <a:srgbClr val="0C419A"/>
              </a:solidFill>
              <a:latin typeface="Arial" pitchFamily="34" charset="0"/>
            </a:endParaRPr>
          </a:p>
          <a:p>
            <a:pPr eaLnBrk="1" hangingPunct="1">
              <a:spcBef>
                <a:spcPct val="50000"/>
              </a:spcBef>
            </a:pPr>
            <a:r>
              <a:rPr lang="fr-FR" sz="1200" dirty="0" smtClean="0">
                <a:solidFill>
                  <a:srgbClr val="FF0000"/>
                </a:solidFill>
                <a:latin typeface="Arial" pitchFamily="34" charset="0"/>
              </a:rPr>
              <a:t>A venir</a:t>
            </a:r>
          </a:p>
          <a:p>
            <a:pPr eaLnBrk="1" hangingPunct="1">
              <a:spcBef>
                <a:spcPct val="50000"/>
              </a:spcBef>
            </a:pPr>
            <a:r>
              <a:rPr lang="fr-FR" sz="1200" dirty="0" smtClean="0">
                <a:solidFill>
                  <a:srgbClr val="0C419A"/>
                </a:solidFill>
                <a:latin typeface="Arial" pitchFamily="34" charset="0"/>
              </a:rPr>
              <a:t>et données établissements</a:t>
            </a:r>
          </a:p>
          <a:p>
            <a:pPr eaLnBrk="1" hangingPunct="1">
              <a:spcBef>
                <a:spcPct val="50000"/>
              </a:spcBef>
            </a:pPr>
            <a:r>
              <a:rPr lang="fr-FR" sz="1200" dirty="0" smtClean="0">
                <a:solidFill>
                  <a:srgbClr val="00B050"/>
                </a:solidFill>
                <a:latin typeface="Arial" pitchFamily="34" charset="0"/>
              </a:rPr>
              <a:t>opérationnel</a:t>
            </a:r>
            <a:endParaRPr lang="fr-FR" sz="1200" dirty="0">
              <a:solidFill>
                <a:srgbClr val="00B050"/>
              </a:solidFill>
              <a:latin typeface="Arial" pitchFamily="34" charset="0"/>
            </a:endParaRPr>
          </a:p>
        </p:txBody>
      </p:sp>
      <p:grpSp>
        <p:nvGrpSpPr>
          <p:cNvPr id="25" name="Groupe 38"/>
          <p:cNvGrpSpPr>
            <a:grpSpLocks/>
          </p:cNvGrpSpPr>
          <p:nvPr/>
        </p:nvGrpSpPr>
        <p:grpSpPr bwMode="auto">
          <a:xfrm>
            <a:off x="7891352" y="5146391"/>
            <a:ext cx="1182688" cy="1074737"/>
            <a:chOff x="7596336" y="1844824"/>
            <a:chExt cx="1182687" cy="1074736"/>
          </a:xfrm>
        </p:grpSpPr>
        <p:sp>
          <p:nvSpPr>
            <p:cNvPr id="26" name="AutoShape 23"/>
            <p:cNvSpPr>
              <a:spLocks noChangeArrowheads="1"/>
            </p:cNvSpPr>
            <p:nvPr/>
          </p:nvSpPr>
          <p:spPr bwMode="auto">
            <a:xfrm>
              <a:off x="7596336" y="1844824"/>
              <a:ext cx="1182687" cy="1074736"/>
            </a:xfrm>
            <a:prstGeom prst="flowChartMagneticDisk">
              <a:avLst/>
            </a:prstGeom>
            <a:solidFill>
              <a:srgbClr val="002060"/>
            </a:solidFill>
            <a:ln>
              <a:solidFill>
                <a:schemeClr val="bg1"/>
              </a:solidFill>
              <a:headEnd/>
              <a:tailEnd/>
            </a:ln>
            <a:scene3d>
              <a:camera prst="orthographicFront">
                <a:rot lat="0" lon="0" rev="0"/>
              </a:camera>
              <a:lightRig rig="threePt" dir="t">
                <a:rot lat="0" lon="0" rev="1200000"/>
              </a:lightRig>
            </a:scene3d>
          </p:spPr>
          <p:style>
            <a:lnRef idx="0">
              <a:schemeClr val="accent2"/>
            </a:lnRef>
            <a:fillRef idx="3">
              <a:schemeClr val="accent2"/>
            </a:fillRef>
            <a:effectRef idx="3">
              <a:schemeClr val="accent2"/>
            </a:effectRef>
            <a:fontRef idx="minor">
              <a:schemeClr val="lt1"/>
            </a:fontRef>
          </p:style>
          <p:txBody>
            <a:bodyPr wrap="none" anchor="ctr"/>
            <a:lstStyle/>
            <a:p>
              <a:pPr>
                <a:defRPr/>
              </a:pPr>
              <a:endParaRPr lang="fr-FR" sz="1200" dirty="0">
                <a:solidFill>
                  <a:schemeClr val="tx1"/>
                </a:solidFill>
                <a:latin typeface="+mj-lt"/>
              </a:endParaRPr>
            </a:p>
          </p:txBody>
        </p:sp>
        <p:pic>
          <p:nvPicPr>
            <p:cNvPr id="30" name="Picture 24" descr="ico-rfos-128px-2"/>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7884368" y="2256090"/>
              <a:ext cx="644525" cy="5857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cxnSp>
        <p:nvCxnSpPr>
          <p:cNvPr id="31" name="Connecteur droit avec flèche 55"/>
          <p:cNvCxnSpPr/>
          <p:nvPr/>
        </p:nvCxnSpPr>
        <p:spPr>
          <a:xfrm>
            <a:off x="5803547" y="5683759"/>
            <a:ext cx="2087805" cy="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en angle 40979"/>
          <p:cNvCxnSpPr>
            <a:stCxn id="34" idx="3"/>
            <a:endCxn id="26" idx="1"/>
          </p:cNvCxnSpPr>
          <p:nvPr/>
        </p:nvCxnSpPr>
        <p:spPr>
          <a:xfrm rot="5400000">
            <a:off x="8293351" y="4957044"/>
            <a:ext cx="378693" cy="1"/>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3" name="Group 23"/>
          <p:cNvGrpSpPr/>
          <p:nvPr/>
        </p:nvGrpSpPr>
        <p:grpSpPr>
          <a:xfrm>
            <a:off x="8183686" y="4236264"/>
            <a:ext cx="598021" cy="531434"/>
            <a:chOff x="6789807" y="1347431"/>
            <a:chExt cx="598021" cy="531434"/>
          </a:xfrm>
        </p:grpSpPr>
        <p:sp>
          <p:nvSpPr>
            <p:cNvPr id="34" name="AutoShape 120"/>
            <p:cNvSpPr>
              <a:spLocks noChangeArrowheads="1"/>
            </p:cNvSpPr>
            <p:nvPr/>
          </p:nvSpPr>
          <p:spPr bwMode="auto">
            <a:xfrm>
              <a:off x="6789807" y="1347431"/>
              <a:ext cx="598021" cy="531434"/>
            </a:xfrm>
            <a:prstGeom prst="flowChartMagneticDisk">
              <a:avLst/>
            </a:prstGeom>
            <a:noFill/>
            <a:ln w="1905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sz="1800" dirty="0">
                <a:solidFill>
                  <a:srgbClr val="000000"/>
                </a:solidFill>
                <a:latin typeface="Arial" pitchFamily="34" charset="0"/>
              </a:endParaRPr>
            </a:p>
          </p:txBody>
        </p:sp>
        <p:pic>
          <p:nvPicPr>
            <p:cNvPr id="35" name="Picture 121" descr="rpp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3551" y="1565442"/>
              <a:ext cx="484000" cy="252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pic>
        <p:nvPicPr>
          <p:cNvPr id="36" name="Imag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71697" y="5271803"/>
            <a:ext cx="8318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5"/>
          <p:cNvSpPr txBox="1">
            <a:spLocks noChangeArrowheads="1"/>
          </p:cNvSpPr>
          <p:nvPr/>
        </p:nvSpPr>
        <p:spPr bwMode="auto">
          <a:xfrm>
            <a:off x="2043336" y="4320023"/>
            <a:ext cx="277148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Times New Roman" pitchFamily="18" charset="0"/>
                <a:ea typeface="MS PGothic" pitchFamily="34" charset="-128"/>
              </a:defRPr>
            </a:lvl1pPr>
            <a:lvl2pPr marL="742950" indent="-285750" eaLnBrk="0" hangingPunct="0">
              <a:defRPr sz="2000">
                <a:solidFill>
                  <a:schemeClr val="tx1"/>
                </a:solidFill>
                <a:latin typeface="Times New Roman" pitchFamily="18" charset="0"/>
                <a:ea typeface="MS PGothic" pitchFamily="34" charset="-128"/>
              </a:defRPr>
            </a:lvl2pPr>
            <a:lvl3pPr marL="1143000" indent="-228600" eaLnBrk="0" hangingPunct="0">
              <a:defRPr sz="2000">
                <a:solidFill>
                  <a:schemeClr val="tx1"/>
                </a:solidFill>
                <a:latin typeface="Times New Roman" pitchFamily="18" charset="0"/>
                <a:ea typeface="MS PGothic" pitchFamily="34" charset="-128"/>
              </a:defRPr>
            </a:lvl3pPr>
            <a:lvl4pPr marL="1600200" indent="-228600" eaLnBrk="0" hangingPunct="0">
              <a:defRPr sz="2000">
                <a:solidFill>
                  <a:schemeClr val="tx1"/>
                </a:solidFill>
                <a:latin typeface="Times New Roman" pitchFamily="18" charset="0"/>
                <a:ea typeface="MS PGothic" pitchFamily="34" charset="-128"/>
              </a:defRPr>
            </a:lvl4pPr>
            <a:lvl5pPr marL="2057400" indent="-228600" eaLnBrk="0" hangingPunct="0">
              <a:defRPr sz="20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0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0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0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000">
                <a:solidFill>
                  <a:schemeClr val="tx1"/>
                </a:solidFill>
                <a:latin typeface="Times New Roman" pitchFamily="18" charset="0"/>
                <a:ea typeface="MS PGothic" pitchFamily="34" charset="-128"/>
              </a:defRPr>
            </a:lvl9pPr>
          </a:lstStyle>
          <a:p>
            <a:pPr eaLnBrk="1" hangingPunct="1">
              <a:spcBef>
                <a:spcPct val="50000"/>
              </a:spcBef>
            </a:pPr>
            <a:r>
              <a:rPr lang="fr-FR" sz="1200" dirty="0">
                <a:solidFill>
                  <a:srgbClr val="0C419A"/>
                </a:solidFill>
                <a:latin typeface="Arial" pitchFamily="34" charset="0"/>
              </a:rPr>
              <a:t>Saisie au FNPS des données RPPS pour les professions basculées en simplification administrative</a:t>
            </a:r>
          </a:p>
          <a:p>
            <a:pPr eaLnBrk="1" hangingPunct="1">
              <a:spcBef>
                <a:spcPct val="50000"/>
              </a:spcBef>
            </a:pPr>
            <a:r>
              <a:rPr lang="fr-FR" sz="1200" dirty="0">
                <a:solidFill>
                  <a:srgbClr val="0C419A"/>
                </a:solidFill>
                <a:latin typeface="Arial" pitchFamily="34" charset="0"/>
              </a:rPr>
              <a:t>+ données AM</a:t>
            </a:r>
          </a:p>
        </p:txBody>
      </p:sp>
      <p:sp>
        <p:nvSpPr>
          <p:cNvPr id="46" name="Text Box 19"/>
          <p:cNvSpPr txBox="1">
            <a:spLocks noChangeArrowheads="1"/>
          </p:cNvSpPr>
          <p:nvPr/>
        </p:nvSpPr>
        <p:spPr bwMode="auto">
          <a:xfrm>
            <a:off x="2014244" y="5612234"/>
            <a:ext cx="2772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spAutoFit/>
          </a:bodyPr>
          <a:lstStyle>
            <a:lvl1pPr eaLnBrk="0" hangingPunct="0">
              <a:defRPr sz="2000">
                <a:solidFill>
                  <a:schemeClr val="tx1"/>
                </a:solidFill>
                <a:latin typeface="Times New Roman" pitchFamily="18" charset="0"/>
                <a:ea typeface="MS PGothic" pitchFamily="34" charset="-128"/>
              </a:defRPr>
            </a:lvl1pPr>
            <a:lvl2pPr marL="742950" indent="-285750" eaLnBrk="0" hangingPunct="0">
              <a:defRPr sz="2000">
                <a:solidFill>
                  <a:schemeClr val="tx1"/>
                </a:solidFill>
                <a:latin typeface="Times New Roman" pitchFamily="18" charset="0"/>
                <a:ea typeface="MS PGothic" pitchFamily="34" charset="-128"/>
              </a:defRPr>
            </a:lvl2pPr>
            <a:lvl3pPr marL="1143000" indent="-228600" eaLnBrk="0" hangingPunct="0">
              <a:defRPr sz="2000">
                <a:solidFill>
                  <a:schemeClr val="tx1"/>
                </a:solidFill>
                <a:latin typeface="Times New Roman" pitchFamily="18" charset="0"/>
                <a:ea typeface="MS PGothic" pitchFamily="34" charset="-128"/>
              </a:defRPr>
            </a:lvl3pPr>
            <a:lvl4pPr marL="1600200" indent="-228600" eaLnBrk="0" hangingPunct="0">
              <a:defRPr sz="2000">
                <a:solidFill>
                  <a:schemeClr val="tx1"/>
                </a:solidFill>
                <a:latin typeface="Times New Roman" pitchFamily="18" charset="0"/>
                <a:ea typeface="MS PGothic" pitchFamily="34" charset="-128"/>
              </a:defRPr>
            </a:lvl4pPr>
            <a:lvl5pPr marL="2057400" indent="-228600" eaLnBrk="0" hangingPunct="0">
              <a:defRPr sz="20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0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0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0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000">
                <a:solidFill>
                  <a:schemeClr val="tx1"/>
                </a:solidFill>
                <a:latin typeface="Times New Roman" pitchFamily="18" charset="0"/>
                <a:ea typeface="MS PGothic" pitchFamily="34" charset="-128"/>
              </a:defRPr>
            </a:lvl9pPr>
          </a:lstStyle>
          <a:p>
            <a:pPr eaLnBrk="1" hangingPunct="1">
              <a:spcBef>
                <a:spcPct val="50000"/>
              </a:spcBef>
            </a:pPr>
            <a:r>
              <a:rPr lang="fr-FR" sz="1200" dirty="0">
                <a:solidFill>
                  <a:srgbClr val="0C419A"/>
                </a:solidFill>
                <a:latin typeface="Arial" pitchFamily="34" charset="0"/>
              </a:rPr>
              <a:t>Saisie des données établissements</a:t>
            </a:r>
          </a:p>
        </p:txBody>
      </p:sp>
      <p:grpSp>
        <p:nvGrpSpPr>
          <p:cNvPr id="53" name="Groupe 52"/>
          <p:cNvGrpSpPr/>
          <p:nvPr/>
        </p:nvGrpSpPr>
        <p:grpSpPr>
          <a:xfrm>
            <a:off x="124339" y="5163156"/>
            <a:ext cx="1842795" cy="994767"/>
            <a:chOff x="343414" y="6172806"/>
            <a:chExt cx="1842795" cy="994767"/>
          </a:xfrm>
        </p:grpSpPr>
        <p:pic>
          <p:nvPicPr>
            <p:cNvPr id="43" name="Imag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3414" y="6172806"/>
              <a:ext cx="83343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AutoShape 5"/>
            <p:cNvSpPr>
              <a:spLocks noChangeArrowheads="1"/>
            </p:cNvSpPr>
            <p:nvPr/>
          </p:nvSpPr>
          <p:spPr bwMode="auto">
            <a:xfrm>
              <a:off x="1587788" y="6863368"/>
              <a:ext cx="597600" cy="304205"/>
            </a:xfrm>
            <a:prstGeom prst="can">
              <a:avLst>
                <a:gd name="adj" fmla="val 24995"/>
              </a:avLst>
            </a:prstGeom>
            <a:solidFill>
              <a:schemeClr val="accent3">
                <a:lumMod val="95000"/>
              </a:schemeClr>
            </a:solidFill>
            <a:ln w="12700">
              <a:solidFill>
                <a:schemeClr val="tx1"/>
              </a:solidFill>
              <a:prstDash val="dash"/>
              <a:round/>
              <a:headEnd/>
              <a:tailEnd/>
            </a:ln>
            <a:effectLst/>
          </p:spPr>
          <p:txBody>
            <a:bodyPr lIns="0" tIns="45690" rIns="0" bIns="45690" anchor="ctr"/>
            <a:lstStyle/>
            <a:p>
              <a:pPr algn="ctr">
                <a:defRPr/>
              </a:pPr>
              <a:r>
                <a:rPr lang="fr-FR" sz="1000" dirty="0">
                  <a:cs typeface="Arial" pitchFamily="34" charset="0"/>
                </a:rPr>
                <a:t>BREX</a:t>
              </a:r>
            </a:p>
          </p:txBody>
        </p:sp>
        <p:sp>
          <p:nvSpPr>
            <p:cNvPr id="45" name="AutoShape 5"/>
            <p:cNvSpPr>
              <a:spLocks noChangeArrowheads="1"/>
            </p:cNvSpPr>
            <p:nvPr/>
          </p:nvSpPr>
          <p:spPr bwMode="auto">
            <a:xfrm>
              <a:off x="1587788" y="6595882"/>
              <a:ext cx="597600" cy="322674"/>
            </a:xfrm>
            <a:prstGeom prst="can">
              <a:avLst>
                <a:gd name="adj" fmla="val 24995"/>
              </a:avLst>
            </a:prstGeom>
            <a:solidFill>
              <a:schemeClr val="accent3">
                <a:lumMod val="95000"/>
              </a:schemeClr>
            </a:solidFill>
            <a:ln w="12700">
              <a:solidFill>
                <a:schemeClr val="tx1"/>
              </a:solidFill>
              <a:prstDash val="dash"/>
              <a:round/>
              <a:headEnd/>
              <a:tailEnd/>
            </a:ln>
            <a:effectLst/>
          </p:spPr>
          <p:txBody>
            <a:bodyPr lIns="0" tIns="45690" rIns="0" bIns="45690" anchor="ctr"/>
            <a:lstStyle/>
            <a:p>
              <a:pPr algn="ctr">
                <a:defRPr/>
              </a:pPr>
              <a:r>
                <a:rPr lang="fr-FR" sz="1000" dirty="0">
                  <a:cs typeface="Arial" pitchFamily="34" charset="0"/>
                </a:rPr>
                <a:t>DESTIN</a:t>
              </a:r>
            </a:p>
          </p:txBody>
        </p:sp>
        <p:cxnSp>
          <p:nvCxnSpPr>
            <p:cNvPr id="48" name="Connecteur droit avec flèche 37"/>
            <p:cNvCxnSpPr>
              <a:stCxn id="43" idx="3"/>
              <a:endCxn id="52" idx="2"/>
            </p:cNvCxnSpPr>
            <p:nvPr/>
          </p:nvCxnSpPr>
          <p:spPr>
            <a:xfrm flipV="1">
              <a:off x="1176852" y="6458376"/>
              <a:ext cx="411757" cy="126387"/>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37"/>
            <p:cNvCxnSpPr>
              <a:stCxn id="43" idx="3"/>
              <a:endCxn id="45" idx="2"/>
            </p:cNvCxnSpPr>
            <p:nvPr/>
          </p:nvCxnSpPr>
          <p:spPr>
            <a:xfrm>
              <a:off x="1176852" y="6584763"/>
              <a:ext cx="410936" cy="172456"/>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37"/>
            <p:cNvCxnSpPr>
              <a:stCxn id="43" idx="3"/>
              <a:endCxn id="44" idx="2"/>
            </p:cNvCxnSpPr>
            <p:nvPr/>
          </p:nvCxnSpPr>
          <p:spPr>
            <a:xfrm>
              <a:off x="1176852" y="6584763"/>
              <a:ext cx="410936" cy="430708"/>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2" name="AutoShape 5"/>
            <p:cNvSpPr>
              <a:spLocks noChangeArrowheads="1"/>
            </p:cNvSpPr>
            <p:nvPr/>
          </p:nvSpPr>
          <p:spPr bwMode="auto">
            <a:xfrm>
              <a:off x="1588609" y="6278411"/>
              <a:ext cx="597600" cy="359930"/>
            </a:xfrm>
            <a:prstGeom prst="can">
              <a:avLst>
                <a:gd name="adj" fmla="val 24995"/>
              </a:avLst>
            </a:prstGeom>
            <a:solidFill>
              <a:schemeClr val="accent3">
                <a:lumMod val="95000"/>
              </a:schemeClr>
            </a:solidFill>
            <a:ln w="12700">
              <a:solidFill>
                <a:schemeClr val="tx1"/>
              </a:solidFill>
              <a:prstDash val="dash"/>
              <a:round/>
              <a:headEnd/>
              <a:tailEnd/>
            </a:ln>
            <a:effectLst/>
          </p:spPr>
          <p:txBody>
            <a:bodyPr lIns="0" tIns="45690" rIns="0" bIns="45690" anchor="ctr"/>
            <a:lstStyle/>
            <a:p>
              <a:pPr algn="ctr">
                <a:defRPr/>
              </a:pPr>
              <a:r>
                <a:rPr lang="fr-FR" sz="1000" dirty="0" smtClean="0">
                  <a:cs typeface="Arial" pitchFamily="34" charset="0"/>
                </a:rPr>
                <a:t>ETACET</a:t>
              </a:r>
              <a:endParaRPr lang="fr-FR" sz="1000" dirty="0">
                <a:cs typeface="Arial" pitchFamily="34" charset="0"/>
              </a:endParaRPr>
            </a:p>
          </p:txBody>
        </p:sp>
      </p:grpSp>
      <p:grpSp>
        <p:nvGrpSpPr>
          <p:cNvPr id="7" name="Groupe 6"/>
          <p:cNvGrpSpPr/>
          <p:nvPr/>
        </p:nvGrpSpPr>
        <p:grpSpPr>
          <a:xfrm>
            <a:off x="124340" y="4212064"/>
            <a:ext cx="1842633" cy="990171"/>
            <a:chOff x="343415" y="4535914"/>
            <a:chExt cx="1842633" cy="990171"/>
          </a:xfrm>
        </p:grpSpPr>
        <p:pic>
          <p:nvPicPr>
            <p:cNvPr id="38" name="Imag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3415" y="4702172"/>
              <a:ext cx="833437"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9" name="Connecteur droit avec flèche 37"/>
            <p:cNvCxnSpPr>
              <a:stCxn id="38" idx="3"/>
              <a:endCxn id="37" idx="2"/>
            </p:cNvCxnSpPr>
            <p:nvPr/>
          </p:nvCxnSpPr>
          <p:spPr>
            <a:xfrm flipV="1">
              <a:off x="1176852" y="4802314"/>
              <a:ext cx="410936" cy="311815"/>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0" name="AutoShape 120"/>
            <p:cNvSpPr>
              <a:spLocks noChangeArrowheads="1"/>
            </p:cNvSpPr>
            <p:nvPr/>
          </p:nvSpPr>
          <p:spPr bwMode="auto">
            <a:xfrm>
              <a:off x="1588027" y="4979526"/>
              <a:ext cx="598021" cy="531434"/>
            </a:xfrm>
            <a:prstGeom prst="flowChartMagneticDisk">
              <a:avLst/>
            </a:prstGeom>
            <a:noFill/>
            <a:ln w="1905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sz="1800" dirty="0">
                <a:solidFill>
                  <a:srgbClr val="000000"/>
                </a:solidFill>
                <a:latin typeface="Arial" pitchFamily="34" charset="0"/>
              </a:endParaRPr>
            </a:p>
          </p:txBody>
        </p:sp>
        <p:cxnSp>
          <p:nvCxnSpPr>
            <p:cNvPr id="42" name="Connecteur droit avec flèche 37"/>
            <p:cNvCxnSpPr>
              <a:stCxn id="38" idx="3"/>
              <a:endCxn id="40" idx="2"/>
            </p:cNvCxnSpPr>
            <p:nvPr/>
          </p:nvCxnSpPr>
          <p:spPr>
            <a:xfrm>
              <a:off x="1176852" y="5114129"/>
              <a:ext cx="411175" cy="131114"/>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51" name="Picture 121" descr="rpp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81001" y="5193532"/>
              <a:ext cx="484000" cy="252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37" name="AutoShape 120"/>
            <p:cNvSpPr>
              <a:spLocks noChangeArrowheads="1"/>
            </p:cNvSpPr>
            <p:nvPr/>
          </p:nvSpPr>
          <p:spPr bwMode="auto">
            <a:xfrm>
              <a:off x="1587788" y="4535914"/>
              <a:ext cx="597600" cy="532800"/>
            </a:xfrm>
            <a:prstGeom prst="flowChartMagneticDisk">
              <a:avLst/>
            </a:prstGeom>
            <a:solidFill>
              <a:schemeClr val="bg1"/>
            </a:solidFill>
            <a:ln w="19050">
              <a:solidFill>
                <a:srgbClr val="FFC000"/>
              </a:solidFill>
              <a:round/>
              <a:headEnd/>
              <a:tailEnd/>
            </a:ln>
            <a:effectLst/>
            <a:extLst/>
          </p:spPr>
          <p:txBody>
            <a:bodyPr wrap="none" anchor="ctr"/>
            <a:lstStyle/>
            <a:p>
              <a:pPr algn="ctr">
                <a:defRPr/>
              </a:pPr>
              <a:r>
                <a:rPr lang="fr-FR" sz="1100" b="1" dirty="0">
                  <a:solidFill>
                    <a:schemeClr val="accent4"/>
                  </a:solidFill>
                  <a:latin typeface="Arial" pitchFamily="34" charset="0"/>
                  <a:cs typeface="Arial" pitchFamily="34" charset="0"/>
                </a:rPr>
                <a:t>FNPS</a:t>
              </a:r>
            </a:p>
          </p:txBody>
        </p:sp>
      </p:grpSp>
      <p:sp>
        <p:nvSpPr>
          <p:cNvPr id="58" name="Line 15"/>
          <p:cNvSpPr>
            <a:spLocks noChangeShapeType="1"/>
          </p:cNvSpPr>
          <p:nvPr/>
        </p:nvSpPr>
        <p:spPr bwMode="auto">
          <a:xfrm flipV="1">
            <a:off x="247120" y="4330450"/>
            <a:ext cx="4289648" cy="1905676"/>
          </a:xfrm>
          <a:prstGeom prst="line">
            <a:avLst/>
          </a:prstGeom>
          <a:noFill/>
          <a:ln w="31750">
            <a:solidFill>
              <a:srgbClr val="FF000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dirty="0"/>
          </a:p>
        </p:txBody>
      </p:sp>
      <p:sp>
        <p:nvSpPr>
          <p:cNvPr id="59" name="Line 15"/>
          <p:cNvSpPr>
            <a:spLocks noChangeShapeType="1"/>
          </p:cNvSpPr>
          <p:nvPr/>
        </p:nvSpPr>
        <p:spPr bwMode="auto">
          <a:xfrm flipH="1" flipV="1">
            <a:off x="457020" y="4212064"/>
            <a:ext cx="4079747" cy="2024060"/>
          </a:xfrm>
          <a:prstGeom prst="line">
            <a:avLst/>
          </a:prstGeom>
          <a:noFill/>
          <a:ln w="31750">
            <a:solidFill>
              <a:srgbClr val="FF000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dirty="0"/>
          </a:p>
        </p:txBody>
      </p:sp>
    </p:spTree>
    <p:extLst>
      <p:ext uri="{BB962C8B-B14F-4D97-AF65-F5344CB8AC3E}">
        <p14:creationId xmlns:p14="http://schemas.microsoft.com/office/powerpoint/2010/main" val="32173350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10"/>
          <p:cNvSpPr>
            <a:spLocks noChangeArrowheads="1"/>
          </p:cNvSpPr>
          <p:nvPr/>
        </p:nvSpPr>
        <p:spPr bwMode="auto">
          <a:xfrm>
            <a:off x="612775" y="911225"/>
            <a:ext cx="9180513" cy="330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72000" bIns="0">
            <a:spAutoFit/>
          </a:bodyPr>
          <a:lstStyle/>
          <a:p>
            <a:pPr marL="0" lvl="2" defTabSz="995363">
              <a:lnSpc>
                <a:spcPts val="2000"/>
              </a:lnSpc>
              <a:spcAft>
                <a:spcPts val="600"/>
              </a:spcAft>
              <a:buClr>
                <a:srgbClr val="0078B4"/>
              </a:buClr>
              <a:buSzPct val="80000"/>
              <a:defRPr/>
            </a:pPr>
            <a:r>
              <a:rPr lang="fr-FR" sz="1600" dirty="0" smtClean="0"/>
              <a:t>Les </a:t>
            </a:r>
            <a:r>
              <a:rPr lang="fr-FR" sz="1600" dirty="0"/>
              <a:t>nomenclatures codifient les actes et les prestations réalisés par les PS en ville ou en établissement </a:t>
            </a:r>
            <a:r>
              <a:rPr lang="fr-FR" sz="1600" dirty="0" smtClean="0"/>
              <a:t>:</a:t>
            </a:r>
          </a:p>
          <a:p>
            <a:pPr marL="0" lvl="2" defTabSz="995363">
              <a:lnSpc>
                <a:spcPts val="2000"/>
              </a:lnSpc>
              <a:spcAft>
                <a:spcPts val="600"/>
              </a:spcAft>
              <a:buClr>
                <a:srgbClr val="0078B4"/>
              </a:buClr>
              <a:buSzPct val="80000"/>
              <a:defRPr/>
            </a:pPr>
            <a:endParaRPr lang="fr-FR" sz="1600" dirty="0"/>
          </a:p>
          <a:p>
            <a:pPr marL="285750" lvl="2" indent="-285750" defTabSz="995363">
              <a:lnSpc>
                <a:spcPts val="2000"/>
              </a:lnSpc>
              <a:spcBef>
                <a:spcPts val="600"/>
              </a:spcBef>
              <a:spcAft>
                <a:spcPts val="600"/>
              </a:spcAft>
              <a:buClr>
                <a:srgbClr val="0078B4"/>
              </a:buClr>
              <a:buSzPct val="80000"/>
              <a:buFont typeface="Arial" charset="0"/>
              <a:buChar char="►"/>
              <a:defRPr/>
            </a:pPr>
            <a:r>
              <a:rPr lang="fr-FR" sz="1600" dirty="0" smtClean="0"/>
              <a:t>CCAM </a:t>
            </a:r>
            <a:r>
              <a:rPr lang="fr-FR" sz="1600" dirty="0"/>
              <a:t>: </a:t>
            </a:r>
            <a:r>
              <a:rPr lang="fr-FR" sz="1600" b="0" dirty="0">
                <a:latin typeface="Arial Black" panose="020B0A04020102020204" pitchFamily="34" charset="0"/>
              </a:rPr>
              <a:t>C</a:t>
            </a:r>
            <a:r>
              <a:rPr lang="fr-FR" sz="1600" b="0" dirty="0"/>
              <a:t>lassification </a:t>
            </a:r>
            <a:r>
              <a:rPr lang="fr-FR" sz="1600" b="0" dirty="0">
                <a:latin typeface="Arial Black" panose="020B0A04020102020204" pitchFamily="34" charset="0"/>
              </a:rPr>
              <a:t>C</a:t>
            </a:r>
            <a:r>
              <a:rPr lang="fr-FR" sz="1600" b="0" dirty="0"/>
              <a:t>ommune des </a:t>
            </a:r>
            <a:r>
              <a:rPr lang="fr-FR" sz="1600" b="0" dirty="0">
                <a:latin typeface="Arial Black" panose="020B0A04020102020204" pitchFamily="34" charset="0"/>
              </a:rPr>
              <a:t>A</a:t>
            </a:r>
            <a:r>
              <a:rPr lang="fr-FR" sz="1600" b="0" dirty="0"/>
              <a:t>ctes </a:t>
            </a:r>
            <a:r>
              <a:rPr lang="fr-FR" sz="1600" b="0" dirty="0">
                <a:latin typeface="Arial Black" panose="020B0A04020102020204" pitchFamily="34" charset="0"/>
              </a:rPr>
              <a:t>M</a:t>
            </a:r>
            <a:r>
              <a:rPr lang="fr-FR" sz="1600" b="0" dirty="0"/>
              <a:t>édicaux </a:t>
            </a:r>
          </a:p>
          <a:p>
            <a:pPr marL="285750" lvl="2" indent="-285750" defTabSz="995363">
              <a:lnSpc>
                <a:spcPts val="2000"/>
              </a:lnSpc>
              <a:spcBef>
                <a:spcPts val="600"/>
              </a:spcBef>
              <a:spcAft>
                <a:spcPts val="600"/>
              </a:spcAft>
              <a:buClr>
                <a:srgbClr val="0078B4"/>
              </a:buClr>
              <a:buSzPct val="80000"/>
              <a:buFont typeface="Arial" charset="0"/>
              <a:buChar char="►"/>
              <a:defRPr/>
            </a:pPr>
            <a:r>
              <a:rPr lang="fr-FR" sz="1600" dirty="0"/>
              <a:t>NGAP : </a:t>
            </a:r>
            <a:r>
              <a:rPr lang="fr-FR" sz="1600" b="0" dirty="0">
                <a:latin typeface="Arial Black" panose="020B0A04020102020204" pitchFamily="34" charset="0"/>
              </a:rPr>
              <a:t>N</a:t>
            </a:r>
            <a:r>
              <a:rPr lang="fr-FR" sz="1600" b="0" dirty="0"/>
              <a:t>omenclature </a:t>
            </a:r>
            <a:r>
              <a:rPr lang="fr-FR" sz="1600" b="0" dirty="0">
                <a:latin typeface="Arial Black" panose="020B0A04020102020204" pitchFamily="34" charset="0"/>
              </a:rPr>
              <a:t>G</a:t>
            </a:r>
            <a:r>
              <a:rPr lang="fr-FR" sz="1600" b="0" dirty="0"/>
              <a:t>énérale des </a:t>
            </a:r>
            <a:r>
              <a:rPr lang="fr-FR" sz="1600" b="0" dirty="0">
                <a:latin typeface="Arial Black" panose="020B0A04020102020204" pitchFamily="34" charset="0"/>
              </a:rPr>
              <a:t>A</a:t>
            </a:r>
            <a:r>
              <a:rPr lang="fr-FR" sz="1600" b="0" dirty="0"/>
              <a:t>ctes </a:t>
            </a:r>
            <a:r>
              <a:rPr lang="fr-FR" sz="1600" b="0" dirty="0">
                <a:latin typeface="Arial Black" panose="020B0A04020102020204" pitchFamily="34" charset="0"/>
              </a:rPr>
              <a:t>P</a:t>
            </a:r>
            <a:r>
              <a:rPr lang="fr-FR" sz="1600" b="0" dirty="0"/>
              <a:t>rofessionnels</a:t>
            </a:r>
          </a:p>
          <a:p>
            <a:pPr marL="285750" lvl="2" indent="-285750" defTabSz="995363">
              <a:lnSpc>
                <a:spcPts val="2000"/>
              </a:lnSpc>
              <a:spcBef>
                <a:spcPts val="600"/>
              </a:spcBef>
              <a:spcAft>
                <a:spcPts val="600"/>
              </a:spcAft>
              <a:buClr>
                <a:srgbClr val="0078B4"/>
              </a:buClr>
              <a:buSzPct val="80000"/>
              <a:buFont typeface="Arial" charset="0"/>
              <a:buChar char="►"/>
              <a:defRPr/>
            </a:pPr>
            <a:r>
              <a:rPr lang="fr-FR" sz="1600" dirty="0"/>
              <a:t>NABM : </a:t>
            </a:r>
            <a:r>
              <a:rPr lang="fr-FR" sz="1600" b="0" dirty="0">
                <a:latin typeface="Arial Black" panose="020B0A04020102020204" pitchFamily="34" charset="0"/>
              </a:rPr>
              <a:t>N</a:t>
            </a:r>
            <a:r>
              <a:rPr lang="fr-FR" sz="1600" b="0" dirty="0"/>
              <a:t>omenclature des </a:t>
            </a:r>
            <a:r>
              <a:rPr lang="fr-FR" sz="1600" b="0" dirty="0" smtClean="0">
                <a:latin typeface="Arial Black" panose="020B0A04020102020204" pitchFamily="34" charset="0"/>
              </a:rPr>
              <a:t>A</a:t>
            </a:r>
            <a:r>
              <a:rPr lang="fr-FR" sz="1600" b="0" dirty="0" smtClean="0"/>
              <a:t>ctes </a:t>
            </a:r>
            <a:r>
              <a:rPr lang="fr-FR" sz="1600" b="0" dirty="0"/>
              <a:t>de </a:t>
            </a:r>
            <a:r>
              <a:rPr lang="fr-FR" sz="1600" b="0" dirty="0">
                <a:latin typeface="Arial Black" panose="020B0A04020102020204" pitchFamily="34" charset="0"/>
              </a:rPr>
              <a:t>B</a:t>
            </a:r>
            <a:r>
              <a:rPr lang="fr-FR" sz="1600" b="0" dirty="0"/>
              <a:t>iologie </a:t>
            </a:r>
            <a:r>
              <a:rPr lang="fr-FR" sz="1600" b="0" dirty="0">
                <a:latin typeface="Arial Black" panose="020B0A04020102020204" pitchFamily="34" charset="0"/>
              </a:rPr>
              <a:t>M</a:t>
            </a:r>
            <a:r>
              <a:rPr lang="fr-FR" sz="1600" b="0" dirty="0"/>
              <a:t>édicale</a:t>
            </a:r>
          </a:p>
          <a:p>
            <a:pPr marL="285750" lvl="2" indent="-285750" defTabSz="995363">
              <a:lnSpc>
                <a:spcPts val="2000"/>
              </a:lnSpc>
              <a:spcBef>
                <a:spcPts val="600"/>
              </a:spcBef>
              <a:spcAft>
                <a:spcPts val="600"/>
              </a:spcAft>
              <a:buClr>
                <a:srgbClr val="0078B4"/>
              </a:buClr>
              <a:buSzPct val="80000"/>
              <a:buFont typeface="Arial" charset="0"/>
              <a:buChar char="►"/>
              <a:defRPr/>
            </a:pPr>
            <a:r>
              <a:rPr lang="fr-FR" sz="1600" dirty="0"/>
              <a:t>TNB : </a:t>
            </a:r>
            <a:r>
              <a:rPr lang="fr-FR" sz="1600" b="0" dirty="0">
                <a:latin typeface="Arial Black" panose="020B0A04020102020204" pitchFamily="34" charset="0"/>
              </a:rPr>
              <a:t>T</a:t>
            </a:r>
            <a:r>
              <a:rPr lang="fr-FR" sz="1600" b="0" dirty="0"/>
              <a:t>able </a:t>
            </a:r>
            <a:r>
              <a:rPr lang="fr-FR" sz="1600" b="0" dirty="0">
                <a:latin typeface="Arial Black" panose="020B0A04020102020204" pitchFamily="34" charset="0"/>
              </a:rPr>
              <a:t>N</a:t>
            </a:r>
            <a:r>
              <a:rPr lang="fr-FR" sz="1600" b="0" dirty="0"/>
              <a:t>ationale de </a:t>
            </a:r>
            <a:r>
              <a:rPr lang="fr-FR" sz="1600" b="0" dirty="0">
                <a:latin typeface="Arial Black" panose="020B0A04020102020204" pitchFamily="34" charset="0"/>
              </a:rPr>
              <a:t>B</a:t>
            </a:r>
            <a:r>
              <a:rPr lang="fr-FR" sz="1600" b="0" dirty="0"/>
              <a:t>iologie</a:t>
            </a:r>
          </a:p>
          <a:p>
            <a:pPr marL="285750" lvl="2" indent="-285750" defTabSz="995363">
              <a:lnSpc>
                <a:spcPts val="2000"/>
              </a:lnSpc>
              <a:spcBef>
                <a:spcPts val="600"/>
              </a:spcBef>
              <a:spcAft>
                <a:spcPts val="600"/>
              </a:spcAft>
              <a:buClr>
                <a:srgbClr val="0078B4"/>
              </a:buClr>
              <a:buSzPct val="80000"/>
              <a:buFont typeface="Arial" charset="0"/>
              <a:buChar char="►"/>
              <a:defRPr/>
            </a:pPr>
            <a:r>
              <a:rPr lang="fr-FR" sz="1600" dirty="0"/>
              <a:t>BDM : </a:t>
            </a:r>
            <a:r>
              <a:rPr lang="fr-FR" sz="1600" b="0" dirty="0">
                <a:latin typeface="Arial Black" panose="020B0A04020102020204" pitchFamily="34" charset="0"/>
              </a:rPr>
              <a:t>B</a:t>
            </a:r>
            <a:r>
              <a:rPr lang="fr-FR" sz="1600" b="0" dirty="0"/>
              <a:t>ase </a:t>
            </a:r>
            <a:r>
              <a:rPr lang="fr-FR" sz="1600" b="0" dirty="0">
                <a:latin typeface="Arial Black" panose="020B0A04020102020204" pitchFamily="34" charset="0"/>
              </a:rPr>
              <a:t>D</a:t>
            </a:r>
            <a:r>
              <a:rPr lang="fr-FR" sz="1600" b="0" dirty="0"/>
              <a:t>u </a:t>
            </a:r>
            <a:r>
              <a:rPr lang="fr-FR" sz="1600" b="0" dirty="0">
                <a:latin typeface="Arial Black" panose="020B0A04020102020204" pitchFamily="34" charset="0"/>
              </a:rPr>
              <a:t>M</a:t>
            </a:r>
            <a:r>
              <a:rPr lang="fr-FR" sz="1600" b="0" dirty="0"/>
              <a:t>édicament</a:t>
            </a:r>
          </a:p>
          <a:p>
            <a:pPr marL="285750" lvl="2" indent="-285750" defTabSz="995363">
              <a:lnSpc>
                <a:spcPts val="2000"/>
              </a:lnSpc>
              <a:spcBef>
                <a:spcPts val="600"/>
              </a:spcBef>
              <a:spcAft>
                <a:spcPts val="600"/>
              </a:spcAft>
              <a:buClr>
                <a:srgbClr val="0078B4"/>
              </a:buClr>
              <a:buSzPct val="80000"/>
              <a:buFont typeface="Arial" charset="0"/>
              <a:buChar char="►"/>
              <a:defRPr/>
            </a:pPr>
            <a:r>
              <a:rPr lang="fr-FR" sz="1600" dirty="0"/>
              <a:t>LPP : </a:t>
            </a:r>
            <a:r>
              <a:rPr lang="fr-FR" sz="1600" b="0" dirty="0">
                <a:latin typeface="Arial Black" panose="020B0A04020102020204" pitchFamily="34" charset="0"/>
              </a:rPr>
              <a:t>L</a:t>
            </a:r>
            <a:r>
              <a:rPr lang="fr-FR" sz="1600" b="0" dirty="0"/>
              <a:t>iste des </a:t>
            </a:r>
            <a:r>
              <a:rPr lang="fr-FR" sz="1600" b="0" dirty="0">
                <a:latin typeface="Arial Black" panose="020B0A04020102020204" pitchFamily="34" charset="0"/>
              </a:rPr>
              <a:t>P</a:t>
            </a:r>
            <a:r>
              <a:rPr lang="fr-FR" sz="1600" b="0" dirty="0"/>
              <a:t>roduits </a:t>
            </a:r>
            <a:r>
              <a:rPr lang="fr-FR" sz="1600" b="0" dirty="0" smtClean="0"/>
              <a:t>et </a:t>
            </a:r>
            <a:r>
              <a:rPr lang="fr-FR" sz="1600" b="0" dirty="0" smtClean="0">
                <a:latin typeface="Arial Black" panose="020B0A04020102020204" pitchFamily="34" charset="0"/>
              </a:rPr>
              <a:t>P</a:t>
            </a:r>
            <a:r>
              <a:rPr lang="fr-FR" sz="1600" b="0" dirty="0" smtClean="0"/>
              <a:t>restations</a:t>
            </a:r>
          </a:p>
        </p:txBody>
      </p:sp>
      <p:sp>
        <p:nvSpPr>
          <p:cNvPr id="43010" name="Title 1"/>
          <p:cNvSpPr>
            <a:spLocks noGrp="1"/>
          </p:cNvSpPr>
          <p:nvPr>
            <p:ph type="title"/>
          </p:nvPr>
        </p:nvSpPr>
        <p:spPr/>
        <p:txBody>
          <a:bodyPr/>
          <a:lstStyle/>
          <a:p>
            <a:r>
              <a:rPr lang="fr-FR" sz="2000" dirty="0"/>
              <a:t>3</a:t>
            </a:r>
            <a:r>
              <a:rPr lang="fr-FR" sz="2000" dirty="0" smtClean="0"/>
              <a:t>. Acteurs de santé</a:t>
            </a:r>
            <a:br>
              <a:rPr lang="fr-FR" sz="2000" dirty="0" smtClean="0"/>
            </a:br>
            <a:r>
              <a:rPr lang="fr-FR" sz="1800" i="1" dirty="0" smtClean="0">
                <a:latin typeface="Arial" charset="0"/>
                <a:cs typeface="Arial" charset="0"/>
              </a:rPr>
              <a:t>Les </a:t>
            </a:r>
            <a:r>
              <a:rPr lang="fr-FR" sz="1800" i="1" dirty="0">
                <a:latin typeface="Arial" charset="0"/>
                <a:cs typeface="Arial" charset="0"/>
              </a:rPr>
              <a:t>Nomenclatures</a:t>
            </a:r>
          </a:p>
        </p:txBody>
      </p:sp>
      <p:sp>
        <p:nvSpPr>
          <p:cNvPr id="4" name="Rounded Rectangle 3"/>
          <p:cNvSpPr/>
          <p:nvPr/>
        </p:nvSpPr>
        <p:spPr bwMode="auto">
          <a:xfrm>
            <a:off x="2146301" y="4638675"/>
            <a:ext cx="5778500" cy="1013980"/>
          </a:xfrm>
          <a:prstGeom prst="roundRect">
            <a:avLst>
              <a:gd name="adj" fmla="val 4644"/>
            </a:avLst>
          </a:prstGeom>
          <a:solidFill>
            <a:schemeClr val="accent2">
              <a:lumMod val="75000"/>
              <a:alpha val="50000"/>
            </a:schemeClr>
          </a:solidFill>
          <a:ln w="9525">
            <a:solidFill>
              <a:schemeClr val="bg1">
                <a:lumMod val="50000"/>
              </a:schemeClr>
            </a:solidFill>
            <a:round/>
            <a:headEnd/>
            <a:tailEnd/>
          </a:ln>
          <a:scene3d>
            <a:camera prst="orthographicFront"/>
            <a:lightRig rig="threePt" dir="t"/>
          </a:scene3d>
          <a:sp3d>
            <a:bevelT/>
            <a:bevelB/>
          </a:sp3d>
        </p:spPr>
        <p:txBody>
          <a:bodyPr lIns="36000" tIns="36000" rIns="36000" bIns="36000" anchor="ctr"/>
          <a:lstStyle/>
          <a:p>
            <a:r>
              <a:rPr lang="fr-FR" sz="1600" dirty="0">
                <a:solidFill>
                  <a:schemeClr val="bg1"/>
                </a:solidFill>
              </a:rPr>
              <a:t>Ces nomenclatures sont utilisées </a:t>
            </a:r>
            <a:r>
              <a:rPr lang="fr-FR" sz="1600" dirty="0" smtClean="0">
                <a:solidFill>
                  <a:schemeClr val="bg1"/>
                </a:solidFill>
              </a:rPr>
              <a:t>pour :</a:t>
            </a:r>
          </a:p>
          <a:p>
            <a:pPr marL="742950" lvl="1" indent="-285750">
              <a:buFont typeface="Arial" panose="020B0604020202020204" pitchFamily="34" charset="0"/>
              <a:buChar char="•"/>
            </a:pPr>
            <a:r>
              <a:rPr lang="fr-FR" sz="1600" dirty="0" smtClean="0">
                <a:solidFill>
                  <a:schemeClr val="bg1"/>
                </a:solidFill>
              </a:rPr>
              <a:t>La codification des </a:t>
            </a:r>
            <a:r>
              <a:rPr lang="fr-FR" sz="1600" dirty="0">
                <a:solidFill>
                  <a:schemeClr val="bg1"/>
                </a:solidFill>
              </a:rPr>
              <a:t>actes </a:t>
            </a:r>
            <a:r>
              <a:rPr lang="fr-FR" sz="1600" dirty="0" smtClean="0">
                <a:solidFill>
                  <a:schemeClr val="bg1"/>
                </a:solidFill>
              </a:rPr>
              <a:t>réalisés </a:t>
            </a:r>
          </a:p>
          <a:p>
            <a:pPr marL="742950" lvl="1" indent="-285750">
              <a:buFont typeface="Arial" panose="020B0604020202020204" pitchFamily="34" charset="0"/>
              <a:buChar char="•"/>
            </a:pPr>
            <a:r>
              <a:rPr lang="fr-FR" sz="1600" dirty="0" smtClean="0">
                <a:solidFill>
                  <a:schemeClr val="bg1"/>
                </a:solidFill>
              </a:rPr>
              <a:t>La </a:t>
            </a:r>
            <a:r>
              <a:rPr lang="fr-FR" sz="1600" dirty="0">
                <a:solidFill>
                  <a:schemeClr val="bg1"/>
                </a:solidFill>
              </a:rPr>
              <a:t>tarification IRIS pour leurs </a:t>
            </a:r>
            <a:r>
              <a:rPr lang="fr-FR" sz="1600" dirty="0" smtClean="0">
                <a:solidFill>
                  <a:schemeClr val="bg1"/>
                </a:solidFill>
              </a:rPr>
              <a:t>remboursements</a:t>
            </a:r>
            <a:endParaRPr lang="fr-FR" sz="1100" dirty="0">
              <a:solidFill>
                <a:schemeClr val="bg1"/>
              </a:solidFill>
            </a:endParaRPr>
          </a:p>
        </p:txBody>
      </p:sp>
    </p:spTree>
    <p:extLst>
      <p:ext uri="{BB962C8B-B14F-4D97-AF65-F5344CB8AC3E}">
        <p14:creationId xmlns:p14="http://schemas.microsoft.com/office/powerpoint/2010/main" val="24361210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000" dirty="0"/>
              <a:t>3. Acteurs de </a:t>
            </a:r>
            <a:r>
              <a:rPr lang="fr-FR" sz="2000" dirty="0" smtClean="0"/>
              <a:t>santé</a:t>
            </a:r>
            <a:br>
              <a:rPr lang="fr-FR" sz="2000" dirty="0" smtClean="0"/>
            </a:br>
            <a:r>
              <a:rPr lang="fr-FR" sz="1800" i="1" dirty="0">
                <a:latin typeface="Arial" charset="0"/>
                <a:cs typeface="Arial" charset="0"/>
              </a:rPr>
              <a:t>Organismes Complémentaires</a:t>
            </a:r>
          </a:p>
        </p:txBody>
      </p:sp>
      <p:sp>
        <p:nvSpPr>
          <p:cNvPr id="60" name="Rectangle 10"/>
          <p:cNvSpPr>
            <a:spLocks noChangeArrowheads="1"/>
          </p:cNvSpPr>
          <p:nvPr/>
        </p:nvSpPr>
        <p:spPr bwMode="auto">
          <a:xfrm>
            <a:off x="229987" y="2329260"/>
            <a:ext cx="9180513"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72000" bIns="0">
            <a:spAutoFit/>
          </a:bodyPr>
          <a:lstStyle/>
          <a:p>
            <a:pPr marL="0" lvl="2" defTabSz="995363">
              <a:lnSpc>
                <a:spcPts val="2000"/>
              </a:lnSpc>
              <a:spcAft>
                <a:spcPts val="600"/>
              </a:spcAft>
              <a:buClr>
                <a:srgbClr val="0078B4"/>
              </a:buClr>
              <a:buSzPct val="80000"/>
              <a:defRPr/>
            </a:pPr>
            <a:r>
              <a:rPr lang="fr-FR" sz="1400" dirty="0" smtClean="0"/>
              <a:t>Mission</a:t>
            </a:r>
          </a:p>
          <a:p>
            <a:pPr marL="285750" lvl="2" indent="-285750" defTabSz="995363">
              <a:lnSpc>
                <a:spcPts val="2000"/>
              </a:lnSpc>
              <a:spcAft>
                <a:spcPts val="600"/>
              </a:spcAft>
              <a:buClr>
                <a:srgbClr val="0078B4"/>
              </a:buClr>
              <a:buSzPct val="80000"/>
              <a:buFont typeface="Arial" charset="0"/>
              <a:buChar char="►"/>
              <a:defRPr/>
            </a:pPr>
            <a:r>
              <a:rPr lang="fr-FR" sz="1400" dirty="0" smtClean="0"/>
              <a:t>Les organismes complémentaires santé sont chargés du remboursement de la part complémentaire des </a:t>
            </a:r>
            <a:r>
              <a:rPr lang="fr-FR" sz="1400" dirty="0"/>
              <a:t>frais de santé de leurs adhérents</a:t>
            </a:r>
          </a:p>
        </p:txBody>
      </p:sp>
      <p:cxnSp>
        <p:nvCxnSpPr>
          <p:cNvPr id="9" name="Straight Connector 11"/>
          <p:cNvCxnSpPr>
            <a:cxnSpLocks noChangeShapeType="1"/>
          </p:cNvCxnSpPr>
          <p:nvPr/>
        </p:nvCxnSpPr>
        <p:spPr bwMode="auto">
          <a:xfrm>
            <a:off x="229987" y="2595371"/>
            <a:ext cx="9349948"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sp>
        <p:nvSpPr>
          <p:cNvPr id="10" name="Rectangle 9"/>
          <p:cNvSpPr/>
          <p:nvPr/>
        </p:nvSpPr>
        <p:spPr>
          <a:xfrm>
            <a:off x="4761419" y="3413301"/>
            <a:ext cx="4818516" cy="2375009"/>
          </a:xfrm>
          <a:prstGeom prst="rect">
            <a:avLst/>
          </a:prstGeom>
        </p:spPr>
        <p:txBody>
          <a:bodyPr wrap="square">
            <a:spAutoFit/>
          </a:bodyPr>
          <a:lstStyle/>
          <a:p>
            <a:pPr marL="0" lvl="2" defTabSz="995363">
              <a:lnSpc>
                <a:spcPts val="2000"/>
              </a:lnSpc>
              <a:spcAft>
                <a:spcPts val="600"/>
              </a:spcAft>
              <a:buClr>
                <a:srgbClr val="0078B4"/>
              </a:buClr>
              <a:buSzPct val="80000"/>
              <a:defRPr/>
            </a:pPr>
            <a:r>
              <a:rPr lang="fr-FR" sz="1400" dirty="0" smtClean="0"/>
              <a:t>Les échanges Assurance Maladie – Complémentaires</a:t>
            </a:r>
            <a:endParaRPr lang="fr-FR" sz="1400" dirty="0"/>
          </a:p>
          <a:p>
            <a:pPr marL="285750" lvl="2" indent="-285750" defTabSz="995363">
              <a:lnSpc>
                <a:spcPts val="2000"/>
              </a:lnSpc>
              <a:spcAft>
                <a:spcPts val="600"/>
              </a:spcAft>
              <a:buClr>
                <a:srgbClr val="0078B4"/>
              </a:buClr>
              <a:buSzPct val="80000"/>
              <a:buFont typeface="Arial" charset="0"/>
              <a:buChar char="►"/>
              <a:defRPr/>
            </a:pPr>
            <a:r>
              <a:rPr lang="fr-FR" sz="1200" dirty="0"/>
              <a:t>Les échanges entre l’Assurance Maladie et les organismes complémentaires s’appuient sur la norme </a:t>
            </a:r>
            <a:r>
              <a:rPr lang="fr-FR" sz="1200" dirty="0" smtClean="0"/>
              <a:t>NOEMIE</a:t>
            </a:r>
            <a:r>
              <a:rPr lang="fr-FR" sz="1200" dirty="0" smtClean="0">
                <a:solidFill>
                  <a:srgbClr val="BBE0E3">
                    <a:lumMod val="50000"/>
                  </a:srgbClr>
                </a:solidFill>
              </a:rPr>
              <a:t>*</a:t>
            </a:r>
            <a:r>
              <a:rPr lang="fr-FR" sz="1200" dirty="0" smtClean="0"/>
              <a:t> OC : </a:t>
            </a:r>
          </a:p>
          <a:p>
            <a:pPr marL="742950" lvl="3" indent="-285750" defTabSz="995363">
              <a:lnSpc>
                <a:spcPts val="2000"/>
              </a:lnSpc>
              <a:spcAft>
                <a:spcPts val="600"/>
              </a:spcAft>
              <a:buClr>
                <a:srgbClr val="0078B4"/>
              </a:buClr>
              <a:buSzPct val="80000"/>
              <a:buFont typeface="Arial" panose="020B0604020202020204" pitchFamily="34" charset="0"/>
              <a:buChar char="•"/>
              <a:defRPr/>
            </a:pPr>
            <a:r>
              <a:rPr lang="fr-FR" sz="1200" b="0" dirty="0" smtClean="0"/>
              <a:t>Transmission </a:t>
            </a:r>
            <a:r>
              <a:rPr lang="fr-FR" sz="1200" b="0" dirty="0"/>
              <a:t>des éléments de remboursement </a:t>
            </a:r>
            <a:r>
              <a:rPr lang="fr-FR" sz="1200" b="0" dirty="0" smtClean="0"/>
              <a:t>de la part </a:t>
            </a:r>
            <a:r>
              <a:rPr lang="fr-FR" sz="1200" b="0" dirty="0"/>
              <a:t>obligatoire </a:t>
            </a:r>
            <a:endParaRPr lang="fr-FR" sz="1200" b="0" dirty="0" smtClean="0"/>
          </a:p>
          <a:p>
            <a:pPr marL="742950" lvl="3" indent="-285750" defTabSz="995363">
              <a:lnSpc>
                <a:spcPts val="2000"/>
              </a:lnSpc>
              <a:spcAft>
                <a:spcPts val="600"/>
              </a:spcAft>
              <a:buClr>
                <a:srgbClr val="0078B4"/>
              </a:buClr>
              <a:buSzPct val="80000"/>
              <a:buFont typeface="Arial" panose="020B0604020202020204" pitchFamily="34" charset="0"/>
              <a:buChar char="•"/>
              <a:defRPr/>
            </a:pPr>
            <a:r>
              <a:rPr lang="fr-FR" sz="1200" b="0" dirty="0" smtClean="0"/>
              <a:t>Dans </a:t>
            </a:r>
            <a:r>
              <a:rPr lang="fr-FR" sz="1200" b="0" dirty="0"/>
              <a:t>certains cas la tarification de la part complémentaire pour le compte de l’organisme complémentaire.</a:t>
            </a:r>
          </a:p>
        </p:txBody>
      </p:sp>
      <p:sp>
        <p:nvSpPr>
          <p:cNvPr id="11" name="Rectangle 10"/>
          <p:cNvSpPr/>
          <p:nvPr/>
        </p:nvSpPr>
        <p:spPr>
          <a:xfrm>
            <a:off x="229987" y="3413301"/>
            <a:ext cx="4590256" cy="2041585"/>
          </a:xfrm>
          <a:prstGeom prst="rect">
            <a:avLst/>
          </a:prstGeom>
        </p:spPr>
        <p:txBody>
          <a:bodyPr wrap="square">
            <a:spAutoFit/>
          </a:bodyPr>
          <a:lstStyle/>
          <a:p>
            <a:pPr marL="0" lvl="2" defTabSz="995363">
              <a:lnSpc>
                <a:spcPts val="2000"/>
              </a:lnSpc>
              <a:spcAft>
                <a:spcPts val="600"/>
              </a:spcAft>
              <a:buClr>
                <a:srgbClr val="0078B4"/>
              </a:buClr>
              <a:buSzPct val="80000"/>
              <a:defRPr/>
            </a:pPr>
            <a:r>
              <a:rPr lang="fr-FR" sz="1400" dirty="0" smtClean="0"/>
              <a:t>Organisation</a:t>
            </a:r>
          </a:p>
          <a:p>
            <a:pPr marL="285750" lvl="2" indent="-285750" defTabSz="995363">
              <a:lnSpc>
                <a:spcPts val="2000"/>
              </a:lnSpc>
              <a:spcAft>
                <a:spcPts val="600"/>
              </a:spcAft>
              <a:buClr>
                <a:srgbClr val="0078B4"/>
              </a:buClr>
              <a:buSzPct val="80000"/>
              <a:buFont typeface="Arial" charset="0"/>
              <a:buChar char="►"/>
              <a:defRPr/>
            </a:pPr>
            <a:r>
              <a:rPr lang="fr-FR" sz="1200" b="0" dirty="0" smtClean="0"/>
              <a:t>Les </a:t>
            </a:r>
            <a:r>
              <a:rPr lang="fr-FR" sz="1200" b="0" dirty="0"/>
              <a:t>caisses signent localement des conventions avec des organismes </a:t>
            </a:r>
            <a:r>
              <a:rPr lang="fr-FR" sz="1200" b="0" dirty="0" smtClean="0"/>
              <a:t>complémentaires </a:t>
            </a:r>
            <a:r>
              <a:rPr lang="fr-FR" sz="1200" b="0" dirty="0"/>
              <a:t>pour </a:t>
            </a:r>
            <a:r>
              <a:rPr lang="fr-FR" sz="1400" dirty="0">
                <a:solidFill>
                  <a:srgbClr val="006699"/>
                </a:solidFill>
              </a:rPr>
              <a:t>permettre les échanges automatiques </a:t>
            </a:r>
            <a:r>
              <a:rPr lang="fr-FR" sz="1200" b="0" dirty="0"/>
              <a:t>(pas d’envoi du décompte papier par l’assuré à sa Mutuelle</a:t>
            </a:r>
            <a:r>
              <a:rPr lang="fr-FR" sz="1200" b="0" dirty="0" smtClean="0"/>
              <a:t>)</a:t>
            </a:r>
            <a:endParaRPr lang="fr-FR" sz="1200" b="0" dirty="0"/>
          </a:p>
          <a:p>
            <a:pPr marL="285750" lvl="2" indent="-285750" defTabSz="995363">
              <a:lnSpc>
                <a:spcPts val="2000"/>
              </a:lnSpc>
              <a:spcAft>
                <a:spcPts val="600"/>
              </a:spcAft>
              <a:buClr>
                <a:srgbClr val="0078B4"/>
              </a:buClr>
              <a:buSzPct val="80000"/>
              <a:buFont typeface="Arial" charset="0"/>
              <a:buChar char="►"/>
              <a:defRPr/>
            </a:pPr>
            <a:r>
              <a:rPr lang="fr-FR" sz="1200" b="0" dirty="0" smtClean="0"/>
              <a:t>Ces informations sont </a:t>
            </a:r>
            <a:r>
              <a:rPr lang="fr-FR" sz="1200" b="0" dirty="0"/>
              <a:t>enregistrées au sein de la </a:t>
            </a:r>
            <a:r>
              <a:rPr lang="fr-FR" sz="1400" dirty="0">
                <a:solidFill>
                  <a:srgbClr val="006699"/>
                </a:solidFill>
              </a:rPr>
              <a:t>base Mutuelles de chacune des </a:t>
            </a:r>
            <a:r>
              <a:rPr lang="fr-FR" sz="1400" dirty="0" smtClean="0">
                <a:solidFill>
                  <a:srgbClr val="006699"/>
                </a:solidFill>
              </a:rPr>
              <a:t>caisses</a:t>
            </a:r>
            <a:endParaRPr lang="fr-FR" sz="1400" dirty="0">
              <a:solidFill>
                <a:srgbClr val="006699"/>
              </a:solidFill>
            </a:endParaRPr>
          </a:p>
        </p:txBody>
      </p:sp>
      <p:cxnSp>
        <p:nvCxnSpPr>
          <p:cNvPr id="13" name="Straight Connector 11"/>
          <p:cNvCxnSpPr>
            <a:cxnSpLocks noChangeShapeType="1"/>
          </p:cNvCxnSpPr>
          <p:nvPr/>
        </p:nvCxnSpPr>
        <p:spPr bwMode="auto">
          <a:xfrm>
            <a:off x="244158" y="3754747"/>
            <a:ext cx="4389665"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cxnSp>
        <p:nvCxnSpPr>
          <p:cNvPr id="15" name="Straight Connector 11"/>
          <p:cNvCxnSpPr>
            <a:cxnSpLocks noChangeShapeType="1"/>
          </p:cNvCxnSpPr>
          <p:nvPr/>
        </p:nvCxnSpPr>
        <p:spPr bwMode="auto">
          <a:xfrm>
            <a:off x="4841509" y="3758285"/>
            <a:ext cx="4738426"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grpSp>
        <p:nvGrpSpPr>
          <p:cNvPr id="12" name="Groupe 11"/>
          <p:cNvGrpSpPr/>
          <p:nvPr/>
        </p:nvGrpSpPr>
        <p:grpSpPr>
          <a:xfrm>
            <a:off x="2490072" y="1090613"/>
            <a:ext cx="825755" cy="1457194"/>
            <a:chOff x="3590898" y="1950881"/>
            <a:chExt cx="825755" cy="1457194"/>
          </a:xfrm>
        </p:grpSpPr>
        <p:pic>
          <p:nvPicPr>
            <p:cNvPr id="14" name="Picture 3" descr="C:\Users\pporte1\Desktop\C2\CNAMTS\SNA\03 - Icônes\Icones Hommes\k3485192.jpg"/>
            <p:cNvPicPr>
              <a:picLocks noChangeAspect="1" noChangeArrowheads="1"/>
            </p:cNvPicPr>
            <p:nvPr/>
          </p:nvPicPr>
          <p:blipFill>
            <a:blip r:embed="rId3">
              <a:extLst>
                <a:ext uri="{28A0092B-C50C-407E-A947-70E740481C1C}">
                  <a14:useLocalDpi xmlns:a14="http://schemas.microsoft.com/office/drawing/2010/main" val="0"/>
                </a:ext>
              </a:extLst>
            </a:blip>
            <a:srcRect l="6036" t="14870" r="41435"/>
            <a:stretch>
              <a:fillRect/>
            </a:stretch>
          </p:blipFill>
          <p:spPr bwMode="auto">
            <a:xfrm>
              <a:off x="3590898" y="2191275"/>
              <a:ext cx="701919" cy="121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4"/>
            <p:cNvSpPr>
              <a:spLocks noChangeArrowheads="1"/>
            </p:cNvSpPr>
            <p:nvPr/>
          </p:nvSpPr>
          <p:spPr bwMode="auto">
            <a:xfrm>
              <a:off x="4087548" y="1950881"/>
              <a:ext cx="329105" cy="621810"/>
            </a:xfrm>
            <a:prstGeom prst="rect">
              <a:avLst/>
            </a:prstGeom>
            <a:solidFill>
              <a:schemeClr val="bg1"/>
            </a:solidFill>
            <a:ln w="9525" algn="ctr">
              <a:solidFill>
                <a:schemeClr val="bg1"/>
              </a:solidFill>
              <a:round/>
              <a:headEnd/>
              <a:tailEnd/>
            </a:ln>
          </p:spPr>
          <p:txBody>
            <a:bodyPr lIns="90000" tIns="46800" rIns="90000" bIns="46800" anchor="ctr"/>
            <a:lstStyle/>
            <a:p>
              <a:endParaRPr lang="fr-FR" dirty="0"/>
            </a:p>
          </p:txBody>
        </p:sp>
        <p:pic>
          <p:nvPicPr>
            <p:cNvPr id="17" name="Imag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86513" y="2152270"/>
              <a:ext cx="350593" cy="195523"/>
            </a:xfrm>
            <a:prstGeom prst="rect">
              <a:avLst/>
            </a:prstGeom>
          </p:spPr>
        </p:pic>
      </p:grpSp>
      <p:sp>
        <p:nvSpPr>
          <p:cNvPr id="20" name="Oval Callout 1"/>
          <p:cNvSpPr>
            <a:spLocks noChangeArrowheads="1"/>
          </p:cNvSpPr>
          <p:nvPr/>
        </p:nvSpPr>
        <p:spPr bwMode="auto">
          <a:xfrm>
            <a:off x="3315827" y="780554"/>
            <a:ext cx="4317115" cy="1158853"/>
          </a:xfrm>
          <a:prstGeom prst="wedgeEllipseCallout">
            <a:avLst>
              <a:gd name="adj1" fmla="val -57758"/>
              <a:gd name="adj2" fmla="val 16771"/>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p:spPr>
        <p:txBody>
          <a:bodyPr lIns="90000" tIns="46800" rIns="90000" bIns="46800" anchor="ctr"/>
          <a:lstStyle/>
          <a:p>
            <a:pPr algn="ctr">
              <a:defRPr/>
            </a:pPr>
            <a:r>
              <a:rPr lang="fr-FR" sz="1400" dirty="0" smtClean="0"/>
              <a:t>Comment sont envoyés les décomptes des remboursements à ma mutuelle ?</a:t>
            </a:r>
            <a:endParaRPr lang="fr-FR" sz="1400" dirty="0"/>
          </a:p>
        </p:txBody>
      </p:sp>
    </p:spTree>
    <p:extLst>
      <p:ext uri="{BB962C8B-B14F-4D97-AF65-F5344CB8AC3E}">
        <p14:creationId xmlns:p14="http://schemas.microsoft.com/office/powerpoint/2010/main" val="755699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000" dirty="0" smtClean="0">
                <a:latin typeface="Arial" charset="0"/>
                <a:cs typeface="Arial" charset="0"/>
              </a:rPr>
              <a:t>3. </a:t>
            </a:r>
            <a:r>
              <a:rPr lang="fr-FR" sz="2000" dirty="0"/>
              <a:t>Acteurs de santé</a:t>
            </a:r>
            <a:r>
              <a:rPr lang="fr-FR" sz="2000" dirty="0" smtClean="0"/>
              <a:t/>
            </a:r>
            <a:br>
              <a:rPr lang="fr-FR" sz="2000" dirty="0" smtClean="0"/>
            </a:br>
            <a:r>
              <a:rPr lang="fr-FR" sz="2000" i="1" dirty="0" smtClean="0"/>
              <a:t>Norme d’</a:t>
            </a:r>
            <a:r>
              <a:rPr lang="fr-FR" sz="2000" i="1" dirty="0"/>
              <a:t>é</a:t>
            </a:r>
            <a:r>
              <a:rPr lang="fr-FR" sz="2000" i="1" dirty="0" smtClean="0"/>
              <a:t>change </a:t>
            </a:r>
            <a:r>
              <a:rPr lang="fr-FR" sz="1800" i="1" dirty="0" smtClean="0">
                <a:latin typeface="Arial" charset="0"/>
                <a:cs typeface="Arial" charset="0"/>
              </a:rPr>
              <a:t>NOEMIE</a:t>
            </a:r>
            <a:endParaRPr lang="fr-FR" sz="1800" i="1" dirty="0">
              <a:latin typeface="Arial" charset="0"/>
              <a:cs typeface="Arial" charset="0"/>
            </a:endParaRPr>
          </a:p>
        </p:txBody>
      </p:sp>
      <p:sp>
        <p:nvSpPr>
          <p:cNvPr id="60" name="Rectangle 10"/>
          <p:cNvSpPr>
            <a:spLocks noChangeArrowheads="1"/>
          </p:cNvSpPr>
          <p:nvPr/>
        </p:nvSpPr>
        <p:spPr bwMode="auto">
          <a:xfrm>
            <a:off x="612775" y="1038821"/>
            <a:ext cx="9180513"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72000" bIns="0">
            <a:spAutoFit/>
          </a:bodyPr>
          <a:lstStyle/>
          <a:p>
            <a:pPr marL="0" lvl="2" defTabSz="995363">
              <a:lnSpc>
                <a:spcPts val="2000"/>
              </a:lnSpc>
              <a:spcBef>
                <a:spcPts val="600"/>
              </a:spcBef>
              <a:spcAft>
                <a:spcPts val="1200"/>
              </a:spcAft>
              <a:buClr>
                <a:srgbClr val="0078B4"/>
              </a:buClr>
              <a:buSzPct val="80000"/>
              <a:defRPr/>
            </a:pPr>
            <a:r>
              <a:rPr lang="fr-FR" sz="1600" dirty="0" smtClean="0"/>
              <a:t>Définition</a:t>
            </a:r>
          </a:p>
          <a:p>
            <a:pPr marL="285750" lvl="2" indent="-285750" defTabSz="995363">
              <a:lnSpc>
                <a:spcPts val="2000"/>
              </a:lnSpc>
              <a:spcBef>
                <a:spcPts val="600"/>
              </a:spcBef>
              <a:spcAft>
                <a:spcPts val="1200"/>
              </a:spcAft>
              <a:buClr>
                <a:srgbClr val="0078B4"/>
              </a:buClr>
              <a:buSzPct val="80000"/>
              <a:buFont typeface="Arial" charset="0"/>
              <a:buChar char="►"/>
              <a:defRPr/>
            </a:pPr>
            <a:r>
              <a:rPr lang="fr-FR" sz="1400" dirty="0"/>
              <a:t>NOEMIE : Norme Ouverte d’Echange entre le régime d’assurance maladie et les Intervenants Extérieurs </a:t>
            </a:r>
            <a:endParaRPr lang="fr-FR" sz="1400" dirty="0" smtClean="0"/>
          </a:p>
          <a:p>
            <a:pPr marL="0" lvl="2" defTabSz="995363">
              <a:lnSpc>
                <a:spcPts val="2000"/>
              </a:lnSpc>
              <a:spcBef>
                <a:spcPts val="600"/>
              </a:spcBef>
              <a:spcAft>
                <a:spcPts val="1200"/>
              </a:spcAft>
              <a:buClr>
                <a:srgbClr val="0078B4"/>
              </a:buClr>
              <a:buSzPct val="80000"/>
              <a:defRPr/>
            </a:pPr>
            <a:r>
              <a:rPr lang="fr-FR" sz="1400" dirty="0" smtClean="0"/>
              <a:t>Norme </a:t>
            </a:r>
            <a:r>
              <a:rPr lang="fr-FR" sz="1400" dirty="0"/>
              <a:t>d’échanges électroniques </a:t>
            </a:r>
            <a:r>
              <a:rPr lang="fr-FR" sz="1400" dirty="0" smtClean="0"/>
              <a:t>pour </a:t>
            </a:r>
            <a:r>
              <a:rPr lang="fr-FR" sz="1400" dirty="0"/>
              <a:t>des retours d’informations sur le paiement des prestations </a:t>
            </a:r>
            <a:r>
              <a:rPr lang="fr-FR" sz="1400" dirty="0" smtClean="0"/>
              <a:t>réalisé </a:t>
            </a:r>
            <a:r>
              <a:rPr lang="fr-FR" sz="1400" dirty="0"/>
              <a:t>par les caisses</a:t>
            </a:r>
          </a:p>
          <a:p>
            <a:pPr marL="0" lvl="2" defTabSz="995363">
              <a:lnSpc>
                <a:spcPts val="2000"/>
              </a:lnSpc>
              <a:spcBef>
                <a:spcPts val="600"/>
              </a:spcBef>
              <a:spcAft>
                <a:spcPts val="600"/>
              </a:spcAft>
              <a:buClr>
                <a:srgbClr val="0078B4"/>
              </a:buClr>
              <a:buSzPct val="80000"/>
              <a:defRPr/>
            </a:pPr>
            <a:endParaRPr lang="fr-FR" sz="1600" dirty="0" smtClean="0"/>
          </a:p>
          <a:p>
            <a:pPr marL="0" lvl="2" defTabSz="995363">
              <a:lnSpc>
                <a:spcPts val="2000"/>
              </a:lnSpc>
              <a:spcBef>
                <a:spcPts val="600"/>
              </a:spcBef>
              <a:spcAft>
                <a:spcPts val="600"/>
              </a:spcAft>
              <a:buClr>
                <a:srgbClr val="0078B4"/>
              </a:buClr>
              <a:buSzPct val="80000"/>
              <a:defRPr/>
            </a:pPr>
            <a:r>
              <a:rPr lang="fr-FR" sz="1600" dirty="0" smtClean="0"/>
              <a:t>Mission</a:t>
            </a:r>
          </a:p>
          <a:p>
            <a:pPr marL="285750" lvl="2" indent="-285750" defTabSz="995363">
              <a:lnSpc>
                <a:spcPts val="2000"/>
              </a:lnSpc>
              <a:spcBef>
                <a:spcPts val="600"/>
              </a:spcBef>
              <a:spcAft>
                <a:spcPts val="1200"/>
              </a:spcAft>
              <a:buClr>
                <a:srgbClr val="0078B4"/>
              </a:buClr>
              <a:buSzPct val="80000"/>
              <a:buFont typeface="Arial" charset="0"/>
              <a:buChar char="►"/>
              <a:defRPr/>
            </a:pPr>
            <a:r>
              <a:rPr lang="fr-FR" sz="1400" dirty="0" smtClean="0"/>
              <a:t>La </a:t>
            </a:r>
            <a:r>
              <a:rPr lang="fr-FR" sz="1400" dirty="0"/>
              <a:t>Norme </a:t>
            </a:r>
            <a:r>
              <a:rPr lang="fr-FR" sz="1400" dirty="0" smtClean="0"/>
              <a:t>NOEMIE est utilisée pour échanger avec : </a:t>
            </a:r>
            <a:endParaRPr lang="fr-FR" sz="1400" dirty="0"/>
          </a:p>
          <a:p>
            <a:pPr marL="742950" lvl="3" indent="-285750" defTabSz="995363">
              <a:lnSpc>
                <a:spcPts val="2000"/>
              </a:lnSpc>
              <a:spcBef>
                <a:spcPts val="600"/>
              </a:spcBef>
              <a:spcAft>
                <a:spcPts val="600"/>
              </a:spcAft>
              <a:buClr>
                <a:srgbClr val="0078B4"/>
              </a:buClr>
              <a:buSzPct val="80000"/>
              <a:buFontTx/>
              <a:buChar char="-"/>
              <a:defRPr/>
            </a:pPr>
            <a:r>
              <a:rPr lang="fr-FR" sz="1400" b="0" dirty="0"/>
              <a:t>Les partenaires de santé (médecins, auxiliaires médicaux, cliniques, centres de santé) via NOEMIE PS</a:t>
            </a:r>
          </a:p>
          <a:p>
            <a:pPr marL="742950" lvl="3" indent="-285750" defTabSz="995363">
              <a:lnSpc>
                <a:spcPts val="2000"/>
              </a:lnSpc>
              <a:spcBef>
                <a:spcPts val="600"/>
              </a:spcBef>
              <a:spcAft>
                <a:spcPts val="600"/>
              </a:spcAft>
              <a:buClr>
                <a:srgbClr val="0078B4"/>
              </a:buClr>
              <a:buSzPct val="80000"/>
              <a:buFontTx/>
              <a:buChar char="-"/>
              <a:defRPr/>
            </a:pPr>
            <a:r>
              <a:rPr lang="fr-FR" sz="1400" b="0" dirty="0"/>
              <a:t>Les organismes complémentaires de protection sociale, via </a:t>
            </a:r>
            <a:r>
              <a:rPr lang="fr-FR" sz="1400" b="0" dirty="0" smtClean="0"/>
              <a:t>NOEMIE OC</a:t>
            </a:r>
            <a:endParaRPr lang="fr-FR" sz="1400" b="0" dirty="0"/>
          </a:p>
          <a:p>
            <a:pPr marL="742950" lvl="3" indent="-285750" defTabSz="995363">
              <a:lnSpc>
                <a:spcPts val="2000"/>
              </a:lnSpc>
              <a:spcBef>
                <a:spcPts val="600"/>
              </a:spcBef>
              <a:spcAft>
                <a:spcPts val="600"/>
              </a:spcAft>
              <a:buClr>
                <a:srgbClr val="0078B4"/>
              </a:buClr>
              <a:buSzPct val="80000"/>
              <a:buFontTx/>
              <a:buChar char="-"/>
              <a:defRPr/>
            </a:pPr>
            <a:r>
              <a:rPr lang="fr-FR" sz="1400" b="0" dirty="0"/>
              <a:t>Les employeurs via NOEMIE </a:t>
            </a:r>
            <a:r>
              <a:rPr lang="fr-FR" sz="1400" b="0" dirty="0" smtClean="0"/>
              <a:t>EMPLOYEURS</a:t>
            </a:r>
            <a:endParaRPr lang="fr-FR" sz="1400" b="0" dirty="0"/>
          </a:p>
        </p:txBody>
      </p:sp>
      <p:cxnSp>
        <p:nvCxnSpPr>
          <p:cNvPr id="4" name="Straight Connector 11"/>
          <p:cNvCxnSpPr>
            <a:cxnSpLocks noChangeShapeType="1"/>
          </p:cNvCxnSpPr>
          <p:nvPr/>
        </p:nvCxnSpPr>
        <p:spPr bwMode="auto">
          <a:xfrm>
            <a:off x="612775" y="1355048"/>
            <a:ext cx="9180513"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cxnSp>
        <p:nvCxnSpPr>
          <p:cNvPr id="5" name="Straight Connector 11"/>
          <p:cNvCxnSpPr>
            <a:cxnSpLocks noChangeShapeType="1"/>
          </p:cNvCxnSpPr>
          <p:nvPr/>
        </p:nvCxnSpPr>
        <p:spPr bwMode="auto">
          <a:xfrm>
            <a:off x="612775" y="3399821"/>
            <a:ext cx="9180513"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276535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Oval 7"/>
          <p:cNvSpPr>
            <a:spLocks noChangeArrowheads="1"/>
          </p:cNvSpPr>
          <p:nvPr/>
        </p:nvSpPr>
        <p:spPr bwMode="auto">
          <a:xfrm>
            <a:off x="2910754" y="2113250"/>
            <a:ext cx="565150" cy="563562"/>
          </a:xfrm>
          <a:prstGeom prst="ellipse">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36000" rIns="0" bIns="36000" anchor="ctr"/>
          <a:lstStyle/>
          <a:p>
            <a:pPr algn="ctr"/>
            <a:r>
              <a:rPr lang="fr-FR" sz="1600" dirty="0">
                <a:solidFill>
                  <a:schemeClr val="bg1"/>
                </a:solidFill>
              </a:rPr>
              <a:t>1.</a:t>
            </a:r>
          </a:p>
        </p:txBody>
      </p:sp>
      <p:sp>
        <p:nvSpPr>
          <p:cNvPr id="45059" name="Rounded Rectangle 9"/>
          <p:cNvSpPr>
            <a:spLocks noChangeArrowheads="1"/>
          </p:cNvSpPr>
          <p:nvPr/>
        </p:nvSpPr>
        <p:spPr bwMode="auto">
          <a:xfrm>
            <a:off x="3621811" y="2141825"/>
            <a:ext cx="6041736" cy="506412"/>
          </a:xfrm>
          <a:prstGeom prst="roundRect">
            <a:avLst>
              <a:gd name="adj" fmla="val 16667"/>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72000" tIns="36000" rIns="72000" bIns="36000" anchor="ctr"/>
          <a:lstStyle/>
          <a:p>
            <a:r>
              <a:rPr lang="fr-FR" sz="1600" dirty="0">
                <a:solidFill>
                  <a:schemeClr val="bg1"/>
                </a:solidFill>
              </a:rPr>
              <a:t>Présentation </a:t>
            </a:r>
            <a:r>
              <a:rPr lang="fr-FR" sz="1600" dirty="0" smtClean="0">
                <a:solidFill>
                  <a:schemeClr val="bg1"/>
                </a:solidFill>
              </a:rPr>
              <a:t>de la DMOA</a:t>
            </a:r>
            <a:endParaRPr lang="fr-FR" sz="1600" dirty="0">
              <a:solidFill>
                <a:schemeClr val="bg1"/>
              </a:solidFill>
            </a:endParaRPr>
          </a:p>
        </p:txBody>
      </p:sp>
      <p:sp>
        <p:nvSpPr>
          <p:cNvPr id="45060" name="Oval 10"/>
          <p:cNvSpPr>
            <a:spLocks noChangeArrowheads="1"/>
          </p:cNvSpPr>
          <p:nvPr/>
        </p:nvSpPr>
        <p:spPr bwMode="auto">
          <a:xfrm>
            <a:off x="2910754" y="2820878"/>
            <a:ext cx="565150" cy="563562"/>
          </a:xfrm>
          <a:prstGeom prst="ellipse">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36000" rIns="0" bIns="36000" anchor="ctr"/>
          <a:lstStyle/>
          <a:p>
            <a:pPr algn="ctr"/>
            <a:r>
              <a:rPr lang="fr-FR" sz="1600" dirty="0">
                <a:solidFill>
                  <a:schemeClr val="bg1"/>
                </a:solidFill>
              </a:rPr>
              <a:t>2.</a:t>
            </a:r>
          </a:p>
        </p:txBody>
      </p:sp>
      <p:sp>
        <p:nvSpPr>
          <p:cNvPr id="45061" name="Rounded Rectangle 11"/>
          <p:cNvSpPr>
            <a:spLocks noChangeArrowheads="1"/>
          </p:cNvSpPr>
          <p:nvPr/>
        </p:nvSpPr>
        <p:spPr bwMode="auto">
          <a:xfrm>
            <a:off x="3621811" y="2849453"/>
            <a:ext cx="6041736" cy="506412"/>
          </a:xfrm>
          <a:prstGeom prst="roundRect">
            <a:avLst>
              <a:gd name="adj" fmla="val 16667"/>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72000" tIns="36000" rIns="72000" bIns="36000" anchor="ctr"/>
          <a:lstStyle/>
          <a:p>
            <a:r>
              <a:rPr lang="fr-FR" sz="1600" dirty="0" smtClean="0">
                <a:solidFill>
                  <a:schemeClr val="bg1"/>
                </a:solidFill>
              </a:rPr>
              <a:t>Gestion </a:t>
            </a:r>
            <a:r>
              <a:rPr lang="fr-FR" sz="1600" dirty="0">
                <a:solidFill>
                  <a:schemeClr val="bg1"/>
                </a:solidFill>
              </a:rPr>
              <a:t>Des Bénéficiaires</a:t>
            </a:r>
          </a:p>
        </p:txBody>
      </p:sp>
      <p:sp>
        <p:nvSpPr>
          <p:cNvPr id="45062" name="Oval 7"/>
          <p:cNvSpPr>
            <a:spLocks noChangeArrowheads="1"/>
          </p:cNvSpPr>
          <p:nvPr/>
        </p:nvSpPr>
        <p:spPr bwMode="auto">
          <a:xfrm>
            <a:off x="2910754" y="3528506"/>
            <a:ext cx="565150" cy="563562"/>
          </a:xfrm>
          <a:prstGeom prst="ellipse">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36000" rIns="0" bIns="36000" anchor="ctr"/>
          <a:lstStyle/>
          <a:p>
            <a:pPr algn="ctr"/>
            <a:r>
              <a:rPr lang="fr-FR" sz="1600" dirty="0">
                <a:solidFill>
                  <a:schemeClr val="bg1"/>
                </a:solidFill>
              </a:rPr>
              <a:t>3.</a:t>
            </a:r>
          </a:p>
        </p:txBody>
      </p:sp>
      <p:sp>
        <p:nvSpPr>
          <p:cNvPr id="45063" name="Rounded Rectangle 8"/>
          <p:cNvSpPr>
            <a:spLocks noChangeArrowheads="1"/>
          </p:cNvSpPr>
          <p:nvPr/>
        </p:nvSpPr>
        <p:spPr bwMode="auto">
          <a:xfrm>
            <a:off x="3621811" y="3557081"/>
            <a:ext cx="6041736" cy="506412"/>
          </a:xfrm>
          <a:prstGeom prst="roundRect">
            <a:avLst>
              <a:gd name="adj" fmla="val 16667"/>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72000" tIns="36000" rIns="72000" bIns="36000" anchor="ctr"/>
          <a:lstStyle/>
          <a:p>
            <a:r>
              <a:rPr lang="fr-FR" sz="1600" dirty="0" smtClean="0">
                <a:solidFill>
                  <a:schemeClr val="bg1"/>
                </a:solidFill>
              </a:rPr>
              <a:t>Acteurs </a:t>
            </a:r>
            <a:r>
              <a:rPr lang="fr-FR" sz="1600" dirty="0">
                <a:solidFill>
                  <a:schemeClr val="bg1"/>
                </a:solidFill>
              </a:rPr>
              <a:t>de Santé</a:t>
            </a:r>
          </a:p>
        </p:txBody>
      </p:sp>
      <p:sp>
        <p:nvSpPr>
          <p:cNvPr id="45064" name="Oval 9"/>
          <p:cNvSpPr>
            <a:spLocks noChangeArrowheads="1"/>
          </p:cNvSpPr>
          <p:nvPr/>
        </p:nvSpPr>
        <p:spPr bwMode="auto">
          <a:xfrm>
            <a:off x="2910754" y="4236134"/>
            <a:ext cx="565150" cy="563563"/>
          </a:xfrm>
          <a:prstGeom prst="ellipse">
            <a:avLst/>
          </a:prstGeom>
          <a:solidFill>
            <a:schemeClr val="bg1">
              <a:lumMod val="85000"/>
            </a:schemeClr>
          </a:solidFill>
          <a:ln>
            <a:noFill/>
          </a:ln>
        </p:spPr>
        <p:txBody>
          <a:bodyPr lIns="0" tIns="0" rIns="0" bIns="0" anchor="ctr"/>
          <a:lstStyle/>
          <a:p>
            <a:pPr algn="ctr"/>
            <a:r>
              <a:rPr lang="fr-FR" sz="1600" dirty="0">
                <a:solidFill>
                  <a:schemeClr val="bg1">
                    <a:lumMod val="50000"/>
                  </a:schemeClr>
                </a:solidFill>
              </a:rPr>
              <a:t>4.</a:t>
            </a:r>
          </a:p>
        </p:txBody>
      </p:sp>
      <p:sp>
        <p:nvSpPr>
          <p:cNvPr id="45065" name="Rounded Rectangle 10"/>
          <p:cNvSpPr>
            <a:spLocks noChangeArrowheads="1"/>
          </p:cNvSpPr>
          <p:nvPr/>
        </p:nvSpPr>
        <p:spPr bwMode="auto">
          <a:xfrm>
            <a:off x="3621811" y="4264709"/>
            <a:ext cx="6041736" cy="506413"/>
          </a:xfrm>
          <a:prstGeom prst="roundRect">
            <a:avLst>
              <a:gd name="adj" fmla="val 16667"/>
            </a:avLst>
          </a:prstGeom>
          <a:solidFill>
            <a:schemeClr val="bg1">
              <a:lumMod val="85000"/>
            </a:schemeClr>
          </a:solidFill>
          <a:ln>
            <a:noFill/>
          </a:ln>
        </p:spPr>
        <p:txBody>
          <a:bodyPr lIns="90000" tIns="46800" rIns="90000" bIns="46800" anchor="ctr"/>
          <a:lstStyle/>
          <a:p>
            <a:r>
              <a:rPr lang="fr-FR" sz="1600" dirty="0" smtClean="0">
                <a:solidFill>
                  <a:schemeClr val="bg1">
                    <a:lumMod val="50000"/>
                  </a:schemeClr>
                </a:solidFill>
              </a:rPr>
              <a:t>Prestations servies</a:t>
            </a:r>
            <a:endParaRPr lang="fr-FR" sz="1600" dirty="0">
              <a:solidFill>
                <a:schemeClr val="bg1">
                  <a:lumMod val="50000"/>
                </a:schemeClr>
              </a:solidFill>
            </a:endParaRPr>
          </a:p>
        </p:txBody>
      </p:sp>
      <p:sp>
        <p:nvSpPr>
          <p:cNvPr id="12" name="Oval 9"/>
          <p:cNvSpPr>
            <a:spLocks noChangeArrowheads="1"/>
          </p:cNvSpPr>
          <p:nvPr/>
        </p:nvSpPr>
        <p:spPr bwMode="auto">
          <a:xfrm>
            <a:off x="2917104" y="4943762"/>
            <a:ext cx="565150" cy="563563"/>
          </a:xfrm>
          <a:prstGeom prst="ellipse">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36000" rIns="0" bIns="36000" anchor="ctr"/>
          <a:lstStyle/>
          <a:p>
            <a:pPr algn="ctr"/>
            <a:r>
              <a:rPr lang="fr-FR" sz="1600" dirty="0">
                <a:solidFill>
                  <a:schemeClr val="bg1"/>
                </a:solidFill>
              </a:rPr>
              <a:t>5.</a:t>
            </a:r>
          </a:p>
        </p:txBody>
      </p:sp>
      <p:sp>
        <p:nvSpPr>
          <p:cNvPr id="13" name="Rounded Rectangle 10"/>
          <p:cNvSpPr>
            <a:spLocks noChangeArrowheads="1"/>
          </p:cNvSpPr>
          <p:nvPr/>
        </p:nvSpPr>
        <p:spPr bwMode="auto">
          <a:xfrm>
            <a:off x="3628161" y="4972337"/>
            <a:ext cx="6041736" cy="506413"/>
          </a:xfrm>
          <a:prstGeom prst="roundRect">
            <a:avLst>
              <a:gd name="adj" fmla="val 16667"/>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72000" tIns="36000" rIns="72000" bIns="36000" anchor="ctr"/>
          <a:lstStyle/>
          <a:p>
            <a:r>
              <a:rPr lang="fr-FR" sz="1600" dirty="0" smtClean="0">
                <a:solidFill>
                  <a:schemeClr val="bg1"/>
                </a:solidFill>
              </a:rPr>
              <a:t>Dématérialisation du papier</a:t>
            </a:r>
            <a:endParaRPr lang="fr-FR" sz="1600" dirty="0">
              <a:solidFill>
                <a:schemeClr val="bg1"/>
              </a:solidFill>
            </a:endParaRPr>
          </a:p>
        </p:txBody>
      </p:sp>
    </p:spTree>
    <p:extLst>
      <p:ext uri="{BB962C8B-B14F-4D97-AF65-F5344CB8AC3E}">
        <p14:creationId xmlns:p14="http://schemas.microsoft.com/office/powerpoint/2010/main" val="21619495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268" y="851375"/>
            <a:ext cx="1935312" cy="2107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0" name="Title 1"/>
          <p:cNvSpPr>
            <a:spLocks noGrp="1"/>
          </p:cNvSpPr>
          <p:nvPr>
            <p:ph type="title"/>
          </p:nvPr>
        </p:nvSpPr>
        <p:spPr/>
        <p:txBody>
          <a:bodyPr/>
          <a:lstStyle/>
          <a:p>
            <a:r>
              <a:rPr lang="fr-FR" sz="2000" dirty="0" smtClean="0"/>
              <a:t>4. Prestations servies</a:t>
            </a:r>
            <a:br>
              <a:rPr lang="fr-FR" sz="2000" dirty="0" smtClean="0"/>
            </a:br>
            <a:endParaRPr lang="fr-FR" sz="1800" i="1" dirty="0">
              <a:latin typeface="Arial" charset="0"/>
              <a:cs typeface="Arial" charset="0"/>
            </a:endParaRPr>
          </a:p>
        </p:txBody>
      </p:sp>
      <p:sp>
        <p:nvSpPr>
          <p:cNvPr id="14" name="Isosceles Triangle 13"/>
          <p:cNvSpPr/>
          <p:nvPr/>
        </p:nvSpPr>
        <p:spPr bwMode="auto">
          <a:xfrm rot="5400000">
            <a:off x="4332037" y="2786423"/>
            <a:ext cx="1080000" cy="144000"/>
          </a:xfrm>
          <a:prstGeom prst="triangle">
            <a:avLst/>
          </a:prstGeom>
          <a:solidFill>
            <a:schemeClr val="accent2">
              <a:lumMod val="7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defRPr/>
            </a:pPr>
            <a:endParaRPr lang="fr-FR" sz="1050" dirty="0">
              <a:solidFill>
                <a:schemeClr val="bg1"/>
              </a:solidFill>
              <a:latin typeface="Arial" charset="0"/>
              <a:cs typeface="+mn-cs"/>
            </a:endParaRPr>
          </a:p>
        </p:txBody>
      </p:sp>
      <p:sp>
        <p:nvSpPr>
          <p:cNvPr id="23" name="Rounded Rectangle 22"/>
          <p:cNvSpPr/>
          <p:nvPr/>
        </p:nvSpPr>
        <p:spPr bwMode="auto">
          <a:xfrm>
            <a:off x="696638" y="4225809"/>
            <a:ext cx="3600000" cy="1940200"/>
          </a:xfrm>
          <a:prstGeom prst="roundRect">
            <a:avLst>
              <a:gd name="adj" fmla="val 4644"/>
            </a:avLst>
          </a:prstGeom>
          <a:solidFill>
            <a:schemeClr val="bg1">
              <a:lumMod val="9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t" anchorCtr="0"/>
          <a:lstStyle/>
          <a:p>
            <a:r>
              <a:rPr lang="fr-FR" sz="1200" u="sng" dirty="0"/>
              <a:t>Notions </a:t>
            </a:r>
            <a:r>
              <a:rPr lang="fr-FR" sz="1200" u="sng" dirty="0" smtClean="0"/>
              <a:t>abordées</a:t>
            </a:r>
          </a:p>
          <a:p>
            <a:pPr marL="180000" indent="-180000">
              <a:spcAft>
                <a:spcPts val="600"/>
              </a:spcAft>
              <a:buClr>
                <a:srgbClr val="0078B4"/>
              </a:buClr>
              <a:buSzPct val="80000"/>
              <a:buFont typeface="Arial" charset="0"/>
              <a:buChar char="►"/>
              <a:defRPr/>
            </a:pPr>
            <a:r>
              <a:rPr lang="fr-FR" sz="1100" b="0" dirty="0" smtClean="0"/>
              <a:t>PN</a:t>
            </a:r>
            <a:r>
              <a:rPr lang="fr-FR" sz="1400" dirty="0">
                <a:solidFill>
                  <a:srgbClr val="BBE0E3">
                    <a:lumMod val="50000"/>
                  </a:srgbClr>
                </a:solidFill>
              </a:rPr>
              <a:t>*</a:t>
            </a:r>
            <a:r>
              <a:rPr lang="fr-FR" sz="1100" b="0" dirty="0" smtClean="0"/>
              <a:t> ou frais de santé</a:t>
            </a:r>
            <a:endParaRPr lang="fr-FR" sz="1100" b="0" dirty="0"/>
          </a:p>
          <a:p>
            <a:r>
              <a:rPr lang="fr-FR" sz="1200" u="sng" dirty="0" smtClean="0"/>
              <a:t>Applications/Composants </a:t>
            </a:r>
            <a:r>
              <a:rPr lang="fr-FR" sz="1200" u="sng" dirty="0"/>
              <a:t>SI Production abordés</a:t>
            </a:r>
          </a:p>
          <a:p>
            <a:pPr marL="180000" indent="-180000">
              <a:spcAft>
                <a:spcPts val="0"/>
              </a:spcAft>
              <a:buClr>
                <a:srgbClr val="0078B4"/>
              </a:buClr>
              <a:buSzPct val="80000"/>
              <a:buFont typeface="Arial" charset="0"/>
              <a:buChar char="►"/>
              <a:defRPr/>
            </a:pPr>
            <a:r>
              <a:rPr lang="fr-FR" sz="1100" b="0" dirty="0" smtClean="0"/>
              <a:t>FSE / FSP</a:t>
            </a:r>
            <a:endParaRPr lang="fr-FR" sz="1100" b="0" dirty="0"/>
          </a:p>
          <a:p>
            <a:pPr marL="180000" indent="-180000">
              <a:spcAft>
                <a:spcPts val="0"/>
              </a:spcAft>
              <a:buClr>
                <a:srgbClr val="0078B4"/>
              </a:buClr>
              <a:buSzPct val="80000"/>
              <a:buFont typeface="Arial" charset="0"/>
              <a:buChar char="►"/>
              <a:defRPr/>
            </a:pPr>
            <a:r>
              <a:rPr lang="fr-FR" sz="1100" b="0" dirty="0"/>
              <a:t>SYNERGIE</a:t>
            </a:r>
          </a:p>
          <a:p>
            <a:pPr marL="180000" indent="-180000">
              <a:spcAft>
                <a:spcPts val="0"/>
              </a:spcAft>
              <a:buClr>
                <a:srgbClr val="0078B4"/>
              </a:buClr>
              <a:buSzPct val="80000"/>
              <a:buFont typeface="Arial" charset="0"/>
              <a:buChar char="►"/>
              <a:defRPr/>
            </a:pPr>
            <a:r>
              <a:rPr lang="fr-FR" sz="1100" b="0" dirty="0" smtClean="0"/>
              <a:t>IRIS</a:t>
            </a:r>
          </a:p>
          <a:p>
            <a:pPr marL="180000" indent="-180000">
              <a:spcAft>
                <a:spcPts val="0"/>
              </a:spcAft>
              <a:buClr>
                <a:srgbClr val="0078B4"/>
              </a:buClr>
              <a:buSzPct val="80000"/>
              <a:buFont typeface="Arial" charset="0"/>
              <a:buChar char="►"/>
              <a:defRPr/>
            </a:pPr>
            <a:r>
              <a:rPr lang="fr-FR" sz="1100" b="0" dirty="0" smtClean="0"/>
              <a:t>FLUX TIERS</a:t>
            </a:r>
            <a:endParaRPr lang="fr-FR" sz="1100" b="0" dirty="0"/>
          </a:p>
          <a:p>
            <a:pPr marL="180000" indent="-180000">
              <a:spcAft>
                <a:spcPts val="0"/>
              </a:spcAft>
              <a:buClr>
                <a:srgbClr val="0078B4"/>
              </a:buClr>
              <a:buSzPct val="80000"/>
              <a:buFont typeface="Arial" charset="0"/>
              <a:buChar char="►"/>
              <a:defRPr/>
            </a:pPr>
            <a:r>
              <a:rPr lang="fr-FR" sz="1100" b="0" dirty="0" smtClean="0"/>
              <a:t>REGUL-PN</a:t>
            </a:r>
            <a:endParaRPr lang="fr-FR" sz="1100" b="0" dirty="0"/>
          </a:p>
          <a:p>
            <a:pPr marL="180000" indent="-180000">
              <a:spcAft>
                <a:spcPts val="0"/>
              </a:spcAft>
              <a:buClr>
                <a:srgbClr val="0078B4"/>
              </a:buClr>
              <a:buSzPct val="80000"/>
              <a:buFont typeface="Arial" charset="0"/>
              <a:buChar char="►"/>
              <a:defRPr/>
            </a:pPr>
            <a:r>
              <a:rPr lang="fr-FR" sz="1100" b="0" dirty="0"/>
              <a:t>PROGRES PN</a:t>
            </a:r>
          </a:p>
        </p:txBody>
      </p:sp>
      <p:sp>
        <p:nvSpPr>
          <p:cNvPr id="24" name="Rounded Rectangle 23"/>
          <p:cNvSpPr/>
          <p:nvPr/>
        </p:nvSpPr>
        <p:spPr bwMode="auto">
          <a:xfrm>
            <a:off x="5588000" y="4225809"/>
            <a:ext cx="3600000" cy="1940200"/>
          </a:xfrm>
          <a:prstGeom prst="roundRect">
            <a:avLst>
              <a:gd name="adj" fmla="val 4644"/>
            </a:avLst>
          </a:prstGeom>
          <a:solidFill>
            <a:schemeClr val="bg1">
              <a:lumMod val="9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t" anchorCtr="0"/>
          <a:lstStyle/>
          <a:p>
            <a:r>
              <a:rPr lang="fr-FR" sz="1200" u="sng" dirty="0"/>
              <a:t>Notions abordées</a:t>
            </a:r>
          </a:p>
          <a:p>
            <a:pPr marL="180000" lvl="0" indent="-180000">
              <a:spcAft>
                <a:spcPts val="600"/>
              </a:spcAft>
              <a:buClr>
                <a:srgbClr val="0078B4"/>
              </a:buClr>
              <a:buSzPct val="80000"/>
              <a:buFont typeface="Arial" charset="0"/>
              <a:buChar char="►"/>
              <a:defRPr/>
            </a:pPr>
            <a:r>
              <a:rPr lang="fr-FR" sz="1100" b="0" dirty="0"/>
              <a:t>PE</a:t>
            </a:r>
          </a:p>
          <a:p>
            <a:r>
              <a:rPr lang="fr-FR" sz="1200" u="sng" dirty="0" smtClean="0"/>
              <a:t>Applications/Composants </a:t>
            </a:r>
            <a:r>
              <a:rPr lang="fr-FR" sz="1200" u="sng" dirty="0"/>
              <a:t>SI Production </a:t>
            </a:r>
            <a:r>
              <a:rPr lang="fr-FR" sz="1200" u="sng" dirty="0" smtClean="0"/>
              <a:t>abordés</a:t>
            </a:r>
          </a:p>
          <a:p>
            <a:pPr marL="180000" lvl="0" indent="-180000">
              <a:spcAft>
                <a:spcPts val="0"/>
              </a:spcAft>
              <a:buClr>
                <a:srgbClr val="0078B4"/>
              </a:buClr>
              <a:buSzPct val="80000"/>
              <a:buFont typeface="Arial" charset="0"/>
              <a:buChar char="►"/>
              <a:defRPr/>
            </a:pPr>
            <a:r>
              <a:rPr lang="fr-FR" sz="1100" b="0" dirty="0" smtClean="0"/>
              <a:t>TLS EMPLOYEURS</a:t>
            </a:r>
            <a:endParaRPr lang="fr-FR" sz="1100" b="0" dirty="0"/>
          </a:p>
          <a:p>
            <a:pPr marL="180000" lvl="0" indent="-180000">
              <a:spcAft>
                <a:spcPts val="0"/>
              </a:spcAft>
              <a:buClr>
                <a:srgbClr val="0078B4"/>
              </a:buClr>
              <a:buSzPct val="80000"/>
              <a:buFont typeface="Arial" charset="0"/>
              <a:buChar char="►"/>
              <a:defRPr/>
            </a:pPr>
            <a:r>
              <a:rPr lang="fr-FR" sz="1100" b="0" dirty="0"/>
              <a:t>SCAPIN</a:t>
            </a:r>
          </a:p>
          <a:p>
            <a:pPr marL="180000" lvl="0" indent="-180000">
              <a:spcAft>
                <a:spcPts val="0"/>
              </a:spcAft>
              <a:buClr>
                <a:srgbClr val="0078B4"/>
              </a:buClr>
              <a:buSzPct val="80000"/>
              <a:buFont typeface="Arial" charset="0"/>
              <a:buChar char="►"/>
              <a:defRPr/>
            </a:pPr>
            <a:r>
              <a:rPr lang="fr-FR" sz="1100" b="0" dirty="0"/>
              <a:t>PROGRES PE</a:t>
            </a:r>
          </a:p>
          <a:p>
            <a:pPr marL="180000" lvl="0" indent="-180000">
              <a:spcAft>
                <a:spcPts val="0"/>
              </a:spcAft>
              <a:buClr>
                <a:srgbClr val="0078B4"/>
              </a:buClr>
              <a:buSzPct val="80000"/>
              <a:buFont typeface="Arial" charset="0"/>
              <a:buChar char="►"/>
              <a:defRPr/>
            </a:pPr>
            <a:r>
              <a:rPr lang="fr-FR" sz="1100" b="0" dirty="0" smtClean="0"/>
              <a:t>DIADEME</a:t>
            </a:r>
            <a:endParaRPr lang="fr-FR" sz="1100" b="0" dirty="0"/>
          </a:p>
        </p:txBody>
      </p:sp>
      <p:sp>
        <p:nvSpPr>
          <p:cNvPr id="18" name="Rounded Rectangle 17"/>
          <p:cNvSpPr/>
          <p:nvPr/>
        </p:nvSpPr>
        <p:spPr bwMode="auto">
          <a:xfrm>
            <a:off x="696637" y="3563432"/>
            <a:ext cx="3600000" cy="606305"/>
          </a:xfrm>
          <a:prstGeom prst="roundRect">
            <a:avLst>
              <a:gd name="adj" fmla="val 4644"/>
            </a:avLst>
          </a:prstGeom>
          <a:solidFill>
            <a:schemeClr val="accent2">
              <a:lumMod val="75000"/>
              <a:alpha val="50000"/>
            </a:schemeClr>
          </a:solidFill>
          <a:ln w="9525">
            <a:solidFill>
              <a:schemeClr val="bg1">
                <a:lumMod val="50000"/>
              </a:schemeClr>
            </a:solidFill>
            <a:round/>
            <a:headEnd/>
            <a:tailEnd/>
          </a:ln>
          <a:scene3d>
            <a:camera prst="orthographicFront"/>
            <a:lightRig rig="threePt" dir="t"/>
          </a:scene3d>
          <a:sp3d>
            <a:bevelT/>
            <a:bevelB/>
          </a:sp3d>
        </p:spPr>
        <p:txBody>
          <a:bodyPr lIns="36000" tIns="36000" rIns="36000" bIns="36000" anchor="ctr"/>
          <a:lstStyle/>
          <a:p>
            <a:pPr algn="ctr"/>
            <a:r>
              <a:rPr lang="fr-FR" sz="1100" i="1" dirty="0">
                <a:solidFill>
                  <a:schemeClr val="bg1"/>
                </a:solidFill>
              </a:rPr>
              <a:t>Yasmine va chez son </a:t>
            </a:r>
            <a:r>
              <a:rPr lang="fr-FR" sz="1100" i="1" dirty="0" smtClean="0">
                <a:solidFill>
                  <a:schemeClr val="bg1"/>
                </a:solidFill>
              </a:rPr>
              <a:t>médecin</a:t>
            </a:r>
            <a:r>
              <a:rPr lang="fr-FR" sz="1100" i="1" dirty="0">
                <a:solidFill>
                  <a:schemeClr val="bg1"/>
                </a:solidFill>
              </a:rPr>
              <a:t>.</a:t>
            </a:r>
            <a:endParaRPr lang="fr-FR" sz="1100" i="1" dirty="0" smtClean="0">
              <a:solidFill>
                <a:schemeClr val="bg1"/>
              </a:solidFill>
            </a:endParaRPr>
          </a:p>
        </p:txBody>
      </p:sp>
      <p:sp>
        <p:nvSpPr>
          <p:cNvPr id="21" name="Rounded Rectangle 20"/>
          <p:cNvSpPr/>
          <p:nvPr/>
        </p:nvSpPr>
        <p:spPr bwMode="auto">
          <a:xfrm>
            <a:off x="5587999" y="3563430"/>
            <a:ext cx="3600000" cy="606305"/>
          </a:xfrm>
          <a:prstGeom prst="roundRect">
            <a:avLst>
              <a:gd name="adj" fmla="val 4644"/>
            </a:avLst>
          </a:prstGeom>
          <a:solidFill>
            <a:schemeClr val="accent2">
              <a:lumMod val="75000"/>
              <a:alpha val="50000"/>
            </a:schemeClr>
          </a:solidFill>
          <a:ln w="9525">
            <a:solidFill>
              <a:schemeClr val="bg1">
                <a:lumMod val="50000"/>
              </a:schemeClr>
            </a:solidFill>
            <a:round/>
            <a:headEnd/>
            <a:tailEnd/>
          </a:ln>
          <a:scene3d>
            <a:camera prst="orthographicFront"/>
            <a:lightRig rig="threePt" dir="t"/>
          </a:scene3d>
          <a:sp3d>
            <a:bevelT/>
            <a:bevelB/>
          </a:sp3d>
        </p:spPr>
        <p:txBody>
          <a:bodyPr lIns="36000" tIns="36000" rIns="36000" bIns="36000" anchor="ctr"/>
          <a:lstStyle/>
          <a:p>
            <a:pPr algn="ctr">
              <a:defRPr/>
            </a:pPr>
            <a:r>
              <a:rPr lang="fr-FR" sz="1100" i="1" dirty="0" smtClean="0">
                <a:solidFill>
                  <a:schemeClr val="bg1"/>
                </a:solidFill>
              </a:rPr>
              <a:t>Son </a:t>
            </a:r>
            <a:r>
              <a:rPr lang="fr-FR" sz="1100" i="1" dirty="0">
                <a:solidFill>
                  <a:schemeClr val="bg1"/>
                </a:solidFill>
              </a:rPr>
              <a:t>médecin lui prescrit </a:t>
            </a:r>
          </a:p>
          <a:p>
            <a:pPr algn="ctr">
              <a:defRPr/>
            </a:pPr>
            <a:r>
              <a:rPr lang="fr-FR" sz="1100" i="1" dirty="0">
                <a:solidFill>
                  <a:schemeClr val="bg1"/>
                </a:solidFill>
              </a:rPr>
              <a:t>quelques jours de repos.</a:t>
            </a:r>
          </a:p>
        </p:txBody>
      </p:sp>
      <p:sp>
        <p:nvSpPr>
          <p:cNvPr id="15" name="Rectangle 14"/>
          <p:cNvSpPr/>
          <p:nvPr/>
        </p:nvSpPr>
        <p:spPr bwMode="auto">
          <a:xfrm>
            <a:off x="6014217" y="1056332"/>
            <a:ext cx="3191007" cy="965626"/>
          </a:xfrm>
          <a:prstGeom prst="rect">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p:spPr>
        <p:txBody>
          <a:bodyPr lIns="90000" tIns="46800" rIns="90000" bIns="46800" anchor="ctr"/>
          <a:lstStyle/>
          <a:p>
            <a:pPr algn="ctr">
              <a:defRPr/>
            </a:pPr>
            <a:r>
              <a:rPr lang="fr-FR" sz="1200" dirty="0" smtClean="0">
                <a:latin typeface="Arial" charset="0"/>
                <a:cs typeface="+mn-cs"/>
              </a:rPr>
              <a:t>Yasmine est fatiguée, sa tension est faible. Elle a des nausées...  </a:t>
            </a:r>
            <a:endParaRPr lang="fr-FR" sz="1200" dirty="0">
              <a:latin typeface="Arial" charset="0"/>
              <a:cs typeface="+mn-cs"/>
            </a:endParaRPr>
          </a:p>
        </p:txBody>
      </p:sp>
      <p:grpSp>
        <p:nvGrpSpPr>
          <p:cNvPr id="3" name="Groupe 2"/>
          <p:cNvGrpSpPr/>
          <p:nvPr/>
        </p:nvGrpSpPr>
        <p:grpSpPr>
          <a:xfrm>
            <a:off x="2073784" y="1993101"/>
            <a:ext cx="857459" cy="1439469"/>
            <a:chOff x="2073784" y="1993101"/>
            <a:chExt cx="857459" cy="1439469"/>
          </a:xfrm>
        </p:grpSpPr>
        <p:grpSp>
          <p:nvGrpSpPr>
            <p:cNvPr id="16" name="Groupe 15"/>
            <p:cNvGrpSpPr/>
            <p:nvPr/>
          </p:nvGrpSpPr>
          <p:grpSpPr>
            <a:xfrm>
              <a:off x="2073784" y="2118008"/>
              <a:ext cx="648960" cy="1314562"/>
              <a:chOff x="390647" y="2304647"/>
              <a:chExt cx="648960" cy="1314562"/>
            </a:xfrm>
          </p:grpSpPr>
          <p:pic>
            <p:nvPicPr>
              <p:cNvPr id="17" name="Picture 3" descr="C:\Users\pporte1\Desktop\C2\CNAMTS\SNA\03 - Icônes\Icones Hommes\k3485194.jpg"/>
              <p:cNvPicPr>
                <a:picLocks noChangeAspect="1" noChangeArrowheads="1"/>
              </p:cNvPicPr>
              <p:nvPr/>
            </p:nvPicPr>
            <p:blipFill>
              <a:blip r:embed="rId4">
                <a:extLst>
                  <a:ext uri="{28A0092B-C50C-407E-A947-70E740481C1C}">
                    <a14:useLocalDpi xmlns:a14="http://schemas.microsoft.com/office/drawing/2010/main" val="0"/>
                  </a:ext>
                </a:extLst>
              </a:blip>
              <a:srcRect t="22745" r="50000"/>
              <a:stretch>
                <a:fillRect/>
              </a:stretch>
            </p:blipFill>
            <p:spPr bwMode="auto">
              <a:xfrm>
                <a:off x="390647" y="2402409"/>
                <a:ext cx="648960" cy="121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Imag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9830" y="2304647"/>
                <a:ext cx="350593" cy="195523"/>
              </a:xfrm>
              <a:prstGeom prst="rect">
                <a:avLst/>
              </a:prstGeom>
            </p:spPr>
          </p:pic>
        </p:grpSp>
        <p:sp>
          <p:nvSpPr>
            <p:cNvPr id="28" name="Rectangle 12"/>
            <p:cNvSpPr>
              <a:spLocks noChangeArrowheads="1"/>
            </p:cNvSpPr>
            <p:nvPr/>
          </p:nvSpPr>
          <p:spPr bwMode="auto">
            <a:xfrm>
              <a:off x="2602135" y="1993101"/>
              <a:ext cx="329108" cy="621810"/>
            </a:xfrm>
            <a:prstGeom prst="rect">
              <a:avLst/>
            </a:prstGeom>
            <a:solidFill>
              <a:schemeClr val="bg1"/>
            </a:solidFill>
            <a:ln w="9525" algn="ctr">
              <a:solidFill>
                <a:schemeClr val="bg1"/>
              </a:solidFill>
              <a:round/>
              <a:headEnd/>
              <a:tailEnd/>
            </a:ln>
          </p:spPr>
          <p:txBody>
            <a:bodyPr lIns="90000" tIns="46800" rIns="90000" bIns="46800" anchor="ctr"/>
            <a:lstStyle/>
            <a:p>
              <a:endParaRPr lang="fr-FR" dirty="0"/>
            </a:p>
          </p:txBody>
        </p:sp>
      </p:grpSp>
      <p:sp>
        <p:nvSpPr>
          <p:cNvPr id="32" name="Oval Callout 1"/>
          <p:cNvSpPr>
            <a:spLocks noChangeArrowheads="1"/>
          </p:cNvSpPr>
          <p:nvPr/>
        </p:nvSpPr>
        <p:spPr bwMode="auto">
          <a:xfrm>
            <a:off x="2253006" y="851374"/>
            <a:ext cx="3334994" cy="1141727"/>
          </a:xfrm>
          <a:prstGeom prst="wedgeEllipseCallout">
            <a:avLst>
              <a:gd name="adj1" fmla="val -34585"/>
              <a:gd name="adj2" fmla="val 78503"/>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p:spPr>
        <p:txBody>
          <a:bodyPr lIns="90000" tIns="46800" rIns="90000" bIns="46800" anchor="ctr"/>
          <a:lstStyle/>
          <a:p>
            <a:pPr algn="ctr">
              <a:defRPr/>
            </a:pPr>
            <a:r>
              <a:rPr lang="fr-FR" sz="1200" dirty="0" smtClean="0"/>
              <a:t>Grâce à</a:t>
            </a:r>
          </a:p>
          <a:p>
            <a:pPr algn="ctr">
              <a:defRPr/>
            </a:pPr>
            <a:r>
              <a:rPr lang="fr-FR" sz="1200" i="1" dirty="0" smtClean="0">
                <a:solidFill>
                  <a:schemeClr val="accent1">
                    <a:lumMod val="50000"/>
                  </a:schemeClr>
                </a:solidFill>
              </a:rPr>
              <a:t>l’annuaire santé d’ameli.fr </a:t>
            </a:r>
            <a:r>
              <a:rPr lang="fr-FR" sz="1200" i="1" dirty="0" smtClean="0"/>
              <a:t>, </a:t>
            </a:r>
            <a:r>
              <a:rPr lang="fr-FR" sz="1200" dirty="0" smtClean="0"/>
              <a:t>j’ai trouvé mon médecin, son adresse, et même ses horaires de consultation !</a:t>
            </a:r>
            <a:endParaRPr lang="fr-FR" sz="1200" dirty="0"/>
          </a:p>
        </p:txBody>
      </p:sp>
      <p:grpSp>
        <p:nvGrpSpPr>
          <p:cNvPr id="2" name="Groupe 1"/>
          <p:cNvGrpSpPr/>
          <p:nvPr/>
        </p:nvGrpSpPr>
        <p:grpSpPr>
          <a:xfrm>
            <a:off x="7059782" y="2118008"/>
            <a:ext cx="829994" cy="1216800"/>
            <a:chOff x="6181958" y="2166889"/>
            <a:chExt cx="829994" cy="1216800"/>
          </a:xfrm>
        </p:grpSpPr>
        <p:pic>
          <p:nvPicPr>
            <p:cNvPr id="43037" name="Picture 3" descr="C:\Users\pporte1\Desktop\C2\CNAMTS\SNA\03 - Icônes\Icones Hommes\k3388243.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1958" y="2166889"/>
              <a:ext cx="829994" cy="121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Imag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21658" y="2188140"/>
              <a:ext cx="350593" cy="195523"/>
            </a:xfrm>
            <a:prstGeom prst="rect">
              <a:avLst/>
            </a:prstGeom>
          </p:spPr>
        </p:pic>
      </p:grpSp>
    </p:spTree>
    <p:extLst>
      <p:ext uri="{BB962C8B-B14F-4D97-AF65-F5344CB8AC3E}">
        <p14:creationId xmlns:p14="http://schemas.microsoft.com/office/powerpoint/2010/main" val="287993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3" grpId="0" animBg="1"/>
      <p:bldP spid="24" grpId="0" animBg="1"/>
      <p:bldP spid="18" grpId="0" animBg="1"/>
      <p:bldP spid="21" grpId="0" animBg="1"/>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à coins arrondis 4"/>
          <p:cNvSpPr/>
          <p:nvPr/>
        </p:nvSpPr>
        <p:spPr bwMode="auto">
          <a:xfrm>
            <a:off x="1948820" y="2724912"/>
            <a:ext cx="6609964" cy="3529584"/>
          </a:xfrm>
          <a:prstGeom prst="roundRect">
            <a:avLst/>
          </a:prstGeom>
          <a:noFill/>
          <a:ln w="9525" cap="flat" cmpd="sng" algn="ctr">
            <a:solidFill>
              <a:schemeClr val="accent2"/>
            </a:solidFill>
            <a:prstDash val="solid"/>
            <a:round/>
            <a:headEnd type="none" w="med" len="med"/>
            <a:tailEnd type="none" w="med" len="med"/>
          </a:ln>
          <a:effectLst/>
          <a:scene3d>
            <a:camera prst="orthographicFront"/>
            <a:lightRig rig="threePt" dir="t"/>
          </a:scene3d>
          <a:sp3d>
            <a:bevelT/>
            <a:bevelB/>
          </a:sp3d>
        </p:spPr>
        <p:txBody>
          <a:bodyPr vert="horz" wrap="squar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1" i="0" u="none" strike="noStrike" cap="none" normalizeH="0" baseline="0" smtClean="0">
              <a:ln>
                <a:noFill/>
              </a:ln>
              <a:solidFill>
                <a:schemeClr val="tx1"/>
              </a:solidFill>
              <a:effectLst/>
              <a:latin typeface="Arial" pitchFamily="34" charset="0"/>
            </a:endParaRPr>
          </a:p>
        </p:txBody>
      </p:sp>
      <p:sp>
        <p:nvSpPr>
          <p:cNvPr id="9218" name="Rectangle 2"/>
          <p:cNvSpPr>
            <a:spLocks noGrp="1" noChangeArrowheads="1"/>
          </p:cNvSpPr>
          <p:nvPr>
            <p:ph type="title"/>
          </p:nvPr>
        </p:nvSpPr>
        <p:spPr/>
        <p:txBody>
          <a:bodyPr/>
          <a:lstStyle/>
          <a:p>
            <a:r>
              <a:rPr lang="fr-FR" sz="2000" dirty="0">
                <a:latin typeface="Arial" charset="0"/>
                <a:cs typeface="Arial" charset="0"/>
              </a:rPr>
              <a:t>4</a:t>
            </a:r>
            <a:r>
              <a:rPr lang="fr-FR" sz="2000" dirty="0" smtClean="0">
                <a:latin typeface="Arial" charset="0"/>
                <a:cs typeface="Arial" charset="0"/>
              </a:rPr>
              <a:t>. Prestations servies</a:t>
            </a:r>
            <a:br>
              <a:rPr lang="fr-FR" sz="2000" dirty="0" smtClean="0">
                <a:latin typeface="Arial" charset="0"/>
                <a:cs typeface="Arial" charset="0"/>
              </a:rPr>
            </a:br>
            <a:r>
              <a:rPr lang="fr-FR" sz="1800" i="1" dirty="0" smtClean="0">
                <a:latin typeface="Arial" charset="0"/>
                <a:cs typeface="Arial" charset="0"/>
              </a:rPr>
              <a:t>Frais de santé</a:t>
            </a:r>
            <a:endParaRPr lang="fr-FR" sz="1800" i="1" strike="sngStrike" dirty="0" smtClean="0">
              <a:solidFill>
                <a:srgbClr val="FF0000"/>
              </a:solidFill>
              <a:latin typeface="Arial" charset="0"/>
              <a:cs typeface="Arial" charset="0"/>
            </a:endParaRPr>
          </a:p>
        </p:txBody>
      </p:sp>
      <p:sp>
        <p:nvSpPr>
          <p:cNvPr id="8" name="Rounded Rectangle 7"/>
          <p:cNvSpPr/>
          <p:nvPr/>
        </p:nvSpPr>
        <p:spPr bwMode="auto">
          <a:xfrm>
            <a:off x="219664" y="810660"/>
            <a:ext cx="9037352" cy="1853674"/>
          </a:xfrm>
          <a:prstGeom prst="roundRect">
            <a:avLst>
              <a:gd name="adj" fmla="val 0"/>
            </a:avLst>
          </a:prstGeom>
          <a:noFill/>
          <a:ln w="9525" cap="flat" cmpd="sng" algn="ctr">
            <a:noFill/>
            <a:prstDash val="solid"/>
            <a:round/>
            <a:headEnd type="none" w="med" len="med"/>
            <a:tailEnd type="none" w="med" len="med"/>
          </a:ln>
          <a:effectLst/>
          <a:scene3d>
            <a:camera prst="orthographicFront"/>
            <a:lightRig rig="threePt" dir="t"/>
          </a:scene3d>
          <a:sp3d>
            <a:bevelT w="50800" h="50800"/>
          </a:sp3d>
        </p:spPr>
        <p:txBody>
          <a:bodyPr lIns="90000" tIns="46800" rIns="90000" bIns="46800"/>
          <a:lstStyle>
            <a:lvl1pPr marL="285750" indent="-28575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Aft>
                <a:spcPts val="600"/>
              </a:spcAft>
              <a:buClr>
                <a:srgbClr val="0078B4"/>
              </a:buClr>
              <a:buSzPct val="80000"/>
              <a:buFont typeface="Arial" charset="0"/>
              <a:buChar char="►"/>
              <a:defRPr/>
            </a:pPr>
            <a:r>
              <a:rPr lang="fr-FR" sz="1600" dirty="0" smtClean="0"/>
              <a:t>Les frais de santé </a:t>
            </a:r>
            <a:r>
              <a:rPr lang="fr-FR" sz="1600" dirty="0"/>
              <a:t>sont les actes et produits relatifs aux soins réalisés par les professionnels de </a:t>
            </a:r>
            <a:r>
              <a:rPr lang="fr-FR" sz="1600" dirty="0" smtClean="0"/>
              <a:t>santé :</a:t>
            </a:r>
          </a:p>
          <a:p>
            <a:pPr marL="628650" lvl="1" indent="-171450" eaLnBrk="1" hangingPunct="1">
              <a:spcAft>
                <a:spcPts val="600"/>
              </a:spcAft>
              <a:buClr>
                <a:srgbClr val="0078B4"/>
              </a:buClr>
              <a:buSzPct val="80000"/>
              <a:buFontTx/>
              <a:buChar char="-"/>
              <a:defRPr/>
            </a:pPr>
            <a:r>
              <a:rPr lang="fr-FR" sz="1600" b="0" dirty="0" smtClean="0"/>
              <a:t>Actes </a:t>
            </a:r>
            <a:r>
              <a:rPr lang="fr-FR" sz="1600" b="0" dirty="0"/>
              <a:t>des médecins, kiné, infirmier, etc</a:t>
            </a:r>
            <a:r>
              <a:rPr lang="fr-FR" sz="1600" b="0" dirty="0" smtClean="0"/>
              <a:t>..</a:t>
            </a:r>
            <a:endParaRPr lang="fr-FR" sz="1600" b="0" dirty="0"/>
          </a:p>
          <a:p>
            <a:pPr marL="628650" lvl="1" indent="-171450" eaLnBrk="1" hangingPunct="1">
              <a:spcAft>
                <a:spcPts val="600"/>
              </a:spcAft>
              <a:buClr>
                <a:srgbClr val="0078B4"/>
              </a:buClr>
              <a:buSzPct val="80000"/>
              <a:buFontTx/>
              <a:buChar char="-"/>
              <a:defRPr/>
            </a:pPr>
            <a:r>
              <a:rPr lang="fr-FR" sz="1600" b="0" dirty="0" smtClean="0"/>
              <a:t>Médicaments </a:t>
            </a:r>
            <a:r>
              <a:rPr lang="fr-FR" sz="1600" b="0" dirty="0"/>
              <a:t>délivrés en </a:t>
            </a:r>
            <a:r>
              <a:rPr lang="fr-FR" sz="1600" b="0" dirty="0" smtClean="0"/>
              <a:t>officines</a:t>
            </a:r>
            <a:endParaRPr lang="fr-FR" sz="1600" b="0" dirty="0"/>
          </a:p>
          <a:p>
            <a:pPr marL="628650" lvl="1" indent="-171450" eaLnBrk="1" hangingPunct="1">
              <a:spcAft>
                <a:spcPts val="600"/>
              </a:spcAft>
              <a:buClr>
                <a:srgbClr val="0078B4"/>
              </a:buClr>
              <a:buSzPct val="80000"/>
              <a:buFontTx/>
              <a:buChar char="-"/>
              <a:defRPr/>
            </a:pPr>
            <a:r>
              <a:rPr lang="fr-FR" sz="1600" b="0" dirty="0" smtClean="0"/>
              <a:t>Analyses </a:t>
            </a:r>
            <a:r>
              <a:rPr lang="fr-FR" sz="1600" b="0" dirty="0"/>
              <a:t>réalisées par les </a:t>
            </a:r>
            <a:r>
              <a:rPr lang="fr-FR" sz="1600" b="0" dirty="0" smtClean="0"/>
              <a:t>laboratoires</a:t>
            </a:r>
            <a:endParaRPr lang="fr-FR" sz="1600" b="0" dirty="0"/>
          </a:p>
          <a:p>
            <a:pPr marL="628650" lvl="1" indent="-171450" eaLnBrk="1" hangingPunct="1">
              <a:spcAft>
                <a:spcPts val="600"/>
              </a:spcAft>
              <a:buClr>
                <a:srgbClr val="0078B4"/>
              </a:buClr>
              <a:buSzPct val="80000"/>
              <a:buFontTx/>
              <a:buChar char="-"/>
              <a:defRPr/>
            </a:pPr>
            <a:r>
              <a:rPr lang="fr-FR" sz="1600" b="0" dirty="0" smtClean="0"/>
              <a:t>Flux </a:t>
            </a:r>
            <a:r>
              <a:rPr lang="fr-FR" sz="1600" b="0" dirty="0"/>
              <a:t>des établissements de soins publics et privés</a:t>
            </a:r>
          </a:p>
        </p:txBody>
      </p:sp>
      <p:sp>
        <p:nvSpPr>
          <p:cNvPr id="20" name="AutoShape 2" descr="data:image/jpeg;base64,/9j/4AAQSkZJRgABAQAAAQABAAD/2wCEAAkGBxQTEBIUExIUFRUUFxgVFhgXGR0UHhgWGRUcIBgVGBkYKCggGBomHRoWIjElJSkrLi4uIB8zODMsNygtLisBCgoKDQ0OGg8QGzAlICYtLCwuNCw3NzcsLCwyLCwtLCwsLDQ3LCwsLCwsMywsLSwsLDAsLCwsLTQsLCwsLSwsLP/AABEIAHoAuAMBIgACEQEDEQH/xAAcAAEAAQUBAQAAAAAAAAAAAAAABQMEBgcIAgH/xABLEAABAwICBAcKCwUIAwAAAAABAAIDBBESIQUxQZMGExUiUVTRFjIzYWNxkaHS4gcUIzVicnSBsbKzQlLBwvAkJTRDU3OjtGTD4f/EABoBAQADAQEBAAAAAAAAAAAAAAABAgMEBQb/xAAsEQACAQIEBAUFAQEAAAAAAAAAAQIDEQQSE1EhMaHRBRVBUnEUYYGR4fAy/9oADAMBAAIRAxEAPwCK0TpNgp4R8SonWY3N0VybNGZN8yrrlZnUaHc+8oPRvgYvqN/AK4XE6s78z5qfiGJUmlLouxKcrM6jQ7n3k5WZ1Gh3PvKc0To+ng0f8bnh48vfgYwuwtGZAv48jnmvvB6KmrNIMaKYRx8W7EzEXAuG0HJTnnw48zdV8U8q1Fd24W3/AAQXKzOo0O595fTpVnUaHc+8sgr9HU09HUVEEJgfTPLSMWNr7HsV5p2gpaFsbDQumY5ovPjLed+A6dmvapzVOdy+pi0nJ1Fbe38MS5VZ1Gh3PvL7yqzqNDufeVDQsYdK1rm4rg2FsXOwmxIGZAKm/ikQjNqeQv4nImMgF98n7crkj7hlZVVWb9TGGKxU1fP0XYiuVmdRodz7ycrM6jQ7n3lL1NNFxjS2AtaOODgWG30CQMy0c0ZE5qw01QhzhxEEjQ0c4FpBBLiM/wANZtYo6k16lpYjFpNqd/wuxb8rM6jQ7n3k5WZ1Gh3PvK2GjJcvkn53/ZOy1/RcelW8sRabOBByOfQdRUas9zB47FrnLouxI8rM6jQ7n3k5WZ1Gh3PvKLRNWe5XzHE+7ouxKcrM6jQ7n3k5WZ1Gh3PvKLRNWe48xxPu6LsSnKzOo0O595OVmdRodz7yi0TVnuPMcT7ui7EpyszqNDufeTlZnUaHc+8otE1Z7jzHE+7ouxKcrM6jQ7n3k5WZ1Gh3PvKLRNWe48xxPu6LsXWltJsMEwFFRNvG4XbFYjm6wb5FFG6R8DL9R35Si3pSlJcT08DiatSLc3caN8DF9Rv4BXCp6Hhc+KIMa5xwNya0uOobBmsjo+BlZJqgLQdryGeom/qXM023Y8d0pzm8qb4k3oqIVmi20scjGzRS4sLzhxC5It6fUnBDRhpdJMbK+O5jebtcCBssT0qlF8G85tjkhb4iS7+tirN+DjLOsi+5vivtPQR6looy4O3I740614ydPireu32IXTvCaacOhPFsjxnJjcAdzsi71FZhwcppqYOFTUwPo8BFi8P+5t9mvLNRbvg6bn/bWZfQ8/0von0FeD8G7r82qhJ+qR/Hx/gijUTu0TThiozzyjd/JjWhyfjJ4olvhCzm8YcOF1gG5XdbLz2U/K6Zj2R8Y15bGXNPFk5x3AscXfEOcCTa17dC8y/B1UjvHwv8ziPRcKLquB9azXTucB+7Z/qHYqZZpcmYRhWpqzg/x/CY+Jy2diliOEEHm3uJTd4ADgDhd/A7FZ6a0jJDxZBY7FiN8FhdrnC4zN3EOde5OtY1PA9hs9jmnoc0tPrVMqMxlLE8LJWfyTndXUbSw3183XqvfxkCyiqyrMhaS1oLWhuV8wBYX8dlboobb5nPKrOSs2ERFBmEREAREQBERAEREBb6R8DL9R35SiaR8DL9R35UXTQ5M9nw3/iXybj4N1Rj0fTBjWt+QjvYa/kWm5+8q/qZ3HjAXHK4+69R2D0BRWhP8BTf7Ef/AF41KmJzjIGgnM/mqB/EelavmehJtyaF+ey/T/7IVaMkHFtzHe9Pko1U4RUZbAS54YCQ3UTrcw7PqrE2UTXZNka5x1DC4XPQCRa6pJtG0MNnV27GW1Egu/Mbdv2hVQ8cYzMaxt8qxYcYcTIAALu4wZ7AHDM9AGZK8/F4x/nNHjwvH8MlGY0+kW5mEUDsDOY7vRsP+nF2H0Ku8SjGW49pHn+W6fHg9SnKTONhve7Rn05DNVcK1ymWhb1IeR73OwuZiaSRzm3FsYH4XUJVaApJQC+lLHEZmO7M8LCdWWt9tWwrM8KWUuCfMSoKXCXH5NZVnwfxG/E1RbbZK3z7Rb912zYoes4BVbO9a2T6jh+DrLcb4gdYBXj4s297AHxZfgs3Qizln4bRl6W+P8zQVVoqePwkErPrMcB6bWKs10Y2K2Vz+Kj6zRTHg4oYX+doGw7fPZUeH2Zyz8I9suhoinixOtiDfGdSrmiFvCx6idfRs8/iW2qjg1SE2dRAXOtuQ1m2rxZqO7l9Hut8jI3Fn37vodJ8o31rN0ZGL8NmvVdexruPRoNrzMFxfXfZqXmTR4AvxsZ73bbXt9S2E7gho+xNp8hfvuhrj/KV7bwLoLkWmJGR5/jI/FpTSkPoJ/b9mvjosC15otZGRvqOvI9CpSUIaH3kaS0NIw5h173APisFseLgpo/m/JSHF0vd9DoPlG+tV49D0LGlzaRpsL843/Yc7bf91Tosn6B+rXU1I1pJsASegZ+oKe0XwPq5rWhcxv70nMHrz9S2hDI2MlsUUcdsrtbY99IP5QfSqYqXvMeJxzIPR+1Tn+Z3pVlRXqy8PDqa4ybfwYbpDgRDDR1L5ZONkEMhaG81rXCMkHpcvqmtNf4Cp/2JP+u9fFtBJLgeph6dOMbRRMcD6BrqCkLs7wRZeeFoP4LIwwKI4G/N1F9ni/TCmVodCSRAcM8IpTiDiMbe9Iab36SD+CweExFzQIpSSQABICb3GrmLPeFjXmnOBmMgtNsOPK+fN2rCcNRnaBwuLXbDhP3EC6xqczenyLyV7y6Yuk4yN4lwNbI0lwDv2Rnq25KJMkP+nLvG+wrp1HMI4C2KUFpkOTHZc4WyttXwsqOrf8G30KjLo2VQeCjt+438oVdRWkXStphxYIfZg5oFxcgOtcECwvrGSiHV1a24cwuIDhdre+fxLcIAt3uMk3v0hbuVjinVUXZpmWIsNm0hWi1myXawh3yYN3/KAOIaDmcLCLGwvne4XybSVfhfaJ+IYMIwi3Na/jMzlZzmNtts4WCjUWxm8THZ/ozNFilVX1OGR0YlL8brMMfNDMDzGWm3OJs2+ZsbDK9lUoqyqM8bSHmF2G7nNsQeLcXYjhbkTh2CxFtqZ0W11e1mZOhRFc2PmFU307TrA/ojsHoVVEFiPm0SwhwF23BGR+i4bfE4qk/Rhu5wdrN8/rOP8ylV8sosimnHYgW6Oe0syBtbb0GH2HehW0tHII3Asd3p8f8AlPGzxkBZOQllGVFHQizHHMON2R1nYf8AUlVKEH5PI7Nn0qbsKyiyYUykaP3MF020/EKnI+Ak2f8AjvRZDwyH93Vn2eX9MopSsXhDKrH3gb83UX2eL9MKZUNwO+bqL7PF+mFJTVAaWixJcbZesnxavSpNCuigouEjXOq2iJ5NM3FYYTjF3izRfmnExw51ulRdZ8IUEQcZGuaBHHKzEQ3jMYaSG3yOEPbiN8rjpCAzFFitTw2jjkcx8T+Y54JDmnmNDSHix5wdjFgOg9Ctn/CFCDYxSYsIOHXz3Pc1rGkXxE4Scv4FAZmihdC8IWVEjmNaR8lHM12Jrg9kl+9I6CM/OFNIAiIgCIiAIiIAiIgCIiAIiIAiIgIbhn83Vn2eX8hROGfzdWfZ5fyFEB54IOA0bRkmwFPF+mFd4SbPdkXOb9zb5D+KseC0eLRlGAbH4vCR5wwa+kKRfLia02scQBHQehAQTtPwRzyMNO5plk4vGA20pa9kbr2N+bxrO+1i9lYO4R0mN7fihPMDSQ1hxWJaxhGxtwACbNzGfRd1lXStlqA6jJOKNsr8LLOErsnk3uLFoJ1HUbaiqWj9PUb/AJFlM4NlGFzcDbFgHyd2g5hw1C1xtAQHhmnqQTCM0uGcvybhZ4Z73Mc0PGWI4Sb3zHmNqdVpmljo4Zn0FmyF0LIwIycADnFosbG+B1mjMlVIdM0oja9lE+3EiqbhY2+FpvnndrgXuIva5x2uQVUPCqjaWtYzEIpWxgtDQ2MyRucX3vk0DED4zYZoCm3hdRwvmwQODmB4kLWBp+Sc9tr5YvBm1r2y1KS0vwuZTy8UY3vddo5trnE3FkCbuNtgzOxetCCkrYBK2BmF2MWcGk2cSTexNsWIm3jUpS6JhjIcyJjXDUQM9VtfmyQGOs4exmwEEhxSGMaiDYG5xC9tWY1jK+tZeFYyaHgc1jTEy0dywWthvrtbVdXwQH1ERAEREAREQBERAEREARFSqZMLS7LIXzyCAi+GfzdWfZ5fyFF44XOvo2sPTTyn/jKID3wO+bqL7PF+mFe1EBxtLRkSMQ82pw8f/wA6FZcDfm6i+zxfphTBQEW7g/TFz3GCMue8SPJF8TwLBx8dsvMvUOg6djmvbBG1zS5zSGgEF3fH71ZVPCXBJK3iJCI3AF2w3BJd5hbX4wrXuuODGKd5GHFlq2bdou4egoCSHBqlz/s8fOY2M5a2N71tugXNvOelVDoGnvfiIgbtdk0DNgs0m3QCVYVen5WSECnc5nFte22RJLcTgdgsMvGVT0pwglY+QMjaQ1gc3EHAk2aQCRlzsRaPG0oCeoKGOFmCJjWNvezRYXKuLrFK7hLI1zg1jSAA6xD7i98IIAzLgLZd6S2+Zsr9ul5OOjjMLrOke0vAc5rWtaS27rWDj48ui6AnUREAREQBERAEREAREQBERAFbaSBMT7a8JVyrXSVuKffVhN/6yQERwjH901N+qyfpFE4R25Jqbavi0ltn+WfOiAtOCenYW0FI08bcQRA2hlI8GNRDbFSx4QweV3E3sLmaj03UtjYBUzgBoAAkcAABkAL6lW5equtVG9f2oDpI6fg8ruJvYXwafg8r0eAm9hc3cvVXWqjev7U5equtVG9f2oQdJd0EHldxN7Cd0EHldxN7C5t5equtVG9f2py9VdaqN6/tQHSXdBB5bcTewndBB5bcTewubeXqrrVRvX9qcvVXWqjev7UB0n3RQeV3E3sJ3RQeV3E3sLmzl6q61Ub1/anL1V1qo3r+1AdJ90UHldxN7Cd0UHldxN7C5s5equtVG9f2py9VdaqN6/tQHSfdFB5XcTewndFB5XcTewubOXqrrVRvX9qcvVXWqjev7UB0n3RQeV3E3sJ3RQeV3E3sLmzl6q61Ub1/anL1V1qo3r+1AdJ90UHldxN7Cd0UHldxN7C5s5equtVG9f2py9VdaqN6/tQHSfdFB5XcTewndFB5XcTewubOXqrrVRvX9qcvVXWqjev7UB0n3RQeV3E3sIeEMHldxN7C5s5equtVG9f2py9VdaqN6/tQG/OFmnIXUFW1vG5wSgXhlAvgO0tsPvRc+1um6l0UgNTOQWkEGRxBBBuCL5hEJ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pSp>
        <p:nvGrpSpPr>
          <p:cNvPr id="2" name="Groupe 1"/>
          <p:cNvGrpSpPr/>
          <p:nvPr/>
        </p:nvGrpSpPr>
        <p:grpSpPr>
          <a:xfrm>
            <a:off x="1948820" y="2911223"/>
            <a:ext cx="6335645" cy="3251927"/>
            <a:chOff x="1948820" y="2911223"/>
            <a:chExt cx="6335645" cy="3251927"/>
          </a:xfrm>
        </p:grpSpPr>
        <p:grpSp>
          <p:nvGrpSpPr>
            <p:cNvPr id="7" name="Groupe 6"/>
            <p:cNvGrpSpPr/>
            <p:nvPr/>
          </p:nvGrpSpPr>
          <p:grpSpPr>
            <a:xfrm>
              <a:off x="1948820" y="2911223"/>
              <a:ext cx="6335645" cy="3251927"/>
              <a:chOff x="486715" y="580187"/>
              <a:chExt cx="6010717" cy="3251927"/>
            </a:xfrm>
          </p:grpSpPr>
          <p:grpSp>
            <p:nvGrpSpPr>
              <p:cNvPr id="74" name="Groupe 73"/>
              <p:cNvGrpSpPr/>
              <p:nvPr/>
            </p:nvGrpSpPr>
            <p:grpSpPr>
              <a:xfrm>
                <a:off x="486715" y="2299823"/>
                <a:ext cx="5410918" cy="1532291"/>
                <a:chOff x="-167484" y="1854353"/>
                <a:chExt cx="4896125" cy="1036287"/>
              </a:xfrm>
            </p:grpSpPr>
            <p:cxnSp>
              <p:nvCxnSpPr>
                <p:cNvPr id="99" name="Straight Arrow Connector 29"/>
                <p:cNvCxnSpPr>
                  <a:stCxn id="78" idx="2"/>
                </p:cNvCxnSpPr>
                <p:nvPr/>
              </p:nvCxnSpPr>
              <p:spPr bwMode="auto">
                <a:xfrm>
                  <a:off x="1167322" y="1854353"/>
                  <a:ext cx="2121" cy="464428"/>
                </a:xfrm>
                <a:prstGeom prst="straightConnector1">
                  <a:avLst/>
                </a:prstGeom>
                <a:noFill/>
                <a:ln w="22225" cap="flat" cmpd="sng" algn="ctr">
                  <a:solidFill>
                    <a:schemeClr val="accent2"/>
                  </a:solidFill>
                  <a:prstDash val="solid"/>
                  <a:round/>
                  <a:headEnd type="none" w="med" len="med"/>
                  <a:tailEnd type="arrow"/>
                </a:ln>
                <a:effectLst/>
              </p:spPr>
            </p:cxnSp>
            <p:pic>
              <p:nvPicPr>
                <p:cNvPr id="100" name="Image 7"/>
                <p:cNvPicPr>
                  <a:picLocks noChangeAspect="1"/>
                </p:cNvPicPr>
                <p:nvPr/>
              </p:nvPicPr>
              <p:blipFill rotWithShape="1">
                <a:blip r:embed="rId3">
                  <a:extLst>
                    <a:ext uri="{28A0092B-C50C-407E-A947-70E740481C1C}">
                      <a14:useLocalDpi xmlns:a14="http://schemas.microsoft.com/office/drawing/2010/main" val="0"/>
                    </a:ext>
                  </a:extLst>
                </a:blip>
                <a:srcRect t="6456" r="9537" b="5916"/>
                <a:stretch/>
              </p:blipFill>
              <p:spPr bwMode="auto">
                <a:xfrm>
                  <a:off x="2257092" y="2287615"/>
                  <a:ext cx="717771" cy="553825"/>
                </a:xfrm>
                <a:prstGeom prst="rect">
                  <a:avLst/>
                </a:prstGeom>
                <a:solidFill>
                  <a:schemeClr val="accent6">
                    <a:lumMod val="40000"/>
                    <a:lumOff val="60000"/>
                  </a:schemeClr>
                </a:solidFill>
                <a:ln>
                  <a:solidFill>
                    <a:schemeClr val="bg1">
                      <a:lumMod val="85000"/>
                    </a:schemeClr>
                  </a:solidFill>
                </a:ln>
                <a:scene3d>
                  <a:camera prst="orthographicFront"/>
                  <a:lightRig rig="threePt" dir="t"/>
                </a:scene3d>
                <a:sp3d>
                  <a:bevelT/>
                </a:sp3d>
                <a:extLst/>
              </p:spPr>
            </p:pic>
            <p:cxnSp>
              <p:nvCxnSpPr>
                <p:cNvPr id="101" name="Straight Arrow Connector 38"/>
                <p:cNvCxnSpPr>
                  <a:endCxn id="100" idx="1"/>
                </p:cNvCxnSpPr>
                <p:nvPr/>
              </p:nvCxnSpPr>
              <p:spPr bwMode="auto">
                <a:xfrm flipV="1">
                  <a:off x="996734" y="2564528"/>
                  <a:ext cx="1260358" cy="7137"/>
                </a:xfrm>
                <a:prstGeom prst="straightConnector1">
                  <a:avLst/>
                </a:prstGeom>
                <a:noFill/>
                <a:ln w="22225" cap="flat" cmpd="sng" algn="ctr">
                  <a:solidFill>
                    <a:schemeClr val="accent2"/>
                  </a:solidFill>
                  <a:prstDash val="solid"/>
                  <a:round/>
                  <a:headEnd type="none" w="med" len="med"/>
                  <a:tailEnd type="triangle"/>
                </a:ln>
                <a:effectLst/>
              </p:spPr>
            </p:cxnSp>
            <p:sp>
              <p:nvSpPr>
                <p:cNvPr id="102" name="TextBox 39"/>
                <p:cNvSpPr txBox="1"/>
                <p:nvPr/>
              </p:nvSpPr>
              <p:spPr>
                <a:xfrm>
                  <a:off x="3300145" y="2134621"/>
                  <a:ext cx="1330696" cy="236793"/>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p>
                  <a:pPr algn="ctr">
                    <a:defRPr/>
                  </a:pPr>
                  <a:r>
                    <a:rPr lang="fr-FR" sz="1000" dirty="0" smtClean="0">
                      <a:solidFill>
                        <a:schemeClr val="tx1"/>
                      </a:solidFill>
                      <a:latin typeface="Arial" charset="0"/>
                    </a:rPr>
                    <a:t>Délivrance de médicaments</a:t>
                  </a:r>
                  <a:endParaRPr lang="fr-FR" sz="1000" dirty="0">
                    <a:solidFill>
                      <a:schemeClr val="tx1"/>
                    </a:solidFill>
                    <a:latin typeface="Arial" charset="0"/>
                  </a:endParaRPr>
                </a:p>
              </p:txBody>
            </p:sp>
            <p:sp>
              <p:nvSpPr>
                <p:cNvPr id="103" name="TextBox 40"/>
                <p:cNvSpPr txBox="1"/>
                <p:nvPr/>
              </p:nvSpPr>
              <p:spPr>
                <a:xfrm>
                  <a:off x="3288641" y="2473665"/>
                  <a:ext cx="1440000" cy="170259"/>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lIns="36000" tIns="0" rIns="36000" bIns="0">
                  <a:spAutoFit/>
                </a:bodyPr>
                <a:lstStyle/>
                <a:p>
                  <a:pPr algn="ctr">
                    <a:defRPr/>
                  </a:pPr>
                  <a:r>
                    <a:rPr lang="fr-FR" sz="1000" dirty="0" smtClean="0">
                      <a:solidFill>
                        <a:schemeClr val="tx1"/>
                      </a:solidFill>
                      <a:latin typeface="Arial" charset="0"/>
                    </a:rPr>
                    <a:t>Réalisation d’une FSE</a:t>
                  </a:r>
                  <a:endParaRPr lang="fr-FR" sz="1000" dirty="0">
                    <a:solidFill>
                      <a:schemeClr val="tx1"/>
                    </a:solidFill>
                    <a:latin typeface="Arial" charset="0"/>
                  </a:endParaRPr>
                </a:p>
              </p:txBody>
            </p:sp>
            <p:cxnSp>
              <p:nvCxnSpPr>
                <p:cNvPr id="104" name="Straight Arrow Connector 41"/>
                <p:cNvCxnSpPr>
                  <a:stCxn id="100" idx="3"/>
                  <a:endCxn id="102" idx="1"/>
                </p:cNvCxnSpPr>
                <p:nvPr/>
              </p:nvCxnSpPr>
              <p:spPr bwMode="auto">
                <a:xfrm flipV="1">
                  <a:off x="2974863" y="2253018"/>
                  <a:ext cx="325282" cy="311510"/>
                </a:xfrm>
                <a:prstGeom prst="straightConnector1">
                  <a:avLst/>
                </a:prstGeom>
                <a:noFill/>
                <a:ln w="22225" cap="flat" cmpd="sng" algn="ctr">
                  <a:solidFill>
                    <a:schemeClr val="accent2"/>
                  </a:solidFill>
                  <a:prstDash val="solid"/>
                  <a:round/>
                  <a:headEnd type="none" w="med" len="med"/>
                  <a:tailEnd type="triangle"/>
                </a:ln>
                <a:effectLst/>
              </p:spPr>
            </p:cxnSp>
            <p:cxnSp>
              <p:nvCxnSpPr>
                <p:cNvPr id="105" name="Straight Arrow Connector 42"/>
                <p:cNvCxnSpPr>
                  <a:stCxn id="100" idx="3"/>
                  <a:endCxn id="103" idx="1"/>
                </p:cNvCxnSpPr>
                <p:nvPr/>
              </p:nvCxnSpPr>
              <p:spPr bwMode="auto">
                <a:xfrm flipV="1">
                  <a:off x="2974863" y="2558795"/>
                  <a:ext cx="313778" cy="5733"/>
                </a:xfrm>
                <a:prstGeom prst="straightConnector1">
                  <a:avLst/>
                </a:prstGeom>
                <a:noFill/>
                <a:ln w="22225" cap="flat" cmpd="sng" algn="ctr">
                  <a:solidFill>
                    <a:schemeClr val="accent2"/>
                  </a:solidFill>
                  <a:prstDash val="solid"/>
                  <a:round/>
                  <a:headEnd type="none" w="med" len="med"/>
                  <a:tailEnd type="triangle"/>
                </a:ln>
                <a:effectLst/>
              </p:spPr>
            </p:cxnSp>
            <p:pic>
              <p:nvPicPr>
                <p:cNvPr id="10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4501" y="2638350"/>
                  <a:ext cx="348348" cy="252290"/>
                </a:xfrm>
                <a:prstGeom prst="rect">
                  <a:avLst/>
                </a:prstGeom>
                <a:solidFill>
                  <a:schemeClr val="accent6">
                    <a:lumMod val="40000"/>
                    <a:lumOff val="60000"/>
                  </a:schemeClr>
                </a:solidFill>
                <a:ln>
                  <a:solidFill>
                    <a:schemeClr val="bg1">
                      <a:lumMod val="85000"/>
                    </a:schemeClr>
                  </a:solidFill>
                </a:ln>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 name="Rectangle 12"/>
                <p:cNvSpPr>
                  <a:spLocks noChangeArrowheads="1"/>
                </p:cNvSpPr>
                <p:nvPr/>
              </p:nvSpPr>
              <p:spPr bwMode="auto">
                <a:xfrm>
                  <a:off x="1286379" y="2193873"/>
                  <a:ext cx="175178" cy="249816"/>
                </a:xfrm>
                <a:prstGeom prst="rect">
                  <a:avLst/>
                </a:prstGeom>
                <a:solidFill>
                  <a:schemeClr val="bg1"/>
                </a:solidFill>
                <a:ln w="9525" algn="ctr">
                  <a:solidFill>
                    <a:schemeClr val="bg1"/>
                  </a:solidFill>
                  <a:round/>
                  <a:headEnd/>
                  <a:tailEnd/>
                </a:ln>
              </p:spPr>
              <p:txBody>
                <a:bodyPr lIns="90000" tIns="46800" rIns="90000" bIns="46800" anchor="ctr"/>
                <a:lstStyle/>
                <a:p>
                  <a:endParaRPr lang="fr-FR" dirty="0"/>
                </a:p>
              </p:txBody>
            </p:sp>
            <p:grpSp>
              <p:nvGrpSpPr>
                <p:cNvPr id="108" name="Group 5"/>
                <p:cNvGrpSpPr>
                  <a:grpSpLocks/>
                </p:cNvGrpSpPr>
                <p:nvPr/>
              </p:nvGrpSpPr>
              <p:grpSpPr bwMode="auto">
                <a:xfrm>
                  <a:off x="-167484" y="1976023"/>
                  <a:ext cx="1250711" cy="470194"/>
                  <a:chOff x="-3927386" y="2030944"/>
                  <a:chExt cx="1314718" cy="491284"/>
                </a:xfrm>
              </p:grpSpPr>
              <p:sp>
                <p:nvSpPr>
                  <p:cNvPr id="110" name="Oval Callout 8"/>
                  <p:cNvSpPr>
                    <a:spLocks noChangeArrowheads="1"/>
                  </p:cNvSpPr>
                  <p:nvPr/>
                </p:nvSpPr>
                <p:spPr bwMode="auto">
                  <a:xfrm>
                    <a:off x="-3743604" y="2030944"/>
                    <a:ext cx="947154" cy="449176"/>
                  </a:xfrm>
                  <a:prstGeom prst="wedgeEllipseCallout">
                    <a:avLst>
                      <a:gd name="adj1" fmla="val 59436"/>
                      <a:gd name="adj2" fmla="val 54776"/>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p:spPr>
                <p:txBody>
                  <a:bodyPr lIns="90000" tIns="46800" rIns="90000" bIns="46800" anchor="ctr"/>
                  <a:lstStyle/>
                  <a:p>
                    <a:pPr algn="ctr">
                      <a:defRPr/>
                    </a:pPr>
                    <a:endParaRPr lang="fr-FR" sz="1100" dirty="0">
                      <a:latin typeface="Arial" charset="0"/>
                    </a:endParaRPr>
                  </a:p>
                </p:txBody>
              </p:sp>
              <p:sp>
                <p:nvSpPr>
                  <p:cNvPr id="111" name="TextBox 66"/>
                  <p:cNvSpPr txBox="1">
                    <a:spLocks noChangeArrowheads="1"/>
                  </p:cNvSpPr>
                  <p:nvPr/>
                </p:nvSpPr>
                <p:spPr bwMode="auto">
                  <a:xfrm>
                    <a:off x="-3927386" y="2104170"/>
                    <a:ext cx="1314718" cy="418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fr-FR" sz="1000" dirty="0"/>
                      <a:t>Je </a:t>
                    </a:r>
                    <a:r>
                      <a:rPr lang="fr-FR" sz="1000" dirty="0" smtClean="0"/>
                      <a:t>vais à la pharmacie</a:t>
                    </a:r>
                    <a:endParaRPr lang="fr-FR" sz="1000" dirty="0"/>
                  </a:p>
                </p:txBody>
              </p:sp>
            </p:grpSp>
            <p:pic>
              <p:nvPicPr>
                <p:cNvPr id="109" name="Picture 4" descr="http://www.ordre.pharmacien.fr/var/mercure/storage/images/accueil-la-lettre/accueil-lettre-16/cps3-une-carte-pour-tous-les-pharmaciens-inscrits-a-l-ordre/225391-1-fre-FR/CPS3-une-carte-pour-tous-les-pharmaciens-inscrits-a-l-Ordre_letter_imag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93370" y="2280691"/>
                  <a:ext cx="272765" cy="181448"/>
                </a:xfrm>
                <a:prstGeom prst="rect">
                  <a:avLst/>
                </a:prstGeom>
                <a:solidFill>
                  <a:schemeClr val="accent6">
                    <a:lumMod val="40000"/>
                    <a:lumOff val="60000"/>
                  </a:schemeClr>
                </a:solidFill>
                <a:ln>
                  <a:solidFill>
                    <a:schemeClr val="bg1">
                      <a:lumMod val="85000"/>
                    </a:schemeClr>
                  </a:solidFill>
                </a:ln>
                <a:scene3d>
                  <a:camera prst="orthographicFront"/>
                  <a:lightRig rig="threePt" dir="t"/>
                </a:scene3d>
                <a:sp3d>
                  <a:bevelT/>
                </a:sp3d>
                <a:extLst/>
              </p:spPr>
            </p:pic>
          </p:grpSp>
          <p:cxnSp>
            <p:nvCxnSpPr>
              <p:cNvPr id="76" name="Straight Arrow Connector 25"/>
              <p:cNvCxnSpPr>
                <a:stCxn id="84" idx="3"/>
                <a:endCxn id="77" idx="1"/>
              </p:cNvCxnSpPr>
              <p:nvPr/>
            </p:nvCxnSpPr>
            <p:spPr bwMode="auto">
              <a:xfrm>
                <a:off x="3969907" y="2052193"/>
                <a:ext cx="349034" cy="50681"/>
              </a:xfrm>
              <a:prstGeom prst="straightConnector1">
                <a:avLst/>
              </a:prstGeom>
              <a:noFill/>
              <a:ln w="22225" cap="flat" cmpd="sng" algn="ctr">
                <a:solidFill>
                  <a:schemeClr val="accent2"/>
                </a:solidFill>
                <a:prstDash val="solid"/>
                <a:round/>
                <a:headEnd type="none" w="med" len="med"/>
                <a:tailEnd type="triangle"/>
              </a:ln>
              <a:effectLst/>
            </p:spPr>
          </p:cxnSp>
          <p:sp>
            <p:nvSpPr>
              <p:cNvPr id="77" name="TextBox 26"/>
              <p:cNvSpPr txBox="1"/>
              <p:nvPr/>
            </p:nvSpPr>
            <p:spPr>
              <a:xfrm>
                <a:off x="4318941" y="1932614"/>
                <a:ext cx="2178491" cy="340519"/>
              </a:xfrm>
              <a:prstGeom prst="roundRect">
                <a:avLst/>
              </a:prstGeom>
              <a:solidFill>
                <a:schemeClr val="bg1"/>
              </a:soli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defPPr>
                  <a:defRPr lang="fr-FR"/>
                </a:defPPr>
                <a:lvl1pPr algn="ctr">
                  <a:defRPr sz="1000">
                    <a:solidFill>
                      <a:schemeClr val="tx1"/>
                    </a:solidFill>
                    <a:latin typeface="Arial" charset="0"/>
                  </a:defRPr>
                </a:lvl1pPr>
              </a:lstStyle>
              <a:p>
                <a:r>
                  <a:rPr lang="fr-FR" dirty="0"/>
                  <a:t>Réalisation d’une FSE</a:t>
                </a:r>
              </a:p>
              <a:p>
                <a:r>
                  <a:rPr lang="fr-FR" dirty="0"/>
                  <a:t>(Feuille de Soins Electronique)</a:t>
                </a:r>
              </a:p>
            </p:txBody>
          </p:sp>
          <p:sp>
            <p:nvSpPr>
              <p:cNvPr id="78" name="TextBox 27"/>
              <p:cNvSpPr txBox="1"/>
              <p:nvPr/>
            </p:nvSpPr>
            <p:spPr>
              <a:xfrm>
                <a:off x="1026916" y="1796320"/>
                <a:ext cx="1869902" cy="503503"/>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nchor="ctr" anchorCtr="0">
                <a:spAutoFit/>
              </a:bodyPr>
              <a:lstStyle/>
              <a:p>
                <a:pPr algn="ctr">
                  <a:defRPr/>
                </a:pPr>
                <a:r>
                  <a:rPr lang="fr-FR" sz="1000" dirty="0" smtClean="0">
                    <a:solidFill>
                      <a:schemeClr val="tx1"/>
                    </a:solidFill>
                    <a:latin typeface="Arial" charset="0"/>
                  </a:rPr>
                  <a:t>Délivrance d’une ordonnance</a:t>
                </a:r>
                <a:endParaRPr lang="fr-FR" sz="1000" dirty="0">
                  <a:solidFill>
                    <a:schemeClr val="tx1"/>
                  </a:solidFill>
                  <a:latin typeface="Arial" charset="0"/>
                </a:endParaRPr>
              </a:p>
            </p:txBody>
          </p:sp>
          <p:cxnSp>
            <p:nvCxnSpPr>
              <p:cNvPr id="79" name="Straight Arrow Connector 28"/>
              <p:cNvCxnSpPr>
                <a:stCxn id="84" idx="1"/>
                <a:endCxn id="78" idx="3"/>
              </p:cNvCxnSpPr>
              <p:nvPr/>
            </p:nvCxnSpPr>
            <p:spPr bwMode="auto">
              <a:xfrm flipH="1" flipV="1">
                <a:off x="2896817" y="2048072"/>
                <a:ext cx="321207" cy="4121"/>
              </a:xfrm>
              <a:prstGeom prst="straightConnector1">
                <a:avLst/>
              </a:prstGeom>
              <a:noFill/>
              <a:ln w="22225" cap="flat" cmpd="sng" algn="ctr">
                <a:solidFill>
                  <a:schemeClr val="accent2"/>
                </a:solidFill>
                <a:prstDash val="solid"/>
                <a:round/>
                <a:headEnd type="none" w="med" len="med"/>
                <a:tailEnd type="triangle"/>
              </a:ln>
              <a:effectLst/>
            </p:spPr>
          </p:cxnSp>
          <p:grpSp>
            <p:nvGrpSpPr>
              <p:cNvPr id="80" name="Groupe 79"/>
              <p:cNvGrpSpPr/>
              <p:nvPr/>
            </p:nvGrpSpPr>
            <p:grpSpPr>
              <a:xfrm>
                <a:off x="4841020" y="1165408"/>
                <a:ext cx="853730" cy="664798"/>
                <a:chOff x="3924678" y="813464"/>
                <a:chExt cx="772506" cy="449605"/>
              </a:xfrm>
            </p:grpSpPr>
            <p:pic>
              <p:nvPicPr>
                <p:cNvPr id="9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4678" y="1010779"/>
                  <a:ext cx="348348" cy="252290"/>
                </a:xfrm>
                <a:prstGeom prst="rect">
                  <a:avLst/>
                </a:prstGeom>
                <a:solidFill>
                  <a:schemeClr val="accent6">
                    <a:lumMod val="40000"/>
                    <a:lumOff val="60000"/>
                  </a:schemeClr>
                </a:solidFill>
                <a:ln>
                  <a:solidFill>
                    <a:schemeClr val="bg1">
                      <a:lumMod val="85000"/>
                    </a:schemeClr>
                  </a:solidFill>
                </a:ln>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72" descr="CPS_medecin"/>
                <p:cNvPicPr>
                  <a:picLocks noChangeAspect="1" noChangeArrowheads="1"/>
                </p:cNvPicPr>
                <p:nvPr/>
              </p:nvPicPr>
              <p:blipFill>
                <a:blip r:embed="rId6"/>
                <a:srcRect/>
                <a:stretch>
                  <a:fillRect/>
                </a:stretch>
              </p:blipFill>
              <p:spPr bwMode="auto">
                <a:xfrm>
                  <a:off x="4388132" y="1033281"/>
                  <a:ext cx="309052" cy="194169"/>
                </a:xfrm>
                <a:prstGeom prst="rect">
                  <a:avLst/>
                </a:prstGeom>
                <a:solidFill>
                  <a:schemeClr val="accent6">
                    <a:lumMod val="40000"/>
                    <a:lumOff val="60000"/>
                  </a:schemeClr>
                </a:solidFill>
                <a:ln>
                  <a:solidFill>
                    <a:schemeClr val="bg1">
                      <a:lumMod val="85000"/>
                    </a:schemeClr>
                  </a:solidFill>
                </a:ln>
                <a:scene3d>
                  <a:camera prst="orthographicFront"/>
                  <a:lightRig rig="threePt" dir="t"/>
                </a:scene3d>
                <a:sp3d>
                  <a:bevelT/>
                </a:sp3d>
                <a:extLst/>
              </p:spPr>
            </p:pic>
            <p:sp>
              <p:nvSpPr>
                <p:cNvPr id="98" name="ZoneTexte 97"/>
                <p:cNvSpPr txBox="1"/>
                <p:nvPr/>
              </p:nvSpPr>
              <p:spPr>
                <a:xfrm>
                  <a:off x="4193882" y="813464"/>
                  <a:ext cx="319318" cy="369332"/>
                </a:xfrm>
                <a:prstGeom prst="rect">
                  <a:avLst/>
                </a:prstGeom>
                <a:noFill/>
              </p:spPr>
              <p:txBody>
                <a:bodyPr wrap="none" rtlCol="0">
                  <a:spAutoFit/>
                </a:bodyPr>
                <a:lstStyle/>
                <a:p>
                  <a:r>
                    <a:rPr lang="fr-FR" dirty="0" smtClean="0"/>
                    <a:t>+</a:t>
                  </a:r>
                  <a:endParaRPr lang="fr-FR" dirty="0"/>
                </a:p>
              </p:txBody>
            </p:sp>
          </p:grpSp>
          <p:grpSp>
            <p:nvGrpSpPr>
              <p:cNvPr id="83" name="Group 5"/>
              <p:cNvGrpSpPr>
                <a:grpSpLocks/>
              </p:cNvGrpSpPr>
              <p:nvPr/>
            </p:nvGrpSpPr>
            <p:grpSpPr bwMode="auto">
              <a:xfrm>
                <a:off x="1551393" y="580187"/>
                <a:ext cx="1222837" cy="635653"/>
                <a:chOff x="-980179" y="2539181"/>
                <a:chExt cx="1163117" cy="449176"/>
              </a:xfrm>
            </p:grpSpPr>
            <p:sp>
              <p:nvSpPr>
                <p:cNvPr id="86" name="Oval Callout 8"/>
                <p:cNvSpPr>
                  <a:spLocks noChangeArrowheads="1"/>
                </p:cNvSpPr>
                <p:nvPr/>
              </p:nvSpPr>
              <p:spPr bwMode="auto">
                <a:xfrm>
                  <a:off x="-980179" y="2539181"/>
                  <a:ext cx="1163117" cy="449176"/>
                </a:xfrm>
                <a:prstGeom prst="wedgeEllipseCallout">
                  <a:avLst>
                    <a:gd name="adj1" fmla="val -63419"/>
                    <a:gd name="adj2" fmla="val -8988"/>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p:spPr>
              <p:txBody>
                <a:bodyPr lIns="90000" tIns="46800" rIns="90000" bIns="46800" anchor="ctr"/>
                <a:lstStyle/>
                <a:p>
                  <a:pPr algn="ctr">
                    <a:defRPr/>
                  </a:pPr>
                  <a:endParaRPr lang="fr-FR" sz="1100" dirty="0">
                    <a:latin typeface="Arial" charset="0"/>
                  </a:endParaRPr>
                </a:p>
              </p:txBody>
            </p:sp>
            <p:sp>
              <p:nvSpPr>
                <p:cNvPr id="87" name="TextBox 66"/>
                <p:cNvSpPr txBox="1">
                  <a:spLocks noChangeArrowheads="1"/>
                </p:cNvSpPr>
                <p:nvPr/>
              </p:nvSpPr>
              <p:spPr bwMode="auto">
                <a:xfrm>
                  <a:off x="-884704" y="2598156"/>
                  <a:ext cx="987586" cy="282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fr-FR" sz="1000" dirty="0"/>
                    <a:t>Je </a:t>
                  </a:r>
                  <a:r>
                    <a:rPr lang="fr-FR" sz="1000" dirty="0" smtClean="0"/>
                    <a:t>vais chez le médecin</a:t>
                  </a:r>
                  <a:endParaRPr lang="fr-FR" sz="1000" dirty="0"/>
                </a:p>
              </p:txBody>
            </p:sp>
          </p:grpSp>
          <p:pic>
            <p:nvPicPr>
              <p:cNvPr id="84" name="Image 83"/>
              <p:cNvPicPr>
                <a:picLocks noChangeAspect="1"/>
              </p:cNvPicPr>
              <p:nvPr/>
            </p:nvPicPr>
            <p:blipFill rotWithShape="1">
              <a:blip r:embed="rId7">
                <a:extLst>
                  <a:ext uri="{28A0092B-C50C-407E-A947-70E740481C1C}">
                    <a14:useLocalDpi xmlns:a14="http://schemas.microsoft.com/office/drawing/2010/main" val="0"/>
                  </a:ext>
                </a:extLst>
              </a:blip>
              <a:srcRect l="6820" t="7812" r="9191" b="8485"/>
              <a:stretch/>
            </p:blipFill>
            <p:spPr>
              <a:xfrm>
                <a:off x="3218025" y="1562845"/>
                <a:ext cx="751882" cy="978695"/>
              </a:xfrm>
              <a:prstGeom prst="rect">
                <a:avLst/>
              </a:prstGeom>
              <a:solidFill>
                <a:schemeClr val="accent6">
                  <a:lumMod val="40000"/>
                  <a:lumOff val="60000"/>
                </a:schemeClr>
              </a:solidFill>
              <a:ln>
                <a:solidFill>
                  <a:schemeClr val="bg1">
                    <a:lumMod val="85000"/>
                  </a:schemeClr>
                </a:solidFill>
              </a:ln>
              <a:scene3d>
                <a:camera prst="orthographicFront"/>
                <a:lightRig rig="threePt" dir="t"/>
              </a:scene3d>
              <a:sp3d>
                <a:bevelT/>
              </a:sp3d>
            </p:spPr>
          </p:pic>
          <p:cxnSp>
            <p:nvCxnSpPr>
              <p:cNvPr id="85" name="Straight Arrow Connector 22"/>
              <p:cNvCxnSpPr/>
              <p:nvPr/>
            </p:nvCxnSpPr>
            <p:spPr bwMode="auto">
              <a:xfrm>
                <a:off x="2801660" y="1306795"/>
                <a:ext cx="416365" cy="256049"/>
              </a:xfrm>
              <a:prstGeom prst="straightConnector1">
                <a:avLst/>
              </a:prstGeom>
              <a:noFill/>
              <a:ln w="22225" cap="flat" cmpd="sng" algn="ctr">
                <a:solidFill>
                  <a:schemeClr val="accent2"/>
                </a:solidFill>
                <a:prstDash val="solid"/>
                <a:round/>
                <a:headEnd type="none" w="med" len="med"/>
                <a:tailEnd type="triangle"/>
              </a:ln>
              <a:effectLst/>
            </p:spPr>
          </p:cxnSp>
          <p:sp>
            <p:nvSpPr>
              <p:cNvPr id="116" name="TextBox 49"/>
              <p:cNvSpPr txBox="1"/>
              <p:nvPr/>
            </p:nvSpPr>
            <p:spPr>
              <a:xfrm>
                <a:off x="4301782" y="3593195"/>
                <a:ext cx="2074199" cy="238363"/>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defPPr>
                  <a:defRPr lang="fr-FR"/>
                </a:defPPr>
                <a:lvl1pPr algn="ctr">
                  <a:defRPr sz="1000">
                    <a:solidFill>
                      <a:schemeClr val="tx1"/>
                    </a:solidFill>
                    <a:latin typeface="Arial" charset="0"/>
                  </a:defRPr>
                </a:lvl1pPr>
              </a:lstStyle>
              <a:p>
                <a:r>
                  <a:rPr lang="fr-FR" dirty="0"/>
                  <a:t>Numérisation de </a:t>
                </a:r>
                <a:r>
                  <a:rPr lang="fr-FR" dirty="0" smtClean="0"/>
                  <a:t>l’ordonnance</a:t>
                </a:r>
              </a:p>
              <a:p>
                <a:endParaRPr lang="fr-FR" sz="400" dirty="0"/>
              </a:p>
            </p:txBody>
          </p:sp>
          <p:cxnSp>
            <p:nvCxnSpPr>
              <p:cNvPr id="117" name="Straight Arrow Connector 42"/>
              <p:cNvCxnSpPr>
                <a:stCxn id="100" idx="3"/>
                <a:endCxn id="116" idx="1"/>
              </p:cNvCxnSpPr>
              <p:nvPr/>
            </p:nvCxnSpPr>
            <p:spPr bwMode="auto">
              <a:xfrm>
                <a:off x="3959457" y="3349913"/>
                <a:ext cx="342325" cy="362464"/>
              </a:xfrm>
              <a:prstGeom prst="straightConnector1">
                <a:avLst/>
              </a:prstGeom>
              <a:noFill/>
              <a:ln w="22225" cap="flat" cmpd="sng" algn="ctr">
                <a:solidFill>
                  <a:schemeClr val="accent2"/>
                </a:solidFill>
                <a:prstDash val="solid"/>
                <a:round/>
                <a:headEnd type="none" w="med" len="med"/>
                <a:tailEnd type="triangle"/>
              </a:ln>
              <a:effectLst/>
            </p:spPr>
          </p:cxnSp>
        </p:grpSp>
        <p:pic>
          <p:nvPicPr>
            <p:cNvPr id="819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3463" y="2997982"/>
              <a:ext cx="421676" cy="866775"/>
            </a:xfrm>
            <a:prstGeom prst="rect">
              <a:avLst/>
            </a:prstGeom>
            <a:solidFill>
              <a:schemeClr val="accent6">
                <a:lumMod val="40000"/>
                <a:lumOff val="60000"/>
              </a:schemeClr>
            </a:solidFill>
            <a:ln>
              <a:solidFill>
                <a:schemeClr val="bg1">
                  <a:lumMod val="85000"/>
                </a:schemeClr>
              </a:solidFill>
            </a:ln>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4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4999" y="5295819"/>
            <a:ext cx="421676" cy="866775"/>
          </a:xfrm>
          <a:prstGeom prst="rect">
            <a:avLst/>
          </a:prstGeom>
          <a:solidFill>
            <a:schemeClr val="accent6">
              <a:lumMod val="40000"/>
              <a:lumOff val="60000"/>
            </a:schemeClr>
          </a:solidFill>
          <a:ln>
            <a:solidFill>
              <a:schemeClr val="bg1">
                <a:lumMod val="85000"/>
              </a:schemeClr>
            </a:solidFill>
          </a:ln>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14668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5" name="Connecteur droit avec flèche 104"/>
          <p:cNvCxnSpPr/>
          <p:nvPr/>
        </p:nvCxnSpPr>
        <p:spPr>
          <a:xfrm>
            <a:off x="3577167" y="2393783"/>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395" name="Titre 1"/>
          <p:cNvSpPr>
            <a:spLocks noGrp="1"/>
          </p:cNvSpPr>
          <p:nvPr>
            <p:ph type="title"/>
          </p:nvPr>
        </p:nvSpPr>
        <p:spPr>
          <a:xfrm>
            <a:off x="66493" y="0"/>
            <a:ext cx="8915400" cy="658369"/>
          </a:xfrm>
        </p:spPr>
        <p:txBody>
          <a:bodyPr/>
          <a:lstStyle/>
          <a:p>
            <a:r>
              <a:rPr lang="fr-FR" sz="2000" dirty="0" smtClean="0"/>
              <a:t> </a:t>
            </a:r>
            <a:r>
              <a:rPr lang="fr-FR" sz="2000" dirty="0">
                <a:latin typeface="Arial" charset="0"/>
                <a:cs typeface="Arial" charset="0"/>
              </a:rPr>
              <a:t>4. </a:t>
            </a:r>
            <a:r>
              <a:rPr lang="fr-FR" sz="2000" dirty="0" smtClean="0">
                <a:latin typeface="Arial" charset="0"/>
                <a:cs typeface="Arial" charset="0"/>
              </a:rPr>
              <a:t>Prestations servies</a:t>
            </a:r>
            <a:r>
              <a:rPr lang="fr-FR" dirty="0" smtClean="0">
                <a:latin typeface="Arial" charset="0"/>
                <a:cs typeface="Arial" charset="0"/>
              </a:rPr>
              <a:t/>
            </a:r>
            <a:br>
              <a:rPr lang="fr-FR" dirty="0" smtClean="0">
                <a:latin typeface="Arial" charset="0"/>
                <a:cs typeface="Arial" charset="0"/>
              </a:rPr>
            </a:br>
            <a:r>
              <a:rPr lang="fr-FR" sz="1800" i="1" dirty="0" smtClean="0"/>
              <a:t>Frais </a:t>
            </a:r>
            <a:r>
              <a:rPr lang="fr-FR" sz="1800" i="1" dirty="0"/>
              <a:t>de </a:t>
            </a:r>
            <a:r>
              <a:rPr lang="fr-FR" sz="1800" i="1" dirty="0" smtClean="0"/>
              <a:t>santé : les différentes feuilles de soins </a:t>
            </a:r>
            <a:endParaRPr lang="fr-FR" sz="1800" i="1" dirty="0"/>
          </a:p>
        </p:txBody>
      </p:sp>
      <p:sp>
        <p:nvSpPr>
          <p:cNvPr id="2" name="Rectangle à coins arrondis 1"/>
          <p:cNvSpPr/>
          <p:nvPr/>
        </p:nvSpPr>
        <p:spPr>
          <a:xfrm>
            <a:off x="90317" y="1317551"/>
            <a:ext cx="2678441" cy="8256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b="0" dirty="0">
              <a:solidFill>
                <a:schemeClr val="bg2">
                  <a:lumMod val="10000"/>
                </a:schemeClr>
              </a:solidFill>
            </a:endParaRPr>
          </a:p>
        </p:txBody>
      </p:sp>
      <p:sp>
        <p:nvSpPr>
          <p:cNvPr id="47" name="Rectangle 10"/>
          <p:cNvSpPr>
            <a:spLocks noChangeArrowheads="1"/>
          </p:cNvSpPr>
          <p:nvPr/>
        </p:nvSpPr>
        <p:spPr bwMode="auto">
          <a:xfrm>
            <a:off x="216163" y="2683342"/>
            <a:ext cx="9504780"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spAutoFit/>
          </a:bodyPr>
          <a:lstStyle/>
          <a:p>
            <a:pPr marL="457200" lvl="3" defTabSz="995363">
              <a:lnSpc>
                <a:spcPts val="1800"/>
              </a:lnSpc>
              <a:spcAft>
                <a:spcPts val="600"/>
              </a:spcAft>
              <a:buClr>
                <a:srgbClr val="0078B4"/>
              </a:buClr>
              <a:buSzPct val="80000"/>
              <a:defRPr/>
            </a:pPr>
            <a:endParaRPr lang="fr-FR" sz="1200" dirty="0" smtClean="0"/>
          </a:p>
          <a:p>
            <a:pPr marL="0" lvl="2" defTabSz="995363">
              <a:lnSpc>
                <a:spcPts val="1800"/>
              </a:lnSpc>
              <a:spcAft>
                <a:spcPts val="600"/>
              </a:spcAft>
              <a:buClr>
                <a:srgbClr val="0078B4"/>
              </a:buClr>
              <a:buSzPct val="80000"/>
              <a:defRPr/>
            </a:pPr>
            <a:endParaRPr lang="fr-FR" sz="1200" dirty="0"/>
          </a:p>
        </p:txBody>
      </p:sp>
      <p:graphicFrame>
        <p:nvGraphicFramePr>
          <p:cNvPr id="5" name="Diagramme 4"/>
          <p:cNvGraphicFramePr/>
          <p:nvPr>
            <p:extLst>
              <p:ext uri="{D42A27DB-BD31-4B8C-83A1-F6EECF244321}">
                <p14:modId xmlns:p14="http://schemas.microsoft.com/office/powerpoint/2010/main" val="262994355"/>
              </p:ext>
            </p:extLst>
          </p:nvPr>
        </p:nvGraphicFramePr>
        <p:xfrm>
          <a:off x="175287" y="873100"/>
          <a:ext cx="9545656" cy="50769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6" name="Groupe 15"/>
          <p:cNvGrpSpPr/>
          <p:nvPr/>
        </p:nvGrpSpPr>
        <p:grpSpPr>
          <a:xfrm>
            <a:off x="4001720" y="4381498"/>
            <a:ext cx="1987546" cy="1905002"/>
            <a:chOff x="4597875" y="-1"/>
            <a:chExt cx="2138163" cy="4402667"/>
          </a:xfrm>
          <a:gradFill>
            <a:gsLst>
              <a:gs pos="59000">
                <a:srgbClr val="FFCC99"/>
              </a:gs>
              <a:gs pos="85000">
                <a:schemeClr val="bg1"/>
              </a:gs>
              <a:gs pos="94000">
                <a:schemeClr val="bg1">
                  <a:lumMod val="85000"/>
                </a:schemeClr>
              </a:gs>
            </a:gsLst>
            <a:lin ang="5400000" scaled="0"/>
          </a:gradFill>
        </p:grpSpPr>
        <p:sp>
          <p:nvSpPr>
            <p:cNvPr id="17" name="Organigramme : Opération manuelle 16"/>
            <p:cNvSpPr/>
            <p:nvPr/>
          </p:nvSpPr>
          <p:spPr>
            <a:xfrm rot="16200000">
              <a:off x="3465623" y="1132251"/>
              <a:ext cx="4402667" cy="2138163"/>
            </a:xfrm>
            <a:prstGeom prst="flowChartManualOperati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Organigramme : Opération manuelle 4"/>
            <p:cNvSpPr/>
            <p:nvPr/>
          </p:nvSpPr>
          <p:spPr>
            <a:xfrm>
              <a:off x="4630248" y="880531"/>
              <a:ext cx="2007477" cy="264160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85750" tIns="0" rIns="287734" bIns="0" numCol="1" spcCol="1270" anchor="t" anchorCtr="0">
              <a:noAutofit/>
            </a:bodyPr>
            <a:lstStyle/>
            <a:p>
              <a:pPr lvl="0" algn="l" defTabSz="2000250">
                <a:lnSpc>
                  <a:spcPct val="90000"/>
                </a:lnSpc>
                <a:spcBef>
                  <a:spcPct val="0"/>
                </a:spcBef>
                <a:spcAft>
                  <a:spcPct val="35000"/>
                </a:spcAft>
              </a:pPr>
              <a:endParaRPr lang="fr-FR" sz="4500" kern="1200" dirty="0"/>
            </a:p>
            <a:p>
              <a:pPr marL="285750" lvl="1" indent="-285750" algn="l" defTabSz="1555750">
                <a:lnSpc>
                  <a:spcPct val="90000"/>
                </a:lnSpc>
                <a:spcBef>
                  <a:spcPct val="0"/>
                </a:spcBef>
                <a:spcAft>
                  <a:spcPct val="15000"/>
                </a:spcAft>
                <a:buChar char="••"/>
              </a:pPr>
              <a:endParaRPr lang="fr-FR" sz="3500" kern="1200" dirty="0"/>
            </a:p>
            <a:p>
              <a:pPr marL="285750" lvl="1" indent="-285750" algn="l" defTabSz="1555750">
                <a:lnSpc>
                  <a:spcPct val="90000"/>
                </a:lnSpc>
                <a:spcBef>
                  <a:spcPct val="0"/>
                </a:spcBef>
                <a:spcAft>
                  <a:spcPct val="15000"/>
                </a:spcAft>
                <a:buChar char="••"/>
              </a:pPr>
              <a:endParaRPr lang="fr-FR" sz="3500" kern="1200" dirty="0"/>
            </a:p>
          </p:txBody>
        </p:sp>
      </p:grpSp>
      <p:pic>
        <p:nvPicPr>
          <p:cNvPr id="819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929211">
            <a:off x="4758793" y="4862375"/>
            <a:ext cx="665914" cy="928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065882" y="4736913"/>
            <a:ext cx="694421" cy="323550"/>
          </a:xfrm>
          <a:prstGeom prst="rect">
            <a:avLst/>
          </a:prstGeom>
        </p:spPr>
        <p:txBody>
          <a:bodyPr wrap="none">
            <a:spAutoFit/>
          </a:bodyPr>
          <a:lstStyle/>
          <a:p>
            <a:pPr marL="0" lvl="2" defTabSz="995363">
              <a:lnSpc>
                <a:spcPts val="1800"/>
              </a:lnSpc>
              <a:spcAft>
                <a:spcPts val="600"/>
              </a:spcAft>
              <a:buClr>
                <a:srgbClr val="0078B4"/>
              </a:buClr>
              <a:buSzPct val="80000"/>
              <a:defRPr/>
            </a:pPr>
            <a:r>
              <a:rPr lang="fr-FR" sz="2000" dirty="0" smtClean="0">
                <a:latin typeface="+mj-lt"/>
              </a:rPr>
              <a:t>FSP</a:t>
            </a:r>
            <a:r>
              <a:rPr lang="fr-FR" sz="2000" dirty="0" smtClean="0">
                <a:solidFill>
                  <a:srgbClr val="BBE0E3">
                    <a:lumMod val="50000"/>
                  </a:srgbClr>
                </a:solidFill>
              </a:rPr>
              <a:t>*</a:t>
            </a:r>
            <a:endParaRPr lang="fr-FR" sz="2000" dirty="0">
              <a:solidFill>
                <a:schemeClr val="bg1">
                  <a:lumMod val="50000"/>
                </a:schemeClr>
              </a:solidFill>
            </a:endParaRPr>
          </a:p>
        </p:txBody>
      </p:sp>
      <p:pic>
        <p:nvPicPr>
          <p:cNvPr id="41" name="Picture 72" descr="CPS_medecin"/>
          <p:cNvPicPr>
            <a:picLocks noChangeAspect="1" noChangeArrowheads="1"/>
          </p:cNvPicPr>
          <p:nvPr/>
        </p:nvPicPr>
        <p:blipFill>
          <a:blip r:embed="rId9"/>
          <a:srcRect/>
          <a:stretch>
            <a:fillRect/>
          </a:stretch>
        </p:blipFill>
        <p:spPr bwMode="auto">
          <a:xfrm>
            <a:off x="2464831" y="4366067"/>
            <a:ext cx="763643" cy="479204"/>
          </a:xfrm>
          <a:prstGeom prst="rect">
            <a:avLst/>
          </a:prstGeom>
          <a:solidFill>
            <a:schemeClr val="bg1"/>
          </a:solidFill>
          <a:ln>
            <a:solidFill>
              <a:schemeClr val="accent6"/>
            </a:solidFill>
          </a:ln>
          <a:extLst/>
        </p:spPr>
      </p:pic>
      <p:sp>
        <p:nvSpPr>
          <p:cNvPr id="7" name="ZoneTexte 6"/>
          <p:cNvSpPr txBox="1"/>
          <p:nvPr/>
        </p:nvSpPr>
        <p:spPr>
          <a:xfrm>
            <a:off x="2104004" y="4421003"/>
            <a:ext cx="319318" cy="369332"/>
          </a:xfrm>
          <a:prstGeom prst="rect">
            <a:avLst/>
          </a:prstGeom>
          <a:noFill/>
        </p:spPr>
        <p:txBody>
          <a:bodyPr wrap="none" rtlCol="0">
            <a:spAutoFit/>
          </a:bodyPr>
          <a:lstStyle/>
          <a:p>
            <a:r>
              <a:rPr lang="fr-FR" dirty="0" smtClean="0"/>
              <a:t>+</a:t>
            </a:r>
            <a:endParaRPr lang="fr-FR" dirty="0"/>
          </a:p>
        </p:txBody>
      </p:sp>
      <p:pic>
        <p:nvPicPr>
          <p:cNvPr id="21" name="Picture 72" descr="CPS_medecin"/>
          <p:cNvPicPr>
            <a:picLocks noChangeAspect="1" noChangeArrowheads="1"/>
          </p:cNvPicPr>
          <p:nvPr/>
        </p:nvPicPr>
        <p:blipFill>
          <a:blip r:embed="rId9"/>
          <a:srcRect/>
          <a:stretch>
            <a:fillRect/>
          </a:stretch>
        </p:blipFill>
        <p:spPr bwMode="auto">
          <a:xfrm>
            <a:off x="4409250" y="3257980"/>
            <a:ext cx="559304" cy="350976"/>
          </a:xfrm>
          <a:prstGeom prst="rect">
            <a:avLst/>
          </a:prstGeom>
          <a:solidFill>
            <a:schemeClr val="bg1"/>
          </a:solidFill>
          <a:ln>
            <a:solidFill>
              <a:schemeClr val="accent6"/>
            </a:solidFill>
          </a:ln>
          <a:extLst/>
        </p:spPr>
      </p:pic>
      <p:pic>
        <p:nvPicPr>
          <p:cNvPr id="4" name="Imag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90614" y="5122775"/>
            <a:ext cx="866775" cy="314325"/>
          </a:xfrm>
          <a:prstGeom prst="rect">
            <a:avLst/>
          </a:prstGeom>
        </p:spPr>
      </p:pic>
      <p:pic>
        <p:nvPicPr>
          <p:cNvPr id="1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380832" y="4348365"/>
            <a:ext cx="763643" cy="553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807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fr-FR" sz="2000" dirty="0" smtClean="0">
                <a:latin typeface="Arial" charset="0"/>
                <a:cs typeface="Arial" charset="0"/>
              </a:rPr>
              <a:t>1. Présentation de la DMOA </a:t>
            </a:r>
            <a:endParaRPr lang="fr-FR" sz="1800" i="1" dirty="0" smtClean="0">
              <a:latin typeface="Arial" charset="0"/>
              <a:cs typeface="Arial" charset="0"/>
            </a:endParaRPr>
          </a:p>
        </p:txBody>
      </p:sp>
      <p:sp>
        <p:nvSpPr>
          <p:cNvPr id="4" name="Rectangle 3"/>
          <p:cNvSpPr/>
          <p:nvPr/>
        </p:nvSpPr>
        <p:spPr bwMode="auto">
          <a:xfrm>
            <a:off x="331951" y="2307534"/>
            <a:ext cx="9009063" cy="2087562"/>
          </a:xfrm>
          <a:prstGeom prst="rect">
            <a:avLst/>
          </a:prstGeom>
          <a:noFill/>
          <a:ln w="1270" cap="flat" cmpd="sng" algn="ctr">
            <a:solidFill>
              <a:schemeClr val="bg1">
                <a:lumMod val="75000"/>
              </a:schemeClr>
            </a:solidFill>
            <a:prstDash val="solid"/>
            <a:round/>
            <a:headEnd type="none" w="med" len="med"/>
            <a:tailEnd type="none" w="med" len="med"/>
          </a:ln>
          <a:effectLst/>
        </p:spPr>
        <p:txBody>
          <a:bodyPr anchor="ctr"/>
          <a:lstStyle/>
          <a:p>
            <a:pPr algn="ctr" defTabSz="995363">
              <a:lnSpc>
                <a:spcPts val="1400"/>
              </a:lnSpc>
              <a:defRPr/>
            </a:pPr>
            <a:endParaRPr lang="fr-FR" sz="1050" dirty="0">
              <a:latin typeface="Arial" pitchFamily="34" charset="0"/>
            </a:endParaRPr>
          </a:p>
        </p:txBody>
      </p:sp>
      <p:sp>
        <p:nvSpPr>
          <p:cNvPr id="7" name="Rounded Rectangle 6"/>
          <p:cNvSpPr/>
          <p:nvPr/>
        </p:nvSpPr>
        <p:spPr bwMode="auto">
          <a:xfrm>
            <a:off x="440126" y="3080645"/>
            <a:ext cx="1871273" cy="1127126"/>
          </a:xfrm>
          <a:prstGeom prst="roundRect">
            <a:avLst>
              <a:gd name="adj" fmla="val 11390"/>
            </a:avLst>
          </a:prstGeom>
          <a:solidFill>
            <a:srgbClr val="FFC000">
              <a:alpha val="40000"/>
            </a:srgbClr>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36000" tIns="36000" rIns="36000" bIns="36000" anchor="ctr"/>
          <a:lstStyle/>
          <a:p>
            <a:pPr marL="0" lvl="2" algn="ctr" defTabSz="995363">
              <a:lnSpc>
                <a:spcPts val="1600"/>
              </a:lnSpc>
              <a:spcBef>
                <a:spcPts val="600"/>
              </a:spcBef>
              <a:spcAft>
                <a:spcPts val="600"/>
              </a:spcAft>
              <a:buClr>
                <a:schemeClr val="accent2"/>
              </a:buClr>
              <a:buSzPct val="75000"/>
              <a:defRPr/>
            </a:pPr>
            <a:endParaRPr lang="fr-FR" sz="1100" kern="0" dirty="0" smtClean="0">
              <a:solidFill>
                <a:schemeClr val="bg1"/>
              </a:solidFill>
              <a:latin typeface="Arial" panose="020B0604020202020204" pitchFamily="34" charset="0"/>
              <a:cs typeface="Arial" panose="020B0604020202020204" pitchFamily="34" charset="0"/>
            </a:endParaRPr>
          </a:p>
          <a:p>
            <a:pPr marL="0" lvl="2" algn="ctr" defTabSz="995363">
              <a:lnSpc>
                <a:spcPts val="1600"/>
              </a:lnSpc>
              <a:spcBef>
                <a:spcPts val="600"/>
              </a:spcBef>
              <a:spcAft>
                <a:spcPts val="600"/>
              </a:spcAft>
              <a:buClr>
                <a:schemeClr val="accent2"/>
              </a:buClr>
              <a:buSzPct val="75000"/>
              <a:defRPr/>
            </a:pPr>
            <a:r>
              <a:rPr lang="fr-FR" sz="1100" kern="0" dirty="0" smtClean="0">
                <a:solidFill>
                  <a:schemeClr val="bg1"/>
                </a:solidFill>
                <a:latin typeface="Arial" panose="020B0604020202020204" pitchFamily="34" charset="0"/>
                <a:cs typeface="Arial" panose="020B0604020202020204" pitchFamily="34" charset="0"/>
              </a:rPr>
              <a:t>Département  des Projets Métier  </a:t>
            </a:r>
          </a:p>
          <a:p>
            <a:pPr marL="0" lvl="2" algn="ctr" defTabSz="995363">
              <a:lnSpc>
                <a:spcPts val="1600"/>
              </a:lnSpc>
              <a:spcBef>
                <a:spcPts val="600"/>
              </a:spcBef>
              <a:spcAft>
                <a:spcPts val="600"/>
              </a:spcAft>
              <a:buClr>
                <a:srgbClr val="333399"/>
              </a:buClr>
              <a:buSzPct val="75000"/>
              <a:defRPr/>
            </a:pPr>
            <a:r>
              <a:rPr lang="fr-FR" sz="1100" i="1" dirty="0" smtClean="0">
                <a:solidFill>
                  <a:srgbClr val="FFFFFF"/>
                </a:solidFill>
              </a:rPr>
              <a:t>D. LARROQUE</a:t>
            </a:r>
            <a:endParaRPr lang="fr-FR" sz="1100" kern="0" dirty="0" smtClean="0">
              <a:solidFill>
                <a:schemeClr val="bg1"/>
              </a:solidFill>
              <a:latin typeface="Arial" panose="020B0604020202020204" pitchFamily="34" charset="0"/>
              <a:cs typeface="Arial" panose="020B0604020202020204" pitchFamily="34" charset="0"/>
            </a:endParaRPr>
          </a:p>
          <a:p>
            <a:pPr marL="0" lvl="2" algn="ctr" defTabSz="995363">
              <a:lnSpc>
                <a:spcPts val="1600"/>
              </a:lnSpc>
              <a:spcBef>
                <a:spcPts val="600"/>
              </a:spcBef>
              <a:spcAft>
                <a:spcPts val="600"/>
              </a:spcAft>
              <a:buClr>
                <a:schemeClr val="accent2"/>
              </a:buClr>
              <a:buSzPct val="75000"/>
              <a:defRPr/>
            </a:pPr>
            <a:endParaRPr lang="fr-FR" sz="1100" kern="0" dirty="0">
              <a:solidFill>
                <a:schemeClr val="bg1"/>
              </a:solidFill>
              <a:latin typeface="Arial" panose="020B0604020202020204" pitchFamily="34" charset="0"/>
              <a:cs typeface="Arial" panose="020B0604020202020204" pitchFamily="34" charset="0"/>
            </a:endParaRPr>
          </a:p>
        </p:txBody>
      </p:sp>
      <p:sp>
        <p:nvSpPr>
          <p:cNvPr id="9226" name="Rectangle 2"/>
          <p:cNvSpPr>
            <a:spLocks noChangeArrowheads="1"/>
          </p:cNvSpPr>
          <p:nvPr/>
        </p:nvSpPr>
        <p:spPr bwMode="auto">
          <a:xfrm>
            <a:off x="331951" y="2317059"/>
            <a:ext cx="900906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fr-FR" sz="1100" dirty="0" smtClean="0"/>
              <a:t>Cécile ALOMAR</a:t>
            </a:r>
          </a:p>
          <a:p>
            <a:pPr algn="ctr"/>
            <a:r>
              <a:rPr lang="fr-FR" sz="1100" dirty="0"/>
              <a:t>Adjointe : </a:t>
            </a:r>
            <a:r>
              <a:rPr lang="fr-FR" sz="1100" dirty="0" smtClean="0"/>
              <a:t>Dominique LARROQUE</a:t>
            </a:r>
            <a:endParaRPr lang="fr-FR" sz="1100" dirty="0"/>
          </a:p>
        </p:txBody>
      </p:sp>
      <p:sp>
        <p:nvSpPr>
          <p:cNvPr id="27" name="Rounded Rectangle 26"/>
          <p:cNvSpPr/>
          <p:nvPr/>
        </p:nvSpPr>
        <p:spPr bwMode="auto">
          <a:xfrm>
            <a:off x="2595450" y="3080644"/>
            <a:ext cx="1656122" cy="1127127"/>
          </a:xfrm>
          <a:prstGeom prst="roundRect">
            <a:avLst>
              <a:gd name="adj" fmla="val 11390"/>
            </a:avLst>
          </a:prstGeom>
          <a:solidFill>
            <a:srgbClr val="C00000">
              <a:alpha val="50000"/>
            </a:srgbClr>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36000" tIns="36000" rIns="36000" bIns="36000" anchor="ctr"/>
          <a:lstStyle/>
          <a:p>
            <a:pPr marL="0" lvl="2" algn="ctr" defTabSz="995363">
              <a:lnSpc>
                <a:spcPts val="1600"/>
              </a:lnSpc>
              <a:spcBef>
                <a:spcPts val="600"/>
              </a:spcBef>
              <a:spcAft>
                <a:spcPts val="600"/>
              </a:spcAft>
              <a:buClr>
                <a:srgbClr val="333399"/>
              </a:buClr>
              <a:buSzPct val="75000"/>
              <a:defRPr/>
            </a:pPr>
            <a:r>
              <a:rPr lang="fr-FR" sz="1100" kern="0" dirty="0">
                <a:solidFill>
                  <a:srgbClr val="FFFFFF"/>
                </a:solidFill>
                <a:latin typeface="Arial" panose="020B0604020202020204" pitchFamily="34" charset="0"/>
                <a:cs typeface="Arial" panose="020B0604020202020204" pitchFamily="34" charset="0"/>
              </a:rPr>
              <a:t>Département  Des Projets </a:t>
            </a:r>
            <a:r>
              <a:rPr lang="fr-FR" sz="1100" kern="0" dirty="0" smtClean="0">
                <a:solidFill>
                  <a:srgbClr val="FFFFFF"/>
                </a:solidFill>
                <a:latin typeface="Arial" panose="020B0604020202020204" pitchFamily="34" charset="0"/>
                <a:cs typeface="Arial" panose="020B0604020202020204" pitchFamily="34" charset="0"/>
              </a:rPr>
              <a:t> d’Appui au Métier</a:t>
            </a:r>
          </a:p>
          <a:p>
            <a:pPr marL="0" lvl="2" algn="ctr" defTabSz="995363">
              <a:lnSpc>
                <a:spcPts val="1600"/>
              </a:lnSpc>
              <a:spcBef>
                <a:spcPts val="600"/>
              </a:spcBef>
              <a:spcAft>
                <a:spcPts val="600"/>
              </a:spcAft>
              <a:buClr>
                <a:srgbClr val="333399"/>
              </a:buClr>
              <a:buSzPct val="75000"/>
              <a:defRPr/>
            </a:pPr>
            <a:r>
              <a:rPr lang="fr-FR" sz="1100" i="1" kern="0" dirty="0" smtClean="0">
                <a:solidFill>
                  <a:srgbClr val="FFFFFF"/>
                </a:solidFill>
                <a:latin typeface="Arial" panose="020B0604020202020204" pitchFamily="34" charset="0"/>
                <a:cs typeface="Arial" panose="020B0604020202020204" pitchFamily="34" charset="0"/>
              </a:rPr>
              <a:t>E. ANDRE</a:t>
            </a:r>
            <a:endParaRPr lang="fr-FR" sz="1100" kern="0" dirty="0">
              <a:solidFill>
                <a:srgbClr val="FFFFFF"/>
              </a:solidFill>
              <a:latin typeface="Arial" panose="020B0604020202020204" pitchFamily="34" charset="0"/>
              <a:cs typeface="Arial" panose="020B0604020202020204" pitchFamily="34" charset="0"/>
            </a:endParaRPr>
          </a:p>
        </p:txBody>
      </p:sp>
      <p:sp>
        <p:nvSpPr>
          <p:cNvPr id="28" name="Rounded Rectangle 27"/>
          <p:cNvSpPr/>
          <p:nvPr/>
        </p:nvSpPr>
        <p:spPr bwMode="auto">
          <a:xfrm>
            <a:off x="4455498" y="3080644"/>
            <a:ext cx="1585706" cy="1127127"/>
          </a:xfrm>
          <a:prstGeom prst="roundRect">
            <a:avLst>
              <a:gd name="adj" fmla="val 11390"/>
            </a:avLst>
          </a:prstGeom>
          <a:solidFill>
            <a:srgbClr val="92D050">
              <a:alpha val="50000"/>
            </a:srgbClr>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36000" tIns="36000" rIns="36000" bIns="36000" anchor="ctr"/>
          <a:lstStyle/>
          <a:p>
            <a:pPr marL="0" lvl="2" algn="ctr" defTabSz="995363">
              <a:lnSpc>
                <a:spcPts val="1600"/>
              </a:lnSpc>
              <a:spcBef>
                <a:spcPts val="600"/>
              </a:spcBef>
              <a:spcAft>
                <a:spcPts val="600"/>
              </a:spcAft>
              <a:buClr>
                <a:srgbClr val="333399"/>
              </a:buClr>
              <a:buSzPct val="75000"/>
              <a:defRPr/>
            </a:pPr>
            <a:r>
              <a:rPr lang="fr-FR" sz="1100" kern="0" dirty="0">
                <a:solidFill>
                  <a:schemeClr val="bg1"/>
                </a:solidFill>
                <a:latin typeface="Arial" panose="020B0604020202020204" pitchFamily="34" charset="0"/>
                <a:cs typeface="Arial" panose="020B0604020202020204" pitchFamily="34" charset="0"/>
              </a:rPr>
              <a:t>Mission Accompagnement des Régimes </a:t>
            </a:r>
            <a:r>
              <a:rPr lang="fr-FR" sz="1100" kern="0" dirty="0" smtClean="0">
                <a:solidFill>
                  <a:schemeClr val="bg1"/>
                </a:solidFill>
                <a:latin typeface="Arial" panose="020B0604020202020204" pitchFamily="34" charset="0"/>
                <a:cs typeface="Arial" panose="020B0604020202020204" pitchFamily="34" charset="0"/>
              </a:rPr>
              <a:t>Partenaires</a:t>
            </a:r>
          </a:p>
          <a:p>
            <a:pPr marL="0" lvl="2" algn="ctr" defTabSz="995363">
              <a:lnSpc>
                <a:spcPts val="1600"/>
              </a:lnSpc>
              <a:spcBef>
                <a:spcPts val="600"/>
              </a:spcBef>
              <a:spcAft>
                <a:spcPts val="600"/>
              </a:spcAft>
              <a:buClr>
                <a:srgbClr val="333399"/>
              </a:buClr>
              <a:buSzPct val="75000"/>
              <a:defRPr/>
            </a:pPr>
            <a:r>
              <a:rPr lang="fr-FR" sz="1100" i="1" kern="0" dirty="0" smtClean="0">
                <a:solidFill>
                  <a:schemeClr val="bg1"/>
                </a:solidFill>
                <a:latin typeface="Arial" panose="020B0604020202020204" pitchFamily="34" charset="0"/>
                <a:cs typeface="Arial" panose="020B0604020202020204" pitchFamily="34" charset="0"/>
              </a:rPr>
              <a:t>PH  ROUET</a:t>
            </a:r>
            <a:endParaRPr lang="fr-FR" sz="1100" i="1" dirty="0">
              <a:solidFill>
                <a:schemeClr val="bg1"/>
              </a:solidFill>
            </a:endParaRPr>
          </a:p>
        </p:txBody>
      </p:sp>
      <p:sp>
        <p:nvSpPr>
          <p:cNvPr id="29" name="Rounded Rectangle 28"/>
          <p:cNvSpPr/>
          <p:nvPr/>
        </p:nvSpPr>
        <p:spPr bwMode="auto">
          <a:xfrm>
            <a:off x="6143625" y="3080644"/>
            <a:ext cx="1304168" cy="1127127"/>
          </a:xfrm>
          <a:prstGeom prst="roundRect">
            <a:avLst>
              <a:gd name="adj" fmla="val 11390"/>
            </a:avLst>
          </a:prstGeom>
          <a:solidFill>
            <a:srgbClr val="002060">
              <a:alpha val="50000"/>
            </a:srgbClr>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36000" tIns="36000" rIns="36000" bIns="36000" anchor="ctr"/>
          <a:lstStyle/>
          <a:p>
            <a:pPr marL="0" lvl="2" algn="ctr" defTabSz="995363">
              <a:spcBef>
                <a:spcPts val="600"/>
              </a:spcBef>
              <a:spcAft>
                <a:spcPts val="600"/>
              </a:spcAft>
              <a:buClr>
                <a:schemeClr val="accent2"/>
              </a:buClr>
              <a:buSzPct val="75000"/>
              <a:defRPr/>
            </a:pPr>
            <a:r>
              <a:rPr lang="fr-FR" sz="1100" dirty="0">
                <a:solidFill>
                  <a:schemeClr val="bg1"/>
                </a:solidFill>
              </a:rPr>
              <a:t>Mission </a:t>
            </a:r>
            <a:endParaRPr lang="fr-FR" sz="1100" dirty="0" smtClean="0">
              <a:solidFill>
                <a:schemeClr val="bg1"/>
              </a:solidFill>
            </a:endParaRPr>
          </a:p>
          <a:p>
            <a:pPr marL="0" lvl="2" algn="ctr" defTabSz="995363">
              <a:spcBef>
                <a:spcPts val="600"/>
              </a:spcBef>
              <a:spcAft>
                <a:spcPts val="600"/>
              </a:spcAft>
              <a:buClr>
                <a:schemeClr val="accent2"/>
              </a:buClr>
              <a:buSzPct val="75000"/>
              <a:defRPr/>
            </a:pPr>
            <a:r>
              <a:rPr lang="fr-FR" sz="1100" dirty="0" smtClean="0">
                <a:solidFill>
                  <a:schemeClr val="bg1"/>
                </a:solidFill>
              </a:rPr>
              <a:t>Suivi </a:t>
            </a:r>
            <a:r>
              <a:rPr lang="fr-FR" sz="1100" dirty="0">
                <a:solidFill>
                  <a:schemeClr val="bg1"/>
                </a:solidFill>
              </a:rPr>
              <a:t>des </a:t>
            </a:r>
            <a:r>
              <a:rPr lang="fr-FR" sz="1100" dirty="0" smtClean="0">
                <a:solidFill>
                  <a:schemeClr val="bg1"/>
                </a:solidFill>
              </a:rPr>
              <a:t>Projets</a:t>
            </a:r>
          </a:p>
          <a:p>
            <a:pPr marL="0" lvl="2" algn="ctr" defTabSz="995363">
              <a:spcBef>
                <a:spcPts val="600"/>
              </a:spcBef>
              <a:spcAft>
                <a:spcPts val="600"/>
              </a:spcAft>
              <a:buClr>
                <a:schemeClr val="accent2"/>
              </a:buClr>
              <a:buSzPct val="75000"/>
              <a:defRPr/>
            </a:pPr>
            <a:r>
              <a:rPr lang="fr-FR" sz="1100" i="1" dirty="0" smtClean="0">
                <a:solidFill>
                  <a:schemeClr val="bg1"/>
                </a:solidFill>
              </a:rPr>
              <a:t>M. FIAND</a:t>
            </a:r>
            <a:endParaRPr lang="fr-FR" sz="1100" i="1" dirty="0">
              <a:solidFill>
                <a:schemeClr val="bg1"/>
              </a:solidFill>
            </a:endParaRPr>
          </a:p>
        </p:txBody>
      </p:sp>
      <p:sp>
        <p:nvSpPr>
          <p:cNvPr id="30" name="Rounded Rectangle 29"/>
          <p:cNvSpPr/>
          <p:nvPr/>
        </p:nvSpPr>
        <p:spPr bwMode="auto">
          <a:xfrm>
            <a:off x="7575518" y="3080644"/>
            <a:ext cx="1656122" cy="1127127"/>
          </a:xfrm>
          <a:prstGeom prst="roundRect">
            <a:avLst>
              <a:gd name="adj" fmla="val 11390"/>
            </a:avLst>
          </a:prstGeom>
          <a:solidFill>
            <a:srgbClr val="7030A0">
              <a:alpha val="50000"/>
            </a:srgbClr>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36000" tIns="36000" rIns="36000" bIns="36000" anchor="ctr"/>
          <a:lstStyle/>
          <a:p>
            <a:pPr marL="0" lvl="2" algn="ctr" defTabSz="995363">
              <a:lnSpc>
                <a:spcPts val="1600"/>
              </a:lnSpc>
              <a:spcBef>
                <a:spcPts val="0"/>
              </a:spcBef>
              <a:spcAft>
                <a:spcPts val="600"/>
              </a:spcAft>
              <a:buClr>
                <a:schemeClr val="accent2"/>
              </a:buClr>
              <a:buSzPct val="75000"/>
            </a:pPr>
            <a:r>
              <a:rPr lang="fr-FR" sz="1100" kern="0" dirty="0">
                <a:solidFill>
                  <a:schemeClr val="bg1"/>
                </a:solidFill>
                <a:latin typeface="Arial" panose="020B0604020202020204" pitchFamily="34" charset="0"/>
                <a:cs typeface="Arial" panose="020B0604020202020204" pitchFamily="34" charset="0"/>
              </a:rPr>
              <a:t>Département Accompagnement du </a:t>
            </a:r>
            <a:r>
              <a:rPr lang="fr-FR" sz="1100" kern="0" dirty="0" smtClean="0">
                <a:solidFill>
                  <a:schemeClr val="bg1"/>
                </a:solidFill>
                <a:latin typeface="Arial" panose="020B0604020202020204" pitchFamily="34" charset="0"/>
                <a:cs typeface="Arial" panose="020B0604020202020204" pitchFamily="34" charset="0"/>
              </a:rPr>
              <a:t>Réseau</a:t>
            </a:r>
          </a:p>
          <a:p>
            <a:pPr marL="0" lvl="2" algn="ctr" defTabSz="995363">
              <a:lnSpc>
                <a:spcPts val="1600"/>
              </a:lnSpc>
              <a:spcBef>
                <a:spcPts val="0"/>
              </a:spcBef>
              <a:spcAft>
                <a:spcPts val="600"/>
              </a:spcAft>
              <a:buClr>
                <a:schemeClr val="accent2"/>
              </a:buClr>
              <a:buSzPct val="75000"/>
            </a:pPr>
            <a:r>
              <a:rPr lang="fr-FR" sz="1100" i="1" kern="0" dirty="0" smtClean="0">
                <a:solidFill>
                  <a:schemeClr val="bg1"/>
                </a:solidFill>
                <a:latin typeface="Arial" panose="020B0604020202020204" pitchFamily="34" charset="0"/>
                <a:cs typeface="Arial" panose="020B0604020202020204" pitchFamily="34" charset="0"/>
              </a:rPr>
              <a:t>L. LEHEUP</a:t>
            </a:r>
            <a:endParaRPr lang="fr-FR" sz="1100" kern="0" dirty="0">
              <a:solidFill>
                <a:schemeClr val="bg1"/>
              </a:solidFill>
              <a:latin typeface="Arial" panose="020B0604020202020204" pitchFamily="34" charset="0"/>
              <a:cs typeface="Arial" panose="020B0604020202020204" pitchFamily="34" charset="0"/>
            </a:endParaRPr>
          </a:p>
        </p:txBody>
      </p:sp>
      <p:sp>
        <p:nvSpPr>
          <p:cNvPr id="18" name="Rectangle à coins arrondis 100"/>
          <p:cNvSpPr/>
          <p:nvPr/>
        </p:nvSpPr>
        <p:spPr>
          <a:xfrm>
            <a:off x="195209" y="4797526"/>
            <a:ext cx="842357" cy="1417537"/>
          </a:xfrm>
          <a:prstGeom prst="roundRect">
            <a:avLst>
              <a:gd name="adj" fmla="val 8625"/>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lIns="31554" tIns="31554" rIns="31554" bIns="31554"/>
          <a:lstStyle/>
          <a:p>
            <a:pPr algn="ctr" fontAlgn="auto">
              <a:spcBef>
                <a:spcPts val="0"/>
              </a:spcBef>
              <a:spcAft>
                <a:spcPts val="0"/>
              </a:spcAft>
              <a:defRPr/>
            </a:pPr>
            <a:r>
              <a:rPr lang="fr-FR" sz="1100" dirty="0">
                <a:solidFill>
                  <a:schemeClr val="tx1"/>
                </a:solidFill>
              </a:rPr>
              <a:t>Division de la </a:t>
            </a:r>
            <a:r>
              <a:rPr lang="fr-FR" sz="1100" dirty="0" smtClean="0">
                <a:solidFill>
                  <a:schemeClr val="tx1"/>
                </a:solidFill>
              </a:rPr>
              <a:t>Gestion </a:t>
            </a:r>
            <a:r>
              <a:rPr lang="fr-FR" sz="1100" dirty="0">
                <a:solidFill>
                  <a:schemeClr val="tx1"/>
                </a:solidFill>
              </a:rPr>
              <a:t>des </a:t>
            </a:r>
            <a:r>
              <a:rPr lang="fr-FR" sz="1100" dirty="0" smtClean="0">
                <a:solidFill>
                  <a:schemeClr val="tx1"/>
                </a:solidFill>
              </a:rPr>
              <a:t>Prestations </a:t>
            </a:r>
            <a:r>
              <a:rPr lang="fr-FR" sz="1100" dirty="0">
                <a:solidFill>
                  <a:schemeClr val="tx1"/>
                </a:solidFill>
              </a:rPr>
              <a:t>et des </a:t>
            </a:r>
            <a:r>
              <a:rPr lang="fr-FR" sz="1100" dirty="0" smtClean="0">
                <a:solidFill>
                  <a:schemeClr val="tx1"/>
                </a:solidFill>
              </a:rPr>
              <a:t>Partenaires </a:t>
            </a:r>
            <a:r>
              <a:rPr lang="fr-FR" sz="1100" dirty="0">
                <a:solidFill>
                  <a:schemeClr val="tx1"/>
                </a:solidFill>
              </a:rPr>
              <a:t>(</a:t>
            </a:r>
            <a:r>
              <a:rPr lang="fr-FR" sz="1100" dirty="0" smtClean="0">
                <a:solidFill>
                  <a:schemeClr val="tx1"/>
                </a:solidFill>
              </a:rPr>
              <a:t>DGPP)</a:t>
            </a:r>
          </a:p>
          <a:p>
            <a:pPr algn="ctr" fontAlgn="auto">
              <a:spcBef>
                <a:spcPts val="0"/>
              </a:spcBef>
              <a:spcAft>
                <a:spcPts val="0"/>
              </a:spcAft>
              <a:defRPr/>
            </a:pPr>
            <a:r>
              <a:rPr lang="fr-FR" sz="1000" b="0" dirty="0">
                <a:solidFill>
                  <a:srgbClr val="000000"/>
                </a:solidFill>
                <a:latin typeface="Calibri"/>
              </a:rPr>
              <a:t>Fréderic MERLE</a:t>
            </a:r>
          </a:p>
        </p:txBody>
      </p:sp>
      <p:sp>
        <p:nvSpPr>
          <p:cNvPr id="19" name="Rectangle à coins arrondis 104"/>
          <p:cNvSpPr/>
          <p:nvPr/>
        </p:nvSpPr>
        <p:spPr>
          <a:xfrm>
            <a:off x="1088936" y="4804670"/>
            <a:ext cx="750138" cy="1147762"/>
          </a:xfrm>
          <a:prstGeom prst="roundRect">
            <a:avLst>
              <a:gd name="adj" fmla="val 7388"/>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lIns="0" tIns="31554" rIns="0" bIns="31554"/>
          <a:lstStyle/>
          <a:p>
            <a:pPr lvl="0" algn="ctr" fontAlgn="auto">
              <a:spcBef>
                <a:spcPts val="0"/>
              </a:spcBef>
              <a:spcAft>
                <a:spcPts val="0"/>
              </a:spcAft>
              <a:defRPr/>
            </a:pPr>
            <a:r>
              <a:rPr lang="fr-FR" sz="1100" dirty="0" smtClean="0">
                <a:solidFill>
                  <a:schemeClr val="tx1"/>
                </a:solidFill>
              </a:rPr>
              <a:t>Division </a:t>
            </a:r>
            <a:r>
              <a:rPr lang="fr-FR" sz="1100" dirty="0">
                <a:solidFill>
                  <a:schemeClr val="tx1"/>
                </a:solidFill>
              </a:rPr>
              <a:t>de la </a:t>
            </a:r>
            <a:r>
              <a:rPr lang="fr-FR" sz="1100" dirty="0" smtClean="0">
                <a:solidFill>
                  <a:schemeClr val="tx1"/>
                </a:solidFill>
              </a:rPr>
              <a:t>Gestion </a:t>
            </a:r>
            <a:r>
              <a:rPr lang="fr-FR" sz="1100" dirty="0">
                <a:solidFill>
                  <a:schemeClr val="tx1"/>
                </a:solidFill>
              </a:rPr>
              <a:t>des </a:t>
            </a:r>
            <a:r>
              <a:rPr lang="fr-FR" sz="1100" dirty="0" smtClean="0">
                <a:solidFill>
                  <a:schemeClr val="tx1"/>
                </a:solidFill>
              </a:rPr>
              <a:t>Bénéficiaires </a:t>
            </a:r>
            <a:r>
              <a:rPr lang="fr-FR" sz="1100" dirty="0">
                <a:solidFill>
                  <a:schemeClr val="tx1"/>
                </a:solidFill>
              </a:rPr>
              <a:t>(DGB</a:t>
            </a:r>
            <a:r>
              <a:rPr lang="fr-FR" sz="1100" b="0" dirty="0" smtClean="0">
                <a:solidFill>
                  <a:srgbClr val="000000"/>
                </a:solidFill>
                <a:latin typeface="Calibri"/>
              </a:rPr>
              <a:t>)</a:t>
            </a:r>
          </a:p>
          <a:p>
            <a:pPr lvl="0" algn="ctr" fontAlgn="auto">
              <a:spcBef>
                <a:spcPts val="0"/>
              </a:spcBef>
              <a:spcAft>
                <a:spcPts val="0"/>
              </a:spcAft>
              <a:defRPr/>
            </a:pPr>
            <a:r>
              <a:rPr lang="fr-FR" sz="1000" b="0" dirty="0" smtClean="0">
                <a:solidFill>
                  <a:srgbClr val="000000"/>
                </a:solidFill>
                <a:latin typeface="Calibri"/>
              </a:rPr>
              <a:t>Isabelle IEM</a:t>
            </a:r>
            <a:endParaRPr lang="fr-FR" sz="1000" b="0" dirty="0">
              <a:solidFill>
                <a:srgbClr val="000000"/>
              </a:solidFill>
              <a:latin typeface="Calibri"/>
            </a:endParaRPr>
          </a:p>
          <a:p>
            <a:pPr algn="ctr" fontAlgn="auto">
              <a:spcBef>
                <a:spcPts val="0"/>
              </a:spcBef>
              <a:spcAft>
                <a:spcPts val="0"/>
              </a:spcAft>
              <a:defRPr/>
            </a:pPr>
            <a:endParaRPr lang="fr-FR" sz="1100" dirty="0">
              <a:solidFill>
                <a:schemeClr val="tx1"/>
              </a:solidFill>
            </a:endParaRPr>
          </a:p>
        </p:txBody>
      </p:sp>
      <p:sp>
        <p:nvSpPr>
          <p:cNvPr id="20" name="Rectangle à coins arrondis 106"/>
          <p:cNvSpPr/>
          <p:nvPr/>
        </p:nvSpPr>
        <p:spPr>
          <a:xfrm>
            <a:off x="1900718" y="4805135"/>
            <a:ext cx="694732" cy="1409928"/>
          </a:xfrm>
          <a:prstGeom prst="roundRect">
            <a:avLst>
              <a:gd name="adj" fmla="val 10481"/>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lIns="31554" tIns="31554" rIns="31554" bIns="31554"/>
          <a:lstStyle/>
          <a:p>
            <a:pPr lvl="0"/>
            <a:r>
              <a:rPr lang="fr-FR" sz="1100" dirty="0">
                <a:solidFill>
                  <a:schemeClr val="tx1"/>
                </a:solidFill>
              </a:rPr>
              <a:t>D</a:t>
            </a:r>
            <a:r>
              <a:rPr lang="fr-FR" sz="1100" dirty="0" smtClean="0">
                <a:solidFill>
                  <a:schemeClr val="tx1"/>
                </a:solidFill>
              </a:rPr>
              <a:t>ivision </a:t>
            </a:r>
            <a:r>
              <a:rPr lang="fr-FR" sz="1100" dirty="0">
                <a:solidFill>
                  <a:schemeClr val="tx1"/>
                </a:solidFill>
              </a:rPr>
              <a:t>des projets médicaux (DPMED</a:t>
            </a:r>
            <a:r>
              <a:rPr lang="fr-FR" sz="1000" b="0" dirty="0" smtClean="0">
                <a:solidFill>
                  <a:srgbClr val="000000"/>
                </a:solidFill>
                <a:latin typeface="Calibri"/>
              </a:rPr>
              <a:t>)</a:t>
            </a:r>
          </a:p>
          <a:p>
            <a:pPr lvl="0"/>
            <a:r>
              <a:rPr lang="fr-FR" sz="1000" b="0" dirty="0" smtClean="0">
                <a:solidFill>
                  <a:srgbClr val="000000"/>
                </a:solidFill>
                <a:latin typeface="Calibri"/>
              </a:rPr>
              <a:t>Bernadette MARCHAL</a:t>
            </a:r>
            <a:endParaRPr lang="fr-FR" sz="1000" b="0" dirty="0">
              <a:solidFill>
                <a:srgbClr val="000000"/>
              </a:solidFill>
              <a:latin typeface="Calibri"/>
            </a:endParaRPr>
          </a:p>
        </p:txBody>
      </p:sp>
      <p:cxnSp>
        <p:nvCxnSpPr>
          <p:cNvPr id="21" name="Connecteur droit 20"/>
          <p:cNvCxnSpPr/>
          <p:nvPr/>
        </p:nvCxnSpPr>
        <p:spPr>
          <a:xfrm>
            <a:off x="1362075" y="4274446"/>
            <a:ext cx="0" cy="522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a:xfrm>
            <a:off x="616388" y="4580832"/>
            <a:ext cx="16316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p:cNvCxnSpPr>
            <a:endCxn id="18" idx="0"/>
          </p:cNvCxnSpPr>
          <p:nvPr/>
        </p:nvCxnSpPr>
        <p:spPr>
          <a:xfrm>
            <a:off x="616388" y="4580832"/>
            <a:ext cx="0" cy="216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2248084" y="4586224"/>
            <a:ext cx="0" cy="2159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à coins arrondis 106"/>
          <p:cNvSpPr/>
          <p:nvPr/>
        </p:nvSpPr>
        <p:spPr>
          <a:xfrm>
            <a:off x="3729602" y="4797527"/>
            <a:ext cx="590550" cy="917474"/>
          </a:xfrm>
          <a:prstGeom prst="roundRect">
            <a:avLst>
              <a:gd name="adj" fmla="val 10481"/>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lIns="31554" tIns="31554" rIns="31554" bIns="31554"/>
          <a:lstStyle/>
          <a:p>
            <a:pPr algn="ctr" fontAlgn="auto">
              <a:spcBef>
                <a:spcPts val="0"/>
              </a:spcBef>
              <a:spcAft>
                <a:spcPts val="0"/>
              </a:spcAft>
              <a:defRPr/>
            </a:pPr>
            <a:r>
              <a:rPr lang="fr-FR" sz="1100" dirty="0">
                <a:solidFill>
                  <a:schemeClr val="tx1"/>
                </a:solidFill>
              </a:rPr>
              <a:t>Division  </a:t>
            </a:r>
            <a:r>
              <a:rPr lang="fr-FR" sz="1100" dirty="0" smtClean="0">
                <a:solidFill>
                  <a:schemeClr val="tx1"/>
                </a:solidFill>
              </a:rPr>
              <a:t>Portail </a:t>
            </a:r>
            <a:r>
              <a:rPr lang="fr-FR" sz="1100" dirty="0">
                <a:solidFill>
                  <a:schemeClr val="tx1"/>
                </a:solidFill>
              </a:rPr>
              <a:t>Agent  </a:t>
            </a:r>
            <a:r>
              <a:rPr lang="fr-FR" sz="1100" dirty="0" err="1">
                <a:solidFill>
                  <a:schemeClr val="tx1"/>
                </a:solidFill>
              </a:rPr>
              <a:t>Diademe</a:t>
            </a:r>
            <a:endParaRPr lang="fr-FR" sz="1100" dirty="0">
              <a:solidFill>
                <a:schemeClr val="tx1"/>
              </a:solidFill>
            </a:endParaRPr>
          </a:p>
        </p:txBody>
      </p:sp>
      <p:sp>
        <p:nvSpPr>
          <p:cNvPr id="32" name="Rectangle à coins arrondis 106"/>
          <p:cNvSpPr/>
          <p:nvPr/>
        </p:nvSpPr>
        <p:spPr>
          <a:xfrm>
            <a:off x="2665301" y="4797527"/>
            <a:ext cx="913171" cy="712572"/>
          </a:xfrm>
          <a:prstGeom prst="roundRect">
            <a:avLst>
              <a:gd name="adj" fmla="val 10481"/>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lIns="31554" tIns="31554" rIns="31554" bIns="31554"/>
          <a:lstStyle/>
          <a:p>
            <a:pPr algn="ctr" fontAlgn="auto">
              <a:spcBef>
                <a:spcPts val="0"/>
              </a:spcBef>
              <a:spcAft>
                <a:spcPts val="0"/>
              </a:spcAft>
              <a:defRPr/>
            </a:pPr>
            <a:r>
              <a:rPr lang="fr-FR" sz="1100" dirty="0">
                <a:solidFill>
                  <a:schemeClr val="tx1"/>
                </a:solidFill>
              </a:rPr>
              <a:t>Division   Poste </a:t>
            </a:r>
            <a:r>
              <a:rPr lang="fr-FR" sz="1100" dirty="0" smtClean="0">
                <a:solidFill>
                  <a:schemeClr val="tx1"/>
                </a:solidFill>
              </a:rPr>
              <a:t>Agent </a:t>
            </a:r>
          </a:p>
          <a:p>
            <a:pPr algn="ctr" fontAlgn="auto">
              <a:spcBef>
                <a:spcPts val="0"/>
              </a:spcBef>
              <a:spcAft>
                <a:spcPts val="0"/>
              </a:spcAft>
              <a:defRPr/>
            </a:pPr>
            <a:r>
              <a:rPr lang="fr-FR" sz="1000" b="0" dirty="0">
                <a:solidFill>
                  <a:srgbClr val="000000"/>
                </a:solidFill>
                <a:latin typeface="Calibri"/>
              </a:rPr>
              <a:t>François PEULMEULE </a:t>
            </a:r>
          </a:p>
        </p:txBody>
      </p:sp>
      <p:cxnSp>
        <p:nvCxnSpPr>
          <p:cNvPr id="33" name="Connecteur droit 32"/>
          <p:cNvCxnSpPr/>
          <p:nvPr/>
        </p:nvCxnSpPr>
        <p:spPr>
          <a:xfrm>
            <a:off x="3121887" y="4535589"/>
            <a:ext cx="9029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necteur droit 33"/>
          <p:cNvCxnSpPr>
            <a:endCxn id="31" idx="0"/>
          </p:cNvCxnSpPr>
          <p:nvPr/>
        </p:nvCxnSpPr>
        <p:spPr>
          <a:xfrm>
            <a:off x="4024877" y="4535589"/>
            <a:ext cx="0" cy="261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necteur droit 34"/>
          <p:cNvCxnSpPr>
            <a:endCxn id="32" idx="0"/>
          </p:cNvCxnSpPr>
          <p:nvPr/>
        </p:nvCxnSpPr>
        <p:spPr>
          <a:xfrm>
            <a:off x="3121886" y="4535589"/>
            <a:ext cx="1" cy="261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necteur droit 38"/>
          <p:cNvCxnSpPr>
            <a:endCxn id="40" idx="0"/>
          </p:cNvCxnSpPr>
          <p:nvPr/>
        </p:nvCxnSpPr>
        <p:spPr>
          <a:xfrm>
            <a:off x="7879708" y="4468913"/>
            <a:ext cx="0" cy="336222"/>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à coins arrondis 106"/>
          <p:cNvSpPr/>
          <p:nvPr/>
        </p:nvSpPr>
        <p:spPr>
          <a:xfrm>
            <a:off x="7226813" y="4805135"/>
            <a:ext cx="1305789" cy="795565"/>
          </a:xfrm>
          <a:prstGeom prst="roundRect">
            <a:avLst>
              <a:gd name="adj" fmla="val 10481"/>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lIns="31554" tIns="31554" rIns="31554" bIns="31554"/>
          <a:lstStyle/>
          <a:p>
            <a:pPr algn="ctr" fontAlgn="auto">
              <a:spcBef>
                <a:spcPts val="0"/>
              </a:spcBef>
              <a:spcAft>
                <a:spcPts val="0"/>
              </a:spcAft>
              <a:defRPr/>
            </a:pPr>
            <a:r>
              <a:rPr lang="fr-FR" sz="1100" dirty="0">
                <a:solidFill>
                  <a:schemeClr val="tx1"/>
                </a:solidFill>
              </a:rPr>
              <a:t>Division de la Structure Nationale </a:t>
            </a:r>
            <a:r>
              <a:rPr lang="fr-FR" sz="1100" dirty="0" smtClean="0">
                <a:solidFill>
                  <a:schemeClr val="tx1"/>
                </a:solidFill>
              </a:rPr>
              <a:t>d’Accompagnement</a:t>
            </a:r>
          </a:p>
          <a:p>
            <a:pPr algn="ctr" fontAlgn="auto">
              <a:spcBef>
                <a:spcPts val="0"/>
              </a:spcBef>
              <a:spcAft>
                <a:spcPts val="0"/>
              </a:spcAft>
              <a:defRPr/>
            </a:pPr>
            <a:r>
              <a:rPr lang="fr-FR" sz="1000" b="0" dirty="0">
                <a:solidFill>
                  <a:srgbClr val="000000"/>
                </a:solidFill>
                <a:latin typeface="Calibri"/>
              </a:rPr>
              <a:t>Pascale JODRY</a:t>
            </a:r>
          </a:p>
        </p:txBody>
      </p:sp>
      <p:sp>
        <p:nvSpPr>
          <p:cNvPr id="41" name="Rectangle à coins arrondis 65"/>
          <p:cNvSpPr/>
          <p:nvPr/>
        </p:nvSpPr>
        <p:spPr>
          <a:xfrm>
            <a:off x="8723102" y="4805135"/>
            <a:ext cx="868256" cy="909865"/>
          </a:xfrm>
          <a:prstGeom prst="round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lIns="31554" tIns="31554" rIns="31554" bIns="31554" anchor="ctr"/>
          <a:lstStyle/>
          <a:p>
            <a:pPr algn="ctr" fontAlgn="auto">
              <a:spcBef>
                <a:spcPts val="0"/>
              </a:spcBef>
              <a:spcAft>
                <a:spcPts val="0"/>
              </a:spcAft>
              <a:defRPr/>
            </a:pPr>
            <a:r>
              <a:rPr lang="fr-FR" sz="1100" dirty="0">
                <a:solidFill>
                  <a:schemeClr val="tx1"/>
                </a:solidFill>
              </a:rPr>
              <a:t>Mission </a:t>
            </a:r>
            <a:r>
              <a:rPr lang="fr-FR" sz="1100" dirty="0" smtClean="0">
                <a:solidFill>
                  <a:schemeClr val="tx1"/>
                </a:solidFill>
              </a:rPr>
              <a:t>Déploiement </a:t>
            </a:r>
            <a:r>
              <a:rPr lang="fr-FR" sz="1100" dirty="0">
                <a:solidFill>
                  <a:schemeClr val="tx1"/>
                </a:solidFill>
              </a:rPr>
              <a:t>des </a:t>
            </a:r>
            <a:r>
              <a:rPr lang="fr-FR" sz="1100" dirty="0" smtClean="0">
                <a:solidFill>
                  <a:schemeClr val="tx1"/>
                </a:solidFill>
              </a:rPr>
              <a:t>Projets</a:t>
            </a:r>
          </a:p>
          <a:p>
            <a:pPr algn="ctr" fontAlgn="auto">
              <a:spcBef>
                <a:spcPts val="0"/>
              </a:spcBef>
              <a:spcAft>
                <a:spcPts val="0"/>
              </a:spcAft>
              <a:defRPr/>
            </a:pPr>
            <a:r>
              <a:rPr lang="fr-FR" sz="1000" b="0" dirty="0">
                <a:solidFill>
                  <a:srgbClr val="000000"/>
                </a:solidFill>
                <a:latin typeface="Calibri"/>
              </a:rPr>
              <a:t>Laurence LEHEUP </a:t>
            </a:r>
          </a:p>
        </p:txBody>
      </p:sp>
      <p:cxnSp>
        <p:nvCxnSpPr>
          <p:cNvPr id="42" name="Connecteur droit 41"/>
          <p:cNvCxnSpPr>
            <a:endCxn id="41" idx="0"/>
          </p:cNvCxnSpPr>
          <p:nvPr/>
        </p:nvCxnSpPr>
        <p:spPr>
          <a:xfrm>
            <a:off x="9157230" y="4468913"/>
            <a:ext cx="0" cy="336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flipV="1">
            <a:off x="7871460" y="4468913"/>
            <a:ext cx="128577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a:xfrm>
            <a:off x="8424397" y="4263334"/>
            <a:ext cx="0" cy="205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a:xfrm>
            <a:off x="3423511" y="4263334"/>
            <a:ext cx="0" cy="272255"/>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41325" y="917576"/>
            <a:ext cx="9180513" cy="830997"/>
          </a:xfrm>
          <a:prstGeom prst="rect">
            <a:avLst/>
          </a:prstGeom>
        </p:spPr>
        <p:txBody>
          <a:bodyPr lIns="0" tIns="0" rIns="72000" bIns="0">
            <a:spAutoFit/>
          </a:bodyPr>
          <a:lstStyle/>
          <a:p>
            <a:r>
              <a:rPr lang="fr-FR" b="0" dirty="0" smtClean="0"/>
              <a:t>Au sein de la Direction Déléguée aux Opérations, la </a:t>
            </a:r>
            <a:r>
              <a:rPr lang="fr-FR" dirty="0" smtClean="0"/>
              <a:t>Direction </a:t>
            </a:r>
            <a:r>
              <a:rPr lang="fr-FR" dirty="0"/>
              <a:t>des </a:t>
            </a:r>
            <a:r>
              <a:rPr lang="fr-FR" dirty="0" smtClean="0"/>
              <a:t>Maîtrises </a:t>
            </a:r>
            <a:r>
              <a:rPr lang="fr-FR" dirty="0" err="1" smtClean="0"/>
              <a:t>d’OuvrAge</a:t>
            </a:r>
            <a:r>
              <a:rPr lang="fr-FR" dirty="0" smtClean="0"/>
              <a:t> métier, DMOA, </a:t>
            </a:r>
            <a:r>
              <a:rPr lang="fr-FR" b="0" dirty="0" smtClean="0"/>
              <a:t>en </a:t>
            </a:r>
            <a:r>
              <a:rPr lang="fr-FR" b="0" dirty="0"/>
              <a:t>lien avec la direction déléguée des systèmes </a:t>
            </a:r>
            <a:r>
              <a:rPr lang="fr-FR" b="0" dirty="0" smtClean="0"/>
              <a:t>d’information (</a:t>
            </a:r>
            <a:r>
              <a:rPr lang="fr-FR" b="0" dirty="0"/>
              <a:t>DDSI) assure l’évolution des systèmes d’information de l’assurance maladie</a:t>
            </a:r>
            <a:r>
              <a:rPr lang="fr-FR" b="0" dirty="0" smtClean="0"/>
              <a:t>.</a:t>
            </a:r>
            <a:endParaRPr lang="fr-FR" b="0" dirty="0"/>
          </a:p>
        </p:txBody>
      </p:sp>
      <p:sp>
        <p:nvSpPr>
          <p:cNvPr id="46" name="Rectangle 10"/>
          <p:cNvSpPr>
            <a:spLocks noChangeArrowheads="1"/>
          </p:cNvSpPr>
          <p:nvPr/>
        </p:nvSpPr>
        <p:spPr bwMode="auto">
          <a:xfrm>
            <a:off x="384174" y="1937881"/>
            <a:ext cx="9180513"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72000" bIns="0">
            <a:spAutoFit/>
          </a:bodyPr>
          <a:lstStyle/>
          <a:p>
            <a:pPr marL="3175" lvl="2" indent="-168275" defTabSz="995363">
              <a:lnSpc>
                <a:spcPts val="1800"/>
              </a:lnSpc>
              <a:spcBef>
                <a:spcPts val="600"/>
              </a:spcBef>
              <a:spcAft>
                <a:spcPts val="900"/>
              </a:spcAft>
              <a:buClr>
                <a:schemeClr val="accent2"/>
              </a:buClr>
              <a:buSzPct val="30000"/>
            </a:pPr>
            <a:r>
              <a:rPr lang="fr-FR" sz="1600" dirty="0"/>
              <a:t>L</a:t>
            </a:r>
            <a:r>
              <a:rPr lang="fr-FR" sz="1600" dirty="0" smtClean="0"/>
              <a:t>a composition de la DMOA </a:t>
            </a:r>
            <a:endParaRPr lang="fr-FR" sz="1400" dirty="0"/>
          </a:p>
        </p:txBody>
      </p:sp>
      <p:cxnSp>
        <p:nvCxnSpPr>
          <p:cNvPr id="47" name="Straight Connector 11"/>
          <p:cNvCxnSpPr>
            <a:cxnSpLocks noChangeShapeType="1"/>
          </p:cNvCxnSpPr>
          <p:nvPr/>
        </p:nvCxnSpPr>
        <p:spPr bwMode="auto">
          <a:xfrm>
            <a:off x="384174" y="2171244"/>
            <a:ext cx="9180513"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904624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fr-FR" sz="2000" dirty="0">
                <a:latin typeface="Arial" charset="0"/>
                <a:cs typeface="Arial" charset="0"/>
              </a:rPr>
              <a:t>4. </a:t>
            </a:r>
            <a:r>
              <a:rPr lang="fr-FR" sz="2000" dirty="0" smtClean="0">
                <a:latin typeface="Arial" charset="0"/>
                <a:cs typeface="Arial" charset="0"/>
              </a:rPr>
              <a:t>Prestations servies</a:t>
            </a:r>
            <a:br>
              <a:rPr lang="fr-FR" sz="2000" dirty="0" smtClean="0">
                <a:latin typeface="Arial" charset="0"/>
                <a:cs typeface="Arial" charset="0"/>
              </a:rPr>
            </a:br>
            <a:r>
              <a:rPr lang="fr-FR" sz="1800" i="1" dirty="0">
                <a:latin typeface="Arial" charset="0"/>
                <a:cs typeface="Arial" charset="0"/>
              </a:rPr>
              <a:t>Frais de santé </a:t>
            </a:r>
            <a:r>
              <a:rPr lang="fr-FR" sz="1800" i="1" dirty="0" smtClean="0">
                <a:latin typeface="Arial" charset="0"/>
                <a:cs typeface="Arial" charset="0"/>
              </a:rPr>
              <a:t>: schéma global de traitement des FSE</a:t>
            </a:r>
            <a:endParaRPr lang="fr-FR" sz="1800" i="1" dirty="0">
              <a:latin typeface="Arial" charset="0"/>
              <a:cs typeface="Arial" charset="0"/>
            </a:endParaRPr>
          </a:p>
        </p:txBody>
      </p:sp>
      <p:sp>
        <p:nvSpPr>
          <p:cNvPr id="46" name="TextBox 45"/>
          <p:cNvSpPr txBox="1"/>
          <p:nvPr/>
        </p:nvSpPr>
        <p:spPr>
          <a:xfrm>
            <a:off x="6903114" y="1471017"/>
            <a:ext cx="1692000" cy="340519"/>
          </a:xfrm>
          <a:prstGeom prst="roundRect">
            <a:avLst/>
          </a:prstGeom>
          <a:gradFill>
            <a:gsLst>
              <a:gs pos="0">
                <a:schemeClr val="bg1"/>
              </a:gs>
              <a:gs pos="50000">
                <a:schemeClr val="bg1">
                  <a:lumMod val="95000"/>
                </a:schemeClr>
              </a:gs>
              <a:gs pos="100000">
                <a:schemeClr val="bg1">
                  <a:lumMod val="85000"/>
                </a:schemeClr>
              </a:gs>
            </a:gsLst>
            <a:lin ang="5400000" scaled="0"/>
          </a:gradFill>
          <a:ln w="50800">
            <a:solidFill>
              <a:srgbClr val="FFFF00"/>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p>
            <a:pPr algn="ctr">
              <a:defRPr/>
            </a:pPr>
            <a:r>
              <a:rPr lang="fr-FR" sz="1000" dirty="0" smtClean="0">
                <a:solidFill>
                  <a:schemeClr val="tx1"/>
                </a:solidFill>
                <a:latin typeface="Arial" charset="0"/>
              </a:rPr>
              <a:t>Envoi de lots </a:t>
            </a:r>
          </a:p>
          <a:p>
            <a:pPr algn="ctr">
              <a:defRPr/>
            </a:pPr>
            <a:r>
              <a:rPr lang="fr-FR" sz="1000" dirty="0" smtClean="0">
                <a:solidFill>
                  <a:schemeClr val="tx1"/>
                </a:solidFill>
                <a:latin typeface="Arial" charset="0"/>
              </a:rPr>
              <a:t>de FSE</a:t>
            </a:r>
            <a:endParaRPr lang="fr-FR" sz="1000" dirty="0">
              <a:solidFill>
                <a:schemeClr val="tx1"/>
              </a:solidFill>
              <a:latin typeface="Arial" charset="0"/>
            </a:endParaRPr>
          </a:p>
        </p:txBody>
      </p:sp>
      <p:cxnSp>
        <p:nvCxnSpPr>
          <p:cNvPr id="41" name="Straight Arrow Connector 40"/>
          <p:cNvCxnSpPr>
            <a:endCxn id="46" idx="1"/>
          </p:cNvCxnSpPr>
          <p:nvPr/>
        </p:nvCxnSpPr>
        <p:spPr bwMode="auto">
          <a:xfrm flipV="1">
            <a:off x="4662857" y="1641277"/>
            <a:ext cx="2240257" cy="19740"/>
          </a:xfrm>
          <a:prstGeom prst="straightConnector1">
            <a:avLst/>
          </a:prstGeom>
          <a:noFill/>
          <a:ln w="22225" cap="flat" cmpd="sng" algn="ctr">
            <a:solidFill>
              <a:schemeClr val="accent2"/>
            </a:solidFill>
            <a:prstDash val="solid"/>
            <a:round/>
            <a:headEnd type="none" w="med" len="med"/>
            <a:tailEnd type="triangle"/>
          </a:ln>
          <a:effectLst/>
        </p:spPr>
      </p:cxnSp>
      <p:grpSp>
        <p:nvGrpSpPr>
          <p:cNvPr id="43" name="Groupe 42"/>
          <p:cNvGrpSpPr/>
          <p:nvPr/>
        </p:nvGrpSpPr>
        <p:grpSpPr>
          <a:xfrm>
            <a:off x="21079" y="673598"/>
            <a:ext cx="4980106" cy="2186919"/>
            <a:chOff x="12039" y="703721"/>
            <a:chExt cx="4980106" cy="2186919"/>
          </a:xfrm>
        </p:grpSpPr>
        <p:grpSp>
          <p:nvGrpSpPr>
            <p:cNvPr id="45" name="Groupe 44"/>
            <p:cNvGrpSpPr/>
            <p:nvPr/>
          </p:nvGrpSpPr>
          <p:grpSpPr>
            <a:xfrm>
              <a:off x="12039" y="1854353"/>
              <a:ext cx="4749278" cy="1036287"/>
              <a:chOff x="12039" y="1854353"/>
              <a:chExt cx="4749278" cy="1036287"/>
            </a:xfrm>
          </p:grpSpPr>
          <p:cxnSp>
            <p:nvCxnSpPr>
              <p:cNvPr id="67" name="Straight Arrow Connector 29"/>
              <p:cNvCxnSpPr>
                <a:stCxn id="50" idx="2"/>
                <a:endCxn id="83" idx="0"/>
              </p:cNvCxnSpPr>
              <p:nvPr/>
            </p:nvCxnSpPr>
            <p:spPr bwMode="auto">
              <a:xfrm>
                <a:off x="1167322" y="1854353"/>
                <a:ext cx="2124" cy="464428"/>
              </a:xfrm>
              <a:prstGeom prst="straightConnector1">
                <a:avLst/>
              </a:prstGeom>
              <a:noFill/>
              <a:ln w="22225" cap="flat" cmpd="sng" algn="ctr">
                <a:solidFill>
                  <a:schemeClr val="accent2"/>
                </a:solidFill>
                <a:prstDash val="solid"/>
                <a:round/>
                <a:headEnd type="none" w="med" len="med"/>
                <a:tailEnd type="arrow"/>
              </a:ln>
              <a:effectLst/>
            </p:spPr>
          </p:cxnSp>
          <p:pic>
            <p:nvPicPr>
              <p:cNvPr id="68" name="Image 7"/>
              <p:cNvPicPr>
                <a:picLocks noChangeAspect="1"/>
              </p:cNvPicPr>
              <p:nvPr/>
            </p:nvPicPr>
            <p:blipFill rotWithShape="1">
              <a:blip r:embed="rId3">
                <a:extLst>
                  <a:ext uri="{28A0092B-C50C-407E-A947-70E740481C1C}">
                    <a14:useLocalDpi xmlns:a14="http://schemas.microsoft.com/office/drawing/2010/main" val="0"/>
                  </a:ext>
                </a:extLst>
              </a:blip>
              <a:srcRect t="6456" r="9537" b="5916"/>
              <a:stretch/>
            </p:blipFill>
            <p:spPr bwMode="auto">
              <a:xfrm>
                <a:off x="2257092" y="2287615"/>
                <a:ext cx="717771" cy="553825"/>
              </a:xfrm>
              <a:prstGeom prst="rect">
                <a:avLst/>
              </a:prstGeom>
              <a:solidFill>
                <a:schemeClr val="bg1"/>
              </a:solidFill>
              <a:ln>
                <a:solidFill>
                  <a:schemeClr val="bg1">
                    <a:lumMod val="85000"/>
                  </a:schemeClr>
                </a:solidFill>
              </a:ln>
              <a:scene3d>
                <a:camera prst="orthographicFront"/>
                <a:lightRig rig="threePt" dir="t"/>
              </a:scene3d>
              <a:sp3d>
                <a:bevelT/>
              </a:sp3d>
              <a:extLst/>
            </p:spPr>
          </p:pic>
          <p:cxnSp>
            <p:nvCxnSpPr>
              <p:cNvPr id="69" name="Straight Arrow Connector 38"/>
              <p:cNvCxnSpPr>
                <a:stCxn id="82" idx="1"/>
                <a:endCxn id="68" idx="1"/>
              </p:cNvCxnSpPr>
              <p:nvPr/>
            </p:nvCxnSpPr>
            <p:spPr bwMode="auto">
              <a:xfrm flipV="1">
                <a:off x="996734" y="2564528"/>
                <a:ext cx="1260358" cy="7137"/>
              </a:xfrm>
              <a:prstGeom prst="straightConnector1">
                <a:avLst/>
              </a:prstGeom>
              <a:noFill/>
              <a:ln w="22225" cap="flat" cmpd="sng" algn="ctr">
                <a:solidFill>
                  <a:schemeClr val="accent2"/>
                </a:solidFill>
                <a:prstDash val="solid"/>
                <a:round/>
                <a:headEnd type="none" w="med" len="med"/>
                <a:tailEnd type="triangle"/>
              </a:ln>
              <a:effectLst/>
            </p:spPr>
          </p:cxnSp>
          <p:sp>
            <p:nvSpPr>
              <p:cNvPr id="70" name="TextBox 39"/>
              <p:cNvSpPr txBox="1"/>
              <p:nvPr/>
            </p:nvSpPr>
            <p:spPr>
              <a:xfrm>
                <a:off x="3289049" y="2063057"/>
                <a:ext cx="1440000" cy="340519"/>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lIns="36000" tIns="0" rIns="36000" bIns="0">
                <a:spAutoFit/>
              </a:bodyPr>
              <a:lstStyle/>
              <a:p>
                <a:pPr algn="ctr">
                  <a:defRPr/>
                </a:pPr>
                <a:r>
                  <a:rPr lang="fr-FR" sz="1000" dirty="0" smtClean="0">
                    <a:solidFill>
                      <a:schemeClr val="tx1"/>
                    </a:solidFill>
                    <a:latin typeface="Arial" charset="0"/>
                  </a:rPr>
                  <a:t>Délivrance de médicaments</a:t>
                </a:r>
                <a:endParaRPr lang="fr-FR" sz="1000" dirty="0">
                  <a:solidFill>
                    <a:schemeClr val="tx1"/>
                  </a:solidFill>
                  <a:latin typeface="Arial" charset="0"/>
                </a:endParaRPr>
              </a:p>
            </p:txBody>
          </p:sp>
          <p:sp>
            <p:nvSpPr>
              <p:cNvPr id="71" name="TextBox 40"/>
              <p:cNvSpPr txBox="1"/>
              <p:nvPr/>
            </p:nvSpPr>
            <p:spPr>
              <a:xfrm>
                <a:off x="3321317" y="2473665"/>
                <a:ext cx="1440000" cy="170259"/>
              </a:xfrm>
              <a:prstGeom prst="roundRect">
                <a:avLst/>
              </a:prstGeom>
              <a:solidFill>
                <a:schemeClr val="bg1"/>
              </a:soli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defPPr>
                  <a:defRPr lang="fr-FR"/>
                </a:defPPr>
                <a:lvl1pPr algn="ctr">
                  <a:defRPr sz="1000">
                    <a:solidFill>
                      <a:schemeClr val="tx1"/>
                    </a:solidFill>
                    <a:latin typeface="Arial" charset="0"/>
                  </a:defRPr>
                </a:lvl1pPr>
              </a:lstStyle>
              <a:p>
                <a:r>
                  <a:rPr lang="fr-FR" dirty="0"/>
                  <a:t>Réalisation d’une FSE</a:t>
                </a:r>
              </a:p>
            </p:txBody>
          </p:sp>
          <p:cxnSp>
            <p:nvCxnSpPr>
              <p:cNvPr id="72" name="Straight Arrow Connector 41"/>
              <p:cNvCxnSpPr>
                <a:stCxn id="68" idx="3"/>
                <a:endCxn id="70" idx="1"/>
              </p:cNvCxnSpPr>
              <p:nvPr/>
            </p:nvCxnSpPr>
            <p:spPr bwMode="auto">
              <a:xfrm flipV="1">
                <a:off x="2974863" y="2233317"/>
                <a:ext cx="314186" cy="331211"/>
              </a:xfrm>
              <a:prstGeom prst="straightConnector1">
                <a:avLst/>
              </a:prstGeom>
              <a:noFill/>
              <a:ln w="22225" cap="flat" cmpd="sng" algn="ctr">
                <a:solidFill>
                  <a:schemeClr val="accent2"/>
                </a:solidFill>
                <a:prstDash val="solid"/>
                <a:round/>
                <a:headEnd type="none" w="med" len="med"/>
                <a:tailEnd type="triangle"/>
              </a:ln>
              <a:effectLst/>
            </p:spPr>
          </p:cxnSp>
          <p:cxnSp>
            <p:nvCxnSpPr>
              <p:cNvPr id="73" name="Straight Arrow Connector 42"/>
              <p:cNvCxnSpPr>
                <a:stCxn id="68" idx="3"/>
                <a:endCxn id="71" idx="1"/>
              </p:cNvCxnSpPr>
              <p:nvPr/>
            </p:nvCxnSpPr>
            <p:spPr bwMode="auto">
              <a:xfrm flipV="1">
                <a:off x="2974863" y="2558795"/>
                <a:ext cx="346454" cy="5733"/>
              </a:xfrm>
              <a:prstGeom prst="straightConnector1">
                <a:avLst/>
              </a:prstGeom>
              <a:noFill/>
              <a:ln w="22225" cap="flat" cmpd="sng" algn="ctr">
                <a:solidFill>
                  <a:schemeClr val="accent2"/>
                </a:solidFill>
                <a:prstDash val="solid"/>
                <a:round/>
                <a:headEnd type="none" w="med" len="med"/>
                <a:tailEnd type="triangle"/>
              </a:ln>
              <a:effectLst/>
            </p:spPr>
          </p:cxnSp>
          <p:pic>
            <p:nvPicPr>
              <p:cNvPr id="7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4501" y="2638350"/>
                <a:ext cx="348348" cy="252290"/>
              </a:xfrm>
              <a:prstGeom prst="rect">
                <a:avLst/>
              </a:prstGeom>
              <a:solidFill>
                <a:schemeClr val="bg1"/>
              </a:solidFill>
              <a:ln>
                <a:solidFill>
                  <a:schemeClr val="bg1">
                    <a:lumMod val="85000"/>
                  </a:schemeClr>
                </a:solidFill>
              </a:ln>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5" name="Groupe 74"/>
              <p:cNvGrpSpPr/>
              <p:nvPr/>
            </p:nvGrpSpPr>
            <p:grpSpPr>
              <a:xfrm>
                <a:off x="996732" y="2193873"/>
                <a:ext cx="464824" cy="622220"/>
                <a:chOff x="-3512069" y="645640"/>
                <a:chExt cx="873265" cy="1548749"/>
              </a:xfrm>
            </p:grpSpPr>
            <p:grpSp>
              <p:nvGrpSpPr>
                <p:cNvPr id="80" name="Groupe 79"/>
                <p:cNvGrpSpPr/>
                <p:nvPr/>
              </p:nvGrpSpPr>
              <p:grpSpPr>
                <a:xfrm>
                  <a:off x="-3512069" y="956545"/>
                  <a:ext cx="648961" cy="1237844"/>
                  <a:chOff x="-5195206" y="1143184"/>
                  <a:chExt cx="648961" cy="1237844"/>
                </a:xfrm>
              </p:grpSpPr>
              <p:pic>
                <p:nvPicPr>
                  <p:cNvPr id="82" name="Picture 3" descr="C:\Users\pporte1\Desktop\C2\CNAMTS\SNA\03 - Icônes\Icones Hommes\k3485194.jpg"/>
                  <p:cNvPicPr>
                    <a:picLocks noChangeAspect="1" noChangeArrowheads="1"/>
                  </p:cNvPicPr>
                  <p:nvPr/>
                </p:nvPicPr>
                <p:blipFill>
                  <a:blip r:embed="rId5">
                    <a:extLst>
                      <a:ext uri="{28A0092B-C50C-407E-A947-70E740481C1C}">
                        <a14:useLocalDpi xmlns:a14="http://schemas.microsoft.com/office/drawing/2010/main" val="0"/>
                      </a:ext>
                    </a:extLst>
                  </a:blip>
                  <a:srcRect t="22745" r="50000"/>
                  <a:stretch>
                    <a:fillRect/>
                  </a:stretch>
                </p:blipFill>
                <p:spPr bwMode="auto">
                  <a:xfrm>
                    <a:off x="-5195206" y="1164229"/>
                    <a:ext cx="648961" cy="1216799"/>
                  </a:xfrm>
                  <a:prstGeom prst="rect">
                    <a:avLst/>
                  </a:prstGeom>
                  <a:solidFill>
                    <a:schemeClr val="bg1"/>
                  </a:solidFill>
                  <a:ln>
                    <a:solidFill>
                      <a:schemeClr val="bg1">
                        <a:lumMod val="85000"/>
                      </a:schemeClr>
                    </a:solidFill>
                  </a:ln>
                  <a:scene3d>
                    <a:camera prst="orthographicFront"/>
                    <a:lightRig rig="threePt" dir="t"/>
                  </a:scene3d>
                  <a:sp3d>
                    <a:bevelT/>
                  </a:sp3d>
                  <a:extLst/>
                </p:spPr>
              </p:pic>
              <p:pic>
                <p:nvPicPr>
                  <p:cNvPr id="83" name="Image 8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46030" y="1143184"/>
                    <a:ext cx="350593" cy="195524"/>
                  </a:xfrm>
                  <a:prstGeom prst="rect">
                    <a:avLst/>
                  </a:prstGeom>
                  <a:solidFill>
                    <a:schemeClr val="bg1"/>
                  </a:solidFill>
                  <a:ln>
                    <a:solidFill>
                      <a:schemeClr val="bg1">
                        <a:lumMod val="85000"/>
                      </a:schemeClr>
                    </a:solidFill>
                  </a:ln>
                  <a:scene3d>
                    <a:camera prst="orthographicFront"/>
                    <a:lightRig rig="threePt" dir="t"/>
                  </a:scene3d>
                  <a:sp3d>
                    <a:bevelT/>
                  </a:sp3d>
                </p:spPr>
              </p:pic>
            </p:grpSp>
            <p:sp>
              <p:nvSpPr>
                <p:cNvPr id="81" name="Rectangle 12"/>
                <p:cNvSpPr>
                  <a:spLocks noChangeArrowheads="1"/>
                </p:cNvSpPr>
                <p:nvPr/>
              </p:nvSpPr>
              <p:spPr bwMode="auto">
                <a:xfrm>
                  <a:off x="-2967911" y="645640"/>
                  <a:ext cx="329107" cy="621810"/>
                </a:xfrm>
                <a:prstGeom prst="rect">
                  <a:avLst/>
                </a:prstGeom>
                <a:solidFill>
                  <a:schemeClr val="bg1"/>
                </a:solidFill>
                <a:ln w="9525" algn="ctr">
                  <a:solidFill>
                    <a:schemeClr val="bg1"/>
                  </a:solidFill>
                  <a:round/>
                  <a:headEnd/>
                  <a:tailEnd/>
                </a:ln>
              </p:spPr>
              <p:txBody>
                <a:bodyPr lIns="90000" tIns="46800" rIns="90000" bIns="46800" anchor="ctr"/>
                <a:lstStyle/>
                <a:p>
                  <a:endParaRPr lang="fr-FR" dirty="0"/>
                </a:p>
              </p:txBody>
            </p:sp>
          </p:grpSp>
          <p:grpSp>
            <p:nvGrpSpPr>
              <p:cNvPr id="76" name="Group 5"/>
              <p:cNvGrpSpPr>
                <a:grpSpLocks/>
              </p:cNvGrpSpPr>
              <p:nvPr/>
            </p:nvGrpSpPr>
            <p:grpSpPr bwMode="auto">
              <a:xfrm>
                <a:off x="12039" y="1980728"/>
                <a:ext cx="1250711" cy="429893"/>
                <a:chOff x="-3738677" y="2035861"/>
                <a:chExt cx="1314718" cy="449176"/>
              </a:xfrm>
            </p:grpSpPr>
            <p:sp>
              <p:nvSpPr>
                <p:cNvPr id="78" name="Oval Callout 8"/>
                <p:cNvSpPr>
                  <a:spLocks noChangeArrowheads="1"/>
                </p:cNvSpPr>
                <p:nvPr/>
              </p:nvSpPr>
              <p:spPr bwMode="auto">
                <a:xfrm>
                  <a:off x="-3612434" y="2035861"/>
                  <a:ext cx="947154" cy="449176"/>
                </a:xfrm>
                <a:prstGeom prst="wedgeEllipseCallout">
                  <a:avLst>
                    <a:gd name="adj1" fmla="val 53084"/>
                    <a:gd name="adj2" fmla="val 62268"/>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p:spPr>
              <p:txBody>
                <a:bodyPr lIns="90000" tIns="46800" rIns="90000" bIns="46800" anchor="ctr"/>
                <a:lstStyle/>
                <a:p>
                  <a:pPr algn="ctr">
                    <a:defRPr/>
                  </a:pPr>
                  <a:endParaRPr lang="fr-FR" sz="1100" dirty="0">
                    <a:latin typeface="Arial" charset="0"/>
                  </a:endParaRPr>
                </a:p>
              </p:txBody>
            </p:sp>
            <p:sp>
              <p:nvSpPr>
                <p:cNvPr id="79" name="TextBox 66"/>
                <p:cNvSpPr txBox="1">
                  <a:spLocks noChangeArrowheads="1"/>
                </p:cNvSpPr>
                <p:nvPr/>
              </p:nvSpPr>
              <p:spPr bwMode="auto">
                <a:xfrm>
                  <a:off x="-3738677" y="2051421"/>
                  <a:ext cx="1314718" cy="418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fr-FR" sz="1000" dirty="0"/>
                    <a:t>Je </a:t>
                  </a:r>
                  <a:r>
                    <a:rPr lang="fr-FR" sz="1000" dirty="0" smtClean="0"/>
                    <a:t>vais à la pharmacie</a:t>
                  </a:r>
                  <a:endParaRPr lang="fr-FR" sz="1000" dirty="0"/>
                </a:p>
              </p:txBody>
            </p:sp>
          </p:grpSp>
          <p:pic>
            <p:nvPicPr>
              <p:cNvPr id="77" name="Picture 4" descr="http://www.ordre.pharmacien.fr/var/mercure/storage/images/accueil-la-lettre/accueil-lettre-16/cps3-une-carte-pour-tous-les-pharmaciens-inscrits-a-l-ordre/225391-1-fre-FR/CPS3-une-carte-pour-tous-les-pharmaciens-inscrits-a-l-Ordre_letter_image.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93370" y="2280691"/>
                <a:ext cx="272765" cy="181448"/>
              </a:xfrm>
              <a:prstGeom prst="rect">
                <a:avLst/>
              </a:prstGeom>
              <a:solidFill>
                <a:schemeClr val="bg1"/>
              </a:solidFill>
              <a:ln>
                <a:solidFill>
                  <a:schemeClr val="bg1">
                    <a:lumMod val="85000"/>
                  </a:schemeClr>
                </a:solidFill>
              </a:ln>
              <a:scene3d>
                <a:camera prst="orthographicFront"/>
                <a:lightRig rig="threePt" dir="t"/>
              </a:scene3d>
              <a:sp3d>
                <a:bevelT/>
              </a:sp3d>
              <a:extLst/>
            </p:spPr>
          </p:pic>
        </p:grpSp>
        <p:grpSp>
          <p:nvGrpSpPr>
            <p:cNvPr id="47" name="Groupe 46"/>
            <p:cNvGrpSpPr/>
            <p:nvPr/>
          </p:nvGrpSpPr>
          <p:grpSpPr>
            <a:xfrm>
              <a:off x="321322" y="703721"/>
              <a:ext cx="4670823" cy="1314105"/>
              <a:chOff x="321322" y="703721"/>
              <a:chExt cx="4670823" cy="1314105"/>
            </a:xfrm>
          </p:grpSpPr>
          <p:cxnSp>
            <p:nvCxnSpPr>
              <p:cNvPr id="48" name="Straight Arrow Connector 25"/>
              <p:cNvCxnSpPr>
                <a:stCxn id="57" idx="3"/>
                <a:endCxn id="49" idx="1"/>
              </p:cNvCxnSpPr>
              <p:nvPr/>
            </p:nvCxnSpPr>
            <p:spPr bwMode="auto">
              <a:xfrm>
                <a:off x="2984317" y="1686881"/>
                <a:ext cx="315828" cy="4259"/>
              </a:xfrm>
              <a:prstGeom prst="straightConnector1">
                <a:avLst/>
              </a:prstGeom>
              <a:noFill/>
              <a:ln w="22225" cap="flat" cmpd="sng" algn="ctr">
                <a:solidFill>
                  <a:schemeClr val="accent2"/>
                </a:solidFill>
                <a:prstDash val="solid"/>
                <a:round/>
                <a:headEnd type="none" w="med" len="med"/>
                <a:tailEnd type="triangle"/>
              </a:ln>
              <a:effectLst/>
            </p:spPr>
          </p:cxnSp>
          <p:sp>
            <p:nvSpPr>
              <p:cNvPr id="49" name="TextBox 26"/>
              <p:cNvSpPr txBox="1"/>
              <p:nvPr/>
            </p:nvSpPr>
            <p:spPr>
              <a:xfrm>
                <a:off x="3300145" y="1606010"/>
                <a:ext cx="1692000" cy="170259"/>
              </a:xfrm>
              <a:prstGeom prst="roundRect">
                <a:avLst/>
              </a:prstGeom>
              <a:solidFill>
                <a:schemeClr val="bg1"/>
              </a:soli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defPPr>
                  <a:defRPr lang="fr-FR"/>
                </a:defPPr>
                <a:lvl1pPr algn="ctr">
                  <a:defRPr sz="1000">
                    <a:solidFill>
                      <a:schemeClr val="tx1"/>
                    </a:solidFill>
                    <a:latin typeface="Arial" charset="0"/>
                  </a:defRPr>
                </a:lvl1pPr>
              </a:lstStyle>
              <a:p>
                <a:r>
                  <a:rPr lang="fr-FR" dirty="0"/>
                  <a:t>Réalisation d’une FSE</a:t>
                </a:r>
              </a:p>
            </p:txBody>
          </p:sp>
          <p:sp>
            <p:nvSpPr>
              <p:cNvPr id="50" name="TextBox 27"/>
              <p:cNvSpPr txBox="1"/>
              <p:nvPr/>
            </p:nvSpPr>
            <p:spPr>
              <a:xfrm>
                <a:off x="321322" y="1513834"/>
                <a:ext cx="1692000" cy="340519"/>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nchor="ctr" anchorCtr="0">
                <a:spAutoFit/>
              </a:bodyPr>
              <a:lstStyle/>
              <a:p>
                <a:pPr algn="ctr">
                  <a:defRPr/>
                </a:pPr>
                <a:r>
                  <a:rPr lang="fr-FR" sz="1000" dirty="0" smtClean="0">
                    <a:solidFill>
                      <a:schemeClr val="tx1"/>
                    </a:solidFill>
                    <a:latin typeface="Arial" charset="0"/>
                  </a:rPr>
                  <a:t>Délivrance d’une ordonnance</a:t>
                </a:r>
                <a:endParaRPr lang="fr-FR" sz="1000" dirty="0">
                  <a:solidFill>
                    <a:schemeClr val="tx1"/>
                  </a:solidFill>
                  <a:latin typeface="Arial" charset="0"/>
                </a:endParaRPr>
              </a:p>
            </p:txBody>
          </p:sp>
          <p:cxnSp>
            <p:nvCxnSpPr>
              <p:cNvPr id="51" name="Straight Arrow Connector 28"/>
              <p:cNvCxnSpPr>
                <a:stCxn id="57" idx="1"/>
                <a:endCxn id="50" idx="3"/>
              </p:cNvCxnSpPr>
              <p:nvPr/>
            </p:nvCxnSpPr>
            <p:spPr bwMode="auto">
              <a:xfrm flipH="1" flipV="1">
                <a:off x="2013322" y="1684094"/>
                <a:ext cx="290647" cy="2787"/>
              </a:xfrm>
              <a:prstGeom prst="straightConnector1">
                <a:avLst/>
              </a:prstGeom>
              <a:noFill/>
              <a:ln w="22225" cap="flat" cmpd="sng" algn="ctr">
                <a:solidFill>
                  <a:schemeClr val="accent2"/>
                </a:solidFill>
                <a:prstDash val="solid"/>
                <a:round/>
                <a:headEnd type="none" w="med" len="med"/>
                <a:tailEnd type="triangle"/>
              </a:ln>
              <a:effectLst/>
            </p:spPr>
          </p:cxnSp>
          <p:grpSp>
            <p:nvGrpSpPr>
              <p:cNvPr id="52" name="Groupe 51"/>
              <p:cNvGrpSpPr/>
              <p:nvPr/>
            </p:nvGrpSpPr>
            <p:grpSpPr>
              <a:xfrm>
                <a:off x="3772553" y="1219598"/>
                <a:ext cx="772506" cy="369332"/>
                <a:chOff x="3924678" y="945908"/>
                <a:chExt cx="772506" cy="369332"/>
              </a:xfrm>
            </p:grpSpPr>
            <p:pic>
              <p:nvPicPr>
                <p:cNvPr id="6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4678" y="1010779"/>
                  <a:ext cx="348348" cy="252290"/>
                </a:xfrm>
                <a:prstGeom prst="rect">
                  <a:avLst/>
                </a:prstGeom>
                <a:solidFill>
                  <a:schemeClr val="bg1"/>
                </a:solidFill>
                <a:ln>
                  <a:solidFill>
                    <a:schemeClr val="bg1">
                      <a:lumMod val="85000"/>
                    </a:schemeClr>
                  </a:solidFill>
                </a:ln>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72" descr="CPS_medecin"/>
                <p:cNvPicPr>
                  <a:picLocks noChangeAspect="1" noChangeArrowheads="1"/>
                </p:cNvPicPr>
                <p:nvPr/>
              </p:nvPicPr>
              <p:blipFill>
                <a:blip r:embed="rId8"/>
                <a:srcRect/>
                <a:stretch>
                  <a:fillRect/>
                </a:stretch>
              </p:blipFill>
              <p:spPr bwMode="auto">
                <a:xfrm>
                  <a:off x="4388132" y="1033281"/>
                  <a:ext cx="309052" cy="194169"/>
                </a:xfrm>
                <a:prstGeom prst="rect">
                  <a:avLst/>
                </a:prstGeom>
                <a:solidFill>
                  <a:schemeClr val="bg1"/>
                </a:solidFill>
                <a:ln>
                  <a:solidFill>
                    <a:schemeClr val="bg1">
                      <a:lumMod val="85000"/>
                    </a:schemeClr>
                  </a:solidFill>
                </a:ln>
                <a:scene3d>
                  <a:camera prst="orthographicFront"/>
                  <a:lightRig rig="threePt" dir="t"/>
                </a:scene3d>
                <a:sp3d>
                  <a:bevelT/>
                </a:sp3d>
                <a:extLst/>
              </p:spPr>
            </p:pic>
            <p:sp>
              <p:nvSpPr>
                <p:cNvPr id="66" name="ZoneTexte 65"/>
                <p:cNvSpPr txBox="1"/>
                <p:nvPr/>
              </p:nvSpPr>
              <p:spPr>
                <a:xfrm>
                  <a:off x="4161174" y="945908"/>
                  <a:ext cx="319318" cy="369332"/>
                </a:xfrm>
                <a:prstGeom prst="rect">
                  <a:avLst/>
                </a:prstGeom>
                <a:noFill/>
              </p:spPr>
              <p:txBody>
                <a:bodyPr wrap="none" rtlCol="0">
                  <a:spAutoFit/>
                </a:bodyPr>
                <a:lstStyle/>
                <a:p>
                  <a:r>
                    <a:rPr lang="fr-FR" dirty="0" smtClean="0"/>
                    <a:t>+</a:t>
                  </a:r>
                  <a:endParaRPr lang="fr-FR" dirty="0"/>
                </a:p>
              </p:txBody>
            </p:sp>
          </p:grpSp>
          <p:grpSp>
            <p:nvGrpSpPr>
              <p:cNvPr id="53" name="Groupe 52"/>
              <p:cNvGrpSpPr/>
              <p:nvPr/>
            </p:nvGrpSpPr>
            <p:grpSpPr>
              <a:xfrm>
                <a:off x="384557" y="703721"/>
                <a:ext cx="2599760" cy="1314105"/>
                <a:chOff x="384557" y="703721"/>
                <a:chExt cx="2599760" cy="1314105"/>
              </a:xfrm>
            </p:grpSpPr>
            <p:grpSp>
              <p:nvGrpSpPr>
                <p:cNvPr id="55" name="Groupe 54"/>
                <p:cNvGrpSpPr/>
                <p:nvPr/>
              </p:nvGrpSpPr>
              <p:grpSpPr>
                <a:xfrm>
                  <a:off x="384557" y="768583"/>
                  <a:ext cx="454259" cy="645847"/>
                  <a:chOff x="-1816856" y="2019501"/>
                  <a:chExt cx="853417" cy="1337897"/>
                </a:xfrm>
              </p:grpSpPr>
              <p:grpSp>
                <p:nvGrpSpPr>
                  <p:cNvPr id="60" name="Groupe 59"/>
                  <p:cNvGrpSpPr/>
                  <p:nvPr/>
                </p:nvGrpSpPr>
                <p:grpSpPr>
                  <a:xfrm>
                    <a:off x="-1816856" y="2042836"/>
                    <a:ext cx="648960" cy="1314562"/>
                    <a:chOff x="-3499993" y="2229475"/>
                    <a:chExt cx="648960" cy="1314562"/>
                  </a:xfrm>
                </p:grpSpPr>
                <p:pic>
                  <p:nvPicPr>
                    <p:cNvPr id="62" name="Picture 3" descr="C:\Users\pporte1\Desktop\C2\CNAMTS\SNA\03 - Icônes\Icones Hommes\k3485194.jpg"/>
                    <p:cNvPicPr>
                      <a:picLocks noChangeAspect="1" noChangeArrowheads="1"/>
                    </p:cNvPicPr>
                    <p:nvPr/>
                  </p:nvPicPr>
                  <p:blipFill>
                    <a:blip r:embed="rId5">
                      <a:extLst>
                        <a:ext uri="{28A0092B-C50C-407E-A947-70E740481C1C}">
                          <a14:useLocalDpi xmlns:a14="http://schemas.microsoft.com/office/drawing/2010/main" val="0"/>
                        </a:ext>
                      </a:extLst>
                    </a:blip>
                    <a:srcRect t="22745" r="50000"/>
                    <a:stretch>
                      <a:fillRect/>
                    </a:stretch>
                  </p:blipFill>
                  <p:spPr bwMode="auto">
                    <a:xfrm>
                      <a:off x="-3499993" y="2327237"/>
                      <a:ext cx="648960" cy="1216800"/>
                    </a:xfrm>
                    <a:prstGeom prst="rect">
                      <a:avLst/>
                    </a:prstGeom>
                    <a:solidFill>
                      <a:schemeClr val="bg1"/>
                    </a:solidFill>
                    <a:ln>
                      <a:solidFill>
                        <a:schemeClr val="bg1">
                          <a:lumMod val="85000"/>
                        </a:schemeClr>
                      </a:solidFill>
                    </a:ln>
                    <a:scene3d>
                      <a:camera prst="orthographicFront"/>
                      <a:lightRig rig="threePt" dir="t"/>
                    </a:scene3d>
                    <a:sp3d>
                      <a:bevelT/>
                    </a:sp3d>
                    <a:extLst/>
                  </p:spPr>
                </p:pic>
                <p:pic>
                  <p:nvPicPr>
                    <p:cNvPr id="63" name="Image 6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50809" y="2229475"/>
                      <a:ext cx="350592" cy="195522"/>
                    </a:xfrm>
                    <a:prstGeom prst="rect">
                      <a:avLst/>
                    </a:prstGeom>
                    <a:solidFill>
                      <a:schemeClr val="bg1"/>
                    </a:solidFill>
                    <a:ln>
                      <a:solidFill>
                        <a:schemeClr val="bg1">
                          <a:lumMod val="85000"/>
                        </a:schemeClr>
                      </a:solidFill>
                    </a:ln>
                    <a:scene3d>
                      <a:camera prst="orthographicFront"/>
                      <a:lightRig rig="threePt" dir="t"/>
                    </a:scene3d>
                    <a:sp3d>
                      <a:bevelT/>
                    </a:sp3d>
                  </p:spPr>
                </p:pic>
              </p:grpSp>
              <p:sp>
                <p:nvSpPr>
                  <p:cNvPr id="61" name="Rectangle 12"/>
                  <p:cNvSpPr>
                    <a:spLocks noChangeArrowheads="1"/>
                  </p:cNvSpPr>
                  <p:nvPr/>
                </p:nvSpPr>
                <p:spPr bwMode="auto">
                  <a:xfrm>
                    <a:off x="-1292546" y="2019501"/>
                    <a:ext cx="329107" cy="621810"/>
                  </a:xfrm>
                  <a:prstGeom prst="rect">
                    <a:avLst/>
                  </a:prstGeom>
                  <a:solidFill>
                    <a:schemeClr val="bg1"/>
                  </a:solidFill>
                  <a:ln w="9525" algn="ctr">
                    <a:solidFill>
                      <a:schemeClr val="bg1"/>
                    </a:solidFill>
                    <a:round/>
                    <a:headEnd/>
                    <a:tailEnd/>
                  </a:ln>
                </p:spPr>
                <p:txBody>
                  <a:bodyPr lIns="90000" tIns="46800" rIns="90000" bIns="46800" anchor="ctr"/>
                  <a:lstStyle/>
                  <a:p>
                    <a:endParaRPr lang="fr-FR" dirty="0"/>
                  </a:p>
                </p:txBody>
              </p:sp>
            </p:grpSp>
            <p:grpSp>
              <p:nvGrpSpPr>
                <p:cNvPr id="56" name="Group 5"/>
                <p:cNvGrpSpPr>
                  <a:grpSpLocks/>
                </p:cNvGrpSpPr>
                <p:nvPr/>
              </p:nvGrpSpPr>
              <p:grpSpPr bwMode="auto">
                <a:xfrm>
                  <a:off x="761738" y="703721"/>
                  <a:ext cx="1250718" cy="429892"/>
                  <a:chOff x="-1459637" y="2668401"/>
                  <a:chExt cx="1314718" cy="449176"/>
                </a:xfrm>
              </p:grpSpPr>
              <p:sp>
                <p:nvSpPr>
                  <p:cNvPr id="58" name="Oval Callout 8"/>
                  <p:cNvSpPr>
                    <a:spLocks noChangeArrowheads="1"/>
                  </p:cNvSpPr>
                  <p:nvPr/>
                </p:nvSpPr>
                <p:spPr bwMode="auto">
                  <a:xfrm>
                    <a:off x="-1397636" y="2668401"/>
                    <a:ext cx="1163117" cy="449176"/>
                  </a:xfrm>
                  <a:prstGeom prst="wedgeEllipseCallout">
                    <a:avLst>
                      <a:gd name="adj1" fmla="val -53698"/>
                      <a:gd name="adj2" fmla="val 2520"/>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p:spPr>
                <p:txBody>
                  <a:bodyPr lIns="90000" tIns="46800" rIns="90000" bIns="46800" anchor="ctr"/>
                  <a:lstStyle/>
                  <a:p>
                    <a:pPr algn="ctr">
                      <a:defRPr/>
                    </a:pPr>
                    <a:endParaRPr lang="fr-FR" sz="1100" dirty="0">
                      <a:latin typeface="Arial" charset="0"/>
                    </a:endParaRPr>
                  </a:p>
                </p:txBody>
              </p:sp>
              <p:sp>
                <p:nvSpPr>
                  <p:cNvPr id="59" name="TextBox 66"/>
                  <p:cNvSpPr txBox="1">
                    <a:spLocks noChangeArrowheads="1"/>
                  </p:cNvSpPr>
                  <p:nvPr/>
                </p:nvSpPr>
                <p:spPr bwMode="auto">
                  <a:xfrm>
                    <a:off x="-1459637" y="2684941"/>
                    <a:ext cx="1314718" cy="418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fr-FR" sz="1000" dirty="0"/>
                      <a:t>Je </a:t>
                    </a:r>
                    <a:r>
                      <a:rPr lang="fr-FR" sz="1000" dirty="0" smtClean="0"/>
                      <a:t>vais chez le médecin</a:t>
                    </a:r>
                    <a:endParaRPr lang="fr-FR" sz="1000" dirty="0"/>
                  </a:p>
                </p:txBody>
              </p:sp>
            </p:grpSp>
            <p:pic>
              <p:nvPicPr>
                <p:cNvPr id="57" name="Image 56"/>
                <p:cNvPicPr>
                  <a:picLocks noChangeAspect="1"/>
                </p:cNvPicPr>
                <p:nvPr/>
              </p:nvPicPr>
              <p:blipFill rotWithShape="1">
                <a:blip r:embed="rId9">
                  <a:extLst>
                    <a:ext uri="{28A0092B-C50C-407E-A947-70E740481C1C}">
                      <a14:useLocalDpi xmlns:a14="http://schemas.microsoft.com/office/drawing/2010/main" val="0"/>
                    </a:ext>
                  </a:extLst>
                </a:blip>
                <a:srcRect l="6820" t="7812" r="9191" b="8485"/>
                <a:stretch/>
              </p:blipFill>
              <p:spPr>
                <a:xfrm>
                  <a:off x="2303969" y="1355935"/>
                  <a:ext cx="680348" cy="661891"/>
                </a:xfrm>
                <a:prstGeom prst="rect">
                  <a:avLst/>
                </a:prstGeom>
                <a:solidFill>
                  <a:schemeClr val="bg1"/>
                </a:solidFill>
                <a:ln>
                  <a:solidFill>
                    <a:schemeClr val="bg1">
                      <a:lumMod val="85000"/>
                    </a:schemeClr>
                  </a:solidFill>
                </a:ln>
                <a:scene3d>
                  <a:camera prst="orthographicFront"/>
                  <a:lightRig rig="threePt" dir="t"/>
                </a:scene3d>
                <a:sp3d>
                  <a:bevelT/>
                </a:sp3d>
              </p:spPr>
            </p:pic>
            <p:cxnSp>
              <p:nvCxnSpPr>
                <p:cNvPr id="54" name="Straight Arrow Connector 22"/>
                <p:cNvCxnSpPr/>
                <p:nvPr/>
              </p:nvCxnSpPr>
              <p:spPr bwMode="auto">
                <a:xfrm>
                  <a:off x="1461556" y="1238335"/>
                  <a:ext cx="904579" cy="117600"/>
                </a:xfrm>
                <a:prstGeom prst="straightConnector1">
                  <a:avLst/>
                </a:prstGeom>
                <a:noFill/>
                <a:ln w="22225" cap="flat" cmpd="sng" algn="ctr">
                  <a:solidFill>
                    <a:schemeClr val="accent2"/>
                  </a:solidFill>
                  <a:prstDash val="solid"/>
                  <a:round/>
                  <a:headEnd type="none" w="med" len="med"/>
                  <a:tailEnd type="triangle"/>
                </a:ln>
                <a:effectLst/>
              </p:spPr>
            </p:cxnSp>
          </p:grpSp>
        </p:grpSp>
      </p:grpSp>
      <p:cxnSp>
        <p:nvCxnSpPr>
          <p:cNvPr id="107" name="Straight Arrow Connector 42"/>
          <p:cNvCxnSpPr>
            <a:stCxn id="68" idx="3"/>
            <a:endCxn id="118" idx="1"/>
          </p:cNvCxnSpPr>
          <p:nvPr/>
        </p:nvCxnSpPr>
        <p:spPr bwMode="auto">
          <a:xfrm>
            <a:off x="2983903" y="2534405"/>
            <a:ext cx="268910" cy="249662"/>
          </a:xfrm>
          <a:prstGeom prst="straightConnector1">
            <a:avLst/>
          </a:prstGeom>
          <a:noFill/>
          <a:ln w="22225" cap="flat" cmpd="sng" algn="ctr">
            <a:solidFill>
              <a:schemeClr val="accent2"/>
            </a:solidFill>
            <a:prstDash val="solid"/>
            <a:round/>
            <a:headEnd type="none" w="med" len="med"/>
            <a:tailEnd type="triangle"/>
          </a:ln>
          <a:effectLst/>
        </p:spPr>
      </p:cxnSp>
      <p:sp>
        <p:nvSpPr>
          <p:cNvPr id="118" name="TextBox 49"/>
          <p:cNvSpPr txBox="1"/>
          <p:nvPr/>
        </p:nvSpPr>
        <p:spPr>
          <a:xfrm>
            <a:off x="3252813" y="2698937"/>
            <a:ext cx="2130091" cy="170259"/>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lIns="36000" tIns="0" rIns="36000" bIns="0">
            <a:spAutoFit/>
          </a:bodyPr>
          <a:lstStyle>
            <a:defPPr>
              <a:defRPr lang="fr-FR"/>
            </a:defPPr>
            <a:lvl1pPr algn="ctr">
              <a:defRPr sz="1000">
                <a:solidFill>
                  <a:schemeClr val="tx1"/>
                </a:solidFill>
                <a:latin typeface="Arial" charset="0"/>
              </a:defRPr>
            </a:lvl1pPr>
          </a:lstStyle>
          <a:p>
            <a:r>
              <a:rPr lang="fr-FR" dirty="0"/>
              <a:t>Numérisation de l’ordonnance</a:t>
            </a:r>
          </a:p>
        </p:txBody>
      </p:sp>
      <p:sp>
        <p:nvSpPr>
          <p:cNvPr id="122" name="TextBox 45"/>
          <p:cNvSpPr txBox="1"/>
          <p:nvPr/>
        </p:nvSpPr>
        <p:spPr>
          <a:xfrm>
            <a:off x="6885770" y="2614585"/>
            <a:ext cx="1692000" cy="340519"/>
          </a:xfrm>
          <a:prstGeom prst="roundRect">
            <a:avLst/>
          </a:prstGeom>
          <a:gradFill>
            <a:gsLst>
              <a:gs pos="0">
                <a:schemeClr val="bg1"/>
              </a:gs>
              <a:gs pos="50000">
                <a:schemeClr val="bg1">
                  <a:lumMod val="95000"/>
                </a:schemeClr>
              </a:gs>
              <a:gs pos="100000">
                <a:schemeClr val="bg1">
                  <a:lumMod val="85000"/>
                </a:schemeClr>
              </a:gs>
            </a:gsLst>
            <a:lin ang="5400000" scaled="0"/>
          </a:gradFill>
          <a:ln w="50800">
            <a:solidFill>
              <a:srgbClr val="FFFF00"/>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p>
            <a:pPr algn="ctr">
              <a:defRPr/>
            </a:pPr>
            <a:r>
              <a:rPr lang="fr-FR" sz="1000" dirty="0" smtClean="0">
                <a:solidFill>
                  <a:schemeClr val="tx1"/>
                </a:solidFill>
                <a:latin typeface="Arial" charset="0"/>
              </a:rPr>
              <a:t>Envoi de lots d’ordonnances</a:t>
            </a:r>
            <a:endParaRPr lang="fr-FR" sz="1000" dirty="0">
              <a:solidFill>
                <a:schemeClr val="tx1"/>
              </a:solidFill>
              <a:latin typeface="Arial" charset="0"/>
            </a:endParaRPr>
          </a:p>
        </p:txBody>
      </p:sp>
      <p:cxnSp>
        <p:nvCxnSpPr>
          <p:cNvPr id="123" name="Straight Arrow Connector 40"/>
          <p:cNvCxnSpPr>
            <a:stCxn id="118" idx="3"/>
            <a:endCxn id="122" idx="1"/>
          </p:cNvCxnSpPr>
          <p:nvPr/>
        </p:nvCxnSpPr>
        <p:spPr bwMode="auto">
          <a:xfrm>
            <a:off x="5382904" y="2784067"/>
            <a:ext cx="1502866" cy="778"/>
          </a:xfrm>
          <a:prstGeom prst="straightConnector1">
            <a:avLst/>
          </a:prstGeom>
          <a:noFill/>
          <a:ln w="22225" cap="flat" cmpd="sng" algn="ctr">
            <a:solidFill>
              <a:schemeClr val="accent2"/>
            </a:solidFill>
            <a:prstDash val="solid"/>
            <a:round/>
            <a:headEnd type="none" w="med" len="med"/>
            <a:tailEnd type="triangle"/>
          </a:ln>
          <a:effectLst/>
        </p:spPr>
      </p:cxnSp>
      <p:graphicFrame>
        <p:nvGraphicFramePr>
          <p:cNvPr id="86" name="Table 1"/>
          <p:cNvGraphicFramePr>
            <a:graphicFrameLocks noGrp="1"/>
          </p:cNvGraphicFramePr>
          <p:nvPr>
            <p:extLst>
              <p:ext uri="{D42A27DB-BD31-4B8C-83A1-F6EECF244321}">
                <p14:modId xmlns:p14="http://schemas.microsoft.com/office/powerpoint/2010/main" val="3002312581"/>
              </p:ext>
            </p:extLst>
          </p:nvPr>
        </p:nvGraphicFramePr>
        <p:xfrm>
          <a:off x="473005" y="3784600"/>
          <a:ext cx="9061808" cy="2357120"/>
        </p:xfrm>
        <a:graphic>
          <a:graphicData uri="http://schemas.openxmlformats.org/drawingml/2006/table">
            <a:tbl>
              <a:tblPr firstRow="1" bandRow="1">
                <a:tableStyleId>{5940675A-B579-460E-94D1-54222C63F5DA}</a:tableStyleId>
              </a:tblPr>
              <a:tblGrid>
                <a:gridCol w="2265452"/>
                <a:gridCol w="2265452"/>
                <a:gridCol w="2265452"/>
                <a:gridCol w="2265452"/>
              </a:tblGrid>
              <a:tr h="308064">
                <a:tc>
                  <a:txBody>
                    <a:bodyPr/>
                    <a:lstStyle/>
                    <a:p>
                      <a:endParaRPr lang="fr-FR" dirty="0">
                        <a:solidFill>
                          <a:schemeClr val="tx1"/>
                        </a:solidFill>
                      </a:endParaRPr>
                    </a:p>
                  </a:txBody>
                  <a:tcPr anchor="ctr">
                    <a:lnL w="12700" cmpd="sng">
                      <a:noFill/>
                    </a:lnL>
                    <a:lnR w="12700" cap="flat" cmpd="sng" algn="ctr">
                      <a:solidFill>
                        <a:schemeClr val="bg1">
                          <a:lumMod val="6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b="1" dirty="0" smtClean="0">
                          <a:solidFill>
                            <a:schemeClr val="tx1"/>
                          </a:solidFill>
                        </a:rPr>
                        <a:t>Supports transmis</a:t>
                      </a:r>
                      <a:r>
                        <a:rPr lang="fr-FR" b="1" baseline="0" dirty="0" smtClean="0">
                          <a:solidFill>
                            <a:schemeClr val="tx1"/>
                          </a:solidFill>
                        </a:rPr>
                        <a:t> à l’Assurance Maladie</a:t>
                      </a:r>
                      <a:endParaRPr lang="fr-FR" b="1" dirty="0" smtClean="0">
                        <a:solidFill>
                          <a:schemeClr val="tx1"/>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fr-FR"/>
                    </a:p>
                  </a:txBody>
                  <a:tcPr/>
                </a:tc>
                <a:tc hMerge="1">
                  <a:txBody>
                    <a:bodyPr/>
                    <a:lstStyle/>
                    <a:p>
                      <a:endParaRPr lang="fr-FR" dirty="0"/>
                    </a:p>
                  </a:txBody>
                  <a:tcPr/>
                </a:tc>
              </a:tr>
              <a:tr h="370840">
                <a:tc>
                  <a:txBody>
                    <a:bodyPr/>
                    <a:lstStyle/>
                    <a:p>
                      <a:endParaRPr lang="fr-FR" dirty="0">
                        <a:solidFill>
                          <a:schemeClr val="tx1"/>
                        </a:solidFill>
                      </a:endParaRPr>
                    </a:p>
                  </a:txBody>
                  <a:tcPr anchor="ctr">
                    <a:lnL w="12700" cmpd="sng">
                      <a:noFill/>
                    </a:lnL>
                    <a:lnR w="12700" cap="flat" cmpd="sng" algn="ctr">
                      <a:solidFill>
                        <a:schemeClr val="bg1">
                          <a:lumMod val="65000"/>
                        </a:schemeClr>
                      </a:solidFill>
                      <a:prstDash val="solid"/>
                      <a:round/>
                      <a:headEnd type="none" w="med" len="med"/>
                      <a:tailEnd type="none" w="med" len="med"/>
                    </a:lnR>
                    <a:lnT w="12700" cmpd="sng">
                      <a:noFill/>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600" b="1" dirty="0" smtClean="0">
                          <a:solidFill>
                            <a:schemeClr val="tx1"/>
                          </a:solidFill>
                        </a:rPr>
                        <a:t>Feuille de soins</a:t>
                      </a:r>
                      <a:endParaRPr lang="fr-FR" sz="1600" b="1" dirty="0">
                        <a:solidFill>
                          <a:schemeClr val="tx1"/>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600" b="1" kern="1200" dirty="0" smtClean="0">
                          <a:solidFill>
                            <a:schemeClr val="tx1"/>
                          </a:solidFill>
                          <a:latin typeface="+mn-lt"/>
                          <a:ea typeface="+mn-ea"/>
                          <a:cs typeface="+mn-cs"/>
                        </a:rPr>
                        <a:t>Ordonnance</a:t>
                      </a:r>
                      <a:endParaRPr lang="fr-FR" sz="1600" b="1" kern="1200" dirty="0">
                        <a:solidFill>
                          <a:schemeClr val="tx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1600" b="1" dirty="0" smtClean="0">
                          <a:solidFill>
                            <a:schemeClr val="tx1"/>
                          </a:solidFill>
                        </a:rPr>
                        <a:t>Entente préalable</a:t>
                      </a:r>
                      <a:endParaRPr lang="fr-FR" sz="1600" b="1" dirty="0">
                        <a:solidFill>
                          <a:schemeClr val="tx1"/>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370840">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1" dirty="0" smtClean="0">
                          <a:solidFill>
                            <a:schemeClr val="tx1"/>
                          </a:solidFill>
                        </a:rPr>
                        <a:t>Mode</a:t>
                      </a:r>
                      <a:r>
                        <a:rPr lang="fr-FR" b="1" baseline="0" dirty="0" smtClean="0">
                          <a:solidFill>
                            <a:schemeClr val="tx1"/>
                          </a:solidFill>
                        </a:rPr>
                        <a:t> de transmission à l’Assurance Maladie</a:t>
                      </a:r>
                      <a:endParaRPr lang="fr-FR" b="1" dirty="0" smtClean="0">
                        <a:solidFill>
                          <a:schemeClr val="tx1"/>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fr-FR" sz="1400" dirty="0" smtClean="0">
                          <a:solidFill>
                            <a:schemeClr val="tx1"/>
                          </a:solidFill>
                        </a:rPr>
                        <a:t>Feuille de Soins Electronique (FSE sécurisée </a:t>
                      </a:r>
                    </a:p>
                    <a:p>
                      <a:pPr algn="ctr"/>
                      <a:r>
                        <a:rPr lang="fr-FR" sz="1400" dirty="0" smtClean="0">
                          <a:solidFill>
                            <a:schemeClr val="tx1"/>
                          </a:solidFill>
                        </a:rPr>
                        <a:t>ou non sécurisée)</a:t>
                      </a:r>
                      <a:endParaRPr lang="fr-FR" sz="1400" dirty="0">
                        <a:solidFill>
                          <a:schemeClr val="tx1"/>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fr-FR" sz="1400" kern="1200" dirty="0" smtClean="0">
                          <a:solidFill>
                            <a:schemeClr val="tx1"/>
                          </a:solidFill>
                          <a:latin typeface="+mn-lt"/>
                          <a:ea typeface="+mn-ea"/>
                          <a:cs typeface="+mn-cs"/>
                        </a:rPr>
                        <a:t>Télétransmission de l’ordonnance (SCOR)</a:t>
                      </a:r>
                      <a:endParaRPr lang="fr-FR" sz="1400" kern="1200" dirty="0">
                        <a:solidFill>
                          <a:schemeClr val="tx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fr-FR" sz="1400" dirty="0" smtClean="0">
                          <a:solidFill>
                            <a:schemeClr val="tx1"/>
                          </a:solidFill>
                        </a:rPr>
                        <a:t>Papier</a:t>
                      </a:r>
                      <a:endParaRPr lang="fr-FR" sz="1400" dirty="0">
                        <a:solidFill>
                          <a:schemeClr val="tx1"/>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370840">
                <a:tc vMerge="1">
                  <a:txBody>
                    <a:bodyPr/>
                    <a:lstStyle/>
                    <a:p>
                      <a:endParaRPr lang="fr-F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smtClean="0">
                          <a:ln>
                            <a:noFill/>
                          </a:ln>
                          <a:solidFill>
                            <a:schemeClr val="tx1"/>
                          </a:solidFill>
                          <a:effectLst/>
                          <a:uLnTx/>
                          <a:uFillTx/>
                          <a:latin typeface="+mn-lt"/>
                        </a:rPr>
                        <a:t>Feuille de Soins Papier (FSP)</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fr-FR" sz="1400" kern="1200" dirty="0" smtClean="0">
                          <a:solidFill>
                            <a:schemeClr val="tx1"/>
                          </a:solidFill>
                          <a:latin typeface="+mn-lt"/>
                          <a:ea typeface="+mn-ea"/>
                          <a:cs typeface="+mn-cs"/>
                        </a:rPr>
                        <a:t>Papier</a:t>
                      </a:r>
                      <a:endParaRPr lang="fr-FR" sz="1400" kern="1200" dirty="0">
                        <a:solidFill>
                          <a:schemeClr val="tx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dirty="0">
                        <a:solidFill>
                          <a:schemeClr val="tx1"/>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vMerge="1">
                  <a:txBody>
                    <a:bodyPr/>
                    <a:lstStyle/>
                    <a:p>
                      <a:endParaRPr lang="fr-F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smtClean="0">
                          <a:solidFill>
                            <a:schemeClr val="tx1"/>
                          </a:solidFill>
                        </a:rPr>
                        <a:t>Flux B2 Classique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dirty="0" smtClean="0">
                        <a:ln>
                          <a:noFill/>
                        </a:ln>
                        <a:solidFill>
                          <a:schemeClr val="tx1"/>
                        </a:solidFill>
                        <a:effectLst/>
                        <a:uLnTx/>
                        <a:uFillTx/>
                        <a:latin typeface="+mn-lt"/>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fr-FR" sz="1400" kern="1200" dirty="0" smtClean="0">
                          <a:solidFill>
                            <a:schemeClr val="tx1"/>
                          </a:solidFill>
                          <a:latin typeface="+mn-lt"/>
                          <a:ea typeface="+mn-ea"/>
                          <a:cs typeface="+mn-cs"/>
                        </a:rPr>
                        <a:t>CDROM</a:t>
                      </a:r>
                      <a:endParaRPr lang="fr-FR" sz="1400" kern="1200" dirty="0">
                        <a:solidFill>
                          <a:schemeClr val="tx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fr-FR" dirty="0">
                        <a:solidFill>
                          <a:schemeClr val="tx1"/>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cxnSp>
        <p:nvCxnSpPr>
          <p:cNvPr id="87" name="Straight Arrow Connector 40"/>
          <p:cNvCxnSpPr/>
          <p:nvPr/>
        </p:nvCxnSpPr>
        <p:spPr bwMode="auto">
          <a:xfrm flipV="1">
            <a:off x="4820372" y="1661017"/>
            <a:ext cx="2065398" cy="870521"/>
          </a:xfrm>
          <a:prstGeom prst="straightConnector1">
            <a:avLst/>
          </a:prstGeom>
          <a:noFill/>
          <a:ln w="22225" cap="flat" cmpd="sng" algn="ctr">
            <a:solidFill>
              <a:schemeClr val="accent2"/>
            </a:solidFill>
            <a:prstDash val="solid"/>
            <a:round/>
            <a:headEnd type="none" w="med" len="med"/>
            <a:tailEnd type="triangle"/>
          </a:ln>
          <a:effectLst/>
        </p:spPr>
      </p:cxnSp>
      <p:sp>
        <p:nvSpPr>
          <p:cNvPr id="88" name="Flowchart: Magnetic Disk 9218"/>
          <p:cNvSpPr/>
          <p:nvPr/>
        </p:nvSpPr>
        <p:spPr bwMode="auto">
          <a:xfrm>
            <a:off x="8869676" y="2561569"/>
            <a:ext cx="540445" cy="449849"/>
          </a:xfrm>
          <a:prstGeom prst="flowChartMagneticDisk">
            <a:avLst/>
          </a:prstGeom>
          <a:solidFill>
            <a:schemeClr val="bg1">
              <a:lumMod val="75000"/>
              <a:alpha val="69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r>
              <a:rPr lang="fr-FR" sz="900" dirty="0" smtClean="0">
                <a:solidFill>
                  <a:schemeClr val="bg1">
                    <a:lumMod val="50000"/>
                  </a:schemeClr>
                </a:solidFill>
              </a:rPr>
              <a:t>SCOR</a:t>
            </a:r>
            <a:endParaRPr lang="fr-FR" sz="900" dirty="0">
              <a:solidFill>
                <a:schemeClr val="bg1">
                  <a:lumMod val="50000"/>
                </a:schemeClr>
              </a:solidFill>
            </a:endParaRPr>
          </a:p>
        </p:txBody>
      </p:sp>
      <p:cxnSp>
        <p:nvCxnSpPr>
          <p:cNvPr id="89" name="Straight Arrow Connector 40"/>
          <p:cNvCxnSpPr>
            <a:stCxn id="122" idx="3"/>
            <a:endCxn id="88" idx="2"/>
          </p:cNvCxnSpPr>
          <p:nvPr/>
        </p:nvCxnSpPr>
        <p:spPr bwMode="auto">
          <a:xfrm>
            <a:off x="8577770" y="2784845"/>
            <a:ext cx="291906" cy="1649"/>
          </a:xfrm>
          <a:prstGeom prst="straightConnector1">
            <a:avLst/>
          </a:prstGeom>
          <a:noFill/>
          <a:ln w="22225" cap="flat" cmpd="sng" algn="ctr">
            <a:solidFill>
              <a:schemeClr val="accent2"/>
            </a:solidFill>
            <a:prstDash val="solid"/>
            <a:round/>
            <a:headEnd type="none" w="med" len="med"/>
            <a:tailEnd type="triangle"/>
          </a:ln>
          <a:effectLst/>
        </p:spPr>
      </p:cxnSp>
    </p:spTree>
    <p:extLst>
      <p:ext uri="{BB962C8B-B14F-4D97-AF65-F5344CB8AC3E}">
        <p14:creationId xmlns:p14="http://schemas.microsoft.com/office/powerpoint/2010/main" val="169990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2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22"/>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89"/>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122" grpId="0" animBg="1"/>
      <p:bldP spid="8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fr-FR" sz="2000" dirty="0">
                <a:latin typeface="Arial" charset="0"/>
                <a:cs typeface="Arial" charset="0"/>
              </a:rPr>
              <a:t>4. </a:t>
            </a:r>
            <a:r>
              <a:rPr lang="fr-FR" sz="2000" dirty="0" smtClean="0">
                <a:latin typeface="Arial" charset="0"/>
                <a:cs typeface="Arial" charset="0"/>
              </a:rPr>
              <a:t>Prestations servies</a:t>
            </a:r>
            <a:br>
              <a:rPr lang="fr-FR" sz="2000" dirty="0" smtClean="0">
                <a:latin typeface="Arial" charset="0"/>
                <a:cs typeface="Arial" charset="0"/>
              </a:rPr>
            </a:br>
            <a:r>
              <a:rPr lang="fr-FR" sz="1800" i="1" dirty="0">
                <a:latin typeface="Arial" charset="0"/>
                <a:cs typeface="Arial" charset="0"/>
              </a:rPr>
              <a:t>Frais de santé : schéma </a:t>
            </a:r>
            <a:r>
              <a:rPr lang="fr-FR" sz="1800" i="1" dirty="0" smtClean="0">
                <a:latin typeface="Arial" charset="0"/>
                <a:cs typeface="Arial" charset="0"/>
              </a:rPr>
              <a:t>global de traitement des FSE</a:t>
            </a:r>
            <a:endParaRPr lang="fr-FR" sz="1800" i="1" dirty="0">
              <a:latin typeface="Arial" charset="0"/>
              <a:cs typeface="Arial" charset="0"/>
            </a:endParaRPr>
          </a:p>
        </p:txBody>
      </p:sp>
      <p:sp>
        <p:nvSpPr>
          <p:cNvPr id="46" name="TextBox 45"/>
          <p:cNvSpPr txBox="1"/>
          <p:nvPr/>
        </p:nvSpPr>
        <p:spPr>
          <a:xfrm>
            <a:off x="6528656" y="1453209"/>
            <a:ext cx="2526443" cy="272415"/>
          </a:xfrm>
          <a:prstGeom prst="roundRect">
            <a:avLst/>
          </a:prstGeom>
          <a:gradFill>
            <a:gsLst>
              <a:gs pos="0">
                <a:schemeClr val="bg1"/>
              </a:gs>
              <a:gs pos="50000">
                <a:schemeClr val="bg1">
                  <a:lumMod val="95000"/>
                </a:schemeClr>
              </a:gs>
              <a:gs pos="100000">
                <a:schemeClr val="bg1">
                  <a:lumMod val="85000"/>
                </a:schemeClr>
              </a:gs>
            </a:gsLst>
            <a:lin ang="5400000" scaled="0"/>
          </a:gradFill>
          <a:ln w="50800">
            <a:solidFill>
              <a:srgbClr val="FFFF00"/>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defPPr>
              <a:defRPr lang="fr-FR"/>
            </a:defPPr>
            <a:lvl1pPr algn="ctr">
              <a:defRPr sz="1000">
                <a:solidFill>
                  <a:schemeClr val="tx1"/>
                </a:solidFill>
                <a:latin typeface="Arial" charset="0"/>
              </a:defRPr>
            </a:lvl1pPr>
          </a:lstStyle>
          <a:p>
            <a:r>
              <a:rPr lang="fr-FR" sz="1600" dirty="0"/>
              <a:t>Envoi </a:t>
            </a:r>
            <a:r>
              <a:rPr lang="fr-FR" sz="1600" dirty="0" smtClean="0"/>
              <a:t>des </a:t>
            </a:r>
            <a:r>
              <a:rPr lang="fr-FR" sz="1600" dirty="0"/>
              <a:t>FSE</a:t>
            </a:r>
          </a:p>
        </p:txBody>
      </p:sp>
      <p:sp>
        <p:nvSpPr>
          <p:cNvPr id="40" name="Rounded Rectangle 8"/>
          <p:cNvSpPr/>
          <p:nvPr/>
        </p:nvSpPr>
        <p:spPr bwMode="auto">
          <a:xfrm>
            <a:off x="334836" y="1206199"/>
            <a:ext cx="4599195" cy="4043822"/>
          </a:xfrm>
          <a:prstGeom prst="roundRect">
            <a:avLst>
              <a:gd name="adj" fmla="val 0"/>
            </a:avLst>
          </a:prstGeom>
          <a:noFill/>
          <a:ln w="9525" cap="flat" cmpd="sng" algn="ctr">
            <a:noFill/>
            <a:prstDash val="solid"/>
            <a:round/>
            <a:headEnd type="none" w="med" len="med"/>
            <a:tailEnd type="none" w="med" len="med"/>
          </a:ln>
          <a:effectLst/>
          <a:scene3d>
            <a:camera prst="orthographicFront"/>
            <a:lightRig rig="threePt" dir="t"/>
          </a:scene3d>
          <a:sp3d>
            <a:bevelT w="50800" h="50800"/>
          </a:sp3d>
        </p:spPr>
        <p:txBody>
          <a:bodyPr lIns="90000" tIns="46800" rIns="90000" bIns="46800"/>
          <a:lstStyle>
            <a:lvl1pPr marL="285750" indent="-28575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Aft>
                <a:spcPts val="600"/>
              </a:spcAft>
              <a:buClr>
                <a:srgbClr val="0078B4"/>
              </a:buClr>
              <a:buSzPct val="80000"/>
              <a:buFont typeface="Arial" charset="0"/>
              <a:buChar char="►"/>
              <a:defRPr/>
            </a:pPr>
            <a:r>
              <a:rPr lang="fr-FR" sz="1400" dirty="0" smtClean="0"/>
              <a:t>Les </a:t>
            </a:r>
            <a:r>
              <a:rPr lang="fr-FR" sz="1400" dirty="0"/>
              <a:t>progiciels des professionnels de santé constituent automatiquement des lots de FSE distincts </a:t>
            </a:r>
            <a:r>
              <a:rPr lang="fr-FR" sz="1400" dirty="0" smtClean="0"/>
              <a:t>selon : </a:t>
            </a:r>
            <a:endParaRPr lang="fr-FR" sz="1400" dirty="0"/>
          </a:p>
          <a:p>
            <a:pPr marL="628650" lvl="1" indent="-171450" eaLnBrk="1" hangingPunct="1">
              <a:spcAft>
                <a:spcPts val="600"/>
              </a:spcAft>
              <a:buClr>
                <a:srgbClr val="0078B4"/>
              </a:buClr>
              <a:buSzPct val="80000"/>
              <a:buFontTx/>
              <a:buChar char="-"/>
              <a:defRPr/>
            </a:pPr>
            <a:r>
              <a:rPr lang="fr-FR" sz="1400" b="0" dirty="0" smtClean="0"/>
              <a:t>L’organisme </a:t>
            </a:r>
            <a:r>
              <a:rPr lang="fr-FR" sz="1400" b="0" dirty="0"/>
              <a:t>d’assurance maladie gestionnaire </a:t>
            </a:r>
            <a:endParaRPr lang="fr-FR" sz="1400" b="0" dirty="0" smtClean="0"/>
          </a:p>
          <a:p>
            <a:pPr marL="628650" lvl="1" indent="-171450" eaLnBrk="1" hangingPunct="1">
              <a:spcAft>
                <a:spcPts val="600"/>
              </a:spcAft>
              <a:buClr>
                <a:srgbClr val="0078B4"/>
              </a:buClr>
              <a:buSzPct val="80000"/>
              <a:buFontTx/>
              <a:buChar char="-"/>
              <a:defRPr/>
            </a:pPr>
            <a:r>
              <a:rPr lang="fr-FR" sz="1400" b="0" dirty="0" smtClean="0"/>
              <a:t>Le </a:t>
            </a:r>
            <a:r>
              <a:rPr lang="fr-FR" sz="1400" b="0" dirty="0"/>
              <a:t>destinataire de </a:t>
            </a:r>
            <a:r>
              <a:rPr lang="fr-FR" sz="1400" b="0" dirty="0" smtClean="0"/>
              <a:t>règlement (assuré, PS) </a:t>
            </a:r>
            <a:endParaRPr lang="fr-FR" sz="1400" b="0" dirty="0"/>
          </a:p>
          <a:p>
            <a:pPr eaLnBrk="1" hangingPunct="1">
              <a:spcAft>
                <a:spcPts val="600"/>
              </a:spcAft>
              <a:buClr>
                <a:srgbClr val="0078B4"/>
              </a:buClr>
              <a:buSzPct val="80000"/>
              <a:buFont typeface="Arial" charset="0"/>
              <a:buChar char="►"/>
              <a:defRPr/>
            </a:pPr>
            <a:endParaRPr lang="fr-FR" sz="1400" dirty="0"/>
          </a:p>
          <a:p>
            <a:pPr eaLnBrk="1" hangingPunct="1">
              <a:spcAft>
                <a:spcPts val="600"/>
              </a:spcAft>
              <a:buClr>
                <a:srgbClr val="0078B4"/>
              </a:buClr>
              <a:buSzPct val="80000"/>
              <a:buFont typeface="Arial" charset="0"/>
              <a:buChar char="►"/>
              <a:defRPr/>
            </a:pPr>
            <a:r>
              <a:rPr lang="fr-FR" sz="1400" dirty="0"/>
              <a:t>Les lots de FSE transmis </a:t>
            </a:r>
            <a:r>
              <a:rPr lang="fr-FR" sz="1400" dirty="0" smtClean="0"/>
              <a:t>sont </a:t>
            </a:r>
            <a:r>
              <a:rPr lang="fr-FR" sz="1400" dirty="0"/>
              <a:t>réceptionnés sur un serveur de l’assurance maladie : </a:t>
            </a:r>
            <a:r>
              <a:rPr lang="fr-FR" sz="1400" dirty="0" smtClean="0"/>
              <a:t>le </a:t>
            </a:r>
            <a:r>
              <a:rPr lang="fr-FR" sz="1400" dirty="0"/>
              <a:t>Point d’Accueil </a:t>
            </a:r>
            <a:r>
              <a:rPr lang="fr-FR" sz="1400" i="1" dirty="0"/>
              <a:t>Centralisé des Flux </a:t>
            </a:r>
            <a:r>
              <a:rPr lang="fr-FR" sz="1400" dirty="0"/>
              <a:t>(ACF</a:t>
            </a:r>
            <a:r>
              <a:rPr lang="fr-FR" sz="1400" b="0" dirty="0" smtClean="0"/>
              <a:t>)</a:t>
            </a:r>
          </a:p>
          <a:p>
            <a:pPr eaLnBrk="1" hangingPunct="1">
              <a:spcAft>
                <a:spcPts val="600"/>
              </a:spcAft>
              <a:buClr>
                <a:srgbClr val="0078B4"/>
              </a:buClr>
              <a:buSzPct val="80000"/>
              <a:buFont typeface="Arial" charset="0"/>
              <a:buChar char="►"/>
              <a:defRPr/>
            </a:pPr>
            <a:endParaRPr lang="fr-FR" sz="1400" dirty="0"/>
          </a:p>
          <a:p>
            <a:pPr eaLnBrk="1" hangingPunct="1">
              <a:spcAft>
                <a:spcPts val="600"/>
              </a:spcAft>
              <a:buClr>
                <a:srgbClr val="0078B4"/>
              </a:buClr>
              <a:buSzPct val="80000"/>
              <a:buFont typeface="Arial" charset="0"/>
              <a:buChar char="►"/>
              <a:defRPr/>
            </a:pPr>
            <a:r>
              <a:rPr lang="fr-FR" sz="1400" dirty="0"/>
              <a:t>Ils sont ensuite routés vers les </a:t>
            </a:r>
            <a:r>
              <a:rPr lang="fr-FR" sz="1400" i="1" dirty="0"/>
              <a:t>Centres de </a:t>
            </a:r>
            <a:r>
              <a:rPr lang="fr-FR" sz="1400" i="1" dirty="0" smtClean="0"/>
              <a:t>services Métier  (CSM - ex CTI)</a:t>
            </a:r>
            <a:r>
              <a:rPr lang="fr-FR" sz="1400" dirty="0" smtClean="0"/>
              <a:t> </a:t>
            </a:r>
            <a:r>
              <a:rPr lang="fr-FR" sz="1400" b="0" dirty="0" smtClean="0"/>
              <a:t>pour mise </a:t>
            </a:r>
            <a:r>
              <a:rPr lang="fr-FR" sz="1400" b="0" dirty="0"/>
              <a:t>à disposition des caisses.</a:t>
            </a:r>
          </a:p>
          <a:p>
            <a:pPr eaLnBrk="1" hangingPunct="1">
              <a:spcAft>
                <a:spcPts val="600"/>
              </a:spcAft>
              <a:buClr>
                <a:srgbClr val="0078B4"/>
              </a:buClr>
              <a:buSzPct val="80000"/>
              <a:buFont typeface="Arial" charset="0"/>
              <a:buChar char="►"/>
              <a:defRPr/>
            </a:pPr>
            <a:endParaRPr lang="fr-FR" sz="1400" dirty="0"/>
          </a:p>
          <a:p>
            <a:pPr eaLnBrk="1" hangingPunct="1">
              <a:spcAft>
                <a:spcPts val="600"/>
              </a:spcAft>
              <a:buClr>
                <a:srgbClr val="0078B4"/>
              </a:buClr>
              <a:buSzPct val="80000"/>
              <a:buFont typeface="Arial" charset="0"/>
              <a:buChar char="►"/>
              <a:defRPr/>
            </a:pPr>
            <a:endParaRPr lang="fr-FR" sz="1400" dirty="0"/>
          </a:p>
        </p:txBody>
      </p:sp>
      <p:sp>
        <p:nvSpPr>
          <p:cNvPr id="43" name="Rectangle à coins arrondis 51"/>
          <p:cNvSpPr/>
          <p:nvPr/>
        </p:nvSpPr>
        <p:spPr bwMode="auto">
          <a:xfrm rot="16200000">
            <a:off x="7466105" y="3630512"/>
            <a:ext cx="651548" cy="1967028"/>
          </a:xfrm>
          <a:prstGeom prst="roundRect">
            <a:avLst/>
          </a:prstGeom>
          <a:solidFill>
            <a:schemeClr val="bg1">
              <a:lumMod val="9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t" anchorCtr="0"/>
          <a:lstStyle/>
          <a:p>
            <a:pPr algn="ctr"/>
            <a:endParaRPr lang="fr-FR" sz="1000" dirty="0">
              <a:solidFill>
                <a:schemeClr val="tx1"/>
              </a:solidFill>
              <a:latin typeface="Arial" charset="0"/>
            </a:endParaRPr>
          </a:p>
        </p:txBody>
      </p:sp>
      <p:pic>
        <p:nvPicPr>
          <p:cNvPr id="4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1985" y="4493684"/>
            <a:ext cx="394706" cy="446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1714" y="4350731"/>
            <a:ext cx="394706" cy="446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141" y="4497314"/>
            <a:ext cx="394706" cy="44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7" name="Straight Arrow Connector 2"/>
          <p:cNvCxnSpPr>
            <a:stCxn id="46" idx="2"/>
            <a:endCxn id="76" idx="1"/>
          </p:cNvCxnSpPr>
          <p:nvPr/>
        </p:nvCxnSpPr>
        <p:spPr bwMode="auto">
          <a:xfrm>
            <a:off x="7791878" y="1725624"/>
            <a:ext cx="1" cy="1202833"/>
          </a:xfrm>
          <a:prstGeom prst="straightConnector1">
            <a:avLst/>
          </a:prstGeom>
          <a:noFill/>
          <a:ln w="22225" cap="flat" cmpd="sng" algn="ctr">
            <a:solidFill>
              <a:schemeClr val="accent2"/>
            </a:solidFill>
            <a:prstDash val="solid"/>
            <a:round/>
            <a:headEnd type="none" w="med" len="med"/>
            <a:tailEnd type="triangle"/>
          </a:ln>
          <a:effectLst/>
        </p:spPr>
      </p:cxnSp>
      <p:sp>
        <p:nvSpPr>
          <p:cNvPr id="58" name="ZoneTexte 3"/>
          <p:cNvSpPr txBox="1">
            <a:spLocks noChangeArrowheads="1"/>
          </p:cNvSpPr>
          <p:nvPr/>
        </p:nvSpPr>
        <p:spPr bwMode="auto">
          <a:xfrm>
            <a:off x="7460587" y="4227596"/>
            <a:ext cx="58381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itchFamily="18" charset="0"/>
                <a:ea typeface="MS PGothic" pitchFamily="34" charset="-128"/>
              </a:defRPr>
            </a:lvl1pPr>
            <a:lvl2pPr marL="742950" indent="-285750" eaLnBrk="0" hangingPunct="0">
              <a:defRPr sz="2000">
                <a:solidFill>
                  <a:schemeClr val="tx1"/>
                </a:solidFill>
                <a:latin typeface="Times New Roman" pitchFamily="18" charset="0"/>
                <a:ea typeface="MS PGothic" pitchFamily="34" charset="-128"/>
              </a:defRPr>
            </a:lvl2pPr>
            <a:lvl3pPr marL="1143000" indent="-228600" eaLnBrk="0" hangingPunct="0">
              <a:defRPr sz="2000">
                <a:solidFill>
                  <a:schemeClr val="tx1"/>
                </a:solidFill>
                <a:latin typeface="Times New Roman" pitchFamily="18" charset="0"/>
                <a:ea typeface="MS PGothic" pitchFamily="34" charset="-128"/>
              </a:defRPr>
            </a:lvl3pPr>
            <a:lvl4pPr marL="1600200" indent="-228600" eaLnBrk="0" hangingPunct="0">
              <a:defRPr sz="2000">
                <a:solidFill>
                  <a:schemeClr val="tx1"/>
                </a:solidFill>
                <a:latin typeface="Times New Roman" pitchFamily="18" charset="0"/>
                <a:ea typeface="MS PGothic" pitchFamily="34" charset="-128"/>
              </a:defRPr>
            </a:lvl4pPr>
            <a:lvl5pPr marL="2057400" indent="-228600" eaLnBrk="0" hangingPunct="0">
              <a:defRPr sz="20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0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0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0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000">
                <a:solidFill>
                  <a:schemeClr val="tx1"/>
                </a:solidFill>
                <a:latin typeface="Times New Roman" pitchFamily="18" charset="0"/>
                <a:ea typeface="MS PGothic" pitchFamily="34" charset="-128"/>
              </a:defRPr>
            </a:lvl9pPr>
          </a:lstStyle>
          <a:p>
            <a:pPr eaLnBrk="1" hangingPunct="1"/>
            <a:r>
              <a:rPr lang="fr-FR" sz="1400" dirty="0" smtClean="0">
                <a:latin typeface="Arial" panose="020B0604020202020204" pitchFamily="34" charset="0"/>
                <a:cs typeface="Arial" panose="020B0604020202020204" pitchFamily="34" charset="0"/>
              </a:rPr>
              <a:t>CSM</a:t>
            </a:r>
            <a:endParaRPr lang="fr-FR" sz="1400" dirty="0">
              <a:latin typeface="Arial" panose="020B0604020202020204" pitchFamily="34" charset="0"/>
              <a:cs typeface="Arial" panose="020B0604020202020204" pitchFamily="34" charset="0"/>
            </a:endParaRPr>
          </a:p>
        </p:txBody>
      </p:sp>
      <p:cxnSp>
        <p:nvCxnSpPr>
          <p:cNvPr id="59" name="Straight Arrow Connector 41"/>
          <p:cNvCxnSpPr>
            <a:stCxn id="76" idx="3"/>
          </p:cNvCxnSpPr>
          <p:nvPr/>
        </p:nvCxnSpPr>
        <p:spPr bwMode="auto">
          <a:xfrm>
            <a:off x="7791879" y="3476477"/>
            <a:ext cx="418335" cy="910550"/>
          </a:xfrm>
          <a:prstGeom prst="straightConnector1">
            <a:avLst/>
          </a:prstGeom>
          <a:noFill/>
          <a:ln w="22225" cap="flat" cmpd="sng" algn="ctr">
            <a:solidFill>
              <a:schemeClr val="accent2"/>
            </a:solidFill>
            <a:prstDash val="solid"/>
            <a:round/>
            <a:headEnd type="none" w="med" len="med"/>
            <a:tailEnd type="triangle"/>
          </a:ln>
          <a:effectLst/>
        </p:spPr>
      </p:cxnSp>
      <p:cxnSp>
        <p:nvCxnSpPr>
          <p:cNvPr id="60" name="Straight Arrow Connector 44"/>
          <p:cNvCxnSpPr>
            <a:stCxn id="76" idx="3"/>
          </p:cNvCxnSpPr>
          <p:nvPr/>
        </p:nvCxnSpPr>
        <p:spPr bwMode="auto">
          <a:xfrm>
            <a:off x="7791879" y="3476477"/>
            <a:ext cx="0" cy="778886"/>
          </a:xfrm>
          <a:prstGeom prst="straightConnector1">
            <a:avLst/>
          </a:prstGeom>
          <a:noFill/>
          <a:ln w="22225" cap="flat" cmpd="sng" algn="ctr">
            <a:solidFill>
              <a:schemeClr val="accent2"/>
            </a:solidFill>
            <a:prstDash val="solid"/>
            <a:round/>
            <a:headEnd type="none" w="med" len="med"/>
            <a:tailEnd type="triangle"/>
          </a:ln>
          <a:effectLst/>
        </p:spPr>
      </p:cxnSp>
      <p:cxnSp>
        <p:nvCxnSpPr>
          <p:cNvPr id="61" name="Straight Arrow Connector 47"/>
          <p:cNvCxnSpPr>
            <a:stCxn id="76" idx="3"/>
            <a:endCxn id="48" idx="0"/>
          </p:cNvCxnSpPr>
          <p:nvPr/>
        </p:nvCxnSpPr>
        <p:spPr bwMode="auto">
          <a:xfrm flipH="1">
            <a:off x="7129338" y="3476477"/>
            <a:ext cx="662541" cy="1017207"/>
          </a:xfrm>
          <a:prstGeom prst="straightConnector1">
            <a:avLst/>
          </a:prstGeom>
          <a:noFill/>
          <a:ln w="22225" cap="flat" cmpd="sng" algn="ctr">
            <a:solidFill>
              <a:schemeClr val="accent2"/>
            </a:solidFill>
            <a:prstDash val="solid"/>
            <a:round/>
            <a:headEnd type="none" w="med" len="med"/>
            <a:tailEnd type="triangle"/>
          </a:ln>
          <a:effectLst/>
        </p:spPr>
      </p:cxnSp>
      <p:sp>
        <p:nvSpPr>
          <p:cNvPr id="76" name="Flowchart: Magnetic Disk 9218"/>
          <p:cNvSpPr/>
          <p:nvPr/>
        </p:nvSpPr>
        <p:spPr bwMode="auto">
          <a:xfrm>
            <a:off x="7045091" y="2928457"/>
            <a:ext cx="1493576" cy="548020"/>
          </a:xfrm>
          <a:prstGeom prst="flowChartMagneticDisk">
            <a:avLst/>
          </a:prstGeom>
          <a:solidFill>
            <a:schemeClr val="bg1">
              <a:lumMod val="7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r>
              <a:rPr lang="fr-FR" sz="1000" dirty="0">
                <a:solidFill>
                  <a:schemeClr val="bg1">
                    <a:lumMod val="50000"/>
                  </a:schemeClr>
                </a:solidFill>
              </a:rPr>
              <a:t>Accueil Centralisé des Flux (ACF)</a:t>
            </a:r>
          </a:p>
        </p:txBody>
      </p:sp>
      <p:sp>
        <p:nvSpPr>
          <p:cNvPr id="165" name="Rounded Rectangle 18"/>
          <p:cNvSpPr/>
          <p:nvPr/>
        </p:nvSpPr>
        <p:spPr bwMode="auto">
          <a:xfrm>
            <a:off x="211795" y="760807"/>
            <a:ext cx="4599195" cy="309458"/>
          </a:xfrm>
          <a:prstGeom prst="roundRect">
            <a:avLst>
              <a:gd name="adj" fmla="val 11390"/>
            </a:avLst>
          </a:prstGeom>
          <a:solidFill>
            <a:schemeClr val="bg1">
              <a:lumMod val="50000"/>
            </a:schemeClr>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36000" tIns="36000" rIns="36000" bIns="36000" anchor="ctr"/>
          <a:lstStyle/>
          <a:p>
            <a:pPr marL="0" lvl="2" algn="ctr" defTabSz="995363">
              <a:lnSpc>
                <a:spcPts val="1600"/>
              </a:lnSpc>
              <a:spcBef>
                <a:spcPts val="600"/>
              </a:spcBef>
              <a:spcAft>
                <a:spcPts val="0"/>
              </a:spcAft>
              <a:buClr>
                <a:schemeClr val="accent2"/>
              </a:buClr>
              <a:buSzPct val="75000"/>
              <a:defRPr/>
            </a:pPr>
            <a:r>
              <a:rPr lang="fr-FR" sz="1100" i="1" dirty="0" smtClean="0">
                <a:solidFill>
                  <a:schemeClr val="bg1"/>
                </a:solidFill>
              </a:rPr>
              <a:t>Feuille de Soins Electronique (FSE)</a:t>
            </a:r>
            <a:endParaRPr lang="fr-FR" sz="1100" i="1" dirty="0">
              <a:solidFill>
                <a:schemeClr val="bg1"/>
              </a:solidFill>
            </a:endParaRPr>
          </a:p>
        </p:txBody>
      </p:sp>
      <p:sp>
        <p:nvSpPr>
          <p:cNvPr id="32" name="Rounded Rectangle 90"/>
          <p:cNvSpPr/>
          <p:nvPr/>
        </p:nvSpPr>
        <p:spPr bwMode="auto">
          <a:xfrm>
            <a:off x="6808365" y="5075356"/>
            <a:ext cx="2117921" cy="759387"/>
          </a:xfrm>
          <a:prstGeom prst="roundRect">
            <a:avLst>
              <a:gd name="adj" fmla="val 3465"/>
            </a:avLst>
          </a:prstGeom>
          <a:solidFill>
            <a:schemeClr val="bg1">
              <a:lumMod val="95000"/>
              <a:alpha val="50000"/>
            </a:schemeClr>
          </a:solidFill>
          <a:ln w="9525" cap="flat" cmpd="sng" algn="ctr">
            <a:solidFill>
              <a:schemeClr val="bg1">
                <a:alpha val="0"/>
              </a:schemeClr>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1" i="0" u="none" strike="noStrike" cap="none" normalizeH="0" baseline="0" dirty="0" smtClean="0">
              <a:ln>
                <a:noFill/>
              </a:ln>
              <a:solidFill>
                <a:schemeClr val="tx1"/>
              </a:solidFill>
              <a:effectLst/>
              <a:latin typeface="Arial" pitchFamily="34" charset="0"/>
            </a:endParaRPr>
          </a:p>
        </p:txBody>
      </p:sp>
      <p:pic>
        <p:nvPicPr>
          <p:cNvPr id="33" name="Picture 13" descr="https://encrypted-tbn2.gstatic.com/images?q=tbn:ANd9GcQ1AFtNGaohnhb_hUhoEtK_fg9LbhVDLZQfcqu6D2qOClfoi1jrX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4011" y="5189634"/>
            <a:ext cx="445920" cy="247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13" descr="https://encrypted-tbn2.gstatic.com/images?q=tbn:ANd9GcQ1AFtNGaohnhb_hUhoEtK_fg9LbhVDLZQfcqu6D2qOClfoi1jrX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9534" y="5189633"/>
            <a:ext cx="445920" cy="247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3" descr="https://encrypted-tbn2.gstatic.com/images?q=tbn:ANd9GcQ1AFtNGaohnhb_hUhoEtK_fg9LbhVDLZQfcqu6D2qOClfoi1jrX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7271" y="5189634"/>
            <a:ext cx="445920" cy="247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3" descr="https://encrypted-tbn2.gstatic.com/images?q=tbn:ANd9GcQ1AFtNGaohnhb_hUhoEtK_fg9LbhVDLZQfcqu6D2qOClfoi1jrX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439" y="5437103"/>
            <a:ext cx="445920" cy="247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3" descr="https://encrypted-tbn2.gstatic.com/images?q=tbn:ANd9GcQ1AFtNGaohnhb_hUhoEtK_fg9LbhVDLZQfcqu6D2qOClfoi1jrX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4401" y="5494433"/>
            <a:ext cx="445920" cy="247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2" name="Straight Arrow Connector 44"/>
          <p:cNvCxnSpPr>
            <a:stCxn id="53" idx="2"/>
          </p:cNvCxnSpPr>
          <p:nvPr/>
        </p:nvCxnSpPr>
        <p:spPr bwMode="auto">
          <a:xfrm>
            <a:off x="7752494" y="4939800"/>
            <a:ext cx="0" cy="332770"/>
          </a:xfrm>
          <a:prstGeom prst="straightConnector1">
            <a:avLst/>
          </a:prstGeom>
          <a:noFill/>
          <a:ln w="22225" cap="flat" cmpd="sng" algn="ctr">
            <a:solidFill>
              <a:schemeClr val="accent2"/>
            </a:solidFill>
            <a:prstDash val="solid"/>
            <a:round/>
            <a:headEnd type="none" w="med" len="med"/>
            <a:tailEnd type="triangle"/>
          </a:ln>
          <a:effectLst/>
        </p:spPr>
      </p:cxnSp>
      <p:cxnSp>
        <p:nvCxnSpPr>
          <p:cNvPr id="45" name="Straight Arrow Connector 44"/>
          <p:cNvCxnSpPr/>
          <p:nvPr/>
        </p:nvCxnSpPr>
        <p:spPr bwMode="auto">
          <a:xfrm>
            <a:off x="8188536" y="4939800"/>
            <a:ext cx="0" cy="524999"/>
          </a:xfrm>
          <a:prstGeom prst="straightConnector1">
            <a:avLst/>
          </a:prstGeom>
          <a:noFill/>
          <a:ln w="22225" cap="flat" cmpd="sng" algn="ctr">
            <a:solidFill>
              <a:schemeClr val="accent2"/>
            </a:solidFill>
            <a:prstDash val="solid"/>
            <a:round/>
            <a:headEnd type="none" w="med" len="med"/>
            <a:tailEnd type="triangle"/>
          </a:ln>
          <a:effectLst/>
        </p:spPr>
      </p:cxnSp>
      <p:cxnSp>
        <p:nvCxnSpPr>
          <p:cNvPr id="47" name="Straight Arrow Connector 44"/>
          <p:cNvCxnSpPr/>
          <p:nvPr/>
        </p:nvCxnSpPr>
        <p:spPr bwMode="auto">
          <a:xfrm>
            <a:off x="8490321" y="4939800"/>
            <a:ext cx="0" cy="242480"/>
          </a:xfrm>
          <a:prstGeom prst="straightConnector1">
            <a:avLst/>
          </a:prstGeom>
          <a:noFill/>
          <a:ln w="22225" cap="flat" cmpd="sng" algn="ctr">
            <a:solidFill>
              <a:schemeClr val="accent2"/>
            </a:solidFill>
            <a:prstDash val="solid"/>
            <a:round/>
            <a:headEnd type="none" w="med" len="med"/>
            <a:tailEnd type="triangle"/>
          </a:ln>
          <a:effectLst/>
        </p:spPr>
      </p:cxnSp>
      <p:cxnSp>
        <p:nvCxnSpPr>
          <p:cNvPr id="64" name="Straight Arrow Connector 44"/>
          <p:cNvCxnSpPr/>
          <p:nvPr/>
        </p:nvCxnSpPr>
        <p:spPr bwMode="auto">
          <a:xfrm>
            <a:off x="7179722" y="4908971"/>
            <a:ext cx="0" cy="332770"/>
          </a:xfrm>
          <a:prstGeom prst="straightConnector1">
            <a:avLst/>
          </a:prstGeom>
          <a:noFill/>
          <a:ln w="22225" cap="flat" cmpd="sng" algn="ctr">
            <a:solidFill>
              <a:schemeClr val="accent2"/>
            </a:solidFill>
            <a:prstDash val="solid"/>
            <a:round/>
            <a:headEnd type="none" w="med" len="med"/>
            <a:tailEnd type="triangle"/>
          </a:ln>
          <a:effectLst/>
        </p:spPr>
      </p:cxnSp>
      <p:cxnSp>
        <p:nvCxnSpPr>
          <p:cNvPr id="68" name="Straight Arrow Connector 44"/>
          <p:cNvCxnSpPr/>
          <p:nvPr/>
        </p:nvCxnSpPr>
        <p:spPr bwMode="auto">
          <a:xfrm flipH="1">
            <a:off x="7458722" y="4964504"/>
            <a:ext cx="1" cy="472598"/>
          </a:xfrm>
          <a:prstGeom prst="straightConnector1">
            <a:avLst/>
          </a:prstGeom>
          <a:noFill/>
          <a:ln w="22225" cap="flat" cmpd="sng" algn="ctr">
            <a:solidFill>
              <a:schemeClr val="accent2"/>
            </a:solidFill>
            <a:prstDash val="solid"/>
            <a:round/>
            <a:headEnd type="none" w="med" len="med"/>
            <a:tailEnd type="triangle"/>
          </a:ln>
          <a:effectLst/>
        </p:spPr>
      </p:cxnSp>
    </p:spTree>
    <p:extLst>
      <p:ext uri="{BB962C8B-B14F-4D97-AF65-F5344CB8AC3E}">
        <p14:creationId xmlns:p14="http://schemas.microsoft.com/office/powerpoint/2010/main" val="22721032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ounded Rectangle 90"/>
          <p:cNvSpPr/>
          <p:nvPr/>
        </p:nvSpPr>
        <p:spPr bwMode="auto">
          <a:xfrm>
            <a:off x="4632285" y="4088968"/>
            <a:ext cx="1116000" cy="1197378"/>
          </a:xfrm>
          <a:prstGeom prst="roundRect">
            <a:avLst>
              <a:gd name="adj" fmla="val 3465"/>
            </a:avLst>
          </a:prstGeom>
          <a:solidFill>
            <a:schemeClr val="bg1">
              <a:lumMod val="95000"/>
              <a:alpha val="50000"/>
            </a:schemeClr>
          </a:solidFill>
          <a:ln w="9525" cap="flat" cmpd="sng" algn="ctr">
            <a:solidFill>
              <a:schemeClr val="bg1">
                <a:alpha val="0"/>
              </a:schemeClr>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1" i="0" u="none" strike="noStrike" cap="none" normalizeH="0" baseline="0" dirty="0" smtClean="0">
              <a:ln>
                <a:noFill/>
              </a:ln>
              <a:solidFill>
                <a:schemeClr val="tx1"/>
              </a:solidFill>
              <a:effectLst/>
              <a:latin typeface="Arial" pitchFamily="34" charset="0"/>
            </a:endParaRPr>
          </a:p>
        </p:txBody>
      </p:sp>
      <p:sp>
        <p:nvSpPr>
          <p:cNvPr id="55" name="Rounded Rectangle 54"/>
          <p:cNvSpPr/>
          <p:nvPr/>
        </p:nvSpPr>
        <p:spPr bwMode="auto">
          <a:xfrm>
            <a:off x="7006244" y="2121584"/>
            <a:ext cx="2127708" cy="1105882"/>
          </a:xfrm>
          <a:prstGeom prst="roundRect">
            <a:avLst>
              <a:gd name="adj" fmla="val 3465"/>
            </a:avLst>
          </a:prstGeom>
          <a:solidFill>
            <a:schemeClr val="bg1">
              <a:lumMod val="9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b" anchorCtr="0"/>
          <a:lstStyle/>
          <a:p>
            <a:pPr algn="ctr"/>
            <a:endParaRPr lang="fr-FR" sz="1000" dirty="0">
              <a:solidFill>
                <a:schemeClr val="bg1">
                  <a:lumMod val="50000"/>
                </a:schemeClr>
              </a:solidFill>
            </a:endParaRPr>
          </a:p>
        </p:txBody>
      </p:sp>
      <p:sp>
        <p:nvSpPr>
          <p:cNvPr id="9218" name="Rectangle 2"/>
          <p:cNvSpPr>
            <a:spLocks noGrp="1" noChangeArrowheads="1"/>
          </p:cNvSpPr>
          <p:nvPr>
            <p:ph type="title"/>
          </p:nvPr>
        </p:nvSpPr>
        <p:spPr/>
        <p:txBody>
          <a:bodyPr/>
          <a:lstStyle/>
          <a:p>
            <a:r>
              <a:rPr lang="fr-FR" sz="2000" dirty="0">
                <a:latin typeface="Arial" charset="0"/>
                <a:cs typeface="Arial" charset="0"/>
              </a:rPr>
              <a:t>4. </a:t>
            </a:r>
            <a:r>
              <a:rPr lang="fr-FR" sz="2000" dirty="0" smtClean="0">
                <a:latin typeface="Arial" charset="0"/>
                <a:cs typeface="Arial" charset="0"/>
              </a:rPr>
              <a:t>Prestations servies</a:t>
            </a:r>
            <a:br>
              <a:rPr lang="fr-FR" sz="2000" dirty="0" smtClean="0">
                <a:latin typeface="Arial" charset="0"/>
                <a:cs typeface="Arial" charset="0"/>
              </a:rPr>
            </a:br>
            <a:r>
              <a:rPr lang="fr-FR" sz="1800" i="1" dirty="0">
                <a:latin typeface="Arial" charset="0"/>
                <a:cs typeface="Arial" charset="0"/>
              </a:rPr>
              <a:t>Frais de santé : schéma </a:t>
            </a:r>
            <a:r>
              <a:rPr lang="fr-FR" sz="1800" i="1" dirty="0" smtClean="0">
                <a:latin typeface="Arial" charset="0"/>
                <a:cs typeface="Arial" charset="0"/>
              </a:rPr>
              <a:t>global de traitement des FSE</a:t>
            </a:r>
            <a:endParaRPr lang="fr-FR" sz="1800" i="1" dirty="0">
              <a:latin typeface="Arial" charset="0"/>
              <a:cs typeface="Arial" charset="0"/>
            </a:endParaRPr>
          </a:p>
        </p:txBody>
      </p:sp>
      <p:sp>
        <p:nvSpPr>
          <p:cNvPr id="46" name="TextBox 45"/>
          <p:cNvSpPr txBox="1"/>
          <p:nvPr/>
        </p:nvSpPr>
        <p:spPr>
          <a:xfrm>
            <a:off x="7224098" y="1588998"/>
            <a:ext cx="1692000" cy="170259"/>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p>
            <a:pPr algn="ctr">
              <a:defRPr/>
            </a:pPr>
            <a:r>
              <a:rPr lang="fr-FR" sz="1000" dirty="0" smtClean="0">
                <a:solidFill>
                  <a:schemeClr val="tx1"/>
                </a:solidFill>
                <a:latin typeface="Arial" charset="0"/>
              </a:rPr>
              <a:t>Envoi de lots de FSE</a:t>
            </a:r>
            <a:endParaRPr lang="fr-FR" sz="1000" dirty="0">
              <a:solidFill>
                <a:schemeClr val="tx1"/>
              </a:solidFill>
              <a:latin typeface="Arial" charset="0"/>
            </a:endParaRPr>
          </a:p>
        </p:txBody>
      </p:sp>
      <p:sp>
        <p:nvSpPr>
          <p:cNvPr id="9219" name="Flowchart: Magnetic Disk 9218"/>
          <p:cNvSpPr/>
          <p:nvPr/>
        </p:nvSpPr>
        <p:spPr bwMode="auto">
          <a:xfrm>
            <a:off x="7325962" y="2385226"/>
            <a:ext cx="1493576" cy="548020"/>
          </a:xfrm>
          <a:prstGeom prst="flowChartMagneticDisk">
            <a:avLst/>
          </a:prstGeom>
          <a:solidFill>
            <a:schemeClr val="bg1">
              <a:lumMod val="7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r>
              <a:rPr lang="fr-FR" sz="1000" dirty="0">
                <a:solidFill>
                  <a:schemeClr val="bg1">
                    <a:lumMod val="50000"/>
                  </a:schemeClr>
                </a:solidFill>
              </a:rPr>
              <a:t>Accueil Centralisé des Flux (ACF)</a:t>
            </a:r>
          </a:p>
        </p:txBody>
      </p:sp>
      <p:cxnSp>
        <p:nvCxnSpPr>
          <p:cNvPr id="52" name="Straight Arrow Connector 51"/>
          <p:cNvCxnSpPr>
            <a:stCxn id="46" idx="2"/>
            <a:endCxn id="9219" idx="1"/>
          </p:cNvCxnSpPr>
          <p:nvPr/>
        </p:nvCxnSpPr>
        <p:spPr bwMode="auto">
          <a:xfrm>
            <a:off x="8070098" y="1759257"/>
            <a:ext cx="2652" cy="625969"/>
          </a:xfrm>
          <a:prstGeom prst="straightConnector1">
            <a:avLst/>
          </a:prstGeom>
          <a:noFill/>
          <a:ln w="22225" cap="flat" cmpd="sng" algn="ctr">
            <a:solidFill>
              <a:schemeClr val="accent2"/>
            </a:solidFill>
            <a:prstDash val="solid"/>
            <a:round/>
            <a:headEnd type="none" w="med" len="med"/>
            <a:tailEnd type="triangle"/>
          </a:ln>
          <a:effectLst/>
        </p:spPr>
      </p:cxnSp>
      <p:cxnSp>
        <p:nvCxnSpPr>
          <p:cNvPr id="57" name="Straight Arrow Connector 56"/>
          <p:cNvCxnSpPr>
            <a:stCxn id="55" idx="2"/>
            <a:endCxn id="98" idx="0"/>
          </p:cNvCxnSpPr>
          <p:nvPr/>
        </p:nvCxnSpPr>
        <p:spPr bwMode="auto">
          <a:xfrm>
            <a:off x="8070098" y="3227466"/>
            <a:ext cx="0" cy="1134151"/>
          </a:xfrm>
          <a:prstGeom prst="straightConnector1">
            <a:avLst/>
          </a:prstGeom>
          <a:noFill/>
          <a:ln w="22225" cap="flat" cmpd="sng" algn="ctr">
            <a:solidFill>
              <a:schemeClr val="accent2"/>
            </a:solidFill>
            <a:prstDash val="solid"/>
            <a:round/>
            <a:headEnd type="none" w="med" len="med"/>
            <a:tailEnd type="triangle"/>
          </a:ln>
          <a:effectLst/>
        </p:spPr>
      </p:cxnSp>
      <p:grpSp>
        <p:nvGrpSpPr>
          <p:cNvPr id="2" name="Groupe 1"/>
          <p:cNvGrpSpPr/>
          <p:nvPr/>
        </p:nvGrpSpPr>
        <p:grpSpPr>
          <a:xfrm>
            <a:off x="4861411" y="4170527"/>
            <a:ext cx="998749" cy="874987"/>
            <a:chOff x="6136238" y="4159829"/>
            <a:chExt cx="2144833" cy="874987"/>
          </a:xfrm>
        </p:grpSpPr>
        <p:pic>
          <p:nvPicPr>
            <p:cNvPr id="67" name="Picture 13" descr="https://encrypted-tbn2.gstatic.com/images?q=tbn:ANd9GcQ1AFtNGaohnhb_hUhoEtK_fg9LbhVDLZQfcqu6D2qOClfoi1jrX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36238" y="4159829"/>
              <a:ext cx="445920" cy="247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13" descr="https://encrypted-tbn2.gstatic.com/images?q=tbn:ANd9GcQ1AFtNGaohnhb_hUhoEtK_fg9LbhVDLZQfcqu6D2qOClfoi1jrX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36238" y="4473588"/>
              <a:ext cx="445920" cy="247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1" name="Straight Arrow Connector 70"/>
            <p:cNvCxnSpPr>
              <a:stCxn id="98" idx="1"/>
              <a:endCxn id="67" idx="3"/>
            </p:cNvCxnSpPr>
            <p:nvPr/>
          </p:nvCxnSpPr>
          <p:spPr bwMode="auto">
            <a:xfrm flipH="1" flipV="1">
              <a:off x="6582158" y="4283564"/>
              <a:ext cx="1698913" cy="381115"/>
            </a:xfrm>
            <a:prstGeom prst="straightConnector1">
              <a:avLst/>
            </a:prstGeom>
            <a:noFill/>
            <a:ln w="22225" cap="flat" cmpd="sng" algn="ctr">
              <a:solidFill>
                <a:schemeClr val="accent2"/>
              </a:solidFill>
              <a:prstDash val="solid"/>
              <a:round/>
              <a:headEnd type="none" w="med" len="med"/>
              <a:tailEnd type="triangle"/>
            </a:ln>
            <a:effectLst/>
          </p:spPr>
        </p:cxnSp>
        <p:cxnSp>
          <p:nvCxnSpPr>
            <p:cNvPr id="74" name="Straight Arrow Connector 73"/>
            <p:cNvCxnSpPr>
              <a:stCxn id="98" idx="1"/>
              <a:endCxn id="69" idx="3"/>
            </p:cNvCxnSpPr>
            <p:nvPr/>
          </p:nvCxnSpPr>
          <p:spPr bwMode="auto">
            <a:xfrm flipH="1" flipV="1">
              <a:off x="6582158" y="4597323"/>
              <a:ext cx="1698913" cy="67356"/>
            </a:xfrm>
            <a:prstGeom prst="straightConnector1">
              <a:avLst/>
            </a:prstGeom>
            <a:noFill/>
            <a:ln w="22225" cap="flat" cmpd="sng" algn="ctr">
              <a:solidFill>
                <a:schemeClr val="accent2"/>
              </a:solidFill>
              <a:prstDash val="solid"/>
              <a:round/>
              <a:headEnd type="none" w="med" len="med"/>
              <a:tailEnd type="triangle"/>
            </a:ln>
            <a:effectLst/>
          </p:spPr>
        </p:cxnSp>
        <p:pic>
          <p:nvPicPr>
            <p:cNvPr id="81" name="Picture 13" descr="https://encrypted-tbn2.gstatic.com/images?q=tbn:ANd9GcQ1AFtNGaohnhb_hUhoEtK_fg9LbhVDLZQfcqu6D2qOClfoi1jrX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36238" y="4787347"/>
              <a:ext cx="445920" cy="247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3" name="Straight Arrow Connector 82"/>
            <p:cNvCxnSpPr>
              <a:stCxn id="98" idx="1"/>
              <a:endCxn id="81" idx="3"/>
            </p:cNvCxnSpPr>
            <p:nvPr/>
          </p:nvCxnSpPr>
          <p:spPr bwMode="auto">
            <a:xfrm flipH="1">
              <a:off x="6582158" y="4664679"/>
              <a:ext cx="1698913" cy="246403"/>
            </a:xfrm>
            <a:prstGeom prst="straightConnector1">
              <a:avLst/>
            </a:prstGeom>
            <a:noFill/>
            <a:ln w="22225" cap="flat" cmpd="sng" algn="ctr">
              <a:solidFill>
                <a:schemeClr val="accent2"/>
              </a:solidFill>
              <a:prstDash val="solid"/>
              <a:round/>
              <a:headEnd type="none" w="med" len="med"/>
              <a:tailEnd type="triangle"/>
            </a:ln>
            <a:effectLst/>
          </p:spPr>
        </p:cxnSp>
      </p:grpSp>
      <p:cxnSp>
        <p:nvCxnSpPr>
          <p:cNvPr id="41" name="Straight Arrow Connector 40"/>
          <p:cNvCxnSpPr>
            <a:endCxn id="46" idx="1"/>
          </p:cNvCxnSpPr>
          <p:nvPr/>
        </p:nvCxnSpPr>
        <p:spPr bwMode="auto">
          <a:xfrm>
            <a:off x="4137841" y="1672815"/>
            <a:ext cx="3086257" cy="1313"/>
          </a:xfrm>
          <a:prstGeom prst="straightConnector1">
            <a:avLst/>
          </a:prstGeom>
          <a:noFill/>
          <a:ln w="22225" cap="flat" cmpd="sng" algn="ctr">
            <a:solidFill>
              <a:schemeClr val="accent2"/>
            </a:solidFill>
            <a:prstDash val="solid"/>
            <a:round/>
            <a:headEnd type="none" w="med" len="med"/>
            <a:tailEnd type="triangle"/>
          </a:ln>
          <a:effectLst/>
        </p:spPr>
      </p:cxnSp>
      <p:sp>
        <p:nvSpPr>
          <p:cNvPr id="98" name="Rounded Rectangle 97"/>
          <p:cNvSpPr/>
          <p:nvPr/>
        </p:nvSpPr>
        <p:spPr bwMode="auto">
          <a:xfrm>
            <a:off x="7006244" y="4361617"/>
            <a:ext cx="2127708" cy="627519"/>
          </a:xfrm>
          <a:prstGeom prst="roundRect">
            <a:avLst>
              <a:gd name="adj" fmla="val 3465"/>
            </a:avLst>
          </a:prstGeom>
          <a:solidFill>
            <a:schemeClr val="bg1">
              <a:lumMod val="9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t" anchorCtr="0"/>
          <a:lstStyle/>
          <a:p>
            <a:pPr algn="ctr"/>
            <a:r>
              <a:rPr lang="fr-FR" sz="1000" dirty="0" smtClean="0"/>
              <a:t>Transmission </a:t>
            </a:r>
            <a:r>
              <a:rPr lang="fr-FR" sz="1000" dirty="0"/>
              <a:t>aux </a:t>
            </a:r>
            <a:r>
              <a:rPr lang="fr-FR" sz="1000" dirty="0" smtClean="0"/>
              <a:t>CSM</a:t>
            </a:r>
          </a:p>
        </p:txBody>
      </p:sp>
      <p:grpSp>
        <p:nvGrpSpPr>
          <p:cNvPr id="58" name="Group 9244"/>
          <p:cNvGrpSpPr/>
          <p:nvPr/>
        </p:nvGrpSpPr>
        <p:grpSpPr>
          <a:xfrm>
            <a:off x="5731417" y="4219657"/>
            <a:ext cx="1043372" cy="936000"/>
            <a:chOff x="4284298" y="4566569"/>
            <a:chExt cx="1043372" cy="936000"/>
          </a:xfrm>
        </p:grpSpPr>
        <p:sp>
          <p:nvSpPr>
            <p:cNvPr id="59" name="TextBox 91"/>
            <p:cNvSpPr txBox="1"/>
            <p:nvPr/>
          </p:nvSpPr>
          <p:spPr>
            <a:xfrm>
              <a:off x="4320787" y="4566569"/>
              <a:ext cx="972000" cy="936000"/>
            </a:xfrm>
            <a:prstGeom prst="flowChartDecision">
              <a:avLst/>
            </a:prstGeom>
            <a:gradFill>
              <a:gsLst>
                <a:gs pos="0">
                  <a:schemeClr val="bg1"/>
                </a:gs>
                <a:gs pos="50000">
                  <a:schemeClr val="bg1">
                    <a:lumMod val="95000"/>
                  </a:schemeClr>
                </a:gs>
                <a:gs pos="100000">
                  <a:schemeClr val="bg1">
                    <a:lumMod val="85000"/>
                  </a:schemeClr>
                </a:gs>
              </a:gsLst>
              <a:lin ang="5400000" scaled="0"/>
            </a:gradFill>
            <a:ln w="63500">
              <a:solidFill>
                <a:srgbClr val="FFFF00"/>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p>
              <a:pPr algn="ctr">
                <a:defRPr/>
              </a:pPr>
              <a:endParaRPr lang="fr-FR" sz="800" dirty="0">
                <a:solidFill>
                  <a:schemeClr val="tx1"/>
                </a:solidFill>
                <a:latin typeface="Arial" charset="0"/>
              </a:endParaRPr>
            </a:p>
          </p:txBody>
        </p:sp>
        <p:sp>
          <p:nvSpPr>
            <p:cNvPr id="60" name="Rectangle 59"/>
            <p:cNvSpPr/>
            <p:nvPr/>
          </p:nvSpPr>
          <p:spPr>
            <a:xfrm>
              <a:off x="4284298" y="4787299"/>
              <a:ext cx="1043372" cy="507831"/>
            </a:xfrm>
            <a:prstGeom prst="rect">
              <a:avLst/>
            </a:prstGeom>
            <a:ln w="63500">
              <a:noFill/>
            </a:ln>
          </p:spPr>
          <p:txBody>
            <a:bodyPr wrap="square">
              <a:spAutoFit/>
            </a:bodyPr>
            <a:lstStyle/>
            <a:p>
              <a:pPr algn="ctr">
                <a:defRPr/>
              </a:pPr>
              <a:r>
                <a:rPr lang="fr-FR" sz="900" dirty="0" smtClean="0"/>
                <a:t>Contrôles </a:t>
              </a:r>
            </a:p>
            <a:p>
              <a:pPr algn="ctr">
                <a:defRPr/>
              </a:pPr>
              <a:r>
                <a:rPr lang="fr-FR" sz="900" dirty="0" smtClean="0"/>
                <a:t>de normes </a:t>
              </a:r>
            </a:p>
            <a:p>
              <a:pPr algn="ctr">
                <a:defRPr/>
              </a:pPr>
              <a:r>
                <a:rPr lang="fr-FR" sz="900" dirty="0" smtClean="0"/>
                <a:t>ok ?</a:t>
              </a:r>
              <a:endParaRPr lang="fr-FR" sz="900" dirty="0"/>
            </a:p>
          </p:txBody>
        </p:sp>
      </p:grpSp>
      <p:pic>
        <p:nvPicPr>
          <p:cNvPr id="7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7374" y="4620630"/>
            <a:ext cx="259713" cy="293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8408" y="4615360"/>
            <a:ext cx="259713" cy="293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1021" y="4631289"/>
            <a:ext cx="259712" cy="291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6" name="Straight Arrow Connector 92"/>
          <p:cNvCxnSpPr>
            <a:stCxn id="98" idx="1"/>
          </p:cNvCxnSpPr>
          <p:nvPr/>
        </p:nvCxnSpPr>
        <p:spPr bwMode="auto">
          <a:xfrm flipH="1" flipV="1">
            <a:off x="6766839" y="4674287"/>
            <a:ext cx="239405" cy="1090"/>
          </a:xfrm>
          <a:prstGeom prst="straightConnector1">
            <a:avLst/>
          </a:prstGeom>
          <a:noFill/>
          <a:ln w="22225" cap="flat" cmpd="sng" algn="ctr">
            <a:solidFill>
              <a:schemeClr val="accent2"/>
            </a:solidFill>
            <a:prstDash val="solid"/>
            <a:round/>
            <a:headEnd type="none" w="med" len="med"/>
            <a:tailEnd type="triangle"/>
          </a:ln>
          <a:effectLst/>
        </p:spPr>
      </p:cxnSp>
      <p:grpSp>
        <p:nvGrpSpPr>
          <p:cNvPr id="62" name="Groupe 61"/>
          <p:cNvGrpSpPr/>
          <p:nvPr/>
        </p:nvGrpSpPr>
        <p:grpSpPr>
          <a:xfrm>
            <a:off x="21079" y="673598"/>
            <a:ext cx="4980106" cy="2186919"/>
            <a:chOff x="12039" y="703721"/>
            <a:chExt cx="4980106" cy="2186919"/>
          </a:xfrm>
        </p:grpSpPr>
        <p:grpSp>
          <p:nvGrpSpPr>
            <p:cNvPr id="63" name="Groupe 62"/>
            <p:cNvGrpSpPr/>
            <p:nvPr/>
          </p:nvGrpSpPr>
          <p:grpSpPr>
            <a:xfrm>
              <a:off x="12039" y="1854353"/>
              <a:ext cx="4749278" cy="1036287"/>
              <a:chOff x="12039" y="1854353"/>
              <a:chExt cx="4749278" cy="1036287"/>
            </a:xfrm>
          </p:grpSpPr>
          <p:cxnSp>
            <p:nvCxnSpPr>
              <p:cNvPr id="122" name="Straight Arrow Connector 29"/>
              <p:cNvCxnSpPr>
                <a:stCxn id="68" idx="2"/>
                <a:endCxn id="146" idx="0"/>
              </p:cNvCxnSpPr>
              <p:nvPr/>
            </p:nvCxnSpPr>
            <p:spPr bwMode="auto">
              <a:xfrm>
                <a:off x="1167322" y="1854353"/>
                <a:ext cx="2124" cy="464428"/>
              </a:xfrm>
              <a:prstGeom prst="straightConnector1">
                <a:avLst/>
              </a:prstGeom>
              <a:noFill/>
              <a:ln w="22225" cap="flat" cmpd="sng" algn="ctr">
                <a:solidFill>
                  <a:schemeClr val="accent2"/>
                </a:solidFill>
                <a:prstDash val="solid"/>
                <a:round/>
                <a:headEnd type="none" w="med" len="med"/>
                <a:tailEnd type="arrow"/>
              </a:ln>
              <a:effectLst/>
            </p:spPr>
          </p:cxnSp>
          <p:pic>
            <p:nvPicPr>
              <p:cNvPr id="123" name="Image 7"/>
              <p:cNvPicPr>
                <a:picLocks noChangeAspect="1"/>
              </p:cNvPicPr>
              <p:nvPr/>
            </p:nvPicPr>
            <p:blipFill rotWithShape="1">
              <a:blip r:embed="rId5">
                <a:extLst>
                  <a:ext uri="{28A0092B-C50C-407E-A947-70E740481C1C}">
                    <a14:useLocalDpi xmlns:a14="http://schemas.microsoft.com/office/drawing/2010/main" val="0"/>
                  </a:ext>
                </a:extLst>
              </a:blip>
              <a:srcRect t="6456" r="9537" b="5916"/>
              <a:stretch/>
            </p:blipFill>
            <p:spPr bwMode="auto">
              <a:xfrm>
                <a:off x="2257092" y="2287615"/>
                <a:ext cx="717771" cy="55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4" name="Straight Arrow Connector 38"/>
              <p:cNvCxnSpPr>
                <a:stCxn id="144" idx="1"/>
                <a:endCxn id="123" idx="1"/>
              </p:cNvCxnSpPr>
              <p:nvPr/>
            </p:nvCxnSpPr>
            <p:spPr bwMode="auto">
              <a:xfrm flipV="1">
                <a:off x="996734" y="2564528"/>
                <a:ext cx="1260358" cy="7137"/>
              </a:xfrm>
              <a:prstGeom prst="straightConnector1">
                <a:avLst/>
              </a:prstGeom>
              <a:noFill/>
              <a:ln w="22225" cap="flat" cmpd="sng" algn="ctr">
                <a:solidFill>
                  <a:schemeClr val="accent2"/>
                </a:solidFill>
                <a:prstDash val="solid"/>
                <a:round/>
                <a:headEnd type="none" w="med" len="med"/>
                <a:tailEnd type="triangle"/>
              </a:ln>
              <a:effectLst/>
            </p:spPr>
          </p:cxnSp>
          <p:sp>
            <p:nvSpPr>
              <p:cNvPr id="125" name="TextBox 39"/>
              <p:cNvSpPr txBox="1"/>
              <p:nvPr/>
            </p:nvSpPr>
            <p:spPr>
              <a:xfrm>
                <a:off x="3289049" y="2063057"/>
                <a:ext cx="1440000" cy="340519"/>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lIns="36000" tIns="0" rIns="36000" bIns="0">
                <a:spAutoFit/>
              </a:bodyPr>
              <a:lstStyle/>
              <a:p>
                <a:pPr algn="ctr">
                  <a:defRPr/>
                </a:pPr>
                <a:r>
                  <a:rPr lang="fr-FR" sz="1000" dirty="0" smtClean="0">
                    <a:solidFill>
                      <a:schemeClr val="tx1"/>
                    </a:solidFill>
                    <a:latin typeface="Arial" charset="0"/>
                  </a:rPr>
                  <a:t>Délivrance de médicaments</a:t>
                </a:r>
                <a:endParaRPr lang="fr-FR" sz="1000" dirty="0">
                  <a:solidFill>
                    <a:schemeClr val="tx1"/>
                  </a:solidFill>
                  <a:latin typeface="Arial" charset="0"/>
                </a:endParaRPr>
              </a:p>
            </p:txBody>
          </p:sp>
          <p:sp>
            <p:nvSpPr>
              <p:cNvPr id="129" name="TextBox 40"/>
              <p:cNvSpPr txBox="1"/>
              <p:nvPr/>
            </p:nvSpPr>
            <p:spPr>
              <a:xfrm>
                <a:off x="3321317" y="2473665"/>
                <a:ext cx="1440000" cy="170259"/>
              </a:xfrm>
              <a:prstGeom prst="roundRect">
                <a:avLst/>
              </a:prstGeom>
              <a:solidFill>
                <a:schemeClr val="accent6">
                  <a:lumMod val="40000"/>
                  <a:lumOff val="60000"/>
                </a:schemeClr>
              </a:soli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defPPr>
                  <a:defRPr lang="fr-FR"/>
                </a:defPPr>
                <a:lvl1pPr algn="ctr">
                  <a:defRPr sz="1000">
                    <a:solidFill>
                      <a:schemeClr val="tx1"/>
                    </a:solidFill>
                    <a:latin typeface="Arial" charset="0"/>
                  </a:defRPr>
                </a:lvl1pPr>
              </a:lstStyle>
              <a:p>
                <a:r>
                  <a:rPr lang="fr-FR" dirty="0"/>
                  <a:t>Réalisation d’une FSE</a:t>
                </a:r>
              </a:p>
            </p:txBody>
          </p:sp>
          <p:cxnSp>
            <p:nvCxnSpPr>
              <p:cNvPr id="130" name="Straight Arrow Connector 41"/>
              <p:cNvCxnSpPr>
                <a:stCxn id="123" idx="3"/>
                <a:endCxn id="125" idx="1"/>
              </p:cNvCxnSpPr>
              <p:nvPr/>
            </p:nvCxnSpPr>
            <p:spPr bwMode="auto">
              <a:xfrm flipV="1">
                <a:off x="2974863" y="2233317"/>
                <a:ext cx="314186" cy="331211"/>
              </a:xfrm>
              <a:prstGeom prst="straightConnector1">
                <a:avLst/>
              </a:prstGeom>
              <a:noFill/>
              <a:ln w="22225" cap="flat" cmpd="sng" algn="ctr">
                <a:solidFill>
                  <a:schemeClr val="accent2"/>
                </a:solidFill>
                <a:prstDash val="solid"/>
                <a:round/>
                <a:headEnd type="none" w="med" len="med"/>
                <a:tailEnd type="triangle"/>
              </a:ln>
              <a:effectLst/>
            </p:spPr>
          </p:cxnSp>
          <p:cxnSp>
            <p:nvCxnSpPr>
              <p:cNvPr id="132" name="Straight Arrow Connector 42"/>
              <p:cNvCxnSpPr>
                <a:stCxn id="123" idx="3"/>
                <a:endCxn id="129" idx="1"/>
              </p:cNvCxnSpPr>
              <p:nvPr/>
            </p:nvCxnSpPr>
            <p:spPr bwMode="auto">
              <a:xfrm flipV="1">
                <a:off x="2974863" y="2558795"/>
                <a:ext cx="346454" cy="5733"/>
              </a:xfrm>
              <a:prstGeom prst="straightConnector1">
                <a:avLst/>
              </a:prstGeom>
              <a:noFill/>
              <a:ln w="22225" cap="flat" cmpd="sng" algn="ctr">
                <a:solidFill>
                  <a:schemeClr val="accent2"/>
                </a:solidFill>
                <a:prstDash val="solid"/>
                <a:round/>
                <a:headEnd type="none" w="med" len="med"/>
                <a:tailEnd type="triangle"/>
              </a:ln>
              <a:effectLst/>
            </p:spPr>
          </p:cxnSp>
          <p:pic>
            <p:nvPicPr>
              <p:cNvPr id="133"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84501" y="2638350"/>
                <a:ext cx="348348" cy="252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6" name="Groupe 135"/>
              <p:cNvGrpSpPr/>
              <p:nvPr/>
            </p:nvGrpSpPr>
            <p:grpSpPr>
              <a:xfrm>
                <a:off x="996732" y="2193873"/>
                <a:ext cx="464824" cy="622220"/>
                <a:chOff x="-3512069" y="645640"/>
                <a:chExt cx="873265" cy="1548749"/>
              </a:xfrm>
            </p:grpSpPr>
            <p:grpSp>
              <p:nvGrpSpPr>
                <p:cNvPr id="142" name="Groupe 141"/>
                <p:cNvGrpSpPr/>
                <p:nvPr/>
              </p:nvGrpSpPr>
              <p:grpSpPr>
                <a:xfrm>
                  <a:off x="-3512069" y="956545"/>
                  <a:ext cx="648961" cy="1237844"/>
                  <a:chOff x="-5195206" y="1143184"/>
                  <a:chExt cx="648961" cy="1237844"/>
                </a:xfrm>
              </p:grpSpPr>
              <p:pic>
                <p:nvPicPr>
                  <p:cNvPr id="144" name="Picture 3" descr="C:\Users\pporte1\Desktop\C2\CNAMTS\SNA\03 - Icônes\Icones Hommes\k3485194.jpg"/>
                  <p:cNvPicPr>
                    <a:picLocks noChangeAspect="1" noChangeArrowheads="1"/>
                  </p:cNvPicPr>
                  <p:nvPr/>
                </p:nvPicPr>
                <p:blipFill>
                  <a:blip r:embed="rId7">
                    <a:extLst>
                      <a:ext uri="{28A0092B-C50C-407E-A947-70E740481C1C}">
                        <a14:useLocalDpi xmlns:a14="http://schemas.microsoft.com/office/drawing/2010/main" val="0"/>
                      </a:ext>
                    </a:extLst>
                  </a:blip>
                  <a:srcRect t="22745" r="50000"/>
                  <a:stretch>
                    <a:fillRect/>
                  </a:stretch>
                </p:blipFill>
                <p:spPr bwMode="auto">
                  <a:xfrm>
                    <a:off x="-5195206" y="1164229"/>
                    <a:ext cx="648961" cy="1216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6" name="Image 14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46030" y="1143184"/>
                    <a:ext cx="350593" cy="195524"/>
                  </a:xfrm>
                  <a:prstGeom prst="rect">
                    <a:avLst/>
                  </a:prstGeom>
                </p:spPr>
              </p:pic>
            </p:grpSp>
            <p:sp>
              <p:nvSpPr>
                <p:cNvPr id="143" name="Rectangle 12"/>
                <p:cNvSpPr>
                  <a:spLocks noChangeArrowheads="1"/>
                </p:cNvSpPr>
                <p:nvPr/>
              </p:nvSpPr>
              <p:spPr bwMode="auto">
                <a:xfrm>
                  <a:off x="-2967911" y="645640"/>
                  <a:ext cx="329107" cy="621810"/>
                </a:xfrm>
                <a:prstGeom prst="rect">
                  <a:avLst/>
                </a:prstGeom>
                <a:solidFill>
                  <a:schemeClr val="bg1"/>
                </a:solidFill>
                <a:ln w="9525" algn="ctr">
                  <a:solidFill>
                    <a:schemeClr val="bg1"/>
                  </a:solidFill>
                  <a:round/>
                  <a:headEnd/>
                  <a:tailEnd/>
                </a:ln>
              </p:spPr>
              <p:txBody>
                <a:bodyPr lIns="90000" tIns="46800" rIns="90000" bIns="46800" anchor="ctr"/>
                <a:lstStyle/>
                <a:p>
                  <a:endParaRPr lang="fr-FR" dirty="0"/>
                </a:p>
              </p:txBody>
            </p:sp>
          </p:grpSp>
          <p:grpSp>
            <p:nvGrpSpPr>
              <p:cNvPr id="137" name="Group 5"/>
              <p:cNvGrpSpPr>
                <a:grpSpLocks/>
              </p:cNvGrpSpPr>
              <p:nvPr/>
            </p:nvGrpSpPr>
            <p:grpSpPr bwMode="auto">
              <a:xfrm>
                <a:off x="12039" y="1980728"/>
                <a:ext cx="1250711" cy="429893"/>
                <a:chOff x="-3738677" y="2035861"/>
                <a:chExt cx="1314718" cy="449176"/>
              </a:xfrm>
            </p:grpSpPr>
            <p:sp>
              <p:nvSpPr>
                <p:cNvPr id="140" name="Oval Callout 8"/>
                <p:cNvSpPr>
                  <a:spLocks noChangeArrowheads="1"/>
                </p:cNvSpPr>
                <p:nvPr/>
              </p:nvSpPr>
              <p:spPr bwMode="auto">
                <a:xfrm>
                  <a:off x="-3612434" y="2035861"/>
                  <a:ext cx="947154" cy="449176"/>
                </a:xfrm>
                <a:prstGeom prst="wedgeEllipseCallout">
                  <a:avLst>
                    <a:gd name="adj1" fmla="val 53084"/>
                    <a:gd name="adj2" fmla="val 62268"/>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p:spPr>
              <p:txBody>
                <a:bodyPr lIns="90000" tIns="46800" rIns="90000" bIns="46800" anchor="ctr"/>
                <a:lstStyle/>
                <a:p>
                  <a:pPr algn="ctr">
                    <a:defRPr/>
                  </a:pPr>
                  <a:endParaRPr lang="fr-FR" sz="1100" dirty="0">
                    <a:latin typeface="Arial" charset="0"/>
                  </a:endParaRPr>
                </a:p>
              </p:txBody>
            </p:sp>
            <p:sp>
              <p:nvSpPr>
                <p:cNvPr id="141" name="TextBox 66"/>
                <p:cNvSpPr txBox="1">
                  <a:spLocks noChangeArrowheads="1"/>
                </p:cNvSpPr>
                <p:nvPr/>
              </p:nvSpPr>
              <p:spPr bwMode="auto">
                <a:xfrm>
                  <a:off x="-3738677" y="2051421"/>
                  <a:ext cx="1314718" cy="418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fr-FR" sz="1000" dirty="0"/>
                    <a:t>Je </a:t>
                  </a:r>
                  <a:r>
                    <a:rPr lang="fr-FR" sz="1000" dirty="0" smtClean="0"/>
                    <a:t>vais à la pharmacie</a:t>
                  </a:r>
                  <a:endParaRPr lang="fr-FR" sz="1000" dirty="0"/>
                </a:p>
              </p:txBody>
            </p:sp>
          </p:grpSp>
          <p:pic>
            <p:nvPicPr>
              <p:cNvPr id="139" name="Picture 4" descr="http://www.ordre.pharmacien.fr/var/mercure/storage/images/accueil-la-lettre/accueil-lettre-16/cps3-une-carte-pour-tous-les-pharmaciens-inscrits-a-l-ordre/225391-1-fre-FR/CPS3-une-carte-pour-tous-les-pharmaciens-inscrits-a-l-Ordre_letter_image.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93370" y="2280691"/>
                <a:ext cx="272765" cy="1814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 name="Groupe 63"/>
            <p:cNvGrpSpPr/>
            <p:nvPr/>
          </p:nvGrpSpPr>
          <p:grpSpPr>
            <a:xfrm>
              <a:off x="321322" y="703721"/>
              <a:ext cx="4670823" cy="1314105"/>
              <a:chOff x="321322" y="703721"/>
              <a:chExt cx="4670823" cy="1314105"/>
            </a:xfrm>
          </p:grpSpPr>
          <p:cxnSp>
            <p:nvCxnSpPr>
              <p:cNvPr id="65" name="Straight Arrow Connector 25"/>
              <p:cNvCxnSpPr>
                <a:stCxn id="82" idx="3"/>
                <a:endCxn id="66" idx="1"/>
              </p:cNvCxnSpPr>
              <p:nvPr/>
            </p:nvCxnSpPr>
            <p:spPr bwMode="auto">
              <a:xfrm>
                <a:off x="2984317" y="1686881"/>
                <a:ext cx="315828" cy="4259"/>
              </a:xfrm>
              <a:prstGeom prst="straightConnector1">
                <a:avLst/>
              </a:prstGeom>
              <a:noFill/>
              <a:ln w="22225" cap="flat" cmpd="sng" algn="ctr">
                <a:solidFill>
                  <a:schemeClr val="accent2"/>
                </a:solidFill>
                <a:prstDash val="solid"/>
                <a:round/>
                <a:headEnd type="none" w="med" len="med"/>
                <a:tailEnd type="triangle"/>
              </a:ln>
              <a:effectLst/>
            </p:spPr>
          </p:cxnSp>
          <p:sp>
            <p:nvSpPr>
              <p:cNvPr id="66" name="TextBox 26"/>
              <p:cNvSpPr txBox="1"/>
              <p:nvPr/>
            </p:nvSpPr>
            <p:spPr>
              <a:xfrm>
                <a:off x="3300145" y="1606010"/>
                <a:ext cx="1692000" cy="170259"/>
              </a:xfrm>
              <a:prstGeom prst="roundRect">
                <a:avLst/>
              </a:prstGeom>
              <a:solidFill>
                <a:schemeClr val="accent6">
                  <a:lumMod val="40000"/>
                  <a:lumOff val="60000"/>
                </a:schemeClr>
              </a:soli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defPPr>
                  <a:defRPr lang="fr-FR"/>
                </a:defPPr>
                <a:lvl1pPr algn="ctr">
                  <a:defRPr sz="1000">
                    <a:solidFill>
                      <a:schemeClr val="tx1"/>
                    </a:solidFill>
                    <a:latin typeface="Arial" charset="0"/>
                  </a:defRPr>
                </a:lvl1pPr>
              </a:lstStyle>
              <a:p>
                <a:r>
                  <a:rPr lang="fr-FR" dirty="0"/>
                  <a:t>Réalisation d’une FSE</a:t>
                </a:r>
              </a:p>
            </p:txBody>
          </p:sp>
          <p:sp>
            <p:nvSpPr>
              <p:cNvPr id="68" name="TextBox 27"/>
              <p:cNvSpPr txBox="1"/>
              <p:nvPr/>
            </p:nvSpPr>
            <p:spPr>
              <a:xfrm>
                <a:off x="321322" y="1513834"/>
                <a:ext cx="1692000" cy="340519"/>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nchor="ctr" anchorCtr="0">
                <a:spAutoFit/>
              </a:bodyPr>
              <a:lstStyle/>
              <a:p>
                <a:pPr algn="ctr">
                  <a:defRPr/>
                </a:pPr>
                <a:r>
                  <a:rPr lang="fr-FR" sz="1000" dirty="0" smtClean="0">
                    <a:solidFill>
                      <a:schemeClr val="tx1"/>
                    </a:solidFill>
                    <a:latin typeface="Arial" charset="0"/>
                  </a:rPr>
                  <a:t>Délivrance d’une ordonnance</a:t>
                </a:r>
                <a:endParaRPr lang="fr-FR" sz="1000" dirty="0">
                  <a:solidFill>
                    <a:schemeClr val="tx1"/>
                  </a:solidFill>
                  <a:latin typeface="Arial" charset="0"/>
                </a:endParaRPr>
              </a:p>
            </p:txBody>
          </p:sp>
          <p:cxnSp>
            <p:nvCxnSpPr>
              <p:cNvPr id="76" name="Straight Arrow Connector 28"/>
              <p:cNvCxnSpPr>
                <a:stCxn id="82" idx="1"/>
                <a:endCxn id="68" idx="3"/>
              </p:cNvCxnSpPr>
              <p:nvPr/>
            </p:nvCxnSpPr>
            <p:spPr bwMode="auto">
              <a:xfrm flipH="1" flipV="1">
                <a:off x="2013322" y="1684094"/>
                <a:ext cx="290647" cy="2787"/>
              </a:xfrm>
              <a:prstGeom prst="straightConnector1">
                <a:avLst/>
              </a:prstGeom>
              <a:noFill/>
              <a:ln w="22225" cap="flat" cmpd="sng" algn="ctr">
                <a:solidFill>
                  <a:schemeClr val="accent2"/>
                </a:solidFill>
                <a:prstDash val="solid"/>
                <a:round/>
                <a:headEnd type="none" w="med" len="med"/>
                <a:tailEnd type="triangle"/>
              </a:ln>
              <a:effectLst/>
            </p:spPr>
          </p:cxnSp>
          <p:grpSp>
            <p:nvGrpSpPr>
              <p:cNvPr id="77" name="Groupe 76"/>
              <p:cNvGrpSpPr/>
              <p:nvPr/>
            </p:nvGrpSpPr>
            <p:grpSpPr>
              <a:xfrm>
                <a:off x="3772553" y="1219598"/>
                <a:ext cx="772506" cy="369332"/>
                <a:chOff x="3924678" y="945908"/>
                <a:chExt cx="772506" cy="369332"/>
              </a:xfrm>
            </p:grpSpPr>
            <p:pic>
              <p:nvPicPr>
                <p:cNvPr id="106"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4678" y="1010779"/>
                  <a:ext cx="348348" cy="252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72" descr="CPS_medecin"/>
                <p:cNvPicPr>
                  <a:picLocks noChangeAspect="1" noChangeArrowheads="1"/>
                </p:cNvPicPr>
                <p:nvPr/>
              </p:nvPicPr>
              <p:blipFill>
                <a:blip r:embed="rId10"/>
                <a:srcRect/>
                <a:stretch>
                  <a:fillRect/>
                </a:stretch>
              </p:blipFill>
              <p:spPr bwMode="auto">
                <a:xfrm>
                  <a:off x="4388132" y="1033281"/>
                  <a:ext cx="309052" cy="194169"/>
                </a:xfrm>
                <a:prstGeom prst="rect">
                  <a:avLst/>
                </a:prstGeom>
                <a:solidFill>
                  <a:schemeClr val="bg1"/>
                </a:solidFill>
                <a:ln>
                  <a:solidFill>
                    <a:schemeClr val="accent6"/>
                  </a:solidFill>
                </a:ln>
                <a:extLst/>
              </p:spPr>
            </p:pic>
            <p:sp>
              <p:nvSpPr>
                <p:cNvPr id="118" name="ZoneTexte 117"/>
                <p:cNvSpPr txBox="1"/>
                <p:nvPr/>
              </p:nvSpPr>
              <p:spPr>
                <a:xfrm>
                  <a:off x="4161174" y="945908"/>
                  <a:ext cx="319318" cy="369332"/>
                </a:xfrm>
                <a:prstGeom prst="rect">
                  <a:avLst/>
                </a:prstGeom>
                <a:noFill/>
              </p:spPr>
              <p:txBody>
                <a:bodyPr wrap="none" rtlCol="0">
                  <a:spAutoFit/>
                </a:bodyPr>
                <a:lstStyle/>
                <a:p>
                  <a:r>
                    <a:rPr lang="fr-FR" dirty="0" smtClean="0"/>
                    <a:t>+</a:t>
                  </a:r>
                  <a:endParaRPr lang="fr-FR" dirty="0"/>
                </a:p>
              </p:txBody>
            </p:sp>
          </p:grpSp>
          <p:grpSp>
            <p:nvGrpSpPr>
              <p:cNvPr id="78" name="Groupe 77"/>
              <p:cNvGrpSpPr/>
              <p:nvPr/>
            </p:nvGrpSpPr>
            <p:grpSpPr>
              <a:xfrm>
                <a:off x="384557" y="703721"/>
                <a:ext cx="2599760" cy="1314105"/>
                <a:chOff x="384557" y="703721"/>
                <a:chExt cx="2599760" cy="1314105"/>
              </a:xfrm>
            </p:grpSpPr>
            <p:grpSp>
              <p:nvGrpSpPr>
                <p:cNvPr id="79" name="Groupe 78"/>
                <p:cNvGrpSpPr/>
                <p:nvPr/>
              </p:nvGrpSpPr>
              <p:grpSpPr>
                <a:xfrm>
                  <a:off x="384557" y="768583"/>
                  <a:ext cx="454259" cy="645847"/>
                  <a:chOff x="-1816856" y="2019501"/>
                  <a:chExt cx="853417" cy="1337897"/>
                </a:xfrm>
              </p:grpSpPr>
              <p:grpSp>
                <p:nvGrpSpPr>
                  <p:cNvPr id="92" name="Groupe 91"/>
                  <p:cNvGrpSpPr/>
                  <p:nvPr/>
                </p:nvGrpSpPr>
                <p:grpSpPr>
                  <a:xfrm>
                    <a:off x="-1816856" y="2042836"/>
                    <a:ext cx="648960" cy="1314562"/>
                    <a:chOff x="-3499993" y="2229475"/>
                    <a:chExt cx="648960" cy="1314562"/>
                  </a:xfrm>
                </p:grpSpPr>
                <p:pic>
                  <p:nvPicPr>
                    <p:cNvPr id="94" name="Picture 3" descr="C:\Users\pporte1\Desktop\C2\CNAMTS\SNA\03 - Icônes\Icones Hommes\k3485194.jpg"/>
                    <p:cNvPicPr>
                      <a:picLocks noChangeAspect="1" noChangeArrowheads="1"/>
                    </p:cNvPicPr>
                    <p:nvPr/>
                  </p:nvPicPr>
                  <p:blipFill>
                    <a:blip r:embed="rId7">
                      <a:extLst>
                        <a:ext uri="{28A0092B-C50C-407E-A947-70E740481C1C}">
                          <a14:useLocalDpi xmlns:a14="http://schemas.microsoft.com/office/drawing/2010/main" val="0"/>
                        </a:ext>
                      </a:extLst>
                    </a:blip>
                    <a:srcRect t="22745" r="50000"/>
                    <a:stretch>
                      <a:fillRect/>
                    </a:stretch>
                  </p:blipFill>
                  <p:spPr bwMode="auto">
                    <a:xfrm>
                      <a:off x="-3499993" y="2327237"/>
                      <a:ext cx="648960" cy="121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 name="Image 10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50809" y="2229475"/>
                      <a:ext cx="350592" cy="195522"/>
                    </a:xfrm>
                    <a:prstGeom prst="rect">
                      <a:avLst/>
                    </a:prstGeom>
                  </p:spPr>
                </p:pic>
              </p:grpSp>
              <p:sp>
                <p:nvSpPr>
                  <p:cNvPr id="93" name="Rectangle 12"/>
                  <p:cNvSpPr>
                    <a:spLocks noChangeArrowheads="1"/>
                  </p:cNvSpPr>
                  <p:nvPr/>
                </p:nvSpPr>
                <p:spPr bwMode="auto">
                  <a:xfrm>
                    <a:off x="-1292546" y="2019501"/>
                    <a:ext cx="329107" cy="621810"/>
                  </a:xfrm>
                  <a:prstGeom prst="rect">
                    <a:avLst/>
                  </a:prstGeom>
                  <a:solidFill>
                    <a:schemeClr val="bg1"/>
                  </a:solidFill>
                  <a:ln w="9525" algn="ctr">
                    <a:solidFill>
                      <a:schemeClr val="bg1"/>
                    </a:solidFill>
                    <a:round/>
                    <a:headEnd/>
                    <a:tailEnd/>
                  </a:ln>
                </p:spPr>
                <p:txBody>
                  <a:bodyPr lIns="90000" tIns="46800" rIns="90000" bIns="46800" anchor="ctr"/>
                  <a:lstStyle/>
                  <a:p>
                    <a:endParaRPr lang="fr-FR" dirty="0"/>
                  </a:p>
                </p:txBody>
              </p:sp>
            </p:grpSp>
            <p:grpSp>
              <p:nvGrpSpPr>
                <p:cNvPr id="80" name="Group 5"/>
                <p:cNvGrpSpPr>
                  <a:grpSpLocks/>
                </p:cNvGrpSpPr>
                <p:nvPr/>
              </p:nvGrpSpPr>
              <p:grpSpPr bwMode="auto">
                <a:xfrm>
                  <a:off x="761738" y="703721"/>
                  <a:ext cx="1250718" cy="429892"/>
                  <a:chOff x="-1459637" y="2668401"/>
                  <a:chExt cx="1314718" cy="449176"/>
                </a:xfrm>
              </p:grpSpPr>
              <p:sp>
                <p:nvSpPr>
                  <p:cNvPr id="85" name="Oval Callout 8"/>
                  <p:cNvSpPr>
                    <a:spLocks noChangeArrowheads="1"/>
                  </p:cNvSpPr>
                  <p:nvPr/>
                </p:nvSpPr>
                <p:spPr bwMode="auto">
                  <a:xfrm>
                    <a:off x="-1397636" y="2668401"/>
                    <a:ext cx="1163117" cy="449176"/>
                  </a:xfrm>
                  <a:prstGeom prst="wedgeEllipseCallout">
                    <a:avLst>
                      <a:gd name="adj1" fmla="val -53698"/>
                      <a:gd name="adj2" fmla="val 2520"/>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p:spPr>
                <p:txBody>
                  <a:bodyPr lIns="90000" tIns="46800" rIns="90000" bIns="46800" anchor="ctr"/>
                  <a:lstStyle/>
                  <a:p>
                    <a:pPr algn="ctr">
                      <a:defRPr/>
                    </a:pPr>
                    <a:endParaRPr lang="fr-FR" sz="1100" dirty="0">
                      <a:latin typeface="Arial" charset="0"/>
                    </a:endParaRPr>
                  </a:p>
                </p:txBody>
              </p:sp>
              <p:sp>
                <p:nvSpPr>
                  <p:cNvPr id="90" name="TextBox 66"/>
                  <p:cNvSpPr txBox="1">
                    <a:spLocks noChangeArrowheads="1"/>
                  </p:cNvSpPr>
                  <p:nvPr/>
                </p:nvSpPr>
                <p:spPr bwMode="auto">
                  <a:xfrm>
                    <a:off x="-1459637" y="2684941"/>
                    <a:ext cx="1314718" cy="418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fr-FR" sz="1000" dirty="0"/>
                      <a:t>Je </a:t>
                    </a:r>
                    <a:r>
                      <a:rPr lang="fr-FR" sz="1000" dirty="0" smtClean="0"/>
                      <a:t>vais chez le médecin</a:t>
                    </a:r>
                    <a:endParaRPr lang="fr-FR" sz="1000" dirty="0"/>
                  </a:p>
                </p:txBody>
              </p:sp>
            </p:grpSp>
            <p:pic>
              <p:nvPicPr>
                <p:cNvPr id="82" name="Image 81"/>
                <p:cNvPicPr>
                  <a:picLocks noChangeAspect="1"/>
                </p:cNvPicPr>
                <p:nvPr/>
              </p:nvPicPr>
              <p:blipFill rotWithShape="1">
                <a:blip r:embed="rId11">
                  <a:extLst>
                    <a:ext uri="{28A0092B-C50C-407E-A947-70E740481C1C}">
                      <a14:useLocalDpi xmlns:a14="http://schemas.microsoft.com/office/drawing/2010/main" val="0"/>
                    </a:ext>
                  </a:extLst>
                </a:blip>
                <a:srcRect l="6820" t="7812" r="9191" b="8485"/>
                <a:stretch/>
              </p:blipFill>
              <p:spPr>
                <a:xfrm>
                  <a:off x="2303969" y="1355935"/>
                  <a:ext cx="680348" cy="661891"/>
                </a:xfrm>
                <a:prstGeom prst="rect">
                  <a:avLst/>
                </a:prstGeom>
              </p:spPr>
            </p:pic>
            <p:cxnSp>
              <p:nvCxnSpPr>
                <p:cNvPr id="84" name="Straight Arrow Connector 22"/>
                <p:cNvCxnSpPr>
                  <a:stCxn id="94" idx="3"/>
                  <a:endCxn id="82" idx="0"/>
                </p:cNvCxnSpPr>
                <p:nvPr/>
              </p:nvCxnSpPr>
              <p:spPr bwMode="auto">
                <a:xfrm>
                  <a:off x="729987" y="1120736"/>
                  <a:ext cx="1914156" cy="235199"/>
                </a:xfrm>
                <a:prstGeom prst="straightConnector1">
                  <a:avLst/>
                </a:prstGeom>
                <a:noFill/>
                <a:ln w="22225" cap="flat" cmpd="sng" algn="ctr">
                  <a:solidFill>
                    <a:schemeClr val="accent2"/>
                  </a:solidFill>
                  <a:prstDash val="solid"/>
                  <a:round/>
                  <a:headEnd type="none" w="med" len="med"/>
                  <a:tailEnd type="triangle"/>
                </a:ln>
                <a:effectLst/>
              </p:spPr>
            </p:cxnSp>
          </p:grpSp>
        </p:grpSp>
      </p:grpSp>
      <p:sp>
        <p:nvSpPr>
          <p:cNvPr id="149" name="TextBox 49"/>
          <p:cNvSpPr txBox="1"/>
          <p:nvPr/>
        </p:nvSpPr>
        <p:spPr>
          <a:xfrm>
            <a:off x="3252813" y="2698937"/>
            <a:ext cx="2130091" cy="170259"/>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lIns="36000" tIns="0" rIns="36000" bIns="0">
            <a:spAutoFit/>
          </a:bodyPr>
          <a:lstStyle>
            <a:defPPr>
              <a:defRPr lang="fr-FR"/>
            </a:defPPr>
            <a:lvl1pPr algn="ctr">
              <a:defRPr sz="1000">
                <a:solidFill>
                  <a:schemeClr val="tx1"/>
                </a:solidFill>
                <a:latin typeface="Arial" charset="0"/>
              </a:defRPr>
            </a:lvl1pPr>
          </a:lstStyle>
          <a:p>
            <a:r>
              <a:rPr lang="fr-FR" dirty="0"/>
              <a:t>Numérisation de l’ordonnance</a:t>
            </a:r>
          </a:p>
        </p:txBody>
      </p:sp>
      <p:cxnSp>
        <p:nvCxnSpPr>
          <p:cNvPr id="150" name="Straight Arrow Connector 42"/>
          <p:cNvCxnSpPr/>
          <p:nvPr/>
        </p:nvCxnSpPr>
        <p:spPr bwMode="auto">
          <a:xfrm>
            <a:off x="2983903" y="2534405"/>
            <a:ext cx="268910" cy="249662"/>
          </a:xfrm>
          <a:prstGeom prst="straightConnector1">
            <a:avLst/>
          </a:prstGeom>
          <a:noFill/>
          <a:ln w="22225" cap="flat" cmpd="sng" algn="ctr">
            <a:solidFill>
              <a:schemeClr val="accent2"/>
            </a:solidFill>
            <a:prstDash val="solid"/>
            <a:round/>
            <a:headEnd type="none" w="med" len="med"/>
            <a:tailEnd type="triangle"/>
          </a:ln>
          <a:effectLst/>
        </p:spPr>
      </p:cxnSp>
      <p:cxnSp>
        <p:nvCxnSpPr>
          <p:cNvPr id="151" name="Straight Arrow Connector 144"/>
          <p:cNvCxnSpPr>
            <a:stCxn id="149" idx="3"/>
          </p:cNvCxnSpPr>
          <p:nvPr/>
        </p:nvCxnSpPr>
        <p:spPr bwMode="auto">
          <a:xfrm>
            <a:off x="5382904" y="2784067"/>
            <a:ext cx="487540" cy="1903"/>
          </a:xfrm>
          <a:prstGeom prst="straightConnector1">
            <a:avLst/>
          </a:prstGeom>
          <a:noFill/>
          <a:ln w="22225" cap="flat" cmpd="sng" algn="ctr">
            <a:solidFill>
              <a:schemeClr val="accent2"/>
            </a:solidFill>
            <a:prstDash val="solid"/>
            <a:round/>
            <a:headEnd type="none" w="med" len="med"/>
            <a:tailEnd type="triangle"/>
          </a:ln>
          <a:effectLst/>
        </p:spPr>
      </p:cxnSp>
      <p:sp>
        <p:nvSpPr>
          <p:cNvPr id="86" name="TextBox 102"/>
          <p:cNvSpPr txBox="1"/>
          <p:nvPr/>
        </p:nvSpPr>
        <p:spPr>
          <a:xfrm>
            <a:off x="4047141" y="3433578"/>
            <a:ext cx="1692000" cy="340519"/>
          </a:xfrm>
          <a:prstGeom prst="roundRect">
            <a:avLst/>
          </a:prstGeom>
          <a:gradFill>
            <a:gsLst>
              <a:gs pos="0">
                <a:schemeClr val="bg1"/>
              </a:gs>
              <a:gs pos="27000">
                <a:schemeClr val="bg1">
                  <a:lumMod val="95000"/>
                </a:schemeClr>
              </a:gs>
              <a:gs pos="100000">
                <a:srgbClr val="FF0000"/>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defPPr>
              <a:defRPr lang="fr-FR"/>
            </a:defPPr>
            <a:lvl1pPr algn="ctr">
              <a:defRPr sz="1000">
                <a:solidFill>
                  <a:schemeClr val="tx1"/>
                </a:solidFill>
                <a:latin typeface="Arial" charset="0"/>
              </a:defRPr>
            </a:lvl1pPr>
          </a:lstStyle>
          <a:p>
            <a:r>
              <a:rPr lang="fr-FR" dirty="0"/>
              <a:t>Interface de Consultation des </a:t>
            </a:r>
            <a:r>
              <a:rPr lang="fr-FR" dirty="0" smtClean="0"/>
              <a:t>Frontaux  (IF)</a:t>
            </a:r>
            <a:endParaRPr lang="fr-FR" dirty="0"/>
          </a:p>
        </p:txBody>
      </p:sp>
      <p:cxnSp>
        <p:nvCxnSpPr>
          <p:cNvPr id="87" name="Elbow Connector 9246"/>
          <p:cNvCxnSpPr/>
          <p:nvPr/>
        </p:nvCxnSpPr>
        <p:spPr bwMode="auto">
          <a:xfrm rot="16200000" flipV="1">
            <a:off x="5700805" y="3651318"/>
            <a:ext cx="588955" cy="493994"/>
          </a:xfrm>
          <a:prstGeom prst="bentConnector3">
            <a:avLst>
              <a:gd name="adj1" fmla="val 99682"/>
            </a:avLst>
          </a:prstGeom>
          <a:noFill/>
          <a:ln w="22225" cap="flat" cmpd="sng" algn="ctr">
            <a:solidFill>
              <a:schemeClr val="accent2"/>
            </a:solidFill>
            <a:prstDash val="solid"/>
            <a:round/>
            <a:headEnd type="none" w="med" len="med"/>
            <a:tailEnd type="triangle"/>
          </a:ln>
          <a:effectLst/>
        </p:spPr>
      </p:cxnSp>
      <p:sp>
        <p:nvSpPr>
          <p:cNvPr id="88" name="Rounded Rectangle 105"/>
          <p:cNvSpPr/>
          <p:nvPr/>
        </p:nvSpPr>
        <p:spPr bwMode="auto">
          <a:xfrm>
            <a:off x="6238100" y="3957412"/>
            <a:ext cx="345580" cy="262245"/>
          </a:xfrm>
          <a:prstGeom prst="roundRect">
            <a:avLst>
              <a:gd name="adj" fmla="val 0"/>
            </a:avLst>
          </a:prstGeom>
          <a:noFill/>
          <a:ln w="9525" cap="flat" cmpd="sng" algn="ctr">
            <a:noFill/>
            <a:prstDash val="solid"/>
            <a:round/>
            <a:headEnd type="none" w="med" len="med"/>
            <a:tailEnd type="none" w="med" len="med"/>
          </a:ln>
          <a:effectLst/>
          <a:scene3d>
            <a:camera prst="orthographicFront"/>
            <a:lightRig rig="threePt" dir="t"/>
          </a:scene3d>
          <a:sp3d>
            <a:bevelT w="50800" h="50800"/>
          </a:sp3d>
        </p:spPr>
        <p:txBody>
          <a:bodyPr lIns="90000" tIns="46800" rIns="90000" bIns="46800"/>
          <a:lstStyle>
            <a:lvl1pPr marL="285750" indent="-28575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marL="0" indent="0" algn="ctr" eaLnBrk="1" hangingPunct="1">
              <a:spcAft>
                <a:spcPts val="600"/>
              </a:spcAft>
              <a:buClr>
                <a:srgbClr val="0078B4"/>
              </a:buClr>
              <a:buSzPct val="80000"/>
              <a:defRPr/>
            </a:pPr>
            <a:r>
              <a:rPr lang="fr-FR" sz="700" dirty="0" smtClean="0">
                <a:solidFill>
                  <a:srgbClr val="7F7F7F"/>
                </a:solidFill>
              </a:rPr>
              <a:t>KO</a:t>
            </a:r>
            <a:endParaRPr lang="fr-FR" sz="700" dirty="0">
              <a:solidFill>
                <a:srgbClr val="7F7F7F"/>
              </a:solidFill>
            </a:endParaRPr>
          </a:p>
        </p:txBody>
      </p:sp>
      <p:sp>
        <p:nvSpPr>
          <p:cNvPr id="89" name="Rectangle 88"/>
          <p:cNvSpPr/>
          <p:nvPr/>
        </p:nvSpPr>
        <p:spPr>
          <a:xfrm>
            <a:off x="516274" y="3292793"/>
            <a:ext cx="3427262" cy="461665"/>
          </a:xfrm>
          <a:prstGeom prst="rect">
            <a:avLst/>
          </a:prstGeom>
        </p:spPr>
        <p:txBody>
          <a:bodyPr wrap="square">
            <a:spAutoFit/>
          </a:bodyPr>
          <a:lstStyle/>
          <a:p>
            <a:pPr eaLnBrk="1" hangingPunct="1">
              <a:spcAft>
                <a:spcPts val="600"/>
              </a:spcAft>
              <a:buClr>
                <a:srgbClr val="0078B4"/>
              </a:buClr>
              <a:buSzPct val="80000"/>
              <a:buFont typeface="Arial" charset="0"/>
              <a:buChar char="►"/>
              <a:defRPr/>
            </a:pPr>
            <a:r>
              <a:rPr lang="fr-FR" sz="1200" b="0" dirty="0" smtClean="0"/>
              <a:t> La Caisse peut visualiser les rejets sur « interface de consultations des Frontaux »</a:t>
            </a:r>
          </a:p>
        </p:txBody>
      </p:sp>
      <p:sp>
        <p:nvSpPr>
          <p:cNvPr id="95" name="Rounded Rectangle 149"/>
          <p:cNvSpPr/>
          <p:nvPr/>
        </p:nvSpPr>
        <p:spPr bwMode="auto">
          <a:xfrm>
            <a:off x="166688" y="4075588"/>
            <a:ext cx="4385203" cy="1086992"/>
          </a:xfrm>
          <a:prstGeom prst="roundRect">
            <a:avLst>
              <a:gd name="adj" fmla="val 3318"/>
            </a:avLst>
          </a:prstGeom>
          <a:solidFill>
            <a:srgbClr val="FFC000">
              <a:alpha val="20000"/>
            </a:srgbClr>
          </a:solidFill>
          <a:ln w="15875">
            <a:solidFill>
              <a:schemeClr val="bg1">
                <a:alpha val="0"/>
              </a:schemeClr>
            </a:solidFill>
            <a:prstDash val="solid"/>
          </a:ln>
        </p:spPr>
        <p:txBody>
          <a:bodyPr lIns="0" tIns="46800" rIns="0" bIns="46800" anchor="t" anchorCtr="0"/>
          <a:lstStyle/>
          <a:p>
            <a:pPr marL="0" lvl="2" algn="ctr" defTabSz="995363">
              <a:lnSpc>
                <a:spcPts val="1600"/>
              </a:lnSpc>
              <a:spcBef>
                <a:spcPts val="600"/>
              </a:spcBef>
              <a:spcAft>
                <a:spcPts val="600"/>
              </a:spcAft>
              <a:buClr>
                <a:schemeClr val="accent2"/>
              </a:buClr>
              <a:buSzPct val="75000"/>
              <a:defRPr/>
            </a:pPr>
            <a:r>
              <a:rPr lang="fr-FR" sz="1000" kern="0" dirty="0" smtClean="0">
                <a:solidFill>
                  <a:schemeClr val="bg1">
                    <a:lumMod val="50000"/>
                  </a:schemeClr>
                </a:solidFill>
                <a:latin typeface="Arial" panose="020B0604020202020204" pitchFamily="34" charset="0"/>
                <a:cs typeface="Arial" panose="020B0604020202020204" pitchFamily="34" charset="0"/>
              </a:rPr>
              <a:t>IRIS Flux Externes</a:t>
            </a:r>
            <a:endParaRPr lang="fr-FR" sz="1000" kern="0" dirty="0">
              <a:solidFill>
                <a:schemeClr val="bg1">
                  <a:lumMod val="50000"/>
                </a:schemeClr>
              </a:solidFill>
              <a:latin typeface="Arial" panose="020B0604020202020204" pitchFamily="34" charset="0"/>
              <a:cs typeface="Arial" panose="020B0604020202020204" pitchFamily="34" charset="0"/>
            </a:endParaRPr>
          </a:p>
        </p:txBody>
      </p:sp>
      <p:cxnSp>
        <p:nvCxnSpPr>
          <p:cNvPr id="96" name="Straight Arrow Connector 106"/>
          <p:cNvCxnSpPr>
            <a:endCxn id="97" idx="3"/>
          </p:cNvCxnSpPr>
          <p:nvPr/>
        </p:nvCxnSpPr>
        <p:spPr bwMode="auto">
          <a:xfrm flipH="1">
            <a:off x="4305671" y="4610933"/>
            <a:ext cx="310018" cy="0"/>
          </a:xfrm>
          <a:prstGeom prst="straightConnector1">
            <a:avLst/>
          </a:prstGeom>
          <a:noFill/>
          <a:ln w="22225" cap="flat" cmpd="sng" algn="ctr">
            <a:solidFill>
              <a:schemeClr val="accent2"/>
            </a:solidFill>
            <a:prstDash val="solid"/>
            <a:round/>
            <a:headEnd type="none" w="med" len="med"/>
            <a:tailEnd type="triangle"/>
          </a:ln>
          <a:effectLst/>
        </p:spPr>
      </p:cxnSp>
      <p:sp>
        <p:nvSpPr>
          <p:cNvPr id="97" name="TextBox 117"/>
          <p:cNvSpPr txBox="1"/>
          <p:nvPr/>
        </p:nvSpPr>
        <p:spPr>
          <a:xfrm>
            <a:off x="1905682" y="4412933"/>
            <a:ext cx="2399989" cy="396000"/>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p>
            <a:pPr algn="ctr">
              <a:defRPr/>
            </a:pPr>
            <a:r>
              <a:rPr lang="fr-FR" sz="1000" dirty="0" smtClean="0">
                <a:solidFill>
                  <a:schemeClr val="tx1"/>
                </a:solidFill>
                <a:latin typeface="Arial" charset="0"/>
              </a:rPr>
              <a:t>Chargement dans IRIS Flux Externes</a:t>
            </a:r>
          </a:p>
          <a:p>
            <a:pPr algn="ctr">
              <a:defRPr/>
            </a:pPr>
            <a:r>
              <a:rPr lang="fr-FR" sz="1000" dirty="0" smtClean="0">
                <a:solidFill>
                  <a:schemeClr val="tx1"/>
                </a:solidFill>
                <a:latin typeface="Arial" charset="0"/>
              </a:rPr>
              <a:t>Interface Réseau </a:t>
            </a:r>
            <a:r>
              <a:rPr lang="fr-FR" sz="1000" dirty="0">
                <a:solidFill>
                  <a:schemeClr val="tx1"/>
                </a:solidFill>
                <a:latin typeface="Arial" charset="0"/>
              </a:rPr>
              <a:t>I</a:t>
            </a:r>
            <a:r>
              <a:rPr lang="fr-FR" sz="1000" dirty="0" smtClean="0">
                <a:solidFill>
                  <a:schemeClr val="tx1"/>
                </a:solidFill>
                <a:latin typeface="Arial" charset="0"/>
              </a:rPr>
              <a:t>nformation Service </a:t>
            </a:r>
            <a:endParaRPr lang="fr-FR" sz="1000" dirty="0">
              <a:solidFill>
                <a:schemeClr val="tx1"/>
              </a:solidFill>
              <a:latin typeface="Arial" charset="0"/>
            </a:endParaRPr>
          </a:p>
        </p:txBody>
      </p:sp>
      <p:sp>
        <p:nvSpPr>
          <p:cNvPr id="99" name="Rectangle 98"/>
          <p:cNvSpPr/>
          <p:nvPr/>
        </p:nvSpPr>
        <p:spPr>
          <a:xfrm>
            <a:off x="286005" y="5271436"/>
            <a:ext cx="4953000" cy="984885"/>
          </a:xfrm>
          <a:prstGeom prst="rect">
            <a:avLst/>
          </a:prstGeom>
        </p:spPr>
        <p:txBody>
          <a:bodyPr>
            <a:spAutoFit/>
          </a:bodyPr>
          <a:lstStyle/>
          <a:p>
            <a:pPr eaLnBrk="1" hangingPunct="1">
              <a:spcAft>
                <a:spcPts val="600"/>
              </a:spcAft>
              <a:buClr>
                <a:srgbClr val="0078B4"/>
              </a:buClr>
              <a:buSzPct val="80000"/>
              <a:buFont typeface="Arial" charset="0"/>
              <a:buChar char="►"/>
              <a:defRPr/>
            </a:pPr>
            <a:r>
              <a:rPr lang="fr-FR" sz="1200" dirty="0" smtClean="0"/>
              <a:t> Les </a:t>
            </a:r>
            <a:r>
              <a:rPr lang="fr-FR" sz="1200" dirty="0"/>
              <a:t>lots sont ensuite chargés </a:t>
            </a:r>
            <a:r>
              <a:rPr lang="fr-FR" sz="1200" dirty="0" smtClean="0"/>
              <a:t>dans </a:t>
            </a:r>
            <a:r>
              <a:rPr lang="fr-FR" sz="1200" dirty="0"/>
              <a:t>l’application Interface Réseau Information Service (IRIS) Flux Externes par les CSM </a:t>
            </a:r>
          </a:p>
          <a:p>
            <a:pPr marL="628650" lvl="1" indent="-171450" eaLnBrk="1" hangingPunct="1">
              <a:spcAft>
                <a:spcPts val="600"/>
              </a:spcAft>
              <a:buClr>
                <a:srgbClr val="0078B4"/>
              </a:buClr>
              <a:buSzPct val="80000"/>
              <a:buFontTx/>
              <a:buChar char="-"/>
              <a:defRPr/>
            </a:pPr>
            <a:r>
              <a:rPr lang="fr-FR" sz="1200" b="0" dirty="0"/>
              <a:t>en vue de leur tarification</a:t>
            </a:r>
          </a:p>
          <a:p>
            <a:pPr marL="628650" lvl="1" indent="-171450" eaLnBrk="1" hangingPunct="1">
              <a:spcAft>
                <a:spcPts val="600"/>
              </a:spcAft>
              <a:buClr>
                <a:srgbClr val="0078B4"/>
              </a:buClr>
              <a:buSzPct val="80000"/>
              <a:buFontTx/>
              <a:buChar char="-"/>
              <a:defRPr/>
            </a:pPr>
            <a:r>
              <a:rPr lang="fr-FR" sz="1200" b="0" dirty="0"/>
              <a:t>et du traitement des signalements et </a:t>
            </a:r>
            <a:r>
              <a:rPr lang="fr-FR" sz="1200" b="0" dirty="0" smtClean="0"/>
              <a:t>rejets</a:t>
            </a:r>
            <a:endParaRPr lang="fr-FR" sz="1200" b="0" dirty="0"/>
          </a:p>
        </p:txBody>
      </p:sp>
      <p:sp>
        <p:nvSpPr>
          <p:cNvPr id="100" name="Rounded Rectangle 128"/>
          <p:cNvSpPr/>
          <p:nvPr/>
        </p:nvSpPr>
        <p:spPr bwMode="auto">
          <a:xfrm>
            <a:off x="5519374" y="4793829"/>
            <a:ext cx="412498" cy="251685"/>
          </a:xfrm>
          <a:prstGeom prst="roundRect">
            <a:avLst>
              <a:gd name="adj" fmla="val 0"/>
            </a:avLst>
          </a:prstGeom>
          <a:noFill/>
          <a:ln w="9525" cap="flat" cmpd="sng" algn="ctr">
            <a:noFill/>
            <a:prstDash val="solid"/>
            <a:round/>
            <a:headEnd type="none" w="med" len="med"/>
            <a:tailEnd type="none" w="med" len="med"/>
          </a:ln>
          <a:effectLst/>
          <a:scene3d>
            <a:camera prst="orthographicFront"/>
            <a:lightRig rig="threePt" dir="t"/>
          </a:scene3d>
          <a:sp3d>
            <a:bevelT w="50800" h="50800"/>
          </a:sp3d>
        </p:spPr>
        <p:txBody>
          <a:bodyPr lIns="90000" tIns="46800" rIns="90000" bIns="46800"/>
          <a:lstStyle>
            <a:lvl1pPr marL="285750" indent="-28575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marL="0" indent="0" algn="ctr" eaLnBrk="1" hangingPunct="1">
              <a:spcAft>
                <a:spcPts val="600"/>
              </a:spcAft>
              <a:buClr>
                <a:srgbClr val="0078B4"/>
              </a:buClr>
              <a:buSzPct val="80000"/>
              <a:defRPr/>
            </a:pPr>
            <a:r>
              <a:rPr lang="fr-FR" sz="700" dirty="0" smtClean="0">
                <a:solidFill>
                  <a:srgbClr val="7F7F7F"/>
                </a:solidFill>
              </a:rPr>
              <a:t>OK</a:t>
            </a:r>
            <a:endParaRPr lang="fr-FR" sz="700" dirty="0">
              <a:solidFill>
                <a:srgbClr val="7F7F7F"/>
              </a:solidFill>
            </a:endParaRPr>
          </a:p>
        </p:txBody>
      </p:sp>
      <p:grpSp>
        <p:nvGrpSpPr>
          <p:cNvPr id="101" name="Group 121"/>
          <p:cNvGrpSpPr/>
          <p:nvPr/>
        </p:nvGrpSpPr>
        <p:grpSpPr>
          <a:xfrm>
            <a:off x="532719" y="4142933"/>
            <a:ext cx="1043372" cy="936000"/>
            <a:chOff x="4299655" y="4566569"/>
            <a:chExt cx="1043372" cy="936000"/>
          </a:xfrm>
        </p:grpSpPr>
        <p:sp>
          <p:nvSpPr>
            <p:cNvPr id="102" name="TextBox 122"/>
            <p:cNvSpPr txBox="1"/>
            <p:nvPr/>
          </p:nvSpPr>
          <p:spPr>
            <a:xfrm>
              <a:off x="4320787" y="4566569"/>
              <a:ext cx="972000" cy="936000"/>
            </a:xfrm>
            <a:prstGeom prst="flowChartDecision">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p>
              <a:pPr algn="ctr">
                <a:defRPr/>
              </a:pPr>
              <a:endParaRPr lang="fr-FR" sz="800" dirty="0">
                <a:solidFill>
                  <a:schemeClr val="tx1"/>
                </a:solidFill>
                <a:latin typeface="Arial" charset="0"/>
              </a:endParaRPr>
            </a:p>
          </p:txBody>
        </p:sp>
        <p:sp>
          <p:nvSpPr>
            <p:cNvPr id="104" name="Rectangle 103"/>
            <p:cNvSpPr/>
            <p:nvPr/>
          </p:nvSpPr>
          <p:spPr>
            <a:xfrm>
              <a:off x="4299655" y="4796291"/>
              <a:ext cx="1043372" cy="507831"/>
            </a:xfrm>
            <a:prstGeom prst="rect">
              <a:avLst/>
            </a:prstGeom>
          </p:spPr>
          <p:txBody>
            <a:bodyPr wrap="square">
              <a:spAutoFit/>
            </a:bodyPr>
            <a:lstStyle/>
            <a:p>
              <a:pPr algn="ctr">
                <a:defRPr/>
              </a:pPr>
              <a:r>
                <a:rPr lang="fr-FR" sz="900" dirty="0" smtClean="0"/>
                <a:t>Contrôles </a:t>
              </a:r>
            </a:p>
            <a:p>
              <a:pPr algn="ctr">
                <a:defRPr/>
              </a:pPr>
              <a:r>
                <a:rPr lang="fr-FR" sz="900" dirty="0" smtClean="0"/>
                <a:t>de normes </a:t>
              </a:r>
            </a:p>
            <a:p>
              <a:pPr algn="ctr">
                <a:defRPr/>
              </a:pPr>
              <a:r>
                <a:rPr lang="fr-FR" sz="900" dirty="0" smtClean="0"/>
                <a:t>ok ?</a:t>
              </a:r>
              <a:endParaRPr lang="fr-FR" sz="900" dirty="0"/>
            </a:p>
          </p:txBody>
        </p:sp>
      </p:grpSp>
      <p:cxnSp>
        <p:nvCxnSpPr>
          <p:cNvPr id="105" name="Straight Arrow Connector 124"/>
          <p:cNvCxnSpPr>
            <a:endCxn id="102" idx="3"/>
          </p:cNvCxnSpPr>
          <p:nvPr/>
        </p:nvCxnSpPr>
        <p:spPr bwMode="auto">
          <a:xfrm flipH="1">
            <a:off x="1525851" y="4610933"/>
            <a:ext cx="379831" cy="0"/>
          </a:xfrm>
          <a:prstGeom prst="straightConnector1">
            <a:avLst/>
          </a:prstGeom>
          <a:noFill/>
          <a:ln w="22225" cap="flat" cmpd="sng" algn="ctr">
            <a:solidFill>
              <a:schemeClr val="accent2"/>
            </a:solidFill>
            <a:prstDash val="solid"/>
            <a:round/>
            <a:headEnd type="none" w="med" len="med"/>
            <a:tailEnd type="triangle"/>
          </a:ln>
          <a:effectLst/>
        </p:spPr>
      </p:cxnSp>
      <p:cxnSp>
        <p:nvCxnSpPr>
          <p:cNvPr id="108" name="Straight Arrow Connector 40"/>
          <p:cNvCxnSpPr/>
          <p:nvPr/>
        </p:nvCxnSpPr>
        <p:spPr bwMode="auto">
          <a:xfrm flipV="1">
            <a:off x="4861411" y="1759257"/>
            <a:ext cx="2362687" cy="772281"/>
          </a:xfrm>
          <a:prstGeom prst="straightConnector1">
            <a:avLst/>
          </a:prstGeom>
          <a:noFill/>
          <a:ln w="22225" cap="flat" cmpd="sng" algn="ctr">
            <a:solidFill>
              <a:schemeClr val="accent2"/>
            </a:solidFill>
            <a:prstDash val="solid"/>
            <a:round/>
            <a:headEnd type="none" w="med" len="med"/>
            <a:tailEnd type="triangle"/>
          </a:ln>
          <a:effectLst/>
        </p:spPr>
      </p:cxnSp>
      <p:sp>
        <p:nvSpPr>
          <p:cNvPr id="111" name="Flowchart: Magnetic Disk 9218"/>
          <p:cNvSpPr/>
          <p:nvPr/>
        </p:nvSpPr>
        <p:spPr bwMode="auto">
          <a:xfrm>
            <a:off x="5870445" y="2561045"/>
            <a:ext cx="540445" cy="449849"/>
          </a:xfrm>
          <a:prstGeom prst="flowChartMagneticDisk">
            <a:avLst/>
          </a:prstGeom>
          <a:solidFill>
            <a:schemeClr val="bg1">
              <a:lumMod val="75000"/>
              <a:alpha val="69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r>
              <a:rPr lang="fr-FR" sz="900" dirty="0" smtClean="0">
                <a:solidFill>
                  <a:schemeClr val="bg1">
                    <a:lumMod val="50000"/>
                  </a:schemeClr>
                </a:solidFill>
              </a:rPr>
              <a:t>SCOR</a:t>
            </a:r>
            <a:endParaRPr lang="fr-FR" sz="900" dirty="0">
              <a:solidFill>
                <a:schemeClr val="bg1">
                  <a:lumMod val="50000"/>
                </a:schemeClr>
              </a:solidFill>
            </a:endParaRPr>
          </a:p>
        </p:txBody>
      </p:sp>
    </p:spTree>
    <p:extLst>
      <p:ext uri="{BB962C8B-B14F-4D97-AF65-F5344CB8AC3E}">
        <p14:creationId xmlns:p14="http://schemas.microsoft.com/office/powerpoint/2010/main" val="398760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88"/>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nodeType="after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6"/>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0"/>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89"/>
                                        </p:tgtEl>
                                        <p:attrNameLst>
                                          <p:attrName>style.visibility</p:attrName>
                                        </p:attrNameLst>
                                      </p:cBhvr>
                                      <p:to>
                                        <p:strVal val="hidden"/>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9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6"/>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1" nodeType="afterEffect">
                                  <p:stCondLst>
                                    <p:cond delay="0"/>
                                  </p:stCondLst>
                                  <p:childTnLst>
                                    <p:set>
                                      <p:cBhvr>
                                        <p:cTn id="39" dur="1" fill="hold">
                                          <p:stCondLst>
                                            <p:cond delay="0"/>
                                          </p:stCondLst>
                                        </p:cTn>
                                        <p:tgtEl>
                                          <p:spTgt spid="99"/>
                                        </p:tgtEl>
                                        <p:attrNameLst>
                                          <p:attrName>style.visibility</p:attrName>
                                        </p:attrNameLst>
                                      </p:cBhvr>
                                      <p:to>
                                        <p:strVal val="visible"/>
                                      </p:to>
                                    </p:set>
                                  </p:childTnLst>
                                </p:cTn>
                              </p:par>
                              <p:par>
                                <p:cTn id="40" presetID="1" presetClass="exit" presetSubtype="0" fill="hold" grpId="0" nodeType="withEffect">
                                  <p:stCondLst>
                                    <p:cond delay="0"/>
                                  </p:stCondLst>
                                  <p:childTnLst>
                                    <p:set>
                                      <p:cBhvr>
                                        <p:cTn id="41" dur="1" fill="hold">
                                          <p:stCondLst>
                                            <p:cond delay="0"/>
                                          </p:stCondLst>
                                        </p:cTn>
                                        <p:tgtEl>
                                          <p:spTgt spid="99"/>
                                        </p:tgtEl>
                                        <p:attrNameLst>
                                          <p:attrName>style.visibility</p:attrName>
                                        </p:attrNameLst>
                                      </p:cBhvr>
                                      <p:to>
                                        <p:strVal val="hidden"/>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95"/>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97"/>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nodeType="afterEffect">
                                  <p:stCondLst>
                                    <p:cond delay="500"/>
                                  </p:stCondLst>
                                  <p:childTnLst>
                                    <p:set>
                                      <p:cBhvr>
                                        <p:cTn id="50" dur="1" fill="hold">
                                          <p:stCondLst>
                                            <p:cond delay="0"/>
                                          </p:stCondLst>
                                        </p:cTn>
                                        <p:tgtEl>
                                          <p:spTgt spid="105"/>
                                        </p:tgtEl>
                                        <p:attrNameLst>
                                          <p:attrName>style.visibility</p:attrName>
                                        </p:attrNameLst>
                                      </p:cBhvr>
                                      <p:to>
                                        <p:strVal val="visible"/>
                                      </p:to>
                                    </p:set>
                                  </p:childTnLst>
                                </p:cTn>
                              </p:par>
                            </p:childTnLst>
                          </p:cTn>
                        </p:par>
                        <p:par>
                          <p:cTn id="51" fill="hold">
                            <p:stCondLst>
                              <p:cond delay="500"/>
                            </p:stCondLst>
                            <p:childTnLst>
                              <p:par>
                                <p:cTn id="52" presetID="1" presetClass="entr" presetSubtype="0" fill="hold" nodeType="afterEffect">
                                  <p:stCondLst>
                                    <p:cond delay="400"/>
                                  </p:stCondLst>
                                  <p:childTnLst>
                                    <p:set>
                                      <p:cBhvr>
                                        <p:cTn id="53"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86" grpId="0" animBg="1"/>
      <p:bldP spid="88" grpId="0"/>
      <p:bldP spid="89" grpId="0"/>
      <p:bldP spid="89" grpId="1"/>
      <p:bldP spid="95" grpId="0" animBg="1"/>
      <p:bldP spid="97" grpId="0" animBg="1"/>
      <p:bldP spid="99" grpId="0"/>
      <p:bldP spid="99" grpId="1"/>
      <p:bldP spid="10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fr-FR" sz="2000" dirty="0">
                <a:latin typeface="Arial" charset="0"/>
                <a:cs typeface="Arial" charset="0"/>
              </a:rPr>
              <a:t>4. </a:t>
            </a:r>
            <a:r>
              <a:rPr lang="fr-FR" sz="2000" dirty="0" smtClean="0">
                <a:latin typeface="Arial" charset="0"/>
                <a:cs typeface="Arial" charset="0"/>
              </a:rPr>
              <a:t>Prestations servies</a:t>
            </a:r>
            <a:r>
              <a:rPr lang="fr-FR" sz="2000" dirty="0">
                <a:latin typeface="Arial" charset="0"/>
                <a:cs typeface="Arial" charset="0"/>
              </a:rPr>
              <a:t/>
            </a:r>
            <a:br>
              <a:rPr lang="fr-FR" sz="2000" dirty="0">
                <a:latin typeface="Arial" charset="0"/>
                <a:cs typeface="Arial" charset="0"/>
              </a:rPr>
            </a:br>
            <a:r>
              <a:rPr lang="fr-FR" sz="1800" i="1" dirty="0">
                <a:latin typeface="Arial" charset="0"/>
                <a:cs typeface="Arial" charset="0"/>
              </a:rPr>
              <a:t>Frais de santé : Traitement des feuilles de soins</a:t>
            </a:r>
          </a:p>
        </p:txBody>
      </p:sp>
      <p:cxnSp>
        <p:nvCxnSpPr>
          <p:cNvPr id="9224" name="Straight Connector 11"/>
          <p:cNvCxnSpPr>
            <a:cxnSpLocks noChangeShapeType="1"/>
          </p:cNvCxnSpPr>
          <p:nvPr/>
        </p:nvCxnSpPr>
        <p:spPr bwMode="auto">
          <a:xfrm flipV="1">
            <a:off x="4953000" y="685654"/>
            <a:ext cx="0" cy="5652000"/>
          </a:xfrm>
          <a:prstGeom prst="line">
            <a:avLst/>
          </a:prstGeom>
          <a:noFill/>
          <a:ln w="15875" algn="ctr">
            <a:solidFill>
              <a:srgbClr val="006699"/>
            </a:solidFill>
            <a:prstDash val="dash"/>
            <a:round/>
            <a:headEnd/>
            <a:tailEnd/>
          </a:ln>
          <a:extLst>
            <a:ext uri="{909E8E84-426E-40DD-AFC4-6F175D3DCCD1}">
              <a14:hiddenFill xmlns:a14="http://schemas.microsoft.com/office/drawing/2010/main">
                <a:noFill/>
              </a14:hiddenFill>
            </a:ext>
          </a:extLst>
        </p:spPr>
      </p:cxnSp>
      <p:sp>
        <p:nvSpPr>
          <p:cNvPr id="20" name="Rounded Rectangle 19"/>
          <p:cNvSpPr/>
          <p:nvPr/>
        </p:nvSpPr>
        <p:spPr bwMode="auto">
          <a:xfrm>
            <a:off x="173696" y="757345"/>
            <a:ext cx="4599195" cy="309458"/>
          </a:xfrm>
          <a:prstGeom prst="roundRect">
            <a:avLst>
              <a:gd name="adj" fmla="val 11390"/>
            </a:avLst>
          </a:prstGeom>
          <a:solidFill>
            <a:schemeClr val="bg1">
              <a:lumMod val="50000"/>
            </a:schemeClr>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36000" tIns="36000" rIns="36000" bIns="36000" anchor="ctr"/>
          <a:lstStyle/>
          <a:p>
            <a:pPr marL="0" lvl="2" algn="ctr" defTabSz="995363">
              <a:lnSpc>
                <a:spcPts val="1600"/>
              </a:lnSpc>
              <a:spcBef>
                <a:spcPts val="600"/>
              </a:spcBef>
              <a:spcAft>
                <a:spcPts val="0"/>
              </a:spcAft>
              <a:buClr>
                <a:schemeClr val="accent2"/>
              </a:buClr>
              <a:buSzPct val="75000"/>
              <a:defRPr/>
            </a:pPr>
            <a:r>
              <a:rPr lang="fr-FR" sz="1100" i="1" dirty="0" smtClean="0">
                <a:solidFill>
                  <a:schemeClr val="bg1"/>
                </a:solidFill>
              </a:rPr>
              <a:t>Feuille de Soins</a:t>
            </a:r>
            <a:endParaRPr lang="fr-FR" sz="1100" i="1" dirty="0">
              <a:solidFill>
                <a:schemeClr val="bg1"/>
              </a:solidFill>
            </a:endParaRPr>
          </a:p>
        </p:txBody>
      </p:sp>
      <p:sp>
        <p:nvSpPr>
          <p:cNvPr id="10" name="Rounded Rectangle 9"/>
          <p:cNvSpPr/>
          <p:nvPr/>
        </p:nvSpPr>
        <p:spPr bwMode="auto">
          <a:xfrm>
            <a:off x="173696" y="1200653"/>
            <a:ext cx="4599195" cy="5425433"/>
          </a:xfrm>
          <a:prstGeom prst="roundRect">
            <a:avLst>
              <a:gd name="adj" fmla="val 0"/>
            </a:avLst>
          </a:prstGeom>
          <a:noFill/>
          <a:ln w="9525" cap="flat" cmpd="sng" algn="ctr">
            <a:noFill/>
            <a:prstDash val="solid"/>
            <a:round/>
            <a:headEnd type="none" w="med" len="med"/>
            <a:tailEnd type="none" w="med" len="med"/>
          </a:ln>
          <a:effectLst/>
          <a:scene3d>
            <a:camera prst="orthographicFront"/>
            <a:lightRig rig="threePt" dir="t"/>
          </a:scene3d>
          <a:sp3d>
            <a:bevelT w="50800" h="50800"/>
          </a:sp3d>
        </p:spPr>
        <p:txBody>
          <a:bodyPr lIns="90000" tIns="46800" rIns="90000" bIns="46800"/>
          <a:lstStyle>
            <a:lvl1pPr marL="285750" indent="-28575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lnSpc>
                <a:spcPct val="110000"/>
              </a:lnSpc>
              <a:spcAft>
                <a:spcPts val="600"/>
              </a:spcAft>
              <a:buClr>
                <a:srgbClr val="0078B4"/>
              </a:buClr>
              <a:buSzPct val="80000"/>
              <a:buFont typeface="Arial" charset="0"/>
              <a:buChar char="►"/>
              <a:defRPr/>
            </a:pPr>
            <a:r>
              <a:rPr lang="fr-FR" sz="1100" dirty="0" smtClean="0"/>
              <a:t>Le </a:t>
            </a:r>
            <a:r>
              <a:rPr lang="fr-FR" sz="1100" dirty="0"/>
              <a:t>traitement est réalisé par l’application IRIS dont les grandes fonctions sont les suivantes </a:t>
            </a:r>
            <a:r>
              <a:rPr lang="fr-FR" sz="1100" dirty="0" smtClean="0"/>
              <a:t>:</a:t>
            </a:r>
          </a:p>
          <a:p>
            <a:pPr marL="628650" lvl="1" indent="-171450" eaLnBrk="1" hangingPunct="1">
              <a:spcAft>
                <a:spcPts val="600"/>
              </a:spcAft>
              <a:buClr>
                <a:srgbClr val="0078B4"/>
              </a:buClr>
              <a:buSzPct val="80000"/>
              <a:buFontTx/>
              <a:buChar char="-"/>
              <a:defRPr/>
            </a:pPr>
            <a:r>
              <a:rPr lang="fr-FR" sz="1100" b="0" dirty="0" smtClean="0"/>
              <a:t>Le </a:t>
            </a:r>
            <a:r>
              <a:rPr lang="fr-FR" sz="1100" b="0" dirty="0"/>
              <a:t>contrôle des </a:t>
            </a:r>
            <a:r>
              <a:rPr lang="fr-FR" sz="1100" b="0" dirty="0" smtClean="0"/>
              <a:t>normes</a:t>
            </a:r>
          </a:p>
          <a:p>
            <a:pPr marL="628650" lvl="1" indent="-171450" eaLnBrk="1" hangingPunct="1">
              <a:spcAft>
                <a:spcPts val="600"/>
              </a:spcAft>
              <a:buClr>
                <a:srgbClr val="0078B4"/>
              </a:buClr>
              <a:buSzPct val="80000"/>
              <a:buFontTx/>
              <a:buChar char="-"/>
              <a:defRPr/>
            </a:pPr>
            <a:r>
              <a:rPr lang="fr-FR" sz="1100" b="0" dirty="0" smtClean="0"/>
              <a:t>La </a:t>
            </a:r>
            <a:r>
              <a:rPr lang="fr-FR" sz="1100" b="0" dirty="0"/>
              <a:t>tarification des </a:t>
            </a:r>
            <a:r>
              <a:rPr lang="fr-FR" sz="1100" b="0" dirty="0" smtClean="0"/>
              <a:t>flux</a:t>
            </a:r>
            <a:endParaRPr lang="fr-FR" sz="1100" dirty="0" smtClean="0"/>
          </a:p>
          <a:p>
            <a:pPr eaLnBrk="1" hangingPunct="1">
              <a:lnSpc>
                <a:spcPct val="110000"/>
              </a:lnSpc>
              <a:spcAft>
                <a:spcPts val="600"/>
              </a:spcAft>
              <a:buClr>
                <a:srgbClr val="0078B4"/>
              </a:buClr>
              <a:buSzPct val="80000"/>
              <a:buFont typeface="Arial" charset="0"/>
              <a:buChar char="►"/>
              <a:defRPr/>
            </a:pPr>
            <a:r>
              <a:rPr lang="fr-FR" sz="1100" dirty="0" smtClean="0"/>
              <a:t>Ces opérations sont réalisées à l’aide des bases de nomenclatures.</a:t>
            </a:r>
          </a:p>
          <a:p>
            <a:pPr marL="628650" lvl="1" indent="-171450" eaLnBrk="1" hangingPunct="1">
              <a:lnSpc>
                <a:spcPct val="110000"/>
              </a:lnSpc>
              <a:spcAft>
                <a:spcPts val="600"/>
              </a:spcAft>
              <a:buClr>
                <a:srgbClr val="0078B4"/>
              </a:buClr>
              <a:buSzPct val="80000"/>
              <a:buFontTx/>
              <a:buChar char="-"/>
              <a:defRPr/>
            </a:pPr>
            <a:r>
              <a:rPr lang="fr-FR" sz="1100" b="0" dirty="0" smtClean="0"/>
              <a:t>Certains </a:t>
            </a:r>
            <a:r>
              <a:rPr lang="fr-FR" sz="1100" b="0" dirty="0"/>
              <a:t>contrôles peuvent être réalisés par paramétrage local (+ de </a:t>
            </a:r>
            <a:r>
              <a:rPr lang="fr-FR" sz="1100" b="0" dirty="0" smtClean="0"/>
              <a:t>1 200 </a:t>
            </a:r>
            <a:r>
              <a:rPr lang="fr-FR" sz="1100" b="0" dirty="0"/>
              <a:t>contrôles automatisés</a:t>
            </a:r>
            <a:r>
              <a:rPr lang="fr-FR" sz="1100" b="0" dirty="0" smtClean="0"/>
              <a:t>)</a:t>
            </a:r>
          </a:p>
          <a:p>
            <a:pPr marL="628650" lvl="1" indent="-171450" eaLnBrk="1" hangingPunct="1">
              <a:lnSpc>
                <a:spcPct val="110000"/>
              </a:lnSpc>
              <a:spcAft>
                <a:spcPts val="600"/>
              </a:spcAft>
              <a:buClr>
                <a:srgbClr val="0078B4"/>
              </a:buClr>
              <a:buSzPct val="80000"/>
              <a:buFontTx/>
              <a:buChar char="-"/>
              <a:defRPr/>
            </a:pPr>
            <a:r>
              <a:rPr lang="fr-FR" sz="1100" b="0" dirty="0" smtClean="0"/>
              <a:t>L’outil </a:t>
            </a:r>
            <a:r>
              <a:rPr lang="fr-FR" sz="1100" b="0" dirty="0"/>
              <a:t>de tarification dispose d’un mode de traitement acte par acte, il émet un signalement ou un rejet en cas d’écart entre les informations transmises et les informations </a:t>
            </a:r>
            <a:r>
              <a:rPr lang="fr-FR" sz="1100" b="0" dirty="0" smtClean="0"/>
              <a:t>calculées</a:t>
            </a:r>
            <a:endParaRPr lang="fr-FR" sz="1100" b="0" dirty="0"/>
          </a:p>
          <a:p>
            <a:pPr eaLnBrk="1" hangingPunct="1">
              <a:lnSpc>
                <a:spcPct val="110000"/>
              </a:lnSpc>
              <a:spcAft>
                <a:spcPts val="600"/>
              </a:spcAft>
              <a:buClr>
                <a:srgbClr val="0078B4"/>
              </a:buClr>
              <a:buSzPct val="80000"/>
              <a:buFont typeface="Arial" charset="0"/>
              <a:buChar char="►"/>
              <a:defRPr/>
            </a:pPr>
            <a:r>
              <a:rPr lang="fr-FR" sz="1100" dirty="0" smtClean="0"/>
              <a:t>Ordonnancement </a:t>
            </a:r>
            <a:r>
              <a:rPr lang="fr-FR" sz="1100" dirty="0"/>
              <a:t>des flux dans IRIS : 2 possibilités </a:t>
            </a:r>
          </a:p>
          <a:p>
            <a:pPr lvl="1" eaLnBrk="1" hangingPunct="1">
              <a:lnSpc>
                <a:spcPct val="110000"/>
              </a:lnSpc>
              <a:spcAft>
                <a:spcPts val="600"/>
              </a:spcAft>
              <a:buClr>
                <a:srgbClr val="0078B4"/>
              </a:buClr>
              <a:buSzPct val="80000"/>
              <a:buFont typeface="Arial" charset="0"/>
              <a:buChar char="►"/>
              <a:defRPr/>
            </a:pPr>
            <a:r>
              <a:rPr lang="fr-FR" sz="1100" b="0" dirty="0" smtClean="0"/>
              <a:t>Ordonnancement </a:t>
            </a:r>
            <a:r>
              <a:rPr lang="fr-FR" sz="1100" b="0" dirty="0"/>
              <a:t>Global Explicite (OGE) total ou </a:t>
            </a:r>
            <a:r>
              <a:rPr lang="fr-FR" sz="1100" b="0" dirty="0" smtClean="0"/>
              <a:t>partiel. C’est </a:t>
            </a:r>
            <a:r>
              <a:rPr lang="fr-FR" sz="1100" b="0" dirty="0"/>
              <a:t>la fonction d’ordonnancement </a:t>
            </a:r>
            <a:r>
              <a:rPr lang="fr-FR" sz="1100" b="0" dirty="0" smtClean="0"/>
              <a:t>de la totalité des </a:t>
            </a:r>
            <a:r>
              <a:rPr lang="fr-FR" sz="1100" b="0" dirty="0"/>
              <a:t>flux </a:t>
            </a:r>
            <a:r>
              <a:rPr lang="fr-FR" sz="1100" b="0" dirty="0" smtClean="0"/>
              <a:t>qui n’ont pas fait l’objet de </a:t>
            </a:r>
            <a:r>
              <a:rPr lang="fr-FR" sz="1100" b="0" dirty="0"/>
              <a:t>rejet </a:t>
            </a:r>
            <a:r>
              <a:rPr lang="fr-FR" sz="1100" b="0" dirty="0" smtClean="0"/>
              <a:t>ou de signalement IRIS </a:t>
            </a:r>
          </a:p>
          <a:p>
            <a:pPr marL="1085850" lvl="2" indent="-171450" eaLnBrk="1" hangingPunct="1">
              <a:lnSpc>
                <a:spcPct val="110000"/>
              </a:lnSpc>
              <a:spcAft>
                <a:spcPts val="0"/>
              </a:spcAft>
              <a:buClr>
                <a:srgbClr val="0078B4"/>
              </a:buClr>
              <a:buSzPct val="80000"/>
              <a:buFontTx/>
              <a:buChar char="-"/>
              <a:defRPr/>
            </a:pPr>
            <a:r>
              <a:rPr lang="fr-FR" sz="1100" b="0" dirty="0" smtClean="0"/>
              <a:t>Possibilité </a:t>
            </a:r>
            <a:r>
              <a:rPr lang="fr-FR" sz="1100" b="0" dirty="0"/>
              <a:t>de choisir les modalités de la gestion </a:t>
            </a:r>
            <a:r>
              <a:rPr lang="fr-FR" sz="1100" b="0" dirty="0" smtClean="0"/>
              <a:t>de production </a:t>
            </a:r>
            <a:r>
              <a:rPr lang="fr-FR" sz="1100" b="0" dirty="0"/>
              <a:t>:</a:t>
            </a:r>
          </a:p>
          <a:p>
            <a:pPr marL="1543050" lvl="3" indent="-171450" eaLnBrk="1" hangingPunct="1">
              <a:lnSpc>
                <a:spcPct val="110000"/>
              </a:lnSpc>
              <a:spcAft>
                <a:spcPts val="0"/>
              </a:spcAft>
              <a:buClr>
                <a:srgbClr val="0078B4"/>
              </a:buClr>
              <a:buSzPct val="80000"/>
              <a:buFont typeface="Arial" panose="020B0604020202020204" pitchFamily="34" charset="0"/>
              <a:buChar char="•"/>
              <a:defRPr/>
            </a:pPr>
            <a:r>
              <a:rPr lang="fr-FR" sz="1100" b="0" dirty="0"/>
              <a:t>répartition par type de </a:t>
            </a:r>
            <a:r>
              <a:rPr lang="fr-FR" sz="1100" b="0" dirty="0" smtClean="0"/>
              <a:t>flux </a:t>
            </a:r>
          </a:p>
          <a:p>
            <a:pPr marL="1543050" lvl="3" indent="-171450" eaLnBrk="1" hangingPunct="1">
              <a:lnSpc>
                <a:spcPct val="110000"/>
              </a:lnSpc>
              <a:spcAft>
                <a:spcPts val="0"/>
              </a:spcAft>
              <a:buClr>
                <a:srgbClr val="0078B4"/>
              </a:buClr>
              <a:buSzPct val="80000"/>
              <a:buFont typeface="Arial" panose="020B0604020202020204" pitchFamily="34" charset="0"/>
              <a:buChar char="•"/>
              <a:defRPr/>
            </a:pPr>
            <a:r>
              <a:rPr lang="fr-FR" sz="1100" b="0" dirty="0" smtClean="0"/>
              <a:t>regroupement </a:t>
            </a:r>
            <a:r>
              <a:rPr lang="fr-FR" sz="1100" b="0" dirty="0"/>
              <a:t>des PS par </a:t>
            </a:r>
            <a:r>
              <a:rPr lang="fr-FR" sz="1100" b="0" dirty="0" smtClean="0"/>
              <a:t>portefeuille</a:t>
            </a:r>
          </a:p>
          <a:p>
            <a:pPr marL="1543050" lvl="3" indent="-171450" eaLnBrk="1" hangingPunct="1">
              <a:lnSpc>
                <a:spcPct val="110000"/>
              </a:lnSpc>
              <a:spcAft>
                <a:spcPts val="0"/>
              </a:spcAft>
              <a:buClr>
                <a:srgbClr val="0078B4"/>
              </a:buClr>
              <a:buSzPct val="80000"/>
              <a:buFont typeface="Arial" panose="020B0604020202020204" pitchFamily="34" charset="0"/>
              <a:buChar char="•"/>
              <a:defRPr/>
            </a:pPr>
            <a:r>
              <a:rPr lang="fr-FR" sz="1100" b="0" dirty="0" smtClean="0"/>
              <a:t>répartition géographique (assurés, PS)</a:t>
            </a:r>
          </a:p>
          <a:p>
            <a:pPr lvl="1" eaLnBrk="1" hangingPunct="1">
              <a:lnSpc>
                <a:spcPct val="110000"/>
              </a:lnSpc>
              <a:spcAft>
                <a:spcPts val="600"/>
              </a:spcAft>
              <a:buClr>
                <a:srgbClr val="0078B4"/>
              </a:buClr>
              <a:buSzPct val="80000"/>
              <a:buFont typeface="Arial" charset="0"/>
              <a:buChar char="►"/>
              <a:defRPr/>
            </a:pPr>
            <a:r>
              <a:rPr lang="fr-FR" sz="1100" b="0" dirty="0" smtClean="0"/>
              <a:t>Ordonnancement </a:t>
            </a:r>
            <a:r>
              <a:rPr lang="fr-FR" sz="1100" b="0" dirty="0"/>
              <a:t>par lots ou par </a:t>
            </a:r>
            <a:r>
              <a:rPr lang="fr-FR" sz="1100" b="0" dirty="0" smtClean="0"/>
              <a:t>factures selon des portefeuilles dédiés</a:t>
            </a:r>
          </a:p>
          <a:p>
            <a:pPr lvl="1" eaLnBrk="1" hangingPunct="1">
              <a:lnSpc>
                <a:spcPct val="110000"/>
              </a:lnSpc>
              <a:spcAft>
                <a:spcPts val="600"/>
              </a:spcAft>
              <a:buClr>
                <a:srgbClr val="0078B4"/>
              </a:buClr>
              <a:buSzPct val="80000"/>
              <a:buFont typeface="Arial" charset="0"/>
              <a:buChar char="►"/>
              <a:defRPr/>
            </a:pPr>
            <a:r>
              <a:rPr lang="fr-FR" sz="1100" b="0" dirty="0" smtClean="0"/>
              <a:t>Traitement manuel des rejets et signalements IRIS </a:t>
            </a:r>
          </a:p>
          <a:p>
            <a:pPr lvl="1" eaLnBrk="1" hangingPunct="1">
              <a:lnSpc>
                <a:spcPct val="110000"/>
              </a:lnSpc>
              <a:spcAft>
                <a:spcPts val="600"/>
              </a:spcAft>
              <a:buClr>
                <a:srgbClr val="0078B4"/>
              </a:buClr>
              <a:buSzPct val="80000"/>
              <a:buFont typeface="Arial" charset="0"/>
              <a:buChar char="►"/>
              <a:defRPr/>
            </a:pPr>
            <a:endParaRPr lang="fr-FR" sz="1200" b="0" dirty="0"/>
          </a:p>
          <a:p>
            <a:pPr lvl="1" eaLnBrk="1" hangingPunct="1">
              <a:lnSpc>
                <a:spcPct val="110000"/>
              </a:lnSpc>
              <a:spcAft>
                <a:spcPts val="600"/>
              </a:spcAft>
              <a:buClr>
                <a:srgbClr val="0078B4"/>
              </a:buClr>
              <a:buSzPct val="80000"/>
              <a:buFont typeface="Arial" charset="0"/>
              <a:buChar char="►"/>
              <a:defRPr/>
            </a:pPr>
            <a:endParaRPr lang="fr-FR" sz="1200" b="0" dirty="0"/>
          </a:p>
          <a:p>
            <a:pPr lvl="1" eaLnBrk="1" hangingPunct="1">
              <a:lnSpc>
                <a:spcPct val="110000"/>
              </a:lnSpc>
              <a:spcAft>
                <a:spcPts val="600"/>
              </a:spcAft>
              <a:buClr>
                <a:srgbClr val="0078B4"/>
              </a:buClr>
              <a:buSzPct val="80000"/>
              <a:buFont typeface="Arial" charset="0"/>
              <a:buChar char="►"/>
              <a:defRPr/>
            </a:pPr>
            <a:endParaRPr lang="fr-FR" sz="1200" b="0" dirty="0"/>
          </a:p>
          <a:p>
            <a:pPr lvl="1" eaLnBrk="1" hangingPunct="1">
              <a:lnSpc>
                <a:spcPct val="110000"/>
              </a:lnSpc>
              <a:spcAft>
                <a:spcPts val="600"/>
              </a:spcAft>
              <a:buClr>
                <a:srgbClr val="0078B4"/>
              </a:buClr>
              <a:buSzPct val="80000"/>
              <a:buFont typeface="Arial" charset="0"/>
              <a:buChar char="►"/>
              <a:defRPr/>
            </a:pPr>
            <a:endParaRPr lang="fr-FR" sz="1200" b="0" dirty="0"/>
          </a:p>
          <a:p>
            <a:pPr lvl="1" eaLnBrk="1" hangingPunct="1">
              <a:lnSpc>
                <a:spcPct val="110000"/>
              </a:lnSpc>
              <a:spcAft>
                <a:spcPts val="600"/>
              </a:spcAft>
              <a:buClr>
                <a:srgbClr val="0078B4"/>
              </a:buClr>
              <a:buSzPct val="80000"/>
              <a:buFont typeface="Arial" charset="0"/>
              <a:buChar char="►"/>
              <a:defRPr/>
            </a:pPr>
            <a:endParaRPr lang="fr-FR" sz="1200" b="0" dirty="0"/>
          </a:p>
        </p:txBody>
      </p:sp>
      <p:grpSp>
        <p:nvGrpSpPr>
          <p:cNvPr id="6" name="Group 173"/>
          <p:cNvGrpSpPr/>
          <p:nvPr/>
        </p:nvGrpSpPr>
        <p:grpSpPr>
          <a:xfrm>
            <a:off x="6481145" y="3011947"/>
            <a:ext cx="1043372" cy="936000"/>
            <a:chOff x="4284298" y="4566569"/>
            <a:chExt cx="1043372" cy="936000"/>
          </a:xfrm>
        </p:grpSpPr>
        <p:sp>
          <p:nvSpPr>
            <p:cNvPr id="7" name="TextBox 174"/>
            <p:cNvSpPr txBox="1"/>
            <p:nvPr/>
          </p:nvSpPr>
          <p:spPr>
            <a:xfrm>
              <a:off x="4320787" y="4566569"/>
              <a:ext cx="972000" cy="936000"/>
            </a:xfrm>
            <a:prstGeom prst="flowChartDecision">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p>
              <a:pPr algn="ctr">
                <a:defRPr/>
              </a:pPr>
              <a:endParaRPr lang="fr-FR" sz="800" dirty="0">
                <a:solidFill>
                  <a:schemeClr val="tx1"/>
                </a:solidFill>
                <a:latin typeface="Arial" charset="0"/>
              </a:endParaRPr>
            </a:p>
          </p:txBody>
        </p:sp>
        <p:sp>
          <p:nvSpPr>
            <p:cNvPr id="8" name="Rectangle 7"/>
            <p:cNvSpPr/>
            <p:nvPr/>
          </p:nvSpPr>
          <p:spPr>
            <a:xfrm>
              <a:off x="4284298" y="4787299"/>
              <a:ext cx="1043372" cy="507831"/>
            </a:xfrm>
            <a:prstGeom prst="rect">
              <a:avLst/>
            </a:prstGeom>
          </p:spPr>
          <p:txBody>
            <a:bodyPr wrap="square">
              <a:spAutoFit/>
            </a:bodyPr>
            <a:lstStyle/>
            <a:p>
              <a:pPr algn="ctr">
                <a:defRPr/>
              </a:pPr>
              <a:r>
                <a:rPr lang="fr-FR" sz="900" dirty="0" smtClean="0"/>
                <a:t>Contrôles </a:t>
              </a:r>
            </a:p>
            <a:p>
              <a:pPr algn="ctr">
                <a:defRPr/>
              </a:pPr>
              <a:r>
                <a:rPr lang="fr-FR" sz="900" dirty="0" smtClean="0"/>
                <a:t>de normes </a:t>
              </a:r>
            </a:p>
            <a:p>
              <a:pPr algn="ctr">
                <a:defRPr/>
              </a:pPr>
              <a:r>
                <a:rPr lang="fr-FR" sz="900" dirty="0" smtClean="0"/>
                <a:t>ok ?</a:t>
              </a:r>
              <a:endParaRPr lang="fr-FR" sz="900" dirty="0"/>
            </a:p>
          </p:txBody>
        </p:sp>
      </p:grpSp>
      <p:sp>
        <p:nvSpPr>
          <p:cNvPr id="11" name="TextBox 131"/>
          <p:cNvSpPr txBox="1"/>
          <p:nvPr/>
        </p:nvSpPr>
        <p:spPr>
          <a:xfrm>
            <a:off x="6156831" y="2139361"/>
            <a:ext cx="1692000" cy="510778"/>
          </a:xfrm>
          <a:prstGeom prst="roundRect">
            <a:avLst/>
          </a:prstGeom>
          <a:gradFill>
            <a:gsLst>
              <a:gs pos="0">
                <a:schemeClr val="bg1"/>
              </a:gs>
              <a:gs pos="27000">
                <a:schemeClr val="bg1">
                  <a:lumMod val="95000"/>
                </a:schemeClr>
              </a:gs>
              <a:gs pos="100000">
                <a:srgbClr val="FF0000"/>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defPPr>
              <a:defRPr lang="fr-FR"/>
            </a:defPPr>
            <a:lvl1pPr algn="ctr">
              <a:defRPr sz="1000">
                <a:solidFill>
                  <a:schemeClr val="tx1"/>
                </a:solidFill>
                <a:latin typeface="Arial" charset="0"/>
              </a:defRPr>
            </a:lvl1pPr>
          </a:lstStyle>
          <a:p>
            <a:r>
              <a:rPr lang="fr-FR" dirty="0"/>
              <a:t>Traitement des signalements et des rejets par les Caisses</a:t>
            </a:r>
          </a:p>
        </p:txBody>
      </p:sp>
      <p:cxnSp>
        <p:nvCxnSpPr>
          <p:cNvPr id="12" name="Straight Arrow Connector 132"/>
          <p:cNvCxnSpPr>
            <a:stCxn id="7" idx="0"/>
            <a:endCxn id="11" idx="2"/>
          </p:cNvCxnSpPr>
          <p:nvPr/>
        </p:nvCxnSpPr>
        <p:spPr bwMode="auto">
          <a:xfrm flipH="1" flipV="1">
            <a:off x="7002831" y="2650139"/>
            <a:ext cx="803" cy="361808"/>
          </a:xfrm>
          <a:prstGeom prst="straightConnector1">
            <a:avLst/>
          </a:prstGeom>
          <a:noFill/>
          <a:ln w="22225" cap="flat" cmpd="sng" algn="ctr">
            <a:solidFill>
              <a:schemeClr val="accent2"/>
            </a:solidFill>
            <a:prstDash val="solid"/>
            <a:round/>
            <a:headEnd type="none" w="med" len="med"/>
            <a:tailEnd type="triangle"/>
          </a:ln>
          <a:effectLst/>
        </p:spPr>
      </p:cxnSp>
      <p:sp>
        <p:nvSpPr>
          <p:cNvPr id="13" name="Rounded Rectangle 105"/>
          <p:cNvSpPr/>
          <p:nvPr/>
        </p:nvSpPr>
        <p:spPr bwMode="auto">
          <a:xfrm>
            <a:off x="6966894" y="2734953"/>
            <a:ext cx="345580" cy="262245"/>
          </a:xfrm>
          <a:prstGeom prst="roundRect">
            <a:avLst>
              <a:gd name="adj" fmla="val 0"/>
            </a:avLst>
          </a:prstGeom>
          <a:noFill/>
          <a:ln w="9525" cap="flat" cmpd="sng" algn="ctr">
            <a:noFill/>
            <a:prstDash val="solid"/>
            <a:round/>
            <a:headEnd type="none" w="med" len="med"/>
            <a:tailEnd type="none" w="med" len="med"/>
          </a:ln>
          <a:effectLst/>
          <a:scene3d>
            <a:camera prst="orthographicFront"/>
            <a:lightRig rig="threePt" dir="t"/>
          </a:scene3d>
          <a:sp3d>
            <a:bevelT w="50800" h="50800"/>
          </a:sp3d>
        </p:spPr>
        <p:txBody>
          <a:bodyPr lIns="90000" tIns="46800" rIns="90000" bIns="46800"/>
          <a:lstStyle>
            <a:lvl1pPr marL="285750" indent="-28575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marL="0" indent="0" algn="ctr" eaLnBrk="1" hangingPunct="1">
              <a:spcAft>
                <a:spcPts val="600"/>
              </a:spcAft>
              <a:buClr>
                <a:srgbClr val="0078B4"/>
              </a:buClr>
              <a:buSzPct val="80000"/>
              <a:defRPr/>
            </a:pPr>
            <a:r>
              <a:rPr lang="fr-FR" sz="700" dirty="0" smtClean="0">
                <a:solidFill>
                  <a:srgbClr val="7F7F7F"/>
                </a:solidFill>
              </a:rPr>
              <a:t>KO</a:t>
            </a:r>
            <a:endParaRPr lang="fr-FR" sz="700" dirty="0">
              <a:solidFill>
                <a:srgbClr val="7F7F7F"/>
              </a:solidFill>
            </a:endParaRPr>
          </a:p>
        </p:txBody>
      </p:sp>
      <p:sp>
        <p:nvSpPr>
          <p:cNvPr id="17" name="Rounded Rectangle 195"/>
          <p:cNvSpPr/>
          <p:nvPr/>
        </p:nvSpPr>
        <p:spPr bwMode="auto">
          <a:xfrm>
            <a:off x="6886055" y="3885819"/>
            <a:ext cx="501806" cy="152499"/>
          </a:xfrm>
          <a:prstGeom prst="roundRect">
            <a:avLst>
              <a:gd name="adj" fmla="val 0"/>
            </a:avLst>
          </a:prstGeom>
          <a:noFill/>
          <a:ln w="9525" cap="flat" cmpd="sng" algn="ctr">
            <a:noFill/>
            <a:prstDash val="solid"/>
            <a:round/>
            <a:headEnd type="none" w="med" len="med"/>
            <a:tailEnd type="none" w="med" len="med"/>
          </a:ln>
          <a:effectLst/>
          <a:scene3d>
            <a:camera prst="orthographicFront"/>
            <a:lightRig rig="threePt" dir="t"/>
          </a:scene3d>
          <a:sp3d>
            <a:bevelT w="50800" h="50800"/>
          </a:sp3d>
        </p:spPr>
        <p:txBody>
          <a:bodyPr lIns="90000" tIns="46800" rIns="90000" bIns="46800"/>
          <a:lstStyle>
            <a:lvl1pPr marL="285750" indent="-28575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marL="0" indent="0" algn="ctr" eaLnBrk="1" hangingPunct="1">
              <a:spcAft>
                <a:spcPts val="600"/>
              </a:spcAft>
              <a:buClr>
                <a:srgbClr val="0078B4"/>
              </a:buClr>
              <a:buSzPct val="80000"/>
              <a:defRPr/>
            </a:pPr>
            <a:r>
              <a:rPr lang="fr-FR" sz="700" dirty="0" smtClean="0">
                <a:solidFill>
                  <a:srgbClr val="7F7F7F"/>
                </a:solidFill>
              </a:rPr>
              <a:t>OK</a:t>
            </a:r>
            <a:endParaRPr lang="fr-FR" sz="700" dirty="0">
              <a:solidFill>
                <a:srgbClr val="7F7F7F"/>
              </a:solidFill>
            </a:endParaRPr>
          </a:p>
        </p:txBody>
      </p:sp>
      <p:sp>
        <p:nvSpPr>
          <p:cNvPr id="18" name="TextBox 135"/>
          <p:cNvSpPr txBox="1"/>
          <p:nvPr/>
        </p:nvSpPr>
        <p:spPr>
          <a:xfrm>
            <a:off x="6156831" y="4493581"/>
            <a:ext cx="1692000" cy="340519"/>
          </a:xfrm>
          <a:prstGeom prst="roundRect">
            <a:avLst/>
          </a:prstGeom>
          <a:gradFill>
            <a:gsLst>
              <a:gs pos="0">
                <a:schemeClr val="bg1"/>
              </a:gs>
              <a:gs pos="27000">
                <a:schemeClr val="bg1">
                  <a:lumMod val="95000"/>
                </a:schemeClr>
              </a:gs>
              <a:gs pos="100000">
                <a:srgbClr val="92D050"/>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defPPr>
              <a:defRPr lang="fr-FR"/>
            </a:defPPr>
            <a:lvl1pPr algn="ctr">
              <a:defRPr sz="1000">
                <a:solidFill>
                  <a:schemeClr val="tx1"/>
                </a:solidFill>
                <a:latin typeface="Arial" charset="0"/>
              </a:defRPr>
            </a:lvl1pPr>
          </a:lstStyle>
          <a:p>
            <a:r>
              <a:rPr lang="fr-FR" dirty="0"/>
              <a:t>Tarification des remboursements</a:t>
            </a:r>
          </a:p>
        </p:txBody>
      </p:sp>
      <p:cxnSp>
        <p:nvCxnSpPr>
          <p:cNvPr id="19" name="Straight Arrow Connector 136"/>
          <p:cNvCxnSpPr>
            <a:endCxn id="18" idx="0"/>
          </p:cNvCxnSpPr>
          <p:nvPr/>
        </p:nvCxnSpPr>
        <p:spPr bwMode="auto">
          <a:xfrm>
            <a:off x="7002831" y="3938666"/>
            <a:ext cx="0" cy="554915"/>
          </a:xfrm>
          <a:prstGeom prst="straightConnector1">
            <a:avLst/>
          </a:prstGeom>
          <a:noFill/>
          <a:ln w="22225" cap="flat" cmpd="sng" algn="ctr">
            <a:solidFill>
              <a:schemeClr val="accent2"/>
            </a:solidFill>
            <a:prstDash val="solid"/>
            <a:round/>
            <a:headEnd type="none" w="med" len="med"/>
            <a:tailEnd type="triangle"/>
          </a:ln>
          <a:effectLst/>
        </p:spPr>
      </p:cxnSp>
      <p:sp>
        <p:nvSpPr>
          <p:cNvPr id="21" name="Rounded Rectangle 128"/>
          <p:cNvSpPr/>
          <p:nvPr/>
        </p:nvSpPr>
        <p:spPr bwMode="auto">
          <a:xfrm>
            <a:off x="6509199" y="4138546"/>
            <a:ext cx="989519" cy="153888"/>
          </a:xfrm>
          <a:prstGeom prst="roundRect">
            <a:avLst>
              <a:gd name="adj" fmla="val 0"/>
            </a:avLst>
          </a:prstGeom>
          <a:gradFill>
            <a:gsLst>
              <a:gs pos="0">
                <a:schemeClr val="bg1"/>
              </a:gs>
              <a:gs pos="27000">
                <a:schemeClr val="bg1">
                  <a:lumMod val="95000"/>
                </a:schemeClr>
              </a:gs>
              <a:gs pos="100000">
                <a:srgbClr val="92D050"/>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p>
            <a:pPr algn="ctr"/>
            <a:r>
              <a:rPr lang="fr-FR" sz="1000" dirty="0"/>
              <a:t>Ordonnancement</a:t>
            </a:r>
          </a:p>
        </p:txBody>
      </p:sp>
    </p:spTree>
    <p:extLst>
      <p:ext uri="{BB962C8B-B14F-4D97-AF65-F5344CB8AC3E}">
        <p14:creationId xmlns:p14="http://schemas.microsoft.com/office/powerpoint/2010/main" val="172656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400"/>
                                  </p:stCondLst>
                                  <p:childTnLst>
                                    <p:set>
                                      <p:cBhvr>
                                        <p:cTn id="9" dur="1" fill="hold">
                                          <p:stCondLst>
                                            <p:cond delay="0"/>
                                          </p:stCondLst>
                                        </p:cTn>
                                        <p:tgtEl>
                                          <p:spTgt spid="13"/>
                                        </p:tgtEl>
                                        <p:attrNameLst>
                                          <p:attrName>style.visibility</p:attrName>
                                        </p:attrNameLst>
                                      </p:cBhvr>
                                      <p:to>
                                        <p:strVal val="visible"/>
                                      </p:to>
                                    </p:set>
                                  </p:childTnLst>
                                </p:cTn>
                              </p:par>
                              <p:par>
                                <p:cTn id="10" presetID="1" presetClass="entr" presetSubtype="0" fill="hold" grpId="0" nodeType="withEffect">
                                  <p:stCondLst>
                                    <p:cond delay="900"/>
                                  </p:stCondLst>
                                  <p:childTnLst>
                                    <p:set>
                                      <p:cBhvr>
                                        <p:cTn id="11" dur="1" fill="hold">
                                          <p:stCondLst>
                                            <p:cond delay="0"/>
                                          </p:stCondLst>
                                        </p:cTn>
                                        <p:tgtEl>
                                          <p:spTgt spid="11"/>
                                        </p:tgtEl>
                                        <p:attrNameLst>
                                          <p:attrName>style.visibility</p:attrName>
                                        </p:attrNameLst>
                                      </p:cBhvr>
                                      <p:to>
                                        <p:strVal val="visible"/>
                                      </p:to>
                                    </p:set>
                                  </p:childTnLst>
                                </p:cTn>
                              </p:par>
                              <p:par>
                                <p:cTn id="12" presetID="1" presetClass="entr" presetSubtype="0" fill="hold" grpId="0" nodeType="withEffect">
                                  <p:stCondLst>
                                    <p:cond delay="1500"/>
                                  </p:stCondLst>
                                  <p:childTnLst>
                                    <p:set>
                                      <p:cBhvr>
                                        <p:cTn id="13" dur="1" fill="hold">
                                          <p:stCondLst>
                                            <p:cond delay="0"/>
                                          </p:stCondLst>
                                        </p:cTn>
                                        <p:tgtEl>
                                          <p:spTgt spid="17"/>
                                        </p:tgtEl>
                                        <p:attrNameLst>
                                          <p:attrName>style.visibility</p:attrName>
                                        </p:attrNameLst>
                                      </p:cBhvr>
                                      <p:to>
                                        <p:strVal val="visible"/>
                                      </p:to>
                                    </p:set>
                                  </p:childTnLst>
                                </p:cTn>
                              </p:par>
                            </p:childTnLst>
                          </p:cTn>
                        </p:par>
                        <p:par>
                          <p:cTn id="14" fill="hold">
                            <p:stCondLst>
                              <p:cond delay="1500"/>
                            </p:stCondLst>
                            <p:childTnLst>
                              <p:par>
                                <p:cTn id="15" presetID="1" presetClass="entr" presetSubtype="0"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7" grpId="0"/>
      <p:bldP spid="18" grpId="0" animBg="1"/>
      <p:bldP spid="2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ounded Rectangle 90"/>
          <p:cNvSpPr/>
          <p:nvPr/>
        </p:nvSpPr>
        <p:spPr bwMode="auto">
          <a:xfrm>
            <a:off x="4632285" y="4088968"/>
            <a:ext cx="1116000" cy="1197378"/>
          </a:xfrm>
          <a:prstGeom prst="roundRect">
            <a:avLst>
              <a:gd name="adj" fmla="val 3465"/>
            </a:avLst>
          </a:prstGeom>
          <a:solidFill>
            <a:schemeClr val="bg1">
              <a:lumMod val="95000"/>
              <a:alpha val="50000"/>
            </a:schemeClr>
          </a:solidFill>
          <a:ln w="9525" cap="flat" cmpd="sng" algn="ctr">
            <a:solidFill>
              <a:schemeClr val="bg1">
                <a:alpha val="0"/>
              </a:schemeClr>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1" i="0" u="none" strike="noStrike" cap="none" normalizeH="0" baseline="0" dirty="0" smtClean="0">
              <a:ln>
                <a:noFill/>
              </a:ln>
              <a:solidFill>
                <a:schemeClr val="tx1"/>
              </a:solidFill>
              <a:effectLst/>
              <a:latin typeface="Arial" pitchFamily="34" charset="0"/>
            </a:endParaRPr>
          </a:p>
        </p:txBody>
      </p:sp>
      <p:sp>
        <p:nvSpPr>
          <p:cNvPr id="55" name="Rounded Rectangle 54"/>
          <p:cNvSpPr/>
          <p:nvPr/>
        </p:nvSpPr>
        <p:spPr bwMode="auto">
          <a:xfrm>
            <a:off x="7006244" y="2121584"/>
            <a:ext cx="2127708" cy="1105882"/>
          </a:xfrm>
          <a:prstGeom prst="roundRect">
            <a:avLst>
              <a:gd name="adj" fmla="val 3465"/>
            </a:avLst>
          </a:prstGeom>
          <a:solidFill>
            <a:schemeClr val="bg1">
              <a:lumMod val="9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b" anchorCtr="0"/>
          <a:lstStyle/>
          <a:p>
            <a:pPr algn="ctr"/>
            <a:endParaRPr lang="fr-FR" sz="1000" dirty="0">
              <a:solidFill>
                <a:schemeClr val="bg1">
                  <a:lumMod val="50000"/>
                </a:schemeClr>
              </a:solidFill>
            </a:endParaRPr>
          </a:p>
        </p:txBody>
      </p:sp>
      <p:sp>
        <p:nvSpPr>
          <p:cNvPr id="9218" name="Rectangle 2"/>
          <p:cNvSpPr>
            <a:spLocks noGrp="1" noChangeArrowheads="1"/>
          </p:cNvSpPr>
          <p:nvPr>
            <p:ph type="title"/>
          </p:nvPr>
        </p:nvSpPr>
        <p:spPr/>
        <p:txBody>
          <a:bodyPr/>
          <a:lstStyle/>
          <a:p>
            <a:r>
              <a:rPr lang="fr-FR" sz="2000" dirty="0">
                <a:latin typeface="Arial" charset="0"/>
                <a:cs typeface="Arial" charset="0"/>
              </a:rPr>
              <a:t>4. </a:t>
            </a:r>
            <a:r>
              <a:rPr lang="fr-FR" sz="2000" dirty="0" smtClean="0">
                <a:latin typeface="Arial" charset="0"/>
                <a:cs typeface="Arial" charset="0"/>
              </a:rPr>
              <a:t>Prestations servies</a:t>
            </a:r>
            <a:br>
              <a:rPr lang="fr-FR" sz="2000" dirty="0" smtClean="0">
                <a:latin typeface="Arial" charset="0"/>
                <a:cs typeface="Arial" charset="0"/>
              </a:rPr>
            </a:br>
            <a:r>
              <a:rPr lang="fr-FR" sz="1800" i="1" dirty="0">
                <a:latin typeface="Arial" charset="0"/>
                <a:cs typeface="Arial" charset="0"/>
              </a:rPr>
              <a:t>Frais de santé : </a:t>
            </a:r>
            <a:r>
              <a:rPr lang="fr-FR" sz="1800" i="1" dirty="0" smtClean="0">
                <a:latin typeface="Arial" charset="0"/>
                <a:cs typeface="Arial" charset="0"/>
              </a:rPr>
              <a:t>schéma global de traitement des FSE</a:t>
            </a:r>
            <a:endParaRPr lang="fr-FR" sz="1800" i="1" dirty="0">
              <a:latin typeface="Arial" charset="0"/>
              <a:cs typeface="Arial" charset="0"/>
            </a:endParaRPr>
          </a:p>
        </p:txBody>
      </p:sp>
      <p:sp>
        <p:nvSpPr>
          <p:cNvPr id="46" name="TextBox 45"/>
          <p:cNvSpPr txBox="1"/>
          <p:nvPr/>
        </p:nvSpPr>
        <p:spPr>
          <a:xfrm>
            <a:off x="7224098" y="1588998"/>
            <a:ext cx="1692000" cy="170259"/>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p>
            <a:pPr algn="ctr">
              <a:defRPr/>
            </a:pPr>
            <a:r>
              <a:rPr lang="fr-FR" sz="1000" dirty="0" smtClean="0">
                <a:solidFill>
                  <a:schemeClr val="tx1"/>
                </a:solidFill>
                <a:latin typeface="Arial" charset="0"/>
              </a:rPr>
              <a:t>Envoi de lots de FSE</a:t>
            </a:r>
            <a:endParaRPr lang="fr-FR" sz="1000" dirty="0">
              <a:solidFill>
                <a:schemeClr val="tx1"/>
              </a:solidFill>
              <a:latin typeface="Arial" charset="0"/>
            </a:endParaRPr>
          </a:p>
        </p:txBody>
      </p:sp>
      <p:sp>
        <p:nvSpPr>
          <p:cNvPr id="9219" name="Flowchart: Magnetic Disk 9218"/>
          <p:cNvSpPr/>
          <p:nvPr/>
        </p:nvSpPr>
        <p:spPr bwMode="auto">
          <a:xfrm>
            <a:off x="7323310" y="2352195"/>
            <a:ext cx="1493576" cy="548020"/>
          </a:xfrm>
          <a:prstGeom prst="flowChartMagneticDisk">
            <a:avLst/>
          </a:prstGeom>
          <a:solidFill>
            <a:schemeClr val="bg1">
              <a:lumMod val="7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r>
              <a:rPr lang="fr-FR" sz="1000" dirty="0">
                <a:solidFill>
                  <a:schemeClr val="bg1">
                    <a:lumMod val="50000"/>
                  </a:schemeClr>
                </a:solidFill>
              </a:rPr>
              <a:t>Accueil Centralisé des Flux (ACF)</a:t>
            </a:r>
          </a:p>
        </p:txBody>
      </p:sp>
      <p:cxnSp>
        <p:nvCxnSpPr>
          <p:cNvPr id="52" name="Straight Arrow Connector 51"/>
          <p:cNvCxnSpPr>
            <a:stCxn id="46" idx="2"/>
            <a:endCxn id="9219" idx="1"/>
          </p:cNvCxnSpPr>
          <p:nvPr/>
        </p:nvCxnSpPr>
        <p:spPr bwMode="auto">
          <a:xfrm>
            <a:off x="8070098" y="1759257"/>
            <a:ext cx="0" cy="592938"/>
          </a:xfrm>
          <a:prstGeom prst="straightConnector1">
            <a:avLst/>
          </a:prstGeom>
          <a:noFill/>
          <a:ln w="22225" cap="flat" cmpd="sng" algn="ctr">
            <a:solidFill>
              <a:schemeClr val="accent2"/>
            </a:solidFill>
            <a:prstDash val="solid"/>
            <a:round/>
            <a:headEnd type="none" w="med" len="med"/>
            <a:tailEnd type="triangle"/>
          </a:ln>
          <a:effectLst/>
        </p:spPr>
      </p:cxnSp>
      <p:cxnSp>
        <p:nvCxnSpPr>
          <p:cNvPr id="57" name="Straight Arrow Connector 56"/>
          <p:cNvCxnSpPr>
            <a:stCxn id="55" idx="2"/>
            <a:endCxn id="148" idx="0"/>
          </p:cNvCxnSpPr>
          <p:nvPr/>
        </p:nvCxnSpPr>
        <p:spPr bwMode="auto">
          <a:xfrm>
            <a:off x="8070098" y="3227466"/>
            <a:ext cx="0" cy="1134151"/>
          </a:xfrm>
          <a:prstGeom prst="straightConnector1">
            <a:avLst/>
          </a:prstGeom>
          <a:noFill/>
          <a:ln w="22225" cap="flat" cmpd="sng" algn="ctr">
            <a:solidFill>
              <a:schemeClr val="accent2"/>
            </a:solidFill>
            <a:prstDash val="solid"/>
            <a:round/>
            <a:headEnd type="none" w="med" len="med"/>
            <a:tailEnd type="triangle"/>
          </a:ln>
          <a:effectLst/>
        </p:spPr>
      </p:cxnSp>
      <p:grpSp>
        <p:nvGrpSpPr>
          <p:cNvPr id="2" name="Groupe 1"/>
          <p:cNvGrpSpPr/>
          <p:nvPr/>
        </p:nvGrpSpPr>
        <p:grpSpPr>
          <a:xfrm>
            <a:off x="4861411" y="4170527"/>
            <a:ext cx="870006" cy="874987"/>
            <a:chOff x="6136238" y="4159829"/>
            <a:chExt cx="870006" cy="874987"/>
          </a:xfrm>
        </p:grpSpPr>
        <p:pic>
          <p:nvPicPr>
            <p:cNvPr id="67" name="Picture 13" descr="https://encrypted-tbn2.gstatic.com/images?q=tbn:ANd9GcQ1AFtNGaohnhb_hUhoEtK_fg9LbhVDLZQfcqu6D2qOClfoi1jrX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6238" y="4159829"/>
              <a:ext cx="445920" cy="247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13" descr="https://encrypted-tbn2.gstatic.com/images?q=tbn:ANd9GcQ1AFtNGaohnhb_hUhoEtK_fg9LbhVDLZQfcqu6D2qOClfoi1jrX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6238" y="4473588"/>
              <a:ext cx="445920" cy="247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1" name="Straight Arrow Connector 70"/>
            <p:cNvCxnSpPr>
              <a:endCxn id="67" idx="3"/>
            </p:cNvCxnSpPr>
            <p:nvPr/>
          </p:nvCxnSpPr>
          <p:spPr bwMode="auto">
            <a:xfrm flipH="1" flipV="1">
              <a:off x="6582158" y="4283564"/>
              <a:ext cx="424086" cy="404414"/>
            </a:xfrm>
            <a:prstGeom prst="straightConnector1">
              <a:avLst/>
            </a:prstGeom>
            <a:noFill/>
            <a:ln w="22225" cap="flat" cmpd="sng" algn="ctr">
              <a:solidFill>
                <a:schemeClr val="accent2"/>
              </a:solidFill>
              <a:prstDash val="solid"/>
              <a:round/>
              <a:headEnd type="none" w="med" len="med"/>
              <a:tailEnd type="triangle"/>
            </a:ln>
            <a:effectLst/>
          </p:spPr>
        </p:cxnSp>
        <p:cxnSp>
          <p:nvCxnSpPr>
            <p:cNvPr id="74" name="Straight Arrow Connector 73"/>
            <p:cNvCxnSpPr>
              <a:endCxn id="69" idx="3"/>
            </p:cNvCxnSpPr>
            <p:nvPr/>
          </p:nvCxnSpPr>
          <p:spPr bwMode="auto">
            <a:xfrm flipH="1" flipV="1">
              <a:off x="6582158" y="4597323"/>
              <a:ext cx="424086" cy="90655"/>
            </a:xfrm>
            <a:prstGeom prst="straightConnector1">
              <a:avLst/>
            </a:prstGeom>
            <a:noFill/>
            <a:ln w="22225" cap="flat" cmpd="sng" algn="ctr">
              <a:solidFill>
                <a:schemeClr val="accent2"/>
              </a:solidFill>
              <a:prstDash val="solid"/>
              <a:round/>
              <a:headEnd type="none" w="med" len="med"/>
              <a:tailEnd type="triangle"/>
            </a:ln>
            <a:effectLst/>
          </p:spPr>
        </p:cxnSp>
        <p:pic>
          <p:nvPicPr>
            <p:cNvPr id="81" name="Picture 13" descr="https://encrypted-tbn2.gstatic.com/images?q=tbn:ANd9GcQ1AFtNGaohnhb_hUhoEtK_fg9LbhVDLZQfcqu6D2qOClfoi1jrX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6238" y="4787347"/>
              <a:ext cx="445920" cy="247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3" name="Straight Arrow Connector 82"/>
            <p:cNvCxnSpPr>
              <a:endCxn id="81" idx="3"/>
            </p:cNvCxnSpPr>
            <p:nvPr/>
          </p:nvCxnSpPr>
          <p:spPr bwMode="auto">
            <a:xfrm flipH="1">
              <a:off x="6582158" y="4687978"/>
              <a:ext cx="424086" cy="223104"/>
            </a:xfrm>
            <a:prstGeom prst="straightConnector1">
              <a:avLst/>
            </a:prstGeom>
            <a:noFill/>
            <a:ln w="22225" cap="flat" cmpd="sng" algn="ctr">
              <a:solidFill>
                <a:schemeClr val="accent2"/>
              </a:solidFill>
              <a:prstDash val="solid"/>
              <a:round/>
              <a:headEnd type="none" w="med" len="med"/>
              <a:tailEnd type="triangle"/>
            </a:ln>
            <a:effectLst/>
          </p:spPr>
        </p:cxnSp>
      </p:grpSp>
      <p:cxnSp>
        <p:nvCxnSpPr>
          <p:cNvPr id="145" name="Straight Arrow Connector 144"/>
          <p:cNvCxnSpPr>
            <a:stCxn id="129" idx="3"/>
          </p:cNvCxnSpPr>
          <p:nvPr/>
        </p:nvCxnSpPr>
        <p:spPr bwMode="auto">
          <a:xfrm flipV="1">
            <a:off x="4770357" y="1759257"/>
            <a:ext cx="2453741" cy="769415"/>
          </a:xfrm>
          <a:prstGeom prst="straightConnector1">
            <a:avLst/>
          </a:prstGeom>
          <a:noFill/>
          <a:ln w="22225" cap="flat" cmpd="sng" algn="ctr">
            <a:solidFill>
              <a:schemeClr val="accent2"/>
            </a:solidFill>
            <a:prstDash val="solid"/>
            <a:round/>
            <a:headEnd type="none" w="med" len="med"/>
            <a:tailEnd type="triangle"/>
          </a:ln>
          <a:effectLst/>
        </p:spPr>
      </p:cxnSp>
      <p:cxnSp>
        <p:nvCxnSpPr>
          <p:cNvPr id="41" name="Straight Arrow Connector 40"/>
          <p:cNvCxnSpPr>
            <a:endCxn id="46" idx="1"/>
          </p:cNvCxnSpPr>
          <p:nvPr/>
        </p:nvCxnSpPr>
        <p:spPr bwMode="auto">
          <a:xfrm>
            <a:off x="4137841" y="1672815"/>
            <a:ext cx="3086257" cy="1313"/>
          </a:xfrm>
          <a:prstGeom prst="straightConnector1">
            <a:avLst/>
          </a:prstGeom>
          <a:noFill/>
          <a:ln w="22225" cap="flat" cmpd="sng" algn="ctr">
            <a:solidFill>
              <a:schemeClr val="accent2"/>
            </a:solidFill>
            <a:prstDash val="solid"/>
            <a:round/>
            <a:headEnd type="none" w="med" len="med"/>
            <a:tailEnd type="triangle"/>
          </a:ln>
          <a:effectLst/>
        </p:spPr>
      </p:cxnSp>
      <p:grpSp>
        <p:nvGrpSpPr>
          <p:cNvPr id="58" name="Group 9244"/>
          <p:cNvGrpSpPr/>
          <p:nvPr/>
        </p:nvGrpSpPr>
        <p:grpSpPr>
          <a:xfrm>
            <a:off x="5731417" y="4219657"/>
            <a:ext cx="1043372" cy="936000"/>
            <a:chOff x="4284298" y="4566569"/>
            <a:chExt cx="1043372" cy="936000"/>
          </a:xfrm>
        </p:grpSpPr>
        <p:sp>
          <p:nvSpPr>
            <p:cNvPr id="59" name="TextBox 91"/>
            <p:cNvSpPr txBox="1"/>
            <p:nvPr/>
          </p:nvSpPr>
          <p:spPr>
            <a:xfrm>
              <a:off x="4320787" y="4566569"/>
              <a:ext cx="972000" cy="936000"/>
            </a:xfrm>
            <a:prstGeom prst="flowChartDecision">
              <a:avLst/>
            </a:prstGeom>
            <a:gradFill>
              <a:gsLst>
                <a:gs pos="0">
                  <a:schemeClr val="bg1"/>
                </a:gs>
                <a:gs pos="50000">
                  <a:schemeClr val="bg1">
                    <a:lumMod val="95000"/>
                  </a:schemeClr>
                </a:gs>
                <a:gs pos="100000">
                  <a:schemeClr val="bg1">
                    <a:lumMod val="85000"/>
                  </a:schemeClr>
                </a:gs>
              </a:gsLst>
              <a:lin ang="5400000" scaled="0"/>
            </a:gradFill>
            <a:ln w="63500">
              <a:solidFill>
                <a:srgbClr val="FFFF00"/>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p>
              <a:pPr algn="ctr">
                <a:defRPr/>
              </a:pPr>
              <a:endParaRPr lang="fr-FR" sz="800" dirty="0">
                <a:solidFill>
                  <a:schemeClr val="tx1"/>
                </a:solidFill>
                <a:latin typeface="Arial" charset="0"/>
              </a:endParaRPr>
            </a:p>
          </p:txBody>
        </p:sp>
        <p:sp>
          <p:nvSpPr>
            <p:cNvPr id="60" name="Rectangle 59"/>
            <p:cNvSpPr/>
            <p:nvPr/>
          </p:nvSpPr>
          <p:spPr>
            <a:xfrm>
              <a:off x="4284298" y="4787299"/>
              <a:ext cx="1043372" cy="507831"/>
            </a:xfrm>
            <a:prstGeom prst="rect">
              <a:avLst/>
            </a:prstGeom>
            <a:ln w="63500">
              <a:noFill/>
            </a:ln>
          </p:spPr>
          <p:txBody>
            <a:bodyPr wrap="square">
              <a:spAutoFit/>
            </a:bodyPr>
            <a:lstStyle/>
            <a:p>
              <a:pPr algn="ctr">
                <a:defRPr/>
              </a:pPr>
              <a:r>
                <a:rPr lang="fr-FR" sz="900" dirty="0" smtClean="0"/>
                <a:t>Contrôles </a:t>
              </a:r>
            </a:p>
            <a:p>
              <a:pPr algn="ctr">
                <a:defRPr/>
              </a:pPr>
              <a:r>
                <a:rPr lang="fr-FR" sz="900" dirty="0" smtClean="0"/>
                <a:t>de normes </a:t>
              </a:r>
            </a:p>
            <a:p>
              <a:pPr algn="ctr">
                <a:defRPr/>
              </a:pPr>
              <a:r>
                <a:rPr lang="fr-FR" sz="900" dirty="0" smtClean="0"/>
                <a:t>ok ?</a:t>
              </a:r>
              <a:endParaRPr lang="fr-FR" sz="900" dirty="0"/>
            </a:p>
          </p:txBody>
        </p:sp>
      </p:grpSp>
      <p:cxnSp>
        <p:nvCxnSpPr>
          <p:cNvPr id="56" name="Straight Arrow Connector 92"/>
          <p:cNvCxnSpPr>
            <a:endCxn id="60" idx="3"/>
          </p:cNvCxnSpPr>
          <p:nvPr/>
        </p:nvCxnSpPr>
        <p:spPr bwMode="auto">
          <a:xfrm flipH="1">
            <a:off x="6774789" y="4687978"/>
            <a:ext cx="231455" cy="6325"/>
          </a:xfrm>
          <a:prstGeom prst="straightConnector1">
            <a:avLst/>
          </a:prstGeom>
          <a:noFill/>
          <a:ln w="22225" cap="flat" cmpd="sng" algn="ctr">
            <a:solidFill>
              <a:schemeClr val="accent2"/>
            </a:solidFill>
            <a:prstDash val="solid"/>
            <a:round/>
            <a:headEnd type="none" w="med" len="med"/>
            <a:tailEnd type="triangle"/>
          </a:ln>
          <a:effectLst/>
        </p:spPr>
      </p:cxnSp>
      <p:grpSp>
        <p:nvGrpSpPr>
          <p:cNvPr id="62" name="Groupe 61"/>
          <p:cNvGrpSpPr/>
          <p:nvPr/>
        </p:nvGrpSpPr>
        <p:grpSpPr>
          <a:xfrm>
            <a:off x="21079" y="673598"/>
            <a:ext cx="4980106" cy="2186919"/>
            <a:chOff x="12039" y="703721"/>
            <a:chExt cx="4980106" cy="2186919"/>
          </a:xfrm>
        </p:grpSpPr>
        <p:grpSp>
          <p:nvGrpSpPr>
            <p:cNvPr id="63" name="Groupe 62"/>
            <p:cNvGrpSpPr/>
            <p:nvPr/>
          </p:nvGrpSpPr>
          <p:grpSpPr>
            <a:xfrm>
              <a:off x="12039" y="1854353"/>
              <a:ext cx="4749278" cy="1036287"/>
              <a:chOff x="12039" y="1854353"/>
              <a:chExt cx="4749278" cy="1036287"/>
            </a:xfrm>
          </p:grpSpPr>
          <p:cxnSp>
            <p:nvCxnSpPr>
              <p:cNvPr id="122" name="Straight Arrow Connector 29"/>
              <p:cNvCxnSpPr>
                <a:stCxn id="68" idx="2"/>
                <a:endCxn id="146" idx="0"/>
              </p:cNvCxnSpPr>
              <p:nvPr/>
            </p:nvCxnSpPr>
            <p:spPr bwMode="auto">
              <a:xfrm>
                <a:off x="1167322" y="1854353"/>
                <a:ext cx="2124" cy="464428"/>
              </a:xfrm>
              <a:prstGeom prst="straightConnector1">
                <a:avLst/>
              </a:prstGeom>
              <a:noFill/>
              <a:ln w="22225" cap="flat" cmpd="sng" algn="ctr">
                <a:solidFill>
                  <a:schemeClr val="accent2"/>
                </a:solidFill>
                <a:prstDash val="solid"/>
                <a:round/>
                <a:headEnd type="none" w="med" len="med"/>
                <a:tailEnd type="arrow"/>
              </a:ln>
              <a:effectLst/>
            </p:spPr>
          </p:cxnSp>
          <p:pic>
            <p:nvPicPr>
              <p:cNvPr id="123" name="Image 7"/>
              <p:cNvPicPr>
                <a:picLocks noChangeAspect="1"/>
              </p:cNvPicPr>
              <p:nvPr/>
            </p:nvPicPr>
            <p:blipFill rotWithShape="1">
              <a:blip r:embed="rId4">
                <a:extLst>
                  <a:ext uri="{28A0092B-C50C-407E-A947-70E740481C1C}">
                    <a14:useLocalDpi xmlns:a14="http://schemas.microsoft.com/office/drawing/2010/main" val="0"/>
                  </a:ext>
                </a:extLst>
              </a:blip>
              <a:srcRect t="6456" r="9537" b="5916"/>
              <a:stretch/>
            </p:blipFill>
            <p:spPr bwMode="auto">
              <a:xfrm>
                <a:off x="2257092" y="2287615"/>
                <a:ext cx="717771" cy="55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4" name="Straight Arrow Connector 38"/>
              <p:cNvCxnSpPr>
                <a:stCxn id="144" idx="1"/>
                <a:endCxn id="123" idx="1"/>
              </p:cNvCxnSpPr>
              <p:nvPr/>
            </p:nvCxnSpPr>
            <p:spPr bwMode="auto">
              <a:xfrm flipV="1">
                <a:off x="996734" y="2564528"/>
                <a:ext cx="1260358" cy="7137"/>
              </a:xfrm>
              <a:prstGeom prst="straightConnector1">
                <a:avLst/>
              </a:prstGeom>
              <a:noFill/>
              <a:ln w="22225" cap="flat" cmpd="sng" algn="ctr">
                <a:solidFill>
                  <a:schemeClr val="accent2"/>
                </a:solidFill>
                <a:prstDash val="solid"/>
                <a:round/>
                <a:headEnd type="none" w="med" len="med"/>
                <a:tailEnd type="triangle"/>
              </a:ln>
              <a:effectLst/>
            </p:spPr>
          </p:cxnSp>
          <p:sp>
            <p:nvSpPr>
              <p:cNvPr id="125" name="TextBox 39"/>
              <p:cNvSpPr txBox="1"/>
              <p:nvPr/>
            </p:nvSpPr>
            <p:spPr>
              <a:xfrm>
                <a:off x="3289049" y="2063057"/>
                <a:ext cx="1440000" cy="340519"/>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lIns="36000" tIns="0" rIns="36000" bIns="0">
                <a:spAutoFit/>
              </a:bodyPr>
              <a:lstStyle/>
              <a:p>
                <a:pPr algn="ctr">
                  <a:defRPr/>
                </a:pPr>
                <a:r>
                  <a:rPr lang="fr-FR" sz="1000" dirty="0" smtClean="0">
                    <a:solidFill>
                      <a:schemeClr val="tx1"/>
                    </a:solidFill>
                    <a:latin typeface="Arial" charset="0"/>
                  </a:rPr>
                  <a:t>Délivrance de médicaments</a:t>
                </a:r>
                <a:endParaRPr lang="fr-FR" sz="1000" dirty="0">
                  <a:solidFill>
                    <a:schemeClr val="tx1"/>
                  </a:solidFill>
                  <a:latin typeface="Arial" charset="0"/>
                </a:endParaRPr>
              </a:p>
            </p:txBody>
          </p:sp>
          <p:sp>
            <p:nvSpPr>
              <p:cNvPr id="129" name="TextBox 40"/>
              <p:cNvSpPr txBox="1"/>
              <p:nvPr/>
            </p:nvSpPr>
            <p:spPr>
              <a:xfrm>
                <a:off x="3321317" y="2473665"/>
                <a:ext cx="1440000" cy="170259"/>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lIns="36000" tIns="0" rIns="36000" bIns="0">
                <a:spAutoFit/>
              </a:bodyPr>
              <a:lstStyle/>
              <a:p>
                <a:pPr algn="ctr">
                  <a:defRPr/>
                </a:pPr>
                <a:r>
                  <a:rPr lang="fr-FR" sz="1000" dirty="0" smtClean="0">
                    <a:solidFill>
                      <a:schemeClr val="tx1"/>
                    </a:solidFill>
                    <a:latin typeface="Arial" charset="0"/>
                  </a:rPr>
                  <a:t>Réalisation d’une FSE</a:t>
                </a:r>
                <a:endParaRPr lang="fr-FR" sz="1000" dirty="0">
                  <a:solidFill>
                    <a:schemeClr val="tx1"/>
                  </a:solidFill>
                  <a:latin typeface="Arial" charset="0"/>
                </a:endParaRPr>
              </a:p>
            </p:txBody>
          </p:sp>
          <p:cxnSp>
            <p:nvCxnSpPr>
              <p:cNvPr id="130" name="Straight Arrow Connector 41"/>
              <p:cNvCxnSpPr>
                <a:stCxn id="123" idx="3"/>
                <a:endCxn id="125" idx="1"/>
              </p:cNvCxnSpPr>
              <p:nvPr/>
            </p:nvCxnSpPr>
            <p:spPr bwMode="auto">
              <a:xfrm flipV="1">
                <a:off x="2974863" y="2233317"/>
                <a:ext cx="314186" cy="331211"/>
              </a:xfrm>
              <a:prstGeom prst="straightConnector1">
                <a:avLst/>
              </a:prstGeom>
              <a:noFill/>
              <a:ln w="22225" cap="flat" cmpd="sng" algn="ctr">
                <a:solidFill>
                  <a:schemeClr val="accent2"/>
                </a:solidFill>
                <a:prstDash val="solid"/>
                <a:round/>
                <a:headEnd type="none" w="med" len="med"/>
                <a:tailEnd type="triangle"/>
              </a:ln>
              <a:effectLst/>
            </p:spPr>
          </p:cxnSp>
          <p:cxnSp>
            <p:nvCxnSpPr>
              <p:cNvPr id="132" name="Straight Arrow Connector 42"/>
              <p:cNvCxnSpPr>
                <a:stCxn id="123" idx="3"/>
                <a:endCxn id="129" idx="1"/>
              </p:cNvCxnSpPr>
              <p:nvPr/>
            </p:nvCxnSpPr>
            <p:spPr bwMode="auto">
              <a:xfrm flipV="1">
                <a:off x="2974863" y="2558795"/>
                <a:ext cx="346454" cy="5733"/>
              </a:xfrm>
              <a:prstGeom prst="straightConnector1">
                <a:avLst/>
              </a:prstGeom>
              <a:noFill/>
              <a:ln w="22225" cap="flat" cmpd="sng" algn="ctr">
                <a:solidFill>
                  <a:schemeClr val="accent2"/>
                </a:solidFill>
                <a:prstDash val="solid"/>
                <a:round/>
                <a:headEnd type="none" w="med" len="med"/>
                <a:tailEnd type="triangle"/>
              </a:ln>
              <a:effectLst/>
            </p:spPr>
          </p:cxnSp>
          <p:pic>
            <p:nvPicPr>
              <p:cNvPr id="133"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84501" y="2638350"/>
                <a:ext cx="348348" cy="252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6" name="Groupe 135"/>
              <p:cNvGrpSpPr/>
              <p:nvPr/>
            </p:nvGrpSpPr>
            <p:grpSpPr>
              <a:xfrm>
                <a:off x="996732" y="2193873"/>
                <a:ext cx="464824" cy="622220"/>
                <a:chOff x="-3512069" y="645640"/>
                <a:chExt cx="873265" cy="1548749"/>
              </a:xfrm>
            </p:grpSpPr>
            <p:grpSp>
              <p:nvGrpSpPr>
                <p:cNvPr id="142" name="Groupe 141"/>
                <p:cNvGrpSpPr/>
                <p:nvPr/>
              </p:nvGrpSpPr>
              <p:grpSpPr>
                <a:xfrm>
                  <a:off x="-3512069" y="956545"/>
                  <a:ext cx="648961" cy="1237844"/>
                  <a:chOff x="-5195206" y="1143184"/>
                  <a:chExt cx="648961" cy="1237844"/>
                </a:xfrm>
              </p:grpSpPr>
              <p:pic>
                <p:nvPicPr>
                  <p:cNvPr id="144" name="Picture 3" descr="C:\Users\pporte1\Desktop\C2\CNAMTS\SNA\03 - Icônes\Icones Hommes\k3485194.jpg"/>
                  <p:cNvPicPr>
                    <a:picLocks noChangeAspect="1" noChangeArrowheads="1"/>
                  </p:cNvPicPr>
                  <p:nvPr/>
                </p:nvPicPr>
                <p:blipFill>
                  <a:blip r:embed="rId6">
                    <a:extLst>
                      <a:ext uri="{28A0092B-C50C-407E-A947-70E740481C1C}">
                        <a14:useLocalDpi xmlns:a14="http://schemas.microsoft.com/office/drawing/2010/main" val="0"/>
                      </a:ext>
                    </a:extLst>
                  </a:blip>
                  <a:srcRect t="22745" r="50000"/>
                  <a:stretch>
                    <a:fillRect/>
                  </a:stretch>
                </p:blipFill>
                <p:spPr bwMode="auto">
                  <a:xfrm>
                    <a:off x="-5195206" y="1164229"/>
                    <a:ext cx="648961" cy="1216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6" name="Image 14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46030" y="1143184"/>
                    <a:ext cx="350593" cy="195524"/>
                  </a:xfrm>
                  <a:prstGeom prst="rect">
                    <a:avLst/>
                  </a:prstGeom>
                </p:spPr>
              </p:pic>
            </p:grpSp>
            <p:sp>
              <p:nvSpPr>
                <p:cNvPr id="143" name="Rectangle 12"/>
                <p:cNvSpPr>
                  <a:spLocks noChangeArrowheads="1"/>
                </p:cNvSpPr>
                <p:nvPr/>
              </p:nvSpPr>
              <p:spPr bwMode="auto">
                <a:xfrm>
                  <a:off x="-2967911" y="645640"/>
                  <a:ext cx="329107" cy="621810"/>
                </a:xfrm>
                <a:prstGeom prst="rect">
                  <a:avLst/>
                </a:prstGeom>
                <a:solidFill>
                  <a:schemeClr val="bg1"/>
                </a:solidFill>
                <a:ln w="9525" algn="ctr">
                  <a:solidFill>
                    <a:schemeClr val="bg1"/>
                  </a:solidFill>
                  <a:round/>
                  <a:headEnd/>
                  <a:tailEnd/>
                </a:ln>
              </p:spPr>
              <p:txBody>
                <a:bodyPr lIns="90000" tIns="46800" rIns="90000" bIns="46800" anchor="ctr"/>
                <a:lstStyle/>
                <a:p>
                  <a:endParaRPr lang="fr-FR" dirty="0"/>
                </a:p>
              </p:txBody>
            </p:sp>
          </p:grpSp>
          <p:grpSp>
            <p:nvGrpSpPr>
              <p:cNvPr id="137" name="Group 5"/>
              <p:cNvGrpSpPr>
                <a:grpSpLocks/>
              </p:cNvGrpSpPr>
              <p:nvPr/>
            </p:nvGrpSpPr>
            <p:grpSpPr bwMode="auto">
              <a:xfrm>
                <a:off x="12039" y="1980728"/>
                <a:ext cx="1250711" cy="429893"/>
                <a:chOff x="-3738677" y="2035861"/>
                <a:chExt cx="1314718" cy="449176"/>
              </a:xfrm>
            </p:grpSpPr>
            <p:sp>
              <p:nvSpPr>
                <p:cNvPr id="140" name="Oval Callout 8"/>
                <p:cNvSpPr>
                  <a:spLocks noChangeArrowheads="1"/>
                </p:cNvSpPr>
                <p:nvPr/>
              </p:nvSpPr>
              <p:spPr bwMode="auto">
                <a:xfrm>
                  <a:off x="-3612434" y="2035861"/>
                  <a:ext cx="947154" cy="449176"/>
                </a:xfrm>
                <a:prstGeom prst="wedgeEllipseCallout">
                  <a:avLst>
                    <a:gd name="adj1" fmla="val 53084"/>
                    <a:gd name="adj2" fmla="val 62268"/>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p:spPr>
              <p:txBody>
                <a:bodyPr lIns="90000" tIns="46800" rIns="90000" bIns="46800" anchor="ctr"/>
                <a:lstStyle/>
                <a:p>
                  <a:pPr algn="ctr">
                    <a:defRPr/>
                  </a:pPr>
                  <a:endParaRPr lang="fr-FR" sz="1100" dirty="0">
                    <a:latin typeface="Arial" charset="0"/>
                  </a:endParaRPr>
                </a:p>
              </p:txBody>
            </p:sp>
            <p:sp>
              <p:nvSpPr>
                <p:cNvPr id="141" name="TextBox 66"/>
                <p:cNvSpPr txBox="1">
                  <a:spLocks noChangeArrowheads="1"/>
                </p:cNvSpPr>
                <p:nvPr/>
              </p:nvSpPr>
              <p:spPr bwMode="auto">
                <a:xfrm>
                  <a:off x="-3738677" y="2051421"/>
                  <a:ext cx="1314718" cy="418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fr-FR" sz="1000" dirty="0"/>
                    <a:t>Je </a:t>
                  </a:r>
                  <a:r>
                    <a:rPr lang="fr-FR" sz="1000" dirty="0" smtClean="0"/>
                    <a:t>vais à la pharmacie</a:t>
                  </a:r>
                  <a:endParaRPr lang="fr-FR" sz="1000" dirty="0"/>
                </a:p>
              </p:txBody>
            </p:sp>
          </p:grpSp>
          <p:pic>
            <p:nvPicPr>
              <p:cNvPr id="139" name="Picture 4" descr="http://www.ordre.pharmacien.fr/var/mercure/storage/images/accueil-la-lettre/accueil-lettre-16/cps3-une-carte-pour-tous-les-pharmaciens-inscrits-a-l-ordre/225391-1-fre-FR/CPS3-une-carte-pour-tous-les-pharmaciens-inscrits-a-l-Ordre_letter_image.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93370" y="2280691"/>
                <a:ext cx="272765" cy="1814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 name="Groupe 63"/>
            <p:cNvGrpSpPr/>
            <p:nvPr/>
          </p:nvGrpSpPr>
          <p:grpSpPr>
            <a:xfrm>
              <a:off x="321322" y="703721"/>
              <a:ext cx="4670823" cy="1314105"/>
              <a:chOff x="321322" y="703721"/>
              <a:chExt cx="4670823" cy="1314105"/>
            </a:xfrm>
          </p:grpSpPr>
          <p:cxnSp>
            <p:nvCxnSpPr>
              <p:cNvPr id="65" name="Straight Arrow Connector 25"/>
              <p:cNvCxnSpPr>
                <a:stCxn id="82" idx="3"/>
                <a:endCxn id="66" idx="1"/>
              </p:cNvCxnSpPr>
              <p:nvPr/>
            </p:nvCxnSpPr>
            <p:spPr bwMode="auto">
              <a:xfrm>
                <a:off x="2984317" y="1686881"/>
                <a:ext cx="315828" cy="4259"/>
              </a:xfrm>
              <a:prstGeom prst="straightConnector1">
                <a:avLst/>
              </a:prstGeom>
              <a:noFill/>
              <a:ln w="22225" cap="flat" cmpd="sng" algn="ctr">
                <a:solidFill>
                  <a:schemeClr val="accent2"/>
                </a:solidFill>
                <a:prstDash val="solid"/>
                <a:round/>
                <a:headEnd type="none" w="med" len="med"/>
                <a:tailEnd type="triangle"/>
              </a:ln>
              <a:effectLst/>
            </p:spPr>
          </p:cxnSp>
          <p:sp>
            <p:nvSpPr>
              <p:cNvPr id="66" name="TextBox 26"/>
              <p:cNvSpPr txBox="1"/>
              <p:nvPr/>
            </p:nvSpPr>
            <p:spPr>
              <a:xfrm>
                <a:off x="3300145" y="1606010"/>
                <a:ext cx="1692000" cy="170259"/>
              </a:xfrm>
              <a:prstGeom prst="roundRect">
                <a:avLst/>
              </a:prstGeom>
              <a:solidFill>
                <a:schemeClr val="accent6">
                  <a:lumMod val="40000"/>
                  <a:lumOff val="60000"/>
                </a:schemeClr>
              </a:soli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defPPr>
                  <a:defRPr lang="fr-FR"/>
                </a:defPPr>
                <a:lvl1pPr algn="ctr">
                  <a:defRPr sz="1000">
                    <a:solidFill>
                      <a:schemeClr val="tx1"/>
                    </a:solidFill>
                    <a:latin typeface="Arial" charset="0"/>
                  </a:defRPr>
                </a:lvl1pPr>
              </a:lstStyle>
              <a:p>
                <a:r>
                  <a:rPr lang="fr-FR" dirty="0"/>
                  <a:t>Réalisation d’une FSE</a:t>
                </a:r>
              </a:p>
            </p:txBody>
          </p:sp>
          <p:sp>
            <p:nvSpPr>
              <p:cNvPr id="68" name="TextBox 27"/>
              <p:cNvSpPr txBox="1"/>
              <p:nvPr/>
            </p:nvSpPr>
            <p:spPr>
              <a:xfrm>
                <a:off x="321322" y="1513834"/>
                <a:ext cx="1692000" cy="340519"/>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nchor="ctr" anchorCtr="0">
                <a:spAutoFit/>
              </a:bodyPr>
              <a:lstStyle/>
              <a:p>
                <a:pPr algn="ctr">
                  <a:defRPr/>
                </a:pPr>
                <a:r>
                  <a:rPr lang="fr-FR" sz="1000" dirty="0" smtClean="0">
                    <a:solidFill>
                      <a:schemeClr val="tx1"/>
                    </a:solidFill>
                    <a:latin typeface="Arial" charset="0"/>
                  </a:rPr>
                  <a:t>Délivrance d’une ordonnance</a:t>
                </a:r>
                <a:endParaRPr lang="fr-FR" sz="1000" dirty="0">
                  <a:solidFill>
                    <a:schemeClr val="tx1"/>
                  </a:solidFill>
                  <a:latin typeface="Arial" charset="0"/>
                </a:endParaRPr>
              </a:p>
            </p:txBody>
          </p:sp>
          <p:cxnSp>
            <p:nvCxnSpPr>
              <p:cNvPr id="76" name="Straight Arrow Connector 28"/>
              <p:cNvCxnSpPr>
                <a:stCxn id="82" idx="1"/>
                <a:endCxn id="68" idx="3"/>
              </p:cNvCxnSpPr>
              <p:nvPr/>
            </p:nvCxnSpPr>
            <p:spPr bwMode="auto">
              <a:xfrm flipH="1" flipV="1">
                <a:off x="2013322" y="1684094"/>
                <a:ext cx="290647" cy="2787"/>
              </a:xfrm>
              <a:prstGeom prst="straightConnector1">
                <a:avLst/>
              </a:prstGeom>
              <a:noFill/>
              <a:ln w="22225" cap="flat" cmpd="sng" algn="ctr">
                <a:solidFill>
                  <a:schemeClr val="accent2"/>
                </a:solidFill>
                <a:prstDash val="solid"/>
                <a:round/>
                <a:headEnd type="none" w="med" len="med"/>
                <a:tailEnd type="triangle"/>
              </a:ln>
              <a:effectLst/>
            </p:spPr>
          </p:cxnSp>
          <p:grpSp>
            <p:nvGrpSpPr>
              <p:cNvPr id="77" name="Groupe 76"/>
              <p:cNvGrpSpPr/>
              <p:nvPr/>
            </p:nvGrpSpPr>
            <p:grpSpPr>
              <a:xfrm>
                <a:off x="3772553" y="1219598"/>
                <a:ext cx="772506" cy="369332"/>
                <a:chOff x="3924678" y="945908"/>
                <a:chExt cx="772506" cy="369332"/>
              </a:xfrm>
            </p:grpSpPr>
            <p:pic>
              <p:nvPicPr>
                <p:cNvPr id="10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4678" y="1010779"/>
                  <a:ext cx="348348" cy="252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72" descr="CPS_medecin"/>
                <p:cNvPicPr>
                  <a:picLocks noChangeAspect="1" noChangeArrowheads="1"/>
                </p:cNvPicPr>
                <p:nvPr/>
              </p:nvPicPr>
              <p:blipFill>
                <a:blip r:embed="rId9"/>
                <a:srcRect/>
                <a:stretch>
                  <a:fillRect/>
                </a:stretch>
              </p:blipFill>
              <p:spPr bwMode="auto">
                <a:xfrm>
                  <a:off x="4388132" y="1033281"/>
                  <a:ext cx="309052" cy="194169"/>
                </a:xfrm>
                <a:prstGeom prst="rect">
                  <a:avLst/>
                </a:prstGeom>
                <a:solidFill>
                  <a:schemeClr val="bg1"/>
                </a:solidFill>
                <a:ln>
                  <a:solidFill>
                    <a:schemeClr val="accent6"/>
                  </a:solidFill>
                </a:ln>
                <a:extLst/>
              </p:spPr>
            </p:pic>
            <p:sp>
              <p:nvSpPr>
                <p:cNvPr id="118" name="ZoneTexte 117"/>
                <p:cNvSpPr txBox="1"/>
                <p:nvPr/>
              </p:nvSpPr>
              <p:spPr>
                <a:xfrm>
                  <a:off x="4161174" y="945908"/>
                  <a:ext cx="319318" cy="369332"/>
                </a:xfrm>
                <a:prstGeom prst="rect">
                  <a:avLst/>
                </a:prstGeom>
                <a:noFill/>
              </p:spPr>
              <p:txBody>
                <a:bodyPr wrap="none" rtlCol="0">
                  <a:spAutoFit/>
                </a:bodyPr>
                <a:lstStyle/>
                <a:p>
                  <a:r>
                    <a:rPr lang="fr-FR" dirty="0" smtClean="0"/>
                    <a:t>+</a:t>
                  </a:r>
                  <a:endParaRPr lang="fr-FR" dirty="0"/>
                </a:p>
              </p:txBody>
            </p:sp>
          </p:grpSp>
          <p:grpSp>
            <p:nvGrpSpPr>
              <p:cNvPr id="78" name="Groupe 77"/>
              <p:cNvGrpSpPr/>
              <p:nvPr/>
            </p:nvGrpSpPr>
            <p:grpSpPr>
              <a:xfrm>
                <a:off x="384557" y="703721"/>
                <a:ext cx="2599760" cy="1314105"/>
                <a:chOff x="384557" y="703721"/>
                <a:chExt cx="2599760" cy="1314105"/>
              </a:xfrm>
            </p:grpSpPr>
            <p:grpSp>
              <p:nvGrpSpPr>
                <p:cNvPr id="79" name="Groupe 78"/>
                <p:cNvGrpSpPr/>
                <p:nvPr/>
              </p:nvGrpSpPr>
              <p:grpSpPr>
                <a:xfrm>
                  <a:off x="384557" y="768583"/>
                  <a:ext cx="454259" cy="645847"/>
                  <a:chOff x="-1816856" y="2019501"/>
                  <a:chExt cx="853417" cy="1337897"/>
                </a:xfrm>
              </p:grpSpPr>
              <p:grpSp>
                <p:nvGrpSpPr>
                  <p:cNvPr id="92" name="Groupe 91"/>
                  <p:cNvGrpSpPr/>
                  <p:nvPr/>
                </p:nvGrpSpPr>
                <p:grpSpPr>
                  <a:xfrm>
                    <a:off x="-1816856" y="2042836"/>
                    <a:ext cx="648960" cy="1314562"/>
                    <a:chOff x="-3499993" y="2229475"/>
                    <a:chExt cx="648960" cy="1314562"/>
                  </a:xfrm>
                </p:grpSpPr>
                <p:pic>
                  <p:nvPicPr>
                    <p:cNvPr id="94" name="Picture 3" descr="C:\Users\pporte1\Desktop\C2\CNAMTS\SNA\03 - Icônes\Icones Hommes\k3485194.jpg"/>
                    <p:cNvPicPr>
                      <a:picLocks noChangeAspect="1" noChangeArrowheads="1"/>
                    </p:cNvPicPr>
                    <p:nvPr/>
                  </p:nvPicPr>
                  <p:blipFill>
                    <a:blip r:embed="rId6">
                      <a:extLst>
                        <a:ext uri="{28A0092B-C50C-407E-A947-70E740481C1C}">
                          <a14:useLocalDpi xmlns:a14="http://schemas.microsoft.com/office/drawing/2010/main" val="0"/>
                        </a:ext>
                      </a:extLst>
                    </a:blip>
                    <a:srcRect t="22745" r="50000"/>
                    <a:stretch>
                      <a:fillRect/>
                    </a:stretch>
                  </p:blipFill>
                  <p:spPr bwMode="auto">
                    <a:xfrm>
                      <a:off x="-3499993" y="2327237"/>
                      <a:ext cx="648960" cy="121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 name="Image 10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50809" y="2229475"/>
                      <a:ext cx="350592" cy="195522"/>
                    </a:xfrm>
                    <a:prstGeom prst="rect">
                      <a:avLst/>
                    </a:prstGeom>
                  </p:spPr>
                </p:pic>
              </p:grpSp>
              <p:sp>
                <p:nvSpPr>
                  <p:cNvPr id="93" name="Rectangle 12"/>
                  <p:cNvSpPr>
                    <a:spLocks noChangeArrowheads="1"/>
                  </p:cNvSpPr>
                  <p:nvPr/>
                </p:nvSpPr>
                <p:spPr bwMode="auto">
                  <a:xfrm>
                    <a:off x="-1292546" y="2019501"/>
                    <a:ext cx="329107" cy="621810"/>
                  </a:xfrm>
                  <a:prstGeom prst="rect">
                    <a:avLst/>
                  </a:prstGeom>
                  <a:solidFill>
                    <a:schemeClr val="bg1"/>
                  </a:solidFill>
                  <a:ln w="9525" algn="ctr">
                    <a:solidFill>
                      <a:schemeClr val="bg1"/>
                    </a:solidFill>
                    <a:round/>
                    <a:headEnd/>
                    <a:tailEnd/>
                  </a:ln>
                </p:spPr>
                <p:txBody>
                  <a:bodyPr lIns="90000" tIns="46800" rIns="90000" bIns="46800" anchor="ctr"/>
                  <a:lstStyle/>
                  <a:p>
                    <a:endParaRPr lang="fr-FR" dirty="0"/>
                  </a:p>
                </p:txBody>
              </p:sp>
            </p:grpSp>
            <p:grpSp>
              <p:nvGrpSpPr>
                <p:cNvPr id="80" name="Group 5"/>
                <p:cNvGrpSpPr>
                  <a:grpSpLocks/>
                </p:cNvGrpSpPr>
                <p:nvPr/>
              </p:nvGrpSpPr>
              <p:grpSpPr bwMode="auto">
                <a:xfrm>
                  <a:off x="761738" y="703721"/>
                  <a:ext cx="1250718" cy="429892"/>
                  <a:chOff x="-1459637" y="2668401"/>
                  <a:chExt cx="1314718" cy="449176"/>
                </a:xfrm>
              </p:grpSpPr>
              <p:sp>
                <p:nvSpPr>
                  <p:cNvPr id="85" name="Oval Callout 8"/>
                  <p:cNvSpPr>
                    <a:spLocks noChangeArrowheads="1"/>
                  </p:cNvSpPr>
                  <p:nvPr/>
                </p:nvSpPr>
                <p:spPr bwMode="auto">
                  <a:xfrm>
                    <a:off x="-1397636" y="2668401"/>
                    <a:ext cx="1163117" cy="449176"/>
                  </a:xfrm>
                  <a:prstGeom prst="wedgeEllipseCallout">
                    <a:avLst>
                      <a:gd name="adj1" fmla="val -53698"/>
                      <a:gd name="adj2" fmla="val 2520"/>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p:spPr>
                <p:txBody>
                  <a:bodyPr lIns="90000" tIns="46800" rIns="90000" bIns="46800" anchor="ctr"/>
                  <a:lstStyle/>
                  <a:p>
                    <a:pPr algn="ctr">
                      <a:defRPr/>
                    </a:pPr>
                    <a:endParaRPr lang="fr-FR" sz="1100" dirty="0">
                      <a:latin typeface="Arial" charset="0"/>
                    </a:endParaRPr>
                  </a:p>
                </p:txBody>
              </p:sp>
              <p:sp>
                <p:nvSpPr>
                  <p:cNvPr id="90" name="TextBox 66"/>
                  <p:cNvSpPr txBox="1">
                    <a:spLocks noChangeArrowheads="1"/>
                  </p:cNvSpPr>
                  <p:nvPr/>
                </p:nvSpPr>
                <p:spPr bwMode="auto">
                  <a:xfrm>
                    <a:off x="-1459637" y="2684941"/>
                    <a:ext cx="1314718" cy="418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fr-FR" sz="1000" dirty="0"/>
                      <a:t>Je </a:t>
                    </a:r>
                    <a:r>
                      <a:rPr lang="fr-FR" sz="1000" dirty="0" smtClean="0"/>
                      <a:t>vais chez le médecin</a:t>
                    </a:r>
                    <a:endParaRPr lang="fr-FR" sz="1000" dirty="0"/>
                  </a:p>
                </p:txBody>
              </p:sp>
            </p:grpSp>
            <p:pic>
              <p:nvPicPr>
                <p:cNvPr id="82" name="Image 81"/>
                <p:cNvPicPr>
                  <a:picLocks noChangeAspect="1"/>
                </p:cNvPicPr>
                <p:nvPr/>
              </p:nvPicPr>
              <p:blipFill rotWithShape="1">
                <a:blip r:embed="rId10">
                  <a:extLst>
                    <a:ext uri="{28A0092B-C50C-407E-A947-70E740481C1C}">
                      <a14:useLocalDpi xmlns:a14="http://schemas.microsoft.com/office/drawing/2010/main" val="0"/>
                    </a:ext>
                  </a:extLst>
                </a:blip>
                <a:srcRect l="6820" t="7812" r="9191" b="8485"/>
                <a:stretch/>
              </p:blipFill>
              <p:spPr>
                <a:xfrm>
                  <a:off x="2303969" y="1355935"/>
                  <a:ext cx="680348" cy="661891"/>
                </a:xfrm>
                <a:prstGeom prst="rect">
                  <a:avLst/>
                </a:prstGeom>
              </p:spPr>
            </p:pic>
            <p:cxnSp>
              <p:nvCxnSpPr>
                <p:cNvPr id="84" name="Straight Arrow Connector 22"/>
                <p:cNvCxnSpPr>
                  <a:stCxn id="94" idx="3"/>
                  <a:endCxn id="82" idx="0"/>
                </p:cNvCxnSpPr>
                <p:nvPr/>
              </p:nvCxnSpPr>
              <p:spPr bwMode="auto">
                <a:xfrm>
                  <a:off x="729987" y="1120736"/>
                  <a:ext cx="1914156" cy="235199"/>
                </a:xfrm>
                <a:prstGeom prst="straightConnector1">
                  <a:avLst/>
                </a:prstGeom>
                <a:noFill/>
                <a:ln w="22225" cap="flat" cmpd="sng" algn="ctr">
                  <a:solidFill>
                    <a:schemeClr val="accent2"/>
                  </a:solidFill>
                  <a:prstDash val="solid"/>
                  <a:round/>
                  <a:headEnd type="none" w="med" len="med"/>
                  <a:tailEnd type="triangle"/>
                </a:ln>
                <a:effectLst/>
              </p:spPr>
            </p:cxnSp>
          </p:grpSp>
        </p:grpSp>
      </p:grpSp>
      <p:sp>
        <p:nvSpPr>
          <p:cNvPr id="149" name="TextBox 49"/>
          <p:cNvSpPr txBox="1"/>
          <p:nvPr/>
        </p:nvSpPr>
        <p:spPr>
          <a:xfrm>
            <a:off x="3252813" y="2698937"/>
            <a:ext cx="2130091" cy="170259"/>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lIns="36000" tIns="0" rIns="36000" bIns="0">
            <a:spAutoFit/>
          </a:bodyPr>
          <a:lstStyle>
            <a:defPPr>
              <a:defRPr lang="fr-FR"/>
            </a:defPPr>
            <a:lvl1pPr algn="ctr">
              <a:defRPr sz="1000">
                <a:solidFill>
                  <a:schemeClr val="tx1"/>
                </a:solidFill>
                <a:latin typeface="Arial" charset="0"/>
              </a:defRPr>
            </a:lvl1pPr>
          </a:lstStyle>
          <a:p>
            <a:r>
              <a:rPr lang="fr-FR" dirty="0"/>
              <a:t>Numérisation de l’ordonnance</a:t>
            </a:r>
          </a:p>
        </p:txBody>
      </p:sp>
      <p:cxnSp>
        <p:nvCxnSpPr>
          <p:cNvPr id="150" name="Straight Arrow Connector 42"/>
          <p:cNvCxnSpPr/>
          <p:nvPr/>
        </p:nvCxnSpPr>
        <p:spPr bwMode="auto">
          <a:xfrm>
            <a:off x="2983903" y="2534405"/>
            <a:ext cx="268910" cy="249662"/>
          </a:xfrm>
          <a:prstGeom prst="straightConnector1">
            <a:avLst/>
          </a:prstGeom>
          <a:noFill/>
          <a:ln w="22225" cap="flat" cmpd="sng" algn="ctr">
            <a:solidFill>
              <a:schemeClr val="accent2"/>
            </a:solidFill>
            <a:prstDash val="solid"/>
            <a:round/>
            <a:headEnd type="none" w="med" len="med"/>
            <a:tailEnd type="triangle"/>
          </a:ln>
          <a:effectLst/>
        </p:spPr>
      </p:cxnSp>
      <p:cxnSp>
        <p:nvCxnSpPr>
          <p:cNvPr id="151" name="Straight Arrow Connector 144"/>
          <p:cNvCxnSpPr>
            <a:stCxn id="149" idx="3"/>
            <a:endCxn id="156" idx="2"/>
          </p:cNvCxnSpPr>
          <p:nvPr/>
        </p:nvCxnSpPr>
        <p:spPr bwMode="auto">
          <a:xfrm>
            <a:off x="5382904" y="2784067"/>
            <a:ext cx="487541" cy="1903"/>
          </a:xfrm>
          <a:prstGeom prst="straightConnector1">
            <a:avLst/>
          </a:prstGeom>
          <a:noFill/>
          <a:ln w="22225" cap="flat" cmpd="sng" algn="ctr">
            <a:solidFill>
              <a:schemeClr val="accent2"/>
            </a:solidFill>
            <a:prstDash val="solid"/>
            <a:round/>
            <a:headEnd type="none" w="med" len="med"/>
            <a:tailEnd type="triangle"/>
          </a:ln>
          <a:effectLst/>
        </p:spPr>
      </p:cxnSp>
      <p:sp>
        <p:nvSpPr>
          <p:cNvPr id="86" name="TextBox 102"/>
          <p:cNvSpPr txBox="1"/>
          <p:nvPr/>
        </p:nvSpPr>
        <p:spPr>
          <a:xfrm>
            <a:off x="4006959" y="3420326"/>
            <a:ext cx="1692000" cy="340519"/>
          </a:xfrm>
          <a:prstGeom prst="roundRect">
            <a:avLst/>
          </a:prstGeom>
          <a:gradFill>
            <a:gsLst>
              <a:gs pos="0">
                <a:schemeClr val="bg1"/>
              </a:gs>
              <a:gs pos="27000">
                <a:schemeClr val="bg1">
                  <a:lumMod val="95000"/>
                </a:schemeClr>
              </a:gs>
              <a:gs pos="100000">
                <a:srgbClr val="FF0000"/>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defPPr>
              <a:defRPr lang="fr-FR"/>
            </a:defPPr>
            <a:lvl1pPr algn="ctr">
              <a:defRPr sz="1000">
                <a:solidFill>
                  <a:schemeClr val="tx1"/>
                </a:solidFill>
                <a:latin typeface="Arial" charset="0"/>
              </a:defRPr>
            </a:lvl1pPr>
          </a:lstStyle>
          <a:p>
            <a:r>
              <a:rPr lang="fr-FR" dirty="0"/>
              <a:t>Interface de Consultation des Frontaux</a:t>
            </a:r>
          </a:p>
        </p:txBody>
      </p:sp>
      <p:cxnSp>
        <p:nvCxnSpPr>
          <p:cNvPr id="87" name="Elbow Connector 9246"/>
          <p:cNvCxnSpPr/>
          <p:nvPr/>
        </p:nvCxnSpPr>
        <p:spPr bwMode="auto">
          <a:xfrm rot="16200000" flipV="1">
            <a:off x="5700805" y="3651318"/>
            <a:ext cx="588955" cy="493994"/>
          </a:xfrm>
          <a:prstGeom prst="bentConnector3">
            <a:avLst>
              <a:gd name="adj1" fmla="val 99682"/>
            </a:avLst>
          </a:prstGeom>
          <a:noFill/>
          <a:ln w="22225" cap="flat" cmpd="sng" algn="ctr">
            <a:solidFill>
              <a:schemeClr val="accent2"/>
            </a:solidFill>
            <a:prstDash val="solid"/>
            <a:round/>
            <a:headEnd type="none" w="med" len="med"/>
            <a:tailEnd type="triangle"/>
          </a:ln>
          <a:effectLst/>
        </p:spPr>
      </p:cxnSp>
      <p:sp>
        <p:nvSpPr>
          <p:cNvPr id="88" name="Rounded Rectangle 105"/>
          <p:cNvSpPr/>
          <p:nvPr/>
        </p:nvSpPr>
        <p:spPr bwMode="auto">
          <a:xfrm>
            <a:off x="6238100" y="3957412"/>
            <a:ext cx="345580" cy="262245"/>
          </a:xfrm>
          <a:prstGeom prst="roundRect">
            <a:avLst>
              <a:gd name="adj" fmla="val 0"/>
            </a:avLst>
          </a:prstGeom>
          <a:noFill/>
          <a:ln w="9525" cap="flat" cmpd="sng" algn="ctr">
            <a:noFill/>
            <a:prstDash val="solid"/>
            <a:round/>
            <a:headEnd type="none" w="med" len="med"/>
            <a:tailEnd type="none" w="med" len="med"/>
          </a:ln>
          <a:effectLst/>
          <a:scene3d>
            <a:camera prst="orthographicFront"/>
            <a:lightRig rig="threePt" dir="t"/>
          </a:scene3d>
          <a:sp3d>
            <a:bevelT w="50800" h="50800"/>
          </a:sp3d>
        </p:spPr>
        <p:txBody>
          <a:bodyPr lIns="90000" tIns="46800" rIns="90000" bIns="46800"/>
          <a:lstStyle>
            <a:lvl1pPr marL="285750" indent="-28575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marL="0" indent="0" algn="ctr" eaLnBrk="1" hangingPunct="1">
              <a:spcAft>
                <a:spcPts val="600"/>
              </a:spcAft>
              <a:buClr>
                <a:srgbClr val="0078B4"/>
              </a:buClr>
              <a:buSzPct val="80000"/>
              <a:defRPr/>
            </a:pPr>
            <a:r>
              <a:rPr lang="fr-FR" sz="700" dirty="0" smtClean="0">
                <a:solidFill>
                  <a:srgbClr val="7F7F7F"/>
                </a:solidFill>
              </a:rPr>
              <a:t>KO</a:t>
            </a:r>
            <a:endParaRPr lang="fr-FR" sz="700" dirty="0">
              <a:solidFill>
                <a:srgbClr val="7F7F7F"/>
              </a:solidFill>
            </a:endParaRPr>
          </a:p>
        </p:txBody>
      </p:sp>
      <p:sp>
        <p:nvSpPr>
          <p:cNvPr id="95" name="Rounded Rectangle 149"/>
          <p:cNvSpPr/>
          <p:nvPr/>
        </p:nvSpPr>
        <p:spPr bwMode="auto">
          <a:xfrm>
            <a:off x="166688" y="4075588"/>
            <a:ext cx="4385203" cy="1086992"/>
          </a:xfrm>
          <a:prstGeom prst="roundRect">
            <a:avLst>
              <a:gd name="adj" fmla="val 3318"/>
            </a:avLst>
          </a:prstGeom>
          <a:solidFill>
            <a:srgbClr val="FFC000">
              <a:alpha val="20000"/>
            </a:srgbClr>
          </a:solidFill>
          <a:ln w="15875">
            <a:solidFill>
              <a:schemeClr val="bg1">
                <a:alpha val="0"/>
              </a:schemeClr>
            </a:solidFill>
            <a:prstDash val="solid"/>
          </a:ln>
        </p:spPr>
        <p:txBody>
          <a:bodyPr lIns="0" tIns="46800" rIns="0" bIns="46800" anchor="t" anchorCtr="0"/>
          <a:lstStyle/>
          <a:p>
            <a:pPr marL="0" lvl="2" algn="ctr" defTabSz="995363">
              <a:lnSpc>
                <a:spcPts val="1600"/>
              </a:lnSpc>
              <a:spcBef>
                <a:spcPts val="600"/>
              </a:spcBef>
              <a:spcAft>
                <a:spcPts val="600"/>
              </a:spcAft>
              <a:buClr>
                <a:schemeClr val="accent2"/>
              </a:buClr>
              <a:buSzPct val="75000"/>
              <a:defRPr/>
            </a:pPr>
            <a:r>
              <a:rPr lang="fr-FR" sz="1000" kern="0" dirty="0" smtClean="0">
                <a:solidFill>
                  <a:schemeClr val="bg1">
                    <a:lumMod val="50000"/>
                  </a:schemeClr>
                </a:solidFill>
                <a:latin typeface="Arial" panose="020B0604020202020204" pitchFamily="34" charset="0"/>
                <a:cs typeface="Arial" panose="020B0604020202020204" pitchFamily="34" charset="0"/>
              </a:rPr>
              <a:t>IRIS Flux Externes</a:t>
            </a:r>
            <a:endParaRPr lang="fr-FR" sz="1000" kern="0" dirty="0">
              <a:solidFill>
                <a:schemeClr val="bg1">
                  <a:lumMod val="50000"/>
                </a:schemeClr>
              </a:solidFill>
              <a:latin typeface="Arial" panose="020B0604020202020204" pitchFamily="34" charset="0"/>
              <a:cs typeface="Arial" panose="020B0604020202020204" pitchFamily="34" charset="0"/>
            </a:endParaRPr>
          </a:p>
        </p:txBody>
      </p:sp>
      <p:cxnSp>
        <p:nvCxnSpPr>
          <p:cNvPr id="96" name="Straight Arrow Connector 106"/>
          <p:cNvCxnSpPr>
            <a:endCxn id="97" idx="3"/>
          </p:cNvCxnSpPr>
          <p:nvPr/>
        </p:nvCxnSpPr>
        <p:spPr bwMode="auto">
          <a:xfrm flipH="1">
            <a:off x="4305671" y="4610933"/>
            <a:ext cx="310018" cy="0"/>
          </a:xfrm>
          <a:prstGeom prst="straightConnector1">
            <a:avLst/>
          </a:prstGeom>
          <a:noFill/>
          <a:ln w="22225" cap="flat" cmpd="sng" algn="ctr">
            <a:solidFill>
              <a:schemeClr val="accent2"/>
            </a:solidFill>
            <a:prstDash val="solid"/>
            <a:round/>
            <a:headEnd type="none" w="med" len="med"/>
            <a:tailEnd type="triangle"/>
          </a:ln>
          <a:effectLst/>
        </p:spPr>
      </p:cxnSp>
      <p:sp>
        <p:nvSpPr>
          <p:cNvPr id="97" name="TextBox 117"/>
          <p:cNvSpPr txBox="1"/>
          <p:nvPr/>
        </p:nvSpPr>
        <p:spPr>
          <a:xfrm>
            <a:off x="1905682" y="4412933"/>
            <a:ext cx="2399989" cy="396000"/>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p>
            <a:pPr algn="ctr">
              <a:defRPr/>
            </a:pPr>
            <a:r>
              <a:rPr lang="fr-FR" sz="1000" dirty="0" smtClean="0">
                <a:solidFill>
                  <a:schemeClr val="tx1"/>
                </a:solidFill>
                <a:latin typeface="Arial" charset="0"/>
              </a:rPr>
              <a:t>Chargement dans IRIS Flux Externes</a:t>
            </a:r>
          </a:p>
          <a:p>
            <a:pPr algn="ctr">
              <a:defRPr/>
            </a:pPr>
            <a:r>
              <a:rPr lang="fr-FR" sz="1000" dirty="0" smtClean="0">
                <a:solidFill>
                  <a:schemeClr val="tx1"/>
                </a:solidFill>
                <a:latin typeface="Arial" charset="0"/>
              </a:rPr>
              <a:t>Interface Réseau </a:t>
            </a:r>
            <a:r>
              <a:rPr lang="fr-FR" sz="1000" dirty="0">
                <a:solidFill>
                  <a:schemeClr val="tx1"/>
                </a:solidFill>
                <a:latin typeface="Arial" charset="0"/>
              </a:rPr>
              <a:t>I</a:t>
            </a:r>
            <a:r>
              <a:rPr lang="fr-FR" sz="1000" dirty="0" smtClean="0">
                <a:solidFill>
                  <a:schemeClr val="tx1"/>
                </a:solidFill>
                <a:latin typeface="Arial" charset="0"/>
              </a:rPr>
              <a:t>nformation Service </a:t>
            </a:r>
            <a:endParaRPr lang="fr-FR" sz="1000" dirty="0">
              <a:solidFill>
                <a:schemeClr val="tx1"/>
              </a:solidFill>
              <a:latin typeface="Arial" charset="0"/>
            </a:endParaRPr>
          </a:p>
        </p:txBody>
      </p:sp>
      <p:sp>
        <p:nvSpPr>
          <p:cNvPr id="100" name="Rounded Rectangle 128"/>
          <p:cNvSpPr/>
          <p:nvPr/>
        </p:nvSpPr>
        <p:spPr bwMode="auto">
          <a:xfrm>
            <a:off x="5519374" y="4793829"/>
            <a:ext cx="412498" cy="251685"/>
          </a:xfrm>
          <a:prstGeom prst="roundRect">
            <a:avLst>
              <a:gd name="adj" fmla="val 0"/>
            </a:avLst>
          </a:prstGeom>
          <a:noFill/>
          <a:ln w="9525" cap="flat" cmpd="sng" algn="ctr">
            <a:noFill/>
            <a:prstDash val="solid"/>
            <a:round/>
            <a:headEnd type="none" w="med" len="med"/>
            <a:tailEnd type="none" w="med" len="med"/>
          </a:ln>
          <a:effectLst/>
          <a:scene3d>
            <a:camera prst="orthographicFront"/>
            <a:lightRig rig="threePt" dir="t"/>
          </a:scene3d>
          <a:sp3d>
            <a:bevelT w="50800" h="50800"/>
          </a:sp3d>
        </p:spPr>
        <p:txBody>
          <a:bodyPr lIns="90000" tIns="46800" rIns="90000" bIns="46800"/>
          <a:lstStyle>
            <a:lvl1pPr marL="285750" indent="-28575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marL="0" indent="0" algn="ctr" eaLnBrk="1" hangingPunct="1">
              <a:spcAft>
                <a:spcPts val="600"/>
              </a:spcAft>
              <a:buClr>
                <a:srgbClr val="0078B4"/>
              </a:buClr>
              <a:buSzPct val="80000"/>
              <a:defRPr/>
            </a:pPr>
            <a:r>
              <a:rPr lang="fr-FR" sz="700" dirty="0" smtClean="0">
                <a:solidFill>
                  <a:srgbClr val="7F7F7F"/>
                </a:solidFill>
              </a:rPr>
              <a:t>OK</a:t>
            </a:r>
            <a:endParaRPr lang="fr-FR" sz="700" dirty="0">
              <a:solidFill>
                <a:srgbClr val="7F7F7F"/>
              </a:solidFill>
            </a:endParaRPr>
          </a:p>
        </p:txBody>
      </p:sp>
      <p:sp>
        <p:nvSpPr>
          <p:cNvPr id="101" name="TextBox 131"/>
          <p:cNvSpPr txBox="1"/>
          <p:nvPr/>
        </p:nvSpPr>
        <p:spPr>
          <a:xfrm>
            <a:off x="195711" y="3347576"/>
            <a:ext cx="1692000" cy="510778"/>
          </a:xfrm>
          <a:prstGeom prst="roundRect">
            <a:avLst/>
          </a:prstGeom>
          <a:gradFill>
            <a:gsLst>
              <a:gs pos="0">
                <a:schemeClr val="bg1"/>
              </a:gs>
              <a:gs pos="27000">
                <a:schemeClr val="bg1">
                  <a:lumMod val="95000"/>
                </a:schemeClr>
              </a:gs>
              <a:gs pos="100000">
                <a:srgbClr val="FF0000"/>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defPPr>
              <a:defRPr lang="fr-FR"/>
            </a:defPPr>
            <a:lvl1pPr algn="ctr">
              <a:defRPr sz="1000">
                <a:solidFill>
                  <a:schemeClr val="tx1"/>
                </a:solidFill>
                <a:latin typeface="Arial" charset="0"/>
              </a:defRPr>
            </a:lvl1pPr>
          </a:lstStyle>
          <a:p>
            <a:r>
              <a:rPr lang="fr-FR" dirty="0"/>
              <a:t>Traitement des signalements et des rejets par les Caisses</a:t>
            </a:r>
          </a:p>
        </p:txBody>
      </p:sp>
      <p:cxnSp>
        <p:nvCxnSpPr>
          <p:cNvPr id="102" name="Straight Arrow Connector 132"/>
          <p:cNvCxnSpPr>
            <a:stCxn id="110" idx="0"/>
            <a:endCxn id="101" idx="2"/>
          </p:cNvCxnSpPr>
          <p:nvPr/>
        </p:nvCxnSpPr>
        <p:spPr bwMode="auto">
          <a:xfrm flipV="1">
            <a:off x="1039851" y="3858354"/>
            <a:ext cx="1860" cy="284579"/>
          </a:xfrm>
          <a:prstGeom prst="straightConnector1">
            <a:avLst/>
          </a:prstGeom>
          <a:noFill/>
          <a:ln w="22225" cap="flat" cmpd="sng" algn="ctr">
            <a:solidFill>
              <a:schemeClr val="accent2"/>
            </a:solidFill>
            <a:prstDash val="solid"/>
            <a:round/>
            <a:headEnd type="none" w="med" len="med"/>
            <a:tailEnd type="triangle"/>
          </a:ln>
          <a:effectLst/>
        </p:spPr>
      </p:cxnSp>
      <p:sp>
        <p:nvSpPr>
          <p:cNvPr id="104" name="Rounded Rectangle 150"/>
          <p:cNvSpPr/>
          <p:nvPr/>
        </p:nvSpPr>
        <p:spPr bwMode="auto">
          <a:xfrm rot="16200000">
            <a:off x="644798" y="4684448"/>
            <a:ext cx="872075" cy="1828340"/>
          </a:xfrm>
          <a:prstGeom prst="roundRect">
            <a:avLst>
              <a:gd name="adj" fmla="val 3318"/>
            </a:avLst>
          </a:prstGeom>
          <a:solidFill>
            <a:srgbClr val="FFC000">
              <a:alpha val="20000"/>
            </a:srgbClr>
          </a:solidFill>
          <a:ln w="15875">
            <a:solidFill>
              <a:schemeClr val="bg1">
                <a:alpha val="0"/>
              </a:schemeClr>
            </a:solidFill>
            <a:prstDash val="solid"/>
          </a:ln>
        </p:spPr>
        <p:txBody>
          <a:bodyPr lIns="0" tIns="46800" rIns="0" bIns="46800" anchor="ctr"/>
          <a:lstStyle/>
          <a:p>
            <a:pPr marL="0" indent="0" algn="ctr" eaLnBrk="1" hangingPunct="1">
              <a:spcAft>
                <a:spcPts val="600"/>
              </a:spcAft>
              <a:buClr>
                <a:srgbClr val="0078B4"/>
              </a:buClr>
              <a:buSzPct val="80000"/>
              <a:defRPr/>
            </a:pPr>
            <a:endParaRPr lang="fr-FR" sz="700" dirty="0">
              <a:solidFill>
                <a:srgbClr val="7F7F7F"/>
              </a:solidFill>
            </a:endParaRPr>
          </a:p>
        </p:txBody>
      </p:sp>
      <p:sp>
        <p:nvSpPr>
          <p:cNvPr id="105" name="Rounded Rectangle 153"/>
          <p:cNvSpPr/>
          <p:nvPr/>
        </p:nvSpPr>
        <p:spPr bwMode="auto">
          <a:xfrm>
            <a:off x="1995006" y="5324505"/>
            <a:ext cx="1806905" cy="710150"/>
          </a:xfrm>
          <a:prstGeom prst="roundRect">
            <a:avLst>
              <a:gd name="adj" fmla="val 3318"/>
            </a:avLst>
          </a:prstGeom>
          <a:solidFill>
            <a:srgbClr val="C00000">
              <a:alpha val="20000"/>
            </a:srgbClr>
          </a:solidFill>
          <a:ln w="15875">
            <a:solidFill>
              <a:schemeClr val="bg1">
                <a:alpha val="0"/>
              </a:schemeClr>
            </a:solidFill>
            <a:prstDash val="solid"/>
          </a:ln>
        </p:spPr>
        <p:txBody>
          <a:bodyPr lIns="0" tIns="46800" rIns="0" bIns="46800" anchor="t" anchorCtr="0"/>
          <a:lstStyle/>
          <a:p>
            <a:pPr marL="0" lvl="2" algn="ctr" defTabSz="995363">
              <a:lnSpc>
                <a:spcPts val="1600"/>
              </a:lnSpc>
              <a:spcBef>
                <a:spcPts val="600"/>
              </a:spcBef>
              <a:spcAft>
                <a:spcPts val="600"/>
              </a:spcAft>
              <a:buClr>
                <a:schemeClr val="accent2"/>
              </a:buClr>
              <a:buSzPct val="75000"/>
              <a:defRPr/>
            </a:pPr>
            <a:r>
              <a:rPr lang="fr-FR" sz="1000" kern="0" dirty="0" smtClean="0">
                <a:solidFill>
                  <a:schemeClr val="bg1">
                    <a:lumMod val="50000"/>
                  </a:schemeClr>
                </a:solidFill>
                <a:latin typeface="Arial" panose="020B0604020202020204" pitchFamily="34" charset="0"/>
                <a:cs typeface="Arial" panose="020B0604020202020204" pitchFamily="34" charset="0"/>
              </a:rPr>
              <a:t>Paiement Mandatement</a:t>
            </a:r>
            <a:endParaRPr lang="fr-FR" sz="1000" kern="0" dirty="0">
              <a:solidFill>
                <a:schemeClr val="bg1">
                  <a:lumMod val="50000"/>
                </a:schemeClr>
              </a:solidFill>
              <a:latin typeface="Arial" panose="020B0604020202020204" pitchFamily="34" charset="0"/>
              <a:cs typeface="Arial" panose="020B0604020202020204" pitchFamily="34" charset="0"/>
            </a:endParaRPr>
          </a:p>
        </p:txBody>
      </p:sp>
      <p:sp>
        <p:nvSpPr>
          <p:cNvPr id="108" name="Rounded Rectangle 154"/>
          <p:cNvSpPr/>
          <p:nvPr/>
        </p:nvSpPr>
        <p:spPr bwMode="auto">
          <a:xfrm>
            <a:off x="3787231" y="5326185"/>
            <a:ext cx="1806905" cy="710150"/>
          </a:xfrm>
          <a:prstGeom prst="roundRect">
            <a:avLst>
              <a:gd name="adj" fmla="val 3318"/>
            </a:avLst>
          </a:prstGeom>
          <a:solidFill>
            <a:srgbClr val="92D050">
              <a:alpha val="20000"/>
            </a:srgbClr>
          </a:solidFill>
          <a:ln w="15875">
            <a:solidFill>
              <a:schemeClr val="bg1">
                <a:alpha val="0"/>
              </a:schemeClr>
            </a:solidFill>
            <a:prstDash val="solid"/>
          </a:ln>
        </p:spPr>
        <p:txBody>
          <a:bodyPr lIns="0" tIns="46800" rIns="0" bIns="46800" anchor="t" anchorCtr="0"/>
          <a:lstStyle/>
          <a:p>
            <a:pPr marL="0" lvl="2" algn="ctr" defTabSz="995363">
              <a:lnSpc>
                <a:spcPts val="1600"/>
              </a:lnSpc>
              <a:spcBef>
                <a:spcPts val="600"/>
              </a:spcBef>
              <a:spcAft>
                <a:spcPts val="600"/>
              </a:spcAft>
              <a:buClr>
                <a:schemeClr val="accent2"/>
              </a:buClr>
              <a:buSzPct val="75000"/>
              <a:defRPr/>
            </a:pPr>
            <a:r>
              <a:rPr lang="fr-FR" sz="1000" kern="0" dirty="0" smtClean="0">
                <a:solidFill>
                  <a:schemeClr val="bg1">
                    <a:lumMod val="50000"/>
                  </a:schemeClr>
                </a:solidFill>
                <a:latin typeface="Arial" panose="020B0604020202020204" pitchFamily="34" charset="0"/>
                <a:cs typeface="Arial" panose="020B0604020202020204" pitchFamily="34" charset="0"/>
              </a:rPr>
              <a:t>IMAGE</a:t>
            </a:r>
            <a:endParaRPr lang="fr-FR" sz="1000" kern="0" dirty="0">
              <a:solidFill>
                <a:schemeClr val="bg1">
                  <a:lumMod val="50000"/>
                </a:schemeClr>
              </a:solidFill>
              <a:latin typeface="Arial" panose="020B0604020202020204" pitchFamily="34" charset="0"/>
              <a:cs typeface="Arial" panose="020B0604020202020204" pitchFamily="34" charset="0"/>
            </a:endParaRPr>
          </a:p>
        </p:txBody>
      </p:sp>
      <p:grpSp>
        <p:nvGrpSpPr>
          <p:cNvPr id="109" name="Group 121"/>
          <p:cNvGrpSpPr/>
          <p:nvPr/>
        </p:nvGrpSpPr>
        <p:grpSpPr>
          <a:xfrm>
            <a:off x="532719" y="4142933"/>
            <a:ext cx="1043372" cy="936000"/>
            <a:chOff x="4299655" y="4566569"/>
            <a:chExt cx="1043372" cy="936000"/>
          </a:xfrm>
        </p:grpSpPr>
        <p:sp>
          <p:nvSpPr>
            <p:cNvPr id="110" name="TextBox 122"/>
            <p:cNvSpPr txBox="1"/>
            <p:nvPr/>
          </p:nvSpPr>
          <p:spPr>
            <a:xfrm>
              <a:off x="4320787" y="4566569"/>
              <a:ext cx="972000" cy="936000"/>
            </a:xfrm>
            <a:prstGeom prst="flowChartDecision">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p>
              <a:pPr algn="ctr">
                <a:defRPr/>
              </a:pPr>
              <a:endParaRPr lang="fr-FR" sz="800" dirty="0">
                <a:solidFill>
                  <a:schemeClr val="tx1"/>
                </a:solidFill>
                <a:latin typeface="Arial" charset="0"/>
              </a:endParaRPr>
            </a:p>
          </p:txBody>
        </p:sp>
        <p:sp>
          <p:nvSpPr>
            <p:cNvPr id="111" name="Rectangle 110"/>
            <p:cNvSpPr/>
            <p:nvPr/>
          </p:nvSpPr>
          <p:spPr>
            <a:xfrm>
              <a:off x="4299655" y="4796291"/>
              <a:ext cx="1043372" cy="507831"/>
            </a:xfrm>
            <a:prstGeom prst="rect">
              <a:avLst/>
            </a:prstGeom>
          </p:spPr>
          <p:txBody>
            <a:bodyPr wrap="square">
              <a:spAutoFit/>
            </a:bodyPr>
            <a:lstStyle/>
            <a:p>
              <a:pPr algn="ctr">
                <a:defRPr/>
              </a:pPr>
              <a:r>
                <a:rPr lang="fr-FR" sz="900" dirty="0" smtClean="0"/>
                <a:t>Contrôles </a:t>
              </a:r>
            </a:p>
            <a:p>
              <a:pPr algn="ctr">
                <a:defRPr/>
              </a:pPr>
              <a:r>
                <a:rPr lang="fr-FR" sz="900" dirty="0" smtClean="0"/>
                <a:t>de normes </a:t>
              </a:r>
            </a:p>
            <a:p>
              <a:pPr algn="ctr">
                <a:defRPr/>
              </a:pPr>
              <a:r>
                <a:rPr lang="fr-FR" sz="900" dirty="0" smtClean="0"/>
                <a:t>ok ?</a:t>
              </a:r>
              <a:endParaRPr lang="fr-FR" sz="900" dirty="0"/>
            </a:p>
          </p:txBody>
        </p:sp>
      </p:grpSp>
      <p:sp>
        <p:nvSpPr>
          <p:cNvPr id="112" name="TextBox 135"/>
          <p:cNvSpPr txBox="1"/>
          <p:nvPr/>
        </p:nvSpPr>
        <p:spPr>
          <a:xfrm>
            <a:off x="208341" y="5631931"/>
            <a:ext cx="1692000" cy="340519"/>
          </a:xfrm>
          <a:prstGeom prst="roundRect">
            <a:avLst/>
          </a:prstGeom>
          <a:gradFill>
            <a:gsLst>
              <a:gs pos="0">
                <a:schemeClr val="bg1"/>
              </a:gs>
              <a:gs pos="27000">
                <a:schemeClr val="bg1">
                  <a:lumMod val="95000"/>
                </a:schemeClr>
              </a:gs>
              <a:gs pos="100000">
                <a:srgbClr val="92D050"/>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defPPr>
              <a:defRPr lang="fr-FR"/>
            </a:defPPr>
            <a:lvl1pPr algn="ctr">
              <a:defRPr sz="1000">
                <a:solidFill>
                  <a:schemeClr val="tx1"/>
                </a:solidFill>
                <a:latin typeface="Arial" charset="0"/>
              </a:defRPr>
            </a:lvl1pPr>
          </a:lstStyle>
          <a:p>
            <a:r>
              <a:rPr lang="fr-FR" dirty="0"/>
              <a:t>Tarification des remboursements</a:t>
            </a:r>
          </a:p>
        </p:txBody>
      </p:sp>
      <p:cxnSp>
        <p:nvCxnSpPr>
          <p:cNvPr id="113" name="Straight Arrow Connector 124"/>
          <p:cNvCxnSpPr>
            <a:endCxn id="110" idx="3"/>
          </p:cNvCxnSpPr>
          <p:nvPr/>
        </p:nvCxnSpPr>
        <p:spPr bwMode="auto">
          <a:xfrm flipH="1">
            <a:off x="1525851" y="4610933"/>
            <a:ext cx="379831" cy="0"/>
          </a:xfrm>
          <a:prstGeom prst="straightConnector1">
            <a:avLst/>
          </a:prstGeom>
          <a:noFill/>
          <a:ln w="22225" cap="flat" cmpd="sng" algn="ctr">
            <a:solidFill>
              <a:schemeClr val="accent2"/>
            </a:solidFill>
            <a:prstDash val="solid"/>
            <a:round/>
            <a:headEnd type="none" w="med" len="med"/>
            <a:tailEnd type="triangle"/>
          </a:ln>
          <a:effectLst/>
        </p:spPr>
      </p:cxnSp>
      <p:sp>
        <p:nvSpPr>
          <p:cNvPr id="114" name="TextBox 141"/>
          <p:cNvSpPr txBox="1"/>
          <p:nvPr/>
        </p:nvSpPr>
        <p:spPr>
          <a:xfrm>
            <a:off x="2296893" y="5717061"/>
            <a:ext cx="1368000" cy="170259"/>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p>
            <a:pPr algn="ctr">
              <a:defRPr/>
            </a:pPr>
            <a:r>
              <a:rPr lang="fr-FR" sz="1000" dirty="0" smtClean="0">
                <a:solidFill>
                  <a:schemeClr val="tx1"/>
                </a:solidFill>
                <a:latin typeface="Arial" charset="0"/>
              </a:rPr>
              <a:t>Mise en Paiement</a:t>
            </a:r>
            <a:endParaRPr lang="fr-FR" sz="1000" dirty="0">
              <a:solidFill>
                <a:schemeClr val="tx1"/>
              </a:solidFill>
              <a:latin typeface="Arial" charset="0"/>
            </a:endParaRPr>
          </a:p>
        </p:txBody>
      </p:sp>
      <p:sp>
        <p:nvSpPr>
          <p:cNvPr id="115" name="TextBox 142"/>
          <p:cNvSpPr txBox="1"/>
          <p:nvPr/>
        </p:nvSpPr>
        <p:spPr>
          <a:xfrm>
            <a:off x="4090499" y="5717061"/>
            <a:ext cx="1188000" cy="170259"/>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p>
            <a:pPr algn="ctr">
              <a:defRPr/>
            </a:pPr>
            <a:r>
              <a:rPr lang="fr-FR" sz="1000" dirty="0" smtClean="0">
                <a:solidFill>
                  <a:schemeClr val="tx1"/>
                </a:solidFill>
                <a:latin typeface="Arial" charset="0"/>
              </a:rPr>
              <a:t>Archivage</a:t>
            </a:r>
            <a:endParaRPr lang="fr-FR" sz="1000" dirty="0">
              <a:solidFill>
                <a:schemeClr val="tx1"/>
              </a:solidFill>
              <a:latin typeface="Arial" charset="0"/>
            </a:endParaRPr>
          </a:p>
        </p:txBody>
      </p:sp>
      <p:cxnSp>
        <p:nvCxnSpPr>
          <p:cNvPr id="116" name="Straight Arrow Connector 143"/>
          <p:cNvCxnSpPr>
            <a:stCxn id="112" idx="3"/>
            <a:endCxn id="114" idx="1"/>
          </p:cNvCxnSpPr>
          <p:nvPr/>
        </p:nvCxnSpPr>
        <p:spPr bwMode="auto">
          <a:xfrm>
            <a:off x="1900341" y="5802191"/>
            <a:ext cx="396552" cy="0"/>
          </a:xfrm>
          <a:prstGeom prst="straightConnector1">
            <a:avLst/>
          </a:prstGeom>
          <a:noFill/>
          <a:ln w="22225" cap="flat" cmpd="sng" algn="ctr">
            <a:solidFill>
              <a:schemeClr val="accent2"/>
            </a:solidFill>
            <a:prstDash val="solid"/>
            <a:round/>
            <a:headEnd type="none" w="med" len="med"/>
            <a:tailEnd type="triangle"/>
          </a:ln>
          <a:effectLst/>
        </p:spPr>
      </p:cxnSp>
      <p:cxnSp>
        <p:nvCxnSpPr>
          <p:cNvPr id="117" name="Straight Arrow Connector 146"/>
          <p:cNvCxnSpPr>
            <a:stCxn id="114" idx="3"/>
            <a:endCxn id="115" idx="1"/>
          </p:cNvCxnSpPr>
          <p:nvPr/>
        </p:nvCxnSpPr>
        <p:spPr bwMode="auto">
          <a:xfrm>
            <a:off x="3664893" y="5802191"/>
            <a:ext cx="425606" cy="0"/>
          </a:xfrm>
          <a:prstGeom prst="straightConnector1">
            <a:avLst/>
          </a:prstGeom>
          <a:noFill/>
          <a:ln w="22225" cap="flat" cmpd="sng" algn="ctr">
            <a:solidFill>
              <a:schemeClr val="accent2"/>
            </a:solidFill>
            <a:prstDash val="solid"/>
            <a:round/>
            <a:headEnd type="none" w="med" len="med"/>
            <a:tailEnd type="triangle"/>
          </a:ln>
          <a:effectLst/>
        </p:spPr>
      </p:cxnSp>
      <p:sp>
        <p:nvSpPr>
          <p:cNvPr id="119" name="TextBox 66"/>
          <p:cNvSpPr txBox="1">
            <a:spLocks noChangeArrowheads="1"/>
          </p:cNvSpPr>
          <p:nvPr/>
        </p:nvSpPr>
        <p:spPr bwMode="auto">
          <a:xfrm>
            <a:off x="3560399" y="6139784"/>
            <a:ext cx="207294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fr-FR" sz="1000" dirty="0" smtClean="0"/>
              <a:t>Je perçois mes remboursements</a:t>
            </a:r>
            <a:endParaRPr lang="fr-FR" sz="1000" dirty="0"/>
          </a:p>
        </p:txBody>
      </p:sp>
      <p:cxnSp>
        <p:nvCxnSpPr>
          <p:cNvPr id="120" name="Straight Arrow Connector 189"/>
          <p:cNvCxnSpPr>
            <a:stCxn id="114" idx="2"/>
            <a:endCxn id="127" idx="1"/>
          </p:cNvCxnSpPr>
          <p:nvPr/>
        </p:nvCxnSpPr>
        <p:spPr bwMode="auto">
          <a:xfrm rot="16200000" flipH="1">
            <a:off x="2909066" y="5959147"/>
            <a:ext cx="329409" cy="185754"/>
          </a:xfrm>
          <a:prstGeom prst="bentConnector2">
            <a:avLst/>
          </a:prstGeom>
          <a:noFill/>
          <a:ln w="22225" cap="flat" cmpd="sng" algn="ctr">
            <a:solidFill>
              <a:schemeClr val="accent2"/>
            </a:solidFill>
            <a:prstDash val="solid"/>
            <a:round/>
            <a:headEnd type="none" w="med" len="med"/>
            <a:tailEnd type="triangle"/>
          </a:ln>
          <a:effectLst/>
        </p:spPr>
      </p:cxnSp>
      <p:sp>
        <p:nvSpPr>
          <p:cNvPr id="121" name="Rounded Rectangle 190"/>
          <p:cNvSpPr/>
          <p:nvPr/>
        </p:nvSpPr>
        <p:spPr bwMode="auto">
          <a:xfrm>
            <a:off x="5976258" y="5315740"/>
            <a:ext cx="3679371" cy="910635"/>
          </a:xfrm>
          <a:prstGeom prst="roundRect">
            <a:avLst>
              <a:gd name="adj" fmla="val 8096"/>
            </a:avLst>
          </a:prstGeom>
          <a:gradFill flip="none" rotWithShape="1">
            <a:gsLst>
              <a:gs pos="42108">
                <a:srgbClr val="FFFF6F"/>
              </a:gs>
              <a:gs pos="19000">
                <a:srgbClr val="FFFF00"/>
              </a:gs>
              <a:gs pos="94000">
                <a:schemeClr val="bg1">
                  <a:lumMod val="85000"/>
                </a:schemeClr>
              </a:gs>
            </a:gsLst>
            <a:path path="rect">
              <a:fillToRect l="100000" t="100000"/>
            </a:path>
            <a:tileRect r="-100000" b="-100000"/>
          </a:gra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36000" tIns="36000" rIns="36000" bIns="36000" anchor="ctr"/>
          <a:lstStyle/>
          <a:p>
            <a:pPr marL="0" lvl="2" algn="ctr" defTabSz="995363">
              <a:lnSpc>
                <a:spcPts val="1600"/>
              </a:lnSpc>
              <a:spcAft>
                <a:spcPts val="300"/>
              </a:spcAft>
              <a:buClr>
                <a:srgbClr val="0078B4"/>
              </a:buClr>
              <a:buSzPct val="80000"/>
              <a:defRPr/>
            </a:pPr>
            <a:r>
              <a:rPr lang="fr-FR" sz="1200" b="0" dirty="0" smtClean="0"/>
              <a:t>Taux </a:t>
            </a:r>
            <a:r>
              <a:rPr lang="fr-FR" sz="1200" b="0" dirty="0"/>
              <a:t>de FSE </a:t>
            </a:r>
            <a:endParaRPr lang="fr-FR" sz="1200" b="0" dirty="0" smtClean="0"/>
          </a:p>
          <a:p>
            <a:pPr marL="0" lvl="2" algn="ctr" defTabSz="995363">
              <a:lnSpc>
                <a:spcPts val="1600"/>
              </a:lnSpc>
              <a:spcAft>
                <a:spcPts val="300"/>
              </a:spcAft>
              <a:buClr>
                <a:srgbClr val="0078B4"/>
              </a:buClr>
              <a:buSzPct val="80000"/>
              <a:defRPr/>
            </a:pPr>
            <a:r>
              <a:rPr lang="fr-FR" sz="1200" b="0" dirty="0" smtClean="0"/>
              <a:t>sur </a:t>
            </a:r>
            <a:r>
              <a:rPr lang="fr-FR" sz="1200" b="0" dirty="0"/>
              <a:t>l’ensemble des supports </a:t>
            </a:r>
            <a:r>
              <a:rPr lang="fr-FR" sz="1200" b="0" dirty="0" smtClean="0"/>
              <a:t>transmis : </a:t>
            </a:r>
            <a:r>
              <a:rPr lang="fr-FR" sz="1200" b="0" dirty="0"/>
              <a:t>95% </a:t>
            </a:r>
          </a:p>
          <a:p>
            <a:pPr marL="0" lvl="2" algn="ctr" defTabSz="995363">
              <a:lnSpc>
                <a:spcPts val="1600"/>
              </a:lnSpc>
              <a:spcAft>
                <a:spcPts val="300"/>
              </a:spcAft>
              <a:buClr>
                <a:srgbClr val="0078B4"/>
              </a:buClr>
              <a:buSzPct val="80000"/>
              <a:defRPr/>
            </a:pPr>
            <a:r>
              <a:rPr lang="fr-FR" sz="1200" b="0" dirty="0"/>
              <a:t>Délai de remboursement </a:t>
            </a:r>
            <a:r>
              <a:rPr lang="fr-FR" sz="1200" b="0" dirty="0" smtClean="0"/>
              <a:t>: </a:t>
            </a:r>
            <a:r>
              <a:rPr lang="fr-FR" sz="1200" b="0" dirty="0"/>
              <a:t>5 </a:t>
            </a:r>
            <a:r>
              <a:rPr lang="fr-FR" sz="1200" b="0" dirty="0" smtClean="0"/>
              <a:t>jours</a:t>
            </a:r>
            <a:endParaRPr lang="fr-FR" sz="1200" b="0" dirty="0"/>
          </a:p>
        </p:txBody>
      </p:sp>
      <p:grpSp>
        <p:nvGrpSpPr>
          <p:cNvPr id="126" name="Groupe 125"/>
          <p:cNvGrpSpPr/>
          <p:nvPr/>
        </p:nvGrpSpPr>
        <p:grpSpPr>
          <a:xfrm>
            <a:off x="3166647" y="6017797"/>
            <a:ext cx="393059" cy="395899"/>
            <a:chOff x="3189005" y="5902444"/>
            <a:chExt cx="393059" cy="395899"/>
          </a:xfrm>
        </p:grpSpPr>
        <p:pic>
          <p:nvPicPr>
            <p:cNvPr id="127" name="Picture 4"/>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89005" y="5904408"/>
              <a:ext cx="393059" cy="39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 name="Image 1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93712" y="5902444"/>
              <a:ext cx="152717" cy="85169"/>
            </a:xfrm>
            <a:prstGeom prst="rect">
              <a:avLst/>
            </a:prstGeom>
          </p:spPr>
        </p:pic>
      </p:grpSp>
      <p:cxnSp>
        <p:nvCxnSpPr>
          <p:cNvPr id="131" name="Straight Arrow Connector 136"/>
          <p:cNvCxnSpPr>
            <a:endCxn id="112" idx="0"/>
          </p:cNvCxnSpPr>
          <p:nvPr/>
        </p:nvCxnSpPr>
        <p:spPr bwMode="auto">
          <a:xfrm>
            <a:off x="1054341" y="5077016"/>
            <a:ext cx="0" cy="554915"/>
          </a:xfrm>
          <a:prstGeom prst="straightConnector1">
            <a:avLst/>
          </a:prstGeom>
          <a:noFill/>
          <a:ln w="22225" cap="flat" cmpd="sng" algn="ctr">
            <a:solidFill>
              <a:schemeClr val="accent2"/>
            </a:solidFill>
            <a:prstDash val="solid"/>
            <a:round/>
            <a:headEnd type="none" w="med" len="med"/>
            <a:tailEnd type="triangle"/>
          </a:ln>
          <a:effectLst/>
        </p:spPr>
      </p:cxnSp>
      <p:sp>
        <p:nvSpPr>
          <p:cNvPr id="134" name="Rounded Rectangle 105"/>
          <p:cNvSpPr/>
          <p:nvPr/>
        </p:nvSpPr>
        <p:spPr bwMode="auto">
          <a:xfrm>
            <a:off x="1005774" y="3943168"/>
            <a:ext cx="345580" cy="262245"/>
          </a:xfrm>
          <a:prstGeom prst="roundRect">
            <a:avLst>
              <a:gd name="adj" fmla="val 0"/>
            </a:avLst>
          </a:prstGeom>
          <a:noFill/>
          <a:ln w="9525" cap="flat" cmpd="sng" algn="ctr">
            <a:noFill/>
            <a:prstDash val="solid"/>
            <a:round/>
            <a:headEnd type="none" w="med" len="med"/>
            <a:tailEnd type="none" w="med" len="med"/>
          </a:ln>
          <a:effectLst/>
          <a:scene3d>
            <a:camera prst="orthographicFront"/>
            <a:lightRig rig="threePt" dir="t"/>
          </a:scene3d>
          <a:sp3d>
            <a:bevelT w="50800" h="50800"/>
          </a:sp3d>
        </p:spPr>
        <p:txBody>
          <a:bodyPr lIns="90000" tIns="46800" rIns="90000" bIns="46800"/>
          <a:lstStyle>
            <a:lvl1pPr marL="285750" indent="-28575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marL="0" indent="0" algn="ctr" eaLnBrk="1" hangingPunct="1">
              <a:spcAft>
                <a:spcPts val="600"/>
              </a:spcAft>
              <a:buClr>
                <a:srgbClr val="0078B4"/>
              </a:buClr>
              <a:buSzPct val="80000"/>
              <a:defRPr/>
            </a:pPr>
            <a:r>
              <a:rPr lang="fr-FR" sz="700" dirty="0" smtClean="0">
                <a:solidFill>
                  <a:srgbClr val="7F7F7F"/>
                </a:solidFill>
              </a:rPr>
              <a:t>KO</a:t>
            </a:r>
            <a:endParaRPr lang="fr-FR" sz="700" dirty="0">
              <a:solidFill>
                <a:srgbClr val="7F7F7F"/>
              </a:solidFill>
            </a:endParaRPr>
          </a:p>
        </p:txBody>
      </p:sp>
      <p:sp>
        <p:nvSpPr>
          <p:cNvPr id="138" name="Rounded Rectangle 128"/>
          <p:cNvSpPr/>
          <p:nvPr/>
        </p:nvSpPr>
        <p:spPr bwMode="auto">
          <a:xfrm>
            <a:off x="560709" y="5238796"/>
            <a:ext cx="989519" cy="153888"/>
          </a:xfrm>
          <a:prstGeom prst="roundRect">
            <a:avLst>
              <a:gd name="adj" fmla="val 0"/>
            </a:avLst>
          </a:prstGeom>
          <a:gradFill>
            <a:gsLst>
              <a:gs pos="0">
                <a:schemeClr val="bg1"/>
              </a:gs>
              <a:gs pos="27000">
                <a:schemeClr val="bg1">
                  <a:lumMod val="95000"/>
                </a:schemeClr>
              </a:gs>
              <a:gs pos="100000">
                <a:srgbClr val="92D050"/>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p>
            <a:pPr algn="ctr"/>
            <a:r>
              <a:rPr lang="fr-FR" sz="1000" dirty="0"/>
              <a:t>Ordonnancement</a:t>
            </a:r>
          </a:p>
        </p:txBody>
      </p:sp>
      <p:sp>
        <p:nvSpPr>
          <p:cNvPr id="147" name="Rounded Rectangle 128"/>
          <p:cNvSpPr/>
          <p:nvPr/>
        </p:nvSpPr>
        <p:spPr bwMode="auto">
          <a:xfrm>
            <a:off x="688194" y="5066072"/>
            <a:ext cx="412498" cy="251685"/>
          </a:xfrm>
          <a:prstGeom prst="roundRect">
            <a:avLst>
              <a:gd name="adj" fmla="val 0"/>
            </a:avLst>
          </a:prstGeom>
          <a:noFill/>
          <a:ln w="9525" cap="flat" cmpd="sng" algn="ctr">
            <a:noFill/>
            <a:prstDash val="solid"/>
            <a:round/>
            <a:headEnd type="none" w="med" len="med"/>
            <a:tailEnd type="none" w="med" len="med"/>
          </a:ln>
          <a:effectLst/>
          <a:scene3d>
            <a:camera prst="orthographicFront"/>
            <a:lightRig rig="threePt" dir="t"/>
          </a:scene3d>
          <a:sp3d>
            <a:bevelT w="50800" h="50800"/>
          </a:sp3d>
        </p:spPr>
        <p:txBody>
          <a:bodyPr lIns="90000" tIns="46800" rIns="90000" bIns="46800"/>
          <a:lstStyle>
            <a:lvl1pPr marL="285750" indent="-28575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marL="0" indent="0" algn="ctr" eaLnBrk="1" hangingPunct="1">
              <a:spcAft>
                <a:spcPts val="600"/>
              </a:spcAft>
              <a:buClr>
                <a:srgbClr val="0078B4"/>
              </a:buClr>
              <a:buSzPct val="80000"/>
              <a:defRPr/>
            </a:pPr>
            <a:r>
              <a:rPr lang="fr-FR" sz="700" dirty="0" smtClean="0">
                <a:solidFill>
                  <a:srgbClr val="7F7F7F"/>
                </a:solidFill>
              </a:rPr>
              <a:t>OK</a:t>
            </a:r>
            <a:endParaRPr lang="fr-FR" sz="700" dirty="0">
              <a:solidFill>
                <a:srgbClr val="7F7F7F"/>
              </a:solidFill>
            </a:endParaRPr>
          </a:p>
        </p:txBody>
      </p:sp>
      <p:sp>
        <p:nvSpPr>
          <p:cNvPr id="148" name="Rounded Rectangle 97"/>
          <p:cNvSpPr/>
          <p:nvPr/>
        </p:nvSpPr>
        <p:spPr bwMode="auto">
          <a:xfrm>
            <a:off x="7006244" y="4361617"/>
            <a:ext cx="2127708" cy="627519"/>
          </a:xfrm>
          <a:prstGeom prst="roundRect">
            <a:avLst>
              <a:gd name="adj" fmla="val 3465"/>
            </a:avLst>
          </a:prstGeom>
          <a:solidFill>
            <a:schemeClr val="bg1">
              <a:lumMod val="9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t" anchorCtr="0"/>
          <a:lstStyle/>
          <a:p>
            <a:pPr algn="ctr"/>
            <a:r>
              <a:rPr lang="fr-FR" sz="1000" dirty="0" smtClean="0"/>
              <a:t>Transmission </a:t>
            </a:r>
            <a:r>
              <a:rPr lang="fr-FR" sz="1000" dirty="0"/>
              <a:t>aux </a:t>
            </a:r>
            <a:r>
              <a:rPr lang="fr-FR" sz="1000" dirty="0" smtClean="0"/>
              <a:t>CSM</a:t>
            </a:r>
          </a:p>
        </p:txBody>
      </p:sp>
      <p:pic>
        <p:nvPicPr>
          <p:cNvPr id="153"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57374" y="4620630"/>
            <a:ext cx="259713" cy="293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4"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58408" y="4615360"/>
            <a:ext cx="259713" cy="293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5"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61021" y="4631289"/>
            <a:ext cx="259712" cy="291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6" name="Flowchart: Magnetic Disk 9218"/>
          <p:cNvSpPr/>
          <p:nvPr/>
        </p:nvSpPr>
        <p:spPr bwMode="auto">
          <a:xfrm>
            <a:off x="5870445" y="2561045"/>
            <a:ext cx="540445" cy="449849"/>
          </a:xfrm>
          <a:prstGeom prst="flowChartMagneticDisk">
            <a:avLst/>
          </a:prstGeom>
          <a:solidFill>
            <a:schemeClr val="bg1">
              <a:lumMod val="75000"/>
              <a:alpha val="69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r>
              <a:rPr lang="fr-FR" sz="900" dirty="0" smtClean="0">
                <a:solidFill>
                  <a:schemeClr val="bg1">
                    <a:lumMod val="50000"/>
                  </a:schemeClr>
                </a:solidFill>
              </a:rPr>
              <a:t>SCOR</a:t>
            </a:r>
            <a:endParaRPr lang="fr-FR" sz="900" dirty="0">
              <a:solidFill>
                <a:schemeClr val="bg1">
                  <a:lumMod val="50000"/>
                </a:schemeClr>
              </a:solidFill>
            </a:endParaRPr>
          </a:p>
        </p:txBody>
      </p:sp>
    </p:spTree>
    <p:extLst>
      <p:ext uri="{BB962C8B-B14F-4D97-AF65-F5344CB8AC3E}">
        <p14:creationId xmlns:p14="http://schemas.microsoft.com/office/powerpoint/2010/main" val="274792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0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14"/>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20"/>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19"/>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15"/>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08"/>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8" grpId="0" animBg="1"/>
      <p:bldP spid="114" grpId="0" animBg="1"/>
      <p:bldP spid="115" grpId="0" animBg="1"/>
      <p:bldP spid="119" grpId="0"/>
      <p:bldP spid="12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5" y="22225"/>
            <a:ext cx="9639300" cy="673807"/>
          </a:xfrm>
        </p:spPr>
        <p:txBody>
          <a:bodyPr/>
          <a:lstStyle/>
          <a:p>
            <a:r>
              <a:rPr lang="fr-FR" sz="2000" dirty="0">
                <a:latin typeface="Arial" charset="0"/>
                <a:cs typeface="Arial" charset="0"/>
              </a:rPr>
              <a:t>4. Prestations servies</a:t>
            </a:r>
            <a:br>
              <a:rPr lang="fr-FR" sz="2000" dirty="0">
                <a:latin typeface="Arial" charset="0"/>
                <a:cs typeface="Arial" charset="0"/>
              </a:rPr>
            </a:br>
            <a:r>
              <a:rPr lang="fr-FR" sz="1800" i="1" dirty="0">
                <a:latin typeface="Arial" charset="0"/>
                <a:cs typeface="Arial" charset="0"/>
              </a:rPr>
              <a:t>Frais de santé : F</a:t>
            </a:r>
            <a:r>
              <a:rPr lang="fr-FR" sz="1800" i="1" dirty="0" smtClean="0">
                <a:latin typeface="Arial" charset="0"/>
                <a:cs typeface="Arial" charset="0"/>
              </a:rPr>
              <a:t>lux Tiers et </a:t>
            </a:r>
            <a:r>
              <a:rPr lang="fr-FR" sz="1800" i="1" dirty="0" smtClean="0"/>
              <a:t>Compagnon Flux Tiers</a:t>
            </a:r>
            <a:endParaRPr lang="fr-FR" sz="1800" i="1" dirty="0"/>
          </a:p>
        </p:txBody>
      </p:sp>
      <p:sp>
        <p:nvSpPr>
          <p:cNvPr id="97" name="Rectangle 96"/>
          <p:cNvSpPr/>
          <p:nvPr/>
        </p:nvSpPr>
        <p:spPr bwMode="auto">
          <a:xfrm>
            <a:off x="7151426" y="696032"/>
            <a:ext cx="2552131" cy="5661474"/>
          </a:xfrm>
          <a:prstGeom prst="rect">
            <a:avLst/>
          </a:prstGeom>
          <a:solidFill>
            <a:schemeClr val="bg1">
              <a:lumMod val="95000"/>
            </a:schemeClr>
          </a:solidFill>
          <a:ln w="9525" cap="flat" cmpd="sng" algn="ctr">
            <a:solidFill>
              <a:schemeClr val="bg1">
                <a:lumMod val="95000"/>
              </a:schemeClr>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fr-FR" sz="1600" dirty="0" smtClean="0">
                <a:solidFill>
                  <a:schemeClr val="bg1">
                    <a:lumMod val="50000"/>
                  </a:schemeClr>
                </a:solidFill>
                <a:latin typeface="Arial" pitchFamily="34" charset="0"/>
              </a:rPr>
              <a:t>Communiquer avec les Professionnels de Santé</a:t>
            </a:r>
            <a:endParaRPr kumimoji="0" lang="fr-FR" sz="1600" b="1" i="0" u="none" strike="noStrike" cap="none" normalizeH="0" baseline="0" dirty="0" smtClean="0">
              <a:ln>
                <a:noFill/>
              </a:ln>
              <a:solidFill>
                <a:schemeClr val="bg1">
                  <a:lumMod val="50000"/>
                </a:schemeClr>
              </a:solidFill>
              <a:effectLst/>
              <a:latin typeface="Arial" pitchFamily="34" charset="0"/>
            </a:endParaRPr>
          </a:p>
        </p:txBody>
      </p:sp>
      <p:sp>
        <p:nvSpPr>
          <p:cNvPr id="98" name="Pentagon 97"/>
          <p:cNvSpPr/>
          <p:nvPr/>
        </p:nvSpPr>
        <p:spPr bwMode="auto">
          <a:xfrm>
            <a:off x="7264879" y="1400878"/>
            <a:ext cx="2306634" cy="857254"/>
          </a:xfrm>
          <a:prstGeom prst="homePlate">
            <a:avLst/>
          </a:prstGeom>
          <a:solidFill>
            <a:schemeClr val="bg1">
              <a:lumMod val="85000"/>
            </a:schemeClr>
          </a:solidFill>
          <a:ln w="22225" cap="flat" cmpd="sng" algn="ctr">
            <a:solidFill>
              <a:srgbClr val="FFC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Arial" pitchFamily="34" charset="0"/>
              </a:rPr>
              <a:t>Relancer</a:t>
            </a:r>
            <a:r>
              <a:rPr kumimoji="0" lang="fr-FR" sz="1100" b="1" i="0" u="none" strike="noStrike" cap="none" normalizeH="0" dirty="0" smtClean="0">
                <a:ln>
                  <a:noFill/>
                </a:ln>
                <a:solidFill>
                  <a:schemeClr val="tx1"/>
                </a:solidFill>
                <a:effectLst/>
                <a:latin typeface="Arial" pitchFamily="34" charset="0"/>
              </a:rPr>
              <a:t> </a:t>
            </a:r>
            <a:r>
              <a:rPr lang="fr-FR" sz="1100" dirty="0">
                <a:latin typeface="Arial" pitchFamily="34" charset="0"/>
              </a:rPr>
              <a:t>l</a:t>
            </a:r>
            <a:r>
              <a:rPr kumimoji="0" lang="fr-FR" sz="1100" b="1" i="0" u="none" strike="noStrike" cap="none" normalizeH="0" dirty="0" smtClean="0">
                <a:ln>
                  <a:noFill/>
                </a:ln>
                <a:solidFill>
                  <a:schemeClr val="tx1"/>
                </a:solidFill>
                <a:effectLst/>
                <a:latin typeface="Arial" pitchFamily="34" charset="0"/>
              </a:rPr>
              <a:t>es PS pour lesquels des pièces justificatives attendues sont manquantes</a:t>
            </a:r>
            <a:endParaRPr kumimoji="0" lang="fr-FR" sz="1100" b="1" i="0" u="none" strike="noStrike" cap="none" normalizeH="0" baseline="0" dirty="0" smtClean="0">
              <a:ln>
                <a:noFill/>
              </a:ln>
              <a:solidFill>
                <a:schemeClr val="tx1"/>
              </a:solidFill>
              <a:effectLst/>
              <a:latin typeface="Arial" pitchFamily="34" charset="0"/>
            </a:endParaRPr>
          </a:p>
        </p:txBody>
      </p:sp>
      <p:sp>
        <p:nvSpPr>
          <p:cNvPr id="99" name="Pentagon 98"/>
          <p:cNvSpPr/>
          <p:nvPr/>
        </p:nvSpPr>
        <p:spPr bwMode="auto">
          <a:xfrm>
            <a:off x="7276754" y="3920313"/>
            <a:ext cx="2306634" cy="857254"/>
          </a:xfrm>
          <a:prstGeom prst="homePlate">
            <a:avLst/>
          </a:prstGeom>
          <a:solidFill>
            <a:schemeClr val="bg1">
              <a:lumMod val="85000"/>
            </a:schemeClr>
          </a:solidFill>
          <a:ln w="22225" cap="flat" cmpd="sng" algn="ctr">
            <a:solidFill>
              <a:srgbClr val="FFC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fr-FR" sz="1100" dirty="0" smtClean="0">
                <a:latin typeface="Arial" pitchFamily="34" charset="0"/>
              </a:rPr>
              <a:t>Envoyer un courrier </a:t>
            </a:r>
            <a:r>
              <a:rPr kumimoji="0" lang="fr-FR" sz="1100" b="1" i="0" u="none" strike="noStrike" cap="none" normalizeH="0" baseline="0" dirty="0" smtClean="0">
                <a:ln>
                  <a:noFill/>
                </a:ln>
                <a:solidFill>
                  <a:schemeClr val="tx1"/>
                </a:solidFill>
                <a:effectLst/>
                <a:latin typeface="Arial" pitchFamily="34" charset="0"/>
              </a:rPr>
              <a:t>aux PS sur les factures payées</a:t>
            </a:r>
            <a:r>
              <a:rPr kumimoji="0" lang="fr-FR" sz="1100" b="1" i="0" u="none" strike="noStrike" cap="none" normalizeH="0" dirty="0" smtClean="0">
                <a:ln>
                  <a:noFill/>
                </a:ln>
                <a:solidFill>
                  <a:schemeClr val="tx1"/>
                </a:solidFill>
                <a:effectLst/>
                <a:latin typeface="Arial" pitchFamily="34" charset="0"/>
              </a:rPr>
              <a:t> / rejetées</a:t>
            </a:r>
            <a:endParaRPr kumimoji="0" lang="fr-FR" sz="1100" b="1" i="0" u="none" strike="noStrike" cap="none" normalizeH="0" baseline="0" dirty="0" smtClean="0">
              <a:ln>
                <a:noFill/>
              </a:ln>
              <a:solidFill>
                <a:schemeClr val="tx1"/>
              </a:solidFill>
              <a:effectLst/>
              <a:latin typeface="Arial" pitchFamily="34" charset="0"/>
            </a:endParaRPr>
          </a:p>
        </p:txBody>
      </p:sp>
      <p:sp>
        <p:nvSpPr>
          <p:cNvPr id="101" name="Oval 100"/>
          <p:cNvSpPr/>
          <p:nvPr/>
        </p:nvSpPr>
        <p:spPr bwMode="auto">
          <a:xfrm>
            <a:off x="6408757" y="2247110"/>
            <a:ext cx="1044000" cy="1152000"/>
          </a:xfrm>
          <a:prstGeom prst="ellipse">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1" i="0" u="none" strike="noStrike" cap="none" normalizeH="0" baseline="0" dirty="0" smtClean="0">
              <a:ln>
                <a:noFill/>
              </a:ln>
              <a:solidFill>
                <a:schemeClr val="tx1"/>
              </a:solidFill>
              <a:effectLst/>
              <a:latin typeface="Arial" pitchFamily="34" charset="0"/>
            </a:endParaRPr>
          </a:p>
        </p:txBody>
      </p:sp>
      <p:sp>
        <p:nvSpPr>
          <p:cNvPr id="95" name="Oval 94"/>
          <p:cNvSpPr/>
          <p:nvPr/>
        </p:nvSpPr>
        <p:spPr bwMode="auto">
          <a:xfrm>
            <a:off x="6405474" y="2336339"/>
            <a:ext cx="972000" cy="972000"/>
          </a:xfrm>
          <a:prstGeom prst="ellipse">
            <a:avLst/>
          </a:prstGeom>
          <a:solidFill>
            <a:schemeClr val="bg1">
              <a:lumMod val="95000"/>
            </a:schemeClr>
          </a:solidFill>
          <a:ln w="9525" cap="flat" cmpd="sng" algn="ctr">
            <a:solidFill>
              <a:schemeClr val="bg1">
                <a:lumMod val="95000"/>
              </a:schemeClr>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1" i="0" u="none" strike="noStrike" cap="none" normalizeH="0" baseline="0" dirty="0" smtClean="0">
              <a:ln>
                <a:noFill/>
              </a:ln>
              <a:solidFill>
                <a:schemeClr val="tx1"/>
              </a:solidFill>
              <a:effectLst/>
              <a:latin typeface="Arial" pitchFamily="34" charset="0"/>
            </a:endParaRPr>
          </a:p>
        </p:txBody>
      </p:sp>
      <p:sp>
        <p:nvSpPr>
          <p:cNvPr id="102" name="Oval 101"/>
          <p:cNvSpPr/>
          <p:nvPr/>
        </p:nvSpPr>
        <p:spPr bwMode="auto">
          <a:xfrm>
            <a:off x="6408757" y="5075806"/>
            <a:ext cx="1044000" cy="1152000"/>
          </a:xfrm>
          <a:prstGeom prst="ellipse">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1" i="0" u="none" strike="noStrike" cap="none" normalizeH="0" baseline="0" dirty="0" smtClean="0">
              <a:ln>
                <a:noFill/>
              </a:ln>
              <a:solidFill>
                <a:schemeClr val="tx1"/>
              </a:solidFill>
              <a:effectLst/>
              <a:latin typeface="Arial" pitchFamily="34" charset="0"/>
            </a:endParaRPr>
          </a:p>
        </p:txBody>
      </p:sp>
      <p:sp>
        <p:nvSpPr>
          <p:cNvPr id="94" name="Rectangle 93"/>
          <p:cNvSpPr/>
          <p:nvPr/>
        </p:nvSpPr>
        <p:spPr bwMode="auto">
          <a:xfrm>
            <a:off x="109180" y="3657506"/>
            <a:ext cx="6769290" cy="2700000"/>
          </a:xfrm>
          <a:prstGeom prst="rect">
            <a:avLst/>
          </a:prstGeom>
          <a:solidFill>
            <a:schemeClr val="bg1">
              <a:lumMod val="95000"/>
            </a:schemeClr>
          </a:solidFill>
          <a:ln w="9525" cap="flat" cmpd="sng" algn="ctr">
            <a:solidFill>
              <a:schemeClr val="bg1">
                <a:lumMod val="95000"/>
              </a:schemeClr>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600" b="1" i="0" u="none" strike="noStrike" cap="none" normalizeH="0" baseline="0" dirty="0" smtClean="0">
              <a:ln>
                <a:noFill/>
              </a:ln>
              <a:solidFill>
                <a:schemeClr val="bg1">
                  <a:lumMod val="50000"/>
                </a:schemeClr>
              </a:solidFill>
              <a:effectLst/>
              <a:latin typeface="Arial"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chemeClr val="bg1">
                    <a:lumMod val="50000"/>
                  </a:schemeClr>
                </a:solidFill>
                <a:effectLst/>
                <a:latin typeface="Arial" pitchFamily="34" charset="0"/>
              </a:rPr>
              <a:t>Fournir</a:t>
            </a:r>
            <a:r>
              <a:rPr kumimoji="0" lang="fr-FR" sz="1600" b="1" i="0" u="none" strike="noStrike" cap="none" normalizeH="0" dirty="0" smtClean="0">
                <a:ln>
                  <a:noFill/>
                </a:ln>
                <a:solidFill>
                  <a:schemeClr val="bg1">
                    <a:lumMod val="50000"/>
                  </a:schemeClr>
                </a:solidFill>
                <a:effectLst/>
                <a:latin typeface="Arial" pitchFamily="34" charset="0"/>
              </a:rPr>
              <a:t> un appui à l’ordonnanceme</a:t>
            </a:r>
            <a:r>
              <a:rPr lang="fr-FR" sz="1600" dirty="0" smtClean="0">
                <a:solidFill>
                  <a:schemeClr val="bg1">
                    <a:lumMod val="50000"/>
                  </a:schemeClr>
                </a:solidFill>
                <a:latin typeface="Arial" pitchFamily="34" charset="0"/>
              </a:rPr>
              <a:t>nt</a:t>
            </a:r>
            <a:endParaRPr kumimoji="0" lang="fr-FR" sz="1600" b="1" i="0" u="none" strike="noStrike" cap="none" normalizeH="0" baseline="0" dirty="0" smtClean="0">
              <a:ln>
                <a:noFill/>
              </a:ln>
              <a:solidFill>
                <a:schemeClr val="bg1">
                  <a:lumMod val="50000"/>
                </a:schemeClr>
              </a:solidFill>
              <a:effectLst/>
              <a:latin typeface="Arial" pitchFamily="34" charset="0"/>
            </a:endParaRPr>
          </a:p>
        </p:txBody>
      </p:sp>
      <p:grpSp>
        <p:nvGrpSpPr>
          <p:cNvPr id="84" name="Group 83"/>
          <p:cNvGrpSpPr/>
          <p:nvPr/>
        </p:nvGrpSpPr>
        <p:grpSpPr>
          <a:xfrm>
            <a:off x="630955" y="4817660"/>
            <a:ext cx="5594760" cy="1374516"/>
            <a:chOff x="726491" y="4467909"/>
            <a:chExt cx="5594760" cy="1601435"/>
          </a:xfrm>
        </p:grpSpPr>
        <p:grpSp>
          <p:nvGrpSpPr>
            <p:cNvPr id="43" name="Group 42"/>
            <p:cNvGrpSpPr/>
            <p:nvPr/>
          </p:nvGrpSpPr>
          <p:grpSpPr>
            <a:xfrm>
              <a:off x="726491" y="4467909"/>
              <a:ext cx="5496888" cy="1509808"/>
              <a:chOff x="1213313" y="1409948"/>
              <a:chExt cx="5768975" cy="2234005"/>
            </a:xfrm>
          </p:grpSpPr>
          <p:sp>
            <p:nvSpPr>
              <p:cNvPr id="44" name="Arc 3"/>
              <p:cNvSpPr>
                <a:spLocks/>
              </p:cNvSpPr>
              <p:nvPr/>
            </p:nvSpPr>
            <p:spPr bwMode="auto">
              <a:xfrm>
                <a:off x="2981783" y="1409948"/>
                <a:ext cx="2246613" cy="1009650"/>
              </a:xfrm>
              <a:custGeom>
                <a:avLst/>
                <a:gdLst>
                  <a:gd name="G0" fmla="+- 21600 0 0"/>
                  <a:gd name="G1" fmla="+- 21600 0 0"/>
                  <a:gd name="G2" fmla="+- 21600 0 0"/>
                  <a:gd name="T0" fmla="*/ 0 w 43200"/>
                  <a:gd name="T1" fmla="*/ 21546 h 21600"/>
                  <a:gd name="T2" fmla="*/ 43200 w 43200"/>
                  <a:gd name="T3" fmla="*/ 21600 h 21600"/>
                  <a:gd name="T4" fmla="*/ 21600 w 43200"/>
                  <a:gd name="T5" fmla="*/ 21600 h 21600"/>
                </a:gdLst>
                <a:ahLst/>
                <a:cxnLst>
                  <a:cxn ang="0">
                    <a:pos x="T0" y="T1"/>
                  </a:cxn>
                  <a:cxn ang="0">
                    <a:pos x="T2" y="T3"/>
                  </a:cxn>
                  <a:cxn ang="0">
                    <a:pos x="T4" y="T5"/>
                  </a:cxn>
                </a:cxnLst>
                <a:rect l="0" t="0" r="r" b="b"/>
                <a:pathLst>
                  <a:path w="43200" h="21600" fill="none" extrusionOk="0">
                    <a:moveTo>
                      <a:pt x="0" y="21546"/>
                    </a:moveTo>
                    <a:cubicBezTo>
                      <a:pt x="29" y="9637"/>
                      <a:pt x="9691" y="-1"/>
                      <a:pt x="21600" y="0"/>
                    </a:cubicBezTo>
                    <a:cubicBezTo>
                      <a:pt x="33529" y="0"/>
                      <a:pt x="43200" y="9670"/>
                      <a:pt x="43200" y="21600"/>
                    </a:cubicBezTo>
                  </a:path>
                  <a:path w="43200" h="21600" stroke="0" extrusionOk="0">
                    <a:moveTo>
                      <a:pt x="0" y="21546"/>
                    </a:moveTo>
                    <a:cubicBezTo>
                      <a:pt x="29" y="9637"/>
                      <a:pt x="9691" y="-1"/>
                      <a:pt x="21600" y="0"/>
                    </a:cubicBezTo>
                    <a:cubicBezTo>
                      <a:pt x="33529" y="0"/>
                      <a:pt x="43200" y="9670"/>
                      <a:pt x="43200" y="21600"/>
                    </a:cubicBezTo>
                    <a:lnTo>
                      <a:pt x="21600" y="21600"/>
                    </a:lnTo>
                    <a:close/>
                  </a:path>
                </a:pathLst>
              </a:custGeom>
              <a:solidFill>
                <a:srgbClr val="006699"/>
              </a:solidFill>
              <a:ln w="6350" cap="rnd">
                <a:solidFill>
                  <a:schemeClr val="bg1">
                    <a:lumMod val="65000"/>
                  </a:schemeClr>
                </a:solidFill>
                <a:round/>
                <a:headEnd/>
                <a:tailEnd/>
              </a:ln>
              <a:effectLst/>
            </p:spPr>
            <p:txBody>
              <a:bodyPr lIns="45720" rIns="45720" anchor="ctr" anchorCtr="1"/>
              <a:lstStyle/>
              <a:p>
                <a:pPr algn="ctr" eaLnBrk="0" hangingPunct="0"/>
                <a:r>
                  <a:rPr lang="en-GB" sz="1600" b="1" dirty="0" smtClean="0">
                    <a:solidFill>
                      <a:schemeClr val="bg1"/>
                    </a:solidFill>
                  </a:rPr>
                  <a:t>Compagnon</a:t>
                </a:r>
              </a:p>
              <a:p>
                <a:pPr algn="ctr" eaLnBrk="0" hangingPunct="0"/>
                <a:r>
                  <a:rPr lang="en-GB" sz="1600" b="1" dirty="0" smtClean="0">
                    <a:solidFill>
                      <a:schemeClr val="bg1"/>
                    </a:solidFill>
                  </a:rPr>
                  <a:t>Flux Tiers</a:t>
                </a:r>
                <a:endParaRPr lang="en-GB" sz="1600" b="1" dirty="0">
                  <a:solidFill>
                    <a:schemeClr val="bg1"/>
                  </a:solidFill>
                </a:endParaRPr>
              </a:p>
            </p:txBody>
          </p:sp>
          <p:sp>
            <p:nvSpPr>
              <p:cNvPr id="45" name="Line 4"/>
              <p:cNvSpPr>
                <a:spLocks noChangeShapeType="1"/>
              </p:cNvSpPr>
              <p:nvPr/>
            </p:nvSpPr>
            <p:spPr bwMode="auto">
              <a:xfrm>
                <a:off x="1213313" y="2406898"/>
                <a:ext cx="5768975" cy="0"/>
              </a:xfrm>
              <a:prstGeom prst="line">
                <a:avLst/>
              </a:prstGeom>
              <a:noFill/>
              <a:ln w="6350">
                <a:solidFill>
                  <a:schemeClr val="bg1">
                    <a:lumMod val="65000"/>
                  </a:schemeClr>
                </a:solidFill>
                <a:round/>
                <a:headEnd type="none" w="sm" len="sm"/>
                <a:tailEnd type="none" w="sm" len="sm"/>
              </a:ln>
              <a:effectLst/>
            </p:spPr>
            <p:txBody>
              <a:bodyPr lIns="45720" rIns="45720" anchor="ctr" anchorCtr="1"/>
              <a:lstStyle/>
              <a:p>
                <a:endParaRPr lang="fr-FR" dirty="0"/>
              </a:p>
            </p:txBody>
          </p:sp>
          <p:grpSp>
            <p:nvGrpSpPr>
              <p:cNvPr id="46" name="Group 5"/>
              <p:cNvGrpSpPr>
                <a:grpSpLocks/>
              </p:cNvGrpSpPr>
              <p:nvPr/>
            </p:nvGrpSpPr>
            <p:grpSpPr bwMode="auto">
              <a:xfrm>
                <a:off x="1249825" y="2408486"/>
                <a:ext cx="5688013" cy="620712"/>
                <a:chOff x="347" y="1356"/>
                <a:chExt cx="5497" cy="598"/>
              </a:xfrm>
            </p:grpSpPr>
            <p:sp>
              <p:nvSpPr>
                <p:cNvPr id="60" name="Line 6"/>
                <p:cNvSpPr>
                  <a:spLocks noChangeShapeType="1"/>
                </p:cNvSpPr>
                <p:nvPr/>
              </p:nvSpPr>
              <p:spPr bwMode="auto">
                <a:xfrm flipV="1">
                  <a:off x="347" y="1356"/>
                  <a:ext cx="2761" cy="598"/>
                </a:xfrm>
                <a:prstGeom prst="line">
                  <a:avLst/>
                </a:prstGeom>
                <a:noFill/>
                <a:ln w="6350">
                  <a:solidFill>
                    <a:schemeClr val="bg1">
                      <a:lumMod val="65000"/>
                    </a:schemeClr>
                  </a:solidFill>
                  <a:round/>
                  <a:headEnd type="none" w="sm" len="sm"/>
                  <a:tailEnd type="none" w="sm" len="sm"/>
                </a:ln>
                <a:effectLst/>
              </p:spPr>
              <p:txBody>
                <a:bodyPr lIns="45720" rIns="45720" anchor="ctr" anchorCtr="1"/>
                <a:lstStyle/>
                <a:p>
                  <a:endParaRPr lang="fr-FR" dirty="0"/>
                </a:p>
              </p:txBody>
            </p:sp>
            <p:sp>
              <p:nvSpPr>
                <p:cNvPr id="61" name="Line 7"/>
                <p:cNvSpPr>
                  <a:spLocks noChangeShapeType="1"/>
                </p:cNvSpPr>
                <p:nvPr/>
              </p:nvSpPr>
              <p:spPr bwMode="auto">
                <a:xfrm>
                  <a:off x="3095" y="1363"/>
                  <a:ext cx="2749" cy="589"/>
                </a:xfrm>
                <a:prstGeom prst="line">
                  <a:avLst/>
                </a:prstGeom>
                <a:noFill/>
                <a:ln w="6350">
                  <a:solidFill>
                    <a:schemeClr val="bg1">
                      <a:lumMod val="65000"/>
                    </a:schemeClr>
                  </a:solidFill>
                  <a:round/>
                  <a:headEnd type="none" w="sm" len="sm"/>
                  <a:tailEnd type="none" w="sm" len="sm"/>
                </a:ln>
                <a:effectLst/>
              </p:spPr>
              <p:txBody>
                <a:bodyPr lIns="45720" rIns="45720" anchor="ctr" anchorCtr="1"/>
                <a:lstStyle/>
                <a:p>
                  <a:endParaRPr lang="fr-FR" dirty="0"/>
                </a:p>
              </p:txBody>
            </p:sp>
          </p:grpSp>
          <p:sp>
            <p:nvSpPr>
              <p:cNvPr id="47" name="Line 8"/>
              <p:cNvSpPr>
                <a:spLocks noChangeShapeType="1"/>
              </p:cNvSpPr>
              <p:nvPr/>
            </p:nvSpPr>
            <p:spPr bwMode="auto">
              <a:xfrm flipV="1">
                <a:off x="2880188" y="2414836"/>
                <a:ext cx="1217612" cy="1229116"/>
              </a:xfrm>
              <a:prstGeom prst="line">
                <a:avLst/>
              </a:prstGeom>
              <a:noFill/>
              <a:ln w="6350">
                <a:solidFill>
                  <a:schemeClr val="bg1">
                    <a:lumMod val="65000"/>
                  </a:schemeClr>
                </a:solidFill>
                <a:round/>
                <a:headEnd type="none" w="sm" len="sm"/>
                <a:tailEnd type="none" w="sm" len="sm"/>
              </a:ln>
              <a:effectLst/>
            </p:spPr>
            <p:txBody>
              <a:bodyPr lIns="45720" rIns="45720" anchor="ctr" anchorCtr="1"/>
              <a:lstStyle/>
              <a:p>
                <a:endParaRPr lang="fr-FR" dirty="0"/>
              </a:p>
            </p:txBody>
          </p:sp>
          <p:sp>
            <p:nvSpPr>
              <p:cNvPr id="48" name="Line 9"/>
              <p:cNvSpPr>
                <a:spLocks noChangeShapeType="1"/>
              </p:cNvSpPr>
              <p:nvPr/>
            </p:nvSpPr>
            <p:spPr bwMode="auto">
              <a:xfrm>
                <a:off x="4097800" y="2414837"/>
                <a:ext cx="1182688" cy="1229116"/>
              </a:xfrm>
              <a:prstGeom prst="line">
                <a:avLst/>
              </a:prstGeom>
              <a:noFill/>
              <a:ln w="6350">
                <a:solidFill>
                  <a:schemeClr val="bg1">
                    <a:lumMod val="65000"/>
                  </a:schemeClr>
                </a:solidFill>
                <a:round/>
                <a:headEnd type="none" w="sm" len="sm"/>
                <a:tailEnd type="none" w="sm" len="sm"/>
              </a:ln>
              <a:effectLst/>
            </p:spPr>
            <p:txBody>
              <a:bodyPr lIns="45720" rIns="45720" anchor="ctr" anchorCtr="1"/>
              <a:lstStyle/>
              <a:p>
                <a:endParaRPr lang="fr-FR" dirty="0"/>
              </a:p>
            </p:txBody>
          </p:sp>
          <p:sp>
            <p:nvSpPr>
              <p:cNvPr id="49" name="Arc 10"/>
              <p:cNvSpPr>
                <a:spLocks/>
              </p:cNvSpPr>
              <p:nvPr/>
            </p:nvSpPr>
            <p:spPr bwMode="auto">
              <a:xfrm>
                <a:off x="2943688" y="2406898"/>
                <a:ext cx="2336800" cy="200025"/>
              </a:xfrm>
              <a:custGeom>
                <a:avLst/>
                <a:gdLst>
                  <a:gd name="G0" fmla="+- 21600 0 0"/>
                  <a:gd name="G1" fmla="+- 460 0 0"/>
                  <a:gd name="G2" fmla="+- 21600 0 0"/>
                  <a:gd name="T0" fmla="*/ 43195 w 43200"/>
                  <a:gd name="T1" fmla="*/ 0 h 22060"/>
                  <a:gd name="T2" fmla="*/ 5 w 43200"/>
                  <a:gd name="T3" fmla="*/ 1 h 22060"/>
                  <a:gd name="T4" fmla="*/ 21600 w 43200"/>
                  <a:gd name="T5" fmla="*/ 460 h 22060"/>
                </a:gdLst>
                <a:ahLst/>
                <a:cxnLst>
                  <a:cxn ang="0">
                    <a:pos x="T0" y="T1"/>
                  </a:cxn>
                  <a:cxn ang="0">
                    <a:pos x="T2" y="T3"/>
                  </a:cxn>
                  <a:cxn ang="0">
                    <a:pos x="T4" y="T5"/>
                  </a:cxn>
                </a:cxnLst>
                <a:rect l="0" t="0" r="r" b="b"/>
                <a:pathLst>
                  <a:path w="43200" h="22060" fill="none" extrusionOk="0">
                    <a:moveTo>
                      <a:pt x="43195" y="-1"/>
                    </a:moveTo>
                    <a:cubicBezTo>
                      <a:pt x="43198" y="153"/>
                      <a:pt x="43200" y="306"/>
                      <a:pt x="43200" y="460"/>
                    </a:cubicBezTo>
                    <a:cubicBezTo>
                      <a:pt x="43200" y="12389"/>
                      <a:pt x="33529" y="22060"/>
                      <a:pt x="21600" y="22060"/>
                    </a:cubicBezTo>
                    <a:cubicBezTo>
                      <a:pt x="9670" y="22060"/>
                      <a:pt x="0" y="12389"/>
                      <a:pt x="0" y="460"/>
                    </a:cubicBezTo>
                    <a:cubicBezTo>
                      <a:pt x="-1" y="306"/>
                      <a:pt x="1" y="153"/>
                      <a:pt x="4" y="0"/>
                    </a:cubicBezTo>
                  </a:path>
                  <a:path w="43200" h="22060" stroke="0" extrusionOk="0">
                    <a:moveTo>
                      <a:pt x="43195" y="-1"/>
                    </a:moveTo>
                    <a:cubicBezTo>
                      <a:pt x="43198" y="153"/>
                      <a:pt x="43200" y="306"/>
                      <a:pt x="43200" y="460"/>
                    </a:cubicBezTo>
                    <a:cubicBezTo>
                      <a:pt x="43200" y="12389"/>
                      <a:pt x="33529" y="22060"/>
                      <a:pt x="21600" y="22060"/>
                    </a:cubicBezTo>
                    <a:cubicBezTo>
                      <a:pt x="9670" y="22060"/>
                      <a:pt x="0" y="12389"/>
                      <a:pt x="0" y="460"/>
                    </a:cubicBezTo>
                    <a:cubicBezTo>
                      <a:pt x="-1" y="306"/>
                      <a:pt x="1" y="153"/>
                      <a:pt x="4" y="0"/>
                    </a:cubicBezTo>
                    <a:lnTo>
                      <a:pt x="21600" y="460"/>
                    </a:lnTo>
                    <a:close/>
                  </a:path>
                </a:pathLst>
              </a:custGeom>
              <a:noFill/>
              <a:ln w="6350" cap="rnd">
                <a:solidFill>
                  <a:schemeClr val="bg1">
                    <a:lumMod val="65000"/>
                  </a:schemeClr>
                </a:solidFill>
                <a:round/>
                <a:headEnd type="none" w="sm" len="sm"/>
                <a:tailEnd type="none" w="sm" len="sm"/>
              </a:ln>
              <a:effectLst/>
            </p:spPr>
            <p:txBody>
              <a:bodyPr lIns="45720" rIns="45720" anchor="ctr" anchorCtr="1"/>
              <a:lstStyle/>
              <a:p>
                <a:endParaRPr lang="fr-FR" dirty="0"/>
              </a:p>
            </p:txBody>
          </p:sp>
          <p:sp>
            <p:nvSpPr>
              <p:cNvPr id="50" name="Arc 11"/>
              <p:cNvSpPr>
                <a:spLocks/>
              </p:cNvSpPr>
              <p:nvPr/>
            </p:nvSpPr>
            <p:spPr bwMode="auto">
              <a:xfrm>
                <a:off x="1573675" y="2414836"/>
                <a:ext cx="5067300" cy="522287"/>
              </a:xfrm>
              <a:custGeom>
                <a:avLst/>
                <a:gdLst>
                  <a:gd name="G0" fmla="+- 21600 0 0"/>
                  <a:gd name="G1" fmla="+- 0 0 0"/>
                  <a:gd name="G2" fmla="+- 21600 0 0"/>
                  <a:gd name="T0" fmla="*/ 43200 w 43200"/>
                  <a:gd name="T1" fmla="*/ 0 h 21600"/>
                  <a:gd name="T2" fmla="*/ 0 w 43200"/>
                  <a:gd name="T3" fmla="*/ 0 h 21600"/>
                  <a:gd name="T4" fmla="*/ 21600 w 43200"/>
                  <a:gd name="T5" fmla="*/ 0 h 21600"/>
                </a:gdLst>
                <a:ahLst/>
                <a:cxnLst>
                  <a:cxn ang="0">
                    <a:pos x="T0" y="T1"/>
                  </a:cxn>
                  <a:cxn ang="0">
                    <a:pos x="T2" y="T3"/>
                  </a:cxn>
                  <a:cxn ang="0">
                    <a:pos x="T4" y="T5"/>
                  </a:cxn>
                </a:cxnLst>
                <a:rect l="0" t="0" r="r" b="b"/>
                <a:pathLst>
                  <a:path w="43200" h="21600" fill="none" extrusionOk="0">
                    <a:moveTo>
                      <a:pt x="43200" y="0"/>
                    </a:moveTo>
                    <a:cubicBezTo>
                      <a:pt x="43200" y="11929"/>
                      <a:pt x="33529" y="21600"/>
                      <a:pt x="21600" y="21600"/>
                    </a:cubicBezTo>
                    <a:cubicBezTo>
                      <a:pt x="9670" y="21600"/>
                      <a:pt x="0" y="11929"/>
                      <a:pt x="0" y="0"/>
                    </a:cubicBezTo>
                  </a:path>
                  <a:path w="43200" h="21600" stroke="0" extrusionOk="0">
                    <a:moveTo>
                      <a:pt x="43200" y="0"/>
                    </a:moveTo>
                    <a:cubicBezTo>
                      <a:pt x="43200" y="11929"/>
                      <a:pt x="33529" y="21600"/>
                      <a:pt x="21600" y="21600"/>
                    </a:cubicBezTo>
                    <a:cubicBezTo>
                      <a:pt x="9670" y="21600"/>
                      <a:pt x="0" y="11929"/>
                      <a:pt x="0" y="0"/>
                    </a:cubicBezTo>
                    <a:lnTo>
                      <a:pt x="21600" y="0"/>
                    </a:lnTo>
                    <a:close/>
                  </a:path>
                </a:pathLst>
              </a:custGeom>
              <a:noFill/>
              <a:ln w="6350" cap="rnd">
                <a:solidFill>
                  <a:schemeClr val="bg1">
                    <a:lumMod val="65000"/>
                  </a:schemeClr>
                </a:solidFill>
                <a:round/>
                <a:headEnd type="none" w="sm" len="sm"/>
                <a:tailEnd type="none" w="sm" len="sm"/>
              </a:ln>
              <a:effectLst/>
            </p:spPr>
            <p:txBody>
              <a:bodyPr lIns="45720" rIns="45720" anchor="ctr" anchorCtr="1"/>
              <a:lstStyle/>
              <a:p>
                <a:endParaRPr lang="fr-FR" dirty="0"/>
              </a:p>
            </p:txBody>
          </p:sp>
          <p:sp>
            <p:nvSpPr>
              <p:cNvPr id="51" name="Freeform 12"/>
              <p:cNvSpPr>
                <a:spLocks/>
              </p:cNvSpPr>
              <p:nvPr/>
            </p:nvSpPr>
            <p:spPr bwMode="auto">
              <a:xfrm>
                <a:off x="3837450" y="2638673"/>
                <a:ext cx="530225" cy="217488"/>
              </a:xfrm>
              <a:custGeom>
                <a:avLst/>
                <a:gdLst/>
                <a:ahLst/>
                <a:cxnLst>
                  <a:cxn ang="0">
                    <a:pos x="51" y="208"/>
                  </a:cxn>
                  <a:cxn ang="0">
                    <a:pos x="467" y="208"/>
                  </a:cxn>
                  <a:cxn ang="0">
                    <a:pos x="346" y="40"/>
                  </a:cxn>
                  <a:cxn ang="0">
                    <a:pos x="511" y="40"/>
                  </a:cxn>
                  <a:cxn ang="0">
                    <a:pos x="268" y="0"/>
                  </a:cxn>
                  <a:cxn ang="0">
                    <a:pos x="0" y="40"/>
                  </a:cxn>
                  <a:cxn ang="0">
                    <a:pos x="164" y="40"/>
                  </a:cxn>
                  <a:cxn ang="0">
                    <a:pos x="51" y="208"/>
                  </a:cxn>
                </a:cxnLst>
                <a:rect l="0" t="0" r="r" b="b"/>
                <a:pathLst>
                  <a:path w="512" h="209">
                    <a:moveTo>
                      <a:pt x="51" y="208"/>
                    </a:moveTo>
                    <a:lnTo>
                      <a:pt x="467" y="208"/>
                    </a:lnTo>
                    <a:lnTo>
                      <a:pt x="346" y="40"/>
                    </a:lnTo>
                    <a:lnTo>
                      <a:pt x="511" y="40"/>
                    </a:lnTo>
                    <a:lnTo>
                      <a:pt x="268" y="0"/>
                    </a:lnTo>
                    <a:lnTo>
                      <a:pt x="0" y="40"/>
                    </a:lnTo>
                    <a:lnTo>
                      <a:pt x="164" y="40"/>
                    </a:lnTo>
                    <a:lnTo>
                      <a:pt x="51" y="208"/>
                    </a:lnTo>
                  </a:path>
                </a:pathLst>
              </a:custGeom>
              <a:solidFill>
                <a:srgbClr val="006699"/>
              </a:solidFill>
              <a:ln w="6350" cap="rnd">
                <a:solidFill>
                  <a:schemeClr val="bg1">
                    <a:lumMod val="65000"/>
                  </a:schemeClr>
                </a:solidFill>
                <a:round/>
                <a:headEnd/>
                <a:tailEnd/>
              </a:ln>
              <a:effectLst/>
            </p:spPr>
            <p:txBody>
              <a:bodyPr lIns="45720" rIns="45720" anchor="ctr" anchorCtr="1"/>
              <a:lstStyle/>
              <a:p>
                <a:endParaRPr lang="fr-FR" dirty="0"/>
              </a:p>
            </p:txBody>
          </p:sp>
          <p:sp>
            <p:nvSpPr>
              <p:cNvPr id="52" name="Freeform 13"/>
              <p:cNvSpPr>
                <a:spLocks/>
              </p:cNvSpPr>
              <p:nvPr/>
            </p:nvSpPr>
            <p:spPr bwMode="auto">
              <a:xfrm>
                <a:off x="2880188" y="2638673"/>
                <a:ext cx="868362" cy="207963"/>
              </a:xfrm>
              <a:custGeom>
                <a:avLst/>
                <a:gdLst/>
                <a:ahLst/>
                <a:cxnLst>
                  <a:cxn ang="0">
                    <a:pos x="311" y="200"/>
                  </a:cxn>
                  <a:cxn ang="0">
                    <a:pos x="0" y="168"/>
                  </a:cxn>
                  <a:cxn ang="0">
                    <a:pos x="398" y="40"/>
                  </a:cxn>
                  <a:cxn ang="0">
                    <a:pos x="207" y="40"/>
                  </a:cxn>
                  <a:cxn ang="0">
                    <a:pos x="623" y="0"/>
                  </a:cxn>
                  <a:cxn ang="0">
                    <a:pos x="839" y="40"/>
                  </a:cxn>
                  <a:cxn ang="0">
                    <a:pos x="649" y="40"/>
                  </a:cxn>
                  <a:cxn ang="0">
                    <a:pos x="311" y="200"/>
                  </a:cxn>
                </a:cxnLst>
                <a:rect l="0" t="0" r="r" b="b"/>
                <a:pathLst>
                  <a:path w="840" h="201">
                    <a:moveTo>
                      <a:pt x="311" y="200"/>
                    </a:moveTo>
                    <a:lnTo>
                      <a:pt x="0" y="168"/>
                    </a:lnTo>
                    <a:lnTo>
                      <a:pt x="398" y="40"/>
                    </a:lnTo>
                    <a:lnTo>
                      <a:pt x="207" y="40"/>
                    </a:lnTo>
                    <a:lnTo>
                      <a:pt x="623" y="0"/>
                    </a:lnTo>
                    <a:lnTo>
                      <a:pt x="839" y="40"/>
                    </a:lnTo>
                    <a:lnTo>
                      <a:pt x="649" y="40"/>
                    </a:lnTo>
                    <a:lnTo>
                      <a:pt x="311" y="200"/>
                    </a:lnTo>
                  </a:path>
                </a:pathLst>
              </a:custGeom>
              <a:solidFill>
                <a:srgbClr val="006699"/>
              </a:solidFill>
              <a:ln w="6350" cap="rnd">
                <a:solidFill>
                  <a:schemeClr val="bg1">
                    <a:lumMod val="65000"/>
                  </a:schemeClr>
                </a:solidFill>
                <a:round/>
                <a:headEnd/>
                <a:tailEnd/>
              </a:ln>
              <a:effectLst/>
            </p:spPr>
            <p:txBody>
              <a:bodyPr lIns="45720" rIns="45720" anchor="ctr" anchorCtr="1"/>
              <a:lstStyle/>
              <a:p>
                <a:endParaRPr lang="fr-FR" dirty="0"/>
              </a:p>
            </p:txBody>
          </p:sp>
          <p:sp>
            <p:nvSpPr>
              <p:cNvPr id="53" name="Freeform 14"/>
              <p:cNvSpPr>
                <a:spLocks/>
              </p:cNvSpPr>
              <p:nvPr/>
            </p:nvSpPr>
            <p:spPr bwMode="auto">
              <a:xfrm>
                <a:off x="4412125" y="2638673"/>
                <a:ext cx="868363" cy="207963"/>
              </a:xfrm>
              <a:custGeom>
                <a:avLst/>
                <a:gdLst/>
                <a:ahLst/>
                <a:cxnLst>
                  <a:cxn ang="0">
                    <a:pos x="527" y="200"/>
                  </a:cxn>
                  <a:cxn ang="0">
                    <a:pos x="839" y="168"/>
                  </a:cxn>
                  <a:cxn ang="0">
                    <a:pos x="440" y="40"/>
                  </a:cxn>
                  <a:cxn ang="0">
                    <a:pos x="622" y="40"/>
                  </a:cxn>
                  <a:cxn ang="0">
                    <a:pos x="215" y="0"/>
                  </a:cxn>
                  <a:cxn ang="0">
                    <a:pos x="0" y="40"/>
                  </a:cxn>
                  <a:cxn ang="0">
                    <a:pos x="189" y="40"/>
                  </a:cxn>
                  <a:cxn ang="0">
                    <a:pos x="527" y="200"/>
                  </a:cxn>
                </a:cxnLst>
                <a:rect l="0" t="0" r="r" b="b"/>
                <a:pathLst>
                  <a:path w="840" h="201">
                    <a:moveTo>
                      <a:pt x="527" y="200"/>
                    </a:moveTo>
                    <a:lnTo>
                      <a:pt x="839" y="168"/>
                    </a:lnTo>
                    <a:lnTo>
                      <a:pt x="440" y="40"/>
                    </a:lnTo>
                    <a:lnTo>
                      <a:pt x="622" y="40"/>
                    </a:lnTo>
                    <a:lnTo>
                      <a:pt x="215" y="0"/>
                    </a:lnTo>
                    <a:lnTo>
                      <a:pt x="0" y="40"/>
                    </a:lnTo>
                    <a:lnTo>
                      <a:pt x="189" y="40"/>
                    </a:lnTo>
                    <a:lnTo>
                      <a:pt x="527" y="200"/>
                    </a:lnTo>
                  </a:path>
                </a:pathLst>
              </a:custGeom>
              <a:solidFill>
                <a:srgbClr val="006699"/>
              </a:solidFill>
              <a:ln w="6350" cap="rnd">
                <a:solidFill>
                  <a:schemeClr val="bg1">
                    <a:lumMod val="65000"/>
                  </a:schemeClr>
                </a:solidFill>
                <a:round/>
                <a:headEnd/>
                <a:tailEnd/>
              </a:ln>
              <a:effectLst/>
            </p:spPr>
            <p:txBody>
              <a:bodyPr lIns="45720" rIns="45720" anchor="ctr" anchorCtr="1"/>
              <a:lstStyle/>
              <a:p>
                <a:endParaRPr lang="fr-FR" dirty="0"/>
              </a:p>
            </p:txBody>
          </p:sp>
          <p:grpSp>
            <p:nvGrpSpPr>
              <p:cNvPr id="54" name="Group 15"/>
              <p:cNvGrpSpPr>
                <a:grpSpLocks/>
              </p:cNvGrpSpPr>
              <p:nvPr/>
            </p:nvGrpSpPr>
            <p:grpSpPr bwMode="auto">
              <a:xfrm>
                <a:off x="1257763" y="2406898"/>
                <a:ext cx="5680075" cy="100013"/>
                <a:chOff x="355" y="1355"/>
                <a:chExt cx="5489" cy="96"/>
              </a:xfrm>
            </p:grpSpPr>
            <p:sp>
              <p:nvSpPr>
                <p:cNvPr id="58" name="Line 16"/>
                <p:cNvSpPr>
                  <a:spLocks noChangeShapeType="1"/>
                </p:cNvSpPr>
                <p:nvPr/>
              </p:nvSpPr>
              <p:spPr bwMode="auto">
                <a:xfrm flipV="1">
                  <a:off x="355" y="1355"/>
                  <a:ext cx="2762" cy="96"/>
                </a:xfrm>
                <a:prstGeom prst="line">
                  <a:avLst/>
                </a:prstGeom>
                <a:noFill/>
                <a:ln w="6350">
                  <a:solidFill>
                    <a:schemeClr val="bg1">
                      <a:lumMod val="65000"/>
                    </a:schemeClr>
                  </a:solidFill>
                  <a:round/>
                  <a:headEnd type="none" w="sm" len="sm"/>
                  <a:tailEnd type="none" w="sm" len="sm"/>
                </a:ln>
                <a:effectLst/>
              </p:spPr>
              <p:txBody>
                <a:bodyPr lIns="45720" rIns="45720" anchor="ctr" anchorCtr="1"/>
                <a:lstStyle/>
                <a:p>
                  <a:endParaRPr lang="fr-FR" dirty="0"/>
                </a:p>
              </p:txBody>
            </p:sp>
            <p:sp>
              <p:nvSpPr>
                <p:cNvPr id="59" name="Line 17"/>
                <p:cNvSpPr>
                  <a:spLocks noChangeShapeType="1"/>
                </p:cNvSpPr>
                <p:nvPr/>
              </p:nvSpPr>
              <p:spPr bwMode="auto">
                <a:xfrm>
                  <a:off x="3099" y="1355"/>
                  <a:ext cx="2745" cy="96"/>
                </a:xfrm>
                <a:prstGeom prst="line">
                  <a:avLst/>
                </a:prstGeom>
                <a:noFill/>
                <a:ln w="6350">
                  <a:solidFill>
                    <a:schemeClr val="bg1">
                      <a:lumMod val="65000"/>
                    </a:schemeClr>
                  </a:solidFill>
                  <a:round/>
                  <a:headEnd type="none" w="sm" len="sm"/>
                  <a:tailEnd type="none" w="sm" len="sm"/>
                </a:ln>
                <a:effectLst/>
              </p:spPr>
              <p:txBody>
                <a:bodyPr lIns="45720" rIns="45720" anchor="ctr" anchorCtr="1"/>
                <a:lstStyle/>
                <a:p>
                  <a:endParaRPr lang="fr-FR" dirty="0"/>
                </a:p>
              </p:txBody>
            </p:sp>
          </p:grpSp>
          <p:grpSp>
            <p:nvGrpSpPr>
              <p:cNvPr id="55" name="Group 18"/>
              <p:cNvGrpSpPr>
                <a:grpSpLocks/>
              </p:cNvGrpSpPr>
              <p:nvPr/>
            </p:nvGrpSpPr>
            <p:grpSpPr bwMode="auto">
              <a:xfrm>
                <a:off x="1249825" y="2406898"/>
                <a:ext cx="5688013" cy="314325"/>
                <a:chOff x="347" y="1355"/>
                <a:chExt cx="5497" cy="303"/>
              </a:xfrm>
            </p:grpSpPr>
            <p:sp>
              <p:nvSpPr>
                <p:cNvPr id="56" name="Line 19"/>
                <p:cNvSpPr>
                  <a:spLocks noChangeShapeType="1"/>
                </p:cNvSpPr>
                <p:nvPr/>
              </p:nvSpPr>
              <p:spPr bwMode="auto">
                <a:xfrm flipV="1">
                  <a:off x="347" y="1355"/>
                  <a:ext cx="2770" cy="303"/>
                </a:xfrm>
                <a:prstGeom prst="line">
                  <a:avLst/>
                </a:prstGeom>
                <a:noFill/>
                <a:ln w="6350">
                  <a:solidFill>
                    <a:schemeClr val="bg1">
                      <a:lumMod val="65000"/>
                    </a:schemeClr>
                  </a:solidFill>
                  <a:round/>
                  <a:headEnd type="none" w="sm" len="sm"/>
                  <a:tailEnd type="none" w="sm" len="sm"/>
                </a:ln>
                <a:effectLst/>
              </p:spPr>
              <p:txBody>
                <a:bodyPr lIns="45720" rIns="45720" anchor="ctr" anchorCtr="1"/>
                <a:lstStyle/>
                <a:p>
                  <a:endParaRPr lang="fr-FR" dirty="0"/>
                </a:p>
              </p:txBody>
            </p:sp>
            <p:sp>
              <p:nvSpPr>
                <p:cNvPr id="57" name="Line 20"/>
                <p:cNvSpPr>
                  <a:spLocks noChangeShapeType="1"/>
                </p:cNvSpPr>
                <p:nvPr/>
              </p:nvSpPr>
              <p:spPr bwMode="auto">
                <a:xfrm>
                  <a:off x="3099" y="1355"/>
                  <a:ext cx="2745" cy="303"/>
                </a:xfrm>
                <a:prstGeom prst="line">
                  <a:avLst/>
                </a:prstGeom>
                <a:noFill/>
                <a:ln w="6350">
                  <a:solidFill>
                    <a:schemeClr val="bg1">
                      <a:lumMod val="65000"/>
                    </a:schemeClr>
                  </a:solidFill>
                  <a:round/>
                  <a:headEnd type="none" w="sm" len="sm"/>
                  <a:tailEnd type="none" w="sm" len="sm"/>
                </a:ln>
                <a:effectLst/>
              </p:spPr>
              <p:txBody>
                <a:bodyPr lIns="45720" rIns="45720" anchor="ctr" anchorCtr="1"/>
                <a:lstStyle/>
                <a:p>
                  <a:endParaRPr lang="fr-FR" dirty="0"/>
                </a:p>
              </p:txBody>
            </p:sp>
          </p:grpSp>
        </p:grpSp>
        <p:sp>
          <p:nvSpPr>
            <p:cNvPr id="85" name="Rectangle 84"/>
            <p:cNvSpPr/>
            <p:nvPr/>
          </p:nvSpPr>
          <p:spPr bwMode="auto">
            <a:xfrm>
              <a:off x="1161601" y="5712073"/>
              <a:ext cx="1138923" cy="144000"/>
            </a:xfrm>
            <a:prstGeom prst="rect">
              <a:avLst/>
            </a:prstGeom>
            <a:no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a:r>
                <a:rPr lang="fr-FR" sz="1000" dirty="0" smtClean="0"/>
                <a:t>IRIS</a:t>
              </a:r>
              <a:endParaRPr lang="fr-FR" sz="1000" dirty="0"/>
            </a:p>
          </p:txBody>
        </p:sp>
        <p:pic>
          <p:nvPicPr>
            <p:cNvPr id="86" name="Picture 2" descr="C:\Users\pporte1\Desktop\C2\CNAMTS\SNA\03 - Icônes\Icônes PNG\Database.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871176" y="5642802"/>
              <a:ext cx="426544" cy="426542"/>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p:cNvSpPr/>
            <p:nvPr/>
          </p:nvSpPr>
          <p:spPr bwMode="auto">
            <a:xfrm>
              <a:off x="3150880" y="5784073"/>
              <a:ext cx="1138923" cy="144000"/>
            </a:xfrm>
            <a:prstGeom prst="rect">
              <a:avLst/>
            </a:prstGeom>
            <a:no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a:r>
                <a:rPr lang="fr-FR" sz="1000" dirty="0" smtClean="0"/>
                <a:t>Consignes nationales</a:t>
              </a:r>
              <a:endParaRPr lang="fr-FR" sz="1000" dirty="0"/>
            </a:p>
          </p:txBody>
        </p:sp>
        <p:pic>
          <p:nvPicPr>
            <p:cNvPr id="88" name="Picture 2" descr="C:\Users\pporte1\Desktop\C2\CNAMTS\SNA\03 - Icônes\Icônes PNG\Database.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695959" y="5629154"/>
              <a:ext cx="426544" cy="426542"/>
            </a:xfrm>
            <a:prstGeom prst="rect">
              <a:avLst/>
            </a:prstGeom>
            <a:noFill/>
            <a:extLst>
              <a:ext uri="{909E8E84-426E-40DD-AFC4-6F175D3DCCD1}">
                <a14:hiddenFill xmlns:a14="http://schemas.microsoft.com/office/drawing/2010/main">
                  <a:solidFill>
                    <a:srgbClr val="FFFFFF"/>
                  </a:solidFill>
                </a14:hiddenFill>
              </a:ext>
            </a:extLst>
          </p:spPr>
        </p:pic>
        <p:sp>
          <p:nvSpPr>
            <p:cNvPr id="89" name="Rectangle 88"/>
            <p:cNvSpPr/>
            <p:nvPr/>
          </p:nvSpPr>
          <p:spPr bwMode="auto">
            <a:xfrm>
              <a:off x="4975662" y="5770425"/>
              <a:ext cx="1345589" cy="207292"/>
            </a:xfrm>
            <a:prstGeom prst="rect">
              <a:avLst/>
            </a:prstGeom>
            <a:no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a:r>
                <a:rPr lang="fr-FR" sz="1000" dirty="0" smtClean="0"/>
                <a:t>Consignes régionales, départementales ou locales</a:t>
              </a:r>
              <a:endParaRPr lang="fr-FR" sz="1000" dirty="0"/>
            </a:p>
          </p:txBody>
        </p:sp>
      </p:grpSp>
      <p:sp>
        <p:nvSpPr>
          <p:cNvPr id="90" name="Pentagon 89"/>
          <p:cNvSpPr/>
          <p:nvPr/>
        </p:nvSpPr>
        <p:spPr bwMode="auto">
          <a:xfrm>
            <a:off x="300249" y="4230190"/>
            <a:ext cx="2332667" cy="540000"/>
          </a:xfrm>
          <a:prstGeom prst="homePlate">
            <a:avLst/>
          </a:prstGeom>
          <a:noFill/>
          <a:ln w="22225" cap="flat" cmpd="sng" algn="ctr">
            <a:solidFill>
              <a:srgbClr val="006699"/>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1050" b="1" i="0" u="none" strike="noStrike" cap="none" normalizeH="0" baseline="0" dirty="0" smtClean="0">
                <a:ln>
                  <a:noFill/>
                </a:ln>
                <a:solidFill>
                  <a:schemeClr val="tx1"/>
                </a:solidFill>
                <a:effectLst/>
                <a:latin typeface="Arial" pitchFamily="34" charset="0"/>
              </a:rPr>
              <a:t>Récupérer</a:t>
            </a:r>
            <a:r>
              <a:rPr kumimoji="0" lang="fr-FR" sz="1050" b="1" i="0" u="none" strike="noStrike" cap="none" normalizeH="0" dirty="0" smtClean="0">
                <a:ln>
                  <a:noFill/>
                </a:ln>
                <a:solidFill>
                  <a:schemeClr val="tx1"/>
                </a:solidFill>
                <a:effectLst/>
                <a:latin typeface="Arial" pitchFamily="34" charset="0"/>
              </a:rPr>
              <a:t> des factures en anomalies à l’issue de la chaîne de production SCP</a:t>
            </a:r>
            <a:endParaRPr kumimoji="0" lang="fr-FR" sz="1050" b="1" i="0" u="none" strike="noStrike" cap="none" normalizeH="0" baseline="0" dirty="0" smtClean="0">
              <a:ln>
                <a:noFill/>
              </a:ln>
              <a:solidFill>
                <a:schemeClr val="tx1"/>
              </a:solidFill>
              <a:effectLst/>
              <a:latin typeface="Arial" pitchFamily="34" charset="0"/>
            </a:endParaRPr>
          </a:p>
        </p:txBody>
      </p:sp>
      <p:sp>
        <p:nvSpPr>
          <p:cNvPr id="91" name="Chevron 90"/>
          <p:cNvSpPr/>
          <p:nvPr/>
        </p:nvSpPr>
        <p:spPr bwMode="auto">
          <a:xfrm>
            <a:off x="2464163" y="4230190"/>
            <a:ext cx="2153637" cy="540000"/>
          </a:xfrm>
          <a:prstGeom prst="chevron">
            <a:avLst/>
          </a:prstGeom>
          <a:noFill/>
          <a:ln w="22225" cap="flat" cmpd="sng" algn="ctr">
            <a:solidFill>
              <a:srgbClr val="0078B4"/>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1050" b="1" i="0" u="none" strike="noStrike" cap="none" normalizeH="0" baseline="0" dirty="0" smtClean="0">
                <a:ln>
                  <a:noFill/>
                </a:ln>
                <a:solidFill>
                  <a:schemeClr val="tx1"/>
                </a:solidFill>
                <a:effectLst/>
                <a:latin typeface="Arial" pitchFamily="34" charset="0"/>
              </a:rPr>
              <a:t>Présenter des consignes à appliquer</a:t>
            </a:r>
          </a:p>
        </p:txBody>
      </p:sp>
      <p:sp>
        <p:nvSpPr>
          <p:cNvPr id="92" name="Chevron 91"/>
          <p:cNvSpPr/>
          <p:nvPr/>
        </p:nvSpPr>
        <p:spPr bwMode="auto">
          <a:xfrm>
            <a:off x="4429962" y="4230190"/>
            <a:ext cx="2153637" cy="540000"/>
          </a:xfrm>
          <a:prstGeom prst="chevron">
            <a:avLst/>
          </a:prstGeom>
          <a:noFill/>
          <a:ln w="22225" cap="flat" cmpd="sng" algn="ctr">
            <a:solidFill>
              <a:srgbClr val="FFC000"/>
            </a:solidFill>
            <a:prstDash val="solid"/>
            <a:round/>
            <a:headEnd type="none" w="med" len="med"/>
            <a:tailEnd type="none" w="med" len="med"/>
          </a:ln>
          <a:effectLst/>
        </p:spPr>
        <p:txBody>
          <a:bodyPr vert="horz" wrap="square" lIns="36000" tIns="46800" rIns="36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fr-FR" sz="1050" dirty="0" smtClean="0">
                <a:latin typeface="Arial" pitchFamily="34" charset="0"/>
              </a:rPr>
              <a:t>Identifier le motif de l’anomalie et appliquer</a:t>
            </a:r>
            <a:r>
              <a:rPr kumimoji="0" lang="fr-FR" sz="1050" b="1" i="0" u="none" strike="noStrike" cap="none" normalizeH="0" dirty="0" smtClean="0">
                <a:ln>
                  <a:noFill/>
                </a:ln>
                <a:solidFill>
                  <a:schemeClr val="tx1"/>
                </a:solidFill>
                <a:effectLst/>
                <a:latin typeface="Arial" pitchFamily="34" charset="0"/>
              </a:rPr>
              <a:t> </a:t>
            </a:r>
            <a:r>
              <a:rPr kumimoji="0" lang="fr-FR" sz="1050" b="1" i="0" u="none" strike="noStrike" cap="none" normalizeH="0" baseline="0" dirty="0" smtClean="0">
                <a:ln>
                  <a:noFill/>
                </a:ln>
                <a:solidFill>
                  <a:schemeClr val="tx1"/>
                </a:solidFill>
                <a:effectLst/>
                <a:latin typeface="Arial" pitchFamily="34" charset="0"/>
              </a:rPr>
              <a:t>la consigne retenue</a:t>
            </a:r>
          </a:p>
        </p:txBody>
      </p:sp>
      <p:sp>
        <p:nvSpPr>
          <p:cNvPr id="103" name="Oval 102"/>
          <p:cNvSpPr/>
          <p:nvPr/>
        </p:nvSpPr>
        <p:spPr bwMode="auto">
          <a:xfrm>
            <a:off x="6405474" y="5165035"/>
            <a:ext cx="972000" cy="972000"/>
          </a:xfrm>
          <a:prstGeom prst="ellipse">
            <a:avLst/>
          </a:prstGeom>
          <a:solidFill>
            <a:schemeClr val="bg1">
              <a:lumMod val="95000"/>
            </a:schemeClr>
          </a:solidFill>
          <a:ln w="9525" cap="flat" cmpd="sng" algn="ctr">
            <a:solidFill>
              <a:schemeClr val="bg1">
                <a:lumMod val="95000"/>
              </a:schemeClr>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1" i="0" u="none" strike="noStrike" cap="none" normalizeH="0" baseline="0" dirty="0" smtClean="0">
              <a:ln>
                <a:noFill/>
              </a:ln>
              <a:solidFill>
                <a:schemeClr val="tx1"/>
              </a:solidFill>
              <a:effectLst/>
              <a:latin typeface="Arial" pitchFamily="34" charset="0"/>
            </a:endParaRPr>
          </a:p>
        </p:txBody>
      </p:sp>
      <p:sp>
        <p:nvSpPr>
          <p:cNvPr id="104" name="Oval 103"/>
          <p:cNvSpPr/>
          <p:nvPr/>
        </p:nvSpPr>
        <p:spPr bwMode="auto">
          <a:xfrm rot="5400000">
            <a:off x="2950092" y="2809473"/>
            <a:ext cx="1044000" cy="1152000"/>
          </a:xfrm>
          <a:prstGeom prst="ellipse">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1" i="0" u="none" strike="noStrike" cap="none" normalizeH="0" baseline="0" dirty="0" smtClean="0">
              <a:ln>
                <a:noFill/>
              </a:ln>
              <a:solidFill>
                <a:schemeClr val="tx1"/>
              </a:solidFill>
              <a:effectLst/>
              <a:latin typeface="Arial" pitchFamily="34" charset="0"/>
            </a:endParaRPr>
          </a:p>
        </p:txBody>
      </p:sp>
      <p:sp>
        <p:nvSpPr>
          <p:cNvPr id="83" name="Rectangle 82"/>
          <p:cNvSpPr/>
          <p:nvPr/>
        </p:nvSpPr>
        <p:spPr bwMode="auto">
          <a:xfrm>
            <a:off x="109180" y="696032"/>
            <a:ext cx="6769290" cy="2700000"/>
          </a:xfrm>
          <a:prstGeom prst="rect">
            <a:avLst/>
          </a:prstGeom>
          <a:solidFill>
            <a:schemeClr val="bg1">
              <a:lumMod val="95000"/>
            </a:schemeClr>
          </a:solidFill>
          <a:ln w="9525" cap="flat" cmpd="sng" algn="ctr">
            <a:solidFill>
              <a:schemeClr val="bg1">
                <a:lumMod val="95000"/>
              </a:schemeClr>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chemeClr val="bg1">
                    <a:lumMod val="50000"/>
                  </a:schemeClr>
                </a:solidFill>
                <a:effectLst/>
                <a:latin typeface="Arial" pitchFamily="34" charset="0"/>
              </a:rPr>
              <a:t>Suivre les Pièces justificatives</a:t>
            </a:r>
          </a:p>
        </p:txBody>
      </p:sp>
      <p:grpSp>
        <p:nvGrpSpPr>
          <p:cNvPr id="93" name="Group 92"/>
          <p:cNvGrpSpPr/>
          <p:nvPr/>
        </p:nvGrpSpPr>
        <p:grpSpPr>
          <a:xfrm>
            <a:off x="630954" y="1801503"/>
            <a:ext cx="5496889" cy="1307477"/>
            <a:chOff x="726490" y="1492698"/>
            <a:chExt cx="5496889" cy="1575339"/>
          </a:xfrm>
        </p:grpSpPr>
        <p:grpSp>
          <p:nvGrpSpPr>
            <p:cNvPr id="3" name="Group 2"/>
            <p:cNvGrpSpPr/>
            <p:nvPr/>
          </p:nvGrpSpPr>
          <p:grpSpPr>
            <a:xfrm>
              <a:off x="726490" y="1492698"/>
              <a:ext cx="5496889" cy="1509808"/>
              <a:chOff x="1213313" y="1409948"/>
              <a:chExt cx="5768975" cy="2234005"/>
            </a:xfrm>
          </p:grpSpPr>
          <p:sp>
            <p:nvSpPr>
              <p:cNvPr id="24" name="Arc 3"/>
              <p:cNvSpPr>
                <a:spLocks/>
              </p:cNvSpPr>
              <p:nvPr/>
            </p:nvSpPr>
            <p:spPr bwMode="auto">
              <a:xfrm>
                <a:off x="3073379" y="1409948"/>
                <a:ext cx="2040224" cy="1009650"/>
              </a:xfrm>
              <a:custGeom>
                <a:avLst/>
                <a:gdLst>
                  <a:gd name="G0" fmla="+- 21600 0 0"/>
                  <a:gd name="G1" fmla="+- 21600 0 0"/>
                  <a:gd name="G2" fmla="+- 21600 0 0"/>
                  <a:gd name="T0" fmla="*/ 0 w 43200"/>
                  <a:gd name="T1" fmla="*/ 21546 h 21600"/>
                  <a:gd name="T2" fmla="*/ 43200 w 43200"/>
                  <a:gd name="T3" fmla="*/ 21600 h 21600"/>
                  <a:gd name="T4" fmla="*/ 21600 w 43200"/>
                  <a:gd name="T5" fmla="*/ 21600 h 21600"/>
                </a:gdLst>
                <a:ahLst/>
                <a:cxnLst>
                  <a:cxn ang="0">
                    <a:pos x="T0" y="T1"/>
                  </a:cxn>
                  <a:cxn ang="0">
                    <a:pos x="T2" y="T3"/>
                  </a:cxn>
                  <a:cxn ang="0">
                    <a:pos x="T4" y="T5"/>
                  </a:cxn>
                </a:cxnLst>
                <a:rect l="0" t="0" r="r" b="b"/>
                <a:pathLst>
                  <a:path w="43200" h="21600" fill="none" extrusionOk="0">
                    <a:moveTo>
                      <a:pt x="0" y="21546"/>
                    </a:moveTo>
                    <a:cubicBezTo>
                      <a:pt x="29" y="9637"/>
                      <a:pt x="9691" y="-1"/>
                      <a:pt x="21600" y="0"/>
                    </a:cubicBezTo>
                    <a:cubicBezTo>
                      <a:pt x="33529" y="0"/>
                      <a:pt x="43200" y="9670"/>
                      <a:pt x="43200" y="21600"/>
                    </a:cubicBezTo>
                  </a:path>
                  <a:path w="43200" h="21600" stroke="0" extrusionOk="0">
                    <a:moveTo>
                      <a:pt x="0" y="21546"/>
                    </a:moveTo>
                    <a:cubicBezTo>
                      <a:pt x="29" y="9637"/>
                      <a:pt x="9691" y="-1"/>
                      <a:pt x="21600" y="0"/>
                    </a:cubicBezTo>
                    <a:cubicBezTo>
                      <a:pt x="33529" y="0"/>
                      <a:pt x="43200" y="9670"/>
                      <a:pt x="43200" y="21600"/>
                    </a:cubicBezTo>
                    <a:lnTo>
                      <a:pt x="21600" y="21600"/>
                    </a:lnTo>
                    <a:close/>
                  </a:path>
                </a:pathLst>
              </a:custGeom>
              <a:solidFill>
                <a:srgbClr val="006699"/>
              </a:solidFill>
              <a:ln w="6350" cap="rnd">
                <a:solidFill>
                  <a:schemeClr val="bg1">
                    <a:lumMod val="65000"/>
                  </a:schemeClr>
                </a:solidFill>
                <a:round/>
                <a:headEnd/>
                <a:tailEnd/>
              </a:ln>
              <a:effectLst/>
            </p:spPr>
            <p:txBody>
              <a:bodyPr lIns="45720" rIns="45720" anchor="ctr" anchorCtr="1"/>
              <a:lstStyle/>
              <a:p>
                <a:pPr algn="ctr" eaLnBrk="0" hangingPunct="0"/>
                <a:r>
                  <a:rPr lang="en-GB" sz="1600" b="1" dirty="0" smtClean="0">
                    <a:solidFill>
                      <a:schemeClr val="bg1"/>
                    </a:solidFill>
                  </a:rPr>
                  <a:t>Flux Tiers</a:t>
                </a:r>
                <a:endParaRPr lang="en-GB" sz="1600" b="1" dirty="0">
                  <a:solidFill>
                    <a:schemeClr val="bg1"/>
                  </a:solidFill>
                </a:endParaRPr>
              </a:p>
            </p:txBody>
          </p:sp>
          <p:sp>
            <p:nvSpPr>
              <p:cNvPr id="25" name="Line 4"/>
              <p:cNvSpPr>
                <a:spLocks noChangeShapeType="1"/>
              </p:cNvSpPr>
              <p:nvPr/>
            </p:nvSpPr>
            <p:spPr bwMode="auto">
              <a:xfrm>
                <a:off x="1213313" y="2406898"/>
                <a:ext cx="5768975" cy="0"/>
              </a:xfrm>
              <a:prstGeom prst="line">
                <a:avLst/>
              </a:prstGeom>
              <a:noFill/>
              <a:ln w="6350">
                <a:solidFill>
                  <a:schemeClr val="bg1">
                    <a:lumMod val="65000"/>
                  </a:schemeClr>
                </a:solidFill>
                <a:round/>
                <a:headEnd type="none" w="sm" len="sm"/>
                <a:tailEnd type="none" w="sm" len="sm"/>
              </a:ln>
              <a:effectLst/>
            </p:spPr>
            <p:txBody>
              <a:bodyPr lIns="45720" rIns="45720" anchor="ctr" anchorCtr="1"/>
              <a:lstStyle/>
              <a:p>
                <a:endParaRPr lang="fr-FR" dirty="0"/>
              </a:p>
            </p:txBody>
          </p:sp>
          <p:grpSp>
            <p:nvGrpSpPr>
              <p:cNvPr id="26" name="Group 5"/>
              <p:cNvGrpSpPr>
                <a:grpSpLocks/>
              </p:cNvGrpSpPr>
              <p:nvPr/>
            </p:nvGrpSpPr>
            <p:grpSpPr bwMode="auto">
              <a:xfrm>
                <a:off x="1249825" y="2408486"/>
                <a:ext cx="5688013" cy="620712"/>
                <a:chOff x="347" y="1356"/>
                <a:chExt cx="5497" cy="598"/>
              </a:xfrm>
            </p:grpSpPr>
            <p:sp>
              <p:nvSpPr>
                <p:cNvPr id="27" name="Line 6"/>
                <p:cNvSpPr>
                  <a:spLocks noChangeShapeType="1"/>
                </p:cNvSpPr>
                <p:nvPr/>
              </p:nvSpPr>
              <p:spPr bwMode="auto">
                <a:xfrm flipV="1">
                  <a:off x="347" y="1356"/>
                  <a:ext cx="2761" cy="598"/>
                </a:xfrm>
                <a:prstGeom prst="line">
                  <a:avLst/>
                </a:prstGeom>
                <a:noFill/>
                <a:ln w="6350">
                  <a:solidFill>
                    <a:schemeClr val="bg1">
                      <a:lumMod val="65000"/>
                    </a:schemeClr>
                  </a:solidFill>
                  <a:round/>
                  <a:headEnd type="none" w="sm" len="sm"/>
                  <a:tailEnd type="none" w="sm" len="sm"/>
                </a:ln>
                <a:effectLst/>
              </p:spPr>
              <p:txBody>
                <a:bodyPr lIns="45720" rIns="45720" anchor="ctr" anchorCtr="1"/>
                <a:lstStyle/>
                <a:p>
                  <a:endParaRPr lang="fr-FR" dirty="0"/>
                </a:p>
              </p:txBody>
            </p:sp>
            <p:sp>
              <p:nvSpPr>
                <p:cNvPr id="28" name="Line 7"/>
                <p:cNvSpPr>
                  <a:spLocks noChangeShapeType="1"/>
                </p:cNvSpPr>
                <p:nvPr/>
              </p:nvSpPr>
              <p:spPr bwMode="auto">
                <a:xfrm>
                  <a:off x="3095" y="1363"/>
                  <a:ext cx="2749" cy="589"/>
                </a:xfrm>
                <a:prstGeom prst="line">
                  <a:avLst/>
                </a:prstGeom>
                <a:noFill/>
                <a:ln w="6350">
                  <a:solidFill>
                    <a:schemeClr val="bg1">
                      <a:lumMod val="65000"/>
                    </a:schemeClr>
                  </a:solidFill>
                  <a:round/>
                  <a:headEnd type="none" w="sm" len="sm"/>
                  <a:tailEnd type="none" w="sm" len="sm"/>
                </a:ln>
                <a:effectLst/>
              </p:spPr>
              <p:txBody>
                <a:bodyPr lIns="45720" rIns="45720" anchor="ctr" anchorCtr="1"/>
                <a:lstStyle/>
                <a:p>
                  <a:endParaRPr lang="fr-FR" dirty="0"/>
                </a:p>
              </p:txBody>
            </p:sp>
          </p:grpSp>
          <p:sp>
            <p:nvSpPr>
              <p:cNvPr id="29" name="Line 8"/>
              <p:cNvSpPr>
                <a:spLocks noChangeShapeType="1"/>
              </p:cNvSpPr>
              <p:nvPr/>
            </p:nvSpPr>
            <p:spPr bwMode="auto">
              <a:xfrm flipV="1">
                <a:off x="2880188" y="2414836"/>
                <a:ext cx="1217612" cy="1229116"/>
              </a:xfrm>
              <a:prstGeom prst="line">
                <a:avLst/>
              </a:prstGeom>
              <a:noFill/>
              <a:ln w="6350">
                <a:solidFill>
                  <a:schemeClr val="bg1">
                    <a:lumMod val="65000"/>
                  </a:schemeClr>
                </a:solidFill>
                <a:round/>
                <a:headEnd type="none" w="sm" len="sm"/>
                <a:tailEnd type="none" w="sm" len="sm"/>
              </a:ln>
              <a:effectLst/>
            </p:spPr>
            <p:txBody>
              <a:bodyPr lIns="45720" rIns="45720" anchor="ctr" anchorCtr="1"/>
              <a:lstStyle/>
              <a:p>
                <a:endParaRPr lang="fr-FR" dirty="0"/>
              </a:p>
            </p:txBody>
          </p:sp>
          <p:sp>
            <p:nvSpPr>
              <p:cNvPr id="30" name="Line 9"/>
              <p:cNvSpPr>
                <a:spLocks noChangeShapeType="1"/>
              </p:cNvSpPr>
              <p:nvPr/>
            </p:nvSpPr>
            <p:spPr bwMode="auto">
              <a:xfrm>
                <a:off x="4097800" y="2414837"/>
                <a:ext cx="1182688" cy="1229116"/>
              </a:xfrm>
              <a:prstGeom prst="line">
                <a:avLst/>
              </a:prstGeom>
              <a:noFill/>
              <a:ln w="6350">
                <a:solidFill>
                  <a:schemeClr val="bg1">
                    <a:lumMod val="65000"/>
                  </a:schemeClr>
                </a:solidFill>
                <a:round/>
                <a:headEnd type="none" w="sm" len="sm"/>
                <a:tailEnd type="none" w="sm" len="sm"/>
              </a:ln>
              <a:effectLst/>
            </p:spPr>
            <p:txBody>
              <a:bodyPr lIns="45720" rIns="45720" anchor="ctr" anchorCtr="1"/>
              <a:lstStyle/>
              <a:p>
                <a:endParaRPr lang="fr-FR" dirty="0"/>
              </a:p>
            </p:txBody>
          </p:sp>
          <p:sp>
            <p:nvSpPr>
              <p:cNvPr id="31" name="Arc 10"/>
              <p:cNvSpPr>
                <a:spLocks/>
              </p:cNvSpPr>
              <p:nvPr/>
            </p:nvSpPr>
            <p:spPr bwMode="auto">
              <a:xfrm>
                <a:off x="2943688" y="2406898"/>
                <a:ext cx="2336800" cy="200025"/>
              </a:xfrm>
              <a:custGeom>
                <a:avLst/>
                <a:gdLst>
                  <a:gd name="G0" fmla="+- 21600 0 0"/>
                  <a:gd name="G1" fmla="+- 460 0 0"/>
                  <a:gd name="G2" fmla="+- 21600 0 0"/>
                  <a:gd name="T0" fmla="*/ 43195 w 43200"/>
                  <a:gd name="T1" fmla="*/ 0 h 22060"/>
                  <a:gd name="T2" fmla="*/ 5 w 43200"/>
                  <a:gd name="T3" fmla="*/ 1 h 22060"/>
                  <a:gd name="T4" fmla="*/ 21600 w 43200"/>
                  <a:gd name="T5" fmla="*/ 460 h 22060"/>
                </a:gdLst>
                <a:ahLst/>
                <a:cxnLst>
                  <a:cxn ang="0">
                    <a:pos x="T0" y="T1"/>
                  </a:cxn>
                  <a:cxn ang="0">
                    <a:pos x="T2" y="T3"/>
                  </a:cxn>
                  <a:cxn ang="0">
                    <a:pos x="T4" y="T5"/>
                  </a:cxn>
                </a:cxnLst>
                <a:rect l="0" t="0" r="r" b="b"/>
                <a:pathLst>
                  <a:path w="43200" h="22060" fill="none" extrusionOk="0">
                    <a:moveTo>
                      <a:pt x="43195" y="-1"/>
                    </a:moveTo>
                    <a:cubicBezTo>
                      <a:pt x="43198" y="153"/>
                      <a:pt x="43200" y="306"/>
                      <a:pt x="43200" y="460"/>
                    </a:cubicBezTo>
                    <a:cubicBezTo>
                      <a:pt x="43200" y="12389"/>
                      <a:pt x="33529" y="22060"/>
                      <a:pt x="21600" y="22060"/>
                    </a:cubicBezTo>
                    <a:cubicBezTo>
                      <a:pt x="9670" y="22060"/>
                      <a:pt x="0" y="12389"/>
                      <a:pt x="0" y="460"/>
                    </a:cubicBezTo>
                    <a:cubicBezTo>
                      <a:pt x="-1" y="306"/>
                      <a:pt x="1" y="153"/>
                      <a:pt x="4" y="0"/>
                    </a:cubicBezTo>
                  </a:path>
                  <a:path w="43200" h="22060" stroke="0" extrusionOk="0">
                    <a:moveTo>
                      <a:pt x="43195" y="-1"/>
                    </a:moveTo>
                    <a:cubicBezTo>
                      <a:pt x="43198" y="153"/>
                      <a:pt x="43200" y="306"/>
                      <a:pt x="43200" y="460"/>
                    </a:cubicBezTo>
                    <a:cubicBezTo>
                      <a:pt x="43200" y="12389"/>
                      <a:pt x="33529" y="22060"/>
                      <a:pt x="21600" y="22060"/>
                    </a:cubicBezTo>
                    <a:cubicBezTo>
                      <a:pt x="9670" y="22060"/>
                      <a:pt x="0" y="12389"/>
                      <a:pt x="0" y="460"/>
                    </a:cubicBezTo>
                    <a:cubicBezTo>
                      <a:pt x="-1" y="306"/>
                      <a:pt x="1" y="153"/>
                      <a:pt x="4" y="0"/>
                    </a:cubicBezTo>
                    <a:lnTo>
                      <a:pt x="21600" y="460"/>
                    </a:lnTo>
                    <a:close/>
                  </a:path>
                </a:pathLst>
              </a:custGeom>
              <a:noFill/>
              <a:ln w="6350" cap="rnd">
                <a:solidFill>
                  <a:schemeClr val="bg1">
                    <a:lumMod val="65000"/>
                  </a:schemeClr>
                </a:solidFill>
                <a:round/>
                <a:headEnd type="none" w="sm" len="sm"/>
                <a:tailEnd type="none" w="sm" len="sm"/>
              </a:ln>
              <a:effectLst/>
            </p:spPr>
            <p:txBody>
              <a:bodyPr lIns="45720" rIns="45720" anchor="ctr" anchorCtr="1"/>
              <a:lstStyle/>
              <a:p>
                <a:endParaRPr lang="fr-FR" dirty="0"/>
              </a:p>
            </p:txBody>
          </p:sp>
          <p:sp>
            <p:nvSpPr>
              <p:cNvPr id="32" name="Arc 11"/>
              <p:cNvSpPr>
                <a:spLocks/>
              </p:cNvSpPr>
              <p:nvPr/>
            </p:nvSpPr>
            <p:spPr bwMode="auto">
              <a:xfrm>
                <a:off x="1573675" y="2414836"/>
                <a:ext cx="5067300" cy="522287"/>
              </a:xfrm>
              <a:custGeom>
                <a:avLst/>
                <a:gdLst>
                  <a:gd name="G0" fmla="+- 21600 0 0"/>
                  <a:gd name="G1" fmla="+- 0 0 0"/>
                  <a:gd name="G2" fmla="+- 21600 0 0"/>
                  <a:gd name="T0" fmla="*/ 43200 w 43200"/>
                  <a:gd name="T1" fmla="*/ 0 h 21600"/>
                  <a:gd name="T2" fmla="*/ 0 w 43200"/>
                  <a:gd name="T3" fmla="*/ 0 h 21600"/>
                  <a:gd name="T4" fmla="*/ 21600 w 43200"/>
                  <a:gd name="T5" fmla="*/ 0 h 21600"/>
                </a:gdLst>
                <a:ahLst/>
                <a:cxnLst>
                  <a:cxn ang="0">
                    <a:pos x="T0" y="T1"/>
                  </a:cxn>
                  <a:cxn ang="0">
                    <a:pos x="T2" y="T3"/>
                  </a:cxn>
                  <a:cxn ang="0">
                    <a:pos x="T4" y="T5"/>
                  </a:cxn>
                </a:cxnLst>
                <a:rect l="0" t="0" r="r" b="b"/>
                <a:pathLst>
                  <a:path w="43200" h="21600" fill="none" extrusionOk="0">
                    <a:moveTo>
                      <a:pt x="43200" y="0"/>
                    </a:moveTo>
                    <a:cubicBezTo>
                      <a:pt x="43200" y="11929"/>
                      <a:pt x="33529" y="21600"/>
                      <a:pt x="21600" y="21600"/>
                    </a:cubicBezTo>
                    <a:cubicBezTo>
                      <a:pt x="9670" y="21600"/>
                      <a:pt x="0" y="11929"/>
                      <a:pt x="0" y="0"/>
                    </a:cubicBezTo>
                  </a:path>
                  <a:path w="43200" h="21600" stroke="0" extrusionOk="0">
                    <a:moveTo>
                      <a:pt x="43200" y="0"/>
                    </a:moveTo>
                    <a:cubicBezTo>
                      <a:pt x="43200" y="11929"/>
                      <a:pt x="33529" y="21600"/>
                      <a:pt x="21600" y="21600"/>
                    </a:cubicBezTo>
                    <a:cubicBezTo>
                      <a:pt x="9670" y="21600"/>
                      <a:pt x="0" y="11929"/>
                      <a:pt x="0" y="0"/>
                    </a:cubicBezTo>
                    <a:lnTo>
                      <a:pt x="21600" y="0"/>
                    </a:lnTo>
                    <a:close/>
                  </a:path>
                </a:pathLst>
              </a:custGeom>
              <a:noFill/>
              <a:ln w="6350" cap="rnd">
                <a:solidFill>
                  <a:schemeClr val="bg1">
                    <a:lumMod val="65000"/>
                  </a:schemeClr>
                </a:solidFill>
                <a:round/>
                <a:headEnd type="none" w="sm" len="sm"/>
                <a:tailEnd type="none" w="sm" len="sm"/>
              </a:ln>
              <a:effectLst/>
            </p:spPr>
            <p:txBody>
              <a:bodyPr lIns="45720" rIns="45720" anchor="ctr" anchorCtr="1"/>
              <a:lstStyle/>
              <a:p>
                <a:endParaRPr lang="fr-FR" dirty="0"/>
              </a:p>
            </p:txBody>
          </p:sp>
          <p:sp>
            <p:nvSpPr>
              <p:cNvPr id="33" name="Freeform 12"/>
              <p:cNvSpPr>
                <a:spLocks/>
              </p:cNvSpPr>
              <p:nvPr/>
            </p:nvSpPr>
            <p:spPr bwMode="auto">
              <a:xfrm>
                <a:off x="3837450" y="2638673"/>
                <a:ext cx="530225" cy="217488"/>
              </a:xfrm>
              <a:custGeom>
                <a:avLst/>
                <a:gdLst/>
                <a:ahLst/>
                <a:cxnLst>
                  <a:cxn ang="0">
                    <a:pos x="51" y="208"/>
                  </a:cxn>
                  <a:cxn ang="0">
                    <a:pos x="467" y="208"/>
                  </a:cxn>
                  <a:cxn ang="0">
                    <a:pos x="346" y="40"/>
                  </a:cxn>
                  <a:cxn ang="0">
                    <a:pos x="511" y="40"/>
                  </a:cxn>
                  <a:cxn ang="0">
                    <a:pos x="268" y="0"/>
                  </a:cxn>
                  <a:cxn ang="0">
                    <a:pos x="0" y="40"/>
                  </a:cxn>
                  <a:cxn ang="0">
                    <a:pos x="164" y="40"/>
                  </a:cxn>
                  <a:cxn ang="0">
                    <a:pos x="51" y="208"/>
                  </a:cxn>
                </a:cxnLst>
                <a:rect l="0" t="0" r="r" b="b"/>
                <a:pathLst>
                  <a:path w="512" h="209">
                    <a:moveTo>
                      <a:pt x="51" y="208"/>
                    </a:moveTo>
                    <a:lnTo>
                      <a:pt x="467" y="208"/>
                    </a:lnTo>
                    <a:lnTo>
                      <a:pt x="346" y="40"/>
                    </a:lnTo>
                    <a:lnTo>
                      <a:pt x="511" y="40"/>
                    </a:lnTo>
                    <a:lnTo>
                      <a:pt x="268" y="0"/>
                    </a:lnTo>
                    <a:lnTo>
                      <a:pt x="0" y="40"/>
                    </a:lnTo>
                    <a:lnTo>
                      <a:pt x="164" y="40"/>
                    </a:lnTo>
                    <a:lnTo>
                      <a:pt x="51" y="208"/>
                    </a:lnTo>
                  </a:path>
                </a:pathLst>
              </a:custGeom>
              <a:solidFill>
                <a:srgbClr val="006699"/>
              </a:solidFill>
              <a:ln w="6350" cap="rnd">
                <a:solidFill>
                  <a:schemeClr val="bg1">
                    <a:lumMod val="65000"/>
                  </a:schemeClr>
                </a:solidFill>
                <a:round/>
                <a:headEnd/>
                <a:tailEnd/>
              </a:ln>
              <a:effectLst/>
            </p:spPr>
            <p:txBody>
              <a:bodyPr lIns="45720" rIns="45720" anchor="ctr" anchorCtr="1"/>
              <a:lstStyle/>
              <a:p>
                <a:endParaRPr lang="fr-FR" dirty="0"/>
              </a:p>
            </p:txBody>
          </p:sp>
          <p:sp>
            <p:nvSpPr>
              <p:cNvPr id="34" name="Freeform 13"/>
              <p:cNvSpPr>
                <a:spLocks/>
              </p:cNvSpPr>
              <p:nvPr/>
            </p:nvSpPr>
            <p:spPr bwMode="auto">
              <a:xfrm>
                <a:off x="2880188" y="2638673"/>
                <a:ext cx="868362" cy="207963"/>
              </a:xfrm>
              <a:custGeom>
                <a:avLst/>
                <a:gdLst/>
                <a:ahLst/>
                <a:cxnLst>
                  <a:cxn ang="0">
                    <a:pos x="311" y="200"/>
                  </a:cxn>
                  <a:cxn ang="0">
                    <a:pos x="0" y="168"/>
                  </a:cxn>
                  <a:cxn ang="0">
                    <a:pos x="398" y="40"/>
                  </a:cxn>
                  <a:cxn ang="0">
                    <a:pos x="207" y="40"/>
                  </a:cxn>
                  <a:cxn ang="0">
                    <a:pos x="623" y="0"/>
                  </a:cxn>
                  <a:cxn ang="0">
                    <a:pos x="839" y="40"/>
                  </a:cxn>
                  <a:cxn ang="0">
                    <a:pos x="649" y="40"/>
                  </a:cxn>
                  <a:cxn ang="0">
                    <a:pos x="311" y="200"/>
                  </a:cxn>
                </a:cxnLst>
                <a:rect l="0" t="0" r="r" b="b"/>
                <a:pathLst>
                  <a:path w="840" h="201">
                    <a:moveTo>
                      <a:pt x="311" y="200"/>
                    </a:moveTo>
                    <a:lnTo>
                      <a:pt x="0" y="168"/>
                    </a:lnTo>
                    <a:lnTo>
                      <a:pt x="398" y="40"/>
                    </a:lnTo>
                    <a:lnTo>
                      <a:pt x="207" y="40"/>
                    </a:lnTo>
                    <a:lnTo>
                      <a:pt x="623" y="0"/>
                    </a:lnTo>
                    <a:lnTo>
                      <a:pt x="839" y="40"/>
                    </a:lnTo>
                    <a:lnTo>
                      <a:pt x="649" y="40"/>
                    </a:lnTo>
                    <a:lnTo>
                      <a:pt x="311" y="200"/>
                    </a:lnTo>
                  </a:path>
                </a:pathLst>
              </a:custGeom>
              <a:solidFill>
                <a:srgbClr val="006699"/>
              </a:solidFill>
              <a:ln w="6350" cap="rnd">
                <a:solidFill>
                  <a:schemeClr val="bg1">
                    <a:lumMod val="65000"/>
                  </a:schemeClr>
                </a:solidFill>
                <a:round/>
                <a:headEnd/>
                <a:tailEnd/>
              </a:ln>
              <a:effectLst/>
            </p:spPr>
            <p:txBody>
              <a:bodyPr lIns="45720" rIns="45720" anchor="ctr" anchorCtr="1"/>
              <a:lstStyle/>
              <a:p>
                <a:endParaRPr lang="fr-FR" dirty="0"/>
              </a:p>
            </p:txBody>
          </p:sp>
          <p:sp>
            <p:nvSpPr>
              <p:cNvPr id="35" name="Freeform 14"/>
              <p:cNvSpPr>
                <a:spLocks/>
              </p:cNvSpPr>
              <p:nvPr/>
            </p:nvSpPr>
            <p:spPr bwMode="auto">
              <a:xfrm>
                <a:off x="4412125" y="2638673"/>
                <a:ext cx="868363" cy="207963"/>
              </a:xfrm>
              <a:custGeom>
                <a:avLst/>
                <a:gdLst/>
                <a:ahLst/>
                <a:cxnLst>
                  <a:cxn ang="0">
                    <a:pos x="527" y="200"/>
                  </a:cxn>
                  <a:cxn ang="0">
                    <a:pos x="839" y="168"/>
                  </a:cxn>
                  <a:cxn ang="0">
                    <a:pos x="440" y="40"/>
                  </a:cxn>
                  <a:cxn ang="0">
                    <a:pos x="622" y="40"/>
                  </a:cxn>
                  <a:cxn ang="0">
                    <a:pos x="215" y="0"/>
                  </a:cxn>
                  <a:cxn ang="0">
                    <a:pos x="0" y="40"/>
                  </a:cxn>
                  <a:cxn ang="0">
                    <a:pos x="189" y="40"/>
                  </a:cxn>
                  <a:cxn ang="0">
                    <a:pos x="527" y="200"/>
                  </a:cxn>
                </a:cxnLst>
                <a:rect l="0" t="0" r="r" b="b"/>
                <a:pathLst>
                  <a:path w="840" h="201">
                    <a:moveTo>
                      <a:pt x="527" y="200"/>
                    </a:moveTo>
                    <a:lnTo>
                      <a:pt x="839" y="168"/>
                    </a:lnTo>
                    <a:lnTo>
                      <a:pt x="440" y="40"/>
                    </a:lnTo>
                    <a:lnTo>
                      <a:pt x="622" y="40"/>
                    </a:lnTo>
                    <a:lnTo>
                      <a:pt x="215" y="0"/>
                    </a:lnTo>
                    <a:lnTo>
                      <a:pt x="0" y="40"/>
                    </a:lnTo>
                    <a:lnTo>
                      <a:pt x="189" y="40"/>
                    </a:lnTo>
                    <a:lnTo>
                      <a:pt x="527" y="200"/>
                    </a:lnTo>
                  </a:path>
                </a:pathLst>
              </a:custGeom>
              <a:solidFill>
                <a:srgbClr val="006699"/>
              </a:solidFill>
              <a:ln w="6350" cap="rnd">
                <a:solidFill>
                  <a:schemeClr val="bg1">
                    <a:lumMod val="65000"/>
                  </a:schemeClr>
                </a:solidFill>
                <a:round/>
                <a:headEnd/>
                <a:tailEnd/>
              </a:ln>
              <a:effectLst/>
            </p:spPr>
            <p:txBody>
              <a:bodyPr lIns="45720" rIns="45720" anchor="ctr" anchorCtr="1"/>
              <a:lstStyle/>
              <a:p>
                <a:endParaRPr lang="fr-FR" dirty="0"/>
              </a:p>
            </p:txBody>
          </p:sp>
          <p:grpSp>
            <p:nvGrpSpPr>
              <p:cNvPr id="36" name="Group 15"/>
              <p:cNvGrpSpPr>
                <a:grpSpLocks/>
              </p:cNvGrpSpPr>
              <p:nvPr/>
            </p:nvGrpSpPr>
            <p:grpSpPr bwMode="auto">
              <a:xfrm>
                <a:off x="1257763" y="2406898"/>
                <a:ext cx="5680075" cy="100013"/>
                <a:chOff x="355" y="1355"/>
                <a:chExt cx="5489" cy="96"/>
              </a:xfrm>
            </p:grpSpPr>
            <p:sp>
              <p:nvSpPr>
                <p:cNvPr id="37" name="Line 16"/>
                <p:cNvSpPr>
                  <a:spLocks noChangeShapeType="1"/>
                </p:cNvSpPr>
                <p:nvPr/>
              </p:nvSpPr>
              <p:spPr bwMode="auto">
                <a:xfrm flipV="1">
                  <a:off x="355" y="1355"/>
                  <a:ext cx="2762" cy="96"/>
                </a:xfrm>
                <a:prstGeom prst="line">
                  <a:avLst/>
                </a:prstGeom>
                <a:noFill/>
                <a:ln w="6350">
                  <a:solidFill>
                    <a:schemeClr val="bg1">
                      <a:lumMod val="65000"/>
                    </a:schemeClr>
                  </a:solidFill>
                  <a:round/>
                  <a:headEnd type="none" w="sm" len="sm"/>
                  <a:tailEnd type="none" w="sm" len="sm"/>
                </a:ln>
                <a:effectLst/>
              </p:spPr>
              <p:txBody>
                <a:bodyPr lIns="45720" rIns="45720" anchor="ctr" anchorCtr="1"/>
                <a:lstStyle/>
                <a:p>
                  <a:endParaRPr lang="fr-FR" dirty="0"/>
                </a:p>
              </p:txBody>
            </p:sp>
            <p:sp>
              <p:nvSpPr>
                <p:cNvPr id="38" name="Line 17"/>
                <p:cNvSpPr>
                  <a:spLocks noChangeShapeType="1"/>
                </p:cNvSpPr>
                <p:nvPr/>
              </p:nvSpPr>
              <p:spPr bwMode="auto">
                <a:xfrm>
                  <a:off x="3099" y="1355"/>
                  <a:ext cx="2745" cy="96"/>
                </a:xfrm>
                <a:prstGeom prst="line">
                  <a:avLst/>
                </a:prstGeom>
                <a:noFill/>
                <a:ln w="6350">
                  <a:solidFill>
                    <a:schemeClr val="bg1">
                      <a:lumMod val="65000"/>
                    </a:schemeClr>
                  </a:solidFill>
                  <a:round/>
                  <a:headEnd type="none" w="sm" len="sm"/>
                  <a:tailEnd type="none" w="sm" len="sm"/>
                </a:ln>
                <a:effectLst/>
              </p:spPr>
              <p:txBody>
                <a:bodyPr lIns="45720" rIns="45720" anchor="ctr" anchorCtr="1"/>
                <a:lstStyle/>
                <a:p>
                  <a:endParaRPr lang="fr-FR" dirty="0"/>
                </a:p>
              </p:txBody>
            </p:sp>
          </p:grpSp>
          <p:grpSp>
            <p:nvGrpSpPr>
              <p:cNvPr id="39" name="Group 18"/>
              <p:cNvGrpSpPr>
                <a:grpSpLocks/>
              </p:cNvGrpSpPr>
              <p:nvPr/>
            </p:nvGrpSpPr>
            <p:grpSpPr bwMode="auto">
              <a:xfrm>
                <a:off x="1249825" y="2406898"/>
                <a:ext cx="5688013" cy="314325"/>
                <a:chOff x="347" y="1355"/>
                <a:chExt cx="5497" cy="303"/>
              </a:xfrm>
            </p:grpSpPr>
            <p:sp>
              <p:nvSpPr>
                <p:cNvPr id="40" name="Line 19"/>
                <p:cNvSpPr>
                  <a:spLocks noChangeShapeType="1"/>
                </p:cNvSpPr>
                <p:nvPr/>
              </p:nvSpPr>
              <p:spPr bwMode="auto">
                <a:xfrm flipV="1">
                  <a:off x="347" y="1355"/>
                  <a:ext cx="2770" cy="303"/>
                </a:xfrm>
                <a:prstGeom prst="line">
                  <a:avLst/>
                </a:prstGeom>
                <a:noFill/>
                <a:ln w="6350">
                  <a:solidFill>
                    <a:schemeClr val="bg1">
                      <a:lumMod val="65000"/>
                    </a:schemeClr>
                  </a:solidFill>
                  <a:round/>
                  <a:headEnd type="none" w="sm" len="sm"/>
                  <a:tailEnd type="none" w="sm" len="sm"/>
                </a:ln>
                <a:effectLst/>
              </p:spPr>
              <p:txBody>
                <a:bodyPr lIns="45720" rIns="45720" anchor="ctr" anchorCtr="1"/>
                <a:lstStyle/>
                <a:p>
                  <a:endParaRPr lang="fr-FR" dirty="0"/>
                </a:p>
              </p:txBody>
            </p:sp>
            <p:sp>
              <p:nvSpPr>
                <p:cNvPr id="41" name="Line 20"/>
                <p:cNvSpPr>
                  <a:spLocks noChangeShapeType="1"/>
                </p:cNvSpPr>
                <p:nvPr/>
              </p:nvSpPr>
              <p:spPr bwMode="auto">
                <a:xfrm>
                  <a:off x="3099" y="1355"/>
                  <a:ext cx="2745" cy="303"/>
                </a:xfrm>
                <a:prstGeom prst="line">
                  <a:avLst/>
                </a:prstGeom>
                <a:noFill/>
                <a:ln w="6350">
                  <a:solidFill>
                    <a:schemeClr val="bg1">
                      <a:lumMod val="65000"/>
                    </a:schemeClr>
                  </a:solidFill>
                  <a:round/>
                  <a:headEnd type="none" w="sm" len="sm"/>
                  <a:tailEnd type="none" w="sm" len="sm"/>
                </a:ln>
                <a:effectLst/>
              </p:spPr>
              <p:txBody>
                <a:bodyPr lIns="45720" rIns="45720" anchor="ctr" anchorCtr="1"/>
                <a:lstStyle/>
                <a:p>
                  <a:endParaRPr lang="fr-FR" dirty="0"/>
                </a:p>
              </p:txBody>
            </p:sp>
          </p:grpSp>
        </p:grpSp>
        <p:grpSp>
          <p:nvGrpSpPr>
            <p:cNvPr id="62" name="Group 61"/>
            <p:cNvGrpSpPr/>
            <p:nvPr/>
          </p:nvGrpSpPr>
          <p:grpSpPr>
            <a:xfrm>
              <a:off x="4822349" y="2507396"/>
              <a:ext cx="546264" cy="507461"/>
              <a:chOff x="295937" y="5337326"/>
              <a:chExt cx="546264" cy="562178"/>
            </a:xfrm>
          </p:grpSpPr>
          <p:pic>
            <p:nvPicPr>
              <p:cNvPr id="63" name="Picture 5" descr="http://t0.gstatic.com/images?q=tbn:ANd9GcQ5UXVJKyiUrxZQbNtaOw2vqS7YgDYvxhQ0Ljspd6Ytj36-fp-M5cVubRcXD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63864" y="5337326"/>
                <a:ext cx="410411" cy="56217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4" name="Rectangle 63"/>
              <p:cNvSpPr/>
              <p:nvPr/>
            </p:nvSpPr>
            <p:spPr bwMode="auto">
              <a:xfrm>
                <a:off x="295937" y="5474416"/>
                <a:ext cx="546264" cy="288000"/>
              </a:xfrm>
              <a:prstGeom prst="rect">
                <a:avLst/>
              </a:prstGeom>
              <a:no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900" i="0" u="none" strike="noStrike" cap="none" normalizeH="0" baseline="0" dirty="0" smtClean="0">
                    <a:ln>
                      <a:noFill/>
                    </a:ln>
                    <a:solidFill>
                      <a:schemeClr val="tx1"/>
                    </a:solidFill>
                    <a:effectLst/>
                    <a:latin typeface="Arial" pitchFamily="34" charset="0"/>
                  </a:rPr>
                  <a:t>PJ</a:t>
                </a:r>
              </a:p>
              <a:p>
                <a:pPr marL="0" marR="0" indent="0" algn="ctr" defTabSz="914400" rtl="0" eaLnBrk="1" fontAlgn="base" latinLnBrk="0" hangingPunct="1">
                  <a:lnSpc>
                    <a:spcPct val="100000"/>
                  </a:lnSpc>
                  <a:spcBef>
                    <a:spcPct val="0"/>
                  </a:spcBef>
                  <a:spcAft>
                    <a:spcPct val="0"/>
                  </a:spcAft>
                  <a:buClrTx/>
                  <a:buSzTx/>
                  <a:buFontTx/>
                  <a:buNone/>
                  <a:tabLst/>
                </a:pPr>
                <a:r>
                  <a:rPr lang="fr-FR" sz="900" dirty="0" smtClean="0">
                    <a:latin typeface="Arial" pitchFamily="34" charset="0"/>
                  </a:rPr>
                  <a:t>Papier</a:t>
                </a:r>
                <a:endParaRPr kumimoji="0" lang="fr-FR" sz="900" i="0" u="none" strike="noStrike" cap="none" normalizeH="0" baseline="0" dirty="0" smtClean="0">
                  <a:ln>
                    <a:noFill/>
                  </a:ln>
                  <a:solidFill>
                    <a:schemeClr val="tx1"/>
                  </a:solidFill>
                  <a:effectLst/>
                  <a:latin typeface="Arial" pitchFamily="34" charset="0"/>
                </a:endParaRPr>
              </a:p>
            </p:txBody>
          </p:sp>
        </p:grpSp>
        <p:grpSp>
          <p:nvGrpSpPr>
            <p:cNvPr id="65" name="Group 64"/>
            <p:cNvGrpSpPr/>
            <p:nvPr/>
          </p:nvGrpSpPr>
          <p:grpSpPr>
            <a:xfrm>
              <a:off x="1161601" y="2552566"/>
              <a:ext cx="1138923" cy="515471"/>
              <a:chOff x="4929909" y="947157"/>
              <a:chExt cx="1138923" cy="515471"/>
            </a:xfrm>
          </p:grpSpPr>
          <p:grpSp>
            <p:nvGrpSpPr>
              <p:cNvPr id="66" name="Group 65"/>
              <p:cNvGrpSpPr/>
              <p:nvPr/>
            </p:nvGrpSpPr>
            <p:grpSpPr>
              <a:xfrm>
                <a:off x="5243062" y="947157"/>
                <a:ext cx="512617" cy="394052"/>
                <a:chOff x="4118264" y="947157"/>
                <a:chExt cx="512617" cy="394052"/>
              </a:xfrm>
            </p:grpSpPr>
            <p:pic>
              <p:nvPicPr>
                <p:cNvPr id="68" name="Picture 6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118264" y="947157"/>
                  <a:ext cx="297872" cy="297872"/>
                </a:xfrm>
                <a:prstGeom prst="rect">
                  <a:avLst/>
                </a:prstGeom>
              </p:spPr>
            </p:pic>
            <p:pic>
              <p:nvPicPr>
                <p:cNvPr id="69" name="Picture 6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189846" y="979217"/>
                  <a:ext cx="297872" cy="297872"/>
                </a:xfrm>
                <a:prstGeom prst="rect">
                  <a:avLst/>
                </a:prstGeom>
              </p:spPr>
            </p:pic>
            <p:pic>
              <p:nvPicPr>
                <p:cNvPr id="70" name="Picture 6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261428" y="1011277"/>
                  <a:ext cx="297872" cy="297872"/>
                </a:xfrm>
                <a:prstGeom prst="rect">
                  <a:avLst/>
                </a:prstGeom>
              </p:spPr>
            </p:pic>
            <p:pic>
              <p:nvPicPr>
                <p:cNvPr id="71" name="Picture 7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33009" y="1043337"/>
                  <a:ext cx="297872" cy="297872"/>
                </a:xfrm>
                <a:prstGeom prst="rect">
                  <a:avLst/>
                </a:prstGeom>
              </p:spPr>
            </p:pic>
          </p:grpSp>
          <p:sp>
            <p:nvSpPr>
              <p:cNvPr id="67" name="Rectangle 66"/>
              <p:cNvSpPr/>
              <p:nvPr/>
            </p:nvSpPr>
            <p:spPr bwMode="auto">
              <a:xfrm>
                <a:off x="4929909" y="1318628"/>
                <a:ext cx="1138923" cy="144000"/>
              </a:xfrm>
              <a:prstGeom prst="rect">
                <a:avLst/>
              </a:prstGeom>
              <a:no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a:r>
                  <a:rPr lang="fr-FR" sz="900" dirty="0" smtClean="0"/>
                  <a:t>PJ SCAN ORDO</a:t>
                </a:r>
                <a:endParaRPr lang="fr-FR" sz="900" dirty="0"/>
              </a:p>
            </p:txBody>
          </p:sp>
        </p:grpSp>
      </p:grpSp>
      <p:sp>
        <p:nvSpPr>
          <p:cNvPr id="42" name="Pentagon 41"/>
          <p:cNvSpPr/>
          <p:nvPr/>
        </p:nvSpPr>
        <p:spPr bwMode="auto">
          <a:xfrm>
            <a:off x="300249" y="1187361"/>
            <a:ext cx="3204000" cy="540000"/>
          </a:xfrm>
          <a:prstGeom prst="homePlate">
            <a:avLst/>
          </a:prstGeom>
          <a:noFill/>
          <a:ln w="22225" cap="flat" cmpd="sng" algn="ctr">
            <a:solidFill>
              <a:srgbClr val="0078B4"/>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Arial" pitchFamily="34" charset="0"/>
              </a:rPr>
              <a:t>Réceptionner les pièces justificatives</a:t>
            </a:r>
          </a:p>
        </p:txBody>
      </p:sp>
      <p:sp>
        <p:nvSpPr>
          <p:cNvPr id="74" name="Chevron 73"/>
          <p:cNvSpPr/>
          <p:nvPr/>
        </p:nvSpPr>
        <p:spPr bwMode="auto">
          <a:xfrm>
            <a:off x="3324249" y="1187361"/>
            <a:ext cx="3259349" cy="540000"/>
          </a:xfrm>
          <a:prstGeom prst="chevron">
            <a:avLst/>
          </a:prstGeom>
          <a:noFill/>
          <a:ln w="22225" cap="flat" cmpd="sng" algn="ctr">
            <a:solidFill>
              <a:srgbClr val="FFC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Arial" pitchFamily="34" charset="0"/>
              </a:rPr>
              <a:t>Rapprocher les PJ reçues des PJ attendues</a:t>
            </a:r>
          </a:p>
        </p:txBody>
      </p:sp>
      <p:sp>
        <p:nvSpPr>
          <p:cNvPr id="105" name="Oval 104"/>
          <p:cNvSpPr/>
          <p:nvPr/>
        </p:nvSpPr>
        <p:spPr bwMode="auto">
          <a:xfrm rot="5400000">
            <a:off x="2982856" y="2860190"/>
            <a:ext cx="972000" cy="972000"/>
          </a:xfrm>
          <a:prstGeom prst="ellipse">
            <a:avLst/>
          </a:prstGeom>
          <a:solidFill>
            <a:schemeClr val="bg1">
              <a:lumMod val="95000"/>
            </a:schemeClr>
          </a:solidFill>
          <a:ln w="9525" cap="flat" cmpd="sng" algn="ctr">
            <a:solidFill>
              <a:schemeClr val="bg1">
                <a:lumMod val="95000"/>
              </a:schemeClr>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1" i="0" u="none" strike="noStrike" cap="none" normalizeH="0" baseline="0" dirty="0" smtClean="0">
              <a:ln>
                <a:noFill/>
              </a:ln>
              <a:solidFill>
                <a:schemeClr val="tx1"/>
              </a:solidFill>
              <a:effectLst/>
              <a:latin typeface="Arial" pitchFamily="34" charset="0"/>
            </a:endParaRPr>
          </a:p>
        </p:txBody>
      </p:sp>
      <p:pic>
        <p:nvPicPr>
          <p:cNvPr id="107" name="Picture 3" descr="C:\Users\pporte1\Desktop\C2\CNAMTS\SNA\03 - Icônes\Icônes PNG\1- Bibliothèque de Picto\img_ie.png"/>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239080" y="2842846"/>
            <a:ext cx="319588" cy="267169"/>
          </a:xfrm>
          <a:prstGeom prst="rect">
            <a:avLst/>
          </a:prstGeom>
          <a:noFill/>
          <a:extLst>
            <a:ext uri="{909E8E84-426E-40DD-AFC4-6F175D3DCCD1}">
              <a14:hiddenFill xmlns:a14="http://schemas.microsoft.com/office/drawing/2010/main">
                <a:solidFill>
                  <a:srgbClr val="FFFFFF"/>
                </a:solidFill>
              </a14:hiddenFill>
            </a:ext>
          </a:extLst>
        </p:spPr>
      </p:pic>
      <p:sp>
        <p:nvSpPr>
          <p:cNvPr id="108" name="Rectangle 107"/>
          <p:cNvSpPr/>
          <p:nvPr/>
        </p:nvSpPr>
        <p:spPr bwMode="auto">
          <a:xfrm>
            <a:off x="2837414" y="3083038"/>
            <a:ext cx="1138923" cy="119515"/>
          </a:xfrm>
          <a:prstGeom prst="rect">
            <a:avLst/>
          </a:prstGeom>
          <a:no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algn="ctr"/>
            <a:r>
              <a:rPr lang="fr-FR" sz="900" dirty="0" smtClean="0"/>
              <a:t>PJ SCOR</a:t>
            </a:r>
            <a:endParaRPr lang="fr-FR" sz="900" dirty="0"/>
          </a:p>
        </p:txBody>
      </p:sp>
    </p:spTree>
    <p:extLst>
      <p:ext uri="{BB962C8B-B14F-4D97-AF65-F5344CB8AC3E}">
        <p14:creationId xmlns:p14="http://schemas.microsoft.com/office/powerpoint/2010/main" val="120559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500"/>
                                        <p:tgtEl>
                                          <p:spTgt spid="9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4"/>
                                        </p:tgtEl>
                                        <p:attrNameLst>
                                          <p:attrName>style.visibility</p:attrName>
                                        </p:attrNameLst>
                                      </p:cBhvr>
                                      <p:to>
                                        <p:strVal val="visible"/>
                                      </p:to>
                                    </p:set>
                                    <p:animEffect transition="in" filter="fade">
                                      <p:cBhvr>
                                        <p:cTn id="13" dur="500"/>
                                        <p:tgtEl>
                                          <p:spTgt spid="94"/>
                                        </p:tgtEl>
                                      </p:cBhvr>
                                    </p:animEffect>
                                  </p:childTnLst>
                                </p:cTn>
                              </p:par>
                              <p:par>
                                <p:cTn id="14" presetID="10" presetClass="entr" presetSubtype="0" fill="hold" nodeType="withEffect">
                                  <p:stCondLst>
                                    <p:cond delay="0"/>
                                  </p:stCondLst>
                                  <p:childTnLst>
                                    <p:set>
                                      <p:cBhvr>
                                        <p:cTn id="15" dur="1" fill="hold">
                                          <p:stCondLst>
                                            <p:cond delay="0"/>
                                          </p:stCondLst>
                                        </p:cTn>
                                        <p:tgtEl>
                                          <p:spTgt spid="84"/>
                                        </p:tgtEl>
                                        <p:attrNameLst>
                                          <p:attrName>style.visibility</p:attrName>
                                        </p:attrNameLst>
                                      </p:cBhvr>
                                      <p:to>
                                        <p:strVal val="visible"/>
                                      </p:to>
                                    </p:set>
                                    <p:animEffect transition="in" filter="fade">
                                      <p:cBhvr>
                                        <p:cTn id="16" dur="500"/>
                                        <p:tgtEl>
                                          <p:spTgt spid="8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0"/>
                                        </p:tgtEl>
                                        <p:attrNameLst>
                                          <p:attrName>style.visibility</p:attrName>
                                        </p:attrNameLst>
                                      </p:cBhvr>
                                      <p:to>
                                        <p:strVal val="visible"/>
                                      </p:to>
                                    </p:set>
                                    <p:animEffect transition="in" filter="fade">
                                      <p:cBhvr>
                                        <p:cTn id="19" dur="500"/>
                                        <p:tgtEl>
                                          <p:spTgt spid="9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500"/>
                                        <p:tgtEl>
                                          <p:spTgt spid="9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2"/>
                                        </p:tgtEl>
                                        <p:attrNameLst>
                                          <p:attrName>style.visibility</p:attrName>
                                        </p:attrNameLst>
                                      </p:cBhvr>
                                      <p:to>
                                        <p:strVal val="visible"/>
                                      </p:to>
                                    </p:set>
                                    <p:animEffect transition="in" filter="fade">
                                      <p:cBhvr>
                                        <p:cTn id="25" dur="500"/>
                                        <p:tgtEl>
                                          <p:spTgt spid="9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3"/>
                                        </p:tgtEl>
                                        <p:attrNameLst>
                                          <p:attrName>style.visibility</p:attrName>
                                        </p:attrNameLst>
                                      </p:cBhvr>
                                      <p:to>
                                        <p:strVal val="visible"/>
                                      </p:to>
                                    </p:set>
                                    <p:animEffect transition="in" filter="fade">
                                      <p:cBhvr>
                                        <p:cTn id="28"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02" grpId="0" animBg="1"/>
      <p:bldP spid="94" grpId="0" animBg="1"/>
      <p:bldP spid="90" grpId="0" animBg="1"/>
      <p:bldP spid="91" grpId="0" animBg="1"/>
      <p:bldP spid="92" grpId="0" animBg="1"/>
      <p:bldP spid="10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fr-FR" sz="2000" dirty="0">
                <a:latin typeface="Arial" charset="0"/>
                <a:cs typeface="Arial" charset="0"/>
              </a:rPr>
              <a:t>4. </a:t>
            </a:r>
            <a:r>
              <a:rPr lang="fr-FR" sz="2000" dirty="0" smtClean="0">
                <a:latin typeface="Arial" charset="0"/>
                <a:cs typeface="Arial" charset="0"/>
              </a:rPr>
              <a:t>Prestations servies</a:t>
            </a:r>
            <a:br>
              <a:rPr lang="fr-FR" sz="2000" dirty="0" smtClean="0">
                <a:latin typeface="Arial" charset="0"/>
                <a:cs typeface="Arial" charset="0"/>
              </a:rPr>
            </a:br>
            <a:r>
              <a:rPr lang="fr-FR" sz="1800" i="1" dirty="0">
                <a:latin typeface="Arial" charset="0"/>
                <a:cs typeface="Arial" charset="0"/>
              </a:rPr>
              <a:t>Frais de santé : </a:t>
            </a:r>
            <a:r>
              <a:rPr lang="fr-FR" sz="1800" i="1" dirty="0" smtClean="0">
                <a:latin typeface="Arial" charset="0"/>
                <a:cs typeface="Arial" charset="0"/>
              </a:rPr>
              <a:t>schéma global de traitement des </a:t>
            </a:r>
            <a:r>
              <a:rPr lang="fr-FR" sz="1800" i="1" dirty="0">
                <a:latin typeface="Arial" charset="0"/>
                <a:cs typeface="Arial" charset="0"/>
              </a:rPr>
              <a:t>FSP</a:t>
            </a:r>
          </a:p>
        </p:txBody>
      </p:sp>
      <p:sp>
        <p:nvSpPr>
          <p:cNvPr id="46" name="TextBox 45"/>
          <p:cNvSpPr txBox="1"/>
          <p:nvPr/>
        </p:nvSpPr>
        <p:spPr>
          <a:xfrm>
            <a:off x="7287099" y="2750473"/>
            <a:ext cx="1692000" cy="170259"/>
          </a:xfrm>
          <a:prstGeom prst="roundRect">
            <a:avLst/>
          </a:prstGeom>
          <a:gradFill>
            <a:gsLst>
              <a:gs pos="0">
                <a:schemeClr val="bg1"/>
              </a:gs>
              <a:gs pos="50000">
                <a:schemeClr val="bg1">
                  <a:lumMod val="95000"/>
                </a:schemeClr>
              </a:gs>
              <a:gs pos="100000">
                <a:schemeClr val="bg1">
                  <a:lumMod val="85000"/>
                </a:schemeClr>
              </a:gs>
            </a:gsLst>
            <a:lin ang="5400000" scaled="0"/>
          </a:gradFill>
          <a:ln w="63500">
            <a:solidFill>
              <a:srgbClr val="FFFF00"/>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p>
            <a:pPr algn="ctr">
              <a:defRPr/>
            </a:pPr>
            <a:r>
              <a:rPr lang="fr-FR" sz="1000" dirty="0" smtClean="0">
                <a:solidFill>
                  <a:schemeClr val="tx1"/>
                </a:solidFill>
                <a:latin typeface="Arial" charset="0"/>
              </a:rPr>
              <a:t>Envoi des FSP</a:t>
            </a:r>
            <a:endParaRPr lang="fr-FR" sz="1000" dirty="0">
              <a:solidFill>
                <a:schemeClr val="tx1"/>
              </a:solidFill>
              <a:latin typeface="Arial" charset="0"/>
            </a:endParaRPr>
          </a:p>
        </p:txBody>
      </p:sp>
      <p:cxnSp>
        <p:nvCxnSpPr>
          <p:cNvPr id="48" name="Straight Arrow Connector 47"/>
          <p:cNvCxnSpPr>
            <a:endCxn id="46" idx="1"/>
          </p:cNvCxnSpPr>
          <p:nvPr/>
        </p:nvCxnSpPr>
        <p:spPr bwMode="auto">
          <a:xfrm flipV="1">
            <a:off x="4201487" y="2835603"/>
            <a:ext cx="3085612" cy="617"/>
          </a:xfrm>
          <a:prstGeom prst="straightConnector1">
            <a:avLst/>
          </a:prstGeom>
          <a:noFill/>
          <a:ln w="22225" cap="flat" cmpd="sng" algn="ctr">
            <a:solidFill>
              <a:schemeClr val="accent2"/>
            </a:solidFill>
            <a:prstDash val="solid"/>
            <a:round/>
            <a:headEnd type="none" w="med" len="med"/>
            <a:tailEnd type="triangle"/>
          </a:ln>
          <a:effectLst/>
        </p:spPr>
      </p:cxnSp>
      <p:sp>
        <p:nvSpPr>
          <p:cNvPr id="159" name="Rectangle 12"/>
          <p:cNvSpPr>
            <a:spLocks noChangeArrowheads="1"/>
          </p:cNvSpPr>
          <p:nvPr/>
        </p:nvSpPr>
        <p:spPr bwMode="auto">
          <a:xfrm>
            <a:off x="6026156" y="2466440"/>
            <a:ext cx="329108" cy="208863"/>
          </a:xfrm>
          <a:prstGeom prst="rect">
            <a:avLst/>
          </a:prstGeom>
          <a:solidFill>
            <a:schemeClr val="bg1"/>
          </a:solidFill>
          <a:ln w="9525" algn="ctr">
            <a:solidFill>
              <a:schemeClr val="bg1"/>
            </a:solidFill>
            <a:round/>
            <a:headEnd/>
            <a:tailEnd/>
          </a:ln>
        </p:spPr>
        <p:txBody>
          <a:bodyPr lIns="90000" tIns="46800" rIns="90000" bIns="46800" anchor="ctr"/>
          <a:lstStyle/>
          <a:p>
            <a:endParaRPr lang="fr-FR" dirty="0"/>
          </a:p>
        </p:txBody>
      </p:sp>
      <p:cxnSp>
        <p:nvCxnSpPr>
          <p:cNvPr id="153" name="Elbow Connector 152"/>
          <p:cNvCxnSpPr/>
          <p:nvPr/>
        </p:nvCxnSpPr>
        <p:spPr bwMode="auto">
          <a:xfrm rot="5400000" flipH="1" flipV="1">
            <a:off x="4544656" y="3143220"/>
            <a:ext cx="1191241" cy="612545"/>
          </a:xfrm>
          <a:prstGeom prst="bentConnector3">
            <a:avLst>
              <a:gd name="adj1" fmla="val 654"/>
            </a:avLst>
          </a:prstGeom>
          <a:noFill/>
          <a:ln w="22225" cap="flat" cmpd="sng" algn="ctr">
            <a:solidFill>
              <a:schemeClr val="accent2"/>
            </a:solidFill>
            <a:prstDash val="solid"/>
            <a:round/>
            <a:headEnd type="none" w="med" len="med"/>
            <a:tailEnd type="none" w="med" len="med"/>
          </a:ln>
          <a:effectLst/>
        </p:spPr>
      </p:cxnSp>
      <p:cxnSp>
        <p:nvCxnSpPr>
          <p:cNvPr id="70" name="Straight Arrow Connector 29"/>
          <p:cNvCxnSpPr>
            <a:endCxn id="87" idx="0"/>
          </p:cNvCxnSpPr>
          <p:nvPr/>
        </p:nvCxnSpPr>
        <p:spPr bwMode="auto">
          <a:xfrm flipH="1">
            <a:off x="1266635" y="3001326"/>
            <a:ext cx="5" cy="685046"/>
          </a:xfrm>
          <a:prstGeom prst="straightConnector1">
            <a:avLst/>
          </a:prstGeom>
          <a:noFill/>
          <a:ln w="22225" cap="flat" cmpd="sng" algn="ctr">
            <a:solidFill>
              <a:schemeClr val="accent2"/>
            </a:solidFill>
            <a:prstDash val="solid"/>
            <a:round/>
            <a:headEnd type="none" w="med" len="med"/>
            <a:tailEnd type="arrow"/>
          </a:ln>
          <a:effectLst/>
        </p:spPr>
      </p:cxnSp>
      <p:pic>
        <p:nvPicPr>
          <p:cNvPr id="71" name="Image 7"/>
          <p:cNvPicPr>
            <a:picLocks noChangeAspect="1"/>
          </p:cNvPicPr>
          <p:nvPr/>
        </p:nvPicPr>
        <p:blipFill rotWithShape="1">
          <a:blip r:embed="rId3">
            <a:extLst>
              <a:ext uri="{28A0092B-C50C-407E-A947-70E740481C1C}">
                <a14:useLocalDpi xmlns:a14="http://schemas.microsoft.com/office/drawing/2010/main" val="0"/>
              </a:ext>
            </a:extLst>
          </a:blip>
          <a:srcRect t="6456" r="9537" b="5916"/>
          <a:stretch/>
        </p:blipFill>
        <p:spPr bwMode="auto">
          <a:xfrm>
            <a:off x="2329777" y="3631020"/>
            <a:ext cx="717771" cy="740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2" name="Straight Arrow Connector 38"/>
          <p:cNvCxnSpPr/>
          <p:nvPr/>
        </p:nvCxnSpPr>
        <p:spPr bwMode="auto">
          <a:xfrm flipV="1">
            <a:off x="1530458" y="4045111"/>
            <a:ext cx="751964" cy="1"/>
          </a:xfrm>
          <a:prstGeom prst="straightConnector1">
            <a:avLst/>
          </a:prstGeom>
          <a:noFill/>
          <a:ln w="22225" cap="flat" cmpd="sng" algn="ctr">
            <a:solidFill>
              <a:schemeClr val="accent2"/>
            </a:solidFill>
            <a:prstDash val="solid"/>
            <a:round/>
            <a:headEnd type="none" w="med" len="med"/>
            <a:tailEnd type="triangle"/>
          </a:ln>
          <a:effectLst/>
        </p:spPr>
      </p:cxnSp>
      <p:sp>
        <p:nvSpPr>
          <p:cNvPr id="73" name="TextBox 39"/>
          <p:cNvSpPr txBox="1"/>
          <p:nvPr/>
        </p:nvSpPr>
        <p:spPr>
          <a:xfrm>
            <a:off x="3361734" y="3493494"/>
            <a:ext cx="1440000" cy="340519"/>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lIns="36000" tIns="0" rIns="36000" bIns="0">
            <a:spAutoFit/>
          </a:bodyPr>
          <a:lstStyle/>
          <a:p>
            <a:pPr algn="ctr">
              <a:defRPr/>
            </a:pPr>
            <a:r>
              <a:rPr lang="fr-FR" sz="1000" dirty="0" smtClean="0">
                <a:solidFill>
                  <a:schemeClr val="tx1"/>
                </a:solidFill>
                <a:latin typeface="Arial" charset="0"/>
              </a:rPr>
              <a:t>Délivrance de médicaments</a:t>
            </a:r>
            <a:endParaRPr lang="fr-FR" sz="1000" dirty="0">
              <a:solidFill>
                <a:schemeClr val="tx1"/>
              </a:solidFill>
              <a:latin typeface="Arial" charset="0"/>
            </a:endParaRPr>
          </a:p>
        </p:txBody>
      </p:sp>
      <p:sp>
        <p:nvSpPr>
          <p:cNvPr id="74" name="TextBox 40"/>
          <p:cNvSpPr txBox="1"/>
          <p:nvPr/>
        </p:nvSpPr>
        <p:spPr>
          <a:xfrm>
            <a:off x="3394002" y="3958966"/>
            <a:ext cx="1440000" cy="170259"/>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lIns="36000" tIns="0" rIns="36000" bIns="0">
            <a:spAutoFit/>
          </a:bodyPr>
          <a:lstStyle/>
          <a:p>
            <a:pPr algn="ctr">
              <a:defRPr/>
            </a:pPr>
            <a:r>
              <a:rPr lang="fr-FR" sz="1000" dirty="0" smtClean="0">
                <a:solidFill>
                  <a:schemeClr val="tx1"/>
                </a:solidFill>
                <a:latin typeface="Arial" charset="0"/>
              </a:rPr>
              <a:t>Réalisation d’une FSP</a:t>
            </a:r>
            <a:endParaRPr lang="fr-FR" sz="1000" dirty="0">
              <a:solidFill>
                <a:schemeClr val="tx1"/>
              </a:solidFill>
              <a:latin typeface="Arial" charset="0"/>
            </a:endParaRPr>
          </a:p>
        </p:txBody>
      </p:sp>
      <p:cxnSp>
        <p:nvCxnSpPr>
          <p:cNvPr id="75" name="Straight Arrow Connector 41"/>
          <p:cNvCxnSpPr>
            <a:stCxn id="71" idx="3"/>
            <a:endCxn id="73" idx="1"/>
          </p:cNvCxnSpPr>
          <p:nvPr/>
        </p:nvCxnSpPr>
        <p:spPr bwMode="auto">
          <a:xfrm flipV="1">
            <a:off x="3047548" y="3663754"/>
            <a:ext cx="314186" cy="337612"/>
          </a:xfrm>
          <a:prstGeom prst="straightConnector1">
            <a:avLst/>
          </a:prstGeom>
          <a:noFill/>
          <a:ln w="22225" cap="flat" cmpd="sng" algn="ctr">
            <a:solidFill>
              <a:schemeClr val="accent2"/>
            </a:solidFill>
            <a:prstDash val="solid"/>
            <a:round/>
            <a:headEnd type="none" w="med" len="med"/>
            <a:tailEnd type="triangle"/>
          </a:ln>
          <a:effectLst/>
        </p:spPr>
      </p:cxnSp>
      <p:cxnSp>
        <p:nvCxnSpPr>
          <p:cNvPr id="76" name="Straight Arrow Connector 42"/>
          <p:cNvCxnSpPr/>
          <p:nvPr/>
        </p:nvCxnSpPr>
        <p:spPr bwMode="auto">
          <a:xfrm flipV="1">
            <a:off x="3047548" y="4022974"/>
            <a:ext cx="346454" cy="5733"/>
          </a:xfrm>
          <a:prstGeom prst="straightConnector1">
            <a:avLst/>
          </a:prstGeom>
          <a:noFill/>
          <a:ln w="22225" cap="flat" cmpd="sng" algn="ctr">
            <a:solidFill>
              <a:schemeClr val="accent2"/>
            </a:solidFill>
            <a:prstDash val="solid"/>
            <a:round/>
            <a:headEnd type="none" w="med" len="med"/>
            <a:tailEnd type="triangle"/>
          </a:ln>
          <a:effectLst/>
        </p:spPr>
      </p:cxnSp>
      <p:grpSp>
        <p:nvGrpSpPr>
          <p:cNvPr id="78" name="Groupe 77"/>
          <p:cNvGrpSpPr/>
          <p:nvPr/>
        </p:nvGrpSpPr>
        <p:grpSpPr>
          <a:xfrm>
            <a:off x="1069416" y="3523726"/>
            <a:ext cx="530783" cy="810206"/>
            <a:chOff x="-3512069" y="645640"/>
            <a:chExt cx="873265" cy="1548749"/>
          </a:xfrm>
        </p:grpSpPr>
        <p:grpSp>
          <p:nvGrpSpPr>
            <p:cNvPr id="84" name="Groupe 83"/>
            <p:cNvGrpSpPr/>
            <p:nvPr/>
          </p:nvGrpSpPr>
          <p:grpSpPr>
            <a:xfrm>
              <a:off x="-3512069" y="956545"/>
              <a:ext cx="648961" cy="1237844"/>
              <a:chOff x="-5195206" y="1143184"/>
              <a:chExt cx="648961" cy="1237844"/>
            </a:xfrm>
          </p:grpSpPr>
          <p:pic>
            <p:nvPicPr>
              <p:cNvPr id="86" name="Picture 3" descr="C:\Users\pporte1\Desktop\C2\CNAMTS\SNA\03 - Icônes\Icones Hommes\k3485194.jpg"/>
              <p:cNvPicPr>
                <a:picLocks noChangeAspect="1" noChangeArrowheads="1"/>
              </p:cNvPicPr>
              <p:nvPr/>
            </p:nvPicPr>
            <p:blipFill>
              <a:blip r:embed="rId4">
                <a:extLst>
                  <a:ext uri="{28A0092B-C50C-407E-A947-70E740481C1C}">
                    <a14:useLocalDpi xmlns:a14="http://schemas.microsoft.com/office/drawing/2010/main" val="0"/>
                  </a:ext>
                </a:extLst>
              </a:blip>
              <a:srcRect t="22745" r="50000"/>
              <a:stretch>
                <a:fillRect/>
              </a:stretch>
            </p:blipFill>
            <p:spPr bwMode="auto">
              <a:xfrm>
                <a:off x="-5195206" y="1164229"/>
                <a:ext cx="648961" cy="1216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Image 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46030" y="1143184"/>
                <a:ext cx="350593" cy="195524"/>
              </a:xfrm>
              <a:prstGeom prst="rect">
                <a:avLst/>
              </a:prstGeom>
            </p:spPr>
          </p:pic>
        </p:grpSp>
        <p:sp>
          <p:nvSpPr>
            <p:cNvPr id="85" name="Rectangle 12"/>
            <p:cNvSpPr>
              <a:spLocks noChangeArrowheads="1"/>
            </p:cNvSpPr>
            <p:nvPr/>
          </p:nvSpPr>
          <p:spPr bwMode="auto">
            <a:xfrm>
              <a:off x="-2967911" y="645640"/>
              <a:ext cx="329107" cy="621810"/>
            </a:xfrm>
            <a:prstGeom prst="rect">
              <a:avLst/>
            </a:prstGeom>
            <a:solidFill>
              <a:schemeClr val="bg1"/>
            </a:solidFill>
            <a:ln w="9525" algn="ctr">
              <a:solidFill>
                <a:schemeClr val="bg1"/>
              </a:solidFill>
              <a:round/>
              <a:headEnd/>
              <a:tailEnd/>
            </a:ln>
          </p:spPr>
          <p:txBody>
            <a:bodyPr lIns="90000" tIns="46800" rIns="90000" bIns="46800" anchor="ctr"/>
            <a:lstStyle/>
            <a:p>
              <a:endParaRPr lang="fr-FR" dirty="0"/>
            </a:p>
          </p:txBody>
        </p:sp>
      </p:grpSp>
      <p:grpSp>
        <p:nvGrpSpPr>
          <p:cNvPr id="79" name="Group 5"/>
          <p:cNvGrpSpPr>
            <a:grpSpLocks/>
          </p:cNvGrpSpPr>
          <p:nvPr/>
        </p:nvGrpSpPr>
        <p:grpSpPr bwMode="auto">
          <a:xfrm>
            <a:off x="-27432" y="3184207"/>
            <a:ext cx="1335435" cy="556268"/>
            <a:chOff x="-3765683" y="2035861"/>
            <a:chExt cx="1314718" cy="449176"/>
          </a:xfrm>
        </p:grpSpPr>
        <p:sp>
          <p:nvSpPr>
            <p:cNvPr id="81" name="Oval Callout 8"/>
            <p:cNvSpPr>
              <a:spLocks noChangeArrowheads="1"/>
            </p:cNvSpPr>
            <p:nvPr/>
          </p:nvSpPr>
          <p:spPr bwMode="auto">
            <a:xfrm>
              <a:off x="-3612434" y="2035861"/>
              <a:ext cx="947154" cy="449176"/>
            </a:xfrm>
            <a:prstGeom prst="wedgeEllipseCallout">
              <a:avLst>
                <a:gd name="adj1" fmla="val 53084"/>
                <a:gd name="adj2" fmla="val 62268"/>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p:spPr>
          <p:txBody>
            <a:bodyPr lIns="90000" tIns="46800" rIns="90000" bIns="46800" anchor="ctr"/>
            <a:lstStyle/>
            <a:p>
              <a:pPr algn="ctr">
                <a:defRPr/>
              </a:pPr>
              <a:endParaRPr lang="fr-FR" sz="1100" dirty="0">
                <a:latin typeface="Arial" charset="0"/>
              </a:endParaRPr>
            </a:p>
          </p:txBody>
        </p:sp>
        <p:sp>
          <p:nvSpPr>
            <p:cNvPr id="83" name="TextBox 66"/>
            <p:cNvSpPr txBox="1">
              <a:spLocks noChangeArrowheads="1"/>
            </p:cNvSpPr>
            <p:nvPr/>
          </p:nvSpPr>
          <p:spPr bwMode="auto">
            <a:xfrm>
              <a:off x="-3765683" y="2073572"/>
              <a:ext cx="1314718" cy="323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fr-FR" sz="1000" dirty="0"/>
                <a:t>Je </a:t>
              </a:r>
              <a:r>
                <a:rPr lang="fr-FR" sz="1000" dirty="0" smtClean="0"/>
                <a:t>vais à </a:t>
              </a:r>
            </a:p>
            <a:p>
              <a:pPr algn="ctr" eaLnBrk="1" hangingPunct="1"/>
              <a:r>
                <a:rPr lang="fr-FR" sz="1000" dirty="0" smtClean="0"/>
                <a:t>la pharmacie</a:t>
              </a:r>
              <a:endParaRPr lang="fr-FR" sz="1000" dirty="0"/>
            </a:p>
          </p:txBody>
        </p:sp>
      </p:grpSp>
      <p:cxnSp>
        <p:nvCxnSpPr>
          <p:cNvPr id="51" name="Straight Arrow Connector 25"/>
          <p:cNvCxnSpPr>
            <a:stCxn id="59" idx="3"/>
            <a:endCxn id="52" idx="1"/>
          </p:cNvCxnSpPr>
          <p:nvPr/>
        </p:nvCxnSpPr>
        <p:spPr bwMode="auto">
          <a:xfrm>
            <a:off x="3127678" y="2047939"/>
            <a:ext cx="245152" cy="790174"/>
          </a:xfrm>
          <a:prstGeom prst="straightConnector1">
            <a:avLst/>
          </a:prstGeom>
          <a:noFill/>
          <a:ln w="22225" cap="flat" cmpd="sng" algn="ctr">
            <a:solidFill>
              <a:schemeClr val="accent2"/>
            </a:solidFill>
            <a:prstDash val="solid"/>
            <a:round/>
            <a:headEnd type="none" w="med" len="med"/>
            <a:tailEnd type="triangle"/>
          </a:ln>
          <a:effectLst/>
        </p:spPr>
      </p:cxnSp>
      <p:sp>
        <p:nvSpPr>
          <p:cNvPr id="52" name="TextBox 26"/>
          <p:cNvSpPr txBox="1"/>
          <p:nvPr/>
        </p:nvSpPr>
        <p:spPr>
          <a:xfrm>
            <a:off x="3372830" y="2752983"/>
            <a:ext cx="1692000" cy="170259"/>
          </a:xfrm>
          <a:prstGeom prst="roundRect">
            <a:avLst/>
          </a:prstGeom>
          <a:solidFill>
            <a:schemeClr val="accent6">
              <a:lumMod val="40000"/>
              <a:lumOff val="60000"/>
            </a:schemeClr>
          </a:soli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defPPr>
              <a:defRPr lang="fr-FR"/>
            </a:defPPr>
            <a:lvl1pPr algn="ctr">
              <a:defRPr sz="1000">
                <a:solidFill>
                  <a:schemeClr val="tx1"/>
                </a:solidFill>
                <a:latin typeface="Arial" charset="0"/>
              </a:defRPr>
            </a:lvl1pPr>
          </a:lstStyle>
          <a:p>
            <a:r>
              <a:rPr lang="fr-FR" dirty="0"/>
              <a:t>Réalisation d’une FSP</a:t>
            </a:r>
          </a:p>
        </p:txBody>
      </p:sp>
      <p:sp>
        <p:nvSpPr>
          <p:cNvPr id="53" name="TextBox 27"/>
          <p:cNvSpPr txBox="1"/>
          <p:nvPr/>
        </p:nvSpPr>
        <p:spPr>
          <a:xfrm>
            <a:off x="394007" y="2660807"/>
            <a:ext cx="1692000" cy="340519"/>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nchor="ctr" anchorCtr="0">
            <a:spAutoFit/>
          </a:bodyPr>
          <a:lstStyle/>
          <a:p>
            <a:pPr algn="ctr">
              <a:defRPr/>
            </a:pPr>
            <a:r>
              <a:rPr lang="fr-FR" sz="1000" dirty="0" smtClean="0">
                <a:solidFill>
                  <a:schemeClr val="tx1"/>
                </a:solidFill>
                <a:latin typeface="Arial" charset="0"/>
              </a:rPr>
              <a:t>Délivrance d’une ordonnance</a:t>
            </a:r>
            <a:endParaRPr lang="fr-FR" sz="1000" dirty="0">
              <a:solidFill>
                <a:schemeClr val="tx1"/>
              </a:solidFill>
              <a:latin typeface="Arial" charset="0"/>
            </a:endParaRPr>
          </a:p>
        </p:txBody>
      </p:sp>
      <p:cxnSp>
        <p:nvCxnSpPr>
          <p:cNvPr id="54" name="Straight Arrow Connector 28"/>
          <p:cNvCxnSpPr/>
          <p:nvPr/>
        </p:nvCxnSpPr>
        <p:spPr bwMode="auto">
          <a:xfrm flipH="1">
            <a:off x="1793712" y="2280586"/>
            <a:ext cx="653618" cy="290285"/>
          </a:xfrm>
          <a:prstGeom prst="straightConnector1">
            <a:avLst/>
          </a:prstGeom>
          <a:noFill/>
          <a:ln w="22225" cap="flat" cmpd="sng" algn="ctr">
            <a:solidFill>
              <a:schemeClr val="accent2"/>
            </a:solidFill>
            <a:prstDash val="solid"/>
            <a:round/>
            <a:headEnd type="none" w="med" len="med"/>
            <a:tailEnd type="triangle"/>
          </a:ln>
          <a:effectLst/>
        </p:spPr>
      </p:cxnSp>
      <p:grpSp>
        <p:nvGrpSpPr>
          <p:cNvPr id="56" name="Groupe 55"/>
          <p:cNvGrpSpPr/>
          <p:nvPr/>
        </p:nvGrpSpPr>
        <p:grpSpPr>
          <a:xfrm>
            <a:off x="527918" y="788109"/>
            <a:ext cx="2599760" cy="1678333"/>
            <a:chOff x="384557" y="690624"/>
            <a:chExt cx="2599760" cy="1327202"/>
          </a:xfrm>
        </p:grpSpPr>
        <p:grpSp>
          <p:nvGrpSpPr>
            <p:cNvPr id="57" name="Groupe 56"/>
            <p:cNvGrpSpPr/>
            <p:nvPr/>
          </p:nvGrpSpPr>
          <p:grpSpPr>
            <a:xfrm>
              <a:off x="384557" y="768583"/>
              <a:ext cx="454259" cy="645847"/>
              <a:chOff x="-1816856" y="2019501"/>
              <a:chExt cx="853417" cy="1337897"/>
            </a:xfrm>
          </p:grpSpPr>
          <p:grpSp>
            <p:nvGrpSpPr>
              <p:cNvPr id="63" name="Groupe 62"/>
              <p:cNvGrpSpPr/>
              <p:nvPr/>
            </p:nvGrpSpPr>
            <p:grpSpPr>
              <a:xfrm>
                <a:off x="-1816856" y="2042836"/>
                <a:ext cx="648960" cy="1314562"/>
                <a:chOff x="-3499993" y="2229475"/>
                <a:chExt cx="648960" cy="1314562"/>
              </a:xfrm>
            </p:grpSpPr>
            <p:pic>
              <p:nvPicPr>
                <p:cNvPr id="65" name="Picture 3" descr="C:\Users\pporte1\Desktop\C2\CNAMTS\SNA\03 - Icônes\Icones Hommes\k3485194.jpg"/>
                <p:cNvPicPr>
                  <a:picLocks noChangeAspect="1" noChangeArrowheads="1"/>
                </p:cNvPicPr>
                <p:nvPr/>
              </p:nvPicPr>
              <p:blipFill>
                <a:blip r:embed="rId4">
                  <a:extLst>
                    <a:ext uri="{28A0092B-C50C-407E-A947-70E740481C1C}">
                      <a14:useLocalDpi xmlns:a14="http://schemas.microsoft.com/office/drawing/2010/main" val="0"/>
                    </a:ext>
                  </a:extLst>
                </a:blip>
                <a:srcRect t="22745" r="50000"/>
                <a:stretch>
                  <a:fillRect/>
                </a:stretch>
              </p:blipFill>
              <p:spPr bwMode="auto">
                <a:xfrm>
                  <a:off x="-3499993" y="2327237"/>
                  <a:ext cx="648960" cy="121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Image 6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50809" y="2229475"/>
                  <a:ext cx="350592" cy="195522"/>
                </a:xfrm>
                <a:prstGeom prst="rect">
                  <a:avLst/>
                </a:prstGeom>
              </p:spPr>
            </p:pic>
          </p:grpSp>
          <p:sp>
            <p:nvSpPr>
              <p:cNvPr id="64" name="Rectangle 12"/>
              <p:cNvSpPr>
                <a:spLocks noChangeArrowheads="1"/>
              </p:cNvSpPr>
              <p:nvPr/>
            </p:nvSpPr>
            <p:spPr bwMode="auto">
              <a:xfrm>
                <a:off x="-1292546" y="2019501"/>
                <a:ext cx="329107" cy="621810"/>
              </a:xfrm>
              <a:prstGeom prst="rect">
                <a:avLst/>
              </a:prstGeom>
              <a:solidFill>
                <a:schemeClr val="bg1"/>
              </a:solidFill>
              <a:ln w="9525" algn="ctr">
                <a:solidFill>
                  <a:schemeClr val="bg1"/>
                </a:solidFill>
                <a:round/>
                <a:headEnd/>
                <a:tailEnd/>
              </a:ln>
            </p:spPr>
            <p:txBody>
              <a:bodyPr lIns="90000" tIns="46800" rIns="90000" bIns="46800" anchor="ctr"/>
              <a:lstStyle/>
              <a:p>
                <a:endParaRPr lang="fr-FR" sz="2000" dirty="0"/>
              </a:p>
            </p:txBody>
          </p:sp>
        </p:grpSp>
        <p:grpSp>
          <p:nvGrpSpPr>
            <p:cNvPr id="58" name="Group 5"/>
            <p:cNvGrpSpPr>
              <a:grpSpLocks/>
            </p:cNvGrpSpPr>
            <p:nvPr/>
          </p:nvGrpSpPr>
          <p:grpSpPr bwMode="auto">
            <a:xfrm>
              <a:off x="761738" y="690624"/>
              <a:ext cx="1250718" cy="456347"/>
              <a:chOff x="-1459637" y="2654719"/>
              <a:chExt cx="1314718" cy="476818"/>
            </a:xfrm>
          </p:grpSpPr>
          <p:sp>
            <p:nvSpPr>
              <p:cNvPr id="61" name="Oval Callout 8"/>
              <p:cNvSpPr>
                <a:spLocks noChangeArrowheads="1"/>
              </p:cNvSpPr>
              <p:nvPr/>
            </p:nvSpPr>
            <p:spPr bwMode="auto">
              <a:xfrm>
                <a:off x="-1397636" y="2668401"/>
                <a:ext cx="1163117" cy="449176"/>
              </a:xfrm>
              <a:prstGeom prst="wedgeEllipseCallout">
                <a:avLst>
                  <a:gd name="adj1" fmla="val -53698"/>
                  <a:gd name="adj2" fmla="val 2520"/>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p:spPr>
            <p:txBody>
              <a:bodyPr lIns="90000" tIns="46800" rIns="90000" bIns="46800" anchor="ctr"/>
              <a:lstStyle/>
              <a:p>
                <a:pPr algn="ctr">
                  <a:defRPr/>
                </a:pPr>
                <a:endParaRPr lang="fr-FR" sz="1200" dirty="0">
                  <a:latin typeface="Arial" charset="0"/>
                </a:endParaRPr>
              </a:p>
            </p:txBody>
          </p:sp>
          <p:sp>
            <p:nvSpPr>
              <p:cNvPr id="62" name="TextBox 66"/>
              <p:cNvSpPr txBox="1">
                <a:spLocks noChangeArrowheads="1"/>
              </p:cNvSpPr>
              <p:nvPr/>
            </p:nvSpPr>
            <p:spPr bwMode="auto">
              <a:xfrm>
                <a:off x="-1459637" y="2654719"/>
                <a:ext cx="1314718" cy="476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fr-FR" sz="1050" dirty="0"/>
                  <a:t>Je </a:t>
                </a:r>
                <a:r>
                  <a:rPr lang="fr-FR" sz="1050" dirty="0" smtClean="0"/>
                  <a:t>vais </a:t>
                </a:r>
              </a:p>
              <a:p>
                <a:pPr algn="ctr" eaLnBrk="1" hangingPunct="1"/>
                <a:r>
                  <a:rPr lang="fr-FR" sz="1050" dirty="0" smtClean="0"/>
                  <a:t>chez </a:t>
                </a:r>
              </a:p>
              <a:p>
                <a:pPr algn="ctr" eaLnBrk="1" hangingPunct="1"/>
                <a:r>
                  <a:rPr lang="fr-FR" sz="1050" dirty="0" smtClean="0"/>
                  <a:t>le médecin</a:t>
                </a:r>
                <a:endParaRPr lang="fr-FR" sz="1050" dirty="0"/>
              </a:p>
            </p:txBody>
          </p:sp>
        </p:grpSp>
        <p:pic>
          <p:nvPicPr>
            <p:cNvPr id="59" name="Image 58"/>
            <p:cNvPicPr>
              <a:picLocks noChangeAspect="1"/>
            </p:cNvPicPr>
            <p:nvPr/>
          </p:nvPicPr>
          <p:blipFill rotWithShape="1">
            <a:blip r:embed="rId6">
              <a:extLst>
                <a:ext uri="{28A0092B-C50C-407E-A947-70E740481C1C}">
                  <a14:useLocalDpi xmlns:a14="http://schemas.microsoft.com/office/drawing/2010/main" val="0"/>
                </a:ext>
              </a:extLst>
            </a:blip>
            <a:srcRect l="6820" t="7812" r="9191" b="8485"/>
            <a:stretch/>
          </p:blipFill>
          <p:spPr>
            <a:xfrm>
              <a:off x="2303969" y="1355935"/>
              <a:ext cx="680348" cy="661891"/>
            </a:xfrm>
            <a:prstGeom prst="rect">
              <a:avLst/>
            </a:prstGeom>
          </p:spPr>
        </p:pic>
        <p:cxnSp>
          <p:nvCxnSpPr>
            <p:cNvPr id="60" name="Straight Arrow Connector 22"/>
            <p:cNvCxnSpPr/>
            <p:nvPr/>
          </p:nvCxnSpPr>
          <p:spPr bwMode="auto">
            <a:xfrm>
              <a:off x="1271487" y="1282197"/>
              <a:ext cx="1002691" cy="209572"/>
            </a:xfrm>
            <a:prstGeom prst="straightConnector1">
              <a:avLst/>
            </a:prstGeom>
            <a:noFill/>
            <a:ln w="22225" cap="flat" cmpd="sng" algn="ctr">
              <a:solidFill>
                <a:schemeClr val="accent2"/>
              </a:solidFill>
              <a:prstDash val="solid"/>
              <a:round/>
              <a:headEnd type="none" w="med" len="med"/>
              <a:tailEnd type="triangle"/>
            </a:ln>
            <a:effectLst/>
          </p:spPr>
        </p:cxnSp>
      </p:grpSp>
      <p:pic>
        <p:nvPicPr>
          <p:cNvPr id="2" name="Imag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21863" y="2280586"/>
            <a:ext cx="909709" cy="822853"/>
          </a:xfrm>
          <a:prstGeom prst="rect">
            <a:avLst/>
          </a:prstGeom>
        </p:spPr>
      </p:pic>
      <p:pic>
        <p:nvPicPr>
          <p:cNvPr id="3" name="Imag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97870" y="2280586"/>
            <a:ext cx="138525" cy="84457"/>
          </a:xfrm>
          <a:prstGeom prst="rect">
            <a:avLst/>
          </a:prstGeom>
        </p:spPr>
      </p:pic>
      <p:sp>
        <p:nvSpPr>
          <p:cNvPr id="88" name="TextBox 49"/>
          <p:cNvSpPr txBox="1"/>
          <p:nvPr/>
        </p:nvSpPr>
        <p:spPr>
          <a:xfrm>
            <a:off x="3316458" y="4360665"/>
            <a:ext cx="2130091" cy="170259"/>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lIns="36000" tIns="0" rIns="36000" bIns="0">
            <a:spAutoFit/>
          </a:bodyPr>
          <a:lstStyle>
            <a:defPPr>
              <a:defRPr lang="fr-FR"/>
            </a:defPPr>
            <a:lvl1pPr algn="ctr">
              <a:defRPr sz="1000">
                <a:solidFill>
                  <a:schemeClr val="tx1"/>
                </a:solidFill>
                <a:latin typeface="Arial" charset="0"/>
              </a:defRPr>
            </a:lvl1pPr>
          </a:lstStyle>
          <a:p>
            <a:r>
              <a:rPr lang="fr-FR" dirty="0"/>
              <a:t>Numérisation de l’ordonnance</a:t>
            </a:r>
          </a:p>
        </p:txBody>
      </p:sp>
      <p:cxnSp>
        <p:nvCxnSpPr>
          <p:cNvPr id="89" name="Straight Arrow Connector 42"/>
          <p:cNvCxnSpPr>
            <a:stCxn id="71" idx="3"/>
            <a:endCxn id="88" idx="1"/>
          </p:cNvCxnSpPr>
          <p:nvPr/>
        </p:nvCxnSpPr>
        <p:spPr bwMode="auto">
          <a:xfrm>
            <a:off x="3047548" y="4001366"/>
            <a:ext cx="268910" cy="444429"/>
          </a:xfrm>
          <a:prstGeom prst="straightConnector1">
            <a:avLst/>
          </a:prstGeom>
          <a:noFill/>
          <a:ln w="22225" cap="flat" cmpd="sng" algn="ctr">
            <a:solidFill>
              <a:schemeClr val="accent2"/>
            </a:solidFill>
            <a:prstDash val="solid"/>
            <a:round/>
            <a:headEnd type="none" w="med" len="med"/>
            <a:tailEnd type="triangle"/>
          </a:ln>
          <a:effectLst/>
        </p:spPr>
      </p:cxnSp>
      <p:cxnSp>
        <p:nvCxnSpPr>
          <p:cNvPr id="90" name="Straight Arrow Connector 144"/>
          <p:cNvCxnSpPr>
            <a:endCxn id="49" idx="2"/>
          </p:cNvCxnSpPr>
          <p:nvPr/>
        </p:nvCxnSpPr>
        <p:spPr bwMode="auto">
          <a:xfrm>
            <a:off x="5446549" y="4454939"/>
            <a:ext cx="487282" cy="0"/>
          </a:xfrm>
          <a:prstGeom prst="straightConnector1">
            <a:avLst/>
          </a:prstGeom>
          <a:noFill/>
          <a:ln w="22225" cap="flat" cmpd="sng" algn="ctr">
            <a:solidFill>
              <a:schemeClr val="accent2"/>
            </a:solidFill>
            <a:prstDash val="solid"/>
            <a:round/>
            <a:headEnd type="none" w="med" len="med"/>
            <a:tailEnd type="triangle"/>
          </a:ln>
          <a:effectLst/>
        </p:spPr>
      </p:cxnSp>
      <p:cxnSp>
        <p:nvCxnSpPr>
          <p:cNvPr id="47" name="Straight Arrow Connector 47"/>
          <p:cNvCxnSpPr/>
          <p:nvPr/>
        </p:nvCxnSpPr>
        <p:spPr bwMode="auto">
          <a:xfrm>
            <a:off x="8133099" y="3013995"/>
            <a:ext cx="0" cy="774663"/>
          </a:xfrm>
          <a:prstGeom prst="straightConnector1">
            <a:avLst/>
          </a:prstGeom>
          <a:noFill/>
          <a:ln w="22225" cap="flat" cmpd="sng" algn="ctr">
            <a:solidFill>
              <a:schemeClr val="accent2"/>
            </a:solidFill>
            <a:prstDash val="solid"/>
            <a:round/>
            <a:headEnd type="none" w="med" len="med"/>
            <a:tailEnd type="triangle"/>
          </a:ln>
          <a:effectLst/>
        </p:spPr>
      </p:cxnSp>
      <p:pic>
        <p:nvPicPr>
          <p:cNvPr id="55"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37786" y="3849275"/>
            <a:ext cx="1346109" cy="850741"/>
          </a:xfrm>
          <a:prstGeom prst="rect">
            <a:avLst/>
          </a:prstGeom>
          <a:noFill/>
          <a:ln>
            <a:noFill/>
          </a:ln>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8" name="Straight Arrow Connector 144"/>
          <p:cNvCxnSpPr>
            <a:stCxn id="49" idx="4"/>
          </p:cNvCxnSpPr>
          <p:nvPr/>
        </p:nvCxnSpPr>
        <p:spPr bwMode="auto">
          <a:xfrm>
            <a:off x="6474276" y="4454939"/>
            <a:ext cx="1063510" cy="3806"/>
          </a:xfrm>
          <a:prstGeom prst="straightConnector1">
            <a:avLst/>
          </a:prstGeom>
          <a:noFill/>
          <a:ln w="22225" cap="flat" cmpd="sng" algn="ctr">
            <a:solidFill>
              <a:schemeClr val="accent2"/>
            </a:solidFill>
            <a:prstDash val="solid"/>
            <a:round/>
            <a:headEnd type="none" w="med" len="med"/>
            <a:tailEnd type="triangle"/>
          </a:ln>
          <a:effectLst/>
        </p:spPr>
      </p:cxnSp>
      <p:sp>
        <p:nvSpPr>
          <p:cNvPr id="49" name="Flowchart: Magnetic Disk 9218"/>
          <p:cNvSpPr/>
          <p:nvPr/>
        </p:nvSpPr>
        <p:spPr bwMode="auto">
          <a:xfrm>
            <a:off x="5933831" y="4230014"/>
            <a:ext cx="540445" cy="449849"/>
          </a:xfrm>
          <a:prstGeom prst="flowChartMagneticDisk">
            <a:avLst/>
          </a:prstGeom>
          <a:solidFill>
            <a:schemeClr val="bg1">
              <a:lumMod val="75000"/>
              <a:alpha val="69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r>
              <a:rPr lang="fr-FR" sz="900" dirty="0" smtClean="0">
                <a:solidFill>
                  <a:schemeClr val="bg1">
                    <a:lumMod val="50000"/>
                  </a:schemeClr>
                </a:solidFill>
              </a:rPr>
              <a:t>SCOR</a:t>
            </a:r>
            <a:endParaRPr lang="fr-FR" sz="900" dirty="0">
              <a:solidFill>
                <a:schemeClr val="bg1">
                  <a:lumMod val="50000"/>
                </a:schemeClr>
              </a:solidFill>
            </a:endParaRPr>
          </a:p>
        </p:txBody>
      </p:sp>
    </p:spTree>
    <p:extLst>
      <p:ext uri="{BB962C8B-B14F-4D97-AF65-F5344CB8AC3E}">
        <p14:creationId xmlns:p14="http://schemas.microsoft.com/office/powerpoint/2010/main" val="2535167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fr-FR" sz="2000" dirty="0">
                <a:latin typeface="Arial" charset="0"/>
                <a:cs typeface="Arial" charset="0"/>
              </a:rPr>
              <a:t>4. </a:t>
            </a:r>
            <a:r>
              <a:rPr lang="fr-FR" sz="2000" dirty="0" smtClean="0">
                <a:latin typeface="Arial" charset="0"/>
                <a:cs typeface="Arial" charset="0"/>
              </a:rPr>
              <a:t>Prestations servies</a:t>
            </a:r>
            <a:br>
              <a:rPr lang="fr-FR" sz="2000" dirty="0" smtClean="0">
                <a:latin typeface="Arial" charset="0"/>
                <a:cs typeface="Arial" charset="0"/>
              </a:rPr>
            </a:br>
            <a:r>
              <a:rPr lang="fr-FR" sz="1800" i="1" dirty="0">
                <a:latin typeface="Arial" charset="0"/>
                <a:cs typeface="Arial" charset="0"/>
              </a:rPr>
              <a:t>Frais de santé : </a:t>
            </a:r>
            <a:r>
              <a:rPr lang="fr-FR" sz="1800" i="1" dirty="0" smtClean="0">
                <a:latin typeface="Arial" charset="0"/>
                <a:cs typeface="Arial" charset="0"/>
              </a:rPr>
              <a:t>Traitement des Feuilles </a:t>
            </a:r>
            <a:r>
              <a:rPr lang="fr-FR" sz="1800" i="1" dirty="0">
                <a:latin typeface="Arial" charset="0"/>
                <a:cs typeface="Arial" charset="0"/>
              </a:rPr>
              <a:t>de </a:t>
            </a:r>
            <a:r>
              <a:rPr lang="fr-FR" sz="1800" i="1" dirty="0" smtClean="0">
                <a:latin typeface="Arial" charset="0"/>
                <a:cs typeface="Arial" charset="0"/>
              </a:rPr>
              <a:t>Soins Papier</a:t>
            </a:r>
            <a:endParaRPr lang="fr-FR" sz="1800" i="1" dirty="0">
              <a:latin typeface="Arial" charset="0"/>
              <a:cs typeface="Arial" charset="0"/>
            </a:endParaRPr>
          </a:p>
        </p:txBody>
      </p:sp>
      <p:cxnSp>
        <p:nvCxnSpPr>
          <p:cNvPr id="9224" name="Straight Connector 11"/>
          <p:cNvCxnSpPr>
            <a:cxnSpLocks noChangeShapeType="1"/>
          </p:cNvCxnSpPr>
          <p:nvPr/>
        </p:nvCxnSpPr>
        <p:spPr bwMode="auto">
          <a:xfrm flipV="1">
            <a:off x="5017008" y="685654"/>
            <a:ext cx="0" cy="5652000"/>
          </a:xfrm>
          <a:prstGeom prst="line">
            <a:avLst/>
          </a:prstGeom>
          <a:noFill/>
          <a:ln w="15875" algn="ctr">
            <a:solidFill>
              <a:srgbClr val="006699"/>
            </a:solidFill>
            <a:prstDash val="dash"/>
            <a:round/>
            <a:headEnd/>
            <a:tailEnd/>
          </a:ln>
          <a:extLst>
            <a:ext uri="{909E8E84-426E-40DD-AFC4-6F175D3DCCD1}">
              <a14:hiddenFill xmlns:a14="http://schemas.microsoft.com/office/drawing/2010/main">
                <a:noFill/>
              </a14:hiddenFill>
            </a:ext>
          </a:extLst>
        </p:spPr>
      </p:cxnSp>
      <p:sp>
        <p:nvSpPr>
          <p:cNvPr id="20" name="Rounded Rectangle 19"/>
          <p:cNvSpPr/>
          <p:nvPr/>
        </p:nvSpPr>
        <p:spPr bwMode="auto">
          <a:xfrm>
            <a:off x="254188" y="996837"/>
            <a:ext cx="4599195" cy="309458"/>
          </a:xfrm>
          <a:prstGeom prst="roundRect">
            <a:avLst>
              <a:gd name="adj" fmla="val 11390"/>
            </a:avLst>
          </a:prstGeom>
          <a:solidFill>
            <a:schemeClr val="bg1">
              <a:lumMod val="50000"/>
            </a:schemeClr>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36000" tIns="36000" rIns="36000" bIns="36000" anchor="ctr"/>
          <a:lstStyle/>
          <a:p>
            <a:pPr marL="0" lvl="2" algn="ctr" defTabSz="995363">
              <a:lnSpc>
                <a:spcPts val="1600"/>
              </a:lnSpc>
              <a:spcBef>
                <a:spcPts val="600"/>
              </a:spcBef>
              <a:spcAft>
                <a:spcPts val="0"/>
              </a:spcAft>
              <a:buClr>
                <a:schemeClr val="accent2"/>
              </a:buClr>
              <a:buSzPct val="75000"/>
              <a:defRPr/>
            </a:pPr>
            <a:r>
              <a:rPr lang="fr-FR" sz="1100" i="1" dirty="0" smtClean="0">
                <a:solidFill>
                  <a:schemeClr val="bg1"/>
                </a:solidFill>
              </a:rPr>
              <a:t>Feuille de Soins Papier</a:t>
            </a:r>
            <a:endParaRPr lang="fr-FR" sz="1100" i="1" dirty="0">
              <a:solidFill>
                <a:schemeClr val="bg1"/>
              </a:solidFill>
            </a:endParaRPr>
          </a:p>
        </p:txBody>
      </p:sp>
      <p:sp>
        <p:nvSpPr>
          <p:cNvPr id="35" name="TextBox 45"/>
          <p:cNvSpPr txBox="1"/>
          <p:nvPr/>
        </p:nvSpPr>
        <p:spPr>
          <a:xfrm>
            <a:off x="7266064" y="1021360"/>
            <a:ext cx="1692000" cy="340519"/>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p>
            <a:pPr algn="ctr">
              <a:defRPr/>
            </a:pPr>
            <a:r>
              <a:rPr lang="fr-FR" sz="1000" dirty="0" smtClean="0">
                <a:solidFill>
                  <a:schemeClr val="tx1"/>
                </a:solidFill>
                <a:latin typeface="Arial" charset="0"/>
              </a:rPr>
              <a:t>Reçoit et trie les FSP</a:t>
            </a:r>
          </a:p>
          <a:p>
            <a:pPr algn="ctr">
              <a:defRPr/>
            </a:pPr>
            <a:r>
              <a:rPr lang="fr-FR" sz="1000" dirty="0" smtClean="0">
                <a:solidFill>
                  <a:schemeClr val="tx1"/>
                </a:solidFill>
                <a:latin typeface="Arial" charset="0"/>
              </a:rPr>
              <a:t>Avant le traitement</a:t>
            </a:r>
            <a:endParaRPr lang="fr-FR" sz="1000" dirty="0">
              <a:solidFill>
                <a:schemeClr val="tx1"/>
              </a:solidFill>
              <a:latin typeface="Arial" charset="0"/>
            </a:endParaRPr>
          </a:p>
        </p:txBody>
      </p:sp>
      <p:cxnSp>
        <p:nvCxnSpPr>
          <p:cNvPr id="39" name="Straight Arrow Connector 47"/>
          <p:cNvCxnSpPr>
            <a:endCxn id="35" idx="1"/>
          </p:cNvCxnSpPr>
          <p:nvPr/>
        </p:nvCxnSpPr>
        <p:spPr bwMode="auto">
          <a:xfrm>
            <a:off x="6786857" y="1191620"/>
            <a:ext cx="479207" cy="0"/>
          </a:xfrm>
          <a:prstGeom prst="straightConnector1">
            <a:avLst/>
          </a:prstGeom>
          <a:noFill/>
          <a:ln w="22225" cap="flat" cmpd="sng" algn="ctr">
            <a:solidFill>
              <a:schemeClr val="accent2"/>
            </a:solidFill>
            <a:prstDash val="solid"/>
            <a:round/>
            <a:headEnd type="none" w="med" len="med"/>
            <a:tailEnd type="triangle"/>
          </a:ln>
          <a:effectLst/>
        </p:spPr>
      </p:cxnSp>
      <p:sp>
        <p:nvSpPr>
          <p:cNvPr id="10" name="Rounded Rectangle 9"/>
          <p:cNvSpPr/>
          <p:nvPr/>
        </p:nvSpPr>
        <p:spPr bwMode="auto">
          <a:xfrm>
            <a:off x="254188" y="1555445"/>
            <a:ext cx="4698812" cy="3033354"/>
          </a:xfrm>
          <a:prstGeom prst="roundRect">
            <a:avLst>
              <a:gd name="adj" fmla="val 0"/>
            </a:avLst>
          </a:prstGeom>
          <a:noFill/>
          <a:ln w="9525" cap="flat" cmpd="sng" algn="ctr">
            <a:noFill/>
            <a:prstDash val="solid"/>
            <a:round/>
            <a:headEnd type="none" w="med" len="med"/>
            <a:tailEnd type="none" w="med" len="med"/>
          </a:ln>
          <a:effectLst/>
          <a:scene3d>
            <a:camera prst="orthographicFront"/>
            <a:lightRig rig="threePt" dir="t"/>
          </a:scene3d>
          <a:sp3d>
            <a:bevelT w="50800" h="50800"/>
          </a:sp3d>
        </p:spPr>
        <p:txBody>
          <a:bodyPr lIns="90000" tIns="46800" rIns="90000" bIns="46800"/>
          <a:lstStyle>
            <a:lvl1pPr marL="285750" indent="-28575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Aft>
                <a:spcPts val="600"/>
              </a:spcAft>
              <a:buClr>
                <a:srgbClr val="0078B4"/>
              </a:buClr>
              <a:buSzPct val="80000"/>
              <a:buFont typeface="Arial" charset="0"/>
              <a:buChar char="►"/>
              <a:defRPr/>
            </a:pPr>
            <a:r>
              <a:rPr lang="fr-FR" sz="1600" dirty="0" smtClean="0"/>
              <a:t>2 </a:t>
            </a:r>
            <a:r>
              <a:rPr lang="fr-FR" sz="1600" dirty="0"/>
              <a:t>possibilités de </a:t>
            </a:r>
            <a:r>
              <a:rPr lang="fr-FR" sz="1600" dirty="0" smtClean="0"/>
              <a:t>traitement :</a:t>
            </a:r>
          </a:p>
          <a:p>
            <a:pPr marL="0" indent="0" eaLnBrk="1" hangingPunct="1">
              <a:spcAft>
                <a:spcPts val="600"/>
              </a:spcAft>
              <a:buClr>
                <a:srgbClr val="0078B4"/>
              </a:buClr>
              <a:buSzPct val="80000"/>
              <a:defRPr/>
            </a:pPr>
            <a:endParaRPr lang="fr-FR" sz="1200" dirty="0" smtClean="0"/>
          </a:p>
          <a:p>
            <a:pPr marL="0" indent="0" eaLnBrk="1" hangingPunct="1">
              <a:spcAft>
                <a:spcPts val="600"/>
              </a:spcAft>
              <a:buClr>
                <a:srgbClr val="0078B4"/>
              </a:buClr>
              <a:buSzPct val="80000"/>
              <a:defRPr/>
            </a:pPr>
            <a:r>
              <a:rPr lang="fr-FR" sz="1200" dirty="0" smtClean="0"/>
              <a:t>	- </a:t>
            </a:r>
            <a:r>
              <a:rPr lang="fr-FR" sz="1400" dirty="0">
                <a:solidFill>
                  <a:srgbClr val="006699"/>
                </a:solidFill>
              </a:rPr>
              <a:t>SYNERGIE  </a:t>
            </a:r>
            <a:r>
              <a:rPr lang="fr-FR" sz="1200" b="0" i="1" dirty="0"/>
              <a:t>- Système de Numérisation Et de Reconnaissance pour la Gestion des Informations Electroniques </a:t>
            </a:r>
            <a:endParaRPr lang="fr-FR" sz="1200" b="0" i="1" dirty="0" smtClean="0"/>
          </a:p>
          <a:p>
            <a:pPr marL="457200" lvl="1" indent="0" eaLnBrk="1" hangingPunct="1">
              <a:spcAft>
                <a:spcPts val="600"/>
              </a:spcAft>
              <a:buClr>
                <a:srgbClr val="0078B4"/>
              </a:buClr>
              <a:buSzPct val="80000"/>
              <a:defRPr/>
            </a:pPr>
            <a:r>
              <a:rPr lang="fr-FR" sz="1200" b="0" dirty="0"/>
              <a:t>Lecture automatique de certaines feuilles de soins papier pour les Prestations en Nature, </a:t>
            </a:r>
            <a:r>
              <a:rPr lang="fr-FR" sz="1200" b="0" dirty="0" err="1"/>
              <a:t>scannérisation</a:t>
            </a:r>
            <a:r>
              <a:rPr lang="fr-FR" sz="1200" b="0" dirty="0"/>
              <a:t> et transcription dans un format électronique exploitable par le </a:t>
            </a:r>
            <a:r>
              <a:rPr lang="fr-FR" sz="1200" b="0" dirty="0" smtClean="0"/>
              <a:t>SI</a:t>
            </a:r>
          </a:p>
          <a:p>
            <a:pPr marL="457200" lvl="1" indent="0" eaLnBrk="1" hangingPunct="1">
              <a:spcAft>
                <a:spcPts val="600"/>
              </a:spcAft>
              <a:buClr>
                <a:srgbClr val="0078B4"/>
              </a:buClr>
              <a:buSzPct val="80000"/>
              <a:defRPr/>
            </a:pPr>
            <a:endParaRPr lang="fr-FR" sz="1200" i="1" dirty="0" smtClean="0"/>
          </a:p>
          <a:p>
            <a:pPr marL="457200" lvl="1" indent="0" eaLnBrk="1" hangingPunct="1">
              <a:spcAft>
                <a:spcPts val="600"/>
              </a:spcAft>
              <a:buClr>
                <a:srgbClr val="0078B4"/>
              </a:buClr>
              <a:buSzPct val="80000"/>
              <a:defRPr/>
            </a:pPr>
            <a:r>
              <a:rPr lang="fr-FR" sz="1200" i="1" dirty="0"/>
              <a:t>	</a:t>
            </a:r>
            <a:r>
              <a:rPr lang="fr-FR" sz="1200" i="1" dirty="0" smtClean="0"/>
              <a:t>- </a:t>
            </a:r>
            <a:r>
              <a:rPr lang="fr-FR" sz="1400" dirty="0">
                <a:solidFill>
                  <a:srgbClr val="006699"/>
                </a:solidFill>
              </a:rPr>
              <a:t>PROGRES - outil de saisie interne </a:t>
            </a:r>
            <a:r>
              <a:rPr lang="fr-FR" sz="1200" b="0" i="1" dirty="0"/>
              <a:t>- </a:t>
            </a:r>
            <a:r>
              <a:rPr lang="fr-FR" sz="1200" b="0" i="1" dirty="0" err="1"/>
              <a:t>PROduction</a:t>
            </a:r>
            <a:r>
              <a:rPr lang="fr-FR" sz="1200" b="0" i="1" dirty="0"/>
              <a:t> et Gestion des Remboursements de Santé </a:t>
            </a:r>
            <a:r>
              <a:rPr lang="fr-FR" sz="1200" b="0" i="1" dirty="0" smtClean="0"/>
              <a:t>PN</a:t>
            </a:r>
          </a:p>
          <a:p>
            <a:pPr marL="457200" lvl="1" indent="0" eaLnBrk="1" hangingPunct="1">
              <a:spcAft>
                <a:spcPts val="600"/>
              </a:spcAft>
              <a:buClr>
                <a:srgbClr val="0078B4"/>
              </a:buClr>
              <a:buSzPct val="80000"/>
              <a:defRPr/>
            </a:pPr>
            <a:r>
              <a:rPr lang="fr-FR" sz="1200" b="0" dirty="0" smtClean="0"/>
              <a:t>Saisie manuelle des feuilles de soins papier inexploitables : illisibles, déchirées…</a:t>
            </a:r>
            <a:endParaRPr lang="fr-FR" sz="1200" b="0" dirty="0"/>
          </a:p>
          <a:p>
            <a:pPr lvl="1" eaLnBrk="1" hangingPunct="1">
              <a:spcAft>
                <a:spcPts val="600"/>
              </a:spcAft>
              <a:buClr>
                <a:srgbClr val="0078B4"/>
              </a:buClr>
              <a:buSzPct val="80000"/>
              <a:buFont typeface="Arial" charset="0"/>
              <a:buChar char="►"/>
              <a:defRPr/>
            </a:pPr>
            <a:endParaRPr lang="fr-FR" sz="1200" b="0" dirty="0" smtClean="0"/>
          </a:p>
          <a:p>
            <a:pPr lvl="1" eaLnBrk="1" hangingPunct="1">
              <a:spcAft>
                <a:spcPts val="600"/>
              </a:spcAft>
              <a:buClr>
                <a:srgbClr val="0078B4"/>
              </a:buClr>
              <a:buSzPct val="80000"/>
              <a:buFont typeface="Arial" charset="0"/>
              <a:buChar char="►"/>
              <a:defRPr/>
            </a:pPr>
            <a:endParaRPr lang="fr-FR" sz="1200" b="0" dirty="0"/>
          </a:p>
        </p:txBody>
      </p:sp>
      <p:sp>
        <p:nvSpPr>
          <p:cNvPr id="24" name="Rectangle 1"/>
          <p:cNvSpPr>
            <a:spLocks noChangeArrowheads="1"/>
          </p:cNvSpPr>
          <p:nvPr/>
        </p:nvSpPr>
        <p:spPr bwMode="auto">
          <a:xfrm>
            <a:off x="6066166" y="890721"/>
            <a:ext cx="125379" cy="204085"/>
          </a:xfrm>
          <a:prstGeom prst="rect">
            <a:avLst/>
          </a:prstGeom>
          <a:solidFill>
            <a:schemeClr val="bg1"/>
          </a:solidFill>
          <a:ln w="9525" algn="ctr">
            <a:solidFill>
              <a:schemeClr val="bg1"/>
            </a:solidFill>
            <a:round/>
            <a:headEnd/>
            <a:tailEnd/>
          </a:ln>
        </p:spPr>
        <p:txBody>
          <a:bodyPr lIns="90000" tIns="46800" rIns="90000" bIns="46800" anchor="ctr"/>
          <a:lstStyle/>
          <a:p>
            <a:endParaRPr lang="fr-FR" dirty="0"/>
          </a:p>
        </p:txBody>
      </p:sp>
      <p:sp>
        <p:nvSpPr>
          <p:cNvPr id="19" name="Rounded Rectangle 165"/>
          <p:cNvSpPr/>
          <p:nvPr/>
        </p:nvSpPr>
        <p:spPr bwMode="auto">
          <a:xfrm>
            <a:off x="5848702" y="2079724"/>
            <a:ext cx="1215234" cy="992398"/>
          </a:xfrm>
          <a:prstGeom prst="roundRect">
            <a:avLst>
              <a:gd name="adj" fmla="val 3465"/>
            </a:avLst>
          </a:prstGeom>
          <a:solidFill>
            <a:schemeClr val="bg1">
              <a:lumMod val="9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t" anchorCtr="0"/>
          <a:lstStyle/>
          <a:p>
            <a:pPr algn="ctr"/>
            <a:r>
              <a:rPr lang="fr-FR" sz="1000" dirty="0"/>
              <a:t>SYNERGIE</a:t>
            </a:r>
          </a:p>
        </p:txBody>
      </p:sp>
      <p:pic>
        <p:nvPicPr>
          <p:cNvPr id="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6937" y="2320791"/>
            <a:ext cx="638980" cy="638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ounded Rectangle 54"/>
          <p:cNvSpPr/>
          <p:nvPr/>
        </p:nvSpPr>
        <p:spPr bwMode="auto">
          <a:xfrm>
            <a:off x="7406617" y="2727682"/>
            <a:ext cx="1410894" cy="992398"/>
          </a:xfrm>
          <a:prstGeom prst="roundRect">
            <a:avLst>
              <a:gd name="adj" fmla="val 3465"/>
            </a:avLst>
          </a:prstGeom>
          <a:solidFill>
            <a:schemeClr val="bg1">
              <a:lumMod val="9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t" anchorCtr="0"/>
          <a:lstStyle/>
          <a:p>
            <a:pPr algn="ctr"/>
            <a:r>
              <a:rPr lang="fr-FR" sz="1000" dirty="0" smtClean="0"/>
              <a:t>PROGRES</a:t>
            </a:r>
            <a:endParaRPr lang="fr-FR" sz="1000" dirty="0"/>
          </a:p>
        </p:txBody>
      </p:sp>
      <p:pic>
        <p:nvPicPr>
          <p:cNvPr id="23" name="Imag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56785" y="2960545"/>
            <a:ext cx="681062" cy="674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6232" y="802970"/>
            <a:ext cx="1190625" cy="752475"/>
          </a:xfrm>
          <a:prstGeom prst="rect">
            <a:avLst/>
          </a:prstGeom>
          <a:noFill/>
          <a:ln>
            <a:noFill/>
          </a:ln>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ounded Rectangle 9"/>
          <p:cNvSpPr/>
          <p:nvPr/>
        </p:nvSpPr>
        <p:spPr bwMode="auto">
          <a:xfrm>
            <a:off x="345625" y="4779299"/>
            <a:ext cx="4698812" cy="1336514"/>
          </a:xfrm>
          <a:prstGeom prst="roundRect">
            <a:avLst>
              <a:gd name="adj" fmla="val 0"/>
            </a:avLst>
          </a:prstGeom>
          <a:noFill/>
          <a:ln w="9525" cap="flat" cmpd="sng" algn="ctr">
            <a:noFill/>
            <a:prstDash val="solid"/>
            <a:round/>
            <a:headEnd type="none" w="med" len="med"/>
            <a:tailEnd type="none" w="med" len="med"/>
          </a:ln>
          <a:effectLst/>
          <a:scene3d>
            <a:camera prst="orthographicFront"/>
            <a:lightRig rig="threePt" dir="t"/>
          </a:scene3d>
          <a:sp3d>
            <a:bevelT w="50800" h="50800"/>
          </a:sp3d>
        </p:spPr>
        <p:txBody>
          <a:bodyPr lIns="90000" tIns="46800" rIns="90000" bIns="46800"/>
          <a:lstStyle>
            <a:lvl1pPr marL="285750" indent="-28575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Aft>
                <a:spcPts val="600"/>
              </a:spcAft>
              <a:buClr>
                <a:srgbClr val="0078B4"/>
              </a:buClr>
              <a:buSzPct val="80000"/>
              <a:buFont typeface="Arial" charset="0"/>
              <a:buChar char="►"/>
              <a:defRPr/>
            </a:pPr>
            <a:r>
              <a:rPr lang="fr-FR" sz="1200" dirty="0" smtClean="0"/>
              <a:t>Les </a:t>
            </a:r>
            <a:r>
              <a:rPr lang="fr-FR" sz="1200" dirty="0"/>
              <a:t>lots constitués (SYNERGIE, PROGRES) sont transmis aux </a:t>
            </a:r>
            <a:r>
              <a:rPr lang="fr-FR" sz="1200" dirty="0" smtClean="0"/>
              <a:t>CSM </a:t>
            </a:r>
            <a:r>
              <a:rPr lang="fr-FR" sz="1200" dirty="0"/>
              <a:t>pour chargement dans l’application IRIS Flux Internes en vue de leur tarification et du traitement des signalements et rejets par les caisses.</a:t>
            </a:r>
          </a:p>
          <a:p>
            <a:pPr marL="457200" lvl="1" indent="0" eaLnBrk="1" hangingPunct="1">
              <a:spcAft>
                <a:spcPts val="600"/>
              </a:spcAft>
              <a:buClr>
                <a:srgbClr val="0078B4"/>
              </a:buClr>
              <a:buSzPct val="80000"/>
              <a:defRPr/>
            </a:pPr>
            <a:endParaRPr lang="fr-FR" sz="1200" b="0" dirty="0"/>
          </a:p>
          <a:p>
            <a:pPr marL="457200" lvl="2" indent="0" eaLnBrk="1" hangingPunct="1">
              <a:spcAft>
                <a:spcPts val="600"/>
              </a:spcAft>
              <a:buClr>
                <a:srgbClr val="0078B4"/>
              </a:buClr>
              <a:buSzPct val="80000"/>
              <a:defRPr/>
            </a:pPr>
            <a:endParaRPr lang="fr-FR" sz="1200" dirty="0" smtClean="0"/>
          </a:p>
          <a:p>
            <a:pPr lvl="1" eaLnBrk="1" hangingPunct="1">
              <a:spcAft>
                <a:spcPts val="600"/>
              </a:spcAft>
              <a:buClr>
                <a:srgbClr val="0078B4"/>
              </a:buClr>
              <a:buSzPct val="80000"/>
              <a:buFont typeface="Arial" charset="0"/>
              <a:buChar char="►"/>
              <a:defRPr/>
            </a:pPr>
            <a:endParaRPr lang="fr-FR" sz="1200" b="0" dirty="0"/>
          </a:p>
          <a:p>
            <a:pPr lvl="1" eaLnBrk="1" hangingPunct="1">
              <a:spcAft>
                <a:spcPts val="600"/>
              </a:spcAft>
              <a:buClr>
                <a:srgbClr val="0078B4"/>
              </a:buClr>
              <a:buSzPct val="80000"/>
              <a:buFont typeface="Arial" charset="0"/>
              <a:buChar char="►"/>
              <a:defRPr/>
            </a:pPr>
            <a:endParaRPr lang="fr-FR" sz="1200" b="0" dirty="0" smtClean="0"/>
          </a:p>
          <a:p>
            <a:pPr lvl="1" eaLnBrk="1" hangingPunct="1">
              <a:spcAft>
                <a:spcPts val="600"/>
              </a:spcAft>
              <a:buClr>
                <a:srgbClr val="0078B4"/>
              </a:buClr>
              <a:buSzPct val="80000"/>
              <a:buFont typeface="Arial" charset="0"/>
              <a:buChar char="►"/>
              <a:defRPr/>
            </a:pPr>
            <a:endParaRPr lang="fr-FR" sz="1200" b="0" dirty="0"/>
          </a:p>
        </p:txBody>
      </p:sp>
      <p:cxnSp>
        <p:nvCxnSpPr>
          <p:cNvPr id="17" name="Straight Arrow Connector 47"/>
          <p:cNvCxnSpPr>
            <a:stCxn id="35" idx="2"/>
            <a:endCxn id="19" idx="0"/>
          </p:cNvCxnSpPr>
          <p:nvPr/>
        </p:nvCxnSpPr>
        <p:spPr bwMode="auto">
          <a:xfrm flipH="1">
            <a:off x="6456319" y="1361879"/>
            <a:ext cx="1655745" cy="717845"/>
          </a:xfrm>
          <a:prstGeom prst="straightConnector1">
            <a:avLst/>
          </a:prstGeom>
          <a:noFill/>
          <a:ln w="22225" cap="flat" cmpd="sng" algn="ctr">
            <a:solidFill>
              <a:schemeClr val="accent2"/>
            </a:solidFill>
            <a:prstDash val="solid"/>
            <a:round/>
            <a:headEnd type="none" w="med" len="med"/>
            <a:tailEnd type="triangle"/>
          </a:ln>
          <a:effectLst/>
        </p:spPr>
      </p:cxnSp>
      <p:sp>
        <p:nvSpPr>
          <p:cNvPr id="25" name="Rounded Rectangle 55"/>
          <p:cNvSpPr/>
          <p:nvPr/>
        </p:nvSpPr>
        <p:spPr bwMode="auto">
          <a:xfrm>
            <a:off x="6324887" y="4083928"/>
            <a:ext cx="2127708" cy="1009742"/>
          </a:xfrm>
          <a:prstGeom prst="roundRect">
            <a:avLst>
              <a:gd name="adj" fmla="val 3465"/>
            </a:avLst>
          </a:prstGeom>
          <a:solidFill>
            <a:schemeClr val="bg1">
              <a:lumMod val="9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ctr" anchorCtr="0"/>
          <a:lstStyle/>
          <a:p>
            <a:pPr algn="ctr"/>
            <a:r>
              <a:rPr lang="fr-FR" sz="1000" dirty="0" smtClean="0"/>
              <a:t>Transmission </a:t>
            </a:r>
            <a:r>
              <a:rPr lang="fr-FR" sz="1000" dirty="0"/>
              <a:t>aux </a:t>
            </a:r>
            <a:r>
              <a:rPr lang="fr-FR" sz="1000" dirty="0" smtClean="0"/>
              <a:t>CSM </a:t>
            </a:r>
            <a:r>
              <a:rPr lang="fr-FR" sz="1000" dirty="0"/>
              <a:t>pour chargement dans l’application IRIS </a:t>
            </a:r>
            <a:r>
              <a:rPr lang="fr-FR" sz="1000" dirty="0" smtClean="0"/>
              <a:t>Flux Internes</a:t>
            </a:r>
            <a:endParaRPr lang="fr-FR" sz="1000" dirty="0"/>
          </a:p>
          <a:p>
            <a:pPr algn="ctr"/>
            <a:endParaRPr lang="fr-FR" sz="1000" dirty="0" smtClean="0"/>
          </a:p>
          <a:p>
            <a:pPr algn="ctr"/>
            <a:r>
              <a:rPr lang="fr-FR" sz="1000" dirty="0" smtClean="0"/>
              <a:t>(</a:t>
            </a:r>
            <a:r>
              <a:rPr lang="fr-FR" sz="1000" dirty="0"/>
              <a:t>circuit </a:t>
            </a:r>
            <a:r>
              <a:rPr lang="fr-FR" sz="1000" dirty="0" smtClean="0"/>
              <a:t>identique </a:t>
            </a:r>
            <a:r>
              <a:rPr lang="fr-FR" sz="1000" dirty="0" err="1" smtClean="0"/>
              <a:t>cf</a:t>
            </a:r>
            <a:r>
              <a:rPr lang="fr-FR" sz="1000" dirty="0" smtClean="0"/>
              <a:t> </a:t>
            </a:r>
            <a:r>
              <a:rPr lang="fr-FR" sz="1000" dirty="0"/>
              <a:t>planche 43)</a:t>
            </a:r>
          </a:p>
          <a:p>
            <a:pPr algn="ctr"/>
            <a:r>
              <a:rPr lang="fr-FR" sz="1000" dirty="0" smtClean="0"/>
              <a:t> </a:t>
            </a:r>
          </a:p>
        </p:txBody>
      </p:sp>
      <p:cxnSp>
        <p:nvCxnSpPr>
          <p:cNvPr id="26" name="Straight Arrow Connector 56"/>
          <p:cNvCxnSpPr>
            <a:stCxn id="22" idx="2"/>
            <a:endCxn id="25" idx="0"/>
          </p:cNvCxnSpPr>
          <p:nvPr/>
        </p:nvCxnSpPr>
        <p:spPr bwMode="auto">
          <a:xfrm flipH="1">
            <a:off x="7388741" y="3720080"/>
            <a:ext cx="723323" cy="363848"/>
          </a:xfrm>
          <a:prstGeom prst="straightConnector1">
            <a:avLst/>
          </a:prstGeom>
          <a:noFill/>
          <a:ln w="22225" cap="flat" cmpd="sng" algn="ctr">
            <a:solidFill>
              <a:schemeClr val="accent2"/>
            </a:solidFill>
            <a:prstDash val="solid"/>
            <a:round/>
            <a:headEnd type="none" w="med" len="med"/>
            <a:tailEnd type="triangle"/>
          </a:ln>
          <a:effectLst/>
        </p:spPr>
      </p:cxnSp>
      <p:cxnSp>
        <p:nvCxnSpPr>
          <p:cNvPr id="27" name="Straight Arrow Connector 170"/>
          <p:cNvCxnSpPr>
            <a:stCxn id="19" idx="2"/>
            <a:endCxn id="25" idx="0"/>
          </p:cNvCxnSpPr>
          <p:nvPr/>
        </p:nvCxnSpPr>
        <p:spPr bwMode="auto">
          <a:xfrm>
            <a:off x="6456319" y="3072122"/>
            <a:ext cx="932422" cy="1011806"/>
          </a:xfrm>
          <a:prstGeom prst="straightConnector1">
            <a:avLst/>
          </a:prstGeom>
          <a:noFill/>
          <a:ln w="22225" cap="flat" cmpd="sng" algn="ctr">
            <a:solidFill>
              <a:schemeClr val="accent2"/>
            </a:solidFill>
            <a:prstDash val="solid"/>
            <a:round/>
            <a:headEnd type="none" w="med" len="med"/>
            <a:tailEnd type="triangle"/>
          </a:ln>
          <a:effectLst/>
        </p:spPr>
      </p:cxnSp>
      <p:sp>
        <p:nvSpPr>
          <p:cNvPr id="30" name="Rounded Rectangle 206"/>
          <p:cNvSpPr/>
          <p:nvPr/>
        </p:nvSpPr>
        <p:spPr bwMode="auto">
          <a:xfrm>
            <a:off x="5896134" y="5290332"/>
            <a:ext cx="3530149" cy="910635"/>
          </a:xfrm>
          <a:prstGeom prst="roundRect">
            <a:avLst>
              <a:gd name="adj" fmla="val 8096"/>
            </a:avLst>
          </a:prstGeom>
          <a:gradFill flip="none" rotWithShape="1">
            <a:gsLst>
              <a:gs pos="42108">
                <a:srgbClr val="FFFF6F"/>
              </a:gs>
              <a:gs pos="19000">
                <a:srgbClr val="FFFF00"/>
              </a:gs>
              <a:gs pos="94000">
                <a:schemeClr val="bg1">
                  <a:lumMod val="85000"/>
                </a:schemeClr>
              </a:gs>
            </a:gsLst>
            <a:path path="rect">
              <a:fillToRect l="100000" t="100000"/>
            </a:path>
            <a:tileRect r="-100000" b="-100000"/>
          </a:gra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36000" tIns="36000" rIns="36000" bIns="36000" anchor="ctr"/>
          <a:lstStyle/>
          <a:p>
            <a:pPr marL="0" lvl="2" algn="ctr" defTabSz="995363">
              <a:lnSpc>
                <a:spcPts val="1600"/>
              </a:lnSpc>
              <a:spcAft>
                <a:spcPts val="300"/>
              </a:spcAft>
              <a:buClr>
                <a:srgbClr val="0078B4"/>
              </a:buClr>
              <a:buSzPct val="80000"/>
            </a:pPr>
            <a:r>
              <a:rPr lang="fr-FR" sz="1200" b="0" dirty="0"/>
              <a:t>Taux de FSP </a:t>
            </a:r>
          </a:p>
          <a:p>
            <a:pPr marL="0" lvl="2" algn="ctr" defTabSz="995363">
              <a:lnSpc>
                <a:spcPts val="1600"/>
              </a:lnSpc>
              <a:spcAft>
                <a:spcPts val="300"/>
              </a:spcAft>
              <a:buClr>
                <a:srgbClr val="0078B4"/>
              </a:buClr>
              <a:buSzPct val="80000"/>
            </a:pPr>
            <a:r>
              <a:rPr lang="fr-FR" sz="1200" b="0" dirty="0"/>
              <a:t>sur l’ensemble des supports transmis : 5% </a:t>
            </a:r>
          </a:p>
          <a:p>
            <a:pPr marL="0" lvl="2" algn="ctr" defTabSz="995363">
              <a:lnSpc>
                <a:spcPts val="1600"/>
              </a:lnSpc>
              <a:spcAft>
                <a:spcPts val="300"/>
              </a:spcAft>
              <a:buClr>
                <a:srgbClr val="0078B4"/>
              </a:buClr>
              <a:buSzPct val="80000"/>
            </a:pPr>
            <a:r>
              <a:rPr lang="fr-FR" sz="1200" b="0" dirty="0"/>
              <a:t>Délai de remboursement des FSP : 20 jours</a:t>
            </a:r>
          </a:p>
        </p:txBody>
      </p:sp>
      <p:cxnSp>
        <p:nvCxnSpPr>
          <p:cNvPr id="50" name="Straight Arrow Connector 47"/>
          <p:cNvCxnSpPr>
            <a:stCxn id="35" idx="2"/>
            <a:endCxn id="22" idx="0"/>
          </p:cNvCxnSpPr>
          <p:nvPr/>
        </p:nvCxnSpPr>
        <p:spPr bwMode="auto">
          <a:xfrm>
            <a:off x="8112064" y="1361879"/>
            <a:ext cx="0" cy="1365803"/>
          </a:xfrm>
          <a:prstGeom prst="straightConnector1">
            <a:avLst/>
          </a:prstGeom>
          <a:noFill/>
          <a:ln w="22225" cap="flat" cmpd="sng" algn="ctr">
            <a:solidFill>
              <a:schemeClr val="accent2"/>
            </a:solidFill>
            <a:prstDash val="solid"/>
            <a:round/>
            <a:headEnd type="none" w="med" len="med"/>
            <a:tailEnd type="triangle"/>
          </a:ln>
          <a:effectLst/>
        </p:spPr>
      </p:cxnSp>
    </p:spTree>
    <p:extLst>
      <p:ext uri="{BB962C8B-B14F-4D97-AF65-F5344CB8AC3E}">
        <p14:creationId xmlns:p14="http://schemas.microsoft.com/office/powerpoint/2010/main" val="389390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7"/>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30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50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par>
                                <p:cTn id="23" presetID="1" presetClass="entr" presetSubtype="0" fill="hold" nodeType="withEffect">
                                  <p:stCondLst>
                                    <p:cond delay="500"/>
                                  </p:stCondLst>
                                  <p:childTnLst>
                                    <p:set>
                                      <p:cBhvr>
                                        <p:cTn id="24" dur="1" fill="hold">
                                          <p:stCondLst>
                                            <p:cond delay="0"/>
                                          </p:stCondLst>
                                        </p:cTn>
                                        <p:tgtEl>
                                          <p:spTgt spid="10">
                                            <p:txEl>
                                              <p:pRg st="6" end="6"/>
                                            </p:txEl>
                                          </p:spTgt>
                                        </p:tgtEl>
                                        <p:attrNameLst>
                                          <p:attrName>style.visibility</p:attrName>
                                        </p:attrNameLst>
                                      </p:cBhvr>
                                      <p:to>
                                        <p:strVal val="visible"/>
                                      </p:to>
                                    </p:set>
                                  </p:childTnLst>
                                </p:cTn>
                              </p:par>
                              <p:par>
                                <p:cTn id="25" presetID="1" presetClass="entr" presetSubtype="0" fill="hold" nodeType="withEffect">
                                  <p:stCondLst>
                                    <p:cond delay="50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8">
                                            <p:txEl>
                                              <p:pRg st="0" end="0"/>
                                            </p:txEl>
                                          </p:spTgt>
                                        </p:tgtEl>
                                        <p:attrNameLst>
                                          <p:attrName>style.visibility</p:attrName>
                                        </p:attrNameLst>
                                      </p:cBhvr>
                                      <p:to>
                                        <p:strVal val="visible"/>
                                      </p:to>
                                    </p:set>
                                  </p:childTnLst>
                                </p:cTn>
                              </p:par>
                            </p:childTnLst>
                          </p:cTn>
                        </p:par>
                        <p:par>
                          <p:cTn id="33" fill="hold">
                            <p:stCondLst>
                              <p:cond delay="0"/>
                            </p:stCondLst>
                            <p:childTnLst>
                              <p:par>
                                <p:cTn id="34" presetID="10" presetClass="entr" presetSubtype="0" fill="hold"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 presetClass="entr" presetSubtype="0" fill="hold" grpId="0" nodeType="withEffect">
                                  <p:stCondLst>
                                    <p:cond delay="50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animBg="1"/>
      <p:bldP spid="25" grpId="0" animBg="1"/>
      <p:bldP spid="3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fr-FR" sz="2000" dirty="0">
                <a:latin typeface="Arial" charset="0"/>
                <a:cs typeface="Arial" charset="0"/>
              </a:rPr>
              <a:t>4</a:t>
            </a:r>
            <a:r>
              <a:rPr lang="fr-FR" sz="2000" dirty="0" smtClean="0">
                <a:latin typeface="Arial" charset="0"/>
                <a:cs typeface="Arial" charset="0"/>
              </a:rPr>
              <a:t>. Prestations servies</a:t>
            </a:r>
            <a:br>
              <a:rPr lang="fr-FR" sz="2000" dirty="0" smtClean="0">
                <a:latin typeface="Arial" charset="0"/>
                <a:cs typeface="Arial" charset="0"/>
              </a:rPr>
            </a:br>
            <a:r>
              <a:rPr lang="fr-FR" sz="1800" i="1" dirty="0" smtClean="0">
                <a:latin typeface="Arial" charset="0"/>
                <a:cs typeface="Arial" charset="0"/>
              </a:rPr>
              <a:t>Prestations en Espèces</a:t>
            </a:r>
          </a:p>
        </p:txBody>
      </p:sp>
      <p:sp>
        <p:nvSpPr>
          <p:cNvPr id="9" name="Rounded Rectangle 8"/>
          <p:cNvSpPr/>
          <p:nvPr/>
        </p:nvSpPr>
        <p:spPr bwMode="auto">
          <a:xfrm>
            <a:off x="253616" y="869621"/>
            <a:ext cx="9192136" cy="2733176"/>
          </a:xfrm>
          <a:prstGeom prst="roundRect">
            <a:avLst>
              <a:gd name="adj" fmla="val 0"/>
            </a:avLst>
          </a:prstGeom>
          <a:noFill/>
          <a:ln w="9525" cap="flat" cmpd="sng" algn="ctr">
            <a:noFill/>
            <a:prstDash val="solid"/>
            <a:round/>
            <a:headEnd type="none" w="med" len="med"/>
            <a:tailEnd type="none" w="med" len="med"/>
          </a:ln>
          <a:effectLst/>
          <a:scene3d>
            <a:camera prst="orthographicFront"/>
            <a:lightRig rig="threePt" dir="t"/>
          </a:scene3d>
          <a:sp3d>
            <a:bevelT w="50800" h="50800"/>
          </a:sp3d>
        </p:spPr>
        <p:txBody>
          <a:bodyPr lIns="90000" tIns="46800" rIns="90000" bIns="46800"/>
          <a:lstStyle>
            <a:lvl1pPr marL="285750" indent="-28575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marL="0" indent="0" eaLnBrk="1" hangingPunct="1">
              <a:spcAft>
                <a:spcPts val="600"/>
              </a:spcAft>
              <a:buClr>
                <a:srgbClr val="0078B4"/>
              </a:buClr>
              <a:buSzPct val="80000"/>
              <a:defRPr/>
            </a:pPr>
            <a:r>
              <a:rPr lang="fr-FR" sz="1400" dirty="0"/>
              <a:t>Prestations en Espèces</a:t>
            </a:r>
            <a:endParaRPr lang="fr-FR" sz="1400" dirty="0" smtClean="0"/>
          </a:p>
          <a:p>
            <a:pPr eaLnBrk="1" hangingPunct="1">
              <a:spcAft>
                <a:spcPts val="600"/>
              </a:spcAft>
              <a:buClr>
                <a:srgbClr val="0078B4"/>
              </a:buClr>
              <a:buSzPct val="80000"/>
              <a:buFont typeface="Arial" charset="0"/>
              <a:buChar char="►"/>
              <a:defRPr/>
            </a:pPr>
            <a:r>
              <a:rPr lang="fr-FR" sz="1400" dirty="0" smtClean="0"/>
              <a:t>Les PE ou </a:t>
            </a:r>
            <a:r>
              <a:rPr lang="fr-FR" sz="1400" dirty="0">
                <a:solidFill>
                  <a:srgbClr val="006699"/>
                </a:solidFill>
              </a:rPr>
              <a:t>revenus de substitution </a:t>
            </a:r>
            <a:r>
              <a:rPr lang="fr-FR" sz="1400" dirty="0" smtClean="0"/>
              <a:t>sont </a:t>
            </a:r>
            <a:r>
              <a:rPr lang="fr-FR" sz="1400" dirty="0"/>
              <a:t>versés lorsqu’un assuré social doit cesser son activité professionnelle. Ce sont :</a:t>
            </a:r>
          </a:p>
          <a:p>
            <a:pPr marL="628650" lvl="1" indent="-171450" eaLnBrk="1" hangingPunct="1">
              <a:spcAft>
                <a:spcPts val="600"/>
              </a:spcAft>
              <a:buClr>
                <a:srgbClr val="0078B4"/>
              </a:buClr>
              <a:buSzPct val="80000"/>
              <a:buFontTx/>
              <a:buChar char="-"/>
              <a:defRPr/>
            </a:pPr>
            <a:r>
              <a:rPr lang="fr-FR" sz="1400" b="0" dirty="0" smtClean="0"/>
              <a:t>Les </a:t>
            </a:r>
            <a:r>
              <a:rPr lang="fr-FR" sz="1400" b="0" dirty="0"/>
              <a:t>Indemnités Journalières versées au titre de l’assurance maladie, l’assurance </a:t>
            </a:r>
            <a:r>
              <a:rPr lang="fr-FR" sz="1400" b="0" dirty="0" smtClean="0"/>
              <a:t>maternité/paternité</a:t>
            </a:r>
          </a:p>
          <a:p>
            <a:pPr marL="628650" lvl="1" indent="-171450" eaLnBrk="1" hangingPunct="1">
              <a:spcAft>
                <a:spcPts val="600"/>
              </a:spcAft>
              <a:buClr>
                <a:srgbClr val="0078B4"/>
              </a:buClr>
              <a:buSzPct val="80000"/>
              <a:buFontTx/>
              <a:buChar char="-"/>
              <a:defRPr/>
            </a:pPr>
            <a:r>
              <a:rPr lang="fr-FR" sz="1400" b="0" dirty="0" smtClean="0"/>
              <a:t>Les Indemnités Journalières </a:t>
            </a:r>
            <a:r>
              <a:rPr lang="fr-FR" sz="1400" b="0" dirty="0"/>
              <a:t>versées au </a:t>
            </a:r>
            <a:r>
              <a:rPr lang="fr-FR" sz="1400" b="0" dirty="0" smtClean="0"/>
              <a:t>titre des </a:t>
            </a:r>
            <a:r>
              <a:rPr lang="fr-FR" sz="1400" b="0" dirty="0"/>
              <a:t>Accidents du Travail</a:t>
            </a:r>
          </a:p>
          <a:p>
            <a:pPr eaLnBrk="1" hangingPunct="1">
              <a:spcAft>
                <a:spcPts val="600"/>
              </a:spcAft>
              <a:buClr>
                <a:srgbClr val="0078B4"/>
              </a:buClr>
              <a:buSzPct val="80000"/>
              <a:buFont typeface="Arial" charset="0"/>
              <a:buChar char="►"/>
              <a:defRPr/>
            </a:pPr>
            <a:r>
              <a:rPr lang="fr-FR" sz="1400" dirty="0"/>
              <a:t>Les prestations sont dues à partir du moment où les conditions administratives et médicales sont remplies </a:t>
            </a:r>
            <a:r>
              <a:rPr lang="fr-FR" sz="1400" dirty="0" smtClean="0"/>
              <a:t>(avis </a:t>
            </a:r>
            <a:r>
              <a:rPr lang="fr-FR" sz="1400" dirty="0"/>
              <a:t>d’arrêt de travail, période de repos observée, ouverture de droits, avis médical</a:t>
            </a:r>
            <a:r>
              <a:rPr lang="fr-FR" sz="1400" dirty="0" smtClean="0"/>
              <a:t>…)</a:t>
            </a:r>
            <a:endParaRPr lang="fr-FR" sz="1400" b="0" dirty="0"/>
          </a:p>
        </p:txBody>
      </p:sp>
      <p:grpSp>
        <p:nvGrpSpPr>
          <p:cNvPr id="10" name="Groupe 9"/>
          <p:cNvGrpSpPr/>
          <p:nvPr/>
        </p:nvGrpSpPr>
        <p:grpSpPr>
          <a:xfrm>
            <a:off x="293406" y="2678223"/>
            <a:ext cx="9428399" cy="3485819"/>
            <a:chOff x="-4387187" y="2679174"/>
            <a:chExt cx="9428399" cy="3485819"/>
          </a:xfrm>
        </p:grpSpPr>
        <p:cxnSp>
          <p:nvCxnSpPr>
            <p:cNvPr id="48" name="Straight Arrow Connector 47"/>
            <p:cNvCxnSpPr>
              <a:stCxn id="73" idx="3"/>
              <a:endCxn id="47" idx="1"/>
            </p:cNvCxnSpPr>
            <p:nvPr/>
          </p:nvCxnSpPr>
          <p:spPr bwMode="auto">
            <a:xfrm>
              <a:off x="-3505402" y="3593707"/>
              <a:ext cx="404614" cy="3936"/>
            </a:xfrm>
            <a:prstGeom prst="straightConnector1">
              <a:avLst/>
            </a:prstGeom>
            <a:noFill/>
            <a:ln w="22225" cap="flat" cmpd="sng" algn="ctr">
              <a:solidFill>
                <a:schemeClr val="accent2"/>
              </a:solidFill>
              <a:prstDash val="solid"/>
              <a:round/>
              <a:headEnd type="none" w="med" len="med"/>
              <a:tailEnd type="triangle"/>
            </a:ln>
            <a:effectLst/>
          </p:spPr>
        </p:cxnSp>
        <p:sp>
          <p:nvSpPr>
            <p:cNvPr id="51" name="Oval Callout 8"/>
            <p:cNvSpPr>
              <a:spLocks noChangeArrowheads="1"/>
            </p:cNvSpPr>
            <p:nvPr/>
          </p:nvSpPr>
          <p:spPr bwMode="auto">
            <a:xfrm>
              <a:off x="142569" y="3351650"/>
              <a:ext cx="2047416" cy="510778"/>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p>
              <a:pPr algn="ctr"/>
              <a:r>
                <a:rPr lang="fr-FR" sz="1000" dirty="0">
                  <a:solidFill>
                    <a:schemeClr val="tx1"/>
                  </a:solidFill>
                  <a:latin typeface="Arial" charset="0"/>
                </a:rPr>
                <a:t>Envoie  mon arrêt de travail </a:t>
              </a:r>
            </a:p>
            <a:p>
              <a:pPr algn="ctr"/>
              <a:r>
                <a:rPr lang="fr-FR" sz="1000" dirty="0">
                  <a:solidFill>
                    <a:schemeClr val="tx1"/>
                  </a:solidFill>
                  <a:latin typeface="Arial" charset="0"/>
                </a:rPr>
                <a:t>à mon employeur </a:t>
              </a:r>
            </a:p>
            <a:p>
              <a:pPr algn="ctr"/>
              <a:r>
                <a:rPr lang="fr-FR" sz="1000" dirty="0">
                  <a:solidFill>
                    <a:schemeClr val="tx1"/>
                  </a:solidFill>
                  <a:latin typeface="Arial" charset="0"/>
                </a:rPr>
                <a:t>et à l’Assurance Maladie</a:t>
              </a:r>
            </a:p>
          </p:txBody>
        </p:sp>
        <p:sp>
          <p:nvSpPr>
            <p:cNvPr id="54" name="TextBox 66"/>
            <p:cNvSpPr txBox="1">
              <a:spLocks noChangeArrowheads="1"/>
            </p:cNvSpPr>
            <p:nvPr/>
          </p:nvSpPr>
          <p:spPr bwMode="auto">
            <a:xfrm>
              <a:off x="3611021" y="5856265"/>
              <a:ext cx="14301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fr-FR" sz="1000" dirty="0"/>
                <a:t>Je </a:t>
              </a:r>
              <a:r>
                <a:rPr lang="fr-FR" sz="1000" dirty="0" smtClean="0"/>
                <a:t>perçois mes indemnités journalières</a:t>
              </a:r>
              <a:endParaRPr lang="fr-FR" sz="1000" dirty="0"/>
            </a:p>
          </p:txBody>
        </p:sp>
        <p:pic>
          <p:nvPicPr>
            <p:cNvPr id="7170" name="Picture 2" descr="C:\Users\pporte1\Desktop\C2\CNAMTS\SNA\03 - Icônes\Icones Hommes\k3159582.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0686" t="3251" r="21889" b="4672"/>
            <a:stretch/>
          </p:blipFill>
          <p:spPr bwMode="auto">
            <a:xfrm>
              <a:off x="2781110" y="3304268"/>
              <a:ext cx="248498" cy="604788"/>
            </a:xfrm>
            <a:prstGeom prst="rect">
              <a:avLst/>
            </a:prstGeom>
            <a:noFill/>
            <a:extLst>
              <a:ext uri="{909E8E84-426E-40DD-AFC4-6F175D3DCCD1}">
                <a14:hiddenFill xmlns:a14="http://schemas.microsoft.com/office/drawing/2010/main">
                  <a:solidFill>
                    <a:srgbClr val="FFFFFF"/>
                  </a:solidFill>
                </a14:hiddenFill>
              </a:ext>
            </a:extLst>
          </p:spPr>
        </p:pic>
        <p:cxnSp>
          <p:nvCxnSpPr>
            <p:cNvPr id="57" name="Straight Arrow Connector 56"/>
            <p:cNvCxnSpPr>
              <a:stCxn id="7170" idx="2"/>
              <a:endCxn id="59" idx="0"/>
            </p:cNvCxnSpPr>
            <p:nvPr/>
          </p:nvCxnSpPr>
          <p:spPr bwMode="auto">
            <a:xfrm>
              <a:off x="2905359" y="3909056"/>
              <a:ext cx="0" cy="393867"/>
            </a:xfrm>
            <a:prstGeom prst="straightConnector1">
              <a:avLst/>
            </a:prstGeom>
            <a:noFill/>
            <a:ln w="22225" cap="flat" cmpd="sng" algn="ctr">
              <a:solidFill>
                <a:schemeClr val="accent2"/>
              </a:solidFill>
              <a:prstDash val="solid"/>
              <a:round/>
              <a:headEnd type="none" w="med" len="med"/>
              <a:tailEnd type="triangle"/>
            </a:ln>
            <a:effectLst/>
          </p:spPr>
        </p:cxnSp>
        <p:sp>
          <p:nvSpPr>
            <p:cNvPr id="59" name="TextBox 58"/>
            <p:cNvSpPr txBox="1"/>
            <p:nvPr/>
          </p:nvSpPr>
          <p:spPr>
            <a:xfrm>
              <a:off x="2059359" y="4302923"/>
              <a:ext cx="1692000" cy="340519"/>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p>
              <a:pPr algn="ctr">
                <a:defRPr/>
              </a:pPr>
              <a:r>
                <a:rPr lang="fr-FR" sz="1000" dirty="0" smtClean="0">
                  <a:solidFill>
                    <a:schemeClr val="tx1"/>
                  </a:solidFill>
                  <a:latin typeface="Arial" charset="0"/>
                </a:rPr>
                <a:t>Envoie l’attestation de salaire</a:t>
              </a:r>
              <a:endParaRPr lang="fr-FR" sz="1000" dirty="0">
                <a:solidFill>
                  <a:schemeClr val="tx1"/>
                </a:solidFill>
                <a:latin typeface="Arial" charset="0"/>
              </a:endParaRPr>
            </a:p>
          </p:txBody>
        </p:sp>
        <p:sp>
          <p:nvSpPr>
            <p:cNvPr id="64" name="TextBox 63"/>
            <p:cNvSpPr txBox="1"/>
            <p:nvPr/>
          </p:nvSpPr>
          <p:spPr>
            <a:xfrm>
              <a:off x="315231" y="5775315"/>
              <a:ext cx="1719862" cy="340519"/>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p>
              <a:pPr algn="ctr">
                <a:defRPr/>
              </a:pPr>
              <a:r>
                <a:rPr lang="fr-FR" sz="1000" dirty="0" smtClean="0">
                  <a:solidFill>
                    <a:schemeClr val="tx1"/>
                  </a:solidFill>
                  <a:latin typeface="Arial" charset="0"/>
                </a:rPr>
                <a:t>Traitement des Indemnités Journalières</a:t>
              </a:r>
              <a:endParaRPr lang="fr-FR" sz="1000" dirty="0">
                <a:solidFill>
                  <a:schemeClr val="tx1"/>
                </a:solidFill>
                <a:latin typeface="Arial" charset="0"/>
              </a:endParaRPr>
            </a:p>
          </p:txBody>
        </p:sp>
        <p:pic>
          <p:nvPicPr>
            <p:cNvPr id="77" name="Picture 26" descr="logo_Diaporama"/>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625" t="7274" r="-1" b="17261"/>
            <a:stretch/>
          </p:blipFill>
          <p:spPr bwMode="auto">
            <a:xfrm>
              <a:off x="640601" y="4743418"/>
              <a:ext cx="1069122" cy="466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6" name="Straight Arrow Connector 85"/>
            <p:cNvCxnSpPr>
              <a:stCxn id="64" idx="3"/>
            </p:cNvCxnSpPr>
            <p:nvPr/>
          </p:nvCxnSpPr>
          <p:spPr bwMode="auto">
            <a:xfrm>
              <a:off x="2035093" y="5945575"/>
              <a:ext cx="1053122" cy="0"/>
            </a:xfrm>
            <a:prstGeom prst="straightConnector1">
              <a:avLst/>
            </a:prstGeom>
            <a:noFill/>
            <a:ln w="22225" cap="flat" cmpd="sng" algn="ctr">
              <a:solidFill>
                <a:schemeClr val="accent2"/>
              </a:solidFill>
              <a:prstDash val="solid"/>
              <a:round/>
              <a:headEnd type="none" w="med" len="med"/>
              <a:tailEnd type="triangle"/>
            </a:ln>
            <a:effectLst/>
          </p:spPr>
        </p:cxnSp>
        <p:cxnSp>
          <p:nvCxnSpPr>
            <p:cNvPr id="106" name="Straight Arrow Connector 105"/>
            <p:cNvCxnSpPr>
              <a:stCxn id="77" idx="2"/>
              <a:endCxn id="64" idx="0"/>
            </p:cNvCxnSpPr>
            <p:nvPr/>
          </p:nvCxnSpPr>
          <p:spPr bwMode="auto">
            <a:xfrm>
              <a:off x="1175162" y="5210084"/>
              <a:ext cx="0" cy="565231"/>
            </a:xfrm>
            <a:prstGeom prst="straightConnector1">
              <a:avLst/>
            </a:prstGeom>
            <a:noFill/>
            <a:ln w="22225" cap="flat" cmpd="sng" algn="ctr">
              <a:solidFill>
                <a:schemeClr val="accent2"/>
              </a:solidFill>
              <a:prstDash val="solid"/>
              <a:round/>
              <a:headEnd type="none" w="med" len="med"/>
              <a:tailEnd type="triangle"/>
            </a:ln>
            <a:effectLst/>
          </p:spPr>
        </p:cxnSp>
        <p:cxnSp>
          <p:nvCxnSpPr>
            <p:cNvPr id="109" name="Straight Arrow Connector 108"/>
            <p:cNvCxnSpPr>
              <a:stCxn id="51" idx="2"/>
              <a:endCxn id="77" idx="0"/>
            </p:cNvCxnSpPr>
            <p:nvPr/>
          </p:nvCxnSpPr>
          <p:spPr bwMode="auto">
            <a:xfrm>
              <a:off x="1166277" y="3862428"/>
              <a:ext cx="8885" cy="880990"/>
            </a:xfrm>
            <a:prstGeom prst="straightConnector1">
              <a:avLst/>
            </a:prstGeom>
            <a:noFill/>
            <a:ln w="22225" cap="flat" cmpd="sng" algn="ctr">
              <a:solidFill>
                <a:schemeClr val="accent2"/>
              </a:solidFill>
              <a:prstDash val="solid"/>
              <a:round/>
              <a:headEnd type="none" w="med" len="med"/>
              <a:tailEnd type="triangle"/>
            </a:ln>
            <a:effectLst/>
          </p:spPr>
        </p:cxnSp>
        <p:cxnSp>
          <p:nvCxnSpPr>
            <p:cNvPr id="9229" name="Elbow Connector 9228"/>
            <p:cNvCxnSpPr>
              <a:stCxn id="59" idx="2"/>
              <a:endCxn id="77" idx="3"/>
            </p:cNvCxnSpPr>
            <p:nvPr/>
          </p:nvCxnSpPr>
          <p:spPr bwMode="auto">
            <a:xfrm rot="5400000">
              <a:off x="2140887" y="4212278"/>
              <a:ext cx="333309" cy="1195636"/>
            </a:xfrm>
            <a:prstGeom prst="bentConnector2">
              <a:avLst/>
            </a:prstGeom>
            <a:noFill/>
            <a:ln w="22225" cap="flat" cmpd="sng" algn="ctr">
              <a:solidFill>
                <a:schemeClr val="accent2"/>
              </a:solidFill>
              <a:prstDash val="solid"/>
              <a:round/>
              <a:headEnd type="none" w="med" len="med"/>
              <a:tailEnd type="triangle"/>
            </a:ln>
            <a:effectLst/>
          </p:spPr>
        </p:cxnSp>
        <p:sp>
          <p:nvSpPr>
            <p:cNvPr id="47" name="TextBox 46"/>
            <p:cNvSpPr txBox="1"/>
            <p:nvPr/>
          </p:nvSpPr>
          <p:spPr>
            <a:xfrm>
              <a:off x="-3100788" y="3427383"/>
              <a:ext cx="1692000" cy="340519"/>
            </a:xfrm>
            <a:prstGeom prst="roundRect">
              <a:avLst/>
            </a:prstGeom>
            <a:solidFill>
              <a:schemeClr val="accent6">
                <a:lumMod val="40000"/>
                <a:lumOff val="60000"/>
              </a:schemeClr>
            </a:soli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spAutoFit/>
            </a:bodyPr>
            <a:lstStyle/>
            <a:p>
              <a:pPr algn="ctr">
                <a:defRPr/>
              </a:pPr>
              <a:r>
                <a:rPr lang="fr-FR" sz="1000" dirty="0" smtClean="0">
                  <a:solidFill>
                    <a:schemeClr val="tx1"/>
                  </a:solidFill>
                  <a:latin typeface="Arial" charset="0"/>
                </a:rPr>
                <a:t>Prescrit du repos </a:t>
              </a:r>
            </a:p>
            <a:p>
              <a:pPr algn="ctr">
                <a:defRPr/>
              </a:pPr>
              <a:r>
                <a:rPr lang="fr-FR" sz="1000" dirty="0" smtClean="0">
                  <a:solidFill>
                    <a:schemeClr val="tx1"/>
                  </a:solidFill>
                  <a:latin typeface="Arial" charset="0"/>
                </a:rPr>
                <a:t>à Yasmine</a:t>
              </a:r>
              <a:endParaRPr lang="fr-FR" sz="1000" dirty="0">
                <a:solidFill>
                  <a:schemeClr val="tx1"/>
                </a:solidFill>
                <a:latin typeface="Arial" charset="0"/>
              </a:endParaRPr>
            </a:p>
          </p:txBody>
        </p:sp>
        <p:cxnSp>
          <p:nvCxnSpPr>
            <p:cNvPr id="96" name="Straight Arrow Connector 95"/>
            <p:cNvCxnSpPr>
              <a:stCxn id="47" idx="3"/>
              <a:endCxn id="51" idx="1"/>
            </p:cNvCxnSpPr>
            <p:nvPr/>
          </p:nvCxnSpPr>
          <p:spPr bwMode="auto">
            <a:xfrm>
              <a:off x="-1408788" y="3597643"/>
              <a:ext cx="1551357" cy="9396"/>
            </a:xfrm>
            <a:prstGeom prst="straightConnector1">
              <a:avLst/>
            </a:prstGeom>
            <a:noFill/>
            <a:ln w="22225" cap="flat" cmpd="sng" algn="ctr">
              <a:solidFill>
                <a:schemeClr val="accent2"/>
              </a:solidFill>
              <a:prstDash val="solid"/>
              <a:round/>
              <a:headEnd type="none" w="med" len="med"/>
              <a:tailEnd type="triangle"/>
            </a:ln>
            <a:effectLst/>
          </p:spPr>
        </p:cxnSp>
        <p:sp>
          <p:nvSpPr>
            <p:cNvPr id="79" name="Rectangle 12"/>
            <p:cNvSpPr>
              <a:spLocks noChangeArrowheads="1"/>
            </p:cNvSpPr>
            <p:nvPr/>
          </p:nvSpPr>
          <p:spPr bwMode="auto">
            <a:xfrm>
              <a:off x="1255063" y="2679174"/>
              <a:ext cx="175178" cy="300168"/>
            </a:xfrm>
            <a:prstGeom prst="rect">
              <a:avLst/>
            </a:prstGeom>
            <a:solidFill>
              <a:schemeClr val="bg1"/>
            </a:solidFill>
            <a:ln w="9525" algn="ctr">
              <a:solidFill>
                <a:schemeClr val="bg1"/>
              </a:solidFill>
              <a:round/>
              <a:headEnd/>
              <a:tailEnd/>
            </a:ln>
          </p:spPr>
          <p:txBody>
            <a:bodyPr lIns="90000" tIns="46800" rIns="90000" bIns="46800" anchor="ctr"/>
            <a:lstStyle/>
            <a:p>
              <a:endParaRPr lang="fr-FR" dirty="0"/>
            </a:p>
          </p:txBody>
        </p:sp>
        <p:pic>
          <p:nvPicPr>
            <p:cNvPr id="73" name="Image 72"/>
            <p:cNvPicPr>
              <a:picLocks noChangeAspect="1"/>
            </p:cNvPicPr>
            <p:nvPr/>
          </p:nvPicPr>
          <p:blipFill rotWithShape="1">
            <a:blip r:embed="rId5">
              <a:extLst>
                <a:ext uri="{28A0092B-C50C-407E-A947-70E740481C1C}">
                  <a14:useLocalDpi xmlns:a14="http://schemas.microsoft.com/office/drawing/2010/main" val="0"/>
                </a:ext>
              </a:extLst>
            </a:blip>
            <a:srcRect l="6820" t="7812" r="9191" b="8485"/>
            <a:stretch/>
          </p:blipFill>
          <p:spPr>
            <a:xfrm>
              <a:off x="-4387187" y="3164775"/>
              <a:ext cx="881785" cy="857863"/>
            </a:xfrm>
            <a:prstGeom prst="rect">
              <a:avLst/>
            </a:prstGeom>
          </p:spPr>
        </p:pic>
        <p:grpSp>
          <p:nvGrpSpPr>
            <p:cNvPr id="111" name="Groupe 110"/>
            <p:cNvGrpSpPr/>
            <p:nvPr/>
          </p:nvGrpSpPr>
          <p:grpSpPr>
            <a:xfrm>
              <a:off x="3189005" y="5769094"/>
              <a:ext cx="393059" cy="395899"/>
              <a:chOff x="3189005" y="5902444"/>
              <a:chExt cx="393059" cy="395899"/>
            </a:xfrm>
          </p:grpSpPr>
          <p:pic>
            <p:nvPicPr>
              <p:cNvPr id="112" name="Picture 4"/>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89005" y="5904408"/>
                <a:ext cx="393059" cy="39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 name="Image 1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93712" y="5902444"/>
                <a:ext cx="152717" cy="85169"/>
              </a:xfrm>
              <a:prstGeom prst="rect">
                <a:avLst/>
              </a:prstGeom>
            </p:spPr>
          </p:pic>
        </p:grpSp>
      </p:grpSp>
      <p:cxnSp>
        <p:nvCxnSpPr>
          <p:cNvPr id="93" name="Straight Arrow Connector 56"/>
          <p:cNvCxnSpPr>
            <a:stCxn id="51" idx="3"/>
            <a:endCxn id="7170" idx="1"/>
          </p:cNvCxnSpPr>
          <p:nvPr/>
        </p:nvCxnSpPr>
        <p:spPr bwMode="auto">
          <a:xfrm flipV="1">
            <a:off x="6870578" y="3605711"/>
            <a:ext cx="591125" cy="377"/>
          </a:xfrm>
          <a:prstGeom prst="straightConnector1">
            <a:avLst/>
          </a:prstGeom>
          <a:noFill/>
          <a:ln w="22225" cap="flat" cmpd="sng" algn="ctr">
            <a:solidFill>
              <a:schemeClr val="accent2"/>
            </a:solidFill>
            <a:prstDash val="solid"/>
            <a:round/>
            <a:headEnd type="none" w="med" len="med"/>
            <a:tailEnd type="triangle"/>
          </a:ln>
          <a:effectLst/>
        </p:spPr>
      </p:cxnSp>
      <p:grpSp>
        <p:nvGrpSpPr>
          <p:cNvPr id="100" name="Groupe 99"/>
          <p:cNvGrpSpPr/>
          <p:nvPr/>
        </p:nvGrpSpPr>
        <p:grpSpPr>
          <a:xfrm>
            <a:off x="3604269" y="3189963"/>
            <a:ext cx="909709" cy="822853"/>
            <a:chOff x="5224819" y="2820254"/>
            <a:chExt cx="2133600" cy="1765300"/>
          </a:xfrm>
        </p:grpSpPr>
        <p:pic>
          <p:nvPicPr>
            <p:cNvPr id="102" name="Image 10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24819" y="2820254"/>
              <a:ext cx="2133600" cy="1765300"/>
            </a:xfrm>
            <a:prstGeom prst="rect">
              <a:avLst/>
            </a:prstGeom>
          </p:spPr>
        </p:pic>
        <p:pic>
          <p:nvPicPr>
            <p:cNvPr id="103" name="Image 10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37620" y="2820254"/>
              <a:ext cx="324891" cy="181189"/>
            </a:xfrm>
            <a:prstGeom prst="rect">
              <a:avLst/>
            </a:prstGeom>
          </p:spPr>
        </p:pic>
      </p:grpSp>
    </p:spTree>
    <p:extLst>
      <p:ext uri="{BB962C8B-B14F-4D97-AF65-F5344CB8AC3E}">
        <p14:creationId xmlns:p14="http://schemas.microsoft.com/office/powerpoint/2010/main" val="1884452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fr-FR" sz="2000" dirty="0">
                <a:latin typeface="Arial" charset="0"/>
                <a:cs typeface="Arial" charset="0"/>
              </a:rPr>
              <a:t>4. </a:t>
            </a:r>
            <a:r>
              <a:rPr lang="fr-FR" sz="2000" dirty="0" smtClean="0">
                <a:latin typeface="Arial" charset="0"/>
                <a:cs typeface="Arial" charset="0"/>
              </a:rPr>
              <a:t>Prestations servies</a:t>
            </a:r>
            <a:br>
              <a:rPr lang="fr-FR" sz="2000" dirty="0" smtClean="0">
                <a:latin typeface="Arial" charset="0"/>
                <a:cs typeface="Arial" charset="0"/>
              </a:rPr>
            </a:br>
            <a:r>
              <a:rPr lang="fr-FR" sz="1800" i="1" dirty="0">
                <a:latin typeface="Arial" charset="0"/>
                <a:cs typeface="Arial" charset="0"/>
              </a:rPr>
              <a:t>Gestion des Prestations en </a:t>
            </a:r>
            <a:r>
              <a:rPr lang="fr-FR" sz="1800" i="1" dirty="0" smtClean="0">
                <a:latin typeface="Arial" charset="0"/>
                <a:cs typeface="Arial" charset="0"/>
              </a:rPr>
              <a:t>Espèces </a:t>
            </a:r>
            <a:r>
              <a:rPr lang="fr-FR" sz="1800" i="1" dirty="0">
                <a:latin typeface="Arial" charset="0"/>
                <a:cs typeface="Arial" charset="0"/>
              </a:rPr>
              <a:t>: Traitement des Indemnités Journalières </a:t>
            </a:r>
          </a:p>
        </p:txBody>
      </p:sp>
      <p:sp>
        <p:nvSpPr>
          <p:cNvPr id="39" name="Rectangle 10"/>
          <p:cNvSpPr>
            <a:spLocks noChangeArrowheads="1"/>
          </p:cNvSpPr>
          <p:nvPr/>
        </p:nvSpPr>
        <p:spPr bwMode="auto">
          <a:xfrm>
            <a:off x="612775" y="924442"/>
            <a:ext cx="9180513" cy="5334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72000" bIns="0">
            <a:spAutoFit/>
          </a:bodyPr>
          <a:lstStyle/>
          <a:p>
            <a:pPr marL="0" lvl="2" defTabSz="995363">
              <a:lnSpc>
                <a:spcPts val="2000"/>
              </a:lnSpc>
              <a:spcBef>
                <a:spcPts val="600"/>
              </a:spcBef>
              <a:spcAft>
                <a:spcPts val="1200"/>
              </a:spcAft>
              <a:buClr>
                <a:srgbClr val="0078B4"/>
              </a:buClr>
              <a:buSzPct val="80000"/>
              <a:defRPr/>
            </a:pPr>
            <a:r>
              <a:rPr lang="fr-FR" sz="1600" dirty="0" smtClean="0"/>
              <a:t>Mission</a:t>
            </a:r>
          </a:p>
          <a:p>
            <a:pPr marL="285750" lvl="2" indent="-285750" defTabSz="995363">
              <a:lnSpc>
                <a:spcPts val="2000"/>
              </a:lnSpc>
              <a:spcBef>
                <a:spcPts val="600"/>
              </a:spcBef>
              <a:spcAft>
                <a:spcPts val="1200"/>
              </a:spcAft>
              <a:buClr>
                <a:srgbClr val="0078B4"/>
              </a:buClr>
              <a:buSzPct val="80000"/>
              <a:buFont typeface="Arial" charset="0"/>
              <a:buChar char="►"/>
              <a:defRPr/>
            </a:pPr>
            <a:r>
              <a:rPr lang="fr-FR" sz="1400" dirty="0" smtClean="0"/>
              <a:t>L’application </a:t>
            </a:r>
            <a:r>
              <a:rPr lang="fr-FR" sz="1400" dirty="0">
                <a:solidFill>
                  <a:srgbClr val="006699"/>
                </a:solidFill>
              </a:rPr>
              <a:t>Progrès PE</a:t>
            </a:r>
            <a:r>
              <a:rPr lang="fr-FR" sz="1400" dirty="0">
                <a:solidFill>
                  <a:srgbClr val="BBE0E3">
                    <a:lumMod val="50000"/>
                  </a:srgbClr>
                </a:solidFill>
              </a:rPr>
              <a:t>*</a:t>
            </a:r>
            <a:r>
              <a:rPr lang="fr-FR" sz="1400" dirty="0" smtClean="0"/>
              <a:t> réalise les étapes d’entrée et de traitement du processus de gestion des prestations en espèces</a:t>
            </a:r>
          </a:p>
          <a:p>
            <a:pPr marL="0" lvl="2" defTabSz="995363">
              <a:lnSpc>
                <a:spcPts val="2000"/>
              </a:lnSpc>
              <a:spcBef>
                <a:spcPts val="0"/>
              </a:spcBef>
              <a:spcAft>
                <a:spcPts val="600"/>
              </a:spcAft>
              <a:buClr>
                <a:srgbClr val="0078B4"/>
              </a:buClr>
              <a:buSzPct val="80000"/>
              <a:defRPr/>
            </a:pPr>
            <a:endParaRPr lang="fr-FR" sz="1600" dirty="0" smtClean="0"/>
          </a:p>
          <a:p>
            <a:pPr marL="0" lvl="2" defTabSz="995363">
              <a:lnSpc>
                <a:spcPts val="2000"/>
              </a:lnSpc>
              <a:spcBef>
                <a:spcPts val="0"/>
              </a:spcBef>
              <a:spcAft>
                <a:spcPts val="600"/>
              </a:spcAft>
              <a:buClr>
                <a:srgbClr val="0078B4"/>
              </a:buClr>
              <a:buSzPct val="80000"/>
              <a:defRPr/>
            </a:pPr>
            <a:r>
              <a:rPr lang="fr-FR" sz="1600" dirty="0" smtClean="0"/>
              <a:t>Fonctionnalités</a:t>
            </a:r>
          </a:p>
          <a:p>
            <a:pPr marL="285750" lvl="2" indent="-285750" defTabSz="995363">
              <a:lnSpc>
                <a:spcPts val="2000"/>
              </a:lnSpc>
              <a:spcBef>
                <a:spcPts val="600"/>
              </a:spcBef>
              <a:spcAft>
                <a:spcPts val="1200"/>
              </a:spcAft>
              <a:buClr>
                <a:srgbClr val="0078B4"/>
              </a:buClr>
              <a:buSzPct val="80000"/>
              <a:buFont typeface="Arial" charset="0"/>
              <a:buChar char="►"/>
              <a:defRPr/>
            </a:pPr>
            <a:r>
              <a:rPr lang="fr-FR" sz="1400" dirty="0" smtClean="0"/>
              <a:t>C’est </a:t>
            </a:r>
            <a:r>
              <a:rPr lang="fr-FR" sz="1400" dirty="0"/>
              <a:t>une application qui fonctionne en mode transactionnel (temps </a:t>
            </a:r>
            <a:r>
              <a:rPr lang="fr-FR" sz="1400" dirty="0" smtClean="0"/>
              <a:t>réel)</a:t>
            </a:r>
          </a:p>
          <a:p>
            <a:pPr marL="285750" lvl="2" indent="-285750" defTabSz="995363">
              <a:lnSpc>
                <a:spcPts val="2000"/>
              </a:lnSpc>
              <a:spcBef>
                <a:spcPts val="0"/>
              </a:spcBef>
              <a:spcAft>
                <a:spcPts val="1200"/>
              </a:spcAft>
              <a:buClr>
                <a:srgbClr val="0078B4"/>
              </a:buClr>
              <a:buSzPct val="80000"/>
              <a:buFont typeface="Arial" charset="0"/>
              <a:buChar char="►"/>
              <a:defRPr/>
            </a:pPr>
            <a:r>
              <a:rPr lang="fr-FR" sz="1400" dirty="0" smtClean="0"/>
              <a:t>L’application </a:t>
            </a:r>
            <a:r>
              <a:rPr lang="fr-FR" sz="1400" dirty="0"/>
              <a:t>permet ainsi </a:t>
            </a:r>
            <a:r>
              <a:rPr lang="fr-FR" sz="1400" dirty="0" smtClean="0"/>
              <a:t>:</a:t>
            </a:r>
          </a:p>
          <a:p>
            <a:pPr marL="742950" lvl="3" indent="-285750" defTabSz="995363">
              <a:lnSpc>
                <a:spcPts val="2000"/>
              </a:lnSpc>
              <a:spcBef>
                <a:spcPts val="0"/>
              </a:spcBef>
              <a:spcAft>
                <a:spcPts val="600"/>
              </a:spcAft>
              <a:buClr>
                <a:srgbClr val="0078B4"/>
              </a:buClr>
              <a:buSzPct val="80000"/>
              <a:buFontTx/>
              <a:buChar char="-"/>
              <a:defRPr/>
            </a:pPr>
            <a:r>
              <a:rPr lang="fr-FR" sz="1400" b="0" dirty="0"/>
              <a:t>L</a:t>
            </a:r>
            <a:r>
              <a:rPr lang="fr-FR" sz="1400" b="0" dirty="0" smtClean="0"/>
              <a:t>a </a:t>
            </a:r>
            <a:r>
              <a:rPr lang="fr-FR" sz="1400" b="0" dirty="0"/>
              <a:t>saisie des informations pour les règlements des Indemnités </a:t>
            </a:r>
            <a:r>
              <a:rPr lang="fr-FR" sz="1400" b="0" dirty="0" smtClean="0"/>
              <a:t>Journalières (dont subrogations)</a:t>
            </a:r>
          </a:p>
          <a:p>
            <a:pPr marL="742950" lvl="3" indent="-285750" defTabSz="995363">
              <a:lnSpc>
                <a:spcPts val="2000"/>
              </a:lnSpc>
              <a:spcBef>
                <a:spcPts val="600"/>
              </a:spcBef>
              <a:spcAft>
                <a:spcPts val="600"/>
              </a:spcAft>
              <a:buClr>
                <a:srgbClr val="0078B4"/>
              </a:buClr>
              <a:buSzPct val="80000"/>
              <a:buFontTx/>
              <a:buChar char="-"/>
              <a:defRPr/>
            </a:pPr>
            <a:r>
              <a:rPr lang="fr-FR" sz="1400" b="0" dirty="0" smtClean="0"/>
              <a:t>Le </a:t>
            </a:r>
            <a:r>
              <a:rPr lang="fr-FR" sz="1400" b="0" dirty="0"/>
              <a:t>calcul de l’indemnité journalière </a:t>
            </a:r>
          </a:p>
          <a:p>
            <a:pPr marL="742950" lvl="3" indent="-285750" defTabSz="995363">
              <a:lnSpc>
                <a:spcPts val="2000"/>
              </a:lnSpc>
              <a:spcBef>
                <a:spcPts val="600"/>
              </a:spcBef>
              <a:spcAft>
                <a:spcPts val="600"/>
              </a:spcAft>
              <a:buClr>
                <a:srgbClr val="0078B4"/>
              </a:buClr>
              <a:buSzPct val="80000"/>
              <a:buFontTx/>
              <a:buChar char="-"/>
              <a:defRPr/>
            </a:pPr>
            <a:r>
              <a:rPr lang="fr-FR" sz="1400" b="0" dirty="0" smtClean="0"/>
              <a:t>Les revalorisations</a:t>
            </a:r>
          </a:p>
          <a:p>
            <a:pPr marL="742950" lvl="3" indent="-285750" defTabSz="995363">
              <a:lnSpc>
                <a:spcPts val="2000"/>
              </a:lnSpc>
              <a:spcBef>
                <a:spcPts val="600"/>
              </a:spcBef>
              <a:spcAft>
                <a:spcPts val="600"/>
              </a:spcAft>
              <a:buClr>
                <a:srgbClr val="0078B4"/>
              </a:buClr>
              <a:buSzPct val="80000"/>
              <a:buFontTx/>
              <a:buChar char="-"/>
              <a:defRPr/>
            </a:pPr>
            <a:r>
              <a:rPr lang="fr-FR" sz="1400" b="0" dirty="0"/>
              <a:t>L</a:t>
            </a:r>
            <a:r>
              <a:rPr lang="fr-FR" sz="1400" b="0" dirty="0" smtClean="0"/>
              <a:t>es régularisations</a:t>
            </a:r>
          </a:p>
          <a:p>
            <a:pPr marL="742950" lvl="3" indent="-285750" defTabSz="995363">
              <a:lnSpc>
                <a:spcPts val="2000"/>
              </a:lnSpc>
              <a:spcBef>
                <a:spcPts val="600"/>
              </a:spcBef>
              <a:spcAft>
                <a:spcPts val="600"/>
              </a:spcAft>
              <a:buClr>
                <a:srgbClr val="0078B4"/>
              </a:buClr>
              <a:buSzPct val="80000"/>
              <a:buFontTx/>
              <a:buChar char="-"/>
              <a:defRPr/>
            </a:pPr>
            <a:r>
              <a:rPr lang="fr-FR" sz="1400" b="0" dirty="0"/>
              <a:t>L</a:t>
            </a:r>
            <a:r>
              <a:rPr lang="fr-FR" sz="1400" b="0" dirty="0" smtClean="0"/>
              <a:t>e </a:t>
            </a:r>
            <a:r>
              <a:rPr lang="fr-FR" sz="1400" b="0" dirty="0"/>
              <a:t>traitement de l’échéancier des </a:t>
            </a:r>
            <a:r>
              <a:rPr lang="fr-FR" sz="1400" b="0" dirty="0" smtClean="0"/>
              <a:t>IJ</a:t>
            </a:r>
          </a:p>
          <a:p>
            <a:pPr marL="742950" lvl="3" indent="-285750" defTabSz="995363">
              <a:lnSpc>
                <a:spcPts val="2000"/>
              </a:lnSpc>
              <a:spcBef>
                <a:spcPts val="600"/>
              </a:spcBef>
              <a:spcAft>
                <a:spcPts val="600"/>
              </a:spcAft>
              <a:buClr>
                <a:srgbClr val="0078B4"/>
              </a:buClr>
              <a:buSzPct val="80000"/>
              <a:buFontTx/>
              <a:buChar char="-"/>
              <a:defRPr/>
            </a:pPr>
            <a:r>
              <a:rPr lang="fr-FR" sz="1400" b="0" dirty="0"/>
              <a:t>L</a:t>
            </a:r>
            <a:r>
              <a:rPr lang="fr-FR" sz="1400" b="0" dirty="0" smtClean="0"/>
              <a:t>e </a:t>
            </a:r>
            <a:r>
              <a:rPr lang="fr-FR" sz="1400" b="0" dirty="0"/>
              <a:t>versement du capital-décès et des forfaits</a:t>
            </a:r>
          </a:p>
          <a:p>
            <a:pPr marL="742950" lvl="3" indent="-285750" defTabSz="995363">
              <a:lnSpc>
                <a:spcPts val="1800"/>
              </a:lnSpc>
              <a:spcAft>
                <a:spcPts val="600"/>
              </a:spcAft>
              <a:buClr>
                <a:srgbClr val="0078B4"/>
              </a:buClr>
              <a:buSzPct val="80000"/>
              <a:buFont typeface="Arial" charset="0"/>
              <a:buChar char="►"/>
              <a:defRPr/>
            </a:pPr>
            <a:endParaRPr lang="fr-FR" sz="1200" dirty="0"/>
          </a:p>
        </p:txBody>
      </p:sp>
      <p:cxnSp>
        <p:nvCxnSpPr>
          <p:cNvPr id="5" name="Straight Connector 11"/>
          <p:cNvCxnSpPr>
            <a:cxnSpLocks noChangeShapeType="1"/>
          </p:cNvCxnSpPr>
          <p:nvPr/>
        </p:nvCxnSpPr>
        <p:spPr bwMode="auto">
          <a:xfrm>
            <a:off x="612775" y="1227436"/>
            <a:ext cx="9180513"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cxnSp>
        <p:nvCxnSpPr>
          <p:cNvPr id="6" name="Straight Connector 11"/>
          <p:cNvCxnSpPr>
            <a:cxnSpLocks noChangeShapeType="1"/>
          </p:cNvCxnSpPr>
          <p:nvPr/>
        </p:nvCxnSpPr>
        <p:spPr bwMode="auto">
          <a:xfrm>
            <a:off x="612775" y="2694737"/>
            <a:ext cx="9180513"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65987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marL="3175" lvl="2" indent="-169200" defTabSz="995363">
              <a:lnSpc>
                <a:spcPts val="1800"/>
              </a:lnSpc>
              <a:spcBef>
                <a:spcPts val="600"/>
              </a:spcBef>
              <a:spcAft>
                <a:spcPts val="900"/>
              </a:spcAft>
              <a:defRPr/>
            </a:pPr>
            <a:r>
              <a:rPr lang="fr-FR" sz="2000" dirty="0" smtClean="0"/>
              <a:t>1. </a:t>
            </a:r>
            <a:r>
              <a:rPr lang="fr-FR" sz="2000" dirty="0"/>
              <a:t>Les missions du DPM  et du DPAM</a:t>
            </a:r>
          </a:p>
        </p:txBody>
      </p:sp>
      <p:sp>
        <p:nvSpPr>
          <p:cNvPr id="6" name="Rectangle 5"/>
          <p:cNvSpPr/>
          <p:nvPr/>
        </p:nvSpPr>
        <p:spPr>
          <a:xfrm>
            <a:off x="371475" y="1134683"/>
            <a:ext cx="9388973" cy="4914166"/>
          </a:xfrm>
          <a:prstGeom prst="rect">
            <a:avLst/>
          </a:prstGeom>
        </p:spPr>
        <p:txBody>
          <a:bodyPr wrap="square" lIns="0" tIns="0" rIns="72000" bIns="0">
            <a:spAutoFit/>
          </a:bodyPr>
          <a:lstStyle/>
          <a:p>
            <a:pPr marL="3175" lvl="2" indent="-169200" defTabSz="995363">
              <a:lnSpc>
                <a:spcPts val="1800"/>
              </a:lnSpc>
              <a:spcBef>
                <a:spcPts val="0"/>
              </a:spcBef>
              <a:spcAft>
                <a:spcPts val="600"/>
              </a:spcAft>
              <a:buClr>
                <a:schemeClr val="accent2"/>
              </a:buClr>
              <a:buSzPct val="30000"/>
              <a:defRPr/>
            </a:pPr>
            <a:r>
              <a:rPr lang="fr-FR" sz="2000" u="sng" dirty="0" smtClean="0"/>
              <a:t>DPM</a:t>
            </a:r>
            <a:r>
              <a:rPr lang="fr-FR" sz="2000" dirty="0" smtClean="0"/>
              <a:t> </a:t>
            </a:r>
            <a:r>
              <a:rPr lang="fr-FR" sz="2400" dirty="0" smtClean="0"/>
              <a:t>: </a:t>
            </a:r>
            <a:r>
              <a:rPr lang="fr-FR" dirty="0" smtClean="0"/>
              <a:t>Au sein de la DMOA, le Département des Projets métier (DPM) assure la maîtrise d’ouvrage du domaine production. Il pilote et gère l’automatisation des processus de production</a:t>
            </a:r>
          </a:p>
          <a:p>
            <a:pPr marL="3175" lvl="2" indent="-169200" defTabSz="995363">
              <a:lnSpc>
                <a:spcPts val="1800"/>
              </a:lnSpc>
              <a:spcBef>
                <a:spcPts val="0"/>
              </a:spcBef>
              <a:spcAft>
                <a:spcPts val="600"/>
              </a:spcAft>
              <a:buClr>
                <a:schemeClr val="accent2"/>
              </a:buClr>
              <a:buSzPct val="30000"/>
              <a:defRPr/>
            </a:pPr>
            <a:endParaRPr lang="fr-FR" dirty="0" smtClean="0"/>
          </a:p>
          <a:p>
            <a:pPr marL="3175" lvl="2" indent="-169200" defTabSz="995363">
              <a:lnSpc>
                <a:spcPts val="1800"/>
              </a:lnSpc>
              <a:spcBef>
                <a:spcPts val="600"/>
              </a:spcBef>
              <a:spcAft>
                <a:spcPts val="900"/>
              </a:spcAft>
              <a:buClr>
                <a:schemeClr val="accent2"/>
              </a:buClr>
              <a:buSzPct val="30000"/>
              <a:defRPr/>
            </a:pPr>
            <a:r>
              <a:rPr lang="fr-FR" dirty="0" smtClean="0"/>
              <a:t>Le domaine production s’étend :</a:t>
            </a:r>
          </a:p>
          <a:p>
            <a:pPr marL="742950" lvl="3" indent="-285750" defTabSz="995363">
              <a:lnSpc>
                <a:spcPts val="1800"/>
              </a:lnSpc>
              <a:spcBef>
                <a:spcPts val="0"/>
              </a:spcBef>
              <a:spcAft>
                <a:spcPts val="900"/>
              </a:spcAft>
              <a:buClr>
                <a:srgbClr val="0070C0"/>
              </a:buClr>
              <a:buSzPct val="80000"/>
              <a:buFont typeface="Arial" panose="020B0604020202020204" pitchFamily="34" charset="0"/>
              <a:buChar char="►"/>
              <a:defRPr/>
            </a:pPr>
            <a:r>
              <a:rPr lang="fr-FR" b="0" dirty="0"/>
              <a:t>D</a:t>
            </a:r>
            <a:r>
              <a:rPr lang="fr-FR" b="0" dirty="0" smtClean="0"/>
              <a:t>’une part à l’ensemble du système de versement des prestations en nature et en espèces (hors risque professionnel)</a:t>
            </a:r>
          </a:p>
          <a:p>
            <a:pPr marL="742950" lvl="3" indent="-285750" defTabSz="995363">
              <a:lnSpc>
                <a:spcPts val="1800"/>
              </a:lnSpc>
              <a:spcBef>
                <a:spcPts val="0"/>
              </a:spcBef>
              <a:spcAft>
                <a:spcPts val="900"/>
              </a:spcAft>
              <a:buClr>
                <a:srgbClr val="0070C0"/>
              </a:buClr>
              <a:buSzPct val="80000"/>
              <a:buFont typeface="Arial" panose="020B0604020202020204" pitchFamily="34" charset="0"/>
              <a:buChar char="►"/>
              <a:defRPr/>
            </a:pPr>
            <a:r>
              <a:rPr lang="fr-FR" b="0" dirty="0"/>
              <a:t>D</a:t>
            </a:r>
            <a:r>
              <a:rPr lang="fr-FR" b="0" dirty="0" smtClean="0"/>
              <a:t>’autre part à la gestion des bénéficiaires et des partenaires (professionnels de santé, organismes complémentaires, employeurs) en intégrant les impératifs de gestion du risque. Il assure la MOA de la Carte Vitale pour le compte de la CNAMTS et des partenaire du programme SESAM Vitale en lien avec la DDGOS</a:t>
            </a:r>
          </a:p>
          <a:p>
            <a:pPr marL="0" lvl="2" defTabSz="995363">
              <a:lnSpc>
                <a:spcPts val="1800"/>
              </a:lnSpc>
              <a:spcBef>
                <a:spcPts val="600"/>
              </a:spcBef>
              <a:spcAft>
                <a:spcPts val="900"/>
              </a:spcAft>
              <a:buClr>
                <a:schemeClr val="accent2"/>
              </a:buClr>
              <a:buSzPct val="30000"/>
              <a:defRPr/>
            </a:pPr>
            <a:r>
              <a:rPr lang="fr-FR" dirty="0" smtClean="0"/>
              <a:t>Il assure également la MOA :</a:t>
            </a:r>
          </a:p>
          <a:p>
            <a:pPr marL="742950" lvl="1" indent="-285750">
              <a:lnSpc>
                <a:spcPts val="1600"/>
              </a:lnSpc>
              <a:spcAft>
                <a:spcPts val="600"/>
              </a:spcAft>
              <a:buClr>
                <a:srgbClr val="0078B4"/>
              </a:buClr>
              <a:buSzPct val="80000"/>
              <a:buFont typeface="Arial" charset="0"/>
              <a:buChar char="►"/>
              <a:defRPr/>
            </a:pPr>
            <a:r>
              <a:rPr lang="fr-FR" b="0" dirty="0" smtClean="0"/>
              <a:t>De l’outil de dématérialisation SYNERGIE</a:t>
            </a:r>
            <a:r>
              <a:rPr lang="fr-FR" dirty="0">
                <a:solidFill>
                  <a:srgbClr val="BBE0E3">
                    <a:lumMod val="50000"/>
                  </a:srgbClr>
                </a:solidFill>
              </a:rPr>
              <a:t> *</a:t>
            </a:r>
            <a:endParaRPr lang="en-US" b="0" dirty="0"/>
          </a:p>
          <a:p>
            <a:pPr marL="742950" lvl="1" indent="-285750">
              <a:lnSpc>
                <a:spcPts val="1600"/>
              </a:lnSpc>
              <a:spcAft>
                <a:spcPts val="600"/>
              </a:spcAft>
              <a:buClr>
                <a:srgbClr val="0078B4"/>
              </a:buClr>
              <a:buSzPct val="80000"/>
              <a:buFont typeface="Arial" charset="0"/>
              <a:buChar char="►"/>
              <a:defRPr/>
            </a:pPr>
            <a:r>
              <a:rPr lang="fr-FR" b="0" dirty="0" smtClean="0"/>
              <a:t>Du système HIPPOCRATE production et informationnel</a:t>
            </a:r>
            <a:endParaRPr lang="fr-FR" b="0" dirty="0"/>
          </a:p>
          <a:p>
            <a:pPr marL="742950" lvl="1" indent="-285750">
              <a:lnSpc>
                <a:spcPts val="1600"/>
              </a:lnSpc>
              <a:spcAft>
                <a:spcPts val="600"/>
              </a:spcAft>
              <a:buClr>
                <a:srgbClr val="0078B4"/>
              </a:buClr>
              <a:buSzPct val="80000"/>
              <a:buFont typeface="Arial" charset="0"/>
              <a:buChar char="►"/>
              <a:defRPr/>
            </a:pPr>
            <a:r>
              <a:rPr lang="fr-FR" b="0" dirty="0"/>
              <a:t>De l’outil </a:t>
            </a:r>
            <a:r>
              <a:rPr lang="fr-FR" b="0" dirty="0" smtClean="0"/>
              <a:t>IMAGE</a:t>
            </a:r>
          </a:p>
          <a:p>
            <a:pPr marL="742950" lvl="1" indent="-285750">
              <a:lnSpc>
                <a:spcPts val="1600"/>
              </a:lnSpc>
              <a:spcAft>
                <a:spcPts val="600"/>
              </a:spcAft>
              <a:buClr>
                <a:srgbClr val="0078B4"/>
              </a:buClr>
              <a:buSzPct val="80000"/>
              <a:buFont typeface="Arial" charset="0"/>
              <a:buChar char="►"/>
              <a:defRPr/>
            </a:pPr>
            <a:endParaRPr lang="fr-FR" sz="1600" b="0" dirty="0" smtClean="0"/>
          </a:p>
          <a:p>
            <a:endParaRPr lang="fr-FR" sz="1600" dirty="0" smtClean="0"/>
          </a:p>
        </p:txBody>
      </p:sp>
      <p:sp>
        <p:nvSpPr>
          <p:cNvPr id="2" name="Rectangle 1"/>
          <p:cNvSpPr/>
          <p:nvPr/>
        </p:nvSpPr>
        <p:spPr>
          <a:xfrm>
            <a:off x="4709773" y="15374"/>
            <a:ext cx="349776" cy="323165"/>
          </a:xfrm>
          <a:prstGeom prst="rect">
            <a:avLst/>
          </a:prstGeom>
        </p:spPr>
        <p:txBody>
          <a:bodyPr wrap="none">
            <a:spAutoFit/>
          </a:bodyPr>
          <a:lstStyle/>
          <a:p>
            <a:pPr marL="3175" lvl="2" indent="-169200" defTabSz="995363">
              <a:lnSpc>
                <a:spcPts val="1800"/>
              </a:lnSpc>
              <a:spcBef>
                <a:spcPts val="600"/>
              </a:spcBef>
              <a:spcAft>
                <a:spcPts val="900"/>
              </a:spcAft>
              <a:buClr>
                <a:schemeClr val="accent2"/>
              </a:buClr>
              <a:buSzPct val="30000"/>
              <a:defRPr/>
            </a:pPr>
            <a:r>
              <a:rPr lang="fr-FR" sz="1050" dirty="0">
                <a:solidFill>
                  <a:schemeClr val="bg1"/>
                </a:solidFill>
              </a:rPr>
              <a:t>(1)</a:t>
            </a:r>
          </a:p>
        </p:txBody>
      </p:sp>
      <p:sp>
        <p:nvSpPr>
          <p:cNvPr id="7" name="Rectangle 6"/>
          <p:cNvSpPr/>
          <p:nvPr/>
        </p:nvSpPr>
        <p:spPr>
          <a:xfrm>
            <a:off x="257506" y="6089247"/>
            <a:ext cx="4101192" cy="205249"/>
          </a:xfrm>
          <a:prstGeom prst="rect">
            <a:avLst/>
          </a:prstGeom>
        </p:spPr>
        <p:txBody>
          <a:bodyPr wrap="square" lIns="0" tIns="0" rIns="72000" bIns="0">
            <a:spAutoFit/>
          </a:bodyPr>
          <a:lstStyle/>
          <a:p>
            <a:pPr marL="3175" lvl="2" indent="-169200" defTabSz="995363">
              <a:lnSpc>
                <a:spcPts val="1800"/>
              </a:lnSpc>
              <a:spcBef>
                <a:spcPts val="600"/>
              </a:spcBef>
              <a:spcAft>
                <a:spcPts val="900"/>
              </a:spcAft>
              <a:buClr>
                <a:schemeClr val="accent2"/>
              </a:buClr>
              <a:buSzPct val="30000"/>
              <a:defRPr/>
            </a:pPr>
            <a:r>
              <a:rPr lang="fr-FR" sz="1100" i="1" dirty="0" smtClean="0"/>
              <a:t>(1) Cf. Règlement d’Organisation de la CNAMTS</a:t>
            </a:r>
            <a:endParaRPr lang="fr-FR" sz="1050" i="1" dirty="0"/>
          </a:p>
        </p:txBody>
      </p:sp>
      <p:sp>
        <p:nvSpPr>
          <p:cNvPr id="3" name="ZoneTexte 2"/>
          <p:cNvSpPr txBox="1"/>
          <p:nvPr/>
        </p:nvSpPr>
        <p:spPr>
          <a:xfrm>
            <a:off x="6780942" y="5986655"/>
            <a:ext cx="2272301" cy="205184"/>
          </a:xfrm>
          <a:prstGeom prst="rect">
            <a:avLst/>
          </a:prstGeom>
        </p:spPr>
        <p:txBody>
          <a:bodyPr wrap="square" lIns="0" tIns="0" rIns="72000" bIns="0">
            <a:spAutoFit/>
          </a:bodyPr>
          <a:lstStyle>
            <a:defPPr>
              <a:defRPr lang="fr-FR"/>
            </a:defPPr>
            <a:lvl1pPr>
              <a:defRPr sz="1600"/>
            </a:lvl1pPr>
            <a:lvl2pPr marL="742950" lvl="1" indent="-285750">
              <a:lnSpc>
                <a:spcPts val="1600"/>
              </a:lnSpc>
              <a:spcAft>
                <a:spcPts val="600"/>
              </a:spcAft>
              <a:buClr>
                <a:srgbClr val="0078B4"/>
              </a:buClr>
              <a:buSzPct val="80000"/>
              <a:buFont typeface="Arial" charset="0"/>
              <a:buChar char="►"/>
              <a:defRPr sz="1600" b="0"/>
            </a:lvl2pPr>
            <a:lvl3pPr marL="3175" lvl="2" indent="-169200" defTabSz="995363">
              <a:lnSpc>
                <a:spcPts val="1800"/>
              </a:lnSpc>
              <a:spcBef>
                <a:spcPts val="0"/>
              </a:spcBef>
              <a:spcAft>
                <a:spcPts val="600"/>
              </a:spcAft>
              <a:buClr>
                <a:schemeClr val="accent2"/>
              </a:buClr>
              <a:buSzPct val="30000"/>
              <a:defRPr sz="2000" u="sng"/>
            </a:lvl3pPr>
            <a:lvl4pPr marL="742950" lvl="3" indent="-285750" defTabSz="995363">
              <a:lnSpc>
                <a:spcPts val="1800"/>
              </a:lnSpc>
              <a:spcBef>
                <a:spcPts val="0"/>
              </a:spcBef>
              <a:spcAft>
                <a:spcPts val="900"/>
              </a:spcAft>
              <a:buClr>
                <a:srgbClr val="0070C0"/>
              </a:buClr>
              <a:buSzPct val="80000"/>
              <a:buFont typeface="Arial" panose="020B0604020202020204" pitchFamily="34" charset="0"/>
              <a:buChar char="►"/>
              <a:defRPr sz="1600" b="0"/>
            </a:lvl4pPr>
          </a:lstStyle>
          <a:p>
            <a:pPr marL="457200" lvl="1" indent="0">
              <a:buNone/>
            </a:pPr>
            <a:r>
              <a:rPr lang="fr-FR" b="1" dirty="0" smtClean="0">
                <a:solidFill>
                  <a:srgbClr val="BBE0E3">
                    <a:lumMod val="50000"/>
                  </a:srgbClr>
                </a:solidFill>
              </a:rPr>
              <a:t>* </a:t>
            </a:r>
            <a:r>
              <a:rPr lang="fr-FR" dirty="0" smtClean="0"/>
              <a:t>glossaire</a:t>
            </a:r>
            <a:endParaRPr lang="fr-FR" dirty="0"/>
          </a:p>
        </p:txBody>
      </p:sp>
    </p:spTree>
    <p:extLst>
      <p:ext uri="{BB962C8B-B14F-4D97-AF65-F5344CB8AC3E}">
        <p14:creationId xmlns:p14="http://schemas.microsoft.com/office/powerpoint/2010/main" val="22588903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e 5"/>
          <p:cNvGrpSpPr>
            <a:grpSpLocks/>
          </p:cNvGrpSpPr>
          <p:nvPr/>
        </p:nvGrpSpPr>
        <p:grpSpPr bwMode="auto">
          <a:xfrm>
            <a:off x="37836" y="765175"/>
            <a:ext cx="8616156" cy="5411788"/>
            <a:chOff x="35496" y="764704"/>
            <a:chExt cx="7953290" cy="5412229"/>
          </a:xfrm>
        </p:grpSpPr>
        <p:sp>
          <p:nvSpPr>
            <p:cNvPr id="62" name="Rectangle à coins arrondis 61"/>
            <p:cNvSpPr/>
            <p:nvPr/>
          </p:nvSpPr>
          <p:spPr bwMode="auto">
            <a:xfrm>
              <a:off x="35496" y="1767849"/>
              <a:ext cx="2431927" cy="813090"/>
            </a:xfrm>
            <a:prstGeom prst="roundRect">
              <a:avLst/>
            </a:prstGeom>
            <a:ln>
              <a:headEnd type="none" w="med" len="med"/>
              <a:tailEnd type="triangle" w="med" len="med"/>
            </a:ln>
          </p:spPr>
          <p:style>
            <a:lnRef idx="0">
              <a:schemeClr val="accent5"/>
            </a:lnRef>
            <a:fillRef idx="3">
              <a:schemeClr val="accent5"/>
            </a:fillRef>
            <a:effectRef idx="3">
              <a:schemeClr val="accent5"/>
            </a:effectRef>
            <a:fontRef idx="minor">
              <a:schemeClr val="lt1"/>
            </a:fontRef>
          </p:style>
          <p:txBody>
            <a:bodyPr/>
            <a:lstStyle/>
            <a:p>
              <a:pPr>
                <a:defRPr/>
              </a:pPr>
              <a:endParaRPr lang="fr-FR">
                <a:solidFill>
                  <a:srgbClr val="000000"/>
                </a:solidFill>
                <a:latin typeface="Comic Sans MS" pitchFamily="66" charset="0"/>
              </a:endParaRPr>
            </a:p>
          </p:txBody>
        </p:sp>
        <p:sp>
          <p:nvSpPr>
            <p:cNvPr id="63" name="Rectangle à coins arrondis 62"/>
            <p:cNvSpPr/>
            <p:nvPr/>
          </p:nvSpPr>
          <p:spPr bwMode="auto">
            <a:xfrm>
              <a:off x="2629350" y="764704"/>
              <a:ext cx="1862170" cy="604838"/>
            </a:xfrm>
            <a:prstGeom prst="roundRect">
              <a:avLst/>
            </a:prstGeom>
            <a:ln>
              <a:headEnd type="none" w="med" len="med"/>
              <a:tailEnd type="triangle" w="med" len="med"/>
            </a:ln>
          </p:spPr>
          <p:style>
            <a:lnRef idx="0">
              <a:schemeClr val="accent5"/>
            </a:lnRef>
            <a:fillRef idx="3">
              <a:schemeClr val="accent5"/>
            </a:fillRef>
            <a:effectRef idx="3">
              <a:schemeClr val="accent5"/>
            </a:effectRef>
            <a:fontRef idx="minor">
              <a:schemeClr val="lt1"/>
            </a:fontRef>
          </p:style>
          <p:txBody>
            <a:bodyPr/>
            <a:lstStyle/>
            <a:p>
              <a:pPr>
                <a:defRPr/>
              </a:pPr>
              <a:endParaRPr lang="fr-FR">
                <a:solidFill>
                  <a:srgbClr val="000000"/>
                </a:solidFill>
                <a:latin typeface="Comic Sans MS" pitchFamily="66" charset="0"/>
              </a:endParaRPr>
            </a:p>
          </p:txBody>
        </p:sp>
        <p:sp>
          <p:nvSpPr>
            <p:cNvPr id="64" name="Rectangle à coins arrondis 63"/>
            <p:cNvSpPr/>
            <p:nvPr/>
          </p:nvSpPr>
          <p:spPr bwMode="auto">
            <a:xfrm>
              <a:off x="4644010" y="1583162"/>
              <a:ext cx="3240359" cy="1041400"/>
            </a:xfrm>
            <a:prstGeom prst="roundRect">
              <a:avLst/>
            </a:prstGeom>
            <a:ln>
              <a:headEnd type="none" w="med" len="med"/>
              <a:tailEnd type="triangle" w="med" len="med"/>
            </a:ln>
          </p:spPr>
          <p:style>
            <a:lnRef idx="0">
              <a:schemeClr val="accent5"/>
            </a:lnRef>
            <a:fillRef idx="3">
              <a:schemeClr val="accent5"/>
            </a:fillRef>
            <a:effectRef idx="3">
              <a:schemeClr val="accent5"/>
            </a:effectRef>
            <a:fontRef idx="minor">
              <a:schemeClr val="lt1"/>
            </a:fontRef>
          </p:style>
          <p:txBody>
            <a:bodyPr/>
            <a:lstStyle/>
            <a:p>
              <a:pPr>
                <a:defRPr/>
              </a:pPr>
              <a:endParaRPr lang="fr-FR">
                <a:solidFill>
                  <a:srgbClr val="000000"/>
                </a:solidFill>
                <a:latin typeface="Comic Sans MS" pitchFamily="66" charset="0"/>
              </a:endParaRPr>
            </a:p>
          </p:txBody>
        </p:sp>
        <p:sp>
          <p:nvSpPr>
            <p:cNvPr id="65" name="Rectangle à coins arrondis 64"/>
            <p:cNvSpPr/>
            <p:nvPr/>
          </p:nvSpPr>
          <p:spPr bwMode="auto">
            <a:xfrm>
              <a:off x="1015623" y="3666458"/>
              <a:ext cx="6973163" cy="2510475"/>
            </a:xfrm>
            <a:prstGeom prst="roundRect">
              <a:avLst/>
            </a:prstGeom>
            <a:ln>
              <a:headEnd type="none" w="med" len="med"/>
              <a:tailEnd type="triangle" w="med" len="med"/>
            </a:ln>
          </p:spPr>
          <p:style>
            <a:lnRef idx="0">
              <a:schemeClr val="accent5"/>
            </a:lnRef>
            <a:fillRef idx="3">
              <a:schemeClr val="accent5"/>
            </a:fillRef>
            <a:effectRef idx="3">
              <a:schemeClr val="accent5"/>
            </a:effectRef>
            <a:fontRef idx="minor">
              <a:schemeClr val="lt1"/>
            </a:fontRef>
          </p:style>
          <p:txBody>
            <a:bodyPr/>
            <a:lstStyle/>
            <a:p>
              <a:pPr>
                <a:defRPr/>
              </a:pPr>
              <a:endParaRPr lang="fr-FR">
                <a:solidFill>
                  <a:srgbClr val="000000"/>
                </a:solidFill>
                <a:latin typeface="Comic Sans MS" pitchFamily="66" charset="0"/>
              </a:endParaRPr>
            </a:p>
          </p:txBody>
        </p:sp>
        <p:sp>
          <p:nvSpPr>
            <p:cNvPr id="66" name="Text Box 10"/>
            <p:cNvSpPr txBox="1">
              <a:spLocks noChangeArrowheads="1"/>
            </p:cNvSpPr>
            <p:nvPr/>
          </p:nvSpPr>
          <p:spPr bwMode="auto">
            <a:xfrm>
              <a:off x="1403501" y="4929326"/>
              <a:ext cx="1302141" cy="554043"/>
            </a:xfrm>
            <a:prstGeom prst="rect">
              <a:avLst/>
            </a:prstGeom>
            <a:solidFill>
              <a:srgbClr val="B4DE86"/>
            </a:solidFill>
            <a:ln>
              <a:headEnd/>
              <a:tailEnd/>
            </a:ln>
          </p:spPr>
          <p:style>
            <a:lnRef idx="0">
              <a:schemeClr val="accent1"/>
            </a:lnRef>
            <a:fillRef idx="3">
              <a:schemeClr val="accent1"/>
            </a:fillRef>
            <a:effectRef idx="3">
              <a:schemeClr val="accent1"/>
            </a:effectRef>
            <a:fontRef idx="minor">
              <a:schemeClr val="lt1"/>
            </a:fontRef>
          </p:style>
          <p:txBody>
            <a:bodyPr wrap="square">
              <a:spAutoFit/>
            </a:bodyPr>
            <a:lstStyle/>
            <a:p>
              <a:pPr algn="ctr">
                <a:spcBef>
                  <a:spcPts val="0"/>
                </a:spcBef>
                <a:defRPr/>
              </a:pPr>
              <a:r>
                <a:rPr lang="fr-FR" sz="1600" dirty="0">
                  <a:solidFill>
                    <a:srgbClr val="333399"/>
                  </a:solidFill>
                </a:rPr>
                <a:t>BO AAT</a:t>
              </a:r>
            </a:p>
            <a:p>
              <a:pPr algn="ctr">
                <a:spcBef>
                  <a:spcPts val="0"/>
                </a:spcBef>
                <a:defRPr/>
              </a:pPr>
              <a:r>
                <a:rPr lang="fr-FR" sz="1400" b="0" dirty="0">
                  <a:solidFill>
                    <a:srgbClr val="333399"/>
                  </a:solidFill>
                </a:rPr>
                <a:t>Base de </a:t>
              </a:r>
              <a:r>
                <a:rPr lang="fr-FR" sz="1400" b="0" dirty="0" smtClean="0">
                  <a:solidFill>
                    <a:srgbClr val="333399"/>
                  </a:solidFill>
                </a:rPr>
                <a:t>stockage</a:t>
              </a:r>
              <a:endParaRPr lang="fr-FR" sz="1400" b="0" dirty="0">
                <a:solidFill>
                  <a:srgbClr val="333399"/>
                </a:solidFill>
              </a:endParaRPr>
            </a:p>
          </p:txBody>
        </p:sp>
        <p:sp>
          <p:nvSpPr>
            <p:cNvPr id="67" name="Text Box 11"/>
            <p:cNvSpPr txBox="1">
              <a:spLocks noChangeArrowheads="1"/>
            </p:cNvSpPr>
            <p:nvPr/>
          </p:nvSpPr>
          <p:spPr bwMode="auto">
            <a:xfrm>
              <a:off x="5617563" y="4737064"/>
              <a:ext cx="1927824" cy="1200427"/>
            </a:xfrm>
            <a:prstGeom prst="rect">
              <a:avLst/>
            </a:prstGeom>
            <a:solidFill>
              <a:srgbClr val="B4DE86"/>
            </a:solidFill>
            <a:ln>
              <a:headEnd/>
              <a:tailEnd/>
            </a:ln>
          </p:spPr>
          <p:style>
            <a:lnRef idx="0">
              <a:schemeClr val="accent1"/>
            </a:lnRef>
            <a:fillRef idx="3">
              <a:schemeClr val="accent1"/>
            </a:fillRef>
            <a:effectRef idx="3">
              <a:schemeClr val="accent1"/>
            </a:effectRef>
            <a:fontRef idx="minor">
              <a:schemeClr val="lt1"/>
            </a:fontRef>
          </p:style>
          <p:txBody>
            <a:bodyPr>
              <a:spAutoFit/>
            </a:bodyPr>
            <a:lstStyle/>
            <a:p>
              <a:pPr algn="ctr">
                <a:spcBef>
                  <a:spcPts val="0"/>
                </a:spcBef>
                <a:defRPr/>
              </a:pPr>
              <a:endParaRPr lang="fr-FR" dirty="0">
                <a:solidFill>
                  <a:srgbClr val="333399"/>
                </a:solidFill>
              </a:endParaRPr>
            </a:p>
            <a:p>
              <a:pPr algn="ctr">
                <a:spcBef>
                  <a:spcPts val="0"/>
                </a:spcBef>
                <a:defRPr/>
              </a:pPr>
              <a:r>
                <a:rPr lang="fr-FR" dirty="0">
                  <a:solidFill>
                    <a:srgbClr val="333399"/>
                  </a:solidFill>
                </a:rPr>
                <a:t>PROGRES PE</a:t>
              </a:r>
            </a:p>
            <a:p>
              <a:pPr algn="ctr">
                <a:spcBef>
                  <a:spcPts val="0"/>
                </a:spcBef>
                <a:defRPr/>
              </a:pPr>
              <a:r>
                <a:rPr lang="fr-FR" b="0" dirty="0">
                  <a:solidFill>
                    <a:srgbClr val="333399"/>
                  </a:solidFill>
                </a:rPr>
                <a:t>Traitement des IJ</a:t>
              </a:r>
            </a:p>
            <a:p>
              <a:pPr algn="ctr">
                <a:spcBef>
                  <a:spcPts val="0"/>
                </a:spcBef>
                <a:defRPr/>
              </a:pPr>
              <a:endParaRPr lang="fr-FR" dirty="0">
                <a:solidFill>
                  <a:srgbClr val="333399"/>
                </a:solidFill>
              </a:endParaRPr>
            </a:p>
          </p:txBody>
        </p:sp>
        <p:sp>
          <p:nvSpPr>
            <p:cNvPr id="68" name="Text Box 12"/>
            <p:cNvSpPr txBox="1">
              <a:spLocks noChangeArrowheads="1"/>
            </p:cNvSpPr>
            <p:nvPr/>
          </p:nvSpPr>
          <p:spPr bwMode="auto">
            <a:xfrm>
              <a:off x="4211908" y="5002356"/>
              <a:ext cx="795156" cy="369362"/>
            </a:xfrm>
            <a:prstGeom prst="rect">
              <a:avLst/>
            </a:prstGeom>
            <a:solidFill>
              <a:srgbClr val="B4DE86"/>
            </a:solidFill>
            <a:ln>
              <a:headEnd/>
              <a:tailEnd/>
            </a:ln>
          </p:spPr>
          <p:style>
            <a:lnRef idx="0">
              <a:schemeClr val="accent1"/>
            </a:lnRef>
            <a:fillRef idx="3">
              <a:schemeClr val="accent1"/>
            </a:fillRef>
            <a:effectRef idx="3">
              <a:schemeClr val="accent1"/>
            </a:effectRef>
            <a:fontRef idx="minor">
              <a:schemeClr val="lt1"/>
            </a:fontRef>
          </p:style>
          <p:txBody>
            <a:bodyPr>
              <a:spAutoFit/>
            </a:bodyPr>
            <a:lstStyle/>
            <a:p>
              <a:pPr algn="ctr">
                <a:spcBef>
                  <a:spcPct val="50000"/>
                </a:spcBef>
                <a:defRPr/>
              </a:pPr>
              <a:r>
                <a:rPr lang="fr-FR">
                  <a:solidFill>
                    <a:srgbClr val="333399"/>
                  </a:solidFill>
                </a:rPr>
                <a:t>BDO</a:t>
              </a:r>
            </a:p>
          </p:txBody>
        </p:sp>
        <p:cxnSp>
          <p:nvCxnSpPr>
            <p:cNvPr id="69" name="AutoShape 18"/>
            <p:cNvCxnSpPr>
              <a:cxnSpLocks noChangeShapeType="1"/>
            </p:cNvCxnSpPr>
            <p:nvPr/>
          </p:nvCxnSpPr>
          <p:spPr bwMode="auto">
            <a:xfrm flipV="1">
              <a:off x="2705642" y="5129098"/>
              <a:ext cx="1506522" cy="57940"/>
            </a:xfrm>
            <a:prstGeom prst="straightConnector1">
              <a:avLst/>
            </a:prstGeom>
            <a:ln>
              <a:headEnd/>
              <a:tailEnd type="triangle" w="med" len="med"/>
            </a:ln>
          </p:spPr>
          <p:style>
            <a:lnRef idx="1">
              <a:schemeClr val="dk1"/>
            </a:lnRef>
            <a:fillRef idx="0">
              <a:schemeClr val="dk1"/>
            </a:fillRef>
            <a:effectRef idx="0">
              <a:schemeClr val="dk1"/>
            </a:effectRef>
            <a:fontRef idx="minor">
              <a:schemeClr val="tx1"/>
            </a:fontRef>
          </p:style>
        </p:cxnSp>
        <p:sp>
          <p:nvSpPr>
            <p:cNvPr id="70" name="Line 31"/>
            <p:cNvSpPr>
              <a:spLocks noChangeShapeType="1"/>
            </p:cNvSpPr>
            <p:nvPr/>
          </p:nvSpPr>
          <p:spPr bwMode="auto">
            <a:xfrm flipV="1">
              <a:off x="5996495" y="2623818"/>
              <a:ext cx="0" cy="1033546"/>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pPr>
                <a:defRPr/>
              </a:pPr>
              <a:endParaRPr lang="fr-FR">
                <a:solidFill>
                  <a:srgbClr val="000000"/>
                </a:solidFill>
              </a:endParaRPr>
            </a:p>
          </p:txBody>
        </p:sp>
        <p:sp>
          <p:nvSpPr>
            <p:cNvPr id="4156" name="Text Box 32"/>
            <p:cNvSpPr txBox="1">
              <a:spLocks noChangeArrowheads="1"/>
            </p:cNvSpPr>
            <p:nvPr/>
          </p:nvSpPr>
          <p:spPr bwMode="auto">
            <a:xfrm rot="16200000">
              <a:off x="7168356" y="3200267"/>
              <a:ext cx="754063" cy="22727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b="1">
                  <a:solidFill>
                    <a:schemeClr val="tx1"/>
                  </a:solidFill>
                  <a:latin typeface="Comic Sans MS" pitchFamily="66" charset="0"/>
                </a:defRPr>
              </a:lvl1pPr>
              <a:lvl2pPr marL="742950" indent="-285750">
                <a:defRPr sz="1000" b="1">
                  <a:solidFill>
                    <a:schemeClr val="tx1"/>
                  </a:solidFill>
                  <a:latin typeface="Comic Sans MS" pitchFamily="66" charset="0"/>
                </a:defRPr>
              </a:lvl2pPr>
              <a:lvl3pPr marL="1143000" indent="-228600">
                <a:defRPr sz="1000" b="1">
                  <a:solidFill>
                    <a:schemeClr val="tx1"/>
                  </a:solidFill>
                  <a:latin typeface="Comic Sans MS" pitchFamily="66" charset="0"/>
                </a:defRPr>
              </a:lvl3pPr>
              <a:lvl4pPr marL="1600200" indent="-228600">
                <a:defRPr sz="1000" b="1">
                  <a:solidFill>
                    <a:schemeClr val="tx1"/>
                  </a:solidFill>
                  <a:latin typeface="Comic Sans MS" pitchFamily="66" charset="0"/>
                </a:defRPr>
              </a:lvl4pPr>
              <a:lvl5pPr marL="2057400" indent="-228600">
                <a:defRPr sz="1000" b="1">
                  <a:solidFill>
                    <a:schemeClr val="tx1"/>
                  </a:solidFill>
                  <a:latin typeface="Comic Sans MS" pitchFamily="66" charset="0"/>
                </a:defRPr>
              </a:lvl5pPr>
              <a:lvl6pPr marL="2514600" indent="-228600" eaLnBrk="0" fontAlgn="base" hangingPunct="0">
                <a:spcBef>
                  <a:spcPct val="0"/>
                </a:spcBef>
                <a:spcAft>
                  <a:spcPct val="0"/>
                </a:spcAft>
                <a:defRPr sz="1000" b="1">
                  <a:solidFill>
                    <a:schemeClr val="tx1"/>
                  </a:solidFill>
                  <a:latin typeface="Comic Sans MS" pitchFamily="66" charset="0"/>
                </a:defRPr>
              </a:lvl6pPr>
              <a:lvl7pPr marL="2971800" indent="-228600" eaLnBrk="0" fontAlgn="base" hangingPunct="0">
                <a:spcBef>
                  <a:spcPct val="0"/>
                </a:spcBef>
                <a:spcAft>
                  <a:spcPct val="0"/>
                </a:spcAft>
                <a:defRPr sz="1000" b="1">
                  <a:solidFill>
                    <a:schemeClr val="tx1"/>
                  </a:solidFill>
                  <a:latin typeface="Comic Sans MS" pitchFamily="66" charset="0"/>
                </a:defRPr>
              </a:lvl7pPr>
              <a:lvl8pPr marL="3429000" indent="-228600" eaLnBrk="0" fontAlgn="base" hangingPunct="0">
                <a:spcBef>
                  <a:spcPct val="0"/>
                </a:spcBef>
                <a:spcAft>
                  <a:spcPct val="0"/>
                </a:spcAft>
                <a:defRPr sz="1000" b="1">
                  <a:solidFill>
                    <a:schemeClr val="tx1"/>
                  </a:solidFill>
                  <a:latin typeface="Comic Sans MS" pitchFamily="66" charset="0"/>
                </a:defRPr>
              </a:lvl8pPr>
              <a:lvl9pPr marL="3886200" indent="-228600" eaLnBrk="0" fontAlgn="base" hangingPunct="0">
                <a:spcBef>
                  <a:spcPct val="0"/>
                </a:spcBef>
                <a:spcAft>
                  <a:spcPct val="0"/>
                </a:spcAft>
                <a:defRPr sz="1000" b="1">
                  <a:solidFill>
                    <a:schemeClr val="tx1"/>
                  </a:solidFill>
                  <a:latin typeface="Comic Sans MS" pitchFamily="66" charset="0"/>
                </a:defRPr>
              </a:lvl9pPr>
            </a:lstStyle>
            <a:p>
              <a:pPr>
                <a:spcBef>
                  <a:spcPct val="50000"/>
                </a:spcBef>
              </a:pPr>
              <a:r>
                <a:rPr lang="fr-FR" altLang="fr-FR">
                  <a:solidFill>
                    <a:srgbClr val="333399"/>
                  </a:solidFill>
                  <a:latin typeface="Arial" charset="0"/>
                </a:rPr>
                <a:t>Net BPIJ</a:t>
              </a:r>
              <a:endParaRPr lang="fr-FR" altLang="fr-FR" b="0">
                <a:solidFill>
                  <a:srgbClr val="333399"/>
                </a:solidFill>
                <a:latin typeface="Arial" charset="0"/>
              </a:endParaRPr>
            </a:p>
          </p:txBody>
        </p:sp>
        <p:cxnSp>
          <p:nvCxnSpPr>
            <p:cNvPr id="72" name="Connecteur droit avec flèche 71"/>
            <p:cNvCxnSpPr/>
            <p:nvPr/>
          </p:nvCxnSpPr>
          <p:spPr bwMode="auto">
            <a:xfrm flipH="1" flipV="1">
              <a:off x="5007493" y="5129098"/>
              <a:ext cx="609593" cy="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73" name="Text Box 9"/>
            <p:cNvSpPr txBox="1">
              <a:spLocks noChangeArrowheads="1"/>
            </p:cNvSpPr>
            <p:nvPr/>
          </p:nvSpPr>
          <p:spPr bwMode="auto">
            <a:xfrm>
              <a:off x="6474327" y="2462689"/>
              <a:ext cx="1338249" cy="338582"/>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spAutoFit/>
            </a:bodyPr>
            <a:lstStyle/>
            <a:p>
              <a:pPr algn="ctr">
                <a:spcBef>
                  <a:spcPct val="50000"/>
                </a:spcBef>
                <a:defRPr/>
              </a:pPr>
              <a:r>
                <a:rPr lang="fr-FR" sz="1600" dirty="0">
                  <a:solidFill>
                    <a:srgbClr val="333399"/>
                  </a:solidFill>
                </a:rPr>
                <a:t>NET Entreprise</a:t>
              </a:r>
            </a:p>
          </p:txBody>
        </p:sp>
        <p:sp>
          <p:nvSpPr>
            <p:cNvPr id="74" name="Text Box 17"/>
            <p:cNvSpPr txBox="1">
              <a:spLocks noChangeArrowheads="1"/>
            </p:cNvSpPr>
            <p:nvPr/>
          </p:nvSpPr>
          <p:spPr bwMode="auto">
            <a:xfrm rot="5400000">
              <a:off x="6678825" y="2768298"/>
              <a:ext cx="492483" cy="69140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a:spAutoFit/>
            </a:bodyPr>
            <a:lstStyle>
              <a:lvl1pPr>
                <a:defRPr sz="1000" b="1">
                  <a:solidFill>
                    <a:schemeClr val="tx1"/>
                  </a:solidFill>
                  <a:latin typeface="Comic Sans MS" pitchFamily="66" charset="0"/>
                </a:defRPr>
              </a:lvl1pPr>
              <a:lvl2pPr marL="742950" indent="-285750">
                <a:defRPr sz="1000" b="1">
                  <a:solidFill>
                    <a:schemeClr val="tx1"/>
                  </a:solidFill>
                  <a:latin typeface="Comic Sans MS" pitchFamily="66" charset="0"/>
                </a:defRPr>
              </a:lvl2pPr>
              <a:lvl3pPr marL="1143000" indent="-228600">
                <a:defRPr sz="1000" b="1">
                  <a:solidFill>
                    <a:schemeClr val="tx1"/>
                  </a:solidFill>
                  <a:latin typeface="Comic Sans MS" pitchFamily="66" charset="0"/>
                </a:defRPr>
              </a:lvl3pPr>
              <a:lvl4pPr marL="1600200" indent="-228600">
                <a:defRPr sz="1000" b="1">
                  <a:solidFill>
                    <a:schemeClr val="tx1"/>
                  </a:solidFill>
                  <a:latin typeface="Comic Sans MS" pitchFamily="66" charset="0"/>
                </a:defRPr>
              </a:lvl4pPr>
              <a:lvl5pPr marL="2057400" indent="-228600">
                <a:defRPr sz="1000" b="1">
                  <a:solidFill>
                    <a:schemeClr val="tx1"/>
                  </a:solidFill>
                  <a:latin typeface="Comic Sans MS" pitchFamily="66" charset="0"/>
                </a:defRPr>
              </a:lvl5pPr>
              <a:lvl6pPr marL="2514600" indent="-228600" eaLnBrk="0" fontAlgn="base" hangingPunct="0">
                <a:spcBef>
                  <a:spcPct val="0"/>
                </a:spcBef>
                <a:spcAft>
                  <a:spcPct val="0"/>
                </a:spcAft>
                <a:defRPr sz="1000" b="1">
                  <a:solidFill>
                    <a:schemeClr val="tx1"/>
                  </a:solidFill>
                  <a:latin typeface="Comic Sans MS" pitchFamily="66" charset="0"/>
                </a:defRPr>
              </a:lvl6pPr>
              <a:lvl7pPr marL="2971800" indent="-228600" eaLnBrk="0" fontAlgn="base" hangingPunct="0">
                <a:spcBef>
                  <a:spcPct val="0"/>
                </a:spcBef>
                <a:spcAft>
                  <a:spcPct val="0"/>
                </a:spcAft>
                <a:defRPr sz="1000" b="1">
                  <a:solidFill>
                    <a:schemeClr val="tx1"/>
                  </a:solidFill>
                  <a:latin typeface="Comic Sans MS" pitchFamily="66" charset="0"/>
                </a:defRPr>
              </a:lvl7pPr>
              <a:lvl8pPr marL="3429000" indent="-228600" eaLnBrk="0" fontAlgn="base" hangingPunct="0">
                <a:spcBef>
                  <a:spcPct val="0"/>
                </a:spcBef>
                <a:spcAft>
                  <a:spcPct val="0"/>
                </a:spcAft>
                <a:defRPr sz="1000" b="1">
                  <a:solidFill>
                    <a:schemeClr val="tx1"/>
                  </a:solidFill>
                  <a:latin typeface="Comic Sans MS" pitchFamily="66" charset="0"/>
                </a:defRPr>
              </a:lvl8pPr>
              <a:lvl9pPr marL="3886200" indent="-228600" eaLnBrk="0" fontAlgn="base" hangingPunct="0">
                <a:spcBef>
                  <a:spcPct val="0"/>
                </a:spcBef>
                <a:spcAft>
                  <a:spcPct val="0"/>
                </a:spcAft>
                <a:defRPr sz="1000" b="1">
                  <a:solidFill>
                    <a:schemeClr val="tx1"/>
                  </a:solidFill>
                  <a:latin typeface="Comic Sans MS" pitchFamily="66" charset="0"/>
                </a:defRPr>
              </a:lvl9pPr>
            </a:lstStyle>
            <a:p>
              <a:pPr algn="ctr">
                <a:spcBef>
                  <a:spcPts val="0"/>
                </a:spcBef>
                <a:defRPr/>
              </a:pPr>
              <a:r>
                <a:rPr lang="fr-FR" b="0" dirty="0" smtClean="0">
                  <a:solidFill>
                    <a:srgbClr val="DAEDEF">
                      <a:lumMod val="50000"/>
                    </a:srgbClr>
                  </a:solidFill>
                  <a:latin typeface="Arial" pitchFamily="34" charset="0"/>
                </a:rPr>
                <a:t>EDI Posté</a:t>
              </a:r>
            </a:p>
            <a:p>
              <a:pPr algn="ctr">
                <a:spcBef>
                  <a:spcPts val="0"/>
                </a:spcBef>
                <a:defRPr/>
              </a:pPr>
              <a:r>
                <a:rPr lang="fr-FR" b="0" dirty="0" smtClean="0">
                  <a:solidFill>
                    <a:srgbClr val="DAEDEF">
                      <a:lumMod val="50000"/>
                    </a:srgbClr>
                  </a:solidFill>
                  <a:latin typeface="Arial" pitchFamily="34" charset="0"/>
                </a:rPr>
                <a:t>EFI</a:t>
              </a:r>
            </a:p>
          </p:txBody>
        </p:sp>
        <p:sp>
          <p:nvSpPr>
            <p:cNvPr id="75" name="Text Box 17"/>
            <p:cNvSpPr txBox="1">
              <a:spLocks noChangeArrowheads="1"/>
            </p:cNvSpPr>
            <p:nvPr/>
          </p:nvSpPr>
          <p:spPr bwMode="auto">
            <a:xfrm rot="5400000">
              <a:off x="5963797" y="2628434"/>
              <a:ext cx="338582" cy="84065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a:spAutoFit/>
            </a:bodyPr>
            <a:lstStyle>
              <a:lvl1pPr>
                <a:defRPr sz="1000" b="1">
                  <a:solidFill>
                    <a:schemeClr val="tx1"/>
                  </a:solidFill>
                  <a:latin typeface="Comic Sans MS" pitchFamily="66" charset="0"/>
                </a:defRPr>
              </a:lvl1pPr>
              <a:lvl2pPr marL="742950" indent="-285750">
                <a:defRPr sz="1000" b="1">
                  <a:solidFill>
                    <a:schemeClr val="tx1"/>
                  </a:solidFill>
                  <a:latin typeface="Comic Sans MS" pitchFamily="66" charset="0"/>
                </a:defRPr>
              </a:lvl2pPr>
              <a:lvl3pPr marL="1143000" indent="-228600">
                <a:defRPr sz="1000" b="1">
                  <a:solidFill>
                    <a:schemeClr val="tx1"/>
                  </a:solidFill>
                  <a:latin typeface="Comic Sans MS" pitchFamily="66" charset="0"/>
                </a:defRPr>
              </a:lvl3pPr>
              <a:lvl4pPr marL="1600200" indent="-228600">
                <a:defRPr sz="1000" b="1">
                  <a:solidFill>
                    <a:schemeClr val="tx1"/>
                  </a:solidFill>
                  <a:latin typeface="Comic Sans MS" pitchFamily="66" charset="0"/>
                </a:defRPr>
              </a:lvl4pPr>
              <a:lvl5pPr marL="2057400" indent="-228600">
                <a:defRPr sz="1000" b="1">
                  <a:solidFill>
                    <a:schemeClr val="tx1"/>
                  </a:solidFill>
                  <a:latin typeface="Comic Sans MS" pitchFamily="66" charset="0"/>
                </a:defRPr>
              </a:lvl5pPr>
              <a:lvl6pPr marL="2514600" indent="-228600" eaLnBrk="0" fontAlgn="base" hangingPunct="0">
                <a:spcBef>
                  <a:spcPct val="0"/>
                </a:spcBef>
                <a:spcAft>
                  <a:spcPct val="0"/>
                </a:spcAft>
                <a:defRPr sz="1000" b="1">
                  <a:solidFill>
                    <a:schemeClr val="tx1"/>
                  </a:solidFill>
                  <a:latin typeface="Comic Sans MS" pitchFamily="66" charset="0"/>
                </a:defRPr>
              </a:lvl6pPr>
              <a:lvl7pPr marL="2971800" indent="-228600" eaLnBrk="0" fontAlgn="base" hangingPunct="0">
                <a:spcBef>
                  <a:spcPct val="0"/>
                </a:spcBef>
                <a:spcAft>
                  <a:spcPct val="0"/>
                </a:spcAft>
                <a:defRPr sz="1000" b="1">
                  <a:solidFill>
                    <a:schemeClr val="tx1"/>
                  </a:solidFill>
                  <a:latin typeface="Comic Sans MS" pitchFamily="66" charset="0"/>
                </a:defRPr>
              </a:lvl7pPr>
              <a:lvl8pPr marL="3429000" indent="-228600" eaLnBrk="0" fontAlgn="base" hangingPunct="0">
                <a:spcBef>
                  <a:spcPct val="0"/>
                </a:spcBef>
                <a:spcAft>
                  <a:spcPct val="0"/>
                </a:spcAft>
                <a:defRPr sz="1000" b="1">
                  <a:solidFill>
                    <a:schemeClr val="tx1"/>
                  </a:solidFill>
                  <a:latin typeface="Comic Sans MS" pitchFamily="66" charset="0"/>
                </a:defRPr>
              </a:lvl8pPr>
              <a:lvl9pPr marL="3886200" indent="-228600" eaLnBrk="0" fontAlgn="base" hangingPunct="0">
                <a:spcBef>
                  <a:spcPct val="0"/>
                </a:spcBef>
                <a:spcAft>
                  <a:spcPct val="0"/>
                </a:spcAft>
                <a:defRPr sz="1000" b="1">
                  <a:solidFill>
                    <a:schemeClr val="tx1"/>
                  </a:solidFill>
                  <a:latin typeface="Comic Sans MS" pitchFamily="66" charset="0"/>
                </a:defRPr>
              </a:lvl9pPr>
            </a:lstStyle>
            <a:p>
              <a:pPr>
                <a:spcBef>
                  <a:spcPct val="50000"/>
                </a:spcBef>
                <a:defRPr/>
              </a:pPr>
              <a:r>
                <a:rPr lang="fr-FR" b="0" dirty="0" smtClean="0">
                  <a:solidFill>
                    <a:srgbClr val="DAEDEF">
                      <a:lumMod val="50000"/>
                    </a:srgbClr>
                  </a:solidFill>
                  <a:latin typeface="Arial" pitchFamily="34" charset="0"/>
                </a:rPr>
                <a:t>EDI Machine</a:t>
              </a:r>
            </a:p>
          </p:txBody>
        </p:sp>
        <p:cxnSp>
          <p:nvCxnSpPr>
            <p:cNvPr id="76" name="Connecteur droit avec flèche 75"/>
            <p:cNvCxnSpPr/>
            <p:nvPr/>
          </p:nvCxnSpPr>
          <p:spPr bwMode="auto">
            <a:xfrm flipV="1">
              <a:off x="7452217" y="2774643"/>
              <a:ext cx="0" cy="900186"/>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162" name="Text Box 23"/>
            <p:cNvSpPr txBox="1">
              <a:spLocks noChangeArrowheads="1"/>
            </p:cNvSpPr>
            <p:nvPr/>
          </p:nvSpPr>
          <p:spPr bwMode="auto">
            <a:xfrm rot="16200000">
              <a:off x="6518276" y="3270911"/>
              <a:ext cx="615950" cy="22727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b="1">
                  <a:solidFill>
                    <a:schemeClr val="tx1"/>
                  </a:solidFill>
                  <a:latin typeface="Comic Sans MS" pitchFamily="66" charset="0"/>
                </a:defRPr>
              </a:lvl1pPr>
              <a:lvl2pPr marL="742950" indent="-285750">
                <a:defRPr sz="1000" b="1">
                  <a:solidFill>
                    <a:schemeClr val="tx1"/>
                  </a:solidFill>
                  <a:latin typeface="Comic Sans MS" pitchFamily="66" charset="0"/>
                </a:defRPr>
              </a:lvl2pPr>
              <a:lvl3pPr marL="1143000" indent="-228600">
                <a:defRPr sz="1000" b="1">
                  <a:solidFill>
                    <a:schemeClr val="tx1"/>
                  </a:solidFill>
                  <a:latin typeface="Comic Sans MS" pitchFamily="66" charset="0"/>
                </a:defRPr>
              </a:lvl3pPr>
              <a:lvl4pPr marL="1600200" indent="-228600">
                <a:defRPr sz="1000" b="1">
                  <a:solidFill>
                    <a:schemeClr val="tx1"/>
                  </a:solidFill>
                  <a:latin typeface="Comic Sans MS" pitchFamily="66" charset="0"/>
                </a:defRPr>
              </a:lvl4pPr>
              <a:lvl5pPr marL="2057400" indent="-228600">
                <a:defRPr sz="1000" b="1">
                  <a:solidFill>
                    <a:schemeClr val="tx1"/>
                  </a:solidFill>
                  <a:latin typeface="Comic Sans MS" pitchFamily="66" charset="0"/>
                </a:defRPr>
              </a:lvl5pPr>
              <a:lvl6pPr marL="2514600" indent="-228600" eaLnBrk="0" fontAlgn="base" hangingPunct="0">
                <a:spcBef>
                  <a:spcPct val="0"/>
                </a:spcBef>
                <a:spcAft>
                  <a:spcPct val="0"/>
                </a:spcAft>
                <a:defRPr sz="1000" b="1">
                  <a:solidFill>
                    <a:schemeClr val="tx1"/>
                  </a:solidFill>
                  <a:latin typeface="Comic Sans MS" pitchFamily="66" charset="0"/>
                </a:defRPr>
              </a:lvl6pPr>
              <a:lvl7pPr marL="2971800" indent="-228600" eaLnBrk="0" fontAlgn="base" hangingPunct="0">
                <a:spcBef>
                  <a:spcPct val="0"/>
                </a:spcBef>
                <a:spcAft>
                  <a:spcPct val="0"/>
                </a:spcAft>
                <a:defRPr sz="1000" b="1">
                  <a:solidFill>
                    <a:schemeClr val="tx1"/>
                  </a:solidFill>
                  <a:latin typeface="Comic Sans MS" pitchFamily="66" charset="0"/>
                </a:defRPr>
              </a:lvl7pPr>
              <a:lvl8pPr marL="3429000" indent="-228600" eaLnBrk="0" fontAlgn="base" hangingPunct="0">
                <a:spcBef>
                  <a:spcPct val="0"/>
                </a:spcBef>
                <a:spcAft>
                  <a:spcPct val="0"/>
                </a:spcAft>
                <a:defRPr sz="1000" b="1">
                  <a:solidFill>
                    <a:schemeClr val="tx1"/>
                  </a:solidFill>
                  <a:latin typeface="Comic Sans MS" pitchFamily="66" charset="0"/>
                </a:defRPr>
              </a:lvl8pPr>
              <a:lvl9pPr marL="3886200" indent="-228600" eaLnBrk="0" fontAlgn="base" hangingPunct="0">
                <a:spcBef>
                  <a:spcPct val="0"/>
                </a:spcBef>
                <a:spcAft>
                  <a:spcPct val="0"/>
                </a:spcAft>
                <a:defRPr sz="1000" b="1">
                  <a:solidFill>
                    <a:schemeClr val="tx1"/>
                  </a:solidFill>
                  <a:latin typeface="Comic Sans MS" pitchFamily="66" charset="0"/>
                </a:defRPr>
              </a:lvl9pPr>
            </a:lstStyle>
            <a:p>
              <a:pPr>
                <a:spcBef>
                  <a:spcPct val="50000"/>
                </a:spcBef>
              </a:pPr>
              <a:r>
                <a:rPr lang="fr-FR" altLang="fr-FR">
                  <a:solidFill>
                    <a:srgbClr val="333399"/>
                  </a:solidFill>
                  <a:latin typeface="Arial" charset="0"/>
                </a:rPr>
                <a:t>DSIJ</a:t>
              </a:r>
              <a:endParaRPr lang="fr-FR" altLang="fr-FR" b="0">
                <a:solidFill>
                  <a:srgbClr val="333399"/>
                </a:solidFill>
                <a:latin typeface="Arial" charset="0"/>
              </a:endParaRPr>
            </a:p>
          </p:txBody>
        </p:sp>
        <p:sp>
          <p:nvSpPr>
            <p:cNvPr id="4163" name="Text Box 23"/>
            <p:cNvSpPr txBox="1">
              <a:spLocks noChangeArrowheads="1"/>
            </p:cNvSpPr>
            <p:nvPr/>
          </p:nvSpPr>
          <p:spPr bwMode="auto">
            <a:xfrm rot="16200000">
              <a:off x="5753894" y="3266940"/>
              <a:ext cx="630237" cy="22727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b="1">
                  <a:solidFill>
                    <a:schemeClr val="tx1"/>
                  </a:solidFill>
                  <a:latin typeface="Comic Sans MS" pitchFamily="66" charset="0"/>
                </a:defRPr>
              </a:lvl1pPr>
              <a:lvl2pPr marL="742950" indent="-285750">
                <a:defRPr sz="1000" b="1">
                  <a:solidFill>
                    <a:schemeClr val="tx1"/>
                  </a:solidFill>
                  <a:latin typeface="Comic Sans MS" pitchFamily="66" charset="0"/>
                </a:defRPr>
              </a:lvl2pPr>
              <a:lvl3pPr marL="1143000" indent="-228600">
                <a:defRPr sz="1000" b="1">
                  <a:solidFill>
                    <a:schemeClr val="tx1"/>
                  </a:solidFill>
                  <a:latin typeface="Comic Sans MS" pitchFamily="66" charset="0"/>
                </a:defRPr>
              </a:lvl3pPr>
              <a:lvl4pPr marL="1600200" indent="-228600">
                <a:defRPr sz="1000" b="1">
                  <a:solidFill>
                    <a:schemeClr val="tx1"/>
                  </a:solidFill>
                  <a:latin typeface="Comic Sans MS" pitchFamily="66" charset="0"/>
                </a:defRPr>
              </a:lvl4pPr>
              <a:lvl5pPr marL="2057400" indent="-228600">
                <a:defRPr sz="1000" b="1">
                  <a:solidFill>
                    <a:schemeClr val="tx1"/>
                  </a:solidFill>
                  <a:latin typeface="Comic Sans MS" pitchFamily="66" charset="0"/>
                </a:defRPr>
              </a:lvl5pPr>
              <a:lvl6pPr marL="2514600" indent="-228600" eaLnBrk="0" fontAlgn="base" hangingPunct="0">
                <a:spcBef>
                  <a:spcPct val="0"/>
                </a:spcBef>
                <a:spcAft>
                  <a:spcPct val="0"/>
                </a:spcAft>
                <a:defRPr sz="1000" b="1">
                  <a:solidFill>
                    <a:schemeClr val="tx1"/>
                  </a:solidFill>
                  <a:latin typeface="Comic Sans MS" pitchFamily="66" charset="0"/>
                </a:defRPr>
              </a:lvl6pPr>
              <a:lvl7pPr marL="2971800" indent="-228600" eaLnBrk="0" fontAlgn="base" hangingPunct="0">
                <a:spcBef>
                  <a:spcPct val="0"/>
                </a:spcBef>
                <a:spcAft>
                  <a:spcPct val="0"/>
                </a:spcAft>
                <a:defRPr sz="1000" b="1">
                  <a:solidFill>
                    <a:schemeClr val="tx1"/>
                  </a:solidFill>
                  <a:latin typeface="Comic Sans MS" pitchFamily="66" charset="0"/>
                </a:defRPr>
              </a:lvl7pPr>
              <a:lvl8pPr marL="3429000" indent="-228600" eaLnBrk="0" fontAlgn="base" hangingPunct="0">
                <a:spcBef>
                  <a:spcPct val="0"/>
                </a:spcBef>
                <a:spcAft>
                  <a:spcPct val="0"/>
                </a:spcAft>
                <a:defRPr sz="1000" b="1">
                  <a:solidFill>
                    <a:schemeClr val="tx1"/>
                  </a:solidFill>
                  <a:latin typeface="Comic Sans MS" pitchFamily="66" charset="0"/>
                </a:defRPr>
              </a:lvl8pPr>
              <a:lvl9pPr marL="3886200" indent="-228600" eaLnBrk="0" fontAlgn="base" hangingPunct="0">
                <a:spcBef>
                  <a:spcPct val="0"/>
                </a:spcBef>
                <a:spcAft>
                  <a:spcPct val="0"/>
                </a:spcAft>
                <a:defRPr sz="1000" b="1">
                  <a:solidFill>
                    <a:schemeClr val="tx1"/>
                  </a:solidFill>
                  <a:latin typeface="Comic Sans MS" pitchFamily="66" charset="0"/>
                </a:defRPr>
              </a:lvl9pPr>
            </a:lstStyle>
            <a:p>
              <a:pPr>
                <a:spcBef>
                  <a:spcPct val="50000"/>
                </a:spcBef>
              </a:pPr>
              <a:r>
                <a:rPr lang="fr-FR" altLang="fr-FR">
                  <a:solidFill>
                    <a:srgbClr val="333399"/>
                  </a:solidFill>
                  <a:latin typeface="Arial" charset="0"/>
                </a:rPr>
                <a:t>BPIJ</a:t>
              </a:r>
              <a:endParaRPr lang="fr-FR" altLang="fr-FR" b="0">
                <a:solidFill>
                  <a:srgbClr val="333399"/>
                </a:solidFill>
                <a:latin typeface="Arial" charset="0"/>
              </a:endParaRPr>
            </a:p>
          </p:txBody>
        </p:sp>
        <p:sp>
          <p:nvSpPr>
            <p:cNvPr id="4164" name="Text Box 21"/>
            <p:cNvSpPr txBox="1">
              <a:spLocks noChangeArrowheads="1"/>
            </p:cNvSpPr>
            <p:nvPr/>
          </p:nvSpPr>
          <p:spPr bwMode="auto">
            <a:xfrm rot="16200000">
              <a:off x="6040438" y="3316948"/>
              <a:ext cx="561975" cy="22727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b="1">
                  <a:solidFill>
                    <a:schemeClr val="tx1"/>
                  </a:solidFill>
                  <a:latin typeface="Comic Sans MS" pitchFamily="66" charset="0"/>
                </a:defRPr>
              </a:lvl1pPr>
              <a:lvl2pPr marL="742950" indent="-285750">
                <a:defRPr sz="1000" b="1">
                  <a:solidFill>
                    <a:schemeClr val="tx1"/>
                  </a:solidFill>
                  <a:latin typeface="Comic Sans MS" pitchFamily="66" charset="0"/>
                </a:defRPr>
              </a:lvl2pPr>
              <a:lvl3pPr marL="1143000" indent="-228600">
                <a:defRPr sz="1000" b="1">
                  <a:solidFill>
                    <a:schemeClr val="tx1"/>
                  </a:solidFill>
                  <a:latin typeface="Comic Sans MS" pitchFamily="66" charset="0"/>
                </a:defRPr>
              </a:lvl3pPr>
              <a:lvl4pPr marL="1600200" indent="-228600">
                <a:defRPr sz="1000" b="1">
                  <a:solidFill>
                    <a:schemeClr val="tx1"/>
                  </a:solidFill>
                  <a:latin typeface="Comic Sans MS" pitchFamily="66" charset="0"/>
                </a:defRPr>
              </a:lvl4pPr>
              <a:lvl5pPr marL="2057400" indent="-228600">
                <a:defRPr sz="1000" b="1">
                  <a:solidFill>
                    <a:schemeClr val="tx1"/>
                  </a:solidFill>
                  <a:latin typeface="Comic Sans MS" pitchFamily="66" charset="0"/>
                </a:defRPr>
              </a:lvl5pPr>
              <a:lvl6pPr marL="2514600" indent="-228600" eaLnBrk="0" fontAlgn="base" hangingPunct="0">
                <a:spcBef>
                  <a:spcPct val="0"/>
                </a:spcBef>
                <a:spcAft>
                  <a:spcPct val="0"/>
                </a:spcAft>
                <a:defRPr sz="1000" b="1">
                  <a:solidFill>
                    <a:schemeClr val="tx1"/>
                  </a:solidFill>
                  <a:latin typeface="Comic Sans MS" pitchFamily="66" charset="0"/>
                </a:defRPr>
              </a:lvl6pPr>
              <a:lvl7pPr marL="2971800" indent="-228600" eaLnBrk="0" fontAlgn="base" hangingPunct="0">
                <a:spcBef>
                  <a:spcPct val="0"/>
                </a:spcBef>
                <a:spcAft>
                  <a:spcPct val="0"/>
                </a:spcAft>
                <a:defRPr sz="1000" b="1">
                  <a:solidFill>
                    <a:schemeClr val="tx1"/>
                  </a:solidFill>
                  <a:latin typeface="Comic Sans MS" pitchFamily="66" charset="0"/>
                </a:defRPr>
              </a:lvl7pPr>
              <a:lvl8pPr marL="3429000" indent="-228600" eaLnBrk="0" fontAlgn="base" hangingPunct="0">
                <a:spcBef>
                  <a:spcPct val="0"/>
                </a:spcBef>
                <a:spcAft>
                  <a:spcPct val="0"/>
                </a:spcAft>
                <a:defRPr sz="1000" b="1">
                  <a:solidFill>
                    <a:schemeClr val="tx1"/>
                  </a:solidFill>
                  <a:latin typeface="Comic Sans MS" pitchFamily="66" charset="0"/>
                </a:defRPr>
              </a:lvl8pPr>
              <a:lvl9pPr marL="3886200" indent="-228600" eaLnBrk="0" fontAlgn="base" hangingPunct="0">
                <a:spcBef>
                  <a:spcPct val="0"/>
                </a:spcBef>
                <a:spcAft>
                  <a:spcPct val="0"/>
                </a:spcAft>
                <a:defRPr sz="1000" b="1">
                  <a:solidFill>
                    <a:schemeClr val="tx1"/>
                  </a:solidFill>
                  <a:latin typeface="Comic Sans MS" pitchFamily="66" charset="0"/>
                </a:defRPr>
              </a:lvl9pPr>
            </a:lstStyle>
            <a:p>
              <a:pPr>
                <a:spcBef>
                  <a:spcPct val="50000"/>
                </a:spcBef>
              </a:pPr>
              <a:r>
                <a:rPr lang="fr-FR" altLang="fr-FR">
                  <a:solidFill>
                    <a:srgbClr val="333399"/>
                  </a:solidFill>
                  <a:latin typeface="Arial" charset="0"/>
                </a:rPr>
                <a:t>DSIJ</a:t>
              </a:r>
              <a:endParaRPr lang="fr-FR" altLang="fr-FR" b="0">
                <a:solidFill>
                  <a:srgbClr val="333399"/>
                </a:solidFill>
                <a:latin typeface="Arial" charset="0"/>
              </a:endParaRPr>
            </a:p>
          </p:txBody>
        </p:sp>
        <p:sp>
          <p:nvSpPr>
            <p:cNvPr id="80" name="Text Box 9"/>
            <p:cNvSpPr txBox="1">
              <a:spLocks noChangeArrowheads="1"/>
            </p:cNvSpPr>
            <p:nvPr/>
          </p:nvSpPr>
          <p:spPr bwMode="auto">
            <a:xfrm>
              <a:off x="2967578" y="1225117"/>
              <a:ext cx="1244587" cy="369362"/>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spAutoFit/>
            </a:bodyPr>
            <a:lstStyle/>
            <a:p>
              <a:pPr algn="ctr">
                <a:spcBef>
                  <a:spcPct val="50000"/>
                </a:spcBef>
                <a:defRPr/>
              </a:pPr>
              <a:r>
                <a:rPr lang="fr-FR" dirty="0">
                  <a:solidFill>
                    <a:srgbClr val="333399"/>
                  </a:solidFill>
                </a:rPr>
                <a:t>Mon compte</a:t>
              </a:r>
            </a:p>
          </p:txBody>
        </p:sp>
        <p:sp>
          <p:nvSpPr>
            <p:cNvPr id="81" name="Text Box 8"/>
            <p:cNvSpPr txBox="1">
              <a:spLocks noChangeArrowheads="1"/>
            </p:cNvSpPr>
            <p:nvPr/>
          </p:nvSpPr>
          <p:spPr bwMode="auto">
            <a:xfrm>
              <a:off x="5945696" y="4209030"/>
              <a:ext cx="1476359" cy="367903"/>
            </a:xfrm>
            <a:prstGeom prst="ellipse">
              <a:avLst/>
            </a:prstGeom>
            <a:solidFill>
              <a:schemeClr val="accent6">
                <a:lumMod val="20000"/>
                <a:lumOff val="80000"/>
              </a:schemeClr>
            </a:solidFill>
            <a:ln>
              <a:solidFill>
                <a:schemeClr val="accent6"/>
              </a:solidFill>
              <a:headEnd/>
              <a:tailEnd/>
            </a:ln>
          </p:spPr>
          <p:style>
            <a:lnRef idx="1">
              <a:schemeClr val="accent3"/>
            </a:lnRef>
            <a:fillRef idx="3">
              <a:schemeClr val="accent3"/>
            </a:fillRef>
            <a:effectRef idx="2">
              <a:schemeClr val="accent3"/>
            </a:effectRef>
            <a:fontRef idx="minor">
              <a:schemeClr val="lt1"/>
            </a:fontRef>
          </p:style>
          <p:txBody>
            <a:bodyPr>
              <a:spAutoFit/>
            </a:bodyPr>
            <a:lstStyle/>
            <a:p>
              <a:pPr algn="ctr">
                <a:spcBef>
                  <a:spcPct val="50000"/>
                </a:spcBef>
                <a:defRPr/>
              </a:pPr>
              <a:r>
                <a:rPr lang="fr-FR" sz="1100" dirty="0">
                  <a:solidFill>
                    <a:srgbClr val="333399"/>
                  </a:solidFill>
                </a:rPr>
                <a:t>Injecteur DSIJ</a:t>
              </a:r>
            </a:p>
          </p:txBody>
        </p:sp>
        <p:cxnSp>
          <p:nvCxnSpPr>
            <p:cNvPr id="82" name="AutoShape 14"/>
            <p:cNvCxnSpPr>
              <a:cxnSpLocks noChangeShapeType="1"/>
              <a:stCxn id="83" idx="1"/>
              <a:endCxn id="94" idx="0"/>
            </p:cNvCxnSpPr>
            <p:nvPr/>
          </p:nvCxnSpPr>
          <p:spPr bwMode="auto">
            <a:xfrm flipH="1">
              <a:off x="2020643" y="3023107"/>
              <a:ext cx="341771" cy="775557"/>
            </a:xfrm>
            <a:prstGeom prst="straightConnector1">
              <a:avLst/>
            </a:prstGeom>
            <a:ln>
              <a:headEnd/>
              <a:tailEnd type="triangle" w="med" len="med"/>
            </a:ln>
          </p:spPr>
          <p:style>
            <a:lnRef idx="1">
              <a:schemeClr val="dk1"/>
            </a:lnRef>
            <a:fillRef idx="0">
              <a:schemeClr val="dk1"/>
            </a:fillRef>
            <a:effectRef idx="0">
              <a:schemeClr val="dk1"/>
            </a:effectRef>
            <a:fontRef idx="minor">
              <a:schemeClr val="tx1"/>
            </a:fontRef>
          </p:style>
        </p:cxnSp>
        <p:sp>
          <p:nvSpPr>
            <p:cNvPr id="83" name="Text Box 17"/>
            <p:cNvSpPr txBox="1">
              <a:spLocks noChangeArrowheads="1"/>
            </p:cNvSpPr>
            <p:nvPr/>
          </p:nvSpPr>
          <p:spPr bwMode="auto">
            <a:xfrm>
              <a:off x="2362414" y="2774643"/>
              <a:ext cx="754054" cy="496927"/>
            </a:xfrm>
            <a:prstGeom prst="flowChartDocument">
              <a:avLst/>
            </a:prstGeom>
            <a:noFill/>
            <a:ln>
              <a:solidFill>
                <a:schemeClr val="accent2"/>
              </a:solidFill>
              <a:headEnd/>
              <a:tailEnd/>
            </a:ln>
          </p:spPr>
          <p:style>
            <a:lnRef idx="1">
              <a:schemeClr val="accent1"/>
            </a:lnRef>
            <a:fillRef idx="3">
              <a:schemeClr val="accent1"/>
            </a:fillRef>
            <a:effectRef idx="2">
              <a:schemeClr val="accent1"/>
            </a:effectRef>
            <a:fontRef idx="minor">
              <a:schemeClr val="lt1"/>
            </a:fontRef>
          </p:style>
          <p:txBody>
            <a:bodyPr>
              <a:spAutoFit/>
            </a:bodyPr>
            <a:lstStyle>
              <a:lvl1pPr>
                <a:defRPr sz="1000" b="1">
                  <a:solidFill>
                    <a:schemeClr val="tx1"/>
                  </a:solidFill>
                  <a:latin typeface="Comic Sans MS" pitchFamily="66" charset="0"/>
                </a:defRPr>
              </a:lvl1pPr>
              <a:lvl2pPr marL="742950" indent="-285750">
                <a:defRPr sz="1000" b="1">
                  <a:solidFill>
                    <a:schemeClr val="tx1"/>
                  </a:solidFill>
                  <a:latin typeface="Comic Sans MS" pitchFamily="66" charset="0"/>
                </a:defRPr>
              </a:lvl2pPr>
              <a:lvl3pPr marL="1143000" indent="-228600">
                <a:defRPr sz="1000" b="1">
                  <a:solidFill>
                    <a:schemeClr val="tx1"/>
                  </a:solidFill>
                  <a:latin typeface="Comic Sans MS" pitchFamily="66" charset="0"/>
                </a:defRPr>
              </a:lvl3pPr>
              <a:lvl4pPr marL="1600200" indent="-228600">
                <a:defRPr sz="1000" b="1">
                  <a:solidFill>
                    <a:schemeClr val="tx1"/>
                  </a:solidFill>
                  <a:latin typeface="Comic Sans MS" pitchFamily="66" charset="0"/>
                </a:defRPr>
              </a:lvl4pPr>
              <a:lvl5pPr marL="2057400" indent="-228600">
                <a:defRPr sz="1000" b="1">
                  <a:solidFill>
                    <a:schemeClr val="tx1"/>
                  </a:solidFill>
                  <a:latin typeface="Comic Sans MS" pitchFamily="66" charset="0"/>
                </a:defRPr>
              </a:lvl5pPr>
              <a:lvl6pPr marL="2514600" indent="-228600" eaLnBrk="0" fontAlgn="base" hangingPunct="0">
                <a:spcBef>
                  <a:spcPct val="0"/>
                </a:spcBef>
                <a:spcAft>
                  <a:spcPct val="0"/>
                </a:spcAft>
                <a:defRPr sz="1000" b="1">
                  <a:solidFill>
                    <a:schemeClr val="tx1"/>
                  </a:solidFill>
                  <a:latin typeface="Comic Sans MS" pitchFamily="66" charset="0"/>
                </a:defRPr>
              </a:lvl6pPr>
              <a:lvl7pPr marL="2971800" indent="-228600" eaLnBrk="0" fontAlgn="base" hangingPunct="0">
                <a:spcBef>
                  <a:spcPct val="0"/>
                </a:spcBef>
                <a:spcAft>
                  <a:spcPct val="0"/>
                </a:spcAft>
                <a:defRPr sz="1000" b="1">
                  <a:solidFill>
                    <a:schemeClr val="tx1"/>
                  </a:solidFill>
                  <a:latin typeface="Comic Sans MS" pitchFamily="66" charset="0"/>
                </a:defRPr>
              </a:lvl7pPr>
              <a:lvl8pPr marL="3429000" indent="-228600" eaLnBrk="0" fontAlgn="base" hangingPunct="0">
                <a:spcBef>
                  <a:spcPct val="0"/>
                </a:spcBef>
                <a:spcAft>
                  <a:spcPct val="0"/>
                </a:spcAft>
                <a:defRPr sz="1000" b="1">
                  <a:solidFill>
                    <a:schemeClr val="tx1"/>
                  </a:solidFill>
                  <a:latin typeface="Comic Sans MS" pitchFamily="66" charset="0"/>
                </a:defRPr>
              </a:lvl8pPr>
              <a:lvl9pPr marL="3886200" indent="-228600" eaLnBrk="0" fontAlgn="base" hangingPunct="0">
                <a:spcBef>
                  <a:spcPct val="0"/>
                </a:spcBef>
                <a:spcAft>
                  <a:spcPct val="0"/>
                </a:spcAft>
                <a:defRPr sz="1000" b="1">
                  <a:solidFill>
                    <a:schemeClr val="tx1"/>
                  </a:solidFill>
                  <a:latin typeface="Comic Sans MS" pitchFamily="66" charset="0"/>
                </a:defRPr>
              </a:lvl9pPr>
            </a:lstStyle>
            <a:p>
              <a:pPr algn="ctr">
                <a:spcBef>
                  <a:spcPts val="0"/>
                </a:spcBef>
                <a:defRPr/>
              </a:pPr>
              <a:r>
                <a:rPr lang="fr-FR" dirty="0" smtClean="0">
                  <a:solidFill>
                    <a:srgbClr val="2D2D8A"/>
                  </a:solidFill>
                  <a:latin typeface="Arial" charset="0"/>
                </a:rPr>
                <a:t>AAT</a:t>
              </a:r>
            </a:p>
            <a:p>
              <a:pPr algn="ctr">
                <a:spcBef>
                  <a:spcPts val="0"/>
                </a:spcBef>
                <a:defRPr/>
              </a:pPr>
              <a:r>
                <a:rPr lang="fr-FR" b="0" dirty="0" smtClean="0">
                  <a:solidFill>
                    <a:srgbClr val="2D2D8A"/>
                  </a:solidFill>
                  <a:latin typeface="Arial" charset="0"/>
                </a:rPr>
                <a:t>Papier</a:t>
              </a:r>
            </a:p>
          </p:txBody>
        </p:sp>
        <p:sp>
          <p:nvSpPr>
            <p:cNvPr id="84" name="Text Box 17"/>
            <p:cNvSpPr txBox="1">
              <a:spLocks noChangeArrowheads="1"/>
            </p:cNvSpPr>
            <p:nvPr/>
          </p:nvSpPr>
          <p:spPr bwMode="auto">
            <a:xfrm>
              <a:off x="4574110" y="3817716"/>
              <a:ext cx="1325548" cy="630288"/>
            </a:xfrm>
            <a:prstGeom prst="rect">
              <a:avLst/>
            </a:prstGeom>
            <a:noFill/>
            <a:ln/>
          </p:spPr>
          <p:style>
            <a:lnRef idx="2">
              <a:schemeClr val="accent2"/>
            </a:lnRef>
            <a:fillRef idx="1">
              <a:schemeClr val="lt1"/>
            </a:fillRef>
            <a:effectRef idx="0">
              <a:schemeClr val="accent2"/>
            </a:effectRef>
            <a:fontRef idx="minor">
              <a:schemeClr val="dk1"/>
            </a:fontRef>
          </p:style>
          <p:txBody>
            <a:bodyPr>
              <a:spAutoFit/>
            </a:bodyPr>
            <a:lstStyle>
              <a:lvl1pPr>
                <a:defRPr sz="1000" b="1">
                  <a:solidFill>
                    <a:schemeClr val="tx1"/>
                  </a:solidFill>
                  <a:latin typeface="Comic Sans MS" pitchFamily="66" charset="0"/>
                </a:defRPr>
              </a:lvl1pPr>
              <a:lvl2pPr marL="742950" indent="-285750">
                <a:defRPr sz="1000" b="1">
                  <a:solidFill>
                    <a:schemeClr val="tx1"/>
                  </a:solidFill>
                  <a:latin typeface="Comic Sans MS" pitchFamily="66" charset="0"/>
                </a:defRPr>
              </a:lvl2pPr>
              <a:lvl3pPr marL="1143000" indent="-228600">
                <a:defRPr sz="1000" b="1">
                  <a:solidFill>
                    <a:schemeClr val="tx1"/>
                  </a:solidFill>
                  <a:latin typeface="Comic Sans MS" pitchFamily="66" charset="0"/>
                </a:defRPr>
              </a:lvl3pPr>
              <a:lvl4pPr marL="1600200" indent="-228600">
                <a:defRPr sz="1000" b="1">
                  <a:solidFill>
                    <a:schemeClr val="tx1"/>
                  </a:solidFill>
                  <a:latin typeface="Comic Sans MS" pitchFamily="66" charset="0"/>
                </a:defRPr>
              </a:lvl4pPr>
              <a:lvl5pPr marL="2057400" indent="-228600">
                <a:defRPr sz="1000" b="1">
                  <a:solidFill>
                    <a:schemeClr val="tx1"/>
                  </a:solidFill>
                  <a:latin typeface="Comic Sans MS" pitchFamily="66" charset="0"/>
                </a:defRPr>
              </a:lvl5pPr>
              <a:lvl6pPr marL="2514600" indent="-228600" eaLnBrk="0" fontAlgn="base" hangingPunct="0">
                <a:spcBef>
                  <a:spcPct val="0"/>
                </a:spcBef>
                <a:spcAft>
                  <a:spcPct val="0"/>
                </a:spcAft>
                <a:defRPr sz="1000" b="1">
                  <a:solidFill>
                    <a:schemeClr val="tx1"/>
                  </a:solidFill>
                  <a:latin typeface="Comic Sans MS" pitchFamily="66" charset="0"/>
                </a:defRPr>
              </a:lvl6pPr>
              <a:lvl7pPr marL="2971800" indent="-228600" eaLnBrk="0" fontAlgn="base" hangingPunct="0">
                <a:spcBef>
                  <a:spcPct val="0"/>
                </a:spcBef>
                <a:spcAft>
                  <a:spcPct val="0"/>
                </a:spcAft>
                <a:defRPr sz="1000" b="1">
                  <a:solidFill>
                    <a:schemeClr val="tx1"/>
                  </a:solidFill>
                  <a:latin typeface="Comic Sans MS" pitchFamily="66" charset="0"/>
                </a:defRPr>
              </a:lvl7pPr>
              <a:lvl8pPr marL="3429000" indent="-228600" eaLnBrk="0" fontAlgn="base" hangingPunct="0">
                <a:spcBef>
                  <a:spcPct val="0"/>
                </a:spcBef>
                <a:spcAft>
                  <a:spcPct val="0"/>
                </a:spcAft>
                <a:defRPr sz="1000" b="1">
                  <a:solidFill>
                    <a:schemeClr val="tx1"/>
                  </a:solidFill>
                  <a:latin typeface="Comic Sans MS" pitchFamily="66" charset="0"/>
                </a:defRPr>
              </a:lvl8pPr>
              <a:lvl9pPr marL="3886200" indent="-228600" eaLnBrk="0" fontAlgn="base" hangingPunct="0">
                <a:spcBef>
                  <a:spcPct val="0"/>
                </a:spcBef>
                <a:spcAft>
                  <a:spcPct val="0"/>
                </a:spcAft>
                <a:defRPr sz="1000" b="1">
                  <a:solidFill>
                    <a:schemeClr val="tx1"/>
                  </a:solidFill>
                  <a:latin typeface="Comic Sans MS" pitchFamily="66" charset="0"/>
                </a:defRPr>
              </a:lvl9pPr>
            </a:lstStyle>
            <a:p>
              <a:pPr>
                <a:spcBef>
                  <a:spcPct val="50000"/>
                </a:spcBef>
                <a:defRPr/>
              </a:pPr>
              <a:r>
                <a:rPr lang="fr-FR" dirty="0" smtClean="0">
                  <a:solidFill>
                    <a:srgbClr val="333399"/>
                  </a:solidFill>
                  <a:latin typeface="Arial" charset="0"/>
                </a:rPr>
                <a:t>DIADEME</a:t>
              </a:r>
            </a:p>
            <a:p>
              <a:pPr>
                <a:spcBef>
                  <a:spcPct val="50000"/>
                </a:spcBef>
                <a:defRPr/>
              </a:pPr>
              <a:r>
                <a:rPr lang="fr-FR" dirty="0" smtClean="0">
                  <a:solidFill>
                    <a:srgbClr val="333399"/>
                  </a:solidFill>
                  <a:latin typeface="Arial" charset="0"/>
                </a:rPr>
                <a:t>Attestation Salaire </a:t>
              </a:r>
              <a:r>
                <a:rPr lang="fr-FR" b="0" dirty="0" smtClean="0">
                  <a:solidFill>
                    <a:srgbClr val="333399"/>
                  </a:solidFill>
                  <a:latin typeface="Arial" charset="0"/>
                </a:rPr>
                <a:t>numérisée</a:t>
              </a:r>
            </a:p>
          </p:txBody>
        </p:sp>
        <p:cxnSp>
          <p:nvCxnSpPr>
            <p:cNvPr id="85" name="AutoShape 14"/>
            <p:cNvCxnSpPr>
              <a:cxnSpLocks noChangeShapeType="1"/>
            </p:cNvCxnSpPr>
            <p:nvPr/>
          </p:nvCxnSpPr>
          <p:spPr bwMode="auto">
            <a:xfrm>
              <a:off x="5159891" y="2557138"/>
              <a:ext cx="0" cy="1260578"/>
            </a:xfrm>
            <a:prstGeom prst="straightConnector1">
              <a:avLst/>
            </a:prstGeom>
            <a:ln>
              <a:headEnd/>
              <a:tailEnd type="triangle" w="med" len="med"/>
            </a:ln>
          </p:spPr>
          <p:style>
            <a:lnRef idx="1">
              <a:schemeClr val="dk1"/>
            </a:lnRef>
            <a:fillRef idx="0">
              <a:schemeClr val="dk1"/>
            </a:fillRef>
            <a:effectRef idx="0">
              <a:schemeClr val="dk1"/>
            </a:effectRef>
            <a:fontRef idx="minor">
              <a:schemeClr val="tx1"/>
            </a:fontRef>
          </p:style>
        </p:cxnSp>
        <p:sp>
          <p:nvSpPr>
            <p:cNvPr id="4171" name="Text Box 17"/>
            <p:cNvSpPr>
              <a:spLocks noChangeArrowheads="1"/>
            </p:cNvSpPr>
            <p:nvPr/>
          </p:nvSpPr>
          <p:spPr bwMode="auto">
            <a:xfrm>
              <a:off x="4769370" y="2068107"/>
              <a:ext cx="1033452" cy="496912"/>
            </a:xfrm>
            <a:prstGeom prst="flowChartDocument">
              <a:avLst/>
            </a:prstGeom>
            <a:noFill/>
            <a:ln w="28575" algn="ctr">
              <a:solidFill>
                <a:srgbClr val="E7B27D"/>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b="1">
                  <a:solidFill>
                    <a:schemeClr val="tx1"/>
                  </a:solidFill>
                  <a:latin typeface="Comic Sans MS" pitchFamily="66" charset="0"/>
                </a:defRPr>
              </a:lvl1pPr>
              <a:lvl2pPr marL="742950" indent="-285750">
                <a:defRPr sz="1000" b="1">
                  <a:solidFill>
                    <a:schemeClr val="tx1"/>
                  </a:solidFill>
                  <a:latin typeface="Comic Sans MS" pitchFamily="66" charset="0"/>
                </a:defRPr>
              </a:lvl2pPr>
              <a:lvl3pPr marL="1143000" indent="-228600">
                <a:defRPr sz="1000" b="1">
                  <a:solidFill>
                    <a:schemeClr val="tx1"/>
                  </a:solidFill>
                  <a:latin typeface="Comic Sans MS" pitchFamily="66" charset="0"/>
                </a:defRPr>
              </a:lvl3pPr>
              <a:lvl4pPr marL="1600200" indent="-228600">
                <a:defRPr sz="1000" b="1">
                  <a:solidFill>
                    <a:schemeClr val="tx1"/>
                  </a:solidFill>
                  <a:latin typeface="Comic Sans MS" pitchFamily="66" charset="0"/>
                </a:defRPr>
              </a:lvl4pPr>
              <a:lvl5pPr marL="2057400" indent="-228600">
                <a:defRPr sz="1000" b="1">
                  <a:solidFill>
                    <a:schemeClr val="tx1"/>
                  </a:solidFill>
                  <a:latin typeface="Comic Sans MS" pitchFamily="66" charset="0"/>
                </a:defRPr>
              </a:lvl5pPr>
              <a:lvl6pPr marL="2514600" indent="-228600" eaLnBrk="0" fontAlgn="base" hangingPunct="0">
                <a:spcBef>
                  <a:spcPct val="0"/>
                </a:spcBef>
                <a:spcAft>
                  <a:spcPct val="0"/>
                </a:spcAft>
                <a:defRPr sz="1000" b="1">
                  <a:solidFill>
                    <a:schemeClr val="tx1"/>
                  </a:solidFill>
                  <a:latin typeface="Comic Sans MS" pitchFamily="66" charset="0"/>
                </a:defRPr>
              </a:lvl6pPr>
              <a:lvl7pPr marL="2971800" indent="-228600" eaLnBrk="0" fontAlgn="base" hangingPunct="0">
                <a:spcBef>
                  <a:spcPct val="0"/>
                </a:spcBef>
                <a:spcAft>
                  <a:spcPct val="0"/>
                </a:spcAft>
                <a:defRPr sz="1000" b="1">
                  <a:solidFill>
                    <a:schemeClr val="tx1"/>
                  </a:solidFill>
                  <a:latin typeface="Comic Sans MS" pitchFamily="66" charset="0"/>
                </a:defRPr>
              </a:lvl7pPr>
              <a:lvl8pPr marL="3429000" indent="-228600" eaLnBrk="0" fontAlgn="base" hangingPunct="0">
                <a:spcBef>
                  <a:spcPct val="0"/>
                </a:spcBef>
                <a:spcAft>
                  <a:spcPct val="0"/>
                </a:spcAft>
                <a:defRPr sz="1000" b="1">
                  <a:solidFill>
                    <a:schemeClr val="tx1"/>
                  </a:solidFill>
                  <a:latin typeface="Comic Sans MS" pitchFamily="66" charset="0"/>
                </a:defRPr>
              </a:lvl8pPr>
              <a:lvl9pPr marL="3886200" indent="-228600" eaLnBrk="0" fontAlgn="base" hangingPunct="0">
                <a:spcBef>
                  <a:spcPct val="0"/>
                </a:spcBef>
                <a:spcAft>
                  <a:spcPct val="0"/>
                </a:spcAft>
                <a:defRPr sz="1000" b="1">
                  <a:solidFill>
                    <a:schemeClr val="tx1"/>
                  </a:solidFill>
                  <a:latin typeface="Comic Sans MS" pitchFamily="66" charset="0"/>
                </a:defRPr>
              </a:lvl9pPr>
            </a:lstStyle>
            <a:p>
              <a:pPr algn="ctr">
                <a:spcBef>
                  <a:spcPct val="50000"/>
                </a:spcBef>
              </a:pPr>
              <a:r>
                <a:rPr lang="fr-FR" altLang="fr-FR">
                  <a:solidFill>
                    <a:srgbClr val="2D2D8A"/>
                  </a:solidFill>
                  <a:latin typeface="Arial" charset="0"/>
                </a:rPr>
                <a:t>Attestation Salaire </a:t>
              </a:r>
              <a:r>
                <a:rPr lang="fr-FR" altLang="fr-FR" b="0">
                  <a:solidFill>
                    <a:srgbClr val="2D2D8A"/>
                  </a:solidFill>
                  <a:latin typeface="Arial" charset="0"/>
                </a:rPr>
                <a:t>Papier</a:t>
              </a:r>
            </a:p>
          </p:txBody>
        </p:sp>
        <p:sp>
          <p:nvSpPr>
            <p:cNvPr id="4172" name="ZoneTexte 86"/>
            <p:cNvSpPr txBox="1">
              <a:spLocks noChangeArrowheads="1"/>
            </p:cNvSpPr>
            <p:nvPr/>
          </p:nvSpPr>
          <p:spPr bwMode="auto">
            <a:xfrm>
              <a:off x="2627856" y="3674737"/>
              <a:ext cx="1863705" cy="400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b="1">
                  <a:solidFill>
                    <a:schemeClr val="tx1"/>
                  </a:solidFill>
                  <a:latin typeface="Comic Sans MS" pitchFamily="66" charset="0"/>
                </a:defRPr>
              </a:lvl1pPr>
              <a:lvl2pPr marL="742950" indent="-285750">
                <a:defRPr sz="1000" b="1">
                  <a:solidFill>
                    <a:schemeClr val="tx1"/>
                  </a:solidFill>
                  <a:latin typeface="Comic Sans MS" pitchFamily="66" charset="0"/>
                </a:defRPr>
              </a:lvl2pPr>
              <a:lvl3pPr marL="1143000" indent="-228600">
                <a:defRPr sz="1000" b="1">
                  <a:solidFill>
                    <a:schemeClr val="tx1"/>
                  </a:solidFill>
                  <a:latin typeface="Comic Sans MS" pitchFamily="66" charset="0"/>
                </a:defRPr>
              </a:lvl3pPr>
              <a:lvl4pPr marL="1600200" indent="-228600">
                <a:defRPr sz="1000" b="1">
                  <a:solidFill>
                    <a:schemeClr val="tx1"/>
                  </a:solidFill>
                  <a:latin typeface="Comic Sans MS" pitchFamily="66" charset="0"/>
                </a:defRPr>
              </a:lvl4pPr>
              <a:lvl5pPr marL="2057400" indent="-228600">
                <a:defRPr sz="1000" b="1">
                  <a:solidFill>
                    <a:schemeClr val="tx1"/>
                  </a:solidFill>
                  <a:latin typeface="Comic Sans MS" pitchFamily="66" charset="0"/>
                </a:defRPr>
              </a:lvl5pPr>
              <a:lvl6pPr marL="2514600" indent="-228600" eaLnBrk="0" fontAlgn="base" hangingPunct="0">
                <a:spcBef>
                  <a:spcPct val="0"/>
                </a:spcBef>
                <a:spcAft>
                  <a:spcPct val="0"/>
                </a:spcAft>
                <a:defRPr sz="1000" b="1">
                  <a:solidFill>
                    <a:schemeClr val="tx1"/>
                  </a:solidFill>
                  <a:latin typeface="Comic Sans MS" pitchFamily="66" charset="0"/>
                </a:defRPr>
              </a:lvl6pPr>
              <a:lvl7pPr marL="2971800" indent="-228600" eaLnBrk="0" fontAlgn="base" hangingPunct="0">
                <a:spcBef>
                  <a:spcPct val="0"/>
                </a:spcBef>
                <a:spcAft>
                  <a:spcPct val="0"/>
                </a:spcAft>
                <a:defRPr sz="1000" b="1">
                  <a:solidFill>
                    <a:schemeClr val="tx1"/>
                  </a:solidFill>
                  <a:latin typeface="Comic Sans MS" pitchFamily="66" charset="0"/>
                </a:defRPr>
              </a:lvl7pPr>
              <a:lvl8pPr marL="3429000" indent="-228600" eaLnBrk="0" fontAlgn="base" hangingPunct="0">
                <a:spcBef>
                  <a:spcPct val="0"/>
                </a:spcBef>
                <a:spcAft>
                  <a:spcPct val="0"/>
                </a:spcAft>
                <a:defRPr sz="1000" b="1">
                  <a:solidFill>
                    <a:schemeClr val="tx1"/>
                  </a:solidFill>
                  <a:latin typeface="Comic Sans MS" pitchFamily="66" charset="0"/>
                </a:defRPr>
              </a:lvl8pPr>
              <a:lvl9pPr marL="3886200" indent="-228600" eaLnBrk="0" fontAlgn="base" hangingPunct="0">
                <a:spcBef>
                  <a:spcPct val="0"/>
                </a:spcBef>
                <a:spcAft>
                  <a:spcPct val="0"/>
                </a:spcAft>
                <a:defRPr sz="1000" b="1">
                  <a:solidFill>
                    <a:schemeClr val="tx1"/>
                  </a:solidFill>
                  <a:latin typeface="Comic Sans MS" pitchFamily="66" charset="0"/>
                </a:defRPr>
              </a:lvl9pPr>
            </a:lstStyle>
            <a:p>
              <a:pPr algn="ctr"/>
              <a:r>
                <a:rPr lang="fr-FR" altLang="fr-FR" sz="2000">
                  <a:solidFill>
                    <a:srgbClr val="2D2D8A"/>
                  </a:solidFill>
                  <a:latin typeface="Arial" charset="0"/>
                </a:rPr>
                <a:t>CPAM / ELSM</a:t>
              </a:r>
            </a:p>
          </p:txBody>
        </p:sp>
        <p:sp>
          <p:nvSpPr>
            <p:cNvPr id="4173" name="ZoneTexte 87"/>
            <p:cNvSpPr txBox="1">
              <a:spLocks noChangeArrowheads="1"/>
            </p:cNvSpPr>
            <p:nvPr/>
          </p:nvSpPr>
          <p:spPr bwMode="auto">
            <a:xfrm>
              <a:off x="5758373" y="1647398"/>
              <a:ext cx="1711307" cy="400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b="1">
                  <a:solidFill>
                    <a:schemeClr val="tx1"/>
                  </a:solidFill>
                  <a:latin typeface="Comic Sans MS" pitchFamily="66" charset="0"/>
                </a:defRPr>
              </a:lvl1pPr>
              <a:lvl2pPr marL="742950" indent="-285750">
                <a:defRPr sz="1000" b="1">
                  <a:solidFill>
                    <a:schemeClr val="tx1"/>
                  </a:solidFill>
                  <a:latin typeface="Comic Sans MS" pitchFamily="66" charset="0"/>
                </a:defRPr>
              </a:lvl2pPr>
              <a:lvl3pPr marL="1143000" indent="-228600">
                <a:defRPr sz="1000" b="1">
                  <a:solidFill>
                    <a:schemeClr val="tx1"/>
                  </a:solidFill>
                  <a:latin typeface="Comic Sans MS" pitchFamily="66" charset="0"/>
                </a:defRPr>
              </a:lvl3pPr>
              <a:lvl4pPr marL="1600200" indent="-228600">
                <a:defRPr sz="1000" b="1">
                  <a:solidFill>
                    <a:schemeClr val="tx1"/>
                  </a:solidFill>
                  <a:latin typeface="Comic Sans MS" pitchFamily="66" charset="0"/>
                </a:defRPr>
              </a:lvl4pPr>
              <a:lvl5pPr marL="2057400" indent="-228600">
                <a:defRPr sz="1000" b="1">
                  <a:solidFill>
                    <a:schemeClr val="tx1"/>
                  </a:solidFill>
                  <a:latin typeface="Comic Sans MS" pitchFamily="66" charset="0"/>
                </a:defRPr>
              </a:lvl5pPr>
              <a:lvl6pPr marL="2514600" indent="-228600" eaLnBrk="0" fontAlgn="base" hangingPunct="0">
                <a:spcBef>
                  <a:spcPct val="0"/>
                </a:spcBef>
                <a:spcAft>
                  <a:spcPct val="0"/>
                </a:spcAft>
                <a:defRPr sz="1000" b="1">
                  <a:solidFill>
                    <a:schemeClr val="tx1"/>
                  </a:solidFill>
                  <a:latin typeface="Comic Sans MS" pitchFamily="66" charset="0"/>
                </a:defRPr>
              </a:lvl6pPr>
              <a:lvl7pPr marL="2971800" indent="-228600" eaLnBrk="0" fontAlgn="base" hangingPunct="0">
                <a:spcBef>
                  <a:spcPct val="0"/>
                </a:spcBef>
                <a:spcAft>
                  <a:spcPct val="0"/>
                </a:spcAft>
                <a:defRPr sz="1000" b="1">
                  <a:solidFill>
                    <a:schemeClr val="tx1"/>
                  </a:solidFill>
                  <a:latin typeface="Comic Sans MS" pitchFamily="66" charset="0"/>
                </a:defRPr>
              </a:lvl7pPr>
              <a:lvl8pPr marL="3429000" indent="-228600" eaLnBrk="0" fontAlgn="base" hangingPunct="0">
                <a:spcBef>
                  <a:spcPct val="0"/>
                </a:spcBef>
                <a:spcAft>
                  <a:spcPct val="0"/>
                </a:spcAft>
                <a:defRPr sz="1000" b="1">
                  <a:solidFill>
                    <a:schemeClr val="tx1"/>
                  </a:solidFill>
                  <a:latin typeface="Comic Sans MS" pitchFamily="66" charset="0"/>
                </a:defRPr>
              </a:lvl8pPr>
              <a:lvl9pPr marL="3886200" indent="-228600" eaLnBrk="0" fontAlgn="base" hangingPunct="0">
                <a:spcBef>
                  <a:spcPct val="0"/>
                </a:spcBef>
                <a:spcAft>
                  <a:spcPct val="0"/>
                </a:spcAft>
                <a:defRPr sz="1000" b="1">
                  <a:solidFill>
                    <a:schemeClr val="tx1"/>
                  </a:solidFill>
                  <a:latin typeface="Comic Sans MS" pitchFamily="66" charset="0"/>
                </a:defRPr>
              </a:lvl9pPr>
            </a:lstStyle>
            <a:p>
              <a:pPr algn="ctr"/>
              <a:r>
                <a:rPr lang="fr-FR" altLang="fr-FR" sz="2000">
                  <a:solidFill>
                    <a:srgbClr val="2D2D8A"/>
                  </a:solidFill>
                  <a:latin typeface="Arial" charset="0"/>
                </a:rPr>
                <a:t>Employeur</a:t>
              </a:r>
            </a:p>
          </p:txBody>
        </p:sp>
        <p:sp>
          <p:nvSpPr>
            <p:cNvPr id="4174" name="ZoneTexte 88"/>
            <p:cNvSpPr txBox="1">
              <a:spLocks noChangeArrowheads="1"/>
            </p:cNvSpPr>
            <p:nvPr/>
          </p:nvSpPr>
          <p:spPr bwMode="auto">
            <a:xfrm>
              <a:off x="2705642" y="788518"/>
              <a:ext cx="1709720" cy="400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b="1">
                  <a:solidFill>
                    <a:schemeClr val="tx1"/>
                  </a:solidFill>
                  <a:latin typeface="Comic Sans MS" pitchFamily="66" charset="0"/>
                </a:defRPr>
              </a:lvl1pPr>
              <a:lvl2pPr marL="742950" indent="-285750">
                <a:defRPr sz="1000" b="1">
                  <a:solidFill>
                    <a:schemeClr val="tx1"/>
                  </a:solidFill>
                  <a:latin typeface="Comic Sans MS" pitchFamily="66" charset="0"/>
                </a:defRPr>
              </a:lvl2pPr>
              <a:lvl3pPr marL="1143000" indent="-228600">
                <a:defRPr sz="1000" b="1">
                  <a:solidFill>
                    <a:schemeClr val="tx1"/>
                  </a:solidFill>
                  <a:latin typeface="Comic Sans MS" pitchFamily="66" charset="0"/>
                </a:defRPr>
              </a:lvl3pPr>
              <a:lvl4pPr marL="1600200" indent="-228600">
                <a:defRPr sz="1000" b="1">
                  <a:solidFill>
                    <a:schemeClr val="tx1"/>
                  </a:solidFill>
                  <a:latin typeface="Comic Sans MS" pitchFamily="66" charset="0"/>
                </a:defRPr>
              </a:lvl4pPr>
              <a:lvl5pPr marL="2057400" indent="-228600">
                <a:defRPr sz="1000" b="1">
                  <a:solidFill>
                    <a:schemeClr val="tx1"/>
                  </a:solidFill>
                  <a:latin typeface="Comic Sans MS" pitchFamily="66" charset="0"/>
                </a:defRPr>
              </a:lvl5pPr>
              <a:lvl6pPr marL="2514600" indent="-228600" eaLnBrk="0" fontAlgn="base" hangingPunct="0">
                <a:spcBef>
                  <a:spcPct val="0"/>
                </a:spcBef>
                <a:spcAft>
                  <a:spcPct val="0"/>
                </a:spcAft>
                <a:defRPr sz="1000" b="1">
                  <a:solidFill>
                    <a:schemeClr val="tx1"/>
                  </a:solidFill>
                  <a:latin typeface="Comic Sans MS" pitchFamily="66" charset="0"/>
                </a:defRPr>
              </a:lvl6pPr>
              <a:lvl7pPr marL="2971800" indent="-228600" eaLnBrk="0" fontAlgn="base" hangingPunct="0">
                <a:spcBef>
                  <a:spcPct val="0"/>
                </a:spcBef>
                <a:spcAft>
                  <a:spcPct val="0"/>
                </a:spcAft>
                <a:defRPr sz="1000" b="1">
                  <a:solidFill>
                    <a:schemeClr val="tx1"/>
                  </a:solidFill>
                  <a:latin typeface="Comic Sans MS" pitchFamily="66" charset="0"/>
                </a:defRPr>
              </a:lvl7pPr>
              <a:lvl8pPr marL="3429000" indent="-228600" eaLnBrk="0" fontAlgn="base" hangingPunct="0">
                <a:spcBef>
                  <a:spcPct val="0"/>
                </a:spcBef>
                <a:spcAft>
                  <a:spcPct val="0"/>
                </a:spcAft>
                <a:defRPr sz="1000" b="1">
                  <a:solidFill>
                    <a:schemeClr val="tx1"/>
                  </a:solidFill>
                  <a:latin typeface="Comic Sans MS" pitchFamily="66" charset="0"/>
                </a:defRPr>
              </a:lvl8pPr>
              <a:lvl9pPr marL="3886200" indent="-228600" eaLnBrk="0" fontAlgn="base" hangingPunct="0">
                <a:spcBef>
                  <a:spcPct val="0"/>
                </a:spcBef>
                <a:spcAft>
                  <a:spcPct val="0"/>
                </a:spcAft>
                <a:defRPr sz="1000" b="1">
                  <a:solidFill>
                    <a:schemeClr val="tx1"/>
                  </a:solidFill>
                  <a:latin typeface="Comic Sans MS" pitchFamily="66" charset="0"/>
                </a:defRPr>
              </a:lvl9pPr>
            </a:lstStyle>
            <a:p>
              <a:pPr algn="ctr"/>
              <a:r>
                <a:rPr lang="fr-FR" altLang="fr-FR" sz="2000" dirty="0">
                  <a:solidFill>
                    <a:srgbClr val="2D2D8A"/>
                  </a:solidFill>
                  <a:latin typeface="Arial" charset="0"/>
                </a:rPr>
                <a:t>Assuré</a:t>
              </a:r>
            </a:p>
          </p:txBody>
        </p:sp>
        <p:sp>
          <p:nvSpPr>
            <p:cNvPr id="4175" name="ZoneTexte 89"/>
            <p:cNvSpPr txBox="1">
              <a:spLocks noChangeArrowheads="1"/>
            </p:cNvSpPr>
            <p:nvPr/>
          </p:nvSpPr>
          <p:spPr bwMode="auto">
            <a:xfrm>
              <a:off x="52959" y="1820444"/>
              <a:ext cx="1711307" cy="400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b="1">
                  <a:solidFill>
                    <a:schemeClr val="tx1"/>
                  </a:solidFill>
                  <a:latin typeface="Comic Sans MS" pitchFamily="66" charset="0"/>
                </a:defRPr>
              </a:lvl1pPr>
              <a:lvl2pPr marL="742950" indent="-285750">
                <a:defRPr sz="1000" b="1">
                  <a:solidFill>
                    <a:schemeClr val="tx1"/>
                  </a:solidFill>
                  <a:latin typeface="Comic Sans MS" pitchFamily="66" charset="0"/>
                </a:defRPr>
              </a:lvl2pPr>
              <a:lvl3pPr marL="1143000" indent="-228600">
                <a:defRPr sz="1000" b="1">
                  <a:solidFill>
                    <a:schemeClr val="tx1"/>
                  </a:solidFill>
                  <a:latin typeface="Comic Sans MS" pitchFamily="66" charset="0"/>
                </a:defRPr>
              </a:lvl3pPr>
              <a:lvl4pPr marL="1600200" indent="-228600">
                <a:defRPr sz="1000" b="1">
                  <a:solidFill>
                    <a:schemeClr val="tx1"/>
                  </a:solidFill>
                  <a:latin typeface="Comic Sans MS" pitchFamily="66" charset="0"/>
                </a:defRPr>
              </a:lvl4pPr>
              <a:lvl5pPr marL="2057400" indent="-228600">
                <a:defRPr sz="1000" b="1">
                  <a:solidFill>
                    <a:schemeClr val="tx1"/>
                  </a:solidFill>
                  <a:latin typeface="Comic Sans MS" pitchFamily="66" charset="0"/>
                </a:defRPr>
              </a:lvl5pPr>
              <a:lvl6pPr marL="2514600" indent="-228600" eaLnBrk="0" fontAlgn="base" hangingPunct="0">
                <a:spcBef>
                  <a:spcPct val="0"/>
                </a:spcBef>
                <a:spcAft>
                  <a:spcPct val="0"/>
                </a:spcAft>
                <a:defRPr sz="1000" b="1">
                  <a:solidFill>
                    <a:schemeClr val="tx1"/>
                  </a:solidFill>
                  <a:latin typeface="Comic Sans MS" pitchFamily="66" charset="0"/>
                </a:defRPr>
              </a:lvl6pPr>
              <a:lvl7pPr marL="2971800" indent="-228600" eaLnBrk="0" fontAlgn="base" hangingPunct="0">
                <a:spcBef>
                  <a:spcPct val="0"/>
                </a:spcBef>
                <a:spcAft>
                  <a:spcPct val="0"/>
                </a:spcAft>
                <a:defRPr sz="1000" b="1">
                  <a:solidFill>
                    <a:schemeClr val="tx1"/>
                  </a:solidFill>
                  <a:latin typeface="Comic Sans MS" pitchFamily="66" charset="0"/>
                </a:defRPr>
              </a:lvl7pPr>
              <a:lvl8pPr marL="3429000" indent="-228600" eaLnBrk="0" fontAlgn="base" hangingPunct="0">
                <a:spcBef>
                  <a:spcPct val="0"/>
                </a:spcBef>
                <a:spcAft>
                  <a:spcPct val="0"/>
                </a:spcAft>
                <a:defRPr sz="1000" b="1">
                  <a:solidFill>
                    <a:schemeClr val="tx1"/>
                  </a:solidFill>
                  <a:latin typeface="Comic Sans MS" pitchFamily="66" charset="0"/>
                </a:defRPr>
              </a:lvl8pPr>
              <a:lvl9pPr marL="3886200" indent="-228600" eaLnBrk="0" fontAlgn="base" hangingPunct="0">
                <a:spcBef>
                  <a:spcPct val="0"/>
                </a:spcBef>
                <a:spcAft>
                  <a:spcPct val="0"/>
                </a:spcAft>
                <a:defRPr sz="1000" b="1">
                  <a:solidFill>
                    <a:schemeClr val="tx1"/>
                  </a:solidFill>
                  <a:latin typeface="Comic Sans MS" pitchFamily="66" charset="0"/>
                </a:defRPr>
              </a:lvl9pPr>
            </a:lstStyle>
            <a:p>
              <a:pPr algn="ctr"/>
              <a:r>
                <a:rPr lang="fr-FR" altLang="fr-FR" sz="2000">
                  <a:solidFill>
                    <a:srgbClr val="2D2D8A"/>
                  </a:solidFill>
                  <a:latin typeface="Arial" charset="0"/>
                </a:rPr>
                <a:t>PS</a:t>
              </a:r>
            </a:p>
          </p:txBody>
        </p:sp>
        <p:cxnSp>
          <p:nvCxnSpPr>
            <p:cNvPr id="91" name="Connecteur en angle 90"/>
            <p:cNvCxnSpPr/>
            <p:nvPr/>
          </p:nvCxnSpPr>
          <p:spPr bwMode="auto">
            <a:xfrm flipH="1" flipV="1">
              <a:off x="4491561" y="1066354"/>
              <a:ext cx="3465475" cy="3642022"/>
            </a:xfrm>
            <a:prstGeom prst="bentConnector3">
              <a:avLst>
                <a:gd name="adj1" fmla="val -26098"/>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92" name="Text Box 9"/>
            <p:cNvSpPr txBox="1">
              <a:spLocks noChangeArrowheads="1"/>
            </p:cNvSpPr>
            <p:nvPr/>
          </p:nvSpPr>
          <p:spPr bwMode="auto">
            <a:xfrm>
              <a:off x="148208" y="2434890"/>
              <a:ext cx="1244587" cy="369362"/>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spAutoFit/>
            </a:bodyPr>
            <a:lstStyle/>
            <a:p>
              <a:pPr algn="ctr">
                <a:spcBef>
                  <a:spcPct val="50000"/>
                </a:spcBef>
                <a:defRPr/>
              </a:pPr>
              <a:r>
                <a:rPr lang="fr-FR" dirty="0">
                  <a:solidFill>
                    <a:srgbClr val="333399"/>
                  </a:solidFill>
                </a:rPr>
                <a:t>Espace PRO</a:t>
              </a:r>
            </a:p>
          </p:txBody>
        </p:sp>
        <p:sp>
          <p:nvSpPr>
            <p:cNvPr id="4178" name="Text Box 23"/>
            <p:cNvSpPr txBox="1">
              <a:spLocks noChangeArrowheads="1"/>
            </p:cNvSpPr>
            <p:nvPr/>
          </p:nvSpPr>
          <p:spPr bwMode="auto">
            <a:xfrm>
              <a:off x="5291138" y="765175"/>
              <a:ext cx="1216025" cy="2444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000" b="1">
                  <a:solidFill>
                    <a:schemeClr val="tx1"/>
                  </a:solidFill>
                  <a:latin typeface="Comic Sans MS" pitchFamily="66" charset="0"/>
                </a:defRPr>
              </a:lvl1pPr>
              <a:lvl2pPr marL="742950" indent="-285750">
                <a:defRPr sz="1000" b="1">
                  <a:solidFill>
                    <a:schemeClr val="tx1"/>
                  </a:solidFill>
                  <a:latin typeface="Comic Sans MS" pitchFamily="66" charset="0"/>
                </a:defRPr>
              </a:lvl2pPr>
              <a:lvl3pPr marL="1143000" indent="-228600">
                <a:defRPr sz="1000" b="1">
                  <a:solidFill>
                    <a:schemeClr val="tx1"/>
                  </a:solidFill>
                  <a:latin typeface="Comic Sans MS" pitchFamily="66" charset="0"/>
                </a:defRPr>
              </a:lvl3pPr>
              <a:lvl4pPr marL="1600200" indent="-228600">
                <a:defRPr sz="1000" b="1">
                  <a:solidFill>
                    <a:schemeClr val="tx1"/>
                  </a:solidFill>
                  <a:latin typeface="Comic Sans MS" pitchFamily="66" charset="0"/>
                </a:defRPr>
              </a:lvl4pPr>
              <a:lvl5pPr marL="2057400" indent="-228600">
                <a:defRPr sz="1000" b="1">
                  <a:solidFill>
                    <a:schemeClr val="tx1"/>
                  </a:solidFill>
                  <a:latin typeface="Comic Sans MS" pitchFamily="66" charset="0"/>
                </a:defRPr>
              </a:lvl5pPr>
              <a:lvl6pPr marL="2514600" indent="-228600" eaLnBrk="0" fontAlgn="base" hangingPunct="0">
                <a:spcBef>
                  <a:spcPct val="0"/>
                </a:spcBef>
                <a:spcAft>
                  <a:spcPct val="0"/>
                </a:spcAft>
                <a:defRPr sz="1000" b="1">
                  <a:solidFill>
                    <a:schemeClr val="tx1"/>
                  </a:solidFill>
                  <a:latin typeface="Comic Sans MS" pitchFamily="66" charset="0"/>
                </a:defRPr>
              </a:lvl6pPr>
              <a:lvl7pPr marL="2971800" indent="-228600" eaLnBrk="0" fontAlgn="base" hangingPunct="0">
                <a:spcBef>
                  <a:spcPct val="0"/>
                </a:spcBef>
                <a:spcAft>
                  <a:spcPct val="0"/>
                </a:spcAft>
                <a:defRPr sz="1000" b="1">
                  <a:solidFill>
                    <a:schemeClr val="tx1"/>
                  </a:solidFill>
                  <a:latin typeface="Comic Sans MS" pitchFamily="66" charset="0"/>
                </a:defRPr>
              </a:lvl7pPr>
              <a:lvl8pPr marL="3429000" indent="-228600" eaLnBrk="0" fontAlgn="base" hangingPunct="0">
                <a:spcBef>
                  <a:spcPct val="0"/>
                </a:spcBef>
                <a:spcAft>
                  <a:spcPct val="0"/>
                </a:spcAft>
                <a:defRPr sz="1000" b="1">
                  <a:solidFill>
                    <a:schemeClr val="tx1"/>
                  </a:solidFill>
                  <a:latin typeface="Comic Sans MS" pitchFamily="66" charset="0"/>
                </a:defRPr>
              </a:lvl8pPr>
              <a:lvl9pPr marL="3886200" indent="-228600" eaLnBrk="0" fontAlgn="base" hangingPunct="0">
                <a:spcBef>
                  <a:spcPct val="0"/>
                </a:spcBef>
                <a:spcAft>
                  <a:spcPct val="0"/>
                </a:spcAft>
                <a:defRPr sz="1000" b="1">
                  <a:solidFill>
                    <a:schemeClr val="tx1"/>
                  </a:solidFill>
                  <a:latin typeface="Comic Sans MS" pitchFamily="66" charset="0"/>
                </a:defRPr>
              </a:lvl9pPr>
            </a:lstStyle>
            <a:p>
              <a:pPr>
                <a:spcBef>
                  <a:spcPct val="50000"/>
                </a:spcBef>
              </a:pPr>
              <a:r>
                <a:rPr lang="fr-FR" altLang="fr-FR" i="1">
                  <a:solidFill>
                    <a:srgbClr val="333399"/>
                  </a:solidFill>
                  <a:latin typeface="Arial" charset="0"/>
                </a:rPr>
                <a:t>Mes paiements</a:t>
              </a:r>
              <a:endParaRPr lang="fr-FR" altLang="fr-FR" b="0" i="1">
                <a:solidFill>
                  <a:srgbClr val="333399"/>
                </a:solidFill>
                <a:latin typeface="Arial" charset="0"/>
              </a:endParaRPr>
            </a:p>
          </p:txBody>
        </p:sp>
        <p:sp>
          <p:nvSpPr>
            <p:cNvPr id="94" name="Text Box 17"/>
            <p:cNvSpPr txBox="1">
              <a:spLocks noChangeArrowheads="1"/>
            </p:cNvSpPr>
            <p:nvPr/>
          </p:nvSpPr>
          <p:spPr bwMode="auto">
            <a:xfrm>
              <a:off x="1595992" y="3798664"/>
              <a:ext cx="849303" cy="630288"/>
            </a:xfrm>
            <a:prstGeom prst="rect">
              <a:avLst/>
            </a:prstGeom>
            <a:noFill/>
            <a:ln/>
          </p:spPr>
          <p:style>
            <a:lnRef idx="2">
              <a:schemeClr val="accent2"/>
            </a:lnRef>
            <a:fillRef idx="1">
              <a:schemeClr val="lt1"/>
            </a:fillRef>
            <a:effectRef idx="0">
              <a:schemeClr val="accent2"/>
            </a:effectRef>
            <a:fontRef idx="minor">
              <a:schemeClr val="dk1"/>
            </a:fontRef>
          </p:style>
          <p:txBody>
            <a:bodyPr>
              <a:spAutoFit/>
            </a:bodyPr>
            <a:lstStyle>
              <a:lvl1pPr>
                <a:defRPr sz="1000" b="1">
                  <a:solidFill>
                    <a:schemeClr val="tx1"/>
                  </a:solidFill>
                  <a:latin typeface="Comic Sans MS" pitchFamily="66" charset="0"/>
                </a:defRPr>
              </a:lvl1pPr>
              <a:lvl2pPr marL="742950" indent="-285750">
                <a:defRPr sz="1000" b="1">
                  <a:solidFill>
                    <a:schemeClr val="tx1"/>
                  </a:solidFill>
                  <a:latin typeface="Comic Sans MS" pitchFamily="66" charset="0"/>
                </a:defRPr>
              </a:lvl2pPr>
              <a:lvl3pPr marL="1143000" indent="-228600">
                <a:defRPr sz="1000" b="1">
                  <a:solidFill>
                    <a:schemeClr val="tx1"/>
                  </a:solidFill>
                  <a:latin typeface="Comic Sans MS" pitchFamily="66" charset="0"/>
                </a:defRPr>
              </a:lvl3pPr>
              <a:lvl4pPr marL="1600200" indent="-228600">
                <a:defRPr sz="1000" b="1">
                  <a:solidFill>
                    <a:schemeClr val="tx1"/>
                  </a:solidFill>
                  <a:latin typeface="Comic Sans MS" pitchFamily="66" charset="0"/>
                </a:defRPr>
              </a:lvl4pPr>
              <a:lvl5pPr marL="2057400" indent="-228600">
                <a:defRPr sz="1000" b="1">
                  <a:solidFill>
                    <a:schemeClr val="tx1"/>
                  </a:solidFill>
                  <a:latin typeface="Comic Sans MS" pitchFamily="66" charset="0"/>
                </a:defRPr>
              </a:lvl5pPr>
              <a:lvl6pPr marL="2514600" indent="-228600" eaLnBrk="0" fontAlgn="base" hangingPunct="0">
                <a:spcBef>
                  <a:spcPct val="0"/>
                </a:spcBef>
                <a:spcAft>
                  <a:spcPct val="0"/>
                </a:spcAft>
                <a:defRPr sz="1000" b="1">
                  <a:solidFill>
                    <a:schemeClr val="tx1"/>
                  </a:solidFill>
                  <a:latin typeface="Comic Sans MS" pitchFamily="66" charset="0"/>
                </a:defRPr>
              </a:lvl6pPr>
              <a:lvl7pPr marL="2971800" indent="-228600" eaLnBrk="0" fontAlgn="base" hangingPunct="0">
                <a:spcBef>
                  <a:spcPct val="0"/>
                </a:spcBef>
                <a:spcAft>
                  <a:spcPct val="0"/>
                </a:spcAft>
                <a:defRPr sz="1000" b="1">
                  <a:solidFill>
                    <a:schemeClr val="tx1"/>
                  </a:solidFill>
                  <a:latin typeface="Comic Sans MS" pitchFamily="66" charset="0"/>
                </a:defRPr>
              </a:lvl7pPr>
              <a:lvl8pPr marL="3429000" indent="-228600" eaLnBrk="0" fontAlgn="base" hangingPunct="0">
                <a:spcBef>
                  <a:spcPct val="0"/>
                </a:spcBef>
                <a:spcAft>
                  <a:spcPct val="0"/>
                </a:spcAft>
                <a:defRPr sz="1000" b="1">
                  <a:solidFill>
                    <a:schemeClr val="tx1"/>
                  </a:solidFill>
                  <a:latin typeface="Comic Sans MS" pitchFamily="66" charset="0"/>
                </a:defRPr>
              </a:lvl8pPr>
              <a:lvl9pPr marL="3886200" indent="-228600" eaLnBrk="0" fontAlgn="base" hangingPunct="0">
                <a:spcBef>
                  <a:spcPct val="0"/>
                </a:spcBef>
                <a:spcAft>
                  <a:spcPct val="0"/>
                </a:spcAft>
                <a:defRPr sz="1000" b="1">
                  <a:solidFill>
                    <a:schemeClr val="tx1"/>
                  </a:solidFill>
                  <a:latin typeface="Comic Sans MS" pitchFamily="66" charset="0"/>
                </a:defRPr>
              </a:lvl9pPr>
            </a:lstStyle>
            <a:p>
              <a:pPr>
                <a:spcBef>
                  <a:spcPct val="50000"/>
                </a:spcBef>
                <a:defRPr/>
              </a:pPr>
              <a:r>
                <a:rPr lang="fr-FR" dirty="0" smtClean="0">
                  <a:solidFill>
                    <a:srgbClr val="333399"/>
                  </a:solidFill>
                  <a:latin typeface="Arial" charset="0"/>
                </a:rPr>
                <a:t>DIADEME</a:t>
              </a:r>
            </a:p>
            <a:p>
              <a:pPr>
                <a:spcBef>
                  <a:spcPct val="50000"/>
                </a:spcBef>
                <a:defRPr/>
              </a:pPr>
              <a:r>
                <a:rPr lang="fr-FR" dirty="0" smtClean="0">
                  <a:solidFill>
                    <a:srgbClr val="333399"/>
                  </a:solidFill>
                  <a:latin typeface="Arial" charset="0"/>
                </a:rPr>
                <a:t>AAT </a:t>
              </a:r>
              <a:r>
                <a:rPr lang="fr-FR" b="0" dirty="0" smtClean="0">
                  <a:solidFill>
                    <a:srgbClr val="333399"/>
                  </a:solidFill>
                  <a:latin typeface="Arial" charset="0"/>
                </a:rPr>
                <a:t>numérisée</a:t>
              </a:r>
            </a:p>
          </p:txBody>
        </p:sp>
        <p:cxnSp>
          <p:nvCxnSpPr>
            <p:cNvPr id="4180" name="Connecteur en angle 9"/>
            <p:cNvCxnSpPr>
              <a:cxnSpLocks noChangeShapeType="1"/>
              <a:stCxn id="92" idx="2"/>
            </p:cNvCxnSpPr>
            <p:nvPr/>
          </p:nvCxnSpPr>
          <p:spPr bwMode="auto">
            <a:xfrm rot="16200000" flipH="1">
              <a:off x="-119399" y="3694154"/>
              <a:ext cx="2402096" cy="622293"/>
            </a:xfrm>
            <a:prstGeom prst="bentConnector3">
              <a:avLst>
                <a:gd name="adj1" fmla="val 99656"/>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81" name="Connecteur en angle 14"/>
            <p:cNvCxnSpPr>
              <a:cxnSpLocks noChangeShapeType="1"/>
            </p:cNvCxnSpPr>
            <p:nvPr/>
          </p:nvCxnSpPr>
          <p:spPr bwMode="auto">
            <a:xfrm rot="16200000" flipH="1">
              <a:off x="4969471" y="4258957"/>
              <a:ext cx="468023" cy="827991"/>
            </a:xfrm>
            <a:prstGeom prst="bentConnector2">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9" name="AutoShape 14"/>
            <p:cNvCxnSpPr>
              <a:cxnSpLocks noChangeShapeType="1"/>
            </p:cNvCxnSpPr>
            <p:nvPr/>
          </p:nvCxnSpPr>
          <p:spPr bwMode="auto">
            <a:xfrm flipH="1">
              <a:off x="2015088" y="4448004"/>
              <a:ext cx="4762" cy="481052"/>
            </a:xfrm>
            <a:prstGeom prst="straightConnector1">
              <a:avLst/>
            </a:prstGeom>
            <a:ln>
              <a:headEnd/>
              <a:tailEnd type="triangle" w="med" len="med"/>
            </a:ln>
          </p:spPr>
          <p:style>
            <a:lnRef idx="1">
              <a:schemeClr val="dk1"/>
            </a:lnRef>
            <a:fillRef idx="0">
              <a:schemeClr val="dk1"/>
            </a:fillRef>
            <a:effectRef idx="0">
              <a:schemeClr val="dk1"/>
            </a:effectRef>
            <a:fontRef idx="minor">
              <a:schemeClr val="tx1"/>
            </a:fontRef>
          </p:style>
        </p:cxnSp>
        <p:sp>
          <p:nvSpPr>
            <p:cNvPr id="100" name="Text Box 17"/>
            <p:cNvSpPr txBox="1">
              <a:spLocks noChangeArrowheads="1"/>
            </p:cNvSpPr>
            <p:nvPr/>
          </p:nvSpPr>
          <p:spPr bwMode="auto">
            <a:xfrm>
              <a:off x="4716984" y="4609942"/>
              <a:ext cx="849303" cy="21546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a:defRPr sz="1000" b="1">
                  <a:solidFill>
                    <a:schemeClr val="tx1"/>
                  </a:solidFill>
                  <a:latin typeface="Comic Sans MS" pitchFamily="66" charset="0"/>
                </a:defRPr>
              </a:lvl1pPr>
              <a:lvl2pPr marL="742950" indent="-285750">
                <a:defRPr sz="1000" b="1">
                  <a:solidFill>
                    <a:schemeClr val="tx1"/>
                  </a:solidFill>
                  <a:latin typeface="Comic Sans MS" pitchFamily="66" charset="0"/>
                </a:defRPr>
              </a:lvl2pPr>
              <a:lvl3pPr marL="1143000" indent="-228600">
                <a:defRPr sz="1000" b="1">
                  <a:solidFill>
                    <a:schemeClr val="tx1"/>
                  </a:solidFill>
                  <a:latin typeface="Comic Sans MS" pitchFamily="66" charset="0"/>
                </a:defRPr>
              </a:lvl3pPr>
              <a:lvl4pPr marL="1600200" indent="-228600">
                <a:defRPr sz="1000" b="1">
                  <a:solidFill>
                    <a:schemeClr val="tx1"/>
                  </a:solidFill>
                  <a:latin typeface="Comic Sans MS" pitchFamily="66" charset="0"/>
                </a:defRPr>
              </a:lvl4pPr>
              <a:lvl5pPr marL="2057400" indent="-228600">
                <a:defRPr sz="1000" b="1">
                  <a:solidFill>
                    <a:schemeClr val="tx1"/>
                  </a:solidFill>
                  <a:latin typeface="Comic Sans MS" pitchFamily="66" charset="0"/>
                </a:defRPr>
              </a:lvl5pPr>
              <a:lvl6pPr marL="2514600" indent="-228600" eaLnBrk="0" fontAlgn="base" hangingPunct="0">
                <a:spcBef>
                  <a:spcPct val="0"/>
                </a:spcBef>
                <a:spcAft>
                  <a:spcPct val="0"/>
                </a:spcAft>
                <a:defRPr sz="1000" b="1">
                  <a:solidFill>
                    <a:schemeClr val="tx1"/>
                  </a:solidFill>
                  <a:latin typeface="Comic Sans MS" pitchFamily="66" charset="0"/>
                </a:defRPr>
              </a:lvl6pPr>
              <a:lvl7pPr marL="2971800" indent="-228600" eaLnBrk="0" fontAlgn="base" hangingPunct="0">
                <a:spcBef>
                  <a:spcPct val="0"/>
                </a:spcBef>
                <a:spcAft>
                  <a:spcPct val="0"/>
                </a:spcAft>
                <a:defRPr sz="1000" b="1">
                  <a:solidFill>
                    <a:schemeClr val="tx1"/>
                  </a:solidFill>
                  <a:latin typeface="Comic Sans MS" pitchFamily="66" charset="0"/>
                </a:defRPr>
              </a:lvl7pPr>
              <a:lvl8pPr marL="3429000" indent="-228600" eaLnBrk="0" fontAlgn="base" hangingPunct="0">
                <a:spcBef>
                  <a:spcPct val="0"/>
                </a:spcBef>
                <a:spcAft>
                  <a:spcPct val="0"/>
                </a:spcAft>
                <a:defRPr sz="1000" b="1">
                  <a:solidFill>
                    <a:schemeClr val="tx1"/>
                  </a:solidFill>
                  <a:latin typeface="Comic Sans MS" pitchFamily="66" charset="0"/>
                </a:defRPr>
              </a:lvl8pPr>
              <a:lvl9pPr marL="3886200" indent="-228600" eaLnBrk="0" fontAlgn="base" hangingPunct="0">
                <a:spcBef>
                  <a:spcPct val="0"/>
                </a:spcBef>
                <a:spcAft>
                  <a:spcPct val="0"/>
                </a:spcAft>
                <a:defRPr sz="1000" b="1">
                  <a:solidFill>
                    <a:schemeClr val="tx1"/>
                  </a:solidFill>
                  <a:latin typeface="Comic Sans MS" pitchFamily="66" charset="0"/>
                </a:defRPr>
              </a:lvl9pPr>
            </a:lstStyle>
            <a:p>
              <a:pPr algn="ctr">
                <a:spcBef>
                  <a:spcPct val="50000"/>
                </a:spcBef>
                <a:defRPr/>
              </a:pPr>
              <a:r>
                <a:rPr lang="fr-FR" sz="800" b="0" dirty="0" smtClean="0">
                  <a:solidFill>
                    <a:srgbClr val="333399"/>
                  </a:solidFill>
                  <a:latin typeface="Arial" charset="0"/>
                </a:rPr>
                <a:t>Saisie manuelle</a:t>
              </a:r>
            </a:p>
          </p:txBody>
        </p:sp>
        <p:sp>
          <p:nvSpPr>
            <p:cNvPr id="101" name="Rectangle 100"/>
            <p:cNvSpPr/>
            <p:nvPr/>
          </p:nvSpPr>
          <p:spPr bwMode="auto">
            <a:xfrm>
              <a:off x="5725035" y="2900066"/>
              <a:ext cx="749292" cy="754123"/>
            </a:xfrm>
            <a:prstGeom prst="rect">
              <a:avLst/>
            </a:prstGeom>
            <a:noFill/>
            <a:ln>
              <a:solidFill>
                <a:schemeClr val="accent5">
                  <a:lumMod val="75000"/>
                </a:schemeClr>
              </a:solidFill>
              <a:prstDash val="sysDash"/>
              <a:headEnd type="none" w="med" len="med"/>
              <a:tailEnd type="triangle" w="med" len="med"/>
            </a:ln>
          </p:spPr>
          <p:style>
            <a:lnRef idx="2">
              <a:schemeClr val="accent5"/>
            </a:lnRef>
            <a:fillRef idx="1">
              <a:schemeClr val="lt1"/>
            </a:fillRef>
            <a:effectRef idx="0">
              <a:schemeClr val="accent5"/>
            </a:effectRef>
            <a:fontRef idx="minor">
              <a:schemeClr val="dk1"/>
            </a:fontRef>
          </p:style>
          <p:txBody>
            <a:bodyPr/>
            <a:lstStyle/>
            <a:p>
              <a:pPr>
                <a:defRPr/>
              </a:pPr>
              <a:endParaRPr lang="fr-FR">
                <a:solidFill>
                  <a:srgbClr val="000000"/>
                </a:solidFill>
                <a:latin typeface="Comic Sans MS" pitchFamily="66" charset="0"/>
              </a:endParaRPr>
            </a:p>
          </p:txBody>
        </p:sp>
        <p:sp>
          <p:nvSpPr>
            <p:cNvPr id="102" name="Rectangle 101"/>
            <p:cNvSpPr/>
            <p:nvPr/>
          </p:nvSpPr>
          <p:spPr bwMode="auto">
            <a:xfrm>
              <a:off x="6614026" y="2901653"/>
              <a:ext cx="628643" cy="754124"/>
            </a:xfrm>
            <a:prstGeom prst="rect">
              <a:avLst/>
            </a:prstGeom>
            <a:noFill/>
            <a:ln>
              <a:solidFill>
                <a:schemeClr val="accent5">
                  <a:lumMod val="75000"/>
                </a:schemeClr>
              </a:solidFill>
              <a:prstDash val="sysDash"/>
              <a:headEnd type="none" w="med" len="med"/>
              <a:tailEnd type="triangle" w="med" len="med"/>
            </a:ln>
          </p:spPr>
          <p:style>
            <a:lnRef idx="2">
              <a:schemeClr val="accent5"/>
            </a:lnRef>
            <a:fillRef idx="1">
              <a:schemeClr val="lt1"/>
            </a:fillRef>
            <a:effectRef idx="0">
              <a:schemeClr val="accent5"/>
            </a:effectRef>
            <a:fontRef idx="minor">
              <a:schemeClr val="dk1"/>
            </a:fontRef>
          </p:style>
          <p:txBody>
            <a:bodyPr/>
            <a:lstStyle/>
            <a:p>
              <a:pPr>
                <a:defRPr/>
              </a:pPr>
              <a:endParaRPr lang="fr-FR">
                <a:solidFill>
                  <a:srgbClr val="000000"/>
                </a:solidFill>
                <a:latin typeface="Comic Sans MS" pitchFamily="66" charset="0"/>
              </a:endParaRPr>
            </a:p>
          </p:txBody>
        </p:sp>
        <p:cxnSp>
          <p:nvCxnSpPr>
            <p:cNvPr id="103" name="Connecteur droit avec flèche 102"/>
            <p:cNvCxnSpPr/>
            <p:nvPr/>
          </p:nvCxnSpPr>
          <p:spPr bwMode="auto">
            <a:xfrm flipH="1">
              <a:off x="6923585" y="2774643"/>
              <a:ext cx="25400" cy="135901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04" name="Line 19"/>
            <p:cNvSpPr>
              <a:spLocks noChangeShapeType="1"/>
            </p:cNvSpPr>
            <p:nvPr/>
          </p:nvSpPr>
          <p:spPr bwMode="auto">
            <a:xfrm>
              <a:off x="6250493" y="2623818"/>
              <a:ext cx="0" cy="1489196"/>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pPr>
                <a:defRPr/>
              </a:pPr>
              <a:endParaRPr lang="fr-FR">
                <a:solidFill>
                  <a:srgbClr val="000000"/>
                </a:solidFill>
              </a:endParaRPr>
            </a:p>
          </p:txBody>
        </p:sp>
      </p:grpSp>
      <p:sp>
        <p:nvSpPr>
          <p:cNvPr id="77" name="Text Box 8"/>
          <p:cNvSpPr txBox="1">
            <a:spLocks noChangeArrowheads="1"/>
          </p:cNvSpPr>
          <p:nvPr/>
        </p:nvSpPr>
        <p:spPr bwMode="auto">
          <a:xfrm>
            <a:off x="3064364" y="4946651"/>
            <a:ext cx="1169458" cy="432792"/>
          </a:xfrm>
          <a:prstGeom prst="ellipse">
            <a:avLst/>
          </a:prstGeom>
          <a:solidFill>
            <a:schemeClr val="accent6">
              <a:lumMod val="20000"/>
              <a:lumOff val="80000"/>
            </a:schemeClr>
          </a:solidFill>
          <a:ln>
            <a:solidFill>
              <a:schemeClr val="accent6"/>
            </a:solidFill>
            <a:headEnd/>
            <a:tailEnd/>
          </a:ln>
        </p:spPr>
        <p:style>
          <a:lnRef idx="1">
            <a:schemeClr val="accent3"/>
          </a:lnRef>
          <a:fillRef idx="3">
            <a:schemeClr val="accent3"/>
          </a:fillRef>
          <a:effectRef idx="2">
            <a:schemeClr val="accent3"/>
          </a:effectRef>
          <a:fontRef idx="minor">
            <a:schemeClr val="lt1"/>
          </a:fontRef>
        </p:style>
        <p:txBody>
          <a:bodyPr>
            <a:spAutoFit/>
          </a:bodyPr>
          <a:lstStyle/>
          <a:p>
            <a:pPr algn="ctr">
              <a:spcBef>
                <a:spcPct val="50000"/>
              </a:spcBef>
              <a:defRPr/>
            </a:pPr>
            <a:r>
              <a:rPr lang="fr-FR" sz="1400" dirty="0">
                <a:solidFill>
                  <a:srgbClr val="333399"/>
                </a:solidFill>
              </a:rPr>
              <a:t>Injecteur</a:t>
            </a:r>
          </a:p>
        </p:txBody>
      </p:sp>
      <p:sp>
        <p:nvSpPr>
          <p:cNvPr id="78" name="Text Box 12"/>
          <p:cNvSpPr txBox="1">
            <a:spLocks noChangeArrowheads="1"/>
          </p:cNvSpPr>
          <p:nvPr/>
        </p:nvSpPr>
        <p:spPr bwMode="auto">
          <a:xfrm>
            <a:off x="4333017" y="5878979"/>
            <a:ext cx="1243835" cy="369332"/>
          </a:xfrm>
          <a:prstGeom prst="rect">
            <a:avLst/>
          </a:prstGeom>
          <a:solidFill>
            <a:srgbClr val="B4DE86"/>
          </a:solidFill>
          <a:ln>
            <a:headEnd/>
            <a:tailEnd/>
          </a:ln>
        </p:spPr>
        <p:style>
          <a:lnRef idx="0">
            <a:schemeClr val="accent1"/>
          </a:lnRef>
          <a:fillRef idx="3">
            <a:schemeClr val="accent1"/>
          </a:fillRef>
          <a:effectRef idx="3">
            <a:schemeClr val="accent1"/>
          </a:effectRef>
          <a:fontRef idx="minor">
            <a:schemeClr val="lt1"/>
          </a:fontRef>
        </p:style>
        <p:txBody>
          <a:bodyPr>
            <a:spAutoFit/>
          </a:bodyPr>
          <a:lstStyle/>
          <a:p>
            <a:pPr algn="ctr">
              <a:spcBef>
                <a:spcPts val="0"/>
              </a:spcBef>
              <a:defRPr/>
            </a:pPr>
            <a:r>
              <a:rPr lang="fr-FR" dirty="0">
                <a:solidFill>
                  <a:srgbClr val="333399"/>
                </a:solidFill>
              </a:rPr>
              <a:t>LM2A</a:t>
            </a:r>
          </a:p>
        </p:txBody>
      </p:sp>
      <p:sp>
        <p:nvSpPr>
          <p:cNvPr id="79" name="Text Box 17"/>
          <p:cNvSpPr txBox="1">
            <a:spLocks noChangeArrowheads="1"/>
          </p:cNvSpPr>
          <p:nvPr/>
        </p:nvSpPr>
        <p:spPr bwMode="auto">
          <a:xfrm>
            <a:off x="2835937" y="5884863"/>
            <a:ext cx="920088" cy="247650"/>
          </a:xfrm>
          <a:prstGeom prst="rect">
            <a:avLst/>
          </a:prstGeom>
          <a:noFill/>
          <a:ln/>
        </p:spPr>
        <p:style>
          <a:lnRef idx="2">
            <a:schemeClr val="accent2"/>
          </a:lnRef>
          <a:fillRef idx="1">
            <a:schemeClr val="lt1"/>
          </a:fillRef>
          <a:effectRef idx="0">
            <a:schemeClr val="accent2"/>
          </a:effectRef>
          <a:fontRef idx="minor">
            <a:schemeClr val="dk1"/>
          </a:fontRef>
        </p:style>
        <p:txBody>
          <a:bodyPr>
            <a:spAutoFit/>
          </a:bodyPr>
          <a:lstStyle>
            <a:lvl1pPr>
              <a:defRPr sz="1000" b="1">
                <a:solidFill>
                  <a:schemeClr val="tx1"/>
                </a:solidFill>
                <a:latin typeface="Comic Sans MS" pitchFamily="66" charset="0"/>
              </a:defRPr>
            </a:lvl1pPr>
            <a:lvl2pPr marL="742950" indent="-285750">
              <a:defRPr sz="1000" b="1">
                <a:solidFill>
                  <a:schemeClr val="tx1"/>
                </a:solidFill>
                <a:latin typeface="Comic Sans MS" pitchFamily="66" charset="0"/>
              </a:defRPr>
            </a:lvl2pPr>
            <a:lvl3pPr marL="1143000" indent="-228600">
              <a:defRPr sz="1000" b="1">
                <a:solidFill>
                  <a:schemeClr val="tx1"/>
                </a:solidFill>
                <a:latin typeface="Comic Sans MS" pitchFamily="66" charset="0"/>
              </a:defRPr>
            </a:lvl3pPr>
            <a:lvl4pPr marL="1600200" indent="-228600">
              <a:defRPr sz="1000" b="1">
                <a:solidFill>
                  <a:schemeClr val="tx1"/>
                </a:solidFill>
                <a:latin typeface="Comic Sans MS" pitchFamily="66" charset="0"/>
              </a:defRPr>
            </a:lvl4pPr>
            <a:lvl5pPr marL="2057400" indent="-228600">
              <a:defRPr sz="1000" b="1">
                <a:solidFill>
                  <a:schemeClr val="tx1"/>
                </a:solidFill>
                <a:latin typeface="Comic Sans MS" pitchFamily="66" charset="0"/>
              </a:defRPr>
            </a:lvl5pPr>
            <a:lvl6pPr marL="2514600" indent="-228600" eaLnBrk="0" fontAlgn="base" hangingPunct="0">
              <a:spcBef>
                <a:spcPct val="0"/>
              </a:spcBef>
              <a:spcAft>
                <a:spcPct val="0"/>
              </a:spcAft>
              <a:defRPr sz="1000" b="1">
                <a:solidFill>
                  <a:schemeClr val="tx1"/>
                </a:solidFill>
                <a:latin typeface="Comic Sans MS" pitchFamily="66" charset="0"/>
              </a:defRPr>
            </a:lvl6pPr>
            <a:lvl7pPr marL="2971800" indent="-228600" eaLnBrk="0" fontAlgn="base" hangingPunct="0">
              <a:spcBef>
                <a:spcPct val="0"/>
              </a:spcBef>
              <a:spcAft>
                <a:spcPct val="0"/>
              </a:spcAft>
              <a:defRPr sz="1000" b="1">
                <a:solidFill>
                  <a:schemeClr val="tx1"/>
                </a:solidFill>
                <a:latin typeface="Comic Sans MS" pitchFamily="66" charset="0"/>
              </a:defRPr>
            </a:lvl7pPr>
            <a:lvl8pPr marL="3429000" indent="-228600" eaLnBrk="0" fontAlgn="base" hangingPunct="0">
              <a:spcBef>
                <a:spcPct val="0"/>
              </a:spcBef>
              <a:spcAft>
                <a:spcPct val="0"/>
              </a:spcAft>
              <a:defRPr sz="1000" b="1">
                <a:solidFill>
                  <a:schemeClr val="tx1"/>
                </a:solidFill>
                <a:latin typeface="Comic Sans MS" pitchFamily="66" charset="0"/>
              </a:defRPr>
            </a:lvl8pPr>
            <a:lvl9pPr marL="3886200" indent="-228600" eaLnBrk="0" fontAlgn="base" hangingPunct="0">
              <a:spcBef>
                <a:spcPct val="0"/>
              </a:spcBef>
              <a:spcAft>
                <a:spcPct val="0"/>
              </a:spcAft>
              <a:defRPr sz="1000" b="1">
                <a:solidFill>
                  <a:schemeClr val="tx1"/>
                </a:solidFill>
                <a:latin typeface="Comic Sans MS" pitchFamily="66" charset="0"/>
              </a:defRPr>
            </a:lvl9pPr>
          </a:lstStyle>
          <a:p>
            <a:pPr>
              <a:spcBef>
                <a:spcPct val="50000"/>
              </a:spcBef>
              <a:defRPr/>
            </a:pPr>
            <a:r>
              <a:rPr lang="fr-FR" dirty="0" smtClean="0">
                <a:solidFill>
                  <a:srgbClr val="333399"/>
                </a:solidFill>
                <a:latin typeface="Arial" charset="0"/>
              </a:rPr>
              <a:t>Hippocrate</a:t>
            </a:r>
            <a:endParaRPr lang="fr-FR" b="0" dirty="0" smtClean="0">
              <a:solidFill>
                <a:srgbClr val="333399"/>
              </a:solidFill>
              <a:latin typeface="Arial" charset="0"/>
            </a:endParaRPr>
          </a:p>
        </p:txBody>
      </p:sp>
      <p:cxnSp>
        <p:nvCxnSpPr>
          <p:cNvPr id="93" name="AutoShape 18"/>
          <p:cNvCxnSpPr>
            <a:cxnSpLocks noChangeShapeType="1"/>
            <a:stCxn id="79" idx="3"/>
          </p:cNvCxnSpPr>
          <p:nvPr/>
        </p:nvCxnSpPr>
        <p:spPr bwMode="auto">
          <a:xfrm flipV="1">
            <a:off x="3756025" y="6005514"/>
            <a:ext cx="576131" cy="3175"/>
          </a:xfrm>
          <a:prstGeom prst="straightConnector1">
            <a:avLst/>
          </a:prstGeom>
          <a:ln>
            <a:headEnd/>
            <a:tailEnd type="triangle" w="med" len="med"/>
          </a:ln>
        </p:spPr>
        <p:style>
          <a:lnRef idx="1">
            <a:schemeClr val="dk1"/>
          </a:lnRef>
          <a:fillRef idx="0">
            <a:schemeClr val="dk1"/>
          </a:fillRef>
          <a:effectRef idx="0">
            <a:schemeClr val="dk1"/>
          </a:effectRef>
          <a:fontRef idx="minor">
            <a:schemeClr val="tx1"/>
          </a:fontRef>
        </p:style>
      </p:cxnSp>
      <p:sp>
        <p:nvSpPr>
          <p:cNvPr id="156" name="Text Box 17"/>
          <p:cNvSpPr txBox="1">
            <a:spLocks noChangeArrowheads="1"/>
          </p:cNvSpPr>
          <p:nvPr/>
        </p:nvSpPr>
        <p:spPr bwMode="auto">
          <a:xfrm>
            <a:off x="2916767" y="4076700"/>
            <a:ext cx="1415389" cy="431800"/>
          </a:xfrm>
          <a:prstGeom prst="rect">
            <a:avLst/>
          </a:prstGeom>
          <a:noFill/>
          <a:ln/>
        </p:spPr>
        <p:style>
          <a:lnRef idx="2">
            <a:schemeClr val="accent2"/>
          </a:lnRef>
          <a:fillRef idx="1">
            <a:schemeClr val="lt1"/>
          </a:fillRef>
          <a:effectRef idx="0">
            <a:schemeClr val="accent2"/>
          </a:effectRef>
          <a:fontRef idx="minor">
            <a:schemeClr val="dk1"/>
          </a:fontRef>
        </p:style>
        <p:txBody>
          <a:bodyPr>
            <a:spAutoFit/>
          </a:bodyPr>
          <a:lstStyle>
            <a:lvl1pPr>
              <a:defRPr sz="1000" b="1">
                <a:solidFill>
                  <a:schemeClr val="tx1"/>
                </a:solidFill>
                <a:latin typeface="Comic Sans MS" pitchFamily="66" charset="0"/>
              </a:defRPr>
            </a:lvl1pPr>
            <a:lvl2pPr marL="742950" indent="-285750">
              <a:defRPr sz="1000" b="1">
                <a:solidFill>
                  <a:schemeClr val="tx1"/>
                </a:solidFill>
                <a:latin typeface="Comic Sans MS" pitchFamily="66" charset="0"/>
              </a:defRPr>
            </a:lvl2pPr>
            <a:lvl3pPr marL="1143000" indent="-228600">
              <a:defRPr sz="1000" b="1">
                <a:solidFill>
                  <a:schemeClr val="tx1"/>
                </a:solidFill>
                <a:latin typeface="Comic Sans MS" pitchFamily="66" charset="0"/>
              </a:defRPr>
            </a:lvl3pPr>
            <a:lvl4pPr marL="1600200" indent="-228600">
              <a:defRPr sz="1000" b="1">
                <a:solidFill>
                  <a:schemeClr val="tx1"/>
                </a:solidFill>
                <a:latin typeface="Comic Sans MS" pitchFamily="66" charset="0"/>
              </a:defRPr>
            </a:lvl4pPr>
            <a:lvl5pPr marL="2057400" indent="-228600">
              <a:defRPr sz="1000" b="1">
                <a:solidFill>
                  <a:schemeClr val="tx1"/>
                </a:solidFill>
                <a:latin typeface="Comic Sans MS" pitchFamily="66" charset="0"/>
              </a:defRPr>
            </a:lvl5pPr>
            <a:lvl6pPr marL="2514600" indent="-228600" eaLnBrk="0" fontAlgn="base" hangingPunct="0">
              <a:spcBef>
                <a:spcPct val="0"/>
              </a:spcBef>
              <a:spcAft>
                <a:spcPct val="0"/>
              </a:spcAft>
              <a:defRPr sz="1000" b="1">
                <a:solidFill>
                  <a:schemeClr val="tx1"/>
                </a:solidFill>
                <a:latin typeface="Comic Sans MS" pitchFamily="66" charset="0"/>
              </a:defRPr>
            </a:lvl6pPr>
            <a:lvl7pPr marL="2971800" indent="-228600" eaLnBrk="0" fontAlgn="base" hangingPunct="0">
              <a:spcBef>
                <a:spcPct val="0"/>
              </a:spcBef>
              <a:spcAft>
                <a:spcPct val="0"/>
              </a:spcAft>
              <a:defRPr sz="1000" b="1">
                <a:solidFill>
                  <a:schemeClr val="tx1"/>
                </a:solidFill>
                <a:latin typeface="Comic Sans MS" pitchFamily="66" charset="0"/>
              </a:defRPr>
            </a:lvl7pPr>
            <a:lvl8pPr marL="3429000" indent="-228600" eaLnBrk="0" fontAlgn="base" hangingPunct="0">
              <a:spcBef>
                <a:spcPct val="0"/>
              </a:spcBef>
              <a:spcAft>
                <a:spcPct val="0"/>
              </a:spcAft>
              <a:defRPr sz="1000" b="1">
                <a:solidFill>
                  <a:schemeClr val="tx1"/>
                </a:solidFill>
                <a:latin typeface="Comic Sans MS" pitchFamily="66" charset="0"/>
              </a:defRPr>
            </a:lvl8pPr>
            <a:lvl9pPr marL="3886200" indent="-228600" eaLnBrk="0" fontAlgn="base" hangingPunct="0">
              <a:spcBef>
                <a:spcPct val="0"/>
              </a:spcBef>
              <a:spcAft>
                <a:spcPct val="0"/>
              </a:spcAft>
              <a:defRPr sz="1000" b="1">
                <a:solidFill>
                  <a:schemeClr val="tx1"/>
                </a:solidFill>
                <a:latin typeface="Comic Sans MS" pitchFamily="66" charset="0"/>
              </a:defRPr>
            </a:lvl9pPr>
          </a:lstStyle>
          <a:p>
            <a:pPr algn="ctr">
              <a:spcBef>
                <a:spcPct val="50000"/>
              </a:spcBef>
              <a:defRPr/>
            </a:pPr>
            <a:r>
              <a:rPr lang="fr-FR" b="0" dirty="0" smtClean="0">
                <a:solidFill>
                  <a:srgbClr val="333399"/>
                </a:solidFill>
                <a:latin typeface="Arial" charset="0"/>
              </a:rPr>
              <a:t>Saisie manuelle</a:t>
            </a:r>
          </a:p>
          <a:p>
            <a:pPr algn="ctr">
              <a:spcBef>
                <a:spcPct val="50000"/>
              </a:spcBef>
              <a:defRPr/>
            </a:pPr>
            <a:r>
              <a:rPr lang="fr-FR" sz="800" b="0" dirty="0" smtClean="0">
                <a:solidFill>
                  <a:srgbClr val="000000"/>
                </a:solidFill>
                <a:latin typeface="Arial"/>
              </a:rPr>
              <a:t>AAT exclus</a:t>
            </a:r>
            <a:endParaRPr lang="fr-FR" sz="800" b="0" dirty="0" smtClean="0">
              <a:solidFill>
                <a:srgbClr val="333399"/>
              </a:solidFill>
              <a:latin typeface="Arial"/>
            </a:endParaRPr>
          </a:p>
        </p:txBody>
      </p:sp>
      <p:cxnSp>
        <p:nvCxnSpPr>
          <p:cNvPr id="157" name="AutoShape 18"/>
          <p:cNvCxnSpPr>
            <a:cxnSpLocks noChangeShapeType="1"/>
          </p:cNvCxnSpPr>
          <p:nvPr/>
        </p:nvCxnSpPr>
        <p:spPr bwMode="auto">
          <a:xfrm>
            <a:off x="2651920" y="4313238"/>
            <a:ext cx="273447" cy="0"/>
          </a:xfrm>
          <a:prstGeom prst="straightConnector1">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58" name="AutoShape 18"/>
          <p:cNvCxnSpPr>
            <a:cxnSpLocks noChangeShapeType="1"/>
            <a:stCxn id="156" idx="3"/>
            <a:endCxn id="68" idx="0"/>
          </p:cNvCxnSpPr>
          <p:nvPr/>
        </p:nvCxnSpPr>
        <p:spPr bwMode="auto">
          <a:xfrm>
            <a:off x="4332156" y="4292600"/>
            <a:ext cx="660889" cy="709882"/>
          </a:xfrm>
          <a:prstGeom prst="straightConnector1">
            <a:avLst/>
          </a:prstGeom>
          <a:ln>
            <a:headEnd/>
            <a:tailEnd type="triangle" w="med" len="med"/>
          </a:ln>
        </p:spPr>
        <p:style>
          <a:lnRef idx="1">
            <a:schemeClr val="dk1"/>
          </a:lnRef>
          <a:fillRef idx="0">
            <a:schemeClr val="dk1"/>
          </a:fillRef>
          <a:effectRef idx="0">
            <a:schemeClr val="dk1"/>
          </a:effectRef>
          <a:fontRef idx="minor">
            <a:schemeClr val="tx1"/>
          </a:fontRef>
        </p:style>
      </p:cxnSp>
      <p:grpSp>
        <p:nvGrpSpPr>
          <p:cNvPr id="4108" name="Groupe 2"/>
          <p:cNvGrpSpPr>
            <a:grpSpLocks/>
          </p:cNvGrpSpPr>
          <p:nvPr/>
        </p:nvGrpSpPr>
        <p:grpSpPr bwMode="auto">
          <a:xfrm rot="-5400000">
            <a:off x="6672594" y="3395068"/>
            <a:ext cx="346075" cy="201216"/>
            <a:chOff x="6818313" y="3460750"/>
            <a:chExt cx="849312" cy="400050"/>
          </a:xfrm>
        </p:grpSpPr>
        <p:cxnSp>
          <p:nvCxnSpPr>
            <p:cNvPr id="4131" name="Connecteur droit 16"/>
            <p:cNvCxnSpPr>
              <a:cxnSpLocks noChangeShapeType="1"/>
            </p:cNvCxnSpPr>
            <p:nvPr/>
          </p:nvCxnSpPr>
          <p:spPr bwMode="auto">
            <a:xfrm flipH="1">
              <a:off x="6850063" y="3460750"/>
              <a:ext cx="817562" cy="400050"/>
            </a:xfrm>
            <a:prstGeom prst="line">
              <a:avLst/>
            </a:prstGeom>
            <a:noFill/>
            <a:ln w="38100" algn="ctr">
              <a:solidFill>
                <a:srgbClr val="921029"/>
              </a:solidFill>
              <a:round/>
              <a:headEnd/>
              <a:tailEnd/>
            </a:ln>
            <a:extLst>
              <a:ext uri="{909E8E84-426E-40DD-AFC4-6F175D3DCCD1}">
                <a14:hiddenFill xmlns:a14="http://schemas.microsoft.com/office/drawing/2010/main">
                  <a:noFill/>
                </a14:hiddenFill>
              </a:ext>
            </a:extLst>
          </p:spPr>
        </p:cxnSp>
        <p:cxnSp>
          <p:nvCxnSpPr>
            <p:cNvPr id="4132" name="Connecteur droit 64"/>
            <p:cNvCxnSpPr>
              <a:cxnSpLocks noChangeShapeType="1"/>
            </p:cNvCxnSpPr>
            <p:nvPr/>
          </p:nvCxnSpPr>
          <p:spPr bwMode="auto">
            <a:xfrm flipH="1" flipV="1">
              <a:off x="6818313" y="3482975"/>
              <a:ext cx="849312" cy="377825"/>
            </a:xfrm>
            <a:prstGeom prst="line">
              <a:avLst/>
            </a:prstGeom>
            <a:noFill/>
            <a:ln w="38100" algn="ctr">
              <a:solidFill>
                <a:srgbClr val="921029"/>
              </a:solidFill>
              <a:round/>
              <a:headEnd/>
              <a:tailEnd/>
            </a:ln>
            <a:extLst>
              <a:ext uri="{909E8E84-426E-40DD-AFC4-6F175D3DCCD1}">
                <a14:hiddenFill xmlns:a14="http://schemas.microsoft.com/office/drawing/2010/main">
                  <a:noFill/>
                </a14:hiddenFill>
              </a:ext>
            </a:extLst>
          </p:spPr>
        </p:cxnSp>
      </p:grpSp>
      <p:cxnSp>
        <p:nvCxnSpPr>
          <p:cNvPr id="98" name="Connecteur droit avec flèche 97"/>
          <p:cNvCxnSpPr/>
          <p:nvPr/>
        </p:nvCxnSpPr>
        <p:spPr bwMode="auto">
          <a:xfrm>
            <a:off x="6970316" y="2624138"/>
            <a:ext cx="0" cy="1490662"/>
          </a:xfrm>
          <a:prstGeom prst="straightConnector1">
            <a:avLst/>
          </a:prstGeom>
          <a:ln>
            <a:solidFill>
              <a:srgbClr val="871A33"/>
            </a:solidFill>
            <a:prstDash val="sysDash"/>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05" name="Rectangle 104"/>
          <p:cNvSpPr/>
          <p:nvPr/>
        </p:nvSpPr>
        <p:spPr bwMode="auto">
          <a:xfrm>
            <a:off x="6923881" y="3673476"/>
            <a:ext cx="494046" cy="307777"/>
          </a:xfrm>
          <a:prstGeom prst="rect">
            <a:avLst/>
          </a:prstGeom>
        </p:spPr>
        <p:txBody>
          <a:bodyPr wrap="none">
            <a:spAutoFit/>
          </a:bodyPr>
          <a:lstStyle/>
          <a:p>
            <a:pPr>
              <a:defRPr/>
            </a:pPr>
            <a:r>
              <a:rPr lang="fr-FR" sz="1400" dirty="0">
                <a:solidFill>
                  <a:srgbClr val="871A33"/>
                </a:solidFill>
                <a:latin typeface="+mj-lt"/>
              </a:rPr>
              <a:t>DSN</a:t>
            </a:r>
          </a:p>
        </p:txBody>
      </p:sp>
      <p:grpSp>
        <p:nvGrpSpPr>
          <p:cNvPr id="4111" name="Groupe 14"/>
          <p:cNvGrpSpPr>
            <a:grpSpLocks/>
          </p:cNvGrpSpPr>
          <p:nvPr/>
        </p:nvGrpSpPr>
        <p:grpSpPr bwMode="auto">
          <a:xfrm rot="-5400000">
            <a:off x="7227227" y="3402278"/>
            <a:ext cx="346075" cy="199496"/>
            <a:chOff x="6818313" y="3460750"/>
            <a:chExt cx="849312" cy="400050"/>
          </a:xfrm>
        </p:grpSpPr>
        <p:cxnSp>
          <p:nvCxnSpPr>
            <p:cNvPr id="4129" name="Connecteur droit 16"/>
            <p:cNvCxnSpPr>
              <a:cxnSpLocks noChangeShapeType="1"/>
            </p:cNvCxnSpPr>
            <p:nvPr/>
          </p:nvCxnSpPr>
          <p:spPr bwMode="auto">
            <a:xfrm flipH="1">
              <a:off x="6850063" y="3460750"/>
              <a:ext cx="817562" cy="400050"/>
            </a:xfrm>
            <a:prstGeom prst="line">
              <a:avLst/>
            </a:prstGeom>
            <a:noFill/>
            <a:ln w="38100" algn="ctr">
              <a:solidFill>
                <a:srgbClr val="921029"/>
              </a:solidFill>
              <a:round/>
              <a:headEnd/>
              <a:tailEnd/>
            </a:ln>
            <a:extLst>
              <a:ext uri="{909E8E84-426E-40DD-AFC4-6F175D3DCCD1}">
                <a14:hiddenFill xmlns:a14="http://schemas.microsoft.com/office/drawing/2010/main">
                  <a:noFill/>
                </a14:hiddenFill>
              </a:ext>
            </a:extLst>
          </p:spPr>
        </p:cxnSp>
        <p:cxnSp>
          <p:nvCxnSpPr>
            <p:cNvPr id="4130" name="Connecteur droit 64"/>
            <p:cNvCxnSpPr>
              <a:cxnSpLocks noChangeShapeType="1"/>
            </p:cNvCxnSpPr>
            <p:nvPr/>
          </p:nvCxnSpPr>
          <p:spPr bwMode="auto">
            <a:xfrm flipH="1" flipV="1">
              <a:off x="6818313" y="3482975"/>
              <a:ext cx="849312" cy="377825"/>
            </a:xfrm>
            <a:prstGeom prst="line">
              <a:avLst/>
            </a:prstGeom>
            <a:noFill/>
            <a:ln w="38100" algn="ctr">
              <a:solidFill>
                <a:srgbClr val="921029"/>
              </a:solidFill>
              <a:round/>
              <a:headEnd/>
              <a:tailEnd/>
            </a:ln>
            <a:extLst>
              <a:ext uri="{909E8E84-426E-40DD-AFC4-6F175D3DCCD1}">
                <a14:hiddenFill xmlns:a14="http://schemas.microsoft.com/office/drawing/2010/main">
                  <a:noFill/>
                </a14:hiddenFill>
              </a:ext>
            </a:extLst>
          </p:spPr>
        </p:cxnSp>
      </p:grpSp>
      <p:cxnSp>
        <p:nvCxnSpPr>
          <p:cNvPr id="110" name="AutoShape 18"/>
          <p:cNvCxnSpPr>
            <a:cxnSpLocks noChangeShapeType="1"/>
            <a:endCxn id="68" idx="2"/>
          </p:cNvCxnSpPr>
          <p:nvPr/>
        </p:nvCxnSpPr>
        <p:spPr bwMode="auto">
          <a:xfrm flipV="1">
            <a:off x="4982237" y="5371814"/>
            <a:ext cx="10808" cy="506699"/>
          </a:xfrm>
          <a:prstGeom prst="straightConnector1">
            <a:avLst/>
          </a:prstGeom>
          <a:ln>
            <a:headEnd/>
            <a:tailEnd type="triangle" w="med" len="med"/>
          </a:ln>
        </p:spPr>
        <p:style>
          <a:lnRef idx="1">
            <a:schemeClr val="dk1"/>
          </a:lnRef>
          <a:fillRef idx="0">
            <a:schemeClr val="dk1"/>
          </a:fillRef>
          <a:effectRef idx="0">
            <a:schemeClr val="dk1"/>
          </a:effectRef>
          <a:fontRef idx="minor">
            <a:schemeClr val="tx1"/>
          </a:fontRef>
        </p:style>
      </p:cxnSp>
      <p:sp>
        <p:nvSpPr>
          <p:cNvPr id="96" name="Text Box 8"/>
          <p:cNvSpPr txBox="1">
            <a:spLocks noChangeArrowheads="1"/>
          </p:cNvSpPr>
          <p:nvPr/>
        </p:nvSpPr>
        <p:spPr bwMode="auto">
          <a:xfrm>
            <a:off x="4435758" y="5555459"/>
            <a:ext cx="1090742" cy="357054"/>
          </a:xfrm>
          <a:prstGeom prst="ellipse">
            <a:avLst/>
          </a:prstGeom>
          <a:solidFill>
            <a:schemeClr val="accent6">
              <a:lumMod val="20000"/>
              <a:lumOff val="80000"/>
            </a:schemeClr>
          </a:solidFill>
          <a:ln>
            <a:solidFill>
              <a:schemeClr val="accent6"/>
            </a:solidFill>
            <a:headEnd/>
            <a:tailEnd/>
          </a:ln>
        </p:spPr>
        <p:style>
          <a:lnRef idx="1">
            <a:schemeClr val="accent3"/>
          </a:lnRef>
          <a:fillRef idx="3">
            <a:schemeClr val="accent3"/>
          </a:fillRef>
          <a:effectRef idx="2">
            <a:schemeClr val="accent3"/>
          </a:effectRef>
          <a:fontRef idx="minor">
            <a:schemeClr val="lt1"/>
          </a:fontRef>
        </p:style>
        <p:txBody>
          <a:bodyPr wrap="square">
            <a:spAutoFit/>
          </a:bodyPr>
          <a:lstStyle/>
          <a:p>
            <a:pPr algn="ctr">
              <a:spcBef>
                <a:spcPct val="50000"/>
              </a:spcBef>
              <a:defRPr/>
            </a:pPr>
            <a:r>
              <a:rPr lang="fr-FR" sz="1050" dirty="0">
                <a:solidFill>
                  <a:srgbClr val="333399"/>
                </a:solidFill>
              </a:rPr>
              <a:t>Injecteur</a:t>
            </a:r>
          </a:p>
        </p:txBody>
      </p:sp>
      <p:sp>
        <p:nvSpPr>
          <p:cNvPr id="3" name="Titre 2"/>
          <p:cNvSpPr>
            <a:spLocks noGrp="1"/>
          </p:cNvSpPr>
          <p:nvPr>
            <p:ph type="title"/>
          </p:nvPr>
        </p:nvSpPr>
        <p:spPr/>
        <p:txBody>
          <a:bodyPr/>
          <a:lstStyle/>
          <a:p>
            <a:pPr>
              <a:defRPr/>
            </a:pPr>
            <a:r>
              <a:rPr lang="fr-FR" dirty="0" smtClean="0"/>
              <a:t>Schéma d’ensemble PE </a:t>
            </a:r>
            <a:r>
              <a:rPr lang="fr-FR" sz="2000" dirty="0" smtClean="0"/>
              <a:t>(hors SCAPIN) </a:t>
            </a:r>
            <a:r>
              <a:rPr lang="fr-FR" dirty="0" smtClean="0"/>
              <a:t>pour 2015 - 2016</a:t>
            </a:r>
            <a:endParaRPr lang="fr-FR" dirty="0"/>
          </a:p>
        </p:txBody>
      </p:sp>
      <p:sp>
        <p:nvSpPr>
          <p:cNvPr id="95" name="Rectangle 94"/>
          <p:cNvSpPr/>
          <p:nvPr/>
        </p:nvSpPr>
        <p:spPr bwMode="auto">
          <a:xfrm>
            <a:off x="7651436" y="3892034"/>
            <a:ext cx="880369" cy="369332"/>
          </a:xfrm>
          <a:prstGeom prst="rect">
            <a:avLst/>
          </a:prstGeom>
        </p:spPr>
        <p:txBody>
          <a:bodyPr wrap="none">
            <a:spAutoFit/>
          </a:bodyPr>
          <a:lstStyle/>
          <a:p>
            <a:pPr>
              <a:defRPr/>
            </a:pPr>
            <a:r>
              <a:rPr lang="fr-FR" dirty="0">
                <a:solidFill>
                  <a:srgbClr val="871A33"/>
                </a:solidFill>
                <a:latin typeface="+mj-lt"/>
              </a:rPr>
              <a:t>QW4.49</a:t>
            </a:r>
          </a:p>
        </p:txBody>
      </p:sp>
      <p:cxnSp>
        <p:nvCxnSpPr>
          <p:cNvPr id="109" name="AutoShape 14"/>
          <p:cNvCxnSpPr>
            <a:cxnSpLocks noChangeShapeType="1"/>
            <a:stCxn id="81" idx="4"/>
          </p:cNvCxnSpPr>
          <p:nvPr/>
        </p:nvCxnSpPr>
        <p:spPr bwMode="auto">
          <a:xfrm>
            <a:off x="7240324" y="4577093"/>
            <a:ext cx="1719" cy="292530"/>
          </a:xfrm>
          <a:prstGeom prst="straightConnector1">
            <a:avLst/>
          </a:prstGeom>
          <a:ln>
            <a:headEnd/>
            <a:tailEnd type="triangle" w="med" len="med"/>
          </a:ln>
        </p:spPr>
        <p:style>
          <a:lnRef idx="1">
            <a:schemeClr val="dk1"/>
          </a:lnRef>
          <a:fillRef idx="0">
            <a:schemeClr val="dk1"/>
          </a:fillRef>
          <a:effectRef idx="0">
            <a:schemeClr val="dk1"/>
          </a:effectRef>
          <a:fontRef idx="minor">
            <a:schemeClr val="tx1"/>
          </a:fontRef>
        </p:style>
      </p:cxnSp>
      <p:sp>
        <p:nvSpPr>
          <p:cNvPr id="71" name="Ellipse 70"/>
          <p:cNvSpPr/>
          <p:nvPr/>
        </p:nvSpPr>
        <p:spPr bwMode="auto">
          <a:xfrm>
            <a:off x="38454" y="6177135"/>
            <a:ext cx="1950217" cy="636242"/>
          </a:xfrm>
          <a:prstGeom prst="ellipse">
            <a:avLst/>
          </a:prstGeom>
          <a:ln>
            <a:headEnd type="none" w="med" len="med"/>
            <a:tailEnd type="triangle" w="med" len="med"/>
          </a:ln>
        </p:spPr>
        <p:style>
          <a:lnRef idx="0">
            <a:schemeClr val="accent5"/>
          </a:lnRef>
          <a:fillRef idx="3">
            <a:schemeClr val="accent5"/>
          </a:fillRef>
          <a:effectRef idx="3">
            <a:schemeClr val="accent5"/>
          </a:effectRef>
          <a:fontRef idx="minor">
            <a:schemeClr val="lt1"/>
          </a:fontRef>
        </p:style>
        <p:txBody>
          <a:bodyPr/>
          <a:lstStyle/>
          <a:p>
            <a:pPr>
              <a:defRPr/>
            </a:pPr>
            <a:endParaRPr lang="fr-FR">
              <a:solidFill>
                <a:srgbClr val="000000"/>
              </a:solidFill>
              <a:latin typeface="Comic Sans MS" pitchFamily="66" charset="0"/>
            </a:endParaRPr>
          </a:p>
        </p:txBody>
      </p:sp>
      <p:sp>
        <p:nvSpPr>
          <p:cNvPr id="86" name="Rectangle 85"/>
          <p:cNvSpPr/>
          <p:nvPr/>
        </p:nvSpPr>
        <p:spPr bwMode="auto">
          <a:xfrm>
            <a:off x="255333" y="6327775"/>
            <a:ext cx="1588897" cy="430887"/>
          </a:xfrm>
          <a:prstGeom prst="rect">
            <a:avLst/>
          </a:prstGeom>
        </p:spPr>
        <p:txBody>
          <a:bodyPr wrap="none">
            <a:spAutoFit/>
          </a:bodyPr>
          <a:lstStyle/>
          <a:p>
            <a:pPr>
              <a:defRPr/>
            </a:pPr>
            <a:r>
              <a:rPr lang="fr-FR" sz="1100" b="0" dirty="0">
                <a:solidFill>
                  <a:schemeClr val="accent6"/>
                </a:solidFill>
                <a:latin typeface="+mj-lt"/>
              </a:rPr>
              <a:t>Consultation Données</a:t>
            </a:r>
          </a:p>
          <a:p>
            <a:pPr>
              <a:defRPr/>
            </a:pPr>
            <a:r>
              <a:rPr lang="fr-FR" sz="1100" b="0" dirty="0">
                <a:solidFill>
                  <a:schemeClr val="accent6"/>
                </a:solidFill>
                <a:latin typeface="+mj-lt"/>
              </a:rPr>
              <a:t>Allocataires du Pôle Emploi</a:t>
            </a:r>
          </a:p>
        </p:txBody>
      </p:sp>
      <p:sp>
        <p:nvSpPr>
          <p:cNvPr id="4121" name="ZoneTexte 89"/>
          <p:cNvSpPr txBox="1">
            <a:spLocks noChangeArrowheads="1"/>
          </p:cNvSpPr>
          <p:nvPr/>
        </p:nvSpPr>
        <p:spPr bwMode="auto">
          <a:xfrm>
            <a:off x="460905" y="6165851"/>
            <a:ext cx="98200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b="1">
                <a:solidFill>
                  <a:schemeClr val="tx1"/>
                </a:solidFill>
                <a:latin typeface="Comic Sans MS" pitchFamily="66" charset="0"/>
              </a:defRPr>
            </a:lvl1pPr>
            <a:lvl2pPr marL="742950" indent="-285750">
              <a:defRPr sz="1000" b="1">
                <a:solidFill>
                  <a:schemeClr val="tx1"/>
                </a:solidFill>
                <a:latin typeface="Comic Sans MS" pitchFamily="66" charset="0"/>
              </a:defRPr>
            </a:lvl2pPr>
            <a:lvl3pPr marL="1143000" indent="-228600">
              <a:defRPr sz="1000" b="1">
                <a:solidFill>
                  <a:schemeClr val="tx1"/>
                </a:solidFill>
                <a:latin typeface="Comic Sans MS" pitchFamily="66" charset="0"/>
              </a:defRPr>
            </a:lvl3pPr>
            <a:lvl4pPr marL="1600200" indent="-228600">
              <a:defRPr sz="1000" b="1">
                <a:solidFill>
                  <a:schemeClr val="tx1"/>
                </a:solidFill>
                <a:latin typeface="Comic Sans MS" pitchFamily="66" charset="0"/>
              </a:defRPr>
            </a:lvl4pPr>
            <a:lvl5pPr marL="2057400" indent="-228600">
              <a:defRPr sz="1000" b="1">
                <a:solidFill>
                  <a:schemeClr val="tx1"/>
                </a:solidFill>
                <a:latin typeface="Comic Sans MS" pitchFamily="66" charset="0"/>
              </a:defRPr>
            </a:lvl5pPr>
            <a:lvl6pPr marL="2514600" indent="-228600" eaLnBrk="0" fontAlgn="base" hangingPunct="0">
              <a:spcBef>
                <a:spcPct val="0"/>
              </a:spcBef>
              <a:spcAft>
                <a:spcPct val="0"/>
              </a:spcAft>
              <a:defRPr sz="1000" b="1">
                <a:solidFill>
                  <a:schemeClr val="tx1"/>
                </a:solidFill>
                <a:latin typeface="Comic Sans MS" pitchFamily="66" charset="0"/>
              </a:defRPr>
            </a:lvl6pPr>
            <a:lvl7pPr marL="2971800" indent="-228600" eaLnBrk="0" fontAlgn="base" hangingPunct="0">
              <a:spcBef>
                <a:spcPct val="0"/>
              </a:spcBef>
              <a:spcAft>
                <a:spcPct val="0"/>
              </a:spcAft>
              <a:defRPr sz="1000" b="1">
                <a:solidFill>
                  <a:schemeClr val="tx1"/>
                </a:solidFill>
                <a:latin typeface="Comic Sans MS" pitchFamily="66" charset="0"/>
              </a:defRPr>
            </a:lvl7pPr>
            <a:lvl8pPr marL="3429000" indent="-228600" eaLnBrk="0" fontAlgn="base" hangingPunct="0">
              <a:spcBef>
                <a:spcPct val="0"/>
              </a:spcBef>
              <a:spcAft>
                <a:spcPct val="0"/>
              </a:spcAft>
              <a:defRPr sz="1000" b="1">
                <a:solidFill>
                  <a:schemeClr val="tx1"/>
                </a:solidFill>
                <a:latin typeface="Comic Sans MS" pitchFamily="66" charset="0"/>
              </a:defRPr>
            </a:lvl8pPr>
            <a:lvl9pPr marL="3886200" indent="-228600" eaLnBrk="0" fontAlgn="base" hangingPunct="0">
              <a:spcBef>
                <a:spcPct val="0"/>
              </a:spcBef>
              <a:spcAft>
                <a:spcPct val="0"/>
              </a:spcAft>
              <a:defRPr sz="1000" b="1">
                <a:solidFill>
                  <a:schemeClr val="tx1"/>
                </a:solidFill>
                <a:latin typeface="Comic Sans MS" pitchFamily="66" charset="0"/>
              </a:defRPr>
            </a:lvl9pPr>
          </a:lstStyle>
          <a:p>
            <a:pPr algn="ctr"/>
            <a:r>
              <a:rPr lang="fr-FR" altLang="fr-FR" sz="1400">
                <a:solidFill>
                  <a:srgbClr val="2D2D8A"/>
                </a:solidFill>
                <a:latin typeface="Arial" charset="0"/>
              </a:rPr>
              <a:t>AIDA2</a:t>
            </a:r>
          </a:p>
        </p:txBody>
      </p:sp>
      <p:sp>
        <p:nvSpPr>
          <p:cNvPr id="88" name="Text Box 11"/>
          <p:cNvSpPr txBox="1">
            <a:spLocks noChangeArrowheads="1"/>
          </p:cNvSpPr>
          <p:nvPr/>
        </p:nvSpPr>
        <p:spPr bwMode="auto">
          <a:xfrm>
            <a:off x="8967916" y="4816795"/>
            <a:ext cx="865512" cy="738664"/>
          </a:xfrm>
          <a:prstGeom prst="rect">
            <a:avLst/>
          </a:prstGeom>
          <a:solidFill>
            <a:srgbClr val="B4DE86"/>
          </a:solidFill>
          <a:ln>
            <a:headEnd/>
            <a:tailEnd/>
          </a:ln>
        </p:spPr>
        <p:style>
          <a:lnRef idx="0">
            <a:schemeClr val="accent1"/>
          </a:lnRef>
          <a:fillRef idx="3">
            <a:schemeClr val="accent1"/>
          </a:fillRef>
          <a:effectRef idx="3">
            <a:schemeClr val="accent1"/>
          </a:effectRef>
          <a:fontRef idx="minor">
            <a:schemeClr val="lt1"/>
          </a:fontRef>
        </p:style>
        <p:txBody>
          <a:bodyPr>
            <a:spAutoFit/>
          </a:bodyPr>
          <a:lstStyle/>
          <a:p>
            <a:pPr algn="ctr">
              <a:spcBef>
                <a:spcPts val="0"/>
              </a:spcBef>
              <a:defRPr/>
            </a:pPr>
            <a:endParaRPr lang="fr-FR" sz="1400" dirty="0">
              <a:solidFill>
                <a:srgbClr val="333399"/>
              </a:solidFill>
            </a:endParaRPr>
          </a:p>
          <a:p>
            <a:pPr algn="ctr">
              <a:spcBef>
                <a:spcPts val="0"/>
              </a:spcBef>
              <a:defRPr/>
            </a:pPr>
            <a:r>
              <a:rPr lang="fr-FR" sz="1400" dirty="0">
                <a:solidFill>
                  <a:srgbClr val="333399"/>
                </a:solidFill>
              </a:rPr>
              <a:t>ORPHEE</a:t>
            </a:r>
          </a:p>
          <a:p>
            <a:pPr algn="ctr">
              <a:spcBef>
                <a:spcPts val="0"/>
              </a:spcBef>
              <a:defRPr/>
            </a:pPr>
            <a:endParaRPr lang="fr-FR" sz="1400" dirty="0">
              <a:solidFill>
                <a:srgbClr val="333399"/>
              </a:solidFill>
            </a:endParaRPr>
          </a:p>
        </p:txBody>
      </p:sp>
      <p:sp>
        <p:nvSpPr>
          <p:cNvPr id="89" name="Rectangle 88"/>
          <p:cNvSpPr/>
          <p:nvPr/>
        </p:nvSpPr>
        <p:spPr bwMode="auto">
          <a:xfrm>
            <a:off x="8131258" y="4701458"/>
            <a:ext cx="880369" cy="369332"/>
          </a:xfrm>
          <a:prstGeom prst="rect">
            <a:avLst/>
          </a:prstGeom>
        </p:spPr>
        <p:txBody>
          <a:bodyPr wrap="none">
            <a:spAutoFit/>
          </a:bodyPr>
          <a:lstStyle/>
          <a:p>
            <a:pPr>
              <a:defRPr/>
            </a:pPr>
            <a:r>
              <a:rPr lang="fr-FR" dirty="0">
                <a:solidFill>
                  <a:srgbClr val="871A33"/>
                </a:solidFill>
                <a:latin typeface="+mj-lt"/>
              </a:rPr>
              <a:t>QW4.48</a:t>
            </a:r>
          </a:p>
        </p:txBody>
      </p:sp>
      <p:cxnSp>
        <p:nvCxnSpPr>
          <p:cNvPr id="90" name="Connecteur droit avec flèche 89"/>
          <p:cNvCxnSpPr/>
          <p:nvPr/>
        </p:nvCxnSpPr>
        <p:spPr bwMode="auto">
          <a:xfrm flipH="1" flipV="1">
            <a:off x="8174171" y="5144069"/>
            <a:ext cx="794544" cy="3175"/>
          </a:xfrm>
          <a:prstGeom prst="straightConnector1">
            <a:avLst/>
          </a:prstGeom>
          <a:ln>
            <a:solidFill>
              <a:srgbClr val="871A33"/>
            </a:solidFill>
            <a:prstDash val="sysDash"/>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97" name="Text Box 17"/>
          <p:cNvSpPr txBox="1">
            <a:spLocks noChangeArrowheads="1"/>
          </p:cNvSpPr>
          <p:nvPr/>
        </p:nvSpPr>
        <p:spPr bwMode="auto">
          <a:xfrm>
            <a:off x="8062384" y="5244270"/>
            <a:ext cx="1193535" cy="47625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a:defRPr sz="1000" b="1">
                <a:solidFill>
                  <a:schemeClr val="tx1"/>
                </a:solidFill>
                <a:latin typeface="Comic Sans MS" pitchFamily="66" charset="0"/>
              </a:defRPr>
            </a:lvl1pPr>
            <a:lvl2pPr marL="742950" indent="-285750">
              <a:defRPr sz="1000" b="1">
                <a:solidFill>
                  <a:schemeClr val="tx1"/>
                </a:solidFill>
                <a:latin typeface="Comic Sans MS" pitchFamily="66" charset="0"/>
              </a:defRPr>
            </a:lvl2pPr>
            <a:lvl3pPr marL="1143000" indent="-228600">
              <a:defRPr sz="1000" b="1">
                <a:solidFill>
                  <a:schemeClr val="tx1"/>
                </a:solidFill>
                <a:latin typeface="Comic Sans MS" pitchFamily="66" charset="0"/>
              </a:defRPr>
            </a:lvl3pPr>
            <a:lvl4pPr marL="1600200" indent="-228600">
              <a:defRPr sz="1000" b="1">
                <a:solidFill>
                  <a:schemeClr val="tx1"/>
                </a:solidFill>
                <a:latin typeface="Comic Sans MS" pitchFamily="66" charset="0"/>
              </a:defRPr>
            </a:lvl4pPr>
            <a:lvl5pPr marL="2057400" indent="-228600">
              <a:defRPr sz="1000" b="1">
                <a:solidFill>
                  <a:schemeClr val="tx1"/>
                </a:solidFill>
                <a:latin typeface="Comic Sans MS" pitchFamily="66" charset="0"/>
              </a:defRPr>
            </a:lvl5pPr>
            <a:lvl6pPr marL="2514600" indent="-228600" eaLnBrk="0" fontAlgn="base" hangingPunct="0">
              <a:spcBef>
                <a:spcPct val="0"/>
              </a:spcBef>
              <a:spcAft>
                <a:spcPct val="0"/>
              </a:spcAft>
              <a:defRPr sz="1000" b="1">
                <a:solidFill>
                  <a:schemeClr val="tx1"/>
                </a:solidFill>
                <a:latin typeface="Comic Sans MS" pitchFamily="66" charset="0"/>
              </a:defRPr>
            </a:lvl6pPr>
            <a:lvl7pPr marL="2971800" indent="-228600" eaLnBrk="0" fontAlgn="base" hangingPunct="0">
              <a:spcBef>
                <a:spcPct val="0"/>
              </a:spcBef>
              <a:spcAft>
                <a:spcPct val="0"/>
              </a:spcAft>
              <a:defRPr sz="1000" b="1">
                <a:solidFill>
                  <a:schemeClr val="tx1"/>
                </a:solidFill>
                <a:latin typeface="Comic Sans MS" pitchFamily="66" charset="0"/>
              </a:defRPr>
            </a:lvl7pPr>
            <a:lvl8pPr marL="3429000" indent="-228600" eaLnBrk="0" fontAlgn="base" hangingPunct="0">
              <a:spcBef>
                <a:spcPct val="0"/>
              </a:spcBef>
              <a:spcAft>
                <a:spcPct val="0"/>
              </a:spcAft>
              <a:defRPr sz="1000" b="1">
                <a:solidFill>
                  <a:schemeClr val="tx1"/>
                </a:solidFill>
                <a:latin typeface="Comic Sans MS" pitchFamily="66" charset="0"/>
              </a:defRPr>
            </a:lvl8pPr>
            <a:lvl9pPr marL="3886200" indent="-228600" eaLnBrk="0" fontAlgn="base" hangingPunct="0">
              <a:spcBef>
                <a:spcPct val="0"/>
              </a:spcBef>
              <a:spcAft>
                <a:spcPct val="0"/>
              </a:spcAft>
              <a:defRPr sz="1000" b="1">
                <a:solidFill>
                  <a:schemeClr val="tx1"/>
                </a:solidFill>
                <a:latin typeface="Comic Sans MS" pitchFamily="66" charset="0"/>
              </a:defRPr>
            </a:lvl9pPr>
          </a:lstStyle>
          <a:p>
            <a:pPr algn="ctr">
              <a:spcBef>
                <a:spcPct val="50000"/>
              </a:spcBef>
              <a:defRPr/>
            </a:pPr>
            <a:r>
              <a:rPr lang="fr-FR" dirty="0" smtClean="0">
                <a:solidFill>
                  <a:srgbClr val="333399"/>
                </a:solidFill>
                <a:latin typeface="Arial" charset="0"/>
              </a:rPr>
              <a:t>Régul IJ</a:t>
            </a:r>
          </a:p>
          <a:p>
            <a:pPr algn="ctr">
              <a:spcBef>
                <a:spcPct val="50000"/>
              </a:spcBef>
              <a:defRPr/>
            </a:pPr>
            <a:r>
              <a:rPr lang="fr-FR" b="0" dirty="0" smtClean="0">
                <a:solidFill>
                  <a:srgbClr val="333399"/>
                </a:solidFill>
                <a:latin typeface="Arial" charset="0"/>
              </a:rPr>
              <a:t>Risque AT/AS</a:t>
            </a:r>
          </a:p>
        </p:txBody>
      </p:sp>
      <p:cxnSp>
        <p:nvCxnSpPr>
          <p:cNvPr id="106" name="AutoShape 14"/>
          <p:cNvCxnSpPr>
            <a:cxnSpLocks noChangeShapeType="1"/>
            <a:endCxn id="83" idx="0"/>
          </p:cNvCxnSpPr>
          <p:nvPr/>
        </p:nvCxnSpPr>
        <p:spPr bwMode="auto">
          <a:xfrm>
            <a:off x="2967142" y="1410216"/>
            <a:ext cx="0" cy="1364734"/>
          </a:xfrm>
          <a:prstGeom prst="straightConnector1">
            <a:avLst/>
          </a:prstGeom>
          <a:ln>
            <a:headEn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096099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5800" y="1549391"/>
            <a:ext cx="3488307" cy="1237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a:xfrm>
            <a:off x="268524" y="827082"/>
            <a:ext cx="5095035" cy="4724370"/>
          </a:xfrm>
          <a:prstGeom prst="rect">
            <a:avLst/>
          </a:prstGeom>
        </p:spPr>
        <p:txBody>
          <a:bodyPr wrap="square">
            <a:spAutoFit/>
          </a:bodyPr>
          <a:lstStyle/>
          <a:p>
            <a:pPr marL="0" lvl="2" defTabSz="995363">
              <a:spcBef>
                <a:spcPts val="600"/>
              </a:spcBef>
              <a:spcAft>
                <a:spcPts val="1200"/>
              </a:spcAft>
              <a:buClr>
                <a:srgbClr val="0078B4"/>
              </a:buClr>
              <a:buSzPct val="80000"/>
              <a:defRPr/>
            </a:pPr>
            <a:r>
              <a:rPr lang="fr-FR" sz="1600" dirty="0" smtClean="0"/>
              <a:t>Définition</a:t>
            </a:r>
            <a:endParaRPr lang="fr-FR" sz="1600" dirty="0"/>
          </a:p>
          <a:p>
            <a:pPr marL="285750" lvl="2" indent="-285750" defTabSz="995363">
              <a:spcBef>
                <a:spcPts val="600"/>
              </a:spcBef>
              <a:spcAft>
                <a:spcPts val="300"/>
              </a:spcAft>
              <a:buClr>
                <a:srgbClr val="0078B4"/>
              </a:buClr>
              <a:buSzPct val="80000"/>
              <a:buFont typeface="Arial" charset="0"/>
              <a:buChar char="►"/>
              <a:defRPr/>
            </a:pPr>
            <a:r>
              <a:rPr lang="fr-FR" sz="1400" dirty="0"/>
              <a:t>La </a:t>
            </a:r>
            <a:r>
              <a:rPr lang="fr-FR" sz="1400" dirty="0" smtClean="0"/>
              <a:t>DSN (Déclaration Sociale Nominative) est </a:t>
            </a:r>
            <a:r>
              <a:rPr lang="fr-FR" sz="1400" dirty="0"/>
              <a:t>une modalité déclarative simplifiée </a:t>
            </a:r>
            <a:r>
              <a:rPr lang="fr-FR" sz="1400" dirty="0" smtClean="0"/>
              <a:t>qui remplacera en 2017 toutes les déclarations sociales et obligatoires</a:t>
            </a:r>
            <a:endParaRPr lang="fr-FR" sz="1400" kern="900" dirty="0" smtClean="0"/>
          </a:p>
          <a:p>
            <a:pPr marL="285750" lvl="2" indent="-285750" defTabSz="995363">
              <a:spcBef>
                <a:spcPts val="600"/>
              </a:spcBef>
              <a:spcAft>
                <a:spcPts val="300"/>
              </a:spcAft>
              <a:buClr>
                <a:srgbClr val="0078B4"/>
              </a:buClr>
              <a:buSzPct val="80000"/>
              <a:buFont typeface="Arial" charset="0"/>
              <a:buChar char="►"/>
              <a:defRPr/>
            </a:pPr>
            <a:r>
              <a:rPr lang="fr-FR" sz="1400" b="0" kern="900" dirty="0" smtClean="0"/>
              <a:t>La DSN est un </a:t>
            </a:r>
            <a:r>
              <a:rPr lang="fr-FR" sz="1400" kern="900" dirty="0" smtClean="0">
                <a:solidFill>
                  <a:srgbClr val="006699"/>
                </a:solidFill>
              </a:rPr>
              <a:t>fichier établi automatiquement </a:t>
            </a:r>
            <a:r>
              <a:rPr lang="fr-FR" sz="1400" b="0" kern="900" dirty="0" smtClean="0"/>
              <a:t>en sortie du logiciel de paie de l’employeur et envoyé :</a:t>
            </a:r>
          </a:p>
          <a:p>
            <a:pPr marL="1200150" lvl="4" indent="-285750" defTabSz="995363">
              <a:spcBef>
                <a:spcPts val="0"/>
              </a:spcBef>
              <a:spcAft>
                <a:spcPts val="600"/>
              </a:spcAft>
              <a:buClr>
                <a:srgbClr val="0078B4"/>
              </a:buClr>
              <a:buSzPct val="80000"/>
              <a:buFont typeface="Calibri" panose="020F0502020204030204" pitchFamily="34" charset="0"/>
              <a:buChar char="-"/>
              <a:defRPr/>
            </a:pPr>
            <a:r>
              <a:rPr lang="fr-FR" sz="1400" b="0" dirty="0" smtClean="0"/>
              <a:t>en une seule fois</a:t>
            </a:r>
          </a:p>
          <a:p>
            <a:pPr marL="1200150" lvl="4" indent="-285750" defTabSz="995363">
              <a:spcBef>
                <a:spcPts val="0"/>
              </a:spcBef>
              <a:spcAft>
                <a:spcPts val="600"/>
              </a:spcAft>
              <a:buClr>
                <a:srgbClr val="0078B4"/>
              </a:buClr>
              <a:buSzPct val="80000"/>
              <a:buFont typeface="Calibri" panose="020F0502020204030204" pitchFamily="34" charset="0"/>
              <a:buChar char="-"/>
              <a:defRPr/>
            </a:pPr>
            <a:r>
              <a:rPr lang="fr-FR" sz="1400" b="0" dirty="0" smtClean="0"/>
              <a:t>à un seul endroit</a:t>
            </a:r>
          </a:p>
          <a:p>
            <a:pPr marL="1200150" lvl="4" indent="-285750" defTabSz="995363">
              <a:spcBef>
                <a:spcPts val="0"/>
              </a:spcBef>
              <a:spcAft>
                <a:spcPts val="600"/>
              </a:spcAft>
              <a:buClr>
                <a:srgbClr val="0078B4"/>
              </a:buClr>
              <a:buSzPct val="80000"/>
              <a:buFont typeface="Calibri" panose="020F0502020204030204" pitchFamily="34" charset="0"/>
              <a:buChar char="-"/>
              <a:defRPr/>
            </a:pPr>
            <a:endParaRPr lang="fr-FR" sz="1400" b="0" dirty="0" smtClean="0"/>
          </a:p>
          <a:p>
            <a:pPr marL="285750" lvl="2" indent="-285750" defTabSz="995363">
              <a:spcBef>
                <a:spcPts val="600"/>
              </a:spcBef>
              <a:spcAft>
                <a:spcPts val="1200"/>
              </a:spcAft>
              <a:buClr>
                <a:srgbClr val="0078B4"/>
              </a:buClr>
              <a:buSzPct val="80000"/>
              <a:buFont typeface="Arial" charset="0"/>
              <a:buChar char="►"/>
              <a:defRPr/>
            </a:pPr>
            <a:r>
              <a:rPr lang="fr-FR" sz="1400" b="0" dirty="0" smtClean="0"/>
              <a:t>Ce fichier est transmis aux organismes suivants : </a:t>
            </a:r>
          </a:p>
          <a:p>
            <a:pPr marL="285750" lvl="2" indent="-285750" defTabSz="995363">
              <a:spcBef>
                <a:spcPts val="600"/>
              </a:spcBef>
              <a:spcAft>
                <a:spcPts val="1200"/>
              </a:spcAft>
              <a:buClr>
                <a:srgbClr val="0078B4"/>
              </a:buClr>
              <a:buSzPct val="80000"/>
              <a:buFont typeface="Arial" charset="0"/>
              <a:buChar char="►"/>
              <a:defRPr/>
            </a:pPr>
            <a:endParaRPr lang="fr-FR" sz="1400" b="0" dirty="0" smtClean="0"/>
          </a:p>
          <a:p>
            <a:pPr marL="742950" lvl="3" indent="-285750" defTabSz="995363">
              <a:spcBef>
                <a:spcPts val="0"/>
              </a:spcBef>
              <a:spcAft>
                <a:spcPts val="0"/>
              </a:spcAft>
              <a:buClr>
                <a:srgbClr val="0078B4"/>
              </a:buClr>
              <a:buSzPct val="80000"/>
              <a:buFont typeface="Calibri" panose="020F0502020204030204" pitchFamily="34" charset="0"/>
              <a:buChar char="-"/>
              <a:defRPr/>
            </a:pPr>
            <a:r>
              <a:rPr lang="fr-FR" sz="1400" b="0" dirty="0" smtClean="0"/>
              <a:t>Pour la préparation </a:t>
            </a:r>
            <a:r>
              <a:rPr lang="fr-FR" sz="1400" b="0" dirty="0"/>
              <a:t>du compte retraite et des </a:t>
            </a:r>
            <a:r>
              <a:rPr lang="fr-FR" sz="1400" dirty="0">
                <a:solidFill>
                  <a:srgbClr val="006699"/>
                </a:solidFill>
              </a:rPr>
              <a:t>DADS </a:t>
            </a:r>
            <a:r>
              <a:rPr lang="fr-FR" sz="1100" b="0" dirty="0"/>
              <a:t>(Déclarations Annuelles Des Salaires)</a:t>
            </a:r>
          </a:p>
          <a:p>
            <a:pPr marL="742950" lvl="3" indent="-285750" defTabSz="995363">
              <a:spcBef>
                <a:spcPts val="0"/>
              </a:spcBef>
              <a:spcAft>
                <a:spcPts val="0"/>
              </a:spcAft>
              <a:buClr>
                <a:srgbClr val="0078B4"/>
              </a:buClr>
              <a:buSzPct val="80000"/>
              <a:buFont typeface="Calibri" panose="020F0502020204030204" pitchFamily="34" charset="0"/>
              <a:buChar char="-"/>
              <a:defRPr/>
            </a:pPr>
            <a:r>
              <a:rPr lang="fr-FR" sz="1400" b="0" dirty="0" smtClean="0"/>
              <a:t>Pour la collecte </a:t>
            </a:r>
            <a:r>
              <a:rPr lang="fr-FR" sz="1400" b="0" dirty="0"/>
              <a:t>les cotisations </a:t>
            </a:r>
            <a:r>
              <a:rPr lang="fr-FR" sz="1400" b="0" dirty="0" smtClean="0"/>
              <a:t>sociales</a:t>
            </a:r>
            <a:r>
              <a:rPr lang="fr-FR" sz="1400" dirty="0">
                <a:solidFill>
                  <a:srgbClr val="006699"/>
                </a:solidFill>
              </a:rPr>
              <a:t> DUCS </a:t>
            </a:r>
            <a:r>
              <a:rPr lang="fr-FR" sz="1100" b="0" dirty="0" smtClean="0"/>
              <a:t>(Déclaration Unique des Cotisations Sociales)</a:t>
            </a:r>
            <a:endParaRPr lang="fr-FR" sz="1100" b="0" dirty="0"/>
          </a:p>
          <a:p>
            <a:pPr marL="742950" lvl="3" indent="-285750" defTabSz="995363">
              <a:spcBef>
                <a:spcPts val="0"/>
              </a:spcBef>
              <a:spcAft>
                <a:spcPts val="0"/>
              </a:spcAft>
              <a:buClr>
                <a:srgbClr val="0078B4"/>
              </a:buClr>
              <a:buSzPct val="80000"/>
              <a:buFont typeface="Calibri" panose="020F0502020204030204" pitchFamily="34" charset="0"/>
              <a:buChar char="-"/>
              <a:defRPr/>
            </a:pPr>
            <a:r>
              <a:rPr lang="fr-FR" sz="1400" b="0" dirty="0" smtClean="0"/>
              <a:t>Pour le traitement </a:t>
            </a:r>
            <a:r>
              <a:rPr lang="fr-FR" sz="1400" b="0" dirty="0"/>
              <a:t>des Indemnités </a:t>
            </a:r>
            <a:r>
              <a:rPr lang="fr-FR" sz="1400" b="0" dirty="0" smtClean="0"/>
              <a:t>journalières </a:t>
            </a:r>
            <a:r>
              <a:rPr lang="fr-FR" sz="1400" dirty="0">
                <a:solidFill>
                  <a:srgbClr val="006699"/>
                </a:solidFill>
              </a:rPr>
              <a:t>DSIJ</a:t>
            </a:r>
            <a:r>
              <a:rPr lang="fr-FR" sz="1400" b="0" dirty="0"/>
              <a:t> </a:t>
            </a:r>
            <a:r>
              <a:rPr lang="fr-FR" sz="1100" b="0" dirty="0" smtClean="0"/>
              <a:t>(</a:t>
            </a:r>
            <a:r>
              <a:rPr lang="fr-FR" sz="1100" b="0" dirty="0"/>
              <a:t>Déclaration de Salaires pour les Indemnités </a:t>
            </a:r>
            <a:r>
              <a:rPr lang="fr-FR" sz="1100" b="0" dirty="0" smtClean="0"/>
              <a:t>Journalières)</a:t>
            </a:r>
            <a:endParaRPr lang="fr-FR" sz="1100" b="0" dirty="0"/>
          </a:p>
        </p:txBody>
      </p:sp>
      <p:sp>
        <p:nvSpPr>
          <p:cNvPr id="2" name="Titre 1"/>
          <p:cNvSpPr>
            <a:spLocks noGrp="1"/>
          </p:cNvSpPr>
          <p:nvPr>
            <p:ph type="title"/>
          </p:nvPr>
        </p:nvSpPr>
        <p:spPr/>
        <p:txBody>
          <a:bodyPr/>
          <a:lstStyle/>
          <a:p>
            <a:r>
              <a:rPr lang="fr-FR" sz="2000" dirty="0"/>
              <a:t>4. </a:t>
            </a:r>
            <a:r>
              <a:rPr lang="fr-FR" sz="2000" dirty="0" smtClean="0"/>
              <a:t>Prestations servies</a:t>
            </a:r>
            <a:br>
              <a:rPr lang="fr-FR" sz="2000" dirty="0" smtClean="0"/>
            </a:br>
            <a:r>
              <a:rPr lang="fr-FR" sz="2000" i="1" dirty="0" smtClean="0"/>
              <a:t>Gestion </a:t>
            </a:r>
            <a:r>
              <a:rPr lang="fr-FR" sz="2000" i="1" dirty="0"/>
              <a:t>des Prestations en Espèces : </a:t>
            </a:r>
            <a:r>
              <a:rPr lang="fr-FR" sz="2000" i="1" dirty="0" smtClean="0"/>
              <a:t>DSN</a:t>
            </a:r>
            <a:endParaRPr lang="fr-FR" sz="2000" dirty="0"/>
          </a:p>
        </p:txBody>
      </p:sp>
      <p:cxnSp>
        <p:nvCxnSpPr>
          <p:cNvPr id="17" name="Straight Connector 11"/>
          <p:cNvCxnSpPr>
            <a:cxnSpLocks noChangeShapeType="1"/>
          </p:cNvCxnSpPr>
          <p:nvPr/>
        </p:nvCxnSpPr>
        <p:spPr bwMode="auto">
          <a:xfrm>
            <a:off x="498475" y="1172159"/>
            <a:ext cx="4875873"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pic>
        <p:nvPicPr>
          <p:cNvPr id="22" name="Picture 6">
            <a:hlinkClick r:id="rId4" action="ppaction://hlinksldjump"/>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00661" y="2814937"/>
            <a:ext cx="474761" cy="474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ounded Rectangle 9"/>
          <p:cNvSpPr/>
          <p:nvPr/>
        </p:nvSpPr>
        <p:spPr bwMode="auto">
          <a:xfrm>
            <a:off x="8764344" y="3244273"/>
            <a:ext cx="1048991" cy="396104"/>
          </a:xfrm>
          <a:prstGeom prst="roundRect">
            <a:avLst/>
          </a:prstGeom>
          <a:gradFill flip="none" rotWithShape="1">
            <a:gsLst>
              <a:gs pos="99000">
                <a:srgbClr val="FF6600"/>
              </a:gs>
              <a:gs pos="7000">
                <a:srgbClr val="FF9900"/>
              </a:gs>
            </a:gsLst>
            <a:path path="rect">
              <a:fillToRect l="100000" t="100000"/>
            </a:path>
            <a:tileRect r="-100000" b="-100000"/>
          </a:gradFill>
          <a:ln w="9525">
            <a:solidFill>
              <a:schemeClr val="bg1">
                <a:lumMod val="50000"/>
              </a:schemeClr>
            </a:solidFill>
            <a:round/>
            <a:headEnd/>
            <a:tailEnd/>
          </a:ln>
          <a:scene3d>
            <a:camera prst="orthographicFront"/>
            <a:lightRig rig="threePt" dir="t"/>
          </a:scene3d>
          <a:sp3d>
            <a:bevelT/>
            <a:bevelB/>
          </a:sp3d>
        </p:spPr>
        <p:txBody>
          <a:bodyPr anchor="ctr"/>
          <a:lstStyle/>
          <a:p>
            <a:pPr algn="ctr"/>
            <a:r>
              <a:rPr lang="fr-FR" sz="1400" dirty="0" smtClean="0">
                <a:solidFill>
                  <a:schemeClr val="bg1"/>
                </a:solidFill>
              </a:rPr>
              <a:t>DSN</a:t>
            </a:r>
            <a:endParaRPr lang="fr-FR" sz="1400" dirty="0">
              <a:solidFill>
                <a:schemeClr val="bg1"/>
              </a:solidFill>
            </a:endParaRPr>
          </a:p>
        </p:txBody>
      </p:sp>
      <p:sp>
        <p:nvSpPr>
          <p:cNvPr id="3" name="Accolade fermante 2"/>
          <p:cNvSpPr/>
          <p:nvPr/>
        </p:nvSpPr>
        <p:spPr bwMode="auto">
          <a:xfrm>
            <a:off x="3132083" y="2550965"/>
            <a:ext cx="200682" cy="541043"/>
          </a:xfrm>
          <a:prstGeom prst="rightBrace">
            <a:avLst/>
          </a:prstGeom>
          <a:noFill/>
          <a:ln w="9525" cap="flat" cmpd="sng" algn="ctr">
            <a:solidFill>
              <a:schemeClr val="accent2"/>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1" i="0" u="none" strike="noStrike" cap="none" normalizeH="0" baseline="0" smtClean="0">
              <a:ln>
                <a:noFill/>
              </a:ln>
              <a:solidFill>
                <a:schemeClr val="tx1"/>
              </a:solidFill>
              <a:effectLst/>
              <a:latin typeface="Arial" pitchFamily="34" charset="0"/>
            </a:endParaRPr>
          </a:p>
        </p:txBody>
      </p:sp>
      <p:sp>
        <p:nvSpPr>
          <p:cNvPr id="13" name="ZoneTexte 12"/>
          <p:cNvSpPr txBox="1"/>
          <p:nvPr/>
        </p:nvSpPr>
        <p:spPr>
          <a:xfrm>
            <a:off x="3362080" y="2590653"/>
            <a:ext cx="1019831" cy="461665"/>
          </a:xfrm>
          <a:prstGeom prst="rect">
            <a:avLst/>
          </a:prstGeom>
          <a:noFill/>
        </p:spPr>
        <p:txBody>
          <a:bodyPr wrap="none" rtlCol="0">
            <a:spAutoFit/>
          </a:bodyPr>
          <a:lstStyle/>
          <a:p>
            <a:r>
              <a:rPr lang="fr-FR" sz="1200" b="0" dirty="0" smtClean="0"/>
              <a:t>De manière </a:t>
            </a:r>
          </a:p>
          <a:p>
            <a:r>
              <a:rPr lang="fr-FR" sz="1200" b="0" dirty="0" smtClean="0"/>
              <a:t>sécurisée</a:t>
            </a:r>
          </a:p>
        </p:txBody>
      </p:sp>
      <p:pic>
        <p:nvPicPr>
          <p:cNvPr id="1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1885" y="2827759"/>
            <a:ext cx="1344609" cy="26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8" descr="http://www.info-retraite.fr/uploads/RTEmagicC_logo_CNAV.jpg.jpg"/>
          <p:cNvPicPr>
            <a:picLocks noChangeAspect="1" noChangeArrowheads="1"/>
          </p:cNvPicPr>
          <p:nvPr/>
        </p:nvPicPr>
        <p:blipFill rotWithShape="1">
          <a:blip r:embed="rId7">
            <a:extLst>
              <a:ext uri="{28A0092B-C50C-407E-A947-70E740481C1C}">
                <a14:useLocalDpi xmlns:a14="http://schemas.microsoft.com/office/drawing/2010/main" val="0"/>
              </a:ext>
            </a:extLst>
          </a:blip>
          <a:srcRect l="4239" t="10574" r="5694" b="12842"/>
          <a:stretch/>
        </p:blipFill>
        <p:spPr bwMode="auto">
          <a:xfrm>
            <a:off x="752368" y="3738177"/>
            <a:ext cx="913630" cy="352049"/>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46482" y="3743384"/>
            <a:ext cx="932561" cy="349214"/>
          </a:xfrm>
          <a:prstGeom prst="rect">
            <a:avLst/>
          </a:prstGeom>
        </p:spPr>
      </p:pic>
      <p:pic>
        <p:nvPicPr>
          <p:cNvPr id="18" name="Picture 26" descr="logo_Diaporama"/>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625" t="7274" r="-1" b="17261"/>
          <a:stretch/>
        </p:blipFill>
        <p:spPr bwMode="auto">
          <a:xfrm>
            <a:off x="3400584" y="3732840"/>
            <a:ext cx="1069122" cy="466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8980" y="916948"/>
            <a:ext cx="1449543" cy="63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à coins arrondis 155"/>
          <p:cNvSpPr>
            <a:spLocks noChangeArrowheads="1"/>
          </p:cNvSpPr>
          <p:nvPr/>
        </p:nvSpPr>
        <p:spPr bwMode="auto">
          <a:xfrm>
            <a:off x="6155311" y="3326148"/>
            <a:ext cx="2312276" cy="839788"/>
          </a:xfrm>
          <a:prstGeom prst="roundRect">
            <a:avLst>
              <a:gd name="adj" fmla="val 16667"/>
            </a:avLst>
          </a:prstGeom>
          <a:solidFill>
            <a:srgbClr val="DDE6F7"/>
          </a:solidFill>
          <a:ln>
            <a:noFill/>
          </a:ln>
        </p:spPr>
        <p:txBody>
          <a:bodyPr lIns="95788" tIns="47894" rIns="95788" bIns="47894" anchor="ctr" anchorCtr="1"/>
          <a:lstStyle/>
          <a:p>
            <a:pPr marL="0" marR="0" lvl="0" indent="0" defTabSz="957263" eaLnBrk="1" fontAlgn="auto" latinLnBrk="0" hangingPunct="1">
              <a:lnSpc>
                <a:spcPct val="100000"/>
              </a:lnSpc>
              <a:spcBef>
                <a:spcPts val="638"/>
              </a:spcBef>
              <a:spcAft>
                <a:spcPts val="0"/>
              </a:spcAft>
              <a:buClrTx/>
              <a:buSzTx/>
              <a:buFontTx/>
              <a:buNone/>
              <a:tabLst/>
              <a:defRPr/>
            </a:pPr>
            <a:r>
              <a:rPr kumimoji="0" lang="fr-FR" sz="1100" b="0" i="0" u="sng" strike="noStrike" kern="0" cap="none" spc="0" normalizeH="0" baseline="0" noProof="0" dirty="0" smtClean="0">
                <a:ln>
                  <a:noFill/>
                </a:ln>
                <a:solidFill>
                  <a:srgbClr val="3366CC">
                    <a:lumMod val="75000"/>
                  </a:srgbClr>
                </a:solidFill>
                <a:effectLst/>
                <a:uLnTx/>
                <a:uFillTx/>
                <a:latin typeface="+mj-lt"/>
                <a:cs typeface="Arial" pitchFamily="34" charset="0"/>
              </a:rPr>
              <a:t>ACOSS</a:t>
            </a:r>
            <a:r>
              <a:rPr kumimoji="0" lang="fr-FR" sz="1100" b="0" i="0" u="sng" strike="noStrike" kern="0" cap="none" spc="0" normalizeH="0" baseline="0" noProof="0" dirty="0">
                <a:ln>
                  <a:noFill/>
                </a:ln>
                <a:solidFill>
                  <a:srgbClr val="3366CC">
                    <a:lumMod val="75000"/>
                  </a:srgbClr>
                </a:solidFill>
                <a:effectLst/>
                <a:uLnTx/>
                <a:uFillTx/>
                <a:latin typeface="+mj-lt"/>
                <a:cs typeface="Arial" pitchFamily="34" charset="0"/>
              </a:rPr>
              <a:t/>
            </a:r>
            <a:br>
              <a:rPr kumimoji="0" lang="fr-FR" sz="1100" b="0" i="0" u="sng" strike="noStrike" kern="0" cap="none" spc="0" normalizeH="0" baseline="0" noProof="0" dirty="0">
                <a:ln>
                  <a:noFill/>
                </a:ln>
                <a:solidFill>
                  <a:srgbClr val="3366CC">
                    <a:lumMod val="75000"/>
                  </a:srgbClr>
                </a:solidFill>
                <a:effectLst/>
                <a:uLnTx/>
                <a:uFillTx/>
                <a:latin typeface="+mj-lt"/>
                <a:cs typeface="Arial" pitchFamily="34" charset="0"/>
              </a:rPr>
            </a:br>
            <a:r>
              <a:rPr kumimoji="0" lang="fr-FR" sz="1100" b="0" i="0" u="none" strike="noStrike" kern="0" cap="none" spc="0" normalizeH="0" baseline="0" noProof="0" dirty="0">
                <a:ln>
                  <a:noFill/>
                </a:ln>
                <a:solidFill>
                  <a:srgbClr val="3366CC">
                    <a:lumMod val="75000"/>
                  </a:srgbClr>
                </a:solidFill>
                <a:effectLst/>
                <a:uLnTx/>
                <a:uFillTx/>
                <a:latin typeface="+mj-lt"/>
                <a:cs typeface="Arial" pitchFamily="34" charset="0"/>
              </a:rPr>
              <a:t>- Réception des données</a:t>
            </a:r>
          </a:p>
          <a:p>
            <a:pPr marL="0" marR="0" lvl="0" indent="0" defTabSz="957263" eaLnBrk="1" fontAlgn="auto" latinLnBrk="0" hangingPunct="1">
              <a:lnSpc>
                <a:spcPct val="100000"/>
              </a:lnSpc>
              <a:spcBef>
                <a:spcPts val="0"/>
              </a:spcBef>
              <a:spcAft>
                <a:spcPts val="0"/>
              </a:spcAft>
              <a:buClrTx/>
              <a:buSzTx/>
              <a:buFontTx/>
              <a:buNone/>
              <a:tabLst/>
              <a:defRPr/>
            </a:pPr>
            <a:r>
              <a:rPr kumimoji="0" lang="fr-FR" sz="1100" b="0" i="0" u="none" strike="noStrike" kern="0" cap="none" spc="0" normalizeH="0" baseline="0" noProof="0" dirty="0">
                <a:ln>
                  <a:noFill/>
                </a:ln>
                <a:solidFill>
                  <a:srgbClr val="3366CC">
                    <a:lumMod val="75000"/>
                  </a:srgbClr>
                </a:solidFill>
                <a:effectLst/>
                <a:uLnTx/>
                <a:uFillTx/>
                <a:latin typeface="+mj-lt"/>
                <a:cs typeface="Arial" pitchFamily="34" charset="0"/>
              </a:rPr>
              <a:t>- Contrôle des données 1</a:t>
            </a:r>
            <a:r>
              <a:rPr kumimoji="0" lang="fr-FR" sz="1100" b="0" i="0" u="none" strike="noStrike" kern="0" cap="none" spc="0" normalizeH="0" baseline="30000" noProof="0" dirty="0">
                <a:ln>
                  <a:noFill/>
                </a:ln>
                <a:solidFill>
                  <a:srgbClr val="3366CC">
                    <a:lumMod val="75000"/>
                  </a:srgbClr>
                </a:solidFill>
                <a:effectLst/>
                <a:uLnTx/>
                <a:uFillTx/>
                <a:latin typeface="+mj-lt"/>
                <a:cs typeface="Arial" pitchFamily="34" charset="0"/>
              </a:rPr>
              <a:t>er</a:t>
            </a:r>
            <a:r>
              <a:rPr kumimoji="0" lang="fr-FR" sz="1100" b="0" i="0" u="none" strike="noStrike" kern="0" cap="none" spc="0" normalizeH="0" baseline="0" noProof="0" dirty="0">
                <a:ln>
                  <a:noFill/>
                </a:ln>
                <a:solidFill>
                  <a:srgbClr val="3366CC">
                    <a:lumMod val="75000"/>
                  </a:srgbClr>
                </a:solidFill>
                <a:effectLst/>
                <a:uLnTx/>
                <a:uFillTx/>
                <a:latin typeface="+mj-lt"/>
                <a:cs typeface="Arial" pitchFamily="34" charset="0"/>
              </a:rPr>
              <a:t> niveau</a:t>
            </a:r>
          </a:p>
          <a:p>
            <a:pPr marL="0" marR="0" lvl="0" indent="0" defTabSz="957263" eaLnBrk="1" fontAlgn="auto" latinLnBrk="0" hangingPunct="1">
              <a:lnSpc>
                <a:spcPct val="100000"/>
              </a:lnSpc>
              <a:spcBef>
                <a:spcPts val="0"/>
              </a:spcBef>
              <a:spcAft>
                <a:spcPts val="0"/>
              </a:spcAft>
              <a:buClrTx/>
              <a:buSzTx/>
              <a:buFontTx/>
              <a:buNone/>
              <a:tabLst/>
              <a:defRPr/>
            </a:pPr>
            <a:r>
              <a:rPr kumimoji="0" lang="fr-FR" sz="1100" b="0" i="0" u="none" strike="noStrike" kern="0" cap="none" spc="0" normalizeH="0" baseline="0" noProof="0" dirty="0">
                <a:ln>
                  <a:noFill/>
                </a:ln>
                <a:solidFill>
                  <a:srgbClr val="3366CC">
                    <a:lumMod val="75000"/>
                  </a:srgbClr>
                </a:solidFill>
                <a:effectLst/>
                <a:uLnTx/>
                <a:uFillTx/>
                <a:latin typeface="+mj-lt"/>
                <a:cs typeface="Arial" pitchFamily="34" charset="0"/>
              </a:rPr>
              <a:t>- Éclatement et distribution des données</a:t>
            </a:r>
          </a:p>
        </p:txBody>
      </p:sp>
      <p:sp>
        <p:nvSpPr>
          <p:cNvPr id="30" name="Rectangle à coins arrondis 155"/>
          <p:cNvSpPr>
            <a:spLocks noChangeArrowheads="1"/>
          </p:cNvSpPr>
          <p:nvPr/>
        </p:nvSpPr>
        <p:spPr bwMode="auto">
          <a:xfrm>
            <a:off x="5784375" y="4394768"/>
            <a:ext cx="3752850" cy="699849"/>
          </a:xfrm>
          <a:prstGeom prst="roundRect">
            <a:avLst>
              <a:gd name="adj" fmla="val 16667"/>
            </a:avLst>
          </a:prstGeom>
          <a:solidFill>
            <a:srgbClr val="DADADA">
              <a:lumMod val="90000"/>
            </a:srgbClr>
          </a:solidFill>
          <a:ln>
            <a:noFill/>
          </a:ln>
        </p:spPr>
        <p:txBody>
          <a:bodyPr lIns="95788" tIns="47894" rIns="95788" bIns="47894" anchor="ctr" anchorCtr="1"/>
          <a:lstStyle/>
          <a:p>
            <a:pPr marL="0" marR="0" lvl="0" indent="0" defTabSz="957263" eaLnBrk="1" fontAlgn="auto" latinLnBrk="0" hangingPunct="1">
              <a:lnSpc>
                <a:spcPct val="100000"/>
              </a:lnSpc>
              <a:spcBef>
                <a:spcPts val="638"/>
              </a:spcBef>
              <a:spcAft>
                <a:spcPts val="0"/>
              </a:spcAft>
              <a:buClrTx/>
              <a:buSzTx/>
              <a:buFontTx/>
              <a:buNone/>
              <a:tabLst/>
              <a:defRPr/>
            </a:pPr>
            <a:r>
              <a:rPr kumimoji="0" lang="fr-FR" sz="1050" b="0" i="0" u="sng" strike="noStrike" kern="0" cap="none" spc="0" normalizeH="0" baseline="0" noProof="0" dirty="0" smtClean="0">
                <a:ln>
                  <a:noFill/>
                </a:ln>
                <a:solidFill>
                  <a:srgbClr val="3366CC">
                    <a:lumMod val="75000"/>
                  </a:srgbClr>
                </a:solidFill>
                <a:effectLst/>
                <a:uLnTx/>
                <a:uFillTx/>
                <a:latin typeface="+mj-lt"/>
                <a:cs typeface="Arial" pitchFamily="34" charset="0"/>
              </a:rPr>
              <a:t>CNAV</a:t>
            </a:r>
            <a:endParaRPr kumimoji="0" lang="fr-FR" sz="1050" b="0" i="0" u="sng" strike="noStrike" kern="0" cap="none" spc="0" normalizeH="0" baseline="0" noProof="0" dirty="0">
              <a:ln>
                <a:noFill/>
              </a:ln>
              <a:solidFill>
                <a:srgbClr val="3366CC">
                  <a:lumMod val="75000"/>
                </a:srgbClr>
              </a:solidFill>
              <a:effectLst/>
              <a:uLnTx/>
              <a:uFillTx/>
              <a:latin typeface="+mj-lt"/>
              <a:cs typeface="Arial" pitchFamily="34" charset="0"/>
            </a:endParaRPr>
          </a:p>
          <a:p>
            <a:pPr marL="0" marR="0" lvl="0" indent="0" defTabSz="957263" eaLnBrk="1" fontAlgn="auto" latinLnBrk="0" hangingPunct="1">
              <a:lnSpc>
                <a:spcPct val="100000"/>
              </a:lnSpc>
              <a:spcBef>
                <a:spcPts val="0"/>
              </a:spcBef>
              <a:spcAft>
                <a:spcPts val="0"/>
              </a:spcAft>
              <a:buClrTx/>
              <a:buSzTx/>
              <a:buFontTx/>
              <a:buNone/>
              <a:tabLst/>
              <a:defRPr/>
            </a:pPr>
            <a:r>
              <a:rPr kumimoji="0" lang="fr-FR" sz="1050" b="0" i="0" u="none" strike="noStrike" kern="0" cap="none" spc="0" normalizeH="0" baseline="0" noProof="0" dirty="0">
                <a:ln>
                  <a:noFill/>
                </a:ln>
                <a:solidFill>
                  <a:srgbClr val="3366CC">
                    <a:lumMod val="75000"/>
                  </a:srgbClr>
                </a:solidFill>
                <a:effectLst/>
                <a:uLnTx/>
                <a:uFillTx/>
                <a:latin typeface="+mj-lt"/>
                <a:cs typeface="Arial" pitchFamily="34" charset="0"/>
              </a:rPr>
              <a:t>- Contrôle métier des </a:t>
            </a:r>
            <a:r>
              <a:rPr kumimoji="0" lang="fr-FR" sz="1050" b="0" i="0" u="none" strike="noStrike" kern="0" cap="none" spc="0" normalizeH="0" baseline="0" noProof="0" dirty="0" smtClean="0">
                <a:ln>
                  <a:noFill/>
                </a:ln>
                <a:solidFill>
                  <a:srgbClr val="3366CC">
                    <a:lumMod val="75000"/>
                  </a:srgbClr>
                </a:solidFill>
                <a:effectLst/>
                <a:uLnTx/>
                <a:uFillTx/>
                <a:latin typeface="+mj-lt"/>
                <a:cs typeface="Arial" pitchFamily="34" charset="0"/>
              </a:rPr>
              <a:t>données</a:t>
            </a:r>
            <a:endParaRPr kumimoji="0" lang="fr-FR" sz="1050" b="0" i="0" u="none" strike="noStrike" kern="0" cap="none" spc="0" normalizeH="0" baseline="0" noProof="0" dirty="0">
              <a:ln>
                <a:noFill/>
              </a:ln>
              <a:solidFill>
                <a:srgbClr val="3366CC">
                  <a:lumMod val="75000"/>
                </a:srgbClr>
              </a:solidFill>
              <a:effectLst/>
              <a:uLnTx/>
              <a:uFillTx/>
              <a:latin typeface="+mj-lt"/>
              <a:cs typeface="Arial" pitchFamily="34" charset="0"/>
            </a:endParaRPr>
          </a:p>
          <a:p>
            <a:pPr marL="0" marR="0" lvl="0" indent="0" defTabSz="957263" eaLnBrk="1" fontAlgn="auto" latinLnBrk="0" hangingPunct="1">
              <a:lnSpc>
                <a:spcPct val="100000"/>
              </a:lnSpc>
              <a:spcBef>
                <a:spcPts val="0"/>
              </a:spcBef>
              <a:spcAft>
                <a:spcPts val="0"/>
              </a:spcAft>
              <a:buClrTx/>
              <a:buSzTx/>
              <a:buFontTx/>
              <a:buNone/>
              <a:tabLst/>
              <a:defRPr/>
            </a:pPr>
            <a:r>
              <a:rPr kumimoji="0" lang="fr-FR" sz="1050" b="0" i="0" u="none" strike="noStrike" kern="0" cap="none" spc="0" normalizeH="0" baseline="0" noProof="0" dirty="0">
                <a:ln>
                  <a:noFill/>
                </a:ln>
                <a:solidFill>
                  <a:srgbClr val="3366CC">
                    <a:lumMod val="75000"/>
                  </a:srgbClr>
                </a:solidFill>
                <a:effectLst/>
                <a:uLnTx/>
                <a:uFillTx/>
                <a:latin typeface="+mj-lt"/>
                <a:cs typeface="Arial" pitchFamily="34" charset="0"/>
              </a:rPr>
              <a:t>- Stockage  des données (salaires/contrat..)</a:t>
            </a:r>
          </a:p>
          <a:p>
            <a:pPr marL="0" marR="0" lvl="0" indent="0" defTabSz="957263" eaLnBrk="1" fontAlgn="auto" latinLnBrk="0" hangingPunct="1">
              <a:lnSpc>
                <a:spcPct val="100000"/>
              </a:lnSpc>
              <a:spcBef>
                <a:spcPts val="0"/>
              </a:spcBef>
              <a:spcAft>
                <a:spcPts val="0"/>
              </a:spcAft>
              <a:buClrTx/>
              <a:buSzTx/>
              <a:buFontTx/>
              <a:buNone/>
              <a:tabLst/>
              <a:defRPr/>
            </a:pPr>
            <a:r>
              <a:rPr kumimoji="0" lang="fr-FR" sz="1050" b="0" i="0" u="none" strike="noStrike" kern="0" cap="none" spc="0" normalizeH="0" baseline="0" noProof="0" dirty="0">
                <a:ln>
                  <a:noFill/>
                </a:ln>
                <a:solidFill>
                  <a:srgbClr val="3366CC">
                    <a:lumMod val="75000"/>
                  </a:srgbClr>
                </a:solidFill>
                <a:effectLst/>
                <a:uLnTx/>
                <a:uFillTx/>
                <a:latin typeface="+mj-lt"/>
                <a:cs typeface="Arial" pitchFamily="34" charset="0"/>
              </a:rPr>
              <a:t>- Reconstitution des déclarations pour la CNAMTS et POLE EMPLOI</a:t>
            </a:r>
          </a:p>
        </p:txBody>
      </p:sp>
      <p:cxnSp>
        <p:nvCxnSpPr>
          <p:cNvPr id="31" name="Connecteur droit avec flèche 30"/>
          <p:cNvCxnSpPr/>
          <p:nvPr/>
        </p:nvCxnSpPr>
        <p:spPr bwMode="auto">
          <a:xfrm flipH="1">
            <a:off x="7240619" y="3108660"/>
            <a:ext cx="0" cy="217488"/>
          </a:xfrm>
          <a:prstGeom prst="straightConnector1">
            <a:avLst/>
          </a:prstGeom>
          <a:noFill/>
          <a:ln w="9525" cap="flat" cmpd="sng" algn="ctr">
            <a:solidFill>
              <a:srgbClr val="ADB8E2">
                <a:shade val="95000"/>
                <a:satMod val="105000"/>
              </a:srgbClr>
            </a:solidFill>
            <a:prstDash val="solid"/>
            <a:headEnd type="none" w="med" len="med"/>
            <a:tailEnd type="arrow"/>
          </a:ln>
          <a:effectLst/>
          <a:extLst/>
        </p:spPr>
      </p:cxnSp>
      <p:cxnSp>
        <p:nvCxnSpPr>
          <p:cNvPr id="32" name="Connecteur droit avec flèche 31"/>
          <p:cNvCxnSpPr/>
          <p:nvPr/>
        </p:nvCxnSpPr>
        <p:spPr bwMode="auto">
          <a:xfrm flipH="1">
            <a:off x="7233752" y="4160838"/>
            <a:ext cx="0" cy="219075"/>
          </a:xfrm>
          <a:prstGeom prst="straightConnector1">
            <a:avLst/>
          </a:prstGeom>
          <a:solidFill>
            <a:srgbClr val="3366CC"/>
          </a:solidFill>
          <a:ln w="9525" cap="flat" cmpd="sng" algn="ctr">
            <a:solidFill>
              <a:srgbClr val="000099">
                <a:lumMod val="40000"/>
                <a:lumOff val="60000"/>
              </a:srgb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Rectangle 371"/>
          <p:cNvSpPr>
            <a:spLocks noChangeArrowheads="1"/>
          </p:cNvSpPr>
          <p:nvPr/>
        </p:nvSpPr>
        <p:spPr bwMode="gray">
          <a:xfrm>
            <a:off x="5731576" y="2044506"/>
            <a:ext cx="1093077" cy="247379"/>
          </a:xfrm>
          <a:prstGeom prst="rect">
            <a:avLst/>
          </a:prstGeom>
          <a:solidFill>
            <a:srgbClr val="75D1FF">
              <a:alpha val="22000"/>
            </a:srgbClr>
          </a:solidFill>
          <a:ln>
            <a:noFill/>
          </a:ln>
        </p:spPr>
        <p:txBody>
          <a:bodyPr lIns="0" tIns="37712" rIns="0" bIns="37712" anchor="ctr"/>
          <a:lstStyle/>
          <a:p>
            <a:pPr algn="ctr" defTabSz="944563"/>
            <a:r>
              <a:rPr lang="fr-FR" sz="1200" b="0" dirty="0" smtClean="0">
                <a:latin typeface="+mj-lt"/>
                <a:ea typeface="ヒラギノ角ゴ Pro W3"/>
                <a:cs typeface="ヒラギノ角ゴ Pro W3"/>
              </a:rPr>
              <a:t>Données de salaire</a:t>
            </a:r>
            <a:endParaRPr lang="fr-FR" sz="1200" b="0" dirty="0">
              <a:latin typeface="+mj-lt"/>
              <a:ea typeface="ヒラギノ角ゴ Pro W3"/>
              <a:cs typeface="ヒラギノ角ゴ Pro W3"/>
            </a:endParaRPr>
          </a:p>
        </p:txBody>
      </p:sp>
      <p:sp>
        <p:nvSpPr>
          <p:cNvPr id="33" name="ZoneTexte 32"/>
          <p:cNvSpPr txBox="1"/>
          <p:nvPr/>
        </p:nvSpPr>
        <p:spPr>
          <a:xfrm>
            <a:off x="6586098" y="5518397"/>
            <a:ext cx="1265238" cy="260350"/>
          </a:xfrm>
          <a:prstGeom prst="rect">
            <a:avLst/>
          </a:prstGeom>
          <a:noFill/>
        </p:spPr>
        <p:txBody>
          <a:bodyPr>
            <a:spAutoFit/>
          </a:bodyPr>
          <a:lstStyle/>
          <a:p>
            <a:pPr>
              <a:defRPr/>
            </a:pPr>
            <a:r>
              <a:rPr lang="fr-FR" sz="1050" dirty="0">
                <a:solidFill>
                  <a:schemeClr val="accent2"/>
                </a:solidFill>
              </a:rPr>
              <a:t>Attestation PE</a:t>
            </a:r>
          </a:p>
        </p:txBody>
      </p:sp>
      <p:pic>
        <p:nvPicPr>
          <p:cNvPr id="34" name="Picture 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195573" y="5227885"/>
            <a:ext cx="352425"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217798" y="5572372"/>
            <a:ext cx="3524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71"/>
          <p:cNvSpPr>
            <a:spLocks noChangeArrowheads="1"/>
          </p:cNvSpPr>
          <p:nvPr/>
        </p:nvSpPr>
        <p:spPr bwMode="gray">
          <a:xfrm>
            <a:off x="7302061" y="5896222"/>
            <a:ext cx="1560512"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7712" rIns="0" bIns="37712" anchor="ctr"/>
          <a:lstStyle/>
          <a:p>
            <a:pPr defTabSz="944563"/>
            <a:endParaRPr lang="fr-FR" sz="1200">
              <a:solidFill>
                <a:srgbClr val="181818"/>
              </a:solidFill>
              <a:latin typeface="Calibri" pitchFamily="34" charset="0"/>
              <a:ea typeface="ヒラギノ角ゴ Pro W3"/>
              <a:cs typeface="ヒラギノ角ゴ Pro W3"/>
            </a:endParaRPr>
          </a:p>
        </p:txBody>
      </p:sp>
      <p:cxnSp>
        <p:nvCxnSpPr>
          <p:cNvPr id="37" name="Connecteur en angle 36"/>
          <p:cNvCxnSpPr/>
          <p:nvPr/>
        </p:nvCxnSpPr>
        <p:spPr bwMode="auto">
          <a:xfrm rot="5400000">
            <a:off x="6793267" y="4898478"/>
            <a:ext cx="635000" cy="1081088"/>
          </a:xfrm>
          <a:prstGeom prst="bentConnector2">
            <a:avLst/>
          </a:prstGeom>
          <a:solidFill>
            <a:schemeClr val="accent1"/>
          </a:solidFill>
          <a:ln w="9525" cap="flat" cmpd="sng" algn="ctr">
            <a:solidFill>
              <a:schemeClr val="bg2">
                <a:lumMod val="40000"/>
                <a:lumOff val="6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Connecteur en angle 37"/>
          <p:cNvCxnSpPr/>
          <p:nvPr/>
        </p:nvCxnSpPr>
        <p:spPr bwMode="auto">
          <a:xfrm rot="10800000" flipV="1">
            <a:off x="6547998" y="5108822"/>
            <a:ext cx="955675" cy="261938"/>
          </a:xfrm>
          <a:prstGeom prst="bentConnector3">
            <a:avLst>
              <a:gd name="adj1" fmla="val 1231"/>
            </a:avLst>
          </a:prstGeom>
          <a:solidFill>
            <a:schemeClr val="accent1"/>
          </a:solidFill>
          <a:ln w="9525" cap="flat" cmpd="sng" algn="ctr">
            <a:solidFill>
              <a:schemeClr val="bg2">
                <a:lumMod val="40000"/>
                <a:lumOff val="6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9" name="Picture 6" descr="logo_Diaporam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95486" y="5180260"/>
            <a:ext cx="593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39936" y="5604122"/>
            <a:ext cx="468312"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1" name="Connecteur en angle 40"/>
          <p:cNvCxnSpPr/>
          <p:nvPr/>
        </p:nvCxnSpPr>
        <p:spPr bwMode="auto">
          <a:xfrm rot="10800000" flipV="1">
            <a:off x="6570223" y="5129460"/>
            <a:ext cx="1333500" cy="931862"/>
          </a:xfrm>
          <a:prstGeom prst="bentConnector3">
            <a:avLst>
              <a:gd name="adj1" fmla="val 311"/>
            </a:avLst>
          </a:prstGeom>
          <a:solidFill>
            <a:schemeClr val="accent1"/>
          </a:solidFill>
          <a:ln w="9525" cap="flat" cmpd="sng" algn="ctr">
            <a:solidFill>
              <a:schemeClr val="bg2">
                <a:lumMod val="40000"/>
                <a:lumOff val="6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2" name="Picture 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195573" y="5920035"/>
            <a:ext cx="352425"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27248" y="5921622"/>
            <a:ext cx="33972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ZoneTexte 43"/>
          <p:cNvSpPr txBox="1"/>
          <p:nvPr/>
        </p:nvSpPr>
        <p:spPr>
          <a:xfrm>
            <a:off x="6711511" y="5162797"/>
            <a:ext cx="784225" cy="261938"/>
          </a:xfrm>
          <a:prstGeom prst="rect">
            <a:avLst/>
          </a:prstGeom>
          <a:noFill/>
        </p:spPr>
        <p:txBody>
          <a:bodyPr>
            <a:spAutoFit/>
          </a:bodyPr>
          <a:lstStyle/>
          <a:p>
            <a:pPr>
              <a:defRPr/>
            </a:pPr>
            <a:r>
              <a:rPr lang="fr-FR" sz="1050" dirty="0">
                <a:solidFill>
                  <a:schemeClr val="accent2"/>
                </a:solidFill>
              </a:rPr>
              <a:t>DSIJ</a:t>
            </a:r>
          </a:p>
        </p:txBody>
      </p:sp>
      <p:sp>
        <p:nvSpPr>
          <p:cNvPr id="45" name="ZoneTexte 44"/>
          <p:cNvSpPr txBox="1"/>
          <p:nvPr/>
        </p:nvSpPr>
        <p:spPr>
          <a:xfrm>
            <a:off x="6543236" y="5827960"/>
            <a:ext cx="1927225" cy="261937"/>
          </a:xfrm>
          <a:prstGeom prst="rect">
            <a:avLst/>
          </a:prstGeom>
          <a:noFill/>
        </p:spPr>
        <p:txBody>
          <a:bodyPr>
            <a:spAutoFit/>
          </a:bodyPr>
          <a:lstStyle/>
          <a:p>
            <a:pPr>
              <a:defRPr/>
            </a:pPr>
            <a:r>
              <a:rPr lang="fr-FR" sz="1050" dirty="0">
                <a:solidFill>
                  <a:schemeClr val="accent2"/>
                </a:solidFill>
              </a:rPr>
              <a:t>Déclaration d’effectifs</a:t>
            </a:r>
          </a:p>
        </p:txBody>
      </p:sp>
      <p:cxnSp>
        <p:nvCxnSpPr>
          <p:cNvPr id="47" name="Straight Connector 11"/>
          <p:cNvCxnSpPr>
            <a:cxnSpLocks noChangeShapeType="1"/>
          </p:cNvCxnSpPr>
          <p:nvPr/>
        </p:nvCxnSpPr>
        <p:spPr bwMode="auto">
          <a:xfrm flipV="1">
            <a:off x="5374348" y="685654"/>
            <a:ext cx="0" cy="5652000"/>
          </a:xfrm>
          <a:prstGeom prst="line">
            <a:avLst/>
          </a:prstGeom>
          <a:noFill/>
          <a:ln w="15875" algn="ctr">
            <a:solidFill>
              <a:srgbClr val="006699"/>
            </a:solidFill>
            <a:prstDash val="dash"/>
            <a:round/>
            <a:headEnd/>
            <a:tailEnd/>
          </a:ln>
          <a:extLst>
            <a:ext uri="{909E8E84-426E-40DD-AFC4-6F175D3DCCD1}">
              <a14:hiddenFill xmlns:a14="http://schemas.microsoft.com/office/drawing/2010/main">
                <a:noFill/>
              </a14:hiddenFill>
            </a:ext>
          </a:extLst>
        </p:spPr>
      </p:cxnSp>
      <p:sp>
        <p:nvSpPr>
          <p:cNvPr id="24" name="Rectangle 371"/>
          <p:cNvSpPr>
            <a:spLocks noChangeArrowheads="1"/>
          </p:cNvSpPr>
          <p:nvPr/>
        </p:nvSpPr>
        <p:spPr bwMode="gray">
          <a:xfrm>
            <a:off x="7722158" y="2125886"/>
            <a:ext cx="2183842" cy="610996"/>
          </a:xfrm>
          <a:prstGeom prst="rect">
            <a:avLst/>
          </a:prstGeom>
          <a:solidFill>
            <a:srgbClr val="75D1FF">
              <a:alpha val="22000"/>
            </a:srgbClr>
          </a:solidFill>
          <a:ln>
            <a:noFill/>
          </a:ln>
        </p:spPr>
        <p:txBody>
          <a:bodyPr lIns="0" tIns="37712" rIns="0" bIns="37712" anchor="ctr"/>
          <a:lstStyle/>
          <a:p>
            <a:pPr marL="90488" indent="-90488" algn="l" defTabSz="944563">
              <a:buFontTx/>
              <a:buChar char="-"/>
            </a:pPr>
            <a:r>
              <a:rPr lang="fr-FR" sz="1050" b="0" dirty="0">
                <a:latin typeface="+mj-lt"/>
                <a:ea typeface="ヒラギノ角ゴ Pro W3"/>
                <a:cs typeface="ヒラギノ角ゴ Pro W3"/>
              </a:rPr>
              <a:t>Fin du contrat de </a:t>
            </a:r>
            <a:r>
              <a:rPr lang="fr-FR" sz="1050" b="0" dirty="0" smtClean="0">
                <a:latin typeface="+mj-lt"/>
                <a:ea typeface="ヒラギノ角ゴ Pro W3"/>
                <a:cs typeface="ヒラギノ角ゴ Pro W3"/>
              </a:rPr>
              <a:t>travail</a:t>
            </a:r>
          </a:p>
          <a:p>
            <a:pPr marL="90488" indent="-90488" algn="l" defTabSz="944563">
              <a:buFontTx/>
              <a:buChar char="-"/>
            </a:pPr>
            <a:r>
              <a:rPr lang="fr-FR" sz="1050" b="0" dirty="0" smtClean="0">
                <a:latin typeface="+mj-lt"/>
                <a:ea typeface="ヒラギノ角ゴ Pro W3"/>
                <a:cs typeface="ヒラギノ角ゴ Pro W3"/>
              </a:rPr>
              <a:t>Arrêt </a:t>
            </a:r>
            <a:r>
              <a:rPr lang="fr-FR" sz="1050" b="0" dirty="0">
                <a:latin typeface="+mj-lt"/>
                <a:ea typeface="ヒラギノ角ゴ Pro W3"/>
                <a:cs typeface="ヒラギノ角ゴ Pro W3"/>
              </a:rPr>
              <a:t>de </a:t>
            </a:r>
            <a:r>
              <a:rPr lang="fr-FR" sz="1050" b="0" dirty="0" smtClean="0">
                <a:latin typeface="+mj-lt"/>
                <a:ea typeface="ヒラギノ角ゴ Pro W3"/>
                <a:cs typeface="ヒラギノ角ゴ Pro W3"/>
              </a:rPr>
              <a:t>travail (AS/MATER/PATER)</a:t>
            </a:r>
            <a:endParaRPr lang="fr-FR" sz="1050" b="0" dirty="0">
              <a:latin typeface="+mj-lt"/>
              <a:ea typeface="ヒラギノ角ゴ Pro W3"/>
              <a:cs typeface="ヒラギノ角ゴ Pro W3"/>
            </a:endParaRPr>
          </a:p>
          <a:p>
            <a:pPr marL="90488" indent="-90488" algn="l" defTabSz="944563">
              <a:buFontTx/>
              <a:buChar char="-"/>
            </a:pPr>
            <a:r>
              <a:rPr lang="fr-FR" sz="1050" b="0" dirty="0">
                <a:latin typeface="+mj-lt"/>
                <a:ea typeface="ヒラギノ角ゴ Pro W3"/>
                <a:cs typeface="ヒラギノ角ゴ Pro W3"/>
              </a:rPr>
              <a:t>Reprise suite à arrêt de </a:t>
            </a:r>
            <a:r>
              <a:rPr lang="fr-FR" sz="1050" b="0" dirty="0" smtClean="0">
                <a:latin typeface="+mj-lt"/>
                <a:ea typeface="ヒラギノ角ゴ Pro W3"/>
                <a:cs typeface="ヒラギノ角ゴ Pro W3"/>
              </a:rPr>
              <a:t>travail</a:t>
            </a:r>
          </a:p>
          <a:p>
            <a:pPr marL="90488" indent="-90488" algn="l" defTabSz="944563">
              <a:buFontTx/>
              <a:buChar char="-"/>
            </a:pPr>
            <a:r>
              <a:rPr lang="fr-FR" sz="1050" b="0" dirty="0" smtClean="0">
                <a:latin typeface="+mj-lt"/>
                <a:ea typeface="ヒラギノ角ゴ Pro W3"/>
                <a:cs typeface="ヒラギノ角ゴ Pro W3"/>
              </a:rPr>
              <a:t>…</a:t>
            </a:r>
            <a:endParaRPr lang="fr-FR" sz="1050" b="0" dirty="0">
              <a:latin typeface="+mj-lt"/>
              <a:ea typeface="ヒラギノ角ゴ Pro W3"/>
              <a:cs typeface="ヒラギノ角ゴ Pro W3"/>
            </a:endParaRPr>
          </a:p>
        </p:txBody>
      </p:sp>
    </p:spTree>
    <p:extLst>
      <p:ext uri="{BB962C8B-B14F-4D97-AF65-F5344CB8AC3E}">
        <p14:creationId xmlns:p14="http://schemas.microsoft.com/office/powerpoint/2010/main" val="29593976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fr-FR" sz="2000" dirty="0">
                <a:latin typeface="Arial" charset="0"/>
                <a:cs typeface="Arial" charset="0"/>
              </a:rPr>
              <a:t>4. </a:t>
            </a:r>
            <a:r>
              <a:rPr lang="fr-FR" sz="2000" dirty="0" smtClean="0">
                <a:latin typeface="Arial" charset="0"/>
                <a:cs typeface="Arial" charset="0"/>
              </a:rPr>
              <a:t>Prestations servies</a:t>
            </a:r>
            <a:br>
              <a:rPr lang="fr-FR" sz="2000" dirty="0" smtClean="0">
                <a:latin typeface="Arial" charset="0"/>
                <a:cs typeface="Arial" charset="0"/>
              </a:rPr>
            </a:br>
            <a:r>
              <a:rPr lang="fr-FR" sz="1800" i="1" dirty="0">
                <a:latin typeface="Arial" charset="0"/>
                <a:cs typeface="Arial" charset="0"/>
              </a:rPr>
              <a:t>Gestion des Prestations en </a:t>
            </a:r>
            <a:r>
              <a:rPr lang="fr-FR" sz="1800" i="1" dirty="0" smtClean="0">
                <a:latin typeface="Arial" charset="0"/>
                <a:cs typeface="Arial" charset="0"/>
              </a:rPr>
              <a:t>Espèces </a:t>
            </a:r>
            <a:r>
              <a:rPr lang="fr-FR" sz="1800" i="1" dirty="0">
                <a:latin typeface="Arial" charset="0"/>
                <a:cs typeface="Arial" charset="0"/>
              </a:rPr>
              <a:t>: Traitement des Pensions d’Invalidité</a:t>
            </a:r>
          </a:p>
        </p:txBody>
      </p:sp>
      <p:sp>
        <p:nvSpPr>
          <p:cNvPr id="39" name="Rectangle 10"/>
          <p:cNvSpPr>
            <a:spLocks noChangeArrowheads="1"/>
          </p:cNvSpPr>
          <p:nvPr/>
        </p:nvSpPr>
        <p:spPr bwMode="auto">
          <a:xfrm>
            <a:off x="612775" y="911225"/>
            <a:ext cx="9180513" cy="239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72000" bIns="0">
            <a:spAutoFit/>
          </a:bodyPr>
          <a:lstStyle/>
          <a:p>
            <a:pPr marL="0" lvl="2" defTabSz="995363">
              <a:lnSpc>
                <a:spcPts val="2000"/>
              </a:lnSpc>
              <a:spcBef>
                <a:spcPts val="600"/>
              </a:spcBef>
              <a:spcAft>
                <a:spcPts val="1200"/>
              </a:spcAft>
              <a:buClr>
                <a:srgbClr val="0078B4"/>
              </a:buClr>
              <a:buSzPct val="80000"/>
              <a:defRPr/>
            </a:pPr>
            <a:r>
              <a:rPr lang="fr-FR" sz="1600" dirty="0" smtClean="0"/>
              <a:t>Les Prestations en Espèces, ce sont aussi les </a:t>
            </a:r>
            <a:r>
              <a:rPr lang="fr-FR" sz="1600" dirty="0"/>
              <a:t>P</a:t>
            </a:r>
            <a:r>
              <a:rPr lang="fr-FR" sz="1600" dirty="0" smtClean="0"/>
              <a:t>ensions d’Invalidité.</a:t>
            </a:r>
          </a:p>
        </p:txBody>
      </p:sp>
      <p:sp>
        <p:nvSpPr>
          <p:cNvPr id="2" name="Rectangle 1"/>
          <p:cNvSpPr/>
          <p:nvPr/>
        </p:nvSpPr>
        <p:spPr>
          <a:xfrm>
            <a:off x="5018566" y="1806252"/>
            <a:ext cx="4774721" cy="4070153"/>
          </a:xfrm>
          <a:prstGeom prst="rect">
            <a:avLst/>
          </a:prstGeom>
        </p:spPr>
        <p:txBody>
          <a:bodyPr wrap="square">
            <a:spAutoFit/>
          </a:bodyPr>
          <a:lstStyle/>
          <a:p>
            <a:pPr marL="0" lvl="2" defTabSz="995363">
              <a:lnSpc>
                <a:spcPts val="2000"/>
              </a:lnSpc>
              <a:spcBef>
                <a:spcPts val="600"/>
              </a:spcBef>
              <a:spcAft>
                <a:spcPts val="1200"/>
              </a:spcAft>
              <a:buClr>
                <a:srgbClr val="0078B4"/>
              </a:buClr>
              <a:buSzPct val="80000"/>
              <a:defRPr/>
            </a:pPr>
            <a:r>
              <a:rPr lang="fr-FR" sz="1600" dirty="0" smtClean="0"/>
              <a:t>Fonctionnalités</a:t>
            </a:r>
          </a:p>
          <a:p>
            <a:pPr marL="285750" lvl="2" indent="-285750" defTabSz="995363">
              <a:lnSpc>
                <a:spcPts val="2000"/>
              </a:lnSpc>
              <a:spcBef>
                <a:spcPts val="0"/>
              </a:spcBef>
              <a:spcAft>
                <a:spcPts val="1200"/>
              </a:spcAft>
              <a:buClr>
                <a:srgbClr val="0078B4"/>
              </a:buClr>
              <a:buSzPct val="80000"/>
              <a:buFont typeface="Arial" charset="0"/>
              <a:buChar char="►"/>
              <a:defRPr/>
            </a:pPr>
            <a:r>
              <a:rPr lang="fr-FR" sz="1400" dirty="0" smtClean="0"/>
              <a:t>L’application SCAPIN</a:t>
            </a:r>
            <a:r>
              <a:rPr lang="fr-FR" sz="1400" dirty="0" smtClean="0">
                <a:solidFill>
                  <a:srgbClr val="BBE0E3">
                    <a:lumMod val="50000"/>
                  </a:srgbClr>
                </a:solidFill>
              </a:rPr>
              <a:t>* </a:t>
            </a:r>
            <a:r>
              <a:rPr lang="fr-FR" sz="1400" dirty="0" smtClean="0"/>
              <a:t>permet</a:t>
            </a:r>
            <a:r>
              <a:rPr lang="fr-FR" sz="1400" dirty="0"/>
              <a:t>, après étude du dossier :</a:t>
            </a:r>
          </a:p>
          <a:p>
            <a:pPr marL="742950" lvl="3" indent="-285750" defTabSz="995363">
              <a:lnSpc>
                <a:spcPts val="2000"/>
              </a:lnSpc>
              <a:spcBef>
                <a:spcPts val="0"/>
              </a:spcBef>
              <a:spcAft>
                <a:spcPts val="1200"/>
              </a:spcAft>
              <a:buClr>
                <a:srgbClr val="0078B4"/>
              </a:buClr>
              <a:buSzPct val="80000"/>
              <a:buFontTx/>
              <a:buChar char="-"/>
              <a:defRPr/>
            </a:pPr>
            <a:r>
              <a:rPr lang="fr-FR" sz="1400" b="0" dirty="0"/>
              <a:t>De </a:t>
            </a:r>
            <a:r>
              <a:rPr lang="fr-FR" sz="1400" dirty="0">
                <a:solidFill>
                  <a:srgbClr val="006699"/>
                </a:solidFill>
              </a:rPr>
              <a:t>calculer le montant initial de la pension </a:t>
            </a:r>
            <a:r>
              <a:rPr lang="fr-FR" sz="1400" b="0" dirty="0"/>
              <a:t>d’invalidité et éventuellement de l'ASI (Allocation Supplémentaire d'Invalidité)</a:t>
            </a:r>
          </a:p>
          <a:p>
            <a:pPr marL="742950" lvl="3" indent="-285750" defTabSz="995363">
              <a:lnSpc>
                <a:spcPts val="2000"/>
              </a:lnSpc>
              <a:spcBef>
                <a:spcPts val="600"/>
              </a:spcBef>
              <a:spcAft>
                <a:spcPts val="1200"/>
              </a:spcAft>
              <a:buClr>
                <a:srgbClr val="0078B4"/>
              </a:buClr>
              <a:buSzPct val="80000"/>
              <a:buFontTx/>
              <a:buChar char="-"/>
              <a:defRPr/>
            </a:pPr>
            <a:r>
              <a:rPr lang="fr-FR" sz="1400" dirty="0">
                <a:solidFill>
                  <a:srgbClr val="006699"/>
                </a:solidFill>
              </a:rPr>
              <a:t>D'assurer le paiement des pensions d’invalidité </a:t>
            </a:r>
            <a:r>
              <a:rPr lang="fr-FR" sz="1400" b="0" dirty="0"/>
              <a:t>dans le respect de la législation et des règles de cumul avec d’autres revenus</a:t>
            </a:r>
          </a:p>
          <a:p>
            <a:pPr marL="742950" lvl="3" indent="-285750" defTabSz="995363">
              <a:lnSpc>
                <a:spcPts val="2000"/>
              </a:lnSpc>
              <a:spcBef>
                <a:spcPts val="600"/>
              </a:spcBef>
              <a:spcAft>
                <a:spcPts val="1200"/>
              </a:spcAft>
              <a:buClr>
                <a:srgbClr val="0078B4"/>
              </a:buClr>
              <a:buSzPct val="80000"/>
              <a:buFontTx/>
              <a:buChar char="-"/>
              <a:defRPr/>
            </a:pPr>
            <a:r>
              <a:rPr lang="fr-FR" sz="1400" dirty="0">
                <a:solidFill>
                  <a:srgbClr val="006699"/>
                </a:solidFill>
              </a:rPr>
              <a:t>D’assurer le pilotage du risque invalidité </a:t>
            </a:r>
            <a:r>
              <a:rPr lang="fr-FR" sz="1400" b="0" dirty="0"/>
              <a:t>pour le régime général via des données issues de requête Quid</a:t>
            </a:r>
          </a:p>
        </p:txBody>
      </p:sp>
      <p:sp>
        <p:nvSpPr>
          <p:cNvPr id="3" name="Rectangle 2"/>
          <p:cNvSpPr/>
          <p:nvPr/>
        </p:nvSpPr>
        <p:spPr>
          <a:xfrm>
            <a:off x="250031" y="1806252"/>
            <a:ext cx="4590256" cy="1862048"/>
          </a:xfrm>
          <a:prstGeom prst="rect">
            <a:avLst/>
          </a:prstGeom>
        </p:spPr>
        <p:txBody>
          <a:bodyPr wrap="square">
            <a:spAutoFit/>
          </a:bodyPr>
          <a:lstStyle/>
          <a:p>
            <a:pPr marL="0" lvl="2" defTabSz="995363">
              <a:lnSpc>
                <a:spcPts val="2000"/>
              </a:lnSpc>
              <a:spcBef>
                <a:spcPts val="600"/>
              </a:spcBef>
              <a:spcAft>
                <a:spcPts val="1200"/>
              </a:spcAft>
              <a:buClr>
                <a:srgbClr val="0078B4"/>
              </a:buClr>
              <a:buSzPct val="80000"/>
              <a:defRPr/>
            </a:pPr>
            <a:r>
              <a:rPr lang="fr-FR" sz="1600" dirty="0" smtClean="0"/>
              <a:t>Définition</a:t>
            </a:r>
          </a:p>
          <a:p>
            <a:pPr marL="285750" lvl="2" indent="-285750" defTabSz="995363">
              <a:lnSpc>
                <a:spcPts val="2000"/>
              </a:lnSpc>
              <a:spcBef>
                <a:spcPts val="600"/>
              </a:spcBef>
              <a:spcAft>
                <a:spcPts val="1200"/>
              </a:spcAft>
              <a:buClr>
                <a:srgbClr val="0078B4"/>
              </a:buClr>
              <a:buSzPct val="80000"/>
              <a:buFont typeface="Arial" charset="0"/>
              <a:buChar char="►"/>
              <a:defRPr/>
            </a:pPr>
            <a:r>
              <a:rPr lang="fr-FR" sz="1400" dirty="0" smtClean="0"/>
              <a:t>L’Assurance </a:t>
            </a:r>
            <a:r>
              <a:rPr lang="fr-FR" sz="1400" dirty="0"/>
              <a:t>Invalidité </a:t>
            </a:r>
            <a:r>
              <a:rPr lang="fr-FR" sz="1400" b="0" dirty="0"/>
              <a:t>a pour objet de procurer un </a:t>
            </a:r>
            <a:r>
              <a:rPr lang="fr-FR" sz="1400" dirty="0">
                <a:solidFill>
                  <a:srgbClr val="006699"/>
                </a:solidFill>
              </a:rPr>
              <a:t>revenu de remplacement </a:t>
            </a:r>
            <a:r>
              <a:rPr lang="fr-FR" sz="1400" b="0" dirty="0"/>
              <a:t>à l'assuré que la maladie, l'accident ou l'usure prématurée de l'organisme ont privé, en partie ou en totalité, de sa capacité de travail ou de gain.</a:t>
            </a:r>
          </a:p>
        </p:txBody>
      </p:sp>
      <p:cxnSp>
        <p:nvCxnSpPr>
          <p:cNvPr id="6" name="Straight Connector 11"/>
          <p:cNvCxnSpPr>
            <a:cxnSpLocks noChangeShapeType="1"/>
          </p:cNvCxnSpPr>
          <p:nvPr/>
        </p:nvCxnSpPr>
        <p:spPr bwMode="auto">
          <a:xfrm>
            <a:off x="5110798" y="2164052"/>
            <a:ext cx="4590256"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cxnSp>
        <p:nvCxnSpPr>
          <p:cNvPr id="8" name="Straight Connector 11"/>
          <p:cNvCxnSpPr>
            <a:cxnSpLocks noChangeShapeType="1"/>
          </p:cNvCxnSpPr>
          <p:nvPr/>
        </p:nvCxnSpPr>
        <p:spPr bwMode="auto">
          <a:xfrm>
            <a:off x="292809" y="2164052"/>
            <a:ext cx="4407207"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370985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fr-FR" sz="2000" dirty="0">
                <a:latin typeface="Arial" charset="0"/>
                <a:cs typeface="Arial" charset="0"/>
              </a:rPr>
              <a:t>4. </a:t>
            </a:r>
            <a:r>
              <a:rPr lang="fr-FR" sz="2000" dirty="0" smtClean="0">
                <a:latin typeface="Arial" charset="0"/>
                <a:cs typeface="Arial" charset="0"/>
              </a:rPr>
              <a:t>Prestations servies</a:t>
            </a:r>
            <a:r>
              <a:rPr lang="fr-FR" sz="2000" dirty="0">
                <a:latin typeface="Arial" charset="0"/>
                <a:cs typeface="Arial" charset="0"/>
              </a:rPr>
              <a:t/>
            </a:r>
            <a:br>
              <a:rPr lang="fr-FR" sz="2000" dirty="0">
                <a:latin typeface="Arial" charset="0"/>
                <a:cs typeface="Arial" charset="0"/>
              </a:rPr>
            </a:br>
            <a:r>
              <a:rPr lang="fr-FR" sz="1800" i="1" dirty="0" smtClean="0">
                <a:latin typeface="Arial" charset="0"/>
                <a:cs typeface="Arial" charset="0"/>
              </a:rPr>
              <a:t>Paiement Mandatement (PM)</a:t>
            </a:r>
            <a:endParaRPr lang="fr-FR" sz="1800" i="1" dirty="0">
              <a:latin typeface="Arial" charset="0"/>
              <a:cs typeface="Arial" charset="0"/>
            </a:endParaRPr>
          </a:p>
        </p:txBody>
      </p:sp>
      <p:sp>
        <p:nvSpPr>
          <p:cNvPr id="7" name="Rectangle 10"/>
          <p:cNvSpPr>
            <a:spLocks noChangeArrowheads="1"/>
          </p:cNvSpPr>
          <p:nvPr/>
        </p:nvSpPr>
        <p:spPr bwMode="auto">
          <a:xfrm>
            <a:off x="612775" y="911225"/>
            <a:ext cx="8602663"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spAutoFit/>
          </a:bodyPr>
          <a:lstStyle/>
          <a:p>
            <a:pPr marL="285750" lvl="2" indent="-285750" defTabSz="995363">
              <a:lnSpc>
                <a:spcPts val="1800"/>
              </a:lnSpc>
              <a:spcAft>
                <a:spcPts val="600"/>
              </a:spcAft>
              <a:buClr>
                <a:srgbClr val="0078B4"/>
              </a:buClr>
              <a:buSzPct val="80000"/>
              <a:buFont typeface="Arial" charset="0"/>
              <a:buChar char="►"/>
              <a:defRPr/>
            </a:pPr>
            <a:endParaRPr lang="fr-FR" sz="1400" dirty="0" smtClean="0"/>
          </a:p>
          <a:p>
            <a:pPr marL="285750" lvl="2" indent="-285750" defTabSz="995363">
              <a:lnSpc>
                <a:spcPts val="1800"/>
              </a:lnSpc>
              <a:spcAft>
                <a:spcPts val="600"/>
              </a:spcAft>
              <a:buClr>
                <a:srgbClr val="0078B4"/>
              </a:buClr>
              <a:buSzPct val="80000"/>
              <a:buFont typeface="Arial" charset="0"/>
              <a:buChar char="►"/>
              <a:defRPr/>
            </a:pPr>
            <a:endParaRPr lang="fr-FR" sz="1400" dirty="0" smtClean="0"/>
          </a:p>
          <a:p>
            <a:pPr marL="0" lvl="2" defTabSz="995363">
              <a:lnSpc>
                <a:spcPts val="1800"/>
              </a:lnSpc>
              <a:spcBef>
                <a:spcPts val="0"/>
              </a:spcBef>
              <a:spcAft>
                <a:spcPts val="600"/>
              </a:spcAft>
              <a:buClr>
                <a:srgbClr val="0078B4"/>
              </a:buClr>
              <a:buSzPct val="80000"/>
              <a:defRPr/>
            </a:pPr>
            <a:r>
              <a:rPr lang="fr-FR" sz="1400" dirty="0" smtClean="0"/>
              <a:t>Missions </a:t>
            </a:r>
          </a:p>
          <a:p>
            <a:pPr marL="285750" lvl="2" indent="-285750" defTabSz="995363">
              <a:lnSpc>
                <a:spcPts val="1800"/>
              </a:lnSpc>
              <a:spcBef>
                <a:spcPts val="0"/>
              </a:spcBef>
              <a:spcAft>
                <a:spcPts val="600"/>
              </a:spcAft>
              <a:buClr>
                <a:srgbClr val="0078B4"/>
              </a:buClr>
              <a:buSzPct val="80000"/>
              <a:buFont typeface="Arial" charset="0"/>
              <a:buChar char="►"/>
              <a:defRPr/>
            </a:pPr>
            <a:r>
              <a:rPr lang="fr-FR" sz="1400" dirty="0" smtClean="0"/>
              <a:t>L'application Paiement-Mandatement (PM) </a:t>
            </a:r>
            <a:r>
              <a:rPr lang="fr-FR" sz="1400" dirty="0"/>
              <a:t>a pour fonctions </a:t>
            </a:r>
            <a:r>
              <a:rPr lang="fr-FR" sz="1400" dirty="0" smtClean="0"/>
              <a:t>principales :</a:t>
            </a:r>
            <a:endParaRPr lang="fr-FR" sz="1400" dirty="0"/>
          </a:p>
          <a:p>
            <a:pPr marL="742950" lvl="3" indent="-285750" defTabSz="995363">
              <a:lnSpc>
                <a:spcPts val="1800"/>
              </a:lnSpc>
              <a:spcBef>
                <a:spcPts val="0"/>
              </a:spcBef>
              <a:spcAft>
                <a:spcPts val="600"/>
              </a:spcAft>
              <a:buClr>
                <a:srgbClr val="0078B4"/>
              </a:buClr>
              <a:buSzPct val="80000"/>
              <a:buFontTx/>
              <a:buChar char="-"/>
              <a:defRPr/>
            </a:pPr>
            <a:r>
              <a:rPr lang="fr-FR" sz="1400" b="0" dirty="0"/>
              <a:t>L'émission de virements et de titres de </a:t>
            </a:r>
            <a:r>
              <a:rPr lang="fr-FR" sz="1400" b="0" dirty="0" smtClean="0"/>
              <a:t>paiement</a:t>
            </a:r>
            <a:endParaRPr lang="fr-FR" sz="1400" b="0" dirty="0"/>
          </a:p>
          <a:p>
            <a:pPr marL="742950" lvl="3" indent="-285750" defTabSz="995363">
              <a:lnSpc>
                <a:spcPts val="1800"/>
              </a:lnSpc>
              <a:spcBef>
                <a:spcPts val="0"/>
              </a:spcBef>
              <a:spcAft>
                <a:spcPts val="600"/>
              </a:spcAft>
              <a:buClr>
                <a:srgbClr val="0078B4"/>
              </a:buClr>
              <a:buSzPct val="80000"/>
              <a:buFontTx/>
              <a:buChar char="-"/>
              <a:defRPr/>
            </a:pPr>
            <a:r>
              <a:rPr lang="fr-FR" sz="1400" b="0" dirty="0"/>
              <a:t>La préparation de l'édition des relevés de prestations aux différents </a:t>
            </a:r>
            <a:r>
              <a:rPr lang="fr-FR" sz="1400" b="0" dirty="0" smtClean="0"/>
              <a:t>destinataires</a:t>
            </a:r>
            <a:endParaRPr lang="fr-FR" sz="1400" b="0" dirty="0"/>
          </a:p>
          <a:p>
            <a:pPr marL="742950" lvl="3" indent="-285750" defTabSz="995363">
              <a:lnSpc>
                <a:spcPts val="1800"/>
              </a:lnSpc>
              <a:spcBef>
                <a:spcPts val="0"/>
              </a:spcBef>
              <a:spcAft>
                <a:spcPts val="600"/>
              </a:spcAft>
              <a:buClr>
                <a:srgbClr val="0078B4"/>
              </a:buClr>
              <a:buSzPct val="80000"/>
              <a:buFontTx/>
              <a:buChar char="-"/>
              <a:defRPr/>
            </a:pPr>
            <a:r>
              <a:rPr lang="fr-FR" sz="1400" b="0" dirty="0"/>
              <a:t>Le compte rendu de l'ensemble des opérations aux différents services </a:t>
            </a:r>
            <a:r>
              <a:rPr lang="fr-FR" sz="1400" b="0" dirty="0" smtClean="0"/>
              <a:t>concernés</a:t>
            </a:r>
            <a:endParaRPr lang="fr-FR" sz="1400" b="0" dirty="0"/>
          </a:p>
          <a:p>
            <a:pPr marL="285750" lvl="2" indent="-285750" defTabSz="995363">
              <a:lnSpc>
                <a:spcPts val="1800"/>
              </a:lnSpc>
              <a:spcAft>
                <a:spcPts val="600"/>
              </a:spcAft>
              <a:buClr>
                <a:srgbClr val="0078B4"/>
              </a:buClr>
              <a:buSzPct val="80000"/>
              <a:buFont typeface="Arial" charset="0"/>
              <a:buChar char="►"/>
              <a:defRPr/>
            </a:pPr>
            <a:endParaRPr lang="fr-FR" sz="1400" dirty="0" smtClean="0"/>
          </a:p>
          <a:p>
            <a:pPr marL="0" lvl="2" defTabSz="995363">
              <a:lnSpc>
                <a:spcPts val="1800"/>
              </a:lnSpc>
              <a:spcAft>
                <a:spcPts val="600"/>
              </a:spcAft>
              <a:buClr>
                <a:srgbClr val="0078B4"/>
              </a:buClr>
              <a:buSzPct val="80000"/>
              <a:defRPr/>
            </a:pPr>
            <a:r>
              <a:rPr lang="fr-FR" sz="1400" dirty="0" smtClean="0"/>
              <a:t>Fonctionnalités</a:t>
            </a:r>
          </a:p>
          <a:p>
            <a:pPr marL="285750" lvl="2" indent="-285750" defTabSz="995363">
              <a:lnSpc>
                <a:spcPts val="1800"/>
              </a:lnSpc>
              <a:spcAft>
                <a:spcPts val="600"/>
              </a:spcAft>
              <a:buClr>
                <a:srgbClr val="0078B4"/>
              </a:buClr>
              <a:buSzPct val="80000"/>
              <a:buFont typeface="Arial" charset="0"/>
              <a:buChar char="►"/>
              <a:defRPr/>
            </a:pPr>
            <a:r>
              <a:rPr lang="fr-FR" sz="1400" dirty="0" smtClean="0"/>
              <a:t>L’application </a:t>
            </a:r>
            <a:r>
              <a:rPr lang="fr-FR" sz="1400" dirty="0"/>
              <a:t>PM </a:t>
            </a:r>
            <a:r>
              <a:rPr lang="fr-FR" sz="1400" dirty="0" smtClean="0"/>
              <a:t>permet la </a:t>
            </a:r>
            <a:r>
              <a:rPr lang="fr-FR" sz="1400" dirty="0"/>
              <a:t>constitution des flux qui seront transmis après contrôle de dettes éventuelles des destinataires de paiement </a:t>
            </a:r>
            <a:r>
              <a:rPr lang="fr-FR" sz="1400" dirty="0" smtClean="0"/>
              <a:t>:</a:t>
            </a:r>
          </a:p>
          <a:p>
            <a:pPr marL="742950" lvl="3" indent="-285750" defTabSz="995363">
              <a:lnSpc>
                <a:spcPts val="1800"/>
              </a:lnSpc>
              <a:spcBef>
                <a:spcPts val="0"/>
              </a:spcBef>
              <a:spcAft>
                <a:spcPts val="600"/>
              </a:spcAft>
              <a:buClr>
                <a:srgbClr val="0078B4"/>
              </a:buClr>
              <a:buSzPct val="80000"/>
              <a:buFontTx/>
              <a:buChar char="-"/>
              <a:defRPr/>
            </a:pPr>
            <a:r>
              <a:rPr lang="fr-FR" sz="1400" dirty="0">
                <a:solidFill>
                  <a:srgbClr val="006699"/>
                </a:solidFill>
              </a:rPr>
              <a:t>Aux établissements financiers</a:t>
            </a:r>
          </a:p>
          <a:p>
            <a:pPr marL="1200150" lvl="4" indent="-285750" defTabSz="995363">
              <a:lnSpc>
                <a:spcPts val="1800"/>
              </a:lnSpc>
              <a:spcBef>
                <a:spcPts val="0"/>
              </a:spcBef>
              <a:spcAft>
                <a:spcPts val="600"/>
              </a:spcAft>
              <a:buClr>
                <a:srgbClr val="0078B4"/>
              </a:buClr>
              <a:buSzPct val="80000"/>
              <a:buFont typeface="Arial" panose="020B0604020202020204" pitchFamily="34" charset="0"/>
              <a:buChar char="•"/>
              <a:defRPr/>
            </a:pPr>
            <a:r>
              <a:rPr lang="fr-FR" sz="1400" b="0" dirty="0"/>
              <a:t>Les ordres de paiements</a:t>
            </a:r>
          </a:p>
          <a:p>
            <a:pPr marL="742950" lvl="3" indent="-285750" defTabSz="995363">
              <a:lnSpc>
                <a:spcPts val="1800"/>
              </a:lnSpc>
              <a:spcBef>
                <a:spcPts val="0"/>
              </a:spcBef>
              <a:spcAft>
                <a:spcPts val="600"/>
              </a:spcAft>
              <a:buClr>
                <a:srgbClr val="0078B4"/>
              </a:buClr>
              <a:buSzPct val="80000"/>
              <a:buFontTx/>
              <a:buChar char="-"/>
              <a:defRPr/>
            </a:pPr>
            <a:r>
              <a:rPr lang="fr-FR" sz="1400" dirty="0">
                <a:solidFill>
                  <a:srgbClr val="006699"/>
                </a:solidFill>
              </a:rPr>
              <a:t>Aux assurés et aux tiers</a:t>
            </a:r>
          </a:p>
          <a:p>
            <a:pPr marL="1200150" lvl="4" indent="-285750" defTabSz="995363">
              <a:lnSpc>
                <a:spcPts val="1800"/>
              </a:lnSpc>
              <a:spcBef>
                <a:spcPts val="0"/>
              </a:spcBef>
              <a:spcAft>
                <a:spcPts val="600"/>
              </a:spcAft>
              <a:buClr>
                <a:srgbClr val="0078B4"/>
              </a:buClr>
              <a:buSzPct val="80000"/>
              <a:buFont typeface="Arial" panose="020B0604020202020204" pitchFamily="34" charset="0"/>
              <a:buChar char="•"/>
              <a:defRPr/>
            </a:pPr>
            <a:r>
              <a:rPr lang="fr-FR" sz="1400" b="0" dirty="0"/>
              <a:t>Les informations relatives aux paiements réalisés</a:t>
            </a:r>
          </a:p>
          <a:p>
            <a:pPr marL="457200" lvl="3" defTabSz="995363">
              <a:lnSpc>
                <a:spcPts val="1800"/>
              </a:lnSpc>
              <a:spcAft>
                <a:spcPts val="600"/>
              </a:spcAft>
              <a:buClr>
                <a:srgbClr val="0078B4"/>
              </a:buClr>
              <a:buSzPct val="80000"/>
              <a:defRPr/>
            </a:pPr>
            <a:endParaRPr lang="fr-FR" sz="1200" dirty="0"/>
          </a:p>
        </p:txBody>
      </p:sp>
      <p:grpSp>
        <p:nvGrpSpPr>
          <p:cNvPr id="2" name="Group 1"/>
          <p:cNvGrpSpPr/>
          <p:nvPr/>
        </p:nvGrpSpPr>
        <p:grpSpPr>
          <a:xfrm>
            <a:off x="5091546" y="738307"/>
            <a:ext cx="4566148" cy="379439"/>
            <a:chOff x="5091546" y="738307"/>
            <a:chExt cx="4566148" cy="379439"/>
          </a:xfrm>
        </p:grpSpPr>
        <p:sp>
          <p:nvSpPr>
            <p:cNvPr id="6" name="Rounded Rectangle 5"/>
            <p:cNvSpPr/>
            <p:nvPr/>
          </p:nvSpPr>
          <p:spPr bwMode="auto">
            <a:xfrm>
              <a:off x="5091546" y="739396"/>
              <a:ext cx="1249422" cy="378002"/>
            </a:xfrm>
            <a:prstGeom prst="roundRect">
              <a:avLst>
                <a:gd name="adj" fmla="val 3318"/>
              </a:avLst>
            </a:prstGeom>
            <a:solidFill>
              <a:srgbClr val="FFC000">
                <a:alpha val="20000"/>
              </a:srgbClr>
            </a:solidFill>
            <a:ln w="15875">
              <a:solidFill>
                <a:schemeClr val="bg1">
                  <a:alpha val="0"/>
                </a:schemeClr>
              </a:solidFill>
              <a:prstDash val="solid"/>
            </a:ln>
            <a:scene3d>
              <a:camera prst="orthographicFront"/>
              <a:lightRig rig="threePt" dir="t"/>
            </a:scene3d>
            <a:sp3d>
              <a:bevelT/>
            </a:sp3d>
          </p:spPr>
          <p:txBody>
            <a:bodyPr lIns="0" tIns="46800" rIns="0" bIns="46800" anchor="ctr" anchorCtr="0"/>
            <a:lstStyle/>
            <a:p>
              <a:pPr marL="0" lvl="2" algn="ctr" defTabSz="995363">
                <a:spcBef>
                  <a:spcPts val="600"/>
                </a:spcBef>
                <a:spcAft>
                  <a:spcPts val="600"/>
                </a:spcAft>
                <a:buClr>
                  <a:schemeClr val="accent2"/>
                </a:buClr>
                <a:buSzPct val="75000"/>
              </a:pPr>
              <a:r>
                <a:rPr lang="fr-FR" sz="1000" kern="0" dirty="0">
                  <a:solidFill>
                    <a:schemeClr val="bg1">
                      <a:lumMod val="50000"/>
                    </a:schemeClr>
                  </a:solidFill>
                  <a:latin typeface="Arial" panose="020B0604020202020204" pitchFamily="34" charset="0"/>
                  <a:cs typeface="Arial" panose="020B0604020202020204" pitchFamily="34" charset="0"/>
                </a:rPr>
                <a:t>Traitement </a:t>
              </a:r>
              <a:r>
                <a:rPr lang="fr-FR" sz="1000" kern="0" dirty="0" smtClean="0">
                  <a:solidFill>
                    <a:schemeClr val="bg1">
                      <a:lumMod val="50000"/>
                    </a:schemeClr>
                  </a:solidFill>
                  <a:latin typeface="Arial" panose="020B0604020202020204" pitchFamily="34" charset="0"/>
                  <a:cs typeface="Arial" panose="020B0604020202020204" pitchFamily="34" charset="0"/>
                </a:rPr>
                <a:t>des</a:t>
              </a:r>
              <a:br>
                <a:rPr lang="fr-FR" sz="1000" kern="0" dirty="0" smtClean="0">
                  <a:solidFill>
                    <a:schemeClr val="bg1">
                      <a:lumMod val="50000"/>
                    </a:schemeClr>
                  </a:solidFill>
                  <a:latin typeface="Arial" panose="020B0604020202020204" pitchFamily="34" charset="0"/>
                  <a:cs typeface="Arial" panose="020B0604020202020204" pitchFamily="34" charset="0"/>
                </a:rPr>
              </a:br>
              <a:r>
                <a:rPr lang="fr-FR" sz="1000" kern="0" dirty="0" smtClean="0">
                  <a:solidFill>
                    <a:schemeClr val="bg1">
                      <a:lumMod val="50000"/>
                    </a:schemeClr>
                  </a:solidFill>
                  <a:latin typeface="Arial" panose="020B0604020202020204" pitchFamily="34" charset="0"/>
                  <a:cs typeface="Arial" panose="020B0604020202020204" pitchFamily="34" charset="0"/>
                </a:rPr>
                <a:t> </a:t>
              </a:r>
              <a:r>
                <a:rPr lang="fr-FR" sz="1000" kern="0" dirty="0">
                  <a:solidFill>
                    <a:schemeClr val="bg1">
                      <a:lumMod val="50000"/>
                    </a:schemeClr>
                  </a:solidFill>
                  <a:latin typeface="Arial" panose="020B0604020202020204" pitchFamily="34" charset="0"/>
                  <a:cs typeface="Arial" panose="020B0604020202020204" pitchFamily="34" charset="0"/>
                </a:rPr>
                <a:t>PN / PE</a:t>
              </a:r>
            </a:p>
          </p:txBody>
        </p:sp>
        <p:sp>
          <p:nvSpPr>
            <p:cNvPr id="9" name="Rounded Rectangle 8"/>
            <p:cNvSpPr/>
            <p:nvPr/>
          </p:nvSpPr>
          <p:spPr bwMode="auto">
            <a:xfrm>
              <a:off x="6768161" y="738307"/>
              <a:ext cx="1249422" cy="378002"/>
            </a:xfrm>
            <a:prstGeom prst="roundRect">
              <a:avLst>
                <a:gd name="adj" fmla="val 3318"/>
              </a:avLst>
            </a:prstGeom>
            <a:solidFill>
              <a:srgbClr val="C00000">
                <a:alpha val="20000"/>
              </a:srgbClr>
            </a:solidFill>
            <a:ln w="15875">
              <a:solidFill>
                <a:schemeClr val="bg1">
                  <a:alpha val="0"/>
                </a:schemeClr>
              </a:solidFill>
              <a:prstDash val="solid"/>
            </a:ln>
            <a:scene3d>
              <a:camera prst="orthographicFront"/>
              <a:lightRig rig="threePt" dir="t"/>
            </a:scene3d>
            <a:sp3d>
              <a:bevelT/>
            </a:sp3d>
          </p:spPr>
          <p:txBody>
            <a:bodyPr lIns="0" tIns="46800" rIns="0" bIns="46800" anchor="ctr" anchorCtr="0"/>
            <a:lstStyle/>
            <a:p>
              <a:pPr marL="0" lvl="2" algn="ctr" defTabSz="995363">
                <a:spcBef>
                  <a:spcPts val="600"/>
                </a:spcBef>
                <a:spcAft>
                  <a:spcPts val="600"/>
                </a:spcAft>
                <a:buClr>
                  <a:schemeClr val="accent2"/>
                </a:buClr>
                <a:buSzPct val="75000"/>
              </a:pPr>
              <a:r>
                <a:rPr lang="fr-FR" sz="1000" kern="0" dirty="0">
                  <a:solidFill>
                    <a:schemeClr val="bg1">
                      <a:lumMod val="50000"/>
                    </a:schemeClr>
                  </a:solidFill>
                  <a:latin typeface="Arial" panose="020B0604020202020204" pitchFamily="34" charset="0"/>
                  <a:cs typeface="Arial" panose="020B0604020202020204" pitchFamily="34" charset="0"/>
                </a:rPr>
                <a:t>Paiement Mandatement</a:t>
              </a:r>
            </a:p>
          </p:txBody>
        </p:sp>
        <p:sp>
          <p:nvSpPr>
            <p:cNvPr id="10" name="Rounded Rectangle 9"/>
            <p:cNvSpPr/>
            <p:nvPr/>
          </p:nvSpPr>
          <p:spPr bwMode="auto">
            <a:xfrm>
              <a:off x="8408272" y="739744"/>
              <a:ext cx="1249422" cy="378002"/>
            </a:xfrm>
            <a:prstGeom prst="roundRect">
              <a:avLst>
                <a:gd name="adj" fmla="val 3318"/>
              </a:avLst>
            </a:prstGeom>
            <a:solidFill>
              <a:srgbClr val="92D050">
                <a:alpha val="20000"/>
              </a:srgbClr>
            </a:solidFill>
            <a:ln w="15875">
              <a:solidFill>
                <a:schemeClr val="bg1">
                  <a:alpha val="0"/>
                </a:schemeClr>
              </a:solidFill>
              <a:prstDash val="solid"/>
            </a:ln>
            <a:scene3d>
              <a:camera prst="orthographicFront"/>
              <a:lightRig rig="threePt" dir="t"/>
            </a:scene3d>
            <a:sp3d>
              <a:bevelT/>
            </a:sp3d>
          </p:spPr>
          <p:txBody>
            <a:bodyPr lIns="0" tIns="46800" rIns="0" bIns="46800" anchor="ctr" anchorCtr="0"/>
            <a:lstStyle/>
            <a:p>
              <a:pPr marL="0" lvl="2" algn="ctr" defTabSz="995363">
                <a:spcBef>
                  <a:spcPts val="600"/>
                </a:spcBef>
                <a:spcAft>
                  <a:spcPts val="600"/>
                </a:spcAft>
                <a:buClr>
                  <a:schemeClr val="accent2"/>
                </a:buClr>
                <a:buSzPct val="75000"/>
              </a:pPr>
              <a:r>
                <a:rPr lang="fr-FR" sz="1000" kern="0" dirty="0">
                  <a:solidFill>
                    <a:schemeClr val="bg1">
                      <a:lumMod val="50000"/>
                    </a:schemeClr>
                  </a:solidFill>
                  <a:latin typeface="Arial" panose="020B0604020202020204" pitchFamily="34" charset="0"/>
                  <a:cs typeface="Arial" panose="020B0604020202020204" pitchFamily="34" charset="0"/>
                </a:rPr>
                <a:t>IMAGE</a:t>
              </a:r>
            </a:p>
          </p:txBody>
        </p:sp>
        <p:sp>
          <p:nvSpPr>
            <p:cNvPr id="11" name="Isosceles Triangle 10"/>
            <p:cNvSpPr/>
            <p:nvPr/>
          </p:nvSpPr>
          <p:spPr bwMode="auto">
            <a:xfrm rot="5400000">
              <a:off x="6391328" y="856365"/>
              <a:ext cx="360002" cy="135568"/>
            </a:xfrm>
            <a:prstGeom prst="triangle">
              <a:avLst/>
            </a:prstGeom>
            <a:solidFill>
              <a:schemeClr val="accent2">
                <a:lumMod val="7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endParaRPr lang="fr-FR" sz="900" dirty="0">
                <a:solidFill>
                  <a:schemeClr val="bg1"/>
                </a:solidFill>
              </a:endParaRPr>
            </a:p>
          </p:txBody>
        </p:sp>
        <p:sp>
          <p:nvSpPr>
            <p:cNvPr id="12" name="Isosceles Triangle 11"/>
            <p:cNvSpPr/>
            <p:nvPr/>
          </p:nvSpPr>
          <p:spPr bwMode="auto">
            <a:xfrm rot="5400000">
              <a:off x="8048535" y="856368"/>
              <a:ext cx="360001" cy="135568"/>
            </a:xfrm>
            <a:prstGeom prst="triangle">
              <a:avLst/>
            </a:prstGeom>
            <a:solidFill>
              <a:schemeClr val="accent2">
                <a:lumMod val="7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endParaRPr lang="fr-FR" sz="900" dirty="0">
                <a:solidFill>
                  <a:schemeClr val="bg1"/>
                </a:solidFill>
              </a:endParaRPr>
            </a:p>
          </p:txBody>
        </p:sp>
      </p:grpSp>
      <p:cxnSp>
        <p:nvCxnSpPr>
          <p:cNvPr id="13" name="Straight Connector 11"/>
          <p:cNvCxnSpPr>
            <a:cxnSpLocks noChangeShapeType="1"/>
          </p:cNvCxnSpPr>
          <p:nvPr/>
        </p:nvCxnSpPr>
        <p:spPr bwMode="auto">
          <a:xfrm>
            <a:off x="612775" y="1779588"/>
            <a:ext cx="8583180"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cxnSp>
        <p:nvCxnSpPr>
          <p:cNvPr id="14" name="Straight Connector 11"/>
          <p:cNvCxnSpPr>
            <a:cxnSpLocks noChangeShapeType="1"/>
          </p:cNvCxnSpPr>
          <p:nvPr/>
        </p:nvCxnSpPr>
        <p:spPr bwMode="auto">
          <a:xfrm>
            <a:off x="612775" y="3618779"/>
            <a:ext cx="8583180"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381976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fr-FR" sz="2000" dirty="0">
                <a:latin typeface="Arial" charset="0"/>
                <a:cs typeface="Arial" charset="0"/>
              </a:rPr>
              <a:t>4. </a:t>
            </a:r>
            <a:r>
              <a:rPr lang="fr-FR" sz="2000" dirty="0" smtClean="0">
                <a:latin typeface="Arial" charset="0"/>
                <a:cs typeface="Arial" charset="0"/>
              </a:rPr>
              <a:t>Prestations servies</a:t>
            </a:r>
            <a:br>
              <a:rPr lang="fr-FR" sz="2000" dirty="0" smtClean="0">
                <a:latin typeface="Arial" charset="0"/>
                <a:cs typeface="Arial" charset="0"/>
              </a:rPr>
            </a:br>
            <a:r>
              <a:rPr lang="fr-FR" sz="1800" i="1" dirty="0" err="1" smtClean="0">
                <a:latin typeface="Arial" charset="0"/>
                <a:cs typeface="Arial" charset="0"/>
              </a:rPr>
              <a:t>InforMatisation</a:t>
            </a:r>
            <a:r>
              <a:rPr lang="fr-FR" sz="1800" i="1" dirty="0" smtClean="0">
                <a:latin typeface="Arial" charset="0"/>
                <a:cs typeface="Arial" charset="0"/>
              </a:rPr>
              <a:t> </a:t>
            </a:r>
            <a:r>
              <a:rPr lang="fr-FR" sz="1800" i="1" dirty="0">
                <a:latin typeface="Arial" charset="0"/>
                <a:cs typeface="Arial" charset="0"/>
              </a:rPr>
              <a:t>de l’Archivage par la Gestion </a:t>
            </a:r>
            <a:r>
              <a:rPr lang="fr-FR" sz="1800" i="1" dirty="0" smtClean="0">
                <a:latin typeface="Arial" charset="0"/>
                <a:cs typeface="Arial" charset="0"/>
              </a:rPr>
              <a:t>Electronique (IMAGE)</a:t>
            </a:r>
            <a:endParaRPr lang="fr-FR" sz="1800" i="1" dirty="0">
              <a:latin typeface="Arial" charset="0"/>
              <a:cs typeface="Arial" charset="0"/>
            </a:endParaRPr>
          </a:p>
        </p:txBody>
      </p:sp>
      <p:sp>
        <p:nvSpPr>
          <p:cNvPr id="7" name="Rectangle 10"/>
          <p:cNvSpPr>
            <a:spLocks noChangeArrowheads="1"/>
          </p:cNvSpPr>
          <p:nvPr/>
        </p:nvSpPr>
        <p:spPr bwMode="auto">
          <a:xfrm>
            <a:off x="612776" y="911225"/>
            <a:ext cx="8583180" cy="5001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spAutoFit/>
          </a:bodyPr>
          <a:lstStyle/>
          <a:p>
            <a:pPr marL="285750" lvl="2" indent="-285750" defTabSz="995363">
              <a:lnSpc>
                <a:spcPts val="1800"/>
              </a:lnSpc>
              <a:spcAft>
                <a:spcPts val="600"/>
              </a:spcAft>
              <a:buClr>
                <a:srgbClr val="0078B4"/>
              </a:buClr>
              <a:buSzPct val="80000"/>
              <a:buFont typeface="Arial" charset="0"/>
              <a:buChar char="►"/>
              <a:defRPr/>
            </a:pPr>
            <a:endParaRPr lang="fr-FR" sz="1400" dirty="0" smtClean="0"/>
          </a:p>
          <a:p>
            <a:pPr marL="0" lvl="2" defTabSz="995363">
              <a:lnSpc>
                <a:spcPts val="1800"/>
              </a:lnSpc>
              <a:spcAft>
                <a:spcPts val="600"/>
              </a:spcAft>
              <a:buClr>
                <a:srgbClr val="0078B4"/>
              </a:buClr>
              <a:buSzPct val="80000"/>
              <a:defRPr/>
            </a:pPr>
            <a:r>
              <a:rPr lang="fr-FR" sz="1400" dirty="0" smtClean="0"/>
              <a:t>Missions </a:t>
            </a:r>
          </a:p>
          <a:p>
            <a:pPr marL="285750" lvl="2" indent="-285750" defTabSz="995363">
              <a:lnSpc>
                <a:spcPts val="1800"/>
              </a:lnSpc>
              <a:spcAft>
                <a:spcPts val="600"/>
              </a:spcAft>
              <a:buClr>
                <a:srgbClr val="0078B4"/>
              </a:buClr>
              <a:buSzPct val="80000"/>
              <a:buFont typeface="Arial" charset="0"/>
              <a:buChar char="►"/>
              <a:defRPr/>
            </a:pPr>
            <a:r>
              <a:rPr lang="fr-FR" sz="1400" dirty="0" smtClean="0"/>
              <a:t>IMAGE est </a:t>
            </a:r>
            <a:r>
              <a:rPr lang="fr-FR" sz="1400" dirty="0"/>
              <a:t>une base de données qui stocke :</a:t>
            </a:r>
          </a:p>
          <a:p>
            <a:pPr marL="742950" lvl="3" indent="-285750" defTabSz="995363">
              <a:lnSpc>
                <a:spcPts val="1800"/>
              </a:lnSpc>
              <a:spcBef>
                <a:spcPts val="0"/>
              </a:spcBef>
              <a:spcAft>
                <a:spcPts val="600"/>
              </a:spcAft>
              <a:buClr>
                <a:srgbClr val="0078B4"/>
              </a:buClr>
              <a:buSzPct val="80000"/>
              <a:buFontTx/>
              <a:buChar char="-"/>
              <a:defRPr/>
            </a:pPr>
            <a:r>
              <a:rPr lang="fr-FR" sz="1400" dirty="0">
                <a:solidFill>
                  <a:srgbClr val="006699"/>
                </a:solidFill>
              </a:rPr>
              <a:t>Le reflet des prestations </a:t>
            </a:r>
            <a:r>
              <a:rPr lang="fr-FR" sz="1400" b="0" dirty="0"/>
              <a:t>(PN/PE) </a:t>
            </a:r>
            <a:r>
              <a:rPr lang="fr-FR" sz="1400" dirty="0">
                <a:solidFill>
                  <a:srgbClr val="006699"/>
                </a:solidFill>
              </a:rPr>
              <a:t>versées à l’assuré </a:t>
            </a:r>
            <a:r>
              <a:rPr lang="fr-FR" sz="1400" b="0" dirty="0"/>
              <a:t>quelle que </a:t>
            </a:r>
            <a:r>
              <a:rPr lang="fr-FR" sz="1400" b="0" dirty="0" smtClean="0"/>
              <a:t>soit l’origine </a:t>
            </a:r>
            <a:r>
              <a:rPr lang="fr-FR" sz="1400" b="0" dirty="0"/>
              <a:t>de la demande de prestations (flux électronique ou papier)</a:t>
            </a:r>
          </a:p>
          <a:p>
            <a:pPr marL="742950" lvl="3" indent="-285750" defTabSz="995363">
              <a:lnSpc>
                <a:spcPts val="1800"/>
              </a:lnSpc>
              <a:spcBef>
                <a:spcPts val="0"/>
              </a:spcBef>
              <a:spcAft>
                <a:spcPts val="600"/>
              </a:spcAft>
              <a:buClr>
                <a:srgbClr val="0078B4"/>
              </a:buClr>
              <a:buSzPct val="80000"/>
              <a:buFontTx/>
              <a:buChar char="-"/>
              <a:defRPr/>
            </a:pPr>
            <a:r>
              <a:rPr lang="fr-FR" sz="1400" b="0" dirty="0" smtClean="0"/>
              <a:t>Cette </a:t>
            </a:r>
            <a:r>
              <a:rPr lang="fr-FR" sz="1400" b="0" dirty="0"/>
              <a:t>base de données est consultable par une interface </a:t>
            </a:r>
            <a:r>
              <a:rPr lang="fr-FR" sz="1400" b="0" dirty="0" smtClean="0"/>
              <a:t>Web permettant la </a:t>
            </a:r>
            <a:r>
              <a:rPr lang="fr-FR" sz="1400" b="0" dirty="0"/>
              <a:t>consultation des données stockées par une recherche multi-critères	</a:t>
            </a:r>
          </a:p>
          <a:p>
            <a:pPr marL="742950" lvl="3" indent="-285750" defTabSz="995363">
              <a:lnSpc>
                <a:spcPts val="1800"/>
              </a:lnSpc>
              <a:spcBef>
                <a:spcPts val="0"/>
              </a:spcBef>
              <a:spcAft>
                <a:spcPts val="600"/>
              </a:spcAft>
              <a:buClr>
                <a:srgbClr val="0078B4"/>
              </a:buClr>
              <a:buSzPct val="80000"/>
              <a:buFontTx/>
              <a:buChar char="-"/>
              <a:defRPr/>
            </a:pPr>
            <a:r>
              <a:rPr lang="fr-FR" sz="1400" b="0" dirty="0" smtClean="0"/>
              <a:t>L’application </a:t>
            </a:r>
            <a:r>
              <a:rPr lang="fr-FR" sz="1400" b="0" dirty="0"/>
              <a:t>est scindée en deux modules distincts (IMAGE </a:t>
            </a:r>
            <a:r>
              <a:rPr lang="fr-FR" sz="1400" b="0" dirty="0" smtClean="0"/>
              <a:t>DECOMPTE </a:t>
            </a:r>
            <a:r>
              <a:rPr lang="fr-FR" sz="1400" b="0" dirty="0"/>
              <a:t>et IMAGE FSE)</a:t>
            </a:r>
          </a:p>
          <a:p>
            <a:pPr marL="742950" lvl="3" indent="-285750" defTabSz="995363">
              <a:lnSpc>
                <a:spcPts val="1800"/>
              </a:lnSpc>
              <a:spcBef>
                <a:spcPts val="0"/>
              </a:spcBef>
              <a:spcAft>
                <a:spcPts val="600"/>
              </a:spcAft>
              <a:buClr>
                <a:srgbClr val="0078B4"/>
              </a:buClr>
              <a:buSzPct val="80000"/>
              <a:buFontTx/>
              <a:buChar char="-"/>
              <a:defRPr/>
            </a:pPr>
            <a:r>
              <a:rPr lang="fr-FR" sz="1400" b="0" dirty="0" smtClean="0"/>
              <a:t>Elle </a:t>
            </a:r>
            <a:r>
              <a:rPr lang="fr-FR" sz="1400" b="0" dirty="0"/>
              <a:t>est utilisée également pour les consultations par portail sécurisé </a:t>
            </a:r>
            <a:endParaRPr lang="fr-FR" sz="1400" b="0" dirty="0" smtClean="0"/>
          </a:p>
          <a:p>
            <a:pPr marL="457200" lvl="3" defTabSz="995363">
              <a:lnSpc>
                <a:spcPts val="1800"/>
              </a:lnSpc>
              <a:spcBef>
                <a:spcPts val="0"/>
              </a:spcBef>
              <a:spcAft>
                <a:spcPts val="600"/>
              </a:spcAft>
              <a:buClr>
                <a:srgbClr val="0078B4"/>
              </a:buClr>
              <a:buSzPct val="80000"/>
              <a:defRPr/>
            </a:pPr>
            <a:r>
              <a:rPr lang="fr-FR" sz="1400" b="0" dirty="0" smtClean="0"/>
              <a:t>      (</a:t>
            </a:r>
            <a:r>
              <a:rPr lang="fr-FR" sz="1400" b="0" dirty="0"/>
              <a:t>téléservices médecins ex : historique des remboursements</a:t>
            </a:r>
            <a:r>
              <a:rPr lang="fr-FR" sz="1400" b="0" dirty="0" smtClean="0"/>
              <a:t>)</a:t>
            </a:r>
          </a:p>
          <a:p>
            <a:pPr marL="742950" lvl="3" indent="-285750" defTabSz="995363">
              <a:lnSpc>
                <a:spcPts val="1800"/>
              </a:lnSpc>
              <a:spcBef>
                <a:spcPts val="0"/>
              </a:spcBef>
              <a:spcAft>
                <a:spcPts val="600"/>
              </a:spcAft>
              <a:buClr>
                <a:srgbClr val="0078B4"/>
              </a:buClr>
              <a:buSzPct val="80000"/>
              <a:buFontTx/>
              <a:buChar char="-"/>
              <a:defRPr/>
            </a:pPr>
            <a:endParaRPr lang="fr-FR" sz="1400" b="0" dirty="0" smtClean="0"/>
          </a:p>
          <a:p>
            <a:pPr marL="285750" lvl="2" indent="-285750" defTabSz="995363">
              <a:lnSpc>
                <a:spcPts val="1800"/>
              </a:lnSpc>
              <a:spcAft>
                <a:spcPts val="600"/>
              </a:spcAft>
              <a:buClr>
                <a:srgbClr val="0078B4"/>
              </a:buClr>
              <a:buSzPct val="80000"/>
              <a:buFont typeface="Arial" charset="0"/>
              <a:buChar char="►"/>
              <a:defRPr/>
            </a:pPr>
            <a:r>
              <a:rPr lang="fr-FR" sz="1400" dirty="0">
                <a:solidFill>
                  <a:srgbClr val="000000"/>
                </a:solidFill>
              </a:rPr>
              <a:t>Cette base de données stocke également </a:t>
            </a:r>
            <a:r>
              <a:rPr lang="fr-FR" sz="1400" dirty="0">
                <a:solidFill>
                  <a:srgbClr val="006699"/>
                </a:solidFill>
              </a:rPr>
              <a:t>les actions de mises à jour de la BDO</a:t>
            </a:r>
          </a:p>
          <a:p>
            <a:pPr marL="457200" lvl="3" defTabSz="995363">
              <a:lnSpc>
                <a:spcPts val="1800"/>
              </a:lnSpc>
              <a:spcBef>
                <a:spcPts val="0"/>
              </a:spcBef>
              <a:spcAft>
                <a:spcPts val="600"/>
              </a:spcAft>
              <a:buClr>
                <a:srgbClr val="0078B4"/>
              </a:buClr>
              <a:buSzPct val="80000"/>
              <a:defRPr/>
            </a:pPr>
            <a:endParaRPr lang="fr-FR" sz="1400" b="0" dirty="0" smtClean="0"/>
          </a:p>
          <a:p>
            <a:pPr marL="0" lvl="2" defTabSz="995363">
              <a:lnSpc>
                <a:spcPts val="1800"/>
              </a:lnSpc>
              <a:spcAft>
                <a:spcPts val="600"/>
              </a:spcAft>
              <a:buClr>
                <a:srgbClr val="0078B4"/>
              </a:buClr>
              <a:buSzPct val="80000"/>
              <a:defRPr/>
            </a:pPr>
            <a:r>
              <a:rPr lang="fr-FR" sz="1400" dirty="0" smtClean="0"/>
              <a:t>Profondeur de l’historique</a:t>
            </a:r>
          </a:p>
          <a:p>
            <a:pPr marL="285750" lvl="2" indent="-285750" defTabSz="995363">
              <a:lnSpc>
                <a:spcPts val="1800"/>
              </a:lnSpc>
              <a:spcAft>
                <a:spcPts val="600"/>
              </a:spcAft>
              <a:buClr>
                <a:srgbClr val="0078B4"/>
              </a:buClr>
              <a:buSzPct val="80000"/>
              <a:buFont typeface="Arial" charset="0"/>
              <a:buChar char="►"/>
              <a:defRPr/>
            </a:pPr>
            <a:r>
              <a:rPr lang="fr-FR" sz="1400" dirty="0" smtClean="0"/>
              <a:t>2 </a:t>
            </a:r>
            <a:r>
              <a:rPr lang="fr-FR" sz="1400" dirty="0"/>
              <a:t>profils : </a:t>
            </a:r>
          </a:p>
          <a:p>
            <a:pPr marL="742950" lvl="3" indent="-285750" defTabSz="995363">
              <a:lnSpc>
                <a:spcPts val="1800"/>
              </a:lnSpc>
              <a:spcBef>
                <a:spcPts val="0"/>
              </a:spcBef>
              <a:spcAft>
                <a:spcPts val="600"/>
              </a:spcAft>
              <a:buClr>
                <a:srgbClr val="0078B4"/>
              </a:buClr>
              <a:buSzPct val="80000"/>
              <a:buFontTx/>
              <a:buChar char="-"/>
              <a:defRPr/>
            </a:pPr>
            <a:r>
              <a:rPr lang="fr-FR" sz="1400" b="0" dirty="0"/>
              <a:t>L’un des profils permet la consultation des données de 0 à 36 </a:t>
            </a:r>
            <a:r>
              <a:rPr lang="fr-FR" sz="1400" b="0" dirty="0" smtClean="0"/>
              <a:t>mois</a:t>
            </a:r>
            <a:endParaRPr lang="fr-FR" sz="1400" b="0" dirty="0"/>
          </a:p>
          <a:p>
            <a:pPr marL="742950" lvl="3" indent="-285750" defTabSz="995363">
              <a:lnSpc>
                <a:spcPts val="1800"/>
              </a:lnSpc>
              <a:spcBef>
                <a:spcPts val="0"/>
              </a:spcBef>
              <a:spcAft>
                <a:spcPts val="600"/>
              </a:spcAft>
              <a:buClr>
                <a:srgbClr val="0078B4"/>
              </a:buClr>
              <a:buSzPct val="80000"/>
              <a:buFontTx/>
              <a:buChar char="-"/>
              <a:defRPr/>
            </a:pPr>
            <a:r>
              <a:rPr lang="fr-FR" sz="1400" b="0" dirty="0" smtClean="0"/>
              <a:t>Le second permet </a:t>
            </a:r>
            <a:r>
              <a:rPr lang="fr-FR" sz="1400" b="0" dirty="0"/>
              <a:t>l’interrogation sur l’ensemble de la base 5 ans et à terme 10 </a:t>
            </a:r>
            <a:r>
              <a:rPr lang="fr-FR" sz="1400" b="0" dirty="0" smtClean="0"/>
              <a:t>ans</a:t>
            </a:r>
            <a:endParaRPr lang="fr-FR" sz="1400" b="0" dirty="0"/>
          </a:p>
        </p:txBody>
      </p:sp>
      <p:grpSp>
        <p:nvGrpSpPr>
          <p:cNvPr id="12" name="Group 11"/>
          <p:cNvGrpSpPr/>
          <p:nvPr/>
        </p:nvGrpSpPr>
        <p:grpSpPr>
          <a:xfrm>
            <a:off x="5091546" y="738307"/>
            <a:ext cx="4566148" cy="379439"/>
            <a:chOff x="5091546" y="738307"/>
            <a:chExt cx="4566148" cy="379439"/>
          </a:xfrm>
        </p:grpSpPr>
        <p:sp>
          <p:nvSpPr>
            <p:cNvPr id="13" name="Rounded Rectangle 12"/>
            <p:cNvSpPr/>
            <p:nvPr/>
          </p:nvSpPr>
          <p:spPr bwMode="auto">
            <a:xfrm>
              <a:off x="5091546" y="739396"/>
              <a:ext cx="1249422" cy="378002"/>
            </a:xfrm>
            <a:prstGeom prst="roundRect">
              <a:avLst>
                <a:gd name="adj" fmla="val 3318"/>
              </a:avLst>
            </a:prstGeom>
            <a:solidFill>
              <a:srgbClr val="FFC000">
                <a:alpha val="20000"/>
              </a:srgbClr>
            </a:solidFill>
            <a:ln w="15875">
              <a:solidFill>
                <a:schemeClr val="bg1">
                  <a:alpha val="0"/>
                </a:schemeClr>
              </a:solidFill>
              <a:prstDash val="solid"/>
            </a:ln>
            <a:scene3d>
              <a:camera prst="orthographicFront"/>
              <a:lightRig rig="threePt" dir="t"/>
            </a:scene3d>
            <a:sp3d>
              <a:bevelT/>
            </a:sp3d>
          </p:spPr>
          <p:txBody>
            <a:bodyPr lIns="0" tIns="46800" rIns="0" bIns="46800" anchor="ctr" anchorCtr="0"/>
            <a:lstStyle/>
            <a:p>
              <a:pPr marL="0" lvl="2" algn="ctr" defTabSz="995363">
                <a:spcBef>
                  <a:spcPts val="600"/>
                </a:spcBef>
                <a:spcAft>
                  <a:spcPts val="600"/>
                </a:spcAft>
                <a:buClr>
                  <a:schemeClr val="accent2"/>
                </a:buClr>
                <a:buSzPct val="75000"/>
              </a:pPr>
              <a:r>
                <a:rPr lang="fr-FR" sz="1000" kern="0" dirty="0">
                  <a:solidFill>
                    <a:schemeClr val="bg1">
                      <a:lumMod val="50000"/>
                    </a:schemeClr>
                  </a:solidFill>
                  <a:latin typeface="Arial" panose="020B0604020202020204" pitchFamily="34" charset="0"/>
                  <a:cs typeface="Arial" panose="020B0604020202020204" pitchFamily="34" charset="0"/>
                </a:rPr>
                <a:t>Traitement des </a:t>
              </a:r>
              <a:r>
                <a:rPr lang="fr-FR" sz="1000" kern="0" dirty="0" smtClean="0">
                  <a:solidFill>
                    <a:schemeClr val="bg1">
                      <a:lumMod val="50000"/>
                    </a:schemeClr>
                  </a:solidFill>
                  <a:latin typeface="Arial" panose="020B0604020202020204" pitchFamily="34" charset="0"/>
                  <a:cs typeface="Arial" panose="020B0604020202020204" pitchFamily="34" charset="0"/>
                </a:rPr>
                <a:t/>
              </a:r>
              <a:br>
                <a:rPr lang="fr-FR" sz="1000" kern="0" dirty="0" smtClean="0">
                  <a:solidFill>
                    <a:schemeClr val="bg1">
                      <a:lumMod val="50000"/>
                    </a:schemeClr>
                  </a:solidFill>
                  <a:latin typeface="Arial" panose="020B0604020202020204" pitchFamily="34" charset="0"/>
                  <a:cs typeface="Arial" panose="020B0604020202020204" pitchFamily="34" charset="0"/>
                </a:rPr>
              </a:br>
              <a:r>
                <a:rPr lang="fr-FR" sz="1000" kern="0" dirty="0" smtClean="0">
                  <a:solidFill>
                    <a:schemeClr val="bg1">
                      <a:lumMod val="50000"/>
                    </a:schemeClr>
                  </a:solidFill>
                  <a:latin typeface="Arial" panose="020B0604020202020204" pitchFamily="34" charset="0"/>
                  <a:cs typeface="Arial" panose="020B0604020202020204" pitchFamily="34" charset="0"/>
                </a:rPr>
                <a:t>PN </a:t>
              </a:r>
              <a:r>
                <a:rPr lang="fr-FR" sz="1000" kern="0" dirty="0">
                  <a:solidFill>
                    <a:schemeClr val="bg1">
                      <a:lumMod val="50000"/>
                    </a:schemeClr>
                  </a:solidFill>
                  <a:latin typeface="Arial" panose="020B0604020202020204" pitchFamily="34" charset="0"/>
                  <a:cs typeface="Arial" panose="020B0604020202020204" pitchFamily="34" charset="0"/>
                </a:rPr>
                <a:t>/ PE</a:t>
              </a:r>
            </a:p>
          </p:txBody>
        </p:sp>
        <p:sp>
          <p:nvSpPr>
            <p:cNvPr id="14" name="Rounded Rectangle 13"/>
            <p:cNvSpPr/>
            <p:nvPr/>
          </p:nvSpPr>
          <p:spPr bwMode="auto">
            <a:xfrm>
              <a:off x="6768161" y="738307"/>
              <a:ext cx="1249422" cy="378002"/>
            </a:xfrm>
            <a:prstGeom prst="roundRect">
              <a:avLst>
                <a:gd name="adj" fmla="val 3318"/>
              </a:avLst>
            </a:prstGeom>
            <a:solidFill>
              <a:srgbClr val="C00000">
                <a:alpha val="20000"/>
              </a:srgbClr>
            </a:solidFill>
            <a:ln w="15875">
              <a:solidFill>
                <a:schemeClr val="bg1">
                  <a:alpha val="0"/>
                </a:schemeClr>
              </a:solidFill>
              <a:prstDash val="solid"/>
            </a:ln>
            <a:scene3d>
              <a:camera prst="orthographicFront"/>
              <a:lightRig rig="threePt" dir="t"/>
            </a:scene3d>
            <a:sp3d>
              <a:bevelT/>
            </a:sp3d>
          </p:spPr>
          <p:txBody>
            <a:bodyPr lIns="0" tIns="46800" rIns="0" bIns="46800" anchor="ctr" anchorCtr="0"/>
            <a:lstStyle/>
            <a:p>
              <a:pPr marL="0" lvl="2" algn="ctr" defTabSz="995363">
                <a:spcBef>
                  <a:spcPts val="600"/>
                </a:spcBef>
                <a:spcAft>
                  <a:spcPts val="600"/>
                </a:spcAft>
                <a:buClr>
                  <a:schemeClr val="accent2"/>
                </a:buClr>
                <a:buSzPct val="75000"/>
              </a:pPr>
              <a:r>
                <a:rPr lang="fr-FR" sz="1000" kern="0" dirty="0">
                  <a:solidFill>
                    <a:schemeClr val="bg1">
                      <a:lumMod val="50000"/>
                    </a:schemeClr>
                  </a:solidFill>
                  <a:latin typeface="Arial" panose="020B0604020202020204" pitchFamily="34" charset="0"/>
                  <a:cs typeface="Arial" panose="020B0604020202020204" pitchFamily="34" charset="0"/>
                </a:rPr>
                <a:t>Paiement Mandatement</a:t>
              </a:r>
            </a:p>
          </p:txBody>
        </p:sp>
        <p:sp>
          <p:nvSpPr>
            <p:cNvPr id="15" name="Rounded Rectangle 14"/>
            <p:cNvSpPr/>
            <p:nvPr/>
          </p:nvSpPr>
          <p:spPr bwMode="auto">
            <a:xfrm>
              <a:off x="8408272" y="739744"/>
              <a:ext cx="1249422" cy="378002"/>
            </a:xfrm>
            <a:prstGeom prst="roundRect">
              <a:avLst>
                <a:gd name="adj" fmla="val 3318"/>
              </a:avLst>
            </a:prstGeom>
            <a:solidFill>
              <a:srgbClr val="92D050">
                <a:alpha val="20000"/>
              </a:srgbClr>
            </a:solidFill>
            <a:ln w="15875">
              <a:solidFill>
                <a:schemeClr val="bg1">
                  <a:alpha val="0"/>
                </a:schemeClr>
              </a:solidFill>
              <a:prstDash val="solid"/>
            </a:ln>
            <a:scene3d>
              <a:camera prst="orthographicFront"/>
              <a:lightRig rig="threePt" dir="t"/>
            </a:scene3d>
            <a:sp3d>
              <a:bevelT/>
            </a:sp3d>
          </p:spPr>
          <p:txBody>
            <a:bodyPr lIns="0" tIns="46800" rIns="0" bIns="46800" anchor="ctr" anchorCtr="0"/>
            <a:lstStyle/>
            <a:p>
              <a:pPr marL="0" lvl="2" algn="ctr" defTabSz="995363">
                <a:spcBef>
                  <a:spcPts val="600"/>
                </a:spcBef>
                <a:spcAft>
                  <a:spcPts val="600"/>
                </a:spcAft>
                <a:buClr>
                  <a:schemeClr val="accent2"/>
                </a:buClr>
                <a:buSzPct val="75000"/>
              </a:pPr>
              <a:r>
                <a:rPr lang="fr-FR" sz="1000" kern="0" dirty="0">
                  <a:solidFill>
                    <a:schemeClr val="bg1">
                      <a:lumMod val="50000"/>
                    </a:schemeClr>
                  </a:solidFill>
                  <a:latin typeface="Arial" panose="020B0604020202020204" pitchFamily="34" charset="0"/>
                  <a:cs typeface="Arial" panose="020B0604020202020204" pitchFamily="34" charset="0"/>
                </a:rPr>
                <a:t>IMAGE</a:t>
              </a:r>
            </a:p>
          </p:txBody>
        </p:sp>
        <p:sp>
          <p:nvSpPr>
            <p:cNvPr id="16" name="Isosceles Triangle 15"/>
            <p:cNvSpPr/>
            <p:nvPr/>
          </p:nvSpPr>
          <p:spPr bwMode="auto">
            <a:xfrm rot="5400000">
              <a:off x="6391328" y="856365"/>
              <a:ext cx="360002" cy="135568"/>
            </a:xfrm>
            <a:prstGeom prst="triangle">
              <a:avLst/>
            </a:prstGeom>
            <a:solidFill>
              <a:schemeClr val="accent2">
                <a:lumMod val="7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endParaRPr lang="fr-FR" sz="900" dirty="0">
                <a:solidFill>
                  <a:schemeClr val="bg1"/>
                </a:solidFill>
              </a:endParaRPr>
            </a:p>
          </p:txBody>
        </p:sp>
        <p:sp>
          <p:nvSpPr>
            <p:cNvPr id="17" name="Isosceles Triangle 16"/>
            <p:cNvSpPr/>
            <p:nvPr/>
          </p:nvSpPr>
          <p:spPr bwMode="auto">
            <a:xfrm rot="5400000">
              <a:off x="8048535" y="856368"/>
              <a:ext cx="360001" cy="135568"/>
            </a:xfrm>
            <a:prstGeom prst="triangle">
              <a:avLst/>
            </a:prstGeom>
            <a:solidFill>
              <a:schemeClr val="accent2">
                <a:lumMod val="7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endParaRPr lang="fr-FR" sz="900" dirty="0">
                <a:solidFill>
                  <a:schemeClr val="bg1"/>
                </a:solidFill>
              </a:endParaRPr>
            </a:p>
          </p:txBody>
        </p:sp>
      </p:grpSp>
      <p:cxnSp>
        <p:nvCxnSpPr>
          <p:cNvPr id="10" name="Straight Connector 11"/>
          <p:cNvCxnSpPr>
            <a:cxnSpLocks noChangeShapeType="1"/>
          </p:cNvCxnSpPr>
          <p:nvPr/>
        </p:nvCxnSpPr>
        <p:spPr bwMode="auto">
          <a:xfrm>
            <a:off x="612775" y="1467858"/>
            <a:ext cx="8583180"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cxnSp>
        <p:nvCxnSpPr>
          <p:cNvPr id="11" name="Straight Connector 11"/>
          <p:cNvCxnSpPr>
            <a:cxnSpLocks noChangeShapeType="1"/>
          </p:cNvCxnSpPr>
          <p:nvPr/>
        </p:nvCxnSpPr>
        <p:spPr bwMode="auto">
          <a:xfrm>
            <a:off x="612775" y="4954874"/>
            <a:ext cx="8583180"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2199905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à coins arrondis 5"/>
          <p:cNvSpPr/>
          <p:nvPr/>
        </p:nvSpPr>
        <p:spPr bwMode="auto">
          <a:xfrm>
            <a:off x="247650" y="5114925"/>
            <a:ext cx="9410043" cy="1038224"/>
          </a:xfrm>
          <a:prstGeom prst="roundRect">
            <a:avLst/>
          </a:prstGeom>
          <a:gradFill flip="none" rotWithShape="1">
            <a:gsLst>
              <a:gs pos="0">
                <a:srgbClr val="FF9900">
                  <a:tint val="66000"/>
                  <a:satMod val="160000"/>
                </a:srgbClr>
              </a:gs>
              <a:gs pos="50000">
                <a:srgbClr val="FF9900">
                  <a:tint val="44500"/>
                  <a:satMod val="160000"/>
                </a:srgbClr>
              </a:gs>
              <a:gs pos="100000">
                <a:srgbClr val="FF9900">
                  <a:tint val="23500"/>
                  <a:satMod val="160000"/>
                </a:srgbClr>
              </a:gs>
            </a:gsLst>
            <a:lin ang="2700000" scaled="1"/>
            <a:tileRect/>
          </a:gra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1" i="0" u="none" strike="noStrike" cap="none" normalizeH="0" baseline="0" smtClean="0">
              <a:ln>
                <a:noFill/>
              </a:ln>
              <a:solidFill>
                <a:schemeClr val="tx1"/>
              </a:solidFill>
              <a:effectLst/>
              <a:latin typeface="Arial" pitchFamily="34" charset="0"/>
            </a:endParaRPr>
          </a:p>
        </p:txBody>
      </p:sp>
      <p:graphicFrame>
        <p:nvGraphicFramePr>
          <p:cNvPr id="20" name="Diagramme 19"/>
          <p:cNvGraphicFramePr/>
          <p:nvPr>
            <p:extLst>
              <p:ext uri="{D42A27DB-BD31-4B8C-83A1-F6EECF244321}">
                <p14:modId xmlns:p14="http://schemas.microsoft.com/office/powerpoint/2010/main" val="862141398"/>
              </p:ext>
            </p:extLst>
          </p:nvPr>
        </p:nvGraphicFramePr>
        <p:xfrm>
          <a:off x="4780894" y="1186612"/>
          <a:ext cx="5362575" cy="54336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218" name="Rectangle 2"/>
          <p:cNvSpPr>
            <a:spLocks noGrp="1" noChangeArrowheads="1"/>
          </p:cNvSpPr>
          <p:nvPr>
            <p:ph type="title"/>
          </p:nvPr>
        </p:nvSpPr>
        <p:spPr/>
        <p:txBody>
          <a:bodyPr/>
          <a:lstStyle/>
          <a:p>
            <a:r>
              <a:rPr lang="fr-FR" sz="2000" dirty="0">
                <a:latin typeface="Arial" charset="0"/>
                <a:cs typeface="Arial" charset="0"/>
              </a:rPr>
              <a:t>4. </a:t>
            </a:r>
            <a:r>
              <a:rPr lang="fr-FR" sz="2000" dirty="0" smtClean="0">
                <a:latin typeface="Arial" charset="0"/>
                <a:cs typeface="Arial" charset="0"/>
              </a:rPr>
              <a:t>Prestations servies</a:t>
            </a:r>
            <a:r>
              <a:rPr lang="fr-FR" sz="2000" dirty="0">
                <a:latin typeface="Arial" charset="0"/>
                <a:cs typeface="Arial" charset="0"/>
              </a:rPr>
              <a:t/>
            </a:r>
            <a:br>
              <a:rPr lang="fr-FR" sz="2000" dirty="0">
                <a:latin typeface="Arial" charset="0"/>
                <a:cs typeface="Arial" charset="0"/>
              </a:rPr>
            </a:br>
            <a:r>
              <a:rPr lang="fr-FR" sz="1800" i="1" dirty="0" err="1" smtClean="0">
                <a:latin typeface="Arial" charset="0"/>
                <a:cs typeface="Arial" charset="0"/>
              </a:rPr>
              <a:t>InforMatisation</a:t>
            </a:r>
            <a:r>
              <a:rPr lang="fr-FR" sz="1800" i="1" dirty="0" smtClean="0">
                <a:latin typeface="Arial" charset="0"/>
                <a:cs typeface="Arial" charset="0"/>
              </a:rPr>
              <a:t> </a:t>
            </a:r>
            <a:r>
              <a:rPr lang="fr-FR" sz="1800" i="1" dirty="0">
                <a:latin typeface="Arial" charset="0"/>
                <a:cs typeface="Arial" charset="0"/>
              </a:rPr>
              <a:t>de l’Archivage par la Gestion </a:t>
            </a:r>
            <a:r>
              <a:rPr lang="fr-FR" sz="1800" i="1" dirty="0" smtClean="0">
                <a:latin typeface="Arial" charset="0"/>
                <a:cs typeface="Arial" charset="0"/>
              </a:rPr>
              <a:t>Electronique (IMAGE)</a:t>
            </a:r>
            <a:endParaRPr lang="fr-FR" sz="1800" i="1" dirty="0">
              <a:latin typeface="Arial" charset="0"/>
              <a:cs typeface="Arial" charset="0"/>
            </a:endParaRPr>
          </a:p>
        </p:txBody>
      </p:sp>
      <p:grpSp>
        <p:nvGrpSpPr>
          <p:cNvPr id="12" name="Group 11"/>
          <p:cNvGrpSpPr/>
          <p:nvPr/>
        </p:nvGrpSpPr>
        <p:grpSpPr>
          <a:xfrm>
            <a:off x="5091546" y="738307"/>
            <a:ext cx="4566148" cy="379439"/>
            <a:chOff x="5091546" y="738307"/>
            <a:chExt cx="4566148" cy="379439"/>
          </a:xfrm>
        </p:grpSpPr>
        <p:sp>
          <p:nvSpPr>
            <p:cNvPr id="13" name="Rounded Rectangle 12"/>
            <p:cNvSpPr/>
            <p:nvPr/>
          </p:nvSpPr>
          <p:spPr bwMode="auto">
            <a:xfrm>
              <a:off x="5091546" y="739396"/>
              <a:ext cx="1249422" cy="378002"/>
            </a:xfrm>
            <a:prstGeom prst="roundRect">
              <a:avLst>
                <a:gd name="adj" fmla="val 3318"/>
              </a:avLst>
            </a:prstGeom>
            <a:solidFill>
              <a:srgbClr val="FFC000">
                <a:alpha val="20000"/>
              </a:srgbClr>
            </a:solidFill>
            <a:ln w="15875">
              <a:solidFill>
                <a:schemeClr val="bg1">
                  <a:alpha val="0"/>
                </a:schemeClr>
              </a:solidFill>
              <a:prstDash val="solid"/>
            </a:ln>
            <a:scene3d>
              <a:camera prst="orthographicFront"/>
              <a:lightRig rig="threePt" dir="t"/>
            </a:scene3d>
            <a:sp3d>
              <a:bevelT/>
            </a:sp3d>
          </p:spPr>
          <p:txBody>
            <a:bodyPr lIns="0" tIns="46800" rIns="0" bIns="46800" anchor="ctr" anchorCtr="0"/>
            <a:lstStyle/>
            <a:p>
              <a:pPr marL="0" lvl="2" algn="ctr" defTabSz="995363">
                <a:spcBef>
                  <a:spcPts val="600"/>
                </a:spcBef>
                <a:spcAft>
                  <a:spcPts val="600"/>
                </a:spcAft>
                <a:buClr>
                  <a:schemeClr val="accent2"/>
                </a:buClr>
                <a:buSzPct val="75000"/>
              </a:pPr>
              <a:r>
                <a:rPr lang="fr-FR" sz="1000" kern="0" dirty="0">
                  <a:solidFill>
                    <a:schemeClr val="bg1">
                      <a:lumMod val="50000"/>
                    </a:schemeClr>
                  </a:solidFill>
                  <a:latin typeface="Arial" panose="020B0604020202020204" pitchFamily="34" charset="0"/>
                  <a:cs typeface="Arial" panose="020B0604020202020204" pitchFamily="34" charset="0"/>
                </a:rPr>
                <a:t>Traitement des </a:t>
              </a:r>
              <a:r>
                <a:rPr lang="fr-FR" sz="1000" kern="0" dirty="0" smtClean="0">
                  <a:solidFill>
                    <a:schemeClr val="bg1">
                      <a:lumMod val="50000"/>
                    </a:schemeClr>
                  </a:solidFill>
                  <a:latin typeface="Arial" panose="020B0604020202020204" pitchFamily="34" charset="0"/>
                  <a:cs typeface="Arial" panose="020B0604020202020204" pitchFamily="34" charset="0"/>
                </a:rPr>
                <a:t/>
              </a:r>
              <a:br>
                <a:rPr lang="fr-FR" sz="1000" kern="0" dirty="0" smtClean="0">
                  <a:solidFill>
                    <a:schemeClr val="bg1">
                      <a:lumMod val="50000"/>
                    </a:schemeClr>
                  </a:solidFill>
                  <a:latin typeface="Arial" panose="020B0604020202020204" pitchFamily="34" charset="0"/>
                  <a:cs typeface="Arial" panose="020B0604020202020204" pitchFamily="34" charset="0"/>
                </a:rPr>
              </a:br>
              <a:r>
                <a:rPr lang="fr-FR" sz="1000" kern="0" dirty="0" smtClean="0">
                  <a:solidFill>
                    <a:schemeClr val="bg1">
                      <a:lumMod val="50000"/>
                    </a:schemeClr>
                  </a:solidFill>
                  <a:latin typeface="Arial" panose="020B0604020202020204" pitchFamily="34" charset="0"/>
                  <a:cs typeface="Arial" panose="020B0604020202020204" pitchFamily="34" charset="0"/>
                </a:rPr>
                <a:t>PN </a:t>
              </a:r>
              <a:r>
                <a:rPr lang="fr-FR" sz="1000" kern="0" dirty="0">
                  <a:solidFill>
                    <a:schemeClr val="bg1">
                      <a:lumMod val="50000"/>
                    </a:schemeClr>
                  </a:solidFill>
                  <a:latin typeface="Arial" panose="020B0604020202020204" pitchFamily="34" charset="0"/>
                  <a:cs typeface="Arial" panose="020B0604020202020204" pitchFamily="34" charset="0"/>
                </a:rPr>
                <a:t>/ PE</a:t>
              </a:r>
            </a:p>
          </p:txBody>
        </p:sp>
        <p:sp>
          <p:nvSpPr>
            <p:cNvPr id="14" name="Rounded Rectangle 13"/>
            <p:cNvSpPr/>
            <p:nvPr/>
          </p:nvSpPr>
          <p:spPr bwMode="auto">
            <a:xfrm>
              <a:off x="6768161" y="738307"/>
              <a:ext cx="1249422" cy="378002"/>
            </a:xfrm>
            <a:prstGeom prst="roundRect">
              <a:avLst>
                <a:gd name="adj" fmla="val 3318"/>
              </a:avLst>
            </a:prstGeom>
            <a:solidFill>
              <a:srgbClr val="C00000">
                <a:alpha val="20000"/>
              </a:srgbClr>
            </a:solidFill>
            <a:ln w="15875">
              <a:solidFill>
                <a:schemeClr val="bg1">
                  <a:alpha val="0"/>
                </a:schemeClr>
              </a:solidFill>
              <a:prstDash val="solid"/>
            </a:ln>
            <a:scene3d>
              <a:camera prst="orthographicFront"/>
              <a:lightRig rig="threePt" dir="t"/>
            </a:scene3d>
            <a:sp3d>
              <a:bevelT/>
            </a:sp3d>
          </p:spPr>
          <p:txBody>
            <a:bodyPr lIns="0" tIns="46800" rIns="0" bIns="46800" anchor="ctr" anchorCtr="0"/>
            <a:lstStyle/>
            <a:p>
              <a:pPr marL="0" lvl="2" algn="ctr" defTabSz="995363">
                <a:spcBef>
                  <a:spcPts val="600"/>
                </a:spcBef>
                <a:spcAft>
                  <a:spcPts val="600"/>
                </a:spcAft>
                <a:buClr>
                  <a:schemeClr val="accent2"/>
                </a:buClr>
                <a:buSzPct val="75000"/>
              </a:pPr>
              <a:r>
                <a:rPr lang="fr-FR" sz="1000" kern="0" dirty="0">
                  <a:solidFill>
                    <a:schemeClr val="bg1">
                      <a:lumMod val="50000"/>
                    </a:schemeClr>
                  </a:solidFill>
                  <a:latin typeface="Arial" panose="020B0604020202020204" pitchFamily="34" charset="0"/>
                  <a:cs typeface="Arial" panose="020B0604020202020204" pitchFamily="34" charset="0"/>
                </a:rPr>
                <a:t>Paiement Mandatement</a:t>
              </a:r>
            </a:p>
          </p:txBody>
        </p:sp>
        <p:sp>
          <p:nvSpPr>
            <p:cNvPr id="15" name="Rounded Rectangle 14"/>
            <p:cNvSpPr/>
            <p:nvPr/>
          </p:nvSpPr>
          <p:spPr bwMode="auto">
            <a:xfrm>
              <a:off x="8408272" y="739744"/>
              <a:ext cx="1249422" cy="378002"/>
            </a:xfrm>
            <a:prstGeom prst="roundRect">
              <a:avLst>
                <a:gd name="adj" fmla="val 3318"/>
              </a:avLst>
            </a:prstGeom>
            <a:solidFill>
              <a:srgbClr val="92D050">
                <a:alpha val="20000"/>
              </a:srgbClr>
            </a:solidFill>
            <a:ln w="15875">
              <a:solidFill>
                <a:schemeClr val="bg1">
                  <a:alpha val="0"/>
                </a:schemeClr>
              </a:solidFill>
              <a:prstDash val="solid"/>
            </a:ln>
            <a:scene3d>
              <a:camera prst="orthographicFront"/>
              <a:lightRig rig="threePt" dir="t"/>
            </a:scene3d>
            <a:sp3d>
              <a:bevelT/>
            </a:sp3d>
          </p:spPr>
          <p:txBody>
            <a:bodyPr lIns="0" tIns="46800" rIns="0" bIns="46800" anchor="ctr" anchorCtr="0"/>
            <a:lstStyle/>
            <a:p>
              <a:pPr marL="0" lvl="2" algn="ctr" defTabSz="995363">
                <a:spcBef>
                  <a:spcPts val="600"/>
                </a:spcBef>
                <a:spcAft>
                  <a:spcPts val="600"/>
                </a:spcAft>
                <a:buClr>
                  <a:schemeClr val="accent2"/>
                </a:buClr>
                <a:buSzPct val="75000"/>
              </a:pPr>
              <a:r>
                <a:rPr lang="fr-FR" sz="1000" kern="0" dirty="0">
                  <a:solidFill>
                    <a:schemeClr val="bg1">
                      <a:lumMod val="50000"/>
                    </a:schemeClr>
                  </a:solidFill>
                  <a:latin typeface="Arial" panose="020B0604020202020204" pitchFamily="34" charset="0"/>
                  <a:cs typeface="Arial" panose="020B0604020202020204" pitchFamily="34" charset="0"/>
                </a:rPr>
                <a:t>IMAGE</a:t>
              </a:r>
            </a:p>
          </p:txBody>
        </p:sp>
        <p:sp>
          <p:nvSpPr>
            <p:cNvPr id="16" name="Isosceles Triangle 15"/>
            <p:cNvSpPr/>
            <p:nvPr/>
          </p:nvSpPr>
          <p:spPr bwMode="auto">
            <a:xfrm rot="5400000">
              <a:off x="6391328" y="856365"/>
              <a:ext cx="360002" cy="135568"/>
            </a:xfrm>
            <a:prstGeom prst="triangle">
              <a:avLst/>
            </a:prstGeom>
            <a:solidFill>
              <a:schemeClr val="accent2">
                <a:lumMod val="7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endParaRPr lang="fr-FR" sz="900" dirty="0">
                <a:solidFill>
                  <a:schemeClr val="bg1"/>
                </a:solidFill>
              </a:endParaRPr>
            </a:p>
          </p:txBody>
        </p:sp>
        <p:sp>
          <p:nvSpPr>
            <p:cNvPr id="17" name="Isosceles Triangle 16"/>
            <p:cNvSpPr/>
            <p:nvPr/>
          </p:nvSpPr>
          <p:spPr bwMode="auto">
            <a:xfrm rot="5400000">
              <a:off x="8048535" y="856368"/>
              <a:ext cx="360001" cy="135568"/>
            </a:xfrm>
            <a:prstGeom prst="triangle">
              <a:avLst/>
            </a:prstGeom>
            <a:solidFill>
              <a:schemeClr val="accent2">
                <a:lumMod val="75000"/>
                <a:alpha val="50000"/>
              </a:schemeClr>
            </a:solidFill>
            <a:ln w="9525">
              <a:solidFill>
                <a:schemeClr val="bg1">
                  <a:lumMod val="50000"/>
                </a:schemeClr>
              </a:solidFill>
              <a:round/>
              <a:headEnd/>
              <a:tailEnd/>
            </a:ln>
            <a:scene3d>
              <a:camera prst="orthographicFront"/>
              <a:lightRig rig="threePt" dir="t"/>
            </a:scene3d>
            <a:sp3d>
              <a:bevelT/>
              <a:bevelB/>
            </a:sp3d>
          </p:spPr>
          <p:txBody>
            <a:bodyPr anchor="ctr"/>
            <a:lstStyle/>
            <a:p>
              <a:pPr algn="ctr"/>
              <a:endParaRPr lang="fr-FR" sz="900" dirty="0">
                <a:solidFill>
                  <a:schemeClr val="bg1"/>
                </a:solidFill>
              </a:endParaRPr>
            </a:p>
          </p:txBody>
        </p:sp>
      </p:grpSp>
      <p:graphicFrame>
        <p:nvGraphicFramePr>
          <p:cNvPr id="3" name="Diagramme 2"/>
          <p:cNvGraphicFramePr/>
          <p:nvPr>
            <p:extLst>
              <p:ext uri="{D42A27DB-BD31-4B8C-83A1-F6EECF244321}">
                <p14:modId xmlns:p14="http://schemas.microsoft.com/office/powerpoint/2010/main" val="2237684171"/>
              </p:ext>
            </p:extLst>
          </p:nvPr>
        </p:nvGraphicFramePr>
        <p:xfrm>
          <a:off x="123825" y="1028700"/>
          <a:ext cx="5362575" cy="530611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0920082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C:\Documents and Settings\avieitez\My Documents\99- Other\My Pictures\icone mai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4687" y="1950901"/>
            <a:ext cx="573220" cy="618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8" name="Rectangle 2"/>
          <p:cNvSpPr>
            <a:spLocks noGrp="1" noChangeArrowheads="1"/>
          </p:cNvSpPr>
          <p:nvPr>
            <p:ph type="title"/>
          </p:nvPr>
        </p:nvSpPr>
        <p:spPr/>
        <p:txBody>
          <a:bodyPr/>
          <a:lstStyle/>
          <a:p>
            <a:r>
              <a:rPr lang="fr-FR" sz="2000" dirty="0">
                <a:latin typeface="Arial" charset="0"/>
                <a:cs typeface="Arial" charset="0"/>
              </a:rPr>
              <a:t>4. </a:t>
            </a:r>
            <a:r>
              <a:rPr lang="fr-FR" sz="2000" dirty="0" smtClean="0">
                <a:latin typeface="Arial" charset="0"/>
                <a:cs typeface="Arial" charset="0"/>
              </a:rPr>
              <a:t>Prestations servies</a:t>
            </a:r>
            <a:r>
              <a:rPr lang="fr-FR" sz="2000" dirty="0">
                <a:latin typeface="Arial" charset="0"/>
                <a:cs typeface="Arial" charset="0"/>
              </a:rPr>
              <a:t/>
            </a:r>
            <a:br>
              <a:rPr lang="fr-FR" sz="2000" dirty="0">
                <a:latin typeface="Arial" charset="0"/>
                <a:cs typeface="Arial" charset="0"/>
              </a:rPr>
            </a:br>
            <a:r>
              <a:rPr lang="fr-FR" sz="1800" i="1" dirty="0" smtClean="0">
                <a:latin typeface="Arial" charset="0"/>
                <a:cs typeface="Arial" charset="0"/>
              </a:rPr>
              <a:t>REGUL-PN</a:t>
            </a:r>
            <a:endParaRPr lang="fr-FR" sz="1800" i="1" dirty="0">
              <a:latin typeface="Arial" charset="0"/>
              <a:cs typeface="Arial" charset="0"/>
            </a:endParaRPr>
          </a:p>
        </p:txBody>
      </p:sp>
      <p:sp>
        <p:nvSpPr>
          <p:cNvPr id="11" name="TextBox 10"/>
          <p:cNvSpPr txBox="1"/>
          <p:nvPr/>
        </p:nvSpPr>
        <p:spPr>
          <a:xfrm>
            <a:off x="2703007" y="2401556"/>
            <a:ext cx="1868931" cy="408623"/>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nchor="ctr" anchorCtr="0">
            <a:spAutoFit/>
          </a:bodyPr>
          <a:lstStyle/>
          <a:p>
            <a:pPr algn="ctr">
              <a:defRPr/>
            </a:pPr>
            <a:r>
              <a:rPr lang="fr-FR" sz="1200" dirty="0" smtClean="0">
                <a:solidFill>
                  <a:schemeClr val="tx1"/>
                </a:solidFill>
                <a:latin typeface="Arial" charset="0"/>
              </a:rPr>
              <a:t>Envoie un mail via son compte </a:t>
            </a:r>
            <a:r>
              <a:rPr lang="fr-FR" sz="1200" dirty="0" err="1">
                <a:solidFill>
                  <a:schemeClr val="tx1"/>
                </a:solidFill>
                <a:latin typeface="Arial" charset="0"/>
              </a:rPr>
              <a:t>A</a:t>
            </a:r>
            <a:r>
              <a:rPr lang="fr-FR" sz="1200" dirty="0" err="1" smtClean="0">
                <a:solidFill>
                  <a:schemeClr val="tx1"/>
                </a:solidFill>
                <a:latin typeface="Arial" charset="0"/>
              </a:rPr>
              <a:t>meli</a:t>
            </a:r>
            <a:endParaRPr lang="fr-FR" sz="1200" dirty="0">
              <a:solidFill>
                <a:schemeClr val="tx1"/>
              </a:solidFill>
              <a:latin typeface="Arial" charset="0"/>
            </a:endParaRPr>
          </a:p>
        </p:txBody>
      </p:sp>
      <p:cxnSp>
        <p:nvCxnSpPr>
          <p:cNvPr id="22" name="Straight Arrow Connector 21"/>
          <p:cNvCxnSpPr>
            <a:stCxn id="8" idx="3"/>
          </p:cNvCxnSpPr>
          <p:nvPr/>
        </p:nvCxnSpPr>
        <p:spPr bwMode="auto">
          <a:xfrm>
            <a:off x="2136086" y="2091574"/>
            <a:ext cx="566921" cy="309982"/>
          </a:xfrm>
          <a:prstGeom prst="straightConnector1">
            <a:avLst/>
          </a:prstGeom>
          <a:noFill/>
          <a:ln w="22225" cap="flat" cmpd="sng" algn="ctr">
            <a:solidFill>
              <a:schemeClr val="accent2"/>
            </a:solidFill>
            <a:prstDash val="solid"/>
            <a:round/>
            <a:headEnd type="none" w="med" len="med"/>
            <a:tailEnd type="triangle"/>
          </a:ln>
          <a:effectLst/>
        </p:spPr>
      </p:cxnSp>
      <p:grpSp>
        <p:nvGrpSpPr>
          <p:cNvPr id="3" name="Groupe 2"/>
          <p:cNvGrpSpPr/>
          <p:nvPr/>
        </p:nvGrpSpPr>
        <p:grpSpPr>
          <a:xfrm>
            <a:off x="1434326" y="1279305"/>
            <a:ext cx="815737" cy="1420526"/>
            <a:chOff x="1491315" y="2122252"/>
            <a:chExt cx="815737" cy="1420526"/>
          </a:xfrm>
        </p:grpSpPr>
        <p:grpSp>
          <p:nvGrpSpPr>
            <p:cNvPr id="6" name="Group 6"/>
            <p:cNvGrpSpPr>
              <a:grpSpLocks/>
            </p:cNvGrpSpPr>
            <p:nvPr/>
          </p:nvGrpSpPr>
          <p:grpSpPr bwMode="auto">
            <a:xfrm>
              <a:off x="1491315" y="2122252"/>
              <a:ext cx="815737" cy="1420526"/>
              <a:chOff x="5299804" y="2889503"/>
              <a:chExt cx="815926" cy="1420249"/>
            </a:xfrm>
          </p:grpSpPr>
          <p:pic>
            <p:nvPicPr>
              <p:cNvPr id="8" name="Picture 3" descr="C:\Users\pporte1\Desktop\C2\CNAMTS\SNA\03 - Icônes\Icones Hommes\k3485192.jpg"/>
              <p:cNvPicPr>
                <a:picLocks noChangeAspect="1" noChangeArrowheads="1"/>
              </p:cNvPicPr>
              <p:nvPr/>
            </p:nvPicPr>
            <p:blipFill>
              <a:blip r:embed="rId4">
                <a:extLst>
                  <a:ext uri="{28A0092B-C50C-407E-A947-70E740481C1C}">
                    <a14:useLocalDpi xmlns:a14="http://schemas.microsoft.com/office/drawing/2010/main" val="0"/>
                  </a:ext>
                </a:extLst>
              </a:blip>
              <a:srcRect l="6036" t="14870" r="41435"/>
              <a:stretch>
                <a:fillRect/>
              </a:stretch>
            </p:blipFill>
            <p:spPr bwMode="auto">
              <a:xfrm>
                <a:off x="5299804" y="3093474"/>
                <a:ext cx="701923" cy="1216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2"/>
              <p:cNvSpPr>
                <a:spLocks noChangeArrowheads="1"/>
              </p:cNvSpPr>
              <p:nvPr/>
            </p:nvSpPr>
            <p:spPr bwMode="auto">
              <a:xfrm>
                <a:off x="5786546" y="2889503"/>
                <a:ext cx="329184" cy="621689"/>
              </a:xfrm>
              <a:prstGeom prst="rect">
                <a:avLst/>
              </a:prstGeom>
              <a:solidFill>
                <a:schemeClr val="bg1"/>
              </a:solidFill>
              <a:ln w="9525" algn="ctr">
                <a:solidFill>
                  <a:schemeClr val="bg1"/>
                </a:solidFill>
                <a:round/>
                <a:headEnd/>
                <a:tailEnd/>
              </a:ln>
            </p:spPr>
            <p:txBody>
              <a:bodyPr lIns="90000" tIns="46800" rIns="90000" bIns="46800" anchor="ctr"/>
              <a:lstStyle/>
              <a:p>
                <a:endParaRPr lang="fr-FR" dirty="0"/>
              </a:p>
            </p:txBody>
          </p:sp>
        </p:grpSp>
        <p:pic>
          <p:nvPicPr>
            <p:cNvPr id="2" name="Imag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8231" y="2312157"/>
              <a:ext cx="323850" cy="180609"/>
            </a:xfrm>
            <a:prstGeom prst="rect">
              <a:avLst/>
            </a:prstGeom>
          </p:spPr>
        </p:pic>
      </p:grpSp>
      <p:sp>
        <p:nvSpPr>
          <p:cNvPr id="7" name="Oval Callout 1"/>
          <p:cNvSpPr>
            <a:spLocks noChangeArrowheads="1"/>
          </p:cNvSpPr>
          <p:nvPr/>
        </p:nvSpPr>
        <p:spPr bwMode="auto">
          <a:xfrm>
            <a:off x="2136267" y="544031"/>
            <a:ext cx="3632504" cy="1369182"/>
          </a:xfrm>
          <a:prstGeom prst="wedgeEllipseCallout">
            <a:avLst>
              <a:gd name="adj1" fmla="val -54649"/>
              <a:gd name="adj2" fmla="val 33670"/>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p:spPr>
        <p:txBody>
          <a:bodyPr lIns="90000" tIns="46800" rIns="90000" bIns="46800" anchor="ctr"/>
          <a:lstStyle/>
          <a:p>
            <a:pPr algn="ctr">
              <a:defRPr/>
            </a:pPr>
            <a:r>
              <a:rPr lang="fr-FR" sz="1400" dirty="0" smtClean="0"/>
              <a:t>En consultant mon compte </a:t>
            </a:r>
            <a:r>
              <a:rPr lang="fr-FR" sz="1400" dirty="0" err="1" smtClean="0"/>
              <a:t>ameli</a:t>
            </a:r>
            <a:r>
              <a:rPr lang="fr-FR" sz="1400" dirty="0" smtClean="0"/>
              <a:t>, je constate une erreur de remboursement,  concernant  ma dernière consultation</a:t>
            </a:r>
            <a:endParaRPr lang="fr-FR" sz="1400" dirty="0">
              <a:latin typeface="Arial" charset="0"/>
              <a:cs typeface="+mn-cs"/>
            </a:endParaRPr>
          </a:p>
        </p:txBody>
      </p:sp>
      <p:pic>
        <p:nvPicPr>
          <p:cNvPr id="12290" name="Picture 2" descr="https://encrypted-tbn3.gstatic.com/images?q=tbn:ANd9GcSTycxBWl-fMgwtSaaXLlsVRYIS9xFgZoKk0gwXm5toxBMQV8uox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816" y="1108600"/>
            <a:ext cx="1085331" cy="1513752"/>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Arrow Connector 27"/>
          <p:cNvCxnSpPr/>
          <p:nvPr/>
        </p:nvCxnSpPr>
        <p:spPr bwMode="auto">
          <a:xfrm>
            <a:off x="4571938" y="2622352"/>
            <a:ext cx="552593" cy="0"/>
          </a:xfrm>
          <a:prstGeom prst="straightConnector1">
            <a:avLst/>
          </a:prstGeom>
          <a:noFill/>
          <a:ln w="22225" cap="flat" cmpd="sng" algn="ctr">
            <a:solidFill>
              <a:schemeClr val="accent2"/>
            </a:solidFill>
            <a:prstDash val="solid"/>
            <a:round/>
            <a:headEnd type="none" w="med" len="med"/>
            <a:tailEnd type="triangle"/>
          </a:ln>
          <a:effectLst/>
        </p:spPr>
      </p:cxnSp>
      <p:pic>
        <p:nvPicPr>
          <p:cNvPr id="26" name="Picture 6" descr="A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24531" y="2259488"/>
            <a:ext cx="1348406" cy="561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Image 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flipH="1">
            <a:off x="6472937" y="1943138"/>
            <a:ext cx="839239" cy="82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Box 10"/>
          <p:cNvSpPr txBox="1"/>
          <p:nvPr/>
        </p:nvSpPr>
        <p:spPr>
          <a:xfrm>
            <a:off x="7191871" y="2590472"/>
            <a:ext cx="2325314" cy="612934"/>
          </a:xfrm>
          <a:prstGeom prst="roundRect">
            <a:avLst/>
          </a:prstGeom>
          <a:gradFill>
            <a:gsLst>
              <a:gs pos="0">
                <a:schemeClr val="bg1"/>
              </a:gs>
              <a:gs pos="50000">
                <a:schemeClr val="bg1">
                  <a:lumMod val="95000"/>
                </a:schemeClr>
              </a:gs>
              <a:gs pos="100000">
                <a:schemeClr val="bg1">
                  <a:lumMod val="85000"/>
                </a:schemeClr>
              </a:gs>
            </a:gsLst>
            <a:lin ang="5400000" scaled="0"/>
          </a:gra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nchor="ctr" anchorCtr="0">
            <a:spAutoFit/>
          </a:bodyPr>
          <a:lstStyle/>
          <a:p>
            <a:pPr algn="ctr">
              <a:defRPr/>
            </a:pPr>
            <a:r>
              <a:rPr lang="fr-FR" sz="1200" dirty="0" smtClean="0">
                <a:solidFill>
                  <a:schemeClr val="tx1"/>
                </a:solidFill>
                <a:latin typeface="Arial" charset="0"/>
              </a:rPr>
              <a:t>Traitement automatique </a:t>
            </a:r>
          </a:p>
          <a:p>
            <a:pPr algn="ctr">
              <a:defRPr/>
            </a:pPr>
            <a:r>
              <a:rPr lang="fr-FR" sz="1200" dirty="0" smtClean="0">
                <a:solidFill>
                  <a:schemeClr val="tx1"/>
                </a:solidFill>
                <a:latin typeface="Arial" charset="0"/>
              </a:rPr>
              <a:t>de régularisation</a:t>
            </a:r>
          </a:p>
          <a:p>
            <a:pPr algn="ctr">
              <a:defRPr/>
            </a:pPr>
            <a:r>
              <a:rPr lang="fr-FR" sz="1200" dirty="0" smtClean="0">
                <a:solidFill>
                  <a:schemeClr val="tx1"/>
                </a:solidFill>
                <a:latin typeface="Arial" charset="0"/>
              </a:rPr>
              <a:t>via REGUL PN</a:t>
            </a:r>
            <a:endParaRPr lang="fr-FR" sz="1200" dirty="0">
              <a:solidFill>
                <a:schemeClr val="tx1"/>
              </a:solidFill>
              <a:latin typeface="Arial" charset="0"/>
            </a:endParaRPr>
          </a:p>
        </p:txBody>
      </p:sp>
      <p:grpSp>
        <p:nvGrpSpPr>
          <p:cNvPr id="24" name="Groupe 23"/>
          <p:cNvGrpSpPr/>
          <p:nvPr/>
        </p:nvGrpSpPr>
        <p:grpSpPr>
          <a:xfrm>
            <a:off x="285476" y="2622352"/>
            <a:ext cx="6365968" cy="3670236"/>
            <a:chOff x="216303" y="2615006"/>
            <a:chExt cx="6365968" cy="3670236"/>
          </a:xfrm>
        </p:grpSpPr>
        <p:sp>
          <p:nvSpPr>
            <p:cNvPr id="28" name="Rectangle 10"/>
            <p:cNvSpPr>
              <a:spLocks noChangeArrowheads="1"/>
            </p:cNvSpPr>
            <p:nvPr/>
          </p:nvSpPr>
          <p:spPr bwMode="auto">
            <a:xfrm>
              <a:off x="285476" y="2615006"/>
              <a:ext cx="6296795" cy="3670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spAutoFit/>
            </a:bodyPr>
            <a:lstStyle/>
            <a:p>
              <a:pPr marL="3175" lvl="2" indent="-168275" defTabSz="995363">
                <a:lnSpc>
                  <a:spcPts val="1800"/>
                </a:lnSpc>
                <a:spcBef>
                  <a:spcPts val="600"/>
                </a:spcBef>
                <a:spcAft>
                  <a:spcPts val="600"/>
                </a:spcAft>
                <a:buClr>
                  <a:schemeClr val="accent2"/>
                </a:buClr>
                <a:buSzPct val="30000"/>
              </a:pPr>
              <a:endParaRPr lang="fr-FR" sz="1400" dirty="0" smtClean="0"/>
            </a:p>
            <a:p>
              <a:pPr marL="3175" lvl="2" indent="-168275" defTabSz="995363">
                <a:lnSpc>
                  <a:spcPts val="1800"/>
                </a:lnSpc>
                <a:spcBef>
                  <a:spcPts val="600"/>
                </a:spcBef>
                <a:spcAft>
                  <a:spcPts val="600"/>
                </a:spcAft>
                <a:buClr>
                  <a:schemeClr val="accent2"/>
                </a:buClr>
                <a:buSzPct val="30000"/>
              </a:pPr>
              <a:r>
                <a:rPr lang="fr-FR" sz="1400" dirty="0" smtClean="0"/>
                <a:t>Mission</a:t>
              </a:r>
            </a:p>
            <a:p>
              <a:pPr marL="285750" lvl="2" indent="-285750" defTabSz="995363">
                <a:spcBef>
                  <a:spcPts val="600"/>
                </a:spcBef>
                <a:spcAft>
                  <a:spcPts val="600"/>
                </a:spcAft>
                <a:buClr>
                  <a:srgbClr val="0078B4"/>
                </a:buClr>
                <a:buSzPct val="80000"/>
                <a:buFont typeface="Arial" charset="0"/>
                <a:buChar char="►"/>
                <a:defRPr/>
              </a:pPr>
              <a:r>
                <a:rPr lang="fr-FR" sz="1400" b="0" dirty="0"/>
                <a:t>L'automatisation du processus de régularisation des prestations en nature a pour objectif de </a:t>
              </a:r>
              <a:r>
                <a:rPr lang="fr-FR" sz="1400" dirty="0">
                  <a:solidFill>
                    <a:srgbClr val="006699"/>
                  </a:solidFill>
                </a:rPr>
                <a:t>réduire les temps de régularisation d'un dossier, de fiabiliser les traitements et ainsi d'éviter les </a:t>
              </a:r>
              <a:r>
                <a:rPr lang="fr-FR" sz="1400" dirty="0" smtClean="0">
                  <a:solidFill>
                    <a:srgbClr val="006699"/>
                  </a:solidFill>
                </a:rPr>
                <a:t>rejets</a:t>
              </a:r>
              <a:endParaRPr lang="fr-FR" sz="1400" dirty="0">
                <a:solidFill>
                  <a:srgbClr val="006699"/>
                </a:solidFill>
              </a:endParaRPr>
            </a:p>
            <a:p>
              <a:pPr marL="0" lvl="2" defTabSz="995363">
                <a:spcBef>
                  <a:spcPts val="600"/>
                </a:spcBef>
                <a:spcAft>
                  <a:spcPts val="0"/>
                </a:spcAft>
                <a:buClr>
                  <a:srgbClr val="0078B4"/>
                </a:buClr>
                <a:buSzPct val="80000"/>
                <a:defRPr/>
              </a:pPr>
              <a:endParaRPr lang="fr-FR" sz="500" dirty="0" smtClean="0"/>
            </a:p>
            <a:p>
              <a:pPr marL="0" lvl="2" defTabSz="995363">
                <a:spcBef>
                  <a:spcPts val="600"/>
                </a:spcBef>
                <a:spcAft>
                  <a:spcPts val="0"/>
                </a:spcAft>
                <a:buClr>
                  <a:srgbClr val="0078B4"/>
                </a:buClr>
                <a:buSzPct val="80000"/>
                <a:defRPr/>
              </a:pPr>
              <a:r>
                <a:rPr lang="fr-FR" sz="1400" dirty="0" smtClean="0"/>
                <a:t>Fonctionnalités</a:t>
              </a:r>
            </a:p>
            <a:p>
              <a:pPr marL="285750" lvl="2" indent="-285750" defTabSz="995363">
                <a:lnSpc>
                  <a:spcPts val="1800"/>
                </a:lnSpc>
                <a:spcBef>
                  <a:spcPts val="600"/>
                </a:spcBef>
                <a:spcAft>
                  <a:spcPts val="600"/>
                </a:spcAft>
                <a:buClr>
                  <a:srgbClr val="0078B4"/>
                </a:buClr>
                <a:buSzPct val="80000"/>
                <a:buFont typeface="Arial" charset="0"/>
                <a:buChar char="►"/>
                <a:defRPr/>
              </a:pPr>
              <a:r>
                <a:rPr lang="fr-FR" sz="1400" dirty="0"/>
                <a:t>L'application REGUL-PN permet </a:t>
              </a:r>
              <a:r>
                <a:rPr lang="fr-FR" sz="1400" dirty="0" smtClean="0"/>
                <a:t>de :</a:t>
              </a:r>
            </a:p>
            <a:p>
              <a:pPr marL="742950" lvl="3" indent="-285750" defTabSz="995363">
                <a:lnSpc>
                  <a:spcPts val="1200"/>
                </a:lnSpc>
                <a:spcBef>
                  <a:spcPts val="300"/>
                </a:spcBef>
                <a:spcAft>
                  <a:spcPts val="300"/>
                </a:spcAft>
                <a:buClr>
                  <a:srgbClr val="0078B4"/>
                </a:buClr>
                <a:buSzPct val="80000"/>
                <a:buFontTx/>
                <a:buChar char="-"/>
                <a:defRPr/>
              </a:pPr>
              <a:r>
                <a:rPr lang="fr-FR" sz="1400" b="0" dirty="0" smtClean="0"/>
                <a:t>Récupérer automatiquement le </a:t>
              </a:r>
              <a:r>
                <a:rPr lang="fr-FR" sz="1400" b="0" dirty="0"/>
                <a:t>paiement à </a:t>
              </a:r>
              <a:r>
                <a:rPr lang="fr-FR" sz="1400" b="0" dirty="0" smtClean="0"/>
                <a:t>partir d'IMAGE</a:t>
              </a:r>
            </a:p>
            <a:p>
              <a:pPr marL="742950" lvl="3" indent="-285750" defTabSz="995363">
                <a:lnSpc>
                  <a:spcPts val="1200"/>
                </a:lnSpc>
                <a:spcBef>
                  <a:spcPts val="300"/>
                </a:spcBef>
                <a:spcAft>
                  <a:spcPts val="300"/>
                </a:spcAft>
                <a:buClr>
                  <a:srgbClr val="0078B4"/>
                </a:buClr>
                <a:buSzPct val="80000"/>
                <a:buFontTx/>
                <a:buChar char="-"/>
                <a:defRPr/>
              </a:pPr>
              <a:r>
                <a:rPr lang="fr-FR" sz="1400" b="0" dirty="0" smtClean="0"/>
                <a:t>Proposer une </a:t>
              </a:r>
              <a:r>
                <a:rPr lang="fr-FR" sz="1400" b="0" dirty="0"/>
                <a:t>assistance au paiement éventuel de </a:t>
              </a:r>
              <a:r>
                <a:rPr lang="fr-FR" sz="1400" b="0" dirty="0" smtClean="0"/>
                <a:t>régularisation</a:t>
              </a:r>
              <a:endParaRPr lang="fr-FR" sz="500" dirty="0" smtClean="0">
                <a:solidFill>
                  <a:srgbClr val="000000"/>
                </a:solidFill>
              </a:endParaRPr>
            </a:p>
            <a:p>
              <a:pPr marL="0" lvl="2" defTabSz="995363">
                <a:lnSpc>
                  <a:spcPts val="1800"/>
                </a:lnSpc>
                <a:spcBef>
                  <a:spcPts val="600"/>
                </a:spcBef>
                <a:spcAft>
                  <a:spcPts val="0"/>
                </a:spcAft>
                <a:buClr>
                  <a:srgbClr val="0078B4"/>
                </a:buClr>
                <a:buSzPct val="80000"/>
                <a:defRPr/>
              </a:pPr>
              <a:r>
                <a:rPr lang="fr-FR" sz="1400" dirty="0" smtClean="0">
                  <a:solidFill>
                    <a:srgbClr val="000000"/>
                  </a:solidFill>
                </a:rPr>
                <a:t>Périmètre </a:t>
              </a:r>
            </a:p>
            <a:p>
              <a:pPr marL="742950" lvl="3" indent="-285750" defTabSz="995363">
                <a:lnSpc>
                  <a:spcPts val="1800"/>
                </a:lnSpc>
                <a:spcBef>
                  <a:spcPts val="300"/>
                </a:spcBef>
                <a:spcAft>
                  <a:spcPts val="300"/>
                </a:spcAft>
                <a:buClr>
                  <a:srgbClr val="0078B4"/>
                </a:buClr>
                <a:buSzPct val="80000"/>
                <a:buFontTx/>
                <a:buChar char="-"/>
                <a:defRPr/>
              </a:pPr>
              <a:r>
                <a:rPr lang="fr-FR" sz="1400" b="0" dirty="0" smtClean="0"/>
                <a:t>les prestations ambulatoires (soins de ville)</a:t>
              </a:r>
            </a:p>
            <a:p>
              <a:pPr marL="742950" lvl="3" indent="-285750" defTabSz="995363">
                <a:lnSpc>
                  <a:spcPts val="1800"/>
                </a:lnSpc>
                <a:spcBef>
                  <a:spcPts val="300"/>
                </a:spcBef>
                <a:spcAft>
                  <a:spcPts val="300"/>
                </a:spcAft>
                <a:buClr>
                  <a:srgbClr val="0078B4"/>
                </a:buClr>
                <a:buSzPct val="80000"/>
                <a:buFontTx/>
                <a:buChar char="-"/>
                <a:defRPr/>
              </a:pPr>
              <a:r>
                <a:rPr lang="fr-FR" sz="1400" b="0" dirty="0" smtClean="0"/>
                <a:t>Les prestation hospitalières (publiques et privées)</a:t>
              </a:r>
            </a:p>
          </p:txBody>
        </p:sp>
        <p:cxnSp>
          <p:nvCxnSpPr>
            <p:cNvPr id="29" name="Straight Connector 11"/>
            <p:cNvCxnSpPr>
              <a:cxnSpLocks noChangeShapeType="1"/>
            </p:cNvCxnSpPr>
            <p:nvPr/>
          </p:nvCxnSpPr>
          <p:spPr bwMode="auto">
            <a:xfrm>
              <a:off x="220882" y="3215666"/>
              <a:ext cx="6252055"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cxnSp>
          <p:nvCxnSpPr>
            <p:cNvPr id="34" name="Straight Connector 11"/>
            <p:cNvCxnSpPr>
              <a:cxnSpLocks noChangeShapeType="1"/>
            </p:cNvCxnSpPr>
            <p:nvPr/>
          </p:nvCxnSpPr>
          <p:spPr bwMode="auto">
            <a:xfrm>
              <a:off x="216303" y="4542152"/>
              <a:ext cx="6127347"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cxnSp>
          <p:nvCxnSpPr>
            <p:cNvPr id="37" name="Straight Connector 11"/>
            <p:cNvCxnSpPr>
              <a:cxnSpLocks noChangeShapeType="1"/>
            </p:cNvCxnSpPr>
            <p:nvPr/>
          </p:nvCxnSpPr>
          <p:spPr bwMode="auto">
            <a:xfrm>
              <a:off x="220882" y="5672811"/>
              <a:ext cx="5938416"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grpSp>
      <p:pic>
        <p:nvPicPr>
          <p:cNvPr id="23" name="Picture 6">
            <a:hlinkClick r:id="rId9" action="ppaction://hlinksldjump"/>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619596" y="3801120"/>
            <a:ext cx="474761" cy="474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ounded Rectangle 9"/>
          <p:cNvSpPr/>
          <p:nvPr/>
        </p:nvSpPr>
        <p:spPr bwMode="auto">
          <a:xfrm>
            <a:off x="7048882" y="3744068"/>
            <a:ext cx="1305646" cy="713401"/>
          </a:xfrm>
          <a:prstGeom prst="roundRect">
            <a:avLst/>
          </a:prstGeom>
          <a:gradFill flip="none" rotWithShape="1">
            <a:gsLst>
              <a:gs pos="99000">
                <a:srgbClr val="FF6600"/>
              </a:gs>
              <a:gs pos="7000">
                <a:srgbClr val="FF9900"/>
              </a:gs>
            </a:gsLst>
            <a:path path="rect">
              <a:fillToRect l="100000" t="100000"/>
            </a:path>
            <a:tileRect r="-100000" b="-100000"/>
          </a:gradFill>
          <a:ln w="9525">
            <a:solidFill>
              <a:schemeClr val="bg1">
                <a:lumMod val="50000"/>
              </a:schemeClr>
            </a:solidFill>
            <a:round/>
            <a:headEnd/>
            <a:tailEnd/>
          </a:ln>
          <a:scene3d>
            <a:camera prst="orthographicFront"/>
            <a:lightRig rig="threePt" dir="t"/>
          </a:scene3d>
          <a:sp3d>
            <a:bevelT/>
            <a:bevelB/>
          </a:sp3d>
        </p:spPr>
        <p:txBody>
          <a:bodyPr anchor="ctr"/>
          <a:lstStyle/>
          <a:p>
            <a:pPr algn="ctr"/>
            <a:r>
              <a:rPr lang="fr-FR" sz="1400" dirty="0" smtClean="0">
                <a:solidFill>
                  <a:schemeClr val="bg1"/>
                </a:solidFill>
              </a:rPr>
              <a:t>REGUL-AT</a:t>
            </a:r>
          </a:p>
          <a:p>
            <a:pPr algn="ctr"/>
            <a:r>
              <a:rPr lang="fr-FR" sz="1400" dirty="0" smtClean="0">
                <a:solidFill>
                  <a:schemeClr val="bg1"/>
                </a:solidFill>
              </a:rPr>
              <a:t>1</a:t>
            </a:r>
            <a:r>
              <a:rPr lang="fr-FR" sz="1400" baseline="30000" dirty="0" smtClean="0">
                <a:solidFill>
                  <a:schemeClr val="bg1"/>
                </a:solidFill>
              </a:rPr>
              <a:t>er</a:t>
            </a:r>
            <a:r>
              <a:rPr lang="fr-FR" sz="1400" dirty="0" smtClean="0">
                <a:solidFill>
                  <a:schemeClr val="bg1"/>
                </a:solidFill>
              </a:rPr>
              <a:t> soins</a:t>
            </a:r>
            <a:endParaRPr lang="fr-FR" sz="1400" dirty="0">
              <a:solidFill>
                <a:schemeClr val="bg1"/>
              </a:solidFill>
            </a:endParaRPr>
          </a:p>
        </p:txBody>
      </p:sp>
    </p:spTree>
    <p:extLst>
      <p:ext uri="{BB962C8B-B14F-4D97-AF65-F5344CB8AC3E}">
        <p14:creationId xmlns:p14="http://schemas.microsoft.com/office/powerpoint/2010/main" val="174272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Oval 7"/>
          <p:cNvSpPr>
            <a:spLocks noChangeArrowheads="1"/>
          </p:cNvSpPr>
          <p:nvPr/>
        </p:nvSpPr>
        <p:spPr bwMode="auto">
          <a:xfrm>
            <a:off x="2910754" y="2113250"/>
            <a:ext cx="565150" cy="563562"/>
          </a:xfrm>
          <a:prstGeom prst="ellipse">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36000" rIns="0" bIns="36000" anchor="ctr"/>
          <a:lstStyle/>
          <a:p>
            <a:pPr algn="ctr"/>
            <a:r>
              <a:rPr lang="fr-FR" sz="1600" dirty="0">
                <a:solidFill>
                  <a:schemeClr val="bg1"/>
                </a:solidFill>
              </a:rPr>
              <a:t>1.</a:t>
            </a:r>
          </a:p>
        </p:txBody>
      </p:sp>
      <p:sp>
        <p:nvSpPr>
          <p:cNvPr id="45059" name="Rounded Rectangle 9"/>
          <p:cNvSpPr>
            <a:spLocks noChangeArrowheads="1"/>
          </p:cNvSpPr>
          <p:nvPr/>
        </p:nvSpPr>
        <p:spPr bwMode="auto">
          <a:xfrm>
            <a:off x="3621811" y="2141825"/>
            <a:ext cx="6041736" cy="506412"/>
          </a:xfrm>
          <a:prstGeom prst="roundRect">
            <a:avLst>
              <a:gd name="adj" fmla="val 16667"/>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72000" tIns="36000" rIns="72000" bIns="36000" anchor="ctr"/>
          <a:lstStyle/>
          <a:p>
            <a:r>
              <a:rPr lang="fr-FR" sz="1600" dirty="0">
                <a:solidFill>
                  <a:schemeClr val="bg1"/>
                </a:solidFill>
              </a:rPr>
              <a:t>Présentation </a:t>
            </a:r>
            <a:r>
              <a:rPr lang="fr-FR" sz="1600" dirty="0" smtClean="0">
                <a:solidFill>
                  <a:schemeClr val="bg1"/>
                </a:solidFill>
              </a:rPr>
              <a:t>de la DMOA</a:t>
            </a:r>
            <a:endParaRPr lang="fr-FR" sz="1600" dirty="0">
              <a:solidFill>
                <a:schemeClr val="bg1"/>
              </a:solidFill>
            </a:endParaRPr>
          </a:p>
        </p:txBody>
      </p:sp>
      <p:sp>
        <p:nvSpPr>
          <p:cNvPr id="45060" name="Oval 10"/>
          <p:cNvSpPr>
            <a:spLocks noChangeArrowheads="1"/>
          </p:cNvSpPr>
          <p:nvPr/>
        </p:nvSpPr>
        <p:spPr bwMode="auto">
          <a:xfrm>
            <a:off x="2910754" y="2820878"/>
            <a:ext cx="565150" cy="563562"/>
          </a:xfrm>
          <a:prstGeom prst="ellipse">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36000" rIns="0" bIns="36000" anchor="ctr"/>
          <a:lstStyle/>
          <a:p>
            <a:pPr algn="ctr"/>
            <a:r>
              <a:rPr lang="fr-FR" sz="1600" dirty="0">
                <a:solidFill>
                  <a:schemeClr val="bg1"/>
                </a:solidFill>
              </a:rPr>
              <a:t>2.</a:t>
            </a:r>
          </a:p>
        </p:txBody>
      </p:sp>
      <p:sp>
        <p:nvSpPr>
          <p:cNvPr id="45061" name="Rounded Rectangle 11"/>
          <p:cNvSpPr>
            <a:spLocks noChangeArrowheads="1"/>
          </p:cNvSpPr>
          <p:nvPr/>
        </p:nvSpPr>
        <p:spPr bwMode="auto">
          <a:xfrm>
            <a:off x="3621811" y="2849453"/>
            <a:ext cx="6041736" cy="506412"/>
          </a:xfrm>
          <a:prstGeom prst="roundRect">
            <a:avLst>
              <a:gd name="adj" fmla="val 16667"/>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72000" tIns="36000" rIns="72000" bIns="36000" anchor="ctr"/>
          <a:lstStyle/>
          <a:p>
            <a:r>
              <a:rPr lang="fr-FR" sz="1600" dirty="0" smtClean="0">
                <a:solidFill>
                  <a:schemeClr val="bg1"/>
                </a:solidFill>
              </a:rPr>
              <a:t>Gestion </a:t>
            </a:r>
            <a:r>
              <a:rPr lang="fr-FR" sz="1600" dirty="0">
                <a:solidFill>
                  <a:schemeClr val="bg1"/>
                </a:solidFill>
              </a:rPr>
              <a:t>Des Bénéficiaires</a:t>
            </a:r>
          </a:p>
        </p:txBody>
      </p:sp>
      <p:sp>
        <p:nvSpPr>
          <p:cNvPr id="45062" name="Oval 7"/>
          <p:cNvSpPr>
            <a:spLocks noChangeArrowheads="1"/>
          </p:cNvSpPr>
          <p:nvPr/>
        </p:nvSpPr>
        <p:spPr bwMode="auto">
          <a:xfrm>
            <a:off x="2910754" y="3528506"/>
            <a:ext cx="565150" cy="563562"/>
          </a:xfrm>
          <a:prstGeom prst="ellipse">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36000" rIns="0" bIns="36000" anchor="ctr"/>
          <a:lstStyle/>
          <a:p>
            <a:pPr algn="ctr"/>
            <a:r>
              <a:rPr lang="fr-FR" sz="1600" dirty="0">
                <a:solidFill>
                  <a:schemeClr val="bg1"/>
                </a:solidFill>
              </a:rPr>
              <a:t>3.</a:t>
            </a:r>
          </a:p>
        </p:txBody>
      </p:sp>
      <p:sp>
        <p:nvSpPr>
          <p:cNvPr id="45063" name="Rounded Rectangle 8"/>
          <p:cNvSpPr>
            <a:spLocks noChangeArrowheads="1"/>
          </p:cNvSpPr>
          <p:nvPr/>
        </p:nvSpPr>
        <p:spPr bwMode="auto">
          <a:xfrm>
            <a:off x="3621811" y="3557081"/>
            <a:ext cx="6041736" cy="506412"/>
          </a:xfrm>
          <a:prstGeom prst="roundRect">
            <a:avLst>
              <a:gd name="adj" fmla="val 16667"/>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72000" tIns="36000" rIns="72000" bIns="36000" anchor="ctr"/>
          <a:lstStyle/>
          <a:p>
            <a:r>
              <a:rPr lang="fr-FR" sz="1600" dirty="0" smtClean="0">
                <a:solidFill>
                  <a:schemeClr val="bg1"/>
                </a:solidFill>
              </a:rPr>
              <a:t>Acteurs </a:t>
            </a:r>
            <a:r>
              <a:rPr lang="fr-FR" sz="1600" dirty="0">
                <a:solidFill>
                  <a:schemeClr val="bg1"/>
                </a:solidFill>
              </a:rPr>
              <a:t>de Santé</a:t>
            </a:r>
          </a:p>
        </p:txBody>
      </p:sp>
      <p:sp>
        <p:nvSpPr>
          <p:cNvPr id="45064" name="Oval 9"/>
          <p:cNvSpPr>
            <a:spLocks noChangeArrowheads="1"/>
          </p:cNvSpPr>
          <p:nvPr/>
        </p:nvSpPr>
        <p:spPr bwMode="auto">
          <a:xfrm>
            <a:off x="2910754" y="4236134"/>
            <a:ext cx="565150" cy="563563"/>
          </a:xfrm>
          <a:prstGeom prst="ellipse">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36000" rIns="0" bIns="36000" anchor="ctr"/>
          <a:lstStyle/>
          <a:p>
            <a:pPr algn="ctr"/>
            <a:r>
              <a:rPr lang="fr-FR" sz="1600" dirty="0">
                <a:solidFill>
                  <a:schemeClr val="bg1"/>
                </a:solidFill>
              </a:rPr>
              <a:t>4.</a:t>
            </a:r>
          </a:p>
        </p:txBody>
      </p:sp>
      <p:sp>
        <p:nvSpPr>
          <p:cNvPr id="45065" name="Rounded Rectangle 10"/>
          <p:cNvSpPr>
            <a:spLocks noChangeArrowheads="1"/>
          </p:cNvSpPr>
          <p:nvPr/>
        </p:nvSpPr>
        <p:spPr bwMode="auto">
          <a:xfrm>
            <a:off x="3621811" y="4264709"/>
            <a:ext cx="6041736" cy="506413"/>
          </a:xfrm>
          <a:prstGeom prst="roundRect">
            <a:avLst>
              <a:gd name="adj" fmla="val 16667"/>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72000" tIns="36000" rIns="72000" bIns="36000" anchor="ctr"/>
          <a:lstStyle/>
          <a:p>
            <a:r>
              <a:rPr lang="fr-FR" sz="1600" dirty="0" smtClean="0">
                <a:solidFill>
                  <a:schemeClr val="bg1"/>
                </a:solidFill>
              </a:rPr>
              <a:t>Prestations servies</a:t>
            </a:r>
            <a:endParaRPr lang="fr-FR" sz="1600" dirty="0">
              <a:solidFill>
                <a:schemeClr val="bg1"/>
              </a:solidFill>
            </a:endParaRPr>
          </a:p>
        </p:txBody>
      </p:sp>
      <p:sp>
        <p:nvSpPr>
          <p:cNvPr id="12" name="Oval 9"/>
          <p:cNvSpPr>
            <a:spLocks noChangeArrowheads="1"/>
          </p:cNvSpPr>
          <p:nvPr/>
        </p:nvSpPr>
        <p:spPr bwMode="auto">
          <a:xfrm>
            <a:off x="2917104" y="4943762"/>
            <a:ext cx="565150" cy="563563"/>
          </a:xfrm>
          <a:prstGeom prst="ellipse">
            <a:avLst/>
          </a:prstGeom>
          <a:solidFill>
            <a:schemeClr val="bg1">
              <a:lumMod val="85000"/>
            </a:schemeClr>
          </a:solidFill>
          <a:ln>
            <a:noFill/>
          </a:ln>
        </p:spPr>
        <p:txBody>
          <a:bodyPr lIns="0" tIns="0" rIns="0" bIns="0" anchor="ctr"/>
          <a:lstStyle/>
          <a:p>
            <a:pPr algn="ctr"/>
            <a:r>
              <a:rPr lang="fr-FR" sz="1600" dirty="0">
                <a:solidFill>
                  <a:schemeClr val="bg1">
                    <a:lumMod val="50000"/>
                  </a:schemeClr>
                </a:solidFill>
              </a:rPr>
              <a:t>5.</a:t>
            </a:r>
          </a:p>
        </p:txBody>
      </p:sp>
      <p:sp>
        <p:nvSpPr>
          <p:cNvPr id="13" name="Rounded Rectangle 10"/>
          <p:cNvSpPr>
            <a:spLocks noChangeArrowheads="1"/>
          </p:cNvSpPr>
          <p:nvPr/>
        </p:nvSpPr>
        <p:spPr bwMode="auto">
          <a:xfrm>
            <a:off x="3628161" y="4972337"/>
            <a:ext cx="6041736" cy="506413"/>
          </a:xfrm>
          <a:prstGeom prst="roundRect">
            <a:avLst>
              <a:gd name="adj" fmla="val 16667"/>
            </a:avLst>
          </a:prstGeom>
          <a:solidFill>
            <a:schemeClr val="bg1">
              <a:lumMod val="85000"/>
            </a:schemeClr>
          </a:solidFill>
          <a:ln>
            <a:noFill/>
          </a:ln>
        </p:spPr>
        <p:txBody>
          <a:bodyPr lIns="90000" tIns="46800" rIns="90000" bIns="46800" anchor="ctr"/>
          <a:lstStyle/>
          <a:p>
            <a:r>
              <a:rPr lang="fr-FR" sz="1600" dirty="0" smtClean="0">
                <a:solidFill>
                  <a:schemeClr val="bg1">
                    <a:lumMod val="50000"/>
                  </a:schemeClr>
                </a:solidFill>
              </a:rPr>
              <a:t>Dématérialisation du </a:t>
            </a:r>
            <a:r>
              <a:rPr lang="fr-FR" sz="1600" dirty="0">
                <a:solidFill>
                  <a:schemeClr val="bg1">
                    <a:lumMod val="50000"/>
                  </a:schemeClr>
                </a:solidFill>
              </a:rPr>
              <a:t>papier</a:t>
            </a:r>
          </a:p>
        </p:txBody>
      </p:sp>
    </p:spTree>
    <p:extLst>
      <p:ext uri="{BB962C8B-B14F-4D97-AF65-F5344CB8AC3E}">
        <p14:creationId xmlns:p14="http://schemas.microsoft.com/office/powerpoint/2010/main" val="25989163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fr-FR" sz="2000" dirty="0">
                <a:latin typeface="Arial" charset="0"/>
                <a:cs typeface="Arial" charset="0"/>
              </a:rPr>
              <a:t>5</a:t>
            </a:r>
            <a:r>
              <a:rPr lang="fr-FR" sz="2000" dirty="0" smtClean="0">
                <a:latin typeface="Arial" charset="0"/>
                <a:cs typeface="Arial" charset="0"/>
              </a:rPr>
              <a:t>. Dématérialisation du papier : </a:t>
            </a:r>
            <a:r>
              <a:rPr lang="fr-FR" sz="1800" i="1" dirty="0" smtClean="0">
                <a:latin typeface="Arial" charset="0"/>
                <a:cs typeface="Arial" charset="0"/>
              </a:rPr>
              <a:t>DIADEME</a:t>
            </a:r>
            <a:endParaRPr lang="fr-FR" sz="1800" i="1" dirty="0">
              <a:latin typeface="Arial" charset="0"/>
              <a:cs typeface="Arial" charset="0"/>
            </a:endParaRPr>
          </a:p>
        </p:txBody>
      </p:sp>
      <p:sp>
        <p:nvSpPr>
          <p:cNvPr id="25" name="Freeform 7"/>
          <p:cNvSpPr>
            <a:spLocks/>
          </p:cNvSpPr>
          <p:nvPr/>
        </p:nvSpPr>
        <p:spPr bwMode="auto">
          <a:xfrm rot="12257502" flipH="1">
            <a:off x="3904584" y="2302524"/>
            <a:ext cx="299612" cy="360363"/>
          </a:xfrm>
          <a:custGeom>
            <a:avLst/>
            <a:gdLst>
              <a:gd name="T0" fmla="*/ 0 w 217"/>
              <a:gd name="T1" fmla="*/ 2147483647 h 369"/>
              <a:gd name="T2" fmla="*/ 2147483647 w 217"/>
              <a:gd name="T3" fmla="*/ 2147483647 h 369"/>
              <a:gd name="T4" fmla="*/ 2147483647 w 217"/>
              <a:gd name="T5" fmla="*/ 2147483647 h 369"/>
              <a:gd name="T6" fmla="*/ 2147483647 w 217"/>
              <a:gd name="T7" fmla="*/ 2147483647 h 369"/>
              <a:gd name="T8" fmla="*/ 2147483647 w 217"/>
              <a:gd name="T9" fmla="*/ 0 h 369"/>
              <a:gd name="T10" fmla="*/ 2147483647 w 217"/>
              <a:gd name="T11" fmla="*/ 2147483647 h 369"/>
              <a:gd name="T12" fmla="*/ 0 w 217"/>
              <a:gd name="T13" fmla="*/ 2147483647 h 369"/>
              <a:gd name="T14" fmla="*/ 0 60000 65536"/>
              <a:gd name="T15" fmla="*/ 0 60000 65536"/>
              <a:gd name="T16" fmla="*/ 0 60000 65536"/>
              <a:gd name="T17" fmla="*/ 0 60000 65536"/>
              <a:gd name="T18" fmla="*/ 0 60000 65536"/>
              <a:gd name="T19" fmla="*/ 0 60000 65536"/>
              <a:gd name="T20" fmla="*/ 0 60000 65536"/>
              <a:gd name="T21" fmla="*/ 0 w 217"/>
              <a:gd name="T22" fmla="*/ 0 h 369"/>
              <a:gd name="T23" fmla="*/ 217 w 217"/>
              <a:gd name="T24" fmla="*/ 369 h 3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7" h="369">
                <a:moveTo>
                  <a:pt x="0" y="272"/>
                </a:moveTo>
                <a:lnTo>
                  <a:pt x="96" y="272"/>
                </a:lnTo>
                <a:lnTo>
                  <a:pt x="96" y="368"/>
                </a:lnTo>
                <a:lnTo>
                  <a:pt x="216" y="184"/>
                </a:lnTo>
                <a:lnTo>
                  <a:pt x="96" y="0"/>
                </a:lnTo>
                <a:lnTo>
                  <a:pt x="96" y="96"/>
                </a:lnTo>
                <a:lnTo>
                  <a:pt x="0" y="96"/>
                </a:lnTo>
              </a:path>
            </a:pathLst>
          </a:custGeom>
          <a:solidFill>
            <a:srgbClr val="006699"/>
          </a:solidFill>
          <a:ln w="22225" algn="ctr">
            <a:solidFill>
              <a:srgbClr val="006699"/>
            </a:solidFill>
            <a:round/>
            <a:headEnd/>
            <a:tailEnd/>
          </a:ln>
        </p:spPr>
        <p:txBody>
          <a:bodyPr anchor="ctr"/>
          <a:lstStyle/>
          <a:p>
            <a:pPr marL="171450" indent="-171450" defTabSz="995363">
              <a:spcAft>
                <a:spcPts val="300"/>
              </a:spcAft>
              <a:buClr>
                <a:schemeClr val="accent2"/>
              </a:buClr>
              <a:buSzPct val="70000"/>
              <a:buFont typeface="Arial" panose="020B0604020202020204" pitchFamily="34" charset="0"/>
              <a:buChar char="►"/>
              <a:defRPr/>
            </a:pPr>
            <a:endParaRPr lang="fr-FR" sz="1000" dirty="0">
              <a:solidFill>
                <a:schemeClr val="bg1">
                  <a:lumMod val="50000"/>
                </a:schemeClr>
              </a:solidFill>
              <a:latin typeface="EYInterstate" panose="02000503020000020004" pitchFamily="2" charset="0"/>
            </a:endParaRPr>
          </a:p>
        </p:txBody>
      </p:sp>
      <p:sp>
        <p:nvSpPr>
          <p:cNvPr id="26" name="Freeform 7"/>
          <p:cNvSpPr>
            <a:spLocks/>
          </p:cNvSpPr>
          <p:nvPr/>
        </p:nvSpPr>
        <p:spPr bwMode="auto">
          <a:xfrm rot="12257502" flipH="1">
            <a:off x="6736158" y="3841994"/>
            <a:ext cx="299612" cy="360363"/>
          </a:xfrm>
          <a:custGeom>
            <a:avLst/>
            <a:gdLst>
              <a:gd name="T0" fmla="*/ 0 w 217"/>
              <a:gd name="T1" fmla="*/ 2147483647 h 369"/>
              <a:gd name="T2" fmla="*/ 2147483647 w 217"/>
              <a:gd name="T3" fmla="*/ 2147483647 h 369"/>
              <a:gd name="T4" fmla="*/ 2147483647 w 217"/>
              <a:gd name="T5" fmla="*/ 2147483647 h 369"/>
              <a:gd name="T6" fmla="*/ 2147483647 w 217"/>
              <a:gd name="T7" fmla="*/ 2147483647 h 369"/>
              <a:gd name="T8" fmla="*/ 2147483647 w 217"/>
              <a:gd name="T9" fmla="*/ 0 h 369"/>
              <a:gd name="T10" fmla="*/ 2147483647 w 217"/>
              <a:gd name="T11" fmla="*/ 2147483647 h 369"/>
              <a:gd name="T12" fmla="*/ 0 w 217"/>
              <a:gd name="T13" fmla="*/ 2147483647 h 369"/>
              <a:gd name="T14" fmla="*/ 0 60000 65536"/>
              <a:gd name="T15" fmla="*/ 0 60000 65536"/>
              <a:gd name="T16" fmla="*/ 0 60000 65536"/>
              <a:gd name="T17" fmla="*/ 0 60000 65536"/>
              <a:gd name="T18" fmla="*/ 0 60000 65536"/>
              <a:gd name="T19" fmla="*/ 0 60000 65536"/>
              <a:gd name="T20" fmla="*/ 0 60000 65536"/>
              <a:gd name="T21" fmla="*/ 0 w 217"/>
              <a:gd name="T22" fmla="*/ 0 h 369"/>
              <a:gd name="T23" fmla="*/ 217 w 217"/>
              <a:gd name="T24" fmla="*/ 369 h 3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7" h="369">
                <a:moveTo>
                  <a:pt x="0" y="272"/>
                </a:moveTo>
                <a:lnTo>
                  <a:pt x="96" y="272"/>
                </a:lnTo>
                <a:lnTo>
                  <a:pt x="96" y="368"/>
                </a:lnTo>
                <a:lnTo>
                  <a:pt x="216" y="184"/>
                </a:lnTo>
                <a:lnTo>
                  <a:pt x="96" y="0"/>
                </a:lnTo>
                <a:lnTo>
                  <a:pt x="96" y="96"/>
                </a:lnTo>
                <a:lnTo>
                  <a:pt x="0" y="96"/>
                </a:lnTo>
              </a:path>
            </a:pathLst>
          </a:custGeom>
          <a:solidFill>
            <a:srgbClr val="006699"/>
          </a:solidFill>
          <a:ln w="22225" algn="ctr">
            <a:solidFill>
              <a:srgbClr val="006699"/>
            </a:solidFill>
            <a:round/>
            <a:headEnd/>
            <a:tailEnd/>
          </a:ln>
        </p:spPr>
        <p:txBody>
          <a:bodyPr anchor="ctr"/>
          <a:lstStyle/>
          <a:p>
            <a:pPr marL="171450" indent="-171450" defTabSz="995363">
              <a:spcAft>
                <a:spcPts val="300"/>
              </a:spcAft>
              <a:buClr>
                <a:schemeClr val="accent2"/>
              </a:buClr>
              <a:buSzPct val="70000"/>
              <a:buFont typeface="Arial" panose="020B0604020202020204" pitchFamily="34" charset="0"/>
              <a:buChar char="►"/>
              <a:defRPr/>
            </a:pPr>
            <a:endParaRPr lang="fr-FR" sz="1000" dirty="0">
              <a:solidFill>
                <a:schemeClr val="bg1">
                  <a:lumMod val="50000"/>
                </a:schemeClr>
              </a:solidFill>
              <a:latin typeface="EYInterstate" panose="02000503020000020004" pitchFamily="2" charset="0"/>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2737" y="2400295"/>
            <a:ext cx="990358" cy="436923"/>
          </a:xfrm>
          <a:prstGeom prst="rect">
            <a:avLst/>
          </a:prstGeom>
        </p:spPr>
      </p:pic>
      <p:grpSp>
        <p:nvGrpSpPr>
          <p:cNvPr id="5" name="Groupe 4"/>
          <p:cNvGrpSpPr/>
          <p:nvPr/>
        </p:nvGrpSpPr>
        <p:grpSpPr>
          <a:xfrm>
            <a:off x="2343839" y="1866379"/>
            <a:ext cx="1200150" cy="1600200"/>
            <a:chOff x="352425" y="2114173"/>
            <a:chExt cx="1200150" cy="1600200"/>
          </a:xfrm>
        </p:grpSpPr>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425" y="2114173"/>
              <a:ext cx="1200150" cy="1600200"/>
            </a:xfrm>
            <a:prstGeom prst="rect">
              <a:avLst/>
            </a:prstGeom>
          </p:spPr>
        </p:pic>
        <p:pic>
          <p:nvPicPr>
            <p:cNvPr id="4" name="Imag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786" y="2238375"/>
              <a:ext cx="307428" cy="171450"/>
            </a:xfrm>
            <a:prstGeom prst="rect">
              <a:avLst/>
            </a:prstGeom>
          </p:spPr>
        </p:pic>
      </p:grpSp>
      <p:sp>
        <p:nvSpPr>
          <p:cNvPr id="7" name="Oval Callout 1"/>
          <p:cNvSpPr>
            <a:spLocks noChangeArrowheads="1"/>
          </p:cNvSpPr>
          <p:nvPr/>
        </p:nvSpPr>
        <p:spPr bwMode="auto">
          <a:xfrm>
            <a:off x="2485365" y="710039"/>
            <a:ext cx="3138054" cy="1153262"/>
          </a:xfrm>
          <a:prstGeom prst="wedgeEllipseCallout">
            <a:avLst>
              <a:gd name="adj1" fmla="val -26308"/>
              <a:gd name="adj2" fmla="val 65815"/>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p:spPr>
        <p:txBody>
          <a:bodyPr lIns="90000" tIns="46800" rIns="90000" bIns="46800" anchor="ctr"/>
          <a:lstStyle/>
          <a:p>
            <a:pPr algn="ctr">
              <a:defRPr/>
            </a:pPr>
            <a:r>
              <a:rPr lang="fr-FR" sz="1400" dirty="0"/>
              <a:t>Je n’ai pas </a:t>
            </a:r>
            <a:r>
              <a:rPr lang="fr-FR" sz="1400" dirty="0" smtClean="0"/>
              <a:t>perçu </a:t>
            </a:r>
            <a:r>
              <a:rPr lang="fr-FR" sz="1400" dirty="0"/>
              <a:t>mes indemnités </a:t>
            </a:r>
            <a:r>
              <a:rPr lang="fr-FR" sz="1400" dirty="0" smtClean="0"/>
              <a:t>journalières. Avez-vous r</a:t>
            </a:r>
            <a:r>
              <a:rPr lang="fr-FR" sz="1400" dirty="0" smtClean="0">
                <a:latin typeface="Arial" charset="0"/>
                <a:cs typeface="+mn-cs"/>
              </a:rPr>
              <a:t>eçu mon arrêt de travail ?</a:t>
            </a:r>
            <a:endParaRPr lang="fr-FR" sz="1400" dirty="0">
              <a:latin typeface="Arial" charset="0"/>
              <a:cs typeface="+mn-cs"/>
            </a:endParaRPr>
          </a:p>
        </p:txBody>
      </p:sp>
      <p:pic>
        <p:nvPicPr>
          <p:cNvPr id="10" name="Imag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14722" y="2935890"/>
            <a:ext cx="1596059" cy="1061379"/>
          </a:xfrm>
          <a:prstGeom prst="rect">
            <a:avLst/>
          </a:prstGeom>
        </p:spPr>
      </p:pic>
      <p:pic>
        <p:nvPicPr>
          <p:cNvPr id="13" name="Imag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15199" y="4045295"/>
            <a:ext cx="1454121" cy="405476"/>
          </a:xfrm>
          <a:prstGeom prst="rect">
            <a:avLst/>
          </a:prstGeom>
        </p:spPr>
      </p:pic>
      <p:pic>
        <p:nvPicPr>
          <p:cNvPr id="22" name="Imag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5168129" y="5018489"/>
            <a:ext cx="1581310" cy="1061379"/>
          </a:xfrm>
          <a:prstGeom prst="rect">
            <a:avLst/>
          </a:prstGeom>
        </p:spPr>
      </p:pic>
      <p:sp>
        <p:nvSpPr>
          <p:cNvPr id="23" name="Freeform 7"/>
          <p:cNvSpPr>
            <a:spLocks/>
          </p:cNvSpPr>
          <p:nvPr/>
        </p:nvSpPr>
        <p:spPr bwMode="auto">
          <a:xfrm rot="19133089" flipH="1">
            <a:off x="7346368" y="4838307"/>
            <a:ext cx="299612" cy="360363"/>
          </a:xfrm>
          <a:custGeom>
            <a:avLst/>
            <a:gdLst>
              <a:gd name="T0" fmla="*/ 0 w 217"/>
              <a:gd name="T1" fmla="*/ 2147483647 h 369"/>
              <a:gd name="T2" fmla="*/ 2147483647 w 217"/>
              <a:gd name="T3" fmla="*/ 2147483647 h 369"/>
              <a:gd name="T4" fmla="*/ 2147483647 w 217"/>
              <a:gd name="T5" fmla="*/ 2147483647 h 369"/>
              <a:gd name="T6" fmla="*/ 2147483647 w 217"/>
              <a:gd name="T7" fmla="*/ 2147483647 h 369"/>
              <a:gd name="T8" fmla="*/ 2147483647 w 217"/>
              <a:gd name="T9" fmla="*/ 0 h 369"/>
              <a:gd name="T10" fmla="*/ 2147483647 w 217"/>
              <a:gd name="T11" fmla="*/ 2147483647 h 369"/>
              <a:gd name="T12" fmla="*/ 0 w 217"/>
              <a:gd name="T13" fmla="*/ 2147483647 h 369"/>
              <a:gd name="T14" fmla="*/ 0 60000 65536"/>
              <a:gd name="T15" fmla="*/ 0 60000 65536"/>
              <a:gd name="T16" fmla="*/ 0 60000 65536"/>
              <a:gd name="T17" fmla="*/ 0 60000 65536"/>
              <a:gd name="T18" fmla="*/ 0 60000 65536"/>
              <a:gd name="T19" fmla="*/ 0 60000 65536"/>
              <a:gd name="T20" fmla="*/ 0 60000 65536"/>
              <a:gd name="T21" fmla="*/ 0 w 217"/>
              <a:gd name="T22" fmla="*/ 0 h 369"/>
              <a:gd name="T23" fmla="*/ 217 w 217"/>
              <a:gd name="T24" fmla="*/ 369 h 3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7" h="369">
                <a:moveTo>
                  <a:pt x="0" y="272"/>
                </a:moveTo>
                <a:lnTo>
                  <a:pt x="96" y="272"/>
                </a:lnTo>
                <a:lnTo>
                  <a:pt x="96" y="368"/>
                </a:lnTo>
                <a:lnTo>
                  <a:pt x="216" y="184"/>
                </a:lnTo>
                <a:lnTo>
                  <a:pt x="96" y="0"/>
                </a:lnTo>
                <a:lnTo>
                  <a:pt x="96" y="96"/>
                </a:lnTo>
                <a:lnTo>
                  <a:pt x="0" y="96"/>
                </a:lnTo>
              </a:path>
            </a:pathLst>
          </a:custGeom>
          <a:solidFill>
            <a:srgbClr val="006699"/>
          </a:solidFill>
          <a:ln w="22225" algn="ctr">
            <a:solidFill>
              <a:srgbClr val="006699"/>
            </a:solidFill>
            <a:round/>
            <a:headEnd/>
            <a:tailEnd/>
          </a:ln>
        </p:spPr>
        <p:txBody>
          <a:bodyPr anchor="ctr"/>
          <a:lstStyle/>
          <a:p>
            <a:pPr marL="171450" indent="-171450" defTabSz="995363">
              <a:spcAft>
                <a:spcPts val="300"/>
              </a:spcAft>
              <a:buClr>
                <a:schemeClr val="accent2"/>
              </a:buClr>
              <a:buSzPct val="70000"/>
              <a:buFont typeface="Arial" panose="020B0604020202020204" pitchFamily="34" charset="0"/>
              <a:buChar char="►"/>
              <a:defRPr/>
            </a:pPr>
            <a:endParaRPr lang="fr-FR" sz="1000" dirty="0">
              <a:solidFill>
                <a:schemeClr val="bg1">
                  <a:lumMod val="50000"/>
                </a:schemeClr>
              </a:solidFill>
              <a:latin typeface="EYInterstate" panose="02000503020000020004" pitchFamily="2" charset="0"/>
            </a:endParaRPr>
          </a:p>
        </p:txBody>
      </p:sp>
      <p:sp>
        <p:nvSpPr>
          <p:cNvPr id="27" name="Oval Callout 1"/>
          <p:cNvSpPr>
            <a:spLocks noChangeArrowheads="1"/>
          </p:cNvSpPr>
          <p:nvPr/>
        </p:nvSpPr>
        <p:spPr bwMode="auto">
          <a:xfrm>
            <a:off x="972264" y="3783330"/>
            <a:ext cx="3526600" cy="2004011"/>
          </a:xfrm>
          <a:prstGeom prst="wedgeEllipseCallout">
            <a:avLst>
              <a:gd name="adj1" fmla="val 82807"/>
              <a:gd name="adj2" fmla="val 23402"/>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p:spPr>
        <p:txBody>
          <a:bodyPr lIns="90000" tIns="46800" rIns="90000" bIns="46800" anchor="ctr"/>
          <a:lstStyle/>
          <a:p>
            <a:pPr algn="ctr">
              <a:defRPr/>
            </a:pPr>
            <a:r>
              <a:rPr lang="fr-FR" sz="1400" dirty="0" smtClean="0">
                <a:latin typeface="Arial" charset="0"/>
                <a:cs typeface="+mn-cs"/>
              </a:rPr>
              <a:t>Oui madame,  </a:t>
            </a:r>
          </a:p>
          <a:p>
            <a:pPr algn="ctr">
              <a:defRPr/>
            </a:pPr>
            <a:r>
              <a:rPr lang="fr-FR" sz="1400" dirty="0" smtClean="0">
                <a:latin typeface="Arial" charset="0"/>
                <a:cs typeface="+mn-cs"/>
              </a:rPr>
              <a:t>nous l’avons bien reçu.</a:t>
            </a:r>
          </a:p>
          <a:p>
            <a:pPr algn="ctr">
              <a:defRPr/>
            </a:pPr>
            <a:r>
              <a:rPr lang="fr-FR" sz="1400" dirty="0" smtClean="0"/>
              <a:t>J</a:t>
            </a:r>
            <a:r>
              <a:rPr lang="fr-FR" sz="1400" dirty="0" smtClean="0">
                <a:latin typeface="Arial" charset="0"/>
                <a:cs typeface="+mn-cs"/>
              </a:rPr>
              <a:t>e l’ai sous les yeux.</a:t>
            </a:r>
          </a:p>
          <a:p>
            <a:pPr algn="ctr">
              <a:defRPr/>
            </a:pPr>
            <a:r>
              <a:rPr lang="fr-FR" sz="1400" dirty="0" smtClean="0">
                <a:latin typeface="Arial" charset="0"/>
                <a:cs typeface="+mn-cs"/>
              </a:rPr>
              <a:t> </a:t>
            </a:r>
          </a:p>
          <a:p>
            <a:pPr algn="ctr">
              <a:defRPr/>
            </a:pPr>
            <a:r>
              <a:rPr lang="fr-FR" sz="1400" dirty="0" smtClean="0"/>
              <a:t>Le paiement de vos IJ est</a:t>
            </a:r>
            <a:r>
              <a:rPr lang="fr-FR" sz="1400" dirty="0" smtClean="0">
                <a:latin typeface="Arial" charset="0"/>
                <a:cs typeface="+mn-cs"/>
              </a:rPr>
              <a:t> en cours de traitement.</a:t>
            </a:r>
            <a:endParaRPr lang="fr-FR" sz="1400" dirty="0">
              <a:latin typeface="Arial" charset="0"/>
              <a:cs typeface="+mn-cs"/>
            </a:endParaRPr>
          </a:p>
        </p:txBody>
      </p:sp>
    </p:spTree>
    <p:extLst>
      <p:ext uri="{BB962C8B-B14F-4D97-AF65-F5344CB8AC3E}">
        <p14:creationId xmlns:p14="http://schemas.microsoft.com/office/powerpoint/2010/main" val="279231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ChangeArrowheads="1"/>
          </p:cNvSpPr>
          <p:nvPr/>
        </p:nvSpPr>
        <p:spPr bwMode="auto">
          <a:xfrm>
            <a:off x="419101" y="726293"/>
            <a:ext cx="9374188"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spAutoFit/>
          </a:bodyPr>
          <a:lstStyle/>
          <a:p>
            <a:pPr marL="3175" lvl="2" indent="-168275" defTabSz="995363">
              <a:lnSpc>
                <a:spcPts val="1800"/>
              </a:lnSpc>
              <a:spcBef>
                <a:spcPts val="600"/>
              </a:spcBef>
              <a:spcAft>
                <a:spcPts val="600"/>
              </a:spcAft>
              <a:buClr>
                <a:schemeClr val="accent2"/>
              </a:buClr>
              <a:buSzPct val="30000"/>
            </a:pPr>
            <a:r>
              <a:rPr lang="fr-FR" sz="1600" dirty="0" smtClean="0"/>
              <a:t>DIADEME est un outil de Gestion Electronique des Documents (GED) qui permet de :</a:t>
            </a:r>
          </a:p>
          <a:p>
            <a:pPr marL="285750" lvl="2" indent="-285750" defTabSz="995363">
              <a:lnSpc>
                <a:spcPct val="150000"/>
              </a:lnSpc>
              <a:spcBef>
                <a:spcPts val="600"/>
              </a:spcBef>
              <a:spcAft>
                <a:spcPts val="0"/>
              </a:spcAft>
              <a:buClr>
                <a:srgbClr val="0078B4"/>
              </a:buClr>
              <a:buSzPct val="80000"/>
              <a:buFont typeface="Arial" charset="0"/>
              <a:buChar char="►"/>
              <a:defRPr/>
            </a:pPr>
            <a:r>
              <a:rPr lang="fr-FR" sz="1600" dirty="0" smtClean="0"/>
              <a:t>Dématérialiser </a:t>
            </a:r>
            <a:r>
              <a:rPr lang="fr-FR" sz="1600" dirty="0"/>
              <a:t>les documents </a:t>
            </a:r>
            <a:r>
              <a:rPr lang="fr-FR" sz="1600" dirty="0" smtClean="0"/>
              <a:t>papier</a:t>
            </a:r>
            <a:endParaRPr lang="fr-FR" sz="600" dirty="0" smtClean="0"/>
          </a:p>
          <a:p>
            <a:pPr marL="742950" lvl="3" indent="-285750" defTabSz="995363">
              <a:spcBef>
                <a:spcPts val="0"/>
              </a:spcBef>
              <a:spcAft>
                <a:spcPts val="0"/>
              </a:spcAft>
              <a:buClr>
                <a:srgbClr val="0078B4"/>
              </a:buClr>
              <a:buSzPct val="80000"/>
              <a:buFontTx/>
              <a:buChar char="-"/>
              <a:defRPr/>
            </a:pPr>
            <a:r>
              <a:rPr lang="fr-FR" sz="1400" b="0" dirty="0" err="1" smtClean="0"/>
              <a:t>Scannérisation</a:t>
            </a:r>
            <a:r>
              <a:rPr lang="fr-FR" sz="1400" b="0" dirty="0" smtClean="0"/>
              <a:t> des documents, reconnaissance du document selon des types prédéfinis (référentiel documentaire national), lecture de leur contenu</a:t>
            </a:r>
          </a:p>
          <a:p>
            <a:pPr marL="742950" lvl="3" indent="-285750" defTabSz="995363">
              <a:lnSpc>
                <a:spcPts val="1800"/>
              </a:lnSpc>
              <a:spcBef>
                <a:spcPts val="600"/>
              </a:spcBef>
              <a:spcAft>
                <a:spcPts val="600"/>
              </a:spcAft>
              <a:buClr>
                <a:srgbClr val="0078B4"/>
              </a:buClr>
              <a:buSzPct val="80000"/>
              <a:buFontTx/>
              <a:buChar char="-"/>
              <a:defRPr/>
            </a:pPr>
            <a:r>
              <a:rPr lang="fr-FR" sz="1400" b="0" dirty="0" smtClean="0"/>
              <a:t>Saisie </a:t>
            </a:r>
            <a:r>
              <a:rPr lang="fr-FR" sz="1400" b="0" dirty="0"/>
              <a:t>d’index (vidéocodage) pour identifier les pièces</a:t>
            </a:r>
          </a:p>
          <a:p>
            <a:pPr marL="285750" lvl="2" indent="-285750" defTabSz="995363">
              <a:lnSpc>
                <a:spcPts val="1800"/>
              </a:lnSpc>
              <a:spcBef>
                <a:spcPts val="600"/>
              </a:spcBef>
              <a:spcAft>
                <a:spcPts val="600"/>
              </a:spcAft>
              <a:buClr>
                <a:srgbClr val="0078B4"/>
              </a:buClr>
              <a:buSzPct val="80000"/>
              <a:buFont typeface="Arial" charset="0"/>
              <a:buChar char="►"/>
              <a:defRPr/>
            </a:pPr>
            <a:r>
              <a:rPr lang="fr-FR" sz="1600" dirty="0"/>
              <a:t>Faire circuler ces documents</a:t>
            </a:r>
          </a:p>
          <a:p>
            <a:pPr marL="742950" lvl="3" indent="-285750" defTabSz="995363">
              <a:lnSpc>
                <a:spcPts val="1800"/>
              </a:lnSpc>
              <a:spcBef>
                <a:spcPts val="0"/>
              </a:spcBef>
              <a:spcAft>
                <a:spcPts val="0"/>
              </a:spcAft>
              <a:buClr>
                <a:srgbClr val="0078B4"/>
              </a:buClr>
              <a:buSzPct val="80000"/>
              <a:buFontTx/>
              <a:buChar char="-"/>
              <a:defRPr/>
            </a:pPr>
            <a:r>
              <a:rPr lang="fr-FR" sz="1400" b="0" dirty="0" smtClean="0"/>
              <a:t>Distribution </a:t>
            </a:r>
            <a:r>
              <a:rPr lang="fr-FR" sz="1400" b="0" dirty="0"/>
              <a:t>automatique des documents en corbeilles, selon des règles de circulation et de distribution des dossiers, définies par </a:t>
            </a:r>
            <a:r>
              <a:rPr lang="fr-FR" sz="1400" b="0" dirty="0" smtClean="0"/>
              <a:t>chaque organisme</a:t>
            </a:r>
          </a:p>
          <a:p>
            <a:pPr marL="742950" lvl="3" indent="-285750" defTabSz="995363">
              <a:lnSpc>
                <a:spcPts val="1800"/>
              </a:lnSpc>
              <a:spcBef>
                <a:spcPts val="0"/>
              </a:spcBef>
              <a:spcAft>
                <a:spcPts val="0"/>
              </a:spcAft>
              <a:buClr>
                <a:srgbClr val="0078B4"/>
              </a:buClr>
              <a:buSzPct val="80000"/>
              <a:buFontTx/>
              <a:buChar char="-"/>
              <a:defRPr/>
            </a:pPr>
            <a:endParaRPr lang="fr-FR" sz="1400" b="0" dirty="0"/>
          </a:p>
          <a:p>
            <a:pPr marL="285750" lvl="2" indent="-285750" defTabSz="995363">
              <a:lnSpc>
                <a:spcPts val="1800"/>
              </a:lnSpc>
              <a:spcBef>
                <a:spcPts val="600"/>
              </a:spcBef>
              <a:spcAft>
                <a:spcPts val="0"/>
              </a:spcAft>
              <a:buClr>
                <a:srgbClr val="0078B4"/>
              </a:buClr>
              <a:buSzPct val="80000"/>
              <a:buFont typeface="Arial" charset="0"/>
              <a:buChar char="►"/>
              <a:defRPr/>
            </a:pPr>
            <a:r>
              <a:rPr lang="fr-FR" sz="1600" dirty="0" smtClean="0"/>
              <a:t>Consulter </a:t>
            </a:r>
            <a:r>
              <a:rPr lang="fr-FR" sz="1600" dirty="0"/>
              <a:t>les documents numérisés</a:t>
            </a:r>
          </a:p>
          <a:p>
            <a:pPr marL="742950" lvl="3" indent="-285750" defTabSz="995363">
              <a:lnSpc>
                <a:spcPts val="1800"/>
              </a:lnSpc>
              <a:spcBef>
                <a:spcPts val="0"/>
              </a:spcBef>
              <a:spcAft>
                <a:spcPts val="0"/>
              </a:spcAft>
              <a:buClr>
                <a:srgbClr val="0078B4"/>
              </a:buClr>
              <a:buSzPct val="80000"/>
              <a:buFontTx/>
              <a:buChar char="-"/>
              <a:defRPr/>
            </a:pPr>
            <a:r>
              <a:rPr lang="fr-FR" sz="1400" b="0" dirty="0" smtClean="0"/>
              <a:t>Consultation </a:t>
            </a:r>
            <a:r>
              <a:rPr lang="fr-FR" sz="1400" b="0" dirty="0"/>
              <a:t>(selon habilitations) depuis un poste de travail à tous les documents numérisés, pour réaliser les traitements de production dans les applications </a:t>
            </a:r>
            <a:r>
              <a:rPr lang="fr-FR" sz="1400" b="0" dirty="0" smtClean="0"/>
              <a:t>métier concernées</a:t>
            </a:r>
          </a:p>
          <a:p>
            <a:pPr marL="742950" lvl="3" indent="-285750" defTabSz="995363">
              <a:lnSpc>
                <a:spcPts val="1800"/>
              </a:lnSpc>
              <a:spcBef>
                <a:spcPts val="0"/>
              </a:spcBef>
              <a:spcAft>
                <a:spcPts val="600"/>
              </a:spcAft>
              <a:buClr>
                <a:srgbClr val="0078B4"/>
              </a:buClr>
              <a:buSzPct val="80000"/>
              <a:buFontTx/>
              <a:buChar char="-"/>
              <a:defRPr/>
            </a:pPr>
            <a:r>
              <a:rPr lang="fr-FR" sz="1400" b="0" dirty="0" smtClean="0"/>
              <a:t>Possibilité </a:t>
            </a:r>
            <a:r>
              <a:rPr lang="fr-FR" sz="1400" b="0" dirty="0"/>
              <a:t>de recherches et visualisation des documents classés dans des « vues métier </a:t>
            </a:r>
            <a:r>
              <a:rPr lang="fr-FR" sz="1400" b="0" dirty="0" smtClean="0"/>
              <a:t>»</a:t>
            </a:r>
          </a:p>
          <a:p>
            <a:pPr marL="742950" lvl="3" indent="-285750" defTabSz="995363">
              <a:lnSpc>
                <a:spcPts val="1800"/>
              </a:lnSpc>
              <a:spcBef>
                <a:spcPts val="0"/>
              </a:spcBef>
              <a:spcAft>
                <a:spcPts val="600"/>
              </a:spcAft>
              <a:buClr>
                <a:srgbClr val="0078B4"/>
              </a:buClr>
              <a:buSzPct val="80000"/>
              <a:buFontTx/>
              <a:buChar char="-"/>
              <a:defRPr/>
            </a:pPr>
            <a:endParaRPr lang="fr-FR" sz="1400" b="0" dirty="0"/>
          </a:p>
          <a:p>
            <a:pPr marL="285750" lvl="2" indent="-285750" defTabSz="995363">
              <a:lnSpc>
                <a:spcPts val="1800"/>
              </a:lnSpc>
              <a:spcBef>
                <a:spcPts val="0"/>
              </a:spcBef>
              <a:spcAft>
                <a:spcPts val="0"/>
              </a:spcAft>
              <a:buClr>
                <a:srgbClr val="0078B4"/>
              </a:buClr>
              <a:buSzPct val="80000"/>
              <a:buFont typeface="Arial" charset="0"/>
              <a:buChar char="►"/>
              <a:defRPr/>
            </a:pPr>
            <a:r>
              <a:rPr lang="fr-FR" sz="1600" dirty="0" smtClean="0"/>
              <a:t>Archiver </a:t>
            </a:r>
            <a:r>
              <a:rPr lang="fr-FR" sz="1600" dirty="0"/>
              <a:t>ces documents</a:t>
            </a:r>
          </a:p>
          <a:p>
            <a:pPr marL="742950" lvl="3" indent="-285750" defTabSz="995363">
              <a:lnSpc>
                <a:spcPts val="1800"/>
              </a:lnSpc>
              <a:spcBef>
                <a:spcPts val="0"/>
              </a:spcBef>
              <a:spcAft>
                <a:spcPts val="0"/>
              </a:spcAft>
              <a:buClr>
                <a:srgbClr val="0078B4"/>
              </a:buClr>
              <a:buSzPct val="80000"/>
              <a:buFontTx/>
              <a:buChar char="-"/>
              <a:defRPr/>
            </a:pPr>
            <a:r>
              <a:rPr lang="fr-FR" sz="1400" b="0" dirty="0" smtClean="0"/>
              <a:t>Archivage </a:t>
            </a:r>
            <a:r>
              <a:rPr lang="fr-FR" sz="1400" b="0" dirty="0"/>
              <a:t>automatique selon les règles définies par type </a:t>
            </a:r>
            <a:r>
              <a:rPr lang="fr-FR" sz="1400" b="0" dirty="0" smtClean="0"/>
              <a:t>de documents</a:t>
            </a:r>
            <a:r>
              <a:rPr lang="fr-FR" sz="1400" dirty="0" smtClean="0"/>
              <a:t>	</a:t>
            </a:r>
            <a:endParaRPr lang="fr-FR" sz="1400" dirty="0">
              <a:solidFill>
                <a:srgbClr val="006699"/>
              </a:solidFill>
            </a:endParaRPr>
          </a:p>
        </p:txBody>
      </p:sp>
      <p:sp>
        <p:nvSpPr>
          <p:cNvPr id="6" name="Rectangle 2"/>
          <p:cNvSpPr>
            <a:spLocks noGrp="1" noChangeArrowheads="1"/>
          </p:cNvSpPr>
          <p:nvPr>
            <p:ph type="title"/>
          </p:nvPr>
        </p:nvSpPr>
        <p:spPr>
          <a:xfrm>
            <a:off x="79375" y="22225"/>
            <a:ext cx="9639300" cy="581025"/>
          </a:xfrm>
        </p:spPr>
        <p:txBody>
          <a:bodyPr/>
          <a:lstStyle/>
          <a:p>
            <a:r>
              <a:rPr lang="fr-FR" sz="2000" dirty="0">
                <a:latin typeface="Arial" charset="0"/>
                <a:cs typeface="Arial" charset="0"/>
              </a:rPr>
              <a:t>5</a:t>
            </a:r>
            <a:r>
              <a:rPr lang="fr-FR" sz="2000" dirty="0" smtClean="0">
                <a:latin typeface="Arial" charset="0"/>
                <a:cs typeface="Arial" charset="0"/>
              </a:rPr>
              <a:t>. Dématérialisation du papier : </a:t>
            </a:r>
            <a:r>
              <a:rPr lang="fr-FR" sz="1800" i="1" dirty="0" smtClean="0">
                <a:latin typeface="Arial" charset="0"/>
                <a:cs typeface="Arial" charset="0"/>
              </a:rPr>
              <a:t>DIADEME</a:t>
            </a:r>
            <a:endParaRPr lang="fr-FR" sz="1800" i="1" dirty="0">
              <a:latin typeface="Arial" charset="0"/>
              <a:cs typeface="Arial" charset="0"/>
            </a:endParaRP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071" y="5478603"/>
            <a:ext cx="846962" cy="816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à coins arrondis 1"/>
          <p:cNvSpPr/>
          <p:nvPr/>
        </p:nvSpPr>
        <p:spPr bwMode="auto">
          <a:xfrm>
            <a:off x="419101" y="5478603"/>
            <a:ext cx="7902349" cy="728305"/>
          </a:xfrm>
          <a:prstGeom prst="roundRect">
            <a:avLst/>
          </a:prstGeom>
          <a:solidFill>
            <a:srgbClr val="B1E77F">
              <a:alpha val="13000"/>
            </a:srgbClr>
          </a:solidFill>
          <a:ln w="9525" cap="flat" cmpd="sng" algn="ctr">
            <a:solidFill>
              <a:srgbClr val="00B05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1" i="0" u="none" strike="noStrike" cap="none" normalizeH="0" baseline="0" smtClean="0">
              <a:ln>
                <a:noFill/>
              </a:ln>
              <a:solidFill>
                <a:schemeClr val="tx1"/>
              </a:solidFill>
              <a:effectLst/>
              <a:latin typeface="Arial" pitchFamily="34" charset="0"/>
            </a:endParaRPr>
          </a:p>
        </p:txBody>
      </p:sp>
      <p:sp>
        <p:nvSpPr>
          <p:cNvPr id="7" name="ZoneTexte 6"/>
          <p:cNvSpPr txBox="1"/>
          <p:nvPr/>
        </p:nvSpPr>
        <p:spPr>
          <a:xfrm>
            <a:off x="1223032" y="5702083"/>
            <a:ext cx="7098418" cy="338554"/>
          </a:xfrm>
          <a:prstGeom prst="rect">
            <a:avLst/>
          </a:prstGeom>
          <a:noFill/>
        </p:spPr>
        <p:txBody>
          <a:bodyPr wrap="none" rtlCol="0">
            <a:spAutoFit/>
          </a:bodyPr>
          <a:lstStyle/>
          <a:p>
            <a:pPr marL="0" lvl="2" defTabSz="995363">
              <a:spcBef>
                <a:spcPts val="600"/>
              </a:spcBef>
              <a:spcAft>
                <a:spcPts val="0"/>
              </a:spcAft>
              <a:buClr>
                <a:srgbClr val="0078B4"/>
              </a:buClr>
              <a:buSzPct val="80000"/>
              <a:defRPr/>
            </a:pPr>
            <a:r>
              <a:rPr lang="fr-FR" sz="1400" b="0" dirty="0"/>
              <a:t>Il</a:t>
            </a:r>
            <a:r>
              <a:rPr lang="fr-FR" sz="1400" dirty="0"/>
              <a:t> </a:t>
            </a:r>
            <a:r>
              <a:rPr lang="fr-FR" sz="1400" b="0" dirty="0"/>
              <a:t>permet aussi d’</a:t>
            </a:r>
            <a:r>
              <a:rPr lang="fr-FR" sz="1600" dirty="0">
                <a:solidFill>
                  <a:srgbClr val="006699"/>
                </a:solidFill>
              </a:rPr>
              <a:t>injecter certaines données dans les applications </a:t>
            </a:r>
            <a:r>
              <a:rPr lang="fr-FR" sz="1600" dirty="0" smtClean="0">
                <a:solidFill>
                  <a:srgbClr val="006699"/>
                </a:solidFill>
              </a:rPr>
              <a:t>métiers</a:t>
            </a:r>
            <a:endParaRPr lang="fr-FR" sz="1400" dirty="0">
              <a:solidFill>
                <a:srgbClr val="006699"/>
              </a:solidFill>
            </a:endParaRPr>
          </a:p>
        </p:txBody>
      </p:sp>
    </p:spTree>
    <p:extLst>
      <p:ext uri="{BB962C8B-B14F-4D97-AF65-F5344CB8AC3E}">
        <p14:creationId xmlns:p14="http://schemas.microsoft.com/office/powerpoint/2010/main" val="2056436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marL="3175" lvl="2" indent="-169200" defTabSz="995363">
              <a:lnSpc>
                <a:spcPts val="1800"/>
              </a:lnSpc>
              <a:spcBef>
                <a:spcPts val="600"/>
              </a:spcBef>
              <a:spcAft>
                <a:spcPts val="900"/>
              </a:spcAft>
              <a:defRPr/>
            </a:pPr>
            <a:r>
              <a:rPr lang="fr-FR" sz="2000" dirty="0" smtClean="0"/>
              <a:t>1. </a:t>
            </a:r>
            <a:r>
              <a:rPr lang="fr-FR" sz="2000" dirty="0"/>
              <a:t>Les missions du DPM  et du DPAM</a:t>
            </a:r>
          </a:p>
        </p:txBody>
      </p:sp>
      <p:sp>
        <p:nvSpPr>
          <p:cNvPr id="6" name="Rectangle 5"/>
          <p:cNvSpPr/>
          <p:nvPr/>
        </p:nvSpPr>
        <p:spPr>
          <a:xfrm>
            <a:off x="371475" y="775093"/>
            <a:ext cx="9388973" cy="2549416"/>
          </a:xfrm>
          <a:prstGeom prst="rect">
            <a:avLst/>
          </a:prstGeom>
        </p:spPr>
        <p:txBody>
          <a:bodyPr wrap="square" lIns="0" tIns="0" rIns="72000" bIns="0">
            <a:spAutoFit/>
          </a:bodyPr>
          <a:lstStyle/>
          <a:p>
            <a:endParaRPr lang="fr-FR" sz="1600" dirty="0" smtClean="0"/>
          </a:p>
          <a:p>
            <a:r>
              <a:rPr lang="fr-FR" sz="2000" u="sng" dirty="0" smtClean="0"/>
              <a:t>DPAM</a:t>
            </a:r>
            <a:r>
              <a:rPr lang="fr-FR" sz="1600" u="sng" dirty="0" smtClean="0"/>
              <a:t> </a:t>
            </a:r>
            <a:r>
              <a:rPr lang="fr-FR" sz="1600" dirty="0" smtClean="0"/>
              <a:t>: Le Département </a:t>
            </a:r>
            <a:r>
              <a:rPr lang="fr-FR" sz="1600" dirty="0"/>
              <a:t>des </a:t>
            </a:r>
            <a:r>
              <a:rPr lang="fr-FR" sz="1600" dirty="0" smtClean="0"/>
              <a:t>Projets d’Appui au </a:t>
            </a:r>
            <a:r>
              <a:rPr lang="fr-FR" sz="1600" dirty="0"/>
              <a:t>M</a:t>
            </a:r>
            <a:r>
              <a:rPr lang="fr-FR" sz="1600" dirty="0" smtClean="0"/>
              <a:t>étier contribue </a:t>
            </a:r>
            <a:r>
              <a:rPr lang="fr-FR" sz="1600" dirty="0"/>
              <a:t>à l’efficacité de l’organisation et des méthodes </a:t>
            </a:r>
            <a:r>
              <a:rPr lang="fr-FR" sz="1600" dirty="0" smtClean="0"/>
              <a:t>de travail</a:t>
            </a:r>
            <a:r>
              <a:rPr lang="fr-FR" sz="1600" dirty="0"/>
              <a:t>. </a:t>
            </a:r>
            <a:endParaRPr lang="fr-FR" sz="1600" dirty="0" smtClean="0"/>
          </a:p>
          <a:p>
            <a:endParaRPr lang="fr-FR" sz="1600" dirty="0" smtClean="0"/>
          </a:p>
          <a:p>
            <a:r>
              <a:rPr lang="fr-FR" sz="1600" dirty="0" smtClean="0"/>
              <a:t>A </a:t>
            </a:r>
            <a:r>
              <a:rPr lang="fr-FR" sz="1600" dirty="0"/>
              <a:t>ce titre, il a pour </a:t>
            </a:r>
            <a:r>
              <a:rPr lang="fr-FR" sz="1600" dirty="0" smtClean="0"/>
              <a:t>fonction :</a:t>
            </a:r>
          </a:p>
          <a:p>
            <a:pPr marL="742950" lvl="1" indent="-285750">
              <a:lnSpc>
                <a:spcPts val="1600"/>
              </a:lnSpc>
              <a:spcAft>
                <a:spcPts val="600"/>
              </a:spcAft>
              <a:buClr>
                <a:srgbClr val="0078B4"/>
              </a:buClr>
              <a:buSzPct val="80000"/>
              <a:buFont typeface="Arial" charset="0"/>
              <a:buChar char="►"/>
              <a:defRPr/>
            </a:pPr>
            <a:endParaRPr lang="fr-FR" sz="1600" b="0" dirty="0"/>
          </a:p>
          <a:p>
            <a:pPr marL="742950" lvl="1" indent="-285750">
              <a:lnSpc>
                <a:spcPts val="1600"/>
              </a:lnSpc>
              <a:spcAft>
                <a:spcPts val="600"/>
              </a:spcAft>
              <a:buClr>
                <a:srgbClr val="0078B4"/>
              </a:buClr>
              <a:buSzPct val="80000"/>
              <a:buFont typeface="Arial" charset="0"/>
              <a:buChar char="►"/>
              <a:defRPr/>
            </a:pPr>
            <a:r>
              <a:rPr lang="fr-FR" sz="1600" b="0" dirty="0"/>
              <a:t>D’améliorer la performance des environnements de travail en s’appuyant sur les évolutions</a:t>
            </a:r>
          </a:p>
          <a:p>
            <a:pPr marL="742950" lvl="1" indent="-285750">
              <a:lnSpc>
                <a:spcPts val="1600"/>
              </a:lnSpc>
              <a:spcAft>
                <a:spcPts val="600"/>
              </a:spcAft>
              <a:buClr>
                <a:srgbClr val="0078B4"/>
              </a:buClr>
              <a:buSzPct val="80000"/>
              <a:buFont typeface="Arial" charset="0"/>
              <a:buChar char="►"/>
              <a:defRPr/>
            </a:pPr>
            <a:endParaRPr lang="fr-FR" sz="1600" b="0" dirty="0"/>
          </a:p>
          <a:p>
            <a:pPr marL="742950" lvl="1" indent="-285750">
              <a:lnSpc>
                <a:spcPts val="1600"/>
              </a:lnSpc>
              <a:spcAft>
                <a:spcPts val="600"/>
              </a:spcAft>
              <a:buClr>
                <a:srgbClr val="0078B4"/>
              </a:buClr>
              <a:buSzPct val="80000"/>
              <a:buFont typeface="Arial" charset="0"/>
              <a:buChar char="►"/>
              <a:defRPr/>
            </a:pPr>
            <a:r>
              <a:rPr lang="fr-FR" sz="1600" b="0" dirty="0"/>
              <a:t>De développer la dématérialisation et déployer la gestion électronique des documents (DIADEME)</a:t>
            </a:r>
          </a:p>
        </p:txBody>
      </p:sp>
      <p:sp>
        <p:nvSpPr>
          <p:cNvPr id="2" name="Rectangle 1"/>
          <p:cNvSpPr/>
          <p:nvPr/>
        </p:nvSpPr>
        <p:spPr>
          <a:xfrm>
            <a:off x="4709773" y="15374"/>
            <a:ext cx="349776" cy="323165"/>
          </a:xfrm>
          <a:prstGeom prst="rect">
            <a:avLst/>
          </a:prstGeom>
        </p:spPr>
        <p:txBody>
          <a:bodyPr wrap="none">
            <a:spAutoFit/>
          </a:bodyPr>
          <a:lstStyle/>
          <a:p>
            <a:pPr marL="3175" lvl="2" indent="-169200" defTabSz="995363">
              <a:lnSpc>
                <a:spcPts val="1800"/>
              </a:lnSpc>
              <a:spcBef>
                <a:spcPts val="600"/>
              </a:spcBef>
              <a:spcAft>
                <a:spcPts val="900"/>
              </a:spcAft>
              <a:buClr>
                <a:schemeClr val="accent2"/>
              </a:buClr>
              <a:buSzPct val="30000"/>
              <a:defRPr/>
            </a:pPr>
            <a:r>
              <a:rPr lang="fr-FR" sz="1050" dirty="0">
                <a:solidFill>
                  <a:schemeClr val="bg1"/>
                </a:solidFill>
              </a:rPr>
              <a:t>(1)</a:t>
            </a:r>
          </a:p>
        </p:txBody>
      </p:sp>
      <p:sp>
        <p:nvSpPr>
          <p:cNvPr id="7" name="Rectangle 6"/>
          <p:cNvSpPr/>
          <p:nvPr/>
        </p:nvSpPr>
        <p:spPr>
          <a:xfrm>
            <a:off x="257506" y="6089247"/>
            <a:ext cx="4101192" cy="205249"/>
          </a:xfrm>
          <a:prstGeom prst="rect">
            <a:avLst/>
          </a:prstGeom>
        </p:spPr>
        <p:txBody>
          <a:bodyPr wrap="square" lIns="0" tIns="0" rIns="72000" bIns="0">
            <a:spAutoFit/>
          </a:bodyPr>
          <a:lstStyle/>
          <a:p>
            <a:pPr marL="3175" lvl="2" indent="-169200" defTabSz="995363">
              <a:lnSpc>
                <a:spcPts val="1800"/>
              </a:lnSpc>
              <a:spcBef>
                <a:spcPts val="600"/>
              </a:spcBef>
              <a:spcAft>
                <a:spcPts val="900"/>
              </a:spcAft>
              <a:buClr>
                <a:schemeClr val="accent2"/>
              </a:buClr>
              <a:buSzPct val="30000"/>
              <a:defRPr/>
            </a:pPr>
            <a:r>
              <a:rPr lang="fr-FR" sz="1100" i="1" dirty="0" smtClean="0"/>
              <a:t>(1) Cf. Règlement d’Organisation de la CNAMTS</a:t>
            </a:r>
            <a:endParaRPr lang="fr-FR" sz="1050" i="1" dirty="0"/>
          </a:p>
        </p:txBody>
      </p:sp>
    </p:spTree>
    <p:extLst>
      <p:ext uri="{BB962C8B-B14F-4D97-AF65-F5344CB8AC3E}">
        <p14:creationId xmlns:p14="http://schemas.microsoft.com/office/powerpoint/2010/main" val="22939322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AutoShape 14"/>
          <p:cNvSpPr>
            <a:spLocks noChangeArrowheads="1"/>
          </p:cNvSpPr>
          <p:nvPr/>
        </p:nvSpPr>
        <p:spPr bwMode="auto">
          <a:xfrm>
            <a:off x="1812482" y="4528212"/>
            <a:ext cx="5878512" cy="1698625"/>
          </a:xfrm>
          <a:prstGeom prst="roundRect">
            <a:avLst>
              <a:gd name="adj" fmla="val 16667"/>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a:extLst/>
        </p:spPr>
        <p:txBody>
          <a:bodyPr lIns="0" tIns="46800" rIns="0" bIns="46800" anchor="ctr"/>
          <a:lstStyle/>
          <a:p>
            <a:pPr algn="ctr"/>
            <a:endParaRPr lang="fr-FR" sz="1400"/>
          </a:p>
        </p:txBody>
      </p:sp>
      <p:sp>
        <p:nvSpPr>
          <p:cNvPr id="55" name="AutoShape 13"/>
          <p:cNvSpPr>
            <a:spLocks noChangeArrowheads="1"/>
          </p:cNvSpPr>
          <p:nvPr/>
        </p:nvSpPr>
        <p:spPr bwMode="auto">
          <a:xfrm>
            <a:off x="1858519" y="1208750"/>
            <a:ext cx="5832475" cy="2984500"/>
          </a:xfrm>
          <a:prstGeom prst="roundRect">
            <a:avLst>
              <a:gd name="adj" fmla="val 16667"/>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p:spPr>
        <p:txBody>
          <a:bodyPr lIns="0" tIns="46800" rIns="0" bIns="46800" anchor="ctr"/>
          <a:lstStyle/>
          <a:p>
            <a:pPr algn="ctr"/>
            <a:endParaRPr lang="fr-FR" sz="1400"/>
          </a:p>
        </p:txBody>
      </p:sp>
      <p:sp>
        <p:nvSpPr>
          <p:cNvPr id="65" name="AutoShape 2"/>
          <p:cNvSpPr>
            <a:spLocks noChangeArrowheads="1"/>
          </p:cNvSpPr>
          <p:nvPr/>
        </p:nvSpPr>
        <p:spPr bwMode="auto">
          <a:xfrm>
            <a:off x="3536507" y="1510375"/>
            <a:ext cx="985837" cy="4584700"/>
          </a:xfrm>
          <a:prstGeom prst="roundRect">
            <a:avLst>
              <a:gd name="adj" fmla="val 16667"/>
            </a:avLst>
          </a:prstGeom>
          <a:solidFill>
            <a:srgbClr val="970068"/>
          </a:solidFill>
          <a:ln w="9525" algn="ctr">
            <a:solidFill>
              <a:srgbClr val="00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87" tIns="52144" rIns="104287" bIns="52144" anchor="ctr"/>
          <a:lstStyle/>
          <a:p>
            <a:endParaRPr lang="fr-FR"/>
          </a:p>
        </p:txBody>
      </p:sp>
      <p:sp>
        <p:nvSpPr>
          <p:cNvPr id="66" name="Rectangle 4"/>
          <p:cNvSpPr>
            <a:spLocks noChangeArrowheads="1"/>
          </p:cNvSpPr>
          <p:nvPr/>
        </p:nvSpPr>
        <p:spPr bwMode="auto">
          <a:xfrm>
            <a:off x="2736407" y="1851687"/>
            <a:ext cx="739775" cy="1042988"/>
          </a:xfrm>
          <a:prstGeom prst="rect">
            <a:avLst/>
          </a:prstGeom>
          <a:solidFill>
            <a:srgbClr val="970068">
              <a:alpha val="27843"/>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5" rIns="91428" bIns="45715" anchor="ctr"/>
          <a:lstStyle/>
          <a:p>
            <a:pPr algn="ctr" eaLnBrk="0" hangingPunct="0"/>
            <a:endParaRPr lang="fr-FR" sz="1200">
              <a:solidFill>
                <a:srgbClr val="0C419A"/>
              </a:solidFill>
              <a:latin typeface="Arial" pitchFamily="34" charset="0"/>
            </a:endParaRPr>
          </a:p>
        </p:txBody>
      </p:sp>
      <p:sp>
        <p:nvSpPr>
          <p:cNvPr id="67" name="Rectangle 5"/>
          <p:cNvSpPr>
            <a:spLocks noChangeArrowheads="1"/>
          </p:cNvSpPr>
          <p:nvPr/>
        </p:nvSpPr>
        <p:spPr bwMode="auto">
          <a:xfrm>
            <a:off x="2736407" y="4723475"/>
            <a:ext cx="741362" cy="1306512"/>
          </a:xfrm>
          <a:prstGeom prst="rect">
            <a:avLst/>
          </a:prstGeom>
          <a:solidFill>
            <a:srgbClr val="970068">
              <a:alpha val="27843"/>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87" tIns="52144" rIns="104287" bIns="52144" anchor="ctr"/>
          <a:lstStyle/>
          <a:p>
            <a:endParaRPr lang="fr-FR"/>
          </a:p>
        </p:txBody>
      </p:sp>
      <p:pic>
        <p:nvPicPr>
          <p:cNvPr id="6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394" y="5144162"/>
            <a:ext cx="68421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AutoShape 7"/>
          <p:cNvSpPr>
            <a:spLocks noChangeArrowheads="1"/>
          </p:cNvSpPr>
          <p:nvPr/>
        </p:nvSpPr>
        <p:spPr bwMode="auto">
          <a:xfrm>
            <a:off x="6063807" y="1816205"/>
            <a:ext cx="985837" cy="252000"/>
          </a:xfrm>
          <a:prstGeom prst="roundRect">
            <a:avLst>
              <a:gd name="adj" fmla="val 16667"/>
            </a:avLst>
          </a:prstGeom>
          <a:solidFill>
            <a:schemeClr val="accent2">
              <a:lumMod val="40000"/>
              <a:lumOff val="60000"/>
            </a:schemeClr>
          </a:soli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nchor="ctr" anchorCtr="0">
            <a:spAutoFit/>
          </a:bodyPr>
          <a:lstStyle/>
          <a:p>
            <a:pPr algn="ctr"/>
            <a:r>
              <a:rPr lang="fr-FR" sz="1200">
                <a:solidFill>
                  <a:schemeClr val="dk1"/>
                </a:solidFill>
                <a:latin typeface="+mn-lt"/>
              </a:rPr>
              <a:t>Orphée</a:t>
            </a:r>
          </a:p>
        </p:txBody>
      </p:sp>
      <p:sp>
        <p:nvSpPr>
          <p:cNvPr id="73" name="AutoShape 8"/>
          <p:cNvSpPr>
            <a:spLocks noChangeArrowheads="1"/>
          </p:cNvSpPr>
          <p:nvPr/>
        </p:nvSpPr>
        <p:spPr bwMode="auto">
          <a:xfrm>
            <a:off x="6063807" y="2143230"/>
            <a:ext cx="985837" cy="252000"/>
          </a:xfrm>
          <a:prstGeom prst="roundRect">
            <a:avLst>
              <a:gd name="adj" fmla="val 16667"/>
            </a:avLst>
          </a:prstGeom>
          <a:solidFill>
            <a:schemeClr val="accent2">
              <a:lumMod val="40000"/>
              <a:lumOff val="60000"/>
            </a:schemeClr>
          </a:soli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nchor="ctr" anchorCtr="0">
            <a:spAutoFit/>
          </a:bodyPr>
          <a:lstStyle/>
          <a:p>
            <a:pPr algn="ctr"/>
            <a:r>
              <a:rPr lang="fr-FR" sz="1200" dirty="0">
                <a:solidFill>
                  <a:schemeClr val="dk1"/>
                </a:solidFill>
                <a:latin typeface="+mn-lt"/>
              </a:rPr>
              <a:t>Progrès</a:t>
            </a:r>
          </a:p>
        </p:txBody>
      </p:sp>
      <p:sp>
        <p:nvSpPr>
          <p:cNvPr id="74" name="AutoShape 9"/>
          <p:cNvSpPr>
            <a:spLocks noChangeArrowheads="1"/>
          </p:cNvSpPr>
          <p:nvPr/>
        </p:nvSpPr>
        <p:spPr bwMode="auto">
          <a:xfrm>
            <a:off x="6063807" y="5171519"/>
            <a:ext cx="985837" cy="252000"/>
          </a:xfrm>
          <a:prstGeom prst="roundRect">
            <a:avLst>
              <a:gd name="adj" fmla="val 16667"/>
            </a:avLst>
          </a:prstGeom>
          <a:solidFill>
            <a:schemeClr val="accent2">
              <a:lumMod val="40000"/>
              <a:lumOff val="60000"/>
            </a:schemeClr>
          </a:soli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nchor="ctr" anchorCtr="0">
            <a:spAutoFit/>
          </a:bodyPr>
          <a:lstStyle/>
          <a:p>
            <a:pPr algn="ctr"/>
            <a:r>
              <a:rPr lang="fr-FR" sz="1200" dirty="0"/>
              <a:t>Hippocrate</a:t>
            </a:r>
          </a:p>
        </p:txBody>
      </p:sp>
      <p:sp>
        <p:nvSpPr>
          <p:cNvPr id="76" name="Text Box 10"/>
          <p:cNvSpPr txBox="1">
            <a:spLocks noChangeArrowheads="1"/>
          </p:cNvSpPr>
          <p:nvPr/>
        </p:nvSpPr>
        <p:spPr bwMode="auto">
          <a:xfrm>
            <a:off x="4579494" y="2989925"/>
            <a:ext cx="153987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5" rIns="91428" bIns="45715">
            <a:spAutoFit/>
          </a:bodyPr>
          <a:lstStyle>
            <a:lvl1pPr eaLnBrk="0" hangingPunct="0">
              <a:defRPr sz="2000">
                <a:solidFill>
                  <a:schemeClr val="tx1"/>
                </a:solidFill>
                <a:latin typeface="Times New Roman" pitchFamily="18" charset="0"/>
                <a:ea typeface="MS PGothic" pitchFamily="34" charset="-128"/>
              </a:defRPr>
            </a:lvl1pPr>
            <a:lvl2pPr marL="742950" indent="-285750" eaLnBrk="0" hangingPunct="0">
              <a:defRPr sz="2000">
                <a:solidFill>
                  <a:schemeClr val="tx1"/>
                </a:solidFill>
                <a:latin typeface="Times New Roman" pitchFamily="18" charset="0"/>
                <a:ea typeface="MS PGothic" pitchFamily="34" charset="-128"/>
              </a:defRPr>
            </a:lvl2pPr>
            <a:lvl3pPr marL="1143000" indent="-228600" eaLnBrk="0" hangingPunct="0">
              <a:defRPr sz="2000">
                <a:solidFill>
                  <a:schemeClr val="tx1"/>
                </a:solidFill>
                <a:latin typeface="Times New Roman" pitchFamily="18" charset="0"/>
                <a:ea typeface="MS PGothic" pitchFamily="34" charset="-128"/>
              </a:defRPr>
            </a:lvl3pPr>
            <a:lvl4pPr marL="1600200" indent="-228600" eaLnBrk="0" hangingPunct="0">
              <a:defRPr sz="2000">
                <a:solidFill>
                  <a:schemeClr val="tx1"/>
                </a:solidFill>
                <a:latin typeface="Times New Roman" pitchFamily="18" charset="0"/>
                <a:ea typeface="MS PGothic" pitchFamily="34" charset="-128"/>
              </a:defRPr>
            </a:lvl4pPr>
            <a:lvl5pPr marL="2057400" indent="-228600" eaLnBrk="0" hangingPunct="0">
              <a:defRPr sz="20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0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0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0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000">
                <a:solidFill>
                  <a:schemeClr val="tx1"/>
                </a:solidFill>
                <a:latin typeface="Times New Roman" pitchFamily="18" charset="0"/>
                <a:ea typeface="MS PGothic" pitchFamily="34" charset="-128"/>
              </a:defRPr>
            </a:lvl9pPr>
          </a:lstStyle>
          <a:p>
            <a:pPr>
              <a:lnSpc>
                <a:spcPct val="50000"/>
              </a:lnSpc>
              <a:spcBef>
                <a:spcPct val="50000"/>
              </a:spcBef>
            </a:pPr>
            <a:r>
              <a:rPr lang="fr-FR" sz="1100" b="1">
                <a:solidFill>
                  <a:srgbClr val="0C419A"/>
                </a:solidFill>
                <a:latin typeface="Arial" pitchFamily="34" charset="0"/>
              </a:rPr>
              <a:t>Partage d’écran</a:t>
            </a:r>
          </a:p>
          <a:p>
            <a:pPr>
              <a:lnSpc>
                <a:spcPct val="50000"/>
              </a:lnSpc>
              <a:spcBef>
                <a:spcPct val="50000"/>
              </a:spcBef>
            </a:pPr>
            <a:r>
              <a:rPr lang="fr-FR" sz="1100" b="1">
                <a:solidFill>
                  <a:srgbClr val="0C419A"/>
                </a:solidFill>
                <a:latin typeface="Arial" pitchFamily="34" charset="0"/>
              </a:rPr>
              <a:t>Gestion de contexte</a:t>
            </a:r>
          </a:p>
        </p:txBody>
      </p:sp>
      <p:pic>
        <p:nvPicPr>
          <p:cNvPr id="77" name="Picture 11"/>
          <p:cNvPicPr>
            <a:picLocks noGrp="1" noChangeAspect="1" noChangeArrowheads="1"/>
          </p:cNvPicPr>
          <p:nvPr>
            <p:ph sz="half" idx="1"/>
          </p:nvPr>
        </p:nvPicPr>
        <p:blipFill>
          <a:blip r:embed="rId4" cstate="print">
            <a:extLst>
              <a:ext uri="{28A0092B-C50C-407E-A947-70E740481C1C}">
                <a14:useLocalDpi xmlns:a14="http://schemas.microsoft.com/office/drawing/2010/main" val="0"/>
              </a:ext>
            </a:extLst>
          </a:blip>
          <a:srcRect/>
          <a:stretch>
            <a:fillRect/>
          </a:stretch>
        </p:blipFill>
        <p:spPr>
          <a:xfrm>
            <a:off x="4792219" y="2215225"/>
            <a:ext cx="1174750" cy="67151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307" y="2112037"/>
            <a:ext cx="68421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Rectangle 15"/>
          <p:cNvSpPr>
            <a:spLocks noChangeArrowheads="1"/>
          </p:cNvSpPr>
          <p:nvPr/>
        </p:nvSpPr>
        <p:spPr bwMode="auto">
          <a:xfrm>
            <a:off x="1996632" y="937287"/>
            <a:ext cx="1293812" cy="260350"/>
          </a:xfrm>
          <a:prstGeom prst="rect">
            <a:avLst/>
          </a:prstGeom>
          <a:solidFill>
            <a:schemeClr val="accent2">
              <a:lumMod val="7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a:extLst/>
        </p:spPr>
        <p:txBody>
          <a:bodyPr lIns="0" tIns="46800" rIns="0" bIns="46800" anchor="ctr"/>
          <a:lstStyle/>
          <a:p>
            <a:pPr algn="ctr"/>
            <a:r>
              <a:rPr lang="fr-FR" sz="1400">
                <a:solidFill>
                  <a:schemeClr val="bg1"/>
                </a:solidFill>
              </a:rPr>
              <a:t>CPAM</a:t>
            </a:r>
          </a:p>
        </p:txBody>
      </p:sp>
      <p:sp>
        <p:nvSpPr>
          <p:cNvPr id="81" name="Rectangle 16"/>
          <p:cNvSpPr>
            <a:spLocks noChangeArrowheads="1"/>
          </p:cNvSpPr>
          <p:nvPr/>
        </p:nvSpPr>
        <p:spPr bwMode="auto">
          <a:xfrm>
            <a:off x="1996632" y="4266275"/>
            <a:ext cx="1293812" cy="261937"/>
          </a:xfrm>
          <a:prstGeom prst="rect">
            <a:avLst/>
          </a:prstGeom>
          <a:solidFill>
            <a:schemeClr val="accent2">
              <a:lumMod val="7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a:extLst/>
        </p:spPr>
        <p:txBody>
          <a:bodyPr lIns="0" tIns="46800" rIns="0" bIns="46800" anchor="ctr"/>
          <a:lstStyle/>
          <a:p>
            <a:pPr algn="ctr"/>
            <a:r>
              <a:rPr lang="fr-FR" sz="1400" dirty="0">
                <a:solidFill>
                  <a:schemeClr val="bg1"/>
                </a:solidFill>
              </a:rPr>
              <a:t>ELSM</a:t>
            </a:r>
          </a:p>
        </p:txBody>
      </p:sp>
      <p:sp>
        <p:nvSpPr>
          <p:cNvPr id="82" name="Line 17"/>
          <p:cNvSpPr>
            <a:spLocks noChangeShapeType="1"/>
          </p:cNvSpPr>
          <p:nvPr/>
        </p:nvSpPr>
        <p:spPr bwMode="auto">
          <a:xfrm>
            <a:off x="2490344" y="2243800"/>
            <a:ext cx="492125" cy="0"/>
          </a:xfrm>
          <a:prstGeom prst="line">
            <a:avLst/>
          </a:prstGeom>
          <a:noFill/>
          <a:ln w="28575">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87" tIns="52144" rIns="104287" bIns="52144"/>
          <a:lstStyle/>
          <a:p>
            <a:endParaRPr lang="fr-FR"/>
          </a:p>
        </p:txBody>
      </p:sp>
      <p:sp>
        <p:nvSpPr>
          <p:cNvPr id="83" name="Text Box 18"/>
          <p:cNvSpPr txBox="1">
            <a:spLocks noChangeArrowheads="1"/>
          </p:cNvSpPr>
          <p:nvPr/>
        </p:nvSpPr>
        <p:spPr bwMode="auto">
          <a:xfrm>
            <a:off x="2639569" y="1851687"/>
            <a:ext cx="985838"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5" rIns="91428" bIns="45715">
            <a:spAutoFit/>
          </a:bodyPr>
          <a:lstStyle>
            <a:lvl1pPr eaLnBrk="0" hangingPunct="0">
              <a:defRPr sz="2000">
                <a:solidFill>
                  <a:schemeClr val="tx1"/>
                </a:solidFill>
                <a:latin typeface="Times New Roman" pitchFamily="18" charset="0"/>
                <a:ea typeface="MS PGothic" pitchFamily="34" charset="-128"/>
              </a:defRPr>
            </a:lvl1pPr>
            <a:lvl2pPr marL="742950" indent="-285750" eaLnBrk="0" hangingPunct="0">
              <a:defRPr sz="2000">
                <a:solidFill>
                  <a:schemeClr val="tx1"/>
                </a:solidFill>
                <a:latin typeface="Times New Roman" pitchFamily="18" charset="0"/>
                <a:ea typeface="MS PGothic" pitchFamily="34" charset="-128"/>
              </a:defRPr>
            </a:lvl2pPr>
            <a:lvl3pPr marL="1143000" indent="-228600" eaLnBrk="0" hangingPunct="0">
              <a:defRPr sz="2000">
                <a:solidFill>
                  <a:schemeClr val="tx1"/>
                </a:solidFill>
                <a:latin typeface="Times New Roman" pitchFamily="18" charset="0"/>
                <a:ea typeface="MS PGothic" pitchFamily="34" charset="-128"/>
              </a:defRPr>
            </a:lvl3pPr>
            <a:lvl4pPr marL="1600200" indent="-228600" eaLnBrk="0" hangingPunct="0">
              <a:defRPr sz="2000">
                <a:solidFill>
                  <a:schemeClr val="tx1"/>
                </a:solidFill>
                <a:latin typeface="Times New Roman" pitchFamily="18" charset="0"/>
                <a:ea typeface="MS PGothic" pitchFamily="34" charset="-128"/>
              </a:defRPr>
            </a:lvl4pPr>
            <a:lvl5pPr marL="2057400" indent="-228600" eaLnBrk="0" hangingPunct="0">
              <a:defRPr sz="20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0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0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0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000">
                <a:solidFill>
                  <a:schemeClr val="tx1"/>
                </a:solidFill>
                <a:latin typeface="Times New Roman" pitchFamily="18" charset="0"/>
                <a:ea typeface="MS PGothic" pitchFamily="34" charset="-128"/>
              </a:defRPr>
            </a:lvl9pPr>
          </a:lstStyle>
          <a:p>
            <a:pPr>
              <a:spcBef>
                <a:spcPct val="50000"/>
              </a:spcBef>
            </a:pPr>
            <a:r>
              <a:rPr lang="fr-FR" sz="1100" b="1">
                <a:solidFill>
                  <a:srgbClr val="0C419A"/>
                </a:solidFill>
                <a:latin typeface="Arial" pitchFamily="34" charset="0"/>
              </a:rPr>
              <a:t>Acquisition</a:t>
            </a:r>
          </a:p>
        </p:txBody>
      </p:sp>
      <p:sp>
        <p:nvSpPr>
          <p:cNvPr id="84" name="Text Box 19"/>
          <p:cNvSpPr txBox="1">
            <a:spLocks noChangeArrowheads="1"/>
          </p:cNvSpPr>
          <p:nvPr/>
        </p:nvSpPr>
        <p:spPr bwMode="auto">
          <a:xfrm>
            <a:off x="2639569" y="4723475"/>
            <a:ext cx="985838"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5" rIns="91428" bIns="45715">
            <a:spAutoFit/>
          </a:bodyPr>
          <a:lstStyle>
            <a:lvl1pPr eaLnBrk="0" hangingPunct="0">
              <a:defRPr sz="2000">
                <a:solidFill>
                  <a:schemeClr val="tx1"/>
                </a:solidFill>
                <a:latin typeface="Times New Roman" pitchFamily="18" charset="0"/>
                <a:ea typeface="MS PGothic" pitchFamily="34" charset="-128"/>
              </a:defRPr>
            </a:lvl1pPr>
            <a:lvl2pPr marL="742950" indent="-285750" eaLnBrk="0" hangingPunct="0">
              <a:defRPr sz="2000">
                <a:solidFill>
                  <a:schemeClr val="tx1"/>
                </a:solidFill>
                <a:latin typeface="Times New Roman" pitchFamily="18" charset="0"/>
                <a:ea typeface="MS PGothic" pitchFamily="34" charset="-128"/>
              </a:defRPr>
            </a:lvl2pPr>
            <a:lvl3pPr marL="1143000" indent="-228600" eaLnBrk="0" hangingPunct="0">
              <a:defRPr sz="2000">
                <a:solidFill>
                  <a:schemeClr val="tx1"/>
                </a:solidFill>
                <a:latin typeface="Times New Roman" pitchFamily="18" charset="0"/>
                <a:ea typeface="MS PGothic" pitchFamily="34" charset="-128"/>
              </a:defRPr>
            </a:lvl3pPr>
            <a:lvl4pPr marL="1600200" indent="-228600" eaLnBrk="0" hangingPunct="0">
              <a:defRPr sz="2000">
                <a:solidFill>
                  <a:schemeClr val="tx1"/>
                </a:solidFill>
                <a:latin typeface="Times New Roman" pitchFamily="18" charset="0"/>
                <a:ea typeface="MS PGothic" pitchFamily="34" charset="-128"/>
              </a:defRPr>
            </a:lvl4pPr>
            <a:lvl5pPr marL="2057400" indent="-228600" eaLnBrk="0" hangingPunct="0">
              <a:defRPr sz="20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0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0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0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000">
                <a:solidFill>
                  <a:schemeClr val="tx1"/>
                </a:solidFill>
                <a:latin typeface="Times New Roman" pitchFamily="18" charset="0"/>
                <a:ea typeface="MS PGothic" pitchFamily="34" charset="-128"/>
              </a:defRPr>
            </a:lvl9pPr>
          </a:lstStyle>
          <a:p>
            <a:pPr>
              <a:spcBef>
                <a:spcPct val="50000"/>
              </a:spcBef>
            </a:pPr>
            <a:r>
              <a:rPr lang="fr-FR" sz="1100" b="1">
                <a:solidFill>
                  <a:srgbClr val="0C419A"/>
                </a:solidFill>
                <a:latin typeface="Arial" pitchFamily="34" charset="0"/>
              </a:rPr>
              <a:t>Acquisition</a:t>
            </a:r>
          </a:p>
        </p:txBody>
      </p:sp>
      <p:sp>
        <p:nvSpPr>
          <p:cNvPr id="86" name="Text Box 21"/>
          <p:cNvSpPr txBox="1">
            <a:spLocks noChangeArrowheads="1"/>
          </p:cNvSpPr>
          <p:nvPr/>
        </p:nvSpPr>
        <p:spPr bwMode="auto">
          <a:xfrm>
            <a:off x="3644072" y="1574271"/>
            <a:ext cx="781436" cy="30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8" tIns="45715" rIns="91428" bIns="45715">
            <a:spAutoFit/>
          </a:bodyPr>
          <a:lstStyle>
            <a:lvl1pPr eaLnBrk="0" hangingPunct="0">
              <a:defRPr sz="2000">
                <a:solidFill>
                  <a:schemeClr val="tx1"/>
                </a:solidFill>
                <a:latin typeface="Times New Roman" pitchFamily="18" charset="0"/>
                <a:ea typeface="MS PGothic" pitchFamily="34" charset="-128"/>
              </a:defRPr>
            </a:lvl1pPr>
            <a:lvl2pPr marL="742950" indent="-285750" eaLnBrk="0" hangingPunct="0">
              <a:defRPr sz="2000">
                <a:solidFill>
                  <a:schemeClr val="tx1"/>
                </a:solidFill>
                <a:latin typeface="Times New Roman" pitchFamily="18" charset="0"/>
                <a:ea typeface="MS PGothic" pitchFamily="34" charset="-128"/>
              </a:defRPr>
            </a:lvl2pPr>
            <a:lvl3pPr marL="1143000" indent="-228600" eaLnBrk="0" hangingPunct="0">
              <a:defRPr sz="2000">
                <a:solidFill>
                  <a:schemeClr val="tx1"/>
                </a:solidFill>
                <a:latin typeface="Times New Roman" pitchFamily="18" charset="0"/>
                <a:ea typeface="MS PGothic" pitchFamily="34" charset="-128"/>
              </a:defRPr>
            </a:lvl3pPr>
            <a:lvl4pPr marL="1600200" indent="-228600" eaLnBrk="0" hangingPunct="0">
              <a:defRPr sz="2000">
                <a:solidFill>
                  <a:schemeClr val="tx1"/>
                </a:solidFill>
                <a:latin typeface="Times New Roman" pitchFamily="18" charset="0"/>
                <a:ea typeface="MS PGothic" pitchFamily="34" charset="-128"/>
              </a:defRPr>
            </a:lvl4pPr>
            <a:lvl5pPr marL="2057400" indent="-228600" eaLnBrk="0" hangingPunct="0">
              <a:defRPr sz="20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0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0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0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000">
                <a:solidFill>
                  <a:schemeClr val="tx1"/>
                </a:solidFill>
                <a:latin typeface="Times New Roman" pitchFamily="18" charset="0"/>
                <a:ea typeface="MS PGothic" pitchFamily="34" charset="-128"/>
              </a:defRPr>
            </a:lvl9pPr>
          </a:lstStyle>
          <a:p>
            <a:pPr algn="ctr">
              <a:spcBef>
                <a:spcPct val="50000"/>
              </a:spcBef>
            </a:pPr>
            <a:r>
              <a:rPr lang="fr-FR" sz="1400" b="1" dirty="0">
                <a:solidFill>
                  <a:schemeClr val="bg1"/>
                </a:solidFill>
                <a:latin typeface="Arial" pitchFamily="34" charset="0"/>
              </a:rPr>
              <a:t>GED</a:t>
            </a:r>
          </a:p>
        </p:txBody>
      </p:sp>
      <p:sp>
        <p:nvSpPr>
          <p:cNvPr id="87" name="Line 22"/>
          <p:cNvSpPr>
            <a:spLocks noChangeShapeType="1"/>
          </p:cNvSpPr>
          <p:nvPr/>
        </p:nvSpPr>
        <p:spPr bwMode="auto">
          <a:xfrm>
            <a:off x="3290444" y="2243800"/>
            <a:ext cx="493713" cy="0"/>
          </a:xfrm>
          <a:prstGeom prst="line">
            <a:avLst/>
          </a:prstGeom>
          <a:noFill/>
          <a:ln w="28575">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87" tIns="52144" rIns="104287" bIns="52144"/>
          <a:lstStyle/>
          <a:p>
            <a:endParaRPr lang="fr-FR"/>
          </a:p>
        </p:txBody>
      </p:sp>
      <p:grpSp>
        <p:nvGrpSpPr>
          <p:cNvPr id="89" name="Group 24"/>
          <p:cNvGrpSpPr>
            <a:grpSpLocks/>
          </p:cNvGrpSpPr>
          <p:nvPr/>
        </p:nvGrpSpPr>
        <p:grpSpPr bwMode="auto">
          <a:xfrm>
            <a:off x="4584257" y="4985412"/>
            <a:ext cx="1109662" cy="1044575"/>
            <a:chOff x="3548" y="1021"/>
            <a:chExt cx="2262" cy="1626"/>
          </a:xfrm>
        </p:grpSpPr>
        <p:pic>
          <p:nvPicPr>
            <p:cNvPr id="9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20000">
              <a:off x="3548" y="1021"/>
              <a:ext cx="2262" cy="1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2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40000">
              <a:off x="4271" y="1209"/>
              <a:ext cx="1024" cy="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2" name="AutoShape 27"/>
          <p:cNvSpPr>
            <a:spLocks noChangeArrowheads="1"/>
          </p:cNvSpPr>
          <p:nvPr/>
        </p:nvSpPr>
        <p:spPr bwMode="auto">
          <a:xfrm>
            <a:off x="287080" y="4853650"/>
            <a:ext cx="1279340" cy="717550"/>
          </a:xfrm>
          <a:prstGeom prst="flowChartDocument">
            <a:avLst/>
          </a:prstGeom>
          <a:solidFill>
            <a:schemeClr val="bg1">
              <a:lumMod val="95000"/>
            </a:schemeClr>
          </a:solidFill>
          <a:ln w="9525">
            <a:noFill/>
            <a:round/>
            <a:headEnd/>
            <a:tailEnd/>
          </a:ln>
          <a:effectLst/>
          <a:extLst/>
        </p:spPr>
        <p:txBody>
          <a:bodyPr wrap="none" lIns="91428" tIns="45715" rIns="91428" bIns="45715" anchor="ctr"/>
          <a:lstStyle/>
          <a:p>
            <a:pPr eaLnBrk="0" hangingPunct="0"/>
            <a:r>
              <a:rPr lang="fr-FR" sz="1200" b="1" dirty="0" smtClean="0">
                <a:latin typeface="Arial" pitchFamily="34" charset="0"/>
              </a:rPr>
              <a:t>Protocole </a:t>
            </a:r>
          </a:p>
          <a:p>
            <a:pPr eaLnBrk="0" hangingPunct="0"/>
            <a:r>
              <a:rPr lang="fr-FR" sz="1200" dirty="0">
                <a:latin typeface="Arial" pitchFamily="34" charset="0"/>
              </a:rPr>
              <a:t>D</a:t>
            </a:r>
            <a:r>
              <a:rPr lang="fr-FR" sz="1200" b="1" dirty="0" smtClean="0">
                <a:latin typeface="Arial" pitchFamily="34" charset="0"/>
              </a:rPr>
              <a:t>e Soins </a:t>
            </a:r>
          </a:p>
          <a:p>
            <a:pPr eaLnBrk="0" hangingPunct="0"/>
            <a:r>
              <a:rPr lang="fr-FR" sz="1200" b="1" dirty="0" smtClean="0">
                <a:latin typeface="Arial" pitchFamily="34" charset="0"/>
              </a:rPr>
              <a:t>(PDS)</a:t>
            </a:r>
            <a:endParaRPr lang="fr-FR" sz="1200" b="1" dirty="0">
              <a:latin typeface="Arial" pitchFamily="34" charset="0"/>
            </a:endParaRPr>
          </a:p>
        </p:txBody>
      </p:sp>
      <p:sp>
        <p:nvSpPr>
          <p:cNvPr id="93" name="Line 28"/>
          <p:cNvSpPr>
            <a:spLocks noChangeShapeType="1"/>
          </p:cNvSpPr>
          <p:nvPr/>
        </p:nvSpPr>
        <p:spPr bwMode="auto">
          <a:xfrm>
            <a:off x="2428432" y="5312437"/>
            <a:ext cx="493712" cy="0"/>
          </a:xfrm>
          <a:prstGeom prst="line">
            <a:avLst/>
          </a:prstGeom>
          <a:noFill/>
          <a:ln w="28575">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87" tIns="52144" rIns="104287" bIns="52144"/>
          <a:lstStyle/>
          <a:p>
            <a:endParaRPr lang="fr-FR"/>
          </a:p>
        </p:txBody>
      </p:sp>
      <p:sp>
        <p:nvSpPr>
          <p:cNvPr id="94" name="Line 29"/>
          <p:cNvSpPr>
            <a:spLocks noChangeShapeType="1"/>
          </p:cNvSpPr>
          <p:nvPr/>
        </p:nvSpPr>
        <p:spPr bwMode="auto">
          <a:xfrm>
            <a:off x="3290444" y="5312437"/>
            <a:ext cx="493713" cy="0"/>
          </a:xfrm>
          <a:prstGeom prst="line">
            <a:avLst/>
          </a:prstGeom>
          <a:noFill/>
          <a:ln w="28575">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87" tIns="52144" rIns="104287" bIns="52144"/>
          <a:lstStyle/>
          <a:p>
            <a:endParaRPr lang="fr-FR"/>
          </a:p>
        </p:txBody>
      </p:sp>
      <p:sp>
        <p:nvSpPr>
          <p:cNvPr id="95" name="AutoShape 30"/>
          <p:cNvSpPr>
            <a:spLocks noChangeArrowheads="1"/>
          </p:cNvSpPr>
          <p:nvPr/>
        </p:nvSpPr>
        <p:spPr bwMode="auto">
          <a:xfrm>
            <a:off x="6063807" y="2470255"/>
            <a:ext cx="985837" cy="252000"/>
          </a:xfrm>
          <a:prstGeom prst="roundRect">
            <a:avLst>
              <a:gd name="adj" fmla="val 16667"/>
            </a:avLst>
          </a:prstGeom>
          <a:solidFill>
            <a:schemeClr val="accent2">
              <a:lumMod val="40000"/>
              <a:lumOff val="60000"/>
            </a:schemeClr>
          </a:soli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nchor="ctr" anchorCtr="0">
            <a:spAutoFit/>
          </a:bodyPr>
          <a:lstStyle/>
          <a:p>
            <a:pPr algn="ctr"/>
            <a:r>
              <a:rPr lang="fr-FR" sz="1200">
                <a:solidFill>
                  <a:schemeClr val="dk1"/>
                </a:solidFill>
                <a:latin typeface="+mn-lt"/>
              </a:rPr>
              <a:t>Scapin</a:t>
            </a:r>
          </a:p>
        </p:txBody>
      </p:sp>
      <p:sp>
        <p:nvSpPr>
          <p:cNvPr id="96" name="AutoShape 31"/>
          <p:cNvSpPr>
            <a:spLocks noChangeArrowheads="1"/>
          </p:cNvSpPr>
          <p:nvPr/>
        </p:nvSpPr>
        <p:spPr bwMode="auto">
          <a:xfrm>
            <a:off x="6063807" y="2797280"/>
            <a:ext cx="985837" cy="252000"/>
          </a:xfrm>
          <a:prstGeom prst="roundRect">
            <a:avLst>
              <a:gd name="adj" fmla="val 16667"/>
            </a:avLst>
          </a:prstGeom>
          <a:solidFill>
            <a:schemeClr val="accent2">
              <a:lumMod val="40000"/>
              <a:lumOff val="60000"/>
            </a:schemeClr>
          </a:soli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nchor="ctr" anchorCtr="0">
            <a:spAutoFit/>
          </a:bodyPr>
          <a:lstStyle/>
          <a:p>
            <a:pPr algn="ctr"/>
            <a:r>
              <a:rPr lang="fr-FR" sz="1200">
                <a:solidFill>
                  <a:schemeClr val="dk1"/>
                </a:solidFill>
                <a:latin typeface="+mn-lt"/>
              </a:rPr>
              <a:t>Eurydice</a:t>
            </a:r>
          </a:p>
        </p:txBody>
      </p:sp>
      <p:sp>
        <p:nvSpPr>
          <p:cNvPr id="97" name="AutoShape 32"/>
          <p:cNvSpPr>
            <a:spLocks noChangeArrowheads="1"/>
          </p:cNvSpPr>
          <p:nvPr/>
        </p:nvSpPr>
        <p:spPr bwMode="auto">
          <a:xfrm>
            <a:off x="6063807" y="3146562"/>
            <a:ext cx="1230312" cy="204311"/>
          </a:xfrm>
          <a:prstGeom prst="roundRect">
            <a:avLst>
              <a:gd name="adj" fmla="val 16667"/>
            </a:avLst>
          </a:prstGeom>
          <a:solidFill>
            <a:schemeClr val="accent2">
              <a:lumMod val="40000"/>
              <a:lumOff val="60000"/>
            </a:schemeClr>
          </a:soli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nchor="ctr" anchorCtr="0">
            <a:spAutoFit/>
          </a:bodyPr>
          <a:lstStyle/>
          <a:p>
            <a:pPr algn="ctr"/>
            <a:r>
              <a:rPr lang="fr-FR" sz="1200" dirty="0">
                <a:solidFill>
                  <a:schemeClr val="dk1"/>
                </a:solidFill>
                <a:latin typeface="+mn-lt"/>
              </a:rPr>
              <a:t>Base </a:t>
            </a:r>
            <a:r>
              <a:rPr lang="fr-FR" sz="1200" dirty="0" smtClean="0">
                <a:solidFill>
                  <a:schemeClr val="dk1"/>
                </a:solidFill>
                <a:latin typeface="+mn-lt"/>
              </a:rPr>
              <a:t>Ressources</a:t>
            </a:r>
            <a:endParaRPr lang="fr-FR" sz="1200" dirty="0">
              <a:solidFill>
                <a:schemeClr val="dk1"/>
              </a:solidFill>
              <a:latin typeface="+mn-lt"/>
            </a:endParaRPr>
          </a:p>
        </p:txBody>
      </p:sp>
      <p:sp>
        <p:nvSpPr>
          <p:cNvPr id="98" name="AutoShape 33"/>
          <p:cNvSpPr>
            <a:spLocks noChangeArrowheads="1"/>
          </p:cNvSpPr>
          <p:nvPr/>
        </p:nvSpPr>
        <p:spPr bwMode="auto">
          <a:xfrm>
            <a:off x="8089457" y="1425311"/>
            <a:ext cx="1322387" cy="735012"/>
          </a:xfrm>
          <a:prstGeom prst="roundRect">
            <a:avLst>
              <a:gd name="adj" fmla="val 16667"/>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a:extLst/>
        </p:spPr>
        <p:txBody>
          <a:bodyPr lIns="0" tIns="46800" rIns="0" bIns="46800" anchor="ctr"/>
          <a:lstStyle/>
          <a:p>
            <a:pPr algn="ctr"/>
            <a:endParaRPr lang="fr-FR" sz="1400"/>
          </a:p>
        </p:txBody>
      </p:sp>
      <p:sp>
        <p:nvSpPr>
          <p:cNvPr id="99" name="Rectangle 34"/>
          <p:cNvSpPr>
            <a:spLocks noChangeArrowheads="1"/>
          </p:cNvSpPr>
          <p:nvPr/>
        </p:nvSpPr>
        <p:spPr bwMode="auto">
          <a:xfrm>
            <a:off x="8089457" y="1078575"/>
            <a:ext cx="1293812" cy="260350"/>
          </a:xfrm>
          <a:prstGeom prst="rect">
            <a:avLst/>
          </a:prstGeom>
          <a:solidFill>
            <a:schemeClr val="accent2">
              <a:lumMod val="7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a:extLst/>
        </p:spPr>
        <p:txBody>
          <a:bodyPr lIns="0" tIns="46800" rIns="0" bIns="46800" anchor="ctr"/>
          <a:lstStyle/>
          <a:p>
            <a:pPr algn="ctr"/>
            <a:r>
              <a:rPr lang="fr-FR" sz="1400" dirty="0">
                <a:solidFill>
                  <a:schemeClr val="bg1"/>
                </a:solidFill>
              </a:rPr>
              <a:t>CARSAT</a:t>
            </a:r>
          </a:p>
        </p:txBody>
      </p:sp>
      <p:sp>
        <p:nvSpPr>
          <p:cNvPr id="100" name="AutoShape 35"/>
          <p:cNvSpPr>
            <a:spLocks noChangeArrowheads="1"/>
          </p:cNvSpPr>
          <p:nvPr/>
        </p:nvSpPr>
        <p:spPr bwMode="auto">
          <a:xfrm>
            <a:off x="8283760" y="1588746"/>
            <a:ext cx="985838" cy="360000"/>
          </a:xfrm>
          <a:prstGeom prst="roundRect">
            <a:avLst>
              <a:gd name="adj" fmla="val 16667"/>
            </a:avLst>
          </a:prstGeom>
          <a:solidFill>
            <a:schemeClr val="accent2">
              <a:lumMod val="40000"/>
              <a:lumOff val="60000"/>
            </a:schemeClr>
          </a:soli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nchor="ctr" anchorCtr="0">
            <a:spAutoFit/>
          </a:bodyPr>
          <a:lstStyle/>
          <a:p>
            <a:pPr algn="ctr"/>
            <a:r>
              <a:rPr lang="fr-FR" sz="1200" dirty="0">
                <a:solidFill>
                  <a:schemeClr val="dk1"/>
                </a:solidFill>
                <a:latin typeface="+mn-lt"/>
              </a:rPr>
              <a:t>SGE-</a:t>
            </a:r>
            <a:r>
              <a:rPr lang="fr-FR" sz="1200" dirty="0" err="1">
                <a:solidFill>
                  <a:schemeClr val="dk1"/>
                </a:solidFill>
                <a:latin typeface="+mn-lt"/>
              </a:rPr>
              <a:t>Tapr</a:t>
            </a:r>
            <a:endParaRPr lang="fr-FR" sz="1200" dirty="0">
              <a:solidFill>
                <a:schemeClr val="dk1"/>
              </a:solidFill>
              <a:latin typeface="+mn-lt"/>
            </a:endParaRPr>
          </a:p>
        </p:txBody>
      </p:sp>
      <p:sp>
        <p:nvSpPr>
          <p:cNvPr id="101" name="Text Box 38"/>
          <p:cNvSpPr txBox="1">
            <a:spLocks noChangeArrowheads="1"/>
          </p:cNvSpPr>
          <p:nvPr/>
        </p:nvSpPr>
        <p:spPr bwMode="auto">
          <a:xfrm>
            <a:off x="4774756" y="1681825"/>
            <a:ext cx="1565033" cy="26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8" tIns="45715" rIns="91428" bIns="45715">
            <a:spAutoFit/>
          </a:bodyPr>
          <a:lstStyle>
            <a:lvl1pPr eaLnBrk="0" hangingPunct="0">
              <a:defRPr sz="2000">
                <a:solidFill>
                  <a:schemeClr val="tx1"/>
                </a:solidFill>
                <a:latin typeface="Times New Roman" pitchFamily="18" charset="0"/>
                <a:ea typeface="MS PGothic" pitchFamily="34" charset="-128"/>
              </a:defRPr>
            </a:lvl1pPr>
            <a:lvl2pPr marL="742950" indent="-285750" eaLnBrk="0" hangingPunct="0">
              <a:defRPr sz="2000">
                <a:solidFill>
                  <a:schemeClr val="tx1"/>
                </a:solidFill>
                <a:latin typeface="Times New Roman" pitchFamily="18" charset="0"/>
                <a:ea typeface="MS PGothic" pitchFamily="34" charset="-128"/>
              </a:defRPr>
            </a:lvl2pPr>
            <a:lvl3pPr marL="1143000" indent="-228600" eaLnBrk="0" hangingPunct="0">
              <a:defRPr sz="2000">
                <a:solidFill>
                  <a:schemeClr val="tx1"/>
                </a:solidFill>
                <a:latin typeface="Times New Roman" pitchFamily="18" charset="0"/>
                <a:ea typeface="MS PGothic" pitchFamily="34" charset="-128"/>
              </a:defRPr>
            </a:lvl3pPr>
            <a:lvl4pPr marL="1600200" indent="-228600" eaLnBrk="0" hangingPunct="0">
              <a:defRPr sz="2000">
                <a:solidFill>
                  <a:schemeClr val="tx1"/>
                </a:solidFill>
                <a:latin typeface="Times New Roman" pitchFamily="18" charset="0"/>
                <a:ea typeface="MS PGothic" pitchFamily="34" charset="-128"/>
              </a:defRPr>
            </a:lvl4pPr>
            <a:lvl5pPr marL="2057400" indent="-228600" eaLnBrk="0" hangingPunct="0">
              <a:defRPr sz="20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0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0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0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000">
                <a:solidFill>
                  <a:schemeClr val="tx1"/>
                </a:solidFill>
                <a:latin typeface="Times New Roman" pitchFamily="18" charset="0"/>
                <a:ea typeface="MS PGothic" pitchFamily="34" charset="-128"/>
              </a:defRPr>
            </a:lvl9pPr>
          </a:lstStyle>
          <a:p>
            <a:r>
              <a:rPr lang="fr-FR" sz="1100" b="1" dirty="0" smtClean="0">
                <a:solidFill>
                  <a:srgbClr val="0C419A"/>
                </a:solidFill>
                <a:latin typeface="Arial" pitchFamily="34" charset="0"/>
              </a:rPr>
              <a:t>Injection DAT</a:t>
            </a:r>
            <a:endParaRPr lang="fr-FR" sz="1100" b="1" dirty="0">
              <a:solidFill>
                <a:srgbClr val="0C419A"/>
              </a:solidFill>
              <a:latin typeface="Arial" pitchFamily="34" charset="0"/>
            </a:endParaRPr>
          </a:p>
        </p:txBody>
      </p:sp>
      <p:sp>
        <p:nvSpPr>
          <p:cNvPr id="102" name="Line 39"/>
          <p:cNvSpPr>
            <a:spLocks noChangeShapeType="1"/>
          </p:cNvSpPr>
          <p:nvPr/>
        </p:nvSpPr>
        <p:spPr bwMode="auto">
          <a:xfrm rot="60000" flipV="1">
            <a:off x="7041707" y="1913600"/>
            <a:ext cx="1260475" cy="28575"/>
          </a:xfrm>
          <a:prstGeom prst="line">
            <a:avLst/>
          </a:prstGeom>
          <a:noFill/>
          <a:ln w="381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87" tIns="52144" rIns="104287" bIns="52144"/>
          <a:lstStyle/>
          <a:p>
            <a:endParaRPr lang="fr-FR"/>
          </a:p>
        </p:txBody>
      </p:sp>
      <p:sp>
        <p:nvSpPr>
          <p:cNvPr id="103" name="Text Box 40"/>
          <p:cNvSpPr txBox="1">
            <a:spLocks noChangeArrowheads="1"/>
          </p:cNvSpPr>
          <p:nvPr/>
        </p:nvSpPr>
        <p:spPr bwMode="auto">
          <a:xfrm>
            <a:off x="7294119" y="1694525"/>
            <a:ext cx="446088"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5" rIns="91428" bIns="45715">
            <a:spAutoFit/>
          </a:bodyPr>
          <a:lstStyle>
            <a:lvl1pPr eaLnBrk="0" hangingPunct="0">
              <a:defRPr sz="2000">
                <a:solidFill>
                  <a:schemeClr val="tx1"/>
                </a:solidFill>
                <a:latin typeface="Times New Roman" pitchFamily="18" charset="0"/>
                <a:ea typeface="MS PGothic" pitchFamily="34" charset="-128"/>
              </a:defRPr>
            </a:lvl1pPr>
            <a:lvl2pPr marL="742950" indent="-285750" eaLnBrk="0" hangingPunct="0">
              <a:defRPr sz="2000">
                <a:solidFill>
                  <a:schemeClr val="tx1"/>
                </a:solidFill>
                <a:latin typeface="Times New Roman" pitchFamily="18" charset="0"/>
                <a:ea typeface="MS PGothic" pitchFamily="34" charset="-128"/>
              </a:defRPr>
            </a:lvl2pPr>
            <a:lvl3pPr marL="1143000" indent="-228600" eaLnBrk="0" hangingPunct="0">
              <a:defRPr sz="2000">
                <a:solidFill>
                  <a:schemeClr val="tx1"/>
                </a:solidFill>
                <a:latin typeface="Times New Roman" pitchFamily="18" charset="0"/>
                <a:ea typeface="MS PGothic" pitchFamily="34" charset="-128"/>
              </a:defRPr>
            </a:lvl3pPr>
            <a:lvl4pPr marL="1600200" indent="-228600" eaLnBrk="0" hangingPunct="0">
              <a:defRPr sz="2000">
                <a:solidFill>
                  <a:schemeClr val="tx1"/>
                </a:solidFill>
                <a:latin typeface="Times New Roman" pitchFamily="18" charset="0"/>
                <a:ea typeface="MS PGothic" pitchFamily="34" charset="-128"/>
              </a:defRPr>
            </a:lvl4pPr>
            <a:lvl5pPr marL="2057400" indent="-228600" eaLnBrk="0" hangingPunct="0">
              <a:defRPr sz="20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0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0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0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000">
                <a:solidFill>
                  <a:schemeClr val="tx1"/>
                </a:solidFill>
                <a:latin typeface="Times New Roman" pitchFamily="18" charset="0"/>
                <a:ea typeface="MS PGothic" pitchFamily="34" charset="-128"/>
              </a:defRPr>
            </a:lvl9pPr>
          </a:lstStyle>
          <a:p>
            <a:r>
              <a:rPr lang="fr-FR" sz="1100" b="1">
                <a:solidFill>
                  <a:srgbClr val="0C419A"/>
                </a:solidFill>
                <a:latin typeface="Arial" pitchFamily="34" charset="0"/>
              </a:rPr>
              <a:t>DAT</a:t>
            </a:r>
          </a:p>
        </p:txBody>
      </p:sp>
      <p:grpSp>
        <p:nvGrpSpPr>
          <p:cNvPr id="104" name="Group 41"/>
          <p:cNvGrpSpPr>
            <a:grpSpLocks/>
          </p:cNvGrpSpPr>
          <p:nvPr/>
        </p:nvGrpSpPr>
        <p:grpSpPr bwMode="auto">
          <a:xfrm>
            <a:off x="8157719" y="4266275"/>
            <a:ext cx="738188" cy="881062"/>
            <a:chOff x="5725" y="2780"/>
            <a:chExt cx="466" cy="460"/>
          </a:xfrm>
        </p:grpSpPr>
        <p:grpSp>
          <p:nvGrpSpPr>
            <p:cNvPr id="105" name="Group 42"/>
            <p:cNvGrpSpPr>
              <a:grpSpLocks/>
            </p:cNvGrpSpPr>
            <p:nvPr/>
          </p:nvGrpSpPr>
          <p:grpSpPr bwMode="auto">
            <a:xfrm>
              <a:off x="5804" y="2780"/>
              <a:ext cx="250" cy="203"/>
              <a:chOff x="237" y="2923"/>
              <a:chExt cx="250" cy="203"/>
            </a:xfrm>
          </p:grpSpPr>
          <p:sp>
            <p:nvSpPr>
              <p:cNvPr id="109" name="Freeform 43"/>
              <p:cNvSpPr>
                <a:spLocks/>
              </p:cNvSpPr>
              <p:nvPr/>
            </p:nvSpPr>
            <p:spPr bwMode="auto">
              <a:xfrm>
                <a:off x="457" y="3009"/>
                <a:ext cx="15" cy="62"/>
              </a:xfrm>
              <a:custGeom>
                <a:avLst/>
                <a:gdLst>
                  <a:gd name="T0" fmla="*/ 0 w 15"/>
                  <a:gd name="T1" fmla="*/ 56 h 62"/>
                  <a:gd name="T2" fmla="*/ 1 w 15"/>
                  <a:gd name="T3" fmla="*/ 0 h 62"/>
                  <a:gd name="T4" fmla="*/ 15 w 15"/>
                  <a:gd name="T5" fmla="*/ 7 h 62"/>
                  <a:gd name="T6" fmla="*/ 13 w 15"/>
                  <a:gd name="T7" fmla="*/ 62 h 62"/>
                  <a:gd name="T8" fmla="*/ 6 w 15"/>
                  <a:gd name="T9" fmla="*/ 59 h 62"/>
                  <a:gd name="T10" fmla="*/ 0 w 15"/>
                  <a:gd name="T11" fmla="*/ 56 h 6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62">
                    <a:moveTo>
                      <a:pt x="0" y="56"/>
                    </a:moveTo>
                    <a:lnTo>
                      <a:pt x="1" y="0"/>
                    </a:lnTo>
                    <a:lnTo>
                      <a:pt x="15" y="7"/>
                    </a:lnTo>
                    <a:lnTo>
                      <a:pt x="13" y="62"/>
                    </a:lnTo>
                    <a:lnTo>
                      <a:pt x="6" y="59"/>
                    </a:lnTo>
                    <a:lnTo>
                      <a:pt x="0" y="56"/>
                    </a:lnTo>
                    <a:close/>
                  </a:path>
                </a:pathLst>
              </a:custGeom>
              <a:solidFill>
                <a:srgbClr val="CC6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10" name="Rectangle 44"/>
              <p:cNvSpPr>
                <a:spLocks noChangeArrowheads="1"/>
              </p:cNvSpPr>
              <p:nvPr/>
            </p:nvSpPr>
            <p:spPr bwMode="auto">
              <a:xfrm>
                <a:off x="450" y="3000"/>
                <a:ext cx="24" cy="5"/>
              </a:xfrm>
              <a:prstGeom prst="rect">
                <a:avLst/>
              </a:prstGeom>
              <a:solidFill>
                <a:srgbClr val="EFE9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11" name="Rectangle 45"/>
              <p:cNvSpPr>
                <a:spLocks noChangeArrowheads="1"/>
              </p:cNvSpPr>
              <p:nvPr/>
            </p:nvSpPr>
            <p:spPr bwMode="auto">
              <a:xfrm>
                <a:off x="450" y="3005"/>
                <a:ext cx="24" cy="6"/>
              </a:xfrm>
              <a:prstGeom prst="rect">
                <a:avLst/>
              </a:prstGeom>
              <a:solidFill>
                <a:srgbClr val="DBBB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12" name="Rectangle 46"/>
              <p:cNvSpPr>
                <a:spLocks noChangeArrowheads="1"/>
              </p:cNvSpPr>
              <p:nvPr/>
            </p:nvSpPr>
            <p:spPr bwMode="auto">
              <a:xfrm>
                <a:off x="450" y="3011"/>
                <a:ext cx="24" cy="5"/>
              </a:xfrm>
              <a:prstGeom prst="rect">
                <a:avLst/>
              </a:prstGeom>
              <a:solidFill>
                <a:srgbClr val="E3CD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13" name="Rectangle 47"/>
              <p:cNvSpPr>
                <a:spLocks noChangeArrowheads="1"/>
              </p:cNvSpPr>
              <p:nvPr/>
            </p:nvSpPr>
            <p:spPr bwMode="auto">
              <a:xfrm>
                <a:off x="450" y="3016"/>
                <a:ext cx="24" cy="5"/>
              </a:xfrm>
              <a:prstGeom prst="rect">
                <a:avLst/>
              </a:prstGeom>
              <a:solidFill>
                <a:srgbClr val="EBDD9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pic>
            <p:nvPicPr>
              <p:cNvPr id="114" name="Picture 48"/>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237" y="3000"/>
                <a:ext cx="25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Freeform 49"/>
              <p:cNvSpPr>
                <a:spLocks noEditPoints="1"/>
              </p:cNvSpPr>
              <p:nvPr/>
            </p:nvSpPr>
            <p:spPr bwMode="auto">
              <a:xfrm>
                <a:off x="247" y="3054"/>
                <a:ext cx="236" cy="72"/>
              </a:xfrm>
              <a:custGeom>
                <a:avLst/>
                <a:gdLst>
                  <a:gd name="T0" fmla="*/ 0 w 236"/>
                  <a:gd name="T1" fmla="*/ 4 h 72"/>
                  <a:gd name="T2" fmla="*/ 143 w 236"/>
                  <a:gd name="T3" fmla="*/ 72 h 72"/>
                  <a:gd name="T4" fmla="*/ 143 w 236"/>
                  <a:gd name="T5" fmla="*/ 69 h 72"/>
                  <a:gd name="T6" fmla="*/ 0 w 236"/>
                  <a:gd name="T7" fmla="*/ 0 h 72"/>
                  <a:gd name="T8" fmla="*/ 0 w 236"/>
                  <a:gd name="T9" fmla="*/ 4 h 72"/>
                  <a:gd name="T10" fmla="*/ 224 w 236"/>
                  <a:gd name="T11" fmla="*/ 30 h 72"/>
                  <a:gd name="T12" fmla="*/ 143 w 236"/>
                  <a:gd name="T13" fmla="*/ 69 h 72"/>
                  <a:gd name="T14" fmla="*/ 143 w 236"/>
                  <a:gd name="T15" fmla="*/ 72 h 72"/>
                  <a:gd name="T16" fmla="*/ 236 w 236"/>
                  <a:gd name="T17" fmla="*/ 27 h 72"/>
                  <a:gd name="T18" fmla="*/ 236 w 236"/>
                  <a:gd name="T19" fmla="*/ 24 h 72"/>
                  <a:gd name="T20" fmla="*/ 224 w 236"/>
                  <a:gd name="T21" fmla="*/ 30 h 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6" h="72">
                    <a:moveTo>
                      <a:pt x="0" y="4"/>
                    </a:moveTo>
                    <a:lnTo>
                      <a:pt x="143" y="72"/>
                    </a:lnTo>
                    <a:lnTo>
                      <a:pt x="143" y="69"/>
                    </a:lnTo>
                    <a:lnTo>
                      <a:pt x="0" y="0"/>
                    </a:lnTo>
                    <a:lnTo>
                      <a:pt x="0" y="4"/>
                    </a:lnTo>
                    <a:close/>
                    <a:moveTo>
                      <a:pt x="224" y="30"/>
                    </a:moveTo>
                    <a:lnTo>
                      <a:pt x="143" y="69"/>
                    </a:lnTo>
                    <a:lnTo>
                      <a:pt x="143" y="72"/>
                    </a:lnTo>
                    <a:lnTo>
                      <a:pt x="236" y="27"/>
                    </a:lnTo>
                    <a:lnTo>
                      <a:pt x="236" y="24"/>
                    </a:lnTo>
                    <a:lnTo>
                      <a:pt x="224" y="30"/>
                    </a:lnTo>
                    <a:close/>
                  </a:path>
                </a:pathLst>
              </a:custGeom>
              <a:solidFill>
                <a:srgbClr val="CC6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16" name="Freeform 50"/>
              <p:cNvSpPr>
                <a:spLocks/>
              </p:cNvSpPr>
              <p:nvPr/>
            </p:nvSpPr>
            <p:spPr bwMode="auto">
              <a:xfrm>
                <a:off x="247" y="3054"/>
                <a:ext cx="143" cy="72"/>
              </a:xfrm>
              <a:custGeom>
                <a:avLst/>
                <a:gdLst>
                  <a:gd name="T0" fmla="*/ 0 w 143"/>
                  <a:gd name="T1" fmla="*/ 4 h 72"/>
                  <a:gd name="T2" fmla="*/ 143 w 143"/>
                  <a:gd name="T3" fmla="*/ 72 h 72"/>
                  <a:gd name="T4" fmla="*/ 143 w 143"/>
                  <a:gd name="T5" fmla="*/ 69 h 72"/>
                  <a:gd name="T6" fmla="*/ 0 w 143"/>
                  <a:gd name="T7" fmla="*/ 0 h 72"/>
                  <a:gd name="T8" fmla="*/ 0 w 143"/>
                  <a:gd name="T9" fmla="*/ 4 h 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3" h="72">
                    <a:moveTo>
                      <a:pt x="0" y="4"/>
                    </a:moveTo>
                    <a:lnTo>
                      <a:pt x="143" y="72"/>
                    </a:lnTo>
                    <a:lnTo>
                      <a:pt x="143" y="69"/>
                    </a:lnTo>
                    <a:lnTo>
                      <a:pt x="0" y="0"/>
                    </a:lnTo>
                    <a:lnTo>
                      <a:pt x="0" y="4"/>
                    </a:lnTo>
                    <a:close/>
                  </a:path>
                </a:pathLst>
              </a:custGeom>
              <a:noFill/>
              <a:ln w="3175" cap="flat">
                <a:solidFill>
                  <a:srgbClr val="CC6633"/>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17" name="Freeform 51"/>
              <p:cNvSpPr>
                <a:spLocks/>
              </p:cNvSpPr>
              <p:nvPr/>
            </p:nvSpPr>
            <p:spPr bwMode="auto">
              <a:xfrm>
                <a:off x="390" y="3078"/>
                <a:ext cx="93" cy="48"/>
              </a:xfrm>
              <a:custGeom>
                <a:avLst/>
                <a:gdLst>
                  <a:gd name="T0" fmla="*/ 81 w 93"/>
                  <a:gd name="T1" fmla="*/ 6 h 48"/>
                  <a:gd name="T2" fmla="*/ 0 w 93"/>
                  <a:gd name="T3" fmla="*/ 45 h 48"/>
                  <a:gd name="T4" fmla="*/ 0 w 93"/>
                  <a:gd name="T5" fmla="*/ 48 h 48"/>
                  <a:gd name="T6" fmla="*/ 93 w 93"/>
                  <a:gd name="T7" fmla="*/ 3 h 48"/>
                  <a:gd name="T8" fmla="*/ 93 w 93"/>
                  <a:gd name="T9" fmla="*/ 0 h 48"/>
                  <a:gd name="T10" fmla="*/ 81 w 93"/>
                  <a:gd name="T11" fmla="*/ 6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3" h="48">
                    <a:moveTo>
                      <a:pt x="81" y="6"/>
                    </a:moveTo>
                    <a:lnTo>
                      <a:pt x="0" y="45"/>
                    </a:lnTo>
                    <a:lnTo>
                      <a:pt x="0" y="48"/>
                    </a:lnTo>
                    <a:lnTo>
                      <a:pt x="93" y="3"/>
                    </a:lnTo>
                    <a:lnTo>
                      <a:pt x="93" y="0"/>
                    </a:lnTo>
                    <a:lnTo>
                      <a:pt x="81" y="6"/>
                    </a:lnTo>
                  </a:path>
                </a:pathLst>
              </a:custGeom>
              <a:noFill/>
              <a:ln w="3175" cap="flat">
                <a:solidFill>
                  <a:srgbClr val="CC6633"/>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pic>
            <p:nvPicPr>
              <p:cNvPr id="118" name="Picture 5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4" y="3037"/>
                <a:ext cx="86"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 name="Picture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 y="3037"/>
                <a:ext cx="86"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 name="Freeform 54"/>
              <p:cNvSpPr>
                <a:spLocks/>
              </p:cNvSpPr>
              <p:nvPr/>
            </p:nvSpPr>
            <p:spPr bwMode="auto">
              <a:xfrm>
                <a:off x="341" y="3047"/>
                <a:ext cx="71" cy="35"/>
              </a:xfrm>
              <a:custGeom>
                <a:avLst/>
                <a:gdLst>
                  <a:gd name="T0" fmla="*/ 22 w 71"/>
                  <a:gd name="T1" fmla="*/ 0 h 35"/>
                  <a:gd name="T2" fmla="*/ 0 w 71"/>
                  <a:gd name="T3" fmla="*/ 10 h 35"/>
                  <a:gd name="T4" fmla="*/ 50 w 71"/>
                  <a:gd name="T5" fmla="*/ 35 h 35"/>
                  <a:gd name="T6" fmla="*/ 71 w 71"/>
                  <a:gd name="T7" fmla="*/ 24 h 35"/>
                  <a:gd name="T8" fmla="*/ 22 w 71"/>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 h="35">
                    <a:moveTo>
                      <a:pt x="22" y="0"/>
                    </a:moveTo>
                    <a:lnTo>
                      <a:pt x="0" y="10"/>
                    </a:lnTo>
                    <a:lnTo>
                      <a:pt x="50" y="35"/>
                    </a:lnTo>
                    <a:lnTo>
                      <a:pt x="71" y="24"/>
                    </a:lnTo>
                    <a:lnTo>
                      <a:pt x="22" y="0"/>
                    </a:lnTo>
                  </a:path>
                </a:pathLst>
              </a:custGeom>
              <a:noFill/>
              <a:ln w="4763" cap="rnd">
                <a:solidFill>
                  <a:srgbClr val="295687"/>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pic>
            <p:nvPicPr>
              <p:cNvPr id="121" name="Picture 5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7" y="2980"/>
                <a:ext cx="73"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Rectangle 56"/>
              <p:cNvSpPr>
                <a:spLocks noChangeArrowheads="1"/>
              </p:cNvSpPr>
              <p:nvPr/>
            </p:nvSpPr>
            <p:spPr bwMode="auto">
              <a:xfrm>
                <a:off x="383" y="2969"/>
                <a:ext cx="6" cy="52"/>
              </a:xfrm>
              <a:prstGeom prst="rect">
                <a:avLst/>
              </a:prstGeom>
              <a:solidFill>
                <a:srgbClr val="B9E5E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23" name="Rectangle 57"/>
              <p:cNvSpPr>
                <a:spLocks noChangeArrowheads="1"/>
              </p:cNvSpPr>
              <p:nvPr/>
            </p:nvSpPr>
            <p:spPr bwMode="auto">
              <a:xfrm>
                <a:off x="389" y="2969"/>
                <a:ext cx="6" cy="52"/>
              </a:xfrm>
              <a:prstGeom prst="rect">
                <a:avLst/>
              </a:prstGeom>
              <a:solidFill>
                <a:srgbClr val="F4F2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24" name="Rectangle 58"/>
              <p:cNvSpPr>
                <a:spLocks noChangeArrowheads="1"/>
              </p:cNvSpPr>
              <p:nvPr/>
            </p:nvSpPr>
            <p:spPr bwMode="auto">
              <a:xfrm>
                <a:off x="395" y="2969"/>
                <a:ext cx="6" cy="52"/>
              </a:xfrm>
              <a:prstGeom prst="rect">
                <a:avLst/>
              </a:prstGeom>
              <a:solidFill>
                <a:srgbClr val="EFF1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25" name="Rectangle 59"/>
              <p:cNvSpPr>
                <a:spLocks noChangeArrowheads="1"/>
              </p:cNvSpPr>
              <p:nvPr/>
            </p:nvSpPr>
            <p:spPr bwMode="auto">
              <a:xfrm>
                <a:off x="401" y="2969"/>
                <a:ext cx="7" cy="52"/>
              </a:xfrm>
              <a:prstGeom prst="rect">
                <a:avLst/>
              </a:prstGeom>
              <a:solidFill>
                <a:srgbClr val="EAF0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26" name="Rectangle 60"/>
              <p:cNvSpPr>
                <a:spLocks noChangeArrowheads="1"/>
              </p:cNvSpPr>
              <p:nvPr/>
            </p:nvSpPr>
            <p:spPr bwMode="auto">
              <a:xfrm>
                <a:off x="408" y="2969"/>
                <a:ext cx="6" cy="52"/>
              </a:xfrm>
              <a:prstGeom prst="rect">
                <a:avLst/>
              </a:prstGeom>
              <a:solidFill>
                <a:srgbClr val="E5EF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27" name="Rectangle 61"/>
              <p:cNvSpPr>
                <a:spLocks noChangeArrowheads="1"/>
              </p:cNvSpPr>
              <p:nvPr/>
            </p:nvSpPr>
            <p:spPr bwMode="auto">
              <a:xfrm>
                <a:off x="414" y="2969"/>
                <a:ext cx="6" cy="52"/>
              </a:xfrm>
              <a:prstGeom prst="rect">
                <a:avLst/>
              </a:prstGeom>
              <a:solidFill>
                <a:srgbClr val="E0ED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28" name="Rectangle 62"/>
              <p:cNvSpPr>
                <a:spLocks noChangeArrowheads="1"/>
              </p:cNvSpPr>
              <p:nvPr/>
            </p:nvSpPr>
            <p:spPr bwMode="auto">
              <a:xfrm>
                <a:off x="420" y="2969"/>
                <a:ext cx="6" cy="52"/>
              </a:xfrm>
              <a:prstGeom prst="rect">
                <a:avLst/>
              </a:prstGeom>
              <a:solidFill>
                <a:srgbClr val="DBEC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29" name="Rectangle 63"/>
              <p:cNvSpPr>
                <a:spLocks noChangeArrowheads="1"/>
              </p:cNvSpPr>
              <p:nvPr/>
            </p:nvSpPr>
            <p:spPr bwMode="auto">
              <a:xfrm>
                <a:off x="426" y="2969"/>
                <a:ext cx="6" cy="52"/>
              </a:xfrm>
              <a:prstGeom prst="rect">
                <a:avLst/>
              </a:prstGeom>
              <a:solidFill>
                <a:srgbClr val="D6EC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30" name="Rectangle 64"/>
              <p:cNvSpPr>
                <a:spLocks noChangeArrowheads="1"/>
              </p:cNvSpPr>
              <p:nvPr/>
            </p:nvSpPr>
            <p:spPr bwMode="auto">
              <a:xfrm>
                <a:off x="432" y="2969"/>
                <a:ext cx="6" cy="52"/>
              </a:xfrm>
              <a:prstGeom prst="rect">
                <a:avLst/>
              </a:prstGeom>
              <a:solidFill>
                <a:srgbClr val="D1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31" name="Rectangle 65"/>
              <p:cNvSpPr>
                <a:spLocks noChangeArrowheads="1"/>
              </p:cNvSpPr>
              <p:nvPr/>
            </p:nvSpPr>
            <p:spPr bwMode="auto">
              <a:xfrm>
                <a:off x="438" y="2969"/>
                <a:ext cx="6" cy="52"/>
              </a:xfrm>
              <a:prstGeom prst="rect">
                <a:avLst/>
              </a:prstGeom>
              <a:solidFill>
                <a:srgbClr val="CDE9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32" name="Rectangle 66"/>
              <p:cNvSpPr>
                <a:spLocks noChangeArrowheads="1"/>
              </p:cNvSpPr>
              <p:nvPr/>
            </p:nvSpPr>
            <p:spPr bwMode="auto">
              <a:xfrm>
                <a:off x="444" y="2969"/>
                <a:ext cx="6" cy="52"/>
              </a:xfrm>
              <a:prstGeom prst="rect">
                <a:avLst/>
              </a:prstGeom>
              <a:solidFill>
                <a:srgbClr val="C8E8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33" name="Rectangle 67"/>
              <p:cNvSpPr>
                <a:spLocks noChangeArrowheads="1"/>
              </p:cNvSpPr>
              <p:nvPr/>
            </p:nvSpPr>
            <p:spPr bwMode="auto">
              <a:xfrm>
                <a:off x="450" y="2969"/>
                <a:ext cx="6" cy="52"/>
              </a:xfrm>
              <a:prstGeom prst="rect">
                <a:avLst/>
              </a:prstGeom>
              <a:solidFill>
                <a:srgbClr val="C3E7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34" name="Rectangle 68"/>
              <p:cNvSpPr>
                <a:spLocks noChangeArrowheads="1"/>
              </p:cNvSpPr>
              <p:nvPr/>
            </p:nvSpPr>
            <p:spPr bwMode="auto">
              <a:xfrm>
                <a:off x="456" y="2969"/>
                <a:ext cx="6" cy="52"/>
              </a:xfrm>
              <a:prstGeom prst="rect">
                <a:avLst/>
              </a:prstGeom>
              <a:solidFill>
                <a:srgbClr val="BEE6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pic>
            <p:nvPicPr>
              <p:cNvPr id="135" name="Picture 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2" y="2995"/>
                <a:ext cx="36"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Picture 7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2" y="2995"/>
                <a:ext cx="36"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Freeform 71"/>
              <p:cNvSpPr>
                <a:spLocks/>
              </p:cNvSpPr>
              <p:nvPr/>
            </p:nvSpPr>
            <p:spPr bwMode="auto">
              <a:xfrm>
                <a:off x="439" y="3048"/>
                <a:ext cx="19" cy="17"/>
              </a:xfrm>
              <a:custGeom>
                <a:avLst/>
                <a:gdLst>
                  <a:gd name="T0" fmla="*/ 0 w 19"/>
                  <a:gd name="T1" fmla="*/ 9 h 17"/>
                  <a:gd name="T2" fmla="*/ 19 w 19"/>
                  <a:gd name="T3" fmla="*/ 0 h 17"/>
                  <a:gd name="T4" fmla="*/ 18 w 19"/>
                  <a:gd name="T5" fmla="*/ 17 h 17"/>
                  <a:gd name="T6" fmla="*/ 0 w 19"/>
                  <a:gd name="T7" fmla="*/ 9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 h="17">
                    <a:moveTo>
                      <a:pt x="0" y="9"/>
                    </a:moveTo>
                    <a:lnTo>
                      <a:pt x="19" y="0"/>
                    </a:lnTo>
                    <a:lnTo>
                      <a:pt x="18" y="17"/>
                    </a:lnTo>
                    <a:lnTo>
                      <a:pt x="0" y="9"/>
                    </a:lnTo>
                    <a:close/>
                  </a:path>
                </a:pathLst>
              </a:custGeom>
              <a:solidFill>
                <a:srgbClr val="658E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pic>
            <p:nvPicPr>
              <p:cNvPr id="138" name="Picture 7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 y="3047"/>
                <a:ext cx="43" cy="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 name="Rectangle 73"/>
              <p:cNvSpPr>
                <a:spLocks noChangeArrowheads="1"/>
              </p:cNvSpPr>
              <p:nvPr/>
            </p:nvSpPr>
            <p:spPr bwMode="auto">
              <a:xfrm>
                <a:off x="401" y="2969"/>
                <a:ext cx="7" cy="21"/>
              </a:xfrm>
              <a:prstGeom prst="rect">
                <a:avLst/>
              </a:prstGeom>
              <a:solidFill>
                <a:srgbClr val="6791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40" name="Rectangle 74"/>
              <p:cNvSpPr>
                <a:spLocks noChangeArrowheads="1"/>
              </p:cNvSpPr>
              <p:nvPr/>
            </p:nvSpPr>
            <p:spPr bwMode="auto">
              <a:xfrm>
                <a:off x="408" y="2969"/>
                <a:ext cx="6" cy="21"/>
              </a:xfrm>
              <a:prstGeom prst="rect">
                <a:avLst/>
              </a:prstGeom>
              <a:solidFill>
                <a:srgbClr val="79B1D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41" name="Rectangle 75"/>
              <p:cNvSpPr>
                <a:spLocks noChangeArrowheads="1"/>
              </p:cNvSpPr>
              <p:nvPr/>
            </p:nvSpPr>
            <p:spPr bwMode="auto">
              <a:xfrm>
                <a:off x="414" y="2969"/>
                <a:ext cx="6" cy="21"/>
              </a:xfrm>
              <a:prstGeom prst="rect">
                <a:avLst/>
              </a:prstGeom>
              <a:solidFill>
                <a:srgbClr val="76AB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42" name="Rectangle 76"/>
              <p:cNvSpPr>
                <a:spLocks noChangeArrowheads="1"/>
              </p:cNvSpPr>
              <p:nvPr/>
            </p:nvSpPr>
            <p:spPr bwMode="auto">
              <a:xfrm>
                <a:off x="420" y="2969"/>
                <a:ext cx="6" cy="21"/>
              </a:xfrm>
              <a:prstGeom prst="rect">
                <a:avLst/>
              </a:prstGeom>
              <a:solidFill>
                <a:srgbClr val="72A4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43" name="Rectangle 77"/>
              <p:cNvSpPr>
                <a:spLocks noChangeArrowheads="1"/>
              </p:cNvSpPr>
              <p:nvPr/>
            </p:nvSpPr>
            <p:spPr bwMode="auto">
              <a:xfrm>
                <a:off x="426" y="2969"/>
                <a:ext cx="6" cy="21"/>
              </a:xfrm>
              <a:prstGeom prst="rect">
                <a:avLst/>
              </a:prstGeom>
              <a:solidFill>
                <a:srgbClr val="6E9EC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44" name="Rectangle 78"/>
              <p:cNvSpPr>
                <a:spLocks noChangeArrowheads="1"/>
              </p:cNvSpPr>
              <p:nvPr/>
            </p:nvSpPr>
            <p:spPr bwMode="auto">
              <a:xfrm>
                <a:off x="432" y="2969"/>
                <a:ext cx="6" cy="21"/>
              </a:xfrm>
              <a:prstGeom prst="rect">
                <a:avLst/>
              </a:prstGeom>
              <a:solidFill>
                <a:srgbClr val="6B98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45" name="Freeform 79"/>
              <p:cNvSpPr>
                <a:spLocks/>
              </p:cNvSpPr>
              <p:nvPr/>
            </p:nvSpPr>
            <p:spPr bwMode="auto">
              <a:xfrm>
                <a:off x="408" y="3041"/>
                <a:ext cx="34" cy="29"/>
              </a:xfrm>
              <a:custGeom>
                <a:avLst/>
                <a:gdLst>
                  <a:gd name="T0" fmla="*/ 0 w 88"/>
                  <a:gd name="T1" fmla="*/ 0 h 89"/>
                  <a:gd name="T2" fmla="*/ 0 w 88"/>
                  <a:gd name="T3" fmla="*/ 0 h 89"/>
                  <a:gd name="T4" fmla="*/ 0 w 88"/>
                  <a:gd name="T5" fmla="*/ 0 h 89"/>
                  <a:gd name="T6" fmla="*/ 0 w 88"/>
                  <a:gd name="T7" fmla="*/ 0 h 89"/>
                  <a:gd name="T8" fmla="*/ 0 w 88"/>
                  <a:gd name="T9" fmla="*/ 0 h 89"/>
                  <a:gd name="T10" fmla="*/ 0 w 88"/>
                  <a:gd name="T11" fmla="*/ 0 h 89"/>
                  <a:gd name="T12" fmla="*/ 0 w 88"/>
                  <a:gd name="T13" fmla="*/ 0 h 89"/>
                  <a:gd name="T14" fmla="*/ 0 w 88"/>
                  <a:gd name="T15" fmla="*/ 0 h 89"/>
                  <a:gd name="T16" fmla="*/ 0 w 88"/>
                  <a:gd name="T17" fmla="*/ 0 h 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8" h="89">
                    <a:moveTo>
                      <a:pt x="87" y="0"/>
                    </a:moveTo>
                    <a:lnTo>
                      <a:pt x="4" y="48"/>
                    </a:lnTo>
                    <a:cubicBezTo>
                      <a:pt x="13" y="58"/>
                      <a:pt x="11" y="72"/>
                      <a:pt x="1" y="81"/>
                    </a:cubicBezTo>
                    <a:cubicBezTo>
                      <a:pt x="1" y="81"/>
                      <a:pt x="1" y="81"/>
                      <a:pt x="0" y="82"/>
                    </a:cubicBezTo>
                    <a:cubicBezTo>
                      <a:pt x="9" y="89"/>
                      <a:pt x="23" y="88"/>
                      <a:pt x="30" y="79"/>
                    </a:cubicBezTo>
                    <a:cubicBezTo>
                      <a:pt x="31" y="79"/>
                      <a:pt x="31" y="79"/>
                      <a:pt x="32" y="78"/>
                    </a:cubicBezTo>
                    <a:lnTo>
                      <a:pt x="88" y="45"/>
                    </a:lnTo>
                    <a:lnTo>
                      <a:pt x="87" y="0"/>
                    </a:lnTo>
                    <a:close/>
                  </a:path>
                </a:pathLst>
              </a:custGeom>
              <a:solidFill>
                <a:srgbClr val="7BB4D2"/>
              </a:solidFill>
              <a:ln w="0">
                <a:solidFill>
                  <a:srgbClr val="000000"/>
                </a:solidFill>
                <a:prstDash val="solid"/>
                <a:round/>
                <a:headEnd/>
                <a:tailEnd/>
              </a:ln>
            </p:spPr>
            <p:txBody>
              <a:bodyPr/>
              <a:lstStyle/>
              <a:p>
                <a:endParaRPr lang="fr-FR"/>
              </a:p>
            </p:txBody>
          </p:sp>
          <p:sp>
            <p:nvSpPr>
              <p:cNvPr id="146" name="Freeform 80"/>
              <p:cNvSpPr>
                <a:spLocks/>
              </p:cNvSpPr>
              <p:nvPr/>
            </p:nvSpPr>
            <p:spPr bwMode="auto">
              <a:xfrm>
                <a:off x="368" y="3020"/>
                <a:ext cx="27" cy="27"/>
              </a:xfrm>
              <a:custGeom>
                <a:avLst/>
                <a:gdLst>
                  <a:gd name="T0" fmla="*/ 1 w 27"/>
                  <a:gd name="T1" fmla="*/ 27 h 27"/>
                  <a:gd name="T2" fmla="*/ 27 w 27"/>
                  <a:gd name="T3" fmla="*/ 14 h 27"/>
                  <a:gd name="T4" fmla="*/ 27 w 27"/>
                  <a:gd name="T5" fmla="*/ 0 h 27"/>
                  <a:gd name="T6" fmla="*/ 0 w 27"/>
                  <a:gd name="T7" fmla="*/ 13 h 27"/>
                  <a:gd name="T8" fmla="*/ 1 w 27"/>
                  <a:gd name="T9" fmla="*/ 27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27">
                    <a:moveTo>
                      <a:pt x="1" y="27"/>
                    </a:moveTo>
                    <a:lnTo>
                      <a:pt x="27" y="14"/>
                    </a:lnTo>
                    <a:lnTo>
                      <a:pt x="27" y="0"/>
                    </a:lnTo>
                    <a:lnTo>
                      <a:pt x="0" y="13"/>
                    </a:lnTo>
                    <a:lnTo>
                      <a:pt x="1" y="27"/>
                    </a:lnTo>
                    <a:close/>
                  </a:path>
                </a:pathLst>
              </a:custGeom>
              <a:solidFill>
                <a:srgbClr val="7BB4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pic>
            <p:nvPicPr>
              <p:cNvPr id="147" name="Picture 8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3" y="2923"/>
                <a:ext cx="67"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 name="Freeform 82"/>
              <p:cNvSpPr>
                <a:spLocks/>
              </p:cNvSpPr>
              <p:nvPr/>
            </p:nvSpPr>
            <p:spPr bwMode="auto">
              <a:xfrm>
                <a:off x="400" y="2940"/>
                <a:ext cx="45" cy="43"/>
              </a:xfrm>
              <a:custGeom>
                <a:avLst/>
                <a:gdLst>
                  <a:gd name="T0" fmla="*/ 44 w 45"/>
                  <a:gd name="T1" fmla="*/ 21 h 43"/>
                  <a:gd name="T2" fmla="*/ 23 w 45"/>
                  <a:gd name="T3" fmla="*/ 43 h 43"/>
                  <a:gd name="T4" fmla="*/ 1 w 45"/>
                  <a:gd name="T5" fmla="*/ 21 h 43"/>
                  <a:gd name="T6" fmla="*/ 23 w 45"/>
                  <a:gd name="T7" fmla="*/ 0 h 43"/>
                  <a:gd name="T8" fmla="*/ 44 w 45"/>
                  <a:gd name="T9" fmla="*/ 21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43">
                    <a:moveTo>
                      <a:pt x="44" y="21"/>
                    </a:moveTo>
                    <a:cubicBezTo>
                      <a:pt x="45" y="32"/>
                      <a:pt x="35" y="42"/>
                      <a:pt x="23" y="43"/>
                    </a:cubicBezTo>
                    <a:cubicBezTo>
                      <a:pt x="10" y="42"/>
                      <a:pt x="0" y="32"/>
                      <a:pt x="1" y="21"/>
                    </a:cubicBezTo>
                    <a:cubicBezTo>
                      <a:pt x="0" y="10"/>
                      <a:pt x="10" y="1"/>
                      <a:pt x="23" y="0"/>
                    </a:cubicBezTo>
                    <a:cubicBezTo>
                      <a:pt x="35" y="1"/>
                      <a:pt x="45" y="10"/>
                      <a:pt x="44" y="21"/>
                    </a:cubicBezTo>
                  </a:path>
                </a:pathLst>
              </a:custGeom>
              <a:noFill/>
              <a:ln w="4763" cap="flat">
                <a:solidFill>
                  <a:srgbClr val="D75139"/>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49" name="Freeform 83"/>
              <p:cNvSpPr>
                <a:spLocks noEditPoints="1"/>
              </p:cNvSpPr>
              <p:nvPr/>
            </p:nvSpPr>
            <p:spPr bwMode="auto">
              <a:xfrm>
                <a:off x="367" y="3016"/>
                <a:ext cx="74" cy="41"/>
              </a:xfrm>
              <a:custGeom>
                <a:avLst/>
                <a:gdLst>
                  <a:gd name="T0" fmla="*/ 0 w 193"/>
                  <a:gd name="T1" fmla="*/ 0 h 126"/>
                  <a:gd name="T2" fmla="*/ 0 w 193"/>
                  <a:gd name="T3" fmla="*/ 0 h 126"/>
                  <a:gd name="T4" fmla="*/ 0 w 193"/>
                  <a:gd name="T5" fmla="*/ 0 h 126"/>
                  <a:gd name="T6" fmla="*/ 0 w 193"/>
                  <a:gd name="T7" fmla="*/ 0 h 126"/>
                  <a:gd name="T8" fmla="*/ 0 w 193"/>
                  <a:gd name="T9" fmla="*/ 0 h 126"/>
                  <a:gd name="T10" fmla="*/ 0 w 193"/>
                  <a:gd name="T11" fmla="*/ 0 h 126"/>
                  <a:gd name="T12" fmla="*/ 0 w 193"/>
                  <a:gd name="T13" fmla="*/ 0 h 126"/>
                  <a:gd name="T14" fmla="*/ 0 w 193"/>
                  <a:gd name="T15" fmla="*/ 0 h 126"/>
                  <a:gd name="T16" fmla="*/ 0 w 193"/>
                  <a:gd name="T17" fmla="*/ 0 h 126"/>
                  <a:gd name="T18" fmla="*/ 0 w 193"/>
                  <a:gd name="T19" fmla="*/ 0 h 126"/>
                  <a:gd name="T20" fmla="*/ 0 w 193"/>
                  <a:gd name="T21" fmla="*/ 0 h 126"/>
                  <a:gd name="T22" fmla="*/ 0 w 193"/>
                  <a:gd name="T23" fmla="*/ 0 h 126"/>
                  <a:gd name="T24" fmla="*/ 0 w 193"/>
                  <a:gd name="T25" fmla="*/ 0 h 1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3" h="126">
                    <a:moveTo>
                      <a:pt x="0" y="28"/>
                    </a:moveTo>
                    <a:cubicBezTo>
                      <a:pt x="17" y="19"/>
                      <a:pt x="34" y="9"/>
                      <a:pt x="50" y="0"/>
                    </a:cubicBezTo>
                    <a:lnTo>
                      <a:pt x="72" y="12"/>
                    </a:lnTo>
                    <a:lnTo>
                      <a:pt x="2" y="52"/>
                    </a:lnTo>
                    <a:lnTo>
                      <a:pt x="0" y="28"/>
                    </a:lnTo>
                    <a:close/>
                    <a:moveTo>
                      <a:pt x="193" y="79"/>
                    </a:moveTo>
                    <a:lnTo>
                      <a:pt x="112" y="126"/>
                    </a:lnTo>
                    <a:cubicBezTo>
                      <a:pt x="106" y="119"/>
                      <a:pt x="96" y="116"/>
                      <a:pt x="87" y="117"/>
                    </a:cubicBezTo>
                    <a:cubicBezTo>
                      <a:pt x="89" y="114"/>
                      <a:pt x="92" y="111"/>
                      <a:pt x="96" y="109"/>
                    </a:cubicBezTo>
                    <a:cubicBezTo>
                      <a:pt x="121" y="95"/>
                      <a:pt x="147" y="81"/>
                      <a:pt x="172" y="66"/>
                    </a:cubicBezTo>
                    <a:lnTo>
                      <a:pt x="193" y="79"/>
                    </a:lnTo>
                    <a:close/>
                  </a:path>
                </a:pathLst>
              </a:custGeom>
              <a:solidFill>
                <a:srgbClr val="FFFFFF"/>
              </a:solidFill>
              <a:ln w="0">
                <a:solidFill>
                  <a:srgbClr val="000000"/>
                </a:solidFill>
                <a:prstDash val="solid"/>
                <a:round/>
                <a:headEnd/>
                <a:tailEnd/>
              </a:ln>
            </p:spPr>
            <p:txBody>
              <a:bodyPr/>
              <a:lstStyle/>
              <a:p>
                <a:endParaRPr lang="fr-FR"/>
              </a:p>
            </p:txBody>
          </p:sp>
          <p:sp>
            <p:nvSpPr>
              <p:cNvPr id="150" name="Freeform 84"/>
              <p:cNvSpPr>
                <a:spLocks noEditPoints="1"/>
              </p:cNvSpPr>
              <p:nvPr/>
            </p:nvSpPr>
            <p:spPr bwMode="auto">
              <a:xfrm>
                <a:off x="367" y="2940"/>
                <a:ext cx="96" cy="133"/>
              </a:xfrm>
              <a:custGeom>
                <a:avLst/>
                <a:gdLst>
                  <a:gd name="T0" fmla="*/ 0 w 251"/>
                  <a:gd name="T1" fmla="*/ 0 h 410"/>
                  <a:gd name="T2" fmla="*/ 0 w 251"/>
                  <a:gd name="T3" fmla="*/ 0 h 410"/>
                  <a:gd name="T4" fmla="*/ 0 w 251"/>
                  <a:gd name="T5" fmla="*/ 0 h 410"/>
                  <a:gd name="T6" fmla="*/ 0 w 251"/>
                  <a:gd name="T7" fmla="*/ 0 h 410"/>
                  <a:gd name="T8" fmla="*/ 0 w 251"/>
                  <a:gd name="T9" fmla="*/ 0 h 410"/>
                  <a:gd name="T10" fmla="*/ 0 w 251"/>
                  <a:gd name="T11" fmla="*/ 0 h 410"/>
                  <a:gd name="T12" fmla="*/ 0 w 251"/>
                  <a:gd name="T13" fmla="*/ 0 h 410"/>
                  <a:gd name="T14" fmla="*/ 0 w 251"/>
                  <a:gd name="T15" fmla="*/ 0 h 410"/>
                  <a:gd name="T16" fmla="*/ 0 w 251"/>
                  <a:gd name="T17" fmla="*/ 0 h 410"/>
                  <a:gd name="T18" fmla="*/ 0 w 251"/>
                  <a:gd name="T19" fmla="*/ 0 h 410"/>
                  <a:gd name="T20" fmla="*/ 0 w 251"/>
                  <a:gd name="T21" fmla="*/ 0 h 410"/>
                  <a:gd name="T22" fmla="*/ 0 w 251"/>
                  <a:gd name="T23" fmla="*/ 0 h 410"/>
                  <a:gd name="T24" fmla="*/ 0 w 251"/>
                  <a:gd name="T25" fmla="*/ 0 h 410"/>
                  <a:gd name="T26" fmla="*/ 0 w 251"/>
                  <a:gd name="T27" fmla="*/ 0 h 410"/>
                  <a:gd name="T28" fmla="*/ 0 w 251"/>
                  <a:gd name="T29" fmla="*/ 0 h 410"/>
                  <a:gd name="T30" fmla="*/ 0 w 251"/>
                  <a:gd name="T31" fmla="*/ 0 h 410"/>
                  <a:gd name="T32" fmla="*/ 0 w 251"/>
                  <a:gd name="T33" fmla="*/ 0 h 410"/>
                  <a:gd name="T34" fmla="*/ 0 w 251"/>
                  <a:gd name="T35" fmla="*/ 0 h 410"/>
                  <a:gd name="T36" fmla="*/ 0 w 251"/>
                  <a:gd name="T37" fmla="*/ 0 h 410"/>
                  <a:gd name="T38" fmla="*/ 0 w 251"/>
                  <a:gd name="T39" fmla="*/ 0 h 410"/>
                  <a:gd name="T40" fmla="*/ 0 w 251"/>
                  <a:gd name="T41" fmla="*/ 0 h 410"/>
                  <a:gd name="T42" fmla="*/ 0 w 251"/>
                  <a:gd name="T43" fmla="*/ 0 h 410"/>
                  <a:gd name="T44" fmla="*/ 0 w 251"/>
                  <a:gd name="T45" fmla="*/ 0 h 410"/>
                  <a:gd name="T46" fmla="*/ 0 w 251"/>
                  <a:gd name="T47" fmla="*/ 0 h 410"/>
                  <a:gd name="T48" fmla="*/ 0 w 251"/>
                  <a:gd name="T49" fmla="*/ 0 h 410"/>
                  <a:gd name="T50" fmla="*/ 0 w 251"/>
                  <a:gd name="T51" fmla="*/ 0 h 410"/>
                  <a:gd name="T52" fmla="*/ 0 w 251"/>
                  <a:gd name="T53" fmla="*/ 0 h 410"/>
                  <a:gd name="T54" fmla="*/ 0 w 251"/>
                  <a:gd name="T55" fmla="*/ 0 h 410"/>
                  <a:gd name="T56" fmla="*/ 0 w 251"/>
                  <a:gd name="T57" fmla="*/ 0 h 410"/>
                  <a:gd name="T58" fmla="*/ 0 w 251"/>
                  <a:gd name="T59" fmla="*/ 0 h 4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51" h="410">
                    <a:moveTo>
                      <a:pt x="73" y="293"/>
                    </a:moveTo>
                    <a:lnTo>
                      <a:pt x="71" y="209"/>
                    </a:lnTo>
                    <a:moveTo>
                      <a:pt x="5" y="330"/>
                    </a:moveTo>
                    <a:lnTo>
                      <a:pt x="74" y="293"/>
                    </a:lnTo>
                    <a:moveTo>
                      <a:pt x="171" y="264"/>
                    </a:moveTo>
                    <a:lnTo>
                      <a:pt x="171" y="300"/>
                    </a:lnTo>
                    <a:lnTo>
                      <a:pt x="103" y="339"/>
                    </a:lnTo>
                    <a:cubicBezTo>
                      <a:pt x="97" y="342"/>
                      <a:pt x="92" y="346"/>
                      <a:pt x="88" y="351"/>
                    </a:cubicBezTo>
                    <a:cubicBezTo>
                      <a:pt x="73" y="351"/>
                      <a:pt x="59" y="359"/>
                      <a:pt x="50" y="372"/>
                    </a:cubicBezTo>
                    <a:cubicBezTo>
                      <a:pt x="44" y="384"/>
                      <a:pt x="49" y="400"/>
                      <a:pt x="62" y="406"/>
                    </a:cubicBezTo>
                    <a:cubicBezTo>
                      <a:pt x="70" y="410"/>
                      <a:pt x="79" y="410"/>
                      <a:pt x="86" y="406"/>
                    </a:cubicBezTo>
                    <a:cubicBezTo>
                      <a:pt x="94" y="403"/>
                      <a:pt x="102" y="399"/>
                      <a:pt x="108" y="394"/>
                    </a:cubicBezTo>
                    <a:cubicBezTo>
                      <a:pt x="123" y="400"/>
                      <a:pt x="140" y="396"/>
                      <a:pt x="151" y="384"/>
                    </a:cubicBezTo>
                    <a:lnTo>
                      <a:pt x="239" y="332"/>
                    </a:lnTo>
                    <a:cubicBezTo>
                      <a:pt x="247" y="324"/>
                      <a:pt x="251" y="312"/>
                      <a:pt x="249" y="300"/>
                    </a:cubicBezTo>
                    <a:cubicBezTo>
                      <a:pt x="248" y="274"/>
                      <a:pt x="246" y="248"/>
                      <a:pt x="244" y="222"/>
                    </a:cubicBezTo>
                    <a:cubicBezTo>
                      <a:pt x="241" y="192"/>
                      <a:pt x="225" y="165"/>
                      <a:pt x="201" y="147"/>
                    </a:cubicBezTo>
                    <a:cubicBezTo>
                      <a:pt x="194" y="141"/>
                      <a:pt x="187" y="135"/>
                      <a:pt x="179" y="130"/>
                    </a:cubicBezTo>
                    <a:lnTo>
                      <a:pt x="178" y="120"/>
                    </a:lnTo>
                    <a:cubicBezTo>
                      <a:pt x="194" y="107"/>
                      <a:pt x="203" y="88"/>
                      <a:pt x="203" y="68"/>
                    </a:cubicBezTo>
                    <a:cubicBezTo>
                      <a:pt x="206" y="34"/>
                      <a:pt x="181" y="4"/>
                      <a:pt x="147" y="0"/>
                    </a:cubicBezTo>
                    <a:cubicBezTo>
                      <a:pt x="146" y="0"/>
                      <a:pt x="146" y="0"/>
                      <a:pt x="146" y="0"/>
                    </a:cubicBezTo>
                    <a:cubicBezTo>
                      <a:pt x="112" y="3"/>
                      <a:pt x="87" y="32"/>
                      <a:pt x="89" y="65"/>
                    </a:cubicBezTo>
                    <a:cubicBezTo>
                      <a:pt x="89" y="66"/>
                      <a:pt x="89" y="67"/>
                      <a:pt x="89" y="68"/>
                    </a:cubicBezTo>
                    <a:cubicBezTo>
                      <a:pt x="89" y="88"/>
                      <a:pt x="97" y="107"/>
                      <a:pt x="113" y="121"/>
                    </a:cubicBezTo>
                    <a:lnTo>
                      <a:pt x="65" y="147"/>
                    </a:lnTo>
                    <a:cubicBezTo>
                      <a:pt x="56" y="153"/>
                      <a:pt x="51" y="164"/>
                      <a:pt x="52" y="174"/>
                    </a:cubicBezTo>
                    <a:lnTo>
                      <a:pt x="49" y="234"/>
                    </a:lnTo>
                    <a:cubicBezTo>
                      <a:pt x="33" y="243"/>
                      <a:pt x="16" y="252"/>
                      <a:pt x="0" y="262"/>
                    </a:cubicBezTo>
                  </a:path>
                </a:pathLst>
              </a:custGeom>
              <a:noFill/>
              <a:ln w="4763" cap="rnd">
                <a:solidFill>
                  <a:srgbClr val="295687"/>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54" name="Freeform 85"/>
              <p:cNvSpPr>
                <a:spLocks/>
              </p:cNvSpPr>
              <p:nvPr/>
            </p:nvSpPr>
            <p:spPr bwMode="auto">
              <a:xfrm>
                <a:off x="341" y="3017"/>
                <a:ext cx="75" cy="68"/>
              </a:xfrm>
              <a:custGeom>
                <a:avLst/>
                <a:gdLst>
                  <a:gd name="T0" fmla="*/ 25 w 75"/>
                  <a:gd name="T1" fmla="*/ 52 h 68"/>
                  <a:gd name="T2" fmla="*/ 0 w 75"/>
                  <a:gd name="T3" fmla="*/ 40 h 68"/>
                  <a:gd name="T4" fmla="*/ 0 w 75"/>
                  <a:gd name="T5" fmla="*/ 43 h 68"/>
                  <a:gd name="T6" fmla="*/ 25 w 75"/>
                  <a:gd name="T7" fmla="*/ 55 h 68"/>
                  <a:gd name="T8" fmla="*/ 26 w 75"/>
                  <a:gd name="T9" fmla="*/ 59 h 68"/>
                  <a:gd name="T10" fmla="*/ 29 w 75"/>
                  <a:gd name="T11" fmla="*/ 57 h 68"/>
                  <a:gd name="T12" fmla="*/ 50 w 75"/>
                  <a:gd name="T13" fmla="*/ 68 h 68"/>
                  <a:gd name="T14" fmla="*/ 75 w 75"/>
                  <a:gd name="T15" fmla="*/ 55 h 68"/>
                  <a:gd name="T16" fmla="*/ 71 w 75"/>
                  <a:gd name="T17" fmla="*/ 54 h 68"/>
                  <a:gd name="T18" fmla="*/ 50 w 75"/>
                  <a:gd name="T19" fmla="*/ 65 h 68"/>
                  <a:gd name="T20" fmla="*/ 30 w 75"/>
                  <a:gd name="T21" fmla="*/ 54 h 68"/>
                  <a:gd name="T22" fmla="*/ 25 w 75"/>
                  <a:gd name="T23" fmla="*/ 0 h 68"/>
                  <a:gd name="T24" fmla="*/ 20 w 75"/>
                  <a:gd name="T25" fmla="*/ 2 h 68"/>
                  <a:gd name="T26" fmla="*/ 25 w 75"/>
                  <a:gd name="T27" fmla="*/ 52 h 6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5" h="68">
                    <a:moveTo>
                      <a:pt x="25" y="52"/>
                    </a:moveTo>
                    <a:lnTo>
                      <a:pt x="0" y="40"/>
                    </a:lnTo>
                    <a:lnTo>
                      <a:pt x="0" y="43"/>
                    </a:lnTo>
                    <a:lnTo>
                      <a:pt x="25" y="55"/>
                    </a:lnTo>
                    <a:lnTo>
                      <a:pt x="26" y="59"/>
                    </a:lnTo>
                    <a:lnTo>
                      <a:pt x="29" y="57"/>
                    </a:lnTo>
                    <a:lnTo>
                      <a:pt x="50" y="68"/>
                    </a:lnTo>
                    <a:lnTo>
                      <a:pt x="75" y="55"/>
                    </a:lnTo>
                    <a:lnTo>
                      <a:pt x="71" y="54"/>
                    </a:lnTo>
                    <a:lnTo>
                      <a:pt x="50" y="65"/>
                    </a:lnTo>
                    <a:lnTo>
                      <a:pt x="30" y="54"/>
                    </a:lnTo>
                    <a:lnTo>
                      <a:pt x="25" y="0"/>
                    </a:lnTo>
                    <a:lnTo>
                      <a:pt x="20" y="2"/>
                    </a:lnTo>
                    <a:lnTo>
                      <a:pt x="25" y="52"/>
                    </a:lnTo>
                    <a:close/>
                  </a:path>
                </a:pathLst>
              </a:custGeom>
              <a:solidFill>
                <a:srgbClr val="2956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55" name="Freeform 86"/>
              <p:cNvSpPr>
                <a:spLocks/>
              </p:cNvSpPr>
              <p:nvPr/>
            </p:nvSpPr>
            <p:spPr bwMode="auto">
              <a:xfrm>
                <a:off x="341" y="3017"/>
                <a:ext cx="75" cy="68"/>
              </a:xfrm>
              <a:custGeom>
                <a:avLst/>
                <a:gdLst>
                  <a:gd name="T0" fmla="*/ 25 w 75"/>
                  <a:gd name="T1" fmla="*/ 52 h 68"/>
                  <a:gd name="T2" fmla="*/ 0 w 75"/>
                  <a:gd name="T3" fmla="*/ 40 h 68"/>
                  <a:gd name="T4" fmla="*/ 0 w 75"/>
                  <a:gd name="T5" fmla="*/ 43 h 68"/>
                  <a:gd name="T6" fmla="*/ 25 w 75"/>
                  <a:gd name="T7" fmla="*/ 55 h 68"/>
                  <a:gd name="T8" fmla="*/ 26 w 75"/>
                  <a:gd name="T9" fmla="*/ 59 h 68"/>
                  <a:gd name="T10" fmla="*/ 29 w 75"/>
                  <a:gd name="T11" fmla="*/ 57 h 68"/>
                  <a:gd name="T12" fmla="*/ 50 w 75"/>
                  <a:gd name="T13" fmla="*/ 68 h 68"/>
                  <a:gd name="T14" fmla="*/ 75 w 75"/>
                  <a:gd name="T15" fmla="*/ 55 h 68"/>
                  <a:gd name="T16" fmla="*/ 71 w 75"/>
                  <a:gd name="T17" fmla="*/ 54 h 68"/>
                  <a:gd name="T18" fmla="*/ 50 w 75"/>
                  <a:gd name="T19" fmla="*/ 65 h 68"/>
                  <a:gd name="T20" fmla="*/ 30 w 75"/>
                  <a:gd name="T21" fmla="*/ 54 h 68"/>
                  <a:gd name="T22" fmla="*/ 25 w 75"/>
                  <a:gd name="T23" fmla="*/ 0 h 68"/>
                  <a:gd name="T24" fmla="*/ 20 w 75"/>
                  <a:gd name="T25" fmla="*/ 2 h 68"/>
                  <a:gd name="T26" fmla="*/ 25 w 75"/>
                  <a:gd name="T27" fmla="*/ 52 h 6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5" h="68">
                    <a:moveTo>
                      <a:pt x="25" y="52"/>
                    </a:moveTo>
                    <a:lnTo>
                      <a:pt x="0" y="40"/>
                    </a:lnTo>
                    <a:lnTo>
                      <a:pt x="0" y="43"/>
                    </a:lnTo>
                    <a:lnTo>
                      <a:pt x="25" y="55"/>
                    </a:lnTo>
                    <a:lnTo>
                      <a:pt x="26" y="59"/>
                    </a:lnTo>
                    <a:lnTo>
                      <a:pt x="29" y="57"/>
                    </a:lnTo>
                    <a:lnTo>
                      <a:pt x="50" y="68"/>
                    </a:lnTo>
                    <a:lnTo>
                      <a:pt x="75" y="55"/>
                    </a:lnTo>
                    <a:lnTo>
                      <a:pt x="71" y="54"/>
                    </a:lnTo>
                    <a:lnTo>
                      <a:pt x="50" y="65"/>
                    </a:lnTo>
                    <a:lnTo>
                      <a:pt x="30" y="54"/>
                    </a:lnTo>
                    <a:lnTo>
                      <a:pt x="25" y="0"/>
                    </a:lnTo>
                    <a:lnTo>
                      <a:pt x="20" y="2"/>
                    </a:lnTo>
                    <a:lnTo>
                      <a:pt x="25" y="52"/>
                    </a:lnTo>
                    <a:close/>
                  </a:path>
                </a:pathLst>
              </a:custGeom>
              <a:noFill/>
              <a:ln w="3175" cap="flat">
                <a:solidFill>
                  <a:srgbClr val="295687"/>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58" name="Rectangle 87"/>
              <p:cNvSpPr>
                <a:spLocks noChangeArrowheads="1"/>
              </p:cNvSpPr>
              <p:nvPr/>
            </p:nvSpPr>
            <p:spPr bwMode="auto">
              <a:xfrm>
                <a:off x="298" y="2985"/>
                <a:ext cx="6" cy="41"/>
              </a:xfrm>
              <a:prstGeom prst="rect">
                <a:avLst/>
              </a:prstGeom>
              <a:solidFill>
                <a:srgbClr val="BCE5E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59" name="Rectangle 88"/>
              <p:cNvSpPr>
                <a:spLocks noChangeArrowheads="1"/>
              </p:cNvSpPr>
              <p:nvPr/>
            </p:nvSpPr>
            <p:spPr bwMode="auto">
              <a:xfrm>
                <a:off x="304" y="2985"/>
                <a:ext cx="6" cy="41"/>
              </a:xfrm>
              <a:prstGeom prst="rect">
                <a:avLst/>
              </a:prstGeom>
              <a:solidFill>
                <a:srgbClr val="F6F3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62" name="Rectangle 89"/>
              <p:cNvSpPr>
                <a:spLocks noChangeArrowheads="1"/>
              </p:cNvSpPr>
              <p:nvPr/>
            </p:nvSpPr>
            <p:spPr bwMode="auto">
              <a:xfrm>
                <a:off x="310" y="2985"/>
                <a:ext cx="6" cy="41"/>
              </a:xfrm>
              <a:prstGeom prst="rect">
                <a:avLst/>
              </a:prstGeom>
              <a:solidFill>
                <a:srgbClr val="F1F1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63" name="Rectangle 90"/>
              <p:cNvSpPr>
                <a:spLocks noChangeArrowheads="1"/>
              </p:cNvSpPr>
              <p:nvPr/>
            </p:nvSpPr>
            <p:spPr bwMode="auto">
              <a:xfrm>
                <a:off x="316" y="2985"/>
                <a:ext cx="6" cy="41"/>
              </a:xfrm>
              <a:prstGeom prst="rect">
                <a:avLst/>
              </a:prstGeom>
              <a:solidFill>
                <a:srgbClr val="EBF0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64" name="Rectangle 91"/>
              <p:cNvSpPr>
                <a:spLocks noChangeArrowheads="1"/>
              </p:cNvSpPr>
              <p:nvPr/>
            </p:nvSpPr>
            <p:spPr bwMode="auto">
              <a:xfrm>
                <a:off x="322" y="2985"/>
                <a:ext cx="6" cy="41"/>
              </a:xfrm>
              <a:prstGeom prst="rect">
                <a:avLst/>
              </a:prstGeom>
              <a:solidFill>
                <a:srgbClr val="E5EF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65" name="Rectangle 92"/>
              <p:cNvSpPr>
                <a:spLocks noChangeArrowheads="1"/>
              </p:cNvSpPr>
              <p:nvPr/>
            </p:nvSpPr>
            <p:spPr bwMode="auto">
              <a:xfrm>
                <a:off x="328" y="2985"/>
                <a:ext cx="6" cy="41"/>
              </a:xfrm>
              <a:prstGeom prst="rect">
                <a:avLst/>
              </a:prstGeom>
              <a:solidFill>
                <a:srgbClr val="E0ED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66" name="Rectangle 93"/>
              <p:cNvSpPr>
                <a:spLocks noChangeArrowheads="1"/>
              </p:cNvSpPr>
              <p:nvPr/>
            </p:nvSpPr>
            <p:spPr bwMode="auto">
              <a:xfrm>
                <a:off x="334" y="2985"/>
                <a:ext cx="7" cy="41"/>
              </a:xfrm>
              <a:prstGeom prst="rect">
                <a:avLst/>
              </a:prstGeom>
              <a:solidFill>
                <a:srgbClr val="DAEC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67" name="Rectangle 94"/>
              <p:cNvSpPr>
                <a:spLocks noChangeArrowheads="1"/>
              </p:cNvSpPr>
              <p:nvPr/>
            </p:nvSpPr>
            <p:spPr bwMode="auto">
              <a:xfrm>
                <a:off x="341" y="2985"/>
                <a:ext cx="6" cy="41"/>
              </a:xfrm>
              <a:prstGeom prst="rect">
                <a:avLst/>
              </a:prstGeom>
              <a:solidFill>
                <a:srgbClr val="D5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68" name="Rectangle 95"/>
              <p:cNvSpPr>
                <a:spLocks noChangeArrowheads="1"/>
              </p:cNvSpPr>
              <p:nvPr/>
            </p:nvSpPr>
            <p:spPr bwMode="auto">
              <a:xfrm>
                <a:off x="347" y="2985"/>
                <a:ext cx="6" cy="41"/>
              </a:xfrm>
              <a:prstGeom prst="rect">
                <a:avLst/>
              </a:prstGeom>
              <a:solidFill>
                <a:srgbClr val="CFEA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69" name="Rectangle 96"/>
              <p:cNvSpPr>
                <a:spLocks noChangeArrowheads="1"/>
              </p:cNvSpPr>
              <p:nvPr/>
            </p:nvSpPr>
            <p:spPr bwMode="auto">
              <a:xfrm>
                <a:off x="353" y="2985"/>
                <a:ext cx="6" cy="41"/>
              </a:xfrm>
              <a:prstGeom prst="rect">
                <a:avLst/>
              </a:prstGeom>
              <a:solidFill>
                <a:srgbClr val="C9E9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70" name="Rectangle 97"/>
              <p:cNvSpPr>
                <a:spLocks noChangeArrowheads="1"/>
              </p:cNvSpPr>
              <p:nvPr/>
            </p:nvSpPr>
            <p:spPr bwMode="auto">
              <a:xfrm>
                <a:off x="359" y="2985"/>
                <a:ext cx="6" cy="41"/>
              </a:xfrm>
              <a:prstGeom prst="rect">
                <a:avLst/>
              </a:prstGeom>
              <a:solidFill>
                <a:srgbClr val="C4E7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71" name="Rectangle 98"/>
              <p:cNvSpPr>
                <a:spLocks noChangeArrowheads="1"/>
              </p:cNvSpPr>
              <p:nvPr/>
            </p:nvSpPr>
            <p:spPr bwMode="auto">
              <a:xfrm>
                <a:off x="365" y="2985"/>
                <a:ext cx="6" cy="41"/>
              </a:xfrm>
              <a:prstGeom prst="rect">
                <a:avLst/>
              </a:prstGeom>
              <a:solidFill>
                <a:srgbClr val="BEE6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pic>
            <p:nvPicPr>
              <p:cNvPr id="172" name="Picture 9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 y="3057"/>
                <a:ext cx="67" cy="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 name="Freeform 100"/>
              <p:cNvSpPr>
                <a:spLocks/>
              </p:cNvSpPr>
              <p:nvPr/>
            </p:nvSpPr>
            <p:spPr bwMode="auto">
              <a:xfrm>
                <a:off x="311" y="3062"/>
                <a:ext cx="52" cy="24"/>
              </a:xfrm>
              <a:custGeom>
                <a:avLst/>
                <a:gdLst>
                  <a:gd name="T0" fmla="*/ 52 w 52"/>
                  <a:gd name="T1" fmla="*/ 12 h 24"/>
                  <a:gd name="T2" fmla="*/ 26 w 52"/>
                  <a:gd name="T3" fmla="*/ 22 h 24"/>
                  <a:gd name="T4" fmla="*/ 0 w 52"/>
                  <a:gd name="T5" fmla="*/ 12 h 24"/>
                  <a:gd name="T6" fmla="*/ 26 w 52"/>
                  <a:gd name="T7" fmla="*/ 2 h 24"/>
                  <a:gd name="T8" fmla="*/ 52 w 52"/>
                  <a:gd name="T9" fmla="*/ 12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24">
                    <a:moveTo>
                      <a:pt x="52" y="12"/>
                    </a:moveTo>
                    <a:cubicBezTo>
                      <a:pt x="46" y="20"/>
                      <a:pt x="36" y="24"/>
                      <a:pt x="26" y="22"/>
                    </a:cubicBezTo>
                    <a:cubicBezTo>
                      <a:pt x="15" y="24"/>
                      <a:pt x="5" y="20"/>
                      <a:pt x="0" y="12"/>
                    </a:cubicBezTo>
                    <a:cubicBezTo>
                      <a:pt x="5" y="4"/>
                      <a:pt x="15" y="0"/>
                      <a:pt x="26" y="2"/>
                    </a:cubicBezTo>
                    <a:cubicBezTo>
                      <a:pt x="36" y="0"/>
                      <a:pt x="46" y="4"/>
                      <a:pt x="52" y="12"/>
                    </a:cubicBezTo>
                  </a:path>
                </a:pathLst>
              </a:custGeom>
              <a:noFill/>
              <a:ln w="4763" cap="flat">
                <a:solidFill>
                  <a:srgbClr val="295687"/>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pic>
            <p:nvPicPr>
              <p:cNvPr id="174" name="Picture 10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8" y="2985"/>
                <a:ext cx="73"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5" name="Picture 10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8" y="2985"/>
                <a:ext cx="73"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 name="Freeform 103"/>
              <p:cNvSpPr>
                <a:spLocks/>
              </p:cNvSpPr>
              <p:nvPr/>
            </p:nvSpPr>
            <p:spPr bwMode="auto">
              <a:xfrm>
                <a:off x="310" y="2994"/>
                <a:ext cx="57" cy="82"/>
              </a:xfrm>
              <a:custGeom>
                <a:avLst/>
                <a:gdLst>
                  <a:gd name="T0" fmla="*/ 0 w 57"/>
                  <a:gd name="T1" fmla="*/ 0 h 82"/>
                  <a:gd name="T2" fmla="*/ 4 w 57"/>
                  <a:gd name="T3" fmla="*/ 57 h 82"/>
                  <a:gd name="T4" fmla="*/ 57 w 57"/>
                  <a:gd name="T5" fmla="*/ 82 h 82"/>
                  <a:gd name="T6" fmla="*/ 51 w 57"/>
                  <a:gd name="T7" fmla="*/ 25 h 82"/>
                  <a:gd name="T8" fmla="*/ 0 w 57"/>
                  <a:gd name="T9" fmla="*/ 0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82">
                    <a:moveTo>
                      <a:pt x="0" y="0"/>
                    </a:moveTo>
                    <a:lnTo>
                      <a:pt x="4" y="57"/>
                    </a:lnTo>
                    <a:lnTo>
                      <a:pt x="57" y="82"/>
                    </a:lnTo>
                    <a:lnTo>
                      <a:pt x="51" y="25"/>
                    </a:lnTo>
                    <a:lnTo>
                      <a:pt x="0" y="0"/>
                    </a:lnTo>
                    <a:close/>
                  </a:path>
                </a:pathLst>
              </a:custGeom>
              <a:noFill/>
              <a:ln w="4763" cap="flat">
                <a:solidFill>
                  <a:srgbClr val="295687"/>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pic>
            <p:nvPicPr>
              <p:cNvPr id="177" name="Picture 10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4" y="3031"/>
                <a:ext cx="37" cy="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8" name="Picture 10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4" y="3031"/>
                <a:ext cx="37" cy="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 name="Freeform 106"/>
              <p:cNvSpPr>
                <a:spLocks/>
              </p:cNvSpPr>
              <p:nvPr/>
            </p:nvSpPr>
            <p:spPr bwMode="auto">
              <a:xfrm>
                <a:off x="316" y="3041"/>
                <a:ext cx="23" cy="41"/>
              </a:xfrm>
              <a:custGeom>
                <a:avLst/>
                <a:gdLst>
                  <a:gd name="T0" fmla="*/ 0 w 61"/>
                  <a:gd name="T1" fmla="*/ 0 h 127"/>
                  <a:gd name="T2" fmla="*/ 0 w 61"/>
                  <a:gd name="T3" fmla="*/ 0 h 127"/>
                  <a:gd name="T4" fmla="*/ 0 w 61"/>
                  <a:gd name="T5" fmla="*/ 0 h 127"/>
                  <a:gd name="T6" fmla="*/ 0 w 61"/>
                  <a:gd name="T7" fmla="*/ 0 h 127"/>
                  <a:gd name="T8" fmla="*/ 0 w 61"/>
                  <a:gd name="T9" fmla="*/ 0 h 127"/>
                  <a:gd name="T10" fmla="*/ 0 w 61"/>
                  <a:gd name="T11" fmla="*/ 0 h 127"/>
                  <a:gd name="T12" fmla="*/ 0 w 61"/>
                  <a:gd name="T13" fmla="*/ 0 h 1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1" h="127">
                    <a:moveTo>
                      <a:pt x="38" y="0"/>
                    </a:moveTo>
                    <a:cubicBezTo>
                      <a:pt x="16" y="36"/>
                      <a:pt x="3" y="76"/>
                      <a:pt x="0" y="119"/>
                    </a:cubicBezTo>
                    <a:lnTo>
                      <a:pt x="23" y="127"/>
                    </a:lnTo>
                    <a:cubicBezTo>
                      <a:pt x="25" y="85"/>
                      <a:pt x="38" y="44"/>
                      <a:pt x="61" y="9"/>
                    </a:cubicBezTo>
                    <a:lnTo>
                      <a:pt x="38" y="0"/>
                    </a:lnTo>
                    <a:close/>
                  </a:path>
                </a:pathLst>
              </a:custGeom>
              <a:noFill/>
              <a:ln w="4763" cap="rnd">
                <a:solidFill>
                  <a:srgbClr val="295687"/>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80" name="Freeform 107"/>
              <p:cNvSpPr>
                <a:spLocks noEditPoints="1"/>
              </p:cNvSpPr>
              <p:nvPr/>
            </p:nvSpPr>
            <p:spPr bwMode="auto">
              <a:xfrm>
                <a:off x="311" y="3044"/>
                <a:ext cx="52" cy="46"/>
              </a:xfrm>
              <a:custGeom>
                <a:avLst/>
                <a:gdLst>
                  <a:gd name="T0" fmla="*/ 0 w 137"/>
                  <a:gd name="T1" fmla="*/ 0 h 141"/>
                  <a:gd name="T2" fmla="*/ 0 w 137"/>
                  <a:gd name="T3" fmla="*/ 0 h 141"/>
                  <a:gd name="T4" fmla="*/ 0 w 137"/>
                  <a:gd name="T5" fmla="*/ 0 h 141"/>
                  <a:gd name="T6" fmla="*/ 0 w 137"/>
                  <a:gd name="T7" fmla="*/ 0 h 141"/>
                  <a:gd name="T8" fmla="*/ 0 w 137"/>
                  <a:gd name="T9" fmla="*/ 0 h 141"/>
                  <a:gd name="T10" fmla="*/ 0 w 137"/>
                  <a:gd name="T11" fmla="*/ 0 h 141"/>
                  <a:gd name="T12" fmla="*/ 0 w 137"/>
                  <a:gd name="T13" fmla="*/ 0 h 141"/>
                  <a:gd name="T14" fmla="*/ 0 w 137"/>
                  <a:gd name="T15" fmla="*/ 0 h 141"/>
                  <a:gd name="T16" fmla="*/ 0 w 137"/>
                  <a:gd name="T17" fmla="*/ 0 h 141"/>
                  <a:gd name="T18" fmla="*/ 0 w 137"/>
                  <a:gd name="T19" fmla="*/ 0 h 141"/>
                  <a:gd name="T20" fmla="*/ 0 w 137"/>
                  <a:gd name="T21" fmla="*/ 0 h 141"/>
                  <a:gd name="T22" fmla="*/ 0 w 137"/>
                  <a:gd name="T23" fmla="*/ 0 h 1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7" h="141">
                    <a:moveTo>
                      <a:pt x="75" y="0"/>
                    </a:moveTo>
                    <a:lnTo>
                      <a:pt x="82" y="93"/>
                    </a:lnTo>
                    <a:lnTo>
                      <a:pt x="37" y="119"/>
                    </a:lnTo>
                    <a:cubicBezTo>
                      <a:pt x="40" y="77"/>
                      <a:pt x="52" y="36"/>
                      <a:pt x="75" y="0"/>
                    </a:cubicBezTo>
                    <a:close/>
                    <a:moveTo>
                      <a:pt x="137" y="92"/>
                    </a:moveTo>
                    <a:cubicBezTo>
                      <a:pt x="123" y="116"/>
                      <a:pt x="95" y="129"/>
                      <a:pt x="68" y="123"/>
                    </a:cubicBezTo>
                    <a:cubicBezTo>
                      <a:pt x="42" y="129"/>
                      <a:pt x="14" y="116"/>
                      <a:pt x="0" y="92"/>
                    </a:cubicBezTo>
                    <a:lnTo>
                      <a:pt x="0" y="104"/>
                    </a:lnTo>
                    <a:cubicBezTo>
                      <a:pt x="14" y="128"/>
                      <a:pt x="42" y="141"/>
                      <a:pt x="68" y="135"/>
                    </a:cubicBezTo>
                    <a:cubicBezTo>
                      <a:pt x="95" y="141"/>
                      <a:pt x="123" y="128"/>
                      <a:pt x="137" y="104"/>
                    </a:cubicBezTo>
                    <a:lnTo>
                      <a:pt x="137" y="92"/>
                    </a:lnTo>
                    <a:close/>
                  </a:path>
                </a:pathLst>
              </a:custGeom>
              <a:solidFill>
                <a:srgbClr val="295687"/>
              </a:solidFill>
              <a:ln w="0">
                <a:solidFill>
                  <a:srgbClr val="000000"/>
                </a:solidFill>
                <a:prstDash val="solid"/>
                <a:round/>
                <a:headEnd/>
                <a:tailEnd/>
              </a:ln>
            </p:spPr>
            <p:txBody>
              <a:bodyPr/>
              <a:lstStyle/>
              <a:p>
                <a:endParaRPr lang="fr-FR"/>
              </a:p>
            </p:txBody>
          </p:sp>
          <p:sp>
            <p:nvSpPr>
              <p:cNvPr id="181" name="Freeform 108"/>
              <p:cNvSpPr>
                <a:spLocks noEditPoints="1"/>
              </p:cNvSpPr>
              <p:nvPr/>
            </p:nvSpPr>
            <p:spPr bwMode="auto">
              <a:xfrm>
                <a:off x="311" y="3044"/>
                <a:ext cx="52" cy="46"/>
              </a:xfrm>
              <a:custGeom>
                <a:avLst/>
                <a:gdLst>
                  <a:gd name="T0" fmla="*/ 0 w 137"/>
                  <a:gd name="T1" fmla="*/ 0 h 141"/>
                  <a:gd name="T2" fmla="*/ 0 w 137"/>
                  <a:gd name="T3" fmla="*/ 0 h 141"/>
                  <a:gd name="T4" fmla="*/ 0 w 137"/>
                  <a:gd name="T5" fmla="*/ 0 h 141"/>
                  <a:gd name="T6" fmla="*/ 0 w 137"/>
                  <a:gd name="T7" fmla="*/ 0 h 141"/>
                  <a:gd name="T8" fmla="*/ 0 w 137"/>
                  <a:gd name="T9" fmla="*/ 0 h 141"/>
                  <a:gd name="T10" fmla="*/ 0 w 137"/>
                  <a:gd name="T11" fmla="*/ 0 h 141"/>
                  <a:gd name="T12" fmla="*/ 0 w 137"/>
                  <a:gd name="T13" fmla="*/ 0 h 141"/>
                  <a:gd name="T14" fmla="*/ 0 w 137"/>
                  <a:gd name="T15" fmla="*/ 0 h 141"/>
                  <a:gd name="T16" fmla="*/ 0 w 137"/>
                  <a:gd name="T17" fmla="*/ 0 h 141"/>
                  <a:gd name="T18" fmla="*/ 0 w 137"/>
                  <a:gd name="T19" fmla="*/ 0 h 141"/>
                  <a:gd name="T20" fmla="*/ 0 w 137"/>
                  <a:gd name="T21" fmla="*/ 0 h 141"/>
                  <a:gd name="T22" fmla="*/ 0 w 137"/>
                  <a:gd name="T23" fmla="*/ 0 h 1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7" h="141">
                    <a:moveTo>
                      <a:pt x="75" y="0"/>
                    </a:moveTo>
                    <a:lnTo>
                      <a:pt x="82" y="93"/>
                    </a:lnTo>
                    <a:lnTo>
                      <a:pt x="37" y="119"/>
                    </a:lnTo>
                    <a:cubicBezTo>
                      <a:pt x="40" y="77"/>
                      <a:pt x="52" y="36"/>
                      <a:pt x="75" y="0"/>
                    </a:cubicBezTo>
                    <a:close/>
                    <a:moveTo>
                      <a:pt x="137" y="92"/>
                    </a:moveTo>
                    <a:cubicBezTo>
                      <a:pt x="123" y="116"/>
                      <a:pt x="95" y="129"/>
                      <a:pt x="68" y="123"/>
                    </a:cubicBezTo>
                    <a:cubicBezTo>
                      <a:pt x="42" y="129"/>
                      <a:pt x="14" y="116"/>
                      <a:pt x="0" y="92"/>
                    </a:cubicBezTo>
                    <a:lnTo>
                      <a:pt x="0" y="104"/>
                    </a:lnTo>
                    <a:cubicBezTo>
                      <a:pt x="14" y="128"/>
                      <a:pt x="42" y="141"/>
                      <a:pt x="68" y="135"/>
                    </a:cubicBezTo>
                    <a:cubicBezTo>
                      <a:pt x="95" y="141"/>
                      <a:pt x="123" y="128"/>
                      <a:pt x="137" y="104"/>
                    </a:cubicBezTo>
                    <a:lnTo>
                      <a:pt x="137" y="92"/>
                    </a:lnTo>
                    <a:close/>
                  </a:path>
                </a:pathLst>
              </a:custGeom>
              <a:noFill/>
              <a:ln w="4763" cap="flat">
                <a:solidFill>
                  <a:srgbClr val="295687"/>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82" name="Freeform 109"/>
              <p:cNvSpPr>
                <a:spLocks/>
              </p:cNvSpPr>
              <p:nvPr/>
            </p:nvSpPr>
            <p:spPr bwMode="auto">
              <a:xfrm>
                <a:off x="247" y="2940"/>
                <a:ext cx="236" cy="186"/>
              </a:xfrm>
              <a:custGeom>
                <a:avLst/>
                <a:gdLst>
                  <a:gd name="T0" fmla="*/ 0 w 622"/>
                  <a:gd name="T1" fmla="*/ 0 h 575"/>
                  <a:gd name="T2" fmla="*/ 0 w 622"/>
                  <a:gd name="T3" fmla="*/ 0 h 575"/>
                  <a:gd name="T4" fmla="*/ 0 w 622"/>
                  <a:gd name="T5" fmla="*/ 0 h 575"/>
                  <a:gd name="T6" fmla="*/ 0 w 622"/>
                  <a:gd name="T7" fmla="*/ 0 h 575"/>
                  <a:gd name="T8" fmla="*/ 0 w 622"/>
                  <a:gd name="T9" fmla="*/ 0 h 575"/>
                  <a:gd name="T10" fmla="*/ 0 w 622"/>
                  <a:gd name="T11" fmla="*/ 0 h 575"/>
                  <a:gd name="T12" fmla="*/ 0 w 622"/>
                  <a:gd name="T13" fmla="*/ 0 h 575"/>
                  <a:gd name="T14" fmla="*/ 0 w 622"/>
                  <a:gd name="T15" fmla="*/ 0 h 575"/>
                  <a:gd name="T16" fmla="*/ 0 w 622"/>
                  <a:gd name="T17" fmla="*/ 0 h 575"/>
                  <a:gd name="T18" fmla="*/ 0 w 622"/>
                  <a:gd name="T19" fmla="*/ 0 h 575"/>
                  <a:gd name="T20" fmla="*/ 0 w 622"/>
                  <a:gd name="T21" fmla="*/ 0 h 575"/>
                  <a:gd name="T22" fmla="*/ 0 w 622"/>
                  <a:gd name="T23" fmla="*/ 0 h 575"/>
                  <a:gd name="T24" fmla="*/ 0 w 622"/>
                  <a:gd name="T25" fmla="*/ 0 h 575"/>
                  <a:gd name="T26" fmla="*/ 0 w 622"/>
                  <a:gd name="T27" fmla="*/ 0 h 575"/>
                  <a:gd name="T28" fmla="*/ 0 w 622"/>
                  <a:gd name="T29" fmla="*/ 0 h 575"/>
                  <a:gd name="T30" fmla="*/ 0 w 622"/>
                  <a:gd name="T31" fmla="*/ 0 h 575"/>
                  <a:gd name="T32" fmla="*/ 0 w 622"/>
                  <a:gd name="T33" fmla="*/ 0 h 575"/>
                  <a:gd name="T34" fmla="*/ 0 w 622"/>
                  <a:gd name="T35" fmla="*/ 0 h 575"/>
                  <a:gd name="T36" fmla="*/ 0 w 622"/>
                  <a:gd name="T37" fmla="*/ 0 h 575"/>
                  <a:gd name="T38" fmla="*/ 0 w 622"/>
                  <a:gd name="T39" fmla="*/ 0 h 575"/>
                  <a:gd name="T40" fmla="*/ 0 w 622"/>
                  <a:gd name="T41" fmla="*/ 0 h 575"/>
                  <a:gd name="T42" fmla="*/ 0 w 622"/>
                  <a:gd name="T43" fmla="*/ 0 h 575"/>
                  <a:gd name="T44" fmla="*/ 0 w 622"/>
                  <a:gd name="T45" fmla="*/ 0 h 575"/>
                  <a:gd name="T46" fmla="*/ 0 w 622"/>
                  <a:gd name="T47" fmla="*/ 0 h 575"/>
                  <a:gd name="T48" fmla="*/ 0 w 622"/>
                  <a:gd name="T49" fmla="*/ 0 h 575"/>
                  <a:gd name="T50" fmla="*/ 0 w 622"/>
                  <a:gd name="T51" fmla="*/ 0 h 57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22" h="575">
                    <a:moveTo>
                      <a:pt x="430" y="121"/>
                    </a:moveTo>
                    <a:lnTo>
                      <a:pt x="385" y="145"/>
                    </a:lnTo>
                    <a:cubicBezTo>
                      <a:pt x="380" y="147"/>
                      <a:pt x="376" y="151"/>
                      <a:pt x="374" y="155"/>
                    </a:cubicBezTo>
                    <a:cubicBezTo>
                      <a:pt x="368" y="181"/>
                      <a:pt x="365" y="208"/>
                      <a:pt x="366" y="234"/>
                    </a:cubicBezTo>
                    <a:cubicBezTo>
                      <a:pt x="350" y="243"/>
                      <a:pt x="333" y="252"/>
                      <a:pt x="317" y="262"/>
                    </a:cubicBezTo>
                    <a:lnTo>
                      <a:pt x="317" y="251"/>
                    </a:lnTo>
                    <a:lnTo>
                      <a:pt x="315" y="237"/>
                    </a:lnTo>
                    <a:lnTo>
                      <a:pt x="179" y="162"/>
                    </a:lnTo>
                    <a:lnTo>
                      <a:pt x="165" y="169"/>
                    </a:lnTo>
                    <a:lnTo>
                      <a:pt x="171" y="255"/>
                    </a:lnTo>
                    <a:lnTo>
                      <a:pt x="0" y="353"/>
                    </a:lnTo>
                    <a:lnTo>
                      <a:pt x="0" y="363"/>
                    </a:lnTo>
                    <a:lnTo>
                      <a:pt x="377" y="575"/>
                    </a:lnTo>
                    <a:lnTo>
                      <a:pt x="622" y="435"/>
                    </a:lnTo>
                    <a:lnTo>
                      <a:pt x="622" y="425"/>
                    </a:lnTo>
                    <a:lnTo>
                      <a:pt x="586" y="405"/>
                    </a:lnTo>
                    <a:lnTo>
                      <a:pt x="593" y="235"/>
                    </a:lnTo>
                    <a:lnTo>
                      <a:pt x="561" y="216"/>
                    </a:lnTo>
                    <a:cubicBezTo>
                      <a:pt x="553" y="180"/>
                      <a:pt x="529" y="148"/>
                      <a:pt x="496" y="130"/>
                    </a:cubicBezTo>
                    <a:cubicBezTo>
                      <a:pt x="496" y="127"/>
                      <a:pt x="496" y="124"/>
                      <a:pt x="495" y="120"/>
                    </a:cubicBezTo>
                    <a:cubicBezTo>
                      <a:pt x="512" y="106"/>
                      <a:pt x="521" y="85"/>
                      <a:pt x="520" y="63"/>
                    </a:cubicBezTo>
                    <a:cubicBezTo>
                      <a:pt x="521" y="30"/>
                      <a:pt x="496" y="2"/>
                      <a:pt x="463" y="0"/>
                    </a:cubicBezTo>
                    <a:cubicBezTo>
                      <a:pt x="430" y="2"/>
                      <a:pt x="404" y="29"/>
                      <a:pt x="406" y="62"/>
                    </a:cubicBezTo>
                    <a:cubicBezTo>
                      <a:pt x="406" y="62"/>
                      <a:pt x="406" y="62"/>
                      <a:pt x="406" y="63"/>
                    </a:cubicBezTo>
                    <a:cubicBezTo>
                      <a:pt x="404" y="85"/>
                      <a:pt x="413" y="106"/>
                      <a:pt x="430" y="121"/>
                    </a:cubicBez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grpSp>
        <p:sp>
          <p:nvSpPr>
            <p:cNvPr id="106" name="Rectangle 110"/>
            <p:cNvSpPr>
              <a:spLocks noChangeArrowheads="1"/>
            </p:cNvSpPr>
            <p:nvPr/>
          </p:nvSpPr>
          <p:spPr bwMode="auto">
            <a:xfrm>
              <a:off x="5725" y="2972"/>
              <a:ext cx="466"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sz="900">
                  <a:solidFill>
                    <a:srgbClr val="000000"/>
                  </a:solidFill>
                  <a:latin typeface="Arial" pitchFamily="34" charset="0"/>
                </a:rPr>
                <a:t>Professionnels </a:t>
              </a:r>
              <a:endParaRPr lang="fr-FR" sz="1200">
                <a:solidFill>
                  <a:srgbClr val="0C419A"/>
                </a:solidFill>
                <a:latin typeface="Arial" pitchFamily="34" charset="0"/>
              </a:endParaRPr>
            </a:p>
          </p:txBody>
        </p:sp>
        <p:sp>
          <p:nvSpPr>
            <p:cNvPr id="107" name="Rectangle 111"/>
            <p:cNvSpPr>
              <a:spLocks noChangeArrowheads="1"/>
            </p:cNvSpPr>
            <p:nvPr/>
          </p:nvSpPr>
          <p:spPr bwMode="auto">
            <a:xfrm>
              <a:off x="5859" y="3070"/>
              <a:ext cx="260"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sz="900">
                  <a:solidFill>
                    <a:srgbClr val="000000"/>
                  </a:solidFill>
                  <a:latin typeface="Arial" pitchFamily="34" charset="0"/>
                </a:rPr>
                <a:t>de santé</a:t>
              </a:r>
              <a:endParaRPr lang="fr-FR" sz="1200">
                <a:solidFill>
                  <a:srgbClr val="0C419A"/>
                </a:solidFill>
                <a:latin typeface="Arial" pitchFamily="34" charset="0"/>
              </a:endParaRPr>
            </a:p>
          </p:txBody>
        </p:sp>
        <p:sp>
          <p:nvSpPr>
            <p:cNvPr id="108" name="Rectangle 112"/>
            <p:cNvSpPr>
              <a:spLocks noChangeArrowheads="1"/>
            </p:cNvSpPr>
            <p:nvPr/>
          </p:nvSpPr>
          <p:spPr bwMode="auto">
            <a:xfrm>
              <a:off x="5798" y="3168"/>
              <a:ext cx="352"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fr-FR" sz="900" b="1">
                  <a:solidFill>
                    <a:srgbClr val="173660"/>
                  </a:solidFill>
                  <a:latin typeface="Arial" pitchFamily="34" charset="0"/>
                </a:rPr>
                <a:t>EspacePro</a:t>
              </a:r>
              <a:endParaRPr lang="fr-FR" sz="1200">
                <a:solidFill>
                  <a:srgbClr val="0C419A"/>
                </a:solidFill>
                <a:latin typeface="Arial" pitchFamily="34" charset="0"/>
              </a:endParaRPr>
            </a:p>
          </p:txBody>
        </p:sp>
      </p:grpSp>
      <p:sp>
        <p:nvSpPr>
          <p:cNvPr id="183" name="Line 113"/>
          <p:cNvSpPr>
            <a:spLocks noChangeShapeType="1"/>
          </p:cNvSpPr>
          <p:nvPr/>
        </p:nvSpPr>
        <p:spPr bwMode="auto">
          <a:xfrm>
            <a:off x="8157719" y="485365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87" tIns="52144" rIns="104287" bIns="52144"/>
          <a:lstStyle/>
          <a:p>
            <a:endParaRPr lang="fr-FR"/>
          </a:p>
        </p:txBody>
      </p:sp>
      <p:sp>
        <p:nvSpPr>
          <p:cNvPr id="184" name="Line 114"/>
          <p:cNvSpPr>
            <a:spLocks noChangeShapeType="1"/>
          </p:cNvSpPr>
          <p:nvPr/>
        </p:nvSpPr>
        <p:spPr bwMode="auto">
          <a:xfrm flipH="1">
            <a:off x="4338194" y="4723475"/>
            <a:ext cx="3757613" cy="261937"/>
          </a:xfrm>
          <a:prstGeom prst="line">
            <a:avLst/>
          </a:prstGeom>
          <a:noFill/>
          <a:ln w="381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87" tIns="52144" rIns="104287" bIns="52144"/>
          <a:lstStyle/>
          <a:p>
            <a:endParaRPr lang="fr-FR"/>
          </a:p>
        </p:txBody>
      </p:sp>
      <p:sp>
        <p:nvSpPr>
          <p:cNvPr id="185" name="Text Box 115"/>
          <p:cNvSpPr txBox="1">
            <a:spLocks noChangeArrowheads="1"/>
          </p:cNvSpPr>
          <p:nvPr/>
        </p:nvSpPr>
        <p:spPr bwMode="auto">
          <a:xfrm>
            <a:off x="7787832" y="5128287"/>
            <a:ext cx="15430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5" rIns="91428" bIns="45715">
            <a:spAutoFit/>
          </a:bodyPr>
          <a:lstStyle>
            <a:lvl1pPr eaLnBrk="0" hangingPunct="0">
              <a:defRPr sz="2000">
                <a:solidFill>
                  <a:schemeClr val="tx1"/>
                </a:solidFill>
                <a:latin typeface="Times New Roman" pitchFamily="18" charset="0"/>
                <a:ea typeface="MS PGothic" pitchFamily="34" charset="-128"/>
              </a:defRPr>
            </a:lvl1pPr>
            <a:lvl2pPr marL="742950" indent="-285750" eaLnBrk="0" hangingPunct="0">
              <a:defRPr sz="2000">
                <a:solidFill>
                  <a:schemeClr val="tx1"/>
                </a:solidFill>
                <a:latin typeface="Times New Roman" pitchFamily="18" charset="0"/>
                <a:ea typeface="MS PGothic" pitchFamily="34" charset="-128"/>
              </a:defRPr>
            </a:lvl2pPr>
            <a:lvl3pPr marL="1143000" indent="-228600" eaLnBrk="0" hangingPunct="0">
              <a:defRPr sz="2000">
                <a:solidFill>
                  <a:schemeClr val="tx1"/>
                </a:solidFill>
                <a:latin typeface="Times New Roman" pitchFamily="18" charset="0"/>
                <a:ea typeface="MS PGothic" pitchFamily="34" charset="-128"/>
              </a:defRPr>
            </a:lvl3pPr>
            <a:lvl4pPr marL="1600200" indent="-228600" eaLnBrk="0" hangingPunct="0">
              <a:defRPr sz="2000">
                <a:solidFill>
                  <a:schemeClr val="tx1"/>
                </a:solidFill>
                <a:latin typeface="Times New Roman" pitchFamily="18" charset="0"/>
                <a:ea typeface="MS PGothic" pitchFamily="34" charset="-128"/>
              </a:defRPr>
            </a:lvl4pPr>
            <a:lvl5pPr marL="2057400" indent="-228600" eaLnBrk="0" hangingPunct="0">
              <a:defRPr sz="20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0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0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0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000">
                <a:solidFill>
                  <a:schemeClr val="tx1"/>
                </a:solidFill>
                <a:latin typeface="Times New Roman" pitchFamily="18" charset="0"/>
                <a:ea typeface="MS PGothic" pitchFamily="34" charset="-128"/>
              </a:defRPr>
            </a:lvl9pPr>
          </a:lstStyle>
          <a:p>
            <a:r>
              <a:rPr lang="fr-FR" sz="1100" b="1">
                <a:solidFill>
                  <a:srgbClr val="0C419A"/>
                </a:solidFill>
                <a:latin typeface="Arial" pitchFamily="34" charset="0"/>
              </a:rPr>
              <a:t>Consultation des PDS</a:t>
            </a:r>
          </a:p>
        </p:txBody>
      </p:sp>
      <p:sp>
        <p:nvSpPr>
          <p:cNvPr id="186" name="AutoShape 117"/>
          <p:cNvSpPr>
            <a:spLocks noChangeArrowheads="1"/>
          </p:cNvSpPr>
          <p:nvPr/>
        </p:nvSpPr>
        <p:spPr bwMode="auto">
          <a:xfrm>
            <a:off x="6063807" y="3484668"/>
            <a:ext cx="800100" cy="252000"/>
          </a:xfrm>
          <a:prstGeom prst="roundRect">
            <a:avLst>
              <a:gd name="adj" fmla="val 16667"/>
            </a:avLst>
          </a:prstGeom>
          <a:solidFill>
            <a:schemeClr val="accent2">
              <a:lumMod val="40000"/>
              <a:lumOff val="60000"/>
            </a:schemeClr>
          </a:soli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nchor="ctr" anchorCtr="0">
            <a:spAutoFit/>
          </a:bodyPr>
          <a:lstStyle/>
          <a:p>
            <a:pPr algn="ctr"/>
            <a:r>
              <a:rPr lang="fr-FR" sz="1200" dirty="0">
                <a:solidFill>
                  <a:schemeClr val="dk1"/>
                </a:solidFill>
                <a:latin typeface="+mn-lt"/>
              </a:rPr>
              <a:t>BO AAT</a:t>
            </a:r>
          </a:p>
        </p:txBody>
      </p:sp>
      <p:sp>
        <p:nvSpPr>
          <p:cNvPr id="187" name="Line 119"/>
          <p:cNvSpPr>
            <a:spLocks noChangeShapeType="1"/>
          </p:cNvSpPr>
          <p:nvPr/>
        </p:nvSpPr>
        <p:spPr bwMode="auto">
          <a:xfrm flipH="1" flipV="1">
            <a:off x="6863907" y="3526500"/>
            <a:ext cx="1355725" cy="414337"/>
          </a:xfrm>
          <a:prstGeom prst="line">
            <a:avLst/>
          </a:prstGeom>
          <a:noFill/>
          <a:ln w="381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87" tIns="52144" rIns="104287" bIns="52144"/>
          <a:lstStyle/>
          <a:p>
            <a:endParaRPr lang="fr-FR"/>
          </a:p>
        </p:txBody>
      </p:sp>
      <p:sp>
        <p:nvSpPr>
          <p:cNvPr id="188" name="Text Box 120"/>
          <p:cNvSpPr txBox="1">
            <a:spLocks noChangeArrowheads="1"/>
          </p:cNvSpPr>
          <p:nvPr/>
        </p:nvSpPr>
        <p:spPr bwMode="auto">
          <a:xfrm>
            <a:off x="7911657" y="3940837"/>
            <a:ext cx="977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5" rIns="91428" bIns="45715">
            <a:spAutoFit/>
          </a:bodyPr>
          <a:lstStyle>
            <a:lvl1pPr eaLnBrk="0" hangingPunct="0">
              <a:defRPr sz="2000">
                <a:solidFill>
                  <a:schemeClr val="tx1"/>
                </a:solidFill>
                <a:latin typeface="Times New Roman" pitchFamily="18" charset="0"/>
                <a:ea typeface="MS PGothic" pitchFamily="34" charset="-128"/>
              </a:defRPr>
            </a:lvl1pPr>
            <a:lvl2pPr marL="742950" indent="-285750" eaLnBrk="0" hangingPunct="0">
              <a:defRPr sz="2000">
                <a:solidFill>
                  <a:schemeClr val="tx1"/>
                </a:solidFill>
                <a:latin typeface="Times New Roman" pitchFamily="18" charset="0"/>
                <a:ea typeface="MS PGothic" pitchFamily="34" charset="-128"/>
              </a:defRPr>
            </a:lvl2pPr>
            <a:lvl3pPr marL="1143000" indent="-228600" eaLnBrk="0" hangingPunct="0">
              <a:defRPr sz="2000">
                <a:solidFill>
                  <a:schemeClr val="tx1"/>
                </a:solidFill>
                <a:latin typeface="Times New Roman" pitchFamily="18" charset="0"/>
                <a:ea typeface="MS PGothic" pitchFamily="34" charset="-128"/>
              </a:defRPr>
            </a:lvl3pPr>
            <a:lvl4pPr marL="1600200" indent="-228600" eaLnBrk="0" hangingPunct="0">
              <a:defRPr sz="2000">
                <a:solidFill>
                  <a:schemeClr val="tx1"/>
                </a:solidFill>
                <a:latin typeface="Times New Roman" pitchFamily="18" charset="0"/>
                <a:ea typeface="MS PGothic" pitchFamily="34" charset="-128"/>
              </a:defRPr>
            </a:lvl4pPr>
            <a:lvl5pPr marL="2057400" indent="-228600" eaLnBrk="0" hangingPunct="0">
              <a:defRPr sz="20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0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0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0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000">
                <a:solidFill>
                  <a:schemeClr val="tx1"/>
                </a:solidFill>
                <a:latin typeface="Times New Roman" pitchFamily="18" charset="0"/>
                <a:ea typeface="MS PGothic" pitchFamily="34" charset="-128"/>
              </a:defRPr>
            </a:lvl9pPr>
          </a:lstStyle>
          <a:p>
            <a:r>
              <a:rPr lang="fr-FR" sz="1100" b="1">
                <a:solidFill>
                  <a:srgbClr val="0C419A"/>
                </a:solidFill>
                <a:latin typeface="Arial" pitchFamily="34" charset="0"/>
              </a:rPr>
              <a:t>AAT en ligne</a:t>
            </a:r>
          </a:p>
        </p:txBody>
      </p:sp>
      <p:sp>
        <p:nvSpPr>
          <p:cNvPr id="189" name="AutoShape 121"/>
          <p:cNvSpPr>
            <a:spLocks noChangeArrowheads="1"/>
          </p:cNvSpPr>
          <p:nvPr/>
        </p:nvSpPr>
        <p:spPr bwMode="auto">
          <a:xfrm>
            <a:off x="6063807" y="3939487"/>
            <a:ext cx="800100" cy="252000"/>
          </a:xfrm>
          <a:prstGeom prst="roundRect">
            <a:avLst>
              <a:gd name="adj" fmla="val 16667"/>
            </a:avLst>
          </a:prstGeom>
          <a:solidFill>
            <a:schemeClr val="accent2">
              <a:lumMod val="40000"/>
              <a:lumOff val="60000"/>
            </a:schemeClr>
          </a:solidFill>
          <a:ln>
            <a:solidFill>
              <a:schemeClr val="bg1">
                <a:lumMod val="85000"/>
              </a:schemeClr>
            </a:solidFill>
          </a:ln>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lIns="36000" tIns="0" rIns="36000" bIns="0" anchor="ctr" anchorCtr="0">
            <a:spAutoFit/>
          </a:bodyPr>
          <a:lstStyle/>
          <a:p>
            <a:pPr algn="ctr"/>
            <a:r>
              <a:rPr lang="fr-FR" sz="1200" dirty="0">
                <a:solidFill>
                  <a:schemeClr val="dk1"/>
                </a:solidFill>
                <a:latin typeface="+mn-lt"/>
              </a:rPr>
              <a:t>BDO</a:t>
            </a:r>
          </a:p>
        </p:txBody>
      </p:sp>
      <p:sp>
        <p:nvSpPr>
          <p:cNvPr id="190" name="Line 122"/>
          <p:cNvSpPr>
            <a:spLocks noChangeShapeType="1"/>
          </p:cNvSpPr>
          <p:nvPr/>
        </p:nvSpPr>
        <p:spPr bwMode="auto">
          <a:xfrm>
            <a:off x="6432107" y="3704300"/>
            <a:ext cx="0" cy="261937"/>
          </a:xfrm>
          <a:prstGeom prst="line">
            <a:avLst/>
          </a:prstGeom>
          <a:noFill/>
          <a:ln w="381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87" tIns="52144" rIns="104287" bIns="52144"/>
          <a:lstStyle/>
          <a:p>
            <a:endParaRPr lang="fr-FR"/>
          </a:p>
        </p:txBody>
      </p:sp>
      <p:sp>
        <p:nvSpPr>
          <p:cNvPr id="191" name="Text Box 123"/>
          <p:cNvSpPr txBox="1">
            <a:spLocks noChangeArrowheads="1"/>
          </p:cNvSpPr>
          <p:nvPr/>
        </p:nvSpPr>
        <p:spPr bwMode="auto">
          <a:xfrm>
            <a:off x="4774756" y="3394737"/>
            <a:ext cx="1573047" cy="26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8" tIns="45715" rIns="91428" bIns="45715">
            <a:spAutoFit/>
          </a:bodyPr>
          <a:lstStyle>
            <a:lvl1pPr eaLnBrk="0" hangingPunct="0">
              <a:defRPr sz="2000">
                <a:solidFill>
                  <a:schemeClr val="tx1"/>
                </a:solidFill>
                <a:latin typeface="Times New Roman" pitchFamily="18" charset="0"/>
                <a:ea typeface="MS PGothic" pitchFamily="34" charset="-128"/>
              </a:defRPr>
            </a:lvl1pPr>
            <a:lvl2pPr marL="742950" indent="-285750" eaLnBrk="0" hangingPunct="0">
              <a:defRPr sz="2000">
                <a:solidFill>
                  <a:schemeClr val="tx1"/>
                </a:solidFill>
                <a:latin typeface="Times New Roman" pitchFamily="18" charset="0"/>
                <a:ea typeface="MS PGothic" pitchFamily="34" charset="-128"/>
              </a:defRPr>
            </a:lvl2pPr>
            <a:lvl3pPr marL="1143000" indent="-228600" eaLnBrk="0" hangingPunct="0">
              <a:defRPr sz="2000">
                <a:solidFill>
                  <a:schemeClr val="tx1"/>
                </a:solidFill>
                <a:latin typeface="Times New Roman" pitchFamily="18" charset="0"/>
                <a:ea typeface="MS PGothic" pitchFamily="34" charset="-128"/>
              </a:defRPr>
            </a:lvl3pPr>
            <a:lvl4pPr marL="1600200" indent="-228600" eaLnBrk="0" hangingPunct="0">
              <a:defRPr sz="2000">
                <a:solidFill>
                  <a:schemeClr val="tx1"/>
                </a:solidFill>
                <a:latin typeface="Times New Roman" pitchFamily="18" charset="0"/>
                <a:ea typeface="MS PGothic" pitchFamily="34" charset="-128"/>
              </a:defRPr>
            </a:lvl4pPr>
            <a:lvl5pPr marL="2057400" indent="-228600" eaLnBrk="0" hangingPunct="0">
              <a:defRPr sz="20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0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0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0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000">
                <a:solidFill>
                  <a:schemeClr val="tx1"/>
                </a:solidFill>
                <a:latin typeface="Times New Roman" pitchFamily="18" charset="0"/>
                <a:ea typeface="MS PGothic" pitchFamily="34" charset="-128"/>
              </a:defRPr>
            </a:lvl9pPr>
          </a:lstStyle>
          <a:p>
            <a:r>
              <a:rPr lang="fr-FR" sz="1100" b="1" dirty="0" smtClean="0">
                <a:solidFill>
                  <a:srgbClr val="970068"/>
                </a:solidFill>
                <a:latin typeface="Arial" pitchFamily="34" charset="0"/>
              </a:rPr>
              <a:t>Injection PRN</a:t>
            </a:r>
            <a:endParaRPr lang="fr-FR" sz="1100" b="1" dirty="0">
              <a:solidFill>
                <a:srgbClr val="970068"/>
              </a:solidFill>
              <a:latin typeface="Arial" pitchFamily="34" charset="0"/>
            </a:endParaRPr>
          </a:p>
        </p:txBody>
      </p:sp>
      <p:sp>
        <p:nvSpPr>
          <p:cNvPr id="192" name="Text Box 124"/>
          <p:cNvSpPr txBox="1">
            <a:spLocks noChangeArrowheads="1"/>
          </p:cNvSpPr>
          <p:nvPr/>
        </p:nvSpPr>
        <p:spPr bwMode="auto">
          <a:xfrm>
            <a:off x="6460682" y="3683662"/>
            <a:ext cx="1049337"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5" rIns="91428" bIns="45715">
            <a:spAutoFit/>
          </a:bodyPr>
          <a:lstStyle>
            <a:lvl1pPr eaLnBrk="0" hangingPunct="0">
              <a:defRPr sz="2000">
                <a:solidFill>
                  <a:schemeClr val="tx1"/>
                </a:solidFill>
                <a:latin typeface="Times New Roman" pitchFamily="18" charset="0"/>
                <a:ea typeface="MS PGothic" pitchFamily="34" charset="-128"/>
              </a:defRPr>
            </a:lvl1pPr>
            <a:lvl2pPr marL="742950" indent="-285750" eaLnBrk="0" hangingPunct="0">
              <a:defRPr sz="2000">
                <a:solidFill>
                  <a:schemeClr val="tx1"/>
                </a:solidFill>
                <a:latin typeface="Times New Roman" pitchFamily="18" charset="0"/>
                <a:ea typeface="MS PGothic" pitchFamily="34" charset="-128"/>
              </a:defRPr>
            </a:lvl2pPr>
            <a:lvl3pPr marL="1143000" indent="-228600" eaLnBrk="0" hangingPunct="0">
              <a:defRPr sz="2000">
                <a:solidFill>
                  <a:schemeClr val="tx1"/>
                </a:solidFill>
                <a:latin typeface="Times New Roman" pitchFamily="18" charset="0"/>
                <a:ea typeface="MS PGothic" pitchFamily="34" charset="-128"/>
              </a:defRPr>
            </a:lvl3pPr>
            <a:lvl4pPr marL="1600200" indent="-228600" eaLnBrk="0" hangingPunct="0">
              <a:defRPr sz="2000">
                <a:solidFill>
                  <a:schemeClr val="tx1"/>
                </a:solidFill>
                <a:latin typeface="Times New Roman" pitchFamily="18" charset="0"/>
                <a:ea typeface="MS PGothic" pitchFamily="34" charset="-128"/>
              </a:defRPr>
            </a:lvl4pPr>
            <a:lvl5pPr marL="2057400" indent="-228600" eaLnBrk="0" hangingPunct="0">
              <a:defRPr sz="20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0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0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0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000">
                <a:solidFill>
                  <a:schemeClr val="tx1"/>
                </a:solidFill>
                <a:latin typeface="Times New Roman" pitchFamily="18" charset="0"/>
                <a:ea typeface="MS PGothic" pitchFamily="34" charset="-128"/>
              </a:defRPr>
            </a:lvl9pPr>
          </a:lstStyle>
          <a:p>
            <a:r>
              <a:rPr lang="fr-FR" sz="1100" b="1">
                <a:solidFill>
                  <a:srgbClr val="970068"/>
                </a:solidFill>
                <a:latin typeface="Arial" pitchFamily="34" charset="0"/>
              </a:rPr>
              <a:t>Injecteur BDO</a:t>
            </a:r>
          </a:p>
        </p:txBody>
      </p:sp>
      <p:sp>
        <p:nvSpPr>
          <p:cNvPr id="193" name="Line 126"/>
          <p:cNvSpPr>
            <a:spLocks noChangeShapeType="1"/>
          </p:cNvSpPr>
          <p:nvPr/>
        </p:nvSpPr>
        <p:spPr bwMode="auto">
          <a:xfrm flipH="1">
            <a:off x="4522344" y="1654837"/>
            <a:ext cx="3751263" cy="0"/>
          </a:xfrm>
          <a:prstGeom prst="line">
            <a:avLst/>
          </a:prstGeom>
          <a:noFill/>
          <a:ln w="38100">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87" tIns="52144" rIns="104287" bIns="52144"/>
          <a:lstStyle/>
          <a:p>
            <a:endParaRPr lang="fr-FR"/>
          </a:p>
        </p:txBody>
      </p:sp>
      <p:sp>
        <p:nvSpPr>
          <p:cNvPr id="194" name="Text Box 127"/>
          <p:cNvSpPr txBox="1">
            <a:spLocks noChangeArrowheads="1"/>
          </p:cNvSpPr>
          <p:nvPr/>
        </p:nvSpPr>
        <p:spPr bwMode="auto">
          <a:xfrm>
            <a:off x="6662702" y="1331371"/>
            <a:ext cx="1992422" cy="246211"/>
          </a:xfrm>
          <a:prstGeom prst="rect">
            <a:avLst/>
          </a:prstGeom>
          <a:solidFill>
            <a:schemeClr val="bg1"/>
          </a:solidFill>
          <a:ln>
            <a:noFill/>
          </a:ln>
          <a:effectLst/>
          <a:extLst/>
        </p:spPr>
        <p:txBody>
          <a:bodyPr wrap="square" lIns="91428" tIns="45715" rIns="91428" bIns="45715">
            <a:spAutoFit/>
          </a:bodyPr>
          <a:lstStyle>
            <a:lvl1pPr eaLnBrk="0" hangingPunct="0">
              <a:defRPr sz="2000">
                <a:solidFill>
                  <a:schemeClr val="tx1"/>
                </a:solidFill>
                <a:latin typeface="Times New Roman" pitchFamily="18" charset="0"/>
                <a:ea typeface="MS PGothic" pitchFamily="34" charset="-128"/>
              </a:defRPr>
            </a:lvl1pPr>
            <a:lvl2pPr marL="742950" indent="-285750" eaLnBrk="0" hangingPunct="0">
              <a:defRPr sz="2000">
                <a:solidFill>
                  <a:schemeClr val="tx1"/>
                </a:solidFill>
                <a:latin typeface="Times New Roman" pitchFamily="18" charset="0"/>
                <a:ea typeface="MS PGothic" pitchFamily="34" charset="-128"/>
              </a:defRPr>
            </a:lvl2pPr>
            <a:lvl3pPr marL="1143000" indent="-228600" eaLnBrk="0" hangingPunct="0">
              <a:defRPr sz="2000">
                <a:solidFill>
                  <a:schemeClr val="tx1"/>
                </a:solidFill>
                <a:latin typeface="Times New Roman" pitchFamily="18" charset="0"/>
                <a:ea typeface="MS PGothic" pitchFamily="34" charset="-128"/>
              </a:defRPr>
            </a:lvl3pPr>
            <a:lvl4pPr marL="1600200" indent="-228600" eaLnBrk="0" hangingPunct="0">
              <a:defRPr sz="2000">
                <a:solidFill>
                  <a:schemeClr val="tx1"/>
                </a:solidFill>
                <a:latin typeface="Times New Roman" pitchFamily="18" charset="0"/>
                <a:ea typeface="MS PGothic" pitchFamily="34" charset="-128"/>
              </a:defRPr>
            </a:lvl4pPr>
            <a:lvl5pPr marL="2057400" indent="-228600" eaLnBrk="0" hangingPunct="0">
              <a:defRPr sz="20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0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0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0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000">
                <a:solidFill>
                  <a:schemeClr val="tx1"/>
                </a:solidFill>
                <a:latin typeface="Times New Roman" pitchFamily="18" charset="0"/>
                <a:ea typeface="MS PGothic" pitchFamily="34" charset="-128"/>
              </a:defRPr>
            </a:lvl9pPr>
          </a:lstStyle>
          <a:p>
            <a:r>
              <a:rPr lang="fr-FR" sz="1000" b="1" dirty="0">
                <a:solidFill>
                  <a:srgbClr val="0C419A"/>
                </a:solidFill>
                <a:latin typeface="Arial" pitchFamily="34" charset="0"/>
              </a:rPr>
              <a:t>Consultation des docs ATMP</a:t>
            </a:r>
          </a:p>
        </p:txBody>
      </p:sp>
      <p:sp>
        <p:nvSpPr>
          <p:cNvPr id="195" name="AutoShape 128"/>
          <p:cNvSpPr>
            <a:spLocks noChangeArrowheads="1"/>
          </p:cNvSpPr>
          <p:nvPr/>
        </p:nvSpPr>
        <p:spPr bwMode="auto">
          <a:xfrm>
            <a:off x="170121" y="818707"/>
            <a:ext cx="1550287" cy="3120780"/>
          </a:xfrm>
          <a:prstGeom prst="flowChartDocument">
            <a:avLst/>
          </a:prstGeom>
          <a:solidFill>
            <a:schemeClr val="bg1">
              <a:lumMod val="95000"/>
            </a:schemeClr>
          </a:solidFill>
          <a:ln w="9525">
            <a:noFill/>
            <a:round/>
            <a:headEnd/>
            <a:tailEnd/>
          </a:ln>
          <a:effectLst/>
          <a:extLst/>
        </p:spPr>
        <p:txBody>
          <a:bodyPr wrap="none" lIns="91428" tIns="45715" rIns="91428" bIns="45715" anchor="ctr"/>
          <a:lstStyle/>
          <a:p>
            <a:pPr eaLnBrk="0" hangingPunct="0"/>
            <a:r>
              <a:rPr lang="fr-FR" sz="1100" b="1" dirty="0" smtClean="0">
                <a:latin typeface="Arial" pitchFamily="34" charset="0"/>
              </a:rPr>
              <a:t>Courrier</a:t>
            </a:r>
          </a:p>
          <a:p>
            <a:pPr eaLnBrk="0" hangingPunct="0"/>
            <a:r>
              <a:rPr lang="fr-FR" sz="1100" b="1" dirty="0" smtClean="0">
                <a:latin typeface="Arial" pitchFamily="34" charset="0"/>
              </a:rPr>
              <a:t>IJ </a:t>
            </a:r>
            <a:r>
              <a:rPr lang="fr-FR" sz="1100" b="1" dirty="0">
                <a:latin typeface="Arial" pitchFamily="34" charset="0"/>
              </a:rPr>
              <a:t>AS</a:t>
            </a:r>
          </a:p>
          <a:p>
            <a:pPr eaLnBrk="0" hangingPunct="0"/>
            <a:r>
              <a:rPr lang="fr-FR" sz="1100" b="1" dirty="0">
                <a:latin typeface="Arial" pitchFamily="34" charset="0"/>
              </a:rPr>
              <a:t>IJ AT/MP</a:t>
            </a:r>
          </a:p>
          <a:p>
            <a:pPr eaLnBrk="0" hangingPunct="0"/>
            <a:r>
              <a:rPr lang="fr-FR" sz="1100" b="1" dirty="0" smtClean="0">
                <a:latin typeface="Arial" pitchFamily="34" charset="0"/>
              </a:rPr>
              <a:t>RecoATMP</a:t>
            </a:r>
            <a:endParaRPr lang="fr-FR" sz="1100" b="1" dirty="0">
              <a:latin typeface="Arial" pitchFamily="34" charset="0"/>
            </a:endParaRPr>
          </a:p>
          <a:p>
            <a:pPr eaLnBrk="0" hangingPunct="0"/>
            <a:r>
              <a:rPr lang="fr-FR" sz="1100" b="1" dirty="0">
                <a:latin typeface="Arial" pitchFamily="34" charset="0"/>
              </a:rPr>
              <a:t>Rentes</a:t>
            </a:r>
          </a:p>
          <a:p>
            <a:pPr eaLnBrk="0" hangingPunct="0"/>
            <a:r>
              <a:rPr lang="fr-FR" sz="1100" b="1" dirty="0">
                <a:latin typeface="Arial" pitchFamily="34" charset="0"/>
              </a:rPr>
              <a:t>Invalidité</a:t>
            </a:r>
          </a:p>
          <a:p>
            <a:pPr eaLnBrk="0" hangingPunct="0"/>
            <a:r>
              <a:rPr lang="fr-FR" sz="1100" b="1" dirty="0">
                <a:latin typeface="Arial" pitchFamily="34" charset="0"/>
              </a:rPr>
              <a:t>Capitaux décès</a:t>
            </a:r>
          </a:p>
          <a:p>
            <a:pPr eaLnBrk="0" hangingPunct="0"/>
            <a:r>
              <a:rPr lang="fr-FR" sz="1100" b="1" dirty="0">
                <a:latin typeface="Arial" pitchFamily="34" charset="0"/>
              </a:rPr>
              <a:t>CMUb</a:t>
            </a:r>
          </a:p>
          <a:p>
            <a:pPr eaLnBrk="0" hangingPunct="0"/>
            <a:r>
              <a:rPr lang="fr-FR" sz="1100" b="1" dirty="0">
                <a:latin typeface="Arial" pitchFamily="34" charset="0"/>
              </a:rPr>
              <a:t>CMUC/ACS</a:t>
            </a:r>
          </a:p>
          <a:p>
            <a:pPr eaLnBrk="0" hangingPunct="0"/>
            <a:r>
              <a:rPr lang="fr-FR" sz="1100" b="1" dirty="0">
                <a:latin typeface="Arial" pitchFamily="34" charset="0"/>
              </a:rPr>
              <a:t>AME</a:t>
            </a:r>
          </a:p>
          <a:p>
            <a:pPr eaLnBrk="0" hangingPunct="0"/>
            <a:r>
              <a:rPr lang="fr-FR" sz="1100" b="1" dirty="0">
                <a:latin typeface="Arial" pitchFamily="34" charset="0"/>
              </a:rPr>
              <a:t>GDB</a:t>
            </a:r>
          </a:p>
          <a:p>
            <a:pPr eaLnBrk="0" hangingPunct="0"/>
            <a:r>
              <a:rPr lang="fr-FR" sz="1100" b="1" dirty="0" smtClean="0">
                <a:latin typeface="Arial" pitchFamily="34" charset="0"/>
              </a:rPr>
              <a:t>DIVERS</a:t>
            </a:r>
          </a:p>
          <a:p>
            <a:pPr defTabSz="1042988"/>
            <a:r>
              <a:rPr lang="fr-FR" sz="1100" dirty="0">
                <a:latin typeface="Arial" pitchFamily="34" charset="0"/>
              </a:rPr>
              <a:t>CREIC</a:t>
            </a:r>
          </a:p>
          <a:p>
            <a:pPr defTabSz="1042988"/>
            <a:r>
              <a:rPr lang="fr-FR" sz="1100" dirty="0">
                <a:latin typeface="Arial" pitchFamily="34" charset="0"/>
              </a:rPr>
              <a:t>Fichiers PS</a:t>
            </a:r>
          </a:p>
          <a:p>
            <a:pPr defTabSz="1042988"/>
            <a:r>
              <a:rPr lang="fr-FR" sz="1100" dirty="0">
                <a:latin typeface="Arial" pitchFamily="34" charset="0"/>
              </a:rPr>
              <a:t>Fichiers Employeurs</a:t>
            </a:r>
          </a:p>
        </p:txBody>
      </p:sp>
      <p:sp>
        <p:nvSpPr>
          <p:cNvPr id="196" name="AutoShape 129"/>
          <p:cNvSpPr>
            <a:spLocks noChangeArrowheads="1"/>
          </p:cNvSpPr>
          <p:nvPr/>
        </p:nvSpPr>
        <p:spPr bwMode="auto">
          <a:xfrm>
            <a:off x="640907" y="3560714"/>
            <a:ext cx="617537" cy="392112"/>
          </a:xfrm>
          <a:prstGeom prst="cube">
            <a:avLst>
              <a:gd name="adj" fmla="val 25000"/>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a:extLst/>
        </p:spPr>
        <p:txBody>
          <a:bodyPr lIns="0" tIns="46800" rIns="0" bIns="46800" anchor="ctr"/>
          <a:lstStyle/>
          <a:p>
            <a:pPr algn="ctr"/>
            <a:r>
              <a:rPr lang="fr-FR" sz="1400" dirty="0"/>
              <a:t>FAX</a:t>
            </a:r>
          </a:p>
        </p:txBody>
      </p:sp>
      <p:sp>
        <p:nvSpPr>
          <p:cNvPr id="197" name="Line 130"/>
          <p:cNvSpPr>
            <a:spLocks noChangeShapeType="1"/>
          </p:cNvSpPr>
          <p:nvPr/>
        </p:nvSpPr>
        <p:spPr bwMode="auto">
          <a:xfrm flipV="1">
            <a:off x="1258445" y="2596255"/>
            <a:ext cx="1663700" cy="1108096"/>
          </a:xfrm>
          <a:prstGeom prst="line">
            <a:avLst/>
          </a:prstGeom>
          <a:noFill/>
          <a:ln w="28575">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87" tIns="52144" rIns="104287" bIns="52144"/>
          <a:lstStyle/>
          <a:p>
            <a:endParaRPr lang="fr-FR"/>
          </a:p>
        </p:txBody>
      </p:sp>
      <p:cxnSp>
        <p:nvCxnSpPr>
          <p:cNvPr id="198" name="Connecteur droit avec flèche 3"/>
          <p:cNvCxnSpPr/>
          <p:nvPr/>
        </p:nvCxnSpPr>
        <p:spPr>
          <a:xfrm>
            <a:off x="4522344" y="1907250"/>
            <a:ext cx="1541463" cy="11112"/>
          </a:xfrm>
          <a:prstGeom prst="straightConnector1">
            <a:avLst/>
          </a:prstGeom>
          <a:ln w="38100">
            <a:solidFill>
              <a:schemeClr val="accent4">
                <a:lumMod val="90000"/>
                <a:lumOff val="1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99" name="Connecteur droit avec flèche 136"/>
          <p:cNvCxnSpPr/>
          <p:nvPr/>
        </p:nvCxnSpPr>
        <p:spPr>
          <a:xfrm>
            <a:off x="4522344" y="3645562"/>
            <a:ext cx="1541463" cy="11113"/>
          </a:xfrm>
          <a:prstGeom prst="straightConnector1">
            <a:avLst/>
          </a:prstGeom>
          <a:ln w="38100">
            <a:solidFill>
              <a:schemeClr val="accent4">
                <a:lumMod val="90000"/>
                <a:lumOff val="1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1" name="Rectangle 2"/>
          <p:cNvSpPr>
            <a:spLocks noGrp="1" noChangeArrowheads="1"/>
          </p:cNvSpPr>
          <p:nvPr>
            <p:ph type="title"/>
          </p:nvPr>
        </p:nvSpPr>
        <p:spPr>
          <a:xfrm>
            <a:off x="79375" y="22225"/>
            <a:ext cx="9639300" cy="581025"/>
          </a:xfrm>
        </p:spPr>
        <p:txBody>
          <a:bodyPr/>
          <a:lstStyle/>
          <a:p>
            <a:r>
              <a:rPr lang="fr-FR" sz="2000" dirty="0">
                <a:latin typeface="Arial" charset="0"/>
                <a:cs typeface="Arial" charset="0"/>
              </a:rPr>
              <a:t>5</a:t>
            </a:r>
            <a:r>
              <a:rPr lang="fr-FR" sz="2000" dirty="0" smtClean="0">
                <a:latin typeface="Arial" charset="0"/>
                <a:cs typeface="Arial" charset="0"/>
              </a:rPr>
              <a:t>. Dématérialisation du papier : </a:t>
            </a:r>
            <a:r>
              <a:rPr lang="fr-FR" sz="1800" i="1" dirty="0" smtClean="0">
                <a:latin typeface="Arial" charset="0"/>
                <a:cs typeface="Arial" charset="0"/>
              </a:rPr>
              <a:t>DIADEME</a:t>
            </a:r>
            <a:endParaRPr lang="fr-FR" sz="1800" i="1" dirty="0">
              <a:latin typeface="Arial" charset="0"/>
              <a:cs typeface="Arial" charset="0"/>
            </a:endParaRPr>
          </a:p>
        </p:txBody>
      </p:sp>
      <p:pic>
        <p:nvPicPr>
          <p:cNvPr id="152" name="Picture 2" descr="C:\Users\ANDRE-01918\AppData\Local\Microsoft\Windows\Temporary Internet Files\Content.IE5\HTNNDU0E\MC900340228[1].wmf"/>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644071" y="2303457"/>
            <a:ext cx="825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Rectangle 24"/>
          <p:cNvSpPr>
            <a:spLocks noChangeArrowheads="1"/>
          </p:cNvSpPr>
          <p:nvPr/>
        </p:nvSpPr>
        <p:spPr bwMode="auto">
          <a:xfrm>
            <a:off x="3617341" y="4966511"/>
            <a:ext cx="86360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87" tIns="52144" rIns="104287" bIns="52144" anchor="ctr"/>
          <a:lstStyle/>
          <a:p>
            <a:pPr algn="ctr" defTabSz="1042988"/>
            <a:r>
              <a:rPr lang="fr-FR" sz="1200" b="0" dirty="0">
                <a:solidFill>
                  <a:schemeClr val="bg1"/>
                </a:solidFill>
              </a:rPr>
              <a:t>PRN, </a:t>
            </a:r>
          </a:p>
          <a:p>
            <a:pPr algn="ctr" defTabSz="1042988"/>
            <a:r>
              <a:rPr lang="fr-FR" sz="1200" b="0" dirty="0">
                <a:solidFill>
                  <a:schemeClr val="bg1"/>
                </a:solidFill>
              </a:rPr>
              <a:t>CM, BH</a:t>
            </a:r>
          </a:p>
          <a:p>
            <a:pPr algn="ctr" defTabSz="1042988"/>
            <a:r>
              <a:rPr lang="fr-FR" sz="1200" b="0" dirty="0" smtClean="0">
                <a:solidFill>
                  <a:schemeClr val="bg1"/>
                </a:solidFill>
              </a:rPr>
              <a:t>Corbeilles</a:t>
            </a:r>
            <a:endParaRPr lang="fr-FR" sz="1200" b="0" dirty="0">
              <a:solidFill>
                <a:schemeClr val="bg1"/>
              </a:solidFill>
            </a:endParaRPr>
          </a:p>
          <a:p>
            <a:pPr algn="ctr" defTabSz="1042988"/>
            <a:r>
              <a:rPr lang="fr-FR" sz="1200" b="0" dirty="0">
                <a:solidFill>
                  <a:schemeClr val="bg1"/>
                </a:solidFill>
              </a:rPr>
              <a:t>SM</a:t>
            </a:r>
          </a:p>
        </p:txBody>
      </p:sp>
      <p:sp>
        <p:nvSpPr>
          <p:cNvPr id="156" name="Rectangle 24"/>
          <p:cNvSpPr>
            <a:spLocks noChangeArrowheads="1"/>
          </p:cNvSpPr>
          <p:nvPr/>
        </p:nvSpPr>
        <p:spPr bwMode="auto">
          <a:xfrm>
            <a:off x="3461839" y="2680316"/>
            <a:ext cx="1152525" cy="542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87" tIns="52144" rIns="104287" bIns="52144" anchor="ctr"/>
          <a:lstStyle/>
          <a:p>
            <a:pPr algn="ctr" defTabSz="1042988"/>
            <a:r>
              <a:rPr lang="fr-FR" sz="1200" b="0" dirty="0">
                <a:solidFill>
                  <a:schemeClr val="bg1"/>
                </a:solidFill>
              </a:rPr>
              <a:t>Corbeilles</a:t>
            </a:r>
          </a:p>
          <a:p>
            <a:pPr algn="ctr" defTabSz="1042988"/>
            <a:r>
              <a:rPr lang="fr-FR" sz="1200" b="0" dirty="0">
                <a:solidFill>
                  <a:schemeClr val="bg1"/>
                </a:solidFill>
              </a:rPr>
              <a:t>SA</a:t>
            </a:r>
          </a:p>
        </p:txBody>
      </p:sp>
      <p:pic>
        <p:nvPicPr>
          <p:cNvPr id="160" name="Picture 2" descr="C:\Users\ANDRE-01918\AppData\Local\Microsoft\Windows\Temporary Internet Files\Content.IE5\HTNNDU0E\MC900340228[1].wmf"/>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600007" y="4541156"/>
            <a:ext cx="825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73377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10"/>
          <p:cNvSpPr>
            <a:spLocks noChangeArrowheads="1"/>
          </p:cNvSpPr>
          <p:nvPr/>
        </p:nvSpPr>
        <p:spPr bwMode="auto">
          <a:xfrm>
            <a:off x="612775" y="808485"/>
            <a:ext cx="918051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72000" bIns="0">
            <a:spAutoFit/>
          </a:bodyPr>
          <a:lstStyle/>
          <a:p>
            <a:pPr marL="3175" lvl="2" indent="-168275" defTabSz="995363">
              <a:lnSpc>
                <a:spcPts val="1800"/>
              </a:lnSpc>
              <a:spcBef>
                <a:spcPts val="600"/>
              </a:spcBef>
              <a:spcAft>
                <a:spcPts val="900"/>
              </a:spcAft>
              <a:buClr>
                <a:schemeClr val="accent2"/>
              </a:buClr>
              <a:buSzPct val="30000"/>
            </a:pPr>
            <a:r>
              <a:rPr lang="fr-FR" sz="1600" dirty="0" smtClean="0"/>
              <a:t>DIADEME vu du poste d’un Agent</a:t>
            </a:r>
            <a:endParaRPr lang="fr-FR" sz="1600" b="0" i="1" dirty="0" smtClean="0"/>
          </a:p>
        </p:txBody>
      </p:sp>
      <p:cxnSp>
        <p:nvCxnSpPr>
          <p:cNvPr id="55" name="Straight Connector 11"/>
          <p:cNvCxnSpPr>
            <a:cxnSpLocks noChangeShapeType="1"/>
          </p:cNvCxnSpPr>
          <p:nvPr/>
        </p:nvCxnSpPr>
        <p:spPr bwMode="auto">
          <a:xfrm>
            <a:off x="612775" y="1081446"/>
            <a:ext cx="9180513"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pic>
        <p:nvPicPr>
          <p:cNvPr id="65" name="Picture 2"/>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1886735" y="1352767"/>
            <a:ext cx="6132530" cy="46626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66" name="AutoShape 7"/>
          <p:cNvSpPr>
            <a:spLocks noChangeArrowheads="1"/>
          </p:cNvSpPr>
          <p:nvPr/>
        </p:nvSpPr>
        <p:spPr bwMode="auto">
          <a:xfrm>
            <a:off x="8112038" y="1661340"/>
            <a:ext cx="1584000" cy="792162"/>
          </a:xfrm>
          <a:prstGeom prst="wedgeRoundRectCallout">
            <a:avLst>
              <a:gd name="adj1" fmla="val -117598"/>
              <a:gd name="adj2" fmla="val 98002"/>
              <a:gd name="adj3" fmla="val 16667"/>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p:spPr>
        <p:txBody>
          <a:bodyPr lIns="0" tIns="46800" rIns="0" bIns="46800" anchor="ctr"/>
          <a:lstStyle/>
          <a:p>
            <a:pPr algn="ctr"/>
            <a:r>
              <a:rPr lang="fr-FR" sz="1400" dirty="0"/>
              <a:t>Image du document dématérialisé</a:t>
            </a:r>
          </a:p>
        </p:txBody>
      </p:sp>
      <p:sp>
        <p:nvSpPr>
          <p:cNvPr id="67" name="AutoShape 8"/>
          <p:cNvSpPr>
            <a:spLocks noChangeArrowheads="1"/>
          </p:cNvSpPr>
          <p:nvPr/>
        </p:nvSpPr>
        <p:spPr bwMode="auto">
          <a:xfrm>
            <a:off x="222422" y="2601119"/>
            <a:ext cx="1584000" cy="792162"/>
          </a:xfrm>
          <a:prstGeom prst="wedgeRoundRectCallout">
            <a:avLst>
              <a:gd name="adj1" fmla="val 95202"/>
              <a:gd name="adj2" fmla="val 102994"/>
              <a:gd name="adj3" fmla="val 16667"/>
            </a:avLst>
          </a:prstGeom>
          <a:solidFill>
            <a:schemeClr val="bg1">
              <a:lumMod val="85000"/>
            </a:schemeClr>
          </a:solidFill>
          <a:ln w="9525" algn="ctr">
            <a:solidFill>
              <a:schemeClr val="bg1">
                <a:lumMod val="50000"/>
              </a:schemeClr>
            </a:solidFill>
            <a:round/>
            <a:headEnd/>
            <a:tailEnd/>
          </a:ln>
          <a:effectLst>
            <a:outerShdw blurRad="50800" dist="38100" dir="8100000" algn="tr" rotWithShape="0">
              <a:prstClr val="black">
                <a:alpha val="40000"/>
              </a:prstClr>
            </a:outerShdw>
          </a:effectLst>
          <a:scene3d>
            <a:camera prst="orthographicFront"/>
            <a:lightRig rig="threePt" dir="t"/>
          </a:scene3d>
          <a:sp3d prstMaterial="powder">
            <a:bevelT/>
            <a:bevelB/>
          </a:sp3d>
        </p:spPr>
        <p:txBody>
          <a:bodyPr lIns="0" tIns="46800" rIns="0" bIns="46800" anchor="ctr"/>
          <a:lstStyle/>
          <a:p>
            <a:pPr algn="ctr"/>
            <a:r>
              <a:rPr lang="fr-FR" sz="1400" dirty="0"/>
              <a:t>Instruction dans l’application métier</a:t>
            </a:r>
          </a:p>
        </p:txBody>
      </p:sp>
      <p:sp>
        <p:nvSpPr>
          <p:cNvPr id="9" name="Rectangle 2"/>
          <p:cNvSpPr>
            <a:spLocks noGrp="1" noChangeArrowheads="1"/>
          </p:cNvSpPr>
          <p:nvPr>
            <p:ph type="title"/>
          </p:nvPr>
        </p:nvSpPr>
        <p:spPr>
          <a:xfrm>
            <a:off x="79375" y="22225"/>
            <a:ext cx="9639300" cy="581025"/>
          </a:xfrm>
        </p:spPr>
        <p:txBody>
          <a:bodyPr/>
          <a:lstStyle/>
          <a:p>
            <a:r>
              <a:rPr lang="fr-FR" sz="2000" dirty="0">
                <a:latin typeface="Arial" charset="0"/>
                <a:cs typeface="Arial" charset="0"/>
              </a:rPr>
              <a:t>5</a:t>
            </a:r>
            <a:r>
              <a:rPr lang="fr-FR" sz="2000" dirty="0" smtClean="0">
                <a:latin typeface="Arial" charset="0"/>
                <a:cs typeface="Arial" charset="0"/>
              </a:rPr>
              <a:t>. Dématérialisation du papier : </a:t>
            </a:r>
            <a:r>
              <a:rPr lang="fr-FR" sz="1800" i="1" dirty="0" smtClean="0">
                <a:latin typeface="Arial" charset="0"/>
                <a:cs typeface="Arial" charset="0"/>
              </a:rPr>
              <a:t>DIADEME</a:t>
            </a:r>
            <a:endParaRPr lang="fr-FR" sz="1800" i="1" dirty="0">
              <a:latin typeface="Arial" charset="0"/>
              <a:cs typeface="Arial" charset="0"/>
            </a:endParaRPr>
          </a:p>
        </p:txBody>
      </p:sp>
    </p:spTree>
    <p:extLst>
      <p:ext uri="{BB962C8B-B14F-4D97-AF65-F5344CB8AC3E}">
        <p14:creationId xmlns:p14="http://schemas.microsoft.com/office/powerpoint/2010/main" val="30584649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fr-FR" sz="2000" dirty="0" smtClean="0">
                <a:latin typeface="Arial" charset="0"/>
                <a:cs typeface="Arial" charset="0"/>
              </a:rPr>
              <a:t>Conclusion</a:t>
            </a:r>
            <a:endParaRPr lang="fr-FR" sz="1800" i="1" dirty="0">
              <a:latin typeface="Arial" charset="0"/>
              <a:cs typeface="Arial" charset="0"/>
            </a:endParaRPr>
          </a:p>
        </p:txBody>
      </p:sp>
      <p:sp>
        <p:nvSpPr>
          <p:cNvPr id="16" name="Rounded Rectangle 15"/>
          <p:cNvSpPr/>
          <p:nvPr/>
        </p:nvSpPr>
        <p:spPr bwMode="auto">
          <a:xfrm>
            <a:off x="2979506" y="742248"/>
            <a:ext cx="6926494" cy="5493959"/>
          </a:xfrm>
          <a:prstGeom prst="roundRect">
            <a:avLst>
              <a:gd name="adj" fmla="val 11390"/>
            </a:avLst>
          </a:prstGeom>
          <a:noFill/>
          <a:ln w="15875">
            <a:solidFill>
              <a:schemeClr val="bg1">
                <a:lumMod val="50000"/>
              </a:schemeClr>
            </a:solidFill>
            <a:prstDash val="dash"/>
          </a:ln>
        </p:spPr>
        <p:txBody>
          <a:bodyPr lIns="0" tIns="46800" rIns="0" bIns="46800" anchor="ctr"/>
          <a:lstStyle/>
          <a:p>
            <a:pPr marL="0" lvl="2" defTabSz="995363">
              <a:lnSpc>
                <a:spcPts val="1700"/>
              </a:lnSpc>
              <a:spcBef>
                <a:spcPts val="600"/>
              </a:spcBef>
              <a:spcAft>
                <a:spcPts val="600"/>
              </a:spcAft>
              <a:buClr>
                <a:schemeClr val="accent2"/>
              </a:buClr>
              <a:buSzPct val="75000"/>
              <a:defRPr/>
            </a:pPr>
            <a:r>
              <a:rPr lang="fr-FR" sz="2000" dirty="0">
                <a:solidFill>
                  <a:schemeClr val="accent6">
                    <a:lumMod val="75000"/>
                  </a:schemeClr>
                </a:solidFill>
              </a:rPr>
              <a:t>Yasmine et Marcel attendent un heureux </a:t>
            </a:r>
            <a:r>
              <a:rPr lang="fr-FR" sz="2000" dirty="0" smtClean="0">
                <a:solidFill>
                  <a:schemeClr val="accent6">
                    <a:lumMod val="75000"/>
                  </a:schemeClr>
                </a:solidFill>
              </a:rPr>
              <a:t>évènement </a:t>
            </a:r>
            <a:r>
              <a:rPr lang="fr-FR" sz="2000" dirty="0">
                <a:solidFill>
                  <a:schemeClr val="accent6">
                    <a:lumMod val="75000"/>
                  </a:schemeClr>
                </a:solidFill>
              </a:rPr>
              <a:t>!</a:t>
            </a:r>
          </a:p>
          <a:p>
            <a:pPr marL="0" lvl="2" defTabSz="995363">
              <a:lnSpc>
                <a:spcPts val="1700"/>
              </a:lnSpc>
              <a:spcBef>
                <a:spcPts val="600"/>
              </a:spcBef>
              <a:spcAft>
                <a:spcPts val="600"/>
              </a:spcAft>
              <a:buClr>
                <a:schemeClr val="accent2"/>
              </a:buClr>
              <a:buSzPct val="75000"/>
              <a:defRPr/>
            </a:pPr>
            <a:endParaRPr lang="fr-FR" sz="2000" dirty="0" smtClean="0">
              <a:solidFill>
                <a:schemeClr val="accent6">
                  <a:lumMod val="75000"/>
                </a:schemeClr>
              </a:solidFill>
            </a:endParaRPr>
          </a:p>
          <a:p>
            <a:pPr marL="0" lvl="2" defTabSz="995363">
              <a:lnSpc>
                <a:spcPts val="1700"/>
              </a:lnSpc>
              <a:spcBef>
                <a:spcPts val="600"/>
              </a:spcBef>
              <a:spcAft>
                <a:spcPts val="600"/>
              </a:spcAft>
              <a:buClr>
                <a:schemeClr val="accent2"/>
              </a:buClr>
              <a:buSzPct val="75000"/>
              <a:defRPr/>
            </a:pPr>
            <a:r>
              <a:rPr lang="fr-FR" sz="2000" dirty="0" smtClean="0">
                <a:solidFill>
                  <a:schemeClr val="accent6">
                    <a:lumMod val="75000"/>
                  </a:schemeClr>
                </a:solidFill>
              </a:rPr>
              <a:t>Ils </a:t>
            </a:r>
            <a:r>
              <a:rPr lang="fr-FR" sz="2000" dirty="0">
                <a:solidFill>
                  <a:schemeClr val="accent6">
                    <a:lumMod val="75000"/>
                  </a:schemeClr>
                </a:solidFill>
              </a:rPr>
              <a:t>pourront déclarer la naissance de leur enfant à l’Assurance Maladie depuis leur compte </a:t>
            </a:r>
            <a:r>
              <a:rPr lang="fr-FR" sz="2000" dirty="0" err="1">
                <a:solidFill>
                  <a:schemeClr val="accent6">
                    <a:lumMod val="75000"/>
                  </a:schemeClr>
                </a:solidFill>
              </a:rPr>
              <a:t>Ameli</a:t>
            </a:r>
            <a:r>
              <a:rPr lang="fr-FR" sz="2000" kern="0" dirty="0" smtClean="0">
                <a:solidFill>
                  <a:schemeClr val="accent6">
                    <a:lumMod val="75000"/>
                  </a:schemeClr>
                </a:solidFill>
                <a:latin typeface="Arial" panose="020B0604020202020204" pitchFamily="34" charset="0"/>
                <a:cs typeface="Arial" panose="020B0604020202020204" pitchFamily="34" charset="0"/>
              </a:rPr>
              <a:t>.</a:t>
            </a:r>
          </a:p>
          <a:p>
            <a:pPr marL="0" lvl="2" defTabSz="995363">
              <a:lnSpc>
                <a:spcPts val="1600"/>
              </a:lnSpc>
              <a:spcBef>
                <a:spcPts val="600"/>
              </a:spcBef>
              <a:spcAft>
                <a:spcPts val="600"/>
              </a:spcAft>
              <a:buClr>
                <a:schemeClr val="accent2"/>
              </a:buClr>
              <a:buSzPct val="75000"/>
              <a:defRPr/>
            </a:pPr>
            <a:endParaRPr lang="fr-FR" sz="1400" kern="0" dirty="0" smtClean="0">
              <a:solidFill>
                <a:schemeClr val="accent6">
                  <a:lumMod val="75000"/>
                </a:schemeClr>
              </a:solidFill>
              <a:latin typeface="Arial" panose="020B0604020202020204" pitchFamily="34" charset="0"/>
              <a:cs typeface="Arial" panose="020B0604020202020204" pitchFamily="34" charset="0"/>
            </a:endParaRPr>
          </a:p>
          <a:p>
            <a:pPr marL="0" lvl="2" defTabSz="995363">
              <a:lnSpc>
                <a:spcPts val="1600"/>
              </a:lnSpc>
              <a:spcBef>
                <a:spcPts val="600"/>
              </a:spcBef>
              <a:spcAft>
                <a:spcPts val="600"/>
              </a:spcAft>
              <a:buClr>
                <a:schemeClr val="accent2"/>
              </a:buClr>
              <a:buSzPct val="75000"/>
              <a:defRPr/>
            </a:pPr>
            <a:endParaRPr lang="fr-FR" sz="1400" kern="0" dirty="0">
              <a:solidFill>
                <a:schemeClr val="accent6">
                  <a:lumMod val="75000"/>
                </a:schemeClr>
              </a:solidFill>
              <a:latin typeface="Arial" panose="020B0604020202020204" pitchFamily="34" charset="0"/>
              <a:cs typeface="Arial" panose="020B0604020202020204" pitchFamily="34" charset="0"/>
            </a:endParaRPr>
          </a:p>
          <a:p>
            <a:pPr marL="0" lvl="2" defTabSz="995363">
              <a:lnSpc>
                <a:spcPts val="1600"/>
              </a:lnSpc>
              <a:spcBef>
                <a:spcPts val="600"/>
              </a:spcBef>
              <a:spcAft>
                <a:spcPts val="600"/>
              </a:spcAft>
              <a:buClr>
                <a:schemeClr val="accent2"/>
              </a:buClr>
              <a:buSzPct val="75000"/>
              <a:defRPr/>
            </a:pPr>
            <a:endParaRPr lang="fr-FR" sz="1400" kern="0" dirty="0" smtClean="0">
              <a:solidFill>
                <a:schemeClr val="accent6">
                  <a:lumMod val="75000"/>
                </a:schemeClr>
              </a:solidFill>
              <a:latin typeface="Arial" panose="020B0604020202020204" pitchFamily="34" charset="0"/>
              <a:cs typeface="Arial" panose="020B0604020202020204" pitchFamily="34" charset="0"/>
            </a:endParaRPr>
          </a:p>
          <a:p>
            <a:pPr marL="0" lvl="2" defTabSz="995363">
              <a:lnSpc>
                <a:spcPts val="1600"/>
              </a:lnSpc>
              <a:spcBef>
                <a:spcPts val="600"/>
              </a:spcBef>
              <a:spcAft>
                <a:spcPts val="600"/>
              </a:spcAft>
              <a:buClr>
                <a:schemeClr val="accent2"/>
              </a:buClr>
              <a:buSzPct val="75000"/>
              <a:defRPr/>
            </a:pPr>
            <a:endParaRPr lang="fr-FR" sz="1400" kern="0" dirty="0">
              <a:solidFill>
                <a:schemeClr val="accent6">
                  <a:lumMod val="75000"/>
                </a:schemeClr>
              </a:solidFill>
              <a:latin typeface="Arial" panose="020B0604020202020204" pitchFamily="34" charset="0"/>
              <a:cs typeface="Arial" panose="020B0604020202020204" pitchFamily="34" charset="0"/>
            </a:endParaRPr>
          </a:p>
          <a:p>
            <a:pPr marL="0" lvl="2" defTabSz="995363">
              <a:lnSpc>
                <a:spcPts val="1600"/>
              </a:lnSpc>
              <a:spcBef>
                <a:spcPts val="600"/>
              </a:spcBef>
              <a:spcAft>
                <a:spcPts val="600"/>
              </a:spcAft>
              <a:buClr>
                <a:schemeClr val="accent2"/>
              </a:buClr>
              <a:buSzPct val="75000"/>
              <a:defRPr/>
            </a:pPr>
            <a:endParaRPr lang="fr-FR" sz="1400" kern="0" dirty="0" smtClean="0">
              <a:solidFill>
                <a:schemeClr val="accent6">
                  <a:lumMod val="75000"/>
                </a:schemeClr>
              </a:solidFill>
              <a:latin typeface="Arial" panose="020B0604020202020204" pitchFamily="34" charset="0"/>
              <a:cs typeface="Arial" panose="020B0604020202020204" pitchFamily="34" charset="0"/>
            </a:endParaRPr>
          </a:p>
          <a:p>
            <a:pPr marL="0" lvl="2" defTabSz="995363">
              <a:lnSpc>
                <a:spcPts val="1600"/>
              </a:lnSpc>
              <a:spcBef>
                <a:spcPts val="600"/>
              </a:spcBef>
              <a:spcAft>
                <a:spcPts val="600"/>
              </a:spcAft>
              <a:buClr>
                <a:schemeClr val="accent2"/>
              </a:buClr>
              <a:buSzPct val="75000"/>
              <a:defRPr/>
            </a:pPr>
            <a:endParaRPr lang="fr-FR" sz="1400" kern="0" dirty="0">
              <a:solidFill>
                <a:schemeClr val="accent6">
                  <a:lumMod val="75000"/>
                </a:schemeClr>
              </a:solidFill>
              <a:latin typeface="Arial" panose="020B0604020202020204" pitchFamily="34" charset="0"/>
              <a:cs typeface="Arial" panose="020B0604020202020204" pitchFamily="34" charset="0"/>
            </a:endParaRPr>
          </a:p>
          <a:p>
            <a:pPr marL="0" lvl="2" defTabSz="995363">
              <a:lnSpc>
                <a:spcPts val="1600"/>
              </a:lnSpc>
              <a:spcBef>
                <a:spcPts val="600"/>
              </a:spcBef>
              <a:spcAft>
                <a:spcPts val="600"/>
              </a:spcAft>
              <a:buClr>
                <a:schemeClr val="accent2"/>
              </a:buClr>
              <a:buSzPct val="75000"/>
              <a:defRPr/>
            </a:pPr>
            <a:endParaRPr lang="fr-FR" sz="1400" kern="0" dirty="0" smtClean="0">
              <a:solidFill>
                <a:schemeClr val="accent6">
                  <a:lumMod val="75000"/>
                </a:schemeClr>
              </a:solidFill>
              <a:latin typeface="Arial" panose="020B0604020202020204" pitchFamily="34" charset="0"/>
              <a:cs typeface="Arial" panose="020B0604020202020204" pitchFamily="34" charset="0"/>
            </a:endParaRPr>
          </a:p>
          <a:p>
            <a:pPr marL="0" lvl="2" defTabSz="995363">
              <a:lnSpc>
                <a:spcPts val="1600"/>
              </a:lnSpc>
              <a:spcBef>
                <a:spcPts val="600"/>
              </a:spcBef>
              <a:spcAft>
                <a:spcPts val="600"/>
              </a:spcAft>
              <a:buClr>
                <a:schemeClr val="accent2"/>
              </a:buClr>
              <a:buSzPct val="75000"/>
              <a:defRPr/>
            </a:pPr>
            <a:endParaRPr lang="fr-FR" sz="1400" kern="0" dirty="0">
              <a:solidFill>
                <a:schemeClr val="accent6">
                  <a:lumMod val="75000"/>
                </a:schemeClr>
              </a:solidFill>
              <a:latin typeface="Arial" panose="020B0604020202020204" pitchFamily="34" charset="0"/>
              <a:cs typeface="Arial" panose="020B0604020202020204" pitchFamily="34" charset="0"/>
            </a:endParaRPr>
          </a:p>
          <a:p>
            <a:pPr marL="0" lvl="2" defTabSz="995363">
              <a:lnSpc>
                <a:spcPts val="1600"/>
              </a:lnSpc>
              <a:spcBef>
                <a:spcPts val="600"/>
              </a:spcBef>
              <a:spcAft>
                <a:spcPts val="600"/>
              </a:spcAft>
              <a:buClr>
                <a:schemeClr val="accent2"/>
              </a:buClr>
              <a:buSzPct val="75000"/>
              <a:defRPr/>
            </a:pPr>
            <a:endParaRPr lang="fr-FR" kern="0" dirty="0" smtClean="0">
              <a:solidFill>
                <a:schemeClr val="accent6">
                  <a:lumMod val="75000"/>
                </a:schemeClr>
              </a:solidFill>
              <a:latin typeface="Arial" panose="020B0604020202020204" pitchFamily="34" charset="0"/>
              <a:cs typeface="Arial" panose="020B0604020202020204" pitchFamily="34" charset="0"/>
            </a:endParaRPr>
          </a:p>
          <a:p>
            <a:pPr marL="0" lvl="2" defTabSz="995363">
              <a:lnSpc>
                <a:spcPts val="1600"/>
              </a:lnSpc>
              <a:spcBef>
                <a:spcPts val="600"/>
              </a:spcBef>
              <a:spcAft>
                <a:spcPts val="600"/>
              </a:spcAft>
              <a:buClr>
                <a:schemeClr val="accent2"/>
              </a:buClr>
              <a:buSzPct val="75000"/>
              <a:defRPr/>
            </a:pPr>
            <a:r>
              <a:rPr lang="fr-FR" kern="0" dirty="0" smtClean="0">
                <a:solidFill>
                  <a:schemeClr val="accent6">
                    <a:lumMod val="75000"/>
                  </a:schemeClr>
                </a:solidFill>
                <a:latin typeface="Arial" panose="020B0604020202020204" pitchFamily="34" charset="0"/>
                <a:cs typeface="Arial" panose="020B0604020202020204" pitchFamily="34" charset="0"/>
              </a:rPr>
              <a:t>Cet enfant, créé au RFI et à la BDO, bénéficiera à son tour des prestations de l’Assurance Maladie.</a:t>
            </a:r>
          </a:p>
        </p:txBody>
      </p:sp>
      <p:grpSp>
        <p:nvGrpSpPr>
          <p:cNvPr id="5" name="Groupe 4"/>
          <p:cNvGrpSpPr/>
          <p:nvPr/>
        </p:nvGrpSpPr>
        <p:grpSpPr>
          <a:xfrm>
            <a:off x="297164" y="2118964"/>
            <a:ext cx="2605255" cy="2456259"/>
            <a:chOff x="297164" y="742248"/>
            <a:chExt cx="2605255" cy="2456259"/>
          </a:xfrm>
        </p:grpSpPr>
        <p:grpSp>
          <p:nvGrpSpPr>
            <p:cNvPr id="2" name="Groupe 1"/>
            <p:cNvGrpSpPr/>
            <p:nvPr/>
          </p:nvGrpSpPr>
          <p:grpSpPr>
            <a:xfrm>
              <a:off x="297164" y="742248"/>
              <a:ext cx="2605255" cy="2456259"/>
              <a:chOff x="156488" y="742248"/>
              <a:chExt cx="2605255" cy="2456259"/>
            </a:xfrm>
          </p:grpSpPr>
          <p:sp>
            <p:nvSpPr>
              <p:cNvPr id="8" name="Cœur 7"/>
              <p:cNvSpPr/>
              <p:nvPr/>
            </p:nvSpPr>
            <p:spPr bwMode="auto">
              <a:xfrm>
                <a:off x="156488" y="742248"/>
                <a:ext cx="2605255" cy="2456259"/>
              </a:xfrm>
              <a:prstGeom prst="heart">
                <a:avLst/>
              </a:prstGeom>
              <a:noFill/>
              <a:ln w="44450" cap="flat" cmpd="sng" algn="ctr">
                <a:solidFill>
                  <a:srgbClr val="FF505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1" i="0" u="none" strike="noStrike" cap="none" normalizeH="0" baseline="0" smtClean="0">
                  <a:ln>
                    <a:noFill/>
                  </a:ln>
                  <a:solidFill>
                    <a:schemeClr val="tx1"/>
                  </a:solidFill>
                  <a:effectLst/>
                  <a:latin typeface="Arial" pitchFamily="34" charset="0"/>
                </a:endParaRPr>
              </a:p>
            </p:txBody>
          </p:sp>
          <p:pic>
            <p:nvPicPr>
              <p:cNvPr id="7" name="Image 6"/>
              <p:cNvPicPr>
                <a:picLocks noChangeAspect="1"/>
              </p:cNvPicPr>
              <p:nvPr/>
            </p:nvPicPr>
            <p:blipFill rotWithShape="1">
              <a:blip r:embed="rId3">
                <a:extLst>
                  <a:ext uri="{28A0092B-C50C-407E-A947-70E740481C1C}">
                    <a14:useLocalDpi xmlns:a14="http://schemas.microsoft.com/office/drawing/2010/main" val="0"/>
                  </a:ext>
                </a:extLst>
              </a:blip>
              <a:srcRect l="22914" r="27092"/>
              <a:stretch/>
            </p:blipFill>
            <p:spPr>
              <a:xfrm>
                <a:off x="1005872" y="1419669"/>
                <a:ext cx="906486" cy="1284348"/>
              </a:xfrm>
              <a:prstGeom prst="rect">
                <a:avLst/>
              </a:prstGeom>
            </p:spPr>
          </p:pic>
        </p:grpSp>
        <p:pic>
          <p:nvPicPr>
            <p:cNvPr id="3" name="Image 2"/>
            <p:cNvPicPr>
              <a:picLocks noChangeAspect="1"/>
            </p:cNvPicPr>
            <p:nvPr/>
          </p:nvPicPr>
          <p:blipFill rotWithShape="1">
            <a:blip r:embed="rId4" cstate="print">
              <a:extLst>
                <a:ext uri="{28A0092B-C50C-407E-A947-70E740481C1C}">
                  <a14:useLocalDpi xmlns:a14="http://schemas.microsoft.com/office/drawing/2010/main" val="0"/>
                </a:ext>
              </a:extLst>
            </a:blip>
            <a:srcRect l="36707" t="14051" r="38293" b="74838"/>
            <a:stretch/>
          </p:blipFill>
          <p:spPr>
            <a:xfrm rot="796083">
              <a:off x="1721115" y="1624146"/>
              <a:ext cx="164907" cy="73292"/>
            </a:xfrm>
            <a:prstGeom prst="rect">
              <a:avLst/>
            </a:prstGeom>
          </p:spPr>
        </p:pic>
        <p:sp>
          <p:nvSpPr>
            <p:cNvPr id="4" name="Arc plein 3"/>
            <p:cNvSpPr/>
            <p:nvPr/>
          </p:nvSpPr>
          <p:spPr bwMode="auto">
            <a:xfrm rot="11017683">
              <a:off x="1744831" y="1686329"/>
              <a:ext cx="104775" cy="72142"/>
            </a:xfrm>
            <a:prstGeom prst="blockArc">
              <a:avLst/>
            </a:prstGeom>
            <a:no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1" i="0" u="none" strike="noStrike" cap="none" normalizeH="0" baseline="0" smtClean="0">
                <a:ln>
                  <a:noFill/>
                </a:ln>
                <a:solidFill>
                  <a:schemeClr val="tx1"/>
                </a:solidFill>
                <a:effectLst/>
                <a:latin typeface="Arial" pitchFamily="34" charset="0"/>
              </a:endParaRPr>
            </a:p>
          </p:txBody>
        </p:sp>
        <p:sp>
          <p:nvSpPr>
            <p:cNvPr id="18" name="Arc plein 17"/>
            <p:cNvSpPr/>
            <p:nvPr/>
          </p:nvSpPr>
          <p:spPr bwMode="auto">
            <a:xfrm rot="11017683">
              <a:off x="1443206" y="1658638"/>
              <a:ext cx="104775" cy="72142"/>
            </a:xfrm>
            <a:prstGeom prst="blockArc">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1" i="0" u="none" strike="noStrike" cap="none" normalizeH="0" baseline="0" smtClean="0">
                <a:ln>
                  <a:noFill/>
                </a:ln>
                <a:solidFill>
                  <a:schemeClr val="tx1"/>
                </a:solidFill>
                <a:effectLst/>
                <a:latin typeface="Arial" pitchFamily="34" charset="0"/>
              </a:endParaRPr>
            </a:p>
          </p:txBody>
        </p:sp>
      </p:grpSp>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6820" y="2642007"/>
            <a:ext cx="3458654" cy="2446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603996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1454966449"/>
              </p:ext>
            </p:extLst>
          </p:nvPr>
        </p:nvGraphicFramePr>
        <p:xfrm>
          <a:off x="318976" y="1105786"/>
          <a:ext cx="8836100" cy="2755371"/>
        </p:xfrm>
        <a:graphic>
          <a:graphicData uri="http://schemas.openxmlformats.org/drawingml/2006/table">
            <a:tbl>
              <a:tblPr firstRow="1" bandRow="1">
                <a:tableStyleId>{306799F8-075E-4A3A-A7F6-7FBC6576F1A4}</a:tableStyleId>
              </a:tblPr>
              <a:tblGrid>
                <a:gridCol w="6575817"/>
                <a:gridCol w="2260283"/>
              </a:tblGrid>
              <a:tr h="625118">
                <a:tc>
                  <a:txBody>
                    <a:bodyPr/>
                    <a:lstStyle/>
                    <a:p>
                      <a:pPr algn="l"/>
                      <a:r>
                        <a:rPr lang="fr-FR" dirty="0" smtClean="0">
                          <a:solidFill>
                            <a:srgbClr val="0070C0"/>
                          </a:solidFill>
                        </a:rPr>
                        <a:t>Nom de l’application</a:t>
                      </a:r>
                      <a:endParaRPr lang="fr-FR" dirty="0">
                        <a:solidFill>
                          <a:srgbClr val="0070C0"/>
                        </a:solidFill>
                      </a:endParaRPr>
                    </a:p>
                  </a:txBody>
                  <a:tcPr anchor="ctr"/>
                </a:tc>
                <a:tc>
                  <a:txBody>
                    <a:bodyPr/>
                    <a:lstStyle/>
                    <a:p>
                      <a:pPr algn="ctr"/>
                      <a:r>
                        <a:rPr lang="fr-FR" dirty="0" smtClean="0">
                          <a:solidFill>
                            <a:srgbClr val="0070C0"/>
                          </a:solidFill>
                        </a:rPr>
                        <a:t>Lien vers la planche</a:t>
                      </a:r>
                      <a:endParaRPr lang="fr-FR" dirty="0">
                        <a:solidFill>
                          <a:srgbClr val="0070C0"/>
                        </a:solidFill>
                      </a:endParaRPr>
                    </a:p>
                  </a:txBody>
                  <a:tcPr anchor="ctr"/>
                </a:tc>
              </a:tr>
              <a:tr h="536046">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fr-FR" sz="1800" kern="1200" dirty="0" smtClean="0">
                          <a:solidFill>
                            <a:srgbClr val="0070C0"/>
                          </a:solidFill>
                        </a:rPr>
                        <a:t>Base ressources remplacée par « INDIGO »</a:t>
                      </a:r>
                      <a:endParaRPr lang="fr-FR" sz="1800" kern="1200" dirty="0" smtClean="0">
                        <a:solidFill>
                          <a:srgbClr val="0070C0"/>
                        </a:solidFill>
                        <a:latin typeface="+mn-lt"/>
                        <a:ea typeface="+mn-ea"/>
                        <a:cs typeface="+mn-cs"/>
                      </a:endParaRPr>
                    </a:p>
                  </a:txBody>
                  <a:tcPr anchor="ctr"/>
                </a:tc>
                <a:tc>
                  <a:txBody>
                    <a:bodyPr/>
                    <a:lstStyle/>
                    <a:p>
                      <a:pPr algn="ctr"/>
                      <a:endParaRPr lang="fr-FR" dirty="0">
                        <a:solidFill>
                          <a:srgbClr val="0070C0"/>
                        </a:solidFill>
                      </a:endParaRPr>
                    </a:p>
                  </a:txBody>
                  <a:tcPr anchor="ctr"/>
                </a:tc>
              </a:tr>
              <a:tr h="520182">
                <a:tc>
                  <a:txBody>
                    <a:bodyPr/>
                    <a:lstStyle/>
                    <a:p>
                      <a:r>
                        <a:rPr lang="fr-FR" sz="1800" dirty="0" smtClean="0">
                          <a:solidFill>
                            <a:srgbClr val="0070C0"/>
                          </a:solidFill>
                        </a:rPr>
                        <a:t>Nouvel outil de</a:t>
                      </a:r>
                      <a:r>
                        <a:rPr lang="fr-FR" sz="1800" baseline="0" dirty="0" smtClean="0">
                          <a:solidFill>
                            <a:srgbClr val="0070C0"/>
                          </a:solidFill>
                        </a:rPr>
                        <a:t> gestion des mutations </a:t>
                      </a:r>
                      <a:r>
                        <a:rPr lang="fr-FR" sz="1800" dirty="0" smtClean="0">
                          <a:solidFill>
                            <a:srgbClr val="0070C0"/>
                          </a:solidFill>
                        </a:rPr>
                        <a:t>OPTIMA</a:t>
                      </a:r>
                      <a:endParaRPr lang="fr-FR" dirty="0">
                        <a:solidFill>
                          <a:srgbClr val="0070C0"/>
                        </a:solidFill>
                      </a:endParaRPr>
                    </a:p>
                  </a:txBody>
                  <a:tcPr anchor="ctr"/>
                </a:tc>
                <a:tc>
                  <a:txBody>
                    <a:bodyPr/>
                    <a:lstStyle/>
                    <a:p>
                      <a:pPr algn="ctr"/>
                      <a:endParaRPr lang="fr-FR" dirty="0">
                        <a:solidFill>
                          <a:srgbClr val="0070C0"/>
                        </a:solidFill>
                      </a:endParaRPr>
                    </a:p>
                  </a:txBody>
                  <a:tcPr anchor="ctr"/>
                </a:tc>
              </a:tr>
              <a:tr h="568036">
                <a:tc>
                  <a:txBody>
                    <a:bodyPr/>
                    <a:lstStyle/>
                    <a:p>
                      <a:r>
                        <a:rPr lang="fr-FR" dirty="0" smtClean="0">
                          <a:solidFill>
                            <a:srgbClr val="0070C0"/>
                          </a:solidFill>
                        </a:rPr>
                        <a:t>Migration des masseurs Kinésithérapeutes</a:t>
                      </a:r>
                      <a:r>
                        <a:rPr lang="fr-FR" baseline="0" dirty="0" smtClean="0">
                          <a:solidFill>
                            <a:srgbClr val="0070C0"/>
                          </a:solidFill>
                        </a:rPr>
                        <a:t> dans le RPPS</a:t>
                      </a:r>
                      <a:endParaRPr lang="fr-FR" dirty="0">
                        <a:solidFill>
                          <a:srgbClr val="0070C0"/>
                        </a:solidFill>
                      </a:endParaRPr>
                    </a:p>
                  </a:txBody>
                  <a:tcPr anchor="ctr"/>
                </a:tc>
                <a:tc>
                  <a:txBody>
                    <a:bodyPr/>
                    <a:lstStyle/>
                    <a:p>
                      <a:pPr algn="ctr"/>
                      <a:r>
                        <a:rPr lang="fr-FR" dirty="0" smtClean="0">
                          <a:solidFill>
                            <a:srgbClr val="0070C0"/>
                          </a:solidFill>
                          <a:hlinkClick r:id="rId3" action="ppaction://hlinksldjump"/>
                        </a:rPr>
                        <a:t> </a:t>
                      </a:r>
                      <a:endParaRPr lang="fr-FR" dirty="0">
                        <a:solidFill>
                          <a:srgbClr val="0070C0"/>
                        </a:solidFill>
                      </a:endParaRPr>
                    </a:p>
                  </a:txBody>
                  <a:tcPr anchor="ctr"/>
                </a:tc>
              </a:tr>
              <a:tr h="505989">
                <a:tc>
                  <a:txBody>
                    <a:bodyPr/>
                    <a:lstStyle/>
                    <a:p>
                      <a:r>
                        <a:rPr lang="fr-FR" dirty="0" smtClean="0">
                          <a:solidFill>
                            <a:srgbClr val="0070C0"/>
                          </a:solidFill>
                        </a:rPr>
                        <a:t>Déclaration Sociale Nominative</a:t>
                      </a:r>
                    </a:p>
                  </a:txBody>
                  <a:tcPr anchor="ctr"/>
                </a:tc>
                <a:tc>
                  <a:txBody>
                    <a:bodyPr/>
                    <a:lstStyle/>
                    <a:p>
                      <a:pPr algn="ctr"/>
                      <a:endParaRPr lang="fr-FR" sz="1800" kern="1200" dirty="0">
                        <a:solidFill>
                          <a:srgbClr val="0070C0"/>
                        </a:solidFill>
                        <a:latin typeface="+mn-lt"/>
                        <a:ea typeface="+mn-ea"/>
                        <a:cs typeface="+mn-cs"/>
                      </a:endParaRPr>
                    </a:p>
                  </a:txBody>
                  <a:tcPr anchor="ctr"/>
                </a:tc>
              </a:tr>
            </a:tbl>
          </a:graphicData>
        </a:graphic>
      </p:graphicFrame>
      <p:sp>
        <p:nvSpPr>
          <p:cNvPr id="6" name="Rectangle 2"/>
          <p:cNvSpPr>
            <a:spLocks noGrp="1" noChangeArrowheads="1"/>
          </p:cNvSpPr>
          <p:nvPr>
            <p:ph type="title"/>
          </p:nvPr>
        </p:nvSpPr>
        <p:spPr>
          <a:xfrm>
            <a:off x="79375" y="22225"/>
            <a:ext cx="9639300" cy="581025"/>
          </a:xfrm>
        </p:spPr>
        <p:txBody>
          <a:bodyPr/>
          <a:lstStyle/>
          <a:p>
            <a:r>
              <a:rPr lang="fr-FR" sz="2000" dirty="0" smtClean="0">
                <a:latin typeface="Arial" charset="0"/>
                <a:cs typeface="Arial" charset="0"/>
              </a:rPr>
              <a:t>Annexe 1 : Quelques déploiements à venir …</a:t>
            </a:r>
            <a:endParaRPr lang="fr-FR" sz="1800" i="1" dirty="0">
              <a:latin typeface="Arial" charset="0"/>
              <a:cs typeface="Arial" charset="0"/>
            </a:endParaRPr>
          </a:p>
        </p:txBody>
      </p:sp>
      <p:pic>
        <p:nvPicPr>
          <p:cNvPr id="5" name="Picture 6">
            <a:hlinkClick r:id="rId4" action="ppaction://hlinksldjump"/>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00932" y="30946"/>
            <a:ext cx="844548" cy="844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e 3"/>
          <p:cNvGrpSpPr/>
          <p:nvPr/>
        </p:nvGrpSpPr>
        <p:grpSpPr>
          <a:xfrm>
            <a:off x="7802363" y="2345835"/>
            <a:ext cx="579637" cy="419100"/>
            <a:chOff x="6051482" y="5053810"/>
            <a:chExt cx="789874" cy="789874"/>
          </a:xfrm>
        </p:grpSpPr>
        <p:pic>
          <p:nvPicPr>
            <p:cNvPr id="15" name="Image 14">
              <a:hlinkClick r:id="rId6" action="ppaction://hlinksldjump"/>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1482" y="5053810"/>
              <a:ext cx="789874" cy="789874"/>
            </a:xfrm>
            <a:prstGeom prst="rect">
              <a:avLst/>
            </a:prstGeom>
          </p:spPr>
        </p:pic>
        <p:pic>
          <p:nvPicPr>
            <p:cNvPr id="16" name="Imag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8275462" flipV="1">
              <a:off x="6001441" y="5400424"/>
              <a:ext cx="245508" cy="136918"/>
            </a:xfrm>
            <a:prstGeom prst="rect">
              <a:avLst/>
            </a:prstGeom>
          </p:spPr>
        </p:pic>
      </p:grpSp>
      <p:pic>
        <p:nvPicPr>
          <p:cNvPr id="8198" name="Picture 6" descr="https://encrypted-tbn2.gstatic.com/images?q=tbn:ANd9GcQ06Pkdy3rio2xulNX5P6IQU7dh-Rr-r_azkeYdiBcEoUkFize8HgdAQPk">
            <a:hlinkClick r:id="rId9" action="ppaction://hlinksldjump"/>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62511" y="3409764"/>
            <a:ext cx="594572" cy="397047"/>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https://encrypted-tbn3.gstatic.com/images?q=tbn:ANd9GcQFjeHu6aK1OwT4Y1ACib27fkhm0QLItXinnp3EqviyV8uV55BWhTS1_cSm">
            <a:hlinkClick r:id="rId3" action="ppaction://hlinksldjump"/>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802364" y="2834658"/>
            <a:ext cx="485252" cy="46828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
            <a:hlinkClick r:id="rId12" action="ppaction://hlinksldjump"/>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02363" y="1771678"/>
            <a:ext cx="533659" cy="490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79347422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lstStyle/>
          <a:p>
            <a:r>
              <a:rPr lang="fr-FR" sz="2000" dirty="0" smtClean="0">
                <a:latin typeface="Arial" charset="0"/>
                <a:cs typeface="Arial" charset="0"/>
              </a:rPr>
              <a:t>Annexe 2 : Glossaire</a:t>
            </a:r>
            <a:endParaRPr lang="fr-FR" sz="1800" i="1" dirty="0">
              <a:latin typeface="Arial" charset="0"/>
              <a:cs typeface="Arial" charset="0"/>
            </a:endParaRPr>
          </a:p>
        </p:txBody>
      </p:sp>
      <p:sp>
        <p:nvSpPr>
          <p:cNvPr id="3" name="Espace réservé du contenu 2"/>
          <p:cNvSpPr>
            <a:spLocks noGrp="1"/>
          </p:cNvSpPr>
          <p:nvPr>
            <p:ph idx="1"/>
          </p:nvPr>
        </p:nvSpPr>
        <p:spPr>
          <a:xfrm>
            <a:off x="333375" y="760287"/>
            <a:ext cx="9324975" cy="5640513"/>
          </a:xfrm>
        </p:spPr>
        <p:txBody>
          <a:bodyPr/>
          <a:lstStyle/>
          <a:p>
            <a:pPr marL="0" lvl="2" indent="0">
              <a:buNone/>
            </a:pPr>
            <a:r>
              <a:rPr lang="fr-FR" sz="1300" kern="1200" dirty="0" smtClean="0">
                <a:solidFill>
                  <a:srgbClr val="0070C0"/>
                </a:solidFill>
              </a:rPr>
              <a:t>ARS : Agence Régionale de Santé</a:t>
            </a:r>
          </a:p>
          <a:p>
            <a:pPr marL="0" lvl="2" indent="0">
              <a:buNone/>
            </a:pPr>
            <a:r>
              <a:rPr lang="fr-FR" sz="1300" kern="1200" dirty="0" smtClean="0">
                <a:solidFill>
                  <a:srgbClr val="0070C0"/>
                </a:solidFill>
              </a:rPr>
              <a:t>BDO : Base de Données Opérante</a:t>
            </a:r>
            <a:endParaRPr lang="fr-FR" sz="1300" kern="1200" dirty="0">
              <a:solidFill>
                <a:srgbClr val="0070C0"/>
              </a:solidFill>
            </a:endParaRPr>
          </a:p>
          <a:p>
            <a:pPr marL="0" lvl="2" indent="0">
              <a:buNone/>
            </a:pPr>
            <a:r>
              <a:rPr lang="fr-FR" sz="1300" kern="1200" dirty="0" smtClean="0">
                <a:solidFill>
                  <a:srgbClr val="0070C0"/>
                </a:solidFill>
              </a:rPr>
              <a:t>CLEISS : Centre </a:t>
            </a:r>
            <a:r>
              <a:rPr lang="fr-FR" sz="1300" kern="1200" dirty="0">
                <a:solidFill>
                  <a:srgbClr val="0070C0"/>
                </a:solidFill>
              </a:rPr>
              <a:t>des Liaisons Européennes et Internationales de Sécurité </a:t>
            </a:r>
            <a:r>
              <a:rPr lang="fr-FR" sz="1300" kern="1200" dirty="0" smtClean="0">
                <a:solidFill>
                  <a:srgbClr val="0070C0"/>
                </a:solidFill>
              </a:rPr>
              <a:t>Sociale</a:t>
            </a:r>
            <a:endParaRPr lang="fr-FR" sz="1300" kern="1200" dirty="0">
              <a:solidFill>
                <a:srgbClr val="0070C0"/>
              </a:solidFill>
            </a:endParaRPr>
          </a:p>
          <a:p>
            <a:pPr marL="0" lvl="2" indent="0">
              <a:buNone/>
            </a:pPr>
            <a:r>
              <a:rPr lang="fr-FR" sz="1300" kern="1200" dirty="0" smtClean="0">
                <a:solidFill>
                  <a:srgbClr val="0070C0"/>
                </a:solidFill>
              </a:rPr>
              <a:t>CMU : Couverture </a:t>
            </a:r>
            <a:r>
              <a:rPr lang="fr-FR" sz="1300" kern="1200" dirty="0">
                <a:solidFill>
                  <a:srgbClr val="0070C0"/>
                </a:solidFill>
              </a:rPr>
              <a:t>Maladie </a:t>
            </a:r>
            <a:r>
              <a:rPr lang="fr-FR" sz="1300" kern="1200" dirty="0" smtClean="0">
                <a:solidFill>
                  <a:srgbClr val="0070C0"/>
                </a:solidFill>
              </a:rPr>
              <a:t>Universelle</a:t>
            </a:r>
          </a:p>
          <a:p>
            <a:pPr marL="0" lvl="2" indent="0">
              <a:buNone/>
            </a:pPr>
            <a:r>
              <a:rPr lang="fr-FR" sz="1300" kern="1200" dirty="0">
                <a:solidFill>
                  <a:srgbClr val="0070C0"/>
                </a:solidFill>
              </a:rPr>
              <a:t>CPS : Carte de Professionnel de Santé</a:t>
            </a:r>
          </a:p>
          <a:p>
            <a:pPr marL="0" lvl="2" indent="0">
              <a:buNone/>
            </a:pPr>
            <a:r>
              <a:rPr lang="fr-FR" sz="1300" kern="1200" dirty="0" smtClean="0">
                <a:solidFill>
                  <a:srgbClr val="0070C0"/>
                </a:solidFill>
              </a:rPr>
              <a:t>DADS-U : </a:t>
            </a:r>
            <a:r>
              <a:rPr lang="fr-FR" sz="1300" kern="1200" dirty="0">
                <a:solidFill>
                  <a:srgbClr val="0070C0"/>
                </a:solidFill>
              </a:rPr>
              <a:t>Déclaration A</a:t>
            </a:r>
            <a:r>
              <a:rPr lang="fr-FR" sz="1300" kern="1200" dirty="0" smtClean="0">
                <a:solidFill>
                  <a:srgbClr val="0070C0"/>
                </a:solidFill>
              </a:rPr>
              <a:t>utomatisée </a:t>
            </a:r>
            <a:r>
              <a:rPr lang="fr-FR" sz="1300" kern="1200" dirty="0">
                <a:solidFill>
                  <a:srgbClr val="0070C0"/>
                </a:solidFill>
              </a:rPr>
              <a:t>des </a:t>
            </a:r>
            <a:r>
              <a:rPr lang="fr-FR" sz="1300" kern="1200" dirty="0" smtClean="0">
                <a:solidFill>
                  <a:srgbClr val="0070C0"/>
                </a:solidFill>
              </a:rPr>
              <a:t>Données Sociales </a:t>
            </a:r>
            <a:r>
              <a:rPr lang="fr-FR" sz="1300" kern="1200" dirty="0">
                <a:solidFill>
                  <a:srgbClr val="0070C0"/>
                </a:solidFill>
              </a:rPr>
              <a:t>U</a:t>
            </a:r>
            <a:r>
              <a:rPr lang="fr-FR" sz="1300" kern="1200" dirty="0" smtClean="0">
                <a:solidFill>
                  <a:srgbClr val="0070C0"/>
                </a:solidFill>
              </a:rPr>
              <a:t>nifiée</a:t>
            </a:r>
          </a:p>
          <a:p>
            <a:pPr marL="0" lvl="2" indent="0">
              <a:buNone/>
            </a:pPr>
            <a:r>
              <a:rPr lang="fr-FR" sz="1300" kern="1200" dirty="0" smtClean="0">
                <a:solidFill>
                  <a:srgbClr val="0070C0"/>
                </a:solidFill>
              </a:rPr>
              <a:t>DIADEME </a:t>
            </a:r>
            <a:r>
              <a:rPr lang="fr-FR" sz="1300" kern="1200" dirty="0">
                <a:solidFill>
                  <a:srgbClr val="0070C0"/>
                </a:solidFill>
              </a:rPr>
              <a:t>: Dématérialisation et Indexation Automatique des Documents Et des Messages Électroniques</a:t>
            </a:r>
            <a:endParaRPr lang="fr-FR" sz="1300" kern="1200" dirty="0" smtClean="0">
              <a:solidFill>
                <a:srgbClr val="0070C0"/>
              </a:solidFill>
            </a:endParaRPr>
          </a:p>
          <a:p>
            <a:pPr marL="0" lvl="2" indent="0">
              <a:buNone/>
            </a:pPr>
            <a:r>
              <a:rPr lang="fr-FR" sz="1300" kern="1200" dirty="0" smtClean="0">
                <a:solidFill>
                  <a:srgbClr val="0070C0"/>
                </a:solidFill>
              </a:rPr>
              <a:t>FSE : Feuille de </a:t>
            </a:r>
            <a:r>
              <a:rPr lang="fr-FR" sz="1300" kern="1200" dirty="0">
                <a:solidFill>
                  <a:srgbClr val="0070C0"/>
                </a:solidFill>
              </a:rPr>
              <a:t>S</a:t>
            </a:r>
            <a:r>
              <a:rPr lang="fr-FR" sz="1300" kern="1200" dirty="0" smtClean="0">
                <a:solidFill>
                  <a:srgbClr val="0070C0"/>
                </a:solidFill>
              </a:rPr>
              <a:t>oin Electronique</a:t>
            </a:r>
          </a:p>
          <a:p>
            <a:pPr marL="0" lvl="2" indent="0">
              <a:buNone/>
            </a:pPr>
            <a:r>
              <a:rPr lang="fr-FR" sz="1300" kern="1200" dirty="0" smtClean="0">
                <a:solidFill>
                  <a:srgbClr val="0070C0"/>
                </a:solidFill>
              </a:rPr>
              <a:t>FSP : Feuille de Soin Papier</a:t>
            </a:r>
          </a:p>
          <a:p>
            <a:pPr marL="0" lvl="2" indent="0">
              <a:buNone/>
            </a:pPr>
            <a:r>
              <a:rPr lang="fr-FR" sz="1300" kern="1200" dirty="0" smtClean="0">
                <a:solidFill>
                  <a:srgbClr val="0070C0"/>
                </a:solidFill>
              </a:rPr>
              <a:t>INDIGO : Instruction des </a:t>
            </a:r>
            <a:r>
              <a:rPr lang="fr-FR" sz="1300" kern="1200" dirty="0" err="1" smtClean="0">
                <a:solidFill>
                  <a:srgbClr val="0070C0"/>
                </a:solidFill>
              </a:rPr>
              <a:t>DroIts</a:t>
            </a:r>
            <a:r>
              <a:rPr lang="fr-FR" sz="1300" kern="1200" dirty="0" smtClean="0">
                <a:solidFill>
                  <a:srgbClr val="0070C0"/>
                </a:solidFill>
              </a:rPr>
              <a:t> et Gestion des </a:t>
            </a:r>
            <a:r>
              <a:rPr lang="fr-FR" sz="1300" kern="1200" dirty="0" err="1" smtClean="0">
                <a:solidFill>
                  <a:srgbClr val="0070C0"/>
                </a:solidFill>
              </a:rPr>
              <a:t>RessOurces</a:t>
            </a:r>
            <a:endParaRPr lang="fr-FR" sz="1300" kern="1200" dirty="0" smtClean="0">
              <a:solidFill>
                <a:srgbClr val="0070C0"/>
              </a:solidFill>
            </a:endParaRPr>
          </a:p>
          <a:p>
            <a:pPr marL="0" lvl="2" indent="0">
              <a:buNone/>
            </a:pPr>
            <a:r>
              <a:rPr lang="fr-FR" sz="1300" kern="1200" dirty="0" smtClean="0">
                <a:solidFill>
                  <a:srgbClr val="0070C0"/>
                </a:solidFill>
              </a:rPr>
              <a:t>OPTIMA </a:t>
            </a:r>
            <a:r>
              <a:rPr lang="fr-FR" sz="1300" kern="1200" dirty="0">
                <a:solidFill>
                  <a:srgbClr val="0070C0"/>
                </a:solidFill>
              </a:rPr>
              <a:t>: Outil de Pilotage et de </a:t>
            </a:r>
            <a:r>
              <a:rPr lang="fr-FR" sz="1300" kern="1200" dirty="0" err="1">
                <a:solidFill>
                  <a:srgbClr val="0070C0"/>
                </a:solidFill>
              </a:rPr>
              <a:t>TraçabIlité</a:t>
            </a:r>
            <a:r>
              <a:rPr lang="fr-FR" sz="1300" kern="1200" dirty="0">
                <a:solidFill>
                  <a:srgbClr val="0070C0"/>
                </a:solidFill>
              </a:rPr>
              <a:t> des </a:t>
            </a:r>
            <a:r>
              <a:rPr lang="fr-FR" sz="1300" kern="1200" dirty="0" err="1" smtClean="0">
                <a:solidFill>
                  <a:srgbClr val="0070C0"/>
                </a:solidFill>
              </a:rPr>
              <a:t>MutAtions</a:t>
            </a:r>
            <a:endParaRPr lang="fr-FR" sz="1300" kern="1200" dirty="0" smtClean="0">
              <a:solidFill>
                <a:srgbClr val="0070C0"/>
              </a:solidFill>
            </a:endParaRPr>
          </a:p>
          <a:p>
            <a:pPr marL="0" lvl="2" indent="0">
              <a:buNone/>
            </a:pPr>
            <a:r>
              <a:rPr lang="fr-FR" sz="1300" kern="1200" dirty="0" smtClean="0">
                <a:solidFill>
                  <a:srgbClr val="0070C0"/>
                </a:solidFill>
              </a:rPr>
              <a:t>NOEMIE </a:t>
            </a:r>
            <a:r>
              <a:rPr lang="fr-FR" sz="1300" kern="1200" dirty="0">
                <a:solidFill>
                  <a:srgbClr val="0070C0"/>
                </a:solidFill>
              </a:rPr>
              <a:t>: Norme Ouverte d’Echange entre le régime d’assurance </a:t>
            </a:r>
            <a:r>
              <a:rPr lang="fr-FR" sz="1300" kern="1200" dirty="0" smtClean="0">
                <a:solidFill>
                  <a:srgbClr val="0070C0"/>
                </a:solidFill>
              </a:rPr>
              <a:t>Maladie </a:t>
            </a:r>
            <a:r>
              <a:rPr lang="fr-FR" sz="1300" kern="1200" dirty="0">
                <a:solidFill>
                  <a:srgbClr val="0070C0"/>
                </a:solidFill>
              </a:rPr>
              <a:t>et les Intervenants Extérieurs </a:t>
            </a:r>
            <a:endParaRPr lang="fr-FR" sz="1300" kern="1200" dirty="0" smtClean="0">
              <a:solidFill>
                <a:srgbClr val="0070C0"/>
              </a:solidFill>
            </a:endParaRPr>
          </a:p>
          <a:p>
            <a:pPr marL="0" lvl="2" indent="0">
              <a:buNone/>
            </a:pPr>
            <a:r>
              <a:rPr lang="fr-FR" sz="1300" kern="1200" dirty="0" smtClean="0">
                <a:solidFill>
                  <a:srgbClr val="0070C0"/>
                </a:solidFill>
              </a:rPr>
              <a:t>RFI : Référentiel Individu</a:t>
            </a:r>
            <a:endParaRPr lang="fr-FR" sz="1300" kern="1200" dirty="0">
              <a:solidFill>
                <a:srgbClr val="0070C0"/>
              </a:solidFill>
            </a:endParaRPr>
          </a:p>
          <a:p>
            <a:pPr marL="0" lvl="2" indent="0">
              <a:buNone/>
            </a:pPr>
            <a:r>
              <a:rPr lang="fr-FR" sz="1300" kern="1200" dirty="0" smtClean="0">
                <a:solidFill>
                  <a:srgbClr val="0070C0"/>
                </a:solidFill>
              </a:rPr>
              <a:t>PROGRES : </a:t>
            </a:r>
            <a:r>
              <a:rPr lang="fr-FR" sz="1300" kern="1200" dirty="0" err="1">
                <a:solidFill>
                  <a:srgbClr val="0070C0"/>
                </a:solidFill>
              </a:rPr>
              <a:t>PROduction</a:t>
            </a:r>
            <a:r>
              <a:rPr lang="fr-FR" sz="1300" kern="1200" dirty="0">
                <a:solidFill>
                  <a:srgbClr val="0070C0"/>
                </a:solidFill>
              </a:rPr>
              <a:t> et Gestion des Remboursements de </a:t>
            </a:r>
            <a:r>
              <a:rPr lang="fr-FR" sz="1300" kern="1200" dirty="0" smtClean="0">
                <a:solidFill>
                  <a:srgbClr val="0070C0"/>
                </a:solidFill>
              </a:rPr>
              <a:t>Santé</a:t>
            </a:r>
            <a:endParaRPr lang="fr-FR" sz="1300" kern="1200" dirty="0">
              <a:solidFill>
                <a:srgbClr val="0070C0"/>
              </a:solidFill>
            </a:endParaRPr>
          </a:p>
          <a:p>
            <a:pPr marL="0" lvl="2" indent="0">
              <a:buNone/>
            </a:pPr>
            <a:r>
              <a:rPr lang="fr-FR" sz="1300" kern="1200" dirty="0" smtClean="0">
                <a:solidFill>
                  <a:srgbClr val="0070C0"/>
                </a:solidFill>
              </a:rPr>
              <a:t>PE : Prestation en Espèces</a:t>
            </a:r>
          </a:p>
          <a:p>
            <a:pPr marL="0" lvl="2" indent="0">
              <a:buNone/>
            </a:pPr>
            <a:r>
              <a:rPr lang="fr-FR" sz="1300" kern="1200" dirty="0">
                <a:solidFill>
                  <a:srgbClr val="0070C0"/>
                </a:solidFill>
              </a:rPr>
              <a:t>PN : Prestation en Nature = frais de santé</a:t>
            </a:r>
          </a:p>
          <a:p>
            <a:pPr marL="0" lvl="2" indent="0">
              <a:buNone/>
            </a:pPr>
            <a:r>
              <a:rPr lang="fr-FR" sz="1300" kern="1200" dirty="0">
                <a:solidFill>
                  <a:srgbClr val="0070C0"/>
                </a:solidFill>
              </a:rPr>
              <a:t>PUMA = Protection Universelle </a:t>
            </a:r>
            <a:r>
              <a:rPr lang="fr-FR" sz="1300" kern="1200" dirty="0" err="1">
                <a:solidFill>
                  <a:srgbClr val="0070C0"/>
                </a:solidFill>
              </a:rPr>
              <a:t>MAladie</a:t>
            </a:r>
            <a:endParaRPr lang="fr-FR" sz="1300" kern="1200" dirty="0">
              <a:solidFill>
                <a:srgbClr val="0070C0"/>
              </a:solidFill>
            </a:endParaRPr>
          </a:p>
          <a:p>
            <a:pPr marL="0" lvl="2" indent="0">
              <a:buNone/>
            </a:pPr>
            <a:r>
              <a:rPr lang="fr-FR" sz="1300" kern="1200" dirty="0" smtClean="0">
                <a:solidFill>
                  <a:srgbClr val="0070C0"/>
                </a:solidFill>
              </a:rPr>
              <a:t>RFOS : </a:t>
            </a:r>
            <a:r>
              <a:rPr lang="fr-FR" sz="1300" kern="1200" dirty="0" err="1" smtClean="0">
                <a:solidFill>
                  <a:srgbClr val="0070C0"/>
                </a:solidFill>
              </a:rPr>
              <a:t>RéFérentiel</a:t>
            </a:r>
            <a:r>
              <a:rPr lang="fr-FR" sz="1300" kern="1200" dirty="0" smtClean="0">
                <a:solidFill>
                  <a:srgbClr val="0070C0"/>
                </a:solidFill>
              </a:rPr>
              <a:t> de l’Offre de Soins</a:t>
            </a:r>
            <a:endParaRPr lang="fr-FR" sz="1300" kern="1200" dirty="0">
              <a:solidFill>
                <a:srgbClr val="0070C0"/>
              </a:solidFill>
            </a:endParaRPr>
          </a:p>
          <a:p>
            <a:pPr marL="0" lvl="2" indent="0">
              <a:buNone/>
            </a:pPr>
            <a:r>
              <a:rPr lang="fr-FR" sz="1300" kern="1200" dirty="0">
                <a:solidFill>
                  <a:srgbClr val="0070C0"/>
                </a:solidFill>
              </a:rPr>
              <a:t>RNIAM : Répertoire National Inter-régime des bénéficiaires de l’Assurance Maladie </a:t>
            </a:r>
          </a:p>
          <a:p>
            <a:pPr marL="0" lvl="2" indent="0">
              <a:buNone/>
            </a:pPr>
            <a:r>
              <a:rPr lang="fr-FR" sz="1300" kern="1200" dirty="0" smtClean="0">
                <a:solidFill>
                  <a:srgbClr val="0070C0"/>
                </a:solidFill>
              </a:rPr>
              <a:t>RNCPS : </a:t>
            </a:r>
            <a:r>
              <a:rPr lang="fr-FR" sz="1300" kern="1200" dirty="0">
                <a:solidFill>
                  <a:srgbClr val="0070C0"/>
                </a:solidFill>
              </a:rPr>
              <a:t>Répertoire National Commun de la Protection </a:t>
            </a:r>
            <a:r>
              <a:rPr lang="fr-FR" sz="1300" kern="1200" dirty="0" smtClean="0">
                <a:solidFill>
                  <a:srgbClr val="0070C0"/>
                </a:solidFill>
              </a:rPr>
              <a:t>Sociale</a:t>
            </a:r>
          </a:p>
          <a:p>
            <a:pPr marL="0" lvl="2" indent="0">
              <a:buNone/>
            </a:pPr>
            <a:r>
              <a:rPr lang="fr-FR" sz="1300" kern="1200" dirty="0" smtClean="0">
                <a:solidFill>
                  <a:srgbClr val="0070C0"/>
                </a:solidFill>
              </a:rPr>
              <a:t>SCAPIN </a:t>
            </a:r>
            <a:r>
              <a:rPr lang="fr-FR" sz="1300" kern="1200" dirty="0">
                <a:solidFill>
                  <a:srgbClr val="0070C0"/>
                </a:solidFill>
              </a:rPr>
              <a:t>: Suivi, calcul et automatisation des pensions d'invalidité</a:t>
            </a:r>
          </a:p>
          <a:p>
            <a:pPr marL="0" lvl="2" indent="0">
              <a:buNone/>
            </a:pPr>
            <a:r>
              <a:rPr lang="fr-FR" sz="1300" kern="1200" dirty="0" smtClean="0">
                <a:solidFill>
                  <a:srgbClr val="0070C0"/>
                </a:solidFill>
              </a:rPr>
              <a:t>SNGI </a:t>
            </a:r>
            <a:r>
              <a:rPr lang="fr-FR" sz="1300" kern="1200" dirty="0">
                <a:solidFill>
                  <a:srgbClr val="0070C0"/>
                </a:solidFill>
              </a:rPr>
              <a:t>: </a:t>
            </a:r>
            <a:r>
              <a:rPr lang="fr-FR" sz="1300" kern="1200" dirty="0" smtClean="0">
                <a:solidFill>
                  <a:srgbClr val="0070C0"/>
                </a:solidFill>
              </a:rPr>
              <a:t>Service </a:t>
            </a:r>
            <a:r>
              <a:rPr lang="fr-FR" sz="1300" kern="1200" dirty="0">
                <a:solidFill>
                  <a:srgbClr val="0070C0"/>
                </a:solidFill>
              </a:rPr>
              <a:t>National de Gestion des Individus </a:t>
            </a:r>
          </a:p>
          <a:p>
            <a:pPr marL="0" lvl="2" indent="0">
              <a:buNone/>
            </a:pPr>
            <a:r>
              <a:rPr lang="fr-FR" sz="1300" kern="1200" dirty="0" smtClean="0">
                <a:solidFill>
                  <a:srgbClr val="0070C0"/>
                </a:solidFill>
              </a:rPr>
              <a:t>SYNERGIE : Système </a:t>
            </a:r>
            <a:r>
              <a:rPr lang="fr-FR" sz="1300" kern="1200" dirty="0">
                <a:solidFill>
                  <a:srgbClr val="0070C0"/>
                </a:solidFill>
              </a:rPr>
              <a:t>de Numérisation Et de Reconnaissance pour la Gestion des </a:t>
            </a:r>
            <a:r>
              <a:rPr lang="fr-FR" sz="1300" kern="1200" dirty="0" smtClean="0">
                <a:solidFill>
                  <a:srgbClr val="0070C0"/>
                </a:solidFill>
              </a:rPr>
              <a:t>Informations Electroniques </a:t>
            </a:r>
            <a:endParaRPr lang="fr-FR" sz="1300" kern="1200" dirty="0">
              <a:solidFill>
                <a:srgbClr val="0070C0"/>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5304" y="77586"/>
            <a:ext cx="775525" cy="77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2879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fr-FR" sz="2000" dirty="0" smtClean="0">
                <a:latin typeface="Arial" charset="0"/>
                <a:cs typeface="Arial" charset="0"/>
              </a:rPr>
              <a:t>1. Présentation du DAR </a:t>
            </a:r>
            <a:endParaRPr lang="fr-FR" sz="1800" i="1" dirty="0" smtClean="0">
              <a:latin typeface="Arial" charset="0"/>
              <a:cs typeface="Arial" charset="0"/>
            </a:endParaRPr>
          </a:p>
        </p:txBody>
      </p:sp>
      <p:sp>
        <p:nvSpPr>
          <p:cNvPr id="6" name="Rectangle 5"/>
          <p:cNvSpPr/>
          <p:nvPr/>
        </p:nvSpPr>
        <p:spPr>
          <a:xfrm>
            <a:off x="612775" y="911225"/>
            <a:ext cx="9180513" cy="3762568"/>
          </a:xfrm>
          <a:prstGeom prst="rect">
            <a:avLst/>
          </a:prstGeom>
        </p:spPr>
        <p:txBody>
          <a:bodyPr lIns="0" tIns="0" rIns="72000" bIns="0">
            <a:spAutoFit/>
          </a:bodyPr>
          <a:lstStyle/>
          <a:p>
            <a:pPr marL="3175" lvl="2" indent="-169200" defTabSz="995363">
              <a:lnSpc>
                <a:spcPts val="1800"/>
              </a:lnSpc>
              <a:spcBef>
                <a:spcPts val="600"/>
              </a:spcBef>
              <a:spcAft>
                <a:spcPts val="900"/>
              </a:spcAft>
              <a:buClr>
                <a:schemeClr val="accent2"/>
              </a:buClr>
              <a:buSzPct val="30000"/>
              <a:defRPr/>
            </a:pPr>
            <a:r>
              <a:rPr lang="fr-FR" sz="1600" dirty="0"/>
              <a:t>Les missions du </a:t>
            </a:r>
            <a:r>
              <a:rPr lang="fr-FR" sz="1600" dirty="0" smtClean="0"/>
              <a:t>DAR </a:t>
            </a:r>
          </a:p>
          <a:p>
            <a:r>
              <a:rPr lang="fr-FR" b="0" dirty="0"/>
              <a:t>Le </a:t>
            </a:r>
            <a:r>
              <a:rPr lang="fr-FR" dirty="0" smtClean="0"/>
              <a:t>Département Accompagnement </a:t>
            </a:r>
            <a:r>
              <a:rPr lang="fr-FR" dirty="0"/>
              <a:t>du </a:t>
            </a:r>
            <a:r>
              <a:rPr lang="fr-FR" dirty="0" smtClean="0"/>
              <a:t>Réseau </a:t>
            </a:r>
            <a:r>
              <a:rPr lang="fr-FR" b="0" dirty="0" smtClean="0"/>
              <a:t>conçoit </a:t>
            </a:r>
            <a:r>
              <a:rPr lang="fr-FR" b="0" dirty="0"/>
              <a:t>le plan de déploiement des outils SI vers le </a:t>
            </a:r>
            <a:r>
              <a:rPr lang="fr-FR" b="0" dirty="0" smtClean="0"/>
              <a:t>réseau, assiste </a:t>
            </a:r>
            <a:r>
              <a:rPr lang="fr-FR" b="0" dirty="0"/>
              <a:t>les projets et programmes dans la préparation et le déploiement des projets. </a:t>
            </a:r>
            <a:endParaRPr lang="fr-FR" b="0" dirty="0" smtClean="0"/>
          </a:p>
          <a:p>
            <a:r>
              <a:rPr lang="fr-FR" b="0" dirty="0" smtClean="0"/>
              <a:t>Il </a:t>
            </a:r>
            <a:r>
              <a:rPr lang="fr-FR" b="0" dirty="0"/>
              <a:t>anime le réseau </a:t>
            </a:r>
            <a:r>
              <a:rPr lang="fr-FR" b="0" dirty="0" smtClean="0"/>
              <a:t>des SRA/SLA</a:t>
            </a:r>
            <a:r>
              <a:rPr lang="fr-FR" b="0" dirty="0"/>
              <a:t>, délivre un appui aux organismes dans l’anticipation de la montée en charge liée aux </a:t>
            </a:r>
            <a:r>
              <a:rPr lang="fr-FR" b="0" dirty="0" smtClean="0"/>
              <a:t>diffusions, assure </a:t>
            </a:r>
            <a:r>
              <a:rPr lang="fr-FR" b="0" dirty="0"/>
              <a:t>le suivi post-déploiement et mesure l’atteinte des objectifs assignés aux projets SI</a:t>
            </a:r>
            <a:r>
              <a:rPr lang="fr-FR" b="0" dirty="0" smtClean="0"/>
              <a:t>.</a:t>
            </a:r>
          </a:p>
          <a:p>
            <a:endParaRPr lang="fr-FR" b="0" dirty="0"/>
          </a:p>
          <a:p>
            <a:r>
              <a:rPr lang="fr-FR" b="0" dirty="0"/>
              <a:t>Il est composé d’une mission et d’une division </a:t>
            </a:r>
            <a:r>
              <a:rPr lang="fr-FR" b="0" dirty="0" smtClean="0"/>
              <a:t>:</a:t>
            </a:r>
          </a:p>
          <a:p>
            <a:endParaRPr lang="fr-FR" b="0" dirty="0"/>
          </a:p>
          <a:p>
            <a:pPr marL="285750" indent="-285750">
              <a:buClr>
                <a:srgbClr val="0070C0"/>
              </a:buClr>
              <a:buSzPct val="80000"/>
              <a:buFont typeface="Arial" panose="020B0604020202020204" pitchFamily="34" charset="0"/>
              <a:buChar char="►"/>
            </a:pPr>
            <a:r>
              <a:rPr lang="fr-FR" b="0" dirty="0" smtClean="0"/>
              <a:t>La </a:t>
            </a:r>
            <a:r>
              <a:rPr lang="fr-FR" b="0" dirty="0"/>
              <a:t>mission déploiement des projets (MDP</a:t>
            </a:r>
            <a:r>
              <a:rPr lang="fr-FR" b="0" dirty="0" smtClean="0"/>
              <a:t>)</a:t>
            </a:r>
          </a:p>
          <a:p>
            <a:pPr marL="285750" indent="-285750">
              <a:buClr>
                <a:srgbClr val="0070C0"/>
              </a:buClr>
              <a:buSzPct val="80000"/>
              <a:buFont typeface="Arial" panose="020B0604020202020204" pitchFamily="34" charset="0"/>
              <a:buChar char="►"/>
            </a:pPr>
            <a:r>
              <a:rPr lang="fr-FR" b="0" dirty="0" smtClean="0"/>
              <a:t>La </a:t>
            </a:r>
            <a:r>
              <a:rPr lang="fr-FR" b="0" dirty="0"/>
              <a:t>division de la structure nationale d’accompagnement (DSNA</a:t>
            </a:r>
            <a:r>
              <a:rPr lang="fr-FR" b="0" dirty="0" smtClean="0"/>
              <a:t>)</a:t>
            </a:r>
          </a:p>
          <a:p>
            <a:pPr marL="285750" indent="-285750">
              <a:buFont typeface="Arial" panose="020B0604020202020204" pitchFamily="34" charset="0"/>
              <a:buChar char="•"/>
            </a:pPr>
            <a:endParaRPr lang="fr-FR" sz="2400" dirty="0"/>
          </a:p>
        </p:txBody>
      </p:sp>
      <p:cxnSp>
        <p:nvCxnSpPr>
          <p:cNvPr id="8196" name="Straight Connector 11"/>
          <p:cNvCxnSpPr>
            <a:cxnSpLocks noChangeShapeType="1"/>
          </p:cNvCxnSpPr>
          <p:nvPr/>
        </p:nvCxnSpPr>
        <p:spPr bwMode="auto">
          <a:xfrm>
            <a:off x="612775" y="1163638"/>
            <a:ext cx="9180513" cy="0"/>
          </a:xfrm>
          <a:prstGeom prst="line">
            <a:avLst/>
          </a:prstGeom>
          <a:noFill/>
          <a:ln w="15875" algn="ctr">
            <a:solidFill>
              <a:srgbClr val="006699"/>
            </a:solidFill>
            <a:round/>
            <a:headEnd/>
            <a:tailEnd/>
          </a:ln>
          <a:extLst>
            <a:ext uri="{909E8E84-426E-40DD-AFC4-6F175D3DCCD1}">
              <a14:hiddenFill xmlns:a14="http://schemas.microsoft.com/office/drawing/2010/main">
                <a:noFill/>
              </a14:hiddenFill>
            </a:ext>
          </a:extLst>
        </p:spPr>
      </p:cxnSp>
      <p:sp>
        <p:nvSpPr>
          <p:cNvPr id="12" name="Rectangle 11"/>
          <p:cNvSpPr/>
          <p:nvPr/>
        </p:nvSpPr>
        <p:spPr>
          <a:xfrm>
            <a:off x="273381" y="6111269"/>
            <a:ext cx="4101192" cy="205249"/>
          </a:xfrm>
          <a:prstGeom prst="rect">
            <a:avLst/>
          </a:prstGeom>
        </p:spPr>
        <p:txBody>
          <a:bodyPr wrap="square" lIns="0" tIns="0" rIns="72000" bIns="0">
            <a:spAutoFit/>
          </a:bodyPr>
          <a:lstStyle/>
          <a:p>
            <a:pPr marL="3175" lvl="2" indent="-169200" defTabSz="995363">
              <a:lnSpc>
                <a:spcPts val="1800"/>
              </a:lnSpc>
              <a:spcBef>
                <a:spcPts val="600"/>
              </a:spcBef>
              <a:spcAft>
                <a:spcPts val="900"/>
              </a:spcAft>
              <a:buClr>
                <a:schemeClr val="accent2"/>
              </a:buClr>
              <a:buSzPct val="30000"/>
              <a:defRPr/>
            </a:pPr>
            <a:r>
              <a:rPr lang="fr-FR" sz="1100" i="1" dirty="0" smtClean="0"/>
              <a:t>(1) Cf. Règlement d’Organisation de la CNAMTS</a:t>
            </a:r>
            <a:endParaRPr lang="fr-FR" sz="1050" i="1" dirty="0"/>
          </a:p>
        </p:txBody>
      </p:sp>
      <p:sp>
        <p:nvSpPr>
          <p:cNvPr id="2" name="Rectangle 1"/>
          <p:cNvSpPr/>
          <p:nvPr/>
        </p:nvSpPr>
        <p:spPr>
          <a:xfrm>
            <a:off x="2977247" y="24466"/>
            <a:ext cx="356188" cy="297582"/>
          </a:xfrm>
          <a:prstGeom prst="rect">
            <a:avLst/>
          </a:prstGeom>
        </p:spPr>
        <p:txBody>
          <a:bodyPr wrap="none">
            <a:spAutoFit/>
          </a:bodyPr>
          <a:lstStyle/>
          <a:p>
            <a:pPr marL="3175" lvl="2" indent="-169200" defTabSz="995363">
              <a:lnSpc>
                <a:spcPts val="1800"/>
              </a:lnSpc>
              <a:spcBef>
                <a:spcPts val="600"/>
              </a:spcBef>
              <a:spcAft>
                <a:spcPts val="900"/>
              </a:spcAft>
              <a:buClr>
                <a:schemeClr val="accent2"/>
              </a:buClr>
              <a:buSzPct val="30000"/>
              <a:defRPr/>
            </a:pPr>
            <a:r>
              <a:rPr lang="fr-FR" sz="1100" dirty="0">
                <a:solidFill>
                  <a:schemeClr val="bg1"/>
                </a:solidFill>
              </a:rPr>
              <a:t>(1)</a:t>
            </a:r>
          </a:p>
        </p:txBody>
      </p:sp>
    </p:spTree>
    <p:extLst>
      <p:ext uri="{BB962C8B-B14F-4D97-AF65-F5344CB8AC3E}">
        <p14:creationId xmlns:p14="http://schemas.microsoft.com/office/powerpoint/2010/main" val="3328969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166688" y="2039938"/>
            <a:ext cx="7699375" cy="3622675"/>
          </a:xfrm>
          <a:prstGeom prst="roundRect">
            <a:avLst>
              <a:gd name="adj" fmla="val 3318"/>
            </a:avLst>
          </a:prstGeom>
          <a:solidFill>
            <a:srgbClr val="FFC000">
              <a:alpha val="20000"/>
            </a:srgbClr>
          </a:solidFill>
          <a:ln w="15875">
            <a:solidFill>
              <a:schemeClr val="bg1">
                <a:lumMod val="50000"/>
              </a:schemeClr>
            </a:solidFill>
            <a:prstDash val="dash"/>
          </a:ln>
        </p:spPr>
        <p:txBody>
          <a:bodyPr lIns="0" tIns="46800" rIns="0" bIns="46800" anchor="ctr"/>
          <a:lstStyle/>
          <a:p>
            <a:pPr marL="0" lvl="2" defTabSz="995363">
              <a:lnSpc>
                <a:spcPts val="1600"/>
              </a:lnSpc>
              <a:spcBef>
                <a:spcPts val="600"/>
              </a:spcBef>
              <a:spcAft>
                <a:spcPts val="600"/>
              </a:spcAft>
              <a:buClr>
                <a:schemeClr val="accent2"/>
              </a:buClr>
              <a:buSzPct val="75000"/>
              <a:defRPr/>
            </a:pPr>
            <a:endParaRPr lang="fr-FR" sz="1000" kern="0" dirty="0">
              <a:solidFill>
                <a:schemeClr val="bg1">
                  <a:lumMod val="50000"/>
                </a:schemeClr>
              </a:solidFill>
              <a:latin typeface="Arial" panose="020B0604020202020204" pitchFamily="34" charset="0"/>
              <a:cs typeface="Arial" panose="020B0604020202020204" pitchFamily="34" charset="0"/>
            </a:endParaRPr>
          </a:p>
        </p:txBody>
      </p:sp>
      <p:sp>
        <p:nvSpPr>
          <p:cNvPr id="11266" name="Rectangle 2"/>
          <p:cNvSpPr>
            <a:spLocks noGrp="1" noChangeArrowheads="1"/>
          </p:cNvSpPr>
          <p:nvPr>
            <p:ph type="title"/>
          </p:nvPr>
        </p:nvSpPr>
        <p:spPr/>
        <p:txBody>
          <a:bodyPr/>
          <a:lstStyle/>
          <a:p>
            <a:r>
              <a:rPr lang="fr-FR" sz="2000" dirty="0" smtClean="0">
                <a:latin typeface="Arial" charset="0"/>
                <a:cs typeface="Arial" charset="0"/>
              </a:rPr>
              <a:t>1. Les applications/composants SI Production</a:t>
            </a:r>
            <a:endParaRPr lang="fr-FR" sz="2000" dirty="0" smtClean="0">
              <a:solidFill>
                <a:srgbClr val="FF0000"/>
              </a:solidFill>
              <a:latin typeface="Arial" charset="0"/>
              <a:cs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647971668"/>
              </p:ext>
            </p:extLst>
          </p:nvPr>
        </p:nvGraphicFramePr>
        <p:xfrm>
          <a:off x="1195388" y="855663"/>
          <a:ext cx="7245349" cy="5284786"/>
        </p:xfrm>
        <a:graphic>
          <a:graphicData uri="http://schemas.openxmlformats.org/drawingml/2006/table">
            <a:tbl>
              <a:tblPr firstRow="1" bandRow="1">
                <a:tableStyleId>{5C22544A-7EE6-4342-B048-85BDC9FD1C3A}</a:tableStyleId>
              </a:tblPr>
              <a:tblGrid>
                <a:gridCol w="778186"/>
                <a:gridCol w="846888"/>
                <a:gridCol w="845899"/>
                <a:gridCol w="846888"/>
                <a:gridCol w="846888"/>
                <a:gridCol w="846888"/>
                <a:gridCol w="846888"/>
                <a:gridCol w="846888"/>
                <a:gridCol w="539936"/>
              </a:tblGrid>
              <a:tr h="244212">
                <a:tc gridSpan="2">
                  <a:txBody>
                    <a:bodyPr/>
                    <a:lstStyle/>
                    <a:p>
                      <a:pPr algn="ctr"/>
                      <a:r>
                        <a:rPr lang="fr-FR" sz="1000" b="1" kern="1200" dirty="0" smtClean="0">
                          <a:solidFill>
                            <a:schemeClr val="bg1"/>
                          </a:solidFill>
                          <a:latin typeface="Arial" panose="020B0604020202020204" pitchFamily="34" charset="0"/>
                          <a:ea typeface="+mn-ea"/>
                          <a:cs typeface="Arial" panose="020B0604020202020204" pitchFamily="34" charset="0"/>
                        </a:rPr>
                        <a:t>Thèmes</a:t>
                      </a:r>
                      <a:endParaRPr lang="fr-FR" sz="1000" b="1" kern="1200" dirty="0">
                        <a:solidFill>
                          <a:schemeClr val="bg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hMerge="1">
                  <a:txBody>
                    <a:bodyPr/>
                    <a:lstStyle/>
                    <a:p>
                      <a:pPr algn="ctr"/>
                      <a:endParaRPr lang="fr-FR" sz="900" b="0" kern="1200" dirty="0">
                        <a:solidFill>
                          <a:schemeClr val="dk1"/>
                        </a:solidFill>
                        <a:latin typeface="Arial" panose="020B0604020202020204" pitchFamily="34" charset="0"/>
                        <a:ea typeface="+mn-ea"/>
                        <a:cs typeface="Arial" panose="020B0604020202020204" pitchFamily="34" charset="0"/>
                      </a:endParaRPr>
                    </a:p>
                  </a:txBody>
                  <a:tcPr marL="36001" marR="36001" marT="36004" marB="3600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7">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b="1" kern="1200" dirty="0" smtClean="0">
                          <a:solidFill>
                            <a:schemeClr val="bg1"/>
                          </a:solidFill>
                          <a:latin typeface="Arial" panose="020B0604020202020204" pitchFamily="34" charset="0"/>
                          <a:ea typeface="+mn-ea"/>
                          <a:cs typeface="Arial" panose="020B0604020202020204" pitchFamily="34" charset="0"/>
                        </a:rPr>
                        <a:t>Applications/Composants SI Production</a:t>
                      </a: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hMerge="1">
                  <a:txBody>
                    <a:bodyPr/>
                    <a:lstStyle/>
                    <a:p>
                      <a:pPr algn="ctr"/>
                      <a:endParaRPr lang="fr-FR" sz="900" b="0" kern="1200" dirty="0">
                        <a:solidFill>
                          <a:schemeClr val="dk1"/>
                        </a:solidFill>
                        <a:latin typeface="Arial" panose="020B0604020202020204" pitchFamily="34" charset="0"/>
                        <a:ea typeface="+mn-ea"/>
                        <a:cs typeface="Arial" panose="020B0604020202020204" pitchFamily="34" charset="0"/>
                      </a:endParaRPr>
                    </a:p>
                  </a:txBody>
                  <a:tcPr marL="36001" marR="36001" marT="36004" marB="3600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fr-FR" sz="900" b="0" kern="1200" dirty="0">
                        <a:solidFill>
                          <a:schemeClr val="dk1"/>
                        </a:solidFill>
                        <a:latin typeface="Arial" panose="020B0604020202020204" pitchFamily="34" charset="0"/>
                        <a:ea typeface="+mn-ea"/>
                        <a:cs typeface="Arial" panose="020B0604020202020204" pitchFamily="34" charset="0"/>
                      </a:endParaRPr>
                    </a:p>
                  </a:txBody>
                  <a:tcPr marL="36001" marR="36001" marT="36004" marB="3600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lang="fr-FR" sz="900" b="0" kern="1200" dirty="0">
                        <a:solidFill>
                          <a:schemeClr val="dk1"/>
                        </a:solidFill>
                        <a:latin typeface="Arial" panose="020B0604020202020204" pitchFamily="34" charset="0"/>
                        <a:ea typeface="+mn-ea"/>
                        <a:cs typeface="Arial" panose="020B0604020202020204" pitchFamily="34" charset="0"/>
                      </a:endParaRPr>
                    </a:p>
                  </a:txBody>
                  <a:tcPr marL="36001" marR="36001" marT="36004" marB="3600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fr-FR" sz="900" b="0" kern="1200" dirty="0">
                        <a:solidFill>
                          <a:schemeClr val="dk1"/>
                        </a:solidFill>
                        <a:latin typeface="Arial" panose="020B0604020202020204" pitchFamily="34" charset="0"/>
                        <a:ea typeface="+mn-ea"/>
                        <a:cs typeface="Arial" panose="020B0604020202020204" pitchFamily="34" charset="0"/>
                      </a:endParaRPr>
                    </a:p>
                  </a:txBody>
                  <a:tcPr marL="36001" marR="36001" marT="36004" marB="3600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lang="fr-FR" sz="900" b="0" kern="1200" dirty="0">
                        <a:solidFill>
                          <a:schemeClr val="dk1"/>
                        </a:solidFill>
                        <a:latin typeface="Arial" panose="020B0604020202020204" pitchFamily="34" charset="0"/>
                        <a:ea typeface="+mn-ea"/>
                        <a:cs typeface="Arial" panose="020B0604020202020204" pitchFamily="34" charset="0"/>
                      </a:endParaRPr>
                    </a:p>
                  </a:txBody>
                  <a:tcPr marL="36001" marR="36001" marT="36004" marB="3600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050" b="1" kern="1200" dirty="0" smtClean="0">
                        <a:solidFill>
                          <a:schemeClr val="bg1"/>
                        </a:solidFill>
                        <a:latin typeface="Arial" panose="020B0604020202020204" pitchFamily="34" charset="0"/>
                        <a:ea typeface="+mn-ea"/>
                        <a:cs typeface="Arial" panose="020B0604020202020204" pitchFamily="34" charset="0"/>
                      </a:endParaRPr>
                    </a:p>
                  </a:txBody>
                  <a:tcPr marL="35998" marR="35998" marT="36004" marB="3600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458234">
                <a:tc rowSpan="2">
                  <a:txBody>
                    <a:bodyPr/>
                    <a:lstStyle/>
                    <a:p>
                      <a:pPr algn="ctr"/>
                      <a:r>
                        <a:rPr lang="fr-FR" sz="1000" b="1" kern="1200" dirty="0" smtClean="0">
                          <a:solidFill>
                            <a:schemeClr val="bg1"/>
                          </a:solidFill>
                          <a:latin typeface="Arial" panose="020B0604020202020204" pitchFamily="34" charset="0"/>
                          <a:ea typeface="+mn-ea"/>
                          <a:cs typeface="Arial" panose="020B0604020202020204" pitchFamily="34" charset="0"/>
                        </a:rPr>
                        <a:t>GDB</a:t>
                      </a:r>
                      <a:endParaRPr lang="fr-FR" sz="1000" b="1" kern="1200" dirty="0">
                        <a:solidFill>
                          <a:schemeClr val="bg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6699"/>
                    </a:solidFill>
                  </a:tcPr>
                </a:tc>
                <a:tc>
                  <a:txBody>
                    <a:bodyPr/>
                    <a:lstStyle/>
                    <a:p>
                      <a:pPr algn="ctr"/>
                      <a:r>
                        <a:rPr lang="fr-FR" sz="900" b="1" kern="1200" dirty="0" smtClean="0">
                          <a:solidFill>
                            <a:schemeClr val="bg1"/>
                          </a:solidFill>
                          <a:latin typeface="Arial" panose="020B0604020202020204" pitchFamily="34" charset="0"/>
                          <a:ea typeface="+mn-ea"/>
                          <a:cs typeface="Arial" panose="020B0604020202020204" pitchFamily="34" charset="0"/>
                        </a:rPr>
                        <a:t>Droits</a:t>
                      </a:r>
                      <a:endParaRPr lang="fr-FR" sz="900" b="1" kern="1200" dirty="0">
                        <a:solidFill>
                          <a:schemeClr val="bg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6699"/>
                    </a:solidFill>
                  </a:tcPr>
                </a:tc>
                <a:tc>
                  <a:txBody>
                    <a:bodyPr/>
                    <a:lstStyle/>
                    <a:p>
                      <a:pPr algn="ctr"/>
                      <a:r>
                        <a:rPr lang="fr-FR" sz="900" b="0" kern="1200" dirty="0" smtClean="0">
                          <a:solidFill>
                            <a:schemeClr val="dk1"/>
                          </a:solidFill>
                          <a:latin typeface="Arial" panose="020B0604020202020204" pitchFamily="34" charset="0"/>
                          <a:ea typeface="+mn-ea"/>
                          <a:cs typeface="Arial" panose="020B0604020202020204" pitchFamily="34" charset="0"/>
                        </a:rPr>
                        <a:t>RNIAM</a:t>
                      </a:r>
                      <a:endParaRPr lang="fr-FR" sz="900" b="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fr-FR" sz="900" b="0" kern="1200" dirty="0" smtClean="0">
                          <a:solidFill>
                            <a:schemeClr val="dk1"/>
                          </a:solidFill>
                          <a:latin typeface="Arial" panose="020B0604020202020204" pitchFamily="34" charset="0"/>
                          <a:ea typeface="+mn-ea"/>
                          <a:cs typeface="Arial" panose="020B0604020202020204" pitchFamily="34" charset="0"/>
                        </a:rPr>
                        <a:t>RFI</a:t>
                      </a:r>
                      <a:endParaRPr lang="fr-FR" sz="900" b="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fr-FR" sz="900" b="0" kern="1200" dirty="0" smtClean="0">
                          <a:solidFill>
                            <a:schemeClr val="dk1"/>
                          </a:solidFill>
                          <a:latin typeface="Arial" panose="020B0604020202020204" pitchFamily="34" charset="0"/>
                          <a:ea typeface="+mn-ea"/>
                          <a:cs typeface="Arial" panose="020B0604020202020204" pitchFamily="34" charset="0"/>
                        </a:rPr>
                        <a:t>BDO</a:t>
                      </a:r>
                      <a:endParaRPr lang="fr-FR" sz="900" b="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fr-FR" sz="900" b="0" kern="1200" dirty="0" smtClean="0">
                          <a:solidFill>
                            <a:schemeClr val="dk1"/>
                          </a:solidFill>
                          <a:latin typeface="Arial" panose="020B0604020202020204" pitchFamily="34" charset="0"/>
                          <a:ea typeface="+mn-ea"/>
                          <a:cs typeface="Arial" panose="020B0604020202020204" pitchFamily="34" charset="0"/>
                        </a:rPr>
                        <a:t>BR (Indigo)</a:t>
                      </a:r>
                      <a:endParaRPr lang="fr-FR" sz="900" b="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fr-FR" sz="900" b="0" kern="1200" dirty="0" smtClean="0">
                          <a:solidFill>
                            <a:schemeClr val="dk1"/>
                          </a:solidFill>
                          <a:latin typeface="Arial" panose="020B0604020202020204" pitchFamily="34" charset="0"/>
                          <a:ea typeface="+mn-ea"/>
                          <a:cs typeface="Arial" panose="020B0604020202020204" pitchFamily="34" charset="0"/>
                        </a:rPr>
                        <a:t>RNCPS</a:t>
                      </a:r>
                      <a:endParaRPr lang="fr-FR" sz="900" b="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fr-FR" sz="900" b="0" kern="1200" dirty="0" smtClean="0">
                          <a:solidFill>
                            <a:schemeClr val="dk1"/>
                          </a:solidFill>
                          <a:latin typeface="Arial" panose="020B0604020202020204" pitchFamily="34" charset="0"/>
                          <a:ea typeface="+mn-ea"/>
                          <a:cs typeface="Arial" panose="020B0604020202020204" pitchFamily="34" charset="0"/>
                        </a:rPr>
                        <a:t>PROGRES</a:t>
                      </a:r>
                      <a:r>
                        <a:rPr lang="fr-FR" sz="900" b="0" kern="1200" baseline="0" dirty="0" smtClean="0">
                          <a:solidFill>
                            <a:schemeClr val="dk1"/>
                          </a:solidFill>
                          <a:latin typeface="Arial" panose="020B0604020202020204" pitchFamily="34" charset="0"/>
                          <a:ea typeface="+mn-ea"/>
                          <a:cs typeface="Arial" panose="020B0604020202020204" pitchFamily="34" charset="0"/>
                        </a:rPr>
                        <a:t> MAJ</a:t>
                      </a:r>
                      <a:endParaRPr lang="fr-FR" sz="900" b="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fr-FR" sz="900" b="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458234">
                <a:tc vMerge="1">
                  <a:txBody>
                    <a:bodyPr/>
                    <a:lstStyle/>
                    <a:p>
                      <a:pPr algn="ctr"/>
                      <a:endParaRPr lang="fr-FR" sz="900" b="1" kern="1200" dirty="0">
                        <a:solidFill>
                          <a:schemeClr val="bg1"/>
                        </a:solidFill>
                        <a:latin typeface="Arial" panose="020B0604020202020204" pitchFamily="34" charset="0"/>
                        <a:ea typeface="+mn-ea"/>
                        <a:cs typeface="Arial" panose="020B0604020202020204" pitchFamily="34" charset="0"/>
                      </a:endParaRPr>
                    </a:p>
                  </a:txBody>
                  <a:tcPr marL="35998" marR="35998" marT="36004" marB="3600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6699"/>
                    </a:solidFill>
                  </a:tcPr>
                </a:tc>
                <a:tc>
                  <a:txBody>
                    <a:bodyPr/>
                    <a:lstStyle/>
                    <a:p>
                      <a:pPr algn="ctr"/>
                      <a:r>
                        <a:rPr lang="fr-FR" sz="900" b="1" kern="1200" dirty="0" smtClean="0">
                          <a:solidFill>
                            <a:schemeClr val="bg1"/>
                          </a:solidFill>
                          <a:latin typeface="Arial" panose="020B0604020202020204" pitchFamily="34" charset="0"/>
                          <a:ea typeface="+mn-ea"/>
                          <a:cs typeface="Arial" panose="020B0604020202020204" pitchFamily="34" charset="0"/>
                        </a:rPr>
                        <a:t>Vitale</a:t>
                      </a:r>
                      <a:endParaRPr lang="fr-FR" sz="900" b="1" kern="1200" dirty="0">
                        <a:solidFill>
                          <a:schemeClr val="bg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6699"/>
                    </a:solidFill>
                  </a:tcPr>
                </a:tc>
                <a:tc>
                  <a:txBody>
                    <a:bodyPr/>
                    <a:lstStyle/>
                    <a:p>
                      <a:pPr algn="ctr"/>
                      <a:r>
                        <a:rPr lang="fr-FR" sz="900" b="0" kern="1200" dirty="0" smtClean="0">
                          <a:solidFill>
                            <a:schemeClr val="dk1"/>
                          </a:solidFill>
                          <a:latin typeface="Arial" panose="020B0604020202020204" pitchFamily="34" charset="0"/>
                          <a:ea typeface="+mn-ea"/>
                          <a:cs typeface="Arial" panose="020B0604020202020204" pitchFamily="34" charset="0"/>
                        </a:rPr>
                        <a:t>FO</a:t>
                      </a:r>
                      <a:endParaRPr lang="fr-FR" sz="900" b="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fr-FR" sz="900" b="0" kern="1200" dirty="0" smtClean="0">
                          <a:solidFill>
                            <a:schemeClr val="dk1"/>
                          </a:solidFill>
                          <a:latin typeface="Arial" panose="020B0604020202020204" pitchFamily="34" charset="0"/>
                          <a:ea typeface="+mn-ea"/>
                          <a:cs typeface="Arial" panose="020B0604020202020204" pitchFamily="34" charset="0"/>
                        </a:rPr>
                        <a:t>SG</a:t>
                      </a:r>
                      <a:endParaRPr lang="fr-FR" sz="900" b="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fr-FR" sz="900" b="0" kern="1200" dirty="0" smtClean="0">
                          <a:solidFill>
                            <a:schemeClr val="dk1"/>
                          </a:solidFill>
                          <a:latin typeface="Arial" panose="020B0604020202020204" pitchFamily="34" charset="0"/>
                          <a:ea typeface="+mn-ea"/>
                          <a:cs typeface="Arial" panose="020B0604020202020204" pitchFamily="34" charset="0"/>
                        </a:rPr>
                        <a:t>GK</a:t>
                      </a:r>
                      <a:endParaRPr lang="fr-FR" sz="900" b="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fr-FR" sz="900" kern="1200" dirty="0" smtClean="0">
                          <a:solidFill>
                            <a:schemeClr val="dk1"/>
                          </a:solidFill>
                          <a:latin typeface="Arial" panose="020B0604020202020204" pitchFamily="34" charset="0"/>
                          <a:ea typeface="+mn-ea"/>
                          <a:cs typeface="Arial" panose="020B0604020202020204" pitchFamily="34" charset="0"/>
                        </a:rPr>
                        <a:t>TK</a:t>
                      </a: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fr-FR" sz="900" kern="1200" dirty="0" smtClean="0">
                          <a:solidFill>
                            <a:schemeClr val="dk1"/>
                          </a:solidFill>
                          <a:latin typeface="Arial" panose="020B0604020202020204" pitchFamily="34" charset="0"/>
                          <a:ea typeface="+mn-ea"/>
                          <a:cs typeface="Arial" panose="020B0604020202020204" pitchFamily="34" charset="0"/>
                        </a:rPr>
                        <a:t>OS</a:t>
                      </a: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458234">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1" kern="1200" dirty="0" smtClean="0">
                          <a:solidFill>
                            <a:schemeClr val="bg1"/>
                          </a:solidFill>
                          <a:latin typeface="Arial" panose="020B0604020202020204" pitchFamily="34" charset="0"/>
                          <a:ea typeface="+mn-ea"/>
                          <a:cs typeface="Arial" panose="020B0604020202020204" pitchFamily="34" charset="0"/>
                        </a:rPr>
                        <a:t>Acteurs de Santé</a:t>
                      </a: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6699"/>
                    </a:solidFill>
                  </a:tcPr>
                </a:tc>
                <a:tc>
                  <a:txBody>
                    <a:bodyPr/>
                    <a:lstStyle/>
                    <a:p>
                      <a:pPr algn="ctr"/>
                      <a:r>
                        <a:rPr lang="fr-FR" sz="900" b="1" kern="1200" dirty="0" smtClean="0">
                          <a:solidFill>
                            <a:schemeClr val="bg1"/>
                          </a:solidFill>
                          <a:latin typeface="Arial" panose="020B0604020202020204" pitchFamily="34" charset="0"/>
                          <a:ea typeface="+mn-ea"/>
                          <a:cs typeface="Arial" panose="020B0604020202020204" pitchFamily="34" charset="0"/>
                        </a:rPr>
                        <a:t>PS</a:t>
                      </a:r>
                      <a:endParaRPr lang="fr-FR" sz="900" b="1" kern="1200" dirty="0">
                        <a:solidFill>
                          <a:schemeClr val="bg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66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900" b="0" kern="1200" dirty="0" smtClean="0">
                          <a:solidFill>
                            <a:schemeClr val="tx1"/>
                          </a:solidFill>
                          <a:latin typeface="Arial" panose="020B0604020202020204" pitchFamily="34" charset="0"/>
                          <a:ea typeface="+mn-ea"/>
                          <a:cs typeface="Arial" panose="020B0604020202020204" pitchFamily="34" charset="0"/>
                        </a:rPr>
                        <a:t>FNPS - RPPS</a:t>
                      </a: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900" b="0" kern="1200" dirty="0" smtClean="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900" b="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458234">
                <a:tc vMerge="1">
                  <a:txBody>
                    <a:bodyPr/>
                    <a:lstStyle/>
                    <a:p>
                      <a:endParaRPr lang="fr-FR" sz="900" b="1" kern="1200" dirty="0">
                        <a:solidFill>
                          <a:schemeClr val="bg1"/>
                        </a:solidFill>
                        <a:latin typeface="Arial" panose="020B0604020202020204" pitchFamily="34" charset="0"/>
                        <a:ea typeface="+mn-ea"/>
                        <a:cs typeface="Arial" panose="020B0604020202020204" pitchFamily="34" charset="0"/>
                      </a:endParaRPr>
                    </a:p>
                  </a:txBody>
                  <a:tcPr marL="35998" marR="35998" marT="36004" marB="3600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66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900" b="1" kern="1200" dirty="0" smtClean="0">
                          <a:solidFill>
                            <a:schemeClr val="bg1"/>
                          </a:solidFill>
                          <a:latin typeface="Arial" panose="020B0604020202020204" pitchFamily="34" charset="0"/>
                          <a:ea typeface="+mn-ea"/>
                          <a:cs typeface="Arial" panose="020B0604020202020204" pitchFamily="34" charset="0"/>
                        </a:rPr>
                        <a:t>Etablissement de Santé</a:t>
                      </a: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66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900" b="0" kern="1200" dirty="0" smtClean="0">
                          <a:solidFill>
                            <a:schemeClr val="tx1"/>
                          </a:solidFill>
                          <a:latin typeface="Arial" panose="020B0604020202020204" pitchFamily="34" charset="0"/>
                          <a:ea typeface="+mn-ea"/>
                          <a:cs typeface="Arial" panose="020B0604020202020204" pitchFamily="34" charset="0"/>
                        </a:rPr>
                        <a:t>RFOS</a:t>
                      </a: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fr-FR" sz="900" b="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900" b="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458234">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b="1" kern="1200" dirty="0" smtClean="0">
                          <a:solidFill>
                            <a:schemeClr val="bg1"/>
                          </a:solidFill>
                          <a:latin typeface="Arial" panose="020B0604020202020204" pitchFamily="34" charset="0"/>
                          <a:ea typeface="+mn-ea"/>
                          <a:cs typeface="Arial" panose="020B0604020202020204" pitchFamily="34" charset="0"/>
                        </a:rPr>
                        <a:t>Nomenclature</a:t>
                      </a: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6699"/>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900" b="1" kern="1200" dirty="0" smtClean="0">
                        <a:solidFill>
                          <a:schemeClr val="bg1"/>
                        </a:solidFill>
                        <a:latin typeface="Arial" panose="020B0604020202020204" pitchFamily="34" charset="0"/>
                        <a:ea typeface="+mn-ea"/>
                        <a:cs typeface="Arial" panose="020B0604020202020204" pitchFamily="34" charset="0"/>
                      </a:endParaRPr>
                    </a:p>
                  </a:txBody>
                  <a:tcPr marL="35998" marR="35998" marT="36004" marB="3600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66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900" b="0" dirty="0" smtClean="0">
                          <a:latin typeface="Arial" panose="020B0604020202020204" pitchFamily="34" charset="0"/>
                          <a:cs typeface="Arial" panose="020B0604020202020204" pitchFamily="34" charset="0"/>
                        </a:rPr>
                        <a:t>CCAM</a:t>
                      </a: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900" b="0" dirty="0" smtClean="0">
                          <a:latin typeface="Arial" panose="020B0604020202020204" pitchFamily="34" charset="0"/>
                          <a:cs typeface="Arial" panose="020B0604020202020204" pitchFamily="34" charset="0"/>
                        </a:rPr>
                        <a:t>NGAP</a:t>
                      </a: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900" b="0" dirty="0" smtClean="0">
                          <a:latin typeface="Arial" panose="020B0604020202020204" pitchFamily="34" charset="0"/>
                          <a:cs typeface="Arial" panose="020B0604020202020204" pitchFamily="34" charset="0"/>
                        </a:rPr>
                        <a:t>NABM</a:t>
                      </a: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900" dirty="0" smtClean="0">
                          <a:latin typeface="Arial" panose="020B0604020202020204" pitchFamily="34" charset="0"/>
                          <a:cs typeface="Arial" panose="020B0604020202020204" pitchFamily="34" charset="0"/>
                        </a:rPr>
                        <a:t>TNB</a:t>
                      </a: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900" dirty="0" smtClean="0">
                          <a:latin typeface="Arial" panose="020B0604020202020204" pitchFamily="34" charset="0"/>
                          <a:cs typeface="Arial" panose="020B0604020202020204" pitchFamily="34" charset="0"/>
                        </a:rPr>
                        <a:t>BDM</a:t>
                      </a: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900" dirty="0" smtClean="0">
                          <a:latin typeface="Arial" panose="020B0604020202020204" pitchFamily="34" charset="0"/>
                          <a:cs typeface="Arial" panose="020B0604020202020204" pitchFamily="34" charset="0"/>
                        </a:rPr>
                        <a:t>LPP</a:t>
                      </a: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900" dirty="0" smtClean="0">
                        <a:latin typeface="Arial" panose="020B0604020202020204" pitchFamily="34" charset="0"/>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458234">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b="1" kern="1200" dirty="0" smtClean="0">
                          <a:solidFill>
                            <a:schemeClr val="bg1"/>
                          </a:solidFill>
                          <a:latin typeface="Arial" panose="020B0604020202020204" pitchFamily="34" charset="0"/>
                          <a:ea typeface="+mn-ea"/>
                          <a:cs typeface="Arial" panose="020B0604020202020204" pitchFamily="34" charset="0"/>
                        </a:rPr>
                        <a:t>Echanges</a:t>
                      </a: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6699"/>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900" b="1" kern="1200" dirty="0" smtClean="0">
                        <a:solidFill>
                          <a:schemeClr val="bg1"/>
                        </a:solidFill>
                        <a:latin typeface="Arial" panose="020B0604020202020204" pitchFamily="34" charset="0"/>
                        <a:ea typeface="+mn-ea"/>
                        <a:cs typeface="Arial" panose="020B0604020202020204" pitchFamily="34" charset="0"/>
                      </a:endParaRPr>
                    </a:p>
                  </a:txBody>
                  <a:tcPr marL="35998" marR="35998" marT="36004" marB="3600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6699"/>
                    </a:solidFill>
                  </a:tcPr>
                </a:tc>
                <a:tc>
                  <a:txBody>
                    <a:bodyPr/>
                    <a:lstStyle/>
                    <a:p>
                      <a:pPr algn="ctr"/>
                      <a:r>
                        <a:rPr lang="fr-FR" sz="900" b="0" dirty="0" smtClean="0">
                          <a:latin typeface="Arial" panose="020B0604020202020204" pitchFamily="34" charset="0"/>
                          <a:cs typeface="Arial" panose="020B0604020202020204" pitchFamily="34" charset="0"/>
                        </a:rPr>
                        <a:t>NOEMIE PS</a:t>
                      </a:r>
                      <a:endParaRPr lang="fr-FR" sz="900" b="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900" b="0" dirty="0" smtClean="0">
                          <a:latin typeface="Arial" panose="020B0604020202020204" pitchFamily="34" charset="0"/>
                          <a:cs typeface="Arial" panose="020B0604020202020204" pitchFamily="34" charset="0"/>
                        </a:rPr>
                        <a:t>NOEMIE</a:t>
                      </a:r>
                      <a:r>
                        <a:rPr lang="fr-FR" sz="900" b="0" baseline="0" dirty="0" smtClean="0">
                          <a:latin typeface="Arial" panose="020B0604020202020204" pitchFamily="34" charset="0"/>
                          <a:cs typeface="Arial" panose="020B0604020202020204" pitchFamily="34" charset="0"/>
                        </a:rPr>
                        <a:t> OC</a:t>
                      </a:r>
                      <a:endParaRPr lang="fr-FR" sz="900" b="0" dirty="0" smtClean="0">
                        <a:latin typeface="Arial" panose="020B0604020202020204" pitchFamily="34" charset="0"/>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900" b="0" dirty="0" smtClean="0">
                          <a:latin typeface="Arial" panose="020B0604020202020204" pitchFamily="34" charset="0"/>
                          <a:cs typeface="Arial" panose="020B0604020202020204" pitchFamily="34" charset="0"/>
                        </a:rPr>
                        <a:t>NOEMIE EMPLOYEUR</a:t>
                      </a: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fr-FR" sz="900" u="sng"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900" u="sng"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900" u="sng"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900" u="sng"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458234">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b="1" kern="1200" dirty="0" smtClean="0">
                          <a:solidFill>
                            <a:schemeClr val="bg1"/>
                          </a:solidFill>
                          <a:latin typeface="Arial" panose="020B0604020202020204" pitchFamily="34" charset="0"/>
                          <a:ea typeface="+mn-ea"/>
                          <a:cs typeface="Arial" panose="020B0604020202020204" pitchFamily="34" charset="0"/>
                        </a:rPr>
                        <a:t>OC</a:t>
                      </a: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6699"/>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900" b="1" kern="1200" dirty="0" smtClean="0">
                        <a:solidFill>
                          <a:schemeClr val="bg1"/>
                        </a:solidFill>
                        <a:latin typeface="Arial" panose="020B0604020202020204" pitchFamily="34" charset="0"/>
                        <a:ea typeface="+mn-ea"/>
                        <a:cs typeface="Arial" panose="020B0604020202020204" pitchFamily="34" charset="0"/>
                      </a:endParaRPr>
                    </a:p>
                  </a:txBody>
                  <a:tcPr marL="35998" marR="35998" marT="36004" marB="3600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66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900" b="0" dirty="0" smtClean="0">
                          <a:latin typeface="Arial" panose="020B0604020202020204" pitchFamily="34" charset="0"/>
                          <a:cs typeface="Arial" panose="020B0604020202020204" pitchFamily="34" charset="0"/>
                        </a:rPr>
                        <a:t>Base Mutuelles</a:t>
                      </a: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fr-FR" sz="900" b="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900" b="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458234">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b="1" kern="1200" dirty="0" smtClean="0">
                          <a:solidFill>
                            <a:schemeClr val="bg1"/>
                          </a:solidFill>
                          <a:latin typeface="Arial" panose="020B0604020202020204" pitchFamily="34" charset="0"/>
                          <a:ea typeface="+mn-ea"/>
                          <a:cs typeface="Arial" panose="020B0604020202020204" pitchFamily="34" charset="0"/>
                        </a:rPr>
                        <a:t>Prestations de soins</a:t>
                      </a: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6699"/>
                    </a:solidFill>
                  </a:tcPr>
                </a:tc>
                <a:tc>
                  <a:txBody>
                    <a:bodyPr/>
                    <a:lstStyle/>
                    <a:p>
                      <a:pPr algn="ctr"/>
                      <a:r>
                        <a:rPr lang="fr-FR" sz="900" b="1" kern="1200" dirty="0" smtClean="0">
                          <a:solidFill>
                            <a:schemeClr val="bg1"/>
                          </a:solidFill>
                          <a:latin typeface="Arial" panose="020B0604020202020204" pitchFamily="34" charset="0"/>
                          <a:ea typeface="+mn-ea"/>
                          <a:cs typeface="Arial" panose="020B0604020202020204" pitchFamily="34" charset="0"/>
                        </a:rPr>
                        <a:t>PN</a:t>
                      </a:r>
                      <a:endParaRPr lang="fr-FR" sz="900" b="1" kern="1200" dirty="0">
                        <a:solidFill>
                          <a:schemeClr val="bg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6699"/>
                    </a:solidFill>
                  </a:tcPr>
                </a:tc>
                <a:tc>
                  <a:txBody>
                    <a:bodyPr/>
                    <a:lstStyle/>
                    <a:p>
                      <a:pPr algn="ctr"/>
                      <a:r>
                        <a:rPr lang="fr-FR" sz="900" kern="1200" dirty="0" smtClean="0">
                          <a:solidFill>
                            <a:schemeClr val="dk1"/>
                          </a:solidFill>
                          <a:latin typeface="Arial" panose="020B0604020202020204" pitchFamily="34" charset="0"/>
                          <a:ea typeface="+mn-ea"/>
                          <a:cs typeface="Arial" panose="020B0604020202020204" pitchFamily="34" charset="0"/>
                        </a:rPr>
                        <a:t>FSE</a:t>
                      </a: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fr-FR" sz="900" kern="1200" dirty="0" smtClean="0">
                          <a:solidFill>
                            <a:schemeClr val="dk1"/>
                          </a:solidFill>
                          <a:latin typeface="Arial" panose="020B0604020202020204" pitchFamily="34" charset="0"/>
                          <a:ea typeface="+mn-ea"/>
                          <a:cs typeface="Arial" panose="020B0604020202020204" pitchFamily="34" charset="0"/>
                        </a:rPr>
                        <a:t>FSP</a:t>
                      </a: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fr-FR" sz="900" kern="1200" dirty="0" smtClean="0">
                          <a:solidFill>
                            <a:schemeClr val="dk1"/>
                          </a:solidFill>
                          <a:latin typeface="Arial" panose="020B0604020202020204" pitchFamily="34" charset="0"/>
                          <a:ea typeface="+mn-ea"/>
                          <a:cs typeface="Arial" panose="020B0604020202020204" pitchFamily="34" charset="0"/>
                        </a:rPr>
                        <a:t>SYNERGIE</a:t>
                      </a: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fr-FR" sz="900" kern="1200" dirty="0" smtClean="0">
                          <a:solidFill>
                            <a:schemeClr val="dk1"/>
                          </a:solidFill>
                          <a:latin typeface="Arial" panose="020B0604020202020204" pitchFamily="34" charset="0"/>
                          <a:ea typeface="+mn-ea"/>
                          <a:cs typeface="Arial" panose="020B0604020202020204" pitchFamily="34" charset="0"/>
                        </a:rPr>
                        <a:t>IRIS</a:t>
                      </a: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fr-FR" sz="900" kern="1200" dirty="0" smtClean="0">
                          <a:solidFill>
                            <a:schemeClr val="dk1"/>
                          </a:solidFill>
                          <a:latin typeface="Arial" panose="020B0604020202020204" pitchFamily="34" charset="0"/>
                          <a:ea typeface="+mn-ea"/>
                          <a:cs typeface="Arial" panose="020B0604020202020204" pitchFamily="34" charset="0"/>
                        </a:rPr>
                        <a:t>REGUL-PN</a:t>
                      </a: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2">
                  <a:txBody>
                    <a:bodyPr/>
                    <a:lstStyle/>
                    <a:p>
                      <a:pPr algn="ctr"/>
                      <a:r>
                        <a:rPr lang="fr-FR" sz="900" dirty="0" smtClean="0">
                          <a:latin typeface="Arial" panose="020B0604020202020204" pitchFamily="34" charset="0"/>
                          <a:cs typeface="Arial" panose="020B0604020202020204" pitchFamily="34" charset="0"/>
                        </a:rPr>
                        <a:t>PROGRES (PN</a:t>
                      </a:r>
                      <a:r>
                        <a:rPr lang="fr-FR" sz="900" baseline="0" dirty="0" smtClean="0">
                          <a:latin typeface="Arial" panose="020B0604020202020204" pitchFamily="34" charset="0"/>
                          <a:cs typeface="Arial" panose="020B0604020202020204" pitchFamily="34" charset="0"/>
                        </a:rPr>
                        <a:t> et PE)</a:t>
                      </a: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a:txBody>
                    <a:bodyPr/>
                    <a:lstStyle/>
                    <a:p>
                      <a:pPr algn="ctr"/>
                      <a:r>
                        <a:rPr lang="fr-FR" sz="900" kern="1200" dirty="0" smtClean="0">
                          <a:solidFill>
                            <a:schemeClr val="dk1"/>
                          </a:solidFill>
                          <a:latin typeface="Arial" panose="020B0604020202020204" pitchFamily="34" charset="0"/>
                          <a:ea typeface="+mn-ea"/>
                          <a:cs typeface="Arial" panose="020B0604020202020204" pitchFamily="34" charset="0"/>
                        </a:rPr>
                        <a:t>LM2A</a:t>
                      </a: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458234">
                <a:tc vMerge="1">
                  <a:txBody>
                    <a:bodyPr/>
                    <a:lstStyle/>
                    <a:p>
                      <a:endParaRPr lang="fr-FR" sz="900" b="1" kern="1200" dirty="0">
                        <a:solidFill>
                          <a:schemeClr val="bg1"/>
                        </a:solidFill>
                        <a:latin typeface="Arial" panose="020B0604020202020204" pitchFamily="34" charset="0"/>
                        <a:ea typeface="+mn-ea"/>
                        <a:cs typeface="Arial" panose="020B0604020202020204" pitchFamily="34" charset="0"/>
                      </a:endParaRPr>
                    </a:p>
                  </a:txBody>
                  <a:tcPr marL="35998" marR="35998" marT="36004" marB="3600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6699"/>
                    </a:solidFill>
                  </a:tcPr>
                </a:tc>
                <a:tc>
                  <a:txBody>
                    <a:bodyPr/>
                    <a:lstStyle/>
                    <a:p>
                      <a:pPr algn="ctr"/>
                      <a:r>
                        <a:rPr lang="fr-FR" sz="900" b="1" kern="1200" dirty="0" smtClean="0">
                          <a:solidFill>
                            <a:schemeClr val="bg1"/>
                          </a:solidFill>
                          <a:latin typeface="Arial" panose="020B0604020202020204" pitchFamily="34" charset="0"/>
                          <a:ea typeface="+mn-ea"/>
                          <a:cs typeface="Arial" panose="020B0604020202020204" pitchFamily="34" charset="0"/>
                        </a:rPr>
                        <a:t>PE</a:t>
                      </a:r>
                      <a:endParaRPr lang="fr-FR" sz="900" b="1" kern="1200" dirty="0">
                        <a:solidFill>
                          <a:schemeClr val="bg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6699"/>
                    </a:solidFill>
                  </a:tcPr>
                </a:tc>
                <a:tc>
                  <a:txBody>
                    <a:bodyPr/>
                    <a:lstStyle/>
                    <a:p>
                      <a:pPr algn="ctr"/>
                      <a:r>
                        <a:rPr lang="fr-FR" sz="900" kern="1200" dirty="0" smtClean="0">
                          <a:solidFill>
                            <a:schemeClr val="dk1"/>
                          </a:solidFill>
                          <a:latin typeface="Arial" panose="020B0604020202020204" pitchFamily="34" charset="0"/>
                          <a:ea typeface="+mn-ea"/>
                          <a:cs typeface="Arial" panose="020B0604020202020204" pitchFamily="34" charset="0"/>
                        </a:rPr>
                        <a:t>TLS</a:t>
                      </a: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fr-FR" sz="900" kern="1200" dirty="0" smtClean="0">
                          <a:solidFill>
                            <a:schemeClr val="dk1"/>
                          </a:solidFill>
                          <a:latin typeface="Arial" panose="020B0604020202020204" pitchFamily="34" charset="0"/>
                          <a:ea typeface="+mn-ea"/>
                          <a:cs typeface="Arial" panose="020B0604020202020204" pitchFamily="34" charset="0"/>
                        </a:rPr>
                        <a:t>SCAPIN</a:t>
                      </a: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fr-FR" sz="900" kern="1200" dirty="0">
                        <a:solidFill>
                          <a:schemeClr val="dk1"/>
                        </a:solidFill>
                        <a:latin typeface="Arial" panose="020B0604020202020204" pitchFamily="34" charset="0"/>
                        <a:ea typeface="+mn-ea"/>
                        <a:cs typeface="Arial" panose="020B0604020202020204" pitchFamily="34" charset="0"/>
                      </a:endParaRPr>
                    </a:p>
                  </a:txBody>
                  <a:tcPr marL="35998" marR="35998" marT="36004" marB="3600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fr-FR"/>
                    </a:p>
                  </a:txBody>
                  <a:tcPr/>
                </a:tc>
              </a:tr>
              <a:tr h="458234">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b="1" kern="1200" dirty="0" smtClean="0">
                          <a:solidFill>
                            <a:schemeClr val="bg1"/>
                          </a:solidFill>
                          <a:latin typeface="Arial" panose="020B0604020202020204" pitchFamily="34" charset="0"/>
                          <a:ea typeface="+mn-ea"/>
                          <a:cs typeface="Arial" panose="020B0604020202020204" pitchFamily="34" charset="0"/>
                        </a:rPr>
                        <a:t>Archivage et paiement</a:t>
                      </a: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6699"/>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900" b="1" kern="1200" dirty="0" smtClean="0">
                        <a:solidFill>
                          <a:schemeClr val="bg1"/>
                        </a:solidFill>
                        <a:latin typeface="Arial" panose="020B0604020202020204" pitchFamily="34" charset="0"/>
                        <a:ea typeface="+mn-ea"/>
                        <a:cs typeface="Arial" panose="020B0604020202020204" pitchFamily="34" charset="0"/>
                      </a:endParaRPr>
                    </a:p>
                  </a:txBody>
                  <a:tcPr marL="35998" marR="35998" marT="36004" marB="3600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6699"/>
                    </a:solidFill>
                  </a:tcPr>
                </a:tc>
                <a:tc>
                  <a:txBody>
                    <a:bodyPr/>
                    <a:lstStyle/>
                    <a:p>
                      <a:pPr algn="ctr"/>
                      <a:r>
                        <a:rPr lang="fr-FR" sz="900" kern="1200" dirty="0" smtClean="0">
                          <a:solidFill>
                            <a:schemeClr val="dk1"/>
                          </a:solidFill>
                          <a:latin typeface="Arial" panose="020B0604020202020204" pitchFamily="34" charset="0"/>
                          <a:ea typeface="+mn-ea"/>
                          <a:cs typeface="Arial" panose="020B0604020202020204" pitchFamily="34" charset="0"/>
                        </a:rPr>
                        <a:t>IMAGE</a:t>
                      </a: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fr-FR" sz="900" kern="1200" dirty="0" smtClean="0">
                          <a:solidFill>
                            <a:schemeClr val="dk1"/>
                          </a:solidFill>
                          <a:latin typeface="Arial" panose="020B0604020202020204" pitchFamily="34" charset="0"/>
                          <a:ea typeface="+mn-ea"/>
                          <a:cs typeface="Arial" panose="020B0604020202020204" pitchFamily="34" charset="0"/>
                        </a:rPr>
                        <a:t>PM</a:t>
                      </a: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458234">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b="1" kern="1200" dirty="0" smtClean="0">
                          <a:solidFill>
                            <a:schemeClr val="bg1"/>
                          </a:solidFill>
                          <a:latin typeface="Arial" panose="020B0604020202020204" pitchFamily="34" charset="0"/>
                          <a:ea typeface="+mn-ea"/>
                          <a:cs typeface="Arial" panose="020B0604020202020204" pitchFamily="34" charset="0"/>
                        </a:rPr>
                        <a:t>Dématérialisation</a:t>
                      </a: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6699"/>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900" b="1" kern="1200" dirty="0" smtClean="0">
                        <a:solidFill>
                          <a:schemeClr val="bg1"/>
                        </a:solidFill>
                        <a:latin typeface="Arial" panose="020B0604020202020204" pitchFamily="34" charset="0"/>
                        <a:ea typeface="+mn-ea"/>
                        <a:cs typeface="Arial" panose="020B0604020202020204" pitchFamily="34" charset="0"/>
                      </a:endParaRPr>
                    </a:p>
                  </a:txBody>
                  <a:tcPr marL="35998" marR="35998" marT="36004" marB="3600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66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900" dirty="0" smtClean="0">
                          <a:latin typeface="Arial" panose="020B0604020202020204" pitchFamily="34" charset="0"/>
                          <a:cs typeface="Arial" panose="020B0604020202020204" pitchFamily="34" charset="0"/>
                        </a:rPr>
                        <a:t>DIADEME</a:t>
                      </a: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fr-FR" sz="900" kern="1200" dirty="0">
                        <a:solidFill>
                          <a:schemeClr val="dk1"/>
                        </a:solidFill>
                        <a:latin typeface="Arial" panose="020B0604020202020204" pitchFamily="34" charset="0"/>
                        <a:ea typeface="+mn-ea"/>
                        <a:cs typeface="Arial" panose="020B0604020202020204" pitchFamily="34" charset="0"/>
                      </a:endParaRPr>
                    </a:p>
                  </a:txBody>
                  <a:tcPr marL="35994" marR="35994" marT="36003" marB="3600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Rounded Rectangle 7"/>
          <p:cNvSpPr/>
          <p:nvPr/>
        </p:nvSpPr>
        <p:spPr bwMode="auto">
          <a:xfrm>
            <a:off x="166688" y="5708650"/>
            <a:ext cx="3492500" cy="431800"/>
          </a:xfrm>
          <a:prstGeom prst="roundRect">
            <a:avLst>
              <a:gd name="adj" fmla="val 15943"/>
            </a:avLst>
          </a:prstGeom>
          <a:solidFill>
            <a:srgbClr val="002060">
              <a:alpha val="20000"/>
            </a:srgbClr>
          </a:solidFill>
          <a:ln w="15875">
            <a:solidFill>
              <a:schemeClr val="bg1">
                <a:lumMod val="50000"/>
              </a:schemeClr>
            </a:solidFill>
            <a:prstDash val="dash"/>
          </a:ln>
        </p:spPr>
        <p:txBody>
          <a:bodyPr lIns="0" tIns="46800" rIns="0" bIns="46800" anchor="ctr"/>
          <a:lstStyle/>
          <a:p>
            <a:pPr marL="0" lvl="2" defTabSz="995363">
              <a:lnSpc>
                <a:spcPts val="1600"/>
              </a:lnSpc>
              <a:spcBef>
                <a:spcPts val="600"/>
              </a:spcBef>
              <a:spcAft>
                <a:spcPts val="600"/>
              </a:spcAft>
              <a:buClr>
                <a:schemeClr val="accent2"/>
              </a:buClr>
              <a:buSzPct val="75000"/>
              <a:defRPr/>
            </a:pPr>
            <a:endParaRPr lang="fr-FR" sz="1000" kern="0" dirty="0">
              <a:solidFill>
                <a:schemeClr val="bg1">
                  <a:lumMod val="50000"/>
                </a:schemeClr>
              </a:solidFill>
              <a:latin typeface="Arial" panose="020B0604020202020204" pitchFamily="34" charset="0"/>
              <a:cs typeface="Arial" panose="020B0604020202020204" pitchFamily="34" charset="0"/>
            </a:endParaRPr>
          </a:p>
        </p:txBody>
      </p:sp>
      <p:sp>
        <p:nvSpPr>
          <p:cNvPr id="9" name="Rounded Rectangle 8"/>
          <p:cNvSpPr/>
          <p:nvPr/>
        </p:nvSpPr>
        <p:spPr bwMode="auto">
          <a:xfrm>
            <a:off x="7904162" y="4332288"/>
            <a:ext cx="1368000" cy="863600"/>
          </a:xfrm>
          <a:prstGeom prst="roundRect">
            <a:avLst>
              <a:gd name="adj" fmla="val 8712"/>
            </a:avLst>
          </a:prstGeom>
          <a:solidFill>
            <a:srgbClr val="92D050">
              <a:alpha val="20000"/>
            </a:srgbClr>
          </a:solidFill>
          <a:ln w="15875">
            <a:solidFill>
              <a:schemeClr val="bg1">
                <a:lumMod val="50000"/>
              </a:schemeClr>
            </a:solidFill>
            <a:prstDash val="dash"/>
          </a:ln>
        </p:spPr>
        <p:txBody>
          <a:bodyPr lIns="0" tIns="46800" rIns="0" bIns="46800" anchor="ctr"/>
          <a:lstStyle/>
          <a:p>
            <a:pPr marL="0" lvl="2" defTabSz="995363">
              <a:lnSpc>
                <a:spcPts val="1600"/>
              </a:lnSpc>
              <a:spcBef>
                <a:spcPts val="600"/>
              </a:spcBef>
              <a:spcAft>
                <a:spcPts val="600"/>
              </a:spcAft>
              <a:buClr>
                <a:schemeClr val="accent2"/>
              </a:buClr>
              <a:buSzPct val="75000"/>
              <a:defRPr/>
            </a:pPr>
            <a:endParaRPr lang="fr-FR" sz="1000" kern="0" dirty="0">
              <a:solidFill>
                <a:schemeClr val="bg1">
                  <a:lumMod val="50000"/>
                </a:schemeClr>
              </a:solidFill>
              <a:latin typeface="Arial" panose="020B0604020202020204" pitchFamily="34" charset="0"/>
              <a:cs typeface="Arial" panose="020B0604020202020204" pitchFamily="34" charset="0"/>
            </a:endParaRPr>
          </a:p>
        </p:txBody>
      </p:sp>
      <p:sp>
        <p:nvSpPr>
          <p:cNvPr id="10" name="Rectangle 9"/>
          <p:cNvSpPr/>
          <p:nvPr/>
        </p:nvSpPr>
        <p:spPr>
          <a:xfrm>
            <a:off x="8405991" y="4344988"/>
            <a:ext cx="900000" cy="861774"/>
          </a:xfrm>
          <a:prstGeom prst="rect">
            <a:avLst/>
          </a:prstGeom>
        </p:spPr>
        <p:txBody>
          <a:bodyPr lIns="36000" rIns="36000">
            <a:spAutoFit/>
          </a:bodyPr>
          <a:lstStyle/>
          <a:p>
            <a:pPr>
              <a:defRPr/>
            </a:pPr>
            <a:r>
              <a:rPr lang="fr-FR" sz="1000" kern="0" dirty="0">
                <a:solidFill>
                  <a:schemeClr val="bg1">
                    <a:lumMod val="50000"/>
                  </a:schemeClr>
                </a:solidFill>
                <a:latin typeface="Arial" panose="020B0604020202020204" pitchFamily="34" charset="0"/>
                <a:cs typeface="Arial" panose="020B0604020202020204" pitchFamily="34" charset="0"/>
              </a:rPr>
              <a:t>Division </a:t>
            </a:r>
            <a:r>
              <a:rPr lang="fr-FR" sz="1000" kern="0" dirty="0" smtClean="0">
                <a:solidFill>
                  <a:schemeClr val="bg1">
                    <a:lumMod val="50000"/>
                  </a:schemeClr>
                </a:solidFill>
                <a:latin typeface="Arial" panose="020B0604020202020204" pitchFamily="34" charset="0"/>
                <a:cs typeface="Arial" panose="020B0604020202020204" pitchFamily="34" charset="0"/>
              </a:rPr>
              <a:t>Production </a:t>
            </a:r>
            <a:r>
              <a:rPr lang="fr-FR" sz="800" kern="0" dirty="0" smtClean="0">
                <a:solidFill>
                  <a:schemeClr val="bg1">
                    <a:lumMod val="50000"/>
                  </a:schemeClr>
                </a:solidFill>
                <a:latin typeface="Arial" panose="020B0604020202020204" pitchFamily="34" charset="0"/>
                <a:cs typeface="Arial" panose="020B0604020202020204" pitchFamily="34" charset="0"/>
              </a:rPr>
              <a:t>et </a:t>
            </a:r>
            <a:r>
              <a:rPr lang="fr-FR" sz="1000" kern="0" dirty="0">
                <a:solidFill>
                  <a:schemeClr val="bg1">
                    <a:lumMod val="50000"/>
                  </a:schemeClr>
                </a:solidFill>
                <a:latin typeface="Arial" panose="020B0604020202020204" pitchFamily="34" charset="0"/>
                <a:cs typeface="Arial" panose="020B0604020202020204" pitchFamily="34" charset="0"/>
              </a:rPr>
              <a:t>Décisionnel Médical </a:t>
            </a:r>
            <a:r>
              <a:rPr lang="fr-FR" sz="1000" kern="0" dirty="0" smtClean="0">
                <a:solidFill>
                  <a:schemeClr val="bg1">
                    <a:lumMod val="50000"/>
                  </a:schemeClr>
                </a:solidFill>
                <a:latin typeface="Arial" panose="020B0604020202020204" pitchFamily="34" charset="0"/>
                <a:cs typeface="Arial" panose="020B0604020202020204" pitchFamily="34" charset="0"/>
              </a:rPr>
              <a:t>(DPDM)</a:t>
            </a:r>
            <a:endParaRPr lang="fr-FR" sz="1000" kern="0" dirty="0">
              <a:solidFill>
                <a:schemeClr val="bg1">
                  <a:lumMod val="50000"/>
                </a:schemeClr>
              </a:solidFill>
              <a:latin typeface="Arial" panose="020B0604020202020204" pitchFamily="34" charset="0"/>
              <a:cs typeface="Arial" panose="020B0604020202020204" pitchFamily="34" charset="0"/>
            </a:endParaRPr>
          </a:p>
        </p:txBody>
      </p:sp>
      <p:sp>
        <p:nvSpPr>
          <p:cNvPr id="11" name="Rectangle 10"/>
          <p:cNvSpPr/>
          <p:nvPr/>
        </p:nvSpPr>
        <p:spPr>
          <a:xfrm>
            <a:off x="158750" y="3497263"/>
            <a:ext cx="1081088" cy="1015663"/>
          </a:xfrm>
          <a:prstGeom prst="rect">
            <a:avLst/>
          </a:prstGeom>
        </p:spPr>
        <p:txBody>
          <a:bodyPr>
            <a:spAutoFit/>
          </a:bodyPr>
          <a:lstStyle/>
          <a:p>
            <a:pPr>
              <a:defRPr/>
            </a:pPr>
            <a:r>
              <a:rPr lang="fr-FR" sz="1000" kern="0" dirty="0">
                <a:solidFill>
                  <a:schemeClr val="bg1">
                    <a:lumMod val="50000"/>
                  </a:schemeClr>
                </a:solidFill>
                <a:latin typeface="Arial" panose="020B0604020202020204" pitchFamily="34" charset="0"/>
                <a:cs typeface="Arial" panose="020B0604020202020204" pitchFamily="34" charset="0"/>
              </a:rPr>
              <a:t>Division de la Gestion des Prestations et des </a:t>
            </a:r>
            <a:r>
              <a:rPr lang="fr-FR" sz="1000" kern="0" dirty="0" smtClean="0">
                <a:solidFill>
                  <a:schemeClr val="bg1">
                    <a:lumMod val="50000"/>
                  </a:schemeClr>
                </a:solidFill>
                <a:latin typeface="Arial" panose="020B0604020202020204" pitchFamily="34" charset="0"/>
                <a:cs typeface="Arial" panose="020B0604020202020204" pitchFamily="34" charset="0"/>
              </a:rPr>
              <a:t>Partenaires</a:t>
            </a:r>
          </a:p>
          <a:p>
            <a:pPr>
              <a:defRPr/>
            </a:pPr>
            <a:r>
              <a:rPr lang="fr-FR" sz="1000" kern="0" dirty="0" smtClean="0">
                <a:solidFill>
                  <a:schemeClr val="bg1">
                    <a:lumMod val="50000"/>
                  </a:schemeClr>
                </a:solidFill>
                <a:latin typeface="Arial" panose="020B0604020202020204" pitchFamily="34" charset="0"/>
                <a:cs typeface="Arial" panose="020B0604020202020204" pitchFamily="34" charset="0"/>
              </a:rPr>
              <a:t>(DGPP)</a:t>
            </a:r>
            <a:endParaRPr lang="fr-FR" sz="1000" kern="0" dirty="0">
              <a:solidFill>
                <a:schemeClr val="bg1">
                  <a:lumMod val="50000"/>
                </a:schemeClr>
              </a:solidFill>
              <a:latin typeface="Arial" panose="020B0604020202020204" pitchFamily="34" charset="0"/>
              <a:cs typeface="Arial" panose="020B0604020202020204" pitchFamily="34" charset="0"/>
            </a:endParaRPr>
          </a:p>
        </p:txBody>
      </p:sp>
      <p:sp>
        <p:nvSpPr>
          <p:cNvPr id="12" name="Rectangle 11"/>
          <p:cNvSpPr/>
          <p:nvPr/>
        </p:nvSpPr>
        <p:spPr>
          <a:xfrm>
            <a:off x="166688" y="1276350"/>
            <a:ext cx="1081087" cy="707886"/>
          </a:xfrm>
          <a:prstGeom prst="rect">
            <a:avLst/>
          </a:prstGeom>
        </p:spPr>
        <p:txBody>
          <a:bodyPr>
            <a:spAutoFit/>
          </a:bodyPr>
          <a:lstStyle/>
          <a:p>
            <a:pPr>
              <a:defRPr/>
            </a:pPr>
            <a:r>
              <a:rPr lang="fr-FR" sz="1000" kern="0" dirty="0">
                <a:solidFill>
                  <a:schemeClr val="bg1">
                    <a:lumMod val="50000"/>
                  </a:schemeClr>
                </a:solidFill>
                <a:latin typeface="Arial" panose="020B0604020202020204" pitchFamily="34" charset="0"/>
                <a:cs typeface="Arial" panose="020B0604020202020204" pitchFamily="34" charset="0"/>
              </a:rPr>
              <a:t>Division de la Gestion Des </a:t>
            </a:r>
            <a:r>
              <a:rPr lang="fr-FR" sz="1000" kern="0" dirty="0" smtClean="0">
                <a:solidFill>
                  <a:schemeClr val="bg1">
                    <a:lumMod val="50000"/>
                  </a:schemeClr>
                </a:solidFill>
                <a:latin typeface="Arial" panose="020B0604020202020204" pitchFamily="34" charset="0"/>
                <a:cs typeface="Arial" panose="020B0604020202020204" pitchFamily="34" charset="0"/>
              </a:rPr>
              <a:t>Bénéficiaires</a:t>
            </a:r>
          </a:p>
          <a:p>
            <a:pPr>
              <a:defRPr/>
            </a:pPr>
            <a:r>
              <a:rPr lang="fr-FR" sz="1000" kern="0" dirty="0" smtClean="0">
                <a:solidFill>
                  <a:schemeClr val="bg1">
                    <a:lumMod val="50000"/>
                  </a:schemeClr>
                </a:solidFill>
                <a:latin typeface="Arial" panose="020B0604020202020204" pitchFamily="34" charset="0"/>
                <a:cs typeface="Arial" panose="020B0604020202020204" pitchFamily="34" charset="0"/>
              </a:rPr>
              <a:t>(DGDB)</a:t>
            </a:r>
            <a:endParaRPr lang="fr-FR" sz="1000" kern="0" dirty="0">
              <a:solidFill>
                <a:schemeClr val="bg1">
                  <a:lumMod val="50000"/>
                </a:schemeClr>
              </a:solidFill>
              <a:latin typeface="Arial" panose="020B0604020202020204" pitchFamily="34" charset="0"/>
              <a:cs typeface="Arial" panose="020B0604020202020204" pitchFamily="34" charset="0"/>
            </a:endParaRPr>
          </a:p>
        </p:txBody>
      </p:sp>
      <p:sp>
        <p:nvSpPr>
          <p:cNvPr id="13" name="Rectangle 12"/>
          <p:cNvSpPr/>
          <p:nvPr/>
        </p:nvSpPr>
        <p:spPr>
          <a:xfrm>
            <a:off x="166688" y="5727700"/>
            <a:ext cx="1081087" cy="371475"/>
          </a:xfrm>
          <a:prstGeom prst="rect">
            <a:avLst/>
          </a:prstGeom>
        </p:spPr>
        <p:txBody>
          <a:bodyPr/>
          <a:lstStyle/>
          <a:p>
            <a:pPr marL="0" lvl="2" defTabSz="995363">
              <a:spcBef>
                <a:spcPts val="0"/>
              </a:spcBef>
              <a:spcAft>
                <a:spcPts val="0"/>
              </a:spcAft>
              <a:buClr>
                <a:schemeClr val="accent2"/>
              </a:buClr>
              <a:buSzPct val="75000"/>
              <a:defRPr/>
            </a:pPr>
            <a:r>
              <a:rPr lang="fr-FR" sz="1000" kern="0" dirty="0">
                <a:solidFill>
                  <a:schemeClr val="bg1">
                    <a:lumMod val="50000"/>
                  </a:schemeClr>
                </a:solidFill>
                <a:latin typeface="Arial" panose="020B0604020202020204" pitchFamily="34" charset="0"/>
                <a:cs typeface="Arial" panose="020B0604020202020204" pitchFamily="34" charset="0"/>
              </a:rPr>
              <a:t>Division de la GED DIADEME</a:t>
            </a:r>
          </a:p>
        </p:txBody>
      </p:sp>
      <p:sp>
        <p:nvSpPr>
          <p:cNvPr id="14" name="Rounded Rectangle 11"/>
          <p:cNvSpPr>
            <a:spLocks noChangeArrowheads="1"/>
          </p:cNvSpPr>
          <p:nvPr/>
        </p:nvSpPr>
        <p:spPr bwMode="auto">
          <a:xfrm>
            <a:off x="9310688" y="1128713"/>
            <a:ext cx="404812" cy="5011737"/>
          </a:xfrm>
          <a:prstGeom prst="roundRect">
            <a:avLst>
              <a:gd name="adj" fmla="val 6919"/>
            </a:avLst>
          </a:prstGeom>
          <a:solidFill>
            <a:srgbClr val="7030A0">
              <a:alpha val="20000"/>
            </a:srgbClr>
          </a:solidFill>
          <a:ln w="15875">
            <a:solidFill>
              <a:schemeClr val="bg1">
                <a:lumMod val="50000"/>
              </a:schemeClr>
            </a:solidFill>
            <a:prstDash val="dash"/>
          </a:ln>
        </p:spPr>
        <p:txBody>
          <a:bodyPr vert="vert" lIns="0" tIns="46800" rIns="0" bIns="46800" anchor="ctr"/>
          <a:lstStyle/>
          <a:p>
            <a:pPr marL="0" lvl="2" algn="ctr" defTabSz="995363">
              <a:lnSpc>
                <a:spcPts val="1600"/>
              </a:lnSpc>
              <a:spcBef>
                <a:spcPts val="600"/>
              </a:spcBef>
              <a:spcAft>
                <a:spcPts val="600"/>
              </a:spcAft>
              <a:buClr>
                <a:schemeClr val="accent2"/>
              </a:buClr>
              <a:buSzPct val="75000"/>
            </a:pPr>
            <a:r>
              <a:rPr lang="fr-FR" sz="1000" kern="0" dirty="0">
                <a:solidFill>
                  <a:schemeClr val="bg1">
                    <a:lumMod val="50000"/>
                  </a:schemeClr>
                </a:solidFill>
                <a:latin typeface="Arial" panose="020B0604020202020204" pitchFamily="34" charset="0"/>
                <a:cs typeface="Arial" panose="020B0604020202020204" pitchFamily="34" charset="0"/>
              </a:rPr>
              <a:t>Division de la Structure Nationale </a:t>
            </a:r>
            <a:r>
              <a:rPr lang="fr-FR" sz="1000" kern="0" dirty="0" smtClean="0">
                <a:solidFill>
                  <a:schemeClr val="bg1">
                    <a:lumMod val="50000"/>
                  </a:schemeClr>
                </a:solidFill>
                <a:latin typeface="Arial" panose="020B0604020202020204" pitchFamily="34" charset="0"/>
                <a:cs typeface="Arial" panose="020B0604020202020204" pitchFamily="34" charset="0"/>
              </a:rPr>
              <a:t>d’Accompagnement (SNA)</a:t>
            </a:r>
            <a:endParaRPr lang="fr-FR" sz="1000" kern="0" dirty="0">
              <a:solidFill>
                <a:schemeClr val="bg1">
                  <a:lumMod val="50000"/>
                </a:schemeClr>
              </a:solidFill>
              <a:latin typeface="Arial" panose="020B0604020202020204" pitchFamily="34" charset="0"/>
              <a:cs typeface="Arial" panose="020B0604020202020204" pitchFamily="34" charset="0"/>
            </a:endParaRPr>
          </a:p>
        </p:txBody>
      </p:sp>
      <p:sp>
        <p:nvSpPr>
          <p:cNvPr id="6" name="Rounded Rectangle 5"/>
          <p:cNvSpPr/>
          <p:nvPr/>
        </p:nvSpPr>
        <p:spPr bwMode="auto">
          <a:xfrm>
            <a:off x="166688" y="1117600"/>
            <a:ext cx="7699375" cy="871538"/>
          </a:xfrm>
          <a:prstGeom prst="roundRect">
            <a:avLst>
              <a:gd name="adj" fmla="val 11390"/>
            </a:avLst>
          </a:prstGeom>
          <a:solidFill>
            <a:srgbClr val="C00000">
              <a:alpha val="20000"/>
            </a:srgbClr>
          </a:solidFill>
          <a:ln w="15875">
            <a:solidFill>
              <a:schemeClr val="bg1">
                <a:lumMod val="50000"/>
              </a:schemeClr>
            </a:solidFill>
            <a:prstDash val="dash"/>
          </a:ln>
        </p:spPr>
        <p:txBody>
          <a:bodyPr lIns="0" tIns="46800" rIns="0" bIns="46800" anchor="ctr"/>
          <a:lstStyle/>
          <a:p>
            <a:pPr marL="0" lvl="2" defTabSz="995363">
              <a:lnSpc>
                <a:spcPts val="1600"/>
              </a:lnSpc>
              <a:spcBef>
                <a:spcPts val="600"/>
              </a:spcBef>
              <a:spcAft>
                <a:spcPts val="600"/>
              </a:spcAft>
              <a:buClr>
                <a:schemeClr val="accent2"/>
              </a:buClr>
              <a:buSzPct val="75000"/>
              <a:defRPr/>
            </a:pPr>
            <a:endParaRPr lang="fr-FR" sz="1000" kern="0" dirty="0">
              <a:solidFill>
                <a:schemeClr val="bg1">
                  <a:lumMod val="50000"/>
                </a:schemeClr>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Oval 7"/>
          <p:cNvSpPr>
            <a:spLocks noChangeArrowheads="1"/>
          </p:cNvSpPr>
          <p:nvPr/>
        </p:nvSpPr>
        <p:spPr bwMode="auto">
          <a:xfrm>
            <a:off x="2910754" y="2113250"/>
            <a:ext cx="565150" cy="563562"/>
          </a:xfrm>
          <a:prstGeom prst="ellipse">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36000" rIns="0" bIns="36000" anchor="ctr"/>
          <a:lstStyle/>
          <a:p>
            <a:pPr algn="ctr"/>
            <a:r>
              <a:rPr lang="fr-FR" sz="1600" dirty="0">
                <a:solidFill>
                  <a:schemeClr val="bg1"/>
                </a:solidFill>
              </a:rPr>
              <a:t>1.</a:t>
            </a:r>
          </a:p>
        </p:txBody>
      </p:sp>
      <p:sp>
        <p:nvSpPr>
          <p:cNvPr id="45059" name="Rounded Rectangle 9"/>
          <p:cNvSpPr>
            <a:spLocks noChangeArrowheads="1"/>
          </p:cNvSpPr>
          <p:nvPr/>
        </p:nvSpPr>
        <p:spPr bwMode="auto">
          <a:xfrm>
            <a:off x="3621811" y="2141825"/>
            <a:ext cx="6041736" cy="506412"/>
          </a:xfrm>
          <a:prstGeom prst="roundRect">
            <a:avLst>
              <a:gd name="adj" fmla="val 16667"/>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72000" tIns="36000" rIns="72000" bIns="36000" anchor="ctr"/>
          <a:lstStyle/>
          <a:p>
            <a:r>
              <a:rPr lang="fr-FR" sz="1600" dirty="0">
                <a:solidFill>
                  <a:schemeClr val="bg1"/>
                </a:solidFill>
              </a:rPr>
              <a:t>Présentation </a:t>
            </a:r>
            <a:r>
              <a:rPr lang="fr-FR" sz="1600" dirty="0" smtClean="0">
                <a:solidFill>
                  <a:schemeClr val="bg1"/>
                </a:solidFill>
              </a:rPr>
              <a:t>de la DMOA</a:t>
            </a:r>
            <a:endParaRPr lang="fr-FR" sz="1600" dirty="0">
              <a:solidFill>
                <a:schemeClr val="bg1"/>
              </a:solidFill>
            </a:endParaRPr>
          </a:p>
        </p:txBody>
      </p:sp>
      <p:sp>
        <p:nvSpPr>
          <p:cNvPr id="45060" name="Oval 10"/>
          <p:cNvSpPr>
            <a:spLocks noChangeArrowheads="1"/>
          </p:cNvSpPr>
          <p:nvPr/>
        </p:nvSpPr>
        <p:spPr bwMode="auto">
          <a:xfrm>
            <a:off x="2910754" y="2820878"/>
            <a:ext cx="565150" cy="563562"/>
          </a:xfrm>
          <a:prstGeom prst="ellipse">
            <a:avLst/>
          </a:prstGeom>
          <a:solidFill>
            <a:schemeClr val="bg1">
              <a:lumMod val="85000"/>
            </a:schemeClr>
          </a:solidFill>
          <a:ln>
            <a:noFill/>
          </a:ln>
        </p:spPr>
        <p:txBody>
          <a:bodyPr lIns="0" tIns="0" rIns="0" bIns="0" anchor="ctr"/>
          <a:lstStyle/>
          <a:p>
            <a:pPr algn="ctr"/>
            <a:r>
              <a:rPr lang="fr-FR" sz="1600" dirty="0">
                <a:solidFill>
                  <a:schemeClr val="bg1">
                    <a:lumMod val="50000"/>
                  </a:schemeClr>
                </a:solidFill>
              </a:rPr>
              <a:t>2.</a:t>
            </a:r>
          </a:p>
        </p:txBody>
      </p:sp>
      <p:sp>
        <p:nvSpPr>
          <p:cNvPr id="45061" name="Rounded Rectangle 11"/>
          <p:cNvSpPr>
            <a:spLocks noChangeArrowheads="1"/>
          </p:cNvSpPr>
          <p:nvPr/>
        </p:nvSpPr>
        <p:spPr bwMode="auto">
          <a:xfrm>
            <a:off x="3621811" y="2849453"/>
            <a:ext cx="6041736" cy="506412"/>
          </a:xfrm>
          <a:prstGeom prst="roundRect">
            <a:avLst>
              <a:gd name="adj" fmla="val 16667"/>
            </a:avLst>
          </a:prstGeom>
          <a:solidFill>
            <a:schemeClr val="bg1">
              <a:lumMod val="85000"/>
            </a:schemeClr>
          </a:solidFill>
          <a:ln>
            <a:noFill/>
          </a:ln>
        </p:spPr>
        <p:txBody>
          <a:bodyPr lIns="90000" tIns="46800" rIns="90000" bIns="46800" anchor="ctr"/>
          <a:lstStyle/>
          <a:p>
            <a:r>
              <a:rPr lang="fr-FR" sz="1600" dirty="0">
                <a:solidFill>
                  <a:schemeClr val="bg1">
                    <a:lumMod val="50000"/>
                  </a:schemeClr>
                </a:solidFill>
              </a:rPr>
              <a:t>Gestion Des Bénéficiaires</a:t>
            </a:r>
          </a:p>
        </p:txBody>
      </p:sp>
      <p:sp>
        <p:nvSpPr>
          <p:cNvPr id="45062" name="Oval 7"/>
          <p:cNvSpPr>
            <a:spLocks noChangeArrowheads="1"/>
          </p:cNvSpPr>
          <p:nvPr/>
        </p:nvSpPr>
        <p:spPr bwMode="auto">
          <a:xfrm>
            <a:off x="2910754" y="3528506"/>
            <a:ext cx="565150" cy="563562"/>
          </a:xfrm>
          <a:prstGeom prst="ellipse">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36000" rIns="0" bIns="36000" anchor="ctr"/>
          <a:lstStyle/>
          <a:p>
            <a:pPr algn="ctr"/>
            <a:r>
              <a:rPr lang="fr-FR" sz="1600" dirty="0">
                <a:solidFill>
                  <a:schemeClr val="bg1"/>
                </a:solidFill>
              </a:rPr>
              <a:t>3.</a:t>
            </a:r>
          </a:p>
        </p:txBody>
      </p:sp>
      <p:sp>
        <p:nvSpPr>
          <p:cNvPr id="45063" name="Rounded Rectangle 8"/>
          <p:cNvSpPr>
            <a:spLocks noChangeArrowheads="1"/>
          </p:cNvSpPr>
          <p:nvPr/>
        </p:nvSpPr>
        <p:spPr bwMode="auto">
          <a:xfrm>
            <a:off x="3621811" y="3557081"/>
            <a:ext cx="6041736" cy="506412"/>
          </a:xfrm>
          <a:prstGeom prst="roundRect">
            <a:avLst>
              <a:gd name="adj" fmla="val 16667"/>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72000" tIns="36000" rIns="72000" bIns="36000" anchor="ctr"/>
          <a:lstStyle/>
          <a:p>
            <a:r>
              <a:rPr lang="fr-FR" sz="1600" dirty="0" smtClean="0">
                <a:solidFill>
                  <a:schemeClr val="bg1"/>
                </a:solidFill>
              </a:rPr>
              <a:t>Acteurs </a:t>
            </a:r>
            <a:r>
              <a:rPr lang="fr-FR" sz="1600" dirty="0">
                <a:solidFill>
                  <a:schemeClr val="bg1"/>
                </a:solidFill>
              </a:rPr>
              <a:t>de Santé</a:t>
            </a:r>
          </a:p>
        </p:txBody>
      </p:sp>
      <p:sp>
        <p:nvSpPr>
          <p:cNvPr id="45064" name="Oval 9"/>
          <p:cNvSpPr>
            <a:spLocks noChangeArrowheads="1"/>
          </p:cNvSpPr>
          <p:nvPr/>
        </p:nvSpPr>
        <p:spPr bwMode="auto">
          <a:xfrm>
            <a:off x="2910754" y="4236134"/>
            <a:ext cx="565150" cy="563563"/>
          </a:xfrm>
          <a:prstGeom prst="ellipse">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36000" rIns="0" bIns="36000" anchor="ctr"/>
          <a:lstStyle/>
          <a:p>
            <a:pPr algn="ctr"/>
            <a:r>
              <a:rPr lang="fr-FR" sz="1600" dirty="0">
                <a:solidFill>
                  <a:schemeClr val="bg1"/>
                </a:solidFill>
              </a:rPr>
              <a:t>4.</a:t>
            </a:r>
          </a:p>
        </p:txBody>
      </p:sp>
      <p:sp>
        <p:nvSpPr>
          <p:cNvPr id="45065" name="Rounded Rectangle 10"/>
          <p:cNvSpPr>
            <a:spLocks noChangeArrowheads="1"/>
          </p:cNvSpPr>
          <p:nvPr/>
        </p:nvSpPr>
        <p:spPr bwMode="auto">
          <a:xfrm>
            <a:off x="3621811" y="4264709"/>
            <a:ext cx="6041736" cy="506413"/>
          </a:xfrm>
          <a:prstGeom prst="roundRect">
            <a:avLst>
              <a:gd name="adj" fmla="val 16667"/>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72000" tIns="36000" rIns="72000" bIns="36000" anchor="ctr"/>
          <a:lstStyle/>
          <a:p>
            <a:r>
              <a:rPr lang="fr-FR" sz="1600" dirty="0" smtClean="0">
                <a:solidFill>
                  <a:schemeClr val="bg1"/>
                </a:solidFill>
              </a:rPr>
              <a:t>Prestations servies</a:t>
            </a:r>
            <a:endParaRPr lang="fr-FR" sz="1600" dirty="0">
              <a:solidFill>
                <a:schemeClr val="bg1"/>
              </a:solidFill>
            </a:endParaRPr>
          </a:p>
        </p:txBody>
      </p:sp>
      <p:sp>
        <p:nvSpPr>
          <p:cNvPr id="14" name="Oval 9"/>
          <p:cNvSpPr>
            <a:spLocks noChangeArrowheads="1"/>
          </p:cNvSpPr>
          <p:nvPr/>
        </p:nvSpPr>
        <p:spPr bwMode="auto">
          <a:xfrm>
            <a:off x="2917104" y="4943762"/>
            <a:ext cx="565150" cy="563563"/>
          </a:xfrm>
          <a:prstGeom prst="ellipse">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36000" rIns="0" bIns="36000" anchor="ctr"/>
          <a:lstStyle/>
          <a:p>
            <a:pPr algn="ctr"/>
            <a:r>
              <a:rPr lang="fr-FR" sz="1600" dirty="0">
                <a:solidFill>
                  <a:schemeClr val="bg1"/>
                </a:solidFill>
              </a:rPr>
              <a:t>5.</a:t>
            </a:r>
          </a:p>
        </p:txBody>
      </p:sp>
      <p:sp>
        <p:nvSpPr>
          <p:cNvPr id="15" name="Rounded Rectangle 10"/>
          <p:cNvSpPr>
            <a:spLocks noChangeArrowheads="1"/>
          </p:cNvSpPr>
          <p:nvPr/>
        </p:nvSpPr>
        <p:spPr bwMode="auto">
          <a:xfrm>
            <a:off x="3628161" y="4972337"/>
            <a:ext cx="6041736" cy="506413"/>
          </a:xfrm>
          <a:prstGeom prst="roundRect">
            <a:avLst>
              <a:gd name="adj" fmla="val 16667"/>
            </a:avLst>
          </a:prstGeom>
          <a:solidFill>
            <a:srgbClr val="006699"/>
          </a:solidFill>
          <a:ln w="1270"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72000" tIns="36000" rIns="72000" bIns="36000" anchor="ctr"/>
          <a:lstStyle/>
          <a:p>
            <a:r>
              <a:rPr lang="fr-FR" sz="1600" dirty="0" smtClean="0">
                <a:solidFill>
                  <a:schemeClr val="bg1"/>
                </a:solidFill>
              </a:rPr>
              <a:t>Dématérialisation du papier</a:t>
            </a:r>
            <a:endParaRPr lang="fr-FR" sz="1600" dirty="0">
              <a:solidFill>
                <a:schemeClr val="bg1"/>
              </a:solidFill>
            </a:endParaRPr>
          </a:p>
        </p:txBody>
      </p:sp>
    </p:spTree>
    <p:extLst>
      <p:ext uri="{BB962C8B-B14F-4D97-AF65-F5344CB8AC3E}">
        <p14:creationId xmlns:p14="http://schemas.microsoft.com/office/powerpoint/2010/main" val="466651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2_Conception personnalisée">
  <a:themeElements>
    <a:clrScheme name="2_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onception personnalisé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accent2"/>
          </a:solid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accent2"/>
          </a:solid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2_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onception personnalisé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onception personnalisé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onception personnalisé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onception personnalisé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onception personnalisé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onception personnalisé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onception personnalisé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onception personnalisé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onception personnalisé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onception personnalisé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onception personnalisé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160454</TotalTime>
  <Words>7182</Words>
  <Application>Microsoft Office PowerPoint</Application>
  <PresentationFormat>Format A4 (210 x 297 mm)</PresentationFormat>
  <Paragraphs>1422</Paragraphs>
  <Slides>64</Slides>
  <Notes>64</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64</vt:i4>
      </vt:variant>
    </vt:vector>
  </HeadingPairs>
  <TitlesOfParts>
    <vt:vector size="66" baseType="lpstr">
      <vt:lpstr>2_Conception personnalisée</vt:lpstr>
      <vt:lpstr>Clip</vt:lpstr>
      <vt:lpstr>Séminaire du Système d’Information de l’Assurance Maladie</vt:lpstr>
      <vt:lpstr> Synoptique générale du SI  de l’Assurance Maladie</vt:lpstr>
      <vt:lpstr>Présentation PowerPoint</vt:lpstr>
      <vt:lpstr>1. Présentation de la DMOA </vt:lpstr>
      <vt:lpstr>1. Les missions du DPM  et du DPAM</vt:lpstr>
      <vt:lpstr>1. Les missions du DPM  et du DPAM</vt:lpstr>
      <vt:lpstr>1. Présentation du DAR </vt:lpstr>
      <vt:lpstr>1. Les applications/composants SI Production</vt:lpstr>
      <vt:lpstr>Présentation PowerPoint</vt:lpstr>
      <vt:lpstr>2. Gestion des bénéficiaires</vt:lpstr>
      <vt:lpstr>2. Gestion des bénéficiaires Référentiels des droits</vt:lpstr>
      <vt:lpstr>2. Gestion des bénéficiaires RFI</vt:lpstr>
      <vt:lpstr>2. Gestion des bénéficiaires BDO</vt:lpstr>
      <vt:lpstr>2. Gestion des bénéficiaires BDO</vt:lpstr>
      <vt:lpstr>2. Gestion des bénéficiaires Référentiels des droits : liens avec les partenaires</vt:lpstr>
      <vt:lpstr>2. Gestion des bénéficiaires Référentiels des droits : RNIAM</vt:lpstr>
      <vt:lpstr>2. Gestion des bénéficiaires Référentiels des droits : RNCPS</vt:lpstr>
      <vt:lpstr>2. Gestion des bénéficiaires Référentiels des droits  Les échanges sortants de la CNAMTS</vt:lpstr>
      <vt:lpstr>2. Gestion des bénéficiaires Ouverture de droits à l’assurance maladie : PUMA</vt:lpstr>
      <vt:lpstr>2. Gestion des bénéficiaires Ouverture de droits à l’Assurance Maladie</vt:lpstr>
      <vt:lpstr>2. Gestion des bénéficiaires Carte Vitale</vt:lpstr>
      <vt:lpstr>2. Gestion des bénéficiaires Carte Vitale : circuit d’émission de la Carte Vitale</vt:lpstr>
      <vt:lpstr>2. Gestion des bénéficiaires Carte Vitale : processus de gestion du cycle de vie de la carte</vt:lpstr>
      <vt:lpstr>2. Gestion des bénéficiaires Carte Vitale : Mise à jour</vt:lpstr>
      <vt:lpstr>2. Gestion des bénéficiaires La gestion des mutations des assurés </vt:lpstr>
      <vt:lpstr>Présentation PowerPoint</vt:lpstr>
      <vt:lpstr>3. Acteurs de santé </vt:lpstr>
      <vt:lpstr>3. Acteurs de santé </vt:lpstr>
      <vt:lpstr>3. Acteurs de santé FNPS</vt:lpstr>
      <vt:lpstr>3. Acteurs de santé FNPS : Ancien circuit ADELI</vt:lpstr>
      <vt:lpstr>3. Acteurs de santé FNPS : Circuit de Simplification Administrative</vt:lpstr>
      <vt:lpstr>3. Acteurs de santé Le RFOS </vt:lpstr>
      <vt:lpstr>3. Acteurs de santé Les Nomenclatures</vt:lpstr>
      <vt:lpstr>3. Acteurs de santé Organismes Complémentaires</vt:lpstr>
      <vt:lpstr>3. Acteurs de santé Norme d’échange NOEMIE</vt:lpstr>
      <vt:lpstr>Présentation PowerPoint</vt:lpstr>
      <vt:lpstr>4. Prestations servies </vt:lpstr>
      <vt:lpstr>4. Prestations servies Frais de santé</vt:lpstr>
      <vt:lpstr> 4. Prestations servies Frais de santé : les différentes feuilles de soins </vt:lpstr>
      <vt:lpstr>4. Prestations servies Frais de santé : schéma global de traitement des FSE</vt:lpstr>
      <vt:lpstr>4. Prestations servies Frais de santé : schéma global de traitement des FSE</vt:lpstr>
      <vt:lpstr>4. Prestations servies Frais de santé : schéma global de traitement des FSE</vt:lpstr>
      <vt:lpstr>4. Prestations servies Frais de santé : Traitement des feuilles de soins</vt:lpstr>
      <vt:lpstr>4. Prestations servies Frais de santé : schéma global de traitement des FSE</vt:lpstr>
      <vt:lpstr>4. Prestations servies Frais de santé : Flux Tiers et Compagnon Flux Tiers</vt:lpstr>
      <vt:lpstr>4. Prestations servies Frais de santé : schéma global de traitement des FSP</vt:lpstr>
      <vt:lpstr>4. Prestations servies Frais de santé : Traitement des Feuilles de Soins Papier</vt:lpstr>
      <vt:lpstr>4. Prestations servies Prestations en Espèces</vt:lpstr>
      <vt:lpstr>4. Prestations servies Gestion des Prestations en Espèces : Traitement des Indemnités Journalières </vt:lpstr>
      <vt:lpstr>Schéma d’ensemble PE (hors SCAPIN) pour 2015 - 2016</vt:lpstr>
      <vt:lpstr>4. Prestations servies Gestion des Prestations en Espèces : DSN</vt:lpstr>
      <vt:lpstr>4. Prestations servies Gestion des Prestations en Espèces : Traitement des Pensions d’Invalidité</vt:lpstr>
      <vt:lpstr>4. Prestations servies Paiement Mandatement (PM)</vt:lpstr>
      <vt:lpstr>4. Prestations servies InforMatisation de l’Archivage par la Gestion Electronique (IMAGE)</vt:lpstr>
      <vt:lpstr>4. Prestations servies InforMatisation de l’Archivage par la Gestion Electronique (IMAGE)</vt:lpstr>
      <vt:lpstr>4. Prestations servies REGUL-PN</vt:lpstr>
      <vt:lpstr>Présentation PowerPoint</vt:lpstr>
      <vt:lpstr>5. Dématérialisation du papier : DIADEME</vt:lpstr>
      <vt:lpstr>5. Dématérialisation du papier : DIADEME</vt:lpstr>
      <vt:lpstr>5. Dématérialisation du papier : DIADEME</vt:lpstr>
      <vt:lpstr>5. Dématérialisation du papier : DIADEME</vt:lpstr>
      <vt:lpstr>Conclusion</vt:lpstr>
      <vt:lpstr>Annexe 1 : Quelques déploiements à venir …</vt:lpstr>
      <vt:lpstr>Annexe 2 : Glossaire</vt:lpstr>
    </vt:vector>
  </TitlesOfParts>
  <Company>Weave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Organisation des ateliers</dc:title>
  <dc:subject>Séminaire SNA</dc:subject>
  <dc:creator>DELMAS-09011</dc:creator>
  <cp:lastModifiedBy>Ludwig Haché</cp:lastModifiedBy>
  <cp:revision>4091</cp:revision>
  <cp:lastPrinted>2015-12-14T10:27:25Z</cp:lastPrinted>
  <dcterms:created xsi:type="dcterms:W3CDTF">2009-10-30T10:42:13Z</dcterms:created>
  <dcterms:modified xsi:type="dcterms:W3CDTF">2017-03-29T14:18:38Z</dcterms:modified>
</cp:coreProperties>
</file>