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709"/>
  </p:normalViewPr>
  <p:slideViewPr>
    <p:cSldViewPr snapToGrid="0" snapToObjects="1">
      <p:cViewPr>
        <p:scale>
          <a:sx n="90" d="100"/>
          <a:sy n="90" d="100"/>
        </p:scale>
        <p:origin x="152"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dirty="0"/>
              <a:t>Click to edit Master title style</a:t>
            </a:r>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Date Placeholder 6"/>
          <p:cNvSpPr>
            <a:spLocks noGrp="1"/>
          </p:cNvSpPr>
          <p:nvPr>
            <p:ph type="dt" sz="half" idx="10"/>
          </p:nvPr>
        </p:nvSpPr>
        <p:spPr/>
        <p:txBody>
          <a:bodyPr/>
          <a:lstStyle/>
          <a:p>
            <a:fld id="{1160EA64-D806-43AC-9DF2-F8C432F32B4C}" type="datetimeFigureOut">
              <a:rPr lang="en-US" dirty="0"/>
              <a:t>5/10/19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9F9C37B-1D36-470B-8223-D6C91242EC14}" type="datetimeFigureOut">
              <a:rPr lang="en-US" dirty="0"/>
              <a:t>5/10/19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7C6F52A-A82B-47A2-A83A-8C4C91F2D59F}" type="datetimeFigureOut">
              <a:rPr lang="en-US" dirty="0"/>
              <a:t>5/10/19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F070A7B3-6521-4DCA-87E5-044747A908C1}" type="datetimeFigureOut">
              <a:rPr lang="en-US" dirty="0"/>
              <a:t>5/10/19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dirty="0"/>
              <a:t>Click to edit Master title style</a:t>
            </a:r>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5/10/19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38315" y="2638044"/>
            <a:ext cx="4270247" cy="310198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fld id="{AB134690-1557-4C89-A502-4959FE7FAD70}" type="datetimeFigureOut">
              <a:rPr lang="en-US" dirty="0"/>
              <a:t>5/10/19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5/10/19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dirty="0"/>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E1037C31-9E7A-4F99-8774-A0E530DE1A42}" type="datetimeFigureOut">
              <a:rPr lang="en-US" dirty="0"/>
              <a:t>5/10/19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5/10/19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dirty="0"/>
              <a:t>Click to edit Master title style</a:t>
            </a:r>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5/10/19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dirty="0"/>
              <a:t>Click to edit Master title style</a:t>
            </a:r>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5/10/19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dirty="0"/>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5/10/19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genomebiology.com/" TargetMode="External"/><Relationship Id="rId2" Type="http://schemas.openxmlformats.org/officeDocument/2006/relationships/hyperlink" Target="http://genomebiology.com/2009/10/3/R25" TargetMode="External"/><Relationship Id="rId1" Type="http://schemas.openxmlformats.org/officeDocument/2006/relationships/slideLayout" Target="../slideLayouts/slideLayout2.xml"/><Relationship Id="rId5" Type="http://schemas.openxmlformats.org/officeDocument/2006/relationships/hyperlink" Target="http://www.ncbi.nlm.nih.gov/pubmed/21903627" TargetMode="External"/><Relationship Id="rId4" Type="http://schemas.openxmlformats.org/officeDocument/2006/relationships/hyperlink" Target="http://www.ncbi.nlm.nih.gov/pubmed/1950594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DB502-5A5E-2845-AC53-1704CC4C9FF1}"/>
              </a:ext>
            </a:extLst>
          </p:cNvPr>
          <p:cNvSpPr>
            <a:spLocks noGrp="1"/>
          </p:cNvSpPr>
          <p:nvPr>
            <p:ph type="ctrTitle"/>
          </p:nvPr>
        </p:nvSpPr>
        <p:spPr>
          <a:xfrm>
            <a:off x="0" y="894690"/>
            <a:ext cx="8991600" cy="1645920"/>
          </a:xfrm>
        </p:spPr>
        <p:txBody>
          <a:bodyPr/>
          <a:lstStyle/>
          <a:p>
            <a:pPr algn="l"/>
            <a:r>
              <a:rPr lang="en-US"/>
              <a:t>Final Project: Deep sequence analysis</a:t>
            </a:r>
          </a:p>
        </p:txBody>
      </p:sp>
      <p:sp>
        <p:nvSpPr>
          <p:cNvPr id="3" name="Subtitle 2">
            <a:extLst>
              <a:ext uri="{FF2B5EF4-FFF2-40B4-BE49-F238E27FC236}">
                <a16:creationId xmlns:a16="http://schemas.microsoft.com/office/drawing/2014/main" id="{6D0EB74E-CCDE-BF4C-866C-C3F7F9C4F448}"/>
              </a:ext>
            </a:extLst>
          </p:cNvPr>
          <p:cNvSpPr>
            <a:spLocks noGrp="1"/>
          </p:cNvSpPr>
          <p:nvPr>
            <p:ph type="subTitle" idx="1"/>
          </p:nvPr>
        </p:nvSpPr>
        <p:spPr/>
        <p:txBody>
          <a:bodyPr>
            <a:normAutofit lnSpcReduction="10000"/>
          </a:bodyPr>
          <a:lstStyle/>
          <a:p>
            <a:pPr algn="l"/>
            <a:r>
              <a:rPr lang="en-US"/>
              <a:t>Hayden Thomas</a:t>
            </a:r>
          </a:p>
          <a:p>
            <a:pPr algn="l"/>
            <a:r>
              <a:rPr lang="en-US"/>
              <a:t>hthoma25 </a:t>
            </a:r>
          </a:p>
          <a:p>
            <a:pPr algn="l"/>
            <a:r>
              <a:rPr lang="en-US"/>
              <a:t>AS.410.713.81</a:t>
            </a:r>
          </a:p>
          <a:p>
            <a:endParaRPr lang="en-US"/>
          </a:p>
        </p:txBody>
      </p:sp>
    </p:spTree>
    <p:extLst>
      <p:ext uri="{BB962C8B-B14F-4D97-AF65-F5344CB8AC3E}">
        <p14:creationId xmlns:p14="http://schemas.microsoft.com/office/powerpoint/2010/main" val="4080370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AE454-4974-F24E-AD3A-EB282C447081}"/>
              </a:ext>
            </a:extLst>
          </p:cNvPr>
          <p:cNvSpPr>
            <a:spLocks noGrp="1"/>
          </p:cNvSpPr>
          <p:nvPr>
            <p:ph type="title"/>
          </p:nvPr>
        </p:nvSpPr>
        <p:spPr>
          <a:xfrm>
            <a:off x="0" y="864679"/>
            <a:ext cx="7729728" cy="1188720"/>
          </a:xfrm>
        </p:spPr>
        <p:txBody>
          <a:bodyPr/>
          <a:lstStyle/>
          <a:p>
            <a:pPr algn="l"/>
            <a:r>
              <a:rPr lang="en-US"/>
              <a:t>METHODS: De novo assembly</a:t>
            </a:r>
          </a:p>
        </p:txBody>
      </p:sp>
      <p:sp>
        <p:nvSpPr>
          <p:cNvPr id="3" name="Content Placeholder 2">
            <a:extLst>
              <a:ext uri="{FF2B5EF4-FFF2-40B4-BE49-F238E27FC236}">
                <a16:creationId xmlns:a16="http://schemas.microsoft.com/office/drawing/2014/main" id="{A42DD104-6256-A541-B8C2-8BAFAAE46C26}"/>
              </a:ext>
            </a:extLst>
          </p:cNvPr>
          <p:cNvSpPr>
            <a:spLocks noGrp="1"/>
          </p:cNvSpPr>
          <p:nvPr>
            <p:ph idx="1"/>
          </p:nvPr>
        </p:nvSpPr>
        <p:spPr>
          <a:xfrm>
            <a:off x="685800" y="2666619"/>
            <a:ext cx="9329738" cy="3791331"/>
          </a:xfrm>
        </p:spPr>
        <p:txBody>
          <a:bodyPr>
            <a:normAutofit fontScale="77500" lnSpcReduction="20000"/>
          </a:bodyPr>
          <a:lstStyle/>
          <a:p>
            <a:r>
              <a:rPr lang="en-US"/>
              <a:t>Using the de novo assembler Velvet, and the NGS experiment reads in FASTA format assembly is very easy: </a:t>
            </a:r>
          </a:p>
          <a:p>
            <a:pPr lvl="1"/>
            <a:r>
              <a:rPr lang="en-US"/>
              <a:t> $velveth velevt.out 21 my.fa </a:t>
            </a:r>
          </a:p>
          <a:p>
            <a:pPr lvl="1"/>
            <a:r>
              <a:rPr lang="en-US"/>
              <a:t>$velvetg velvet.out  </a:t>
            </a:r>
          </a:p>
          <a:p>
            <a:pPr lvl="1"/>
            <a:r>
              <a:rPr lang="en-US"/>
              <a:t>‘21’ argument on first command is user specified hash length for assembly </a:t>
            </a:r>
          </a:p>
          <a:p>
            <a:r>
              <a:rPr lang="en-US"/>
              <a:t>Using the contigs.fa file in velvet.out directory, reference mapping is completed again using this contigs.fa file as the reference genome.</a:t>
            </a:r>
          </a:p>
          <a:p>
            <a:pPr lvl="1"/>
            <a:r>
              <a:rPr lang="en-US"/>
              <a:t>Requires building a new reference genome in bowtie </a:t>
            </a:r>
          </a:p>
          <a:p>
            <a:pPr lvl="1"/>
            <a:r>
              <a:rPr lang="en-US"/>
              <a:t>Once reference genome is built, the NGS reads in FASTQ format can be mapped to this reference genome </a:t>
            </a:r>
          </a:p>
          <a:p>
            <a:r>
              <a:rPr lang="en-US"/>
              <a:t>Following bowtie alignment to new de novo assembled reference genome, the same Samtools analysis are performed </a:t>
            </a:r>
          </a:p>
          <a:p>
            <a:r>
              <a:rPr lang="en-US"/>
              <a:t>Exception 1: because the de novo assembler outputs data into contigs.fa, a FASTA formatted file, there is no need to use samtools to conver BAM to FASTQ and then FASTQ to FASTA using shell scripting. The perl script can be executed on the contigs.fa file to compute N50 and N90 directly </a:t>
            </a:r>
          </a:p>
          <a:p>
            <a:r>
              <a:rPr lang="en-US"/>
              <a:t>Exception 2: because this assembly is aligning reads to a de novo assembly based on these reads, there is no need to call structural variants and SNPs because no such variants should be present</a:t>
            </a:r>
          </a:p>
        </p:txBody>
      </p:sp>
    </p:spTree>
    <p:extLst>
      <p:ext uri="{BB962C8B-B14F-4D97-AF65-F5344CB8AC3E}">
        <p14:creationId xmlns:p14="http://schemas.microsoft.com/office/powerpoint/2010/main" val="1116577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71EC4-2A8B-C748-A0AF-1550DA1A9E49}"/>
              </a:ext>
            </a:extLst>
          </p:cNvPr>
          <p:cNvSpPr>
            <a:spLocks noGrp="1"/>
          </p:cNvSpPr>
          <p:nvPr>
            <p:ph type="title"/>
          </p:nvPr>
        </p:nvSpPr>
        <p:spPr>
          <a:xfrm>
            <a:off x="0" y="750380"/>
            <a:ext cx="7729728" cy="1188720"/>
          </a:xfrm>
        </p:spPr>
        <p:txBody>
          <a:bodyPr/>
          <a:lstStyle/>
          <a:p>
            <a:pPr algn="l"/>
            <a:r>
              <a:rPr lang="en-US"/>
              <a:t>RESULTS: Reference mapping </a:t>
            </a:r>
          </a:p>
        </p:txBody>
      </p:sp>
      <p:sp>
        <p:nvSpPr>
          <p:cNvPr id="3" name="Content Placeholder 2">
            <a:extLst>
              <a:ext uri="{FF2B5EF4-FFF2-40B4-BE49-F238E27FC236}">
                <a16:creationId xmlns:a16="http://schemas.microsoft.com/office/drawing/2014/main" id="{11AF4004-9F7F-A446-8683-6CC2EA4BABED}"/>
              </a:ext>
            </a:extLst>
          </p:cNvPr>
          <p:cNvSpPr>
            <a:spLocks noGrp="1"/>
          </p:cNvSpPr>
          <p:nvPr>
            <p:ph idx="1"/>
          </p:nvPr>
        </p:nvSpPr>
        <p:spPr>
          <a:xfrm>
            <a:off x="557213" y="2638044"/>
            <a:ext cx="9403651" cy="3591306"/>
          </a:xfrm>
        </p:spPr>
        <p:txBody>
          <a:bodyPr>
            <a:normAutofit fontScale="92500" lnSpcReduction="20000"/>
          </a:bodyPr>
          <a:lstStyle/>
          <a:p>
            <a:r>
              <a:rPr lang="en-US"/>
              <a:t>Roughly 96% of reads mapped to the reference genome as per output by Bowtie </a:t>
            </a:r>
          </a:p>
          <a:p>
            <a:r>
              <a:rPr lang="en-US"/>
              <a:t>Using the Perl Script the N50 and N90 values are: </a:t>
            </a:r>
          </a:p>
          <a:p>
            <a:pPr lvl="1"/>
            <a:r>
              <a:rPr lang="en-US"/>
              <a:t>N50 = 36 bp </a:t>
            </a:r>
          </a:p>
          <a:p>
            <a:pPr lvl="1"/>
            <a:r>
              <a:rPr lang="en-US"/>
              <a:t>N90 = 36 bp </a:t>
            </a:r>
          </a:p>
          <a:p>
            <a:r>
              <a:rPr lang="en-US"/>
              <a:t>Using Samtools the percent coverage for each chromosome, or in this case the one bacterial chromosome: </a:t>
            </a:r>
          </a:p>
          <a:p>
            <a:pPr lvl="1"/>
            <a:r>
              <a:rPr lang="en-US"/>
              <a:t>6,263,385 bp mapped to reference: reference genome has 6,264,404 bp = 99.98% coverage of the reference genome </a:t>
            </a:r>
          </a:p>
          <a:p>
            <a:r>
              <a:rPr lang="en-US"/>
              <a:t>Using Samtools the average depth for the bacterial chromosome: </a:t>
            </a:r>
          </a:p>
          <a:p>
            <a:pPr lvl="1"/>
            <a:r>
              <a:rPr lang="en-US"/>
              <a:t>Average = 61.3587 or essentially 60X depth</a:t>
            </a:r>
          </a:p>
          <a:p>
            <a:r>
              <a:rPr lang="en-US"/>
              <a:t>Using VarScan to call genetic variants: </a:t>
            </a:r>
          </a:p>
          <a:p>
            <a:pPr lvl="1"/>
            <a:r>
              <a:rPr lang="en-US"/>
              <a:t>286 variant positions reported. All 286 are SNPs, 0 indels detected </a:t>
            </a:r>
          </a:p>
        </p:txBody>
      </p:sp>
    </p:spTree>
    <p:extLst>
      <p:ext uri="{BB962C8B-B14F-4D97-AF65-F5344CB8AC3E}">
        <p14:creationId xmlns:p14="http://schemas.microsoft.com/office/powerpoint/2010/main" val="1987538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581B2-0B59-9C46-B20F-5A5B29BF5B28}"/>
              </a:ext>
            </a:extLst>
          </p:cNvPr>
          <p:cNvSpPr>
            <a:spLocks noGrp="1"/>
          </p:cNvSpPr>
          <p:nvPr>
            <p:ph type="title"/>
          </p:nvPr>
        </p:nvSpPr>
        <p:spPr>
          <a:xfrm>
            <a:off x="0" y="864680"/>
            <a:ext cx="7729728" cy="1188720"/>
          </a:xfrm>
        </p:spPr>
        <p:txBody>
          <a:bodyPr/>
          <a:lstStyle/>
          <a:p>
            <a:pPr algn="l"/>
            <a:r>
              <a:rPr lang="en-US"/>
              <a:t>RESULTS: DE novo Assembly</a:t>
            </a:r>
          </a:p>
        </p:txBody>
      </p:sp>
      <p:sp>
        <p:nvSpPr>
          <p:cNvPr id="3" name="Content Placeholder 2">
            <a:extLst>
              <a:ext uri="{FF2B5EF4-FFF2-40B4-BE49-F238E27FC236}">
                <a16:creationId xmlns:a16="http://schemas.microsoft.com/office/drawing/2014/main" id="{8C0C6D26-B800-7E49-A576-F9DF0529DC49}"/>
              </a:ext>
            </a:extLst>
          </p:cNvPr>
          <p:cNvSpPr>
            <a:spLocks noGrp="1"/>
          </p:cNvSpPr>
          <p:nvPr>
            <p:ph idx="1"/>
          </p:nvPr>
        </p:nvSpPr>
        <p:spPr>
          <a:xfrm>
            <a:off x="700089" y="2638044"/>
            <a:ext cx="9260776" cy="3662744"/>
          </a:xfrm>
        </p:spPr>
        <p:txBody>
          <a:bodyPr>
            <a:normAutofit/>
          </a:bodyPr>
          <a:lstStyle/>
          <a:p>
            <a:r>
              <a:rPr lang="en-US"/>
              <a:t>Using Velvet 99,590 nodes (contigs) were created and the assembled genome is 6,413,053 bp in length </a:t>
            </a:r>
          </a:p>
          <a:p>
            <a:r>
              <a:rPr lang="en-US"/>
              <a:t>Using the perl script to calculated N50 and N90: </a:t>
            </a:r>
          </a:p>
          <a:p>
            <a:pPr lvl="1"/>
            <a:r>
              <a:rPr lang="en-US"/>
              <a:t>N50:  292 </a:t>
            </a:r>
          </a:p>
          <a:p>
            <a:pPr lvl="1"/>
            <a:r>
              <a:rPr lang="en-US"/>
              <a:t>N90: 93 </a:t>
            </a:r>
          </a:p>
          <a:p>
            <a:r>
              <a:rPr lang="en-US"/>
              <a:t>Using the de novo assembled genome as a reference the percent coverage:</a:t>
            </a:r>
          </a:p>
          <a:p>
            <a:pPr lvl="1"/>
            <a:r>
              <a:rPr lang="en-US"/>
              <a:t>6,719,275 bp mapped to the reference or 104.77498% </a:t>
            </a:r>
          </a:p>
          <a:p>
            <a:r>
              <a:rPr lang="en-US"/>
              <a:t>Using the de novo assembled genome as a refernce the average sequenceing depth: </a:t>
            </a:r>
          </a:p>
          <a:p>
            <a:pPr lvl="1"/>
            <a:r>
              <a:rPr lang="en-US"/>
              <a:t>Average = 52.3084 so essentially 50X</a:t>
            </a:r>
          </a:p>
          <a:p>
            <a:pPr lvl="1"/>
            <a:endParaRPr lang="en-US"/>
          </a:p>
        </p:txBody>
      </p:sp>
    </p:spTree>
    <p:extLst>
      <p:ext uri="{BB962C8B-B14F-4D97-AF65-F5344CB8AC3E}">
        <p14:creationId xmlns:p14="http://schemas.microsoft.com/office/powerpoint/2010/main" val="1055339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A8F15-E4E7-CD42-95AB-5B44F0AD8522}"/>
              </a:ext>
            </a:extLst>
          </p:cNvPr>
          <p:cNvSpPr>
            <a:spLocks noGrp="1"/>
          </p:cNvSpPr>
          <p:nvPr>
            <p:ph type="title"/>
          </p:nvPr>
        </p:nvSpPr>
        <p:spPr>
          <a:xfrm>
            <a:off x="0" y="807529"/>
            <a:ext cx="7729728" cy="1188720"/>
          </a:xfrm>
        </p:spPr>
        <p:txBody>
          <a:bodyPr/>
          <a:lstStyle/>
          <a:p>
            <a:pPr algn="l"/>
            <a:r>
              <a:rPr lang="en-US"/>
              <a:t>RESULTS Summary: </a:t>
            </a:r>
          </a:p>
        </p:txBody>
      </p:sp>
      <p:graphicFrame>
        <p:nvGraphicFramePr>
          <p:cNvPr id="6" name="Content Placeholder 5">
            <a:extLst>
              <a:ext uri="{FF2B5EF4-FFF2-40B4-BE49-F238E27FC236}">
                <a16:creationId xmlns:a16="http://schemas.microsoft.com/office/drawing/2014/main" id="{3162B3FA-7224-A14A-B06C-2D29CC9CA48F}"/>
              </a:ext>
            </a:extLst>
          </p:cNvPr>
          <p:cNvGraphicFramePr>
            <a:graphicFrameLocks noGrp="1"/>
          </p:cNvGraphicFramePr>
          <p:nvPr>
            <p:ph idx="1"/>
            <p:extLst>
              <p:ext uri="{D42A27DB-BD31-4B8C-83A1-F6EECF244321}">
                <p14:modId xmlns:p14="http://schemas.microsoft.com/office/powerpoint/2010/main" val="1133877385"/>
              </p:ext>
            </p:extLst>
          </p:nvPr>
        </p:nvGraphicFramePr>
        <p:xfrm>
          <a:off x="1300163" y="2638424"/>
          <a:ext cx="8958261" cy="3533776"/>
        </p:xfrm>
        <a:graphic>
          <a:graphicData uri="http://schemas.openxmlformats.org/drawingml/2006/table">
            <a:tbl>
              <a:tblPr firstRow="1" bandRow="1">
                <a:tableStyleId>{5C22544A-7EE6-4342-B048-85BDC9FD1C3A}</a:tableStyleId>
              </a:tblPr>
              <a:tblGrid>
                <a:gridCol w="2986087">
                  <a:extLst>
                    <a:ext uri="{9D8B030D-6E8A-4147-A177-3AD203B41FA5}">
                      <a16:colId xmlns:a16="http://schemas.microsoft.com/office/drawing/2014/main" val="3917466350"/>
                    </a:ext>
                  </a:extLst>
                </a:gridCol>
                <a:gridCol w="2986087">
                  <a:extLst>
                    <a:ext uri="{9D8B030D-6E8A-4147-A177-3AD203B41FA5}">
                      <a16:colId xmlns:a16="http://schemas.microsoft.com/office/drawing/2014/main" val="2933356161"/>
                    </a:ext>
                  </a:extLst>
                </a:gridCol>
                <a:gridCol w="2986087">
                  <a:extLst>
                    <a:ext uri="{9D8B030D-6E8A-4147-A177-3AD203B41FA5}">
                      <a16:colId xmlns:a16="http://schemas.microsoft.com/office/drawing/2014/main" val="2278474806"/>
                    </a:ext>
                  </a:extLst>
                </a:gridCol>
              </a:tblGrid>
              <a:tr h="662501">
                <a:tc>
                  <a:txBody>
                    <a:bodyPr/>
                    <a:lstStyle/>
                    <a:p>
                      <a:endParaRPr lang="en-US"/>
                    </a:p>
                  </a:txBody>
                  <a:tcPr/>
                </a:tc>
                <a:tc>
                  <a:txBody>
                    <a:bodyPr/>
                    <a:lstStyle/>
                    <a:p>
                      <a:r>
                        <a:rPr lang="en-US"/>
                        <a:t>Reference Assembly </a:t>
                      </a:r>
                    </a:p>
                  </a:txBody>
                  <a:tcPr/>
                </a:tc>
                <a:tc>
                  <a:txBody>
                    <a:bodyPr/>
                    <a:lstStyle/>
                    <a:p>
                      <a:r>
                        <a:rPr lang="en-US"/>
                        <a:t>De Novo Assembly</a:t>
                      </a:r>
                    </a:p>
                  </a:txBody>
                  <a:tcPr/>
                </a:tc>
                <a:extLst>
                  <a:ext uri="{0D108BD9-81ED-4DB2-BD59-A6C34878D82A}">
                    <a16:rowId xmlns:a16="http://schemas.microsoft.com/office/drawing/2014/main" val="1810863853"/>
                  </a:ext>
                </a:extLst>
              </a:tr>
              <a:tr h="662501">
                <a:tc>
                  <a:txBody>
                    <a:bodyPr/>
                    <a:lstStyle/>
                    <a:p>
                      <a:r>
                        <a:rPr lang="en-US"/>
                        <a:t>N50    N90</a:t>
                      </a:r>
                    </a:p>
                  </a:txBody>
                  <a:tcPr/>
                </a:tc>
                <a:tc>
                  <a:txBody>
                    <a:bodyPr/>
                    <a:lstStyle/>
                    <a:p>
                      <a:r>
                        <a:rPr lang="en-US"/>
                        <a:t>36        36</a:t>
                      </a:r>
                    </a:p>
                  </a:txBody>
                  <a:tcPr/>
                </a:tc>
                <a:tc>
                  <a:txBody>
                    <a:bodyPr/>
                    <a:lstStyle/>
                    <a:p>
                      <a:r>
                        <a:rPr lang="en-US"/>
                        <a:t>292        93</a:t>
                      </a:r>
                    </a:p>
                  </a:txBody>
                  <a:tcPr/>
                </a:tc>
                <a:extLst>
                  <a:ext uri="{0D108BD9-81ED-4DB2-BD59-A6C34878D82A}">
                    <a16:rowId xmlns:a16="http://schemas.microsoft.com/office/drawing/2014/main" val="2589583828"/>
                  </a:ext>
                </a:extLst>
              </a:tr>
              <a:tr h="662501">
                <a:tc>
                  <a:txBody>
                    <a:bodyPr/>
                    <a:lstStyle/>
                    <a:p>
                      <a:r>
                        <a:rPr lang="en-US"/>
                        <a:t>% Coverage</a:t>
                      </a:r>
                    </a:p>
                  </a:txBody>
                  <a:tcPr/>
                </a:tc>
                <a:tc>
                  <a:txBody>
                    <a:bodyPr/>
                    <a:lstStyle/>
                    <a:p>
                      <a:r>
                        <a:rPr lang="en-US"/>
                        <a:t>99.98</a:t>
                      </a:r>
                    </a:p>
                  </a:txBody>
                  <a:tcPr/>
                </a:tc>
                <a:tc>
                  <a:txBody>
                    <a:bodyPr/>
                    <a:lstStyle/>
                    <a:p>
                      <a:r>
                        <a:rPr lang="en-US"/>
                        <a:t>104.77498</a:t>
                      </a:r>
                    </a:p>
                  </a:txBody>
                  <a:tcPr/>
                </a:tc>
                <a:extLst>
                  <a:ext uri="{0D108BD9-81ED-4DB2-BD59-A6C34878D82A}">
                    <a16:rowId xmlns:a16="http://schemas.microsoft.com/office/drawing/2014/main" val="2377113593"/>
                  </a:ext>
                </a:extLst>
              </a:tr>
              <a:tr h="662501">
                <a:tc>
                  <a:txBody>
                    <a:bodyPr/>
                    <a:lstStyle/>
                    <a:p>
                      <a:r>
                        <a:rPr lang="en-US"/>
                        <a:t>Avg. Seq. Depth</a:t>
                      </a:r>
                    </a:p>
                  </a:txBody>
                  <a:tcPr/>
                </a:tc>
                <a:tc>
                  <a:txBody>
                    <a:bodyPr/>
                    <a:lstStyle/>
                    <a:p>
                      <a:r>
                        <a:rPr lang="en-US"/>
                        <a:t>61.3587 (~60X)</a:t>
                      </a:r>
                    </a:p>
                  </a:txBody>
                  <a:tcPr/>
                </a:tc>
                <a:tc>
                  <a:txBody>
                    <a:bodyPr/>
                    <a:lstStyle/>
                    <a:p>
                      <a:r>
                        <a:rPr lang="en-US"/>
                        <a:t>52.3084 (~50X)</a:t>
                      </a:r>
                    </a:p>
                  </a:txBody>
                  <a:tcPr/>
                </a:tc>
                <a:extLst>
                  <a:ext uri="{0D108BD9-81ED-4DB2-BD59-A6C34878D82A}">
                    <a16:rowId xmlns:a16="http://schemas.microsoft.com/office/drawing/2014/main" val="1032475331"/>
                  </a:ext>
                </a:extLst>
              </a:tr>
              <a:tr h="883772">
                <a:tc>
                  <a:txBody>
                    <a:bodyPr/>
                    <a:lstStyle/>
                    <a:p>
                      <a:r>
                        <a:rPr lang="en-US"/>
                        <a:t>Variant Detection</a:t>
                      </a:r>
                    </a:p>
                  </a:txBody>
                  <a:tcPr/>
                </a:tc>
                <a:tc>
                  <a:txBody>
                    <a:bodyPr/>
                    <a:lstStyle/>
                    <a:p>
                      <a:r>
                        <a:rPr lang="en-US"/>
                        <a:t>286 total (286 SNPS, 0 indels)</a:t>
                      </a:r>
                    </a:p>
                  </a:txBody>
                  <a:tcPr/>
                </a:tc>
                <a:tc>
                  <a:txBody>
                    <a:bodyPr/>
                    <a:lstStyle/>
                    <a:p>
                      <a:r>
                        <a:rPr lang="en-US"/>
                        <a:t>N/A</a:t>
                      </a:r>
                    </a:p>
                  </a:txBody>
                  <a:tcPr/>
                </a:tc>
                <a:extLst>
                  <a:ext uri="{0D108BD9-81ED-4DB2-BD59-A6C34878D82A}">
                    <a16:rowId xmlns:a16="http://schemas.microsoft.com/office/drawing/2014/main" val="3693804471"/>
                  </a:ext>
                </a:extLst>
              </a:tr>
            </a:tbl>
          </a:graphicData>
        </a:graphic>
      </p:graphicFrame>
    </p:spTree>
    <p:extLst>
      <p:ext uri="{BB962C8B-B14F-4D97-AF65-F5344CB8AC3E}">
        <p14:creationId xmlns:p14="http://schemas.microsoft.com/office/powerpoint/2010/main" val="1216765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9157C-AE5F-7945-8585-0719C51A02E5}"/>
              </a:ext>
            </a:extLst>
          </p:cNvPr>
          <p:cNvSpPr>
            <a:spLocks noGrp="1"/>
          </p:cNvSpPr>
          <p:nvPr>
            <p:ph type="title"/>
          </p:nvPr>
        </p:nvSpPr>
        <p:spPr>
          <a:xfrm>
            <a:off x="0" y="736092"/>
            <a:ext cx="7729728" cy="1188720"/>
          </a:xfrm>
        </p:spPr>
        <p:txBody>
          <a:bodyPr/>
          <a:lstStyle/>
          <a:p>
            <a:pPr algn="l"/>
            <a:r>
              <a:rPr lang="en-US"/>
              <a:t>Conclusions</a:t>
            </a:r>
          </a:p>
        </p:txBody>
      </p:sp>
      <p:sp>
        <p:nvSpPr>
          <p:cNvPr id="3" name="Content Placeholder 2">
            <a:extLst>
              <a:ext uri="{FF2B5EF4-FFF2-40B4-BE49-F238E27FC236}">
                <a16:creationId xmlns:a16="http://schemas.microsoft.com/office/drawing/2014/main" id="{805CF64E-4949-FB41-963D-0F0E08DA7DD6}"/>
              </a:ext>
            </a:extLst>
          </p:cNvPr>
          <p:cNvSpPr>
            <a:spLocks noGrp="1"/>
          </p:cNvSpPr>
          <p:nvPr>
            <p:ph idx="1"/>
          </p:nvPr>
        </p:nvSpPr>
        <p:spPr>
          <a:xfrm>
            <a:off x="585788" y="2314575"/>
            <a:ext cx="10001249" cy="4386263"/>
          </a:xfrm>
        </p:spPr>
        <p:txBody>
          <a:bodyPr>
            <a:normAutofit fontScale="77500" lnSpcReduction="20000"/>
          </a:bodyPr>
          <a:lstStyle/>
          <a:p>
            <a:r>
              <a:rPr lang="en-US"/>
              <a:t>From the results obtained assessing reference mapping assembly and de novo assembly I can see the need for both methodologies. On the surface is appears that having a reference genome to map NGS data to is very beneficial as we have a more accurate representation of percent coverage and a larger average sequencing depth. </a:t>
            </a:r>
          </a:p>
          <a:p>
            <a:r>
              <a:rPr lang="en-US"/>
              <a:t>However, if the genome of the clincal isolate </a:t>
            </a:r>
            <a:r>
              <a:rPr lang="en-US" i="1"/>
              <a:t>P.aeruginosa PA01</a:t>
            </a:r>
            <a:r>
              <a:rPr lang="en-US"/>
              <a:t> really is as large as the de novo assembly results suggest (6,413,053 bp which is 149,668 bp larger than detected by bowtie) then the reference mapping assembly really didn’t suggest or detect this to be the case. I would assume to find some number of insertions considering the genome would larger than the reference genome.  </a:t>
            </a:r>
          </a:p>
          <a:p>
            <a:r>
              <a:rPr lang="en-US"/>
              <a:t>Seeing that the percent coverage using the de novo assembled reference was greater than 100% peeked my interest. An explanation I have for this outcome is false positives of mapped base positions to the reference genome.</a:t>
            </a:r>
          </a:p>
          <a:p>
            <a:r>
              <a:rPr lang="en-US"/>
              <a:t>Using the reference genome appears to give us a larger average of sequencing depth.  This is desirable because the more depth we have the more confidence we have that the detected base pair is correct given a quality threshold.  I.e. we would be more confident that 50 reads give the nucleotide ’A’ for a given point than one read giving ‘A’ no matter what the quality of that base pair might be</a:t>
            </a:r>
          </a:p>
          <a:p>
            <a:r>
              <a:rPr lang="en-US"/>
              <a:t>We see a larger N50 score using the de novo assembler and more variability of contig length given that both N50 and N90 for the reference assembler are the same. This might tell us that the de novo assembler is more efficient, but this might come at some cost of quality are validity of assembly results. </a:t>
            </a:r>
          </a:p>
          <a:p>
            <a:r>
              <a:rPr lang="en-US"/>
              <a:t> A disadvantage of de novo assembly and mapping to the NGS reads to this assembly is the inability asses the structural variants and mutational changes to the genome which are so often the underlying mechanisms of biological differences between two populations or samples. I would say though that de novo assembly, if validated, can really inform bioinformaticist and geneticist about the need to curate genome databases to continue to have as representative as possible reference genomes. </a:t>
            </a:r>
          </a:p>
        </p:txBody>
      </p:sp>
    </p:spTree>
    <p:extLst>
      <p:ext uri="{BB962C8B-B14F-4D97-AF65-F5344CB8AC3E}">
        <p14:creationId xmlns:p14="http://schemas.microsoft.com/office/powerpoint/2010/main" val="1897083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74010-00D4-DD48-8E15-B55450FBF5D8}"/>
              </a:ext>
            </a:extLst>
          </p:cNvPr>
          <p:cNvSpPr>
            <a:spLocks noGrp="1"/>
          </p:cNvSpPr>
          <p:nvPr>
            <p:ph type="title"/>
          </p:nvPr>
        </p:nvSpPr>
        <p:spPr>
          <a:xfrm>
            <a:off x="0" y="907542"/>
            <a:ext cx="7729728" cy="1188720"/>
          </a:xfrm>
        </p:spPr>
        <p:txBody>
          <a:bodyPr/>
          <a:lstStyle/>
          <a:p>
            <a:pPr algn="l"/>
            <a:r>
              <a:rPr lang="en-US"/>
              <a:t>Some criticisms</a:t>
            </a:r>
          </a:p>
        </p:txBody>
      </p:sp>
      <p:sp>
        <p:nvSpPr>
          <p:cNvPr id="3" name="Content Placeholder 2">
            <a:extLst>
              <a:ext uri="{FF2B5EF4-FFF2-40B4-BE49-F238E27FC236}">
                <a16:creationId xmlns:a16="http://schemas.microsoft.com/office/drawing/2014/main" id="{C1619490-119E-BB4D-AB27-FF50C6C913AE}"/>
              </a:ext>
            </a:extLst>
          </p:cNvPr>
          <p:cNvSpPr>
            <a:spLocks noGrp="1"/>
          </p:cNvSpPr>
          <p:nvPr>
            <p:ph idx="1"/>
          </p:nvPr>
        </p:nvSpPr>
        <p:spPr>
          <a:xfrm>
            <a:off x="542925" y="2638044"/>
            <a:ext cx="9417939" cy="3648456"/>
          </a:xfrm>
        </p:spPr>
        <p:txBody>
          <a:bodyPr>
            <a:normAutofit/>
          </a:bodyPr>
          <a:lstStyle/>
          <a:p>
            <a:r>
              <a:rPr lang="en-US"/>
              <a:t>Since so much of biology, and especially medical biology, is about discovering the mechanism behind disease etiologies and progressions it would have been interesting to perform reference alignment of this strain of </a:t>
            </a:r>
            <a:r>
              <a:rPr lang="en-US" i="1"/>
              <a:t>P.aeruginosa</a:t>
            </a:r>
            <a:r>
              <a:rPr lang="en-US"/>
              <a:t> using plasmid DNA and not genomic DNA. I say this because it is well understood that antimicrobial resistance is generally acquired by bacteria via horizontal gene transfer, and bacterial conjugation is the most common mechanism, in nature, for this to happen. This being said, many antibiotic resistance genes are packaged up as bacterial plasmids. </a:t>
            </a:r>
          </a:p>
          <a:p>
            <a:r>
              <a:rPr lang="en-US"/>
              <a:t>However, the limitation of a solid reference genome for mapping exist. Perhaphs some good de novo techniques and subsequent validation can provide good reference plasmid ‘genomes’, if none yet exist. </a:t>
            </a:r>
          </a:p>
        </p:txBody>
      </p:sp>
    </p:spTree>
    <p:extLst>
      <p:ext uri="{BB962C8B-B14F-4D97-AF65-F5344CB8AC3E}">
        <p14:creationId xmlns:p14="http://schemas.microsoft.com/office/powerpoint/2010/main" val="2447019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4E8A1-E225-074D-9EFC-E9BD684DE6E4}"/>
              </a:ext>
            </a:extLst>
          </p:cNvPr>
          <p:cNvSpPr>
            <a:spLocks noGrp="1"/>
          </p:cNvSpPr>
          <p:nvPr>
            <p:ph type="title"/>
          </p:nvPr>
        </p:nvSpPr>
        <p:spPr>
          <a:xfrm>
            <a:off x="0" y="778954"/>
            <a:ext cx="7729728" cy="1188720"/>
          </a:xfrm>
        </p:spPr>
        <p:txBody>
          <a:bodyPr/>
          <a:lstStyle/>
          <a:p>
            <a:pPr algn="l"/>
            <a:r>
              <a:rPr lang="en-US"/>
              <a:t>REFERENCES:</a:t>
            </a:r>
          </a:p>
        </p:txBody>
      </p:sp>
      <p:sp>
        <p:nvSpPr>
          <p:cNvPr id="3" name="Content Placeholder 2">
            <a:extLst>
              <a:ext uri="{FF2B5EF4-FFF2-40B4-BE49-F238E27FC236}">
                <a16:creationId xmlns:a16="http://schemas.microsoft.com/office/drawing/2014/main" id="{D505803C-DAB9-954B-96CC-5F22A85B10EA}"/>
              </a:ext>
            </a:extLst>
          </p:cNvPr>
          <p:cNvSpPr>
            <a:spLocks noGrp="1"/>
          </p:cNvSpPr>
          <p:nvPr>
            <p:ph idx="1"/>
          </p:nvPr>
        </p:nvSpPr>
        <p:spPr>
          <a:xfrm>
            <a:off x="928688" y="2638044"/>
            <a:ext cx="9032176" cy="3434144"/>
          </a:xfrm>
        </p:spPr>
        <p:txBody>
          <a:bodyPr>
            <a:normAutofit fontScale="85000" lnSpcReduction="20000"/>
          </a:bodyPr>
          <a:lstStyle/>
          <a:p>
            <a:r>
              <a:rPr lang="en-US"/>
              <a:t>Klockgether, J., Munder, A., Neugebauer, J., Davenport, C. F., Stanke, F., Larbig, K. D., … Tümmler, B. (2009). Genome diversity of Pseudomonas aeruginosa PAO1 laboratory strains. </a:t>
            </a:r>
            <a:r>
              <a:rPr lang="en-US" i="1"/>
              <a:t>Journal of bacteriology</a:t>
            </a:r>
            <a:r>
              <a:rPr lang="en-US"/>
              <a:t>, </a:t>
            </a:r>
            <a:r>
              <a:rPr lang="en-US" i="1"/>
              <a:t>192</a:t>
            </a:r>
            <a:r>
              <a:rPr lang="en-US"/>
              <a:t>(4), 1113–1121. doi:10.1128/JB.01515-09</a:t>
            </a:r>
          </a:p>
          <a:p>
            <a:r>
              <a:rPr lang="en-US"/>
              <a:t>Langmead B, Trapnell C, Pop M, Salzberg SL. </a:t>
            </a:r>
            <a:r>
              <a:rPr lang="en-US">
                <a:hlinkClick r:id="rId2"/>
              </a:rPr>
              <a:t>Ultrafast and memory-efficient alignment of short DNA sequences to the human genome</a:t>
            </a:r>
            <a:r>
              <a:rPr lang="en-US"/>
              <a:t>. </a:t>
            </a:r>
            <a:r>
              <a:rPr lang="en-US" i="1">
                <a:hlinkClick r:id="rId3"/>
              </a:rPr>
              <a:t>Genome Biol</a:t>
            </a:r>
            <a:r>
              <a:rPr lang="en-US"/>
              <a:t> 10:R25.</a:t>
            </a:r>
          </a:p>
          <a:p>
            <a:r>
              <a:rPr lang="en-US"/>
              <a:t>Li H.*, Handsaker B.*, Wysoker A., Fennell T., Ruan J., Homer N., Marth G., Abecasis G., Durbin R. and 1000 Genome Project Data Processing Subgroup (2009) The Sequence alignment/map (SAM) format and SAMtools. Bioinformatics, 25, 2078-9. [PMID: </a:t>
            </a:r>
            <a:r>
              <a:rPr lang="en-US">
                <a:hlinkClick r:id="rId4"/>
              </a:rPr>
              <a:t>19505943</a:t>
            </a:r>
            <a:r>
              <a:rPr lang="en-US"/>
              <a:t>] </a:t>
            </a:r>
          </a:p>
          <a:p>
            <a:r>
              <a:rPr lang="en-US"/>
              <a:t>Li H A statistical framework for SNP calling, mutation discovery, association mapping and population genetical parameter estimation from sequencing data. Bioinformatics. 2011 Nov 1;27(21):2987-93. Epub 2011 Sep 8. [PMID: </a:t>
            </a:r>
            <a:r>
              <a:rPr lang="en-US">
                <a:hlinkClick r:id="rId5"/>
              </a:rPr>
              <a:t>21903627</a:t>
            </a:r>
            <a:r>
              <a:rPr lang="en-US"/>
              <a:t>] </a:t>
            </a:r>
          </a:p>
          <a:p>
            <a:r>
              <a:rPr lang="en-US" u="sng"/>
              <a:t>Velvet: algorithms for </a:t>
            </a:r>
            <a:r>
              <a:rPr lang="en-US" i="1" u="sng"/>
              <a:t>de novo</a:t>
            </a:r>
            <a:r>
              <a:rPr lang="en-US" u="sng"/>
              <a:t> short read assembly using de Bruijn graphs.</a:t>
            </a:r>
            <a:r>
              <a:rPr lang="en-US"/>
              <a:t> D.R. Zerbino and E. Birney. Genome Research </a:t>
            </a:r>
            <a:r>
              <a:rPr lang="en-US" b="1"/>
              <a:t>18</a:t>
            </a:r>
            <a:r>
              <a:rPr lang="en-US"/>
              <a:t>:821-829</a:t>
            </a:r>
            <a:r>
              <a:rPr lang="en-US" i="1"/>
              <a:t>.</a:t>
            </a:r>
            <a:r>
              <a:rPr lang="en-US"/>
              <a:t> </a:t>
            </a:r>
          </a:p>
          <a:p>
            <a:r>
              <a:rPr lang="en-US"/>
              <a:t>https://www.cdc.gov/hai/organisms/pseudomonas.html</a:t>
            </a:r>
          </a:p>
        </p:txBody>
      </p:sp>
    </p:spTree>
    <p:extLst>
      <p:ext uri="{BB962C8B-B14F-4D97-AF65-F5344CB8AC3E}">
        <p14:creationId xmlns:p14="http://schemas.microsoft.com/office/powerpoint/2010/main" val="737416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19DDA-0B03-394D-A288-21124483A11B}"/>
              </a:ext>
            </a:extLst>
          </p:cNvPr>
          <p:cNvSpPr>
            <a:spLocks noGrp="1"/>
          </p:cNvSpPr>
          <p:nvPr>
            <p:ph type="title"/>
          </p:nvPr>
        </p:nvSpPr>
        <p:spPr>
          <a:xfrm>
            <a:off x="0" y="472322"/>
            <a:ext cx="7729728" cy="1188720"/>
          </a:xfrm>
        </p:spPr>
        <p:txBody>
          <a:bodyPr/>
          <a:lstStyle/>
          <a:p>
            <a:pPr algn="l"/>
            <a:r>
              <a:rPr lang="en-US"/>
              <a:t>INtroduction</a:t>
            </a:r>
          </a:p>
        </p:txBody>
      </p:sp>
      <p:sp>
        <p:nvSpPr>
          <p:cNvPr id="3" name="Content Placeholder 2">
            <a:extLst>
              <a:ext uri="{FF2B5EF4-FFF2-40B4-BE49-F238E27FC236}">
                <a16:creationId xmlns:a16="http://schemas.microsoft.com/office/drawing/2014/main" id="{22EFDFE5-44EA-6D41-BBAC-F4D6C0EC3B37}"/>
              </a:ext>
            </a:extLst>
          </p:cNvPr>
          <p:cNvSpPr>
            <a:spLocks noGrp="1"/>
          </p:cNvSpPr>
          <p:nvPr>
            <p:ph idx="1"/>
          </p:nvPr>
        </p:nvSpPr>
        <p:spPr>
          <a:xfrm>
            <a:off x="970671" y="2053883"/>
            <a:ext cx="8990193" cy="3953021"/>
          </a:xfrm>
        </p:spPr>
        <p:txBody>
          <a:bodyPr>
            <a:normAutofit lnSpcReduction="10000"/>
          </a:bodyPr>
          <a:lstStyle/>
          <a:p>
            <a:r>
              <a:rPr lang="en-US"/>
              <a:t>This final project aims to summarize the performance of sequence assembly by reference mapping and de novo techniques </a:t>
            </a:r>
          </a:p>
          <a:p>
            <a:r>
              <a:rPr lang="en-US"/>
              <a:t>The reference mapping tool Bowtie was used to perform refence mapping of a clinical strain of </a:t>
            </a:r>
            <a:r>
              <a:rPr lang="en-US" i="1"/>
              <a:t>Pseudomonas aeruginosa PA01, </a:t>
            </a:r>
            <a:r>
              <a:rPr lang="en-US"/>
              <a:t>a gram-negative rod-shaped bacterium, to a </a:t>
            </a:r>
            <a:r>
              <a:rPr lang="en-US" i="1"/>
              <a:t>Pseudomonas aeruginosa PA01</a:t>
            </a:r>
            <a:r>
              <a:rPr lang="en-US"/>
              <a:t> reference genome </a:t>
            </a:r>
          </a:p>
          <a:p>
            <a:r>
              <a:rPr lang="en-US"/>
              <a:t>The NGS tool Samtools was used to perform computations of N50, N90, percent coverage of the ref. genome,  and average sequencing depth per base of the bacterial genome</a:t>
            </a:r>
          </a:p>
          <a:p>
            <a:r>
              <a:rPr lang="en-US"/>
              <a:t>The de novo assembler,  Velvet, was used to perform a de novo assembly from the clincal strain reads. Once constructed, the reads were mapped to this de novo assembly to perform computations of N50, N90, percent coverage, and average sequencing depth </a:t>
            </a:r>
          </a:p>
          <a:p>
            <a:r>
              <a:rPr lang="en-US"/>
              <a:t>Additionally,  VarScan was used to call SNPs,  Insertions, and Deletions detected during reference mapping of the clinical strain. These mutations and structural variants were quantified </a:t>
            </a:r>
          </a:p>
        </p:txBody>
      </p:sp>
    </p:spTree>
    <p:extLst>
      <p:ext uri="{BB962C8B-B14F-4D97-AF65-F5344CB8AC3E}">
        <p14:creationId xmlns:p14="http://schemas.microsoft.com/office/powerpoint/2010/main" val="2555315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2516C-57DF-6743-AA45-AAB56C885D33}"/>
              </a:ext>
            </a:extLst>
          </p:cNvPr>
          <p:cNvSpPr>
            <a:spLocks noGrp="1"/>
          </p:cNvSpPr>
          <p:nvPr>
            <p:ph type="title"/>
          </p:nvPr>
        </p:nvSpPr>
        <p:spPr>
          <a:xfrm>
            <a:off x="0" y="570796"/>
            <a:ext cx="7729728" cy="1188720"/>
          </a:xfrm>
        </p:spPr>
        <p:txBody>
          <a:bodyPr/>
          <a:lstStyle/>
          <a:p>
            <a:pPr algn="l"/>
            <a:r>
              <a:rPr lang="en-US"/>
              <a:t>Background </a:t>
            </a:r>
          </a:p>
        </p:txBody>
      </p:sp>
      <p:sp>
        <p:nvSpPr>
          <p:cNvPr id="3" name="Content Placeholder 2">
            <a:extLst>
              <a:ext uri="{FF2B5EF4-FFF2-40B4-BE49-F238E27FC236}">
                <a16:creationId xmlns:a16="http://schemas.microsoft.com/office/drawing/2014/main" id="{62D1FD92-C516-BE40-9C60-6CFE05ACD926}"/>
              </a:ext>
            </a:extLst>
          </p:cNvPr>
          <p:cNvSpPr>
            <a:spLocks noGrp="1"/>
          </p:cNvSpPr>
          <p:nvPr>
            <p:ph idx="1"/>
          </p:nvPr>
        </p:nvSpPr>
        <p:spPr>
          <a:xfrm>
            <a:off x="1167618" y="2638044"/>
            <a:ext cx="8793246" cy="3157845"/>
          </a:xfrm>
        </p:spPr>
        <p:txBody>
          <a:bodyPr>
            <a:normAutofit/>
          </a:bodyPr>
          <a:lstStyle/>
          <a:p>
            <a:r>
              <a:rPr lang="en-US"/>
              <a:t>Using the Sequnece Read Archive hosted by NCBI, I found a sequencing experiment looking at genomic diversity of </a:t>
            </a:r>
            <a:r>
              <a:rPr lang="en-US" i="1"/>
              <a:t>P. aeruginosa PA01 </a:t>
            </a:r>
            <a:r>
              <a:rPr lang="en-US"/>
              <a:t>laboratory strains </a:t>
            </a:r>
          </a:p>
          <a:p>
            <a:pPr lvl="1"/>
            <a:r>
              <a:rPr lang="en-US"/>
              <a:t>SRA accession : ERP000109</a:t>
            </a:r>
          </a:p>
          <a:p>
            <a:pPr lvl="1"/>
            <a:r>
              <a:rPr lang="en-US"/>
              <a:t>Experiment data, namely FASTQ data was downloaded using the accession: ERX003921, corresponding to the SRA accession number </a:t>
            </a:r>
          </a:p>
          <a:p>
            <a:pPr lvl="1"/>
            <a:r>
              <a:rPr lang="en-US"/>
              <a:t>Design: Resequencing of the laboratory subline of </a:t>
            </a:r>
            <a:r>
              <a:rPr lang="en-US" i="1"/>
              <a:t>Pseudomonas aeruginosa PA01 DSM 1707 </a:t>
            </a:r>
          </a:p>
          <a:p>
            <a:pPr lvl="1"/>
            <a:r>
              <a:rPr lang="en-US"/>
              <a:t>Whole Genome Sequencing performed on Illumina Genome Analyzer – 1 sample with 6 total read files – downloaded as one single FASTQ file for assembly analysis</a:t>
            </a:r>
          </a:p>
          <a:p>
            <a:pPr lvl="2"/>
            <a:r>
              <a:rPr lang="en-US"/>
              <a:t>Library constructured by PCR of single short reads of genomic data</a:t>
            </a:r>
          </a:p>
          <a:p>
            <a:pPr lvl="1"/>
            <a:endParaRPr lang="en-US"/>
          </a:p>
          <a:p>
            <a:pPr lvl="1"/>
            <a:endParaRPr lang="en-US"/>
          </a:p>
          <a:p>
            <a:pPr lvl="1"/>
            <a:endParaRPr lang="en-US"/>
          </a:p>
        </p:txBody>
      </p:sp>
    </p:spTree>
    <p:extLst>
      <p:ext uri="{BB962C8B-B14F-4D97-AF65-F5344CB8AC3E}">
        <p14:creationId xmlns:p14="http://schemas.microsoft.com/office/powerpoint/2010/main" val="232791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E52DE-1181-3441-9B9D-F00D77C698BE}"/>
              </a:ext>
            </a:extLst>
          </p:cNvPr>
          <p:cNvSpPr>
            <a:spLocks noGrp="1"/>
          </p:cNvSpPr>
          <p:nvPr>
            <p:ph type="title"/>
          </p:nvPr>
        </p:nvSpPr>
        <p:spPr>
          <a:xfrm>
            <a:off x="0" y="664874"/>
            <a:ext cx="7729728" cy="1188720"/>
          </a:xfrm>
        </p:spPr>
        <p:txBody>
          <a:bodyPr/>
          <a:lstStyle/>
          <a:p>
            <a:pPr algn="l"/>
            <a:r>
              <a:rPr lang="en-US"/>
              <a:t>Why Study </a:t>
            </a:r>
            <a:r>
              <a:rPr lang="en-US" i="1"/>
              <a:t>Pseudomonas aeruginosa?</a:t>
            </a:r>
            <a:endParaRPr lang="en-US"/>
          </a:p>
        </p:txBody>
      </p:sp>
      <p:sp>
        <p:nvSpPr>
          <p:cNvPr id="3" name="Content Placeholder 2">
            <a:extLst>
              <a:ext uri="{FF2B5EF4-FFF2-40B4-BE49-F238E27FC236}">
                <a16:creationId xmlns:a16="http://schemas.microsoft.com/office/drawing/2014/main" id="{2B0D37FB-0F29-1F43-920E-8CF0C13B71F5}"/>
              </a:ext>
            </a:extLst>
          </p:cNvPr>
          <p:cNvSpPr>
            <a:spLocks noGrp="1"/>
          </p:cNvSpPr>
          <p:nvPr>
            <p:ph idx="1"/>
          </p:nvPr>
        </p:nvSpPr>
        <p:spPr>
          <a:xfrm>
            <a:off x="773811" y="2552320"/>
            <a:ext cx="8355902" cy="3748468"/>
          </a:xfrm>
        </p:spPr>
        <p:txBody>
          <a:bodyPr>
            <a:normAutofit fontScale="92500"/>
          </a:bodyPr>
          <a:lstStyle/>
          <a:p>
            <a:r>
              <a:rPr lang="en-US" i="1"/>
              <a:t>Pseudomonas aeruginosa </a:t>
            </a:r>
            <a:r>
              <a:rPr lang="en-US"/>
              <a:t> is an opertunistic bacterium found in hospitals and the natural environment </a:t>
            </a:r>
          </a:p>
          <a:p>
            <a:r>
              <a:rPr lang="en-US" i="1"/>
              <a:t>P.aeruginosa </a:t>
            </a:r>
            <a:r>
              <a:rPr lang="en-US"/>
              <a:t>is particularly infectious for those who are immune deficient or compromised. Infections with this bacterium is very common with Cystic Fibrosis patients. </a:t>
            </a:r>
          </a:p>
          <a:p>
            <a:r>
              <a:rPr lang="en-US" i="1"/>
              <a:t>P.aeruginosa </a:t>
            </a:r>
            <a:r>
              <a:rPr lang="en-US"/>
              <a:t> is prone to multidrug-restitance often making it very difficult to treat infections. </a:t>
            </a:r>
          </a:p>
          <a:p>
            <a:pPr lvl="1"/>
            <a:r>
              <a:rPr lang="en-US"/>
              <a:t>CDC estimates that 51,000 healthcare-associated </a:t>
            </a:r>
            <a:r>
              <a:rPr lang="en-US" i="1"/>
              <a:t>P.aeruginosa </a:t>
            </a:r>
            <a:r>
              <a:rPr lang="en-US"/>
              <a:t>infections occur in the US each year </a:t>
            </a:r>
          </a:p>
          <a:p>
            <a:pPr lvl="1"/>
            <a:r>
              <a:rPr lang="en-US"/>
              <a:t>Of these, 6,000, or 13%, are multidrug-resistant strains </a:t>
            </a:r>
          </a:p>
          <a:p>
            <a:pPr lvl="1"/>
            <a:r>
              <a:rPr lang="en-US"/>
              <a:t>About 400 deaths per year attributed to these infections </a:t>
            </a:r>
          </a:p>
          <a:p>
            <a:r>
              <a:rPr lang="en-US"/>
              <a:t>With growing threat of antibiotic resistance, research into the genomic patterns of acquring resistance is imperative - (in my opinion)</a:t>
            </a:r>
          </a:p>
          <a:p>
            <a:endParaRPr lang="en-US"/>
          </a:p>
        </p:txBody>
      </p:sp>
    </p:spTree>
    <p:extLst>
      <p:ext uri="{BB962C8B-B14F-4D97-AF65-F5344CB8AC3E}">
        <p14:creationId xmlns:p14="http://schemas.microsoft.com/office/powerpoint/2010/main" val="1416456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CDEDC-BEC5-4441-AD4A-B8EE34741F4A}"/>
              </a:ext>
            </a:extLst>
          </p:cNvPr>
          <p:cNvSpPr>
            <a:spLocks noGrp="1"/>
          </p:cNvSpPr>
          <p:nvPr>
            <p:ph type="title"/>
          </p:nvPr>
        </p:nvSpPr>
        <p:spPr>
          <a:xfrm>
            <a:off x="0" y="893255"/>
            <a:ext cx="7729728" cy="1188720"/>
          </a:xfrm>
        </p:spPr>
        <p:txBody>
          <a:bodyPr/>
          <a:lstStyle/>
          <a:p>
            <a:pPr algn="l"/>
            <a:r>
              <a:rPr lang="en-US"/>
              <a:t>Analysis Design</a:t>
            </a:r>
          </a:p>
        </p:txBody>
      </p:sp>
      <p:sp>
        <p:nvSpPr>
          <p:cNvPr id="3" name="Content Placeholder 2">
            <a:extLst>
              <a:ext uri="{FF2B5EF4-FFF2-40B4-BE49-F238E27FC236}">
                <a16:creationId xmlns:a16="http://schemas.microsoft.com/office/drawing/2014/main" id="{AE924E6A-2EAA-6D4F-838B-EE3D8C02DCFF}"/>
              </a:ext>
            </a:extLst>
          </p:cNvPr>
          <p:cNvSpPr>
            <a:spLocks noGrp="1"/>
          </p:cNvSpPr>
          <p:nvPr>
            <p:ph idx="1"/>
          </p:nvPr>
        </p:nvSpPr>
        <p:spPr>
          <a:xfrm>
            <a:off x="700088" y="2638044"/>
            <a:ext cx="9260776" cy="3634169"/>
          </a:xfrm>
        </p:spPr>
        <p:txBody>
          <a:bodyPr>
            <a:normAutofit fontScale="85000" lnSpcReduction="20000"/>
          </a:bodyPr>
          <a:lstStyle/>
          <a:p>
            <a:r>
              <a:rPr lang="en-US"/>
              <a:t>First, acquired NGS reads were trimmed using the software BRAT</a:t>
            </a:r>
          </a:p>
          <a:p>
            <a:r>
              <a:rPr lang="en-US"/>
              <a:t>Using the </a:t>
            </a:r>
            <a:r>
              <a:rPr lang="en-US" i="1"/>
              <a:t>Pseudomonas aeruginosa PA01</a:t>
            </a:r>
            <a:r>
              <a:rPr lang="en-US"/>
              <a:t> complete genome (ref# NC_002516.2) as reference, Bowtie was used to peform reference mapping assembly with the obtained FASTQ reads of the clincal isolate </a:t>
            </a:r>
          </a:p>
          <a:p>
            <a:r>
              <a:rPr lang="en-US"/>
              <a:t>After mapping, a combination of Samtools commands and bash scripting were used to calculate the percent coverage of the refenece genome and the average base depth from the sequencing experiment </a:t>
            </a:r>
          </a:p>
          <a:p>
            <a:r>
              <a:rPr lang="en-US"/>
              <a:t>The Samtools created sorted BAM file was converted to a FASTQ file which was subsequently converted to a FASTA file format using shell scripting </a:t>
            </a:r>
          </a:p>
          <a:p>
            <a:pPr lvl="1"/>
            <a:r>
              <a:rPr lang="en-US"/>
              <a:t>This FASTA format of the contigs was used to compute the N50 and N90 values </a:t>
            </a:r>
          </a:p>
          <a:p>
            <a:r>
              <a:rPr lang="en-US"/>
              <a:t>Using Samtools, structural variants and SNPs were called using the software VarScan which quantified the number of SNPs and insertions/deletions (indels)</a:t>
            </a:r>
          </a:p>
          <a:p>
            <a:r>
              <a:rPr lang="en-US"/>
              <a:t>The reads obtained from the NGS experiment were then assembled using the de novo assembler Velvet</a:t>
            </a:r>
          </a:p>
          <a:p>
            <a:pPr lvl="1"/>
            <a:r>
              <a:rPr lang="en-US"/>
              <a:t>Now, using the de novo assembly as a reference genome, the same pipeline was performed to find the N50, N90, percent coverage, and average base depth </a:t>
            </a:r>
          </a:p>
          <a:p>
            <a:r>
              <a:rPr lang="en-US"/>
              <a:t>Results obtained from refence mapping assembly and de novo assembly were compared </a:t>
            </a:r>
          </a:p>
        </p:txBody>
      </p:sp>
    </p:spTree>
    <p:extLst>
      <p:ext uri="{BB962C8B-B14F-4D97-AF65-F5344CB8AC3E}">
        <p14:creationId xmlns:p14="http://schemas.microsoft.com/office/powerpoint/2010/main" val="2643681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F291A-41C4-C845-A912-47E1E323A2BD}"/>
              </a:ext>
            </a:extLst>
          </p:cNvPr>
          <p:cNvSpPr>
            <a:spLocks noGrp="1"/>
          </p:cNvSpPr>
          <p:nvPr>
            <p:ph type="title"/>
          </p:nvPr>
        </p:nvSpPr>
        <p:spPr>
          <a:xfrm>
            <a:off x="0" y="778954"/>
            <a:ext cx="7729728" cy="1188720"/>
          </a:xfrm>
        </p:spPr>
        <p:txBody>
          <a:bodyPr/>
          <a:lstStyle/>
          <a:p>
            <a:pPr algn="l"/>
            <a:r>
              <a:rPr lang="en-US"/>
              <a:t>METHODS: sequence trimming</a:t>
            </a:r>
          </a:p>
        </p:txBody>
      </p:sp>
      <p:sp>
        <p:nvSpPr>
          <p:cNvPr id="3" name="Content Placeholder 2">
            <a:extLst>
              <a:ext uri="{FF2B5EF4-FFF2-40B4-BE49-F238E27FC236}">
                <a16:creationId xmlns:a16="http://schemas.microsoft.com/office/drawing/2014/main" id="{88989E82-87B3-924A-A31D-3531DBC1C274}"/>
              </a:ext>
            </a:extLst>
          </p:cNvPr>
          <p:cNvSpPr>
            <a:spLocks noGrp="1"/>
          </p:cNvSpPr>
          <p:nvPr>
            <p:ph idx="1"/>
          </p:nvPr>
        </p:nvSpPr>
        <p:spPr/>
        <p:txBody>
          <a:bodyPr/>
          <a:lstStyle/>
          <a:p>
            <a:r>
              <a:rPr lang="en-US"/>
              <a:t>The FASTQ file containing the sequencing reads were trimmed using BRAT </a:t>
            </a:r>
          </a:p>
          <a:p>
            <a:endParaRPr lang="en-US"/>
          </a:p>
          <a:p>
            <a:endParaRPr lang="en-US"/>
          </a:p>
          <a:p>
            <a:pPr marL="0" indent="0">
              <a:buNone/>
            </a:pPr>
            <a:endParaRPr lang="en-US"/>
          </a:p>
          <a:p>
            <a:r>
              <a:rPr lang="en-US"/>
              <a:t>Easy command: </a:t>
            </a:r>
          </a:p>
          <a:p>
            <a:pPr lvl="1"/>
            <a:r>
              <a:rPr lang="en-US"/>
              <a:t>./trim –s file.fq –p prefix_out</a:t>
            </a:r>
          </a:p>
          <a:p>
            <a:pPr lvl="1"/>
            <a:endParaRPr lang="en-US"/>
          </a:p>
        </p:txBody>
      </p:sp>
    </p:spTree>
    <p:extLst>
      <p:ext uri="{BB962C8B-B14F-4D97-AF65-F5344CB8AC3E}">
        <p14:creationId xmlns:p14="http://schemas.microsoft.com/office/powerpoint/2010/main" val="1357286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5398F-24BA-B147-AB5D-420A408FAA56}"/>
              </a:ext>
            </a:extLst>
          </p:cNvPr>
          <p:cNvSpPr>
            <a:spLocks noGrp="1"/>
          </p:cNvSpPr>
          <p:nvPr>
            <p:ph type="title"/>
          </p:nvPr>
        </p:nvSpPr>
        <p:spPr>
          <a:xfrm>
            <a:off x="0" y="764667"/>
            <a:ext cx="7729728" cy="1188720"/>
          </a:xfrm>
        </p:spPr>
        <p:txBody>
          <a:bodyPr/>
          <a:lstStyle/>
          <a:p>
            <a:pPr algn="l"/>
            <a:r>
              <a:rPr lang="en-US"/>
              <a:t>METHODS: Bowtie Assembly</a:t>
            </a:r>
          </a:p>
        </p:txBody>
      </p:sp>
      <p:sp>
        <p:nvSpPr>
          <p:cNvPr id="3" name="Content Placeholder 2">
            <a:extLst>
              <a:ext uri="{FF2B5EF4-FFF2-40B4-BE49-F238E27FC236}">
                <a16:creationId xmlns:a16="http://schemas.microsoft.com/office/drawing/2014/main" id="{C62D6A45-3895-C14F-BB70-1106958D3259}"/>
              </a:ext>
            </a:extLst>
          </p:cNvPr>
          <p:cNvSpPr>
            <a:spLocks noGrp="1"/>
          </p:cNvSpPr>
          <p:nvPr>
            <p:ph idx="1"/>
          </p:nvPr>
        </p:nvSpPr>
        <p:spPr>
          <a:xfrm>
            <a:off x="1343025" y="2638044"/>
            <a:ext cx="8686800" cy="3376994"/>
          </a:xfrm>
        </p:spPr>
        <p:txBody>
          <a:bodyPr>
            <a:normAutofit fontScale="92500" lnSpcReduction="20000"/>
          </a:bodyPr>
          <a:lstStyle/>
          <a:p>
            <a:r>
              <a:rPr lang="en-US"/>
              <a:t>First the reference genome for </a:t>
            </a:r>
            <a:r>
              <a:rPr lang="en-US" i="1"/>
              <a:t>P.aeruginosa PA01</a:t>
            </a:r>
            <a:r>
              <a:rPr lang="en-US"/>
              <a:t> must be built. Following the Bowtie manual the refence genome is build by: </a:t>
            </a:r>
          </a:p>
          <a:p>
            <a:pPr lvl="1"/>
            <a:r>
              <a:rPr lang="en-US"/>
              <a:t>./bowtie-build reference.fasta output_file_name </a:t>
            </a:r>
          </a:p>
          <a:p>
            <a:r>
              <a:rPr lang="en-US"/>
              <a:t>After building the reference genome, mapping to the reference genome can be be performed using: </a:t>
            </a:r>
          </a:p>
          <a:p>
            <a:pPr lvl="1"/>
            <a:r>
              <a:rPr lang="en-US"/>
              <a:t>For this analysis the following arguments were used: </a:t>
            </a:r>
          </a:p>
          <a:p>
            <a:pPr lvl="2"/>
            <a:r>
              <a:rPr lang="en-US"/>
              <a:t>Seed length of 24 </a:t>
            </a:r>
          </a:p>
          <a:p>
            <a:pPr lvl="2"/>
            <a:r>
              <a:rPr lang="en-US"/>
              <a:t>Maximum insert size = 600</a:t>
            </a:r>
          </a:p>
          <a:p>
            <a:pPr lvl="2"/>
            <a:r>
              <a:rPr lang="en-US"/>
              <a:t>Input files are fastq format </a:t>
            </a:r>
          </a:p>
          <a:p>
            <a:pPr lvl="2"/>
            <a:r>
              <a:rPr lang="en-US"/>
              <a:t>Seed sequence mismatches = 3 </a:t>
            </a:r>
          </a:p>
          <a:p>
            <a:pPr lvl="2"/>
            <a:r>
              <a:rPr lang="en-US"/>
              <a:t>Hits written in SAM file format , mapped and unmapped read are stored in separate files </a:t>
            </a:r>
          </a:p>
        </p:txBody>
      </p:sp>
    </p:spTree>
    <p:extLst>
      <p:ext uri="{BB962C8B-B14F-4D97-AF65-F5344CB8AC3E}">
        <p14:creationId xmlns:p14="http://schemas.microsoft.com/office/powerpoint/2010/main" val="2614290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AEDC-29D3-B948-B5AC-9F1315923BC7}"/>
              </a:ext>
            </a:extLst>
          </p:cNvPr>
          <p:cNvSpPr>
            <a:spLocks noGrp="1"/>
          </p:cNvSpPr>
          <p:nvPr>
            <p:ph type="title"/>
          </p:nvPr>
        </p:nvSpPr>
        <p:spPr>
          <a:xfrm>
            <a:off x="0" y="764667"/>
            <a:ext cx="7729728" cy="1188720"/>
          </a:xfrm>
        </p:spPr>
        <p:txBody>
          <a:bodyPr/>
          <a:lstStyle/>
          <a:p>
            <a:pPr algn="l"/>
            <a:r>
              <a:rPr lang="en-US"/>
              <a:t>METHODS: Samtools analysis	</a:t>
            </a:r>
          </a:p>
        </p:txBody>
      </p:sp>
      <p:sp>
        <p:nvSpPr>
          <p:cNvPr id="3" name="Content Placeholder 2">
            <a:extLst>
              <a:ext uri="{FF2B5EF4-FFF2-40B4-BE49-F238E27FC236}">
                <a16:creationId xmlns:a16="http://schemas.microsoft.com/office/drawing/2014/main" id="{DE7A74D8-AAE0-5247-8333-CBCB7CE76ABD}"/>
              </a:ext>
            </a:extLst>
          </p:cNvPr>
          <p:cNvSpPr>
            <a:spLocks noGrp="1"/>
          </p:cNvSpPr>
          <p:nvPr>
            <p:ph idx="1"/>
          </p:nvPr>
        </p:nvSpPr>
        <p:spPr>
          <a:xfrm>
            <a:off x="700088" y="2638044"/>
            <a:ext cx="9260776" cy="3577019"/>
          </a:xfrm>
        </p:spPr>
        <p:txBody>
          <a:bodyPr>
            <a:normAutofit fontScale="77500" lnSpcReduction="20000"/>
          </a:bodyPr>
          <a:lstStyle/>
          <a:p>
            <a:r>
              <a:rPr lang="en-US"/>
              <a:t>Using the Bowtie created SAM file a BAM file was created using command: </a:t>
            </a:r>
          </a:p>
          <a:p>
            <a:pPr lvl="1"/>
            <a:r>
              <a:rPr lang="en-US"/>
              <a:t>./samtools view –bS –o file_name.bam input.sam</a:t>
            </a:r>
          </a:p>
          <a:p>
            <a:r>
              <a:rPr lang="en-US"/>
              <a:t>After creating the BAM file, the file needs to be sorted: </a:t>
            </a:r>
          </a:p>
          <a:p>
            <a:pPr lvl="1"/>
            <a:r>
              <a:rPr lang="en-US"/>
              <a:t>./samtools sort input.bam file_name.sorted.bam</a:t>
            </a:r>
          </a:p>
          <a:p>
            <a:r>
              <a:rPr lang="en-US"/>
              <a:t>The sorted BAM file is used for the remaining assembly analysis </a:t>
            </a:r>
          </a:p>
          <a:p>
            <a:r>
              <a:rPr lang="en-US"/>
              <a:t>Creating a mpileup of the sorted BAM and bash commands, the percent coverage is obtained </a:t>
            </a:r>
          </a:p>
          <a:p>
            <a:pPr lvl="1"/>
            <a:r>
              <a:rPr lang="en-US"/>
              <a:t>./samtools mpile up file_name.sorted.bam | awk –v X=”${MIN_COVERAGE_DEPTH}” ’$4&gt;=X’ | wc -l</a:t>
            </a:r>
          </a:p>
          <a:p>
            <a:r>
              <a:rPr lang="en-US"/>
              <a:t>Using the samtools depth command and piping output to a bash command, the average dpeht for each base of the bacterial genome is obtained </a:t>
            </a:r>
          </a:p>
          <a:p>
            <a:pPr lvl="1"/>
            <a:r>
              <a:rPr lang="en-US"/>
              <a:t>./samtools depth file_name.sorted.bam | awk ‘{sum+=$3} END {print “Average = “sum/NR}’</a:t>
            </a:r>
          </a:p>
          <a:p>
            <a:r>
              <a:rPr lang="en-US"/>
              <a:t>To find the N50 and N90 values, a perl script, using a FASTA formatted file as input, is used to compute these scores. FASTA formatted file can be obtained from BAM files using the Samtools</a:t>
            </a:r>
          </a:p>
          <a:p>
            <a:pPr lvl="1"/>
            <a:r>
              <a:rPr lang="en-US"/>
              <a:t>./samtools bam2fq file_name.sorted.bam &gt; my.fastq </a:t>
            </a:r>
          </a:p>
          <a:p>
            <a:pPr marL="0" indent="0">
              <a:buNone/>
            </a:pPr>
            <a:endParaRPr lang="en-US"/>
          </a:p>
        </p:txBody>
      </p:sp>
    </p:spTree>
    <p:extLst>
      <p:ext uri="{BB962C8B-B14F-4D97-AF65-F5344CB8AC3E}">
        <p14:creationId xmlns:p14="http://schemas.microsoft.com/office/powerpoint/2010/main" val="3539126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AB7E-D73F-B540-AC6A-ED921E094CEC}"/>
              </a:ext>
            </a:extLst>
          </p:cNvPr>
          <p:cNvSpPr>
            <a:spLocks noGrp="1"/>
          </p:cNvSpPr>
          <p:nvPr>
            <p:ph type="title"/>
          </p:nvPr>
        </p:nvSpPr>
        <p:spPr>
          <a:xfrm>
            <a:off x="0" y="936117"/>
            <a:ext cx="7729728" cy="1188720"/>
          </a:xfrm>
        </p:spPr>
        <p:txBody>
          <a:bodyPr/>
          <a:lstStyle/>
          <a:p>
            <a:pPr algn="l"/>
            <a:r>
              <a:rPr lang="en-US"/>
              <a:t>METHODS: Variant calling</a:t>
            </a:r>
          </a:p>
        </p:txBody>
      </p:sp>
      <p:sp>
        <p:nvSpPr>
          <p:cNvPr id="3" name="Content Placeholder 2">
            <a:extLst>
              <a:ext uri="{FF2B5EF4-FFF2-40B4-BE49-F238E27FC236}">
                <a16:creationId xmlns:a16="http://schemas.microsoft.com/office/drawing/2014/main" id="{C3C84278-B069-824A-B163-60491DE67E83}"/>
              </a:ext>
            </a:extLst>
          </p:cNvPr>
          <p:cNvSpPr>
            <a:spLocks noGrp="1"/>
          </p:cNvSpPr>
          <p:nvPr>
            <p:ph idx="1"/>
          </p:nvPr>
        </p:nvSpPr>
        <p:spPr>
          <a:xfrm>
            <a:off x="457200" y="2638044"/>
            <a:ext cx="9503664" cy="3448431"/>
          </a:xfrm>
        </p:spPr>
        <p:txBody>
          <a:bodyPr/>
          <a:lstStyle/>
          <a:p>
            <a:r>
              <a:rPr lang="en-US"/>
              <a:t>Using the same samtools mpileup argument, we can pipe the output to the Java based VarScan software:</a:t>
            </a:r>
          </a:p>
          <a:p>
            <a:pPr lvl="1"/>
            <a:r>
              <a:rPr lang="en-US"/>
              <a:t>VarScan arguments included: </a:t>
            </a:r>
          </a:p>
          <a:p>
            <a:pPr lvl="2"/>
            <a:r>
              <a:rPr lang="en-US"/>
              <a:t>mpileup2snp to quantify the number of SNPs detected during reference mapping </a:t>
            </a:r>
          </a:p>
          <a:p>
            <a:pPr lvl="2"/>
            <a:r>
              <a:rPr lang="en-US"/>
              <a:t>mpileup2indel to quantify the number of gene inserts and deletions</a:t>
            </a:r>
          </a:p>
          <a:p>
            <a:pPr lvl="2"/>
            <a:r>
              <a:rPr lang="en-US"/>
              <a:t>Minimum coverage of 50 </a:t>
            </a:r>
          </a:p>
          <a:p>
            <a:pPr lvl="2"/>
            <a:r>
              <a:rPr lang="en-US"/>
              <a:t>P-value of 0.01 </a:t>
            </a:r>
          </a:p>
          <a:p>
            <a:pPr lvl="2"/>
            <a:r>
              <a:rPr lang="en-US"/>
              <a:t>And minimum variant frequency of 0.04 (4%)</a:t>
            </a:r>
          </a:p>
        </p:txBody>
      </p:sp>
    </p:spTree>
    <p:extLst>
      <p:ext uri="{BB962C8B-B14F-4D97-AF65-F5344CB8AC3E}">
        <p14:creationId xmlns:p14="http://schemas.microsoft.com/office/powerpoint/2010/main" val="209518838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123</TotalTime>
  <Words>2229</Words>
  <Application>Microsoft Macintosh PowerPoint</Application>
  <PresentationFormat>Widescreen</PresentationFormat>
  <Paragraphs>136</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Gill Sans MT</vt:lpstr>
      <vt:lpstr>Parcel</vt:lpstr>
      <vt:lpstr>Final Project: Deep sequence analysis</vt:lpstr>
      <vt:lpstr>INtroduction</vt:lpstr>
      <vt:lpstr>Background </vt:lpstr>
      <vt:lpstr>Why Study Pseudomonas aeruginosa?</vt:lpstr>
      <vt:lpstr>Analysis Design</vt:lpstr>
      <vt:lpstr>METHODS: sequence trimming</vt:lpstr>
      <vt:lpstr>METHODS: Bowtie Assembly</vt:lpstr>
      <vt:lpstr>METHODS: Samtools analysis </vt:lpstr>
      <vt:lpstr>METHODS: Variant calling</vt:lpstr>
      <vt:lpstr>METHODS: De novo assembly</vt:lpstr>
      <vt:lpstr>RESULTS: Reference mapping </vt:lpstr>
      <vt:lpstr>RESULTS: DE novo Assembly</vt:lpstr>
      <vt:lpstr>RESULTS Summary: </vt:lpstr>
      <vt:lpstr>Conclusions</vt:lpstr>
      <vt:lpstr>Some criticisms</vt:lpstr>
      <vt:lpstr>REFERENCES:</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Deep sequence analysis</dc:title>
  <dc:creator>Hayden Thomas</dc:creator>
  <cp:lastModifiedBy>Hayden Thomas</cp:lastModifiedBy>
  <cp:revision>12</cp:revision>
  <dcterms:created xsi:type="dcterms:W3CDTF">2019-05-10T19:00:38Z</dcterms:created>
  <dcterms:modified xsi:type="dcterms:W3CDTF">2019-05-10T21:04:29Z</dcterms:modified>
</cp:coreProperties>
</file>