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4" r:id="rId11"/>
    <p:sldId id="284" r:id="rId12"/>
    <p:sldId id="275" r:id="rId13"/>
    <p:sldId id="276" r:id="rId14"/>
    <p:sldId id="277" r:id="rId15"/>
    <p:sldId id="285" r:id="rId16"/>
    <p:sldId id="278" r:id="rId17"/>
    <p:sldId id="279" r:id="rId18"/>
    <p:sldId id="280" r:id="rId19"/>
    <p:sldId id="272" r:id="rId20"/>
    <p:sldId id="262" r:id="rId21"/>
    <p:sldId id="282" r:id="rId22"/>
    <p:sldId id="286" r:id="rId23"/>
    <p:sldId id="287" r:id="rId24"/>
    <p:sldId id="263" r:id="rId25"/>
    <p:sldId id="283" r:id="rId26"/>
    <p:sldId id="26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5049" y="460399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643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Date: 06/08/2021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371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r>
              <a:rPr lang="en-US" altLang="zh-TW" sz="2000" b="1" dirty="0">
                <a:solidFill>
                  <a:schemeClr val="tx1"/>
                </a:solidFill>
              </a:rPr>
              <a:t> (cadb0061)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A3D75-C404-4949-BD3A-0B67AC88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 Circuit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53A9-AC3E-4E9C-99C9-DC6C2F2D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Represent a circuit</a:t>
            </a:r>
          </a:p>
          <a:p>
            <a:r>
              <a:rPr lang="en-US" altLang="zh-TW" dirty="0"/>
              <a:t>Definition</a:t>
            </a:r>
          </a:p>
          <a:p>
            <a:pPr lvl="1"/>
            <a:r>
              <a:rPr lang="en-US" altLang="zh-TW" dirty="0"/>
              <a:t>Binary Tree</a:t>
            </a:r>
          </a:p>
          <a:p>
            <a:pPr lvl="1"/>
            <a:r>
              <a:rPr lang="en-US" altLang="zh-TW" dirty="0"/>
              <a:t>OUT select is root node</a:t>
            </a:r>
          </a:p>
          <a:p>
            <a:pPr lvl="1"/>
            <a:r>
              <a:rPr lang="en-US" altLang="zh-TW" dirty="0"/>
              <a:t>BIT and IN selects are leaf nodes</a:t>
            </a:r>
          </a:p>
          <a:p>
            <a:pPr lvl="1"/>
            <a:r>
              <a:rPr lang="en-US" altLang="zh-TW" dirty="0"/>
              <a:t>WIRE, AND, OR, XOR, and NOT are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228542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ED35D-BD62-4594-908A-D6130A08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Post-order Reduction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Start at root (OUT) node</a:t>
                </a:r>
              </a:p>
              <a:p>
                <a:r>
                  <a:rPr lang="en-US" altLang="zh-TW" dirty="0"/>
                  <a:t>Post-order traversal</a:t>
                </a:r>
              </a:p>
              <a:p>
                <a:r>
                  <a:rPr lang="en-US" altLang="zh-TW" dirty="0"/>
                  <a:t>Using logic properties to reduce nodes</a:t>
                </a:r>
              </a:p>
              <a:p>
                <a:pPr lvl="1"/>
                <a:r>
                  <a:rPr lang="en-US" altLang="zh-TW" dirty="0"/>
                  <a:t>E.g.,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463E0E7F-3268-4990-9793-2962B3A0B990}"/>
              </a:ext>
            </a:extLst>
          </p:cNvPr>
          <p:cNvGrpSpPr/>
          <p:nvPr/>
        </p:nvGrpSpPr>
        <p:grpSpPr>
          <a:xfrm>
            <a:off x="6012160" y="3863181"/>
            <a:ext cx="1974644" cy="2629464"/>
            <a:chOff x="3135784" y="1556792"/>
            <a:chExt cx="3434689" cy="457368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D748E28-1160-403B-8192-BAB169583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155679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DD3EBB4-259E-42B0-928D-5FE3BDCFB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2487090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318E2B2-614C-4F2D-9A98-BF81DB7F5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784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8DCDAE2-E45A-4EA0-95F4-DA3143972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FAE633A-D027-4056-9D35-19D4A77EF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442217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1C30EA4-FB89-4B56-9A17-E8CDDA1B5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800" y="535828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B6DA2B4-6B4A-4438-9B74-686D7E196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389" y="537438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6EB8D7F-57B2-4F05-8418-09AB78C626CD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4445986" y="2312876"/>
              <a:ext cx="0" cy="1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C53AE97-9639-4E56-ABD4-C0E3AFC52E4B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3781142" y="3132448"/>
              <a:ext cx="397528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9474810-57DD-4181-9E7D-495B2E58E1C0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713302" y="3132448"/>
              <a:ext cx="455729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2A57790-D4D4-4F53-B4AD-FB0917211C4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5436347" y="4134146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44ED0DD-BFF8-4A40-90A8-F99DE5EEA11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4723158" y="5067536"/>
              <a:ext cx="445873" cy="40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CFCB084-A5F0-453F-BB50-4D40FFABED3A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5703663" y="5067536"/>
              <a:ext cx="488768" cy="30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7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436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4723158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5703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1C4193A-3007-49C1-AD40-7A32FE385591}"/>
              </a:ext>
            </a:extLst>
          </p:cNvPr>
          <p:cNvSpPr txBox="1"/>
          <p:nvPr/>
        </p:nvSpPr>
        <p:spPr>
          <a:xfrm>
            <a:off x="187899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9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436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4723158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5703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F383479-C7B7-446B-8900-BCD8EFB82D8F}"/>
              </a:ext>
            </a:extLst>
          </p:cNvPr>
          <p:cNvSpPr/>
          <p:nvPr/>
        </p:nvSpPr>
        <p:spPr>
          <a:xfrm>
            <a:off x="4032432" y="3306662"/>
            <a:ext cx="2654440" cy="3075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99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1C85AA-7752-4A2E-AE81-9BD32DE555F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436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278349-6FFE-4A8B-9C23-78F89DBF6C8F}"/>
              </a:ext>
            </a:extLst>
          </p:cNvPr>
          <p:cNvSpPr/>
          <p:nvPr/>
        </p:nvSpPr>
        <p:spPr>
          <a:xfrm>
            <a:off x="4824028" y="3306662"/>
            <a:ext cx="1116124" cy="1994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3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5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781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713302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04B48-95BC-4C1C-9BB8-E2DCE892036D}"/>
              </a:ext>
            </a:extLst>
          </p:cNvPr>
          <p:cNvSpPr/>
          <p:nvPr/>
        </p:nvSpPr>
        <p:spPr>
          <a:xfrm>
            <a:off x="2801405" y="2431505"/>
            <a:ext cx="3312350" cy="1893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5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45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B7FB49-8F30-43AD-8FCA-AD2E7F656D5C}"/>
              </a:ext>
            </a:extLst>
          </p:cNvPr>
          <p:cNvSpPr txBox="1"/>
          <p:nvPr/>
        </p:nvSpPr>
        <p:spPr>
          <a:xfrm>
            <a:off x="5281736" y="4282063"/>
            <a:ext cx="216116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0EB39-7ECF-428D-9B28-E028F0E1FD07}"/>
              </a:ext>
            </a:extLst>
          </p:cNvPr>
          <p:cNvSpPr txBox="1"/>
          <p:nvPr/>
        </p:nvSpPr>
        <p:spPr>
          <a:xfrm>
            <a:off x="457200" y="4005064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864C669F-261C-4105-ADAF-62ADE9DB7716}"/>
              </a:ext>
            </a:extLst>
          </p:cNvPr>
          <p:cNvSpPr/>
          <p:nvPr/>
        </p:nvSpPr>
        <p:spPr>
          <a:xfrm rot="16200000">
            <a:off x="4380390" y="4037227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04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043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Struct Component</a:t>
            </a:r>
          </a:p>
          <a:p>
            <a:pPr lvl="1"/>
            <a:r>
              <a:rPr lang="en-US" altLang="zh-TW" dirty="0"/>
              <a:t>Data</a:t>
            </a:r>
          </a:p>
          <a:p>
            <a:pPr lvl="2"/>
            <a:r>
              <a:rPr lang="en-US" altLang="zh-TW" dirty="0"/>
              <a:t>int type // BIT, IN, OUT, WIRE, OR, AND, NOT, XOR</a:t>
            </a:r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msb</a:t>
            </a:r>
            <a:endParaRPr lang="en-US" altLang="zh-TW" dirty="0"/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lsb</a:t>
            </a:r>
            <a:endParaRPr lang="en-US" altLang="zh-TW" dirty="0"/>
          </a:p>
          <a:p>
            <a:pPr lvl="2"/>
            <a:r>
              <a:rPr lang="en-US" altLang="zh-TW" dirty="0"/>
              <a:t>int id</a:t>
            </a:r>
          </a:p>
          <a:p>
            <a:pPr lvl="2"/>
            <a:r>
              <a:rPr lang="en-US" altLang="zh-TW" dirty="0"/>
              <a:t>Component *left</a:t>
            </a:r>
          </a:p>
          <a:p>
            <a:pPr lvl="2"/>
            <a:r>
              <a:rPr lang="en-US" altLang="zh-TW" dirty="0"/>
              <a:t>Component *right</a:t>
            </a:r>
          </a:p>
          <a:p>
            <a:pPr lvl="2"/>
            <a:r>
              <a:rPr lang="en-US" altLang="zh-TW" dirty="0"/>
              <a:t>Component *parent</a:t>
            </a:r>
          </a:p>
          <a:p>
            <a:pPr lvl="1"/>
            <a:r>
              <a:rPr lang="en-US" altLang="zh-TW" dirty="0"/>
              <a:t>Method</a:t>
            </a:r>
          </a:p>
          <a:p>
            <a:pPr lvl="2"/>
            <a:r>
              <a:rPr lang="en-US" altLang="zh-TW" dirty="0" err="1"/>
              <a:t>post_order_reduction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 err="1"/>
              <a:t>post_order_make_inst</a:t>
            </a:r>
            <a:r>
              <a:rPr lang="en-US" altLang="zh-TW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1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E523-B37E-497C-A720-BEA20BAB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20F26-44A9-407C-A116-7AEEB25D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original.v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A916069-C80D-4910-9666-7E1BB5923B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6793" y="2174875"/>
            <a:ext cx="2961002" cy="3951288"/>
          </a:xfrm>
          <a:prstGeom prst="rect">
            <a:avLst/>
          </a:prstGeom>
        </p:spPr>
      </p:pic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5C9FA58-BB51-4E66-9787-E20436BF8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/>
              <a:t>optimized.v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E24312C-6DEE-436A-8B0F-625F34E3D6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792" y="2174875"/>
            <a:ext cx="3156240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BB842-FAC5-4C19-BD23-F44A1218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Verification (in TSRI Machine)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966B49-1D8B-40FA-9EA1-596C52552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25" y="2170400"/>
            <a:ext cx="4296375" cy="33818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3E8F91-DAB0-406C-A172-1E1AEAD1D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636912"/>
            <a:ext cx="270547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F5525FF7-DE4E-4A93-9A0B-DFEAD37D6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5763"/>
            <a:ext cx="8229600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b="1" dirty="0"/>
              <a:t>Difficulties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9887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combine two trees?</a:t>
                </a:r>
              </a:p>
              <a:p>
                <a:pPr lvl="1"/>
                <a:r>
                  <a:rPr lang="en-US" altLang="zh-TW" dirty="0"/>
                  <a:t>Possible: Directed Acyclic Graph (DAG)</a:t>
                </a:r>
              </a:p>
              <a:p>
                <a:r>
                  <a:rPr lang="en-US" altLang="zh-TW" dirty="0"/>
                  <a:t>What methods can reduce?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dirty="0"/>
                  <a:t>Logic Properties (e.g.,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Common Factors (e.g.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Distributed Property (e.g.,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‘+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en-US" altLang="zh-TW" dirty="0"/>
                  <a:t>Other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simulation with CPU is basically a compiler topic.</a:t>
            </a:r>
          </a:p>
          <a:p>
            <a:r>
              <a:rPr lang="en-US" altLang="zh-TW" dirty="0"/>
              <a:t>Intermediate Representations (IR)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Minimizing instructions </a:t>
            </a:r>
            <a:r>
              <a:rPr lang="en-US" altLang="zh-TW" dirty="0"/>
              <a:t>is beneficial to reduce runtime due to less code being executed and data locality</a:t>
            </a:r>
          </a:p>
          <a:p>
            <a:r>
              <a:rPr lang="en-US" altLang="zh-TW" dirty="0"/>
              <a:t>Verilog Simulation Optimization via Instruction Reduction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a given Verilog design into an optimized Verilog design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source-to-source, .v-to-.v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objective is to </a:t>
            </a:r>
            <a:r>
              <a:rPr lang="en-US" altLang="zh-TW" dirty="0">
                <a:solidFill>
                  <a:srgbClr val="FF0000"/>
                </a:solidFill>
              </a:rPr>
              <a:t>minimize the total number of continuous assignments and vector bit/part-selects</a:t>
            </a:r>
            <a:r>
              <a:rPr lang="en-US" altLang="zh-TW" dirty="0"/>
              <a:t> in the Verilog design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F9EFD-6A30-47F6-881F-C08CBE7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37" y="5257800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F6613-43A8-4BD0-9A1C-047D35CF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4" y="1417638"/>
            <a:ext cx="5344271" cy="1971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4F3C8-4FA3-4328-8165-4160FFDC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" y="3470632"/>
            <a:ext cx="5372850" cy="22291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28229C-934C-4B03-8474-C10E5D5D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87" y="1417638"/>
            <a:ext cx="2076740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F335E-2312-4F48-A158-136E94E8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835" y="1727314"/>
            <a:ext cx="1895740" cy="752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F7EB7E-5E6D-4965-9974-0287B004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387" y="2560638"/>
            <a:ext cx="3448531" cy="9621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E491CD-F1B9-40B4-B7D5-7DD49A725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055" y="4932234"/>
            <a:ext cx="3258005" cy="571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0D2D6-9714-479A-B95E-5BE984DBE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9374" y="5584558"/>
            <a:ext cx="2886478" cy="9526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9B3D82-B67C-4B14-BBC3-30D8566F6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6387" y="3622594"/>
            <a:ext cx="3477110" cy="12288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5DD923-CC90-4929-B658-53BB6B03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417638"/>
            <a:ext cx="5287113" cy="25530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EE554A-A9BB-43D7-BC6B-68121198C5AB}"/>
              </a:ext>
            </a:extLst>
          </p:cNvPr>
          <p:cNvGrpSpPr/>
          <p:nvPr/>
        </p:nvGrpSpPr>
        <p:grpSpPr>
          <a:xfrm>
            <a:off x="5868771" y="1446531"/>
            <a:ext cx="2371509" cy="1121542"/>
            <a:chOff x="5394617" y="1417638"/>
            <a:chExt cx="2371509" cy="11215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008E69A-382A-4D1E-B9FD-13595997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617" y="1417638"/>
              <a:ext cx="1981477" cy="7335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CD8DC4-1C7A-4F71-8865-49AC9E2CD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11" b="16100"/>
            <a:stretch/>
          </p:blipFill>
          <p:spPr>
            <a:xfrm>
              <a:off x="6156176" y="2107132"/>
              <a:ext cx="1609950" cy="432048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639B3B6-C635-4DBB-BF70-232BCCC8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2789764"/>
            <a:ext cx="2686425" cy="3143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D26154-90A7-4A31-B9E1-8D6D1A447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342" y="3266080"/>
            <a:ext cx="3124636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FBD6-3EAD-4B88-961C-0B1C990BA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126" y="3683150"/>
            <a:ext cx="3210373" cy="25721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AC4C9DD-70CE-4FF5-9E11-F667B6774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365104"/>
            <a:ext cx="4067743" cy="19624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AE313-C9BD-4000-8B2C-C627320E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05" y="1417638"/>
            <a:ext cx="7630590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18A77-6F97-4A78-B7C2-A1BD584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47834"/>
            <a:ext cx="6277851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C0DC6-4C52-4162-B151-5FE9633C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789429"/>
            <a:ext cx="7611537" cy="523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815104-B746-4BFB-B168-3C16DC5F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5151"/>
            <a:ext cx="4001058" cy="4382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10801-92DC-4840-90FE-8C306D4A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529" y="4199456"/>
            <a:ext cx="1648055" cy="3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86D7CB8-AC76-43B9-87FB-5A0225253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616" y="4613787"/>
            <a:ext cx="3503893" cy="2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5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525</Words>
  <Application>Microsoft Office PowerPoint</Application>
  <PresentationFormat>如螢幕大小 (4:3)</PresentationFormat>
  <Paragraphs>149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新細明體</vt:lpstr>
      <vt:lpstr>Arial</vt:lpstr>
      <vt:lpstr>Calibri</vt:lpstr>
      <vt:lpstr>Cambria Math</vt:lpstr>
      <vt:lpstr>Courier New</vt:lpstr>
      <vt:lpstr>Wingdings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Outline</vt:lpstr>
      <vt:lpstr>Tree Circuit</vt:lpstr>
      <vt:lpstr>Post-order Reduction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Data Structures</vt:lpstr>
      <vt:lpstr>Outline</vt:lpstr>
      <vt:lpstr>Result</vt:lpstr>
      <vt:lpstr>Verification (in TSRI Machine)</vt:lpstr>
      <vt:lpstr>Evaluation</vt:lpstr>
      <vt:lpstr>Outline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59</cp:revision>
  <dcterms:created xsi:type="dcterms:W3CDTF">2013-01-16T09:31:16Z</dcterms:created>
  <dcterms:modified xsi:type="dcterms:W3CDTF">2021-06-08T11:00:37Z</dcterms:modified>
</cp:coreProperties>
</file>