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4" r:id="rId11"/>
    <p:sldId id="284" r:id="rId12"/>
    <p:sldId id="275" r:id="rId13"/>
    <p:sldId id="276" r:id="rId14"/>
    <p:sldId id="277" r:id="rId15"/>
    <p:sldId id="285" r:id="rId16"/>
    <p:sldId id="278" r:id="rId17"/>
    <p:sldId id="279" r:id="rId18"/>
    <p:sldId id="280" r:id="rId19"/>
    <p:sldId id="288" r:id="rId20"/>
    <p:sldId id="272" r:id="rId21"/>
    <p:sldId id="262" r:id="rId22"/>
    <p:sldId id="282" r:id="rId23"/>
    <p:sldId id="286" r:id="rId24"/>
    <p:sldId id="263" r:id="rId25"/>
    <p:sldId id="287" r:id="rId26"/>
    <p:sldId id="283" r:id="rId27"/>
    <p:sldId id="260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7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55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95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12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46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66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2021/7/21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28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2021/7/21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89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2021/7/21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58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06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77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1A8D0-D194-402E-BE0F-18401978C0C2}" type="datetimeFigureOut">
              <a:rPr lang="zh-TW" altLang="en-US" smtClean="0"/>
              <a:t>2021/7/21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78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99049" y="460400"/>
            <a:ext cx="7772400" cy="1102657"/>
          </a:xfrm>
        </p:spPr>
        <p:txBody>
          <a:bodyPr>
            <a:noAutofit/>
          </a:bodyPr>
          <a:lstStyle/>
          <a:p>
            <a:r>
              <a:rPr lang="en-US" altLang="zh-TW" sz="3600" b="1" dirty="0"/>
              <a:t>Problem F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–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Verilog Simulation Optimization via Instruction Reduction 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89344" y="1743076"/>
            <a:ext cx="6400800" cy="122413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Introduction to IC Design Automation</a:t>
            </a:r>
          </a:p>
          <a:p>
            <a:r>
              <a:rPr lang="en-US" altLang="zh-TW" sz="2600" dirty="0">
                <a:solidFill>
                  <a:srgbClr val="0070C0"/>
                </a:solidFill>
              </a:rPr>
              <a:t>Department of Computer Science and Engineering</a:t>
            </a:r>
          </a:p>
          <a:p>
            <a:r>
              <a:rPr lang="en-US" altLang="zh-TW" sz="2600" dirty="0">
                <a:solidFill>
                  <a:srgbClr val="0070C0"/>
                </a:solidFill>
              </a:rPr>
              <a:t>Yuan </a:t>
            </a:r>
            <a:r>
              <a:rPr lang="en-US" altLang="zh-TW" sz="2600" dirty="0" err="1">
                <a:solidFill>
                  <a:srgbClr val="0070C0"/>
                </a:solidFill>
              </a:rPr>
              <a:t>Ze</a:t>
            </a:r>
            <a:r>
              <a:rPr lang="en-US" altLang="zh-TW" sz="2600" dirty="0">
                <a:solidFill>
                  <a:srgbClr val="0070C0"/>
                </a:solidFill>
              </a:rPr>
              <a:t> University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5167605" y="5949280"/>
            <a:ext cx="1856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Date: 06/08/2021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2895600" y="3068960"/>
            <a:ext cx="6400800" cy="2088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2000" b="1" dirty="0">
                <a:solidFill>
                  <a:schemeClr val="tx1"/>
                </a:solidFill>
              </a:rPr>
              <a:t>Team Name:</a:t>
            </a:r>
          </a:p>
          <a:p>
            <a:pPr>
              <a:spcBef>
                <a:spcPts val="0"/>
              </a:spcBef>
            </a:pPr>
            <a:r>
              <a:rPr lang="en-US" altLang="zh-TW" sz="2000" b="1" dirty="0" err="1">
                <a:solidFill>
                  <a:schemeClr val="tx1"/>
                </a:solidFill>
              </a:rPr>
              <a:t>IndexO</a:t>
            </a:r>
            <a:r>
              <a:rPr lang="en-US" altLang="zh-TW" sz="2000" b="1" dirty="0">
                <a:solidFill>
                  <a:schemeClr val="tx1"/>
                </a:solidFill>
              </a:rPr>
              <a:t> (cadb0061)</a:t>
            </a:r>
          </a:p>
          <a:p>
            <a:pPr>
              <a:spcBef>
                <a:spcPts val="0"/>
              </a:spcBef>
            </a:pPr>
            <a:r>
              <a:rPr lang="en-US" altLang="zh-TW" sz="2000" b="1" dirty="0">
                <a:solidFill>
                  <a:schemeClr val="tx1"/>
                </a:solidFill>
              </a:rPr>
              <a:t>Team Member’s  Names:</a:t>
            </a:r>
          </a:p>
          <a:p>
            <a:pPr>
              <a:spcBef>
                <a:spcPts val="0"/>
              </a:spcBef>
            </a:pPr>
            <a:r>
              <a:rPr lang="zh-TW" altLang="en-US" sz="2000" b="1" dirty="0">
                <a:solidFill>
                  <a:schemeClr val="tx1"/>
                </a:solidFill>
              </a:rPr>
              <a:t>張晉瑋</a:t>
            </a:r>
            <a:endParaRPr lang="en-US" altLang="zh-TW" sz="2000" b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2000" b="1" dirty="0">
                <a:solidFill>
                  <a:schemeClr val="tx1"/>
                </a:solidFill>
              </a:rPr>
              <a:t>Team Member’s ID#’s:</a:t>
            </a:r>
          </a:p>
          <a:p>
            <a:pPr>
              <a:spcBef>
                <a:spcPts val="0"/>
              </a:spcBef>
            </a:pPr>
            <a:r>
              <a:rPr lang="en-US" altLang="zh-TW" sz="2000" b="1" dirty="0">
                <a:solidFill>
                  <a:schemeClr val="tx1"/>
                </a:solidFill>
              </a:rPr>
              <a:t>1071524</a:t>
            </a:r>
          </a:p>
          <a:p>
            <a:pPr>
              <a:spcBef>
                <a:spcPts val="0"/>
              </a:spcBef>
            </a:pPr>
            <a:endParaRPr lang="en-US" altLang="zh-TW" sz="2000" dirty="0"/>
          </a:p>
        </p:txBody>
      </p:sp>
      <p:pic>
        <p:nvPicPr>
          <p:cNvPr id="6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649" y="116632"/>
            <a:ext cx="1109812" cy="11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3683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4A3D75-C404-4949-BD3A-0B67AC88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Circuit Graph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3553A9-AC3E-4E9C-99C9-DC6C2F2DF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Objective</a:t>
            </a:r>
          </a:p>
          <a:p>
            <a:pPr lvl="1"/>
            <a:r>
              <a:rPr lang="en-US" altLang="zh-TW" dirty="0"/>
              <a:t>Represent a circuit</a:t>
            </a:r>
          </a:p>
          <a:p>
            <a:r>
              <a:rPr lang="en-US" altLang="zh-TW" dirty="0"/>
              <a:t>Definition</a:t>
            </a:r>
          </a:p>
          <a:p>
            <a:pPr lvl="1"/>
            <a:r>
              <a:rPr lang="en-US" altLang="zh-TW" dirty="0"/>
              <a:t>Directed Graph</a:t>
            </a:r>
          </a:p>
          <a:p>
            <a:pPr lvl="1"/>
            <a:r>
              <a:rPr lang="en-US" altLang="zh-TW" dirty="0"/>
              <a:t>Nodes are Components</a:t>
            </a:r>
          </a:p>
          <a:p>
            <a:pPr lvl="1"/>
            <a:r>
              <a:rPr lang="en-US" altLang="zh-TW" dirty="0"/>
              <a:t>OUT selects are begin nodes</a:t>
            </a:r>
          </a:p>
          <a:p>
            <a:pPr lvl="1"/>
            <a:r>
              <a:rPr lang="en-US" altLang="zh-TW" dirty="0"/>
              <a:t>BIT and IN selects are end nodes</a:t>
            </a:r>
          </a:p>
          <a:p>
            <a:pPr lvl="1"/>
            <a:r>
              <a:rPr lang="en-US" altLang="zh-TW" dirty="0"/>
              <a:t>WIRE, AND, OR, XOR, and NOT are internal nodes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F0A2EFF-EDC7-43D8-BCC7-F554C4CA62EF}"/>
              </a:ext>
            </a:extLst>
          </p:cNvPr>
          <p:cNvGrpSpPr/>
          <p:nvPr/>
        </p:nvGrpSpPr>
        <p:grpSpPr>
          <a:xfrm>
            <a:off x="7680176" y="1124744"/>
            <a:ext cx="2530624" cy="3369815"/>
            <a:chOff x="3135784" y="1556792"/>
            <a:chExt cx="3434689" cy="457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橢圓 17">
                  <a:extLst>
                    <a:ext uri="{FF2B5EF4-FFF2-40B4-BE49-F238E27FC236}">
                      <a16:creationId xmlns:a16="http://schemas.microsoft.com/office/drawing/2014/main" id="{9B661D9E-B477-49C2-B202-BC385BF1B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67944" y="1556792"/>
                  <a:ext cx="756084" cy="7560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𝑂𝑈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T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mc:Choice>
          <mc:Fallback xmlns="">
            <p:sp>
              <p:nvSpPr>
                <p:cNvPr id="18" name="橢圓 17">
                  <a:extLst>
                    <a:ext uri="{FF2B5EF4-FFF2-40B4-BE49-F238E27FC236}">
                      <a16:creationId xmlns:a16="http://schemas.microsoft.com/office/drawing/2014/main" id="{9B661D9E-B477-49C2-B202-BC385BF1BB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944" y="1556792"/>
                  <a:ext cx="756084" cy="756084"/>
                </a:xfrm>
                <a:prstGeom prst="ellipse">
                  <a:avLst/>
                </a:prstGeom>
                <a:blipFill>
                  <a:blip r:embed="rId2"/>
                  <a:stretch>
                    <a:fillRect l="-1473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橢圓 18">
                  <a:extLst>
                    <a:ext uri="{FF2B5EF4-FFF2-40B4-BE49-F238E27FC236}">
                      <a16:creationId xmlns:a16="http://schemas.microsoft.com/office/drawing/2014/main" id="{87CB57A2-9167-46AF-BA64-ADFF5A2CD5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67944" y="2487090"/>
                  <a:ext cx="756084" cy="7560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𝑂𝑅</m:t>
                        </m:r>
                      </m:oMath>
                    </m:oMathPara>
                  </a14:m>
                  <a:endParaRPr lang="zh-TW" altLang="en-US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mc:Choice>
          <mc:Fallback xmlns="">
            <p:sp>
              <p:nvSpPr>
                <p:cNvPr id="19" name="橢圓 18">
                  <a:extLst>
                    <a:ext uri="{FF2B5EF4-FFF2-40B4-BE49-F238E27FC236}">
                      <a16:creationId xmlns:a16="http://schemas.microsoft.com/office/drawing/2014/main" id="{87CB57A2-9167-46AF-BA64-ADFF5A2CD5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944" y="2487090"/>
                  <a:ext cx="756084" cy="756084"/>
                </a:xfrm>
                <a:prstGeom prst="ellipse">
                  <a:avLst/>
                </a:prstGeom>
                <a:blipFill>
                  <a:blip r:embed="rId3"/>
                  <a:stretch>
                    <a:fillRect l="-315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橢圓 19">
                  <a:extLst>
                    <a:ext uri="{FF2B5EF4-FFF2-40B4-BE49-F238E27FC236}">
                      <a16:creationId xmlns:a16="http://schemas.microsoft.com/office/drawing/2014/main" id="{2B56F090-5314-4108-80BF-3EE50EDB94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35784" y="3378062"/>
                  <a:ext cx="756084" cy="7560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𝐼𝑁</m:t>
                        </m:r>
                      </m:oMath>
                    </m:oMathPara>
                  </a14:m>
                  <a:endParaRPr lang="zh-TW" altLang="en-US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mc:Choice>
          <mc:Fallback xmlns="">
            <p:sp>
              <p:nvSpPr>
                <p:cNvPr id="20" name="橢圓 19">
                  <a:extLst>
                    <a:ext uri="{FF2B5EF4-FFF2-40B4-BE49-F238E27FC236}">
                      <a16:creationId xmlns:a16="http://schemas.microsoft.com/office/drawing/2014/main" id="{2B56F090-5314-4108-80BF-3EE50EDB94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5784" y="3378062"/>
                  <a:ext cx="756084" cy="75608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橢圓 20">
                  <a:extLst>
                    <a:ext uri="{FF2B5EF4-FFF2-40B4-BE49-F238E27FC236}">
                      <a16:creationId xmlns:a16="http://schemas.microsoft.com/office/drawing/2014/main" id="{FE207CE1-4C94-422C-B10E-0EBEB0E220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58305" y="3378062"/>
                  <a:ext cx="756084" cy="7560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𝑊</m:t>
                        </m:r>
                      </m:oMath>
                    </m:oMathPara>
                  </a14:m>
                  <a:endParaRPr lang="zh-TW" altLang="en-US" i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mc:Choice>
          <mc:Fallback xmlns="">
            <p:sp>
              <p:nvSpPr>
                <p:cNvPr id="21" name="橢圓 20">
                  <a:extLst>
                    <a:ext uri="{FF2B5EF4-FFF2-40B4-BE49-F238E27FC236}">
                      <a16:creationId xmlns:a16="http://schemas.microsoft.com/office/drawing/2014/main" id="{FE207CE1-4C94-422C-B10E-0EBEB0E220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305" y="3378062"/>
                  <a:ext cx="756084" cy="75608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橢圓 21">
                  <a:extLst>
                    <a:ext uri="{FF2B5EF4-FFF2-40B4-BE49-F238E27FC236}">
                      <a16:creationId xmlns:a16="http://schemas.microsoft.com/office/drawing/2014/main" id="{664D84FD-3A7B-4135-B55F-9A719D6DC6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58305" y="4422178"/>
                  <a:ext cx="756084" cy="7560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𝑋𝑂𝑅</m:t>
                        </m:r>
                      </m:oMath>
                    </m:oMathPara>
                  </a14:m>
                  <a:endParaRPr lang="zh-TW" altLang="en-US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mc:Choice>
          <mc:Fallback xmlns="">
            <p:sp>
              <p:nvSpPr>
                <p:cNvPr id="22" name="橢圓 21">
                  <a:extLst>
                    <a:ext uri="{FF2B5EF4-FFF2-40B4-BE49-F238E27FC236}">
                      <a16:creationId xmlns:a16="http://schemas.microsoft.com/office/drawing/2014/main" id="{664D84FD-3A7B-4135-B55F-9A719D6DC6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305" y="4422178"/>
                  <a:ext cx="756084" cy="756084"/>
                </a:xfrm>
                <a:prstGeom prst="ellipse">
                  <a:avLst/>
                </a:prstGeom>
                <a:blipFill>
                  <a:blip r:embed="rId6"/>
                  <a:stretch>
                    <a:fillRect l="-1458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橢圓 22">
                  <a:extLst>
                    <a:ext uri="{FF2B5EF4-FFF2-40B4-BE49-F238E27FC236}">
                      <a16:creationId xmlns:a16="http://schemas.microsoft.com/office/drawing/2014/main" id="{4C2D70FC-17D3-4E96-BFD8-C538B6FB88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77800" y="5358282"/>
                  <a:ext cx="756084" cy="7560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𝐼𝑁</m:t>
                        </m:r>
                      </m:oMath>
                    </m:oMathPara>
                  </a14:m>
                  <a:endParaRPr lang="zh-TW" altLang="en-US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mc:Choice>
          <mc:Fallback xmlns="">
            <p:sp>
              <p:nvSpPr>
                <p:cNvPr id="23" name="橢圓 22">
                  <a:extLst>
                    <a:ext uri="{FF2B5EF4-FFF2-40B4-BE49-F238E27FC236}">
                      <a16:creationId xmlns:a16="http://schemas.microsoft.com/office/drawing/2014/main" id="{4C2D70FC-17D3-4E96-BFD8-C538B6FB88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7800" y="5358282"/>
                  <a:ext cx="756084" cy="75608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橢圓 23">
                  <a:extLst>
                    <a:ext uri="{FF2B5EF4-FFF2-40B4-BE49-F238E27FC236}">
                      <a16:creationId xmlns:a16="http://schemas.microsoft.com/office/drawing/2014/main" id="{3898FA1D-5808-461E-96DD-EA29D73099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14389" y="5374388"/>
                  <a:ext cx="756084" cy="7560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𝐵𝐼𝑇</m:t>
                        </m:r>
                      </m:oMath>
                    </m:oMathPara>
                  </a14:m>
                  <a:endParaRPr lang="zh-TW" altLang="en-US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mc:Choice>
          <mc:Fallback xmlns="">
            <p:sp>
              <p:nvSpPr>
                <p:cNvPr id="24" name="橢圓 23">
                  <a:extLst>
                    <a:ext uri="{FF2B5EF4-FFF2-40B4-BE49-F238E27FC236}">
                      <a16:creationId xmlns:a16="http://schemas.microsoft.com/office/drawing/2014/main" id="{3898FA1D-5808-461E-96DD-EA29D73099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4389" y="5374388"/>
                  <a:ext cx="756084" cy="756084"/>
                </a:xfrm>
                <a:prstGeom prst="ellipse">
                  <a:avLst/>
                </a:prstGeom>
                <a:blipFill>
                  <a:blip r:embed="rId8"/>
                  <a:stretch>
                    <a:fillRect l="-947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017C81F1-89C2-4D28-9E30-C11DEF798CC4}"/>
                </a:ext>
              </a:extLst>
            </p:cNvPr>
            <p:cNvCxnSpPr>
              <a:cxnSpLocks/>
              <a:stCxn id="18" idx="4"/>
              <a:endCxn id="19" idx="0"/>
            </p:cNvCxnSpPr>
            <p:nvPr/>
          </p:nvCxnSpPr>
          <p:spPr>
            <a:xfrm>
              <a:off x="4445986" y="2312876"/>
              <a:ext cx="0" cy="174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2D3B55A4-4B71-4100-885F-36343DF78266}"/>
                </a:ext>
              </a:extLst>
            </p:cNvPr>
            <p:cNvCxnSpPr>
              <a:cxnSpLocks/>
              <a:stCxn id="19" idx="3"/>
              <a:endCxn id="20" idx="7"/>
            </p:cNvCxnSpPr>
            <p:nvPr/>
          </p:nvCxnSpPr>
          <p:spPr>
            <a:xfrm flipH="1">
              <a:off x="3781142" y="3132448"/>
              <a:ext cx="397528" cy="356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5E741521-CB73-4696-B20C-DAA64DC2223B}"/>
                </a:ext>
              </a:extLst>
            </p:cNvPr>
            <p:cNvCxnSpPr>
              <a:cxnSpLocks/>
              <a:stCxn id="19" idx="5"/>
              <a:endCxn id="21" idx="1"/>
            </p:cNvCxnSpPr>
            <p:nvPr/>
          </p:nvCxnSpPr>
          <p:spPr>
            <a:xfrm>
              <a:off x="4713302" y="3132448"/>
              <a:ext cx="455729" cy="356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BBCAF0C6-9D40-44D9-B063-5BE4DBB70639}"/>
                </a:ext>
              </a:extLst>
            </p:cNvPr>
            <p:cNvCxnSpPr>
              <a:cxnSpLocks/>
              <a:stCxn id="21" idx="4"/>
              <a:endCxn id="22" idx="0"/>
            </p:cNvCxnSpPr>
            <p:nvPr/>
          </p:nvCxnSpPr>
          <p:spPr>
            <a:xfrm>
              <a:off x="5436347" y="4134146"/>
              <a:ext cx="0" cy="288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C4CDB618-5177-4439-9820-901FE9FDD9C1}"/>
                </a:ext>
              </a:extLst>
            </p:cNvPr>
            <p:cNvCxnSpPr>
              <a:cxnSpLocks/>
              <a:stCxn id="22" idx="3"/>
              <a:endCxn id="23" idx="7"/>
            </p:cNvCxnSpPr>
            <p:nvPr/>
          </p:nvCxnSpPr>
          <p:spPr>
            <a:xfrm flipH="1">
              <a:off x="4723158" y="5067536"/>
              <a:ext cx="445873" cy="401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143FE16A-F7D7-4DA6-A8B1-9864A0442118}"/>
                </a:ext>
              </a:extLst>
            </p:cNvPr>
            <p:cNvCxnSpPr>
              <a:cxnSpLocks/>
              <a:stCxn id="22" idx="5"/>
              <a:endCxn id="24" idx="0"/>
            </p:cNvCxnSpPr>
            <p:nvPr/>
          </p:nvCxnSpPr>
          <p:spPr>
            <a:xfrm>
              <a:off x="5703663" y="5067536"/>
              <a:ext cx="488768" cy="3068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5428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2ED35D-BD62-4594-908A-D6130A08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Post-order Reduction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37296A8-31BA-4AB6-996F-CD1C66EBF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Start at root (OUT) node</a:t>
                </a:r>
              </a:p>
              <a:p>
                <a:r>
                  <a:rPr lang="en-US" altLang="zh-TW" dirty="0"/>
                  <a:t>Post-order traversal</a:t>
                </a:r>
              </a:p>
              <a:p>
                <a:r>
                  <a:rPr lang="en-US" altLang="zh-TW" dirty="0"/>
                  <a:t>Using logic properties to reduce nodes</a:t>
                </a:r>
              </a:p>
              <a:p>
                <a:pPr lvl="1"/>
                <a:r>
                  <a:rPr lang="en-US" altLang="zh-TW" dirty="0"/>
                  <a:t>E.g.,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37296A8-31BA-4AB6-996F-CD1C66EBF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群組 16">
            <a:extLst>
              <a:ext uri="{FF2B5EF4-FFF2-40B4-BE49-F238E27FC236}">
                <a16:creationId xmlns:a16="http://schemas.microsoft.com/office/drawing/2014/main" id="{463E0E7F-3268-4990-9793-2962B3A0B990}"/>
              </a:ext>
            </a:extLst>
          </p:cNvPr>
          <p:cNvGrpSpPr/>
          <p:nvPr/>
        </p:nvGrpSpPr>
        <p:grpSpPr>
          <a:xfrm>
            <a:off x="7536160" y="3863181"/>
            <a:ext cx="1974644" cy="2629464"/>
            <a:chOff x="3135784" y="1556792"/>
            <a:chExt cx="3434689" cy="4573680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4D748E28-1160-403B-8192-BAB1695837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944" y="1556792"/>
              <a:ext cx="756084" cy="756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BDD3EBB4-259E-42B0-928D-5FE3BDCFB1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944" y="2487090"/>
              <a:ext cx="756084" cy="756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9318E2B2-614C-4F2D-9A98-BF81DB7F5A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784" y="3378062"/>
              <a:ext cx="756084" cy="756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8DCDAE2-E45A-4EA0-95F4-DA31439729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58305" y="3378062"/>
              <a:ext cx="756084" cy="756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4FAE633A-D027-4056-9D35-19D4A77EF6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58305" y="4422178"/>
              <a:ext cx="756084" cy="756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01C30EA4-FB89-4B56-9A17-E8CDDA1B5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7800" y="5358282"/>
              <a:ext cx="756084" cy="756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AB6DA2B4-6B4A-4438-9B74-686D7E196D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14389" y="5374388"/>
              <a:ext cx="756084" cy="756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46EB8D7F-57B2-4F05-8418-09AB78C626CD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>
              <a:off x="4445986" y="2312876"/>
              <a:ext cx="0" cy="174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9C53AE97-9639-4E56-ABD4-C0E3AFC52E4B}"/>
                </a:ext>
              </a:extLst>
            </p:cNvPr>
            <p:cNvCxnSpPr>
              <a:cxnSpLocks/>
              <a:stCxn id="5" idx="3"/>
              <a:endCxn id="6" idx="7"/>
            </p:cNvCxnSpPr>
            <p:nvPr/>
          </p:nvCxnSpPr>
          <p:spPr>
            <a:xfrm flipH="1">
              <a:off x="3781142" y="3132448"/>
              <a:ext cx="397528" cy="356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19474810-57DD-4181-9E7D-495B2E58E1C0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713302" y="3132448"/>
              <a:ext cx="455729" cy="356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62A57790-D4D4-4F53-B4AD-FB0917211C47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5436347" y="4134146"/>
              <a:ext cx="0" cy="288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C44ED0DD-BFF8-4A40-90A8-F99DE5EEA113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4723158" y="5067536"/>
              <a:ext cx="445873" cy="401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9CFCB084-A5F0-453F-BB50-4D40FFABED3A}"/>
                </a:ext>
              </a:extLst>
            </p:cNvPr>
            <p:cNvCxnSpPr>
              <a:cxnSpLocks/>
              <a:stCxn id="8" idx="5"/>
              <a:endCxn id="10" idx="0"/>
            </p:cNvCxnSpPr>
            <p:nvPr/>
          </p:nvCxnSpPr>
          <p:spPr>
            <a:xfrm>
              <a:off x="5703663" y="5067536"/>
              <a:ext cx="488768" cy="3068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5872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FCF13-FA4D-447E-91EC-4047A6BB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1944" y="155679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1556792"/>
                <a:ext cx="756084" cy="756084"/>
              </a:xfrm>
              <a:prstGeom prst="ellipse">
                <a:avLst/>
              </a:prstGeom>
              <a:blipFill>
                <a:blip r:embed="rId2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1944" y="2487090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2487090"/>
                <a:ext cx="756084" cy="7560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59784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784" y="3378062"/>
                <a:ext cx="756084" cy="7560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2305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28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305" y="3378062"/>
                <a:ext cx="756084" cy="7560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5A732739-2FF6-4260-A1F6-ED7C003B63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2305" y="4422178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𝑋𝑂𝑅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5A732739-2FF6-4260-A1F6-ED7C003B6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305" y="4422178"/>
                <a:ext cx="756084" cy="7560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37735967-6483-4957-864D-CA6C50FF18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01800" y="535828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37735967-6483-4957-864D-CA6C50FF1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800" y="5358282"/>
                <a:ext cx="756084" cy="7560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11133E54-1EAA-41C3-A3ED-AACA0BB30B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38389" y="5374388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11133E54-1EAA-41C3-A3ED-AACA0BB30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389" y="5374388"/>
                <a:ext cx="756084" cy="75608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87D4CE8-43EB-4896-9E1F-6985D8F37AE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969986" y="2312876"/>
            <a:ext cx="0" cy="17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3ED52D6-DE5F-4FE2-AB0C-F1E6B1440180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5305142" y="3132448"/>
            <a:ext cx="397528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035BA21-92F7-4161-A3FF-E264902518D5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6237303" y="3132448"/>
            <a:ext cx="455729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B12D329-B4A2-49E5-AC20-B1D0C390F08D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6960347" y="4134146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0BDC5DF5-C334-4745-9C99-0DAC751442D4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6247159" y="5067536"/>
            <a:ext cx="445873" cy="40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B1EE3520-1909-4549-A9F0-3AB2BE314F38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>
          <a:xfrm>
            <a:off x="7227663" y="5067536"/>
            <a:ext cx="488768" cy="30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1C4193A-3007-49C1-AD40-7A32FE385591}"/>
              </a:ext>
            </a:extLst>
          </p:cNvPr>
          <p:cNvSpPr txBox="1"/>
          <p:nvPr/>
        </p:nvSpPr>
        <p:spPr>
          <a:xfrm>
            <a:off x="1711900" y="5178262"/>
            <a:ext cx="3350341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wire origtmp28</a:t>
            </a:r>
          </a:p>
          <a:p>
            <a:r>
              <a:rPr lang="en-US" altLang="zh-TW" dirty="0"/>
              <a:t>assign out[3] = in[19] | origtmp28</a:t>
            </a:r>
          </a:p>
          <a:p>
            <a:r>
              <a:rPr lang="en-US" altLang="zh-TW" dirty="0"/>
              <a:t>assign origtmp28 = in[19] ^ in[19]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9791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FCF13-FA4D-447E-91EC-4047A6BB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1944" y="155679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1556792"/>
                <a:ext cx="756084" cy="756084"/>
              </a:xfrm>
              <a:prstGeom prst="ellipse">
                <a:avLst/>
              </a:prstGeom>
              <a:blipFill>
                <a:blip r:embed="rId2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1944" y="2487090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2487090"/>
                <a:ext cx="756084" cy="7560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59784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784" y="3378062"/>
                <a:ext cx="756084" cy="7560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2305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28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305" y="3378062"/>
                <a:ext cx="756084" cy="7560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5A732739-2FF6-4260-A1F6-ED7C003B63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2305" y="4422178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𝑋𝑂𝑅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5A732739-2FF6-4260-A1F6-ED7C003B6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305" y="4422178"/>
                <a:ext cx="756084" cy="7560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37735967-6483-4957-864D-CA6C50FF18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01800" y="535828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37735967-6483-4957-864D-CA6C50FF1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800" y="5358282"/>
                <a:ext cx="756084" cy="7560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11133E54-1EAA-41C3-A3ED-AACA0BB30B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38389" y="5374388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11133E54-1EAA-41C3-A3ED-AACA0BB30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389" y="5374388"/>
                <a:ext cx="756084" cy="75608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87D4CE8-43EB-4896-9E1F-6985D8F37AE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969986" y="2312876"/>
            <a:ext cx="0" cy="17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3ED52D6-DE5F-4FE2-AB0C-F1E6B1440180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5305142" y="3132448"/>
            <a:ext cx="397528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035BA21-92F7-4161-A3FF-E264902518D5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6237303" y="3132448"/>
            <a:ext cx="455729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B12D329-B4A2-49E5-AC20-B1D0C390F08D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6960347" y="4134146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0BDC5DF5-C334-4745-9C99-0DAC751442D4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6247159" y="5067536"/>
            <a:ext cx="445873" cy="40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B1EE3520-1909-4549-A9F0-3AB2BE314F38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>
          <a:xfrm>
            <a:off x="7227663" y="5067536"/>
            <a:ext cx="488768" cy="30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7F383479-C7B7-446B-8900-BCD8EFB82D8F}"/>
              </a:ext>
            </a:extLst>
          </p:cNvPr>
          <p:cNvSpPr/>
          <p:nvPr/>
        </p:nvSpPr>
        <p:spPr>
          <a:xfrm>
            <a:off x="5556432" y="3306662"/>
            <a:ext cx="2654440" cy="30752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79F294B-5825-47D1-9D26-E53D12919BB9}"/>
              </a:ext>
            </a:extLst>
          </p:cNvPr>
          <p:cNvSpPr txBox="1"/>
          <p:nvPr/>
        </p:nvSpPr>
        <p:spPr>
          <a:xfrm>
            <a:off x="1711900" y="5178262"/>
            <a:ext cx="3350341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wire origtmp28</a:t>
            </a:r>
          </a:p>
          <a:p>
            <a:r>
              <a:rPr lang="en-US" altLang="zh-TW" dirty="0"/>
              <a:t>assign out[3] = in[19] | origtmp28</a:t>
            </a:r>
          </a:p>
          <a:p>
            <a:r>
              <a:rPr lang="en-US" altLang="zh-TW" dirty="0"/>
              <a:t>assign origtmp28 = in[19] ^ in[19]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9998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FCF13-FA4D-447E-91EC-4047A6BB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1944" y="155679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1556792"/>
                <a:ext cx="756084" cy="756084"/>
              </a:xfrm>
              <a:prstGeom prst="ellipse">
                <a:avLst/>
              </a:prstGeom>
              <a:blipFill>
                <a:blip r:embed="rId2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1944" y="2487090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2487090"/>
                <a:ext cx="756084" cy="7560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59784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784" y="3378062"/>
                <a:ext cx="756084" cy="7560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2305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28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305" y="3378062"/>
                <a:ext cx="756084" cy="7560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87D4CE8-43EB-4896-9E1F-6985D8F37AE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969986" y="2312876"/>
            <a:ext cx="0" cy="17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3ED52D6-DE5F-4FE2-AB0C-F1E6B1440180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5305142" y="3132448"/>
            <a:ext cx="397528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035BA21-92F7-4161-A3FF-E264902518D5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6237303" y="3132448"/>
            <a:ext cx="455729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79185AC0-947D-48C0-AC12-47F3679C68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2305" y="4422178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𝐵𝐼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79185AC0-947D-48C0-AC12-47F3679C6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305" y="4422178"/>
                <a:ext cx="756084" cy="7560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31C85AA-7752-4A2E-AE81-9BD32DE555FD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6960347" y="4134146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D278349-6FFE-4A8B-9C23-78F89DBF6C8F}"/>
              </a:ext>
            </a:extLst>
          </p:cNvPr>
          <p:cNvSpPr/>
          <p:nvPr/>
        </p:nvSpPr>
        <p:spPr>
          <a:xfrm>
            <a:off x="6348028" y="3306662"/>
            <a:ext cx="1116124" cy="19945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B97C5D2-9BB3-4940-B433-F49A57DF0A87}"/>
              </a:ext>
            </a:extLst>
          </p:cNvPr>
          <p:cNvSpPr txBox="1"/>
          <p:nvPr/>
        </p:nvSpPr>
        <p:spPr>
          <a:xfrm>
            <a:off x="1711900" y="5178262"/>
            <a:ext cx="3350341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wire origtmp28</a:t>
            </a:r>
          </a:p>
          <a:p>
            <a:r>
              <a:rPr lang="en-US" altLang="zh-TW" dirty="0"/>
              <a:t>assign out[3] = in[19] | origtmp28</a:t>
            </a:r>
          </a:p>
          <a:p>
            <a:r>
              <a:rPr lang="en-US" altLang="zh-TW" dirty="0"/>
              <a:t>assign origtmp28 = 1’b0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5335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FCF13-FA4D-447E-91EC-4047A6BB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1944" y="155679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1556792"/>
                <a:ext cx="756084" cy="756084"/>
              </a:xfrm>
              <a:prstGeom prst="ellipse">
                <a:avLst/>
              </a:prstGeom>
              <a:blipFill>
                <a:blip r:embed="rId2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1944" y="2487090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2487090"/>
                <a:ext cx="756084" cy="7560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59784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784" y="3378062"/>
                <a:ext cx="756084" cy="7560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2305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𝐵𝐼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305" y="3378062"/>
                <a:ext cx="756084" cy="7560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87D4CE8-43EB-4896-9E1F-6985D8F37AE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969986" y="2312876"/>
            <a:ext cx="0" cy="17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3ED52D6-DE5F-4FE2-AB0C-F1E6B1440180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5305142" y="3132448"/>
            <a:ext cx="397528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035BA21-92F7-4161-A3FF-E264902518D5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6237303" y="3132448"/>
            <a:ext cx="455729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405E6A5-4133-434D-9A35-D6B7EFFFDC00}"/>
              </a:ext>
            </a:extLst>
          </p:cNvPr>
          <p:cNvSpPr txBox="1"/>
          <p:nvPr/>
        </p:nvSpPr>
        <p:spPr>
          <a:xfrm>
            <a:off x="1711899" y="5178262"/>
            <a:ext cx="2786340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assign out[3] = in[19] | 1’b0</a:t>
            </a:r>
          </a:p>
        </p:txBody>
      </p:sp>
    </p:spTree>
    <p:extLst>
      <p:ext uri="{BB962C8B-B14F-4D97-AF65-F5344CB8AC3E}">
        <p14:creationId xmlns:p14="http://schemas.microsoft.com/office/powerpoint/2010/main" val="1182457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FCF13-FA4D-447E-91EC-4047A6BB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1944" y="155679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1556792"/>
                <a:ext cx="756084" cy="756084"/>
              </a:xfrm>
              <a:prstGeom prst="ellipse">
                <a:avLst/>
              </a:prstGeom>
              <a:blipFill>
                <a:blip r:embed="rId2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1944" y="2487090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2487090"/>
                <a:ext cx="756084" cy="7560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59784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784" y="3378062"/>
                <a:ext cx="756084" cy="7560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2305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𝐵𝐼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305" y="3378062"/>
                <a:ext cx="756084" cy="7560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87D4CE8-43EB-4896-9E1F-6985D8F37AE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969986" y="2312876"/>
            <a:ext cx="0" cy="17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3ED52D6-DE5F-4FE2-AB0C-F1E6B1440180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5305142" y="3132448"/>
            <a:ext cx="397528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035BA21-92F7-4161-A3FF-E264902518D5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6237303" y="3132448"/>
            <a:ext cx="455729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8A04B48-95BC-4C1C-9BB8-E2DCE892036D}"/>
              </a:ext>
            </a:extLst>
          </p:cNvPr>
          <p:cNvSpPr/>
          <p:nvPr/>
        </p:nvSpPr>
        <p:spPr>
          <a:xfrm>
            <a:off x="4325405" y="2431506"/>
            <a:ext cx="3312350" cy="1893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8C0320A-5FAE-4C9B-9C93-506F3E1C0178}"/>
              </a:ext>
            </a:extLst>
          </p:cNvPr>
          <p:cNvSpPr txBox="1"/>
          <p:nvPr/>
        </p:nvSpPr>
        <p:spPr>
          <a:xfrm>
            <a:off x="1711899" y="5178262"/>
            <a:ext cx="2786340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assign out[3] = in[19] | 1’b0</a:t>
            </a:r>
          </a:p>
        </p:txBody>
      </p:sp>
    </p:spTree>
    <p:extLst>
      <p:ext uri="{BB962C8B-B14F-4D97-AF65-F5344CB8AC3E}">
        <p14:creationId xmlns:p14="http://schemas.microsoft.com/office/powerpoint/2010/main" val="2908896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FCF13-FA4D-447E-91EC-4047A6BB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1944" y="155679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1556792"/>
                <a:ext cx="756084" cy="756084"/>
              </a:xfrm>
              <a:prstGeom prst="ellipse">
                <a:avLst/>
              </a:prstGeom>
              <a:blipFill>
                <a:blip r:embed="rId2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1944" y="2487090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2487090"/>
                <a:ext cx="756084" cy="7560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87D4CE8-43EB-4896-9E1F-6985D8F37AE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969986" y="2312876"/>
            <a:ext cx="0" cy="17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9DFAC2-DCE5-4DC4-8E79-C8945A18B434}"/>
              </a:ext>
            </a:extLst>
          </p:cNvPr>
          <p:cNvSpPr txBox="1"/>
          <p:nvPr/>
        </p:nvSpPr>
        <p:spPr>
          <a:xfrm>
            <a:off x="1711899" y="5178262"/>
            <a:ext cx="2214068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assign out[3] = in[19]</a:t>
            </a:r>
          </a:p>
        </p:txBody>
      </p:sp>
    </p:spTree>
    <p:extLst>
      <p:ext uri="{BB962C8B-B14F-4D97-AF65-F5344CB8AC3E}">
        <p14:creationId xmlns:p14="http://schemas.microsoft.com/office/powerpoint/2010/main" val="4059154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FCF13-FA4D-447E-91EC-4047A6BB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1944" y="155679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1556792"/>
                <a:ext cx="756084" cy="756084"/>
              </a:xfrm>
              <a:prstGeom prst="ellipse">
                <a:avLst/>
              </a:prstGeom>
              <a:blipFill>
                <a:blip r:embed="rId2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1944" y="2487090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2487090"/>
                <a:ext cx="756084" cy="7560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87D4CE8-43EB-4896-9E1F-6985D8F37AE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969986" y="2312876"/>
            <a:ext cx="0" cy="17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FBB7FB49-8F30-43AD-8FCA-AD2E7F656D5C}"/>
              </a:ext>
            </a:extLst>
          </p:cNvPr>
          <p:cNvSpPr txBox="1"/>
          <p:nvPr/>
        </p:nvSpPr>
        <p:spPr>
          <a:xfrm>
            <a:off x="6805737" y="4282063"/>
            <a:ext cx="2161169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assign out[3] = in[19]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130EB39-7ECF-428D-9B28-E028F0E1FD07}"/>
              </a:ext>
            </a:extLst>
          </p:cNvPr>
          <p:cNvSpPr txBox="1"/>
          <p:nvPr/>
        </p:nvSpPr>
        <p:spPr>
          <a:xfrm>
            <a:off x="1981201" y="4005064"/>
            <a:ext cx="3350341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wire origtmp28</a:t>
            </a:r>
          </a:p>
          <a:p>
            <a:r>
              <a:rPr lang="en-US" altLang="zh-TW" dirty="0"/>
              <a:t>assign out[3] = in[19] | origtmp28</a:t>
            </a:r>
          </a:p>
          <a:p>
            <a:r>
              <a:rPr lang="en-US" altLang="zh-TW" dirty="0"/>
              <a:t>assign origtmp28 = in[19] ^ in[19]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864C669F-261C-4105-ADAF-62ADE9DB7716}"/>
              </a:ext>
            </a:extLst>
          </p:cNvPr>
          <p:cNvSpPr/>
          <p:nvPr/>
        </p:nvSpPr>
        <p:spPr>
          <a:xfrm rot="16200000">
            <a:off x="5904390" y="4037227"/>
            <a:ext cx="360040" cy="849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6046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DBE30-9FF4-46E5-A098-AC3368DE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6F80F9-3286-4E1E-98D1-382676706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83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07ED8-8E77-49CF-AB04-F8708E7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D5611-D3FE-4E92-ABA7-F9AAB1E5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</a:p>
          <a:p>
            <a:r>
              <a:rPr lang="en-US" altLang="zh-TW" dirty="0"/>
              <a:t>Algorithm to Solve the Problem</a:t>
            </a:r>
          </a:p>
          <a:p>
            <a:r>
              <a:rPr lang="en-US" altLang="zh-TW" dirty="0"/>
              <a:t>Data Structures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/>
              <a:t>Difficulties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0227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07ED8-8E77-49CF-AB04-F8708E7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D5611-D3FE-4E92-ABA7-F9AAB1E5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</a:p>
          <a:p>
            <a:r>
              <a:rPr lang="en-US" altLang="zh-TW" dirty="0"/>
              <a:t>Algorithm to Solve the Problem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/>
              <a:t>Difficulties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9561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Structures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45043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/>
              <a:t>Struct Component</a:t>
            </a:r>
          </a:p>
          <a:p>
            <a:pPr lvl="1"/>
            <a:r>
              <a:rPr lang="en-US" altLang="zh-TW" dirty="0"/>
              <a:t>Data</a:t>
            </a:r>
          </a:p>
          <a:p>
            <a:pPr lvl="2"/>
            <a:r>
              <a:rPr lang="en-US" altLang="zh-TW" dirty="0"/>
              <a:t>int type // BIT, IN, OUT, WIRE, OR, AND, NOT, XOR</a:t>
            </a:r>
          </a:p>
          <a:p>
            <a:pPr lvl="2"/>
            <a:r>
              <a:rPr lang="en-US" altLang="zh-TW" dirty="0"/>
              <a:t>int </a:t>
            </a:r>
            <a:r>
              <a:rPr lang="en-US" altLang="zh-TW" dirty="0" err="1"/>
              <a:t>msb</a:t>
            </a:r>
            <a:endParaRPr lang="en-US" altLang="zh-TW" dirty="0"/>
          </a:p>
          <a:p>
            <a:pPr lvl="2"/>
            <a:r>
              <a:rPr lang="en-US" altLang="zh-TW" dirty="0"/>
              <a:t>int </a:t>
            </a:r>
            <a:r>
              <a:rPr lang="en-US" altLang="zh-TW" dirty="0" err="1"/>
              <a:t>lsb</a:t>
            </a:r>
            <a:endParaRPr lang="en-US" altLang="zh-TW" dirty="0"/>
          </a:p>
          <a:p>
            <a:pPr lvl="2"/>
            <a:r>
              <a:rPr lang="en-US" altLang="zh-TW" dirty="0"/>
              <a:t>int id</a:t>
            </a:r>
          </a:p>
          <a:p>
            <a:pPr lvl="2"/>
            <a:r>
              <a:rPr lang="en-US" altLang="zh-TW" dirty="0"/>
              <a:t>Component *left</a:t>
            </a:r>
          </a:p>
          <a:p>
            <a:pPr lvl="2"/>
            <a:r>
              <a:rPr lang="en-US" altLang="zh-TW" dirty="0"/>
              <a:t>Component *right</a:t>
            </a:r>
          </a:p>
          <a:p>
            <a:pPr lvl="2"/>
            <a:r>
              <a:rPr lang="en-US" altLang="zh-TW" dirty="0"/>
              <a:t>Component *parent</a:t>
            </a:r>
          </a:p>
        </p:txBody>
      </p:sp>
    </p:spTree>
    <p:extLst>
      <p:ext uri="{BB962C8B-B14F-4D97-AF65-F5344CB8AC3E}">
        <p14:creationId xmlns:p14="http://schemas.microsoft.com/office/powerpoint/2010/main" val="798812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07ED8-8E77-49CF-AB04-F8708E7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D5611-D3FE-4E92-ABA7-F9AAB1E5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</a:p>
          <a:p>
            <a:r>
              <a:rPr lang="en-US" altLang="zh-TW" dirty="0"/>
              <a:t>Algorithm to Solve the Problem</a:t>
            </a:r>
          </a:p>
          <a:p>
            <a:r>
              <a:rPr lang="en-US" altLang="zh-TW" dirty="0"/>
              <a:t>Data Structures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Experimental Results</a:t>
            </a:r>
          </a:p>
          <a:p>
            <a:r>
              <a:rPr lang="en-US" altLang="zh-TW" dirty="0"/>
              <a:t>Difficulties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1112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2DE523-B37E-497C-A720-BEA20BAB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C20F26-44A9-407C-A116-7AEEB25D2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original.v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55C9FA58-BB51-4E66-9787-E20436BF8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err="1"/>
              <a:t>optimized.v</a:t>
            </a:r>
            <a:endParaRPr lang="zh-TW" altLang="en-US" dirty="0"/>
          </a:p>
        </p:txBody>
      </p:sp>
      <p:pic>
        <p:nvPicPr>
          <p:cNvPr id="10" name="內容版面配置區 8">
            <a:extLst>
              <a:ext uri="{FF2B5EF4-FFF2-40B4-BE49-F238E27FC236}">
                <a16:creationId xmlns:a16="http://schemas.microsoft.com/office/drawing/2014/main" id="{D8727475-CBDC-42CE-8984-5B6289415D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43472" y="2174874"/>
            <a:ext cx="3439823" cy="4590247"/>
          </a:xfrm>
          <a:prstGeom prst="rect">
            <a:avLst/>
          </a:prstGeom>
        </p:spPr>
      </p:pic>
      <p:pic>
        <p:nvPicPr>
          <p:cNvPr id="11" name="內容版面配置區 7">
            <a:extLst>
              <a:ext uri="{FF2B5EF4-FFF2-40B4-BE49-F238E27FC236}">
                <a16:creationId xmlns:a16="http://schemas.microsoft.com/office/drawing/2014/main" id="{1912DB4D-4B95-44DC-AC8B-FC9FB204FEE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16080" y="2174875"/>
            <a:ext cx="3649659" cy="456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55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endParaRPr lang="zh-TW" altLang="en-US" dirty="0"/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89C828F9-36E6-439F-8739-ABB27F35F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711" y="1417638"/>
            <a:ext cx="7212577" cy="501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22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FBB842-FAC5-4C19-BD23-F44A1218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Verification (in TSRI Machine)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6966B49-1D8B-40FA-9EA1-596C52552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9626" y="2170401"/>
            <a:ext cx="4296375" cy="338184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23E8F91-DAB0-406C-A172-1E1AEAD1D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2636912"/>
            <a:ext cx="2705478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43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07ED8-8E77-49CF-AB04-F8708E7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D5611-D3FE-4E92-ABA7-F9AAB1E5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</a:p>
          <a:p>
            <a:r>
              <a:rPr lang="en-US" altLang="zh-TW" dirty="0"/>
              <a:t>Algorithm to Solve the Problem</a:t>
            </a:r>
          </a:p>
          <a:p>
            <a:r>
              <a:rPr lang="en-US" altLang="zh-TW" dirty="0"/>
              <a:t>Data Structures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Difficulties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8878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Difficulties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How to combine two graphs?</a:t>
                </a:r>
              </a:p>
              <a:p>
                <a:r>
                  <a:rPr lang="en-US" altLang="zh-TW" dirty="0"/>
                  <a:t>What methods can reduce nodes?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zh-TW" dirty="0"/>
                  <a:t>Logic Properties (e.g.,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dirty="0"/>
                  <a:t>)</a:t>
                </a:r>
              </a:p>
              <a:p>
                <a:pPr lvl="1"/>
                <a:r>
                  <a:rPr lang="en-US" altLang="zh-TW" dirty="0"/>
                  <a:t>Common Factors (e.g.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)</a:t>
                </a:r>
              </a:p>
              <a:p>
                <a:pPr lvl="1"/>
                <a:r>
                  <a:rPr lang="en-US" altLang="zh-TW" dirty="0"/>
                  <a:t>Distributive Property (e.g.,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‘+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TW" dirty="0"/>
                  <a:t>)</a:t>
                </a:r>
              </a:p>
              <a:p>
                <a:pPr lvl="1"/>
                <a:r>
                  <a:rPr lang="en-US" altLang="zh-TW" dirty="0"/>
                  <a:t>Other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3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07ED8-8E77-49CF-AB04-F8708E7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D5611-D3FE-4E92-ABA7-F9AAB1E5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Description</a:t>
            </a:r>
          </a:p>
          <a:p>
            <a:r>
              <a:rPr lang="en-US" altLang="zh-TW" dirty="0"/>
              <a:t>Algorithm to Solve the Problem</a:t>
            </a:r>
          </a:p>
          <a:p>
            <a:r>
              <a:rPr lang="en-US" altLang="zh-TW" dirty="0"/>
              <a:t>Data Structures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/>
              <a:t>Difficulties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364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8133A-EC70-43DA-9F31-C946EF0D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90EAA8-79D0-4B8C-9F53-F3421C5C5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Hardware simulation with CPU is basically a compiler topic.</a:t>
            </a:r>
          </a:p>
          <a:p>
            <a:r>
              <a:rPr lang="en-US" altLang="zh-TW" dirty="0"/>
              <a:t>Intermediate Representations (IR)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Minimizing instructions </a:t>
            </a:r>
            <a:r>
              <a:rPr lang="en-US" altLang="zh-TW" dirty="0"/>
              <a:t>is beneficial to reduce runtime due to less code being executed and data locality</a:t>
            </a:r>
          </a:p>
          <a:p>
            <a:r>
              <a:rPr lang="en-US" altLang="zh-TW" dirty="0"/>
              <a:t>Verilog Simulation Optimization via Instruction Reduction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218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8133A-EC70-43DA-9F31-C946EF0D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90EAA8-79D0-4B8C-9F53-F3421C5C5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Convert a given Verilog design into an optimized Verilog design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source-to-source, .v-to-.v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The objective is to </a:t>
            </a:r>
            <a:r>
              <a:rPr lang="en-US" altLang="zh-TW" dirty="0">
                <a:solidFill>
                  <a:srgbClr val="FF0000"/>
                </a:solidFill>
              </a:rPr>
              <a:t>minimize the total number of continuous assignments and vector bit/part-selects</a:t>
            </a:r>
            <a:r>
              <a:rPr lang="en-US" altLang="zh-TW" dirty="0"/>
              <a:t> in the Verilog design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94F9EFD-6A30-47F6-881F-C08CBE79A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838" y="5257800"/>
            <a:ext cx="663032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4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8133A-EC70-43DA-9F31-C946EF0D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2DF6613-43A8-4BD0-9A1C-047D35CFF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565" y="1417638"/>
            <a:ext cx="5344271" cy="19719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9D4F3C8-4FA3-4328-8165-4160FFDC7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37" y="3470633"/>
            <a:ext cx="5372850" cy="222916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F28229C-934C-4B03-8474-C10E5D5DA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387" y="1417638"/>
            <a:ext cx="2076740" cy="22863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B3F335E-2312-4F48-A158-136E94E89D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9835" y="1727314"/>
            <a:ext cx="1895740" cy="75258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1F7EB7E-5E6D-4965-9974-0287B00406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0388" y="2560639"/>
            <a:ext cx="3448531" cy="96215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DE491CD-F1B9-40B4-B7D5-7DD49A7251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4056" y="4932234"/>
            <a:ext cx="3258005" cy="57158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6E0D2D6-9714-479A-B95E-5BE984DBE2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3374" y="5584559"/>
            <a:ext cx="2886478" cy="95263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F9B3D82-B67C-4B14-BBC3-30D8566F6D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0387" y="3622594"/>
            <a:ext cx="3477110" cy="122889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4652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E6799-CDAA-4DDE-B7BF-81F168D4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55DD923-CC90-4929-B658-53BB6B035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505" y="1417638"/>
            <a:ext cx="5287113" cy="2553056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35EE554A-A9BB-43D7-BC6B-68121198C5AB}"/>
              </a:ext>
            </a:extLst>
          </p:cNvPr>
          <p:cNvGrpSpPr/>
          <p:nvPr/>
        </p:nvGrpSpPr>
        <p:grpSpPr>
          <a:xfrm>
            <a:off x="7392772" y="1446531"/>
            <a:ext cx="2371509" cy="1121542"/>
            <a:chOff x="5394617" y="1417638"/>
            <a:chExt cx="2371509" cy="1121542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008E69A-382A-4D1E-B9FD-135959976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4617" y="1417638"/>
              <a:ext cx="1981477" cy="733527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32CD8DC4-1C7A-4F71-8865-49AC9E2CDE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11" b="16100"/>
            <a:stretch/>
          </p:blipFill>
          <p:spPr>
            <a:xfrm>
              <a:off x="6156176" y="2107132"/>
              <a:ext cx="1609950" cy="432048"/>
            </a:xfrm>
            <a:prstGeom prst="rect">
              <a:avLst/>
            </a:prstGeom>
          </p:spPr>
        </p:pic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7639B3B6-C635-4DBB-BF70-232BCCC8F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8129" y="2789765"/>
            <a:ext cx="2686425" cy="31436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FD26154-90A7-4A31-B9E1-8D6D1A4476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2342" y="3266081"/>
            <a:ext cx="3124636" cy="25721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41AFBD6-3EAD-4B88-961C-0B1C990BA3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8127" y="3683151"/>
            <a:ext cx="3210373" cy="25721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9AC4C9DD-70CE-4FF5-9E11-F667B67749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1201" y="4365104"/>
            <a:ext cx="4067743" cy="196242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062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04A73D-F17F-4451-8326-884675132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42AE313-C9BD-4000-8B2C-C627320E7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705" y="1417639"/>
            <a:ext cx="7630590" cy="137179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7918A77-6F97-4A78-B7C2-A1BD58499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1" y="3547834"/>
            <a:ext cx="6277851" cy="294363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FAC0DC6-4C52-4162-B151-5FE9633C5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569" y="2789429"/>
            <a:ext cx="7611537" cy="52394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2815104-B746-4BFB-B168-3C16DC5F8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6145152"/>
            <a:ext cx="4001058" cy="43821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6910801-92DC-4840-90FE-8C306D4A5F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6530" y="4199456"/>
            <a:ext cx="1648055" cy="3905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86D7CB8-AC76-43B9-87FB-5A02252534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7617" y="4613788"/>
            <a:ext cx="3503893" cy="25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3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07ED8-8E77-49CF-AB04-F8708E7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D5611-D3FE-4E92-ABA7-F9AAB1E5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 to Solve the Problem</a:t>
            </a:r>
          </a:p>
          <a:p>
            <a:r>
              <a:rPr lang="en-US" altLang="zh-TW" dirty="0"/>
              <a:t>Data Structures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/>
              <a:t>Difficulties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4513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3600</TotalTime>
  <Words>594</Words>
  <Application>Microsoft Office PowerPoint</Application>
  <PresentationFormat>寬螢幕</PresentationFormat>
  <Paragraphs>163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4" baseType="lpstr">
      <vt:lpstr>新細明體</vt:lpstr>
      <vt:lpstr>Arial</vt:lpstr>
      <vt:lpstr>Calibri</vt:lpstr>
      <vt:lpstr>Cambria Math</vt:lpstr>
      <vt:lpstr>Courier New</vt:lpstr>
      <vt:lpstr>Wingdings</vt:lpstr>
      <vt:lpstr>Office 佈景主題</vt:lpstr>
      <vt:lpstr>Problem F – Verilog Simulation Optimization via Instruction Reduction </vt:lpstr>
      <vt:lpstr>Outline</vt:lpstr>
      <vt:lpstr>Outline</vt:lpstr>
      <vt:lpstr>Background</vt:lpstr>
      <vt:lpstr>Problem Description</vt:lpstr>
      <vt:lpstr>Input</vt:lpstr>
      <vt:lpstr>Output</vt:lpstr>
      <vt:lpstr>Evaluation</vt:lpstr>
      <vt:lpstr>Outline</vt:lpstr>
      <vt:lpstr>Circuit Graph</vt:lpstr>
      <vt:lpstr>Post-order Reduction</vt:lpstr>
      <vt:lpstr>Example</vt:lpstr>
      <vt:lpstr>Example</vt:lpstr>
      <vt:lpstr>Example</vt:lpstr>
      <vt:lpstr>Example</vt:lpstr>
      <vt:lpstr>Example</vt:lpstr>
      <vt:lpstr>Example</vt:lpstr>
      <vt:lpstr>Example</vt:lpstr>
      <vt:lpstr>Rule List</vt:lpstr>
      <vt:lpstr>Outline</vt:lpstr>
      <vt:lpstr>Data Structures</vt:lpstr>
      <vt:lpstr>Outline</vt:lpstr>
      <vt:lpstr>Result</vt:lpstr>
      <vt:lpstr>Evaluation</vt:lpstr>
      <vt:lpstr>Verification (in TSRI Machine)</vt:lpstr>
      <vt:lpstr>Outline</vt:lpstr>
      <vt:lpstr>Difficulties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Speculative Execution with a Reorder Buffer Based on Tomasulo Algorithm</dc:title>
  <dc:creator>RBLin</dc:creator>
  <cp:lastModifiedBy>張晉瑋</cp:lastModifiedBy>
  <cp:revision>71</cp:revision>
  <dcterms:created xsi:type="dcterms:W3CDTF">2013-01-16T09:31:16Z</dcterms:created>
  <dcterms:modified xsi:type="dcterms:W3CDTF">2021-07-21T10:24:34Z</dcterms:modified>
</cp:coreProperties>
</file>