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89" r:id="rId10"/>
    <p:sldId id="271" r:id="rId11"/>
    <p:sldId id="274" r:id="rId12"/>
    <p:sldId id="290" r:id="rId13"/>
    <p:sldId id="284" r:id="rId14"/>
    <p:sldId id="275" r:id="rId15"/>
    <p:sldId id="276" r:id="rId16"/>
    <p:sldId id="277" r:id="rId17"/>
    <p:sldId id="285" r:id="rId18"/>
    <p:sldId id="278" r:id="rId19"/>
    <p:sldId id="279" r:id="rId20"/>
    <p:sldId id="280" r:id="rId21"/>
    <p:sldId id="291" r:id="rId22"/>
    <p:sldId id="299" r:id="rId23"/>
    <p:sldId id="297" r:id="rId24"/>
    <p:sldId id="300" r:id="rId25"/>
    <p:sldId id="292" r:id="rId26"/>
    <p:sldId id="298" r:id="rId27"/>
    <p:sldId id="301" r:id="rId28"/>
    <p:sldId id="272" r:id="rId29"/>
    <p:sldId id="262" r:id="rId30"/>
    <p:sldId id="282" r:id="rId31"/>
    <p:sldId id="294" r:id="rId32"/>
    <p:sldId id="295" r:id="rId33"/>
    <p:sldId id="263" r:id="rId34"/>
    <p:sldId id="286" r:id="rId35"/>
    <p:sldId id="303" r:id="rId36"/>
    <p:sldId id="296" r:id="rId37"/>
    <p:sldId id="304" r:id="rId38"/>
    <p:sldId id="283" r:id="rId39"/>
    <p:sldId id="293" r:id="rId40"/>
    <p:sldId id="302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5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9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5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6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77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A8D0-D194-402E-BE0F-18401978C0C2}" type="datetimeFigureOut">
              <a:rPr lang="zh-TW" altLang="en-US" smtClean="0"/>
              <a:t>2021/7/22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6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64.png"/><Relationship Id="rId10" Type="http://schemas.openxmlformats.org/officeDocument/2006/relationships/image" Target="../media/image77.png"/><Relationship Id="rId4" Type="http://schemas.openxmlformats.org/officeDocument/2006/relationships/image" Target="../media/image63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99049" y="460400"/>
            <a:ext cx="7772400" cy="1102657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Problem F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–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Verilog Simulation Optimization via Instruction Reduction 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989344" y="1743076"/>
            <a:ext cx="64008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Introduction to IC Design Automation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Department of Computer Science and Engineering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Yuan </a:t>
            </a:r>
            <a:r>
              <a:rPr lang="en-US" altLang="zh-TW" sz="2600" dirty="0" err="1">
                <a:solidFill>
                  <a:srgbClr val="0070C0"/>
                </a:solidFill>
              </a:rPr>
              <a:t>Ze</a:t>
            </a:r>
            <a:r>
              <a:rPr lang="en-US" altLang="zh-TW" sz="2600" dirty="0">
                <a:solidFill>
                  <a:srgbClr val="0070C0"/>
                </a:solidFill>
              </a:rPr>
              <a:t> University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5167605" y="5949280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Date: 07/22/2021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2895600" y="3068960"/>
            <a:ext cx="64008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Name: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err="1">
                <a:solidFill>
                  <a:schemeClr val="tx1"/>
                </a:solidFill>
              </a:rPr>
              <a:t>IndexO</a:t>
            </a:r>
            <a:r>
              <a:rPr lang="en-US" altLang="zh-TW" sz="2000" b="1" dirty="0">
                <a:solidFill>
                  <a:schemeClr val="tx1"/>
                </a:solidFill>
              </a:rPr>
              <a:t> (cadb0061)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 Names:</a:t>
            </a:r>
          </a:p>
          <a:p>
            <a:pPr>
              <a:spcBef>
                <a:spcPts val="0"/>
              </a:spcBef>
            </a:pPr>
            <a:r>
              <a:rPr lang="zh-TW" altLang="en-US" sz="2000" b="1" dirty="0">
                <a:solidFill>
                  <a:schemeClr val="tx1"/>
                </a:solidFill>
              </a:rPr>
              <a:t>張晉瑋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ID#’s: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1071524</a:t>
            </a:r>
          </a:p>
          <a:p>
            <a:pPr>
              <a:spcBef>
                <a:spcPts val="0"/>
              </a:spcBef>
            </a:pPr>
            <a:endParaRPr lang="en-US" altLang="zh-TW" sz="2000" dirty="0"/>
          </a:p>
        </p:txBody>
      </p:sp>
      <p:pic>
        <p:nvPicPr>
          <p:cNvPr id="6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49" y="116632"/>
            <a:ext cx="1109812" cy="1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8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Solve the Problem</a:t>
            </a:r>
          </a:p>
          <a:p>
            <a:pPr lvl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Circuit Graph</a:t>
            </a:r>
          </a:p>
          <a:p>
            <a:pPr lvl="1"/>
            <a:r>
              <a:rPr lang="en-US" altLang="zh-TW" dirty="0"/>
              <a:t>Post-order Reduction</a:t>
            </a:r>
          </a:p>
          <a:p>
            <a:pPr lvl="1"/>
            <a:r>
              <a:rPr lang="en-US" altLang="zh-TW" dirty="0"/>
              <a:t>Continuous Combination</a:t>
            </a:r>
          </a:p>
          <a:p>
            <a:pPr lvl="1"/>
            <a:r>
              <a:rPr lang="en-US" altLang="zh-TW" dirty="0"/>
              <a:t>Equivalence Combination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51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4A3D75-C404-4949-BD3A-0B67AC88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Circuit Graph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553A9-AC3E-4E9C-99C9-DC6C2F2D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en-US" altLang="zh-TW" dirty="0"/>
              <a:t>Objective</a:t>
            </a:r>
          </a:p>
          <a:p>
            <a:pPr lvl="1"/>
            <a:r>
              <a:rPr lang="en-US" altLang="zh-TW" dirty="0"/>
              <a:t>Represent a circuit</a:t>
            </a:r>
          </a:p>
          <a:p>
            <a:r>
              <a:rPr lang="en-US" altLang="zh-TW" dirty="0"/>
              <a:t>Definition</a:t>
            </a:r>
          </a:p>
          <a:p>
            <a:pPr lvl="1"/>
            <a:r>
              <a:rPr lang="en-US" altLang="zh-TW" dirty="0"/>
              <a:t>Directed Graph</a:t>
            </a:r>
          </a:p>
          <a:p>
            <a:pPr lvl="1"/>
            <a:r>
              <a:rPr lang="en-US" altLang="zh-TW" dirty="0"/>
              <a:t>Nodes are Components</a:t>
            </a:r>
          </a:p>
          <a:p>
            <a:pPr lvl="1"/>
            <a:r>
              <a:rPr lang="en-US" altLang="zh-TW" dirty="0"/>
              <a:t>OUT selects are begin nodes</a:t>
            </a:r>
          </a:p>
          <a:p>
            <a:pPr lvl="1"/>
            <a:r>
              <a:rPr lang="en-US" altLang="zh-TW" dirty="0"/>
              <a:t>BIT and IN selects are end nodes</a:t>
            </a:r>
          </a:p>
          <a:p>
            <a:pPr lvl="1"/>
            <a:r>
              <a:rPr lang="en-US" altLang="zh-TW" dirty="0"/>
              <a:t>WIRE, AND, OR, XOR, and NOT are internal nodes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9B661D9E-B477-49C2-B202-BC385BF1B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47735" y="1500532"/>
                <a:ext cx="557071" cy="557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r>
                        <m:rPr>
                          <m:sty m:val="p"/>
                        </m:rP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9B661D9E-B477-49C2-B202-BC385BF1B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735" y="1500532"/>
                <a:ext cx="557071" cy="557071"/>
              </a:xfrm>
              <a:prstGeom prst="ellipse">
                <a:avLst/>
              </a:prstGeom>
              <a:blipFill>
                <a:blip r:embed="rId2"/>
                <a:stretch>
                  <a:fillRect l="-14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87CB57A2-9167-46AF-BA64-ADFF5A2CD5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47736" y="2301664"/>
                <a:ext cx="557071" cy="557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87CB57A2-9167-46AF-BA64-ADFF5A2CD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736" y="2301664"/>
                <a:ext cx="557071" cy="557071"/>
              </a:xfrm>
              <a:prstGeom prst="ellipse">
                <a:avLst/>
              </a:prstGeom>
              <a:blipFill>
                <a:blip r:embed="rId3"/>
                <a:stretch>
                  <a:fillRect l="-2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2B56F090-5314-4108-80BF-3EE50EDB94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78101" y="4476950"/>
                <a:ext cx="557071" cy="557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𝐼𝑁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2B56F090-5314-4108-80BF-3EE50EDB9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01" y="4476950"/>
                <a:ext cx="557071" cy="5570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FE207CE1-4C94-422C-B10E-0EBEB0E22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7418" y="2958118"/>
                <a:ext cx="557071" cy="557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𝑊</m:t>
                      </m:r>
                    </m:oMath>
                  </m:oMathPara>
                </a14:m>
                <a:endParaRPr lang="zh-TW" altLang="en-US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FE207CE1-4C94-422C-B10E-0EBEB0E22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18" y="2958118"/>
                <a:ext cx="557071" cy="5570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664D84FD-3A7B-4135-B55F-9A719D6DC6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77418" y="3727406"/>
                <a:ext cx="557071" cy="557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664D84FD-3A7B-4135-B55F-9A719D6DC6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18" y="3727406"/>
                <a:ext cx="557071" cy="557071"/>
              </a:xfrm>
              <a:prstGeom prst="ellipse">
                <a:avLst/>
              </a:prstGeom>
              <a:blipFill>
                <a:blip r:embed="rId6"/>
                <a:stretch>
                  <a:fillRect l="-15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4C2D70FC-17D3-4E96-BFD8-C538B6FB88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74806" y="4472468"/>
                <a:ext cx="557071" cy="557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𝐼𝑁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3" name="橢圓 22">
                <a:extLst>
                  <a:ext uri="{FF2B5EF4-FFF2-40B4-BE49-F238E27FC236}">
                    <a16:creationId xmlns:a16="http://schemas.microsoft.com/office/drawing/2014/main" id="{4C2D70FC-17D3-4E96-BFD8-C538B6FB8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806" y="4472468"/>
                <a:ext cx="557071" cy="5570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3898FA1D-5808-461E-96DD-EA29D73099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6237" y="4469463"/>
                <a:ext cx="557071" cy="557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𝐵𝐼𝑇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3898FA1D-5808-461E-96DD-EA29D7309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37" y="4469463"/>
                <a:ext cx="557071" cy="557071"/>
              </a:xfrm>
              <a:prstGeom prst="ellipse">
                <a:avLst/>
              </a:prstGeom>
              <a:blipFill>
                <a:blip r:embed="rId8"/>
                <a:stretch>
                  <a:fillRect l="-8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17C81F1-89C2-4D28-9E30-C11DEF798CC4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9226271" y="2057603"/>
            <a:ext cx="1" cy="24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D3B55A4-4B71-4100-885F-36343DF78266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8456637" y="2777154"/>
            <a:ext cx="572680" cy="169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E741521-CB73-4696-B20C-DAA64DC2223B}"/>
              </a:ext>
            </a:extLst>
          </p:cNvPr>
          <p:cNvCxnSpPr>
            <a:cxnSpLocks/>
            <a:stCxn id="19" idx="5"/>
            <a:endCxn id="21" idx="1"/>
          </p:cNvCxnSpPr>
          <p:nvPr/>
        </p:nvCxnSpPr>
        <p:spPr>
          <a:xfrm>
            <a:off x="9423225" y="2777153"/>
            <a:ext cx="335774" cy="262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BCAF0C6-9D40-44D9-B063-5BE4DBB70639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9955953" y="3515189"/>
            <a:ext cx="0" cy="21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4CDB618-5177-4439-9820-901FE9FDD9C1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10152908" y="4202896"/>
            <a:ext cx="503479" cy="35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43FE16A-F7D7-4DA6-A8B1-9864A0442118}"/>
              </a:ext>
            </a:extLst>
          </p:cNvPr>
          <p:cNvCxnSpPr>
            <a:cxnSpLocks/>
            <a:stCxn id="22" idx="3"/>
            <a:endCxn id="24" idx="0"/>
          </p:cNvCxnSpPr>
          <p:nvPr/>
        </p:nvCxnSpPr>
        <p:spPr>
          <a:xfrm flipH="1">
            <a:off x="9304773" y="4202896"/>
            <a:ext cx="454226" cy="26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4EDDA7F-9584-49DE-8F6E-BEDA2E0C930C}"/>
              </a:ext>
            </a:extLst>
          </p:cNvPr>
          <p:cNvCxnSpPr>
            <a:cxnSpLocks/>
          </p:cNvCxnSpPr>
          <p:nvPr/>
        </p:nvCxnSpPr>
        <p:spPr>
          <a:xfrm flipH="1" flipV="1">
            <a:off x="7862921" y="2240166"/>
            <a:ext cx="3456384" cy="26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341119C5-8BFF-4154-B15E-102D52007F30}"/>
              </a:ext>
            </a:extLst>
          </p:cNvPr>
          <p:cNvCxnSpPr>
            <a:cxnSpLocks/>
          </p:cNvCxnSpPr>
          <p:nvPr/>
        </p:nvCxnSpPr>
        <p:spPr>
          <a:xfrm flipH="1" flipV="1">
            <a:off x="7798055" y="4343289"/>
            <a:ext cx="3456384" cy="26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3D4508-DB91-4773-A163-95D10FD4F322}"/>
              </a:ext>
            </a:extLst>
          </p:cNvPr>
          <p:cNvSpPr txBox="1"/>
          <p:nvPr/>
        </p:nvSpPr>
        <p:spPr>
          <a:xfrm>
            <a:off x="7555293" y="1680787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begin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C6B109B7-95FC-46E8-84E9-1C0C065F37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74805" y="1493048"/>
                <a:ext cx="557071" cy="5570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r>
                        <m:rPr>
                          <m:sty m:val="p"/>
                        </m:rP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T</m:t>
                      </m:r>
                    </m:oMath>
                  </m:oMathPara>
                </a14:m>
                <a:endParaRPr lang="zh-TW" altLang="en-US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C6B109B7-95FC-46E8-84E9-1C0C065F3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805" y="1493048"/>
                <a:ext cx="557071" cy="557071"/>
              </a:xfrm>
              <a:prstGeom prst="ellipse">
                <a:avLst/>
              </a:prstGeom>
              <a:blipFill>
                <a:blip r:embed="rId9"/>
                <a:stretch>
                  <a:fillRect l="-147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6864CD0-D30F-49DD-B501-65B2AB45B144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>
            <a:off x="10853341" y="2050119"/>
            <a:ext cx="1" cy="242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ECB814E6-D868-43AA-A672-A5FF2ACEA1D6}"/>
              </a:ext>
            </a:extLst>
          </p:cNvPr>
          <p:cNvSpPr txBox="1"/>
          <p:nvPr/>
        </p:nvSpPr>
        <p:spPr>
          <a:xfrm>
            <a:off x="7550638" y="2431969"/>
            <a:ext cx="91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internal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5ACF210-484E-40A8-B027-83E3732FF3C9}"/>
              </a:ext>
            </a:extLst>
          </p:cNvPr>
          <p:cNvSpPr txBox="1"/>
          <p:nvPr/>
        </p:nvSpPr>
        <p:spPr>
          <a:xfrm>
            <a:off x="7550638" y="455236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42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Solve the Problem</a:t>
            </a:r>
          </a:p>
          <a:p>
            <a:pPr lvl="1"/>
            <a:r>
              <a:rPr lang="en-US" altLang="zh-TW" dirty="0"/>
              <a:t>Circuit Graph</a:t>
            </a:r>
          </a:p>
          <a:p>
            <a:pPr lvl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Post-order Reduction</a:t>
            </a:r>
          </a:p>
          <a:p>
            <a:pPr lvl="1"/>
            <a:r>
              <a:rPr lang="en-US" altLang="zh-TW" dirty="0"/>
              <a:t>Continuous Combination</a:t>
            </a:r>
          </a:p>
          <a:p>
            <a:pPr lvl="1"/>
            <a:r>
              <a:rPr lang="en-US" altLang="zh-TW" dirty="0"/>
              <a:t>Equivalence Combination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54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ED35D-BD62-4594-908A-D6130A08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Post-order Reduction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296A8-31BA-4AB6-996F-CD1C66EBF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Start at root (OUT) node</a:t>
                </a:r>
              </a:p>
              <a:p>
                <a:r>
                  <a:rPr lang="en-US" altLang="zh-TW" dirty="0"/>
                  <a:t>Post-order traversal</a:t>
                </a:r>
              </a:p>
              <a:p>
                <a:r>
                  <a:rPr lang="en-US" altLang="zh-TW" dirty="0"/>
                  <a:t>Using logic properties to reduce nodes</a:t>
                </a:r>
              </a:p>
              <a:p>
                <a:pPr lvl="1"/>
                <a:r>
                  <a:rPr lang="en-US" altLang="zh-TW" dirty="0"/>
                  <a:t>E.g.,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7296A8-31BA-4AB6-996F-CD1C66EBF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>
            <a:extLst>
              <a:ext uri="{FF2B5EF4-FFF2-40B4-BE49-F238E27FC236}">
                <a16:creationId xmlns:a16="http://schemas.microsoft.com/office/drawing/2014/main" id="{463E0E7F-3268-4990-9793-2962B3A0B990}"/>
              </a:ext>
            </a:extLst>
          </p:cNvPr>
          <p:cNvGrpSpPr/>
          <p:nvPr/>
        </p:nvGrpSpPr>
        <p:grpSpPr>
          <a:xfrm>
            <a:off x="8472264" y="2114268"/>
            <a:ext cx="1974644" cy="2629464"/>
            <a:chOff x="3135784" y="1556792"/>
            <a:chExt cx="3434689" cy="4573680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4D748E28-1160-403B-8192-BAB169583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44" y="155679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BDD3EBB4-259E-42B0-928D-5FE3BDCFB1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944" y="2487090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318E2B2-614C-4F2D-9A98-BF81DB7F5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784" y="337806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8DCDAE2-E45A-4EA0-95F4-DA31439729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8305" y="337806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4FAE633A-D027-4056-9D35-19D4A77EF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58305" y="4422178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1C30EA4-FB89-4B56-9A17-E8CDDA1B5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7800" y="5358282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AB6DA2B4-6B4A-4438-9B74-686D7E196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4389" y="5374388"/>
              <a:ext cx="756084" cy="7560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zh-TW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46EB8D7F-57B2-4F05-8418-09AB78C626CD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>
              <a:off x="4445986" y="2312876"/>
              <a:ext cx="0" cy="174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C53AE97-9639-4E56-ABD4-C0E3AFC52E4B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3781142" y="3132448"/>
              <a:ext cx="397528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19474810-57DD-4181-9E7D-495B2E58E1C0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713302" y="3132448"/>
              <a:ext cx="455729" cy="356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62A57790-D4D4-4F53-B4AD-FB0917211C4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5436347" y="4134146"/>
              <a:ext cx="0" cy="288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C44ED0DD-BFF8-4A40-90A8-F99DE5EEA113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flipH="1">
              <a:off x="4723158" y="5067536"/>
              <a:ext cx="445873" cy="401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9CFCB084-A5F0-453F-BB50-4D40FFABED3A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5703663" y="5067536"/>
              <a:ext cx="488768" cy="306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872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12D329-B4A2-49E5-AC20-B1D0C390F08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960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DC5DF5-C334-4745-9C99-0DAC751442D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6247159" y="5067536"/>
            <a:ext cx="445873" cy="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1EE3520-1909-4549-A9F0-3AB2BE314F38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7227663" y="5067536"/>
            <a:ext cx="488768" cy="30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1C4193A-3007-49C1-AD40-7A32FE385591}"/>
              </a:ext>
            </a:extLst>
          </p:cNvPr>
          <p:cNvSpPr txBox="1"/>
          <p:nvPr/>
        </p:nvSpPr>
        <p:spPr>
          <a:xfrm>
            <a:off x="1711900" y="5178262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9791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5A732739-2FF6-4260-A1F6-ED7C003B6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37735967-6483-4957-864D-CA6C50FF1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00" y="5358282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11133E54-1EAA-41C3-A3ED-AACA0BB30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389" y="5374388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B12D329-B4A2-49E5-AC20-B1D0C390F08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960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BDC5DF5-C334-4745-9C99-0DAC751442D4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6247159" y="5067536"/>
            <a:ext cx="445873" cy="40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1EE3520-1909-4549-A9F0-3AB2BE314F38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7227663" y="5067536"/>
            <a:ext cx="488768" cy="306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7F383479-C7B7-446B-8900-BCD8EFB82D8F}"/>
              </a:ext>
            </a:extLst>
          </p:cNvPr>
          <p:cNvSpPr/>
          <p:nvPr/>
        </p:nvSpPr>
        <p:spPr>
          <a:xfrm>
            <a:off x="5556432" y="3306662"/>
            <a:ext cx="2654440" cy="3075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9F294B-5825-47D1-9D26-E53D12919BB9}"/>
              </a:ext>
            </a:extLst>
          </p:cNvPr>
          <p:cNvSpPr txBox="1"/>
          <p:nvPr/>
        </p:nvSpPr>
        <p:spPr>
          <a:xfrm>
            <a:off x="1711900" y="5178262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999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9185AC0-947D-48C0-AC12-47F3679C6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9185AC0-947D-48C0-AC12-47F3679C6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4422178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31C85AA-7752-4A2E-AE81-9BD32DE555FD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6960347" y="413414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278349-6FFE-4A8B-9C23-78F89DBF6C8F}"/>
              </a:ext>
            </a:extLst>
          </p:cNvPr>
          <p:cNvSpPr/>
          <p:nvPr/>
        </p:nvSpPr>
        <p:spPr>
          <a:xfrm>
            <a:off x="6348028" y="3306662"/>
            <a:ext cx="1116124" cy="19945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97C5D2-9BB3-4940-B433-F49A57DF0A87}"/>
              </a:ext>
            </a:extLst>
          </p:cNvPr>
          <p:cNvSpPr txBox="1"/>
          <p:nvPr/>
        </p:nvSpPr>
        <p:spPr>
          <a:xfrm>
            <a:off x="1711900" y="5178262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1’b0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335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05E6A5-4133-434D-9A35-D6B7EFFFDC00}"/>
              </a:ext>
            </a:extLst>
          </p:cNvPr>
          <p:cNvSpPr txBox="1"/>
          <p:nvPr/>
        </p:nvSpPr>
        <p:spPr>
          <a:xfrm>
            <a:off x="1711899" y="5178262"/>
            <a:ext cx="278634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 | 1’b0</a:t>
            </a:r>
          </a:p>
        </p:txBody>
      </p:sp>
    </p:spTree>
    <p:extLst>
      <p:ext uri="{BB962C8B-B14F-4D97-AF65-F5344CB8AC3E}">
        <p14:creationId xmlns:p14="http://schemas.microsoft.com/office/powerpoint/2010/main" val="118245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8888A78-7BB8-4640-A07B-3C819916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84" y="3378062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𝐵𝐼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7BBA5E03-5A5D-4618-9D10-8D9F20328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305" y="3378062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3ED52D6-DE5F-4FE2-AB0C-F1E6B1440180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5305142" y="3132448"/>
            <a:ext cx="397528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035BA21-92F7-4161-A3FF-E264902518D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237303" y="3132448"/>
            <a:ext cx="455729" cy="35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8A04B48-95BC-4C1C-9BB8-E2DCE892036D}"/>
              </a:ext>
            </a:extLst>
          </p:cNvPr>
          <p:cNvSpPr/>
          <p:nvPr/>
        </p:nvSpPr>
        <p:spPr>
          <a:xfrm>
            <a:off x="4325405" y="2431506"/>
            <a:ext cx="3312350" cy="1893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8C0320A-5FAE-4C9B-9C93-506F3E1C0178}"/>
              </a:ext>
            </a:extLst>
          </p:cNvPr>
          <p:cNvSpPr txBox="1"/>
          <p:nvPr/>
        </p:nvSpPr>
        <p:spPr>
          <a:xfrm>
            <a:off x="1711899" y="5178262"/>
            <a:ext cx="2786340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 | 1’b0</a:t>
            </a:r>
          </a:p>
        </p:txBody>
      </p:sp>
    </p:spTree>
    <p:extLst>
      <p:ext uri="{BB962C8B-B14F-4D97-AF65-F5344CB8AC3E}">
        <p14:creationId xmlns:p14="http://schemas.microsoft.com/office/powerpoint/2010/main" val="290889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9DFAC2-DCE5-4DC4-8E79-C8945A18B434}"/>
              </a:ext>
            </a:extLst>
          </p:cNvPr>
          <p:cNvSpPr txBox="1"/>
          <p:nvPr/>
        </p:nvSpPr>
        <p:spPr>
          <a:xfrm>
            <a:off x="1711899" y="5178262"/>
            <a:ext cx="2214068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</a:t>
            </a:r>
          </a:p>
        </p:txBody>
      </p:sp>
    </p:spTree>
    <p:extLst>
      <p:ext uri="{BB962C8B-B14F-4D97-AF65-F5344CB8AC3E}">
        <p14:creationId xmlns:p14="http://schemas.microsoft.com/office/powerpoint/2010/main" val="405915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227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FCF13-FA4D-447E-91EC-4047A6BB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8511FD97-8C5F-4E52-8108-5D712A92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1556792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346685FC-374E-4451-8625-26F821C89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487090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87D4CE8-43EB-4896-9E1F-6985D8F37AE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969986" y="2312876"/>
            <a:ext cx="0" cy="17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B7FB49-8F30-43AD-8FCA-AD2E7F656D5C}"/>
              </a:ext>
            </a:extLst>
          </p:cNvPr>
          <p:cNvSpPr txBox="1"/>
          <p:nvPr/>
        </p:nvSpPr>
        <p:spPr>
          <a:xfrm>
            <a:off x="6805737" y="4282063"/>
            <a:ext cx="216116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assign out[3] = in[19]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30EB39-7ECF-428D-9B28-E028F0E1FD07}"/>
              </a:ext>
            </a:extLst>
          </p:cNvPr>
          <p:cNvSpPr txBox="1"/>
          <p:nvPr/>
        </p:nvSpPr>
        <p:spPr>
          <a:xfrm>
            <a:off x="1981201" y="4005064"/>
            <a:ext cx="3350341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wire origtmp28</a:t>
            </a:r>
          </a:p>
          <a:p>
            <a:r>
              <a:rPr lang="en-US" altLang="zh-TW" dirty="0"/>
              <a:t>assign out[3] = in[19] | origtmp28</a:t>
            </a:r>
          </a:p>
          <a:p>
            <a:r>
              <a:rPr lang="en-US" altLang="zh-TW" dirty="0"/>
              <a:t>assign origtmp28 = in[19] ^ in[19]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864C669F-261C-4105-ADAF-62ADE9DB7716}"/>
              </a:ext>
            </a:extLst>
          </p:cNvPr>
          <p:cNvSpPr/>
          <p:nvPr/>
        </p:nvSpPr>
        <p:spPr>
          <a:xfrm rot="16200000">
            <a:off x="5904390" y="4037227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04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Solve the Problem</a:t>
            </a:r>
          </a:p>
          <a:p>
            <a:pPr lvl="1"/>
            <a:r>
              <a:rPr lang="en-US" altLang="zh-TW" dirty="0"/>
              <a:t>Circuit Graph</a:t>
            </a:r>
          </a:p>
          <a:p>
            <a:pPr lvl="1"/>
            <a:r>
              <a:rPr lang="en-US" altLang="zh-TW" dirty="0"/>
              <a:t>Post-order Reduction</a:t>
            </a:r>
          </a:p>
          <a:p>
            <a:pPr lvl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Combination</a:t>
            </a:r>
          </a:p>
          <a:p>
            <a:pPr lvl="1"/>
            <a:r>
              <a:rPr lang="en-US" altLang="zh-TW" dirty="0"/>
              <a:t>Equivalence Combination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998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09928-1B6B-43F2-875C-2452D5E3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TW" dirty="0"/>
              <a:t>Example – 1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508E4CA3-99B8-4A63-B587-26C4409D2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7420" y="256490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508E4CA3-99B8-4A63-B587-26C4409D2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420" y="2564904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D57924E4-AD55-49F3-AC4B-3B6B94261C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4310" y="3789041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D57924E4-AD55-49F3-AC4B-3B6B94261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310" y="3789041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A979A69-D755-4836-B8EB-5255B6E7519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565462" y="3320988"/>
            <a:ext cx="6890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BF9D9F50-6E0A-47FC-A50F-F28E7410F6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2181" y="256490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BF9D9F50-6E0A-47FC-A50F-F28E7410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181" y="2564904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5B233DEC-AF45-4117-8074-47F00451DB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9071" y="3789041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5B233DEC-AF45-4117-8074-47F00451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71" y="3789041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75DD55B-9C87-4795-A163-24E050EBF1C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3760223" y="3320988"/>
            <a:ext cx="6890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384AAC0D-36C1-42D8-A558-AE7D932E89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3832" y="256490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384AAC0D-36C1-42D8-A558-AE7D932E8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2564904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6AC74B8B-DD43-4DE8-AD49-198E5D1578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0722" y="3789041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6AC74B8B-DD43-4DE8-AD49-198E5D157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722" y="3789041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4066F88-A2F3-421E-806E-7AACF558C821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4961874" y="3320988"/>
            <a:ext cx="6890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41A27BFB-FF72-48A4-AC8E-FF2584E2FB81}"/>
              </a:ext>
            </a:extLst>
          </p:cNvPr>
          <p:cNvSpPr/>
          <p:nvPr/>
        </p:nvSpPr>
        <p:spPr>
          <a:xfrm rot="16200000">
            <a:off x="6485671" y="3184165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328F92F-BE9C-49C7-8F9E-F62D2F450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17822" y="2431396"/>
                <a:ext cx="889592" cy="8895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3:5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328F92F-BE9C-49C7-8F9E-F62D2F450C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22" y="2431396"/>
                <a:ext cx="889592" cy="889592"/>
              </a:xfrm>
              <a:prstGeom prst="ellipse">
                <a:avLst/>
              </a:prstGeom>
              <a:blipFill>
                <a:blip r:embed="rId8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014E9ABD-43D0-4949-9753-D5612FFAF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4576" y="3789041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014E9ABD-43D0-4949-9753-D5612FFAF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76" y="3789041"/>
                <a:ext cx="756084" cy="7560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AA757AE-8655-48CC-8AC0-991655B3F455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8362618" y="3320988"/>
            <a:ext cx="0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5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09928-1B6B-43F2-875C-2452D5E3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TW" dirty="0"/>
              <a:t>Example – 2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508E4CA3-99B8-4A63-B587-26C4409D2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8396" y="197083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508E4CA3-99B8-4A63-B587-26C4409D2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396" y="1970838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D57924E4-AD55-49F3-AC4B-3B6B94261C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5286" y="3194975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D57924E4-AD55-49F3-AC4B-3B6B94261C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86" y="3194975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A979A69-D755-4836-B8EB-5255B6E7519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3346438" y="2726922"/>
            <a:ext cx="6890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BF9D9F50-6E0A-47FC-A50F-F28E7410F6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3157" y="197083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BF9D9F50-6E0A-47FC-A50F-F28E7410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57" y="1970838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5B233DEC-AF45-4117-8074-47F00451DB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0047" y="3194975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5B233DEC-AF45-4117-8074-47F00451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047" y="3194975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75DD55B-9C87-4795-A163-24E050EBF1C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541199" y="2726922"/>
            <a:ext cx="6890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32C06F55-C441-438F-A7D5-CB6587006633}"/>
              </a:ext>
            </a:extLst>
          </p:cNvPr>
          <p:cNvSpPr/>
          <p:nvPr/>
        </p:nvSpPr>
        <p:spPr>
          <a:xfrm rot="16200000">
            <a:off x="5980796" y="2536092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497C020C-D228-4D87-8E7E-C32A1E1DC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7493" y="1837330"/>
                <a:ext cx="889592" cy="8895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3:4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橢圓 11">
                <a:extLst>
                  <a:ext uri="{FF2B5EF4-FFF2-40B4-BE49-F238E27FC236}">
                    <a16:creationId xmlns:a16="http://schemas.microsoft.com/office/drawing/2014/main" id="{497C020C-D228-4D87-8E7E-C32A1E1DC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93" y="1837330"/>
                <a:ext cx="889592" cy="889592"/>
              </a:xfrm>
              <a:prstGeom prst="ellipse">
                <a:avLst/>
              </a:prstGeom>
              <a:blipFill>
                <a:blip r:embed="rId6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7C47B4F1-744C-4491-B421-BF063B2298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7493" y="3189721"/>
                <a:ext cx="894846" cy="894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19:20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7C47B4F1-744C-4491-B421-BF063B229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93" y="3189721"/>
                <a:ext cx="894846" cy="894846"/>
              </a:xfrm>
              <a:prstGeom prst="ellipse">
                <a:avLst/>
              </a:prstGeom>
              <a:blipFill>
                <a:blip r:embed="rId7"/>
                <a:stretch>
                  <a:fillRect l="-2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C611C38-BA24-4186-BC71-CFE3317135A4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7632289" y="2726922"/>
            <a:ext cx="2627" cy="46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3EBAB38-58A4-4AE3-88D6-CDFDB5949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68396" y="455262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3EBAB38-58A4-4AE3-88D6-CDFDB5949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396" y="4552620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46051F84-0B19-4CD3-AEDF-DC8ABE1FE0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75286" y="5776757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46051F84-0B19-4CD3-AEDF-DC8ABE1FE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286" y="5776757"/>
                <a:ext cx="756084" cy="7560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52D203-2D08-42BD-BD88-7BF0128377E4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>
            <a:off x="3346438" y="5308704"/>
            <a:ext cx="6890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BF8DD460-BC75-4F50-AFF8-36A5CA71B3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3157" y="455262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BF8DD460-BC75-4F50-AFF8-36A5CA71B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157" y="4552620"/>
                <a:ext cx="756084" cy="756084"/>
              </a:xfrm>
              <a:prstGeom prst="ellipse">
                <a:avLst/>
              </a:prstGeom>
              <a:blipFill>
                <a:blip r:embed="rId10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AA7ED482-550D-4A08-AF80-36E56EA05A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0047" y="5776757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AA7ED482-550D-4A08-AF80-36E56EA05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047" y="5776757"/>
                <a:ext cx="756084" cy="7560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9647EF8-9CB7-49F7-944F-4E547E6347A5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4541199" y="5308704"/>
            <a:ext cx="6890" cy="46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F0F0F3CB-FDCE-416F-B458-C82D3695A46C}"/>
              </a:ext>
            </a:extLst>
          </p:cNvPr>
          <p:cNvSpPr/>
          <p:nvPr/>
        </p:nvSpPr>
        <p:spPr>
          <a:xfrm rot="16200000">
            <a:off x="5980796" y="5117874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AE5E4B8F-7AD5-496A-AD9C-98264789FD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7493" y="4419112"/>
                <a:ext cx="889592" cy="8895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3:4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AE5E4B8F-7AD5-496A-AD9C-98264789F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93" y="4419112"/>
                <a:ext cx="889592" cy="889592"/>
              </a:xfrm>
              <a:prstGeom prst="ellipse">
                <a:avLst/>
              </a:prstGeom>
              <a:blipFill>
                <a:blip r:embed="rId12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4757A568-AFED-4E1D-9DEC-FA111875C0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7493" y="5771503"/>
                <a:ext cx="894846" cy="8948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19:21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4757A568-AFED-4E1D-9DEC-FA111875C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93" y="5771503"/>
                <a:ext cx="894846" cy="894846"/>
              </a:xfrm>
              <a:prstGeom prst="ellipse">
                <a:avLst/>
              </a:prstGeom>
              <a:blipFill>
                <a:blip r:embed="rId13"/>
                <a:stretch>
                  <a:fillRect l="-26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88E6999-F55E-47FB-A6A3-6BBF98151E54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7632289" y="5308704"/>
            <a:ext cx="2627" cy="46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乘號 26">
            <a:extLst>
              <a:ext uri="{FF2B5EF4-FFF2-40B4-BE49-F238E27FC236}">
                <a16:creationId xmlns:a16="http://schemas.microsoft.com/office/drawing/2014/main" id="{82FF2980-318F-4310-9366-9A982E853C7F}"/>
              </a:ext>
            </a:extLst>
          </p:cNvPr>
          <p:cNvSpPr/>
          <p:nvPr/>
        </p:nvSpPr>
        <p:spPr>
          <a:xfrm>
            <a:off x="5727083" y="5000043"/>
            <a:ext cx="777704" cy="10801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719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609928-1B6B-43F2-875C-2452D5E3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TW" dirty="0"/>
              <a:t>Example – 3 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508E4CA3-99B8-4A63-B587-26C4409D2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5365" y="220486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508E4CA3-99B8-4A63-B587-26C4409D2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365" y="2204864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A979A69-D755-4836-B8EB-5255B6E7519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>
            <a:off x="2353407" y="2960948"/>
            <a:ext cx="6890" cy="49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C679F4C6-95AA-4D22-A042-68B83B8D1A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255" y="3459823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C679F4C6-95AA-4D22-A042-68B83B8D1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55" y="3459823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367202C6-9B77-4C39-8352-E71FD50AF2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0416" y="4653136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367202C6-9B77-4C39-8352-E71FD50AF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16" y="4653136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69BEE8E-D0A2-4A70-97E3-3F9E786875A9}"/>
              </a:ext>
            </a:extLst>
          </p:cNvPr>
          <p:cNvCxnSpPr>
            <a:cxnSpLocks/>
            <a:stCxn id="18" idx="4"/>
            <a:endCxn id="19" idx="7"/>
          </p:cNvCxnSpPr>
          <p:nvPr/>
        </p:nvCxnSpPr>
        <p:spPr>
          <a:xfrm flipH="1">
            <a:off x="1805774" y="4215907"/>
            <a:ext cx="55452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995A01B2-95DC-485C-955B-81BDE0971E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0997" y="468124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995A01B2-95DC-485C-955B-81BDE0971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97" y="4681244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4216A8B-E17F-4515-96F5-379BD0CA702F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2360297" y="4215907"/>
            <a:ext cx="568742" cy="4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374CC136-497A-451C-BB85-1C4A5AFE3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9856" y="220486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374CC136-497A-451C-BB85-1C4A5AFE3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204864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0797060-619B-4C77-9A9C-FAB1AB8C7BBA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5177898" y="2960948"/>
            <a:ext cx="6890" cy="49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5267CA37-2C9A-41CD-A354-75AABC091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6746" y="3459823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5267CA37-2C9A-41CD-A354-75AABC091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46" y="3459823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16820237-32C9-407D-98D5-74E6843DDA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4907" y="4653136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16820237-32C9-407D-98D5-74E6843DD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907" y="4653136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89E75FA2-60A8-4D8C-92B6-9240E96ED244}"/>
              </a:ext>
            </a:extLst>
          </p:cNvPr>
          <p:cNvCxnSpPr>
            <a:cxnSpLocks/>
            <a:stCxn id="47" idx="4"/>
            <a:endCxn id="48" idx="7"/>
          </p:cNvCxnSpPr>
          <p:nvPr/>
        </p:nvCxnSpPr>
        <p:spPr>
          <a:xfrm flipH="1">
            <a:off x="4630265" y="4215907"/>
            <a:ext cx="55452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628D1F1D-6E4D-4D8F-98B1-97DD8EF7E3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5488" y="468124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628D1F1D-6E4D-4D8F-98B1-97DD8EF7E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88" y="4681244"/>
                <a:ext cx="756084" cy="7560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A1A35BB-7D36-48B8-81D6-8E9C9F0AB7AE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>
            <a:off x="5184788" y="4215907"/>
            <a:ext cx="568742" cy="4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箭號: 向下 51">
            <a:extLst>
              <a:ext uri="{FF2B5EF4-FFF2-40B4-BE49-F238E27FC236}">
                <a16:creationId xmlns:a16="http://schemas.microsoft.com/office/drawing/2014/main" id="{B77DBECC-8C67-4870-965D-CE68ADDF0B4C}"/>
              </a:ext>
            </a:extLst>
          </p:cNvPr>
          <p:cNvSpPr/>
          <p:nvPr/>
        </p:nvSpPr>
        <p:spPr>
          <a:xfrm rot="16200000">
            <a:off x="7026361" y="3232989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432861AB-CFA3-4F44-80E9-1B0E37AAB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72867" y="220486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3:4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432861AB-CFA3-4F44-80E9-1B0E37AABF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867" y="2204864"/>
                <a:ext cx="756084" cy="756084"/>
              </a:xfrm>
              <a:prstGeom prst="ellipse">
                <a:avLst/>
              </a:prstGeom>
              <a:blipFill>
                <a:blip r:embed="rId10"/>
                <a:stretch>
                  <a:fillRect l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5C94881-FB18-4031-9E80-C2E648116AAA}"/>
              </a:ext>
            </a:extLst>
          </p:cNvPr>
          <p:cNvCxnSpPr>
            <a:cxnSpLocks/>
            <a:stCxn id="67" idx="4"/>
            <a:endCxn id="69" idx="0"/>
          </p:cNvCxnSpPr>
          <p:nvPr/>
        </p:nvCxnSpPr>
        <p:spPr>
          <a:xfrm>
            <a:off x="9350909" y="2960948"/>
            <a:ext cx="6890" cy="49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FFDE6246-844F-4EF5-9ABD-961D33122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79757" y="3459823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FFDE6246-844F-4EF5-9ABD-961D33122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757" y="3459823"/>
                <a:ext cx="756084" cy="7560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62C8E032-9173-4EED-B997-146BBD5B6F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57918" y="4653136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2:3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62C8E032-9173-4EED-B997-146BBD5B6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918" y="4653136"/>
                <a:ext cx="756084" cy="756084"/>
              </a:xfrm>
              <a:prstGeom prst="ellipse">
                <a:avLst/>
              </a:prstGeom>
              <a:blipFill>
                <a:blip r:embed="rId1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21F7FC0-0794-418A-834F-3B94C71E8F91}"/>
              </a:ext>
            </a:extLst>
          </p:cNvPr>
          <p:cNvCxnSpPr>
            <a:cxnSpLocks/>
            <a:stCxn id="69" idx="4"/>
            <a:endCxn id="70" idx="7"/>
          </p:cNvCxnSpPr>
          <p:nvPr/>
        </p:nvCxnSpPr>
        <p:spPr>
          <a:xfrm flipH="1">
            <a:off x="8803276" y="4215907"/>
            <a:ext cx="55452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橢圓 71">
                <a:extLst>
                  <a:ext uri="{FF2B5EF4-FFF2-40B4-BE49-F238E27FC236}">
                    <a16:creationId xmlns:a16="http://schemas.microsoft.com/office/drawing/2014/main" id="{4CA3781F-45DF-432B-AA8D-E2AEBEF0BD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48499" y="468124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5:6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2" name="橢圓 71">
                <a:extLst>
                  <a:ext uri="{FF2B5EF4-FFF2-40B4-BE49-F238E27FC236}">
                    <a16:creationId xmlns:a16="http://schemas.microsoft.com/office/drawing/2014/main" id="{4CA3781F-45DF-432B-AA8D-E2AEBEF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499" y="4681244"/>
                <a:ext cx="756084" cy="756084"/>
              </a:xfrm>
              <a:prstGeom prst="ellipse">
                <a:avLst/>
              </a:prstGeom>
              <a:blipFill>
                <a:blip r:embed="rId13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93A6352E-3A6C-477E-9687-70C052ACD1DD}"/>
              </a:ext>
            </a:extLst>
          </p:cNvPr>
          <p:cNvCxnSpPr>
            <a:cxnSpLocks/>
            <a:stCxn id="69" idx="4"/>
            <a:endCxn id="72" idx="0"/>
          </p:cNvCxnSpPr>
          <p:nvPr/>
        </p:nvCxnSpPr>
        <p:spPr>
          <a:xfrm>
            <a:off x="9357799" y="4215907"/>
            <a:ext cx="568742" cy="4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930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Solve the Problem</a:t>
            </a:r>
          </a:p>
          <a:p>
            <a:pPr lvl="1"/>
            <a:r>
              <a:rPr lang="en-US" altLang="zh-TW" dirty="0"/>
              <a:t>Circuit Graph</a:t>
            </a:r>
          </a:p>
          <a:p>
            <a:pPr lvl="1"/>
            <a:r>
              <a:rPr lang="en-US" altLang="zh-TW" dirty="0"/>
              <a:t>Post-order Reduction</a:t>
            </a:r>
          </a:p>
          <a:p>
            <a:pPr lvl="1"/>
            <a:r>
              <a:rPr lang="en-US" altLang="zh-TW" dirty="0"/>
              <a:t>Continuous Combination</a:t>
            </a:r>
          </a:p>
          <a:p>
            <a:pPr lvl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Equivalence Combination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10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11160-F113-49F1-8754-D491C961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3723098B-7601-4B0E-B006-95C751313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75365" y="220486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3723098B-7601-4B0E-B006-95C751313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365" y="2204864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4DD2DD5-0AEB-4C01-9F3D-E98BBF6EF78F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353407" y="2960948"/>
            <a:ext cx="6890" cy="49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8675096C-32BD-4299-B540-F83DFCB50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255" y="3459823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8675096C-32BD-4299-B540-F83DFCB50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55" y="3459823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03F4258B-F5FA-496A-B846-FB8F91F1B1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60416" y="4653136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03F4258B-F5FA-496A-B846-FB8F91F1B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16" y="4653136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BC90FBB-E48F-48B1-A240-EC718E79D49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1805774" y="4215907"/>
            <a:ext cx="55452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927E45F5-B26F-4FB6-8962-14B0659873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0997" y="468124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927E45F5-B26F-4FB6-8962-14B065987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997" y="4681244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1FBDF26-2B09-45F3-98B8-083B06CF6596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360297" y="4215907"/>
            <a:ext cx="568742" cy="4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F53384E9-587F-4736-B1C7-4364737B7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1824" y="2199686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F53384E9-587F-4736-B1C7-4364737B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24" y="2199686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A713626-E729-484E-87FB-F0EDEDC0B0C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4889866" y="2955770"/>
            <a:ext cx="6890" cy="49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12C09807-06A4-4836-B607-954B1D220E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8714" y="3454645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12C09807-06A4-4836-B607-954B1D220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714" y="3454645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161AE9AA-2118-4520-8F31-143DFA566D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6875" y="464795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161AE9AA-2118-4520-8F31-143DFA566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875" y="4647958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B0BFAD5-D33E-442E-B4AF-BA8EAFE15005}"/>
              </a:ext>
            </a:extLst>
          </p:cNvPr>
          <p:cNvCxnSpPr>
            <a:cxnSpLocks/>
            <a:stCxn id="13" idx="4"/>
            <a:endCxn id="14" idx="7"/>
          </p:cNvCxnSpPr>
          <p:nvPr/>
        </p:nvCxnSpPr>
        <p:spPr>
          <a:xfrm flipH="1">
            <a:off x="4342233" y="4210729"/>
            <a:ext cx="55452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00907E83-057C-45C1-AE1E-97ADA46949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87456" y="4676066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00907E83-057C-45C1-AE1E-97ADA4694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456" y="4676066"/>
                <a:ext cx="756084" cy="7560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EAA5685-18EC-4E4D-88BC-0DC3FC99AB60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4896756" y="4210729"/>
            <a:ext cx="568742" cy="4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A911D93-05A5-423F-8DBF-3A74787B09F7}"/>
              </a:ext>
            </a:extLst>
          </p:cNvPr>
          <p:cNvSpPr/>
          <p:nvPr/>
        </p:nvSpPr>
        <p:spPr>
          <a:xfrm>
            <a:off x="695400" y="3212976"/>
            <a:ext cx="5725516" cy="2520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02F7E6F6-B7C6-45D4-8702-A4DB93BFB35D}"/>
              </a:ext>
            </a:extLst>
          </p:cNvPr>
          <p:cNvSpPr/>
          <p:nvPr/>
        </p:nvSpPr>
        <p:spPr>
          <a:xfrm rot="16200000">
            <a:off x="6891803" y="3184164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27F07BCF-D035-4A14-B614-E33A5AF2A9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17083" y="235405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27F07BCF-D035-4A14-B614-E33A5AF2A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083" y="2354058"/>
                <a:ext cx="756084" cy="756084"/>
              </a:xfrm>
              <a:prstGeom prst="ellipse">
                <a:avLst/>
              </a:prstGeom>
              <a:blipFill>
                <a:blip r:embed="rId10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B26C306-7ADD-4AF3-86AB-998580860740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8495125" y="3110142"/>
            <a:ext cx="6890" cy="49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1FD15DF-C1E0-427F-B1E0-F903C744E6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23973" y="3609017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91FD15DF-C1E0-427F-B1E0-F903C744E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973" y="3609017"/>
                <a:ext cx="756084" cy="7560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E9E7C7EC-C0C7-42F3-878A-14209F6973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02134" y="480233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E9E7C7EC-C0C7-42F3-878A-14209F697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2134" y="4802330"/>
                <a:ext cx="756084" cy="7560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16CF4B6-0EAE-41EF-AD99-2D23536870EE}"/>
              </a:ext>
            </a:extLst>
          </p:cNvPr>
          <p:cNvCxnSpPr>
            <a:cxnSpLocks/>
            <a:stCxn id="29" idx="4"/>
            <a:endCxn id="30" idx="7"/>
          </p:cNvCxnSpPr>
          <p:nvPr/>
        </p:nvCxnSpPr>
        <p:spPr>
          <a:xfrm flipH="1">
            <a:off x="7947492" y="4365101"/>
            <a:ext cx="55452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F487ECE6-EA8B-478D-BA2C-D6806329A5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92715" y="483043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F487ECE6-EA8B-478D-BA2C-D6806329A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715" y="4830438"/>
                <a:ext cx="756084" cy="7560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8098FAE5-D24D-437D-8CF0-EA9F467F1073}"/>
              </a:ext>
            </a:extLst>
          </p:cNvPr>
          <p:cNvCxnSpPr>
            <a:cxnSpLocks/>
            <a:stCxn id="29" idx="4"/>
            <a:endCxn id="32" idx="0"/>
          </p:cNvCxnSpPr>
          <p:nvPr/>
        </p:nvCxnSpPr>
        <p:spPr>
          <a:xfrm>
            <a:off x="8502015" y="4365101"/>
            <a:ext cx="568742" cy="4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40AA574F-6FC7-4774-A3DB-A9D69E64B4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88488" y="235390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40AA574F-6FC7-4774-A3DB-A9D69E64B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488" y="2353900"/>
                <a:ext cx="756084" cy="756084"/>
              </a:xfrm>
              <a:prstGeom prst="ellipse">
                <a:avLst/>
              </a:prstGeom>
              <a:blipFill>
                <a:blip r:embed="rId1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6743412-4323-43E2-AED0-A8695C6D3A08}"/>
              </a:ext>
            </a:extLst>
          </p:cNvPr>
          <p:cNvCxnSpPr>
            <a:cxnSpLocks/>
            <a:stCxn id="34" idx="2"/>
            <a:endCxn id="27" idx="6"/>
          </p:cNvCxnSpPr>
          <p:nvPr/>
        </p:nvCxnSpPr>
        <p:spPr>
          <a:xfrm flipH="1">
            <a:off x="8873167" y="2731942"/>
            <a:ext cx="1615321" cy="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938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11160-F113-49F1-8754-D491C961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3723098B-7601-4B0E-B006-95C7513132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26171" y="1232277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3723098B-7601-4B0E-B006-95C751313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171" y="1232277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4DD2DD5-0AEB-4C01-9F3D-E98BBF6EF78F}"/>
              </a:ext>
            </a:extLst>
          </p:cNvPr>
          <p:cNvCxnSpPr>
            <a:cxnSpLocks/>
            <a:stCxn id="4" idx="4"/>
            <a:endCxn id="36" idx="0"/>
          </p:cNvCxnSpPr>
          <p:nvPr/>
        </p:nvCxnSpPr>
        <p:spPr>
          <a:xfrm>
            <a:off x="1604213" y="1988361"/>
            <a:ext cx="0" cy="4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8675096C-32BD-4299-B540-F83DFCB507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6345" y="4745606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8675096C-32BD-4299-B540-F83DFCB50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345" y="4745606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03F4258B-F5FA-496A-B846-FB8F91F1B1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506" y="5938919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03F4258B-F5FA-496A-B846-FB8F91F1B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06" y="5938919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BC90FBB-E48F-48B1-A240-EC718E79D49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1739864" y="5501690"/>
            <a:ext cx="55452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927E45F5-B26F-4FB6-8962-14B0659873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5087" y="5967027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927E45F5-B26F-4FB6-8962-14B065987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087" y="5967027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1FBDF26-2B09-45F3-98B8-083B06CF6596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294387" y="5501690"/>
            <a:ext cx="568742" cy="4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F53384E9-587F-4736-B1C7-4364737B77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99945" y="204736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F53384E9-587F-4736-B1C7-4364737B7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45" y="2047362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A713626-E729-484E-87FB-F0EDEDC0B0C6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4877987" y="2803446"/>
            <a:ext cx="6890" cy="498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12C09807-06A4-4836-B607-954B1D220E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6835" y="3302321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12C09807-06A4-4836-B607-954B1D220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35" y="3302321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161AE9AA-2118-4520-8F31-143DFA566D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4996" y="449563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161AE9AA-2118-4520-8F31-143DFA566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996" y="4495634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B0BFAD5-D33E-442E-B4AF-BA8EAFE15005}"/>
              </a:ext>
            </a:extLst>
          </p:cNvPr>
          <p:cNvCxnSpPr>
            <a:cxnSpLocks/>
            <a:stCxn id="13" idx="4"/>
            <a:endCxn id="14" idx="7"/>
          </p:cNvCxnSpPr>
          <p:nvPr/>
        </p:nvCxnSpPr>
        <p:spPr>
          <a:xfrm flipH="1">
            <a:off x="4330354" y="4058405"/>
            <a:ext cx="55452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00907E83-057C-45C1-AE1E-97ADA46949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5577" y="4523742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00907E83-057C-45C1-AE1E-97ADA4694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77" y="4523742"/>
                <a:ext cx="756084" cy="75608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EAA5685-18EC-4E4D-88BC-0DC3FC99AB60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4884877" y="4058405"/>
            <a:ext cx="568742" cy="4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02F7E6F6-B7C6-45D4-8702-A4DB93BFB35D}"/>
              </a:ext>
            </a:extLst>
          </p:cNvPr>
          <p:cNvSpPr/>
          <p:nvPr/>
        </p:nvSpPr>
        <p:spPr>
          <a:xfrm rot="16200000">
            <a:off x="6340836" y="3209809"/>
            <a:ext cx="360040" cy="849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40AA574F-6FC7-4774-A3DB-A9D69E64B4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87787" y="94340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40AA574F-6FC7-4774-A3DB-A9D69E64B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787" y="943404"/>
                <a:ext cx="756084" cy="756084"/>
              </a:xfrm>
              <a:prstGeom prst="ellipse">
                <a:avLst/>
              </a:prstGeom>
              <a:blipFill>
                <a:blip r:embed="rId10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17E8DE8D-D02B-48F0-AAD1-C5B0DAA74D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26171" y="2443449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橢圓 35">
                <a:extLst>
                  <a:ext uri="{FF2B5EF4-FFF2-40B4-BE49-F238E27FC236}">
                    <a16:creationId xmlns:a16="http://schemas.microsoft.com/office/drawing/2014/main" id="{17E8DE8D-D02B-48F0-AAD1-C5B0DAA74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171" y="2443449"/>
                <a:ext cx="756084" cy="7560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F13BBDB-8EEA-4868-B919-4F136C8BD48E}"/>
              </a:ext>
            </a:extLst>
          </p:cNvPr>
          <p:cNvCxnSpPr>
            <a:cxnSpLocks/>
            <a:stCxn id="36" idx="5"/>
            <a:endCxn id="38" idx="0"/>
          </p:cNvCxnSpPr>
          <p:nvPr/>
        </p:nvCxnSpPr>
        <p:spPr>
          <a:xfrm>
            <a:off x="1871529" y="3088807"/>
            <a:ext cx="416648" cy="36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7B73A3B9-3C50-4461-96AD-DBF94CCD9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0135" y="3454645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8" name="橢圓 37">
                <a:extLst>
                  <a:ext uri="{FF2B5EF4-FFF2-40B4-BE49-F238E27FC236}">
                    <a16:creationId xmlns:a16="http://schemas.microsoft.com/office/drawing/2014/main" id="{7B73A3B9-3C50-4461-96AD-DBF94CCD9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135" y="3454645"/>
                <a:ext cx="756084" cy="7560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773E867-C378-4615-8F98-90C083C21997}"/>
              </a:ext>
            </a:extLst>
          </p:cNvPr>
          <p:cNvCxnSpPr>
            <a:cxnSpLocks/>
            <a:stCxn id="38" idx="4"/>
            <a:endCxn id="6" idx="0"/>
          </p:cNvCxnSpPr>
          <p:nvPr/>
        </p:nvCxnSpPr>
        <p:spPr>
          <a:xfrm>
            <a:off x="2288177" y="4210729"/>
            <a:ext cx="6210" cy="53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36407B0-2EFB-4A80-954F-23D30E4C68A0}"/>
              </a:ext>
            </a:extLst>
          </p:cNvPr>
          <p:cNvCxnSpPr>
            <a:cxnSpLocks/>
            <a:stCxn id="36" idx="3"/>
            <a:endCxn id="41" idx="0"/>
          </p:cNvCxnSpPr>
          <p:nvPr/>
        </p:nvCxnSpPr>
        <p:spPr>
          <a:xfrm flipH="1">
            <a:off x="753918" y="3088807"/>
            <a:ext cx="582979" cy="32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D208D801-2009-46B8-9FFE-B220F00E5F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876" y="341099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𝐼𝑁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1" name="橢圓 40">
                <a:extLst>
                  <a:ext uri="{FF2B5EF4-FFF2-40B4-BE49-F238E27FC236}">
                    <a16:creationId xmlns:a16="http://schemas.microsoft.com/office/drawing/2014/main" id="{D208D801-2009-46B8-9FFE-B220F00E5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6" y="3410998"/>
                <a:ext cx="756084" cy="7560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6E5733-7CEC-42BD-940A-D4C468FB93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4420" y="946916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5" name="橢圓 44">
                <a:extLst>
                  <a:ext uri="{FF2B5EF4-FFF2-40B4-BE49-F238E27FC236}">
                    <a16:creationId xmlns:a16="http://schemas.microsoft.com/office/drawing/2014/main" id="{256E5733-7CEC-42BD-940A-D4C468FB9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20" y="946916"/>
                <a:ext cx="756084" cy="756084"/>
              </a:xfrm>
              <a:prstGeom prst="ellipse">
                <a:avLst/>
              </a:prstGeom>
              <a:blipFill>
                <a:blip r:embed="rId14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C2246843-B74D-4313-A6C1-5790B764AFD1}"/>
              </a:ext>
            </a:extLst>
          </p:cNvPr>
          <p:cNvCxnSpPr>
            <a:cxnSpLocks/>
            <a:stCxn id="45" idx="4"/>
            <a:endCxn id="52" idx="0"/>
          </p:cNvCxnSpPr>
          <p:nvPr/>
        </p:nvCxnSpPr>
        <p:spPr>
          <a:xfrm>
            <a:off x="8912462" y="1703000"/>
            <a:ext cx="0" cy="4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757BFF2E-27B8-4D48-9C16-7DAEF9324D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4594" y="4460245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757BFF2E-27B8-4D48-9C16-7DAEF9324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594" y="4460245"/>
                <a:ext cx="756084" cy="75608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3E5FD5B3-CF65-49A2-A864-77C276F5A8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02755" y="565355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3E5FD5B3-CF65-49A2-A864-77C276F5A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55" y="5653558"/>
                <a:ext cx="756084" cy="756084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7336D20-42D7-4B41-A5EB-F4361E793C4E}"/>
              </a:ext>
            </a:extLst>
          </p:cNvPr>
          <p:cNvCxnSpPr>
            <a:cxnSpLocks/>
            <a:stCxn id="47" idx="4"/>
            <a:endCxn id="48" idx="7"/>
          </p:cNvCxnSpPr>
          <p:nvPr/>
        </p:nvCxnSpPr>
        <p:spPr>
          <a:xfrm flipH="1">
            <a:off x="9048113" y="5216329"/>
            <a:ext cx="55452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CD3A1BF4-0CC5-478D-B2E7-D7F998212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93336" y="5681666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CD3A1BF4-0CC5-478D-B2E7-D7F998212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36" y="5681666"/>
                <a:ext cx="756084" cy="756084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461298EA-8CF9-43B1-896A-913FB282783C}"/>
              </a:ext>
            </a:extLst>
          </p:cNvPr>
          <p:cNvCxnSpPr>
            <a:cxnSpLocks/>
            <a:stCxn id="47" idx="4"/>
            <a:endCxn id="50" idx="0"/>
          </p:cNvCxnSpPr>
          <p:nvPr/>
        </p:nvCxnSpPr>
        <p:spPr>
          <a:xfrm>
            <a:off x="9602636" y="5216329"/>
            <a:ext cx="568742" cy="4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3B3D574D-894C-4469-8709-8CE5A370ED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34420" y="215808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3B3D574D-894C-4469-8709-8CE5A370E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20" y="2158088"/>
                <a:ext cx="756084" cy="756084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7348FE75-6742-4B2D-AF1E-07D703D408D9}"/>
              </a:ext>
            </a:extLst>
          </p:cNvPr>
          <p:cNvCxnSpPr>
            <a:cxnSpLocks/>
            <a:stCxn id="52" idx="5"/>
            <a:endCxn id="54" idx="0"/>
          </p:cNvCxnSpPr>
          <p:nvPr/>
        </p:nvCxnSpPr>
        <p:spPr>
          <a:xfrm>
            <a:off x="9179778" y="2803446"/>
            <a:ext cx="416648" cy="36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C156F629-4AC4-43FC-822F-B8B1D4A8E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18384" y="3169284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4" name="橢圓 53">
                <a:extLst>
                  <a:ext uri="{FF2B5EF4-FFF2-40B4-BE49-F238E27FC236}">
                    <a16:creationId xmlns:a16="http://schemas.microsoft.com/office/drawing/2014/main" id="{C156F629-4AC4-43FC-822F-B8B1D4A8E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384" y="3169284"/>
                <a:ext cx="756084" cy="756084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BAA1D304-66B1-4E41-B582-85EC2A27408E}"/>
              </a:ext>
            </a:extLst>
          </p:cNvPr>
          <p:cNvCxnSpPr>
            <a:cxnSpLocks/>
            <a:stCxn id="54" idx="4"/>
            <a:endCxn id="47" idx="0"/>
          </p:cNvCxnSpPr>
          <p:nvPr/>
        </p:nvCxnSpPr>
        <p:spPr>
          <a:xfrm>
            <a:off x="9596426" y="3925368"/>
            <a:ext cx="6210" cy="53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E8FBCCC4-973F-4E90-9782-7CF7495E1683}"/>
              </a:ext>
            </a:extLst>
          </p:cNvPr>
          <p:cNvCxnSpPr>
            <a:cxnSpLocks/>
            <a:stCxn id="52" idx="3"/>
            <a:endCxn id="57" idx="0"/>
          </p:cNvCxnSpPr>
          <p:nvPr/>
        </p:nvCxnSpPr>
        <p:spPr>
          <a:xfrm flipH="1">
            <a:off x="8062167" y="2803446"/>
            <a:ext cx="582979" cy="32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172D598B-B89C-424B-ADCB-7CEA5F09E6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84125" y="3125637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𝐼𝑁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57" name="橢圓 56">
                <a:extLst>
                  <a:ext uri="{FF2B5EF4-FFF2-40B4-BE49-F238E27FC236}">
                    <a16:creationId xmlns:a16="http://schemas.microsoft.com/office/drawing/2014/main" id="{172D598B-B89C-424B-ADCB-7CEA5F09E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25" y="3125637"/>
                <a:ext cx="756084" cy="756084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C19B4C73-D47C-4AE9-A036-C83BCA34FA8B}"/>
              </a:ext>
            </a:extLst>
          </p:cNvPr>
          <p:cNvCxnSpPr>
            <a:cxnSpLocks/>
            <a:stCxn id="34" idx="4"/>
            <a:endCxn id="54" idx="0"/>
          </p:cNvCxnSpPr>
          <p:nvPr/>
        </p:nvCxnSpPr>
        <p:spPr>
          <a:xfrm flipH="1">
            <a:off x="9596426" y="1699488"/>
            <a:ext cx="1369403" cy="146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791FD2CA-E377-4391-8EA6-FEF21FC88257}"/>
              </a:ext>
            </a:extLst>
          </p:cNvPr>
          <p:cNvSpPr/>
          <p:nvPr/>
        </p:nvSpPr>
        <p:spPr>
          <a:xfrm>
            <a:off x="1021862" y="4532920"/>
            <a:ext cx="2427411" cy="223161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DE2EB645-1614-447A-A620-A43F0DF4C765}"/>
              </a:ext>
            </a:extLst>
          </p:cNvPr>
          <p:cNvSpPr/>
          <p:nvPr/>
        </p:nvSpPr>
        <p:spPr>
          <a:xfrm>
            <a:off x="3567797" y="3196800"/>
            <a:ext cx="2427411" cy="223161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787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9561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45043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Struct Component</a:t>
            </a:r>
          </a:p>
          <a:p>
            <a:pPr lvl="1"/>
            <a:r>
              <a:rPr lang="en-US" altLang="zh-TW" dirty="0"/>
              <a:t>Data</a:t>
            </a:r>
          </a:p>
          <a:p>
            <a:pPr lvl="2"/>
            <a:r>
              <a:rPr lang="en-US" altLang="zh-TW" dirty="0"/>
              <a:t>int type // BIT, IN, OUT, WIRE, OR, AND, NOT, XOR</a:t>
            </a:r>
          </a:p>
          <a:p>
            <a:pPr lvl="2"/>
            <a:r>
              <a:rPr lang="en-US" altLang="zh-TW" dirty="0"/>
              <a:t>int </a:t>
            </a:r>
            <a:r>
              <a:rPr lang="en-US" altLang="zh-TW" dirty="0" err="1"/>
              <a:t>msb</a:t>
            </a:r>
            <a:endParaRPr lang="en-US" altLang="zh-TW" dirty="0"/>
          </a:p>
          <a:p>
            <a:pPr lvl="2"/>
            <a:r>
              <a:rPr lang="en-US" altLang="zh-TW" dirty="0"/>
              <a:t>int </a:t>
            </a:r>
            <a:r>
              <a:rPr lang="en-US" altLang="zh-TW" dirty="0" err="1"/>
              <a:t>lsb</a:t>
            </a:r>
            <a:endParaRPr lang="en-US" altLang="zh-TW" dirty="0"/>
          </a:p>
          <a:p>
            <a:pPr lvl="2"/>
            <a:r>
              <a:rPr lang="en-US" altLang="zh-TW" dirty="0"/>
              <a:t>int id</a:t>
            </a:r>
          </a:p>
          <a:p>
            <a:pPr lvl="2"/>
            <a:r>
              <a:rPr lang="en-US" altLang="zh-TW" dirty="0"/>
              <a:t>Component *left</a:t>
            </a:r>
          </a:p>
          <a:p>
            <a:pPr lvl="2"/>
            <a:r>
              <a:rPr lang="en-US" altLang="zh-TW" dirty="0"/>
              <a:t>Component *right</a:t>
            </a:r>
          </a:p>
          <a:p>
            <a:pPr lvl="2"/>
            <a:r>
              <a:rPr lang="en-US" altLang="zh-TW" dirty="0"/>
              <a:t>Component *parent</a:t>
            </a:r>
          </a:p>
        </p:txBody>
      </p:sp>
    </p:spTree>
    <p:extLst>
      <p:ext uri="{BB962C8B-B14F-4D97-AF65-F5344CB8AC3E}">
        <p14:creationId xmlns:p14="http://schemas.microsoft.com/office/powerpoint/2010/main" val="79881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640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112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EBBBD-B88F-448D-A746-8480D40B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Alpha Test Evaluation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9174EF1-D5EF-498D-8A3B-B9D214BAC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969628"/>
              </p:ext>
            </p:extLst>
          </p:nvPr>
        </p:nvGraphicFramePr>
        <p:xfrm>
          <a:off x="609600" y="1600200"/>
          <a:ext cx="109728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14300490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26496241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8439108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1661707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22543248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44988364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92208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Testcase1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Testcase2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Testcase3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Testcase4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Testcase5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Testcase6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9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06/28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0.41667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1.81818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0.0005004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522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69E639FE-6E90-492C-A131-EC1522D1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7" y="3409520"/>
            <a:ext cx="10848599" cy="217504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DE837AB4-D06E-469B-AC78-4A04E999360F}"/>
              </a:ext>
            </a:extLst>
          </p:cNvPr>
          <p:cNvSpPr/>
          <p:nvPr/>
        </p:nvSpPr>
        <p:spPr>
          <a:xfrm>
            <a:off x="1271464" y="4797152"/>
            <a:ext cx="1584176" cy="21602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029F1F1A-0D36-4A10-B88D-15F037EE3023}"/>
              </a:ext>
            </a:extLst>
          </p:cNvPr>
          <p:cNvSpPr/>
          <p:nvPr/>
        </p:nvSpPr>
        <p:spPr>
          <a:xfrm>
            <a:off x="7968208" y="4581128"/>
            <a:ext cx="1584176" cy="21602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60EEEDE-B872-4074-B919-23BEC14489C0}"/>
              </a:ext>
            </a:extLst>
          </p:cNvPr>
          <p:cNvSpPr/>
          <p:nvPr/>
        </p:nvSpPr>
        <p:spPr>
          <a:xfrm>
            <a:off x="9579992" y="4365104"/>
            <a:ext cx="1584176" cy="21602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133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FB765-A534-4A4C-8FF6-5BD36B93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Improve After Alpha Test</a:t>
            </a:r>
            <a:endParaRPr lang="zh-TW" altLang="en-US" dirty="0"/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1D59A9D7-3366-41CC-883B-9EE8FD430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72845"/>
              </p:ext>
            </p:extLst>
          </p:nvPr>
        </p:nvGraphicFramePr>
        <p:xfrm>
          <a:off x="609600" y="1600200"/>
          <a:ext cx="109728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14300490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26496241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8439108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1661707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22543248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44988364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922089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Testcase1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Testcase2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Testcase3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Testcase4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Testcase5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Testcase6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95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07/22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0.5660377358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0.5970149254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0.6182795699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0.5000000000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4.0000000000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0.0009995002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358522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4D626606-FB0D-4AEC-9E7D-31BDD1EA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67" y="3409520"/>
            <a:ext cx="10848599" cy="21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64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Runtime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0DB3A36-B720-41CB-B7F2-E76A4D885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32" y="1196752"/>
            <a:ext cx="10225136" cy="54853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39DB542-94F9-44AB-9B17-58A1CF1A9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3429000"/>
            <a:ext cx="6627327" cy="272889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41322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DE523-B37E-497C-A720-BEA20BAB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Testcase4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C20F26-44A9-407C-A116-7AEEB25D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original.v</a:t>
            </a:r>
            <a:r>
              <a:rPr lang="en-US" altLang="zh-TW" dirty="0"/>
              <a:t> (106 lines)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5C9FA58-BB51-4E66-9787-E20436BF8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/>
              <a:t>optimized.v</a:t>
            </a:r>
            <a:r>
              <a:rPr lang="en-US" altLang="zh-TW" dirty="0"/>
              <a:t> (8 lines)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023B78A-4C18-49C5-BF53-CAF5A9BB13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3473" y="2174874"/>
            <a:ext cx="3442976" cy="4584689"/>
          </a:xfrm>
          <a:prstGeom prst="rect">
            <a:avLst/>
          </a:prstGeo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7C3A3BC3-39BC-4C28-A8C3-B49CB37FDD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9326" y="3078807"/>
            <a:ext cx="509658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5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DE523-B37E-497C-A720-BEA20BAB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Testcase5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C20F26-44A9-407C-A116-7AEEB25D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original.v</a:t>
            </a:r>
            <a:r>
              <a:rPr lang="en-US" altLang="zh-TW" dirty="0"/>
              <a:t> (86 lines)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5C9FA58-BB51-4E66-9787-E20436BF8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err="1"/>
              <a:t>optimized.v</a:t>
            </a:r>
            <a:r>
              <a:rPr lang="en-US" altLang="zh-TW" dirty="0"/>
              <a:t> (8 lines)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03C61085-57FB-4F05-84E6-4C987106B6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99456" y="2174875"/>
            <a:ext cx="3677679" cy="4615128"/>
          </a:xfrm>
          <a:prstGeom prst="rect">
            <a:avLst/>
          </a:prstGeo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B3038318-5B55-4BC3-8606-09C8C53612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29905" y="3074044"/>
            <a:ext cx="431542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62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29D9525-3EDA-4992-B662-0207186B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(986 Lines)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B199F994-1168-4432-9BBA-D34DAA44C2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603425"/>
            <a:ext cx="5384800" cy="4519513"/>
          </a:xfrm>
          <a:prstGeom prst="rect">
            <a:avLst/>
          </a:prstGeo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CB8944D9-6CA6-4DAF-8473-22FF08D2B5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1737603"/>
            <a:ext cx="5384800" cy="42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11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40E5D-B797-47AA-B5F3-3191407F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(986 Lines)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3A438A8-2935-49E8-9F87-94F51ADF16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3531" y="1600200"/>
            <a:ext cx="4471493" cy="4853136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944749AF-4B21-4E27-ADAF-0F580AD54D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0429" y="1842580"/>
            <a:ext cx="5663971" cy="425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1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Difficulties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8878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7C457-D4F8-4416-B538-ACA83DED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Post-order Reduction: Not Obvious Cases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D527CE-74A5-4CF5-825E-47D771687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Some cases are not easy to know it can reduce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D527CE-74A5-4CF5-825E-47D771687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49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Hardware simulation with CPU is basically a compiler topic.</a:t>
            </a:r>
          </a:p>
          <a:p>
            <a:r>
              <a:rPr lang="en-US" altLang="zh-TW" dirty="0"/>
              <a:t>Intermediate Representations (IR)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Minimizing instructions </a:t>
            </a:r>
            <a:r>
              <a:rPr lang="en-US" altLang="zh-TW" dirty="0"/>
              <a:t>is beneficial to reduce runtime due to less code being executed and data locality</a:t>
            </a:r>
          </a:p>
          <a:p>
            <a:r>
              <a:rPr lang="en-US" altLang="zh-TW" dirty="0"/>
              <a:t>Verilog Simulation Optimization via Instruction Reduction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182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52E67F-847E-430E-B5C8-7F47D2AB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Equivalent?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55008326-F014-4A6F-B0C6-54F1AF73C3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15692" y="99060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55008326-F014-4A6F-B0C6-54F1AF73C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92" y="990608"/>
                <a:ext cx="756084" cy="756084"/>
              </a:xfrm>
              <a:prstGeom prst="ellipse">
                <a:avLst/>
              </a:prstGeom>
              <a:blipFill>
                <a:blip r:embed="rId2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F490C31-9DC6-4173-98A6-5B353DBBFE6B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2693734" y="1746692"/>
            <a:ext cx="0" cy="4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6D46EC8-8B64-4506-ADAD-7230D4F04C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05866" y="4503937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6D46EC8-8B64-4506-ADAD-7230D4F04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66" y="4503937"/>
                <a:ext cx="756084" cy="75608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079874-9891-4664-B120-D962F61138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4027" y="569725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079874-9891-4664-B120-D962F6113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027" y="5697250"/>
                <a:ext cx="756084" cy="75608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545695D-AB6E-4E2B-B2B2-026B44364392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H="1">
            <a:off x="2829385" y="5260021"/>
            <a:ext cx="55452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D9E194EF-705D-4964-86D6-12488D2C72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4608" y="572535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橢圓 8">
                <a:extLst>
                  <a:ext uri="{FF2B5EF4-FFF2-40B4-BE49-F238E27FC236}">
                    <a16:creationId xmlns:a16="http://schemas.microsoft.com/office/drawing/2014/main" id="{D9E194EF-705D-4964-86D6-12488D2C7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08" y="5725358"/>
                <a:ext cx="756084" cy="75608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FD8DDBE-3461-47FA-8447-8F17DC2E5078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383908" y="5260021"/>
            <a:ext cx="568742" cy="4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7FB1A968-1353-4FDF-9935-FFF8D59739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15692" y="220178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7FB1A968-1353-4FDF-9935-FFF8D5973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92" y="2201780"/>
                <a:ext cx="756084" cy="75608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2C05F15-FA1A-40FB-B165-68054B142D14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2961050" y="2847138"/>
            <a:ext cx="416648" cy="36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7F5FB1D5-6880-4D36-B054-CDAA8007F1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99656" y="3212976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7F5FB1D5-6880-4D36-B054-CDAA8007F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3212976"/>
                <a:ext cx="756084" cy="75608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339C3FD-B9F5-4CBF-B32B-E94DC798C6D2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3377698" y="3969060"/>
            <a:ext cx="6210" cy="53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4961DC-8124-44A2-8B8E-A31DE77C3A40}"/>
              </a:ext>
            </a:extLst>
          </p:cNvPr>
          <p:cNvCxnSpPr>
            <a:cxnSpLocks/>
            <a:stCxn id="11" idx="3"/>
            <a:endCxn id="16" idx="0"/>
          </p:cNvCxnSpPr>
          <p:nvPr/>
        </p:nvCxnSpPr>
        <p:spPr>
          <a:xfrm flipH="1">
            <a:off x="1843439" y="2847138"/>
            <a:ext cx="582979" cy="32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1B801A6E-3BE1-4E9F-AC5D-BEFAB433F5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5397" y="3169329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𝐼𝑁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1B801A6E-3BE1-4E9F-AC5D-BEFAB433F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97" y="3169329"/>
                <a:ext cx="756084" cy="75608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86ED92F9-0DFE-423A-9EC8-96663F1EA4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39352" y="99060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𝑂𝑈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86ED92F9-0DFE-423A-9EC8-96663F1EA4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352" y="990608"/>
                <a:ext cx="756084" cy="756084"/>
              </a:xfrm>
              <a:prstGeom prst="ellipse">
                <a:avLst/>
              </a:prstGeom>
              <a:blipFill>
                <a:blip r:embed="rId9"/>
                <a:stretch>
                  <a:fillRect l="-39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4822C4B-4A6C-4502-B7E6-CDDC845D80AC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>
            <a:off x="8617394" y="1746692"/>
            <a:ext cx="0" cy="4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E5A71E2C-135A-49BE-B92A-F13C42AD23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29526" y="4503937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E5A71E2C-135A-49BE-B92A-F13C42AD2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526" y="4503937"/>
                <a:ext cx="756084" cy="75608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692BA75B-D924-4BCF-916B-D8CB82BB8C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07687" y="569725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692BA75B-D924-4BCF-916B-D8CB82BB8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687" y="5697250"/>
                <a:ext cx="756084" cy="75608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FE63462-4B31-43B4-A8BA-2376D10F6588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8753045" y="5260021"/>
            <a:ext cx="554523" cy="54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1B01F21C-7514-44BA-85E1-1BF7DA5851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98268" y="5725358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𝐼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1B01F21C-7514-44BA-85E1-1BF7DA585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68" y="5725358"/>
                <a:ext cx="756084" cy="75608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15D3E66-C6B1-4FE4-9AD1-796619C93610}"/>
              </a:ext>
            </a:extLst>
          </p:cNvPr>
          <p:cNvCxnSpPr>
            <a:cxnSpLocks/>
            <a:stCxn id="19" idx="4"/>
            <a:endCxn id="22" idx="0"/>
          </p:cNvCxnSpPr>
          <p:nvPr/>
        </p:nvCxnSpPr>
        <p:spPr>
          <a:xfrm>
            <a:off x="9307568" y="5260021"/>
            <a:ext cx="568742" cy="46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FC55F951-ECCF-41C5-A332-EACE169B1C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39352" y="2201780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𝑋𝑂𝑅</m:t>
                      </m:r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FC55F951-ECCF-41C5-A332-EACE169B1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352" y="2201780"/>
                <a:ext cx="756084" cy="75608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00BFB64-DBE7-46EB-BE4A-14B4DB12EF55}"/>
              </a:ext>
            </a:extLst>
          </p:cNvPr>
          <p:cNvCxnSpPr>
            <a:cxnSpLocks/>
            <a:stCxn id="24" idx="5"/>
            <a:endCxn id="26" idx="0"/>
          </p:cNvCxnSpPr>
          <p:nvPr/>
        </p:nvCxnSpPr>
        <p:spPr>
          <a:xfrm>
            <a:off x="8884710" y="2847138"/>
            <a:ext cx="416648" cy="36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4D97681D-B4F7-49EE-92EE-2423A6BAB2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23316" y="3212976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4D97681D-B4F7-49EE-92EE-2423A6BAB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316" y="3212976"/>
                <a:ext cx="756084" cy="756084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1397CE1-558C-4AD0-9793-0CCFCB1376D9}"/>
              </a:ext>
            </a:extLst>
          </p:cNvPr>
          <p:cNvCxnSpPr>
            <a:cxnSpLocks/>
            <a:stCxn id="26" idx="4"/>
            <a:endCxn id="19" idx="0"/>
          </p:cNvCxnSpPr>
          <p:nvPr/>
        </p:nvCxnSpPr>
        <p:spPr>
          <a:xfrm>
            <a:off x="9301358" y="3969060"/>
            <a:ext cx="6210" cy="53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19D4CAC-9B08-46C2-A4AB-FFA9D75CEF47}"/>
              </a:ext>
            </a:extLst>
          </p:cNvPr>
          <p:cNvCxnSpPr>
            <a:cxnSpLocks/>
            <a:stCxn id="24" idx="3"/>
            <a:endCxn id="29" idx="0"/>
          </p:cNvCxnSpPr>
          <p:nvPr/>
        </p:nvCxnSpPr>
        <p:spPr>
          <a:xfrm flipH="1">
            <a:off x="7767099" y="2847138"/>
            <a:ext cx="582979" cy="322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2BA51625-FC0C-45AC-8BA1-19BD96A8BA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9057" y="3169329"/>
                <a:ext cx="756084" cy="7560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𝐼𝑁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2BA51625-FC0C-45AC-8BA1-19BD96A8B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057" y="3169329"/>
                <a:ext cx="756084" cy="756084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等於 29">
            <a:extLst>
              <a:ext uri="{FF2B5EF4-FFF2-40B4-BE49-F238E27FC236}">
                <a16:creationId xmlns:a16="http://schemas.microsoft.com/office/drawing/2014/main" id="{D948D207-474C-4D9D-BDDF-3FD0FE2B260C}"/>
              </a:ext>
            </a:extLst>
          </p:cNvPr>
          <p:cNvSpPr/>
          <p:nvPr/>
        </p:nvSpPr>
        <p:spPr>
          <a:xfrm>
            <a:off x="5092963" y="3212976"/>
            <a:ext cx="1504992" cy="93610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3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a given Verilog design into an optimized Verilog design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source-to-source, .v-to-.v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The objective is to </a:t>
            </a:r>
            <a:r>
              <a:rPr lang="en-US" altLang="zh-TW" dirty="0">
                <a:solidFill>
                  <a:srgbClr val="FF0000"/>
                </a:solidFill>
              </a:rPr>
              <a:t>minimize the total number of continuous assignments and vector bit/part-selects</a:t>
            </a:r>
            <a:r>
              <a:rPr lang="en-US" altLang="zh-TW" dirty="0"/>
              <a:t> in the Verilog design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4F9EFD-6A30-47F6-881F-C08CBE79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8" y="5257800"/>
            <a:ext cx="663032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2DF6613-43A8-4BD0-9A1C-047D35CF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565" y="1417638"/>
            <a:ext cx="5344271" cy="19719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9D4F3C8-4FA3-4328-8165-4160FFDC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37" y="3470633"/>
            <a:ext cx="5372850" cy="22291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28229C-934C-4B03-8474-C10E5D5D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387" y="1417638"/>
            <a:ext cx="2076740" cy="2286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3F335E-2312-4F48-A158-136E94E89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835" y="1727314"/>
            <a:ext cx="1895740" cy="7525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1F7EB7E-5E6D-4965-9974-0287B0040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0388" y="2560639"/>
            <a:ext cx="3448531" cy="9621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E491CD-F1B9-40B4-B7D5-7DD49A725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056" y="4932234"/>
            <a:ext cx="3258005" cy="5715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6E0D2D6-9714-479A-B95E-5BE984DBE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374" y="5584559"/>
            <a:ext cx="2886478" cy="9526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F9B3D82-B67C-4B14-BBC3-30D8566F6D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0387" y="3622594"/>
            <a:ext cx="3477110" cy="12288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54652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E6799-CDAA-4DDE-B7BF-81F168D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55DD923-CC90-4929-B658-53BB6B03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505" y="1417638"/>
            <a:ext cx="5287113" cy="2553056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5EE554A-A9BB-43D7-BC6B-68121198C5AB}"/>
              </a:ext>
            </a:extLst>
          </p:cNvPr>
          <p:cNvGrpSpPr/>
          <p:nvPr/>
        </p:nvGrpSpPr>
        <p:grpSpPr>
          <a:xfrm>
            <a:off x="7392772" y="1446531"/>
            <a:ext cx="2371509" cy="1121542"/>
            <a:chOff x="5394617" y="1417638"/>
            <a:chExt cx="2371509" cy="112154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008E69A-382A-4D1E-B9FD-13595997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617" y="1417638"/>
              <a:ext cx="1981477" cy="73352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2CD8DC4-1C7A-4F71-8865-49AC9E2CDE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111" b="16100"/>
            <a:stretch/>
          </p:blipFill>
          <p:spPr>
            <a:xfrm>
              <a:off x="6156176" y="2107132"/>
              <a:ext cx="1609950" cy="432048"/>
            </a:xfrm>
            <a:prstGeom prst="rect">
              <a:avLst/>
            </a:prstGeom>
          </p:spPr>
        </p:pic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7639B3B6-C635-4DBB-BF70-232BCCC8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9" y="2789765"/>
            <a:ext cx="2686425" cy="31436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FD26154-90A7-4A31-B9E1-8D6D1A4476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342" y="3266081"/>
            <a:ext cx="3124636" cy="25721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41AFBD6-3EAD-4B88-961C-0B1C990BA3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127" y="3683151"/>
            <a:ext cx="3210373" cy="25721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AC4C9DD-70CE-4FF5-9E11-F667B6774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1" y="4365104"/>
            <a:ext cx="4067743" cy="196242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062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4A73D-F17F-4451-8326-88467513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2AE313-C9BD-4000-8B2C-C627320E7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705" y="1417639"/>
            <a:ext cx="7630590" cy="13717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918A77-6F97-4A78-B7C2-A1BD58499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1" y="3547834"/>
            <a:ext cx="6277851" cy="29436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AC0DC6-4C52-4162-B151-5FE9633C5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9" y="2789429"/>
            <a:ext cx="7611537" cy="5239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2815104-B746-4BFB-B168-3C16DC5F8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145152"/>
            <a:ext cx="4001058" cy="43821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6910801-92DC-4840-90FE-8C306D4A5F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530" y="4199456"/>
            <a:ext cx="1648055" cy="3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86D7CB8-AC76-43B9-87FB-5A02252534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7617" y="4613788"/>
            <a:ext cx="3503893" cy="25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 to Solve the Problem</a:t>
            </a:r>
          </a:p>
          <a:p>
            <a:pPr lvl="1"/>
            <a:r>
              <a:rPr lang="en-US" altLang="zh-TW" dirty="0"/>
              <a:t>Circuit Graph</a:t>
            </a:r>
          </a:p>
          <a:p>
            <a:pPr lvl="1"/>
            <a:r>
              <a:rPr lang="en-US" altLang="zh-TW" dirty="0"/>
              <a:t>Post-order Reduction</a:t>
            </a:r>
          </a:p>
          <a:p>
            <a:pPr lvl="1"/>
            <a:r>
              <a:rPr lang="en-US" altLang="zh-TW" dirty="0"/>
              <a:t>Continuous Combination</a:t>
            </a:r>
          </a:p>
          <a:p>
            <a:pPr lvl="1"/>
            <a:r>
              <a:rPr lang="en-US" altLang="zh-TW" dirty="0"/>
              <a:t>Equivalence Combination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95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871</Words>
  <Application>Microsoft Office PowerPoint</Application>
  <PresentationFormat>寬螢幕</PresentationFormat>
  <Paragraphs>325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新細明體</vt:lpstr>
      <vt:lpstr>Arial</vt:lpstr>
      <vt:lpstr>Calibri</vt:lpstr>
      <vt:lpstr>Cambria Math</vt:lpstr>
      <vt:lpstr>Courier New</vt:lpstr>
      <vt:lpstr>Office 佈景主題</vt:lpstr>
      <vt:lpstr>Problem F – Verilog Simulation Optimization via Instruction Reduction </vt:lpstr>
      <vt:lpstr>Outline</vt:lpstr>
      <vt:lpstr>Outline</vt:lpstr>
      <vt:lpstr>Background</vt:lpstr>
      <vt:lpstr>Problem Description</vt:lpstr>
      <vt:lpstr>Input</vt:lpstr>
      <vt:lpstr>Output</vt:lpstr>
      <vt:lpstr>Evaluation</vt:lpstr>
      <vt:lpstr>Outline</vt:lpstr>
      <vt:lpstr>Outline</vt:lpstr>
      <vt:lpstr>Circuit Graph</vt:lpstr>
      <vt:lpstr>Outline</vt:lpstr>
      <vt:lpstr>Post-order Reduction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Example – 1 </vt:lpstr>
      <vt:lpstr>Example – 2 </vt:lpstr>
      <vt:lpstr>Example – 3 </vt:lpstr>
      <vt:lpstr>Outline</vt:lpstr>
      <vt:lpstr>Example – 1 </vt:lpstr>
      <vt:lpstr>Example – 2 </vt:lpstr>
      <vt:lpstr>Outline</vt:lpstr>
      <vt:lpstr>Data Structures</vt:lpstr>
      <vt:lpstr>Outline</vt:lpstr>
      <vt:lpstr>Alpha Test Evaluation</vt:lpstr>
      <vt:lpstr>Improve After Alpha Test</vt:lpstr>
      <vt:lpstr>Runtime</vt:lpstr>
      <vt:lpstr>Result – Testcase4</vt:lpstr>
      <vt:lpstr>Result – Testcase5</vt:lpstr>
      <vt:lpstr>Code (986 Lines)</vt:lpstr>
      <vt:lpstr>Code (986 Lines)</vt:lpstr>
      <vt:lpstr>Outline</vt:lpstr>
      <vt:lpstr>Post-order Reduction: Not Obvious Cases</vt:lpstr>
      <vt:lpstr>Equivalent?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Execution with a Reorder Buffer Based on Tomasulo Algorithm</dc:title>
  <dc:creator>RBLin</dc:creator>
  <cp:lastModifiedBy>張晉瑋</cp:lastModifiedBy>
  <cp:revision>89</cp:revision>
  <dcterms:created xsi:type="dcterms:W3CDTF">2013-01-16T09:31:16Z</dcterms:created>
  <dcterms:modified xsi:type="dcterms:W3CDTF">2021-07-22T17:18:25Z</dcterms:modified>
</cp:coreProperties>
</file>