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2" r:id="rId17"/>
    <p:sldId id="262" r:id="rId18"/>
    <p:sldId id="263" r:id="rId19"/>
    <p:sldId id="260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7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55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95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12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4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6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28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89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58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06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77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1A8D0-D194-402E-BE0F-18401978C0C2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78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75049" y="460399"/>
            <a:ext cx="7772400" cy="1102657"/>
          </a:xfrm>
        </p:spPr>
        <p:txBody>
          <a:bodyPr>
            <a:noAutofit/>
          </a:bodyPr>
          <a:lstStyle/>
          <a:p>
            <a:r>
              <a:rPr lang="en-US" altLang="zh-TW" sz="3600" b="1" dirty="0"/>
              <a:t>Problem F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–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Verilog Simulation Optimization via Instruction Reduction 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65344" y="1743076"/>
            <a:ext cx="6400800" cy="12241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Introduction to IC Design Automation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Department of Computer Science and Engineering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Yuan </a:t>
            </a:r>
            <a:r>
              <a:rPr lang="en-US" altLang="zh-TW" sz="2600" dirty="0" err="1">
                <a:solidFill>
                  <a:srgbClr val="0070C0"/>
                </a:solidFill>
              </a:rPr>
              <a:t>Ze</a:t>
            </a:r>
            <a:r>
              <a:rPr lang="en-US" altLang="zh-TW" sz="2600" dirty="0">
                <a:solidFill>
                  <a:srgbClr val="0070C0"/>
                </a:solidFill>
              </a:rPr>
              <a:t> University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3643605" y="5949280"/>
            <a:ext cx="1856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Date: 04/11/2021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371600" y="3068960"/>
            <a:ext cx="6400800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Name: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 err="1">
                <a:solidFill>
                  <a:schemeClr val="tx1"/>
                </a:solidFill>
              </a:rPr>
              <a:t>IndexO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Member’s  Names:</a:t>
            </a:r>
          </a:p>
          <a:p>
            <a:pPr>
              <a:spcBef>
                <a:spcPts val="0"/>
              </a:spcBef>
            </a:pPr>
            <a:r>
              <a:rPr lang="zh-TW" altLang="en-US" sz="2000" b="1" dirty="0">
                <a:solidFill>
                  <a:schemeClr val="tx1"/>
                </a:solidFill>
              </a:rPr>
              <a:t>張晉瑋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Member’s ID#’s: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1071524</a:t>
            </a:r>
          </a:p>
          <a:p>
            <a:pPr>
              <a:spcBef>
                <a:spcPts val="0"/>
              </a:spcBef>
            </a:pPr>
            <a:endParaRPr lang="en-US" altLang="zh-TW" sz="2000" dirty="0"/>
          </a:p>
        </p:txBody>
      </p:sp>
      <p:pic>
        <p:nvPicPr>
          <p:cNvPr id="6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649" y="116632"/>
            <a:ext cx="1109812" cy="11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68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4245C3-8C71-4AC9-B3D3-51B84ACF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C1038A5-6B78-47AC-9A3C-98A8F3C91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443" y="2466840"/>
            <a:ext cx="5287113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6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C1691-2820-4C31-9BF4-4B3DE4AA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Constant</a:t>
            </a:r>
            <a:r>
              <a:rPr lang="zh-TW" altLang="en-US" dirty="0"/>
              <a:t> </a:t>
            </a:r>
            <a:r>
              <a:rPr lang="en-US" altLang="zh-TW" dirty="0"/>
              <a:t>Case (1/3)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D8AD006-FB08-483F-B81A-BB719FF0CB99}"/>
              </a:ext>
            </a:extLst>
          </p:cNvPr>
          <p:cNvGrpSpPr/>
          <p:nvPr/>
        </p:nvGrpSpPr>
        <p:grpSpPr>
          <a:xfrm>
            <a:off x="2087724" y="1628800"/>
            <a:ext cx="4968552" cy="1008112"/>
            <a:chOff x="755576" y="1916832"/>
            <a:chExt cx="4968552" cy="1008112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BD52E2E-4D4F-4A71-A2B7-3FA1DF9FD6DE}"/>
                </a:ext>
              </a:extLst>
            </p:cNvPr>
            <p:cNvSpPr/>
            <p:nvPr/>
          </p:nvSpPr>
          <p:spPr>
            <a:xfrm>
              <a:off x="75557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1’b1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2FA14798-08A2-4C0C-BB74-A241895DD8E3}"/>
                </a:ext>
              </a:extLst>
            </p:cNvPr>
            <p:cNvCxnSpPr>
              <a:cxnSpLocks/>
              <a:stCxn id="4" idx="6"/>
              <a:endCxn id="9" idx="2"/>
            </p:cNvCxnSpPr>
            <p:nvPr/>
          </p:nvCxnSpPr>
          <p:spPr>
            <a:xfrm>
              <a:off x="1763688" y="2420888"/>
              <a:ext cx="864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EA5321B-D81B-41DB-BA14-4532ACF96E71}"/>
                </a:ext>
              </a:extLst>
            </p:cNvPr>
            <p:cNvSpPr/>
            <p:nvPr/>
          </p:nvSpPr>
          <p:spPr>
            <a:xfrm>
              <a:off x="2627784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wire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C5F8A015-888D-4969-9266-19975239D683}"/>
                </a:ext>
              </a:extLst>
            </p:cNvPr>
            <p:cNvSpPr/>
            <p:nvPr/>
          </p:nvSpPr>
          <p:spPr>
            <a:xfrm>
              <a:off x="471601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A1C4FAF8-BE93-4CDD-91D5-C1AB391DA09B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3635896" y="2420888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A3E8830-7E4D-4E5A-BD6B-DE3B1EDABA0D}"/>
              </a:ext>
            </a:extLst>
          </p:cNvPr>
          <p:cNvGrpSpPr/>
          <p:nvPr/>
        </p:nvGrpSpPr>
        <p:grpSpPr>
          <a:xfrm>
            <a:off x="2087724" y="2848074"/>
            <a:ext cx="4968552" cy="1008112"/>
            <a:chOff x="755576" y="1916832"/>
            <a:chExt cx="4968552" cy="1008112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B86B455C-74DF-4817-8833-6448AE6AB31E}"/>
                </a:ext>
              </a:extLst>
            </p:cNvPr>
            <p:cNvSpPr/>
            <p:nvPr/>
          </p:nvSpPr>
          <p:spPr>
            <a:xfrm>
              <a:off x="75557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1’b1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6D2C6D7-5DAF-4E02-B9E3-47F7F421F133}"/>
                </a:ext>
              </a:extLst>
            </p:cNvPr>
            <p:cNvCxnSpPr>
              <a:cxnSpLocks/>
              <a:stCxn id="17" idx="6"/>
              <a:endCxn id="20" idx="2"/>
            </p:cNvCxnSpPr>
            <p:nvPr/>
          </p:nvCxnSpPr>
          <p:spPr>
            <a:xfrm>
              <a:off x="1763688" y="2420888"/>
              <a:ext cx="2952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5F681201-0F85-4609-89A1-CE8BC20C54CD}"/>
                </a:ext>
              </a:extLst>
            </p:cNvPr>
            <p:cNvSpPr/>
            <p:nvPr/>
          </p:nvSpPr>
          <p:spPr>
            <a:xfrm>
              <a:off x="471601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761B09D-35E9-47AF-968D-3B5D97B6F4A8}"/>
              </a:ext>
            </a:extLst>
          </p:cNvPr>
          <p:cNvGrpSpPr/>
          <p:nvPr/>
        </p:nvGrpSpPr>
        <p:grpSpPr>
          <a:xfrm>
            <a:off x="2087724" y="4231195"/>
            <a:ext cx="4968552" cy="1008112"/>
            <a:chOff x="755576" y="1916832"/>
            <a:chExt cx="4968552" cy="1008112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168ACF31-2A9F-4FA2-BE45-ED1D221DD221}"/>
                </a:ext>
              </a:extLst>
            </p:cNvPr>
            <p:cNvSpPr/>
            <p:nvPr/>
          </p:nvSpPr>
          <p:spPr>
            <a:xfrm>
              <a:off x="75557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1’b0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975B6EC5-0E19-45CF-91BC-CA63400358EF}"/>
                </a:ext>
              </a:extLst>
            </p:cNvPr>
            <p:cNvCxnSpPr>
              <a:cxnSpLocks/>
              <a:stCxn id="24" idx="6"/>
              <a:endCxn id="26" idx="2"/>
            </p:cNvCxnSpPr>
            <p:nvPr/>
          </p:nvCxnSpPr>
          <p:spPr>
            <a:xfrm>
              <a:off x="1763688" y="2420888"/>
              <a:ext cx="864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E6F40746-1D15-428A-BFF1-6CE35483DC8A}"/>
                </a:ext>
              </a:extLst>
            </p:cNvPr>
            <p:cNvSpPr/>
            <p:nvPr/>
          </p:nvSpPr>
          <p:spPr>
            <a:xfrm>
              <a:off x="2627784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wire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5D768B24-F88D-43F8-801A-1F13FEA8F2E3}"/>
                </a:ext>
              </a:extLst>
            </p:cNvPr>
            <p:cNvSpPr/>
            <p:nvPr/>
          </p:nvSpPr>
          <p:spPr>
            <a:xfrm>
              <a:off x="471601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01D44EA6-195E-47AB-95D9-075EA3250BC9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635896" y="2420888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0B21718-7748-4358-AC9A-1CF63794CC63}"/>
              </a:ext>
            </a:extLst>
          </p:cNvPr>
          <p:cNvGrpSpPr/>
          <p:nvPr/>
        </p:nvGrpSpPr>
        <p:grpSpPr>
          <a:xfrm>
            <a:off x="2087724" y="5450469"/>
            <a:ext cx="4968552" cy="1008112"/>
            <a:chOff x="755576" y="1916832"/>
            <a:chExt cx="4968552" cy="1008112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4F739F7E-AEAE-4EA9-B61C-5BCFF67278CC}"/>
                </a:ext>
              </a:extLst>
            </p:cNvPr>
            <p:cNvSpPr/>
            <p:nvPr/>
          </p:nvSpPr>
          <p:spPr>
            <a:xfrm>
              <a:off x="75557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1’b0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24915E67-875D-4D0B-99EF-F964A3EEA39B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>
              <a:off x="1763688" y="2420888"/>
              <a:ext cx="2952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A09E88A2-3D59-417C-879D-9C9120FAD1E9}"/>
                </a:ext>
              </a:extLst>
            </p:cNvPr>
            <p:cNvSpPr/>
            <p:nvPr/>
          </p:nvSpPr>
          <p:spPr>
            <a:xfrm>
              <a:off x="471601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DF28762D-08E9-4BF5-901C-5EF29B0A0317}"/>
              </a:ext>
            </a:extLst>
          </p:cNvPr>
          <p:cNvSpPr/>
          <p:nvPr/>
        </p:nvSpPr>
        <p:spPr>
          <a:xfrm rot="16200000">
            <a:off x="1144428" y="2927274"/>
            <a:ext cx="360040" cy="84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箭號: 向下 33">
            <a:extLst>
              <a:ext uri="{FF2B5EF4-FFF2-40B4-BE49-F238E27FC236}">
                <a16:creationId xmlns:a16="http://schemas.microsoft.com/office/drawing/2014/main" id="{76A60904-72AF-47AE-B1D0-CFFA46F26DC0}"/>
              </a:ext>
            </a:extLst>
          </p:cNvPr>
          <p:cNvSpPr/>
          <p:nvPr/>
        </p:nvSpPr>
        <p:spPr>
          <a:xfrm rot="16200000">
            <a:off x="1146639" y="5529669"/>
            <a:ext cx="360040" cy="84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35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C1691-2820-4C31-9BF4-4B3DE4AA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Constant</a:t>
            </a:r>
            <a:r>
              <a:rPr lang="zh-TW" altLang="en-US" dirty="0"/>
              <a:t> </a:t>
            </a:r>
            <a:r>
              <a:rPr lang="en-US" altLang="zh-TW" dirty="0"/>
              <a:t>Case (2/3)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BD52E2E-4D4F-4A71-A2B7-3FA1DF9FD6DE}"/>
              </a:ext>
            </a:extLst>
          </p:cNvPr>
          <p:cNvSpPr/>
          <p:nvPr/>
        </p:nvSpPr>
        <p:spPr>
          <a:xfrm>
            <a:off x="2087724" y="162880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FA14798-08A2-4C0C-BB74-A241895DD8E3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095836" y="213285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7EA5321B-D81B-41DB-BA14-4532ACF96E71}"/>
              </a:ext>
            </a:extLst>
          </p:cNvPr>
          <p:cNvSpPr/>
          <p:nvPr/>
        </p:nvSpPr>
        <p:spPr>
          <a:xfrm>
            <a:off x="3959932" y="162880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5F8A015-888D-4969-9266-19975239D683}"/>
              </a:ext>
            </a:extLst>
          </p:cNvPr>
          <p:cNvSpPr/>
          <p:nvPr/>
        </p:nvSpPr>
        <p:spPr>
          <a:xfrm>
            <a:off x="6048164" y="162880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1C4FAF8-BE93-4CDD-91D5-C1AB391DA09B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4968044" y="213285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E47A0469-AD67-4791-81F5-DC79CB9E3F28}"/>
              </a:ext>
            </a:extLst>
          </p:cNvPr>
          <p:cNvSpPr/>
          <p:nvPr/>
        </p:nvSpPr>
        <p:spPr>
          <a:xfrm>
            <a:off x="2087724" y="2848074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F390297-F0BA-42D2-8399-537A279975C9}"/>
              </a:ext>
            </a:extLst>
          </p:cNvPr>
          <p:cNvCxnSpPr>
            <a:cxnSpLocks/>
            <a:stCxn id="35" idx="6"/>
            <a:endCxn id="9" idx="2"/>
          </p:cNvCxnSpPr>
          <p:nvPr/>
        </p:nvCxnSpPr>
        <p:spPr>
          <a:xfrm flipV="1">
            <a:off x="3095836" y="2132856"/>
            <a:ext cx="864096" cy="121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5947608-9767-4630-8E01-68F3FF8244AE}"/>
              </a:ext>
            </a:extLst>
          </p:cNvPr>
          <p:cNvGrpSpPr/>
          <p:nvPr/>
        </p:nvGrpSpPr>
        <p:grpSpPr>
          <a:xfrm>
            <a:off x="2087724" y="4036030"/>
            <a:ext cx="4968552" cy="1008112"/>
            <a:chOff x="755576" y="1916832"/>
            <a:chExt cx="4968552" cy="1008112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A9F42C34-37C8-4866-BD49-BDE8779B4C60}"/>
                </a:ext>
              </a:extLst>
            </p:cNvPr>
            <p:cNvSpPr/>
            <p:nvPr/>
          </p:nvSpPr>
          <p:spPr>
            <a:xfrm>
              <a:off x="75557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1’b1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467DB4E0-BABF-446C-A28C-8E2CB1C636D6}"/>
                </a:ext>
              </a:extLst>
            </p:cNvPr>
            <p:cNvCxnSpPr>
              <a:cxnSpLocks/>
              <a:stCxn id="38" idx="6"/>
              <a:endCxn id="40" idx="2"/>
            </p:cNvCxnSpPr>
            <p:nvPr/>
          </p:nvCxnSpPr>
          <p:spPr>
            <a:xfrm>
              <a:off x="1763688" y="2420888"/>
              <a:ext cx="2952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2FB4378-44DD-4E99-ACE3-931685319DD6}"/>
                </a:ext>
              </a:extLst>
            </p:cNvPr>
            <p:cNvSpPr/>
            <p:nvPr/>
          </p:nvSpPr>
          <p:spPr>
            <a:xfrm>
              <a:off x="471601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箭號: 向下 40">
            <a:extLst>
              <a:ext uri="{FF2B5EF4-FFF2-40B4-BE49-F238E27FC236}">
                <a16:creationId xmlns:a16="http://schemas.microsoft.com/office/drawing/2014/main" id="{93707E77-6D1A-44DF-BB3F-8B88AF9229AF}"/>
              </a:ext>
            </a:extLst>
          </p:cNvPr>
          <p:cNvSpPr/>
          <p:nvPr/>
        </p:nvSpPr>
        <p:spPr>
          <a:xfrm rot="16200000">
            <a:off x="1144428" y="4115230"/>
            <a:ext cx="360040" cy="84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255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C1691-2820-4C31-9BF4-4B3DE4AA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/>
              <a:t>Constant</a:t>
            </a:r>
            <a:r>
              <a:rPr lang="zh-TW" altLang="en-US" dirty="0"/>
              <a:t> </a:t>
            </a:r>
            <a:r>
              <a:rPr lang="en-US" altLang="zh-TW" dirty="0"/>
              <a:t>Case (3/3)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BD52E2E-4D4F-4A71-A2B7-3FA1DF9FD6DE}"/>
              </a:ext>
            </a:extLst>
          </p:cNvPr>
          <p:cNvSpPr/>
          <p:nvPr/>
        </p:nvSpPr>
        <p:spPr>
          <a:xfrm>
            <a:off x="2087724" y="162880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FA14798-08A2-4C0C-BB74-A241895DD8E3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095836" y="213285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7EA5321B-D81B-41DB-BA14-4532ACF96E71}"/>
              </a:ext>
            </a:extLst>
          </p:cNvPr>
          <p:cNvSpPr/>
          <p:nvPr/>
        </p:nvSpPr>
        <p:spPr>
          <a:xfrm>
            <a:off x="3959932" y="162880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5F8A015-888D-4969-9266-19975239D683}"/>
              </a:ext>
            </a:extLst>
          </p:cNvPr>
          <p:cNvSpPr/>
          <p:nvPr/>
        </p:nvSpPr>
        <p:spPr>
          <a:xfrm>
            <a:off x="6048164" y="162880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1C4FAF8-BE93-4CDD-91D5-C1AB391DA09B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4968044" y="213285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E47A0469-AD67-4791-81F5-DC79CB9E3F28}"/>
              </a:ext>
            </a:extLst>
          </p:cNvPr>
          <p:cNvSpPr/>
          <p:nvPr/>
        </p:nvSpPr>
        <p:spPr>
          <a:xfrm>
            <a:off x="2087724" y="2848074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F390297-F0BA-42D2-8399-537A279975C9}"/>
              </a:ext>
            </a:extLst>
          </p:cNvPr>
          <p:cNvCxnSpPr>
            <a:cxnSpLocks/>
            <a:stCxn id="35" idx="6"/>
            <a:endCxn id="9" idx="2"/>
          </p:cNvCxnSpPr>
          <p:nvPr/>
        </p:nvCxnSpPr>
        <p:spPr>
          <a:xfrm flipV="1">
            <a:off x="3095836" y="2132856"/>
            <a:ext cx="864096" cy="121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5947608-9767-4630-8E01-68F3FF8244AE}"/>
              </a:ext>
            </a:extLst>
          </p:cNvPr>
          <p:cNvGrpSpPr/>
          <p:nvPr/>
        </p:nvGrpSpPr>
        <p:grpSpPr>
          <a:xfrm>
            <a:off x="2087724" y="4036030"/>
            <a:ext cx="4968552" cy="1008112"/>
            <a:chOff x="755576" y="1916832"/>
            <a:chExt cx="4968552" cy="1008112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A9F42C34-37C8-4866-BD49-BDE8779B4C60}"/>
                </a:ext>
              </a:extLst>
            </p:cNvPr>
            <p:cNvSpPr/>
            <p:nvPr/>
          </p:nvSpPr>
          <p:spPr>
            <a:xfrm>
              <a:off x="75557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467DB4E0-BABF-446C-A28C-8E2CB1C636D6}"/>
                </a:ext>
              </a:extLst>
            </p:cNvPr>
            <p:cNvCxnSpPr>
              <a:cxnSpLocks/>
              <a:stCxn id="38" idx="6"/>
              <a:endCxn id="40" idx="2"/>
            </p:cNvCxnSpPr>
            <p:nvPr/>
          </p:nvCxnSpPr>
          <p:spPr>
            <a:xfrm>
              <a:off x="1763688" y="2420888"/>
              <a:ext cx="2952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2FB4378-44DD-4E99-ACE3-931685319DD6}"/>
                </a:ext>
              </a:extLst>
            </p:cNvPr>
            <p:cNvSpPr/>
            <p:nvPr/>
          </p:nvSpPr>
          <p:spPr>
            <a:xfrm>
              <a:off x="4716016" y="1916832"/>
              <a:ext cx="1008112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箭號: 向下 40">
            <a:extLst>
              <a:ext uri="{FF2B5EF4-FFF2-40B4-BE49-F238E27FC236}">
                <a16:creationId xmlns:a16="http://schemas.microsoft.com/office/drawing/2014/main" id="{93707E77-6D1A-44DF-BB3F-8B88AF9229AF}"/>
              </a:ext>
            </a:extLst>
          </p:cNvPr>
          <p:cNvSpPr/>
          <p:nvPr/>
        </p:nvSpPr>
        <p:spPr>
          <a:xfrm rot="16200000">
            <a:off x="1144428" y="4115230"/>
            <a:ext cx="360040" cy="84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260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C1691-2820-4C31-9BF4-4B3DE4AA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/>
              <a:t>Merge</a:t>
            </a:r>
            <a:r>
              <a:rPr lang="zh-TW" altLang="en-US" dirty="0"/>
              <a:t> </a:t>
            </a:r>
            <a:r>
              <a:rPr lang="en-US" altLang="zh-TW" dirty="0"/>
              <a:t>Case (1/2)</a:t>
            </a:r>
            <a:endParaRPr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74F16BDD-6E1C-4265-97FA-07C064E8A7A8}"/>
              </a:ext>
            </a:extLst>
          </p:cNvPr>
          <p:cNvSpPr/>
          <p:nvPr/>
        </p:nvSpPr>
        <p:spPr>
          <a:xfrm>
            <a:off x="1979712" y="1417638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D30327D-6A3E-4C83-8472-679F9508186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2987824" y="1921694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42736A56-3CFC-46DC-BA18-6FA667DD2F1E}"/>
              </a:ext>
            </a:extLst>
          </p:cNvPr>
          <p:cNvSpPr/>
          <p:nvPr/>
        </p:nvSpPr>
        <p:spPr>
          <a:xfrm>
            <a:off x="3851920" y="1417638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B6CAC17-59AF-4FDC-A733-15F12BEFAB37}"/>
              </a:ext>
            </a:extLst>
          </p:cNvPr>
          <p:cNvSpPr/>
          <p:nvPr/>
        </p:nvSpPr>
        <p:spPr>
          <a:xfrm>
            <a:off x="5940152" y="1417638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E3750AA-8DE4-431A-B0CD-A8D631B89462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4860032" y="1921694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92CA0B3-7D49-45A9-837F-0B00EEF9D8A5}"/>
              </a:ext>
            </a:extLst>
          </p:cNvPr>
          <p:cNvSpPr/>
          <p:nvPr/>
        </p:nvSpPr>
        <p:spPr>
          <a:xfrm>
            <a:off x="1979712" y="2636912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in[1]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A21932F-5CA9-4C5E-B853-D38BB20F28DE}"/>
              </a:ext>
            </a:extLst>
          </p:cNvPr>
          <p:cNvCxnSpPr>
            <a:cxnSpLocks/>
            <a:stCxn id="32" idx="6"/>
            <a:endCxn id="29" idx="2"/>
          </p:cNvCxnSpPr>
          <p:nvPr/>
        </p:nvCxnSpPr>
        <p:spPr>
          <a:xfrm flipV="1">
            <a:off x="2987824" y="1921694"/>
            <a:ext cx="864096" cy="121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CDFC70CF-390F-4178-82F2-AB8CA3111199}"/>
              </a:ext>
            </a:extLst>
          </p:cNvPr>
          <p:cNvSpPr/>
          <p:nvPr/>
        </p:nvSpPr>
        <p:spPr>
          <a:xfrm>
            <a:off x="1979712" y="3928195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E2F6437-2896-439F-8537-D64B78DD8246}"/>
              </a:ext>
            </a:extLst>
          </p:cNvPr>
          <p:cNvCxnSpPr>
            <a:cxnSpLocks/>
            <a:stCxn id="34" idx="6"/>
            <a:endCxn id="43" idx="2"/>
          </p:cNvCxnSpPr>
          <p:nvPr/>
        </p:nvCxnSpPr>
        <p:spPr>
          <a:xfrm>
            <a:off x="2987824" y="4432251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B212016A-59D5-4FB3-A5AE-E74E5832C5BF}"/>
              </a:ext>
            </a:extLst>
          </p:cNvPr>
          <p:cNvSpPr/>
          <p:nvPr/>
        </p:nvSpPr>
        <p:spPr>
          <a:xfrm>
            <a:off x="3851920" y="3928195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BF31FAD8-BAA2-4538-8112-DAA90C98C8BD}"/>
              </a:ext>
            </a:extLst>
          </p:cNvPr>
          <p:cNvSpPr/>
          <p:nvPr/>
        </p:nvSpPr>
        <p:spPr>
          <a:xfrm>
            <a:off x="5940152" y="3928195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[4]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079D785-7CEE-469A-8DDC-AD9D9228120C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4860032" y="4432251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CCFAD8AE-7829-4447-B543-533522C63DDC}"/>
              </a:ext>
            </a:extLst>
          </p:cNvPr>
          <p:cNvSpPr/>
          <p:nvPr/>
        </p:nvSpPr>
        <p:spPr>
          <a:xfrm>
            <a:off x="1979712" y="5147469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in[2]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5B2244F3-76AC-4AA4-A5F5-51C663C9BC80}"/>
              </a:ext>
            </a:extLst>
          </p:cNvPr>
          <p:cNvCxnSpPr>
            <a:cxnSpLocks/>
            <a:stCxn id="46" idx="6"/>
            <a:endCxn id="43" idx="2"/>
          </p:cNvCxnSpPr>
          <p:nvPr/>
        </p:nvCxnSpPr>
        <p:spPr>
          <a:xfrm flipV="1">
            <a:off x="2987824" y="4432251"/>
            <a:ext cx="864096" cy="121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81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C1691-2820-4C31-9BF4-4B3DE4AA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/>
              <a:t>Merge</a:t>
            </a:r>
            <a:r>
              <a:rPr lang="zh-TW" altLang="en-US" dirty="0"/>
              <a:t> </a:t>
            </a:r>
            <a:r>
              <a:rPr lang="en-US" altLang="zh-TW" dirty="0"/>
              <a:t>Case (2/2)</a:t>
            </a:r>
            <a:endParaRPr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74F16BDD-6E1C-4265-97FA-07C064E8A7A8}"/>
              </a:ext>
            </a:extLst>
          </p:cNvPr>
          <p:cNvSpPr/>
          <p:nvPr/>
        </p:nvSpPr>
        <p:spPr>
          <a:xfrm>
            <a:off x="2123728" y="162880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2’b0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D30327D-6A3E-4C83-8472-679F9508186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3131840" y="213285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42736A56-3CFC-46DC-BA18-6FA667DD2F1E}"/>
              </a:ext>
            </a:extLst>
          </p:cNvPr>
          <p:cNvSpPr/>
          <p:nvPr/>
        </p:nvSpPr>
        <p:spPr>
          <a:xfrm>
            <a:off x="3995936" y="162880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B6CAC17-59AF-4FDC-A733-15F12BEFAB37}"/>
              </a:ext>
            </a:extLst>
          </p:cNvPr>
          <p:cNvSpPr/>
          <p:nvPr/>
        </p:nvSpPr>
        <p:spPr>
          <a:xfrm>
            <a:off x="6084168" y="1628800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[3:4]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E3750AA-8DE4-431A-B0CD-A8D631B89462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5004048" y="2132856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992CA0B3-7D49-45A9-837F-0B00EEF9D8A5}"/>
              </a:ext>
            </a:extLst>
          </p:cNvPr>
          <p:cNvSpPr/>
          <p:nvPr/>
        </p:nvSpPr>
        <p:spPr>
          <a:xfrm>
            <a:off x="2123728" y="2848074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[1:2]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A21932F-5CA9-4C5E-B853-D38BB20F28DE}"/>
              </a:ext>
            </a:extLst>
          </p:cNvPr>
          <p:cNvCxnSpPr>
            <a:cxnSpLocks/>
            <a:stCxn id="32" idx="6"/>
            <a:endCxn id="29" idx="2"/>
          </p:cNvCxnSpPr>
          <p:nvPr/>
        </p:nvCxnSpPr>
        <p:spPr>
          <a:xfrm flipV="1">
            <a:off x="3131840" y="2132856"/>
            <a:ext cx="864096" cy="121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C5869FE5-ADF2-4042-A078-AEB96F8F04AA}"/>
              </a:ext>
            </a:extLst>
          </p:cNvPr>
          <p:cNvSpPr/>
          <p:nvPr/>
        </p:nvSpPr>
        <p:spPr>
          <a:xfrm rot="16200000">
            <a:off x="1144428" y="4480308"/>
            <a:ext cx="360040" cy="84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002DF8A1-48BC-47E9-B930-BADA2CD4C8E7}"/>
              </a:ext>
            </a:extLst>
          </p:cNvPr>
          <p:cNvSpPr/>
          <p:nvPr/>
        </p:nvSpPr>
        <p:spPr>
          <a:xfrm>
            <a:off x="2123728" y="4365104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[1:2]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2713A56-09D5-4E5E-921A-5DDA16701234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3131840" y="4869160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2506CF10-00E2-4DD4-A0C7-89EB63856783}"/>
              </a:ext>
            </a:extLst>
          </p:cNvPr>
          <p:cNvSpPr/>
          <p:nvPr/>
        </p:nvSpPr>
        <p:spPr>
          <a:xfrm>
            <a:off x="3995936" y="4365104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7175FE29-93B3-40CD-8FF1-D4BBEBC1F857}"/>
              </a:ext>
            </a:extLst>
          </p:cNvPr>
          <p:cNvSpPr/>
          <p:nvPr/>
        </p:nvSpPr>
        <p:spPr>
          <a:xfrm>
            <a:off x="6084168" y="4365104"/>
            <a:ext cx="100811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[3:4]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88901D5-F63D-4DFB-AB6F-313A278A0D8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5004048" y="4869160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9C61D1CD-2C3C-4BF6-ADB6-AE004E9F6902}"/>
              </a:ext>
            </a:extLst>
          </p:cNvPr>
          <p:cNvSpPr txBox="1"/>
          <p:nvPr/>
        </p:nvSpPr>
        <p:spPr>
          <a:xfrm>
            <a:off x="201426" y="5188550"/>
            <a:ext cx="173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by constant case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3173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9561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Structures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50430"/>
            <a:ext cx="8229600" cy="4525963"/>
          </a:xfrm>
        </p:spPr>
        <p:txBody>
          <a:bodyPr/>
          <a:lstStyle/>
          <a:p>
            <a:r>
              <a:rPr lang="en-US" altLang="zh-TW" dirty="0"/>
              <a:t>State</a:t>
            </a:r>
          </a:p>
          <a:p>
            <a:pPr lvl="1"/>
            <a:r>
              <a:rPr lang="en-US" altLang="zh-TW" dirty="0"/>
              <a:t>std::vector&lt;State&gt; *edge </a:t>
            </a:r>
          </a:p>
          <a:p>
            <a:pPr lvl="1"/>
            <a:r>
              <a:rPr lang="en-US" altLang="zh-TW" dirty="0"/>
              <a:t>int type (start, end, bit, wire, …)</a:t>
            </a:r>
          </a:p>
          <a:p>
            <a:pPr lvl="1"/>
            <a:r>
              <a:rPr lang="en-US" altLang="zh-TW" dirty="0"/>
              <a:t>int MSB</a:t>
            </a:r>
          </a:p>
          <a:p>
            <a:pPr lvl="1"/>
            <a:r>
              <a:rPr lang="en-US" altLang="zh-TW" dirty="0"/>
              <a:t>int LSB</a:t>
            </a:r>
          </a:p>
          <a:p>
            <a:pPr lvl="1"/>
            <a:r>
              <a:rPr lang="en-US" altLang="zh-TW" dirty="0"/>
              <a:t>int value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812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Show the results and your analysis if you have any. This can have as many pages as you wish.</a:t>
            </a:r>
          </a:p>
          <a:p>
            <a:r>
              <a:rPr lang="en-US" altLang="zh-TW" dirty="0"/>
              <a:t>Also show the runtime of your program</a:t>
            </a:r>
          </a:p>
          <a:p>
            <a:r>
              <a:rPr lang="en-US" altLang="zh-TW" dirty="0"/>
              <a:t>If you are still on coding, show 2 pages of code you have written here.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1322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Describe the difficulties you encountered and how you overcome the difficulties if you have done so.</a:t>
            </a:r>
          </a:p>
        </p:txBody>
      </p:sp>
    </p:spTree>
    <p:extLst>
      <p:ext uri="{BB962C8B-B14F-4D97-AF65-F5344CB8AC3E}">
        <p14:creationId xmlns:p14="http://schemas.microsoft.com/office/powerpoint/2010/main" val="11833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022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64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0EAA8-79D0-4B8C-9F53-F3421C5C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Hardware simulation with CPU is basically a compiler topic.</a:t>
            </a:r>
          </a:p>
          <a:p>
            <a:r>
              <a:rPr lang="en-US" altLang="zh-TW" dirty="0"/>
              <a:t>Intermediate Representations (IR)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Minimizing instructions </a:t>
            </a:r>
            <a:r>
              <a:rPr lang="en-US" altLang="zh-TW" dirty="0"/>
              <a:t>is beneficial to reduce runtime due to less code being executed and data locality</a:t>
            </a:r>
          </a:p>
          <a:p>
            <a:r>
              <a:rPr lang="en-US" altLang="zh-TW" dirty="0"/>
              <a:t>Verilog Simulation Optimization via Instruction Reduction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218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0EAA8-79D0-4B8C-9F53-F3421C5C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Convert a given Verilog design into an optimized Verilog design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source-to-source, .v-to-.v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The objective is to </a:t>
            </a:r>
            <a:r>
              <a:rPr lang="en-US" altLang="zh-TW" dirty="0">
                <a:solidFill>
                  <a:srgbClr val="FF0000"/>
                </a:solidFill>
              </a:rPr>
              <a:t>minimize the total number of continuous assignments and vector bit/part-selects</a:t>
            </a:r>
            <a:r>
              <a:rPr lang="en-US" altLang="zh-TW" dirty="0"/>
              <a:t> in the Verilog design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4F9EFD-6A30-47F6-881F-C08CBE79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37" y="5257800"/>
            <a:ext cx="663032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4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2DF6613-43A8-4BD0-9A1C-047D35CFF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4" y="1417638"/>
            <a:ext cx="5344271" cy="19719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9D4F3C8-4FA3-4328-8165-4160FFDC7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" y="3470632"/>
            <a:ext cx="5372850" cy="222916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F28229C-934C-4B03-8474-C10E5D5DA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387" y="1417638"/>
            <a:ext cx="2076740" cy="2286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B3F335E-2312-4F48-A158-136E94E89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835" y="1727314"/>
            <a:ext cx="1895740" cy="7525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1F7EB7E-5E6D-4965-9974-0287B0040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6387" y="2560638"/>
            <a:ext cx="3448531" cy="9621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C522C67-8A0D-48CC-9EA9-7EEA6B659E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6387" y="3603541"/>
            <a:ext cx="3296110" cy="12479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DE491CD-F1B9-40B4-B7D5-7DD49A7251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0055" y="4932234"/>
            <a:ext cx="3258005" cy="57158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6E0D2D6-9714-479A-B95E-5BE984DBE2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9374" y="5584558"/>
            <a:ext cx="288647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2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E6799-CDAA-4DDE-B7BF-81F168D4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55DD923-CC90-4929-B658-53BB6B035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1417638"/>
            <a:ext cx="5287113" cy="2553056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35EE554A-A9BB-43D7-BC6B-68121198C5AB}"/>
              </a:ext>
            </a:extLst>
          </p:cNvPr>
          <p:cNvGrpSpPr/>
          <p:nvPr/>
        </p:nvGrpSpPr>
        <p:grpSpPr>
          <a:xfrm>
            <a:off x="5394617" y="1417638"/>
            <a:ext cx="2371509" cy="1121542"/>
            <a:chOff x="5394617" y="1417638"/>
            <a:chExt cx="2371509" cy="112154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008E69A-382A-4D1E-B9FD-135959976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4617" y="1417638"/>
              <a:ext cx="1981477" cy="73352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2CD8DC4-1C7A-4F71-8865-49AC9E2CD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11" b="16100"/>
            <a:stretch/>
          </p:blipFill>
          <p:spPr>
            <a:xfrm>
              <a:off x="6156176" y="2107132"/>
              <a:ext cx="1609950" cy="432048"/>
            </a:xfrm>
            <a:prstGeom prst="rect">
              <a:avLst/>
            </a:prstGeom>
          </p:spPr>
        </p:pic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CC790273-AFD9-40AD-A862-06DB29543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253" y="4468414"/>
            <a:ext cx="3905795" cy="18195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639B3B6-C635-4DBB-BF70-232BCCC8FD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619" y="2825123"/>
            <a:ext cx="2686425" cy="31436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FD26154-90A7-4A31-B9E1-8D6D1A4476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8833" y="3301439"/>
            <a:ext cx="3124636" cy="25721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41AFBD6-3EAD-4B88-961C-0B1C990BA3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4617" y="3718509"/>
            <a:ext cx="3210373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4A73D-F17F-4451-8326-88467513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2AE313-C9BD-4000-8B2C-C627320E7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705" y="1417638"/>
            <a:ext cx="7630590" cy="137179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7918A77-6F97-4A78-B7C2-A1BD58499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547834"/>
            <a:ext cx="6277851" cy="29436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FAC0DC6-4C52-4162-B151-5FE9633C5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789429"/>
            <a:ext cx="7611537" cy="5239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2815104-B746-4BFB-B168-3C16DC5F8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6145151"/>
            <a:ext cx="4001058" cy="43821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6910801-92DC-4840-90FE-8C306D4A5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4816" y="5357706"/>
            <a:ext cx="1648055" cy="390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063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451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365</Words>
  <Application>Microsoft Office PowerPoint</Application>
  <PresentationFormat>如螢幕大小 (4:3)</PresentationFormat>
  <Paragraphs>106</Paragraphs>
  <Slides>19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Courier New</vt:lpstr>
      <vt:lpstr>Office 佈景主題</vt:lpstr>
      <vt:lpstr>Problem F – Verilog Simulation Optimization via Instruction Reduction </vt:lpstr>
      <vt:lpstr>Outline</vt:lpstr>
      <vt:lpstr>Outline</vt:lpstr>
      <vt:lpstr>Background</vt:lpstr>
      <vt:lpstr>Problem Description</vt:lpstr>
      <vt:lpstr>Input</vt:lpstr>
      <vt:lpstr>Output</vt:lpstr>
      <vt:lpstr>Evaluation</vt:lpstr>
      <vt:lpstr>Outline</vt:lpstr>
      <vt:lpstr>Example</vt:lpstr>
      <vt:lpstr>Constant Case (1/3)</vt:lpstr>
      <vt:lpstr>Constant Case (2/3)</vt:lpstr>
      <vt:lpstr>Constant Case (3/3)</vt:lpstr>
      <vt:lpstr>Merge Case (1/2)</vt:lpstr>
      <vt:lpstr>Merge Case (2/2)</vt:lpstr>
      <vt:lpstr>Outline</vt:lpstr>
      <vt:lpstr>Data Structures</vt:lpstr>
      <vt:lpstr>Experimental Results</vt:lpstr>
      <vt:lpstr>Difficulties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Speculative Execution with a Reorder Buffer Based on Tomasulo Algorithm</dc:title>
  <dc:creator>RBLin</dc:creator>
  <cp:lastModifiedBy>張晉瑋</cp:lastModifiedBy>
  <cp:revision>33</cp:revision>
  <dcterms:created xsi:type="dcterms:W3CDTF">2013-01-16T09:31:16Z</dcterms:created>
  <dcterms:modified xsi:type="dcterms:W3CDTF">2021-04-13T10:11:41Z</dcterms:modified>
</cp:coreProperties>
</file>