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Steering</a:t>
            </a:r>
            <a:r>
              <a:rPr/>
              <a:t> </a:t>
            </a:r>
            <a:r>
              <a:rPr/>
              <a:t>Committee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Portfolio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Overall Status: Amber</a:t>
            </a:r>
          </a:p>
          <a:p>
            <a:pPr lvl="1"/>
            <a:r>
              <a:rPr b="1"/>
              <a:t>Highlights:</a:t>
            </a:r>
            <a:r>
              <a:rPr/>
              <a:t> Project Phoenix is making excellent progress and is on track for its alpha release. The new UI components are receiving positive feedback from early testing.</a:t>
            </a:r>
          </a:p>
          <a:p>
            <a:pPr lvl="1"/>
            <a:r>
              <a:rPr b="1"/>
              <a:t>Concerns:</a:t>
            </a:r>
            <a:r>
              <a:rPr/>
              <a:t> Project Titan is currently facing significant challenges with its database migration, which has caused delays and requires immediate attention. Project Apollo’s start date is pending resource availability.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Dive: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Phoenix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Status:</a:t>
            </a:r>
            <a:r>
              <a:rPr/>
              <a:t> Green / On-track</a:t>
            </a:r>
          </a:p>
          <a:p>
            <a:pPr lvl="1"/>
            <a:r>
              <a:rPr b="1"/>
              <a:t>Budget:</a:t>
            </a:r>
            <a:r>
              <a:rPr/>
              <a:t> $450,000 / $500,000 (90% consumed)</a:t>
            </a:r>
          </a:p>
          <a:p>
            <a:pPr lvl="1"/>
            <a:r>
              <a:rPr b="1"/>
              <a:t>Timeline:</a:t>
            </a:r>
            <a:r>
              <a:rPr/>
              <a:t> On schedule</a:t>
            </a:r>
          </a:p>
          <a:p>
            <a:pPr lvl="0" marL="0" indent="0">
              <a:buNone/>
            </a:pPr>
            <a:r>
              <a:rPr b="1"/>
              <a:t>Key Achievements:</a:t>
            </a:r>
            <a:r>
              <a:rPr/>
              <a:t> * Completed UI overhaul for the main dashboard. * Integrated new charting library.</a:t>
            </a:r>
          </a:p>
          <a:p>
            <a:pPr lvl="0" marL="0" indent="0">
              <a:buNone/>
            </a:pPr>
            <a:r>
              <a:rPr b="1"/>
              <a:t>Upcoming Milestones:</a:t>
            </a:r>
            <a:r>
              <a:rPr/>
              <a:t> * </a:t>
            </a:r>
            <a:r>
              <a:rPr b="1"/>
              <a:t>Phoenix Alpha Release:</a:t>
            </a:r>
            <a:r>
              <a:rPr/>
              <a:t> Due July 30, 2025 - On Track</a:t>
            </a:r>
          </a:p>
          <a:p>
            <a:pPr lvl="0" marL="0" indent="0">
              <a:buNone/>
            </a:pPr>
            <a:r>
              <a:rPr b="1"/>
              <a:t>Risks:</a:t>
            </a:r>
            <a:r>
              <a:rPr/>
              <a:t> * </a:t>
            </a:r>
            <a:r>
              <a:rPr b="1"/>
              <a:t>Medium Impact:</a:t>
            </a:r>
            <a:r>
              <a:rPr/>
              <a:t> Key designer is on unexpected leave for 2 weeks. Mitigation: Reallocated another designer from a lower-priority project.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Dive: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Titan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Status:</a:t>
            </a:r>
            <a:r>
              <a:rPr/>
              <a:t> Red / At-risk</a:t>
            </a:r>
          </a:p>
          <a:p>
            <a:pPr lvl="1"/>
            <a:r>
              <a:rPr b="1"/>
              <a:t>Budget:</a:t>
            </a:r>
            <a:r>
              <a:rPr/>
              <a:t> $1,100,000 / $1,200,000 (92% consumed)</a:t>
            </a:r>
          </a:p>
          <a:p>
            <a:pPr lvl="1"/>
            <a:r>
              <a:rPr b="1"/>
              <a:t>Timeline:</a:t>
            </a:r>
            <a:r>
              <a:rPr/>
              <a:t> 4 weeks behind schedule</a:t>
            </a:r>
          </a:p>
          <a:p>
            <a:pPr lvl="0" marL="0" indent="0">
              <a:buNone/>
            </a:pPr>
            <a:r>
              <a:rPr b="1"/>
              <a:t>Key Issues:</a:t>
            </a:r>
            <a:r>
              <a:rPr/>
              <a:t> * The backend refactor is blocked due to unforeseen complexity in the legacy database.</a:t>
            </a:r>
          </a:p>
          <a:p>
            <a:pPr lvl="0" marL="0" indent="0">
              <a:buNone/>
            </a:pPr>
            <a:r>
              <a:rPr b="1"/>
              <a:t>Upcoming Milestones:</a:t>
            </a:r>
            <a:r>
              <a:rPr/>
              <a:t> * </a:t>
            </a:r>
            <a:r>
              <a:rPr b="1"/>
              <a:t>Titan DB Migration:</a:t>
            </a:r>
            <a:r>
              <a:rPr/>
              <a:t> Due August 15, 2025 - Overdue</a:t>
            </a:r>
          </a:p>
          <a:p>
            <a:pPr lvl="0" marL="0" indent="0">
              <a:buNone/>
            </a:pPr>
            <a:r>
              <a:rPr b="1"/>
              <a:t>Risks:</a:t>
            </a:r>
            <a:r>
              <a:rPr/>
              <a:t> * </a:t>
            </a:r>
            <a:r>
              <a:rPr b="1"/>
              <a:t>High Impact:</a:t>
            </a:r>
            <a:r>
              <a:rPr/>
              <a:t> The current team lacks the specialized skills to address the database migration challenges. This could lead to further delays and budget overruns.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Issues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Owner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Project</a:t>
                      </a:r>
                      <a:r>
                        <a:rPr/>
                        <a:t> </a:t>
                      </a:r>
                      <a:r>
                        <a:rPr/>
                        <a:t>Titan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Specialized</a:t>
                      </a:r>
                      <a:r>
                        <a:rPr/>
                        <a:t> </a:t>
                      </a:r>
                      <a:r>
                        <a:rPr/>
                        <a:t>database</a:t>
                      </a:r>
                      <a:r>
                        <a:rPr/>
                        <a:t> </a:t>
                      </a:r>
                      <a:r>
                        <a:rPr/>
                        <a:t>skills</a:t>
                      </a:r>
                      <a:r>
                        <a:rPr/>
                        <a:t> </a:t>
                      </a:r>
                      <a:r>
                        <a:rPr/>
                        <a:t>needed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migration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John</a:t>
                      </a:r>
                      <a:r>
                        <a:rPr/>
                        <a:t> </a:t>
                      </a:r>
                      <a:r>
                        <a:rPr/>
                        <a:t>Doe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Project</a:t>
                      </a:r>
                      <a:r>
                        <a:rPr/>
                        <a:t> </a:t>
                      </a:r>
                      <a:r>
                        <a:rPr/>
                        <a:t>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Key</a:t>
                      </a:r>
                      <a:r>
                        <a:rPr/>
                        <a:t> </a:t>
                      </a:r>
                      <a:r>
                        <a:rPr/>
                        <a:t>designer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leave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Jane</a:t>
                      </a:r>
                      <a:r>
                        <a:rPr/>
                        <a:t> </a:t>
                      </a:r>
                      <a:r>
                        <a:rPr/>
                        <a:t>Smith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Project Titan:</a:t>
            </a:r>
            <a:r>
              <a:rPr/>
              <a:t> Approve an additional $50,000 for a specialized database consultant to unblock the migration.</a:t>
            </a:r>
          </a:p>
          <a:p>
            <a:pPr lvl="1">
              <a:buAutoNum type="arabicPeriod"/>
            </a:pPr>
            <a:r>
              <a:rPr b="1"/>
              <a:t>Portfolio:</a:t>
            </a:r>
            <a:r>
              <a:rPr/>
              <a:t> Confirm the prioritization of Project Apollo for a Q4 2025 start.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Team Hercules (Project Titan):</a:t>
            </a:r>
            <a:r>
              <a:rPr/>
              <a:t> Currently overallocated by 20% due to the ongoing database issues.</a:t>
            </a:r>
          </a:p>
          <a:p>
            <a:pPr lvl="1"/>
            <a:r>
              <a:rPr b="1"/>
              <a:t>Team Pegasus (Project Phoenix):</a:t>
            </a:r>
            <a:r>
              <a:rPr/>
              <a:t> Operating at 95% capacity. Performing well.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Actuals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Variance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Project</a:t>
                      </a:r>
                      <a:r>
                        <a:rPr/>
                        <a:t> </a:t>
                      </a:r>
                      <a:r>
                        <a:rPr/>
                        <a:t>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$500,000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$450,000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-$50,000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Project</a:t>
                      </a:r>
                      <a:r>
                        <a:rPr/>
                        <a:t> </a:t>
                      </a:r>
                      <a:r>
                        <a:rPr/>
                        <a:t>Titan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$1,200,000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$1,100,000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-$100,000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$1,700,000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$1,550,000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-$150,000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2025-07-21T08:41:24Z</dcterms:created>
  <dcterms:modified xsi:type="dcterms:W3CDTF">2025-07-21T08:41:24Z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