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74" r:id="rId11"/>
    <p:sldId id="273" r:id="rId12"/>
    <p:sldId id="275" r:id="rId13"/>
    <p:sldId id="276" r:id="rId14"/>
    <p:sldId id="264" r:id="rId15"/>
    <p:sldId id="265" r:id="rId16"/>
    <p:sldId id="277" r:id="rId17"/>
    <p:sldId id="270" r:id="rId18"/>
    <p:sldId id="271" r:id="rId19"/>
    <p:sldId id="269" r:id="rId20"/>
    <p:sldId id="267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nagis Papadatos" initials="PP" lastIdx="1" clrIdx="0">
    <p:extLst>
      <p:ext uri="{19B8F6BF-5375-455C-9EA6-DF929625EA0E}">
        <p15:presenceInfo xmlns:p15="http://schemas.microsoft.com/office/powerpoint/2012/main" userId="73559dbd9565c9d4" providerId="Windows Live"/>
      </p:ext>
    </p:extLst>
  </p:cmAuthor>
  <p:cmAuthor id="2" name="Jaison Cooper" initials="JC" lastIdx="40" clrIdx="1">
    <p:extLst>
      <p:ext uri="{19B8F6BF-5375-455C-9EA6-DF929625EA0E}">
        <p15:presenceInfo xmlns:p15="http://schemas.microsoft.com/office/powerpoint/2012/main" userId="e81d26a7f0d932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E44C0-2174-4497-BAC2-D7CFB8360CE1}" type="datetimeFigureOut">
              <a:rPr lang="en-US" smtClean="0"/>
              <a:t>4/25/2013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67753B-C6DD-40DB-9846-ECA0F9339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247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7753B-C6DD-40DB-9846-ECA0F93396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14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7753B-C6DD-40DB-9846-ECA0F93396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79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7753B-C6DD-40DB-9846-ECA0F93396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5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7753B-C6DD-40DB-9846-ECA0F93396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24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813C-8F6A-474B-BA87-A47F914EE775}" type="datetimeFigureOut">
              <a:rPr lang="en-US" smtClean="0"/>
              <a:t>4/25/2013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FB6B-C05D-4D2B-AFD1-6AA52026B3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85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813C-8F6A-474B-BA87-A47F914EE775}" type="datetimeFigureOut">
              <a:rPr lang="en-US" smtClean="0"/>
              <a:t>4/25/2013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FB6B-C05D-4D2B-AFD1-6AA52026B3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188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813C-8F6A-474B-BA87-A47F914EE775}" type="datetimeFigureOut">
              <a:rPr lang="en-US" smtClean="0"/>
              <a:t>4/25/2013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FB6B-C05D-4D2B-AFD1-6AA52026B3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0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813C-8F6A-474B-BA87-A47F914EE775}" type="datetimeFigureOut">
              <a:rPr lang="en-US" smtClean="0"/>
              <a:t>4/25/2013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FB6B-C05D-4D2B-AFD1-6AA52026B3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630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813C-8F6A-474B-BA87-A47F914EE775}" type="datetimeFigureOut">
              <a:rPr lang="en-US" smtClean="0"/>
              <a:t>4/25/2013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FB6B-C05D-4D2B-AFD1-6AA52026B3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231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813C-8F6A-474B-BA87-A47F914EE775}" type="datetimeFigureOut">
              <a:rPr lang="en-US" smtClean="0"/>
              <a:t>4/25/2013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FB6B-C05D-4D2B-AFD1-6AA52026B3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96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813C-8F6A-474B-BA87-A47F914EE775}" type="datetimeFigureOut">
              <a:rPr lang="en-US" smtClean="0"/>
              <a:t>4/25/2013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FB6B-C05D-4D2B-AFD1-6AA52026B3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6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813C-8F6A-474B-BA87-A47F914EE775}" type="datetimeFigureOut">
              <a:rPr lang="en-US" smtClean="0"/>
              <a:t>4/25/2013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FB6B-C05D-4D2B-AFD1-6AA52026B3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690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813C-8F6A-474B-BA87-A47F914EE775}" type="datetimeFigureOut">
              <a:rPr lang="en-US" smtClean="0"/>
              <a:t>4/25/2013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FB6B-C05D-4D2B-AFD1-6AA52026B3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46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813C-8F6A-474B-BA87-A47F914EE775}" type="datetimeFigureOut">
              <a:rPr lang="en-US" smtClean="0"/>
              <a:t>4/25/2013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FB6B-C05D-4D2B-AFD1-6AA52026B3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790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813C-8F6A-474B-BA87-A47F914EE775}" type="datetimeFigureOut">
              <a:rPr lang="en-US" smtClean="0"/>
              <a:t>4/25/2013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FB6B-C05D-4D2B-AFD1-6AA52026B3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341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9813C-8F6A-474B-BA87-A47F914EE775}" type="datetimeFigureOut">
              <a:rPr lang="en-US" smtClean="0"/>
              <a:t>4/25/2013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DFB6B-C05D-4D2B-AFD1-6AA52026B3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2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2169673" cy="1855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642213"/>
            <a:ext cx="9144000" cy="176429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HCIM Capstone Project</a:t>
            </a:r>
            <a:b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US" sz="4000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Pano</a:t>
            </a:r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Papadatos</a:t>
            </a:r>
            <a:r>
              <a:rPr lang="en-US" sz="4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/>
            </a:r>
            <a:br>
              <a:rPr lang="en-US" sz="4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Mona Leigh Guha</a:t>
            </a:r>
            <a:b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Tamara Clegg</a:t>
            </a:r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8586" y="3476768"/>
            <a:ext cx="9874827" cy="16557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Clinky the Robot: </a:t>
            </a:r>
            <a:b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Preliminary Programming for Preschoolers</a:t>
            </a:r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254577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www.umdrightnow.umd.edu/sites/default/files/styles/home_latest_news_width/public/news-thumb/informal_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991" y="5133110"/>
            <a:ext cx="1442645" cy="141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cs.umd.edu/hcil/mobilitycontest/hcil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14" y="5133110"/>
            <a:ext cx="1428750" cy="141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2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4/25/2013</a:t>
            </a:r>
            <a:endParaRPr lang="en-US" sz="2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85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996" y="407658"/>
            <a:ext cx="7148008" cy="5194477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2364898" y="5942010"/>
            <a:ext cx="8786252" cy="688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Drawing of the Application (Session 1)</a:t>
            </a:r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22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115" y="134471"/>
            <a:ext cx="7371771" cy="5526741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2280677" y="5954041"/>
            <a:ext cx="7371771" cy="688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Circle Time!</a:t>
            </a:r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20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7036"/>
            <a:ext cx="9144000" cy="939511"/>
          </a:xfrm>
        </p:spPr>
        <p:txBody>
          <a:bodyPr/>
          <a:lstStyle/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Clinky the Robot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8586" y="1126547"/>
            <a:ext cx="9874827" cy="688806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Kidsteam – Layered Elaboration</a:t>
            </a:r>
            <a:endParaRPr lang="en-US" sz="4000" u="sng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24000" y="1855694"/>
            <a:ext cx="9874827" cy="5002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400" b="1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Session 2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 Rapid Iterations &amp; Rotations (1h)</a:t>
            </a:r>
          </a:p>
          <a:p>
            <a:pPr algn="l"/>
            <a:r>
              <a:rPr lang="en-US" sz="3400" b="1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Goal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         Brainstorm and build on the wireframe</a:t>
            </a:r>
          </a:p>
          <a:p>
            <a:pPr algn="l"/>
            <a:r>
              <a:rPr lang="en-US" sz="3400" b="1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Analysis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   Themes – Notes</a:t>
            </a:r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&amp; Designs</a:t>
            </a:r>
          </a:p>
          <a:p>
            <a:pPr algn="l"/>
            <a:r>
              <a:rPr lang="en-US" sz="3400" b="1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Results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    Animals</a:t>
            </a:r>
          </a:p>
          <a:p>
            <a:pPr algn="l"/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    Personal Experience</a:t>
            </a:r>
          </a:p>
          <a:p>
            <a:pPr algn="l"/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    Positive Feedback</a:t>
            </a:r>
          </a:p>
          <a:p>
            <a:pPr algn="l"/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    Currency</a:t>
            </a:r>
          </a:p>
          <a:p>
            <a:pPr algn="l"/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    Surprises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169673" cy="1855694"/>
          </a:xfrm>
          <a:prstGeom prst="rect">
            <a:avLst/>
          </a:prstGeom>
        </p:spPr>
      </p:pic>
      <p:pic>
        <p:nvPicPr>
          <p:cNvPr id="20482" name="Picture 2" descr="http://www.theresilientfamily.com/dev/wp-content/uploads/2012/10/do-not-touch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8683" y="5075019"/>
            <a:ext cx="2169460" cy="167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26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Squawk\Downloads\level3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324930" y="-650198"/>
            <a:ext cx="5542140" cy="721696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2410114" y="5954041"/>
            <a:ext cx="7371771" cy="688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Layered Elaboration design</a:t>
            </a:r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07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7036"/>
            <a:ext cx="9144000" cy="939511"/>
          </a:xfrm>
        </p:spPr>
        <p:txBody>
          <a:bodyPr/>
          <a:lstStyle/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Clinky the Robot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8586" y="1126547"/>
            <a:ext cx="9874827" cy="688806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Prototype (Demo)</a:t>
            </a:r>
            <a:endParaRPr lang="en-US" sz="4000" u="sng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158585" y="2941900"/>
            <a:ext cx="987482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169673" cy="1855694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2169673" y="1855695"/>
            <a:ext cx="9874827" cy="5002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5 levels</a:t>
            </a:r>
          </a:p>
          <a:p>
            <a:pPr algn="l"/>
            <a:endParaRPr lang="en-US" sz="3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Robot &amp; Castle</a:t>
            </a:r>
          </a:p>
          <a:p>
            <a:pPr algn="l"/>
            <a:endParaRPr lang="en-US" sz="3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Stars as Currency</a:t>
            </a:r>
          </a:p>
          <a:p>
            <a:pPr algn="l"/>
            <a:endParaRPr lang="en-US" sz="3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Upgrades</a:t>
            </a:r>
          </a:p>
          <a:p>
            <a:endParaRPr lang="en-US" sz="3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6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7036"/>
            <a:ext cx="9144000" cy="939511"/>
          </a:xfrm>
        </p:spPr>
        <p:txBody>
          <a:bodyPr/>
          <a:lstStyle/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Clinky the Robot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8586" y="1126547"/>
            <a:ext cx="9874827" cy="688806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Formative Evaluation - Experts</a:t>
            </a:r>
            <a:endParaRPr lang="en-US" sz="4000" u="sng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169673" cy="1855694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1524000" y="1855694"/>
            <a:ext cx="10668000" cy="5002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400" b="1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Sessions 3 &amp; 4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 Interviews - Teachers of 3 &amp; 4, 5 (20m) </a:t>
            </a:r>
          </a:p>
          <a:p>
            <a:pPr algn="l"/>
            <a:r>
              <a:rPr lang="en-US" sz="3400" b="1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Goal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                 Quality of interactions &amp; learning</a:t>
            </a:r>
          </a:p>
          <a:p>
            <a:pPr algn="l"/>
            <a:r>
              <a:rPr lang="en-US" sz="3400" b="1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Results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             Age Appropriate (almost)</a:t>
            </a:r>
          </a:p>
          <a:p>
            <a:pPr algn="l"/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              Repeating</a:t>
            </a:r>
          </a:p>
          <a:p>
            <a:pPr algn="l"/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              Practical Guidelines</a:t>
            </a:r>
          </a:p>
          <a:p>
            <a:pPr algn="l"/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	     &gt;Touch interactions, Instructions</a:t>
            </a:r>
          </a:p>
          <a:p>
            <a:pPr algn="l"/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              Guided VS Independent</a:t>
            </a:r>
          </a:p>
          <a:p>
            <a:endParaRPr lang="en-US" sz="3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35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7036"/>
            <a:ext cx="9144000" cy="939511"/>
          </a:xfrm>
        </p:spPr>
        <p:txBody>
          <a:bodyPr/>
          <a:lstStyle/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Clinky the Robot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8586" y="1126547"/>
            <a:ext cx="9874827" cy="688806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Formative Evaluation - Children</a:t>
            </a:r>
            <a:endParaRPr lang="en-US" sz="4000" u="sng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169673" cy="1855694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1524000" y="1855694"/>
            <a:ext cx="10443882" cy="5230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400" b="1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Sessions 5, 6 &amp; 8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 (20m) </a:t>
            </a:r>
            <a:b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  6 Children in pairs of two (3 &amp; 5, 4 &amp; 4, 4 &amp; 4)</a:t>
            </a:r>
          </a:p>
          <a:p>
            <a:pPr algn="l"/>
            <a:r>
              <a:rPr lang="en-US" sz="3400" b="1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Goal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     Formative evaluation (Usability &amp; Challenges)</a:t>
            </a:r>
          </a:p>
          <a:p>
            <a:pPr algn="l"/>
            <a:r>
              <a:rPr lang="en-US" sz="3400" b="1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Results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 What the teachers said</a:t>
            </a:r>
          </a:p>
          <a:p>
            <a:pPr algn="l"/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 </a:t>
            </a:r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5/5! </a:t>
            </a:r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Wingdings" panose="05000000000000000000" pitchFamily="2" charset="2"/>
              </a:rPr>
              <a:t> </a:t>
            </a:r>
            <a:endParaRPr lang="en-US" sz="3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  Level 4 </a:t>
            </a:r>
          </a:p>
          <a:p>
            <a:pPr algn="l"/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  Drawing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5226627" y="4094570"/>
            <a:ext cx="7100455" cy="1818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Expectations</a:t>
            </a:r>
            <a:endParaRPr lang="en-US" sz="3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Castle </a:t>
            </a:r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and 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stars</a:t>
            </a:r>
            <a:endParaRPr lang="en-US" sz="3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Replaying</a:t>
            </a:r>
          </a:p>
        </p:txBody>
      </p:sp>
    </p:spTree>
    <p:extLst>
      <p:ext uri="{BB962C8B-B14F-4D97-AF65-F5344CB8AC3E}">
        <p14:creationId xmlns:p14="http://schemas.microsoft.com/office/powerpoint/2010/main" val="249498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7036"/>
            <a:ext cx="9144000" cy="939511"/>
          </a:xfrm>
        </p:spPr>
        <p:txBody>
          <a:bodyPr/>
          <a:lstStyle/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Clinky the Robot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8586" y="1126547"/>
            <a:ext cx="9874827" cy="688806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Limitations</a:t>
            </a:r>
            <a:endParaRPr lang="en-US" sz="4000" u="sng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158585" y="2253092"/>
            <a:ext cx="9874827" cy="40939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Not final</a:t>
            </a:r>
          </a:p>
          <a:p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Evaluating learning outcomes</a:t>
            </a:r>
          </a:p>
          <a:p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Not enough levels</a:t>
            </a:r>
          </a:p>
          <a:p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Structuring the learning</a:t>
            </a:r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169673" cy="185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09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7036"/>
            <a:ext cx="9144000" cy="939511"/>
          </a:xfrm>
        </p:spPr>
        <p:txBody>
          <a:bodyPr/>
          <a:lstStyle/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Clinky the Robot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8586" y="1126547"/>
            <a:ext cx="9874827" cy="688806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Future Work</a:t>
            </a:r>
            <a:endParaRPr lang="en-US" sz="4000" u="sng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158586" y="2066057"/>
            <a:ext cx="9874827" cy="457678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Designing for 3, 4, 5 and 5+</a:t>
            </a:r>
          </a:p>
          <a:p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Implementing Repetition</a:t>
            </a:r>
          </a:p>
          <a:p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How do concepts evolve over time</a:t>
            </a:r>
          </a:p>
          <a:p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Designing for independent VS guided</a:t>
            </a:r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Improving Usability (instructions and interactions)</a:t>
            </a:r>
          </a:p>
          <a:p>
            <a:endParaRPr lang="en-US" sz="40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169673" cy="185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83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7036"/>
            <a:ext cx="9144000" cy="939511"/>
          </a:xfrm>
        </p:spPr>
        <p:txBody>
          <a:bodyPr/>
          <a:lstStyle/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Clinky the Robot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8586" y="1126547"/>
            <a:ext cx="9874827" cy="688806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Discussion</a:t>
            </a:r>
            <a:endParaRPr lang="en-US" sz="4000" u="sng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07576" y="2390570"/>
            <a:ext cx="11504060" cy="43464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Children enjoy programming-like activities: </a:t>
            </a:r>
          </a:p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they can enrich the field of Computer Science</a:t>
            </a:r>
          </a:p>
          <a:p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How do we integrate this in preschool education?</a:t>
            </a:r>
          </a:p>
          <a:p>
            <a:endParaRPr lang="en-US" sz="40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How do we scaffold the transition?</a:t>
            </a:r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How do we design a guided activity?</a:t>
            </a:r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169673" cy="185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96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7036"/>
            <a:ext cx="9144000" cy="939511"/>
          </a:xfrm>
        </p:spPr>
        <p:txBody>
          <a:bodyPr/>
          <a:lstStyle/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Clinky the Robot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8586" y="1126547"/>
            <a:ext cx="9874827" cy="688806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Problem</a:t>
            </a:r>
            <a:endParaRPr lang="en-US" sz="4000" u="sng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79291" y="2941900"/>
            <a:ext cx="1103341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Young children lack exposure to programming</a:t>
            </a:r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169673" cy="185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94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7036"/>
            <a:ext cx="9144000" cy="939511"/>
          </a:xfrm>
        </p:spPr>
        <p:txBody>
          <a:bodyPr/>
          <a:lstStyle/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Clinky the Robot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8586" y="1126547"/>
            <a:ext cx="9874827" cy="688806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Conclusion</a:t>
            </a:r>
            <a:endParaRPr lang="en-US" sz="4000" u="sng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725976" y="2253093"/>
            <a:ext cx="10740045" cy="43433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The children liked it!</a:t>
            </a:r>
          </a:p>
          <a:p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They wanted to play it again</a:t>
            </a:r>
          </a:p>
          <a:p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The process of helping them learn is complicated</a:t>
            </a:r>
          </a:p>
          <a:p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Children change a lot between 3 and 5</a:t>
            </a:r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169673" cy="185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88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7036"/>
            <a:ext cx="9144000" cy="939511"/>
          </a:xfrm>
        </p:spPr>
        <p:txBody>
          <a:bodyPr/>
          <a:lstStyle/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Clinky the Robot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8586" y="1126547"/>
            <a:ext cx="9874827" cy="688806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Acknowledgements</a:t>
            </a:r>
            <a:endParaRPr lang="en-US" sz="4000" u="sng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0" y="2042730"/>
            <a:ext cx="12191999" cy="48152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Special thanks to:</a:t>
            </a:r>
          </a:p>
          <a:p>
            <a:r>
              <a:rPr lang="en-US" sz="4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</a:p>
          <a:p>
            <a:pPr algn="l"/>
            <a:r>
              <a:rPr lang="en-US" sz="4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       Mona Leigh Guha </a:t>
            </a:r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&amp; Tammy </a:t>
            </a:r>
            <a:r>
              <a:rPr lang="en-US" sz="4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Clegg</a:t>
            </a:r>
          </a:p>
          <a:p>
            <a:pPr algn="l"/>
            <a:r>
              <a:rPr lang="en-US" sz="4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       Leah Findlater</a:t>
            </a:r>
          </a:p>
          <a:p>
            <a:pPr algn="l"/>
            <a:r>
              <a:rPr lang="en-US" sz="4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       Kidsteam</a:t>
            </a:r>
          </a:p>
          <a:p>
            <a:pPr algn="l"/>
            <a:r>
              <a:rPr lang="en-US" sz="4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       CYC Faculty, Staff &amp; Children</a:t>
            </a:r>
          </a:p>
          <a:p>
            <a:pPr algn="l"/>
            <a:r>
              <a:rPr lang="en-US" sz="4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       My Classmates</a:t>
            </a:r>
          </a:p>
          <a:p>
            <a:pPr algn="l"/>
            <a:r>
              <a:rPr lang="en-US" sz="4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       HCIL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169673" cy="185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95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2169673" cy="1855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7036"/>
            <a:ext cx="9144000" cy="939511"/>
          </a:xfrm>
        </p:spPr>
        <p:txBody>
          <a:bodyPr/>
          <a:lstStyle/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Clinky the Robot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8585" y="1060670"/>
            <a:ext cx="9874827" cy="688806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Why is that a problem? (Motivation)</a:t>
            </a:r>
            <a:endParaRPr lang="en-US" sz="4000" u="sng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73423" y="2066058"/>
            <a:ext cx="11645152" cy="3443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Harnessing the full potential of computers</a:t>
            </a:r>
            <a:r>
              <a:rPr lang="en-US" sz="3400" baseline="30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[1]</a:t>
            </a:r>
          </a:p>
          <a:p>
            <a:endParaRPr lang="en-US" sz="34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Debugging skills are beneficial to everyone</a:t>
            </a:r>
            <a:r>
              <a:rPr lang="en-US" sz="3400" baseline="30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[2, 3, 4]</a:t>
            </a:r>
            <a:endParaRPr lang="en-US" sz="34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sz="3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Computer Science: Not the most diverse field</a:t>
            </a:r>
            <a:r>
              <a:rPr lang="en-US" sz="3400" baseline="30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[5, 6]</a:t>
            </a:r>
            <a:endParaRPr lang="en-US" sz="34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sz="34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sz="34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272" y="5985996"/>
            <a:ext cx="11454857" cy="872004"/>
          </a:xfrm>
        </p:spPr>
        <p:txBody>
          <a:bodyPr/>
          <a:lstStyle/>
          <a:p>
            <a:pPr algn="l"/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[1] D. C. Smith, A. Cypher and L. </a:t>
            </a:r>
            <a:r>
              <a:rPr lang="en-US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Tesler</a:t>
            </a:r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"Programming by example: novice programming comes of age," Communications of the ACM, vol. 43, no. 3, pp. 75-81, 2000. </a:t>
            </a:r>
          </a:p>
          <a:p>
            <a:pPr algn="l"/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[2]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A. Sipitakiat and N. Nusen, "Robo-Blocks: designing debugging abilities in a tangible programming system for early primary school children," in </a:t>
            </a:r>
            <a:r>
              <a:rPr lang="en-US" i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Proceedings of IDC 12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Bremen, Germany, 2012. </a:t>
            </a:r>
            <a:endParaRPr lang="en-US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[3]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L. Morgado, M. Cruz and K. Kahn, "Preschool Cookbook of Computer Programming Topics," </a:t>
            </a:r>
            <a:r>
              <a:rPr lang="en-US" i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Australasian Journal of Educational Technology, 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vol. 26, no. 3, 2010. </a:t>
            </a:r>
            <a:endParaRPr lang="en-US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[4]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P. Wyeth, "How Young Children Learn to Program with Sensor, Action, and Logic Blocks," </a:t>
            </a:r>
            <a:r>
              <a:rPr lang="en-US" i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Journal of the Learning Sciences, 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vol. 17, no. 4, pp. 517-550, 2008. </a:t>
            </a:r>
            <a:endParaRPr lang="en-US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[5]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A. Fisher and J. Margolis, "Unlocking the clubhouse: the Carnegie Mellon experience," </a:t>
            </a:r>
            <a:r>
              <a:rPr lang="en-US" i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ACM SIGCSE Bulletin, 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vol. 34, no. 2, pp. 79-83, 2002. </a:t>
            </a:r>
            <a:endParaRPr lang="en-US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[6] 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A. Fisher and J. Margolis, "Unlocking the clubhouse: women in computing," in </a:t>
            </a:r>
            <a:r>
              <a:rPr lang="en-US" i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Proceedings of SIGCSE 03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Reno, NV, USA, 2003. </a:t>
            </a:r>
            <a:endParaRPr lang="en-US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endParaRPr lang="en-US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endParaRPr lang="en-US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08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7036"/>
            <a:ext cx="9144000" cy="939511"/>
          </a:xfrm>
        </p:spPr>
        <p:txBody>
          <a:bodyPr/>
          <a:lstStyle/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Clinky the Robot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8586" y="1126547"/>
            <a:ext cx="9874827" cy="688806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Can they do it?</a:t>
            </a:r>
            <a:endParaRPr lang="en-US" sz="4000" u="sng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-1" y="1958482"/>
            <a:ext cx="12192000" cy="3608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Comfortable with computers</a:t>
            </a:r>
            <a:r>
              <a:rPr lang="en-US" sz="4000" baseline="30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[1]</a:t>
            </a:r>
          </a:p>
          <a:p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Independent in their exploration processes</a:t>
            </a:r>
            <a:r>
              <a:rPr lang="en-US" sz="4000" baseline="30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[2]</a:t>
            </a:r>
            <a:endParaRPr lang="en-US" sz="40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Developmentally Appropriate</a:t>
            </a:r>
            <a:r>
              <a:rPr lang="en-US" sz="4000" baseline="30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[3]</a:t>
            </a:r>
            <a:endParaRPr lang="en-US" sz="40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Children </a:t>
            </a:r>
            <a:r>
              <a:rPr lang="en-US" sz="4000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want</a:t>
            </a:r>
            <a:r>
              <a:rPr lang="en-US" sz="4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to program</a:t>
            </a:r>
            <a:r>
              <a:rPr lang="en-US" sz="4000" baseline="30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[4]</a:t>
            </a:r>
            <a:endParaRPr lang="en-US" sz="4000" u="sng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272" y="5710212"/>
            <a:ext cx="11965846" cy="1011264"/>
          </a:xfrm>
        </p:spPr>
        <p:txBody>
          <a:bodyPr/>
          <a:lstStyle/>
          <a:p>
            <a:pPr algn="l"/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[1] L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Morgado, M. Cruz and K. Kahn, "Preschool Cookbook of Computer Programming Topics," </a:t>
            </a:r>
            <a:r>
              <a:rPr lang="en-US" i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Australasian Journal of Educational Technology, 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vol. 26, no. 3, 2010. </a:t>
            </a:r>
            <a:endParaRPr lang="en-US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[2] J. </a:t>
            </a:r>
            <a:r>
              <a:rPr lang="en-US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Montemayor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n-US" i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Physical programming: tools for kindergarten children to author physical interactive environments, 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University of Maryland, College Park, MD, USA: Thesis, 2003. </a:t>
            </a:r>
            <a:endParaRPr lang="en-US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[3] Wyeth, "How Young Children Learn to Program with Sensor, Action, and Logic Blocks," Journal of the Learning Sciences, vol. 17, no. 4, pp. 517-550, 2008. </a:t>
            </a:r>
          </a:p>
          <a:p>
            <a:pPr algn="l"/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[4] 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M. Kindborg and P. Sökjer, "How preschool children used a </a:t>
            </a:r>
            <a:r>
              <a:rPr lang="en-US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behaviour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-based programming tool," in </a:t>
            </a:r>
            <a:r>
              <a:rPr lang="en-US" i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Proceedings of IDC 07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Aalborg, Denmark, 2007. </a:t>
            </a:r>
            <a:endParaRPr lang="en-US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2169673" cy="185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92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7036"/>
            <a:ext cx="9144000" cy="939511"/>
          </a:xfrm>
        </p:spPr>
        <p:txBody>
          <a:bodyPr/>
          <a:lstStyle/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Clinky the Robot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8586" y="1126547"/>
            <a:ext cx="9874827" cy="688806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Solution (Product)</a:t>
            </a:r>
            <a:endParaRPr lang="en-US" sz="4000" u="sng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66162" y="1949824"/>
            <a:ext cx="10459674" cy="4908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iPad application to help young children (3-5) develop programming skills</a:t>
            </a:r>
          </a:p>
          <a:p>
            <a:endParaRPr lang="en-US" sz="3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sz="34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sz="34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sz="34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34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Touch screens</a:t>
            </a:r>
          </a:p>
          <a:p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Easy to use – Soon in classrooms – Easily available</a:t>
            </a:r>
            <a:endParaRPr lang="en-US" sz="3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505028" y="2941900"/>
            <a:ext cx="3181942" cy="2450295"/>
            <a:chOff x="4505028" y="2941900"/>
            <a:chExt cx="3181942" cy="245029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6571"/>
            <a:stretch/>
          </p:blipFill>
          <p:spPr>
            <a:xfrm>
              <a:off x="4505028" y="2941900"/>
              <a:ext cx="3181942" cy="245029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49991" y="3200399"/>
              <a:ext cx="2466625" cy="1934147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"/>
            <a:ext cx="2169673" cy="185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79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7036"/>
            <a:ext cx="9144000" cy="939511"/>
          </a:xfrm>
        </p:spPr>
        <p:txBody>
          <a:bodyPr/>
          <a:lstStyle/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Clinky the Robot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8586" y="1126547"/>
            <a:ext cx="9874827" cy="688806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Related Work</a:t>
            </a:r>
            <a:endParaRPr lang="en-US" sz="4000" u="sng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4822" y="2239647"/>
            <a:ext cx="12102353" cy="448388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Product-focused (&gt;5 years old)</a:t>
            </a:r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/>
            </a:r>
            <a:b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Logo &amp; sons, Scratch, Toontalk, Alice, </a:t>
            </a:r>
            <a:r>
              <a:rPr lang="en-US" sz="3400" dirty="0" smtClean="0">
                <a:solidFill>
                  <a:srgbClr val="FF000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Move the Turtle</a:t>
            </a:r>
          </a:p>
          <a:p>
            <a:endParaRPr lang="en-US" sz="3400" dirty="0" smtClean="0">
              <a:solidFill>
                <a:srgbClr val="FF000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34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Research-focused </a:t>
            </a:r>
            <a:br>
              <a:rPr lang="en-US" sz="34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Kahn &amp; Morgado (Cookbook: 3-5)</a:t>
            </a:r>
          </a:p>
          <a:p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McKnight &amp; Fitton (Touch Screens)</a:t>
            </a:r>
          </a:p>
          <a:p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Lin &amp; Liu (Child-adult Collaboration)</a:t>
            </a:r>
          </a:p>
          <a:p>
            <a:endParaRPr lang="en-US" sz="3400" dirty="0">
              <a:solidFill>
                <a:srgbClr val="FF000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34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Limitation of the field</a:t>
            </a:r>
            <a:br>
              <a:rPr lang="en-US" sz="34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The bulk of the research is for older children and not on touch screens</a:t>
            </a:r>
            <a:endParaRPr lang="en-US" sz="3400" dirty="0" smtClean="0">
              <a:solidFill>
                <a:srgbClr val="FF000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169673" cy="185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40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169673" cy="1855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7036"/>
            <a:ext cx="9144000" cy="939511"/>
          </a:xfrm>
        </p:spPr>
        <p:txBody>
          <a:bodyPr/>
          <a:lstStyle/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Clinky the Robot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8586" y="1126547"/>
            <a:ext cx="9874827" cy="688806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Related Concepts</a:t>
            </a:r>
            <a:endParaRPr lang="en-US" sz="4000" u="sng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68405" y="2029283"/>
            <a:ext cx="11255188" cy="5195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4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Morgado and Cruz</a:t>
            </a:r>
            <a:r>
              <a:rPr lang="en-US" sz="3400" i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/>
            </a:r>
            <a:br>
              <a:rPr lang="en-US" sz="3400" i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Syntax and Semantics, Compound Procedures, Parameter Passing, Parallel Execution</a:t>
            </a:r>
          </a:p>
          <a:p>
            <a:pPr algn="l"/>
            <a:r>
              <a:rPr lang="en-US" sz="34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Wyeth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 </a:t>
            </a:r>
            <a:r>
              <a:rPr lang="en-US" sz="34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Syntax and functionality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Specific Outcomes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Reusing parts</a:t>
            </a:r>
          </a:p>
          <a:p>
            <a:pPr algn="l"/>
            <a:r>
              <a:rPr lang="en-US" sz="34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Barr and Stephenson: Computational Thinking skills</a:t>
            </a:r>
          </a:p>
          <a:p>
            <a:endParaRPr lang="en-US" sz="34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5999" y="4150895"/>
            <a:ext cx="6669506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Debugging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Planning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Alternative solutions</a:t>
            </a:r>
          </a:p>
        </p:txBody>
      </p:sp>
    </p:spTree>
    <p:extLst>
      <p:ext uri="{BB962C8B-B14F-4D97-AF65-F5344CB8AC3E}">
        <p14:creationId xmlns:p14="http://schemas.microsoft.com/office/powerpoint/2010/main" val="170978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7036"/>
            <a:ext cx="9144000" cy="939511"/>
          </a:xfrm>
        </p:spPr>
        <p:txBody>
          <a:bodyPr/>
          <a:lstStyle/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Clinky the Robot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8586" y="1126547"/>
            <a:ext cx="9874827" cy="688806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Design Approach</a:t>
            </a:r>
            <a:endParaRPr lang="en-US" sz="4000" u="sng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2169673" cy="1855694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468405" y="1855695"/>
            <a:ext cx="11255188" cy="5195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Cooperative Inquiry Techniques </a:t>
            </a:r>
          </a:p>
          <a:p>
            <a:endParaRPr lang="en-US" sz="34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sz="34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sz="34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524000" y="2629610"/>
            <a:ext cx="9679360" cy="3838425"/>
            <a:chOff x="284611" y="2259407"/>
            <a:chExt cx="8955606" cy="3551415"/>
          </a:xfrm>
        </p:grpSpPr>
        <p:sp>
          <p:nvSpPr>
            <p:cNvPr id="14" name="TextBox 13"/>
            <p:cNvSpPr txBox="1"/>
            <p:nvPr/>
          </p:nvSpPr>
          <p:spPr>
            <a:xfrm>
              <a:off x="5698863" y="5287602"/>
              <a:ext cx="13997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Experts</a:t>
              </a:r>
              <a:endParaRPr lang="en-US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67010" y="5287602"/>
              <a:ext cx="15368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Children</a:t>
              </a:r>
              <a:endParaRPr lang="en-US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284611" y="2259407"/>
              <a:ext cx="8955606" cy="3206052"/>
              <a:chOff x="284611" y="2259407"/>
              <a:chExt cx="8955606" cy="3206052"/>
            </a:xfrm>
          </p:grpSpPr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70738" y="2596709"/>
                <a:ext cx="6907501" cy="2868750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284611" y="3588874"/>
                <a:ext cx="34083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Participatory Design</a:t>
                </a:r>
                <a:endParaRPr lang="en-US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84611" y="2259407"/>
                <a:ext cx="288264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Nothing Tangible</a:t>
                </a:r>
                <a:endParaRPr lang="en-US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801257" y="4294565"/>
                <a:ext cx="214520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err="1" smtClean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Wireframing</a:t>
                </a:r>
                <a:endParaRPr lang="en-US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698863" y="2793213"/>
                <a:ext cx="27446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Implementation</a:t>
                </a:r>
                <a:endParaRPr lang="en-US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698863" y="4035571"/>
                <a:ext cx="35413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Formative Evaluation</a:t>
                </a:r>
                <a:endParaRPr lang="en-US" sz="2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</p:grpSp>
      </p:grpSp>
      <p:sp>
        <p:nvSpPr>
          <p:cNvPr id="49" name="TextBox 48"/>
          <p:cNvSpPr txBox="1"/>
          <p:nvPr/>
        </p:nvSpPr>
        <p:spPr>
          <a:xfrm>
            <a:off x="4601311" y="2940008"/>
            <a:ext cx="3306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Literature </a:t>
            </a:r>
            <a:br>
              <a:rPr lang="en-US" sz="16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US" sz="16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Guidelines </a:t>
            </a:r>
            <a:br>
              <a:rPr lang="en-US" sz="16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US" sz="16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&amp; Concepts</a:t>
            </a:r>
            <a:endParaRPr lang="en-US" sz="16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61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7036"/>
            <a:ext cx="9144000" cy="939511"/>
          </a:xfrm>
        </p:spPr>
        <p:txBody>
          <a:bodyPr/>
          <a:lstStyle/>
          <a:p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Clinky the Robot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8586" y="1126547"/>
            <a:ext cx="9874827" cy="688806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Kidsteam</a:t>
            </a:r>
            <a:endParaRPr lang="en-US" sz="4000" u="sng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24000" y="1855694"/>
            <a:ext cx="9874827" cy="50023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Children-Adult Design Partnership</a:t>
            </a:r>
            <a:b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7 Adults, 8 </a:t>
            </a:r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Children, ages 7-11</a:t>
            </a:r>
          </a:p>
          <a:p>
            <a:pPr algn="l"/>
            <a:r>
              <a:rPr lang="en-US" sz="3400" b="1" u="sng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Session 1</a:t>
            </a:r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 Robot activity and drawing (1h)</a:t>
            </a:r>
          </a:p>
          <a:p>
            <a:pPr algn="l"/>
            <a:r>
              <a:rPr lang="en-US" sz="3400" b="1" u="sng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Goal</a:t>
            </a:r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 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Initial </a:t>
            </a:r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Wireframe, Lots of ideas</a:t>
            </a:r>
          </a:p>
          <a:p>
            <a:pPr algn="l"/>
            <a:r>
              <a:rPr lang="en-US" sz="3400" b="1" u="sng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Analysis</a:t>
            </a:r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 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Big </a:t>
            </a:r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ideas, Debriefing, Observing themes</a:t>
            </a:r>
          </a:p>
          <a:p>
            <a:pPr algn="l"/>
            <a:r>
              <a:rPr lang="en-US" sz="3400" b="1" u="sng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Results</a:t>
            </a:r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 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Game</a:t>
            </a:r>
            <a:endParaRPr lang="en-US" sz="3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 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Separate </a:t>
            </a:r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levels</a:t>
            </a:r>
          </a:p>
          <a:p>
            <a:pPr algn="l"/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  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Robots </a:t>
            </a:r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&amp; Castles</a:t>
            </a:r>
          </a:p>
          <a:p>
            <a:pPr algn="l"/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  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Customizability </a:t>
            </a:r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&amp; Upgrades</a:t>
            </a:r>
          </a:p>
          <a:p>
            <a:pPr algn="l"/>
            <a:r>
              <a:rPr lang="en-US" sz="3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      </a:t>
            </a:r>
            <a:r>
              <a:rPr lang="en-US" sz="3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Collecting Items             </a:t>
            </a:r>
            <a:endParaRPr lang="en-US" sz="3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169673" cy="185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90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854</Words>
  <Application>Microsoft Office PowerPoint</Application>
  <PresentationFormat>Widescreen</PresentationFormat>
  <Paragraphs>181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Open Sans Light</vt:lpstr>
      <vt:lpstr>Wingdings</vt:lpstr>
      <vt:lpstr>Office Theme</vt:lpstr>
      <vt:lpstr>HCIM Capstone Project Pano Papadatos Mona Leigh Guha Tamara Clegg</vt:lpstr>
      <vt:lpstr>Clinky the Robot</vt:lpstr>
      <vt:lpstr>Clinky the Robot</vt:lpstr>
      <vt:lpstr>Clinky the Robot</vt:lpstr>
      <vt:lpstr>Clinky the Robot</vt:lpstr>
      <vt:lpstr>Clinky the Robot</vt:lpstr>
      <vt:lpstr>Clinky the Robot</vt:lpstr>
      <vt:lpstr>Clinky the Robot</vt:lpstr>
      <vt:lpstr>Clinky the Robot</vt:lpstr>
      <vt:lpstr>PowerPoint Presentation</vt:lpstr>
      <vt:lpstr>PowerPoint Presentation</vt:lpstr>
      <vt:lpstr>Clinky the Robot</vt:lpstr>
      <vt:lpstr>PowerPoint Presentation</vt:lpstr>
      <vt:lpstr>Clinky the Robot</vt:lpstr>
      <vt:lpstr>Clinky the Robot</vt:lpstr>
      <vt:lpstr>Clinky the Robot</vt:lpstr>
      <vt:lpstr>Clinky the Robot</vt:lpstr>
      <vt:lpstr>Clinky the Robot</vt:lpstr>
      <vt:lpstr>Clinky the Robot</vt:lpstr>
      <vt:lpstr>Clinky the Robot</vt:lpstr>
      <vt:lpstr>Clinky the Robot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HCIM Capstone Project Pano Papadatos</dc:title>
  <dc:creator>Panagis Papadatos</dc:creator>
  <cp:lastModifiedBy>Panagis Papadatos</cp:lastModifiedBy>
  <cp:revision>46</cp:revision>
  <dcterms:created xsi:type="dcterms:W3CDTF">2013-04-24T18:02:01Z</dcterms:created>
  <dcterms:modified xsi:type="dcterms:W3CDTF">2013-04-25T06:08:52Z</dcterms:modified>
</cp:coreProperties>
</file>