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74" r:id="rId11"/>
    <p:sldId id="273" r:id="rId12"/>
    <p:sldId id="275" r:id="rId13"/>
    <p:sldId id="276" r:id="rId14"/>
    <p:sldId id="264" r:id="rId15"/>
    <p:sldId id="265" r:id="rId16"/>
    <p:sldId id="277" r:id="rId17"/>
    <p:sldId id="270" r:id="rId18"/>
    <p:sldId id="271" r:id="rId19"/>
    <p:sldId id="269" r:id="rId20"/>
    <p:sldId id="267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agis Papadatos" initials="PP" lastIdx="1" clrIdx="0">
    <p:extLst>
      <p:ext uri="{19B8F6BF-5375-455C-9EA6-DF929625EA0E}">
        <p15:presenceInfo xmlns:p15="http://schemas.microsoft.com/office/powerpoint/2012/main" userId="73559dbd9565c9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6" autoAdjust="0"/>
    <p:restoredTop sz="94660"/>
  </p:normalViewPr>
  <p:slideViewPr>
    <p:cSldViewPr snapToGrid="0">
      <p:cViewPr>
        <p:scale>
          <a:sx n="71" d="100"/>
          <a:sy n="71" d="100"/>
        </p:scale>
        <p:origin x="43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E44C0-2174-4497-BAC2-D7CFB8360CE1}" type="datetimeFigureOut">
              <a:rPr lang="en-US" smtClean="0"/>
              <a:t>4/24/2013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7753B-C6DD-40DB-9846-ECA0F9339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4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753B-C6DD-40DB-9846-ECA0F9339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1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753B-C6DD-40DB-9846-ECA0F9339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79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753B-C6DD-40DB-9846-ECA0F9339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5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753B-C6DD-40DB-9846-ECA0F9339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2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5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8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0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3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3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6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9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6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9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4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9813C-8F6A-474B-BA87-A47F914EE775}" type="datetimeFigureOut">
              <a:rPr lang="en-US" smtClean="0"/>
              <a:t>4/24/2013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2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642213"/>
            <a:ext cx="9144000" cy="17642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HCIM Capstone Project</a:t>
            </a:r>
            <a:b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Pano</a:t>
            </a: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Papadatos</a:t>
            </a:r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Mona Leigh Guha</a:t>
            </a:r>
            <a:b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Tamara Clegg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3476768"/>
            <a:ext cx="9874827" cy="16557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Robot: </a:t>
            </a:r>
            <a:b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Preliminary Programming for Preschoolers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254577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umdrightnow.umd.edu/sites/default/files/styles/home_latest_news_width/public/news-thumb/informal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991" y="5133110"/>
            <a:ext cx="1442645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s.umd.edu/hcil/mobilitycontest/hcil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14" y="5133110"/>
            <a:ext cx="14287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4/25/2013</a:t>
            </a:r>
            <a:endParaRPr lang="en-US" sz="2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28" y="215153"/>
            <a:ext cx="7148008" cy="5194477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509277" y="5954041"/>
            <a:ext cx="8786252" cy="688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Drawing of the Application (Session 1)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22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7" y="134471"/>
            <a:ext cx="7371771" cy="5526741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509277" y="5954041"/>
            <a:ext cx="7371771" cy="688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Circle Time!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20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Kidsteam – Layered Elaboration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1855694"/>
            <a:ext cx="9874827" cy="500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Session 2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Rapid Iterations &amp; Rotations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(1h)</a:t>
            </a:r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Goal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Brainstorm and build on the wireframe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Analysis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Themes – Notes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&amp; Designs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Results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Animals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Personal Experience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Positive Feedback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Currency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Surprises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pic>
        <p:nvPicPr>
          <p:cNvPr id="20482" name="Picture 2" descr="http://www.theresilientfamily.com/dev/wp-content/uploads/2012/10/do-not-touch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683" y="5075019"/>
            <a:ext cx="2169460" cy="167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2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quawk\Downloads\level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01497" y="-650198"/>
            <a:ext cx="5542140" cy="72169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509277" y="5954041"/>
            <a:ext cx="7371771" cy="688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Layered Elaboration design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076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Prototype (Demo)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8585" y="2941900"/>
            <a:ext cx="987482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524000" y="1855694"/>
            <a:ext cx="9874827" cy="500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 levels</a:t>
            </a:r>
          </a:p>
          <a:p>
            <a:pPr algn="l"/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Robot &amp; Castle</a:t>
            </a:r>
          </a:p>
          <a:p>
            <a:pPr algn="l"/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Stars as Currency</a:t>
            </a:r>
          </a:p>
          <a:p>
            <a:pPr algn="l"/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Upgrades</a:t>
            </a:r>
          </a:p>
          <a:p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Formative Evaluation - Experts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524000" y="1855694"/>
            <a:ext cx="10668000" cy="500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Sessions 3 &amp; 4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Interviews - Teachers of 3 &amp; 4, 5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(20m)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Goal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Quality of interactions &amp; learning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Analysis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Commonalities and Disparities 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Results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Age Appropriate (almost)</a:t>
            </a: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Repeating</a:t>
            </a: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Practical Guidelines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&gt;Touch interactions, Instructions</a:t>
            </a: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Guided VS Independent</a:t>
            </a:r>
          </a:p>
          <a:p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Formative Evaluation - Children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524000" y="1855694"/>
            <a:ext cx="10443882" cy="5230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Sessions 5, 6 &amp; 8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(20m)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 Children in pairs of two (3 &amp; 5, 4 &amp; 4, 4 &amp; 4)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Goal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Formative evaluation (Usability &amp; Challenges)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Results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 the teachers said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5/5 Ranking!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rPr>
              <a:t> </a:t>
            </a:r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Level 4 is too hard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Drawing could be hard</a:t>
            </a: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Declaring expectations 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Castle and stars are motivating</a:t>
            </a: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Replaying</a:t>
            </a:r>
          </a:p>
          <a:p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9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Limitations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8585" y="2253092"/>
            <a:ext cx="9874827" cy="4093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 final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Evaluating learning outcomes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 enough levels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Structuring the learning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Future Work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8586" y="2066057"/>
            <a:ext cx="9874827" cy="4576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Designing for 3, 4, 5 and 5+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Implementing Repetition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do concepts evolve over time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Designing for independent VS guided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Improving Usability (instructions and interactions)</a:t>
            </a:r>
          </a:p>
          <a:p>
            <a:endParaRPr lang="en-US" sz="40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Discussion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7576" y="2390570"/>
            <a:ext cx="11504060" cy="4346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Children enjoy programming-like activities: </a:t>
            </a: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they can enrich the field of Computer Science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do we integrate this in preschool education?</a:t>
            </a:r>
          </a:p>
          <a:p>
            <a:endParaRPr lang="en-US" sz="40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do we scaffold the transition?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do we design a guided activity?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6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Problem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79291" y="2941900"/>
            <a:ext cx="1103341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Young Children lack exposure to Programming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Conclusion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8585" y="2066058"/>
            <a:ext cx="9874827" cy="4343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children liked it!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They wanted to play it again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process of helping them learn is complicated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Children change a lot between 3 and 5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Acknowledgements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2042730"/>
            <a:ext cx="12191999" cy="4815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Special thanks to</a:t>
            </a: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algn="l"/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Mona Leigh Guha and Tammy Clegg</a:t>
            </a:r>
          </a:p>
          <a:p>
            <a:pPr algn="l"/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Leah Findlater</a:t>
            </a:r>
          </a:p>
          <a:p>
            <a:pPr algn="l"/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Kidsteam</a:t>
            </a:r>
          </a:p>
          <a:p>
            <a:pPr algn="l"/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CYC Faculty, Staff &amp; Children</a:t>
            </a:r>
          </a:p>
          <a:p>
            <a:pPr algn="l"/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My Classmates</a:t>
            </a:r>
          </a:p>
          <a:p>
            <a:pPr algn="l"/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HCIL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5" y="1060670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Why is that a problem? (Motivation)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73423" y="2066058"/>
            <a:ext cx="11645152" cy="3443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Harnessing the full potential of Computers</a:t>
            </a:r>
            <a:r>
              <a:rPr lang="en-US" sz="34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[1]</a:t>
            </a: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Debugging skills are beneficial to everyone</a:t>
            </a:r>
            <a:r>
              <a:rPr lang="en-US" sz="34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[2, 3, 4]</a:t>
            </a:r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Computer Science: Not the most diverse field</a:t>
            </a:r>
            <a:r>
              <a:rPr lang="en-US" sz="34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[5, 6]</a:t>
            </a:r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272" y="5985996"/>
            <a:ext cx="11454857" cy="872004"/>
          </a:xfrm>
        </p:spPr>
        <p:txBody>
          <a:bodyPr/>
          <a:lstStyle/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[1] D. C. Smith, A. Cypher and L. </a:t>
            </a:r>
            <a:r>
              <a:rPr lang="en-US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Tesler</a:t>
            </a: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"Programming by example: novice programming comes of age," Communications of the ACM, vol. 43, no. 3, pp. 75-81, 2000. </a:t>
            </a: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[2]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A. Sipitakiat and N. Nusen, "Robo-Blocks: designing debugging abilities in a tangible programming system for early primary school children," in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Proceedings of IDC 12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Bremen, Germany, 2012.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[3]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L. Morgado, M. Cruz and K. Kahn, "Preschool Cookbook of Computer Programming Topics,"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Australasian Journal of Educational Technology,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vol. 26, no. 3, 2010.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[4]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P. Wyeth, "How Young Children Learn to Program with Sensor, Action, and Logic Blocks,"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Journal of the Learning Sciences,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vol. 17, no. 4, pp. 517-550, 2008.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[5]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A. Fisher and J. Margolis, "Unlocking the clubhouse: the Carnegie Mellon experience,"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ACM SIGCSE Bulletin,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vol. 34, no. 2, pp. 79-83, 2002.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[6]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A. Fisher and J. Margolis, "Unlocking the clubhouse: women in computing," in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Proceedings of SIGCSE 03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Reno, NV, USA, 2003.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08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Can they do it?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1" y="1958482"/>
            <a:ext cx="12192000" cy="360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Comfortable with computers</a:t>
            </a:r>
            <a:r>
              <a:rPr lang="en-US" sz="40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[1]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Independent in their exploration processes</a:t>
            </a:r>
            <a:r>
              <a:rPr lang="en-US" sz="40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[2]</a:t>
            </a:r>
            <a:endParaRPr lang="en-US" sz="40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Developmentally Appropriate</a:t>
            </a:r>
            <a:r>
              <a:rPr lang="en-US" sz="40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[3]</a:t>
            </a:r>
            <a:endParaRPr lang="en-US" sz="40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Children </a:t>
            </a:r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 program</a:t>
            </a:r>
            <a:r>
              <a:rPr lang="en-US" sz="40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[4]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272" y="5710212"/>
            <a:ext cx="11965846" cy="1011264"/>
          </a:xfrm>
        </p:spPr>
        <p:txBody>
          <a:bodyPr/>
          <a:lstStyle/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[1] L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Morgado, M. Cruz and K. Kahn, "Preschool Cookbook of Computer Programming Topics,"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Australasian Journal of Educational Technology,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vol. 26, no. 3, 2010.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[2] J.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Montemayor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Physical programming: tools for kindergarten children to author physical interactive environments,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University of Maryland, College Park, MD, USA: Thesis, 2003.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[3] Wyeth, "How Young Children Learn to Program with Sensor, Action, and Logic Blocks," Journal of the Learning Sciences, vol. 17, no. 4, pp. 517-550, 2008. </a:t>
            </a: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[4]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M. Kindborg and P. Sökjer, "How preschool children used a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behaviour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-based programming tool," in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Proceedings of IDC 07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Aalborg, Denmark, 2007.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Solution (Product)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66162" y="1949824"/>
            <a:ext cx="10459674" cy="4908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iPad application to help young children (3-5) develop programming skills</a:t>
            </a:r>
          </a:p>
          <a:p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Touch screens</a:t>
            </a:r>
          </a:p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Easy to use – Soon in Classrooms – Easily available</a:t>
            </a:r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05028" y="2941900"/>
            <a:ext cx="3181942" cy="2450295"/>
            <a:chOff x="4505028" y="2941900"/>
            <a:chExt cx="3181942" cy="24502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6571"/>
            <a:stretch/>
          </p:blipFill>
          <p:spPr>
            <a:xfrm>
              <a:off x="4505028" y="2941900"/>
              <a:ext cx="3181942" cy="245029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991" y="3200399"/>
              <a:ext cx="2466625" cy="1934147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Related Work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822" y="2239647"/>
            <a:ext cx="12102353" cy="4483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Product-focused (&gt;5 years old)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Logo &amp; sons, Scratch, Toontalk, Alice, </a:t>
            </a:r>
            <a:r>
              <a:rPr lang="en-US" sz="3400" dirty="0" smtClean="0">
                <a:solidFill>
                  <a:srgbClr val="FF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Move the Turtle</a:t>
            </a:r>
          </a:p>
          <a:p>
            <a:endParaRPr lang="en-US" sz="3400" dirty="0" smtClean="0">
              <a:solidFill>
                <a:srgbClr val="FF000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Research</a:t>
            </a:r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-focused </a:t>
            </a:r>
            <a:b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Kahn &amp; Morgado (Cookbook: 3-5)</a:t>
            </a:r>
          </a:p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McKnight &amp; Fitton (Touch Screens)</a:t>
            </a:r>
          </a:p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Lin &amp; Liu (Child-adult Collaboration)</a:t>
            </a:r>
          </a:p>
          <a:p>
            <a:endParaRPr lang="en-US" sz="3400" dirty="0">
              <a:solidFill>
                <a:srgbClr val="FF000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Limitation of the field</a:t>
            </a:r>
            <a:b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bulk of the research is for older children and not on touch screens</a:t>
            </a:r>
            <a:endParaRPr lang="en-US" sz="3400" dirty="0" smtClean="0">
              <a:solidFill>
                <a:srgbClr val="FF000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0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Related Concepts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68405" y="1855695"/>
            <a:ext cx="11255188" cy="5195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Initial Taxonomy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by Morgado and Cruz</a:t>
            </a:r>
            <a:br>
              <a:rPr lang="en-US" sz="3400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Syntax and Semantics, Compound Procedures, Parameter Passing, Parallel Execution</a:t>
            </a: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Wyeth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Syntax and functionality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Achieving specific outcomes through programming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Reusing parts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Debugging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Planning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Building and comparing alternative solutions</a:t>
            </a:r>
          </a:p>
          <a:p>
            <a:pPr algn="l"/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Barr and Stephenson: Computational Thinking skills</a:t>
            </a:r>
          </a:p>
          <a:p>
            <a:endParaRPr lang="en-US" sz="34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8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 Approach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68405" y="1855695"/>
            <a:ext cx="11255188" cy="5195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Cooperative Inquiry Techniques </a:t>
            </a:r>
          </a:p>
          <a:p>
            <a:endParaRPr lang="en-US" sz="34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524000" y="2629610"/>
            <a:ext cx="9679360" cy="3838425"/>
            <a:chOff x="284611" y="2259407"/>
            <a:chExt cx="8955606" cy="3551415"/>
          </a:xfrm>
        </p:grpSpPr>
        <p:sp>
          <p:nvSpPr>
            <p:cNvPr id="14" name="TextBox 13"/>
            <p:cNvSpPr txBox="1"/>
            <p:nvPr/>
          </p:nvSpPr>
          <p:spPr>
            <a:xfrm>
              <a:off x="5698863" y="5287602"/>
              <a:ext cx="13997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Experts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67010" y="5287602"/>
              <a:ext cx="1536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Children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84611" y="2259407"/>
              <a:ext cx="8955606" cy="3206052"/>
              <a:chOff x="284611" y="2259407"/>
              <a:chExt cx="8955606" cy="3206052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0738" y="2596709"/>
                <a:ext cx="6907501" cy="2868750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84611" y="3588874"/>
                <a:ext cx="34083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Participatory Design</a:t>
                </a:r>
                <a:endParaRPr lang="en-US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84611" y="2259407"/>
                <a:ext cx="28826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Nothing Tangible</a:t>
                </a:r>
                <a:endParaRPr lang="en-US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801257" y="4294565"/>
                <a:ext cx="21452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Wireframing</a:t>
                </a:r>
                <a:endParaRPr lang="en-US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98863" y="2793213"/>
                <a:ext cx="27446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Implementation</a:t>
                </a:r>
                <a:endParaRPr lang="en-US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698863" y="4035571"/>
                <a:ext cx="35413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Formative Evaluation</a:t>
                </a:r>
                <a:endParaRPr lang="en-US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4601311" y="2940008"/>
            <a:ext cx="3306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Literature </a:t>
            </a:r>
            <a:b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Guidelines </a:t>
            </a:r>
            <a:b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&amp; Concepts</a:t>
            </a:r>
            <a:endParaRPr lang="en-US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61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Kidsteam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1855694"/>
            <a:ext cx="9874827" cy="5002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Children-Adult Design Partnership</a:t>
            </a:r>
            <a:b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 Children, ages 7-11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Session 1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Robot activity and drawing (1h)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Goal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Initial Wireframe, Lots of ideas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Analysis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Big ideas, Debriefing, Observing themes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Results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GAME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Separate levels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Customizability &amp; Upgrades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Collecting Items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Robots &amp; Castles</a:t>
            </a:r>
          </a:p>
          <a:p>
            <a:pPr algn="l"/>
            <a:endParaRPr lang="en-US" sz="3400" b="1" u="sng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852</Words>
  <Application>Microsoft Office PowerPoint</Application>
  <PresentationFormat>Widescreen</PresentationFormat>
  <Paragraphs>183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Open Sans Light</vt:lpstr>
      <vt:lpstr>Wingdings</vt:lpstr>
      <vt:lpstr>Office Theme</vt:lpstr>
      <vt:lpstr>HCIM Capstone Project Pano Papadatos Mona Leigh Guha Tamara Clegg</vt:lpstr>
      <vt:lpstr>Clinky the Robot</vt:lpstr>
      <vt:lpstr>Clinky the Robot</vt:lpstr>
      <vt:lpstr>Clinky the Robot</vt:lpstr>
      <vt:lpstr>Clinky the Robot</vt:lpstr>
      <vt:lpstr>Clinky the Robot</vt:lpstr>
      <vt:lpstr>Clinky the Robot</vt:lpstr>
      <vt:lpstr>Clinky the Robot</vt:lpstr>
      <vt:lpstr>Clinky the Robot</vt:lpstr>
      <vt:lpstr>PowerPoint Presentation</vt:lpstr>
      <vt:lpstr>PowerPoint Presentation</vt:lpstr>
      <vt:lpstr>Clinky the Robot</vt:lpstr>
      <vt:lpstr>PowerPoint Presentation</vt:lpstr>
      <vt:lpstr>Clinky the Robot</vt:lpstr>
      <vt:lpstr>Clinky the Robot</vt:lpstr>
      <vt:lpstr>Clinky the Robot</vt:lpstr>
      <vt:lpstr>Clinky the Robot</vt:lpstr>
      <vt:lpstr>Clinky the Robot</vt:lpstr>
      <vt:lpstr>Clinky the Robot</vt:lpstr>
      <vt:lpstr>Clinky the Robot</vt:lpstr>
      <vt:lpstr>Clinky the Robot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HCIM Capstone Project Pano Papadatos</dc:title>
  <dc:creator>Panagis Papadatos</dc:creator>
  <cp:lastModifiedBy>Panagis Papadatos</cp:lastModifiedBy>
  <cp:revision>36</cp:revision>
  <dcterms:created xsi:type="dcterms:W3CDTF">2013-04-24T18:02:01Z</dcterms:created>
  <dcterms:modified xsi:type="dcterms:W3CDTF">2013-04-25T05:01:24Z</dcterms:modified>
</cp:coreProperties>
</file>