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79" r:id="rId9"/>
    <p:sldId id="273" r:id="rId10"/>
    <p:sldId id="280" r:id="rId11"/>
    <p:sldId id="264" r:id="rId12"/>
    <p:sldId id="263" r:id="rId13"/>
    <p:sldId id="265" r:id="rId14"/>
    <p:sldId id="266" r:id="rId15"/>
    <p:sldId id="275" r:id="rId16"/>
    <p:sldId id="278" r:id="rId17"/>
    <p:sldId id="276" r:id="rId18"/>
    <p:sldId id="277" r:id="rId19"/>
    <p:sldId id="267" r:id="rId20"/>
    <p:sldId id="268" r:id="rId21"/>
    <p:sldId id="269" r:id="rId22"/>
    <p:sldId id="274" r:id="rId23"/>
    <p:sldId id="283" r:id="rId24"/>
    <p:sldId id="284" r:id="rId25"/>
    <p:sldId id="281" r:id="rId26"/>
    <p:sldId id="282" r:id="rId27"/>
    <p:sldId id="271"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A83B9-5F13-402B-A27C-0727A4E0469D}"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9565A-92D5-4C9E-ACEC-BFC9A8229EF9}" type="slidenum">
              <a:rPr lang="en-US" smtClean="0"/>
              <a:t>‹#›</a:t>
            </a:fld>
            <a:endParaRPr lang="en-US"/>
          </a:p>
        </p:txBody>
      </p:sp>
    </p:spTree>
    <p:extLst>
      <p:ext uri="{BB962C8B-B14F-4D97-AF65-F5344CB8AC3E}">
        <p14:creationId xmlns:p14="http://schemas.microsoft.com/office/powerpoint/2010/main" val="299226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BABB-C09A-40B6-8226-C35E917BA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9B808E-C635-4CE1-9446-70B6BBE2A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58940A-3CDE-45E5-9336-671A6E48F6C3}"/>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5" name="Footer Placeholder 4">
            <a:extLst>
              <a:ext uri="{FF2B5EF4-FFF2-40B4-BE49-F238E27FC236}">
                <a16:creationId xmlns:a16="http://schemas.microsoft.com/office/drawing/2014/main" id="{DB9AE61F-D8DE-421F-8D3A-6139EA26F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AA28B-A088-4A38-A2C4-380C658C303B}"/>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308818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666C-C6DA-40B8-82CF-97FFCB1C8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A9A1A7-443B-469C-9E42-52BE9649B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9D2C8-77C3-45AD-8A6B-83E19725364B}"/>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5" name="Footer Placeholder 4">
            <a:extLst>
              <a:ext uri="{FF2B5EF4-FFF2-40B4-BE49-F238E27FC236}">
                <a16:creationId xmlns:a16="http://schemas.microsoft.com/office/drawing/2014/main" id="{A148BE30-A4EF-4770-9BE6-C8F35B146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F801C-F7EC-4D1F-9A9F-EDFD44E8E7B0}"/>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52661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320AB-FE48-40CF-919F-FFB9FB0720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3E321-CADB-4E17-8BB1-3322959C15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23EB8-60C3-449C-AF2C-C568DD9039E0}"/>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5" name="Footer Placeholder 4">
            <a:extLst>
              <a:ext uri="{FF2B5EF4-FFF2-40B4-BE49-F238E27FC236}">
                <a16:creationId xmlns:a16="http://schemas.microsoft.com/office/drawing/2014/main" id="{1BAF50B6-F0AD-4C6B-957B-CD1F110EF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CAA0B-88F2-43CD-9B09-C4A876FFA383}"/>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333108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1B83-7719-4237-8BA4-4200B43E7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6E939-9774-485A-B9A7-2E96A50DBD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97A91-F272-4F80-A687-DE5F6DE3DE8A}"/>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5" name="Footer Placeholder 4">
            <a:extLst>
              <a:ext uri="{FF2B5EF4-FFF2-40B4-BE49-F238E27FC236}">
                <a16:creationId xmlns:a16="http://schemas.microsoft.com/office/drawing/2014/main" id="{7172A253-262C-48AD-9E87-32653CBC8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9A4AF-C01F-4DAE-851E-19007F1DB10C}"/>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195711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41D4-C29B-43EC-8FE3-6A74B2F10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7CEF4-08F8-4CD3-BFC5-321E3196CE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58F44-16DC-4308-82FC-D72F3536E9FB}"/>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5" name="Footer Placeholder 4">
            <a:extLst>
              <a:ext uri="{FF2B5EF4-FFF2-40B4-BE49-F238E27FC236}">
                <a16:creationId xmlns:a16="http://schemas.microsoft.com/office/drawing/2014/main" id="{F24CA860-C94D-468A-9946-4F2F542B2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0A511-EA4C-4C6A-9D89-020B9D55095D}"/>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380295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339D-9130-4533-A631-F9CE06554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47408-672C-440B-B606-B714B12216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BBC13C-F012-40A6-B21D-F3161FA7E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C5519E-AD7A-41F5-83B3-4622E08B3DCC}"/>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6" name="Footer Placeholder 5">
            <a:extLst>
              <a:ext uri="{FF2B5EF4-FFF2-40B4-BE49-F238E27FC236}">
                <a16:creationId xmlns:a16="http://schemas.microsoft.com/office/drawing/2014/main" id="{BA91CA75-C495-4FE3-A37C-0938A0548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678BB-4E17-4AA6-B3B6-42EB83353910}"/>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18653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30FA-4C24-42C0-978D-4E1187ACDD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EA89A0-C482-4E34-8D6D-1D93BA3CC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E8802-73BF-456D-8C54-C4A07C307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C6B3D-C831-4A5F-BEC3-18F695740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F9228F-D9BA-4E38-8C79-B0A360A481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631B5-FB58-4EF1-8644-8B755BC0F698}"/>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8" name="Footer Placeholder 7">
            <a:extLst>
              <a:ext uri="{FF2B5EF4-FFF2-40B4-BE49-F238E27FC236}">
                <a16:creationId xmlns:a16="http://schemas.microsoft.com/office/drawing/2014/main" id="{6F09F86A-1F0B-40C2-94EA-A5D6B49434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8B7637-6263-4B05-92E6-83222495BC98}"/>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836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D4B7-A4C8-4EB5-977A-E441B84E0D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1B41F5-6F30-4BD3-B8FF-F60CAC234886}"/>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4" name="Footer Placeholder 3">
            <a:extLst>
              <a:ext uri="{FF2B5EF4-FFF2-40B4-BE49-F238E27FC236}">
                <a16:creationId xmlns:a16="http://schemas.microsoft.com/office/drawing/2014/main" id="{EF7CCAD5-4954-4D0A-B454-E0A234E8C5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75B70E-A684-4161-AB5E-8845D9DE8CAF}"/>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90605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2A340-64E6-42A6-ACCF-74B9798A2538}"/>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3" name="Footer Placeholder 2">
            <a:extLst>
              <a:ext uri="{FF2B5EF4-FFF2-40B4-BE49-F238E27FC236}">
                <a16:creationId xmlns:a16="http://schemas.microsoft.com/office/drawing/2014/main" id="{92F9DB52-24FE-4C54-9FE0-79558E343E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62063-E7EC-4B64-82B3-1A6F1E54715C}"/>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352352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8BAB-FE70-4BE9-959F-91EA983F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26FFF-FEC4-4638-97D9-A0D63D720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BA5791-0110-4B3E-B319-361401F99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829BE-F7AB-4EE5-98EE-6582C4C401F3}"/>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6" name="Footer Placeholder 5">
            <a:extLst>
              <a:ext uri="{FF2B5EF4-FFF2-40B4-BE49-F238E27FC236}">
                <a16:creationId xmlns:a16="http://schemas.microsoft.com/office/drawing/2014/main" id="{81F83E4E-EBFF-44D4-AB30-514430C3A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465AD-E990-4BA8-BF44-20CDB287B78A}"/>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128740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770C-4BE6-4756-8624-4631B119A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76167E-70A5-4F02-BC28-7882C2EFF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FE9384-36E9-4182-9E8F-11ABCD46D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5A512-96A8-43FD-B0C9-777EBA62E082}"/>
              </a:ext>
            </a:extLst>
          </p:cNvPr>
          <p:cNvSpPr>
            <a:spLocks noGrp="1"/>
          </p:cNvSpPr>
          <p:nvPr>
            <p:ph type="dt" sz="half" idx="10"/>
          </p:nvPr>
        </p:nvSpPr>
        <p:spPr/>
        <p:txBody>
          <a:bodyPr/>
          <a:lstStyle/>
          <a:p>
            <a:fld id="{346BFB33-2667-403A-AC83-B3C65DD6A4FE}" type="datetimeFigureOut">
              <a:rPr lang="en-US" smtClean="0"/>
              <a:t>11/20/2021</a:t>
            </a:fld>
            <a:endParaRPr lang="en-US"/>
          </a:p>
        </p:txBody>
      </p:sp>
      <p:sp>
        <p:nvSpPr>
          <p:cNvPr id="6" name="Footer Placeholder 5">
            <a:extLst>
              <a:ext uri="{FF2B5EF4-FFF2-40B4-BE49-F238E27FC236}">
                <a16:creationId xmlns:a16="http://schemas.microsoft.com/office/drawing/2014/main" id="{97FFCC8A-66A8-40E3-AFB8-BFDDBB82D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4BD80-5571-4899-8C98-2D02E124E2BA}"/>
              </a:ext>
            </a:extLst>
          </p:cNvPr>
          <p:cNvSpPr>
            <a:spLocks noGrp="1"/>
          </p:cNvSpPr>
          <p:nvPr>
            <p:ph type="sldNum" sz="quarter" idx="12"/>
          </p:nvPr>
        </p:nvSpPr>
        <p:spPr/>
        <p:txBody>
          <a:bodyPr/>
          <a:lstStyle/>
          <a:p>
            <a:fld id="{074F9BB5-CBCA-424F-8F17-0F4F1AB1A701}" type="slidenum">
              <a:rPr lang="en-US" smtClean="0"/>
              <a:t>‹#›</a:t>
            </a:fld>
            <a:endParaRPr lang="en-US"/>
          </a:p>
        </p:txBody>
      </p:sp>
    </p:spTree>
    <p:extLst>
      <p:ext uri="{BB962C8B-B14F-4D97-AF65-F5344CB8AC3E}">
        <p14:creationId xmlns:p14="http://schemas.microsoft.com/office/powerpoint/2010/main" val="162181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71F70-1FA5-4594-897C-0B81AB0DF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5DF55-18A9-46A7-9D03-A1C471C83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8C064-657B-40BF-B6DF-35CDDA016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BFB33-2667-403A-AC83-B3C65DD6A4FE}" type="datetimeFigureOut">
              <a:rPr lang="en-US" smtClean="0"/>
              <a:t>11/20/2021</a:t>
            </a:fld>
            <a:endParaRPr lang="en-US"/>
          </a:p>
        </p:txBody>
      </p:sp>
      <p:sp>
        <p:nvSpPr>
          <p:cNvPr id="5" name="Footer Placeholder 4">
            <a:extLst>
              <a:ext uri="{FF2B5EF4-FFF2-40B4-BE49-F238E27FC236}">
                <a16:creationId xmlns:a16="http://schemas.microsoft.com/office/drawing/2014/main" id="{7456E868-2E3F-4873-9B1C-A24ADD1CF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33E183-FDA4-4F85-9DAE-D5108F045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F9BB5-CBCA-424F-8F17-0F4F1AB1A701}" type="slidenum">
              <a:rPr lang="en-US" smtClean="0"/>
              <a:t>‹#›</a:t>
            </a:fld>
            <a:endParaRPr lang="en-US"/>
          </a:p>
        </p:txBody>
      </p:sp>
    </p:spTree>
    <p:extLst>
      <p:ext uri="{BB962C8B-B14F-4D97-AF65-F5344CB8AC3E}">
        <p14:creationId xmlns:p14="http://schemas.microsoft.com/office/powerpoint/2010/main" val="17554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hare.streamlit.io/divyansh009/dmprojectgrp10/main/main.py" TargetMode="Externa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0EC1-AE2D-4B27-BA74-0B4BE1B22D13}"/>
              </a:ext>
            </a:extLst>
          </p:cNvPr>
          <p:cNvSpPr>
            <a:spLocks noGrp="1"/>
          </p:cNvSpPr>
          <p:nvPr>
            <p:ph type="ctrTitle"/>
          </p:nvPr>
        </p:nvSpPr>
        <p:spPr>
          <a:xfrm>
            <a:off x="0" y="211756"/>
            <a:ext cx="12192000" cy="808522"/>
          </a:xfrm>
        </p:spPr>
        <p:txBody>
          <a:bodyPr>
            <a:normAutofit/>
          </a:bodyPr>
          <a:lstStyle/>
          <a:p>
            <a:r>
              <a:rPr lang="en-US" sz="4400" b="0" i="0" dirty="0">
                <a:effectLst/>
                <a:latin typeface="Times New Roman" panose="02020603050405020304" pitchFamily="18" charset="0"/>
                <a:cs typeface="Times New Roman" panose="02020603050405020304" pitchFamily="18" charset="0"/>
              </a:rPr>
              <a:t>Asian games and Olympic games data analysis</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FF2A71-53E0-42F6-846D-6B1867C753BB}"/>
              </a:ext>
            </a:extLst>
          </p:cNvPr>
          <p:cNvSpPr>
            <a:spLocks noGrp="1"/>
          </p:cNvSpPr>
          <p:nvPr>
            <p:ph type="subTitle" idx="1"/>
          </p:nvPr>
        </p:nvSpPr>
        <p:spPr>
          <a:xfrm>
            <a:off x="1524000" y="1140593"/>
            <a:ext cx="9144000" cy="1010653"/>
          </a:xfrm>
        </p:spPr>
        <p:txBody>
          <a:bodyPr/>
          <a:lstStyle/>
          <a:p>
            <a:r>
              <a:rPr lang="en-US">
                <a:latin typeface="Times New Roman" panose="02020603050405020304" pitchFamily="18" charset="0"/>
                <a:cs typeface="Times New Roman" panose="02020603050405020304" pitchFamily="18" charset="0"/>
              </a:rPr>
              <a:t>CS685 Project Presentation</a:t>
            </a:r>
          </a:p>
          <a:p>
            <a:r>
              <a:rPr lang="en-US">
                <a:latin typeface="Times New Roman" panose="02020603050405020304" pitchFamily="18" charset="0"/>
                <a:cs typeface="Times New Roman" panose="02020603050405020304" pitchFamily="18" charset="0"/>
              </a:rPr>
              <a:t>Group 10</a:t>
            </a:r>
          </a:p>
        </p:txBody>
      </p:sp>
      <p:sp>
        <p:nvSpPr>
          <p:cNvPr id="5" name="TextBox 4">
            <a:extLst>
              <a:ext uri="{FF2B5EF4-FFF2-40B4-BE49-F238E27FC236}">
                <a16:creationId xmlns:a16="http://schemas.microsoft.com/office/drawing/2014/main" id="{7D9284FF-FDB2-4881-B5FD-993E5394EAD9}"/>
              </a:ext>
            </a:extLst>
          </p:cNvPr>
          <p:cNvSpPr txBox="1"/>
          <p:nvPr/>
        </p:nvSpPr>
        <p:spPr>
          <a:xfrm>
            <a:off x="1974783" y="2271561"/>
            <a:ext cx="8242434" cy="2258567"/>
          </a:xfrm>
          <a:prstGeom prst="rect">
            <a:avLst/>
          </a:prstGeom>
          <a:noFill/>
        </p:spPr>
        <p:txBody>
          <a:bodyPr wrap="square" rtlCol="0">
            <a:spAutoFit/>
          </a:bodyPr>
          <a:lstStyle/>
          <a:p>
            <a:pPr algn="ctr">
              <a:lnSpc>
                <a:spcPct val="150000"/>
              </a:lnSpc>
            </a:pPr>
            <a:r>
              <a:rPr lang="en-US">
                <a:latin typeface="Times New Roman" panose="02020603050405020304" pitchFamily="18" charset="0"/>
                <a:cs typeface="Times New Roman" panose="02020603050405020304" pitchFamily="18" charset="0"/>
              </a:rPr>
              <a:t>Deepak Raj-21111024 deepakr21@iitk.ac.in</a:t>
            </a:r>
          </a:p>
          <a:p>
            <a:pPr algn="ctr">
              <a:lnSpc>
                <a:spcPct val="150000"/>
              </a:lnSpc>
            </a:pPr>
            <a:r>
              <a:rPr lang="en-US">
                <a:latin typeface="Times New Roman" panose="02020603050405020304" pitchFamily="18" charset="0"/>
                <a:cs typeface="Times New Roman" panose="02020603050405020304" pitchFamily="18" charset="0"/>
              </a:rPr>
              <a:t>Dinkar Tewari-21111025 dinkart21@iitk.ac.in</a:t>
            </a:r>
          </a:p>
          <a:p>
            <a:pPr algn="ctr">
              <a:lnSpc>
                <a:spcPct val="200000"/>
              </a:lnSpc>
            </a:pPr>
            <a:r>
              <a:rPr lang="en-US">
                <a:latin typeface="Times New Roman" panose="02020603050405020304" pitchFamily="18" charset="0"/>
                <a:cs typeface="Times New Roman" panose="02020603050405020304" pitchFamily="18" charset="0"/>
              </a:rPr>
              <a:t>Divyansh Bisht-21111027 dbisht21@iitk.ac.in</a:t>
            </a:r>
          </a:p>
          <a:p>
            <a:pPr algn="ctr">
              <a:lnSpc>
                <a:spcPct val="150000"/>
              </a:lnSpc>
            </a:pPr>
            <a:r>
              <a:rPr lang="en-US">
                <a:latin typeface="Times New Roman" panose="02020603050405020304" pitchFamily="18" charset="0"/>
                <a:cs typeface="Times New Roman" panose="02020603050405020304" pitchFamily="18" charset="0"/>
              </a:rPr>
              <a:t>Rohit Kushwah-21111053 krohit21@iitk.ac.in</a:t>
            </a:r>
          </a:p>
          <a:p>
            <a:pPr algn="ctr">
              <a:lnSpc>
                <a:spcPct val="150000"/>
              </a:lnSpc>
            </a:pPr>
            <a:r>
              <a:rPr lang="en-US">
                <a:latin typeface="Times New Roman" panose="02020603050405020304" pitchFamily="18" charset="0"/>
                <a:cs typeface="Times New Roman" panose="02020603050405020304" pitchFamily="18" charset="0"/>
              </a:rPr>
              <a:t>Vikas-21111067 vikas21@iitk.ac.in</a:t>
            </a:r>
          </a:p>
        </p:txBody>
      </p:sp>
      <p:sp>
        <p:nvSpPr>
          <p:cNvPr id="6" name="TextBox 5">
            <a:extLst>
              <a:ext uri="{FF2B5EF4-FFF2-40B4-BE49-F238E27FC236}">
                <a16:creationId xmlns:a16="http://schemas.microsoft.com/office/drawing/2014/main" id="{903C8242-FBB7-474E-84BA-C974D6C7EBD2}"/>
              </a:ext>
            </a:extLst>
          </p:cNvPr>
          <p:cNvSpPr txBox="1"/>
          <p:nvPr/>
        </p:nvSpPr>
        <p:spPr>
          <a:xfrm>
            <a:off x="2281187" y="5062888"/>
            <a:ext cx="7936030" cy="1012072"/>
          </a:xfrm>
          <a:prstGeom prst="rect">
            <a:avLst/>
          </a:prstGeom>
          <a:noFill/>
        </p:spPr>
        <p:txBody>
          <a:bodyPr wrap="square" rtlCol="0">
            <a:spAutoFit/>
          </a:bodyPr>
          <a:lstStyle/>
          <a:p>
            <a:pPr algn="ctr">
              <a:lnSpc>
                <a:spcPct val="150000"/>
              </a:lnSpc>
            </a:pPr>
            <a:r>
              <a:rPr lang="en-US" sz="2400">
                <a:latin typeface="Times New Roman" panose="02020603050405020304" pitchFamily="18" charset="0"/>
                <a:cs typeface="Times New Roman" panose="02020603050405020304" pitchFamily="18" charset="0"/>
              </a:rPr>
              <a:t>Indian Institute of Technology Kanpur (IIT Kanpur)</a:t>
            </a:r>
            <a:endParaRPr lang="en-US">
              <a:latin typeface="Times New Roman" panose="02020603050405020304" pitchFamily="18" charset="0"/>
              <a:cs typeface="Times New Roman" panose="02020603050405020304" pitchFamily="18" charset="0"/>
            </a:endParaRPr>
          </a:p>
          <a:p>
            <a:pPr algn="ctr">
              <a:lnSpc>
                <a:spcPct val="150000"/>
              </a:lnSpc>
            </a:pPr>
            <a:r>
              <a:rPr lang="en-US">
                <a:latin typeface="Times New Roman" panose="02020603050405020304" pitchFamily="18" charset="0"/>
                <a:cs typeface="Times New Roman" panose="02020603050405020304" pitchFamily="18" charset="0"/>
              </a:rPr>
              <a:t>November 20, 2021</a:t>
            </a:r>
          </a:p>
        </p:txBody>
      </p:sp>
    </p:spTree>
    <p:extLst>
      <p:ext uri="{BB962C8B-B14F-4D97-AF65-F5344CB8AC3E}">
        <p14:creationId xmlns:p14="http://schemas.microsoft.com/office/powerpoint/2010/main" val="167451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Striped Right 3">
            <a:extLst>
              <a:ext uri="{FF2B5EF4-FFF2-40B4-BE49-F238E27FC236}">
                <a16:creationId xmlns:a16="http://schemas.microsoft.com/office/drawing/2014/main" id="{0DC0C65A-D953-427E-9151-5FD95A036783}"/>
              </a:ext>
            </a:extLst>
          </p:cNvPr>
          <p:cNvSpPr/>
          <p:nvPr/>
        </p:nvSpPr>
        <p:spPr>
          <a:xfrm>
            <a:off x="3466699" y="2142348"/>
            <a:ext cx="5258602" cy="2573304"/>
          </a:xfrm>
          <a:prstGeom prst="stripedRightArrow">
            <a:avLst/>
          </a:prstGeom>
          <a:ln>
            <a:noFill/>
          </a:ln>
          <a:effectLst>
            <a:outerShdw blurRad="149987" dist="250190" dir="8460000" algn="ctr">
              <a:srgbClr val="000000">
                <a:alpha val="28000"/>
              </a:srgbClr>
            </a:outerShdw>
          </a:effectLst>
          <a:scene3d>
            <a:camera prst="perspectiveLef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4400" b="0" i="0" u="none" strike="noStrike" kern="1200" cap="none" spc="0" normalizeH="0" baseline="0" noProof="0">
                <a:ln>
                  <a:noFill/>
                </a:ln>
                <a:solidFill>
                  <a:schemeClr val="tx1"/>
                </a:solidFill>
                <a:uLnTx/>
                <a:uFillTx/>
                <a:latin typeface="Calibri Light" panose="020F0302020204030204"/>
                <a:ea typeface="+mj-ea"/>
                <a:cs typeface="+mj-cs"/>
              </a:rPr>
              <a:t>Results</a:t>
            </a:r>
            <a:endParaRPr lang="en-US">
              <a:solidFill>
                <a:schemeClr val="tx1"/>
              </a:solidFill>
            </a:endParaRPr>
          </a:p>
        </p:txBody>
      </p:sp>
    </p:spTree>
    <p:extLst>
      <p:ext uri="{BB962C8B-B14F-4D97-AF65-F5344CB8AC3E}">
        <p14:creationId xmlns:p14="http://schemas.microsoft.com/office/powerpoint/2010/main" val="124494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2F0EDF-602B-4777-9E90-AFDC731A66EF}"/>
              </a:ext>
            </a:extLst>
          </p:cNvPr>
          <p:cNvSpPr txBox="1"/>
          <p:nvPr/>
        </p:nvSpPr>
        <p:spPr>
          <a:xfrm>
            <a:off x="228600" y="209034"/>
            <a:ext cx="8516471" cy="104644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Performance of India in Asian Games :</a:t>
            </a:r>
          </a:p>
          <a:p>
            <a:endParaRPr lang="en-US"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327C754-E44F-45E8-A0A7-D56D92E28F17}"/>
              </a:ext>
            </a:extLst>
          </p:cNvPr>
          <p:cNvSpPr txBox="1"/>
          <p:nvPr/>
        </p:nvSpPr>
        <p:spPr>
          <a:xfrm>
            <a:off x="430329" y="5452556"/>
            <a:ext cx="11331341" cy="1292662"/>
          </a:xfrm>
          <a:prstGeom prst="rect">
            <a:avLst/>
          </a:prstGeom>
          <a:noFill/>
        </p:spPr>
        <p:txBody>
          <a:bodyPr wrap="square" rtlCol="0">
            <a:spAutoFit/>
          </a:bodyPr>
          <a:lstStyle/>
          <a:p>
            <a:pPr algn="just"/>
            <a:r>
              <a:rPr lang="en-US" sz="2000" b="1" kern="1200" dirty="0">
                <a:solidFill>
                  <a:srgbClr val="000000"/>
                </a:solidFill>
                <a:effectLst/>
                <a:latin typeface="Times New Roman" panose="02020603050405020304" pitchFamily="18" charset="0"/>
                <a:cs typeface="Times New Roman" panose="02020603050405020304" pitchFamily="18" charset="0"/>
              </a:rPr>
              <a:t>Interpretation</a:t>
            </a:r>
            <a:r>
              <a:rPr lang="en-US" sz="2000" kern="1200" dirty="0">
                <a:solidFill>
                  <a:srgbClr val="000000"/>
                </a:solidFill>
                <a:effectLst/>
                <a:latin typeface="Times New Roman" panose="02020603050405020304" pitchFamily="18" charset="0"/>
                <a:cs typeface="Times New Roman" panose="02020603050405020304" pitchFamily="18" charset="0"/>
              </a:rPr>
              <a:t>: In Asian Games, India has won 669 medals. The worst years for India were 1954, 1958, 1966, 1990, and 1994. The best years for India were 2010(65 medals) and 2018(70 medals). India has performed well in the last 3 Asian games</a:t>
            </a:r>
            <a:r>
              <a:rPr lang="en-US" sz="1800" kern="1200" dirty="0">
                <a:solidFill>
                  <a:srgbClr val="000000"/>
                </a:solidFill>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26BBFDC-6A9B-4336-8376-572A7B33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26" y="875899"/>
            <a:ext cx="10953148" cy="4331368"/>
          </a:xfrm>
          <a:prstGeom prst="rect">
            <a:avLst/>
          </a:prstGeom>
        </p:spPr>
      </p:pic>
    </p:spTree>
    <p:extLst>
      <p:ext uri="{BB962C8B-B14F-4D97-AF65-F5344CB8AC3E}">
        <p14:creationId xmlns:p14="http://schemas.microsoft.com/office/powerpoint/2010/main" val="329528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84D56-93AF-491A-A89F-338EF20E5898}"/>
              </a:ext>
            </a:extLst>
          </p:cNvPr>
          <p:cNvSpPr txBox="1"/>
          <p:nvPr/>
        </p:nvSpPr>
        <p:spPr>
          <a:xfrm>
            <a:off x="152401" y="236315"/>
            <a:ext cx="6602931" cy="523220"/>
          </a:xfrm>
          <a:prstGeom prst="rect">
            <a:avLst/>
          </a:prstGeom>
          <a:noFill/>
        </p:spPr>
        <p:txBody>
          <a:bodyPr wrap="square" rtlCol="0">
            <a:spAutoFit/>
          </a:bodyPr>
          <a:lstStyle/>
          <a:p>
            <a:pPr marL="0" indent="0">
              <a:buNone/>
            </a:pPr>
            <a:r>
              <a:rPr lang="en-US" sz="2800" dirty="0">
                <a:latin typeface="Times New Roman" panose="02020603050405020304" pitchFamily="18" charset="0"/>
                <a:cs typeface="Times New Roman" panose="02020603050405020304" pitchFamily="18" charset="0"/>
              </a:rPr>
              <a:t>Performance of India in Olympics Games:</a:t>
            </a:r>
          </a:p>
        </p:txBody>
      </p:sp>
      <p:sp>
        <p:nvSpPr>
          <p:cNvPr id="9" name="TextBox 8">
            <a:extLst>
              <a:ext uri="{FF2B5EF4-FFF2-40B4-BE49-F238E27FC236}">
                <a16:creationId xmlns:a16="http://schemas.microsoft.com/office/drawing/2014/main" id="{7A1056CE-AEF6-4E9E-B83A-DFC15302F209}"/>
              </a:ext>
            </a:extLst>
          </p:cNvPr>
          <p:cNvSpPr txBox="1"/>
          <p:nvPr/>
        </p:nvSpPr>
        <p:spPr>
          <a:xfrm>
            <a:off x="648101" y="5329023"/>
            <a:ext cx="10895798" cy="1292662"/>
          </a:xfrm>
          <a:prstGeom prst="rect">
            <a:avLst/>
          </a:prstGeom>
          <a:noFill/>
        </p:spPr>
        <p:txBody>
          <a:bodyPr wrap="square" rtlCol="0">
            <a:spAutoFit/>
          </a:bodyPr>
          <a:lstStyle/>
          <a:p>
            <a:pPr algn="just"/>
            <a:r>
              <a:rPr lang="en-US" sz="2000" b="1" kern="1200" dirty="0">
                <a:solidFill>
                  <a:srgbClr val="000000"/>
                </a:solidFill>
                <a:effectLst/>
                <a:latin typeface="Times New Roman" panose="02020603050405020304" pitchFamily="18" charset="0"/>
                <a:cs typeface="Times New Roman" panose="02020603050405020304" pitchFamily="18" charset="0"/>
              </a:rPr>
              <a:t>Interpretation</a:t>
            </a:r>
            <a:r>
              <a:rPr lang="en-US" sz="2000" kern="1200" dirty="0">
                <a:solidFill>
                  <a:srgbClr val="000000"/>
                </a:solidFill>
                <a:effectLst/>
                <a:latin typeface="Times New Roman" panose="02020603050405020304" pitchFamily="18" charset="0"/>
                <a:cs typeface="Times New Roman" panose="02020603050405020304" pitchFamily="18" charset="0"/>
              </a:rPr>
              <a:t>: In the Olympic Games, India has won 29 medals. The worst years for India were 1976, 1984, 1988, and 1982 in which India did not win even a single medal. The best years for India were 2012(6 medals) and 2020(7 medals).</a:t>
            </a:r>
            <a:endParaRPr lang="en-IN" sz="200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7E747AA-D9EE-4402-9A0A-D0C23ECF2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01" y="997471"/>
            <a:ext cx="10895798" cy="4046166"/>
          </a:xfrm>
          <a:prstGeom prst="rect">
            <a:avLst/>
          </a:prstGeom>
        </p:spPr>
      </p:pic>
    </p:spTree>
    <p:extLst>
      <p:ext uri="{BB962C8B-B14F-4D97-AF65-F5344CB8AC3E}">
        <p14:creationId xmlns:p14="http://schemas.microsoft.com/office/powerpoint/2010/main" val="151009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E6DE5-F31E-4079-B53C-30A4F263A563}"/>
              </a:ext>
            </a:extLst>
          </p:cNvPr>
          <p:cNvSpPr>
            <a:spLocks noGrp="1"/>
          </p:cNvSpPr>
          <p:nvPr>
            <p:ph idx="1"/>
          </p:nvPr>
        </p:nvSpPr>
        <p:spPr>
          <a:xfrm>
            <a:off x="838200" y="423512"/>
            <a:ext cx="10515600" cy="6121667"/>
          </a:xfrm>
        </p:spPr>
        <p:txBody>
          <a:bodyPr>
            <a:normAutofit/>
          </a:body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Interpretation</a:t>
            </a:r>
            <a:r>
              <a:rPr lang="en-US" sz="2200" dirty="0">
                <a:latin typeface="Times New Roman" panose="02020603050405020304" pitchFamily="18" charset="0"/>
                <a:cs typeface="Times New Roman" panose="02020603050405020304" pitchFamily="18" charset="0"/>
              </a:rPr>
              <a:t>: as we can see India is not among the top medal sharers in Asian games, China with 21.36% medals is dominating.</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79C7B9-F63E-4A4E-9417-142ED59A5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707" y="884419"/>
            <a:ext cx="5312059" cy="4496664"/>
          </a:xfrm>
          <a:prstGeom prst="rect">
            <a:avLst/>
          </a:prstGeom>
        </p:spPr>
      </p:pic>
      <p:sp>
        <p:nvSpPr>
          <p:cNvPr id="2" name="TextBox 1">
            <a:extLst>
              <a:ext uri="{FF2B5EF4-FFF2-40B4-BE49-F238E27FC236}">
                <a16:creationId xmlns:a16="http://schemas.microsoft.com/office/drawing/2014/main" id="{A537CF97-FFAA-4501-81CD-A821AB10355C}"/>
              </a:ext>
            </a:extLst>
          </p:cNvPr>
          <p:cNvSpPr txBox="1"/>
          <p:nvPr/>
        </p:nvSpPr>
        <p:spPr>
          <a:xfrm>
            <a:off x="385813" y="176912"/>
            <a:ext cx="6342246" cy="954107"/>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Countries performance in Asian Games:</a:t>
            </a:r>
          </a:p>
          <a:p>
            <a:endParaRPr lang="en-US" sz="2800"/>
          </a:p>
        </p:txBody>
      </p:sp>
    </p:spTree>
    <p:extLst>
      <p:ext uri="{BB962C8B-B14F-4D97-AF65-F5344CB8AC3E}">
        <p14:creationId xmlns:p14="http://schemas.microsoft.com/office/powerpoint/2010/main" val="244335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C6458E-E95C-4484-AD78-7B0F66B91719}"/>
              </a:ext>
            </a:extLst>
          </p:cNvPr>
          <p:cNvSpPr>
            <a:spLocks noGrp="1"/>
          </p:cNvSpPr>
          <p:nvPr>
            <p:ph idx="1"/>
          </p:nvPr>
        </p:nvSpPr>
        <p:spPr>
          <a:xfrm>
            <a:off x="481263" y="202131"/>
            <a:ext cx="11174931" cy="6439302"/>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Interpretation</a:t>
            </a: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Top performer China has 33.44% of total medals won in Olympic won. A total of 72.92% of medals are won by just three countries - China, Japan, and South Korea. This infers that these three countries dominate Olympic Games among Asian countries.</a:t>
            </a:r>
          </a:p>
          <a:p>
            <a:endParaRPr lang="en-US" sz="20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62E18B-B393-4710-81CC-E61852E5D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088" y="750273"/>
            <a:ext cx="4883821" cy="4486572"/>
          </a:xfrm>
          <a:prstGeom prst="rect">
            <a:avLst/>
          </a:prstGeom>
        </p:spPr>
      </p:pic>
      <p:sp>
        <p:nvSpPr>
          <p:cNvPr id="2" name="TextBox 1">
            <a:extLst>
              <a:ext uri="{FF2B5EF4-FFF2-40B4-BE49-F238E27FC236}">
                <a16:creationId xmlns:a16="http://schemas.microsoft.com/office/drawing/2014/main" id="{5D638EF9-D067-4B84-9896-63E94CBF1B80}"/>
              </a:ext>
            </a:extLst>
          </p:cNvPr>
          <p:cNvSpPr txBox="1"/>
          <p:nvPr/>
        </p:nvSpPr>
        <p:spPr>
          <a:xfrm>
            <a:off x="256370" y="115504"/>
            <a:ext cx="6795435" cy="954107"/>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Countries performance in Olympics Games :</a:t>
            </a:r>
          </a:p>
          <a:p>
            <a:endParaRPr lang="en-US" sz="2800"/>
          </a:p>
        </p:txBody>
      </p:sp>
    </p:spTree>
    <p:extLst>
      <p:ext uri="{BB962C8B-B14F-4D97-AF65-F5344CB8AC3E}">
        <p14:creationId xmlns:p14="http://schemas.microsoft.com/office/powerpoint/2010/main" val="303783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4950B-B658-47D8-8FEE-0A4692C9BDCC}"/>
              </a:ext>
            </a:extLst>
          </p:cNvPr>
          <p:cNvSpPr txBox="1"/>
          <p:nvPr/>
        </p:nvSpPr>
        <p:spPr>
          <a:xfrm>
            <a:off x="197224" y="145667"/>
            <a:ext cx="778136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Sport-wise medals of India in Asian Games :</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F6D6F6-2127-4421-A5FC-1428F14A71B5}"/>
              </a:ext>
            </a:extLst>
          </p:cNvPr>
          <p:cNvSpPr txBox="1"/>
          <p:nvPr/>
        </p:nvSpPr>
        <p:spPr>
          <a:xfrm>
            <a:off x="558124" y="5340823"/>
            <a:ext cx="10905423" cy="101566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Interpretation</a:t>
            </a:r>
            <a:r>
              <a:rPr lang="en-US" sz="2000" dirty="0">
                <a:latin typeface="Times New Roman" panose="02020603050405020304" pitchFamily="18" charset="0"/>
                <a:cs typeface="Times New Roman" panose="02020603050405020304" pitchFamily="18" charset="0"/>
              </a:rPr>
              <a:t>:- The top sport for India is Athletics in Asian Games. Out of 669 medals, 254 medals are won by India in athletics alone. The other three best sports of India are Boxing, Shooting, and Wrestling. The sports India is very bad at are Canoeing, Gymnastics, </a:t>
            </a:r>
            <a:r>
              <a:rPr lang="en-US" sz="2000" dirty="0" err="1">
                <a:latin typeface="Times New Roman" panose="02020603050405020304" pitchFamily="18" charset="0"/>
                <a:cs typeface="Times New Roman" panose="02020603050405020304" pitchFamily="18" charset="0"/>
              </a:rPr>
              <a:t>Sepak</a:t>
            </a:r>
            <a:r>
              <a:rPr lang="en-US" sz="2000" dirty="0">
                <a:latin typeface="Times New Roman" panose="02020603050405020304" pitchFamily="18" charset="0"/>
                <a:cs typeface="Times New Roman" panose="02020603050405020304" pitchFamily="18" charset="0"/>
              </a:rPr>
              <a:t> takraw, Taekwondo, and Water polo.</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8C33F13-87C3-4AB8-B2CF-AD9487D1F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28" y="990094"/>
            <a:ext cx="10746419" cy="4169047"/>
          </a:xfrm>
          <a:prstGeom prst="rect">
            <a:avLst/>
          </a:prstGeom>
        </p:spPr>
      </p:pic>
    </p:spTree>
    <p:extLst>
      <p:ext uri="{BB962C8B-B14F-4D97-AF65-F5344CB8AC3E}">
        <p14:creationId xmlns:p14="http://schemas.microsoft.com/office/powerpoint/2010/main" val="3438599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8F734-AED2-4BA3-9894-3EFB8F35AB50}"/>
              </a:ext>
            </a:extLst>
          </p:cNvPr>
          <p:cNvSpPr txBox="1"/>
          <p:nvPr/>
        </p:nvSpPr>
        <p:spPr>
          <a:xfrm>
            <a:off x="179293" y="170330"/>
            <a:ext cx="8068235"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Sport-wise medals of India in Olympics Games :</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5E0859-A205-418F-92EC-2EE51552604B}"/>
              </a:ext>
            </a:extLst>
          </p:cNvPr>
          <p:cNvSpPr txBox="1"/>
          <p:nvPr/>
        </p:nvSpPr>
        <p:spPr>
          <a:xfrm>
            <a:off x="513347" y="5347767"/>
            <a:ext cx="11165305" cy="101566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Interpretation</a:t>
            </a:r>
            <a:r>
              <a:rPr lang="en-US" sz="2000" dirty="0">
                <a:latin typeface="Times New Roman" panose="02020603050405020304" pitchFamily="18" charset="0"/>
                <a:cs typeface="Times New Roman" panose="02020603050405020304" pitchFamily="18" charset="0"/>
              </a:rPr>
              <a:t>:- India has won medals in only eight sports in Olympics. The top sports for India are Hockey(7 medals), Shooting(4 medals), and Wrestling(7 medals). Project report 6 Although the best sport for India in Asian Games is athletics, India has performed very poorly in the same sport in Olympics.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5D94A02-2E89-436A-B070-2895C9209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84" y="851166"/>
            <a:ext cx="10885230" cy="4192472"/>
          </a:xfrm>
          <a:prstGeom prst="rect">
            <a:avLst/>
          </a:prstGeom>
        </p:spPr>
      </p:pic>
    </p:spTree>
    <p:extLst>
      <p:ext uri="{BB962C8B-B14F-4D97-AF65-F5344CB8AC3E}">
        <p14:creationId xmlns:p14="http://schemas.microsoft.com/office/powerpoint/2010/main" val="120464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3A7628-7BFD-4B09-B3F2-66D86ECC4146}"/>
              </a:ext>
            </a:extLst>
          </p:cNvPr>
          <p:cNvSpPr txBox="1"/>
          <p:nvPr/>
        </p:nvSpPr>
        <p:spPr>
          <a:xfrm>
            <a:off x="170329" y="215153"/>
            <a:ext cx="968188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Medals Won as Host and Non Host Country in Asian Games :</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9AE1CC8-7B6B-4BEF-96A3-9E4DE8117ADB}"/>
              </a:ext>
            </a:extLst>
          </p:cNvPr>
          <p:cNvSpPr txBox="1"/>
          <p:nvPr/>
        </p:nvSpPr>
        <p:spPr>
          <a:xfrm>
            <a:off x="461588" y="5252220"/>
            <a:ext cx="11268824"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 :- The total number of medals won by China, Indonesia, and South Korea is almost doubled when these countries played on home ground. From the above graph, we can infer that the number of total medals and gold medals are highly affected by playing as the host nation. Silver and Bronze are little affected but still, they are slightly more than medals when won as a non-host country. For Japan only, the performance as host nation and away nation is almost the same.</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D6BFBE5-5BAD-43F4-B86D-1BC47AB1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16" y="1199103"/>
            <a:ext cx="11130768" cy="3757907"/>
          </a:xfrm>
          <a:prstGeom prst="rect">
            <a:avLst/>
          </a:prstGeom>
        </p:spPr>
      </p:pic>
    </p:spTree>
    <p:extLst>
      <p:ext uri="{BB962C8B-B14F-4D97-AF65-F5344CB8AC3E}">
        <p14:creationId xmlns:p14="http://schemas.microsoft.com/office/powerpoint/2010/main" val="261983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5D4DD3-3634-4791-8990-B9E95338C832}"/>
              </a:ext>
            </a:extLst>
          </p:cNvPr>
          <p:cNvSpPr txBox="1"/>
          <p:nvPr/>
        </p:nvSpPr>
        <p:spPr>
          <a:xfrm>
            <a:off x="224118" y="134470"/>
            <a:ext cx="9977718"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Medals Won as Host and Non Host Country in Olympic Games :</a:t>
            </a:r>
            <a:endParaRPr lang="en-IN"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6C83F9-3AF4-411D-8C4D-836D0AD5060C}"/>
              </a:ext>
            </a:extLst>
          </p:cNvPr>
          <p:cNvSpPr txBox="1"/>
          <p:nvPr/>
        </p:nvSpPr>
        <p:spPr>
          <a:xfrm>
            <a:off x="614412" y="5355016"/>
            <a:ext cx="10963175" cy="101566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Interpretation</a:t>
            </a:r>
            <a:r>
              <a:rPr lang="en-US" sz="2000" dirty="0">
                <a:latin typeface="Times New Roman" panose="02020603050405020304" pitchFamily="18" charset="0"/>
                <a:cs typeface="Times New Roman" panose="02020603050405020304" pitchFamily="18" charset="0"/>
              </a:rPr>
              <a:t> :- we can infer from the graph that the number of total medals and gold medals are highly affected by playing as the host nation. Silver and Bronze are little affected but, they are still more than medals won as a non-host country. </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E89DBB2-7B47-41F4-8119-98532FF13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35" y="1026334"/>
            <a:ext cx="11133127" cy="3988428"/>
          </a:xfrm>
          <a:prstGeom prst="rect">
            <a:avLst/>
          </a:prstGeom>
        </p:spPr>
      </p:pic>
    </p:spTree>
    <p:extLst>
      <p:ext uri="{BB962C8B-B14F-4D97-AF65-F5344CB8AC3E}">
        <p14:creationId xmlns:p14="http://schemas.microsoft.com/office/powerpoint/2010/main" val="2751511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DC700-390E-4DBF-A239-1BE5FF27A78F}"/>
              </a:ext>
            </a:extLst>
          </p:cNvPr>
          <p:cNvSpPr txBox="1"/>
          <p:nvPr/>
        </p:nvSpPr>
        <p:spPr>
          <a:xfrm>
            <a:off x="295835" y="399867"/>
            <a:ext cx="99060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Top athletes for India in Asian Games :</a:t>
            </a: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CBF9355-5FB1-4DE2-A4F2-AA4B91A3DC30}"/>
              </a:ext>
            </a:extLst>
          </p:cNvPr>
          <p:cNvSpPr txBox="1"/>
          <p:nvPr/>
        </p:nvSpPr>
        <p:spPr>
          <a:xfrm>
            <a:off x="573599" y="5212664"/>
            <a:ext cx="11044801" cy="1328569"/>
          </a:xfrm>
          <a:prstGeom prst="rect">
            <a:avLst/>
          </a:prstGeom>
          <a:noFill/>
        </p:spPr>
        <p:txBody>
          <a:bodyPr wrap="square" rtlCol="0">
            <a:spAutoFit/>
          </a:bodyPr>
          <a:lstStyle/>
          <a:p>
            <a:pPr marL="228600" indent="-228600" algn="just" rtl="0" eaLnBrk="1" latinLnBrk="0" hangingPunct="1">
              <a:lnSpc>
                <a:spcPct val="90000"/>
              </a:lnSpc>
              <a:spcBef>
                <a:spcPts val="1000"/>
              </a:spcBef>
              <a:spcAft>
                <a:spcPts val="0"/>
              </a:spcAft>
              <a:buClrTx/>
              <a:buSzPts val="2200"/>
              <a:buFont typeface="Arial" panose="020B0604020202020204" pitchFamily="34" charset="0"/>
              <a:buChar char="•"/>
            </a:pPr>
            <a:r>
              <a:rPr lang="en-US" sz="1800" b="1" kern="1200" dirty="0">
                <a:solidFill>
                  <a:srgbClr val="000000"/>
                </a:solidFill>
                <a:effectLst/>
                <a:latin typeface="Times New Roman" panose="02020603050405020304" pitchFamily="18" charset="0"/>
                <a:cs typeface="Times New Roman" panose="02020603050405020304" pitchFamily="18" charset="0"/>
              </a:rPr>
              <a:t>Interpretation</a:t>
            </a:r>
            <a:r>
              <a:rPr lang="en-US" sz="1800" kern="1200" dirty="0">
                <a:solidFill>
                  <a:srgbClr val="000000"/>
                </a:solidFill>
                <a:effectLst/>
                <a:latin typeface="Times New Roman" panose="02020603050405020304" pitchFamily="18" charset="0"/>
                <a:cs typeface="Times New Roman" panose="02020603050405020304" pitchFamily="18" charset="0"/>
              </a:rPr>
              <a:t> : </a:t>
            </a:r>
            <a:r>
              <a:rPr lang="en-US" sz="2000" kern="1200" dirty="0">
                <a:solidFill>
                  <a:srgbClr val="000000"/>
                </a:solidFill>
                <a:effectLst/>
                <a:latin typeface="Times New Roman" panose="02020603050405020304" pitchFamily="18" charset="0"/>
                <a:cs typeface="Times New Roman" panose="02020603050405020304" pitchFamily="18" charset="0"/>
              </a:rPr>
              <a:t>Leander Paes is the most successful player for India in Asian games who plays tennis. He has won 5 gold medals and 3 bronze medals for India</a:t>
            </a:r>
            <a:r>
              <a:rPr lang="en-US" sz="1800" kern="1200" dirty="0">
                <a:solidFill>
                  <a:srgbClr val="000000"/>
                </a:solidFill>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cs typeface="Times New Roman" panose="02020603050405020304" pitchFamily="18" charset="0"/>
            </a:endParaRPr>
          </a:p>
          <a:p>
            <a:pPr marL="285750" indent="-285750" algn="just" rtl="0" eaLnBrk="1" latinLnBrk="0" hangingPunct="1">
              <a:lnSpc>
                <a:spcPct val="90000"/>
              </a:lnSpc>
              <a:spcBef>
                <a:spcPts val="1000"/>
              </a:spcBef>
              <a:spcAft>
                <a:spcPts val="0"/>
              </a:spcAft>
              <a:buFont typeface="Arial" panose="020B0604020202020204" pitchFamily="34" charset="0"/>
              <a:buChar char="•"/>
            </a:pPr>
            <a:r>
              <a:rPr lang="en-US" sz="2000" kern="1200" dirty="0">
                <a:solidFill>
                  <a:srgbClr val="000000"/>
                </a:solidFill>
                <a:effectLst/>
                <a:latin typeface="Times New Roman" panose="02020603050405020304" pitchFamily="18" charset="0"/>
                <a:cs typeface="Times New Roman" panose="02020603050405020304" pitchFamily="18" charset="0"/>
              </a:rPr>
              <a:t>P.T. Usha holds the record of winning the maximum medals(11 medals) for India in the Asian Games</a:t>
            </a:r>
            <a:r>
              <a:rPr lang="en-US" sz="1800" kern="1200" dirty="0">
                <a:solidFill>
                  <a:srgbClr val="000000"/>
                </a:solidFill>
                <a:effectLst/>
                <a:latin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F672A17-B65A-4B2C-B552-7FBA3420D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45" y="1218175"/>
            <a:ext cx="10731508" cy="3700334"/>
          </a:xfrm>
          <a:prstGeom prst="rect">
            <a:avLst/>
          </a:prstGeom>
        </p:spPr>
      </p:pic>
    </p:spTree>
    <p:extLst>
      <p:ext uri="{BB962C8B-B14F-4D97-AF65-F5344CB8AC3E}">
        <p14:creationId xmlns:p14="http://schemas.microsoft.com/office/powerpoint/2010/main" val="138319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83C64-FC31-4043-B4CE-6ECEC417C3B6}"/>
              </a:ext>
            </a:extLst>
          </p:cNvPr>
          <p:cNvSpPr>
            <a:spLocks noGrp="1"/>
          </p:cNvSpPr>
          <p:nvPr>
            <p:ph idx="1"/>
          </p:nvPr>
        </p:nvSpPr>
        <p:spPr>
          <a:xfrm>
            <a:off x="838200" y="1774048"/>
            <a:ext cx="10515600" cy="4940935"/>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We aim to work on data of Olympic games and Asian games separately first. Then we wish to take their intersection and do a comparative analysis between the two. The format and type of events are almost similar in both the events, Yet, there are differences in medal-winning patterns in both these events for Asian countries. This work showcase extensive analysis on player data, country data, gender data, host country data, year-wise data, medal data, and sports data.  </a:t>
            </a:r>
          </a:p>
          <a:p>
            <a:endParaRPr lang="en-US" sz="24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07FDFE43-A018-4B78-89B6-11903F6F37B2}"/>
              </a:ext>
            </a:extLst>
          </p:cNvPr>
          <p:cNvSpPr/>
          <p:nvPr/>
        </p:nvSpPr>
        <p:spPr>
          <a:xfrm>
            <a:off x="1499937" y="143017"/>
            <a:ext cx="9192126" cy="1137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4400" b="0"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Problem Statement</a:t>
            </a:r>
            <a:endParaRPr lang="en-US" sz="3500"/>
          </a:p>
        </p:txBody>
      </p:sp>
      <p:pic>
        <p:nvPicPr>
          <p:cNvPr id="6" name="Graphic 5" descr="Braille">
            <a:extLst>
              <a:ext uri="{FF2B5EF4-FFF2-40B4-BE49-F238E27FC236}">
                <a16:creationId xmlns:a16="http://schemas.microsoft.com/office/drawing/2014/main" id="{346F4BA1-ACE1-4C61-B7E4-C818A53BE1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254388"/>
            <a:ext cx="914400" cy="914400"/>
          </a:xfrm>
          <a:prstGeom prst="rect">
            <a:avLst/>
          </a:prstGeom>
        </p:spPr>
      </p:pic>
    </p:spTree>
    <p:extLst>
      <p:ext uri="{BB962C8B-B14F-4D97-AF65-F5344CB8AC3E}">
        <p14:creationId xmlns:p14="http://schemas.microsoft.com/office/powerpoint/2010/main" val="50223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58700-FFBB-4D6F-A3AB-B05B67AC5A9A}"/>
              </a:ext>
            </a:extLst>
          </p:cNvPr>
          <p:cNvSpPr txBox="1"/>
          <p:nvPr/>
        </p:nvSpPr>
        <p:spPr>
          <a:xfrm>
            <a:off x="341507" y="251428"/>
            <a:ext cx="979842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Top athletes for India in Olympics Games :</a:t>
            </a:r>
          </a:p>
        </p:txBody>
      </p:sp>
      <p:sp>
        <p:nvSpPr>
          <p:cNvPr id="9" name="TextBox 8">
            <a:extLst>
              <a:ext uri="{FF2B5EF4-FFF2-40B4-BE49-F238E27FC236}">
                <a16:creationId xmlns:a16="http://schemas.microsoft.com/office/drawing/2014/main" id="{16C016DB-630D-4E07-AEF6-2FF60134CEFB}"/>
              </a:ext>
            </a:extLst>
          </p:cNvPr>
          <p:cNvSpPr txBox="1"/>
          <p:nvPr/>
        </p:nvSpPr>
        <p:spPr>
          <a:xfrm>
            <a:off x="391568" y="5245494"/>
            <a:ext cx="11408864" cy="1046440"/>
          </a:xfrm>
          <a:prstGeom prst="rect">
            <a:avLst/>
          </a:prstGeom>
          <a:noFill/>
        </p:spPr>
        <p:txBody>
          <a:bodyPr wrap="square" rtlCol="0">
            <a:spAutoFit/>
          </a:bodyPr>
          <a:lstStyle/>
          <a:p>
            <a:pPr algn="just"/>
            <a:r>
              <a:rPr lang="en-US" sz="2400" b="1" kern="1200" dirty="0">
                <a:solidFill>
                  <a:srgbClr val="000000"/>
                </a:solidFill>
                <a:effectLst/>
                <a:latin typeface="Times New Roman" panose="02020603050405020304" pitchFamily="18" charset="0"/>
                <a:ea typeface="+mn-ea"/>
                <a:cs typeface="Times New Roman" panose="02020603050405020304" pitchFamily="18" charset="0"/>
              </a:rPr>
              <a:t>Interpretation</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 : </a:t>
            </a:r>
            <a:r>
              <a:rPr lang="en-US" sz="2000" kern="1200" dirty="0" err="1">
                <a:solidFill>
                  <a:srgbClr val="000000"/>
                </a:solidFill>
                <a:effectLst/>
                <a:latin typeface="Times New Roman" panose="02020603050405020304" pitchFamily="18" charset="0"/>
                <a:ea typeface="+mn-ea"/>
                <a:cs typeface="Times New Roman" panose="02020603050405020304" pitchFamily="18" charset="0"/>
              </a:rPr>
              <a:t>Udham</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Singh </a:t>
            </a:r>
            <a:r>
              <a:rPr lang="en-US" sz="2000" kern="1200" dirty="0" err="1">
                <a:solidFill>
                  <a:srgbClr val="000000"/>
                </a:solidFill>
                <a:effectLst/>
                <a:latin typeface="Times New Roman" panose="02020603050405020304" pitchFamily="18" charset="0"/>
                <a:ea typeface="+mn-ea"/>
                <a:cs typeface="Times New Roman" panose="02020603050405020304" pitchFamily="18" charset="0"/>
              </a:rPr>
              <a:t>Kular</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was an Indian Hockey Player from Punjab. He shares the distinction of being the only Indian player to win four Olympic medals.</a:t>
            </a:r>
            <a:endParaRPr lang="en-IN" sz="2000" dirty="0">
              <a:effectLst/>
            </a:endParaRPr>
          </a:p>
          <a:p>
            <a:pPr algn="just"/>
            <a:endParaRPr lang="en-IN" dirty="0"/>
          </a:p>
        </p:txBody>
      </p:sp>
      <p:pic>
        <p:nvPicPr>
          <p:cNvPr id="13" name="Picture 12">
            <a:extLst>
              <a:ext uri="{FF2B5EF4-FFF2-40B4-BE49-F238E27FC236}">
                <a16:creationId xmlns:a16="http://schemas.microsoft.com/office/drawing/2014/main" id="{946C7EAD-538A-4036-AC74-63006032C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17" y="1109349"/>
            <a:ext cx="10914766" cy="3801444"/>
          </a:xfrm>
          <a:prstGeom prst="rect">
            <a:avLst/>
          </a:prstGeom>
        </p:spPr>
      </p:pic>
    </p:spTree>
    <p:extLst>
      <p:ext uri="{BB962C8B-B14F-4D97-AF65-F5344CB8AC3E}">
        <p14:creationId xmlns:p14="http://schemas.microsoft.com/office/powerpoint/2010/main" val="120936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54B4D3-7E48-4A8A-916F-A602AA2D0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28" y="689989"/>
            <a:ext cx="9265920" cy="4935456"/>
          </a:xfrm>
          <a:prstGeom prst="rect">
            <a:avLst/>
          </a:prstGeom>
        </p:spPr>
      </p:pic>
      <p:sp>
        <p:nvSpPr>
          <p:cNvPr id="2" name="TextBox 1">
            <a:extLst>
              <a:ext uri="{FF2B5EF4-FFF2-40B4-BE49-F238E27FC236}">
                <a16:creationId xmlns:a16="http://schemas.microsoft.com/office/drawing/2014/main" id="{ECF67D38-9DA7-4DCA-BC92-AFE1E3A8252C}"/>
              </a:ext>
            </a:extLst>
          </p:cNvPr>
          <p:cNvSpPr txBox="1"/>
          <p:nvPr/>
        </p:nvSpPr>
        <p:spPr>
          <a:xfrm>
            <a:off x="270310" y="152435"/>
            <a:ext cx="6580094" cy="73866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Male and Female athletes of India in Asian Games:</a:t>
            </a: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B4C7F3D-E0E3-44A2-9642-B5A0AD0C069C}"/>
              </a:ext>
            </a:extLst>
          </p:cNvPr>
          <p:cNvSpPr txBox="1"/>
          <p:nvPr/>
        </p:nvSpPr>
        <p:spPr>
          <a:xfrm>
            <a:off x="313670" y="5782235"/>
            <a:ext cx="11367436" cy="923330"/>
          </a:xfrm>
          <a:prstGeom prst="rect">
            <a:avLst/>
          </a:prstGeom>
          <a:noFill/>
        </p:spPr>
        <p:txBody>
          <a:bodyPr wrap="square" rtlCol="0">
            <a:spAutoFit/>
          </a:bodyPr>
          <a:lstStyle/>
          <a:p>
            <a:pPr algn="just"/>
            <a:r>
              <a:rPr lang="en-US" sz="1800" b="1" kern="1200" dirty="0">
                <a:solidFill>
                  <a:srgbClr val="000000"/>
                </a:solidFill>
                <a:effectLst/>
                <a:latin typeface="Times New Roman" panose="02020603050405020304" pitchFamily="18" charset="0"/>
                <a:cs typeface="Times New Roman" panose="02020603050405020304" pitchFamily="18" charset="0"/>
              </a:rPr>
              <a:t>Interpretation</a:t>
            </a:r>
            <a:r>
              <a:rPr lang="en-US" sz="1800" kern="1200" dirty="0">
                <a:solidFill>
                  <a:srgbClr val="000000"/>
                </a:solidFill>
                <a:effectLst/>
                <a:latin typeface="Times New Roman" panose="02020603050405020304" pitchFamily="18" charset="0"/>
                <a:cs typeface="Times New Roman" panose="02020603050405020304" pitchFamily="18" charset="0"/>
              </a:rPr>
              <a:t> : From 1951 to 1986, female athletes have won fewer medals than male athletes. But from 1990 onwards, female athletes have performed really well and even outperformed male athletes in some years like 1990, 2002.</a:t>
            </a:r>
            <a:endParaRPr lang="en-IN" sz="180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22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E7123D-5AD4-4C54-87E2-F881779F5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5" y="731524"/>
            <a:ext cx="11155680" cy="5063365"/>
          </a:xfrm>
          <a:prstGeom prst="rect">
            <a:avLst/>
          </a:prstGeom>
        </p:spPr>
      </p:pic>
      <p:sp>
        <p:nvSpPr>
          <p:cNvPr id="6" name="TextBox 5">
            <a:extLst>
              <a:ext uri="{FF2B5EF4-FFF2-40B4-BE49-F238E27FC236}">
                <a16:creationId xmlns:a16="http://schemas.microsoft.com/office/drawing/2014/main" id="{4565C3E5-0848-44C5-9DA2-127FA0045469}"/>
              </a:ext>
            </a:extLst>
          </p:cNvPr>
          <p:cNvSpPr txBox="1"/>
          <p:nvPr/>
        </p:nvSpPr>
        <p:spPr>
          <a:xfrm>
            <a:off x="527785" y="5997121"/>
            <a:ext cx="11136429" cy="707886"/>
          </a:xfrm>
          <a:prstGeom prst="rect">
            <a:avLst/>
          </a:prstGeom>
          <a:noFill/>
        </p:spPr>
        <p:txBody>
          <a:bodyPr wrap="square" rtlCol="0">
            <a:spAutoFit/>
          </a:bodyPr>
          <a:lstStyle/>
          <a:p>
            <a:pPr algn="just"/>
            <a:r>
              <a:rPr lang="en-US" sz="2000" b="1" dirty="0"/>
              <a:t>Interpretation</a:t>
            </a:r>
            <a:r>
              <a:rPr lang="en-US" sz="2000" dirty="0"/>
              <a:t> :- No female athlete has won any medal till 1996. The performance of female athletes has improved from the year 2000 in both the Asian and Olympics Games.</a:t>
            </a:r>
            <a:endParaRPr lang="en-IN" sz="2000" dirty="0"/>
          </a:p>
        </p:txBody>
      </p:sp>
      <p:sp>
        <p:nvSpPr>
          <p:cNvPr id="7" name="TextBox 6">
            <a:extLst>
              <a:ext uri="{FF2B5EF4-FFF2-40B4-BE49-F238E27FC236}">
                <a16:creationId xmlns:a16="http://schemas.microsoft.com/office/drawing/2014/main" id="{C7A0F59B-B75A-49EF-9A22-BAE92DF8CAF2}"/>
              </a:ext>
            </a:extLst>
          </p:cNvPr>
          <p:cNvSpPr txBox="1"/>
          <p:nvPr/>
        </p:nvSpPr>
        <p:spPr>
          <a:xfrm>
            <a:off x="313765" y="166771"/>
            <a:ext cx="7664823" cy="738664"/>
          </a:xfrm>
          <a:prstGeom prst="rect">
            <a:avLst/>
          </a:prstGeom>
          <a:noFill/>
        </p:spPr>
        <p:txBody>
          <a:bodyPr wrap="square" rtlCol="0">
            <a:spAutoFit/>
          </a:bodyPr>
          <a:lstStyle/>
          <a:p>
            <a:r>
              <a:rPr lang="en-US" sz="2400" kern="1200" dirty="0">
                <a:solidFill>
                  <a:srgbClr val="000000"/>
                </a:solidFill>
                <a:effectLst/>
                <a:latin typeface="Times New Roman" panose="02020603050405020304" pitchFamily="18" charset="0"/>
                <a:ea typeface="+mn-ea"/>
                <a:cs typeface="Times New Roman" panose="02020603050405020304" pitchFamily="18" charset="0"/>
              </a:rPr>
              <a:t>Male and Female athletes of India in Olympics Games:</a:t>
            </a:r>
            <a:endParaRPr lang="en-IN" sz="2400" dirty="0">
              <a:effectLst/>
            </a:endParaRPr>
          </a:p>
          <a:p>
            <a:endParaRPr lang="en-IN" dirty="0"/>
          </a:p>
        </p:txBody>
      </p:sp>
    </p:spTree>
    <p:extLst>
      <p:ext uri="{BB962C8B-B14F-4D97-AF65-F5344CB8AC3E}">
        <p14:creationId xmlns:p14="http://schemas.microsoft.com/office/powerpoint/2010/main" val="62160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A459-DB39-4434-A3E7-0ABB4CF66432}"/>
              </a:ext>
            </a:extLst>
          </p:cNvPr>
          <p:cNvSpPr>
            <a:spLocks noGrp="1"/>
          </p:cNvSpPr>
          <p:nvPr>
            <p:ph type="title"/>
          </p:nvPr>
        </p:nvSpPr>
        <p:spPr>
          <a:xfrm>
            <a:off x="385812" y="345875"/>
            <a:ext cx="10515600" cy="828408"/>
          </a:xfrm>
        </p:spPr>
        <p:txBody>
          <a:bodyPr>
            <a:normAutofit/>
          </a:bodyPr>
          <a:lstStyle/>
          <a:p>
            <a:pPr algn="just"/>
            <a:r>
              <a:rPr lang="en-US" sz="2800">
                <a:latin typeface="Times New Roman" panose="02020603050405020304" pitchFamily="18" charset="0"/>
                <a:cs typeface="Times New Roman" panose="02020603050405020304" pitchFamily="18" charset="0"/>
              </a:rPr>
              <a:t>Recession period in Asian Games :</a:t>
            </a:r>
          </a:p>
        </p:txBody>
      </p:sp>
      <p:pic>
        <p:nvPicPr>
          <p:cNvPr id="5" name="Content Placeholder 4">
            <a:extLst>
              <a:ext uri="{FF2B5EF4-FFF2-40B4-BE49-F238E27FC236}">
                <a16:creationId xmlns:a16="http://schemas.microsoft.com/office/drawing/2014/main" id="{85D0BD8B-62C5-4412-AF50-2B9B848A7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607" y="1334743"/>
            <a:ext cx="10412786" cy="4188514"/>
          </a:xfrm>
        </p:spPr>
      </p:pic>
      <p:sp>
        <p:nvSpPr>
          <p:cNvPr id="6" name="TextBox 5">
            <a:extLst>
              <a:ext uri="{FF2B5EF4-FFF2-40B4-BE49-F238E27FC236}">
                <a16:creationId xmlns:a16="http://schemas.microsoft.com/office/drawing/2014/main" id="{9D817D49-DF3C-4C99-9785-4049A48BE338}"/>
              </a:ext>
            </a:extLst>
          </p:cNvPr>
          <p:cNvSpPr txBox="1"/>
          <p:nvPr/>
        </p:nvSpPr>
        <p:spPr>
          <a:xfrm>
            <a:off x="749166" y="5683717"/>
            <a:ext cx="10693667" cy="707886"/>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Interpretation: </a:t>
            </a:r>
            <a:r>
              <a:rPr lang="en-US" sz="2000">
                <a:latin typeface="Times New Roman" panose="02020603050405020304" pitchFamily="18" charset="0"/>
                <a:cs typeface="Times New Roman" panose="02020603050405020304" pitchFamily="18" charset="0"/>
              </a:rPr>
              <a:t>The recession period of India in Asian games is 1982 to 1994, India won 52 medals in 1982, 37 medals in 1986, 23 medals in 1990, and 22 medals in 1994.</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890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56E6-0364-4C01-AB77-A14507262008}"/>
              </a:ext>
            </a:extLst>
          </p:cNvPr>
          <p:cNvSpPr>
            <a:spLocks noGrp="1"/>
          </p:cNvSpPr>
          <p:nvPr>
            <p:ph type="title"/>
          </p:nvPr>
        </p:nvSpPr>
        <p:spPr>
          <a:xfrm>
            <a:off x="366562" y="358273"/>
            <a:ext cx="10515600" cy="645528"/>
          </a:xfrm>
        </p:spPr>
        <p:txBody>
          <a:bodyPr>
            <a:normAutofit/>
          </a:bodyPr>
          <a:lstStyle/>
          <a:p>
            <a:r>
              <a:rPr lang="en-US" sz="2800">
                <a:latin typeface="Times New Roman" panose="02020603050405020304" pitchFamily="18" charset="0"/>
                <a:cs typeface="Times New Roman" panose="02020603050405020304" pitchFamily="18" charset="0"/>
              </a:rPr>
              <a:t>Recession period in Olympics games:</a:t>
            </a:r>
          </a:p>
        </p:txBody>
      </p:sp>
      <p:pic>
        <p:nvPicPr>
          <p:cNvPr id="5" name="Content Placeholder 4">
            <a:extLst>
              <a:ext uri="{FF2B5EF4-FFF2-40B4-BE49-F238E27FC236}">
                <a16:creationId xmlns:a16="http://schemas.microsoft.com/office/drawing/2014/main" id="{970CCE24-DEC7-443B-86AA-6A443EC95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004" y="1359226"/>
            <a:ext cx="9851992" cy="3994353"/>
          </a:xfrm>
        </p:spPr>
      </p:pic>
      <p:sp>
        <p:nvSpPr>
          <p:cNvPr id="6" name="TextBox 5">
            <a:extLst>
              <a:ext uri="{FF2B5EF4-FFF2-40B4-BE49-F238E27FC236}">
                <a16:creationId xmlns:a16="http://schemas.microsoft.com/office/drawing/2014/main" id="{30385CAF-36A6-41A8-947A-31E75C3B7349}"/>
              </a:ext>
            </a:extLst>
          </p:cNvPr>
          <p:cNvSpPr txBox="1"/>
          <p:nvPr/>
        </p:nvSpPr>
        <p:spPr>
          <a:xfrm>
            <a:off x="898357" y="5580719"/>
            <a:ext cx="10395285" cy="707886"/>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Interpretation: </a:t>
            </a:r>
            <a:r>
              <a:rPr lang="en-US" sz="2000">
                <a:latin typeface="Times New Roman" panose="02020603050405020304" pitchFamily="18" charset="0"/>
                <a:cs typeface="Times New Roman" panose="02020603050405020304" pitchFamily="18" charset="0"/>
              </a:rPr>
              <a:t>The recession period of India in the Olympics Games is from 1952 to 1956, India won 2 medals in 1952 and 1 medal in 1956. </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786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Braille">
            <a:extLst>
              <a:ext uri="{FF2B5EF4-FFF2-40B4-BE49-F238E27FC236}">
                <a16:creationId xmlns:a16="http://schemas.microsoft.com/office/drawing/2014/main" id="{65A7AC56-984D-43E8-BB4B-385855BD2C3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4531" y="223837"/>
            <a:ext cx="914400" cy="914400"/>
          </a:xfrm>
        </p:spPr>
      </p:pic>
      <p:sp>
        <p:nvSpPr>
          <p:cNvPr id="4" name="Oval 3">
            <a:extLst>
              <a:ext uri="{FF2B5EF4-FFF2-40B4-BE49-F238E27FC236}">
                <a16:creationId xmlns:a16="http://schemas.microsoft.com/office/drawing/2014/main" id="{23925B4B-B5DF-4CAD-BF66-7ED5C4E5A272}"/>
              </a:ext>
            </a:extLst>
          </p:cNvPr>
          <p:cNvSpPr/>
          <p:nvPr/>
        </p:nvSpPr>
        <p:spPr>
          <a:xfrm>
            <a:off x="1588168" y="160094"/>
            <a:ext cx="9015663" cy="104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4400" b="0"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8DBB403-205B-490B-AC3F-414728DFC4BC}"/>
              </a:ext>
            </a:extLst>
          </p:cNvPr>
          <p:cNvSpPr txBox="1"/>
          <p:nvPr/>
        </p:nvSpPr>
        <p:spPr>
          <a:xfrm>
            <a:off x="701039" y="1588168"/>
            <a:ext cx="10789920" cy="538609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Now we can conclude our Analysis with some interesting notes which we come across: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Top countries of Asian Games, like China, Japan, South Korea, are also top Asian countries in Olympics, that too in the same order.</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Increasing the number of events in the Asian Games increases the chances of Asian countries’ medal-winning chances.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Countries where females performed better than males in Asian games, also performed better in Olympics. Same for males.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a team starts performing poorly in Asian Games(Recession), their performance drops in Olympics as well. Same when a country's performance increases(Booming years), those years they do good in Olympics too. The period of recession and booming years is almost the same for both the Asian and Olympic Games.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9" name="Graphic 8" descr="Arrow Slight curve">
            <a:extLst>
              <a:ext uri="{FF2B5EF4-FFF2-40B4-BE49-F238E27FC236}">
                <a16:creationId xmlns:a16="http://schemas.microsoft.com/office/drawing/2014/main" id="{5504423D-1C54-4643-A263-0BC646A74F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6177012"/>
            <a:ext cx="914400" cy="914400"/>
          </a:xfrm>
          <a:prstGeom prst="rect">
            <a:avLst/>
          </a:prstGeom>
        </p:spPr>
      </p:pic>
    </p:spTree>
    <p:extLst>
      <p:ext uri="{BB962C8B-B14F-4D97-AF65-F5344CB8AC3E}">
        <p14:creationId xmlns:p14="http://schemas.microsoft.com/office/powerpoint/2010/main" val="3380281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74B2E-6CDE-4FEB-B98F-FEF6F8569E35}"/>
              </a:ext>
            </a:extLst>
          </p:cNvPr>
          <p:cNvSpPr>
            <a:spLocks noGrp="1"/>
          </p:cNvSpPr>
          <p:nvPr>
            <p:ph idx="1"/>
          </p:nvPr>
        </p:nvSpPr>
        <p:spPr>
          <a:xfrm>
            <a:off x="838200" y="404260"/>
            <a:ext cx="10515600" cy="6121667"/>
          </a:xfrm>
        </p:spPr>
        <p:txBody>
          <a:bodyPr>
            <a:normAutofit fontScale="92500"/>
          </a:bodyPr>
          <a:lstStyle/>
          <a:p>
            <a:pPr>
              <a:lnSpc>
                <a:spcPct val="150000"/>
              </a:lnSpc>
            </a:pPr>
            <a:r>
              <a:rPr lang="en-US" sz="2000" dirty="0">
                <a:latin typeface="Times New Roman" panose="02020603050405020304" pitchFamily="18" charset="0"/>
                <a:cs typeface="Times New Roman" panose="02020603050405020304" pitchFamily="18" charset="0"/>
              </a:rPr>
              <a:t>The chances of winning a medal for a player in the Olympics increase when he starts winning medals in the Asian Games. E.g., Neeraj Chopra, Bajrang </a:t>
            </a:r>
            <a:r>
              <a:rPr lang="en-US" sz="2000" dirty="0" err="1">
                <a:latin typeface="Times New Roman" panose="02020603050405020304" pitchFamily="18" charset="0"/>
                <a:cs typeface="Times New Roman" panose="02020603050405020304" pitchFamily="18" charset="0"/>
              </a:rPr>
              <a:t>Punia</a:t>
            </a:r>
            <a:r>
              <a:rPr lang="en-US" sz="2000" dirty="0">
                <a:latin typeface="Times New Roman" panose="02020603050405020304" pitchFamily="18" charset="0"/>
                <a:cs typeface="Times New Roman" panose="02020603050405020304" pitchFamily="18" charset="0"/>
              </a:rPr>
              <a:t> are Indian athletes who first won medals in Asian games, then in Olympics. There are many such players. The Asian games winning players are more valuable for any country</a:t>
            </a:r>
          </a:p>
          <a:p>
            <a:pPr>
              <a:lnSpc>
                <a:spcPct val="150000"/>
              </a:lnSpc>
            </a:pPr>
            <a:r>
              <a:rPr lang="en-US" sz="2000" dirty="0">
                <a:latin typeface="Times New Roman" panose="02020603050405020304" pitchFamily="18" charset="0"/>
                <a:cs typeface="Times New Roman" panose="02020603050405020304" pitchFamily="18" charset="0"/>
              </a:rPr>
              <a:t>Sports, where a country is good at Olympics, is also very good as Asian Games. But, some countries are good at some sports in Asian games but that doesn't make them good at the Olympics. E.g., India is good at Athletics in Asian games, but their performance at athletics in the Olympics is not so good.</a:t>
            </a:r>
          </a:p>
          <a:p>
            <a:pPr>
              <a:lnSpc>
                <a:spcPct val="150000"/>
              </a:lnSpc>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These all facts indicate that Asian Games performance directly influences Olympic Games performance for any country. So, a country must give their best in Asian Games, to increase their chances of winning in the Olympics as well. Winning in the Olympics is the ultimate aim for any country, but Asian countries have the advantage to first do their best in Asian games, which will prepare them for the Olympics</a:t>
            </a:r>
          </a:p>
        </p:txBody>
      </p:sp>
    </p:spTree>
    <p:extLst>
      <p:ext uri="{BB962C8B-B14F-4D97-AF65-F5344CB8AC3E}">
        <p14:creationId xmlns:p14="http://schemas.microsoft.com/office/powerpoint/2010/main" val="875712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517535-F29B-4C53-B6FA-4B509B069E39}"/>
              </a:ext>
            </a:extLst>
          </p:cNvPr>
          <p:cNvSpPr txBox="1"/>
          <p:nvPr/>
        </p:nvSpPr>
        <p:spPr>
          <a:xfrm>
            <a:off x="851646" y="1667435"/>
            <a:ext cx="10659035" cy="46612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plan to include player details like height, weight, and age so that we can incorporate these features to see their impact on the player’s performance.</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will even perform some predictive analytics that can predict the number of medals that a country might win based on its past performance in the Asian Games and Olympic Games.</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wish to expand this analysis even further on Winter Olympics and Winter Asian games</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With all these improvements planned, we wish to sincerely look forward to improving this work to its full extent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66B4866E-F14D-4BD7-A4F0-4ACF40591AA0}"/>
              </a:ext>
            </a:extLst>
          </p:cNvPr>
          <p:cNvSpPr/>
          <p:nvPr/>
        </p:nvSpPr>
        <p:spPr>
          <a:xfrm>
            <a:off x="1966761" y="211757"/>
            <a:ext cx="8258477" cy="10395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4400" b="0"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Future Work</a:t>
            </a:r>
            <a:endParaRPr lang="en-US">
              <a:latin typeface="Times New Roman" panose="02020603050405020304" pitchFamily="18" charset="0"/>
              <a:cs typeface="Times New Roman" panose="02020603050405020304" pitchFamily="18" charset="0"/>
            </a:endParaRPr>
          </a:p>
        </p:txBody>
      </p:sp>
      <p:pic>
        <p:nvPicPr>
          <p:cNvPr id="6" name="Graphic 5" descr="Braille">
            <a:extLst>
              <a:ext uri="{FF2B5EF4-FFF2-40B4-BE49-F238E27FC236}">
                <a16:creationId xmlns:a16="http://schemas.microsoft.com/office/drawing/2014/main" id="{3E297B88-FBBC-4850-8BB2-1D9ADABB99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446" y="271915"/>
            <a:ext cx="914400" cy="914400"/>
          </a:xfrm>
          <a:prstGeom prst="rect">
            <a:avLst/>
          </a:prstGeom>
        </p:spPr>
      </p:pic>
    </p:spTree>
    <p:extLst>
      <p:ext uri="{BB962C8B-B14F-4D97-AF65-F5344CB8AC3E}">
        <p14:creationId xmlns:p14="http://schemas.microsoft.com/office/powerpoint/2010/main" val="23620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1EAA0E-9061-4546-B6DF-DCA5355EF205}"/>
              </a:ext>
            </a:extLst>
          </p:cNvPr>
          <p:cNvSpPr txBox="1"/>
          <p:nvPr/>
        </p:nvSpPr>
        <p:spPr>
          <a:xfrm>
            <a:off x="2467181" y="2644170"/>
            <a:ext cx="7257637" cy="1569660"/>
          </a:xfrm>
          <a:prstGeom prst="rect">
            <a:avLst/>
          </a:prstGeom>
          <a:noFill/>
        </p:spPr>
        <p:txBody>
          <a:bodyPr wrap="square" rtlCol="0">
            <a:spAutoFit/>
          </a:bodyPr>
          <a:lstStyle/>
          <a:p>
            <a:pPr algn="just"/>
            <a:r>
              <a:rPr lang="en-US" sz="9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a:t>
            </a:r>
            <a:r>
              <a:rPr lang="en-US" sz="9600" dirty="0">
                <a:effectLst>
                  <a:outerShdw blurRad="50800" dist="12700" algn="ctr" rotWithShape="0">
                    <a:srgbClr val="000000">
                      <a:alpha val="43137"/>
                    </a:srgbClr>
                  </a:outerShdw>
                </a:effectLst>
                <a:latin typeface="Times New Roman" panose="02020603050405020304" pitchFamily="18" charset="0"/>
                <a:cs typeface="Times New Roman" panose="02020603050405020304" pitchFamily="18" charset="0"/>
              </a:rPr>
              <a:t> </a:t>
            </a:r>
            <a:r>
              <a:rPr lang="en-US" sz="9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You</a:t>
            </a:r>
            <a:r>
              <a:rPr lang="en-US" sz="9600" dirty="0">
                <a:effectLst>
                  <a:outerShdw blurRad="50800" dist="12700" algn="ctr" rotWithShape="0">
                    <a:srgbClr val="000000">
                      <a:alpha val="43137"/>
                    </a:srgbClr>
                  </a:outerShdw>
                </a:effectLst>
                <a:latin typeface="Times New Roman" panose="02020603050405020304" pitchFamily="18" charset="0"/>
                <a:cs typeface="Times New Roman" panose="02020603050405020304" pitchFamily="18" charset="0"/>
              </a:rPr>
              <a:t> </a:t>
            </a:r>
            <a:r>
              <a:rPr lang="en-US" sz="9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9600" dirty="0">
              <a:effectLst>
                <a:outerShdw blurRad="50800" dist="12700" algn="ctr" rotWithShape="0">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53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22155-06C9-4807-A7E3-777003BFA47F}"/>
              </a:ext>
            </a:extLst>
          </p:cNvPr>
          <p:cNvSpPr>
            <a:spLocks noGrp="1"/>
          </p:cNvSpPr>
          <p:nvPr>
            <p:ph idx="1"/>
          </p:nvPr>
        </p:nvSpPr>
        <p:spPr>
          <a:xfrm>
            <a:off x="838199" y="1352351"/>
            <a:ext cx="10515600" cy="550564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First we have collected the entire dataset for Asian and Olympic games from various sources, then built a web scrapper which scrapped raw data into many files, and then after some manual modifications, we compiled them into one large dataset separately for Asian and Olympic games.</a:t>
            </a:r>
          </a:p>
          <a:p>
            <a:pPr algn="just">
              <a:lnSpc>
                <a:spcPct val="150000"/>
              </a:lnSpc>
            </a:pPr>
            <a:r>
              <a:rPr lang="en-US" sz="2400" dirty="0">
                <a:latin typeface="Times New Roman" panose="02020603050405020304" pitchFamily="18" charset="0"/>
                <a:cs typeface="Times New Roman" panose="02020603050405020304" pitchFamily="18" charset="0"/>
              </a:rPr>
              <a:t>We have considered a total of 45 countries that participate in both events.</a:t>
            </a:r>
          </a:p>
          <a:p>
            <a:pPr algn="just">
              <a:lnSpc>
                <a:spcPct val="150000"/>
              </a:lnSpc>
            </a:pPr>
            <a:r>
              <a:rPr lang="en-US" sz="2400" dirty="0">
                <a:latin typeface="Times New Roman" panose="02020603050405020304" pitchFamily="18" charset="0"/>
                <a:cs typeface="Times New Roman" panose="02020603050405020304" pitchFamily="18" charset="0"/>
              </a:rPr>
              <a:t>The years that we have taken into account will be after 1951 only, as Asian games started from 1951. So, Olympics data before 1951 must be discarded from the study as its intersection with the Asian games dataset provides a null set.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05BDA255-8D62-4ED5-814A-8005ADA36D64}"/>
              </a:ext>
            </a:extLst>
          </p:cNvPr>
          <p:cNvSpPr/>
          <p:nvPr/>
        </p:nvSpPr>
        <p:spPr>
          <a:xfrm>
            <a:off x="1413309" y="144378"/>
            <a:ext cx="9365381" cy="1029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4400" b="0"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p:txBody>
      </p:sp>
      <p:pic>
        <p:nvPicPr>
          <p:cNvPr id="7" name="Graphic 6" descr="Braille">
            <a:extLst>
              <a:ext uri="{FF2B5EF4-FFF2-40B4-BE49-F238E27FC236}">
                <a16:creationId xmlns:a16="http://schemas.microsoft.com/office/drawing/2014/main" id="{2BC0A434-153C-4DA3-9095-B9CF157A7A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526" y="202130"/>
            <a:ext cx="914400" cy="914400"/>
          </a:xfrm>
          <a:prstGeom prst="rect">
            <a:avLst/>
          </a:prstGeom>
        </p:spPr>
      </p:pic>
      <p:pic>
        <p:nvPicPr>
          <p:cNvPr id="9" name="Graphic 8" descr="Arrow Slight curve">
            <a:extLst>
              <a:ext uri="{FF2B5EF4-FFF2-40B4-BE49-F238E27FC236}">
                <a16:creationId xmlns:a16="http://schemas.microsoft.com/office/drawing/2014/main" id="{35B2A389-0795-4088-BD9F-C0A818C9EB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6121669"/>
            <a:ext cx="914400" cy="914400"/>
          </a:xfrm>
          <a:prstGeom prst="rect">
            <a:avLst/>
          </a:prstGeom>
        </p:spPr>
      </p:pic>
    </p:spTree>
    <p:extLst>
      <p:ext uri="{BB962C8B-B14F-4D97-AF65-F5344CB8AC3E}">
        <p14:creationId xmlns:p14="http://schemas.microsoft.com/office/powerpoint/2010/main" val="208667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C90E3-980A-4903-B8AF-E41235393EA8}"/>
              </a:ext>
            </a:extLst>
          </p:cNvPr>
          <p:cNvSpPr>
            <a:spLocks noGrp="1"/>
          </p:cNvSpPr>
          <p:nvPr>
            <p:ph idx="1"/>
          </p:nvPr>
        </p:nvSpPr>
        <p:spPr>
          <a:xfrm>
            <a:off x="838200" y="558265"/>
            <a:ext cx="10515600" cy="561869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we have covered several questions which will be discussed in detail in this report later.</a:t>
            </a:r>
          </a:p>
          <a:p>
            <a:pPr algn="just">
              <a:lnSpc>
                <a:spcPct val="150000"/>
              </a:lnSpc>
            </a:pPr>
            <a:r>
              <a:rPr lang="en-US" sz="2400" dirty="0">
                <a:latin typeface="Times New Roman" panose="02020603050405020304" pitchFamily="18" charset="0"/>
                <a:cs typeface="Times New Roman" panose="02020603050405020304" pitchFamily="18" charset="0"/>
              </a:rPr>
              <a:t>After performing analysis on the dataset, we generate output tables. To make it visually appealing, we have created various visualizations of this data using various graphs and plots</a:t>
            </a:r>
          </a:p>
          <a:p>
            <a:pPr algn="just">
              <a:lnSpc>
                <a:spcPct val="150000"/>
              </a:lnSpc>
            </a:pPr>
            <a:r>
              <a:rPr lang="en-US" sz="2400" dirty="0">
                <a:latin typeface="Times New Roman" panose="02020603050405020304" pitchFamily="18" charset="0"/>
                <a:cs typeface="Times New Roman" panose="02020603050405020304" pitchFamily="18" charset="0"/>
              </a:rPr>
              <a:t>For making it easy to visualize data, we have even created a front-end web app using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that creates an overview of all our analyses.</a:t>
            </a:r>
          </a:p>
          <a:p>
            <a:pPr>
              <a:lnSpc>
                <a:spcPct val="150000"/>
              </a:lnSpc>
            </a:pPr>
            <a:endParaRPr lang="en-US" sz="2400" dirty="0"/>
          </a:p>
        </p:txBody>
      </p:sp>
    </p:spTree>
    <p:extLst>
      <p:ext uri="{BB962C8B-B14F-4D97-AF65-F5344CB8AC3E}">
        <p14:creationId xmlns:p14="http://schemas.microsoft.com/office/powerpoint/2010/main" val="20571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40A1B-BE44-4745-A9C8-71B62E3EB2E6}"/>
              </a:ext>
            </a:extLst>
          </p:cNvPr>
          <p:cNvSpPr>
            <a:spLocks noGrp="1"/>
          </p:cNvSpPr>
          <p:nvPr>
            <p:ph idx="1"/>
          </p:nvPr>
        </p:nvSpPr>
        <p:spPr>
          <a:xfrm>
            <a:off x="838200" y="1253330"/>
            <a:ext cx="10515600" cy="5272597"/>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After doing all manual modifications and combining the files, Finally we will have a total of 4 data tables.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Asian and Olympics medal table</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table contains the medal counts(Gold medal, Silver medal, Bronze medal, and Total medal) year-wise for each country.</a:t>
            </a:r>
          </a:p>
          <a:p>
            <a:pPr lvl="1">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table has the following structure</a:t>
            </a:r>
          </a:p>
          <a:p>
            <a:pPr marL="457200" lvl="1"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E69CC0B-01AF-4830-AAD0-BB5BCB3BE673}"/>
              </a:ext>
            </a:extLst>
          </p:cNvPr>
          <p:cNvGraphicFramePr>
            <a:graphicFrameLocks noGrp="1"/>
          </p:cNvGraphicFramePr>
          <p:nvPr>
            <p:extLst>
              <p:ext uri="{D42A27DB-BD31-4B8C-83A1-F6EECF244321}">
                <p14:modId xmlns:p14="http://schemas.microsoft.com/office/powerpoint/2010/main" val="2525386781"/>
              </p:ext>
            </p:extLst>
          </p:nvPr>
        </p:nvGraphicFramePr>
        <p:xfrm>
          <a:off x="1625064" y="4731344"/>
          <a:ext cx="8941872" cy="1478280"/>
        </p:xfrm>
        <a:graphic>
          <a:graphicData uri="http://schemas.openxmlformats.org/drawingml/2006/table">
            <a:tbl>
              <a:tblPr firstRow="1" bandRow="1">
                <a:tableStyleId>{5C22544A-7EE6-4342-B048-85BDC9FD1C3A}</a:tableStyleId>
              </a:tblPr>
              <a:tblGrid>
                <a:gridCol w="1117734">
                  <a:extLst>
                    <a:ext uri="{9D8B030D-6E8A-4147-A177-3AD203B41FA5}">
                      <a16:colId xmlns:a16="http://schemas.microsoft.com/office/drawing/2014/main" val="3094726402"/>
                    </a:ext>
                  </a:extLst>
                </a:gridCol>
                <a:gridCol w="1117734">
                  <a:extLst>
                    <a:ext uri="{9D8B030D-6E8A-4147-A177-3AD203B41FA5}">
                      <a16:colId xmlns:a16="http://schemas.microsoft.com/office/drawing/2014/main" val="3499363534"/>
                    </a:ext>
                  </a:extLst>
                </a:gridCol>
                <a:gridCol w="1117734">
                  <a:extLst>
                    <a:ext uri="{9D8B030D-6E8A-4147-A177-3AD203B41FA5}">
                      <a16:colId xmlns:a16="http://schemas.microsoft.com/office/drawing/2014/main" val="368272496"/>
                    </a:ext>
                  </a:extLst>
                </a:gridCol>
                <a:gridCol w="1117734">
                  <a:extLst>
                    <a:ext uri="{9D8B030D-6E8A-4147-A177-3AD203B41FA5}">
                      <a16:colId xmlns:a16="http://schemas.microsoft.com/office/drawing/2014/main" val="1412625341"/>
                    </a:ext>
                  </a:extLst>
                </a:gridCol>
                <a:gridCol w="1117734">
                  <a:extLst>
                    <a:ext uri="{9D8B030D-6E8A-4147-A177-3AD203B41FA5}">
                      <a16:colId xmlns:a16="http://schemas.microsoft.com/office/drawing/2014/main" val="1377141720"/>
                    </a:ext>
                  </a:extLst>
                </a:gridCol>
                <a:gridCol w="1117734">
                  <a:extLst>
                    <a:ext uri="{9D8B030D-6E8A-4147-A177-3AD203B41FA5}">
                      <a16:colId xmlns:a16="http://schemas.microsoft.com/office/drawing/2014/main" val="2447749338"/>
                    </a:ext>
                  </a:extLst>
                </a:gridCol>
                <a:gridCol w="1117734">
                  <a:extLst>
                    <a:ext uri="{9D8B030D-6E8A-4147-A177-3AD203B41FA5}">
                      <a16:colId xmlns:a16="http://schemas.microsoft.com/office/drawing/2014/main" val="3886415553"/>
                    </a:ext>
                  </a:extLst>
                </a:gridCol>
                <a:gridCol w="1117734">
                  <a:extLst>
                    <a:ext uri="{9D8B030D-6E8A-4147-A177-3AD203B41FA5}">
                      <a16:colId xmlns:a16="http://schemas.microsoft.com/office/drawing/2014/main" val="3099574313"/>
                    </a:ext>
                  </a:extLst>
                </a:gridCol>
              </a:tblGrid>
              <a:tr h="0">
                <a:tc>
                  <a:txBody>
                    <a:bodyPr/>
                    <a:lstStyle/>
                    <a:p>
                      <a:r>
                        <a:rPr lang="en-US"/>
                        <a:t>Year</a:t>
                      </a:r>
                    </a:p>
                  </a:txBody>
                  <a:tcPr/>
                </a:tc>
                <a:tc>
                  <a:txBody>
                    <a:bodyPr/>
                    <a:lstStyle/>
                    <a:p>
                      <a:r>
                        <a:rPr lang="en-US"/>
                        <a:t>Host_City</a:t>
                      </a:r>
                    </a:p>
                  </a:txBody>
                  <a:tcPr/>
                </a:tc>
                <a:tc>
                  <a:txBody>
                    <a:bodyPr/>
                    <a:lstStyle/>
                    <a:p>
                      <a:r>
                        <a:rPr lang="en-US"/>
                        <a:t>Sport</a:t>
                      </a:r>
                    </a:p>
                  </a:txBody>
                  <a:tcPr/>
                </a:tc>
                <a:tc>
                  <a:txBody>
                    <a:bodyPr/>
                    <a:lstStyle/>
                    <a:p>
                      <a:r>
                        <a:rPr lang="en-US"/>
                        <a:t>Country</a:t>
                      </a:r>
                    </a:p>
                  </a:txBody>
                  <a:tcPr/>
                </a:tc>
                <a:tc>
                  <a:txBody>
                    <a:bodyPr/>
                    <a:lstStyle/>
                    <a:p>
                      <a:r>
                        <a:rPr lang="en-US"/>
                        <a:t>Gold</a:t>
                      </a:r>
                    </a:p>
                  </a:txBody>
                  <a:tcPr/>
                </a:tc>
                <a:tc>
                  <a:txBody>
                    <a:bodyPr/>
                    <a:lstStyle/>
                    <a:p>
                      <a:r>
                        <a:rPr lang="en-US"/>
                        <a:t>Silver</a:t>
                      </a:r>
                    </a:p>
                  </a:txBody>
                  <a:tcPr/>
                </a:tc>
                <a:tc>
                  <a:txBody>
                    <a:bodyPr/>
                    <a:lstStyle/>
                    <a:p>
                      <a:r>
                        <a:rPr lang="en-US"/>
                        <a:t>Bronze</a:t>
                      </a:r>
                    </a:p>
                  </a:txBody>
                  <a:tcPr/>
                </a:tc>
                <a:tc>
                  <a:txBody>
                    <a:bodyPr/>
                    <a:lstStyle/>
                    <a:p>
                      <a:r>
                        <a:rPr lang="en-US"/>
                        <a:t>Total</a:t>
                      </a:r>
                    </a:p>
                  </a:txBody>
                  <a:tcPr/>
                </a:tc>
                <a:extLst>
                  <a:ext uri="{0D108BD9-81ED-4DB2-BD59-A6C34878D82A}">
                    <a16:rowId xmlns:a16="http://schemas.microsoft.com/office/drawing/2014/main" val="288035654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6095109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7525167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82326251"/>
                  </a:ext>
                </a:extLst>
              </a:tr>
            </a:tbl>
          </a:graphicData>
        </a:graphic>
      </p:graphicFrame>
      <p:sp>
        <p:nvSpPr>
          <p:cNvPr id="6" name="Oval 5">
            <a:extLst>
              <a:ext uri="{FF2B5EF4-FFF2-40B4-BE49-F238E27FC236}">
                <a16:creationId xmlns:a16="http://schemas.microsoft.com/office/drawing/2014/main" id="{8F7E80CA-FA79-4195-B403-35FAE0B3119A}"/>
              </a:ext>
            </a:extLst>
          </p:cNvPr>
          <p:cNvSpPr/>
          <p:nvPr/>
        </p:nvSpPr>
        <p:spPr>
          <a:xfrm>
            <a:off x="1663566" y="186534"/>
            <a:ext cx="8864868" cy="10667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4400" b="0"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Dataset</a:t>
            </a:r>
            <a:endParaRPr lang="en-US"/>
          </a:p>
        </p:txBody>
      </p:sp>
      <p:pic>
        <p:nvPicPr>
          <p:cNvPr id="8" name="Graphic 7" descr="Braille">
            <a:extLst>
              <a:ext uri="{FF2B5EF4-FFF2-40B4-BE49-F238E27FC236}">
                <a16:creationId xmlns:a16="http://schemas.microsoft.com/office/drawing/2014/main" id="{496816DD-EAED-4F55-A0BA-2FADD99644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262732"/>
            <a:ext cx="914400" cy="914400"/>
          </a:xfrm>
          <a:prstGeom prst="rect">
            <a:avLst/>
          </a:prstGeom>
        </p:spPr>
      </p:pic>
      <p:pic>
        <p:nvPicPr>
          <p:cNvPr id="10" name="Graphic 9" descr="Arrow Slight curve">
            <a:extLst>
              <a:ext uri="{FF2B5EF4-FFF2-40B4-BE49-F238E27FC236}">
                <a16:creationId xmlns:a16="http://schemas.microsoft.com/office/drawing/2014/main" id="{342F677C-0960-47DA-ACB1-CABB1F3AB4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6144925"/>
            <a:ext cx="914400" cy="914400"/>
          </a:xfrm>
          <a:prstGeom prst="rect">
            <a:avLst/>
          </a:prstGeom>
        </p:spPr>
      </p:pic>
    </p:spTree>
    <p:extLst>
      <p:ext uri="{BB962C8B-B14F-4D97-AF65-F5344CB8AC3E}">
        <p14:creationId xmlns:p14="http://schemas.microsoft.com/office/powerpoint/2010/main" val="61914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FF570-2DE9-4B2B-B028-924632D0729D}"/>
              </a:ext>
            </a:extLst>
          </p:cNvPr>
          <p:cNvSpPr>
            <a:spLocks noGrp="1"/>
          </p:cNvSpPr>
          <p:nvPr>
            <p:ph idx="1"/>
          </p:nvPr>
        </p:nvSpPr>
        <p:spPr>
          <a:xfrm>
            <a:off x="838200" y="654518"/>
            <a:ext cx="10515600" cy="5522445"/>
          </a:xfrm>
        </p:spPr>
        <p:txBody>
          <a:bodyPr/>
          <a:lstStyle/>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Asian and Olympic Player medal table</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table contains the complete player information of all the players and also the medal counts, year-wise.</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table has the following structure</a:t>
            </a:r>
          </a:p>
          <a:p>
            <a:pPr marL="457200" lvl="1" indent="0">
              <a:lnSpc>
                <a:spcPct val="150000"/>
              </a:lnSpc>
              <a:buNone/>
            </a:pPr>
            <a:endParaRPr lang="en-US" dirty="0">
              <a:latin typeface="Times New Roman" panose="02020603050405020304" pitchFamily="18" charset="0"/>
              <a:cs typeface="Times New Roman" panose="02020603050405020304" pitchFamily="18" charset="0"/>
            </a:endParaRPr>
          </a:p>
          <a:p>
            <a:pPr marL="457200" lvl="1" indent="0">
              <a:lnSpc>
                <a:spcPct val="150000"/>
              </a:lnSpc>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11F5881-266A-47E1-B28E-234ECBB08B4C}"/>
              </a:ext>
            </a:extLst>
          </p:cNvPr>
          <p:cNvGraphicFramePr>
            <a:graphicFrameLocks noGrp="1"/>
          </p:cNvGraphicFramePr>
          <p:nvPr>
            <p:extLst>
              <p:ext uri="{D42A27DB-BD31-4B8C-83A1-F6EECF244321}">
                <p14:modId xmlns:p14="http://schemas.microsoft.com/office/powerpoint/2010/main" val="359091658"/>
              </p:ext>
            </p:extLst>
          </p:nvPr>
        </p:nvGraphicFramePr>
        <p:xfrm>
          <a:off x="838200" y="3429000"/>
          <a:ext cx="10515600" cy="1483360"/>
        </p:xfrm>
        <a:graphic>
          <a:graphicData uri="http://schemas.openxmlformats.org/drawingml/2006/table">
            <a:tbl>
              <a:tblPr firstRow="1" bandRow="1">
                <a:tableStyleId>{5C22544A-7EE6-4342-B048-85BDC9FD1C3A}</a:tableStyleId>
              </a:tblPr>
              <a:tblGrid>
                <a:gridCol w="1558491">
                  <a:extLst>
                    <a:ext uri="{9D8B030D-6E8A-4147-A177-3AD203B41FA5}">
                      <a16:colId xmlns:a16="http://schemas.microsoft.com/office/drawing/2014/main" val="1917850192"/>
                    </a:ext>
                  </a:extLst>
                </a:gridCol>
                <a:gridCol w="1212783">
                  <a:extLst>
                    <a:ext uri="{9D8B030D-6E8A-4147-A177-3AD203B41FA5}">
                      <a16:colId xmlns:a16="http://schemas.microsoft.com/office/drawing/2014/main" val="1776379817"/>
                    </a:ext>
                  </a:extLst>
                </a:gridCol>
                <a:gridCol w="1106905">
                  <a:extLst>
                    <a:ext uri="{9D8B030D-6E8A-4147-A177-3AD203B41FA5}">
                      <a16:colId xmlns:a16="http://schemas.microsoft.com/office/drawing/2014/main" val="3593797285"/>
                    </a:ext>
                  </a:extLst>
                </a:gridCol>
                <a:gridCol w="972152">
                  <a:extLst>
                    <a:ext uri="{9D8B030D-6E8A-4147-A177-3AD203B41FA5}">
                      <a16:colId xmlns:a16="http://schemas.microsoft.com/office/drawing/2014/main" val="320985459"/>
                    </a:ext>
                  </a:extLst>
                </a:gridCol>
                <a:gridCol w="943275">
                  <a:extLst>
                    <a:ext uri="{9D8B030D-6E8A-4147-A177-3AD203B41FA5}">
                      <a16:colId xmlns:a16="http://schemas.microsoft.com/office/drawing/2014/main" val="2937519624"/>
                    </a:ext>
                  </a:extLst>
                </a:gridCol>
                <a:gridCol w="914400">
                  <a:extLst>
                    <a:ext uri="{9D8B030D-6E8A-4147-A177-3AD203B41FA5}">
                      <a16:colId xmlns:a16="http://schemas.microsoft.com/office/drawing/2014/main" val="374945441"/>
                    </a:ext>
                  </a:extLst>
                </a:gridCol>
                <a:gridCol w="1347537">
                  <a:extLst>
                    <a:ext uri="{9D8B030D-6E8A-4147-A177-3AD203B41FA5}">
                      <a16:colId xmlns:a16="http://schemas.microsoft.com/office/drawing/2014/main" val="1758203737"/>
                    </a:ext>
                  </a:extLst>
                </a:gridCol>
                <a:gridCol w="808522">
                  <a:extLst>
                    <a:ext uri="{9D8B030D-6E8A-4147-A177-3AD203B41FA5}">
                      <a16:colId xmlns:a16="http://schemas.microsoft.com/office/drawing/2014/main" val="2645325914"/>
                    </a:ext>
                  </a:extLst>
                </a:gridCol>
                <a:gridCol w="808522">
                  <a:extLst>
                    <a:ext uri="{9D8B030D-6E8A-4147-A177-3AD203B41FA5}">
                      <a16:colId xmlns:a16="http://schemas.microsoft.com/office/drawing/2014/main" val="3479596765"/>
                    </a:ext>
                  </a:extLst>
                </a:gridCol>
                <a:gridCol w="843013">
                  <a:extLst>
                    <a:ext uri="{9D8B030D-6E8A-4147-A177-3AD203B41FA5}">
                      <a16:colId xmlns:a16="http://schemas.microsoft.com/office/drawing/2014/main" val="3832985360"/>
                    </a:ext>
                  </a:extLst>
                </a:gridCol>
              </a:tblGrid>
              <a:tr h="370840">
                <a:tc>
                  <a:txBody>
                    <a:bodyPr/>
                    <a:lstStyle/>
                    <a:p>
                      <a:r>
                        <a:rPr lang="en-US"/>
                        <a:t>Player_name</a:t>
                      </a:r>
                    </a:p>
                  </a:txBody>
                  <a:tcPr/>
                </a:tc>
                <a:tc>
                  <a:txBody>
                    <a:bodyPr/>
                    <a:lstStyle/>
                    <a:p>
                      <a:r>
                        <a:rPr lang="en-US"/>
                        <a:t>Gender</a:t>
                      </a:r>
                    </a:p>
                  </a:txBody>
                  <a:tcPr/>
                </a:tc>
                <a:tc>
                  <a:txBody>
                    <a:bodyPr/>
                    <a:lstStyle/>
                    <a:p>
                      <a:r>
                        <a:rPr lang="en-US"/>
                        <a:t>Country</a:t>
                      </a:r>
                    </a:p>
                  </a:txBody>
                  <a:tcPr/>
                </a:tc>
                <a:tc>
                  <a:txBody>
                    <a:bodyPr/>
                    <a:lstStyle/>
                    <a:p>
                      <a:r>
                        <a:rPr lang="en-US"/>
                        <a:t>Year</a:t>
                      </a:r>
                    </a:p>
                  </a:txBody>
                  <a:tcPr/>
                </a:tc>
                <a:tc>
                  <a:txBody>
                    <a:bodyPr/>
                    <a:lstStyle/>
                    <a:p>
                      <a:r>
                        <a:rPr lang="en-US"/>
                        <a:t>Sport</a:t>
                      </a:r>
                    </a:p>
                  </a:txBody>
                  <a:tcPr/>
                </a:tc>
                <a:tc>
                  <a:txBody>
                    <a:bodyPr/>
                    <a:lstStyle/>
                    <a:p>
                      <a:r>
                        <a:rPr lang="en-US"/>
                        <a:t>Event</a:t>
                      </a:r>
                    </a:p>
                  </a:txBody>
                  <a:tcPr/>
                </a:tc>
                <a:tc>
                  <a:txBody>
                    <a:bodyPr/>
                    <a:lstStyle/>
                    <a:p>
                      <a:r>
                        <a:rPr lang="en-US"/>
                        <a:t>Sport_Type</a:t>
                      </a:r>
                    </a:p>
                  </a:txBody>
                  <a:tcPr/>
                </a:tc>
                <a:tc>
                  <a:txBody>
                    <a:bodyPr/>
                    <a:lstStyle/>
                    <a:p>
                      <a:r>
                        <a:rPr lang="en-US"/>
                        <a:t>Gold</a:t>
                      </a:r>
                    </a:p>
                  </a:txBody>
                  <a:tcPr/>
                </a:tc>
                <a:tc>
                  <a:txBody>
                    <a:bodyPr/>
                    <a:lstStyle/>
                    <a:p>
                      <a:r>
                        <a:rPr lang="en-US"/>
                        <a:t>Silver</a:t>
                      </a:r>
                    </a:p>
                  </a:txBody>
                  <a:tcPr/>
                </a:tc>
                <a:tc>
                  <a:txBody>
                    <a:bodyPr/>
                    <a:lstStyle/>
                    <a:p>
                      <a:r>
                        <a:rPr lang="en-US"/>
                        <a:t>Bronze</a:t>
                      </a:r>
                    </a:p>
                  </a:txBody>
                  <a:tcPr/>
                </a:tc>
                <a:extLst>
                  <a:ext uri="{0D108BD9-81ED-4DB2-BD59-A6C34878D82A}">
                    <a16:rowId xmlns:a16="http://schemas.microsoft.com/office/drawing/2014/main" val="38858176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4636862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3749127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92482523"/>
                  </a:ext>
                </a:extLst>
              </a:tr>
            </a:tbl>
          </a:graphicData>
        </a:graphic>
      </p:graphicFrame>
    </p:spTree>
    <p:extLst>
      <p:ext uri="{BB962C8B-B14F-4D97-AF65-F5344CB8AC3E}">
        <p14:creationId xmlns:p14="http://schemas.microsoft.com/office/powerpoint/2010/main" val="299322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2FC19B8-DB64-4C66-A7CA-37D3FB50DB3D}"/>
              </a:ext>
            </a:extLst>
          </p:cNvPr>
          <p:cNvSpPr/>
          <p:nvPr/>
        </p:nvSpPr>
        <p:spPr>
          <a:xfrm>
            <a:off x="1376412" y="327259"/>
            <a:ext cx="9439175" cy="118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Calibri" panose="020F0502020204030204"/>
                <a:ea typeface="+mn-ea"/>
                <a:cs typeface="+mn-cs"/>
              </a:rPr>
              <a:t>Deployment of Code</a:t>
            </a:r>
            <a:endParaRPr kumimoji="0" lang="en-IN"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F9A8875-95DC-406B-A46C-77A5656CBDB2}"/>
              </a:ext>
            </a:extLst>
          </p:cNvPr>
          <p:cNvSpPr txBox="1"/>
          <p:nvPr/>
        </p:nvSpPr>
        <p:spPr>
          <a:xfrm>
            <a:off x="903169" y="2367171"/>
            <a:ext cx="10385659" cy="2123658"/>
          </a:xfrm>
          <a:prstGeom prst="rect">
            <a:avLst/>
          </a:prstGeom>
          <a:noFill/>
        </p:spPr>
        <p:txBody>
          <a:bodyPr wrap="square" rtlCol="0">
            <a:spAutoFit/>
          </a:bodyPr>
          <a:lstStyle/>
          <a:p>
            <a:r>
              <a:rPr lang="en-US" sz="2200" dirty="0"/>
              <a:t>We have designed a nice front-end to showcase our work, the front is designed using “</a:t>
            </a:r>
            <a:r>
              <a:rPr lang="en-US" sz="2200" dirty="0" err="1"/>
              <a:t>streamlit</a:t>
            </a:r>
            <a:r>
              <a:rPr lang="en-US" sz="2200" dirty="0"/>
              <a:t>” which is a python package.</a:t>
            </a:r>
          </a:p>
          <a:p>
            <a:endParaRPr lang="en-US" sz="2200" dirty="0"/>
          </a:p>
          <a:p>
            <a:r>
              <a:rPr lang="en-US" sz="2200" dirty="0"/>
              <a:t>The website can be accessed using the link:  </a:t>
            </a:r>
            <a:r>
              <a:rPr lang="en-US" sz="2200" dirty="0">
                <a:hlinkClick r:id="rId2"/>
              </a:rPr>
              <a:t>streamlit.io</a:t>
            </a:r>
            <a:endParaRPr lang="en-US" sz="2200" dirty="0"/>
          </a:p>
          <a:p>
            <a:endParaRPr lang="en-US" sz="2200" dirty="0"/>
          </a:p>
          <a:p>
            <a:pPr algn="ctr"/>
            <a:endParaRPr lang="en-US" sz="2200" dirty="0"/>
          </a:p>
        </p:txBody>
      </p:sp>
      <p:pic>
        <p:nvPicPr>
          <p:cNvPr id="9" name="Graphic 8" descr="Satellite dish">
            <a:extLst>
              <a:ext uri="{FF2B5EF4-FFF2-40B4-BE49-F238E27FC236}">
                <a16:creationId xmlns:a16="http://schemas.microsoft.com/office/drawing/2014/main" id="{D2D2C706-D723-43E7-8809-6EC39E610A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2471" y="3337560"/>
            <a:ext cx="457200" cy="457200"/>
          </a:xfrm>
          <a:prstGeom prst="rect">
            <a:avLst/>
          </a:prstGeom>
        </p:spPr>
      </p:pic>
      <p:pic>
        <p:nvPicPr>
          <p:cNvPr id="13" name="Graphic 12" descr="Braille">
            <a:extLst>
              <a:ext uri="{FF2B5EF4-FFF2-40B4-BE49-F238E27FC236}">
                <a16:creationId xmlns:a16="http://schemas.microsoft.com/office/drawing/2014/main" id="{739DF31A-3E5A-4680-A79B-CD5B0F0CEC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74" y="464978"/>
            <a:ext cx="914400" cy="914400"/>
          </a:xfrm>
          <a:prstGeom prst="rect">
            <a:avLst/>
          </a:prstGeom>
        </p:spPr>
      </p:pic>
    </p:spTree>
    <p:extLst>
      <p:ext uri="{BB962C8B-B14F-4D97-AF65-F5344CB8AC3E}">
        <p14:creationId xmlns:p14="http://schemas.microsoft.com/office/powerpoint/2010/main" val="140218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EE71E2-42A0-4114-B1B1-CA354596E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1869575"/>
            <a:ext cx="8778240" cy="4247280"/>
          </a:xfrm>
          <a:prstGeom prst="rect">
            <a:avLst/>
          </a:prstGeom>
        </p:spPr>
      </p:pic>
      <p:sp>
        <p:nvSpPr>
          <p:cNvPr id="5" name="Oval 4">
            <a:extLst>
              <a:ext uri="{FF2B5EF4-FFF2-40B4-BE49-F238E27FC236}">
                <a16:creationId xmlns:a16="http://schemas.microsoft.com/office/drawing/2014/main" id="{4495CCA4-A458-49E8-B85A-6BA90BCAA9DC}"/>
              </a:ext>
            </a:extLst>
          </p:cNvPr>
          <p:cNvSpPr/>
          <p:nvPr/>
        </p:nvSpPr>
        <p:spPr>
          <a:xfrm>
            <a:off x="1307431" y="206943"/>
            <a:ext cx="9577137" cy="991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3800" b="0" i="0" u="none" strike="noStrike" kern="1200" cap="none" spc="0" normalizeH="0" baseline="0" noProof="0" dirty="0">
                <a:ln>
                  <a:noFill/>
                </a:ln>
                <a:solidFill>
                  <a:prstClr val="black"/>
                </a:solidFill>
                <a:effectLst/>
                <a:uLnTx/>
                <a:uFillTx/>
                <a:latin typeface="Calibri Light" panose="020F0302020204030204"/>
                <a:ea typeface="+mj-ea"/>
                <a:cs typeface="+mj-cs"/>
              </a:rPr>
              <a:t>The Home page of our Website</a:t>
            </a:r>
            <a:endParaRPr lang="en-US" sz="3800" dirty="0"/>
          </a:p>
        </p:txBody>
      </p:sp>
      <p:pic>
        <p:nvPicPr>
          <p:cNvPr id="7" name="Graphic 6" descr="Arrow Slight curve">
            <a:extLst>
              <a:ext uri="{FF2B5EF4-FFF2-40B4-BE49-F238E27FC236}">
                <a16:creationId xmlns:a16="http://schemas.microsoft.com/office/drawing/2014/main" id="{A3DB0919-5A69-4006-B09F-1064AA1BF4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6138512"/>
            <a:ext cx="914400" cy="914400"/>
          </a:xfrm>
          <a:prstGeom prst="rect">
            <a:avLst/>
          </a:prstGeom>
        </p:spPr>
      </p:pic>
      <p:pic>
        <p:nvPicPr>
          <p:cNvPr id="9" name="Graphic 8" descr="Braille">
            <a:extLst>
              <a:ext uri="{FF2B5EF4-FFF2-40B4-BE49-F238E27FC236}">
                <a16:creationId xmlns:a16="http://schemas.microsoft.com/office/drawing/2014/main" id="{8F579599-DBDF-4FE0-99B2-38C19C2C51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753" y="283944"/>
            <a:ext cx="914400" cy="914400"/>
          </a:xfrm>
          <a:prstGeom prst="rect">
            <a:avLst/>
          </a:prstGeom>
        </p:spPr>
      </p:pic>
    </p:spTree>
    <p:extLst>
      <p:ext uri="{BB962C8B-B14F-4D97-AF65-F5344CB8AC3E}">
        <p14:creationId xmlns:p14="http://schemas.microsoft.com/office/powerpoint/2010/main" val="181202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0C98F-9E81-4035-88FA-1D0584EBA737}"/>
              </a:ext>
            </a:extLst>
          </p:cNvPr>
          <p:cNvSpPr>
            <a:spLocks noGrp="1"/>
          </p:cNvSpPr>
          <p:nvPr>
            <p:ph idx="1"/>
          </p:nvPr>
        </p:nvSpPr>
        <p:spPr>
          <a:xfrm>
            <a:off x="1120164" y="1890854"/>
            <a:ext cx="4038977" cy="3994136"/>
          </a:xfrm>
        </p:spPr>
        <p:txBody>
          <a:bodyPr>
            <a:normAutofit/>
          </a:bodyPr>
          <a:lstStyle/>
          <a:p>
            <a:pPr>
              <a:lnSpc>
                <a:spcPct val="160000"/>
              </a:lnSpc>
            </a:pPr>
            <a:r>
              <a:rPr lang="en-US" sz="2000" dirty="0">
                <a:latin typeface="Times New Roman" panose="02020603050405020304" pitchFamily="18" charset="0"/>
                <a:cs typeface="Times New Roman" panose="02020603050405020304" pitchFamily="18" charset="0"/>
              </a:rPr>
              <a:t>Medal Tally Overall Analysis</a:t>
            </a:r>
          </a:p>
          <a:p>
            <a:pPr>
              <a:lnSpc>
                <a:spcPct val="160000"/>
              </a:lnSpc>
            </a:pPr>
            <a:r>
              <a:rPr lang="en-US" sz="2000" dirty="0">
                <a:latin typeface="Times New Roman" panose="02020603050405020304" pitchFamily="18" charset="0"/>
                <a:cs typeface="Times New Roman" panose="02020603050405020304" pitchFamily="18" charset="0"/>
              </a:rPr>
              <a:t>Medal Tally Percentage Analysis</a:t>
            </a:r>
          </a:p>
          <a:p>
            <a:pPr>
              <a:lnSpc>
                <a:spcPct val="160000"/>
              </a:lnSpc>
            </a:pPr>
            <a:r>
              <a:rPr lang="en-US" sz="2000" dirty="0">
                <a:latin typeface="Times New Roman" panose="02020603050405020304" pitchFamily="18" charset="0"/>
                <a:cs typeface="Times New Roman" panose="02020603050405020304" pitchFamily="18" charset="0"/>
              </a:rPr>
              <a:t>Medal Tally Sports wise Analysis</a:t>
            </a:r>
          </a:p>
          <a:p>
            <a:pPr>
              <a:lnSpc>
                <a:spcPct val="160000"/>
              </a:lnSpc>
            </a:pPr>
            <a:r>
              <a:rPr lang="en-US" sz="2000" dirty="0">
                <a:latin typeface="Times New Roman" panose="02020603050405020304" pitchFamily="18" charset="0"/>
                <a:cs typeface="Times New Roman" panose="02020603050405020304" pitchFamily="18" charset="0"/>
              </a:rPr>
              <a:t>Host vs Non-Host Analysis</a:t>
            </a:r>
          </a:p>
          <a:p>
            <a:pPr>
              <a:lnSpc>
                <a:spcPct val="160000"/>
              </a:lnSpc>
            </a:pPr>
            <a:r>
              <a:rPr lang="en-US" sz="2000" dirty="0">
                <a:latin typeface="Times New Roman" panose="02020603050405020304" pitchFamily="18" charset="0"/>
                <a:cs typeface="Times New Roman" panose="02020603050405020304" pitchFamily="18" charset="0"/>
              </a:rPr>
              <a:t>Top Athletes Overall Analysis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C45400-3396-4A54-9536-20E5D018B8C5}"/>
              </a:ext>
            </a:extLst>
          </p:cNvPr>
          <p:cNvSpPr txBox="1"/>
          <p:nvPr/>
        </p:nvSpPr>
        <p:spPr>
          <a:xfrm>
            <a:off x="6155686" y="1890854"/>
            <a:ext cx="4916150" cy="30762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Asian Games Event vs Olympics Medals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Gender Wise Analysis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Individual vs Team Sport Analysis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Detailed Analysis Of India</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Recession Year Analysis</a:t>
            </a:r>
            <a:endParaRPr lang="en-IN"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4521AC34-ABE1-43F6-A02E-E0BCD9C1B67E}"/>
              </a:ext>
            </a:extLst>
          </p:cNvPr>
          <p:cNvSpPr/>
          <p:nvPr/>
        </p:nvSpPr>
        <p:spPr>
          <a:xfrm>
            <a:off x="1141302" y="275706"/>
            <a:ext cx="10038678" cy="1068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Type of Analysis we have carried out</a:t>
            </a:r>
          </a:p>
        </p:txBody>
      </p:sp>
      <p:pic>
        <p:nvPicPr>
          <p:cNvPr id="8" name="Graphic 7" descr="Braille">
            <a:extLst>
              <a:ext uri="{FF2B5EF4-FFF2-40B4-BE49-F238E27FC236}">
                <a16:creationId xmlns:a16="http://schemas.microsoft.com/office/drawing/2014/main" id="{3A70CB76-D05B-430C-A865-937C8A5608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20" y="352708"/>
            <a:ext cx="914400" cy="914400"/>
          </a:xfrm>
          <a:prstGeom prst="rect">
            <a:avLst/>
          </a:prstGeom>
        </p:spPr>
      </p:pic>
    </p:spTree>
    <p:extLst>
      <p:ext uri="{BB962C8B-B14F-4D97-AF65-F5344CB8AC3E}">
        <p14:creationId xmlns:p14="http://schemas.microsoft.com/office/powerpoint/2010/main" val="1873709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1790</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Asian games and Olympic games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Recession period in Asian Games :</vt:lpstr>
      <vt:lpstr>Recession period in Olympics games: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Asian games and Olympic games data analysis</dc:title>
  <dc:creator>Rohit Kushwah</dc:creator>
  <cp:lastModifiedBy>Dinkar Tewari</cp:lastModifiedBy>
  <cp:revision>98</cp:revision>
  <dcterms:created xsi:type="dcterms:W3CDTF">2021-11-19T22:12:49Z</dcterms:created>
  <dcterms:modified xsi:type="dcterms:W3CDTF">2021-11-20T16:01:20Z</dcterms:modified>
</cp:coreProperties>
</file>