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d95c87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3d95c87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f8145d1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3f8145d1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2a0e558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2a0e558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f8145d1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f8145d1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3d95c873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3d95c873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3f8145d1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3f8145d1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6e4c21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6e4c21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3f8145d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3f8145d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f8145d1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f8145d1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d95c873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d95c873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d95c873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d95c873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f8145d1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f8145d1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68ca39f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68ca39f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the process flow will goes like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exe file will be submitted to the sandbox, inside the sandbox the python script written</a:t>
            </a:r>
            <a:endParaRPr/>
          </a:p>
          <a:p>
            <a:pPr indent="0" lvl="0" marL="0" rtl="0" algn="l">
              <a:spcBef>
                <a:spcPts val="0"/>
              </a:spcBef>
              <a:spcAft>
                <a:spcPts val="0"/>
              </a:spcAft>
              <a:buClr>
                <a:schemeClr val="dk1"/>
              </a:buClr>
              <a:buSzPts val="1100"/>
              <a:buFont typeface="Arial"/>
              <a:buNone/>
            </a:pPr>
            <a:r>
              <a:rPr lang="en"/>
              <a:t>using psutil library will run along with the malware file, the script collect the machine activity data every second during the file execution once the data is extracted it will be sent to host machine where another script will convert it into a tensor of size(time,10) the tensor will then fed into RNN where processing will be done and finally after processing we get the prediction.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3d95c873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3d95c873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 will explain the methodology used in detail.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thing is Feature extraction, so to collect the machine activity data we executed the sample exes in cuckoo sandbox, the python script will submit all exes one by one and the</a:t>
            </a:r>
            <a:endParaRPr/>
          </a:p>
          <a:p>
            <a:pPr indent="0" lvl="0" marL="0" rtl="0" algn="l">
              <a:spcBef>
                <a:spcPts val="0"/>
              </a:spcBef>
              <a:spcAft>
                <a:spcPts val="0"/>
              </a:spcAft>
              <a:buClr>
                <a:schemeClr val="dk1"/>
              </a:buClr>
              <a:buSzPts val="1100"/>
              <a:buFont typeface="Arial"/>
              <a:buNone/>
            </a:pPr>
            <a:r>
              <a:rPr lang="en"/>
              <a:t>machine activity data will be collected by another python script and sent back to host machine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have captured the following 10 metrics,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from here harsh will explain,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8ca39f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8ca39f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8ca39f8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8ca39f8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title"/>
          </p:nvPr>
        </p:nvSpPr>
        <p:spPr>
          <a:xfrm>
            <a:off x="443550" y="385675"/>
            <a:ext cx="5396400" cy="25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Dynamic Malware Prediction</a:t>
            </a:r>
            <a:endParaRPr sz="4600"/>
          </a:p>
        </p:txBody>
      </p:sp>
      <p:sp>
        <p:nvSpPr>
          <p:cNvPr id="73" name="Google Shape;73;p13"/>
          <p:cNvSpPr txBox="1"/>
          <p:nvPr>
            <p:ph idx="4294967295" type="subTitle"/>
          </p:nvPr>
        </p:nvSpPr>
        <p:spPr>
          <a:xfrm>
            <a:off x="531525" y="3198113"/>
            <a:ext cx="8457600" cy="14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400">
                <a:solidFill>
                  <a:schemeClr val="lt1"/>
                </a:solidFill>
              </a:rPr>
              <a:t>Ashutosh Patel (21111018)</a:t>
            </a:r>
            <a:endParaRPr sz="1400">
              <a:solidFill>
                <a:schemeClr val="lt1"/>
              </a:solidFill>
            </a:endParaRPr>
          </a:p>
          <a:p>
            <a:pPr indent="0" lvl="0" marL="0" rtl="0" algn="l">
              <a:lnSpc>
                <a:spcPct val="100000"/>
              </a:lnSpc>
              <a:spcBef>
                <a:spcPts val="0"/>
              </a:spcBef>
              <a:spcAft>
                <a:spcPts val="0"/>
              </a:spcAft>
              <a:buClr>
                <a:schemeClr val="dk2"/>
              </a:buClr>
              <a:buSzPts val="1100"/>
              <a:buFont typeface="Arial"/>
              <a:buNone/>
            </a:pPr>
            <a:r>
              <a:rPr lang="en" sz="1400">
                <a:solidFill>
                  <a:schemeClr val="lt1"/>
                </a:solidFill>
              </a:rPr>
              <a:t>Deepak Raj (21111024)</a:t>
            </a:r>
            <a:endParaRPr sz="1400">
              <a:solidFill>
                <a:schemeClr val="lt1"/>
              </a:solidFill>
            </a:endParaRPr>
          </a:p>
          <a:p>
            <a:pPr indent="0" lvl="0" marL="0" rtl="0" algn="l">
              <a:lnSpc>
                <a:spcPct val="100000"/>
              </a:lnSpc>
              <a:spcBef>
                <a:spcPts val="0"/>
              </a:spcBef>
              <a:spcAft>
                <a:spcPts val="0"/>
              </a:spcAft>
              <a:buNone/>
            </a:pPr>
            <a:r>
              <a:rPr lang="en" sz="1400">
                <a:solidFill>
                  <a:schemeClr val="lt1"/>
                </a:solidFill>
              </a:rPr>
              <a:t>Dinkar Tewari (21111025)</a:t>
            </a:r>
            <a:endParaRPr sz="1400">
              <a:solidFill>
                <a:schemeClr val="lt1"/>
              </a:solidFill>
            </a:endParaRPr>
          </a:p>
          <a:p>
            <a:pPr indent="0" lvl="0" marL="0" rtl="0" algn="l">
              <a:lnSpc>
                <a:spcPct val="100000"/>
              </a:lnSpc>
              <a:spcBef>
                <a:spcPts val="0"/>
              </a:spcBef>
              <a:spcAft>
                <a:spcPts val="0"/>
              </a:spcAft>
              <a:buClr>
                <a:schemeClr val="dk2"/>
              </a:buClr>
              <a:buSzPts val="1100"/>
              <a:buFont typeface="Arial"/>
              <a:buNone/>
            </a:pPr>
            <a:r>
              <a:rPr lang="en" sz="1400">
                <a:solidFill>
                  <a:schemeClr val="lt1"/>
                </a:solidFill>
              </a:rPr>
              <a:t>Harsh Agarwal (21111030)</a:t>
            </a:r>
            <a:endParaRPr sz="1400">
              <a:solidFill>
                <a:schemeClr val="lt1"/>
              </a:solidFill>
            </a:endParaRPr>
          </a:p>
          <a:p>
            <a:pPr indent="0" lvl="0" marL="0" rtl="0" algn="l">
              <a:lnSpc>
                <a:spcPct val="100000"/>
              </a:lnSpc>
              <a:spcBef>
                <a:spcPts val="0"/>
              </a:spcBef>
              <a:spcAft>
                <a:spcPts val="0"/>
              </a:spcAft>
              <a:buClr>
                <a:schemeClr val="dk2"/>
              </a:buClr>
              <a:buSzPts val="1100"/>
              <a:buFont typeface="Arial"/>
              <a:buNone/>
            </a:pPr>
            <a:r>
              <a:rPr lang="en" sz="1400">
                <a:solidFill>
                  <a:schemeClr val="lt1"/>
                </a:solidFill>
              </a:rPr>
              <a:t>Rohit Kushwah (21111053)</a:t>
            </a:r>
            <a:endParaRPr sz="1400">
              <a:solidFill>
                <a:schemeClr val="lt1"/>
              </a:solidFill>
            </a:endParaRPr>
          </a:p>
          <a:p>
            <a:pPr indent="0" lvl="0" marL="0" rtl="0" algn="l">
              <a:lnSpc>
                <a:spcPct val="100000"/>
              </a:lnSpc>
              <a:spcBef>
                <a:spcPts val="0"/>
              </a:spcBef>
              <a:spcAft>
                <a:spcPts val="0"/>
              </a:spcAft>
              <a:buClr>
                <a:schemeClr val="dk2"/>
              </a:buClr>
              <a:buSzPts val="1100"/>
              <a:buFont typeface="Arial"/>
              <a:buNone/>
            </a:pPr>
            <a:r>
              <a:rPr lang="en" sz="1400">
                <a:solidFill>
                  <a:schemeClr val="lt1"/>
                </a:solidFill>
              </a:rPr>
              <a:t>Varun Vankudre (21111064)</a:t>
            </a:r>
            <a:endParaRPr sz="1400">
              <a:solidFill>
                <a:schemeClr val="lt1"/>
              </a:solidFill>
            </a:endParaRPr>
          </a:p>
        </p:txBody>
      </p:sp>
      <p:pic>
        <p:nvPicPr>
          <p:cNvPr id="74" name="Google Shape;74;p13"/>
          <p:cNvPicPr preferRelativeResize="0"/>
          <p:nvPr/>
        </p:nvPicPr>
        <p:blipFill rotWithShape="1">
          <a:blip r:embed="rId3">
            <a:alphaModFix/>
          </a:blip>
          <a:srcRect b="0" l="999" r="999" t="0"/>
          <a:stretch/>
        </p:blipFill>
        <p:spPr>
          <a:xfrm>
            <a:off x="6704200" y="1007613"/>
            <a:ext cx="1336125" cy="1336124"/>
          </a:xfrm>
          <a:prstGeom prst="rect">
            <a:avLst/>
          </a:prstGeom>
          <a:noFill/>
          <a:ln>
            <a:noFill/>
          </a:ln>
        </p:spPr>
      </p:pic>
      <p:sp>
        <p:nvSpPr>
          <p:cNvPr id="75" name="Google Shape;75;p13"/>
          <p:cNvSpPr txBox="1"/>
          <p:nvPr/>
        </p:nvSpPr>
        <p:spPr>
          <a:xfrm>
            <a:off x="6000675" y="3718325"/>
            <a:ext cx="2743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Lato"/>
                <a:ea typeface="Lato"/>
                <a:cs typeface="Lato"/>
                <a:sym typeface="Lato"/>
              </a:rPr>
              <a:t>Under the guidance of : </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Prof. Sandeep Shukla</a:t>
            </a:r>
            <a:endParaRPr sz="1600">
              <a:solidFill>
                <a:schemeClr val="lt1"/>
              </a:solidFill>
              <a:latin typeface="Lato"/>
              <a:ea typeface="Lato"/>
              <a:cs typeface="Lato"/>
              <a:sym typeface="Lato"/>
            </a:endParaRPr>
          </a:p>
          <a:p>
            <a:pPr indent="0" lvl="0" marL="0" rtl="0" algn="ctr">
              <a:spcBef>
                <a:spcPts val="0"/>
              </a:spcBef>
              <a:spcAft>
                <a:spcPts val="0"/>
              </a:spcAft>
              <a:buNone/>
            </a:pPr>
            <a:r>
              <a:rPr lang="en" sz="1600">
                <a:solidFill>
                  <a:schemeClr val="lt1"/>
                </a:solidFill>
                <a:latin typeface="Lato"/>
                <a:ea typeface="Lato"/>
                <a:cs typeface="Lato"/>
                <a:sym typeface="Lato"/>
              </a:rPr>
              <a:t>IIT Kanpur</a:t>
            </a:r>
            <a:endParaRPr sz="16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4294967295" type="title"/>
          </p:nvPr>
        </p:nvSpPr>
        <p:spPr>
          <a:xfrm>
            <a:off x="485525" y="184175"/>
            <a:ext cx="767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Building Classifier</a:t>
            </a:r>
            <a:endParaRPr/>
          </a:p>
        </p:txBody>
      </p:sp>
      <p:sp>
        <p:nvSpPr>
          <p:cNvPr id="139" name="Google Shape;139;p22"/>
          <p:cNvSpPr txBox="1"/>
          <p:nvPr>
            <p:ph idx="4294967295" type="title"/>
          </p:nvPr>
        </p:nvSpPr>
        <p:spPr>
          <a:xfrm>
            <a:off x="364975" y="841675"/>
            <a:ext cx="8063400" cy="43890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SzPts val="1800"/>
              <a:buFont typeface="Lato"/>
              <a:buChar char="●"/>
            </a:pPr>
            <a:r>
              <a:rPr b="0" lang="en" sz="1800">
                <a:latin typeface="Lato"/>
                <a:ea typeface="Lato"/>
                <a:cs typeface="Lato"/>
                <a:sym typeface="Lato"/>
              </a:rPr>
              <a:t>Due to time series data, Recurrent neural network is used.</a:t>
            </a:r>
            <a:endParaRPr b="0" sz="1800">
              <a:latin typeface="Lato"/>
              <a:ea typeface="Lato"/>
              <a:cs typeface="Lato"/>
              <a:sym typeface="Lato"/>
            </a:endParaRPr>
          </a:p>
          <a:p>
            <a:pPr indent="-342900" lvl="0" marL="457200" rtl="0" algn="l">
              <a:lnSpc>
                <a:spcPct val="90000"/>
              </a:lnSpc>
              <a:spcBef>
                <a:spcPts val="0"/>
              </a:spcBef>
              <a:spcAft>
                <a:spcPts val="0"/>
              </a:spcAft>
              <a:buSzPts val="1800"/>
              <a:buFont typeface="Lato"/>
              <a:buChar char="●"/>
            </a:pPr>
            <a:r>
              <a:rPr b="0" lang="en" sz="1800">
                <a:latin typeface="Lato"/>
                <a:ea typeface="Lato"/>
                <a:cs typeface="Lato"/>
                <a:sym typeface="Lato"/>
              </a:rPr>
              <a:t>RNN </a:t>
            </a:r>
            <a:r>
              <a:rPr b="0" lang="en" sz="1800">
                <a:latin typeface="Lato"/>
                <a:ea typeface="Lato"/>
                <a:cs typeface="Lato"/>
                <a:sym typeface="Lato"/>
              </a:rPr>
              <a:t>uses</a:t>
            </a:r>
            <a:r>
              <a:rPr b="0" lang="en" sz="1800">
                <a:latin typeface="Lato"/>
                <a:ea typeface="Lato"/>
                <a:cs typeface="Lato"/>
                <a:sym typeface="Lato"/>
              </a:rPr>
              <a:t> the output of a cell to input of same cell to get next output of that cell.  </a:t>
            </a:r>
            <a:endParaRPr b="0" sz="1800">
              <a:latin typeface="Lato"/>
              <a:ea typeface="Lato"/>
              <a:cs typeface="Lato"/>
              <a:sym typeface="Lato"/>
            </a:endParaRPr>
          </a:p>
          <a:p>
            <a:pPr indent="-342900" lvl="0" marL="457200" rtl="0" algn="l">
              <a:lnSpc>
                <a:spcPct val="90000"/>
              </a:lnSpc>
              <a:spcBef>
                <a:spcPts val="0"/>
              </a:spcBef>
              <a:spcAft>
                <a:spcPts val="0"/>
              </a:spcAft>
              <a:buSzPts val="1800"/>
              <a:buFont typeface="Lato"/>
              <a:buChar char="●"/>
            </a:pPr>
            <a:r>
              <a:rPr b="0" lang="en" sz="1800">
                <a:latin typeface="Lato"/>
                <a:ea typeface="Lato"/>
                <a:cs typeface="Lato"/>
                <a:sym typeface="Lato"/>
              </a:rPr>
              <a:t>Hyperparameter was tuned using 10 fold cross validations.</a:t>
            </a:r>
            <a:endParaRPr b="0" sz="1800">
              <a:latin typeface="Lato"/>
              <a:ea typeface="Lato"/>
              <a:cs typeface="Lato"/>
              <a:sym typeface="Lato"/>
            </a:endParaRPr>
          </a:p>
          <a:p>
            <a:pPr indent="-342900" lvl="0" marL="457200" rtl="0" algn="l">
              <a:lnSpc>
                <a:spcPct val="90000"/>
              </a:lnSpc>
              <a:spcBef>
                <a:spcPts val="0"/>
              </a:spcBef>
              <a:spcAft>
                <a:spcPts val="0"/>
              </a:spcAft>
              <a:buSzPts val="1800"/>
              <a:buFont typeface="Lato"/>
              <a:buChar char="●"/>
            </a:pPr>
            <a:r>
              <a:rPr b="0" lang="en" sz="1800">
                <a:latin typeface="Lato"/>
                <a:ea typeface="Lato"/>
                <a:cs typeface="Lato"/>
                <a:sym typeface="Lato"/>
              </a:rPr>
              <a:t>The optimal - parameters used to train our classifier are :</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Cell type - GRU</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Loss - Binary Cross-Entropy</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Activation</a:t>
            </a:r>
            <a:r>
              <a:rPr b="0" lang="en" sz="1800">
                <a:latin typeface="Lato"/>
                <a:ea typeface="Lato"/>
                <a:cs typeface="Lato"/>
                <a:sym typeface="Lato"/>
              </a:rPr>
              <a:t> </a:t>
            </a:r>
            <a:r>
              <a:rPr b="0" lang="en" sz="1800">
                <a:latin typeface="Lato"/>
                <a:ea typeface="Lato"/>
                <a:cs typeface="Lato"/>
                <a:sym typeface="Lato"/>
              </a:rPr>
              <a:t>Function</a:t>
            </a:r>
            <a:r>
              <a:rPr b="0" lang="en" sz="1800">
                <a:latin typeface="Lato"/>
                <a:ea typeface="Lato"/>
                <a:cs typeface="Lato"/>
                <a:sym typeface="Lato"/>
              </a:rPr>
              <a:t> - Sigmoid </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Optimiser - Adam</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Sequence Length - 10</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Hidden neurons - 73</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Epoch - 70</a:t>
            </a:r>
            <a:endParaRPr b="0" sz="1800">
              <a:latin typeface="Lato"/>
              <a:ea typeface="Lato"/>
              <a:cs typeface="Lato"/>
              <a:sym typeface="Lato"/>
            </a:endParaRPr>
          </a:p>
          <a:p>
            <a:pPr indent="-342900" lvl="1" marL="914400" rtl="0" algn="l">
              <a:lnSpc>
                <a:spcPct val="90000"/>
              </a:lnSpc>
              <a:spcBef>
                <a:spcPts val="0"/>
              </a:spcBef>
              <a:spcAft>
                <a:spcPts val="0"/>
              </a:spcAft>
              <a:buSzPts val="1800"/>
              <a:buFont typeface="Lato"/>
              <a:buChar char="○"/>
            </a:pPr>
            <a:r>
              <a:rPr b="0" lang="en" sz="1800">
                <a:latin typeface="Lato"/>
                <a:ea typeface="Lato"/>
                <a:cs typeface="Lato"/>
                <a:sym typeface="Lato"/>
              </a:rPr>
              <a:t>Batch size - 64</a:t>
            </a:r>
            <a:endParaRPr b="0" sz="1800">
              <a:latin typeface="Lato"/>
              <a:ea typeface="Lato"/>
              <a:cs typeface="Lato"/>
              <a:sym typeface="Lato"/>
            </a:endParaRPr>
          </a:p>
          <a:p>
            <a:pPr indent="0" lvl="0" marL="0" rtl="0" algn="l">
              <a:lnSpc>
                <a:spcPct val="90000"/>
              </a:lnSpc>
              <a:spcBef>
                <a:spcPts val="1000"/>
              </a:spcBef>
              <a:spcAft>
                <a:spcPts val="0"/>
              </a:spcAft>
              <a:buNone/>
            </a:pPr>
            <a:r>
              <a:t/>
            </a:r>
            <a:endParaRPr b="0" sz="1800">
              <a:latin typeface="Lato"/>
              <a:ea typeface="Lato"/>
              <a:cs typeface="Lato"/>
              <a:sym typeface="Lato"/>
            </a:endParaRPr>
          </a:p>
          <a:p>
            <a:pPr indent="0" lvl="0" marL="0" rtl="0" algn="l">
              <a:lnSpc>
                <a:spcPct val="90000"/>
              </a:lnSpc>
              <a:spcBef>
                <a:spcPts val="1000"/>
              </a:spcBef>
              <a:spcAft>
                <a:spcPts val="0"/>
              </a:spcAft>
              <a:buNone/>
            </a:pPr>
            <a:r>
              <a:t/>
            </a:r>
            <a:endParaRPr b="0" sz="1800">
              <a:latin typeface="Lato"/>
              <a:ea typeface="Lato"/>
              <a:cs typeface="Lato"/>
              <a:sym typeface="Lato"/>
            </a:endParaRPr>
          </a:p>
          <a:p>
            <a:pPr indent="0" lvl="0" marL="457200" rtl="0" algn="l">
              <a:lnSpc>
                <a:spcPct val="115000"/>
              </a:lnSpc>
              <a:spcBef>
                <a:spcPts val="0"/>
              </a:spcBef>
              <a:spcAft>
                <a:spcPts val="1600"/>
              </a:spcAft>
              <a:buNone/>
            </a:pPr>
            <a:r>
              <a:t/>
            </a:r>
            <a:endParaRPr b="0" sz="1800">
              <a:latin typeface="Lato"/>
              <a:ea typeface="Lato"/>
              <a:cs typeface="Lato"/>
              <a:sym typeface="Lato"/>
            </a:endParaRPr>
          </a:p>
        </p:txBody>
      </p:sp>
      <p:pic>
        <p:nvPicPr>
          <p:cNvPr id="140" name="Google Shape;140;p22"/>
          <p:cNvPicPr preferRelativeResize="0"/>
          <p:nvPr/>
        </p:nvPicPr>
        <p:blipFill>
          <a:blip r:embed="rId3">
            <a:alphaModFix/>
          </a:blip>
          <a:stretch>
            <a:fillRect/>
          </a:stretch>
        </p:blipFill>
        <p:spPr>
          <a:xfrm>
            <a:off x="8284950" y="4285575"/>
            <a:ext cx="768000" cy="76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2490975" y="1167950"/>
            <a:ext cx="4051350" cy="3807825"/>
          </a:xfrm>
          <a:prstGeom prst="rect">
            <a:avLst/>
          </a:prstGeom>
          <a:noFill/>
          <a:ln>
            <a:noFill/>
          </a:ln>
        </p:spPr>
      </p:pic>
      <p:sp>
        <p:nvSpPr>
          <p:cNvPr id="146" name="Google Shape;146;p23"/>
          <p:cNvSpPr txBox="1"/>
          <p:nvPr/>
        </p:nvSpPr>
        <p:spPr>
          <a:xfrm>
            <a:off x="266975" y="281125"/>
            <a:ext cx="523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Lato"/>
                <a:ea typeface="Lato"/>
                <a:cs typeface="Lato"/>
                <a:sym typeface="Lato"/>
              </a:rPr>
              <a:t>RNN Architecture</a:t>
            </a:r>
            <a:endParaRPr b="1" sz="3000">
              <a:solidFill>
                <a:schemeClr val="dk1"/>
              </a:solidFill>
              <a:latin typeface="Lato"/>
              <a:ea typeface="Lato"/>
              <a:cs typeface="Lato"/>
              <a:sym typeface="Lato"/>
            </a:endParaRPr>
          </a:p>
        </p:txBody>
      </p:sp>
      <p:pic>
        <p:nvPicPr>
          <p:cNvPr id="147" name="Google Shape;147;p23"/>
          <p:cNvPicPr preferRelativeResize="0"/>
          <p:nvPr/>
        </p:nvPicPr>
        <p:blipFill>
          <a:blip r:embed="rId4">
            <a:alphaModFix/>
          </a:blip>
          <a:stretch>
            <a:fillRect/>
          </a:stretch>
        </p:blipFill>
        <p:spPr>
          <a:xfrm>
            <a:off x="8282450" y="4304625"/>
            <a:ext cx="744724" cy="744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391425" y="1281750"/>
            <a:ext cx="8256900" cy="25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Results</a:t>
            </a:r>
            <a:endParaRPr sz="5600"/>
          </a:p>
        </p:txBody>
      </p:sp>
      <p:sp>
        <p:nvSpPr>
          <p:cNvPr id="153" name="Google Shape;153;p24"/>
          <p:cNvSpPr txBox="1"/>
          <p:nvPr>
            <p:ph idx="4294967295" type="subTitle"/>
          </p:nvPr>
        </p:nvSpPr>
        <p:spPr>
          <a:xfrm>
            <a:off x="499350" y="3241963"/>
            <a:ext cx="8457600" cy="14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4294967295" type="title"/>
          </p:nvPr>
        </p:nvSpPr>
        <p:spPr>
          <a:xfrm>
            <a:off x="485525" y="497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Results</a:t>
            </a:r>
            <a:endParaRPr/>
          </a:p>
        </p:txBody>
      </p:sp>
      <p:sp>
        <p:nvSpPr>
          <p:cNvPr id="159" name="Google Shape;159;p25"/>
          <p:cNvSpPr txBox="1"/>
          <p:nvPr>
            <p:ph idx="4294967295" type="title"/>
          </p:nvPr>
        </p:nvSpPr>
        <p:spPr>
          <a:xfrm>
            <a:off x="485525" y="1679025"/>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have divided our data into test and training sets. On sequence length of 10 seconds, our accuracy is around 92 %.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also observed that accuracy is also increasing on increasing the sequence length, and on 19 seconds, we are getting maximum accuracy of around 97 %.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However, we stick on to 10 seconds as we believe running malware for a longer time will put a user's system at risk of vulnerability.</a:t>
            </a:r>
            <a:endParaRPr b="0" sz="1800">
              <a:latin typeface="Lato"/>
              <a:ea typeface="Lato"/>
              <a:cs typeface="Lato"/>
              <a:sym typeface="Lato"/>
            </a:endParaRPr>
          </a:p>
        </p:txBody>
      </p:sp>
      <p:pic>
        <p:nvPicPr>
          <p:cNvPr id="160" name="Google Shape;160;p25"/>
          <p:cNvPicPr preferRelativeResize="0"/>
          <p:nvPr/>
        </p:nvPicPr>
        <p:blipFill>
          <a:blip r:embed="rId3">
            <a:alphaModFix/>
          </a:blip>
          <a:stretch>
            <a:fillRect/>
          </a:stretch>
        </p:blipFill>
        <p:spPr>
          <a:xfrm>
            <a:off x="8111175" y="210775"/>
            <a:ext cx="768000" cy="76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150150" y="1102700"/>
            <a:ext cx="9444300" cy="25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Conclusion and Future Work</a:t>
            </a:r>
            <a:endParaRPr sz="4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4294967295" type="title"/>
          </p:nvPr>
        </p:nvSpPr>
        <p:spPr>
          <a:xfrm>
            <a:off x="485525" y="341550"/>
            <a:ext cx="5778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Conclusion</a:t>
            </a:r>
            <a:endParaRPr/>
          </a:p>
        </p:txBody>
      </p:sp>
      <p:sp>
        <p:nvSpPr>
          <p:cNvPr id="171" name="Google Shape;171;p27"/>
          <p:cNvSpPr txBox="1"/>
          <p:nvPr>
            <p:ph idx="4294967295" type="title"/>
          </p:nvPr>
        </p:nvSpPr>
        <p:spPr>
          <a:xfrm>
            <a:off x="485525" y="1109550"/>
            <a:ext cx="8063400" cy="374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Dynamic malware detection methods are often preferred to static detection as the latter are particularly susceptible to obfuscation and evasion.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Implementing a malware prediction model based on recurrent neural networks (RNNs) has significantly reduced dynamic detection time, to less than 10 seconds per file, whilst retaining the advantages of a dynamic model.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This has offered the new ability to develop methods that can predict and block malicious files before they execute their payload completely.</a:t>
            </a:r>
            <a:endParaRPr b="0" sz="1800">
              <a:latin typeface="Lato"/>
              <a:ea typeface="Lato"/>
              <a:cs typeface="Lato"/>
              <a:sym typeface="Lato"/>
            </a:endParaRPr>
          </a:p>
        </p:txBody>
      </p:sp>
      <p:pic>
        <p:nvPicPr>
          <p:cNvPr id="172" name="Google Shape;172;p27"/>
          <p:cNvPicPr preferRelativeResize="0"/>
          <p:nvPr/>
        </p:nvPicPr>
        <p:blipFill>
          <a:blip r:embed="rId3">
            <a:alphaModFix/>
          </a:blip>
          <a:stretch>
            <a:fillRect/>
          </a:stretch>
        </p:blipFill>
        <p:spPr>
          <a:xfrm>
            <a:off x="8302300" y="126600"/>
            <a:ext cx="690125" cy="69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4294967295" type="title"/>
          </p:nvPr>
        </p:nvSpPr>
        <p:spPr>
          <a:xfrm>
            <a:off x="485525" y="341550"/>
            <a:ext cx="5778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Limitations and Future Work</a:t>
            </a:r>
            <a:endParaRPr/>
          </a:p>
        </p:txBody>
      </p:sp>
      <p:sp>
        <p:nvSpPr>
          <p:cNvPr id="178" name="Google Shape;178;p28"/>
          <p:cNvSpPr txBox="1"/>
          <p:nvPr>
            <p:ph idx="4294967295" type="title"/>
          </p:nvPr>
        </p:nvSpPr>
        <p:spPr>
          <a:xfrm>
            <a:off x="485525" y="1257925"/>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So far, we have built our model only for Windows executable. It can be extended to predict presence of malicious activities in PDFs, URLs and other file formats.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It can also classify unseen malware significantly if the training data is diverse enough. So, we need to collect data over longer period to create a dataset representative of most types of malware.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Currently, we are extracting features from the cuckoo sandbox only. We can extend this project to make an application that will take real-time features of a running application and block an application if malware is detected, just like any anti-virus.</a:t>
            </a:r>
            <a:endParaRPr b="0" sz="1800">
              <a:latin typeface="Lato"/>
              <a:ea typeface="Lato"/>
              <a:cs typeface="Lato"/>
              <a:sym typeface="Lato"/>
            </a:endParaRPr>
          </a:p>
        </p:txBody>
      </p:sp>
      <p:pic>
        <p:nvPicPr>
          <p:cNvPr id="179" name="Google Shape;179;p28"/>
          <p:cNvPicPr preferRelativeResize="0"/>
          <p:nvPr/>
        </p:nvPicPr>
        <p:blipFill>
          <a:blip r:embed="rId3">
            <a:alphaModFix/>
          </a:blip>
          <a:stretch>
            <a:fillRect/>
          </a:stretch>
        </p:blipFill>
        <p:spPr>
          <a:xfrm>
            <a:off x="8189325" y="150425"/>
            <a:ext cx="768000" cy="76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443550" y="1281750"/>
            <a:ext cx="8256900" cy="25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Thank You.</a:t>
            </a:r>
            <a:endParaRPr sz="5600"/>
          </a:p>
        </p:txBody>
      </p:sp>
      <p:sp>
        <p:nvSpPr>
          <p:cNvPr id="185" name="Google Shape;185;p29"/>
          <p:cNvSpPr txBox="1"/>
          <p:nvPr>
            <p:ph idx="4294967295" type="subTitle"/>
          </p:nvPr>
        </p:nvSpPr>
        <p:spPr>
          <a:xfrm>
            <a:off x="443550" y="4074513"/>
            <a:ext cx="8457600" cy="1443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2"/>
              </a:buClr>
              <a:buSzPts val="1100"/>
              <a:buFont typeface="Arial"/>
              <a:buNone/>
            </a:pPr>
            <a:r>
              <a:rPr b="1" lang="en" sz="2400">
                <a:solidFill>
                  <a:srgbClr val="FFFFFF"/>
                </a:solidFill>
              </a:rPr>
              <a:t>Any questions?</a:t>
            </a:r>
            <a:endParaRPr b="1" sz="2400">
              <a:solidFill>
                <a:srgbClr val="FFFFFF"/>
              </a:solidFill>
            </a:endParaRPr>
          </a:p>
          <a:p>
            <a:pPr indent="0" lvl="0" marL="0" rtl="0" algn="l">
              <a:lnSpc>
                <a:spcPct val="100000"/>
              </a:lnSpc>
              <a:spcBef>
                <a:spcPts val="0"/>
              </a:spcBef>
              <a:spcAft>
                <a:spcPts val="0"/>
              </a:spcAft>
              <a:buClr>
                <a:schemeClr val="dk2"/>
              </a:buClr>
              <a:buSzPts val="1100"/>
              <a:buFont typeface="Arial"/>
              <a:buNone/>
            </a:pPr>
            <a:r>
              <a:t/>
            </a:r>
            <a:endParaRPr sz="1600">
              <a:solidFill>
                <a:schemeClr val="lt1"/>
              </a:solidFill>
            </a:endParaRPr>
          </a:p>
        </p:txBody>
      </p:sp>
      <p:pic>
        <p:nvPicPr>
          <p:cNvPr id="186" name="Google Shape;186;p29"/>
          <p:cNvPicPr preferRelativeResize="0"/>
          <p:nvPr/>
        </p:nvPicPr>
        <p:blipFill>
          <a:blip r:embed="rId3">
            <a:alphaModFix/>
          </a:blip>
          <a:stretch>
            <a:fillRect/>
          </a:stretch>
        </p:blipFill>
        <p:spPr>
          <a:xfrm>
            <a:off x="4142028" y="608200"/>
            <a:ext cx="1060650" cy="1298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485525" y="1375925"/>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Malware is rising and being generated at exponential rate at present.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Static malware analysis can be used to examine the features of an executable piece of code and match it to previously observed malicious code.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But, static code analysis can be vulnerable to code obfuscation techniques.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Behavioural data collected during file execution is more difficult to obfuscate.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Therefore, there is a strict need to build a dynamic analysis system that can </a:t>
            </a:r>
            <a:r>
              <a:rPr b="0" lang="en" sz="1800">
                <a:latin typeface="Lato"/>
                <a:ea typeface="Lato"/>
                <a:cs typeface="Lato"/>
                <a:sym typeface="Lato"/>
              </a:rPr>
              <a:t>analyze this behavioral data</a:t>
            </a:r>
            <a:r>
              <a:rPr b="0" lang="en" sz="1800">
                <a:latin typeface="Lato"/>
                <a:ea typeface="Lato"/>
                <a:cs typeface="Lato"/>
                <a:sym typeface="Lato"/>
              </a:rPr>
              <a:t> and classify an executable as </a:t>
            </a:r>
            <a:r>
              <a:rPr lang="en" sz="1800">
                <a:latin typeface="Lato"/>
                <a:ea typeface="Lato"/>
                <a:cs typeface="Lato"/>
                <a:sym typeface="Lato"/>
              </a:rPr>
              <a:t>malicious </a:t>
            </a:r>
            <a:r>
              <a:rPr b="0" lang="en" sz="1800">
                <a:latin typeface="Lato"/>
                <a:ea typeface="Lato"/>
                <a:cs typeface="Lato"/>
                <a:sym typeface="Lato"/>
              </a:rPr>
              <a:t>or </a:t>
            </a:r>
            <a:r>
              <a:rPr lang="en" sz="1800">
                <a:latin typeface="Lato"/>
                <a:ea typeface="Lato"/>
                <a:cs typeface="Lato"/>
                <a:sym typeface="Lato"/>
              </a:rPr>
              <a:t>benign </a:t>
            </a:r>
            <a:r>
              <a:rPr b="0" lang="en" sz="1800">
                <a:latin typeface="Lato"/>
                <a:ea typeface="Lato"/>
                <a:cs typeface="Lato"/>
                <a:sym typeface="Lato"/>
              </a:rPr>
              <a:t>during runtime.</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
        <p:nvSpPr>
          <p:cNvPr id="81" name="Google Shape;81;p14"/>
          <p:cNvSpPr txBox="1"/>
          <p:nvPr>
            <p:ph idx="4294967295" type="title"/>
          </p:nvPr>
        </p:nvSpPr>
        <p:spPr>
          <a:xfrm>
            <a:off x="485525" y="3966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INTRODUCTION</a:t>
            </a:r>
            <a:endParaRPr/>
          </a:p>
        </p:txBody>
      </p:sp>
      <p:pic>
        <p:nvPicPr>
          <p:cNvPr id="82" name="Google Shape;82;p14"/>
          <p:cNvPicPr preferRelativeResize="0"/>
          <p:nvPr/>
        </p:nvPicPr>
        <p:blipFill>
          <a:blip r:embed="rId3">
            <a:alphaModFix/>
          </a:blip>
          <a:stretch>
            <a:fillRect/>
          </a:stretch>
        </p:blipFill>
        <p:spPr>
          <a:xfrm>
            <a:off x="8258875" y="4302650"/>
            <a:ext cx="724876" cy="724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title"/>
          </p:nvPr>
        </p:nvSpPr>
        <p:spPr>
          <a:xfrm>
            <a:off x="485525" y="4242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Idea</a:t>
            </a:r>
            <a:endParaRPr/>
          </a:p>
        </p:txBody>
      </p:sp>
      <p:sp>
        <p:nvSpPr>
          <p:cNvPr id="88" name="Google Shape;88;p15"/>
          <p:cNvSpPr txBox="1"/>
          <p:nvPr>
            <p:ph idx="4294967295" type="title"/>
          </p:nvPr>
        </p:nvSpPr>
        <p:spPr>
          <a:xfrm>
            <a:off x="485525" y="1295775"/>
            <a:ext cx="8063400" cy="398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0" lang="en" sz="1900">
                <a:solidFill>
                  <a:srgbClr val="0E101A"/>
                </a:solidFill>
                <a:latin typeface="Lato"/>
                <a:ea typeface="Lato"/>
                <a:cs typeface="Lato"/>
                <a:sym typeface="Lato"/>
              </a:rPr>
              <a:t>          </a:t>
            </a:r>
            <a:r>
              <a:rPr lang="en" sz="1900">
                <a:solidFill>
                  <a:schemeClr val="dk1"/>
                </a:solidFill>
                <a:latin typeface="Lato"/>
                <a:ea typeface="Lato"/>
                <a:cs typeface="Lato"/>
                <a:sym typeface="Lato"/>
              </a:rPr>
              <a:t>Main Goal: </a:t>
            </a:r>
            <a:r>
              <a:rPr b="0" lang="en" sz="1800">
                <a:latin typeface="Lato"/>
                <a:ea typeface="Lato"/>
                <a:cs typeface="Lato"/>
                <a:sym typeface="Lato"/>
              </a:rPr>
              <a:t>Dynamically classify an executable as benign or malicious. </a:t>
            </a:r>
            <a:endParaRPr b="0" sz="1800">
              <a:latin typeface="Lato"/>
              <a:ea typeface="Lato"/>
              <a:cs typeface="Lato"/>
              <a:sym typeface="Lato"/>
            </a:endParaRPr>
          </a:p>
          <a:p>
            <a:pPr indent="-349250" lvl="0" marL="457200" rtl="0" algn="l">
              <a:lnSpc>
                <a:spcPct val="115000"/>
              </a:lnSpc>
              <a:spcBef>
                <a:spcPts val="0"/>
              </a:spcBef>
              <a:spcAft>
                <a:spcPts val="0"/>
              </a:spcAft>
              <a:buClr>
                <a:srgbClr val="0E101A"/>
              </a:buClr>
              <a:buSzPts val="1900"/>
              <a:buFont typeface="Lato"/>
              <a:buChar char="●"/>
            </a:pPr>
            <a:r>
              <a:rPr b="0" lang="en" sz="1900">
                <a:solidFill>
                  <a:srgbClr val="0E101A"/>
                </a:solidFill>
                <a:latin typeface="Lato"/>
                <a:ea typeface="Lato"/>
                <a:cs typeface="Lato"/>
                <a:sym typeface="Lato"/>
              </a:rPr>
              <a:t>In this project, we investigate the possibility of predicting whether or not an executable is malicious based on a short snapshot of behavioural data. </a:t>
            </a:r>
            <a:endParaRPr b="0" sz="1900">
              <a:solidFill>
                <a:srgbClr val="0E101A"/>
              </a:solidFill>
              <a:latin typeface="Lato"/>
              <a:ea typeface="Lato"/>
              <a:cs typeface="Lato"/>
              <a:sym typeface="Lato"/>
            </a:endParaRPr>
          </a:p>
          <a:p>
            <a:pPr indent="-349250" lvl="0" marL="457200" rtl="0" algn="l">
              <a:lnSpc>
                <a:spcPct val="115000"/>
              </a:lnSpc>
              <a:spcBef>
                <a:spcPts val="0"/>
              </a:spcBef>
              <a:spcAft>
                <a:spcPts val="0"/>
              </a:spcAft>
              <a:buClr>
                <a:srgbClr val="0E101A"/>
              </a:buClr>
              <a:buSzPts val="1900"/>
              <a:buFont typeface="Lato"/>
              <a:buChar char="●"/>
            </a:pPr>
            <a:r>
              <a:rPr b="0" lang="en" sz="1900">
                <a:solidFill>
                  <a:srgbClr val="0E101A"/>
                </a:solidFill>
                <a:latin typeface="Lato"/>
                <a:ea typeface="Lato"/>
                <a:cs typeface="Lato"/>
                <a:sym typeface="Lato"/>
              </a:rPr>
              <a:t>Collect behavioural data by executing the sample in a sandbox environment and use them for detection and classification.</a:t>
            </a:r>
            <a:endParaRPr b="0" sz="1900">
              <a:solidFill>
                <a:srgbClr val="0E101A"/>
              </a:solidFill>
              <a:latin typeface="Lato"/>
              <a:ea typeface="Lato"/>
              <a:cs typeface="Lato"/>
              <a:sym typeface="Lato"/>
            </a:endParaRPr>
          </a:p>
          <a:p>
            <a:pPr indent="-349250" lvl="0" marL="457200" rtl="0" algn="l">
              <a:lnSpc>
                <a:spcPct val="115000"/>
              </a:lnSpc>
              <a:spcBef>
                <a:spcPts val="0"/>
              </a:spcBef>
              <a:spcAft>
                <a:spcPts val="0"/>
              </a:spcAft>
              <a:buClr>
                <a:srgbClr val="0E101A"/>
              </a:buClr>
              <a:buSzPts val="1900"/>
              <a:buFont typeface="Lato"/>
              <a:buChar char="●"/>
            </a:pPr>
            <a:r>
              <a:rPr b="0" lang="en" sz="1900">
                <a:solidFill>
                  <a:srgbClr val="0E101A"/>
                </a:solidFill>
                <a:latin typeface="Lato"/>
                <a:ea typeface="Lato"/>
                <a:cs typeface="Lato"/>
                <a:sym typeface="Lato"/>
              </a:rPr>
              <a:t>Design a recurrent neural network (RNN) model to predict malicious behaviour using machine activity data in the shortest possible time with high accuracy and low false negative rate.</a:t>
            </a:r>
            <a:endParaRPr b="0" sz="1900">
              <a:solidFill>
                <a:srgbClr val="0E101A"/>
              </a:solidFill>
              <a:latin typeface="Lato"/>
              <a:ea typeface="Lato"/>
              <a:cs typeface="Lato"/>
              <a:sym typeface="Lato"/>
            </a:endParaRPr>
          </a:p>
          <a:p>
            <a:pPr indent="0" lvl="0" marL="457200" rtl="0" algn="l">
              <a:lnSpc>
                <a:spcPct val="115000"/>
              </a:lnSpc>
              <a:spcBef>
                <a:spcPts val="0"/>
              </a:spcBef>
              <a:spcAft>
                <a:spcPts val="0"/>
              </a:spcAft>
              <a:buNone/>
            </a:pPr>
            <a:r>
              <a:t/>
            </a:r>
            <a:endParaRPr b="0" sz="1900">
              <a:solidFill>
                <a:srgbClr val="0E101A"/>
              </a:solidFill>
              <a:latin typeface="Lato"/>
              <a:ea typeface="Lato"/>
              <a:cs typeface="Lato"/>
              <a:sym typeface="Lato"/>
            </a:endParaRPr>
          </a:p>
          <a:p>
            <a:pPr indent="0" lvl="0" marL="457200" rtl="0" algn="l">
              <a:lnSpc>
                <a:spcPct val="115000"/>
              </a:lnSpc>
              <a:spcBef>
                <a:spcPts val="0"/>
              </a:spcBef>
              <a:spcAft>
                <a:spcPts val="1600"/>
              </a:spcAft>
              <a:buNone/>
            </a:pPr>
            <a:r>
              <a:t/>
            </a:r>
            <a:endParaRPr b="0" sz="1800">
              <a:latin typeface="Lato"/>
              <a:ea typeface="Lato"/>
              <a:cs typeface="Lato"/>
              <a:sym typeface="Lato"/>
            </a:endParaRPr>
          </a:p>
        </p:txBody>
      </p:sp>
      <p:pic>
        <p:nvPicPr>
          <p:cNvPr id="89" name="Google Shape;89;p15"/>
          <p:cNvPicPr preferRelativeResize="0"/>
          <p:nvPr/>
        </p:nvPicPr>
        <p:blipFill>
          <a:blip r:embed="rId3">
            <a:alphaModFix/>
          </a:blip>
          <a:stretch>
            <a:fillRect/>
          </a:stretch>
        </p:blipFill>
        <p:spPr>
          <a:xfrm>
            <a:off x="7228702" y="83475"/>
            <a:ext cx="2435451" cy="136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4294967295" type="title"/>
          </p:nvPr>
        </p:nvSpPr>
        <p:spPr>
          <a:xfrm>
            <a:off x="485525" y="4242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Dataset</a:t>
            </a:r>
            <a:endParaRPr/>
          </a:p>
        </p:txBody>
      </p:sp>
      <p:sp>
        <p:nvSpPr>
          <p:cNvPr id="95" name="Google Shape;95;p16"/>
          <p:cNvSpPr txBox="1"/>
          <p:nvPr>
            <p:ph idx="4294967295" type="title"/>
          </p:nvPr>
        </p:nvSpPr>
        <p:spPr>
          <a:xfrm>
            <a:off x="414550" y="1605750"/>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initially obtained 1400 malicious files from “malwarebazar.com”.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have downloaded different applications from accessible sources such as Softonic, Filehippo, and SourceForge.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We also used Windows executables as benign applications. Roughly, we used around 1000 benign files.</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To ensure that we’ve collected valid malicious files, we’ve cross-checked their reports by submitting them on VirusTotal.</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final dataset comprises 1498 malicious and 1000 benign samples.</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7553150" y="-112950"/>
            <a:ext cx="1535025" cy="153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443550" y="767400"/>
            <a:ext cx="8256900" cy="258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Methodology</a:t>
            </a:r>
            <a:endParaRPr sz="5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3">
            <a:alphaModFix/>
          </a:blip>
          <a:srcRect b="-5919" l="0" r="0" t="5920"/>
          <a:stretch/>
        </p:blipFill>
        <p:spPr>
          <a:xfrm>
            <a:off x="589113" y="1094725"/>
            <a:ext cx="7965774" cy="3521350"/>
          </a:xfrm>
          <a:prstGeom prst="rect">
            <a:avLst/>
          </a:prstGeom>
          <a:noFill/>
          <a:ln>
            <a:noFill/>
          </a:ln>
        </p:spPr>
      </p:pic>
      <p:sp>
        <p:nvSpPr>
          <p:cNvPr id="107" name="Google Shape;107;p18"/>
          <p:cNvSpPr txBox="1"/>
          <p:nvPr/>
        </p:nvSpPr>
        <p:spPr>
          <a:xfrm>
            <a:off x="165075" y="208500"/>
            <a:ext cx="756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000">
                <a:solidFill>
                  <a:schemeClr val="dk1"/>
                </a:solidFill>
                <a:latin typeface="Raleway"/>
                <a:ea typeface="Raleway"/>
                <a:cs typeface="Raleway"/>
                <a:sym typeface="Raleway"/>
              </a:rPr>
              <a:t>Flow Chart</a:t>
            </a:r>
            <a:endParaRPr b="1" sz="3000">
              <a:solidFill>
                <a:schemeClr val="dk2"/>
              </a:solidFill>
              <a:latin typeface="Raleway"/>
              <a:ea typeface="Raleway"/>
              <a:cs typeface="Raleway"/>
              <a:sym typeface="Raleway"/>
            </a:endParaRPr>
          </a:p>
        </p:txBody>
      </p:sp>
      <p:pic>
        <p:nvPicPr>
          <p:cNvPr id="108" name="Google Shape;108;p18"/>
          <p:cNvPicPr preferRelativeResize="0"/>
          <p:nvPr/>
        </p:nvPicPr>
        <p:blipFill>
          <a:blip r:embed="rId4">
            <a:alphaModFix/>
          </a:blip>
          <a:stretch>
            <a:fillRect/>
          </a:stretch>
        </p:blipFill>
        <p:spPr>
          <a:xfrm>
            <a:off x="8276250" y="4291925"/>
            <a:ext cx="698801" cy="698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4294967295" type="title"/>
          </p:nvPr>
        </p:nvSpPr>
        <p:spPr>
          <a:xfrm>
            <a:off x="494200" y="1938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Feature extraction</a:t>
            </a:r>
            <a:endParaRPr/>
          </a:p>
        </p:txBody>
      </p:sp>
      <p:sp>
        <p:nvSpPr>
          <p:cNvPr id="114" name="Google Shape;114;p19"/>
          <p:cNvSpPr txBox="1"/>
          <p:nvPr>
            <p:ph idx="4294967295" type="title"/>
          </p:nvPr>
        </p:nvSpPr>
        <p:spPr>
          <a:xfrm>
            <a:off x="451300" y="857575"/>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To collect our activity data we executed Portable Executable (PE) samples using Cuckoo Sandbox.</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While executing each sample, we extracted machine activity metrics using a custom auxiliary module reliant on the Python Psutil library.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metrics captured were: </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Total Processes</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Max. Process Id</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Cpu user and system</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Memory use</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Swap use</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Packets sent and received</a:t>
            </a:r>
            <a:endParaRPr b="0" sz="1800">
              <a:latin typeface="Lato"/>
              <a:ea typeface="Lato"/>
              <a:cs typeface="Lato"/>
              <a:sym typeface="Lato"/>
            </a:endParaRPr>
          </a:p>
          <a:p>
            <a:pPr indent="-342900" lvl="1" marL="1371600" rtl="0" algn="l">
              <a:lnSpc>
                <a:spcPct val="115000"/>
              </a:lnSpc>
              <a:spcBef>
                <a:spcPts val="0"/>
              </a:spcBef>
              <a:spcAft>
                <a:spcPts val="0"/>
              </a:spcAft>
              <a:buSzPts val="1800"/>
              <a:buFont typeface="Lato"/>
              <a:buChar char="○"/>
            </a:pPr>
            <a:r>
              <a:rPr b="0" lang="en" sz="1800">
                <a:latin typeface="Lato"/>
                <a:ea typeface="Lato"/>
                <a:cs typeface="Lato"/>
                <a:sym typeface="Lato"/>
              </a:rPr>
              <a:t>Byte sent and received</a:t>
            </a:r>
            <a:endParaRPr b="0" sz="1800">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7949825" y="4163475"/>
            <a:ext cx="849425" cy="84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423250" y="1588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Observations</a:t>
            </a:r>
            <a:endParaRPr/>
          </a:p>
        </p:txBody>
      </p:sp>
      <p:sp>
        <p:nvSpPr>
          <p:cNvPr id="121" name="Google Shape;121;p20"/>
          <p:cNvSpPr txBox="1"/>
          <p:nvPr>
            <p:ph idx="4294967295" type="title"/>
          </p:nvPr>
        </p:nvSpPr>
        <p:spPr>
          <a:xfrm>
            <a:off x="423250" y="926850"/>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malicious data has a large number of outliers in total number of processes and also in the maximum assigned process ID.</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 It indicates that malicious files in this dataset try to carry out huge amount of computationally expensive processes.</a:t>
            </a:r>
            <a:endParaRPr b="0" sz="1800">
              <a:latin typeface="Lato"/>
              <a:ea typeface="Lato"/>
              <a:cs typeface="Lato"/>
              <a:sym typeface="Lato"/>
            </a:endParaRPr>
          </a:p>
        </p:txBody>
      </p:sp>
      <p:pic>
        <p:nvPicPr>
          <p:cNvPr id="122" name="Google Shape;122;p20"/>
          <p:cNvPicPr preferRelativeResize="0"/>
          <p:nvPr/>
        </p:nvPicPr>
        <p:blipFill>
          <a:blip r:embed="rId3">
            <a:alphaModFix/>
          </a:blip>
          <a:stretch>
            <a:fillRect/>
          </a:stretch>
        </p:blipFill>
        <p:spPr>
          <a:xfrm>
            <a:off x="8323875" y="106975"/>
            <a:ext cx="712000" cy="712000"/>
          </a:xfrm>
          <a:prstGeom prst="rect">
            <a:avLst/>
          </a:prstGeom>
          <a:noFill/>
          <a:ln>
            <a:noFill/>
          </a:ln>
        </p:spPr>
      </p:pic>
      <p:pic>
        <p:nvPicPr>
          <p:cNvPr id="123" name="Google Shape;123;p20"/>
          <p:cNvPicPr preferRelativeResize="0"/>
          <p:nvPr/>
        </p:nvPicPr>
        <p:blipFill rotWithShape="1">
          <a:blip r:embed="rId4">
            <a:alphaModFix/>
          </a:blip>
          <a:srcRect b="-9439" l="0" r="0" t="9440"/>
          <a:stretch/>
        </p:blipFill>
        <p:spPr>
          <a:xfrm>
            <a:off x="598409" y="3076216"/>
            <a:ext cx="3872825" cy="1932147"/>
          </a:xfrm>
          <a:prstGeom prst="rect">
            <a:avLst/>
          </a:prstGeom>
          <a:noFill/>
          <a:ln>
            <a:noFill/>
          </a:ln>
        </p:spPr>
      </p:pic>
      <p:pic>
        <p:nvPicPr>
          <p:cNvPr id="124" name="Google Shape;124;p20"/>
          <p:cNvPicPr preferRelativeResize="0"/>
          <p:nvPr/>
        </p:nvPicPr>
        <p:blipFill>
          <a:blip r:embed="rId5">
            <a:alphaModFix/>
          </a:blip>
          <a:stretch>
            <a:fillRect/>
          </a:stretch>
        </p:blipFill>
        <p:spPr>
          <a:xfrm>
            <a:off x="4786875" y="2903850"/>
            <a:ext cx="3953600" cy="193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4294967295" type="title"/>
          </p:nvPr>
        </p:nvSpPr>
        <p:spPr>
          <a:xfrm>
            <a:off x="423250" y="1588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Observations</a:t>
            </a:r>
            <a:endParaRPr/>
          </a:p>
        </p:txBody>
      </p:sp>
      <p:sp>
        <p:nvSpPr>
          <p:cNvPr id="130" name="Google Shape;130;p21"/>
          <p:cNvSpPr txBox="1"/>
          <p:nvPr>
            <p:ph idx="4294967295" type="title"/>
          </p:nvPr>
        </p:nvSpPr>
        <p:spPr>
          <a:xfrm>
            <a:off x="423250" y="926850"/>
            <a:ext cx="8063400" cy="398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Though the interquartile ranges of values are generally similar, the malicious data sees a far greater number of outliers in RAM use (memory and swap).</a:t>
            </a:r>
            <a:endParaRPr b="0" sz="1800">
              <a:latin typeface="Lato"/>
              <a:ea typeface="Lato"/>
              <a:cs typeface="Lato"/>
              <a:sym typeface="Lato"/>
            </a:endParaRPr>
          </a:p>
          <a:p>
            <a:pPr indent="0" lvl="0" marL="914400" rtl="0" algn="l">
              <a:lnSpc>
                <a:spcPct val="115000"/>
              </a:lnSpc>
              <a:spcBef>
                <a:spcPts val="1600"/>
              </a:spcBef>
              <a:spcAft>
                <a:spcPts val="1600"/>
              </a:spcAft>
              <a:buNone/>
            </a:pPr>
            <a:r>
              <a:t/>
            </a:r>
            <a:endParaRPr b="0" sz="1800">
              <a:latin typeface="Lato"/>
              <a:ea typeface="Lato"/>
              <a:cs typeface="Lato"/>
              <a:sym typeface="Lato"/>
            </a:endParaRPr>
          </a:p>
        </p:txBody>
      </p:sp>
      <p:pic>
        <p:nvPicPr>
          <p:cNvPr id="131" name="Google Shape;131;p21"/>
          <p:cNvPicPr preferRelativeResize="0"/>
          <p:nvPr/>
        </p:nvPicPr>
        <p:blipFill>
          <a:blip r:embed="rId3">
            <a:alphaModFix/>
          </a:blip>
          <a:stretch>
            <a:fillRect/>
          </a:stretch>
        </p:blipFill>
        <p:spPr>
          <a:xfrm>
            <a:off x="8323875" y="106975"/>
            <a:ext cx="712000" cy="712000"/>
          </a:xfrm>
          <a:prstGeom prst="rect">
            <a:avLst/>
          </a:prstGeom>
          <a:noFill/>
          <a:ln>
            <a:noFill/>
          </a:ln>
        </p:spPr>
      </p:pic>
      <p:pic>
        <p:nvPicPr>
          <p:cNvPr id="132" name="Google Shape;132;p21"/>
          <p:cNvPicPr preferRelativeResize="0"/>
          <p:nvPr/>
        </p:nvPicPr>
        <p:blipFill>
          <a:blip r:embed="rId4">
            <a:alphaModFix/>
          </a:blip>
          <a:stretch>
            <a:fillRect/>
          </a:stretch>
        </p:blipFill>
        <p:spPr>
          <a:xfrm>
            <a:off x="4502500" y="2747100"/>
            <a:ext cx="4037981" cy="1966900"/>
          </a:xfrm>
          <a:prstGeom prst="rect">
            <a:avLst/>
          </a:prstGeom>
          <a:noFill/>
          <a:ln>
            <a:noFill/>
          </a:ln>
        </p:spPr>
      </p:pic>
      <p:pic>
        <p:nvPicPr>
          <p:cNvPr id="133" name="Google Shape;133;p21"/>
          <p:cNvPicPr preferRelativeResize="0"/>
          <p:nvPr/>
        </p:nvPicPr>
        <p:blipFill>
          <a:blip r:embed="rId5">
            <a:alphaModFix/>
          </a:blip>
          <a:stretch>
            <a:fillRect/>
          </a:stretch>
        </p:blipFill>
        <p:spPr>
          <a:xfrm>
            <a:off x="499100" y="2709038"/>
            <a:ext cx="3881750" cy="196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