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86" r:id="rId4"/>
    <p:sldId id="257" r:id="rId5"/>
    <p:sldId id="287" r:id="rId6"/>
    <p:sldId id="258" r:id="rId7"/>
    <p:sldId id="259" r:id="rId8"/>
    <p:sldId id="260" r:id="rId9"/>
    <p:sldId id="261" r:id="rId10"/>
    <p:sldId id="262" r:id="rId11"/>
    <p:sldId id="264" r:id="rId12"/>
    <p:sldId id="265" r:id="rId13"/>
    <p:sldId id="267" r:id="rId14"/>
    <p:sldId id="266" r:id="rId16"/>
    <p:sldId id="268" r:id="rId17"/>
    <p:sldId id="272" r:id="rId18"/>
    <p:sldId id="273" r:id="rId19"/>
    <p:sldId id="276" r:id="rId20"/>
    <p:sldId id="278" r:id="rId21"/>
    <p:sldId id="279" r:id="rId22"/>
    <p:sldId id="269" r:id="rId23"/>
    <p:sldId id="280" r:id="rId24"/>
    <p:sldId id="281" r:id="rId25"/>
    <p:sldId id="283" r:id="rId26"/>
    <p:sldId id="284" r:id="rId27"/>
    <p:sldId id="274" r:id="rId28"/>
    <p:sldId id="285" r:id="rId29"/>
    <p:sldId id="320" r:id="rId30"/>
    <p:sldId id="311" r:id="rId31"/>
    <p:sldId id="317" r:id="rId32"/>
    <p:sldId id="312" r:id="rId33"/>
    <p:sldId id="313" r:id="rId34"/>
    <p:sldId id="318" r:id="rId35"/>
    <p:sldId id="319" r:id="rId36"/>
    <p:sldId id="314" r:id="rId37"/>
    <p:sldId id="315" r:id="rId38"/>
    <p:sldId id="31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5D0DACE-38E0-42D2-9336-2B707D34BC6D}"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000" y="394405"/>
            <a:ext cx="10800000" cy="792000"/>
          </a:xfrm>
        </p:spPr>
        <p:txBody>
          <a:bodyPr/>
          <a:lstStyle>
            <a:lvl1pPr algn="ctr">
              <a:defRPr sz="3200">
                <a:solidFill>
                  <a:schemeClr val="tx1">
                    <a:lumMod val="85000"/>
                    <a:lumOff val="15000"/>
                  </a:schemeClr>
                </a:solidFill>
                <a:latin typeface="+mj-lt"/>
              </a:defRPr>
            </a:lvl1pPr>
          </a:lstStyle>
          <a:p>
            <a:r>
              <a:rPr lang="en-US" dirty="0"/>
              <a:t>Click to add title</a:t>
            </a:r>
            <a:endParaRPr lang="en-US" dirty="0"/>
          </a:p>
        </p:txBody>
      </p:sp>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image" Target="../media/image10.jpeg"/><Relationship Id="rId3" Type="http://schemas.openxmlformats.org/officeDocument/2006/relationships/tags" Target="../tags/tag7.xml"/><Relationship Id="rId2" Type="http://schemas.openxmlformats.org/officeDocument/2006/relationships/tags" Target="../tags/tag6.xml"/><Relationship Id="rId10" Type="http://schemas.openxmlformats.org/officeDocument/2006/relationships/notesSlide" Target="../notesSlides/notesSlide1.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UNIT-3</a:t>
            </a:r>
            <a:br>
              <a:rPr lang="en-US" dirty="0"/>
            </a:b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descr="5"/>
          <p:cNvPicPr>
            <a:picLocks noChangeAspect="1"/>
          </p:cNvPicPr>
          <p:nvPr/>
        </p:nvPicPr>
        <p:blipFill>
          <a:blip r:embed="rId1"/>
          <a:srcRect l="3924" r="2189"/>
          <a:stretch>
            <a:fillRect/>
          </a:stretch>
        </p:blipFill>
        <p:spPr>
          <a:xfrm>
            <a:off x="375920" y="226060"/>
            <a:ext cx="11439525" cy="59512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descr="4"/>
          <p:cNvPicPr>
            <a:picLocks noChangeAspect="1"/>
          </p:cNvPicPr>
          <p:nvPr/>
        </p:nvPicPr>
        <p:blipFill>
          <a:blip r:embed="rId1"/>
          <a:srcRect l="4053" t="3370" b="6194"/>
          <a:stretch>
            <a:fillRect/>
          </a:stretch>
        </p:blipFill>
        <p:spPr>
          <a:xfrm>
            <a:off x="732790" y="231140"/>
            <a:ext cx="11011535" cy="62020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p:nvPr>
            <p:custDataLst>
              <p:tags r:id="rId1"/>
            </p:custDataLst>
          </p:nvPr>
        </p:nvCxnSpPr>
        <p:spPr>
          <a:xfrm>
            <a:off x="1119505" y="5281032"/>
            <a:ext cx="35179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任意多边形: 形状 9"/>
          <p:cNvSpPr/>
          <p:nvPr>
            <p:custDataLst>
              <p:tags r:id="rId2"/>
            </p:custDataLst>
          </p:nvPr>
        </p:nvSpPr>
        <p:spPr>
          <a:xfrm flipH="1">
            <a:off x="-3" y="0"/>
            <a:ext cx="12192004" cy="4285453"/>
          </a:xfrm>
          <a:custGeom>
            <a:avLst/>
            <a:gdLst>
              <a:gd name="connsiteX0" fmla="*/ 0 w 4848491"/>
              <a:gd name="connsiteY0" fmla="*/ 0 h 1855952"/>
              <a:gd name="connsiteX1" fmla="*/ 0 w 4848491"/>
              <a:gd name="connsiteY1" fmla="*/ 1848891 h 1855952"/>
              <a:gd name="connsiteX2" fmla="*/ 765620 w 4848491"/>
              <a:gd name="connsiteY2" fmla="*/ 1731523 h 1855952"/>
              <a:gd name="connsiteX3" fmla="*/ 1832601 w 4848491"/>
              <a:gd name="connsiteY3" fmla="*/ 1612689 h 1855952"/>
              <a:gd name="connsiteX4" fmla="*/ 3209088 w 4848491"/>
              <a:gd name="connsiteY4" fmla="*/ 1612689 h 1855952"/>
              <a:gd name="connsiteX5" fmla="*/ 4848492 w 4848491"/>
              <a:gd name="connsiteY5" fmla="*/ 1246169 h 1855952"/>
              <a:gd name="connsiteX6" fmla="*/ 4848492 w 4848491"/>
              <a:gd name="connsiteY6" fmla="*/ 0 h 185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200" h="6749">
                <a:moveTo>
                  <a:pt x="0" y="0"/>
                </a:moveTo>
                <a:lnTo>
                  <a:pt x="19200" y="0"/>
                </a:lnTo>
                <a:lnTo>
                  <a:pt x="19200" y="4403"/>
                </a:lnTo>
                <a:cubicBezTo>
                  <a:pt x="17417" y="3933"/>
                  <a:pt x="15248" y="4336"/>
                  <a:pt x="12708" y="5813"/>
                </a:cubicBezTo>
                <a:cubicBezTo>
                  <a:pt x="11418" y="6563"/>
                  <a:pt x="9321" y="6604"/>
                  <a:pt x="7257" y="5813"/>
                </a:cubicBezTo>
                <a:cubicBezTo>
                  <a:pt x="5322" y="5072"/>
                  <a:pt x="4419" y="5625"/>
                  <a:pt x="3032" y="6270"/>
                </a:cubicBezTo>
                <a:cubicBezTo>
                  <a:pt x="1645" y="6915"/>
                  <a:pt x="0" y="6722"/>
                  <a:pt x="0" y="6722"/>
                </a:cubicBezTo>
                <a:lnTo>
                  <a:pt x="0" y="0"/>
                </a:lnTo>
                <a:close/>
              </a:path>
            </a:pathLst>
          </a:custGeom>
          <a:gradFill>
            <a:gsLst>
              <a:gs pos="0">
                <a:schemeClr val="bg1"/>
              </a:gs>
              <a:gs pos="68000">
                <a:schemeClr val="accent4"/>
              </a:gs>
            </a:gsLst>
            <a:lin ang="0" scaled="0"/>
          </a:gradFill>
          <a:ln w="8132" cap="flat">
            <a:noFill/>
            <a:prstDash val="solid"/>
            <a:miter/>
          </a:ln>
          <a:effectLst/>
        </p:spPr>
        <p:txBody>
          <a:bodyPr wrap="square" rtlCol="0" anchor="ctr">
            <a:noAutofit/>
          </a:bodyPr>
          <a:lstStyle/>
          <a:p>
            <a:endParaRPr lang="en-US">
              <a:latin typeface="Arial" panose="020B0604020202020204" pitchFamily="34" charset="0"/>
              <a:sym typeface="Arial" panose="020B0604020202020204" pitchFamily="34" charset="0"/>
            </a:endParaRPr>
          </a:p>
        </p:txBody>
      </p:sp>
      <p:pic>
        <p:nvPicPr>
          <p:cNvPr id="8" name="图片 7" descr="C:/Users/张紫岩/Desktop/肖像/VCG41N885749858.jpgVCG41N885749858"/>
          <p:cNvPicPr>
            <a:picLocks noChangeAspect="1"/>
          </p:cNvPicPr>
          <p:nvPr>
            <p:custDataLst>
              <p:tags r:id="rId3"/>
            </p:custDataLst>
          </p:nvPr>
        </p:nvPicPr>
        <p:blipFill>
          <a:blip r:embed="rId4"/>
          <a:srcRect t="24127" b="24127"/>
          <a:stretch>
            <a:fillRect/>
          </a:stretch>
        </p:blipFill>
        <p:spPr>
          <a:xfrm>
            <a:off x="-3" y="0"/>
            <a:ext cx="12192002" cy="3981672"/>
          </a:xfrm>
          <a:custGeom>
            <a:avLst/>
            <a:gdLst/>
            <a:ahLst/>
            <a:cxnLst>
              <a:cxn ang="3">
                <a:pos x="hc" y="t"/>
              </a:cxn>
              <a:cxn ang="cd2">
                <a:pos x="l" y="vc"/>
              </a:cxn>
              <a:cxn ang="cd4">
                <a:pos x="hc" y="b"/>
              </a:cxn>
              <a:cxn ang="0">
                <a:pos x="r" y="vc"/>
              </a:cxn>
            </a:cxnLst>
            <a:rect l="l" t="t" r="r" b="b"/>
            <a:pathLst>
              <a:path w="19200" h="6270">
                <a:moveTo>
                  <a:pt x="0" y="0"/>
                </a:moveTo>
                <a:lnTo>
                  <a:pt x="19200" y="0"/>
                </a:lnTo>
                <a:lnTo>
                  <a:pt x="19200" y="6064"/>
                </a:lnTo>
                <a:cubicBezTo>
                  <a:pt x="19200" y="6064"/>
                  <a:pt x="18168" y="6722"/>
                  <a:pt x="16104" y="5688"/>
                </a:cubicBezTo>
                <a:cubicBezTo>
                  <a:pt x="14039" y="4654"/>
                  <a:pt x="12814" y="5092"/>
                  <a:pt x="11008" y="5750"/>
                </a:cubicBezTo>
                <a:cubicBezTo>
                  <a:pt x="9201" y="6408"/>
                  <a:pt x="7524" y="5936"/>
                  <a:pt x="5879" y="5013"/>
                </a:cubicBezTo>
                <a:cubicBezTo>
                  <a:pt x="4234" y="4090"/>
                  <a:pt x="2636" y="3056"/>
                  <a:pt x="0" y="3369"/>
                </a:cubicBezTo>
                <a:lnTo>
                  <a:pt x="0" y="0"/>
                </a:lnTo>
                <a:close/>
              </a:path>
            </a:pathLst>
          </a:custGeom>
        </p:spPr>
      </p:pic>
      <p:sp>
        <p:nvSpPr>
          <p:cNvPr id="4" name="标题 3"/>
          <p:cNvSpPr>
            <a:spLocks noGrp="1"/>
          </p:cNvSpPr>
          <p:nvPr>
            <p:ph type="title"/>
            <p:custDataLst>
              <p:tags r:id="rId5"/>
            </p:custDataLst>
          </p:nvPr>
        </p:nvSpPr>
        <p:spPr>
          <a:xfrm>
            <a:off x="1098550" y="4013499"/>
            <a:ext cx="6367257" cy="1139961"/>
          </a:xfrm>
        </p:spPr>
        <p:txBody>
          <a:bodyPr wrap="square" lIns="0" tIns="0" rIns="0" bIns="0">
            <a:normAutofit/>
          </a:bodyPr>
          <a:lstStyle/>
          <a:p>
            <a:pPr algn="l"/>
            <a:endParaRPr lang="en-US" sz="3600" spc="0" dirty="0"/>
          </a:p>
        </p:txBody>
      </p:sp>
      <p:sp>
        <p:nvSpPr>
          <p:cNvPr id="28" name="文本框 27"/>
          <p:cNvSpPr txBox="1"/>
          <p:nvPr>
            <p:custDataLst>
              <p:tags r:id="rId6"/>
            </p:custDataLst>
          </p:nvPr>
        </p:nvSpPr>
        <p:spPr>
          <a:xfrm>
            <a:off x="1119505" y="5845175"/>
            <a:ext cx="5106670" cy="299720"/>
          </a:xfrm>
          <a:prstGeom prst="rect">
            <a:avLst/>
          </a:prstGeom>
          <a:noFill/>
        </p:spPr>
        <p:txBody>
          <a:bodyPr wrap="square" lIns="0" tIns="0" rIns="0" bIns="0" rtlCol="0" anchor="ctr">
            <a:normAutofit fontScale="90000" lnSpcReduction="10000"/>
          </a:bodyPr>
          <a:lstStyle/>
          <a:p>
            <a:pPr>
              <a:lnSpc>
                <a:spcPct val="150000"/>
              </a:lnSpc>
            </a:pPr>
            <a:r>
              <a:rPr lang="en-US" sz="1600" kern="0" dirty="0">
                <a:ln>
                  <a:noFill/>
                  <a:prstDash val="sysDot"/>
                </a:ln>
                <a:solidFill>
                  <a:schemeClr val="tx1">
                    <a:lumMod val="85000"/>
                    <a:lumOff val="15000"/>
                  </a:schemeClr>
                </a:solidFill>
                <a:latin typeface="+mn-lt"/>
                <a:sym typeface="+mn-ea"/>
              </a:rPr>
              <a:t>Presentations are communication tools</a:t>
            </a:r>
            <a:endParaRPr lang="en-US" sz="1600" kern="0" dirty="0">
              <a:ln>
                <a:noFill/>
                <a:prstDash val="sysDot"/>
              </a:ln>
              <a:solidFill>
                <a:schemeClr val="tx1">
                  <a:lumMod val="85000"/>
                  <a:lumOff val="15000"/>
                </a:schemeClr>
              </a:solidFill>
              <a:latin typeface="+mn-lt"/>
              <a:sym typeface="+mn-ea"/>
            </a:endParaRPr>
          </a:p>
        </p:txBody>
      </p:sp>
      <p:sp>
        <p:nvSpPr>
          <p:cNvPr id="38" name="文本框 37"/>
          <p:cNvSpPr txBox="1"/>
          <p:nvPr>
            <p:custDataLst>
              <p:tags r:id="rId7"/>
            </p:custDataLst>
          </p:nvPr>
        </p:nvSpPr>
        <p:spPr>
          <a:xfrm>
            <a:off x="1119505" y="5545455"/>
            <a:ext cx="5106670" cy="276860"/>
          </a:xfrm>
          <a:prstGeom prst="rect">
            <a:avLst/>
          </a:prstGeom>
          <a:noFill/>
        </p:spPr>
        <p:txBody>
          <a:bodyPr wrap="square" lIns="0" tIns="0" rIns="0" bIns="0" anchor="ctr" anchorCtr="0">
            <a:normAutofit/>
          </a:bodyPr>
          <a:lstStyle/>
          <a:p>
            <a:r>
              <a:rPr lang="en-US" sz="1800" b="1" kern="0" dirty="0">
                <a:solidFill>
                  <a:schemeClr val="tx1"/>
                </a:solidFill>
                <a:latin typeface="+mj-lt"/>
                <a:sym typeface="Arial" panose="020B0604020202020204" pitchFamily="34" charset="0"/>
              </a:rPr>
              <a:t>Your title here</a:t>
            </a:r>
            <a:endParaRPr lang="en-US" sz="1800" b="1" kern="0" dirty="0">
              <a:solidFill>
                <a:schemeClr val="tx1"/>
              </a:solidFill>
              <a:latin typeface="+mj-lt"/>
              <a:sym typeface="Arial" panose="020B0604020202020204" pitchFamily="34" charset="0"/>
            </a:endParaRPr>
          </a:p>
        </p:txBody>
      </p:sp>
    </p:spTree>
    <p:custDataLst>
      <p:tags r:id="rId8"/>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descr="3"/>
          <p:cNvPicPr>
            <a:picLocks noChangeAspect="1"/>
          </p:cNvPicPr>
          <p:nvPr/>
        </p:nvPicPr>
        <p:blipFill>
          <a:blip r:embed="rId1"/>
          <a:stretch>
            <a:fillRect/>
          </a:stretch>
        </p:blipFill>
        <p:spPr>
          <a:xfrm>
            <a:off x="708025" y="365125"/>
            <a:ext cx="11237595" cy="56857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descr="2"/>
          <p:cNvPicPr>
            <a:picLocks noChangeAspect="1"/>
          </p:cNvPicPr>
          <p:nvPr/>
        </p:nvPicPr>
        <p:blipFill>
          <a:blip r:embed="rId1"/>
          <a:stretch>
            <a:fillRect/>
          </a:stretch>
        </p:blipFill>
        <p:spPr>
          <a:xfrm>
            <a:off x="838200" y="365125"/>
            <a:ext cx="10516235" cy="57010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rcRect l="6801" t="16547" r="7046"/>
          <a:stretch>
            <a:fillRect/>
          </a:stretch>
        </p:blipFill>
        <p:spPr>
          <a:xfrm>
            <a:off x="857250" y="956945"/>
            <a:ext cx="10245725" cy="4943475"/>
          </a:xfrm>
          <a:prstGeom prst="rect">
            <a:avLst/>
          </a:prstGeom>
        </p:spPr>
      </p:pic>
      <p:sp>
        <p:nvSpPr>
          <p:cNvPr id="5" name="Title 4"/>
          <p:cNvSpPr>
            <a:spLocks noGrp="1"/>
          </p:cNvSpPr>
          <p:nvPr>
            <p:ph type="title"/>
          </p:nvPr>
        </p:nvSpPr>
        <p:spPr>
          <a:xfrm>
            <a:off x="587375" y="62230"/>
            <a:ext cx="10515600" cy="1325563"/>
          </a:xfrm>
        </p:spPr>
        <p:txBody>
          <a:bodyPr/>
          <a:p>
            <a:r>
              <a:rPr lang="en-US"/>
              <a:t>Batch  Processing</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Real Time Processing</a:t>
            </a:r>
            <a:endParaRPr lang="en-US"/>
          </a:p>
        </p:txBody>
      </p:sp>
      <p:pic>
        <p:nvPicPr>
          <p:cNvPr id="4" name="Content Placeholder 3"/>
          <p:cNvPicPr>
            <a:picLocks noChangeAspect="1"/>
          </p:cNvPicPr>
          <p:nvPr>
            <p:ph idx="1"/>
          </p:nvPr>
        </p:nvPicPr>
        <p:blipFill>
          <a:blip r:embed="rId1"/>
          <a:stretch>
            <a:fillRect/>
          </a:stretch>
        </p:blipFill>
        <p:spPr>
          <a:xfrm>
            <a:off x="838200" y="1121410"/>
            <a:ext cx="10108565" cy="50558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243330" y="592455"/>
            <a:ext cx="9705340" cy="52679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921385" y="803275"/>
            <a:ext cx="10273030" cy="55467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Spark Eco System</a:t>
            </a:r>
            <a:endParaRPr lang="en-US"/>
          </a:p>
        </p:txBody>
      </p:sp>
      <p:pic>
        <p:nvPicPr>
          <p:cNvPr id="4" name="Content Placeholder 3"/>
          <p:cNvPicPr>
            <a:picLocks noChangeAspect="1"/>
          </p:cNvPicPr>
          <p:nvPr>
            <p:ph idx="1"/>
          </p:nvPr>
        </p:nvPicPr>
        <p:blipFill>
          <a:blip r:embed="rId1"/>
          <a:stretch>
            <a:fillRect/>
          </a:stretch>
        </p:blipFill>
        <p:spPr>
          <a:xfrm>
            <a:off x="2101850" y="1757680"/>
            <a:ext cx="7477125" cy="43516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70535" y="220345"/>
            <a:ext cx="10515600" cy="1325563"/>
          </a:xfrm>
        </p:spPr>
        <p:txBody>
          <a:bodyPr/>
          <a:p>
            <a:r>
              <a:rPr lang="en-US"/>
              <a:t>Map Reduce Operation </a:t>
            </a:r>
            <a:endParaRPr lang="en-US"/>
          </a:p>
        </p:txBody>
      </p:sp>
      <p:pic>
        <p:nvPicPr>
          <p:cNvPr id="4" name="Content Placeholder 3"/>
          <p:cNvPicPr>
            <a:picLocks noChangeAspect="1"/>
          </p:cNvPicPr>
          <p:nvPr>
            <p:ph idx="1"/>
          </p:nvPr>
        </p:nvPicPr>
        <p:blipFill>
          <a:blip r:embed="rId1"/>
          <a:stretch>
            <a:fillRect/>
          </a:stretch>
        </p:blipFill>
        <p:spPr>
          <a:xfrm>
            <a:off x="1089660" y="1466215"/>
            <a:ext cx="8429625" cy="4124325"/>
          </a:xfrm>
          <a:prstGeom prst="rect">
            <a:avLst/>
          </a:prstGeom>
        </p:spPr>
      </p:pic>
      <p:sp>
        <p:nvSpPr>
          <p:cNvPr id="5" name="Text Box 4"/>
          <p:cNvSpPr txBox="1"/>
          <p:nvPr/>
        </p:nvSpPr>
        <p:spPr>
          <a:xfrm>
            <a:off x="5970270" y="5590540"/>
            <a:ext cx="5826125" cy="1322070"/>
          </a:xfrm>
          <a:prstGeom prst="rect">
            <a:avLst/>
          </a:prstGeom>
          <a:noFill/>
        </p:spPr>
        <p:txBody>
          <a:bodyPr wrap="square" rtlCol="0">
            <a:spAutoFit/>
          </a:bodyPr>
          <a:p>
            <a:r>
              <a:rPr lang="en-US" sz="2000" b="1"/>
              <a:t>Every step necessitates disk reads and writes, the execution of MapReduce jobs is hindered by the inherent latency of disk I/O.</a:t>
            </a:r>
            <a:endParaRPr lang="en-US" sz="2000" b="1"/>
          </a:p>
          <a:p>
            <a:endParaRPr lang="en-US" sz="2000"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descr="1"/>
          <p:cNvPicPr>
            <a:picLocks noChangeAspect="1"/>
          </p:cNvPicPr>
          <p:nvPr/>
        </p:nvPicPr>
        <p:blipFill>
          <a:blip r:embed="rId1"/>
          <a:stretch>
            <a:fillRect/>
          </a:stretch>
        </p:blipFill>
        <p:spPr>
          <a:xfrm>
            <a:off x="495300" y="662940"/>
            <a:ext cx="10858500" cy="55143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6200" y="124460"/>
            <a:ext cx="10515600" cy="1325563"/>
          </a:xfrm>
        </p:spPr>
        <p:txBody>
          <a:bodyPr/>
          <a:p>
            <a:r>
              <a:rPr lang="en-US" b="1"/>
              <a:t>Resilient Distributed Dataset(RDD)</a:t>
            </a:r>
            <a:endParaRPr lang="en-US" b="1"/>
          </a:p>
        </p:txBody>
      </p:sp>
      <p:pic>
        <p:nvPicPr>
          <p:cNvPr id="4" name="Content Placeholder 3"/>
          <p:cNvPicPr>
            <a:picLocks noChangeAspect="1"/>
          </p:cNvPicPr>
          <p:nvPr>
            <p:ph idx="1"/>
          </p:nvPr>
        </p:nvPicPr>
        <p:blipFill>
          <a:blip r:embed="rId1"/>
          <a:stretch>
            <a:fillRect/>
          </a:stretch>
        </p:blipFill>
        <p:spPr>
          <a:xfrm>
            <a:off x="1214755" y="1348740"/>
            <a:ext cx="9638030" cy="50190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005840" y="564515"/>
            <a:ext cx="9224010" cy="3883025"/>
          </a:xfrm>
          <a:prstGeom prst="rect">
            <a:avLst/>
          </a:prstGeom>
        </p:spPr>
      </p:pic>
      <p:sp>
        <p:nvSpPr>
          <p:cNvPr id="6" name="Title 5"/>
          <p:cNvSpPr>
            <a:spLocks noGrp="1"/>
          </p:cNvSpPr>
          <p:nvPr>
            <p:ph type="title"/>
          </p:nvPr>
        </p:nvSpPr>
        <p:spPr>
          <a:xfrm>
            <a:off x="434340" y="4274185"/>
            <a:ext cx="11230610" cy="2378710"/>
          </a:xfrm>
        </p:spPr>
        <p:txBody>
          <a:bodyPr>
            <a:noAutofit/>
          </a:bodyPr>
          <a:p>
            <a:pPr marL="0" indent="0"/>
            <a:r>
              <a:rPr lang="en-US" sz="2400" b="1">
                <a:solidFill>
                  <a:schemeClr val="tx1"/>
                </a:solidFill>
                <a:effectLst>
                  <a:outerShdw blurRad="38100" dist="19050" dir="2700000" algn="tl" rotWithShape="0">
                    <a:schemeClr val="dk1">
                      <a:alpha val="40000"/>
                    </a:schemeClr>
                  </a:outerShdw>
                </a:effectLst>
              </a:rPr>
              <a:t>With RDDs, you can perform two types of operations:</a:t>
            </a:r>
            <a:br>
              <a:rPr lang="en-US" sz="2000" b="1">
                <a:solidFill>
                  <a:schemeClr val="tx1"/>
                </a:solidFill>
                <a:effectLst>
                  <a:outerShdw blurRad="38100" dist="19050" dir="2700000" algn="tl" rotWithShape="0">
                    <a:schemeClr val="dk1">
                      <a:alpha val="40000"/>
                    </a:schemeClr>
                  </a:outerShdw>
                </a:effectLst>
              </a:rPr>
            </a:br>
            <a:br>
              <a:rPr lang="en-US" sz="2000" b="1">
                <a:solidFill>
                  <a:schemeClr val="tx1"/>
                </a:solidFill>
                <a:effectLst>
                  <a:outerShdw blurRad="38100" dist="19050" dir="2700000" algn="tl" rotWithShape="0">
                    <a:schemeClr val="dk1">
                      <a:alpha val="40000"/>
                    </a:schemeClr>
                  </a:outerShdw>
                </a:effectLst>
              </a:rPr>
            </a:br>
            <a:r>
              <a:rPr lang="en-US" sz="2400" b="1">
                <a:solidFill>
                  <a:schemeClr val="tx1"/>
                </a:solidFill>
                <a:effectLst>
                  <a:outerShdw blurRad="38100" dist="19050" dir="2700000" algn="tl" rotWithShape="0">
                    <a:schemeClr val="dk1">
                      <a:alpha val="40000"/>
                    </a:schemeClr>
                  </a:outerShdw>
                </a:effectLst>
              </a:rPr>
              <a:t>Transformations: </a:t>
            </a:r>
            <a:r>
              <a:rPr lang="en-US" sz="2400">
                <a:solidFill>
                  <a:schemeClr val="tx1"/>
                </a:solidFill>
                <a:effectLst>
                  <a:outerShdw blurRad="38100" dist="19050" dir="2700000" algn="tl" rotWithShape="0">
                    <a:schemeClr val="dk1">
                      <a:alpha val="40000"/>
                    </a:schemeClr>
                  </a:outerShdw>
                </a:effectLst>
              </a:rPr>
              <a:t>They are the operations that are applied to create a new RDD.</a:t>
            </a:r>
            <a:br>
              <a:rPr lang="en-US" sz="2400">
                <a:solidFill>
                  <a:schemeClr val="tx1"/>
                </a:solidFill>
                <a:effectLst>
                  <a:outerShdw blurRad="38100" dist="19050" dir="2700000" algn="tl" rotWithShape="0">
                    <a:schemeClr val="dk1">
                      <a:alpha val="40000"/>
                    </a:schemeClr>
                  </a:outerShdw>
                </a:effectLst>
              </a:rPr>
            </a:br>
            <a:br>
              <a:rPr lang="en-US" sz="2400">
                <a:solidFill>
                  <a:schemeClr val="tx1"/>
                </a:solidFill>
                <a:effectLst>
                  <a:outerShdw blurRad="38100" dist="19050" dir="2700000" algn="tl" rotWithShape="0">
                    <a:schemeClr val="dk1">
                      <a:alpha val="40000"/>
                    </a:schemeClr>
                  </a:outerShdw>
                </a:effectLst>
              </a:rPr>
            </a:br>
            <a:r>
              <a:rPr lang="en-US" sz="2400" b="1">
                <a:solidFill>
                  <a:schemeClr val="tx1"/>
                </a:solidFill>
                <a:effectLst>
                  <a:outerShdw blurRad="38100" dist="19050" dir="2700000" algn="tl" rotWithShape="0">
                    <a:schemeClr val="dk1">
                      <a:alpha val="40000"/>
                    </a:schemeClr>
                  </a:outerShdw>
                </a:effectLst>
              </a:rPr>
              <a:t>Actions: </a:t>
            </a:r>
            <a:r>
              <a:rPr lang="en-US" sz="2400">
                <a:solidFill>
                  <a:schemeClr val="tx1"/>
                </a:solidFill>
                <a:effectLst>
                  <a:outerShdw blurRad="38100" dist="19050" dir="2700000" algn="tl" rotWithShape="0">
                    <a:schemeClr val="dk1">
                      <a:alpha val="40000"/>
                    </a:schemeClr>
                  </a:outerShdw>
                </a:effectLst>
              </a:rPr>
              <a:t>They are applied on an RDD to instruct Apache Spark to apply computation and pass the result back to the driver.</a:t>
            </a:r>
            <a:endParaRPr lang="en-US" sz="24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838200" y="451485"/>
            <a:ext cx="10127615" cy="596201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624205" y="340360"/>
            <a:ext cx="11098530" cy="617664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Refferences </a:t>
            </a:r>
            <a:endParaRPr lang="en-US"/>
          </a:p>
        </p:txBody>
      </p:sp>
      <p:sp>
        <p:nvSpPr>
          <p:cNvPr id="3" name="Content Placeholder 2"/>
          <p:cNvSpPr>
            <a:spLocks noGrp="1"/>
          </p:cNvSpPr>
          <p:nvPr>
            <p:ph idx="1"/>
          </p:nvPr>
        </p:nvSpPr>
        <p:spPr/>
        <p:txBody>
          <a:bodyPr/>
          <a:p>
            <a:r>
              <a:rPr lang="en-US"/>
              <a:t>https://medium.com/@DataEngineeer/introduction-to-apache-spark-for-data-engineering-d2060166165a </a:t>
            </a:r>
            <a:endParaRPr lang="en-US"/>
          </a:p>
          <a:p>
            <a:r>
              <a:rPr lang="en-US"/>
              <a:t>https://medium.com/nerd-for-tech/exploring-big-data-with-apache-spark-introduction-and-key-components-a6872c581ce6</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980440" y="365125"/>
            <a:ext cx="10229850" cy="578739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Spark Built on Hadoop </a:t>
            </a:r>
            <a:endParaRPr lang="en-US" b="1"/>
          </a:p>
        </p:txBody>
      </p:sp>
      <p:sp>
        <p:nvSpPr>
          <p:cNvPr id="3" name="Content Placeholder 2"/>
          <p:cNvSpPr>
            <a:spLocks noGrp="1"/>
          </p:cNvSpPr>
          <p:nvPr>
            <p:ph idx="1"/>
          </p:nvPr>
        </p:nvSpPr>
        <p:spPr/>
        <p:txBody>
          <a:bodyPr/>
          <a:p>
            <a:endParaRPr lang="en-US"/>
          </a:p>
        </p:txBody>
      </p:sp>
      <p:pic>
        <p:nvPicPr>
          <p:cNvPr id="4" name="Picture 3"/>
          <p:cNvPicPr/>
          <p:nvPr/>
        </p:nvPicPr>
        <p:blipFill>
          <a:blip r:embed="rId1"/>
        </p:blipFill>
        <p:spPr>
          <a:xfrm>
            <a:off x="982345" y="1691005"/>
            <a:ext cx="9954895" cy="435229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905510"/>
            <a:ext cx="10515600" cy="1325563"/>
          </a:xfrm>
        </p:spPr>
        <p:txBody>
          <a:bodyPr>
            <a:normAutofit fontScale="90000"/>
          </a:bodyPr>
          <a:p>
            <a:r>
              <a:rPr lang="en-US"/>
              <a:t>Spark Resources </a:t>
            </a:r>
            <a:br>
              <a:rPr lang="en-US"/>
            </a:br>
            <a:endParaRPr lang="en-US"/>
          </a:p>
        </p:txBody>
      </p:sp>
      <p:sp>
        <p:nvSpPr>
          <p:cNvPr id="3" name="Content Placeholder 2"/>
          <p:cNvSpPr>
            <a:spLocks noGrp="1"/>
          </p:cNvSpPr>
          <p:nvPr>
            <p:ph idx="1"/>
          </p:nvPr>
        </p:nvSpPr>
        <p:spPr>
          <a:xfrm>
            <a:off x="838200" y="2056765"/>
            <a:ext cx="10515600" cy="4351338"/>
          </a:xfrm>
        </p:spPr>
        <p:txBody>
          <a:bodyPr/>
          <a:p>
            <a:r>
              <a:rPr lang="en-US"/>
              <a:t>https://www.tutorialspoint.com/apache_spark/apache_spark_useful_resources.htm</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7500" y="200660"/>
            <a:ext cx="10515600" cy="1325563"/>
          </a:xfrm>
        </p:spPr>
        <p:txBody>
          <a:bodyPr/>
          <a:p>
            <a:r>
              <a:rPr lang="en-US" b="1"/>
              <a:t>Scala Fundamentals</a:t>
            </a:r>
            <a:endParaRPr lang="en-US" b="1"/>
          </a:p>
        </p:txBody>
      </p:sp>
      <p:sp>
        <p:nvSpPr>
          <p:cNvPr id="3" name="Content Placeholder 2"/>
          <p:cNvSpPr>
            <a:spLocks noGrp="1"/>
          </p:cNvSpPr>
          <p:nvPr>
            <p:ph idx="1"/>
          </p:nvPr>
        </p:nvSpPr>
        <p:spPr>
          <a:xfrm>
            <a:off x="587375" y="1333500"/>
            <a:ext cx="10515600" cy="4351338"/>
          </a:xfrm>
        </p:spPr>
        <p:txBody>
          <a:bodyPr/>
          <a:p>
            <a:pPr algn="just"/>
            <a:r>
              <a:rPr lang="en-US"/>
              <a:t>Scala combines object-oriented and functional programming in one concise, high-level language. </a:t>
            </a:r>
            <a:endParaRPr lang="en-US"/>
          </a:p>
          <a:p>
            <a:pPr algn="just"/>
            <a:endParaRPr lang="en-US"/>
          </a:p>
          <a:p>
            <a:pPr algn="just"/>
            <a:r>
              <a:rPr lang="en-US"/>
              <a:t>Scala's static types help avoid bugs in complex applications, and its JVM and JavaScript runtimes let you build high-performance systems with easy access to huge ecosystems of libraries.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endParaRPr lang="en-US"/>
          </a:p>
        </p:txBody>
      </p:sp>
      <p:pic>
        <p:nvPicPr>
          <p:cNvPr id="4" name="Picture 3" descr="11"/>
          <p:cNvPicPr>
            <a:picLocks noChangeAspect="1"/>
          </p:cNvPicPr>
          <p:nvPr/>
        </p:nvPicPr>
        <p:blipFill>
          <a:blip r:embed="rId1"/>
          <a:stretch>
            <a:fillRect/>
          </a:stretch>
        </p:blipFill>
        <p:spPr>
          <a:xfrm>
            <a:off x="270510" y="666750"/>
            <a:ext cx="11411585" cy="551053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Stuctured API’s </a:t>
            </a:r>
            <a:endParaRPr lang="en-US"/>
          </a:p>
        </p:txBody>
      </p:sp>
      <p:sp>
        <p:nvSpPr>
          <p:cNvPr id="3" name="Content Placeholder 2"/>
          <p:cNvSpPr>
            <a:spLocks noGrp="1"/>
          </p:cNvSpPr>
          <p:nvPr>
            <p:ph idx="1"/>
          </p:nvPr>
        </p:nvSpPr>
        <p:spPr/>
        <p:txBody>
          <a:bodyPr/>
          <a:p>
            <a:r>
              <a:rPr lang="en-US"/>
              <a:t>These APIs refer to three core types of distributed collection</a:t>
            </a:r>
            <a:endParaRPr lang="en-US"/>
          </a:p>
          <a:p>
            <a:r>
              <a:rPr lang="en-US"/>
              <a:t>APIs:</a:t>
            </a:r>
            <a:endParaRPr lang="en-US"/>
          </a:p>
          <a:p>
            <a:r>
              <a:rPr lang="en-US"/>
              <a:t>Datasets</a:t>
            </a:r>
            <a:endParaRPr lang="en-US"/>
          </a:p>
          <a:p>
            <a:r>
              <a:rPr lang="en-US"/>
              <a:t>DataFrames</a:t>
            </a:r>
            <a:endParaRPr lang="en-US"/>
          </a:p>
          <a:p>
            <a:r>
              <a:rPr lang="en-US"/>
              <a:t>SQL tables and views</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27025" y="95250"/>
            <a:ext cx="10515600" cy="1325563"/>
          </a:xfrm>
        </p:spPr>
        <p:txBody>
          <a:bodyPr/>
          <a:p>
            <a:r>
              <a:rPr lang="en-US" b="1"/>
              <a:t>DataFrames and Datasets</a:t>
            </a:r>
            <a:endParaRPr lang="en-US" b="1"/>
          </a:p>
        </p:txBody>
      </p:sp>
      <p:sp>
        <p:nvSpPr>
          <p:cNvPr id="3" name="Content Placeholder 2"/>
          <p:cNvSpPr>
            <a:spLocks noGrp="1"/>
          </p:cNvSpPr>
          <p:nvPr>
            <p:ph idx="1"/>
          </p:nvPr>
        </p:nvSpPr>
        <p:spPr>
          <a:xfrm>
            <a:off x="780415" y="1253490"/>
            <a:ext cx="10515600" cy="5518150"/>
          </a:xfrm>
        </p:spPr>
        <p:txBody>
          <a:bodyPr/>
          <a:p>
            <a:pPr marL="0" indent="0" algn="l">
              <a:buNone/>
            </a:pPr>
            <a:r>
              <a:rPr lang="en-US" b="1"/>
              <a:t>Spark has two notions of structured collections: DataFrames and</a:t>
            </a:r>
            <a:endParaRPr lang="en-US" b="1"/>
          </a:p>
          <a:p>
            <a:pPr marL="0" indent="0" algn="l">
              <a:buNone/>
            </a:pPr>
            <a:r>
              <a:rPr lang="en-US" b="1"/>
              <a:t>Datasets</a:t>
            </a:r>
            <a:r>
              <a:rPr lang="en-US"/>
              <a:t>.</a:t>
            </a:r>
            <a:endParaRPr lang="en-US"/>
          </a:p>
          <a:p>
            <a:pPr algn="just"/>
            <a:r>
              <a:rPr lang="en-US"/>
              <a:t>To Spark, DataFrames and Datasets represent immutable, lazily evaluated plans that specify what operations to apply to data residing at a location to generate some output. </a:t>
            </a:r>
            <a:endParaRPr lang="en-US"/>
          </a:p>
          <a:p>
            <a:pPr algn="just"/>
            <a:r>
              <a:rPr lang="en-US"/>
              <a:t>When we perform an action on a DataFrame, we instruct Spark to perform the actual transformations and return the result.</a:t>
            </a:r>
            <a:endParaRPr lang="en-US"/>
          </a:p>
          <a:p>
            <a:pPr marL="0" indent="0" algn="l">
              <a:buNone/>
            </a:pP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Functional programming</a:t>
            </a:r>
            <a:endParaRPr lang="en-US" b="1"/>
          </a:p>
        </p:txBody>
      </p:sp>
      <p:sp>
        <p:nvSpPr>
          <p:cNvPr id="3" name="Content Placeholder 2"/>
          <p:cNvSpPr>
            <a:spLocks noGrp="1"/>
          </p:cNvSpPr>
          <p:nvPr>
            <p:ph idx="1"/>
          </p:nvPr>
        </p:nvSpPr>
        <p:spPr>
          <a:xfrm>
            <a:off x="838200" y="1594485"/>
            <a:ext cx="10515600" cy="5017135"/>
          </a:xfrm>
        </p:spPr>
        <p:txBody>
          <a:bodyPr/>
          <a:p>
            <a:pPr algn="just"/>
            <a:r>
              <a:rPr lang="en-US"/>
              <a:t>Functional programming is a programming paradigm that prioritises using pure functions and immutable data. Unlike imperative programming, which is based on modifying the state of variables, available programming focuses on composing functions that transform data. This approach brings several benefits, including improved code maintainability, testability, and concurrency.</a:t>
            </a:r>
            <a:endParaRPr lang="en-US"/>
          </a:p>
          <a:p>
            <a:pPr marL="514350" indent="-514350" algn="just">
              <a:buAutoNum type="arabicPeriod"/>
            </a:pPr>
            <a:endParaRPr lang="en-US" b="1"/>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Features </a:t>
            </a:r>
            <a:endParaRPr lang="en-US"/>
          </a:p>
        </p:txBody>
      </p:sp>
      <p:sp>
        <p:nvSpPr>
          <p:cNvPr id="3" name="Content Placeholder 2"/>
          <p:cNvSpPr>
            <a:spLocks noGrp="1"/>
          </p:cNvSpPr>
          <p:nvPr>
            <p:ph idx="1"/>
          </p:nvPr>
        </p:nvSpPr>
        <p:spPr/>
        <p:txBody>
          <a:bodyPr>
            <a:normAutofit lnSpcReduction="10000"/>
          </a:bodyPr>
          <a:p>
            <a:r>
              <a:rPr lang="en-US" b="1">
                <a:sym typeface="+mn-ea"/>
              </a:rPr>
              <a:t> Absolute Essentials </a:t>
            </a:r>
            <a:r>
              <a:rPr lang="en-US">
                <a:sym typeface="+mn-ea"/>
              </a:rPr>
              <a:t>Defining values (val) Inference,recursion</a:t>
            </a:r>
            <a:endParaRPr lang="en-US">
              <a:sym typeface="+mn-ea"/>
            </a:endParaRPr>
          </a:p>
          <a:p>
            <a:r>
              <a:rPr lang="en-US"/>
              <a:t> </a:t>
            </a:r>
            <a:r>
              <a:rPr lang="en-US" b="1"/>
              <a:t>Object-Oriented Programming (Hof )</a:t>
            </a:r>
            <a:endParaRPr lang="en-US" b="1"/>
          </a:p>
          <a:p>
            <a:r>
              <a:rPr lang="en-US" b="1"/>
              <a:t> Pattern Matching</a:t>
            </a:r>
            <a:endParaRPr lang="en-US" b="1"/>
          </a:p>
          <a:p>
            <a:r>
              <a:rPr lang="en-US" b="1"/>
              <a:t>Advanced Functional Programming</a:t>
            </a:r>
            <a:endParaRPr lang="en-US" b="1"/>
          </a:p>
          <a:p>
            <a:endParaRPr lang="en-US" b="1"/>
          </a:p>
          <a:p>
            <a:endParaRPr lang="en-US" b="1"/>
          </a:p>
          <a:p>
            <a:r>
              <a:rPr lang="en-US"/>
              <a:t>Reference : </a:t>
            </a:r>
            <a:r>
              <a:rPr lang="en-US" b="1"/>
              <a:t>https://www.tutorialspoint.com/scala/scala_basic_syntax.htm</a:t>
            </a:r>
            <a:endParaRPr lang="en-US" b="1"/>
          </a:p>
          <a:p>
            <a:r>
              <a:rPr lang="en-US" b="1"/>
              <a:t>https://docs.scala-lang.org/tour/basics.html   </a:t>
            </a:r>
            <a:endParaRPr lang="en-US" b="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21080" y="0"/>
            <a:ext cx="10515600" cy="1325563"/>
          </a:xfrm>
        </p:spPr>
        <p:txBody>
          <a:bodyPr/>
          <a:p>
            <a:r>
              <a:rPr lang="en-US" b="1">
                <a:sym typeface="+mn-ea"/>
              </a:rPr>
              <a:t>Schemas</a:t>
            </a:r>
            <a:endParaRPr lang="en-US" b="1"/>
          </a:p>
        </p:txBody>
      </p:sp>
      <p:sp>
        <p:nvSpPr>
          <p:cNvPr id="3" name="Content Placeholder 2"/>
          <p:cNvSpPr>
            <a:spLocks noGrp="1"/>
          </p:cNvSpPr>
          <p:nvPr>
            <p:ph idx="1"/>
          </p:nvPr>
        </p:nvSpPr>
        <p:spPr>
          <a:xfrm>
            <a:off x="519430" y="1035685"/>
            <a:ext cx="11017250" cy="4785995"/>
          </a:xfrm>
        </p:spPr>
        <p:txBody>
          <a:bodyPr/>
          <a:p>
            <a:pPr algn="just"/>
            <a:r>
              <a:rPr lang="en-US"/>
              <a:t>A schema defines the column names and types of a DataFrame. You can define schemas manually or read a schema from a data source (often called schema on read). </a:t>
            </a:r>
            <a:endParaRPr lang="en-US"/>
          </a:p>
          <a:p>
            <a:pPr marL="0" indent="0" algn="just">
              <a:buNone/>
            </a:pPr>
            <a:endParaRPr lang="en-US" b="1"/>
          </a:p>
          <a:p>
            <a:pPr marL="0" indent="0" algn="just">
              <a:buNone/>
            </a:pPr>
            <a:r>
              <a:rPr lang="en-US" b="1"/>
              <a:t>Overview of Structured Spark Types</a:t>
            </a:r>
            <a:endParaRPr lang="en-US" b="1"/>
          </a:p>
          <a:p>
            <a:pPr algn="just"/>
            <a:r>
              <a:rPr lang="en-US"/>
              <a:t>Spark is effectively a programming language of its own. Internally, Spark uses an engine called Catalyst that maintains its own type information through the planning and processing of work.</a:t>
            </a:r>
            <a:endParaRPr lang="en-US"/>
          </a:p>
          <a:p>
            <a:pPr marL="0" indent="0" algn="just">
              <a:buNone/>
            </a:pPr>
            <a:endParaRPr lang="en-US"/>
          </a:p>
        </p:txBody>
      </p:sp>
      <p:pic>
        <p:nvPicPr>
          <p:cNvPr id="4" name="Picture 3"/>
          <p:cNvPicPr>
            <a:picLocks noChangeAspect="1"/>
          </p:cNvPicPr>
          <p:nvPr/>
        </p:nvPicPr>
        <p:blipFill>
          <a:blip r:embed="rId1"/>
          <a:stretch>
            <a:fillRect/>
          </a:stretch>
        </p:blipFill>
        <p:spPr>
          <a:xfrm>
            <a:off x="3175000" y="4559300"/>
            <a:ext cx="5098415" cy="198310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75970"/>
          </a:xfrm>
        </p:spPr>
        <p:txBody>
          <a:bodyPr/>
          <a:p>
            <a:r>
              <a:rPr lang="en-US" b="1"/>
              <a:t>DataFrames Versus Datasets</a:t>
            </a:r>
            <a:endParaRPr lang="en-US" b="1"/>
          </a:p>
        </p:txBody>
      </p:sp>
      <p:sp>
        <p:nvSpPr>
          <p:cNvPr id="3" name="Content Placeholder 2"/>
          <p:cNvSpPr>
            <a:spLocks noGrp="1"/>
          </p:cNvSpPr>
          <p:nvPr>
            <p:ph idx="1"/>
          </p:nvPr>
        </p:nvSpPr>
        <p:spPr>
          <a:xfrm>
            <a:off x="501015" y="1252855"/>
            <a:ext cx="10515600" cy="5412740"/>
          </a:xfrm>
        </p:spPr>
        <p:txBody>
          <a:bodyPr>
            <a:normAutofit lnSpcReduction="20000"/>
          </a:bodyPr>
          <a:p>
            <a:r>
              <a:rPr lang="en-US"/>
              <a:t>Structured APIs, there are two more APIs, the “untyped” DataFrames and the “typed” Datasets. </a:t>
            </a:r>
            <a:endParaRPr lang="en-US"/>
          </a:p>
          <a:p>
            <a:pPr algn="just">
              <a:lnSpc>
                <a:spcPct val="100000"/>
              </a:lnSpc>
            </a:pPr>
            <a:r>
              <a:rPr lang="en-US"/>
              <a:t>To say that DataFrames are untyped is aslightly inaccurate; they havetypes, but Spark maintains them completely and only checks whether those types line up to those specified in the schema at </a:t>
            </a:r>
            <a:r>
              <a:rPr lang="en-US" b="1"/>
              <a:t>runtime. </a:t>
            </a:r>
            <a:endParaRPr lang="en-US" b="1"/>
          </a:p>
          <a:p>
            <a:pPr algn="just">
              <a:lnSpc>
                <a:spcPct val="100000"/>
              </a:lnSpc>
            </a:pPr>
            <a:endParaRPr lang="en-US" b="1"/>
          </a:p>
          <a:p>
            <a:pPr algn="just">
              <a:lnSpc>
                <a:spcPct val="100000"/>
              </a:lnSpc>
            </a:pPr>
            <a:r>
              <a:rPr lang="en-US"/>
              <a:t>Datasets, on the other hand, check whether types conform to the specification at </a:t>
            </a:r>
            <a:r>
              <a:rPr lang="en-US" b="1"/>
              <a:t>compile time.</a:t>
            </a:r>
            <a:r>
              <a:rPr lang="en-US"/>
              <a:t> Datasets are only available to Java Virtual Machine (JVM)– based languages (Scala and Java) and we specify types with case classes or Java beans.</a:t>
            </a:r>
            <a:endParaRPr lang="en-US"/>
          </a:p>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Overview of Structured API Execution</a:t>
            </a:r>
            <a:endParaRPr lang="en-US" b="1"/>
          </a:p>
        </p:txBody>
      </p:sp>
      <p:sp>
        <p:nvSpPr>
          <p:cNvPr id="3" name="Content Placeholder 2"/>
          <p:cNvSpPr>
            <a:spLocks noGrp="1"/>
          </p:cNvSpPr>
          <p:nvPr>
            <p:ph idx="1"/>
          </p:nvPr>
        </p:nvSpPr>
        <p:spPr>
          <a:xfrm>
            <a:off x="944245" y="1536065"/>
            <a:ext cx="10515600" cy="4351338"/>
          </a:xfrm>
        </p:spPr>
        <p:txBody>
          <a:bodyPr/>
          <a:p>
            <a:pPr marL="0" indent="0">
              <a:buNone/>
            </a:pPr>
            <a:r>
              <a:rPr lang="en-US"/>
              <a:t>Here’s an overview of the steps:</a:t>
            </a:r>
            <a:endParaRPr lang="en-US"/>
          </a:p>
          <a:p>
            <a:pPr marL="0" indent="0">
              <a:buNone/>
            </a:pPr>
            <a:endParaRPr lang="en-US"/>
          </a:p>
          <a:p>
            <a:pPr marL="0" indent="0">
              <a:buNone/>
            </a:pPr>
            <a:r>
              <a:rPr lang="en-US"/>
              <a:t>1. Write DataFrame/Dataset/SQL Code.</a:t>
            </a:r>
            <a:endParaRPr lang="en-US"/>
          </a:p>
          <a:p>
            <a:pPr marL="0" indent="0">
              <a:buNone/>
            </a:pPr>
            <a:r>
              <a:rPr lang="en-US"/>
              <a:t>2. If valid code, Spark converts this to a Logical Plan.</a:t>
            </a:r>
            <a:endParaRPr lang="en-US"/>
          </a:p>
          <a:p>
            <a:pPr marL="0" indent="0">
              <a:buNone/>
            </a:pPr>
            <a:r>
              <a:rPr lang="en-US"/>
              <a:t>3. Spark transforms this Logical Plan to a Physical Plan, checking for optimizations along the way.</a:t>
            </a:r>
            <a:endParaRPr lang="en-US"/>
          </a:p>
          <a:p>
            <a:pPr marL="0" indent="0">
              <a:buNone/>
            </a:pPr>
            <a:r>
              <a:rPr lang="en-US"/>
              <a:t>4. Spark then executes this Physical Plan (RDD manipulations) on the cluster.</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412240" y="967740"/>
            <a:ext cx="8595995" cy="47758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descr="10"/>
          <p:cNvPicPr>
            <a:picLocks noChangeAspect="1"/>
          </p:cNvPicPr>
          <p:nvPr/>
        </p:nvPicPr>
        <p:blipFill>
          <a:blip r:embed="rId1"/>
          <a:srcRect l="5823" r="1292"/>
          <a:stretch>
            <a:fillRect/>
          </a:stretch>
        </p:blipFill>
        <p:spPr>
          <a:xfrm>
            <a:off x="626745" y="365760"/>
            <a:ext cx="11324590" cy="61264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descr="9"/>
          <p:cNvPicPr>
            <a:picLocks noChangeAspect="1"/>
          </p:cNvPicPr>
          <p:nvPr/>
        </p:nvPicPr>
        <p:blipFill>
          <a:blip r:embed="rId1"/>
          <a:stretch>
            <a:fillRect/>
          </a:stretch>
        </p:blipFill>
        <p:spPr>
          <a:xfrm>
            <a:off x="128905" y="197485"/>
            <a:ext cx="11823700" cy="61455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descr="8"/>
          <p:cNvPicPr>
            <a:picLocks noChangeAspect="1"/>
          </p:cNvPicPr>
          <p:nvPr/>
        </p:nvPicPr>
        <p:blipFill>
          <a:blip r:embed="rId1"/>
          <a:srcRect l="4508" t="2413" r="2293"/>
          <a:stretch>
            <a:fillRect/>
          </a:stretch>
        </p:blipFill>
        <p:spPr>
          <a:xfrm>
            <a:off x="495300" y="142240"/>
            <a:ext cx="11355705" cy="65735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descr="7"/>
          <p:cNvPicPr>
            <a:picLocks noChangeAspect="1"/>
          </p:cNvPicPr>
          <p:nvPr/>
        </p:nvPicPr>
        <p:blipFill>
          <a:blip r:embed="rId1"/>
          <a:stretch>
            <a:fillRect/>
          </a:stretch>
        </p:blipFill>
        <p:spPr>
          <a:xfrm>
            <a:off x="737235" y="85090"/>
            <a:ext cx="10616565" cy="6553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descr="6"/>
          <p:cNvPicPr>
            <a:picLocks noChangeAspect="1"/>
          </p:cNvPicPr>
          <p:nvPr/>
        </p:nvPicPr>
        <p:blipFill>
          <a:blip r:embed="rId1"/>
          <a:srcRect r="3928"/>
          <a:stretch>
            <a:fillRect/>
          </a:stretch>
        </p:blipFill>
        <p:spPr>
          <a:xfrm>
            <a:off x="558800" y="276225"/>
            <a:ext cx="10639425" cy="5801995"/>
          </a:xfrm>
          <a:prstGeom prst="rect">
            <a:avLst/>
          </a:prstGeom>
        </p:spPr>
      </p:pic>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xml><?xml version="1.0" encoding="utf-8"?>
<p:tagLst xmlns:p="http://schemas.openxmlformats.org/presentationml/2006/main">
  <p:tag name="KSO_WM_DIAGRAM_MAX_ITEMCNT" val="1"/>
  <p:tag name="KSO_WM_DIAGRAM_MIN_ITEMCNT" val="1"/>
  <p:tag name="KSO_WM_DIAGRAM_VIRTUALLY_FRAME" val="{&quot;height&quot;:47.20000076293945,&quot;width&quot;:402.10000610351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22"/>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7971_1*l_h_a*1_1_1"/>
  <p:tag name="KSO_WM_TEMPLATE_CATEGORY" val="diagram"/>
  <p:tag name="KSO_WM_TEMPLATE_INDEX" val="20237971"/>
  <p:tag name="KSO_WM_UNIT_LAYERLEVEL" val="1_1_1"/>
  <p:tag name="KSO_WM_TAG_VERSION" val="3.0"/>
  <p:tag name="KSO_WM_BEAUTIFY_FLAG" val="#wm#"/>
  <p:tag name="KSO_WM_UNIT_TEXT_FILL_FORE_SCHEMECOLOR_INDEX" val="1"/>
  <p:tag name="KSO_WM_UNIT_TEXT_FILL_TYPE" val="1"/>
  <p:tag name="KSO_WM_UNIT_PRESET_TEXT" val="Your title here"/>
  <p:tag name="KSO_WM_UNIT_USESOURCEFORMAT_APPLY" val="1"/>
</p:tagLst>
</file>

<file path=ppt/tags/tag11.xml><?xml version="1.0" encoding="utf-8"?>
<p:tagLst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picTxt"/>
  <p:tag name="KSO_WM_SLIDE_SIZE" val="402.1*23.6"/>
  <p:tag name="KSO_WM_SLIDE_POSITION" val="88.15*460.25"/>
  <p:tag name="KSO_WM_SLIDE_LAYOUT" val="a_d_l"/>
  <p:tag name="KSO_WM_SLIDE_LAYOUT_CNT" val="1_1_1"/>
  <p:tag name="KSO_WM_SPECIAL_SOURCE" val="bdnull"/>
  <p:tag name="KSO_WM_DIAGRAM_GROUP_CODE" val="l1-1"/>
  <p:tag name="KSO_WM_SLIDE_DIAGTYPE" val="l"/>
  <p:tag name="KSO_WM_TEMPLATE_INDEX" val="20238401"/>
  <p:tag name="KSO_WM_TEMPLATE_SUBCATEGORY" val="0"/>
  <p:tag name="KSO_WM_SLIDE_INDEX" val="1"/>
  <p:tag name="KSO_WM_TAG_VERSION" val="3.0"/>
  <p:tag name="KSO_WM_SLIDE_ID" val="custom20238401_1"/>
  <p:tag name="KSO_WM_SLIDE_ITEM_CNT"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38401_1*i*1"/>
  <p:tag name="KSO_WM_TEMPLATE_CATEGORY" val="custom"/>
  <p:tag name="KSO_WM_TEMPLATE_INDEX" val="20238401"/>
  <p:tag name="KSO_WM_UNIT_LAYERLEVEL" val="1"/>
  <p:tag name="KSO_WM_TAG_VERSION" val="3.0"/>
  <p:tag name="KSO_WM_BEAUTIFY_FLAG" val="#wm#"/>
  <p:tag name="KSO_WM_UNIT_LINE_FORE_SCHEMECOLOR_INDEX" val="5"/>
  <p:tag name="KSO_WM_UNIT_LINE_FILL_TYPE" val="2"/>
  <p:tag name="KSO_WM_UNIT_USESOURCEFORMAT_APPLY"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38401_1*i*2"/>
  <p:tag name="KSO_WM_TEMPLATE_CATEGORY" val="custom"/>
  <p:tag name="KSO_WM_TEMPLATE_INDEX" val="20238401"/>
  <p:tag name="KSO_WM_UNIT_LAYERLEVEL" val="1"/>
  <p:tag name="KSO_WM_TAG_VERSION" val="3.0"/>
  <p:tag name="KSO_WM_BEAUTIFY_FLAG" val="#wm#"/>
  <p:tag name="KSO_WM_UNIT_FILL_FORE_SCHEMECOLOR_INDEX" val="8"/>
  <p:tag name="KSO_WM_UNIT_TEXT_FILL_FORE_SCHEMECOLOR_INDEX" val="13"/>
  <p:tag name="KSO_WM_UNIT_TEXT_FILL_TYPE" val="1"/>
  <p:tag name="KSO_WM_UNIT_USESOURCEFORMAT_APPLY" val="1"/>
</p:tagLst>
</file>

<file path=ppt/tags/tag7.xml><?xml version="1.0" encoding="utf-8"?>
<p:tagLst xmlns:p="http://schemas.openxmlformats.org/presentationml/2006/main">
  <p:tag name="KSO_WM_UNIT_VALUE" val="1105*3384"/>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custom20238401_1*d*1"/>
  <p:tag name="KSO_WM_TEMPLATE_CATEGORY" val="custom"/>
  <p:tag name="KSO_WM_TEMPLATE_INDEX" val="20238401"/>
  <p:tag name="KSO_WM_UNIT_LAYERLEVEL" val="1"/>
  <p:tag name="KSO_WM_TAG_VERSION" val="3.0"/>
  <p:tag name="KSO_WM_BEAUTIFY_FLAG" val="#wm#"/>
  <p:tag name="KSO_WM_UNIT_USESOURCEFORMAT_APPLY" val="1"/>
</p:tagLst>
</file>

<file path=ppt/tags/tag8.xml><?xml version="1.0" encoding="utf-8"?>
<p:tagLst xmlns:p="http://schemas.openxmlformats.org/presentationml/2006/main">
  <p:tag name="KSO_WM_UNIT_ISCONTENTSTITLE" val="0"/>
  <p:tag name="KSO_WM_UNIT_ISNUMDGM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TEMPLATE_INDEX" val="20238401"/>
  <p:tag name="KSO_WM_UNIT_ID" val="custom20238401_1*a*1"/>
  <p:tag name="KSO_WM_UNIT_PRESET_TEXT" val="The title goes here"/>
  <p:tag name="KSO_WM_UNIT_TEXT_FILL_FORE_SCHEMECOLOR_INDEX" val="13"/>
  <p:tag name="KSO_WM_UNIT_TEXT_FILL_TYPE" val="1"/>
  <p:tag name="KSO_WM_UNIT_USESOURCEFORMAT_APPLY" val="1"/>
</p:tagLst>
</file>

<file path=ppt/tags/tag9.xml><?xml version="1.0" encoding="utf-8"?>
<p:tagLst xmlns:p="http://schemas.openxmlformats.org/presentationml/2006/main">
  <p:tag name="KSO_WM_DIAGRAM_MAX_ITEMCNT" val="1"/>
  <p:tag name="KSO_WM_DIAGRAM_MIN_ITEMCNT" val="1"/>
  <p:tag name="KSO_WM_DIAGRAM_VIRTUALLY_FRAME" val="{&quot;height&quot;:47.20000076293945,&quot;width&quot;:402.10000610351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25"/>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7971_1*l_h_f*1_1_1"/>
  <p:tag name="KSO_WM_TEMPLATE_CATEGORY" val="diagram"/>
  <p:tag name="KSO_WM_TEMPLATE_INDEX" val="20237971"/>
  <p:tag name="KSO_WM_UNIT_LAYERLEVEL" val="1_1_1"/>
  <p:tag name="KSO_WM_TAG_VERSION" val="3.0"/>
  <p:tag name="KSO_WM_BEAUTIFY_FLAG" val="#wm#"/>
  <p:tag name="KSO_WM_UNIT_TEXT_FILL_FORE_SCHEMECOLOR_INDEX" val="1"/>
  <p:tag name="KSO_WM_UNIT_TEXT_FILL_TYPE" val="1"/>
  <p:tag name="KSO_WM_UNIT_PRESET_TEXT" val="Presentations are communication tools"/>
  <p:tag name="KSO_WM_UNIT_USESOURCEFORMAT_APPLY"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3646</Words>
  <Application>WPS Presentation</Application>
  <PresentationFormat>Widescreen</PresentationFormat>
  <Paragraphs>95</Paragraphs>
  <Slides>36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36</vt:i4>
      </vt:variant>
    </vt:vector>
  </HeadingPairs>
  <TitlesOfParts>
    <vt:vector size="44" baseType="lpstr">
      <vt:lpstr>Arial</vt:lpstr>
      <vt:lpstr>SimSun</vt:lpstr>
      <vt:lpstr>Wingdings</vt:lpstr>
      <vt:lpstr>Calibri Light</vt:lpstr>
      <vt:lpstr>Calibri</vt:lpstr>
      <vt:lpstr>Microsoft YaHei</vt:lpstr>
      <vt:lpstr>Arial Unicode MS</vt:lpstr>
      <vt:lpstr>Office Theme</vt:lpstr>
      <vt:lpstr>UNIT-3 </vt:lpstr>
      <vt:lpstr>Map Reduce Operation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Batch  Processing</vt:lpstr>
      <vt:lpstr>Real Time Processing</vt:lpstr>
      <vt:lpstr>PowerPoint 演示文稿</vt:lpstr>
      <vt:lpstr>PowerPoint 演示文稿</vt:lpstr>
      <vt:lpstr>Spark Eco System</vt:lpstr>
      <vt:lpstr>PowerPoint 演示文稿</vt:lpstr>
      <vt:lpstr>Resilient Distributed Dataset(RDD)</vt:lpstr>
      <vt:lpstr>With RDDs, you can perform two types of operations:  Transformations: They are the operations that are applied to create a new RDD.  Actions: They are applied on an RDD to instruct Apache Spark to apply computation and pass the result back to the driver.</vt:lpstr>
      <vt:lpstr>PowerPoint 演示文稿</vt:lpstr>
      <vt:lpstr>PowerPoint 演示文稿</vt:lpstr>
      <vt:lpstr>Refferences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UNIT-3 </dc:title>
  <dc:creator>Dr Vanitha G CSE</dc:creator>
  <cp:lastModifiedBy>Dr Vanitha G CSE</cp:lastModifiedBy>
  <cp:revision>6</cp:revision>
  <dcterms:created xsi:type="dcterms:W3CDTF">2024-09-06T06:40:00Z</dcterms:created>
  <dcterms:modified xsi:type="dcterms:W3CDTF">2024-09-12T07:50:44Z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54E38EA0E55746E99165486432D8DC88_13</vt:lpwstr>
  </property>
  <property fmtid="{D5CDD505-2E9C-101B-9397-08002B2CF9AE}" pid="3" name="KSOProductBuildVer">
    <vt:lpwstr>1033-12.2.0.17562</vt:lpwstr>
  </property>
</Properties>
</file>