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50" d="100"/>
          <a:sy n="50" d="100"/>
        </p:scale>
        <p:origin x="1448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4000" y="857250"/>
                </a:moveTo>
                <a:lnTo>
                  <a:pt x="9144000" y="0"/>
                </a:lnTo>
                <a:lnTo>
                  <a:pt x="0" y="0"/>
                </a:lnTo>
                <a:lnTo>
                  <a:pt x="0" y="857250"/>
                </a:lnTo>
                <a:lnTo>
                  <a:pt x="9144000" y="85725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74827" y="349007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4000" y="6858"/>
                </a:moveTo>
                <a:lnTo>
                  <a:pt x="9140685" y="3124"/>
                </a:lnTo>
                <a:lnTo>
                  <a:pt x="9143873" y="3124"/>
                </a:lnTo>
                <a:lnTo>
                  <a:pt x="9143873" y="0"/>
                </a:lnTo>
                <a:lnTo>
                  <a:pt x="9137917" y="0"/>
                </a:lnTo>
                <a:lnTo>
                  <a:pt x="9137523" y="0"/>
                </a:lnTo>
                <a:lnTo>
                  <a:pt x="6858" y="0"/>
                </a:lnTo>
                <a:lnTo>
                  <a:pt x="0" y="0"/>
                </a:lnTo>
                <a:lnTo>
                  <a:pt x="0" y="6858"/>
                </a:lnTo>
                <a:lnTo>
                  <a:pt x="0" y="857250"/>
                </a:lnTo>
                <a:lnTo>
                  <a:pt x="6858" y="857250"/>
                </a:lnTo>
                <a:lnTo>
                  <a:pt x="6858" y="6858"/>
                </a:lnTo>
                <a:lnTo>
                  <a:pt x="9137917" y="6858"/>
                </a:lnTo>
                <a:lnTo>
                  <a:pt x="9137917" y="857250"/>
                </a:lnTo>
                <a:lnTo>
                  <a:pt x="9144000" y="857250"/>
                </a:lnTo>
                <a:lnTo>
                  <a:pt x="9144000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844296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199"/>
                </a:moveTo>
                <a:lnTo>
                  <a:pt x="8763000" y="0"/>
                </a:lnTo>
                <a:lnTo>
                  <a:pt x="0" y="0"/>
                </a:lnTo>
                <a:lnTo>
                  <a:pt x="0" y="76199"/>
                </a:lnTo>
                <a:lnTo>
                  <a:pt x="876300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7239" y="1711451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50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402" y="774445"/>
            <a:ext cx="91325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7880" y="2576270"/>
            <a:ext cx="5897638" cy="197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31900" y="2576270"/>
            <a:ext cx="7848600" cy="2990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5080" indent="1490980" algn="ctr">
              <a:lnSpc>
                <a:spcPct val="145500"/>
              </a:lnSpc>
              <a:spcBef>
                <a:spcPts val="95"/>
              </a:spcBef>
            </a:pPr>
            <a:r>
              <a:rPr dirty="0">
                <a:solidFill>
                  <a:srgbClr val="33339A"/>
                </a:solidFill>
              </a:rPr>
              <a:t> </a:t>
            </a:r>
            <a:r>
              <a:rPr lang="en-IN" dirty="0">
                <a:solidFill>
                  <a:srgbClr val="33339A"/>
                </a:solidFill>
              </a:rPr>
              <a:t>Unit 5</a:t>
            </a:r>
          </a:p>
          <a:p>
            <a:pPr marL="13335" marR="5080" indent="1490980" algn="ctr">
              <a:lnSpc>
                <a:spcPct val="145500"/>
              </a:lnSpc>
              <a:spcBef>
                <a:spcPts val="95"/>
              </a:spcBef>
            </a:pPr>
            <a:r>
              <a:rPr lang="en-IN" spc="-5" dirty="0">
                <a:solidFill>
                  <a:srgbClr val="33339A"/>
                </a:solidFill>
              </a:rPr>
              <a:t>Application Layer</a:t>
            </a:r>
          </a:p>
          <a:p>
            <a:pPr marL="13335" marR="5080" indent="1490980" algn="ctr">
              <a:lnSpc>
                <a:spcPct val="145500"/>
              </a:lnSpc>
              <a:spcBef>
                <a:spcPts val="95"/>
              </a:spcBef>
            </a:pPr>
            <a:r>
              <a:rPr spc="-5" dirty="0"/>
              <a:t>Domain</a:t>
            </a:r>
            <a:r>
              <a:rPr spc="-20" dirty="0"/>
              <a:t> </a:t>
            </a:r>
            <a:r>
              <a:rPr spc="-5" dirty="0"/>
              <a:t>Name</a:t>
            </a:r>
            <a:r>
              <a:rPr lang="en-IN" spc="-5" dirty="0"/>
              <a:t> </a:t>
            </a:r>
            <a:r>
              <a:rPr spc="-5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573" y="6836916"/>
            <a:ext cx="519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25.1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426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25.6	</a:t>
            </a:r>
            <a:r>
              <a:rPr sz="2000" i="1" spc="-5" dirty="0">
                <a:latin typeface="Times New Roman"/>
                <a:cs typeface="Times New Roman"/>
              </a:rPr>
              <a:t>Hierarchy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name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439" y="1949195"/>
            <a:ext cx="7158228" cy="374065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690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25.7	</a:t>
            </a:r>
            <a:r>
              <a:rPr sz="2000" i="1" spc="-5" dirty="0">
                <a:latin typeface="Times New Roman"/>
                <a:cs typeface="Times New Roman"/>
              </a:rPr>
              <a:t>Zones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domains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039" y="2448305"/>
            <a:ext cx="5558028" cy="31988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2039" y="1644395"/>
            <a:ext cx="1143000" cy="41909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44123" y="16652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4839" y="2062733"/>
            <a:ext cx="9144000" cy="4274820"/>
            <a:chOff x="774839" y="2062733"/>
            <a:chExt cx="9144000" cy="4274820"/>
          </a:xfrm>
        </p:grpSpPr>
        <p:sp>
          <p:nvSpPr>
            <p:cNvPr id="15" name="object 15"/>
            <p:cNvSpPr/>
            <p:nvPr/>
          </p:nvSpPr>
          <p:spPr>
            <a:xfrm>
              <a:off x="774839" y="2062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2039" y="2215895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0139" y="2346197"/>
              <a:ext cx="8077200" cy="574675"/>
            </a:xfrm>
            <a:custGeom>
              <a:avLst/>
              <a:gdLst/>
              <a:ahLst/>
              <a:cxnLst/>
              <a:rect l="l" t="t" r="r" b="b"/>
              <a:pathLst>
                <a:path w="8077200" h="574675">
                  <a:moveTo>
                    <a:pt x="8077200" y="574548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574548"/>
                  </a:lnTo>
                  <a:lnTo>
                    <a:pt x="8077200" y="574548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2039" y="2063495"/>
              <a:ext cx="1143000" cy="14782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70139" y="2919983"/>
              <a:ext cx="8077200" cy="858519"/>
            </a:xfrm>
            <a:custGeom>
              <a:avLst/>
              <a:gdLst/>
              <a:ahLst/>
              <a:cxnLst/>
              <a:rect l="l" t="t" r="r" b="b"/>
              <a:pathLst>
                <a:path w="8077200" h="858520">
                  <a:moveTo>
                    <a:pt x="8077200" y="85801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8077200" y="8580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4839" y="377724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70139" y="3777246"/>
              <a:ext cx="8077200" cy="2560320"/>
            </a:xfrm>
            <a:custGeom>
              <a:avLst/>
              <a:gdLst/>
              <a:ahLst/>
              <a:cxnLst/>
              <a:rect l="l" t="t" r="r" b="b"/>
              <a:pathLst>
                <a:path w="8077200" h="2560320">
                  <a:moveTo>
                    <a:pt x="80772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4500"/>
                  </a:lnTo>
                  <a:lnTo>
                    <a:pt x="0" y="1715262"/>
                  </a:lnTo>
                  <a:lnTo>
                    <a:pt x="0" y="2560320"/>
                  </a:lnTo>
                  <a:lnTo>
                    <a:pt x="8077200" y="2560320"/>
                  </a:lnTo>
                  <a:lnTo>
                    <a:pt x="8077200" y="1715262"/>
                  </a:lnTo>
                  <a:lnTo>
                    <a:pt x="8077200" y="1714500"/>
                  </a:lnTo>
                  <a:lnTo>
                    <a:pt x="8077200" y="858012"/>
                  </a:lnTo>
                  <a:lnTo>
                    <a:pt x="8077200" y="85725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31931" y="2368550"/>
            <a:ext cx="7753350" cy="392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 marR="81915" indent="-635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A </a:t>
            </a:r>
            <a:r>
              <a:rPr sz="3200" b="1" spc="-10" dirty="0">
                <a:latin typeface="Arial"/>
                <a:cs typeface="Arial"/>
              </a:rPr>
              <a:t>primary server </a:t>
            </a:r>
            <a:r>
              <a:rPr sz="3200" b="1" spc="-5" dirty="0">
                <a:latin typeface="Arial"/>
                <a:cs typeface="Arial"/>
              </a:rPr>
              <a:t>loads all </a:t>
            </a:r>
            <a:r>
              <a:rPr sz="3200" b="1" spc="-10" dirty="0">
                <a:latin typeface="Arial"/>
                <a:cs typeface="Arial"/>
              </a:rPr>
              <a:t>information </a:t>
            </a:r>
            <a:r>
              <a:rPr sz="3200" b="1" spc="-5" dirty="0">
                <a:latin typeface="Arial"/>
                <a:cs typeface="Arial"/>
              </a:rPr>
              <a:t> from the disk file; the </a:t>
            </a:r>
            <a:r>
              <a:rPr sz="3200" b="1" spc="-10" dirty="0">
                <a:latin typeface="Arial"/>
                <a:cs typeface="Arial"/>
              </a:rPr>
              <a:t>secondary server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loads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all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information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from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primary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server.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065" marR="5080" indent="-1270"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When the </a:t>
            </a:r>
            <a:r>
              <a:rPr sz="3200" b="1" spc="-10" dirty="0">
                <a:latin typeface="Arial"/>
                <a:cs typeface="Arial"/>
              </a:rPr>
              <a:t>secondary downloads </a:t>
            </a:r>
            <a:r>
              <a:rPr sz="3200" b="1" spc="-5" dirty="0">
                <a:latin typeface="Arial"/>
                <a:cs typeface="Arial"/>
              </a:rPr>
              <a:t> information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from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primary,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it is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called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zone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transfer.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34325" y="64068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 dirty="0"/>
              <a:t>25-4	DNS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-55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INTERNET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2571750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39" y="2062746"/>
              <a:ext cx="9144000" cy="1715770"/>
            </a:xfrm>
            <a:custGeom>
              <a:avLst/>
              <a:gdLst/>
              <a:ahLst/>
              <a:cxnLst/>
              <a:rect l="l" t="t" r="r" b="b"/>
              <a:pathLst>
                <a:path w="9144000" h="1715770">
                  <a:moveTo>
                    <a:pt x="91440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5262"/>
                  </a:lnTo>
                  <a:lnTo>
                    <a:pt x="9144000" y="1715262"/>
                  </a:lnTo>
                  <a:lnTo>
                    <a:pt x="9144000" y="858012"/>
                  </a:lnTo>
                  <a:lnTo>
                    <a:pt x="9144000" y="8572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58373" y="1756663"/>
            <a:ext cx="8071484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DNS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protocol</a:t>
            </a:r>
            <a:r>
              <a:rPr sz="2800" b="1" i="1" dirty="0">
                <a:latin typeface="Times New Roman"/>
                <a:cs typeface="Times New Roman"/>
              </a:rPr>
              <a:t> that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used</a:t>
            </a:r>
            <a:r>
              <a:rPr sz="2800" b="1" i="1" dirty="0">
                <a:latin typeface="Times New Roman"/>
                <a:cs typeface="Times New Roman"/>
              </a:rPr>
              <a:t> in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different </a:t>
            </a:r>
            <a:r>
              <a:rPr sz="2800" b="1" i="1" spc="-5" dirty="0">
                <a:latin typeface="Times New Roman"/>
                <a:cs typeface="Times New Roman"/>
              </a:rPr>
              <a:t> platforms.</a:t>
            </a:r>
            <a:r>
              <a:rPr sz="2800" b="1" i="1" dirty="0">
                <a:latin typeface="Times New Roman"/>
                <a:cs typeface="Times New Roman"/>
              </a:rPr>
              <a:t> In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Internet,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domain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name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space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(tree)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divided </a:t>
            </a:r>
            <a:r>
              <a:rPr sz="2800" b="1" i="1" dirty="0">
                <a:latin typeface="Times New Roman"/>
                <a:cs typeface="Times New Roman"/>
              </a:rPr>
              <a:t>into </a:t>
            </a:r>
            <a:r>
              <a:rPr sz="2800" b="1" i="1" spc="-5" dirty="0">
                <a:latin typeface="Times New Roman"/>
                <a:cs typeface="Times New Roman"/>
              </a:rPr>
              <a:t>three </a:t>
            </a:r>
            <a:r>
              <a:rPr sz="2800" b="1" i="1" spc="-10" dirty="0">
                <a:latin typeface="Times New Roman"/>
                <a:cs typeface="Times New Roman"/>
              </a:rPr>
              <a:t>different </a:t>
            </a:r>
            <a:r>
              <a:rPr sz="2800" b="1" i="1" spc="-5" dirty="0">
                <a:latin typeface="Times New Roman"/>
                <a:cs typeface="Times New Roman"/>
              </a:rPr>
              <a:t>sections: generic </a:t>
            </a:r>
            <a:r>
              <a:rPr sz="2800" b="1" i="1" dirty="0">
                <a:latin typeface="Times New Roman"/>
                <a:cs typeface="Times New Roman"/>
              </a:rPr>
              <a:t> domains,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country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domains,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inverse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domain.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005973" y="4514528"/>
            <a:ext cx="4699000" cy="165988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640" algn="just">
              <a:lnSpc>
                <a:spcPct val="100000"/>
              </a:lnSpc>
              <a:spcBef>
                <a:spcPts val="56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2348865" algn="just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Generic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Domains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Country</a:t>
            </a:r>
            <a:r>
              <a:rPr sz="2400" b="1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Domains </a:t>
            </a:r>
            <a:r>
              <a:rPr sz="2400" b="1" spc="-5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Inverse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Domain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43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25.8	</a:t>
            </a:r>
            <a:r>
              <a:rPr sz="2000" i="1" spc="-5" dirty="0">
                <a:latin typeface="Times New Roman"/>
                <a:cs typeface="Times New Roman"/>
              </a:rPr>
              <a:t>DNS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INTERNET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845" y="2196845"/>
            <a:ext cx="7038593" cy="36385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463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42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25.9	</a:t>
            </a:r>
            <a:r>
              <a:rPr sz="2000" i="1" spc="-5" dirty="0">
                <a:latin typeface="Times New Roman"/>
                <a:cs typeface="Times New Roman"/>
              </a:rPr>
              <a:t>Generic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domains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5741" y="1409700"/>
            <a:ext cx="6956297" cy="503529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973" y="523747"/>
            <a:ext cx="3858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400" spc="-50" dirty="0">
                <a:solidFill>
                  <a:srgbClr val="3333CC"/>
                </a:solidFill>
              </a:rPr>
              <a:t>Table</a:t>
            </a:r>
            <a:r>
              <a:rPr sz="2400" spc="-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25.1	</a:t>
            </a:r>
            <a:r>
              <a:rPr sz="2000" i="1" spc="-5" dirty="0">
                <a:latin typeface="Times New Roman"/>
                <a:cs typeface="Times New Roman"/>
              </a:rPr>
              <a:t>Generic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domain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labels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6221" y="882396"/>
            <a:ext cx="6316802" cy="5810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463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60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25.10	</a:t>
            </a:r>
            <a:r>
              <a:rPr sz="2000" i="1" spc="-5" dirty="0">
                <a:latin typeface="Times New Roman"/>
                <a:cs typeface="Times New Roman"/>
              </a:rPr>
              <a:t>Country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domains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5797" y="1415795"/>
            <a:ext cx="4450841" cy="517245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3870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676147"/>
            <a:ext cx="3408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93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dirty="0">
                <a:solidFill>
                  <a:srgbClr val="3333CC"/>
                </a:solidFill>
              </a:rPr>
              <a:t> </a:t>
            </a:r>
            <a:r>
              <a:rPr sz="2400" spc="-35" dirty="0">
                <a:solidFill>
                  <a:srgbClr val="3333CC"/>
                </a:solidFill>
              </a:rPr>
              <a:t>25.11	</a:t>
            </a:r>
            <a:r>
              <a:rPr sz="2000" i="1" spc="-5" dirty="0">
                <a:latin typeface="Times New Roman"/>
                <a:cs typeface="Times New Roman"/>
              </a:rPr>
              <a:t>Inverse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domain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11300" y="1254252"/>
            <a:ext cx="8763000" cy="5267325"/>
            <a:chOff x="927239" y="1254252"/>
            <a:chExt cx="8763000" cy="5267325"/>
          </a:xfrm>
        </p:grpSpPr>
        <p:sp>
          <p:nvSpPr>
            <p:cNvPr id="5" name="object 5"/>
            <p:cNvSpPr/>
            <p:nvPr/>
          </p:nvSpPr>
          <p:spPr>
            <a:xfrm>
              <a:off x="927239" y="1254252"/>
              <a:ext cx="8763000" cy="19050"/>
            </a:xfrm>
            <a:custGeom>
              <a:avLst/>
              <a:gdLst/>
              <a:ahLst/>
              <a:cxnLst/>
              <a:rect l="l" t="t" r="r" b="b"/>
              <a:pathLst>
                <a:path w="8763000" h="19050">
                  <a:moveTo>
                    <a:pt x="8763000" y="19049"/>
                  </a:moveTo>
                  <a:lnTo>
                    <a:pt x="87630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763000" y="190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5595" y="1299972"/>
              <a:ext cx="4085844" cy="5221223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9" name="TextBox 8"/>
          <p:cNvSpPr txBox="1"/>
          <p:nvPr/>
        </p:nvSpPr>
        <p:spPr>
          <a:xfrm>
            <a:off x="4356100" y="1724025"/>
            <a:ext cx="6184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inverse domain is used for mapping an address to a name.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the server has received a request from the client, and the server contains the files of only authorized clients.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determine whether the client is on the authorized list or not, it sends a query to the DNS server and ask for mapping an address to the name.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 dirty="0"/>
              <a:t>25-5	RESOLUTION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463449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5973" y="1970786"/>
            <a:ext cx="8223884" cy="393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635">
              <a:lnSpc>
                <a:spcPct val="100000"/>
              </a:lnSpc>
              <a:spcBef>
                <a:spcPts val="100"/>
              </a:spcBef>
              <a:tabLst>
                <a:tab pos="1661160" algn="l"/>
                <a:tab pos="2011680" algn="l"/>
                <a:tab pos="2994025" algn="l"/>
                <a:tab pos="3442335" algn="l"/>
                <a:tab pos="3991610" algn="l"/>
                <a:tab pos="5268595" algn="l"/>
                <a:tab pos="5757545" algn="l"/>
                <a:tab pos="6306185" algn="l"/>
                <a:tab pos="7583805" algn="l"/>
                <a:tab pos="803211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M</a:t>
            </a:r>
            <a:r>
              <a:rPr sz="2800" b="1" i="1" dirty="0">
                <a:latin typeface="Times New Roman"/>
                <a:cs typeface="Times New Roman"/>
              </a:rPr>
              <a:t>appi</a:t>
            </a:r>
            <a:r>
              <a:rPr sz="2800" b="1" i="1" spc="-10" dirty="0">
                <a:latin typeface="Times New Roman"/>
                <a:cs typeface="Times New Roman"/>
              </a:rPr>
              <a:t>n</a:t>
            </a:r>
            <a:r>
              <a:rPr sz="2800" b="1" i="1" dirty="0">
                <a:latin typeface="Times New Roman"/>
                <a:cs typeface="Times New Roman"/>
              </a:rPr>
              <a:t>g	a	na</a:t>
            </a:r>
            <a:r>
              <a:rPr sz="2800" b="1" i="1" spc="-10" dirty="0">
                <a:latin typeface="Times New Roman"/>
                <a:cs typeface="Times New Roman"/>
              </a:rPr>
              <a:t>m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t</a:t>
            </a:r>
            <a:r>
              <a:rPr sz="2800" b="1" i="1" dirty="0">
                <a:latin typeface="Times New Roman"/>
                <a:cs typeface="Times New Roman"/>
              </a:rPr>
              <a:t>o	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n	</a:t>
            </a:r>
            <a:r>
              <a:rPr sz="2800" b="1" i="1" spc="-5" dirty="0">
                <a:latin typeface="Times New Roman"/>
                <a:cs typeface="Times New Roman"/>
              </a:rPr>
              <a:t>addres</a:t>
            </a:r>
            <a:r>
              <a:rPr sz="2800" b="1" i="1" dirty="0">
                <a:latin typeface="Times New Roman"/>
                <a:cs typeface="Times New Roman"/>
              </a:rPr>
              <a:t>s	or	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n	</a:t>
            </a:r>
            <a:r>
              <a:rPr sz="2800" b="1" i="1" spc="-5" dirty="0">
                <a:latin typeface="Times New Roman"/>
                <a:cs typeface="Times New Roman"/>
              </a:rPr>
              <a:t>addres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t</a:t>
            </a:r>
            <a:r>
              <a:rPr sz="2800" b="1" i="1" dirty="0">
                <a:latin typeface="Times New Roman"/>
                <a:cs typeface="Times New Roman"/>
              </a:rPr>
              <a:t>o	a  name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called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name-address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resolution.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2310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Resolver</a:t>
            </a:r>
            <a:endParaRPr sz="2400">
              <a:latin typeface="Times New Roman"/>
              <a:cs typeface="Times New Roman"/>
            </a:endParaRPr>
          </a:p>
          <a:p>
            <a:pPr marL="12700" marR="4353560">
              <a:lnSpc>
                <a:spcPct val="100000"/>
              </a:lnSpc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Mappin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Name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400" b="1" spc="-1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dd</a:t>
            </a:r>
            <a:r>
              <a:rPr sz="24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esses 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Mapping</a:t>
            </a:r>
            <a:r>
              <a:rPr sz="2400" b="1" spc="-1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Add</a:t>
            </a:r>
            <a:r>
              <a:rPr sz="24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esses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to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Names  Recursive</a:t>
            </a:r>
            <a:r>
              <a:rPr sz="2400" b="1" spc="5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Resolution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Caching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523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25.1	</a:t>
            </a:r>
            <a:r>
              <a:rPr sz="2000" i="1" spc="-5" dirty="0">
                <a:latin typeface="Times New Roman"/>
                <a:cs typeface="Times New Roman"/>
              </a:rPr>
              <a:t>Example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 using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DNS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823" y="2356104"/>
            <a:ext cx="7595616" cy="363169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25.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945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25.12	</a:t>
            </a:r>
            <a:r>
              <a:rPr sz="2000" i="1" spc="-5" dirty="0">
                <a:latin typeface="Times New Roman"/>
                <a:cs typeface="Times New Roman"/>
              </a:rPr>
              <a:t>Recursive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resolution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4271" y="1872995"/>
            <a:ext cx="7211568" cy="44135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789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25.13	</a:t>
            </a:r>
            <a:r>
              <a:rPr sz="2000" i="1" spc="-5" dirty="0">
                <a:latin typeface="Times New Roman"/>
                <a:cs typeface="Times New Roman"/>
              </a:rPr>
              <a:t>Iterative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resolution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5821" y="2063495"/>
            <a:ext cx="5859017" cy="40767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 dirty="0"/>
              <a:t>25-6	DNS</a:t>
            </a:r>
            <a:r>
              <a:rPr spc="-30" dirty="0"/>
              <a:t> </a:t>
            </a:r>
            <a:r>
              <a:rPr spc="-5" dirty="0"/>
              <a:t>MESSAGES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05973" y="1831339"/>
            <a:ext cx="8224520" cy="3611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DNS </a:t>
            </a:r>
            <a:r>
              <a:rPr sz="2800" b="1" i="1" dirty="0">
                <a:latin typeface="Times New Roman"/>
                <a:cs typeface="Times New Roman"/>
              </a:rPr>
              <a:t>has </a:t>
            </a:r>
            <a:r>
              <a:rPr sz="2800" b="1" i="1" spc="-5" dirty="0">
                <a:latin typeface="Times New Roman"/>
                <a:cs typeface="Times New Roman"/>
              </a:rPr>
              <a:t>two types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messages: query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145" dirty="0">
                <a:latin typeface="Times New Roman"/>
                <a:cs typeface="Times New Roman"/>
              </a:rPr>
              <a:t>response.. </a:t>
            </a:r>
            <a:r>
              <a:rPr sz="2800" b="1" i="1" spc="-1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Both types have the same format. The query message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consists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header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question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records;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response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message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consists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30" dirty="0">
                <a:latin typeface="Times New Roman"/>
                <a:cs typeface="Times New Roman"/>
              </a:rPr>
              <a:t>header,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question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records,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answer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records,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authoritative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records,</a:t>
            </a:r>
            <a:r>
              <a:rPr sz="2800" b="1" i="1" dirty="0">
                <a:latin typeface="Times New Roman"/>
                <a:cs typeface="Times New Roman"/>
              </a:rPr>
              <a:t> and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additional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records.</a:t>
            </a:r>
            <a:endParaRPr sz="2800">
              <a:latin typeface="Times New Roman"/>
              <a:cs typeface="Times New Roman"/>
            </a:endParaRPr>
          </a:p>
          <a:p>
            <a:pPr marL="40640" algn="just">
              <a:lnSpc>
                <a:spcPct val="100000"/>
              </a:lnSpc>
              <a:spcBef>
                <a:spcPts val="143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921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25.14	</a:t>
            </a:r>
            <a:r>
              <a:rPr sz="2000" i="1" spc="-5" dirty="0">
                <a:latin typeface="Times New Roman"/>
                <a:cs typeface="Times New Roman"/>
              </a:rPr>
              <a:t>Query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response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messages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575" y="2681477"/>
            <a:ext cx="7751064" cy="323011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340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25.15	</a:t>
            </a:r>
            <a:r>
              <a:rPr sz="2000" i="1" spc="-5" dirty="0">
                <a:latin typeface="Times New Roman"/>
                <a:cs typeface="Times New Roman"/>
              </a:rPr>
              <a:t>Header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format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765" y="2816351"/>
            <a:ext cx="8821673" cy="22783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55090" algn="l"/>
              </a:tabLst>
            </a:pPr>
            <a:r>
              <a:rPr spc="-5" dirty="0"/>
              <a:t>25-7	TYPES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35" dirty="0"/>
              <a:t> </a:t>
            </a:r>
            <a:r>
              <a:rPr spc="-5" dirty="0"/>
              <a:t>RECORDS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82173" y="1895348"/>
            <a:ext cx="8148320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As we saw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Section </a:t>
            </a:r>
            <a:r>
              <a:rPr sz="2800" b="1" i="1" spc="-204" dirty="0">
                <a:latin typeface="Times New Roman"/>
                <a:cs typeface="Times New Roman"/>
              </a:rPr>
              <a:t>25..6,,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two types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records are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used </a:t>
            </a:r>
            <a:r>
              <a:rPr sz="2800" b="1" i="1" dirty="0">
                <a:latin typeface="Times New Roman"/>
                <a:cs typeface="Times New Roman"/>
              </a:rPr>
              <a:t>in DNS. </a:t>
            </a:r>
            <a:r>
              <a:rPr sz="2800" b="1" i="1" spc="-5" dirty="0">
                <a:latin typeface="Times New Roman"/>
                <a:cs typeface="Times New Roman"/>
              </a:rPr>
              <a:t>The question records are used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question section </a:t>
            </a:r>
            <a:r>
              <a:rPr sz="2800" b="1" i="1" dirty="0">
                <a:latin typeface="Times New Roman"/>
                <a:cs typeface="Times New Roman"/>
              </a:rPr>
              <a:t>of the </a:t>
            </a:r>
            <a:r>
              <a:rPr sz="2800" b="1" i="1" spc="-5" dirty="0">
                <a:latin typeface="Times New Roman"/>
                <a:cs typeface="Times New Roman"/>
              </a:rPr>
              <a:t>query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response </a:t>
            </a:r>
            <a:r>
              <a:rPr sz="2800" b="1" i="1" spc="-145" dirty="0">
                <a:latin typeface="Times New Roman"/>
                <a:cs typeface="Times New Roman"/>
              </a:rPr>
              <a:t>messages.. </a:t>
            </a:r>
            <a:r>
              <a:rPr sz="2800" b="1" i="1" spc="-1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resource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records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used</a:t>
            </a:r>
            <a:r>
              <a:rPr sz="2800" b="1" i="1" dirty="0">
                <a:latin typeface="Times New Roman"/>
                <a:cs typeface="Times New Roman"/>
              </a:rPr>
              <a:t> in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answer, 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authoritative,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additional information sections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response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message.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5906135">
              <a:lnSpc>
                <a:spcPct val="100000"/>
              </a:lnSpc>
              <a:spcBef>
                <a:spcPts val="409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Question Record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Resource</a:t>
            </a:r>
            <a:r>
              <a:rPr sz="24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Record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 dirty="0"/>
              <a:t>25-8	REGISTRARS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3429000"/>
            <a:chOff x="774839" y="120624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39" y="2062746"/>
              <a:ext cx="9144000" cy="2573020"/>
            </a:xfrm>
            <a:custGeom>
              <a:avLst/>
              <a:gdLst/>
              <a:ahLst/>
              <a:cxnLst/>
              <a:rect l="l" t="t" r="r" b="b"/>
              <a:pathLst>
                <a:path w="9144000" h="2573020">
                  <a:moveTo>
                    <a:pt x="91440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4500"/>
                  </a:lnTo>
                  <a:lnTo>
                    <a:pt x="0" y="1715262"/>
                  </a:lnTo>
                  <a:lnTo>
                    <a:pt x="0" y="2572512"/>
                  </a:lnTo>
                  <a:lnTo>
                    <a:pt x="9144000" y="2572512"/>
                  </a:lnTo>
                  <a:lnTo>
                    <a:pt x="9144000" y="1715262"/>
                  </a:lnTo>
                  <a:lnTo>
                    <a:pt x="9144000" y="1714500"/>
                  </a:lnTo>
                  <a:lnTo>
                    <a:pt x="9144000" y="858012"/>
                  </a:lnTo>
                  <a:lnTo>
                    <a:pt x="9144000" y="8572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58373" y="1801622"/>
            <a:ext cx="807212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How are </a:t>
            </a:r>
            <a:r>
              <a:rPr sz="2800" b="1" i="1" dirty="0">
                <a:latin typeface="Times New Roman"/>
                <a:cs typeface="Times New Roman"/>
              </a:rPr>
              <a:t>new </a:t>
            </a:r>
            <a:r>
              <a:rPr sz="2800" b="1" i="1" spc="-5" dirty="0">
                <a:latin typeface="Times New Roman"/>
                <a:cs typeface="Times New Roman"/>
              </a:rPr>
              <a:t>domains added to DNS? </a:t>
            </a:r>
            <a:r>
              <a:rPr sz="2800" b="1" i="1" dirty="0">
                <a:latin typeface="Times New Roman"/>
                <a:cs typeface="Times New Roman"/>
              </a:rPr>
              <a:t>This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done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through a </a:t>
            </a:r>
            <a:r>
              <a:rPr sz="2800" b="1" i="1" spc="-20" dirty="0">
                <a:latin typeface="Times New Roman"/>
                <a:cs typeface="Times New Roman"/>
              </a:rPr>
              <a:t>registrar,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commercial entity accredited by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5" dirty="0">
                <a:latin typeface="Times New Roman"/>
                <a:cs typeface="Times New Roman"/>
              </a:rPr>
              <a:t>ICANN..</a:t>
            </a:r>
            <a:r>
              <a:rPr sz="2800" b="1" i="1" spc="4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registrar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first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verifies</a:t>
            </a:r>
            <a:r>
              <a:rPr sz="2800" b="1" i="1" dirty="0">
                <a:latin typeface="Times New Roman"/>
                <a:cs typeface="Times New Roman"/>
              </a:rPr>
              <a:t> that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requested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domain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name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unique </a:t>
            </a:r>
            <a:r>
              <a:rPr sz="2800" b="1" i="1" spc="-5" dirty="0">
                <a:latin typeface="Times New Roman"/>
                <a:cs typeface="Times New Roman"/>
              </a:rPr>
              <a:t>and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enters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into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DNS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75" dirty="0">
                <a:latin typeface="Times New Roman"/>
                <a:cs typeface="Times New Roman"/>
              </a:rPr>
              <a:t>database..</a:t>
            </a:r>
            <a:r>
              <a:rPr sz="2800" b="1" i="1" spc="-1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1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fee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160" dirty="0">
                <a:latin typeface="Times New Roman"/>
                <a:cs typeface="Times New Roman"/>
              </a:rPr>
              <a:t>charged..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873" y="596899"/>
            <a:ext cx="7581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25</a:t>
            </a:r>
            <a:r>
              <a:rPr spc="-10" dirty="0"/>
              <a:t>-</a:t>
            </a:r>
            <a:r>
              <a:rPr spc="-5" dirty="0"/>
              <a:t>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521334"/>
            <a:chOff x="774839" y="1206246"/>
            <a:chExt cx="9144000" cy="521334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43420" y="596899"/>
            <a:ext cx="520890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945" marR="5080" indent="-6858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DYNAMIC DOMAIN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NAME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SYSTEM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(DDNS)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005957" y="1971548"/>
            <a:ext cx="8070850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DNS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master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file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must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updated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120" dirty="0">
                <a:latin typeface="Times New Roman"/>
                <a:cs typeface="Times New Roman"/>
              </a:rPr>
              <a:t>dynamically.. </a:t>
            </a:r>
            <a:r>
              <a:rPr sz="2800" b="1" i="1" spc="-11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Dynamic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Domain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sz="2800" b="1" i="1" spc="6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sz="2800" b="1" i="1" spc="6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(DDNS) </a:t>
            </a:r>
            <a:r>
              <a:rPr sz="28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therefore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was</a:t>
            </a:r>
            <a:r>
              <a:rPr sz="2800" b="1" i="1" spc="-5" dirty="0">
                <a:latin typeface="Times New Roman"/>
                <a:cs typeface="Times New Roman"/>
              </a:rPr>
              <a:t> devised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respond</a:t>
            </a:r>
            <a:r>
              <a:rPr sz="2800" b="1" i="1" dirty="0">
                <a:latin typeface="Times New Roman"/>
                <a:cs typeface="Times New Roman"/>
              </a:rPr>
              <a:t> to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20" dirty="0">
                <a:latin typeface="Times New Roman"/>
                <a:cs typeface="Times New Roman"/>
              </a:rPr>
              <a:t>need..</a:t>
            </a:r>
            <a:r>
              <a:rPr sz="2800" b="1" i="1" spc="-11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DDNS,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when</a:t>
            </a:r>
            <a:r>
              <a:rPr sz="2800" b="1" i="1" dirty="0">
                <a:latin typeface="Times New Roman"/>
                <a:cs typeface="Times New Roman"/>
              </a:rPr>
              <a:t> 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binding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between</a:t>
            </a:r>
            <a:r>
              <a:rPr sz="2800" b="1" i="1" dirty="0">
                <a:latin typeface="Times New Roman"/>
                <a:cs typeface="Times New Roman"/>
              </a:rPr>
              <a:t> 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name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 is determined,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information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sent, usually </a:t>
            </a:r>
            <a:r>
              <a:rPr sz="2800" b="1" i="1" dirty="0">
                <a:latin typeface="Times New Roman"/>
                <a:cs typeface="Times New Roman"/>
              </a:rPr>
              <a:t> by </a:t>
            </a:r>
            <a:r>
              <a:rPr sz="2800" b="1" i="1" spc="-5" dirty="0">
                <a:latin typeface="Times New Roman"/>
                <a:cs typeface="Times New Roman"/>
              </a:rPr>
              <a:t>DHCP to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primary DNS </a:t>
            </a:r>
            <a:r>
              <a:rPr sz="2800" b="1" i="1" spc="-30" dirty="0">
                <a:latin typeface="Times New Roman"/>
                <a:cs typeface="Times New Roman"/>
              </a:rPr>
              <a:t>server. </a:t>
            </a:r>
            <a:r>
              <a:rPr sz="2800" b="1" i="1" spc="-5" dirty="0">
                <a:latin typeface="Times New Roman"/>
                <a:cs typeface="Times New Roman"/>
              </a:rPr>
              <a:t>The primary </a:t>
            </a:r>
            <a:r>
              <a:rPr sz="2800" b="1" i="1" spc="-10" dirty="0">
                <a:latin typeface="Times New Roman"/>
                <a:cs typeface="Times New Roman"/>
              </a:rPr>
              <a:t>server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updates the </a:t>
            </a:r>
            <a:r>
              <a:rPr sz="2800" b="1" i="1" spc="-120" dirty="0">
                <a:latin typeface="Times New Roman"/>
                <a:cs typeface="Times New Roman"/>
              </a:rPr>
              <a:t>zone..</a:t>
            </a:r>
            <a:r>
              <a:rPr sz="2800" b="1" i="1" spc="-11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secondary servers are notified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either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actively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passively.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565910" algn="l"/>
              </a:tabLst>
            </a:pPr>
            <a:r>
              <a:rPr spc="-5" dirty="0"/>
              <a:t>25-10	</a:t>
            </a:r>
            <a:r>
              <a:rPr spc="-25" dirty="0"/>
              <a:t>ENCAPSULATION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82173" y="1831339"/>
            <a:ext cx="8071484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DNS can use either UDP </a:t>
            </a:r>
            <a:r>
              <a:rPr sz="2800" b="1" i="1" dirty="0">
                <a:latin typeface="Times New Roman"/>
                <a:cs typeface="Times New Roman"/>
              </a:rPr>
              <a:t>or </a:t>
            </a:r>
            <a:r>
              <a:rPr sz="2800" b="1" i="1" spc="-220" dirty="0">
                <a:latin typeface="Times New Roman"/>
                <a:cs typeface="Times New Roman"/>
              </a:rPr>
              <a:t>TCP..</a:t>
            </a:r>
            <a:r>
              <a:rPr sz="2800" b="1" i="1" spc="-2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 both </a:t>
            </a:r>
            <a:r>
              <a:rPr sz="2800" b="1" i="1" spc="-5" dirty="0">
                <a:latin typeface="Times New Roman"/>
                <a:cs typeface="Times New Roman"/>
              </a:rPr>
              <a:t>cases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well-known port used by the server is port 53. UDP is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used when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size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the response message is less </a:t>
            </a:r>
            <a:r>
              <a:rPr sz="2800" b="1" i="1" dirty="0">
                <a:latin typeface="Times New Roman"/>
                <a:cs typeface="Times New Roman"/>
              </a:rPr>
              <a:t>than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512 bytes because most UDP packages have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512-byte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packet size </a:t>
            </a:r>
            <a:r>
              <a:rPr sz="2800" b="1" i="1" spc="-105" dirty="0">
                <a:latin typeface="Times New Roman"/>
                <a:cs typeface="Times New Roman"/>
              </a:rPr>
              <a:t>limit.. </a:t>
            </a:r>
            <a:r>
              <a:rPr sz="2800" b="1" i="1" dirty="0">
                <a:latin typeface="Times New Roman"/>
                <a:cs typeface="Times New Roman"/>
              </a:rPr>
              <a:t>If the </a:t>
            </a:r>
            <a:r>
              <a:rPr sz="2800" b="1" i="1" spc="-5" dirty="0">
                <a:latin typeface="Times New Roman"/>
                <a:cs typeface="Times New Roman"/>
              </a:rPr>
              <a:t>size of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response message is </a:t>
            </a:r>
            <a:r>
              <a:rPr sz="2800" b="1" i="1" dirty="0">
                <a:latin typeface="Times New Roman"/>
                <a:cs typeface="Times New Roman"/>
              </a:rPr>
              <a:t> more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than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512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bytes,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TCP</a:t>
            </a:r>
            <a:r>
              <a:rPr sz="2800" b="1" i="1" spc="-1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connection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used.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198880" marR="106045" indent="-1078230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DNS </a:t>
            </a:r>
            <a:r>
              <a:rPr sz="3200" b="1" spc="-5" dirty="0">
                <a:latin typeface="Arial"/>
                <a:cs typeface="Arial"/>
              </a:rPr>
              <a:t>can use the </a:t>
            </a:r>
            <a:r>
              <a:rPr sz="3200" b="1" spc="-10" dirty="0">
                <a:latin typeface="Arial"/>
                <a:cs typeface="Arial"/>
              </a:rPr>
              <a:t>services </a:t>
            </a:r>
            <a:r>
              <a:rPr sz="3200" b="1" spc="-5" dirty="0">
                <a:latin typeface="Arial"/>
                <a:cs typeface="Arial"/>
              </a:rPr>
              <a:t>of </a:t>
            </a:r>
            <a:r>
              <a:rPr sz="3200" b="1" spc="-10" dirty="0">
                <a:latin typeface="Arial"/>
                <a:cs typeface="Arial"/>
              </a:rPr>
              <a:t>UDP </a:t>
            </a:r>
            <a:r>
              <a:rPr sz="3200" b="1" spc="-5" dirty="0">
                <a:latin typeface="Arial"/>
                <a:cs typeface="Arial"/>
              </a:rPr>
              <a:t>or </a:t>
            </a:r>
            <a:r>
              <a:rPr sz="3200" b="1" spc="-10" dirty="0">
                <a:latin typeface="Arial"/>
                <a:cs typeface="Arial"/>
              </a:rPr>
              <a:t>TCP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using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well-known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port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53.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34325" y="41970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25.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075" algn="l"/>
              </a:tabLst>
            </a:pPr>
            <a:r>
              <a:rPr spc="-5" dirty="0"/>
              <a:t>25-1	NAME</a:t>
            </a:r>
            <a:r>
              <a:rPr spc="-25" dirty="0"/>
              <a:t> </a:t>
            </a:r>
            <a:r>
              <a:rPr spc="-50" dirty="0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05973" y="1894586"/>
            <a:ext cx="8223884" cy="3980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130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be unambiguous,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names assigned to machines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must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carefully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selected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from</a:t>
            </a:r>
            <a:r>
              <a:rPr sz="2800" b="1" i="1" dirty="0">
                <a:latin typeface="Times New Roman"/>
                <a:cs typeface="Times New Roman"/>
              </a:rPr>
              <a:t> 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name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space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with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complete control over the binding between the names </a:t>
            </a:r>
            <a:r>
              <a:rPr sz="2800" b="1" i="1" dirty="0">
                <a:latin typeface="Times New Roman"/>
                <a:cs typeface="Times New Roman"/>
              </a:rPr>
              <a:t> and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IP</a:t>
            </a:r>
            <a:r>
              <a:rPr sz="2800" b="1" i="1" spc="-1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addresses.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2700" marR="4893945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Flat Name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Space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 Hierarchical</a:t>
            </a:r>
            <a:r>
              <a:rPr sz="2400" b="1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Name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Space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25.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3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 dirty="0"/>
              <a:t>25-2	DOMAIN NAME </a:t>
            </a:r>
            <a:r>
              <a:rPr spc="-50" dirty="0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5973" y="1923542"/>
            <a:ext cx="8224520" cy="437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130" dirty="0">
                <a:latin typeface="Times New Roman"/>
                <a:cs typeface="Times New Roman"/>
              </a:rPr>
              <a:t>To</a:t>
            </a:r>
            <a:r>
              <a:rPr sz="2800" b="1" i="1" spc="-1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have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hierarchical </a:t>
            </a:r>
            <a:r>
              <a:rPr sz="2800" b="1" i="1" dirty="0">
                <a:latin typeface="Times New Roman"/>
                <a:cs typeface="Times New Roman"/>
              </a:rPr>
              <a:t>name </a:t>
            </a:r>
            <a:r>
              <a:rPr sz="2800" b="1" i="1" spc="-5" dirty="0">
                <a:latin typeface="Times New Roman"/>
                <a:cs typeface="Times New Roman"/>
              </a:rPr>
              <a:t>space,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domain name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space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was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designed.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design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names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defined</a:t>
            </a:r>
            <a:r>
              <a:rPr sz="2800" b="1" i="1" spc="4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43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</a:t>
            </a:r>
            <a:r>
              <a:rPr sz="2800" b="1" i="1" spc="4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inverted-tree</a:t>
            </a:r>
            <a:r>
              <a:rPr sz="2800" b="1" i="1" spc="4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structure</a:t>
            </a:r>
            <a:r>
              <a:rPr sz="2800" b="1" i="1" spc="4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spc="43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4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root</a:t>
            </a:r>
            <a:r>
              <a:rPr sz="2800" b="1" i="1" spc="43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at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top.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tree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have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only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128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levels: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level</a:t>
            </a:r>
            <a:r>
              <a:rPr sz="2800" b="1" i="1" spc="6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(root)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285" dirty="0">
                <a:latin typeface="Times New Roman"/>
                <a:cs typeface="Times New Roman"/>
              </a:rPr>
              <a:t>127..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Label</a:t>
            </a:r>
            <a:endParaRPr sz="2400" dirty="0">
              <a:latin typeface="Times New Roman"/>
              <a:cs typeface="Times New Roman"/>
            </a:endParaRPr>
          </a:p>
          <a:p>
            <a:pPr marL="12700" marR="633349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Domain</a:t>
            </a:r>
            <a:r>
              <a:rPr sz="2400" b="1" spc="-9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Name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Domain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25.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4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771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25.2	</a:t>
            </a:r>
            <a:r>
              <a:rPr sz="2000" i="1" spc="-5" dirty="0">
                <a:latin typeface="Times New Roman"/>
                <a:cs typeface="Times New Roman"/>
              </a:rPr>
              <a:t>Domain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name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6191" y="2319527"/>
            <a:ext cx="7623047" cy="351586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25.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5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463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359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25.3	</a:t>
            </a:r>
            <a:r>
              <a:rPr sz="2000" i="1" spc="-5" dirty="0">
                <a:latin typeface="Times New Roman"/>
                <a:cs typeface="Times New Roman"/>
              </a:rPr>
              <a:t>Domain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names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labels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6375" y="1491996"/>
            <a:ext cx="6379464" cy="46642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25.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6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593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25.4	</a:t>
            </a:r>
            <a:r>
              <a:rPr sz="2000" i="1" spc="-5" dirty="0">
                <a:latin typeface="Times New Roman"/>
                <a:cs typeface="Times New Roman"/>
              </a:rPr>
              <a:t>FQDN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PQDN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3549" y="2913126"/>
            <a:ext cx="6663690" cy="16268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25.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7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2588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25.5	</a:t>
            </a:r>
            <a:r>
              <a:rPr sz="2000" i="1" spc="-5" dirty="0">
                <a:latin typeface="Times New Roman"/>
                <a:cs typeface="Times New Roman"/>
              </a:rPr>
              <a:t>Domains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5623" y="2025395"/>
            <a:ext cx="6452615" cy="4191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25.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8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 dirty="0"/>
              <a:t>25-3	DISTRIBUTION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35" dirty="0"/>
              <a:t> </a:t>
            </a:r>
            <a:r>
              <a:rPr spc="-5" dirty="0"/>
              <a:t>NAME</a:t>
            </a:r>
            <a:r>
              <a:rPr spc="5" dirty="0"/>
              <a:t> </a:t>
            </a:r>
            <a:r>
              <a:rPr spc="-50" dirty="0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3429000"/>
            <a:chOff x="774839" y="120624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39" y="2062746"/>
              <a:ext cx="9144000" cy="2573020"/>
            </a:xfrm>
            <a:custGeom>
              <a:avLst/>
              <a:gdLst/>
              <a:ahLst/>
              <a:cxnLst/>
              <a:rect l="l" t="t" r="r" b="b"/>
              <a:pathLst>
                <a:path w="9144000" h="2573020">
                  <a:moveTo>
                    <a:pt x="91440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4500"/>
                  </a:lnTo>
                  <a:lnTo>
                    <a:pt x="0" y="1715262"/>
                  </a:lnTo>
                  <a:lnTo>
                    <a:pt x="0" y="2572512"/>
                  </a:lnTo>
                  <a:lnTo>
                    <a:pt x="9144000" y="2572512"/>
                  </a:lnTo>
                  <a:lnTo>
                    <a:pt x="9144000" y="1715262"/>
                  </a:lnTo>
                  <a:lnTo>
                    <a:pt x="9144000" y="1714500"/>
                  </a:lnTo>
                  <a:lnTo>
                    <a:pt x="9144000" y="858012"/>
                  </a:lnTo>
                  <a:lnTo>
                    <a:pt x="9144000" y="8572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05973" y="1801622"/>
            <a:ext cx="8147684" cy="473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information contained in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domain name space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must be stored. </a:t>
            </a:r>
            <a:r>
              <a:rPr sz="2800" b="1" i="1" spc="-30" dirty="0">
                <a:latin typeface="Times New Roman"/>
                <a:cs typeface="Times New Roman"/>
              </a:rPr>
              <a:t>However, </a:t>
            </a:r>
            <a:r>
              <a:rPr sz="2800" b="1" i="1" spc="-5" dirty="0">
                <a:latin typeface="Times New Roman"/>
                <a:cs typeface="Times New Roman"/>
              </a:rPr>
              <a:t>it is very </a:t>
            </a:r>
            <a:r>
              <a:rPr sz="2800" b="1" i="1" spc="-10" dirty="0">
                <a:latin typeface="Times New Roman"/>
                <a:cs typeface="Times New Roman"/>
              </a:rPr>
              <a:t>inefficient </a:t>
            </a:r>
            <a:r>
              <a:rPr sz="2800" b="1" i="1" spc="-5" dirty="0">
                <a:latin typeface="Times New Roman"/>
                <a:cs typeface="Times New Roman"/>
              </a:rPr>
              <a:t>and also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unreliable to have just </a:t>
            </a:r>
            <a:r>
              <a:rPr sz="2800" b="1" i="1" dirty="0">
                <a:latin typeface="Times New Roman"/>
                <a:cs typeface="Times New Roman"/>
              </a:rPr>
              <a:t>one </a:t>
            </a:r>
            <a:r>
              <a:rPr sz="2800" b="1" i="1" spc="-5" dirty="0">
                <a:latin typeface="Times New Roman"/>
                <a:cs typeface="Times New Roman"/>
              </a:rPr>
              <a:t>computer store such </a:t>
            </a:r>
            <a:r>
              <a:rPr sz="2800" b="1" i="1" dirty="0">
                <a:latin typeface="Times New Roman"/>
                <a:cs typeface="Times New Roman"/>
              </a:rPr>
              <a:t>a huge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amount </a:t>
            </a:r>
            <a:r>
              <a:rPr sz="2800" b="1" i="1" spc="-5" dirty="0">
                <a:latin typeface="Times New Roman"/>
                <a:cs typeface="Times New Roman"/>
              </a:rPr>
              <a:t>of information.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this section, we discuss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distribution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domain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name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204" dirty="0">
                <a:latin typeface="Times New Roman"/>
                <a:cs typeface="Times New Roman"/>
              </a:rPr>
              <a:t>space..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5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4570095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Hierarchy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Name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Servers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Zone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Root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Primary</a:t>
            </a:r>
            <a:r>
              <a:rPr sz="24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and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Secondary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Servers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25.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9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</TotalTime>
  <Words>857</Words>
  <Application>Microsoft Office PowerPoint</Application>
  <PresentationFormat>Custom</PresentationFormat>
  <Paragraphs>103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PowerPoint Presentation</vt:lpstr>
      <vt:lpstr>Figure 25.1 Example of using the DNS service</vt:lpstr>
      <vt:lpstr>25-1 NAME SPACE</vt:lpstr>
      <vt:lpstr>25-2 DOMAIN NAME SPACE</vt:lpstr>
      <vt:lpstr>Figure 25.2 Domain name space</vt:lpstr>
      <vt:lpstr>Figure 25.3 Domain names and labels</vt:lpstr>
      <vt:lpstr>Figure 25.4 FQDN and PQDN</vt:lpstr>
      <vt:lpstr>Figure 25.5 Domains</vt:lpstr>
      <vt:lpstr>25-3 DISTRIBUTION OF NAME SPACE</vt:lpstr>
      <vt:lpstr>Figure 25.6 Hierarchy of name servers</vt:lpstr>
      <vt:lpstr>Figure 25.7 Zones and domains</vt:lpstr>
      <vt:lpstr>Note</vt:lpstr>
      <vt:lpstr>25-4 DNS IN THE INTERNET</vt:lpstr>
      <vt:lpstr>Figure 25.8 DNS IN THE INTERNET</vt:lpstr>
      <vt:lpstr>Figure 25.9 Generic domains</vt:lpstr>
      <vt:lpstr>Table 25.1 Generic domain labels</vt:lpstr>
      <vt:lpstr>Figure 25.10 Country domains</vt:lpstr>
      <vt:lpstr>Figure 25.11 Inverse domain</vt:lpstr>
      <vt:lpstr>25-5 RESOLUTION</vt:lpstr>
      <vt:lpstr>Figure 25.12 Recursive resolution</vt:lpstr>
      <vt:lpstr>Figure 25.13 Iterative resolution</vt:lpstr>
      <vt:lpstr>25-6 DNS MESSAGES</vt:lpstr>
      <vt:lpstr>Figure 25.14 Query and response messages</vt:lpstr>
      <vt:lpstr>Figure 25.15 Header format</vt:lpstr>
      <vt:lpstr>25-7 TYPES OF RECORDS</vt:lpstr>
      <vt:lpstr>25-8 REGISTRARS</vt:lpstr>
      <vt:lpstr>25-9</vt:lpstr>
      <vt:lpstr>25-10 ENCAPSULATION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ch25.ppt [Compatibility Mode]</dc:title>
  <dc:creator>Noi</dc:creator>
  <cp:lastModifiedBy>Rajanikanth Aluvalu</cp:lastModifiedBy>
  <cp:revision>5</cp:revision>
  <dcterms:created xsi:type="dcterms:W3CDTF">2023-11-24T04:36:42Z</dcterms:created>
  <dcterms:modified xsi:type="dcterms:W3CDTF">2024-11-11T09:31:40Z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2023-11-24T00:00:00Z</vt:filetime>
  </property>
</Properties>
</file>