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55" d="100"/>
          <a:sy n="55" d="100"/>
        </p:scale>
        <p:origin x="1552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65D9-4364-F8E1-9C09-D5AB7D6BD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FF644-2E63-29D7-58F7-4B6593E22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CA4EB-9D86-A5E8-D5BB-6CF285A3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21-01-2020</a:t>
            </a:r>
            <a:endParaRPr lang="en-IN" spc="-5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03BC9-06A7-9464-58F5-95FED4EA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</a:t>
            </a:r>
            <a:r>
              <a:rPr lang="en-IN" spc="-125"/>
              <a:t>r</a:t>
            </a:r>
            <a:r>
              <a:rPr lang="en-IN"/>
              <a:t>.</a:t>
            </a:r>
            <a:r>
              <a:rPr lang="en-IN" spc="-15"/>
              <a:t> </a:t>
            </a:r>
            <a:r>
              <a:rPr lang="en-IN"/>
              <a:t>Manas</a:t>
            </a:r>
            <a:r>
              <a:rPr lang="en-IN" spc="-5"/>
              <a:t> </a:t>
            </a:r>
            <a:r>
              <a:rPr lang="en-IN"/>
              <a:t>Kh</a:t>
            </a:r>
            <a:r>
              <a:rPr lang="en-IN" spc="-15"/>
              <a:t>a</a:t>
            </a:r>
            <a:r>
              <a:rPr lang="en-IN"/>
              <a:t>tua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6EA19-B03F-1CBD-04CC-A62F48B6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42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E61D-D467-6F06-2ACD-E1619DDD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82386-1945-1F46-EA30-D750AF8B9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38E45-3EC6-0546-2390-D265C08B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21-01-2020</a:t>
            </a:r>
            <a:endParaRPr lang="en-IN" spc="-5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20AC0-0AD8-8700-0880-7880C114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</a:t>
            </a:r>
            <a:r>
              <a:rPr lang="en-IN" spc="-125"/>
              <a:t>r</a:t>
            </a:r>
            <a:r>
              <a:rPr lang="en-IN"/>
              <a:t>.</a:t>
            </a:r>
            <a:r>
              <a:rPr lang="en-IN" spc="-15"/>
              <a:t> </a:t>
            </a:r>
            <a:r>
              <a:rPr lang="en-IN"/>
              <a:t>Manas</a:t>
            </a:r>
            <a:r>
              <a:rPr lang="en-IN" spc="-5"/>
              <a:t> </a:t>
            </a:r>
            <a:r>
              <a:rPr lang="en-IN"/>
              <a:t>Kh</a:t>
            </a:r>
            <a:r>
              <a:rPr lang="en-IN" spc="-15"/>
              <a:t>a</a:t>
            </a:r>
            <a:r>
              <a:rPr lang="en-IN"/>
              <a:t>tua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6B1F-8102-D50A-BB48-01A9D908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66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B92ED-323F-DB1D-A715-5495827BA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04E2F-3A44-8A43-9C23-3332153B8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684B4-556A-4FF3-61D1-B45D7FA3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21-01-2020</a:t>
            </a:r>
            <a:endParaRPr lang="en-IN" spc="-5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3813C-4CA4-0919-23B1-F952EA08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</a:t>
            </a:r>
            <a:r>
              <a:rPr lang="en-IN" spc="-125"/>
              <a:t>r</a:t>
            </a:r>
            <a:r>
              <a:rPr lang="en-IN"/>
              <a:t>.</a:t>
            </a:r>
            <a:r>
              <a:rPr lang="en-IN" spc="-15"/>
              <a:t> </a:t>
            </a:r>
            <a:r>
              <a:rPr lang="en-IN"/>
              <a:t>Manas</a:t>
            </a:r>
            <a:r>
              <a:rPr lang="en-IN" spc="-5"/>
              <a:t> </a:t>
            </a:r>
            <a:r>
              <a:rPr lang="en-IN"/>
              <a:t>Kh</a:t>
            </a:r>
            <a:r>
              <a:rPr lang="en-IN" spc="-15"/>
              <a:t>a</a:t>
            </a:r>
            <a:r>
              <a:rPr lang="en-IN"/>
              <a:t>tua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1C12-310E-C3D7-DEE8-F86D3A6E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56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4BE4-8D5A-20C7-1805-5300002E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01CB0-7E76-E999-EA65-A281AA197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8CC3B-1F7A-67FF-FFF7-4A5AE2B9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21-01-2020</a:t>
            </a:r>
            <a:endParaRPr lang="en-IN" spc="-5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53419-7811-692B-061C-3FDA4222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</a:t>
            </a:r>
            <a:r>
              <a:rPr lang="en-IN" spc="-125"/>
              <a:t>r</a:t>
            </a:r>
            <a:r>
              <a:rPr lang="en-IN"/>
              <a:t>.</a:t>
            </a:r>
            <a:r>
              <a:rPr lang="en-IN" spc="-15"/>
              <a:t> </a:t>
            </a:r>
            <a:r>
              <a:rPr lang="en-IN"/>
              <a:t>Manas</a:t>
            </a:r>
            <a:r>
              <a:rPr lang="en-IN" spc="-5"/>
              <a:t> </a:t>
            </a:r>
            <a:r>
              <a:rPr lang="en-IN"/>
              <a:t>Kh</a:t>
            </a:r>
            <a:r>
              <a:rPr lang="en-IN" spc="-15"/>
              <a:t>a</a:t>
            </a:r>
            <a:r>
              <a:rPr lang="en-IN"/>
              <a:t>tua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80E6A-4DA7-A176-4ACC-90C10F67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84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5EC6-1306-B97C-649A-06283E7B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F53B2-718E-2D67-0D43-F5243BF8A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28A90-6E2C-D272-038A-818FF6B5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21-01-2020</a:t>
            </a:r>
            <a:endParaRPr lang="en-IN" spc="-5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6B68A-7770-23EA-3F2A-FD8FE3DB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</a:t>
            </a:r>
            <a:r>
              <a:rPr lang="en-IN" spc="-125"/>
              <a:t>r</a:t>
            </a:r>
            <a:r>
              <a:rPr lang="en-IN"/>
              <a:t>.</a:t>
            </a:r>
            <a:r>
              <a:rPr lang="en-IN" spc="-15"/>
              <a:t> </a:t>
            </a:r>
            <a:r>
              <a:rPr lang="en-IN"/>
              <a:t>Manas</a:t>
            </a:r>
            <a:r>
              <a:rPr lang="en-IN" spc="-5"/>
              <a:t> </a:t>
            </a:r>
            <a:r>
              <a:rPr lang="en-IN"/>
              <a:t>Kh</a:t>
            </a:r>
            <a:r>
              <a:rPr lang="en-IN" spc="-15"/>
              <a:t>a</a:t>
            </a:r>
            <a:r>
              <a:rPr lang="en-IN"/>
              <a:t>tua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5B2A-F37E-61CF-3F4B-8C96D6E3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61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D99A-D28E-23E2-205C-1C2DCDDF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271A-282C-643A-7E00-0EEA8F2CB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F3217-8A49-4E57-6D99-7A625CD2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D2074-105E-45BF-0D71-2589FD68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21-01-2020</a:t>
            </a:r>
            <a:endParaRPr lang="en-IN" spc="-5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41833-AE7B-C6F3-B6BE-CB115524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</a:t>
            </a:r>
            <a:r>
              <a:rPr lang="en-IN" spc="-125"/>
              <a:t>r</a:t>
            </a:r>
            <a:r>
              <a:rPr lang="en-IN"/>
              <a:t>.</a:t>
            </a:r>
            <a:r>
              <a:rPr lang="en-IN" spc="-15"/>
              <a:t> </a:t>
            </a:r>
            <a:r>
              <a:rPr lang="en-IN"/>
              <a:t>Manas</a:t>
            </a:r>
            <a:r>
              <a:rPr lang="en-IN" spc="-5"/>
              <a:t> </a:t>
            </a:r>
            <a:r>
              <a:rPr lang="en-IN"/>
              <a:t>Kh</a:t>
            </a:r>
            <a:r>
              <a:rPr lang="en-IN" spc="-15"/>
              <a:t>a</a:t>
            </a:r>
            <a:r>
              <a:rPr lang="en-IN"/>
              <a:t>tua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AD1BC-1AA8-30C4-B8E4-14D55AC9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60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B009-1284-FBBA-2EF8-2A8E5027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771EE-45CC-F9F3-AF59-25D97275C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7C10B-44F6-BA53-1BFA-527B02FAA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2ED67-0D92-CAD1-1030-45C633BA8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17D8A-A358-3558-9A5E-5794C98E4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90DC6-7011-F3CF-9CFB-41C29A80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21-01-2020</a:t>
            </a:r>
            <a:endParaRPr lang="en-IN" spc="-5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65A7A-F167-ED37-7E94-783FD22A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</a:t>
            </a:r>
            <a:r>
              <a:rPr lang="en-IN" spc="-125"/>
              <a:t>r</a:t>
            </a:r>
            <a:r>
              <a:rPr lang="en-IN"/>
              <a:t>.</a:t>
            </a:r>
            <a:r>
              <a:rPr lang="en-IN" spc="-15"/>
              <a:t> </a:t>
            </a:r>
            <a:r>
              <a:rPr lang="en-IN"/>
              <a:t>Manas</a:t>
            </a:r>
            <a:r>
              <a:rPr lang="en-IN" spc="-5"/>
              <a:t> </a:t>
            </a:r>
            <a:r>
              <a:rPr lang="en-IN"/>
              <a:t>Kh</a:t>
            </a:r>
            <a:r>
              <a:rPr lang="en-IN" spc="-15"/>
              <a:t>a</a:t>
            </a:r>
            <a:r>
              <a:rPr lang="en-IN"/>
              <a:t>tua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01B9F-65E6-B290-1A38-E119237C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76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2E9A-32EB-3019-145E-4BD3D897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2161C-64A7-195D-C1F3-DCC7082C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21-01-2020</a:t>
            </a:r>
            <a:endParaRPr lang="en-IN" spc="-5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97954-89AB-3177-64AA-C5A5DAAB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</a:t>
            </a:r>
            <a:r>
              <a:rPr lang="en-IN" spc="-125"/>
              <a:t>r</a:t>
            </a:r>
            <a:r>
              <a:rPr lang="en-IN"/>
              <a:t>.</a:t>
            </a:r>
            <a:r>
              <a:rPr lang="en-IN" spc="-15"/>
              <a:t> </a:t>
            </a:r>
            <a:r>
              <a:rPr lang="en-IN"/>
              <a:t>Manas</a:t>
            </a:r>
            <a:r>
              <a:rPr lang="en-IN" spc="-5"/>
              <a:t> </a:t>
            </a:r>
            <a:r>
              <a:rPr lang="en-IN"/>
              <a:t>Kh</a:t>
            </a:r>
            <a:r>
              <a:rPr lang="en-IN" spc="-15"/>
              <a:t>a</a:t>
            </a:r>
            <a:r>
              <a:rPr lang="en-IN"/>
              <a:t>tua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3986D-EEBC-06CC-9921-BDF44755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66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7C6BD-41E8-2A0D-2282-21AED2C7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21-01-2020</a:t>
            </a:r>
            <a:endParaRPr lang="en-IN" spc="-5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5538A-1F87-EB9E-EB4B-59B63FDD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</a:t>
            </a:r>
            <a:r>
              <a:rPr lang="en-IN" spc="-125"/>
              <a:t>r</a:t>
            </a:r>
            <a:r>
              <a:rPr lang="en-IN"/>
              <a:t>.</a:t>
            </a:r>
            <a:r>
              <a:rPr lang="en-IN" spc="-15"/>
              <a:t> </a:t>
            </a:r>
            <a:r>
              <a:rPr lang="en-IN"/>
              <a:t>Manas</a:t>
            </a:r>
            <a:r>
              <a:rPr lang="en-IN" spc="-5"/>
              <a:t> </a:t>
            </a:r>
            <a:r>
              <a:rPr lang="en-IN"/>
              <a:t>Kh</a:t>
            </a:r>
            <a:r>
              <a:rPr lang="en-IN" spc="-15"/>
              <a:t>a</a:t>
            </a:r>
            <a:r>
              <a:rPr lang="en-IN"/>
              <a:t>tua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5D44A-80BA-BE32-60D1-7785AA93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94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A7FA-675A-A91D-7692-75240837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1B05-B775-3132-427F-2FD3B4CAB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5DB85-AF23-C9E4-9186-5A519F71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58197-4569-D8E7-6615-998FF4F9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21-01-2020</a:t>
            </a:r>
            <a:endParaRPr lang="en-IN" spc="-5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487F2-773C-981E-7578-66E5C215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</a:t>
            </a:r>
            <a:r>
              <a:rPr lang="en-IN" spc="-125"/>
              <a:t>r</a:t>
            </a:r>
            <a:r>
              <a:rPr lang="en-IN"/>
              <a:t>.</a:t>
            </a:r>
            <a:r>
              <a:rPr lang="en-IN" spc="-15"/>
              <a:t> </a:t>
            </a:r>
            <a:r>
              <a:rPr lang="en-IN"/>
              <a:t>Manas</a:t>
            </a:r>
            <a:r>
              <a:rPr lang="en-IN" spc="-5"/>
              <a:t> </a:t>
            </a:r>
            <a:r>
              <a:rPr lang="en-IN"/>
              <a:t>Kh</a:t>
            </a:r>
            <a:r>
              <a:rPr lang="en-IN" spc="-15"/>
              <a:t>a</a:t>
            </a:r>
            <a:r>
              <a:rPr lang="en-IN"/>
              <a:t>tua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7E070-ED54-D5D2-3D00-FDF51A69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20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EE42-4AE8-C70C-0A92-39BE2D27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6044A-1948-36BC-0F31-1DF725262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0745-1101-3E12-5779-E6233314B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B9850-7FE7-AD20-1FA9-0F954DDD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21-01-2020</a:t>
            </a:r>
            <a:endParaRPr lang="en-IN" spc="-5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A241B-758E-8588-3F2D-3C97AE8C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</a:t>
            </a:r>
            <a:r>
              <a:rPr lang="en-IN" spc="-125"/>
              <a:t>r</a:t>
            </a:r>
            <a:r>
              <a:rPr lang="en-IN"/>
              <a:t>.</a:t>
            </a:r>
            <a:r>
              <a:rPr lang="en-IN" spc="-15"/>
              <a:t> </a:t>
            </a:r>
            <a:r>
              <a:rPr lang="en-IN"/>
              <a:t>Manas</a:t>
            </a:r>
            <a:r>
              <a:rPr lang="en-IN" spc="-5"/>
              <a:t> </a:t>
            </a:r>
            <a:r>
              <a:rPr lang="en-IN"/>
              <a:t>Kh</a:t>
            </a:r>
            <a:r>
              <a:rPr lang="en-IN" spc="-15"/>
              <a:t>a</a:t>
            </a:r>
            <a:r>
              <a:rPr lang="en-IN"/>
              <a:t>tua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79EFF-F166-26AA-E8BB-320131F7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01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1D33F-19E5-7721-3041-BAEBF83F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CC0AD-C08C-11BD-D11D-10B152AFC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4033-8EA1-C753-FF0B-F39B6A4D1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5"/>
              <a:t>21-01-2020</a:t>
            </a:r>
            <a:endParaRPr lang="en-IN" spc="-5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317C8-B09D-CDCC-575D-1BF39B0D0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5"/>
              <a:t>D</a:t>
            </a:r>
            <a:r>
              <a:rPr lang="en-IN" spc="-125"/>
              <a:t>r</a:t>
            </a:r>
            <a:r>
              <a:rPr lang="en-IN"/>
              <a:t>.</a:t>
            </a:r>
            <a:r>
              <a:rPr lang="en-IN" spc="-15"/>
              <a:t> </a:t>
            </a:r>
            <a:r>
              <a:rPr lang="en-IN"/>
              <a:t>Manas</a:t>
            </a:r>
            <a:r>
              <a:rPr lang="en-IN" spc="-5"/>
              <a:t> </a:t>
            </a:r>
            <a:r>
              <a:rPr lang="en-IN"/>
              <a:t>Kh</a:t>
            </a:r>
            <a:r>
              <a:rPr lang="en-IN" spc="-15"/>
              <a:t>a</a:t>
            </a:r>
            <a:r>
              <a:rPr lang="en-IN"/>
              <a:t>tua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C20E-4E7F-3E5A-0095-30237ECEC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26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34261" y="2851150"/>
            <a:ext cx="6116955" cy="11874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718435" marR="5080" indent="-2706370">
              <a:lnSpc>
                <a:spcPct val="100600"/>
              </a:lnSpc>
              <a:spcBef>
                <a:spcPts val="70"/>
              </a:spcBef>
            </a:pP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E-MAIL</a:t>
            </a:r>
            <a:r>
              <a:rPr sz="40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-75" dirty="0">
                <a:solidFill>
                  <a:srgbClr val="FF0000"/>
                </a:solidFill>
                <a:latin typeface="Calibri"/>
                <a:cs typeface="Calibri"/>
              </a:rPr>
              <a:t>(SMTP,</a:t>
            </a:r>
            <a:r>
              <a:rPr sz="4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POP3,</a:t>
            </a:r>
            <a:r>
              <a:rPr sz="4000" b="1" spc="-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IMAP4); </a:t>
            </a:r>
            <a:r>
              <a:rPr sz="3600" b="1" spc="-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FTP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-76200"/>
            <a:ext cx="11677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POP3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143000" y="381000"/>
            <a:ext cx="7886700" cy="4351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2665" indent="-344170">
              <a:lnSpc>
                <a:spcPts val="1945"/>
              </a:lnSpc>
              <a:spcBef>
                <a:spcPts val="100"/>
              </a:spcBef>
              <a:buFont typeface="Arial MT"/>
              <a:buChar char="•"/>
              <a:tabLst>
                <a:tab pos="4812665" algn="l"/>
                <a:tab pos="4813300" algn="l"/>
              </a:tabLst>
            </a:pPr>
            <a:r>
              <a:rPr dirty="0"/>
              <a:t>In</a:t>
            </a:r>
            <a:r>
              <a:rPr spc="-10" dirty="0"/>
              <a:t> </a:t>
            </a:r>
            <a:r>
              <a:rPr dirty="0"/>
              <a:t>POP3,</a:t>
            </a:r>
            <a:r>
              <a:rPr spc="385" dirty="0"/>
              <a:t> </a:t>
            </a:r>
            <a:r>
              <a:rPr spc="-5" dirty="0"/>
              <a:t>user </a:t>
            </a:r>
            <a:r>
              <a:rPr spc="-10" dirty="0"/>
              <a:t>agent</a:t>
            </a:r>
            <a:r>
              <a:rPr dirty="0"/>
              <a:t> </a:t>
            </a:r>
            <a:r>
              <a:rPr spc="-15" dirty="0"/>
              <a:t>(UA)</a:t>
            </a:r>
            <a:r>
              <a:rPr spc="-5" dirty="0"/>
              <a:t> opens</a:t>
            </a:r>
            <a:r>
              <a:rPr spc="10" dirty="0"/>
              <a:t> </a:t>
            </a:r>
            <a:r>
              <a:rPr dirty="0"/>
              <a:t>a</a:t>
            </a:r>
            <a:r>
              <a:rPr spc="-15" dirty="0"/>
              <a:t> TCP</a:t>
            </a:r>
          </a:p>
          <a:p>
            <a:pPr marL="4812665">
              <a:lnSpc>
                <a:spcPts val="1945"/>
              </a:lnSpc>
            </a:pPr>
            <a:r>
              <a:rPr spc="-10" dirty="0"/>
              <a:t>connection</a:t>
            </a:r>
            <a:r>
              <a:rPr spc="1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mail </a:t>
            </a:r>
            <a:r>
              <a:rPr spc="-5" dirty="0"/>
              <a:t>server</a:t>
            </a:r>
            <a:r>
              <a:rPr dirty="0"/>
              <a:t> </a:t>
            </a:r>
            <a:r>
              <a:rPr spc="-5" dirty="0"/>
              <a:t>on</a:t>
            </a:r>
            <a:r>
              <a:rPr spc="15" dirty="0"/>
              <a:t> </a:t>
            </a:r>
            <a:r>
              <a:rPr spc="-5" dirty="0">
                <a:solidFill>
                  <a:srgbClr val="006FC0"/>
                </a:solidFill>
              </a:rPr>
              <a:t>port </a:t>
            </a:r>
            <a:r>
              <a:rPr dirty="0">
                <a:solidFill>
                  <a:srgbClr val="006FC0"/>
                </a:solidFill>
              </a:rPr>
              <a:t>110</a:t>
            </a:r>
            <a:r>
              <a:rPr dirty="0"/>
              <a:t>.</a:t>
            </a:r>
          </a:p>
          <a:p>
            <a:pPr marL="208279">
              <a:lnSpc>
                <a:spcPct val="100000"/>
              </a:lnSpc>
              <a:spcBef>
                <a:spcPts val="25"/>
              </a:spcBef>
            </a:pPr>
            <a:endParaRPr sz="1750" dirty="0"/>
          </a:p>
          <a:p>
            <a:pPr marL="4812665" indent="-344170">
              <a:lnSpc>
                <a:spcPct val="100000"/>
              </a:lnSpc>
              <a:buFont typeface="Arial MT"/>
              <a:buChar char="•"/>
              <a:tabLst>
                <a:tab pos="4812665" algn="l"/>
                <a:tab pos="4813300" algn="l"/>
              </a:tabLst>
            </a:pPr>
            <a:r>
              <a:rPr dirty="0"/>
              <a:t>POP3</a:t>
            </a:r>
            <a:r>
              <a:rPr spc="-20" dirty="0"/>
              <a:t> </a:t>
            </a:r>
            <a:r>
              <a:rPr spc="-10" dirty="0"/>
              <a:t>progresses</a:t>
            </a:r>
            <a:r>
              <a:rPr dirty="0"/>
              <a:t> </a:t>
            </a:r>
            <a:r>
              <a:rPr spc="-10" dirty="0"/>
              <a:t>through</a:t>
            </a:r>
            <a:r>
              <a:rPr spc="10" dirty="0"/>
              <a:t> </a:t>
            </a:r>
            <a:r>
              <a:rPr spc="-5" dirty="0">
                <a:solidFill>
                  <a:srgbClr val="C00000"/>
                </a:solidFill>
              </a:rPr>
              <a:t>three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phases</a:t>
            </a:r>
            <a:r>
              <a:rPr spc="-5" dirty="0"/>
              <a:t>:</a:t>
            </a:r>
          </a:p>
          <a:p>
            <a:pPr marL="5212715" lvl="1" indent="-286385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5212715" algn="l"/>
                <a:tab pos="5213350" algn="l"/>
              </a:tabLst>
            </a:pPr>
            <a:r>
              <a:rPr sz="1500" spc="-5" dirty="0">
                <a:latin typeface="Calibri"/>
                <a:cs typeface="Calibri"/>
              </a:rPr>
              <a:t>authorization,</a:t>
            </a:r>
            <a:endParaRPr sz="1500" dirty="0">
              <a:latin typeface="Calibri"/>
              <a:cs typeface="Calibri"/>
            </a:endParaRPr>
          </a:p>
          <a:p>
            <a:pPr marL="5212715" lvl="1" indent="-286385">
              <a:lnSpc>
                <a:spcPct val="100000"/>
              </a:lnSpc>
              <a:buFont typeface="Arial MT"/>
              <a:buChar char="–"/>
              <a:tabLst>
                <a:tab pos="5212715" algn="l"/>
                <a:tab pos="5213350" algn="l"/>
              </a:tabLst>
            </a:pPr>
            <a:r>
              <a:rPr sz="1500" spc="-5" dirty="0">
                <a:latin typeface="Calibri"/>
                <a:cs typeface="Calibri"/>
              </a:rPr>
              <a:t>transaction,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</a:p>
          <a:p>
            <a:pPr marL="5212715" lvl="1" indent="-286385">
              <a:lnSpc>
                <a:spcPct val="100000"/>
              </a:lnSpc>
              <a:buFont typeface="Arial MT"/>
              <a:buChar char="–"/>
              <a:tabLst>
                <a:tab pos="5212715" algn="l"/>
                <a:tab pos="5213350" algn="l"/>
              </a:tabLst>
            </a:pPr>
            <a:r>
              <a:rPr sz="1500" spc="-10" dirty="0">
                <a:latin typeface="Calibri"/>
                <a:cs typeface="Calibri"/>
              </a:rPr>
              <a:t>update</a:t>
            </a:r>
            <a:endParaRPr sz="1500" dirty="0">
              <a:latin typeface="Calibri"/>
              <a:cs typeface="Calibri"/>
            </a:endParaRPr>
          </a:p>
          <a:p>
            <a:pPr marL="208279">
              <a:lnSpc>
                <a:spcPct val="100000"/>
              </a:lnSpc>
            </a:pPr>
            <a:endParaRPr sz="1700" dirty="0"/>
          </a:p>
          <a:p>
            <a:pPr marL="208279">
              <a:lnSpc>
                <a:spcPct val="100000"/>
              </a:lnSpc>
              <a:spcBef>
                <a:spcPts val="35"/>
              </a:spcBef>
            </a:pPr>
            <a:endParaRPr sz="2100" dirty="0"/>
          </a:p>
          <a:p>
            <a:pPr marL="563880" marR="381000" indent="-342900">
              <a:lnSpc>
                <a:spcPct val="80000"/>
              </a:lnSpc>
              <a:buFont typeface="Arial MT"/>
              <a:buChar char="•"/>
              <a:tabLst>
                <a:tab pos="563245" algn="l"/>
                <a:tab pos="563880" algn="l"/>
              </a:tabLst>
            </a:pPr>
            <a:r>
              <a:rPr dirty="0"/>
              <a:t>In</a:t>
            </a:r>
            <a:r>
              <a:rPr spc="-5" dirty="0"/>
              <a:t> </a:t>
            </a:r>
            <a:r>
              <a:rPr dirty="0"/>
              <a:t>POP3</a:t>
            </a:r>
            <a:r>
              <a:rPr spc="-10" dirty="0"/>
              <a:t> </a:t>
            </a:r>
            <a:r>
              <a:rPr spc="-5" dirty="0"/>
              <a:t>transaction, </a:t>
            </a:r>
            <a:r>
              <a:rPr dirty="0"/>
              <a:t>the</a:t>
            </a:r>
            <a:r>
              <a:rPr spc="10" dirty="0"/>
              <a:t> </a:t>
            </a:r>
            <a:r>
              <a:rPr spc="-5" dirty="0"/>
              <a:t>user</a:t>
            </a:r>
            <a:r>
              <a:rPr spc="5" dirty="0"/>
              <a:t> </a:t>
            </a:r>
            <a:r>
              <a:rPr spc="-10" dirty="0"/>
              <a:t>agent</a:t>
            </a:r>
            <a:r>
              <a:rPr spc="10" dirty="0"/>
              <a:t> </a:t>
            </a:r>
            <a:r>
              <a:rPr spc="-15" dirty="0"/>
              <a:t>(UA)</a:t>
            </a:r>
            <a:r>
              <a:rPr spc="5" dirty="0"/>
              <a:t> </a:t>
            </a:r>
            <a:r>
              <a:rPr dirty="0"/>
              <a:t>issues</a:t>
            </a:r>
            <a:r>
              <a:rPr spc="-10" dirty="0"/>
              <a:t> </a:t>
            </a:r>
            <a:r>
              <a:rPr spc="-5" dirty="0">
                <a:solidFill>
                  <a:srgbClr val="C00000"/>
                </a:solidFill>
              </a:rPr>
              <a:t>commands</a:t>
            </a:r>
            <a:r>
              <a:rPr spc="-5" dirty="0"/>
              <a:t>,</a:t>
            </a:r>
            <a:r>
              <a:rPr dirty="0"/>
              <a:t> and</a:t>
            </a:r>
            <a:r>
              <a:rPr spc="1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5" dirty="0"/>
              <a:t>server</a:t>
            </a:r>
            <a:r>
              <a:rPr dirty="0"/>
              <a:t> </a:t>
            </a:r>
            <a:r>
              <a:rPr spc="-5" dirty="0"/>
              <a:t>replies</a:t>
            </a:r>
            <a:r>
              <a:rPr spc="5" dirty="0"/>
              <a:t> </a:t>
            </a:r>
            <a:r>
              <a:rPr spc="-15" dirty="0"/>
              <a:t>to </a:t>
            </a:r>
            <a:r>
              <a:rPr spc="-395" dirty="0"/>
              <a:t> </a:t>
            </a:r>
            <a:r>
              <a:rPr dirty="0"/>
              <a:t>each</a:t>
            </a:r>
            <a:r>
              <a:rPr spc="10" dirty="0"/>
              <a:t> </a:t>
            </a:r>
            <a:r>
              <a:rPr spc="-10" dirty="0"/>
              <a:t>command</a:t>
            </a:r>
            <a:r>
              <a:rPr spc="5" dirty="0"/>
              <a:t> </a:t>
            </a:r>
            <a:r>
              <a:rPr spc="-5" dirty="0"/>
              <a:t>with</a:t>
            </a:r>
            <a:r>
              <a:rPr spc="10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spc="-5" dirty="0">
                <a:solidFill>
                  <a:srgbClr val="C00000"/>
                </a:solidFill>
              </a:rPr>
              <a:t>response</a:t>
            </a:r>
            <a:r>
              <a:rPr spc="-5" dirty="0"/>
              <a:t>.</a:t>
            </a:r>
            <a:r>
              <a:rPr spc="5" dirty="0"/>
              <a:t> </a:t>
            </a:r>
            <a:r>
              <a:rPr spc="-35" dirty="0"/>
              <a:t>Two</a:t>
            </a:r>
            <a:r>
              <a:rPr spc="20" dirty="0"/>
              <a:t> </a:t>
            </a:r>
            <a:r>
              <a:rPr spc="-5" dirty="0"/>
              <a:t>possible</a:t>
            </a:r>
            <a:r>
              <a:rPr dirty="0"/>
              <a:t> </a:t>
            </a:r>
            <a:r>
              <a:rPr spc="-5" dirty="0"/>
              <a:t>responses:</a:t>
            </a:r>
            <a:r>
              <a:rPr spc="10" dirty="0"/>
              <a:t> </a:t>
            </a:r>
            <a:r>
              <a:rPr spc="-5" dirty="0"/>
              <a:t>+OK;</a:t>
            </a:r>
            <a:r>
              <a:rPr spc="20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spc="-5" dirty="0"/>
              <a:t>–ERR</a:t>
            </a:r>
          </a:p>
          <a:p>
            <a:pPr marL="208279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 dirty="0"/>
          </a:p>
          <a:p>
            <a:pPr marL="563880" indent="-342900">
              <a:lnSpc>
                <a:spcPct val="100000"/>
              </a:lnSpc>
              <a:buFont typeface="Arial MT"/>
              <a:buChar char="•"/>
              <a:tabLst>
                <a:tab pos="563245" algn="l"/>
                <a:tab pos="563880" algn="l"/>
              </a:tabLst>
            </a:pPr>
            <a:r>
              <a:rPr spc="-5" dirty="0"/>
              <a:t>User</a:t>
            </a:r>
            <a:r>
              <a:rPr spc="-10" dirty="0"/>
              <a:t> agent</a:t>
            </a:r>
            <a:r>
              <a:rPr spc="20" dirty="0"/>
              <a:t> </a:t>
            </a:r>
            <a:r>
              <a:rPr spc="-10" dirty="0"/>
              <a:t>can</a:t>
            </a:r>
            <a:r>
              <a:rPr spc="5" dirty="0"/>
              <a:t> </a:t>
            </a:r>
            <a:r>
              <a:rPr spc="-5" dirty="0"/>
              <a:t>be</a:t>
            </a:r>
            <a:r>
              <a:rPr spc="15" dirty="0"/>
              <a:t> </a:t>
            </a:r>
            <a:r>
              <a:rPr spc="-10" dirty="0"/>
              <a:t>configured</a:t>
            </a:r>
            <a:r>
              <a:rPr spc="5" dirty="0"/>
              <a:t> </a:t>
            </a:r>
            <a:r>
              <a:rPr spc="-15" dirty="0"/>
              <a:t>to</a:t>
            </a:r>
            <a:r>
              <a:rPr dirty="0"/>
              <a:t> </a:t>
            </a:r>
            <a:r>
              <a:rPr spc="-10" dirty="0"/>
              <a:t>two</a:t>
            </a:r>
            <a:r>
              <a:rPr dirty="0"/>
              <a:t> modes:</a:t>
            </a:r>
          </a:p>
          <a:p>
            <a:pPr marL="963930" lvl="1" indent="-28575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963294" algn="l"/>
                <a:tab pos="963930" algn="l"/>
              </a:tabLst>
            </a:pPr>
            <a:r>
              <a:rPr sz="1500" spc="-10" dirty="0">
                <a:latin typeface="Calibri"/>
                <a:cs typeface="Calibri"/>
              </a:rPr>
              <a:t>“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download</a:t>
            </a:r>
            <a:r>
              <a:rPr sz="15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15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delete</a:t>
            </a:r>
            <a:r>
              <a:rPr sz="1500" spc="-10" dirty="0">
                <a:latin typeface="Calibri"/>
                <a:cs typeface="Calibri"/>
              </a:rPr>
              <a:t>”</a:t>
            </a:r>
            <a:endParaRPr sz="1500" dirty="0">
              <a:latin typeface="Calibri"/>
              <a:cs typeface="Calibri"/>
            </a:endParaRPr>
          </a:p>
          <a:p>
            <a:pPr marL="963930" lvl="1" indent="-285750">
              <a:lnSpc>
                <a:spcPts val="1795"/>
              </a:lnSpc>
              <a:buFont typeface="Arial MT"/>
              <a:buChar char="–"/>
              <a:tabLst>
                <a:tab pos="963294" algn="l"/>
                <a:tab pos="963930" algn="l"/>
              </a:tabLst>
            </a:pPr>
            <a:r>
              <a:rPr sz="1500" spc="-10" dirty="0">
                <a:latin typeface="Calibri"/>
                <a:cs typeface="Calibri"/>
              </a:rPr>
              <a:t>“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download</a:t>
            </a:r>
            <a:r>
              <a:rPr sz="15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15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50" dirty="0">
                <a:solidFill>
                  <a:srgbClr val="C00000"/>
                </a:solidFill>
                <a:latin typeface="Calibri"/>
                <a:cs typeface="Calibri"/>
              </a:rPr>
              <a:t>keep</a:t>
            </a:r>
            <a:r>
              <a:rPr sz="1500" spc="-50" dirty="0">
                <a:latin typeface="Calibri"/>
                <a:cs typeface="Calibri"/>
              </a:rPr>
              <a:t>.”</a:t>
            </a:r>
            <a:endParaRPr sz="1500" dirty="0">
              <a:latin typeface="Calibri"/>
              <a:cs typeface="Calibri"/>
            </a:endParaRPr>
          </a:p>
          <a:p>
            <a:pPr marL="563880" marR="359410" indent="-342900">
              <a:lnSpc>
                <a:spcPts val="1730"/>
              </a:lnSpc>
              <a:spcBef>
                <a:spcPts val="409"/>
              </a:spcBef>
              <a:buFont typeface="Arial MT"/>
              <a:buChar char="•"/>
              <a:tabLst>
                <a:tab pos="563245" algn="l"/>
                <a:tab pos="563880" algn="l"/>
              </a:tabLst>
            </a:pPr>
            <a:r>
              <a:rPr spc="-5" dirty="0"/>
              <a:t>The</a:t>
            </a:r>
            <a:r>
              <a:rPr spc="5" dirty="0"/>
              <a:t> </a:t>
            </a:r>
            <a:r>
              <a:rPr spc="-5" dirty="0">
                <a:solidFill>
                  <a:srgbClr val="006FC0"/>
                </a:solidFill>
              </a:rPr>
              <a:t>download-and-delete</a:t>
            </a:r>
            <a:r>
              <a:rPr spc="35" dirty="0">
                <a:solidFill>
                  <a:srgbClr val="006FC0"/>
                </a:solidFill>
              </a:rPr>
              <a:t> </a:t>
            </a:r>
            <a:r>
              <a:rPr dirty="0"/>
              <a:t>mode</a:t>
            </a:r>
            <a:r>
              <a:rPr spc="10" dirty="0"/>
              <a:t> </a:t>
            </a:r>
            <a:r>
              <a:rPr spc="-5" dirty="0"/>
              <a:t>partitions</a:t>
            </a:r>
            <a:r>
              <a:rPr dirty="0"/>
              <a:t> </a:t>
            </a:r>
            <a:r>
              <a:rPr spc="-25" dirty="0"/>
              <a:t>Bob’s</a:t>
            </a:r>
            <a:r>
              <a:rPr spc="-5" dirty="0"/>
              <a:t> </a:t>
            </a:r>
            <a:r>
              <a:rPr dirty="0"/>
              <a:t>mail </a:t>
            </a:r>
            <a:r>
              <a:rPr spc="-5" dirty="0"/>
              <a:t>messages</a:t>
            </a:r>
            <a:r>
              <a:rPr spc="5" dirty="0"/>
              <a:t> </a:t>
            </a:r>
            <a:r>
              <a:rPr spc="-10" dirty="0"/>
              <a:t>over</a:t>
            </a:r>
            <a:r>
              <a:rPr dirty="0"/>
              <a:t> the</a:t>
            </a:r>
            <a:r>
              <a:rPr spc="5" dirty="0"/>
              <a:t> </a:t>
            </a:r>
            <a:r>
              <a:rPr dirty="0"/>
              <a:t>machines – </a:t>
            </a:r>
            <a:r>
              <a:rPr spc="-395" dirty="0"/>
              <a:t> </a:t>
            </a:r>
            <a:r>
              <a:rPr spc="-5" dirty="0"/>
              <a:t>downloaded</a:t>
            </a:r>
            <a:r>
              <a:rPr spc="15" dirty="0"/>
              <a:t> </a:t>
            </a:r>
            <a:r>
              <a:rPr spc="-15" dirty="0"/>
              <a:t>to</a:t>
            </a:r>
            <a:r>
              <a:rPr dirty="0"/>
              <a:t> the</a:t>
            </a:r>
            <a:r>
              <a:rPr spc="5" dirty="0"/>
              <a:t> </a:t>
            </a:r>
            <a:r>
              <a:rPr dirty="0"/>
              <a:t>accessing</a:t>
            </a:r>
            <a:r>
              <a:rPr spc="5" dirty="0"/>
              <a:t> </a:t>
            </a:r>
            <a:r>
              <a:rPr spc="-5" dirty="0"/>
              <a:t>PC, </a:t>
            </a:r>
            <a:r>
              <a:rPr dirty="0"/>
              <a:t>and</a:t>
            </a:r>
            <a:r>
              <a:rPr spc="5" dirty="0"/>
              <a:t> </a:t>
            </a:r>
            <a:r>
              <a:rPr spc="-10" dirty="0"/>
              <a:t>removed</a:t>
            </a:r>
            <a:r>
              <a:rPr spc="5" dirty="0"/>
              <a:t> </a:t>
            </a:r>
            <a:r>
              <a:rPr spc="-10" dirty="0"/>
              <a:t>from</a:t>
            </a:r>
            <a:r>
              <a:rPr spc="-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mail </a:t>
            </a:r>
            <a:r>
              <a:rPr spc="-5" dirty="0"/>
              <a:t>server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" y="457200"/>
            <a:ext cx="5420868" cy="29885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1063"/>
            <a:ext cx="14433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IMAP4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1014983"/>
            <a:ext cx="8413750" cy="510794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marR="243204" indent="-342900">
              <a:lnSpc>
                <a:spcPts val="192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IMAP4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similar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POP3,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has</a:t>
            </a:r>
            <a:r>
              <a:rPr sz="20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more</a:t>
            </a:r>
            <a:r>
              <a:rPr sz="20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features</a:t>
            </a:r>
            <a:r>
              <a:rPr sz="2000" spc="-15" dirty="0">
                <a:latin typeface="Calibri"/>
                <a:cs typeface="Calibri"/>
              </a:rPr>
              <a:t>;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IMAP4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powerful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more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complex.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9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IMAP4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following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extra</a:t>
            </a:r>
            <a:r>
              <a:rPr sz="20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functions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750"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user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check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e-mail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header</a:t>
            </a:r>
            <a:r>
              <a:rPr sz="1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prior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downloading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–"/>
            </a:pPr>
            <a:endParaRPr sz="2100" dirty="0">
              <a:latin typeface="Calibri"/>
              <a:cs typeface="Calibri"/>
            </a:endParaRPr>
          </a:p>
          <a:p>
            <a:pPr marL="755650" marR="5080" lvl="1" indent="-285750">
              <a:lnSpc>
                <a:spcPct val="80000"/>
              </a:lnSpc>
              <a:spcBef>
                <a:spcPts val="5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search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contents</a:t>
            </a:r>
            <a:r>
              <a:rPr sz="1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e-mail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specific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characters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prior </a:t>
            </a:r>
            <a:r>
              <a:rPr sz="1800" spc="-3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 downloading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 MT"/>
              <a:buChar char="–"/>
            </a:pPr>
            <a:endParaRPr sz="1750"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partially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download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e-mail</a:t>
            </a:r>
            <a:r>
              <a:rPr sz="1800" dirty="0">
                <a:latin typeface="Calibri"/>
                <a:cs typeface="Calibri"/>
              </a:rPr>
              <a:t>.</a:t>
            </a:r>
          </a:p>
          <a:p>
            <a:pPr marL="1155700" marR="144145" lvl="2" indent="-228600">
              <a:lnSpc>
                <a:spcPts val="1440"/>
              </a:lnSpc>
              <a:spcBef>
                <a:spcPts val="3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500" spc="-5" dirty="0">
                <a:latin typeface="Calibri"/>
                <a:cs typeface="Calibri"/>
              </a:rPr>
              <a:t>This</a:t>
            </a:r>
            <a:r>
              <a:rPr sz="1500" dirty="0">
                <a:latin typeface="Calibri"/>
                <a:cs typeface="Calibri"/>
              </a:rPr>
              <a:t> 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especially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useful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bandwidth</a:t>
            </a:r>
            <a:r>
              <a:rPr sz="1500" dirty="0">
                <a:latin typeface="Calibri"/>
                <a:cs typeface="Calibri"/>
              </a:rPr>
              <a:t> is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limited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e-mail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contains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multimedia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high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bandwidth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requirements.</a:t>
            </a:r>
            <a:endParaRPr sz="15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IMAP</a:t>
            </a:r>
            <a:r>
              <a:rPr sz="1800" spc="-5" dirty="0">
                <a:latin typeface="Calibri"/>
                <a:cs typeface="Calibri"/>
              </a:rPr>
              <a:t> server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message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folder</a:t>
            </a:r>
            <a:r>
              <a:rPr sz="1800" spc="-3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–"/>
            </a:pPr>
            <a:endParaRPr sz="1750"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create,</a:t>
            </a:r>
            <a:r>
              <a:rPr sz="1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delete,</a:t>
            </a:r>
            <a:r>
              <a:rPr sz="1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or rename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mailboxes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 (i.e.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folders)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mail </a:t>
            </a:r>
            <a:r>
              <a:rPr sz="1800" spc="-30" dirty="0">
                <a:latin typeface="Calibri"/>
                <a:cs typeface="Calibri"/>
              </a:rPr>
              <a:t>server.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–"/>
            </a:pPr>
            <a:endParaRPr sz="1750" dirty="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create</a:t>
            </a:r>
            <a:r>
              <a:rPr sz="1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hierarchy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mailboxes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e-mail </a:t>
            </a:r>
            <a:r>
              <a:rPr sz="1800" spc="-15" dirty="0">
                <a:latin typeface="Calibri"/>
                <a:cs typeface="Calibri"/>
              </a:rPr>
              <a:t>storage.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1063"/>
            <a:ext cx="34810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Web-Based</a:t>
            </a:r>
            <a:r>
              <a:rPr spc="-55" dirty="0"/>
              <a:t> </a:t>
            </a:r>
            <a:r>
              <a:rPr spc="-5" dirty="0"/>
              <a:t>Mail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336" y="1006094"/>
            <a:ext cx="8383270" cy="251094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422275" indent="-342900">
              <a:lnSpc>
                <a:spcPct val="8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Calibri"/>
                <a:cs typeface="Calibri"/>
              </a:rPr>
              <a:t>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email</a:t>
            </a:r>
            <a:r>
              <a:rPr sz="15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client</a:t>
            </a:r>
            <a:r>
              <a:rPr sz="1500" spc="-5" dirty="0">
                <a:latin typeface="Calibri"/>
                <a:cs typeface="Calibri"/>
              </a:rPr>
              <a:t>,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email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reader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 more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formally</a:t>
            </a:r>
            <a:r>
              <a:rPr sz="1500" dirty="0">
                <a:latin typeface="Calibri"/>
                <a:cs typeface="Calibri"/>
              </a:rPr>
              <a:t> mail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C00000"/>
                </a:solidFill>
                <a:latin typeface="Calibri"/>
                <a:cs typeface="Calibri"/>
              </a:rPr>
              <a:t>user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 agent</a:t>
            </a:r>
            <a:r>
              <a:rPr sz="1500" spc="-15" dirty="0">
                <a:solidFill>
                  <a:srgbClr val="C00000"/>
                </a:solidFill>
                <a:latin typeface="Calibri"/>
                <a:cs typeface="Calibri"/>
              </a:rPr>
              <a:t> (UA) </a:t>
            </a: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5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 computer</a:t>
            </a:r>
            <a:r>
              <a:rPr sz="15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program</a:t>
            </a:r>
            <a:r>
              <a:rPr sz="15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access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" dirty="0">
                <a:latin typeface="Calibri"/>
                <a:cs typeface="Calibri"/>
              </a:rPr>
              <a:t> manage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user's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email.</a:t>
            </a:r>
            <a:endParaRPr sz="15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300" dirty="0">
                <a:latin typeface="Calibri"/>
                <a:cs typeface="Calibri"/>
              </a:rPr>
              <a:t>E.g. </a:t>
            </a:r>
            <a:r>
              <a:rPr sz="1300" spc="-5" dirty="0">
                <a:latin typeface="Calibri"/>
                <a:cs typeface="Calibri"/>
              </a:rPr>
              <a:t>Mozilla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Thunderbird,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IMAP </a:t>
            </a:r>
            <a:r>
              <a:rPr sz="1300" spc="-5" dirty="0">
                <a:latin typeface="Calibri"/>
                <a:cs typeface="Calibri"/>
              </a:rPr>
              <a:t>clients,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Lotus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Notes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clients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–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6FC0"/>
                </a:solidFill>
                <a:latin typeface="Calibri"/>
                <a:cs typeface="Calibri"/>
              </a:rPr>
              <a:t>Use</a:t>
            </a:r>
            <a:r>
              <a:rPr sz="13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6FC0"/>
                </a:solidFill>
                <a:latin typeface="Calibri"/>
                <a:cs typeface="Calibri"/>
              </a:rPr>
              <a:t>SMTP</a:t>
            </a:r>
            <a:r>
              <a:rPr sz="13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300" dirty="0">
                <a:solidFill>
                  <a:srgbClr val="006FC0"/>
                </a:solidFill>
                <a:latin typeface="Calibri"/>
                <a:cs typeface="Calibri"/>
              </a:rPr>
              <a:t> send,</a:t>
            </a:r>
            <a:r>
              <a:rPr sz="13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6FC0"/>
                </a:solidFill>
                <a:latin typeface="Calibri"/>
                <a:cs typeface="Calibri"/>
              </a:rPr>
              <a:t>IMAP/POP</a:t>
            </a:r>
            <a:r>
              <a:rPr sz="13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300" spc="-5" dirty="0">
                <a:solidFill>
                  <a:srgbClr val="006FC0"/>
                </a:solidFill>
                <a:latin typeface="Calibri"/>
                <a:cs typeface="Calibri"/>
              </a:rPr>
              <a:t> receive</a:t>
            </a:r>
            <a:endParaRPr sz="13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750" dirty="0">
              <a:latin typeface="Calibri"/>
              <a:cs typeface="Calibri"/>
            </a:endParaRPr>
          </a:p>
          <a:p>
            <a:pPr marL="355600" marR="139700" indent="-342900">
              <a:lnSpc>
                <a:spcPts val="144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Webmail</a:t>
            </a:r>
            <a:r>
              <a:rPr sz="15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(or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web-based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email)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10" dirty="0">
                <a:latin typeface="Calibri"/>
                <a:cs typeface="Calibri"/>
              </a:rPr>
              <a:t>any </a:t>
            </a:r>
            <a:r>
              <a:rPr sz="1500" dirty="0">
                <a:latin typeface="Calibri"/>
                <a:cs typeface="Calibri"/>
              </a:rPr>
              <a:t>email </a:t>
            </a:r>
            <a:r>
              <a:rPr sz="1500" spc="-5" dirty="0">
                <a:latin typeface="Calibri"/>
                <a:cs typeface="Calibri"/>
              </a:rPr>
              <a:t>client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C00000"/>
                </a:solidFill>
                <a:latin typeface="Calibri"/>
                <a:cs typeface="Calibri"/>
              </a:rPr>
              <a:t>implemented</a:t>
            </a:r>
            <a:r>
              <a:rPr sz="15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15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C00000"/>
                </a:solidFill>
                <a:latin typeface="Calibri"/>
                <a:cs typeface="Calibri"/>
              </a:rPr>
              <a:t>web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C00000"/>
                </a:solidFill>
                <a:latin typeface="Calibri"/>
                <a:cs typeface="Calibri"/>
              </a:rPr>
              <a:t>application</a:t>
            </a: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running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web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server.</a:t>
            </a:r>
            <a:r>
              <a:rPr sz="1500" dirty="0">
                <a:latin typeface="Calibri"/>
                <a:cs typeface="Calibri"/>
              </a:rPr>
              <a:t> –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Use HTTP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 to</a:t>
            </a:r>
            <a:r>
              <a:rPr sz="15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send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15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receive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750" dirty="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Webmail's</a:t>
            </a:r>
            <a:r>
              <a:rPr sz="15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main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advantage </a:t>
            </a:r>
            <a:r>
              <a:rPr sz="1500" spc="-5" dirty="0">
                <a:latin typeface="Calibri"/>
                <a:cs typeface="Calibri"/>
              </a:rPr>
              <a:t>over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</a:t>
            </a:r>
            <a:r>
              <a:rPr sz="1500" dirty="0">
                <a:latin typeface="Calibri"/>
                <a:cs typeface="Calibri"/>
              </a:rPr>
              <a:t> of a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desktop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email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client</a:t>
            </a:r>
            <a:r>
              <a:rPr sz="15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ability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send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and </a:t>
            </a:r>
            <a:r>
              <a:rPr sz="1500" spc="-10" dirty="0">
                <a:latin typeface="Calibri"/>
                <a:cs typeface="Calibri"/>
              </a:rPr>
              <a:t>receive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email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anywhere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from</a:t>
            </a:r>
            <a:r>
              <a:rPr sz="1500" dirty="0">
                <a:latin typeface="Calibri"/>
                <a:cs typeface="Calibri"/>
              </a:rPr>
              <a:t> 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web </a:t>
            </a:r>
            <a:r>
              <a:rPr sz="1500" spc="-30" dirty="0">
                <a:latin typeface="Calibri"/>
                <a:cs typeface="Calibri"/>
              </a:rPr>
              <a:t>browser.</a:t>
            </a:r>
            <a:endParaRPr lang="en-IN" sz="1500" spc="-30" dirty="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  <a:spcBef>
                <a:spcPts val="5"/>
              </a:spcBef>
              <a:tabLst>
                <a:tab pos="354965" algn="l"/>
                <a:tab pos="355600" algn="l"/>
              </a:tabLst>
            </a:pPr>
            <a:endParaRPr sz="15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spc="-20" dirty="0">
                <a:latin typeface="Calibri"/>
                <a:cs typeface="Calibri"/>
              </a:rPr>
              <a:t>Webmail’s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main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disadvantage</a:t>
            </a:r>
            <a:r>
              <a:rPr sz="15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the </a:t>
            </a:r>
            <a:r>
              <a:rPr sz="1500" spc="-5" dirty="0">
                <a:latin typeface="Calibri"/>
                <a:cs typeface="Calibri"/>
              </a:rPr>
              <a:t>need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be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connected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Internet</a:t>
            </a:r>
            <a:r>
              <a:rPr sz="1500" spc="-5" dirty="0">
                <a:latin typeface="Calibri"/>
                <a:cs typeface="Calibri"/>
              </a:rPr>
              <a:t> while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using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it.</a:t>
            </a: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300" dirty="0">
                <a:latin typeface="Calibri"/>
                <a:cs typeface="Calibri"/>
              </a:rPr>
              <a:t>E.g.,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006FC0"/>
                </a:solidFill>
                <a:latin typeface="Calibri"/>
                <a:cs typeface="Calibri"/>
              </a:rPr>
              <a:t>Outlook/Hotmail</a:t>
            </a:r>
            <a:r>
              <a:rPr sz="1300" dirty="0">
                <a:latin typeface="Calibri"/>
                <a:cs typeface="Calibri"/>
              </a:rPr>
              <a:t>, </a:t>
            </a:r>
            <a:r>
              <a:rPr sz="1300" spc="-20" dirty="0">
                <a:solidFill>
                  <a:srgbClr val="006FC0"/>
                </a:solidFill>
                <a:latin typeface="Calibri"/>
                <a:cs typeface="Calibri"/>
              </a:rPr>
              <a:t>Yahoo</a:t>
            </a:r>
            <a:r>
              <a:rPr sz="1300" spc="-20" dirty="0">
                <a:latin typeface="Calibri"/>
                <a:cs typeface="Calibri"/>
              </a:rPr>
              <a:t>,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6FC0"/>
                </a:solidFill>
                <a:latin typeface="Calibri"/>
                <a:cs typeface="Calibri"/>
              </a:rPr>
              <a:t>Google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904" y="4231385"/>
            <a:ext cx="3243072" cy="16806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1273" y="4358672"/>
            <a:ext cx="3065526" cy="17183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2254" y="6103111"/>
            <a:ext cx="332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Desktop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SMTP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1255" y="6103111"/>
            <a:ext cx="185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Webmail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HTTP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1063"/>
            <a:ext cx="31934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E-Mail</a:t>
            </a:r>
            <a:r>
              <a:rPr spc="-75" dirty="0"/>
              <a:t> </a:t>
            </a:r>
            <a:r>
              <a:rPr dirty="0"/>
              <a:t>Security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1223517"/>
            <a:ext cx="8418195" cy="25139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5600" marR="153035" indent="-342900">
              <a:lnSpc>
                <a:spcPts val="2110"/>
              </a:lnSpc>
              <a:spcBef>
                <a:spcPts val="6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protocol</a:t>
            </a:r>
            <a:r>
              <a:rPr sz="2200" spc="-5" dirty="0">
                <a:latin typeface="Calibri"/>
                <a:cs typeface="Calibri"/>
              </a:rPr>
              <a:t> discussed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far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does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not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provide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any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security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provisions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355600" indent="-342900">
              <a:lnSpc>
                <a:spcPts val="2375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e-mail </a:t>
            </a:r>
            <a:r>
              <a:rPr sz="2200" spc="-15" dirty="0">
                <a:latin typeface="Calibri"/>
                <a:cs typeface="Calibri"/>
              </a:rPr>
              <a:t>exchanges</a:t>
            </a:r>
            <a:r>
              <a:rPr sz="2200" spc="-10" dirty="0">
                <a:latin typeface="Calibri"/>
                <a:cs typeface="Calibri"/>
              </a:rPr>
              <a:t> can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secured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using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two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application-layer</a:t>
            </a:r>
            <a:r>
              <a:rPr sz="2200" b="1" dirty="0">
                <a:solidFill>
                  <a:srgbClr val="006FC0"/>
                </a:solidFill>
                <a:latin typeface="Calibri"/>
                <a:cs typeface="Calibri"/>
              </a:rPr>
              <a:t> securities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designed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particular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e-mail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systems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2000" spc="-15" dirty="0">
                <a:latin typeface="Calibri"/>
                <a:cs typeface="Calibri"/>
              </a:rPr>
              <a:t>Pretty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Good</a:t>
            </a:r>
            <a:r>
              <a:rPr sz="2000" spc="-10" dirty="0">
                <a:latin typeface="Calibri"/>
                <a:cs typeface="Calibri"/>
              </a:rPr>
              <a:t> Privacy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(PGP)</a:t>
            </a:r>
            <a:endParaRPr sz="200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2000" spc="-5" dirty="0">
                <a:latin typeface="Calibri"/>
                <a:cs typeface="Calibri"/>
              </a:rPr>
              <a:t>Secure/Multipurpose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Internet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Extensions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(S/MIME)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1063"/>
            <a:ext cx="56578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FTP</a:t>
            </a:r>
            <a:r>
              <a:rPr spc="-10" dirty="0"/>
              <a:t> </a:t>
            </a:r>
            <a:r>
              <a:rPr spc="-5" dirty="0"/>
              <a:t>(File </a:t>
            </a:r>
            <a:r>
              <a:rPr spc="-55" dirty="0"/>
              <a:t>Transfer</a:t>
            </a:r>
            <a:r>
              <a:rPr dirty="0"/>
              <a:t> </a:t>
            </a:r>
            <a:r>
              <a:rPr spc="-15" dirty="0"/>
              <a:t>Protocol)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218" y="1014983"/>
            <a:ext cx="8250555" cy="145923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marR="5080" indent="-342900">
              <a:lnSpc>
                <a:spcPts val="192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FTP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session,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sitting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(the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local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host</a:t>
            </a:r>
            <a:r>
              <a:rPr sz="2000" spc="-10" dirty="0">
                <a:latin typeface="Calibri"/>
                <a:cs typeface="Calibri"/>
              </a:rPr>
              <a:t>)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wants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transfer</a:t>
            </a:r>
            <a:r>
              <a:rPr sz="20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files</a:t>
            </a:r>
            <a:r>
              <a:rPr sz="20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 or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from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 a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remote</a:t>
            </a:r>
            <a:r>
              <a:rPr sz="20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host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accessing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remote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account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  <a:tabLst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identification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password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1480" y="2718801"/>
            <a:ext cx="5142187" cy="23369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8408" y="5342635"/>
            <a:ext cx="5019040" cy="98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FTP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must </a:t>
            </a:r>
            <a:r>
              <a:rPr sz="1800" b="1" spc="-5" dirty="0">
                <a:latin typeface="Calibri"/>
                <a:cs typeface="Calibri"/>
              </a:rPr>
              <a:t>address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following: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500" spc="-5" dirty="0">
                <a:latin typeface="Calibri"/>
                <a:cs typeface="Calibri"/>
              </a:rPr>
              <a:t>two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systems</a:t>
            </a:r>
            <a:r>
              <a:rPr sz="1500" spc="-10" dirty="0">
                <a:latin typeface="Calibri"/>
                <a:cs typeface="Calibri"/>
              </a:rPr>
              <a:t> may </a:t>
            </a:r>
            <a:r>
              <a:rPr sz="1500" spc="-5" dirty="0">
                <a:latin typeface="Calibri"/>
                <a:cs typeface="Calibri"/>
              </a:rPr>
              <a:t>use </a:t>
            </a:r>
            <a:r>
              <a:rPr sz="1500" spc="-15" dirty="0">
                <a:solidFill>
                  <a:srgbClr val="C00000"/>
                </a:solidFill>
                <a:latin typeface="Calibri"/>
                <a:cs typeface="Calibri"/>
              </a:rPr>
              <a:t>different</a:t>
            </a:r>
            <a:r>
              <a:rPr sz="15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C00000"/>
                </a:solidFill>
                <a:latin typeface="Calibri"/>
                <a:cs typeface="Calibri"/>
              </a:rPr>
              <a:t>file</a:t>
            </a:r>
            <a:r>
              <a:rPr sz="15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C00000"/>
                </a:solidFill>
                <a:latin typeface="Calibri"/>
                <a:cs typeface="Calibri"/>
              </a:rPr>
              <a:t>name</a:t>
            </a: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conventions</a:t>
            </a:r>
            <a:endParaRPr sz="15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500" spc="-5" dirty="0">
                <a:latin typeface="Calibri"/>
                <a:cs typeface="Calibri"/>
              </a:rPr>
              <a:t>two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systems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may </a:t>
            </a:r>
            <a:r>
              <a:rPr sz="1500" spc="-15" dirty="0">
                <a:latin typeface="Calibri"/>
                <a:cs typeface="Calibri"/>
              </a:rPr>
              <a:t>have </a:t>
            </a:r>
            <a:r>
              <a:rPr sz="1500" spc="-15" dirty="0">
                <a:solidFill>
                  <a:srgbClr val="C00000"/>
                </a:solidFill>
                <a:latin typeface="Calibri"/>
                <a:cs typeface="Calibri"/>
              </a:rPr>
              <a:t>different</a:t>
            </a:r>
            <a:r>
              <a:rPr sz="15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C00000"/>
                </a:solidFill>
                <a:latin typeface="Calibri"/>
                <a:cs typeface="Calibri"/>
              </a:rPr>
              <a:t>ways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 to</a:t>
            </a:r>
            <a:r>
              <a:rPr sz="15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represent</a:t>
            </a:r>
            <a:r>
              <a:rPr sz="15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endParaRPr sz="15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500" spc="-5" dirty="0">
                <a:latin typeface="Calibri"/>
                <a:cs typeface="Calibri"/>
              </a:rPr>
              <a:t>two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systems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may </a:t>
            </a:r>
            <a:r>
              <a:rPr sz="1500" spc="-15" dirty="0">
                <a:latin typeface="Calibri"/>
                <a:cs typeface="Calibri"/>
              </a:rPr>
              <a:t>have </a:t>
            </a:r>
            <a:r>
              <a:rPr sz="1500" spc="-15" dirty="0">
                <a:solidFill>
                  <a:srgbClr val="C00000"/>
                </a:solidFill>
                <a:latin typeface="Calibri"/>
                <a:cs typeface="Calibri"/>
              </a:rPr>
              <a:t>different</a:t>
            </a:r>
            <a:r>
              <a:rPr sz="15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directory</a:t>
            </a:r>
            <a:r>
              <a:rPr sz="15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C00000"/>
                </a:solidFill>
                <a:latin typeface="Calibri"/>
                <a:cs typeface="Calibri"/>
              </a:rPr>
              <a:t>structures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7131"/>
            <a:ext cx="40074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30" dirty="0"/>
              <a:t> </a:t>
            </a:r>
            <a:r>
              <a:rPr spc="-5" dirty="0"/>
              <a:t>Model</a:t>
            </a:r>
            <a:r>
              <a:rPr spc="-2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FTP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336" y="3736594"/>
            <a:ext cx="4157979" cy="127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libri"/>
                <a:cs typeface="Calibri"/>
              </a:rPr>
              <a:t>client</a:t>
            </a:r>
            <a:r>
              <a:rPr sz="2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has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three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components</a:t>
            </a:r>
            <a:r>
              <a:rPr sz="2200" spc="-10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-10" dirty="0">
                <a:latin typeface="Calibri"/>
                <a:cs typeface="Calibri"/>
              </a:rPr>
              <a:t> interface,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transfer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336" y="5291073"/>
            <a:ext cx="410591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libri"/>
                <a:cs typeface="Calibri"/>
              </a:rPr>
              <a:t>server </a:t>
            </a:r>
            <a:r>
              <a:rPr sz="2200" spc="-5" dirty="0">
                <a:latin typeface="Calibri"/>
                <a:cs typeface="Calibri"/>
              </a:rPr>
              <a:t>has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two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components</a:t>
            </a:r>
            <a:r>
              <a:rPr sz="2200" spc="-10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dirty="0">
                <a:latin typeface="Calibri"/>
                <a:cs typeface="Calibri"/>
              </a:rPr>
              <a:t> and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the server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transfer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939" y="980694"/>
            <a:ext cx="6912102" cy="25130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99202" y="4465066"/>
            <a:ext cx="3510279" cy="97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There </a:t>
            </a:r>
            <a:r>
              <a:rPr sz="2200" spc="-15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two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connections</a:t>
            </a:r>
            <a:r>
              <a:rPr sz="2200" spc="-5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15" dirty="0">
                <a:latin typeface="Calibri"/>
                <a:cs typeface="Calibri"/>
              </a:rPr>
              <a:t>control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connection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3604"/>
            <a:ext cx="15068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Co</a:t>
            </a:r>
            <a:r>
              <a:rPr sz="4400" spc="-55" dirty="0"/>
              <a:t>n</a:t>
            </a:r>
            <a:r>
              <a:rPr sz="4400" dirty="0"/>
              <a:t>t</a:t>
            </a:r>
            <a:r>
              <a:rPr sz="4400" spc="-5" dirty="0"/>
              <a:t>…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07363"/>
            <a:ext cx="8208645" cy="481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two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connections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FTP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have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different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lifetimes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755650" marR="84455" lvl="1" indent="-285750">
              <a:lnSpc>
                <a:spcPct val="80000"/>
              </a:lnSpc>
              <a:spcBef>
                <a:spcPts val="49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control</a:t>
            </a:r>
            <a:r>
              <a:rPr sz="2000" spc="-5" dirty="0">
                <a:latin typeface="Calibri"/>
                <a:cs typeface="Calibri"/>
              </a:rPr>
              <a:t> connection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remains</a:t>
            </a:r>
            <a:r>
              <a:rPr sz="20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connected</a:t>
            </a:r>
            <a:r>
              <a:rPr sz="20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during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entire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interactive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FTP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session.</a:t>
            </a:r>
            <a:endParaRPr sz="2000">
              <a:latin typeface="Calibri"/>
              <a:cs typeface="Calibri"/>
            </a:endParaRPr>
          </a:p>
          <a:p>
            <a:pPr marL="755650" marR="432434" lvl="1" indent="-285750">
              <a:lnSpc>
                <a:spcPts val="1920"/>
              </a:lnSpc>
              <a:spcBef>
                <a:spcPts val="464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opened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then</a:t>
            </a:r>
            <a:r>
              <a:rPr sz="20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closed</a:t>
            </a:r>
            <a:r>
              <a:rPr sz="20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each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transfer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activity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–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FTP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server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two</a:t>
            </a:r>
            <a:r>
              <a:rPr sz="2200" spc="-5" dirty="0">
                <a:latin typeface="Calibri"/>
                <a:cs typeface="Calibri"/>
              </a:rPr>
              <a:t> well-known</a:t>
            </a:r>
            <a:r>
              <a:rPr sz="2200" spc="-20" dirty="0">
                <a:latin typeface="Calibri"/>
                <a:cs typeface="Calibri"/>
              </a:rPr>
              <a:t> TCP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ports:</a:t>
            </a:r>
            <a:endParaRPr sz="2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port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21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control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 connection</a:t>
            </a:r>
            <a:r>
              <a:rPr sz="2000" spc="-5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port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20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connection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–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C00000"/>
                </a:solidFill>
                <a:latin typeface="Calibri"/>
                <a:cs typeface="Calibri"/>
              </a:rPr>
              <a:t>Benefits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having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two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separate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connections:</a:t>
            </a:r>
            <a:endParaRPr sz="2200">
              <a:latin typeface="Calibri"/>
              <a:cs typeface="Calibri"/>
            </a:endParaRPr>
          </a:p>
          <a:p>
            <a:pPr marL="755650" marR="5080" lvl="1" indent="-285750">
              <a:lnSpc>
                <a:spcPts val="1920"/>
              </a:lnSpc>
              <a:spcBef>
                <a:spcPts val="47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5" dirty="0">
                <a:latin typeface="Calibri"/>
                <a:cs typeface="Calibri"/>
              </a:rPr>
              <a:t>You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multiple</a:t>
            </a:r>
            <a:r>
              <a:rPr sz="20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transfers</a:t>
            </a:r>
            <a:r>
              <a:rPr sz="20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running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without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having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establish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</a:t>
            </a:r>
            <a:r>
              <a:rPr sz="2000" spc="-5" dirty="0">
                <a:latin typeface="Calibri"/>
                <a:cs typeface="Calibri"/>
              </a:rPr>
              <a:t> connections.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–"/>
            </a:pPr>
            <a:endParaRPr sz="195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complicated</a:t>
            </a:r>
            <a:r>
              <a:rPr sz="20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framing</a:t>
            </a:r>
            <a:r>
              <a:rPr sz="20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connection.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Calibri"/>
                <a:cs typeface="Calibri"/>
              </a:rPr>
              <a:t>Handling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special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cases,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like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cancelling</a:t>
            </a:r>
            <a:r>
              <a:rPr sz="20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connection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simpler.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3604"/>
            <a:ext cx="4502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/>
              <a:t>Control</a:t>
            </a:r>
            <a:r>
              <a:rPr sz="4400" spc="-50" dirty="0"/>
              <a:t> </a:t>
            </a:r>
            <a:r>
              <a:rPr sz="4400" spc="-10" dirty="0"/>
              <a:t>Connection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21841"/>
            <a:ext cx="8020050" cy="289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Control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achieved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commands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responses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marL="355600" marR="238125" indent="-342900">
              <a:lnSpc>
                <a:spcPct val="8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During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connection,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commands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sent</a:t>
            </a:r>
            <a:r>
              <a:rPr sz="18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client</a:t>
            </a:r>
            <a:r>
              <a:rPr sz="18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server </a:t>
            </a:r>
            <a:r>
              <a:rPr sz="1800" spc="-3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responses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sent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server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client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FTP sends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user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id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password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 </a:t>
            </a:r>
            <a:r>
              <a:rPr sz="1800" spc="-15" dirty="0">
                <a:latin typeface="Calibri"/>
                <a:cs typeface="Calibri"/>
              </a:rPr>
              <a:t>control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Every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FTP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 least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response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spc="-10" dirty="0">
                <a:latin typeface="Calibri"/>
                <a:cs typeface="Calibri"/>
              </a:rPr>
              <a:t>two </a:t>
            </a:r>
            <a:r>
              <a:rPr sz="1800" spc="-5" dirty="0">
                <a:latin typeface="Calibri"/>
                <a:cs typeface="Calibri"/>
              </a:rPr>
              <a:t>parts: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Three-digit number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</a:t>
            </a:r>
            <a:r>
              <a:rPr sz="1500" spc="-10" dirty="0">
                <a:latin typeface="Calibri"/>
                <a:cs typeface="Calibri"/>
              </a:rPr>
              <a:t> defines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code</a:t>
            </a:r>
            <a:endParaRPr sz="15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500" spc="-45" dirty="0">
                <a:solidFill>
                  <a:srgbClr val="006FC0"/>
                </a:solidFill>
                <a:latin typeface="Calibri"/>
                <a:cs typeface="Calibri"/>
              </a:rPr>
              <a:t>Text</a:t>
            </a:r>
            <a:r>
              <a:rPr sz="15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 </a:t>
            </a:r>
            <a:r>
              <a:rPr sz="1500" spc="-10" dirty="0">
                <a:latin typeface="Calibri"/>
                <a:cs typeface="Calibri"/>
              </a:rPr>
              <a:t>defines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needed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parameters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further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explanations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75994" y="2852927"/>
            <a:ext cx="7290434" cy="3600450"/>
            <a:chOff x="1475994" y="2852927"/>
            <a:chExt cx="7290434" cy="3600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994" y="4418838"/>
              <a:ext cx="6339839" cy="20345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0215" y="2852927"/>
              <a:ext cx="2465832" cy="15841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7131"/>
            <a:ext cx="35299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</a:t>
            </a:r>
            <a:r>
              <a:rPr spc="-70" dirty="0"/>
              <a:t> </a:t>
            </a:r>
            <a:r>
              <a:rPr spc="-5" dirty="0"/>
              <a:t>Connection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1001013"/>
            <a:ext cx="8406765" cy="5195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923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When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server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receives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command</a:t>
            </a:r>
            <a:r>
              <a:rPr sz="1600" spc="-15" dirty="0">
                <a:latin typeface="Calibri"/>
                <a:cs typeface="Calibri"/>
              </a:rPr>
              <a:t> for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file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transfer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over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control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connection </a:t>
            </a:r>
            <a:r>
              <a:rPr sz="1600" spc="-5" dirty="0">
                <a:latin typeface="Calibri"/>
                <a:cs typeface="Calibri"/>
              </a:rPr>
              <a:t>(either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from,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remote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host),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server</a:t>
            </a:r>
            <a:r>
              <a:rPr sz="16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initiates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6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TCP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connection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16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client </a:t>
            </a:r>
            <a:r>
              <a:rPr sz="1600" spc="-5" dirty="0">
                <a:latin typeface="Calibri"/>
                <a:cs typeface="Calibri"/>
              </a:rPr>
              <a:t>side.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2200">
              <a:latin typeface="Calibri"/>
              <a:cs typeface="Calibri"/>
            </a:endParaRPr>
          </a:p>
          <a:p>
            <a:pPr marL="355600" marR="61531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FTP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sends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exactly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one</a:t>
            </a:r>
            <a:r>
              <a:rPr sz="16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file</a:t>
            </a:r>
            <a:r>
              <a:rPr sz="16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over</a:t>
            </a:r>
            <a:r>
              <a:rPr sz="16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connection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closes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spc="-5" dirty="0">
                <a:latin typeface="Calibri"/>
                <a:cs typeface="Calibri"/>
              </a:rPr>
              <a:t> connection.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multiple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files,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5" dirty="0">
                <a:latin typeface="Calibri"/>
                <a:cs typeface="Calibri"/>
              </a:rPr>
              <a:t> uses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multiple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connection.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How</a:t>
            </a:r>
            <a:r>
              <a:rPr sz="16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data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connection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 is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started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from</a:t>
            </a:r>
            <a:r>
              <a:rPr sz="16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server</a:t>
            </a:r>
            <a:r>
              <a:rPr sz="16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end?</a:t>
            </a:r>
            <a:endParaRPr sz="160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385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1600" spc="-5" dirty="0">
                <a:latin typeface="Calibri"/>
                <a:cs typeface="Calibri"/>
              </a:rPr>
              <a:t>The client, not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server,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issues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Calibri"/>
                <a:cs typeface="Calibri"/>
              </a:rPr>
              <a:t>passive</a:t>
            </a:r>
            <a:r>
              <a:rPr sz="16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6FC0"/>
                </a:solidFill>
                <a:latin typeface="Calibri"/>
                <a:cs typeface="Calibri"/>
              </a:rPr>
              <a:t>open</a:t>
            </a:r>
            <a:r>
              <a:rPr sz="1600" b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ephemeral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port</a:t>
            </a:r>
            <a:r>
              <a:rPr sz="16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(&gt;1023)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384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PORT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command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client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sends this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port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number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server.</a:t>
            </a:r>
            <a:endParaRPr sz="160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380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server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receives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port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number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issues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 </a:t>
            </a:r>
            <a:r>
              <a:rPr sz="1600" b="1" spc="-5" dirty="0">
                <a:solidFill>
                  <a:srgbClr val="006FC0"/>
                </a:solidFill>
                <a:latin typeface="Calibri"/>
                <a:cs typeface="Calibri"/>
              </a:rPr>
              <a:t>active</a:t>
            </a:r>
            <a:r>
              <a:rPr sz="16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6FC0"/>
                </a:solidFill>
                <a:latin typeface="Calibri"/>
                <a:cs typeface="Calibri"/>
              </a:rPr>
              <a:t>open </a:t>
            </a:r>
            <a:r>
              <a:rPr sz="1600" spc="-5" dirty="0">
                <a:latin typeface="Calibri"/>
                <a:cs typeface="Calibri"/>
              </a:rPr>
              <a:t>using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well-known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port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20</a:t>
            </a:r>
            <a:endParaRPr sz="1600">
              <a:latin typeface="Calibri"/>
              <a:cs typeface="Calibri"/>
            </a:endParaRPr>
          </a:p>
          <a:p>
            <a:pPr marL="75565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libri"/>
                <a:cs typeface="Calibri"/>
              </a:rPr>
              <a:t>and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" dirty="0">
                <a:latin typeface="Calibri"/>
                <a:cs typeface="Calibri"/>
              </a:rPr>
              <a:t> received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ephemeral port </a:t>
            </a:r>
            <a:r>
              <a:rPr sz="1600" spc="-30" dirty="0">
                <a:latin typeface="Calibri"/>
                <a:cs typeface="Calibri"/>
              </a:rPr>
              <a:t>number.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355600" marR="1193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Passive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Open</a:t>
            </a:r>
            <a:r>
              <a:rPr sz="1600" spc="-5" dirty="0">
                <a:latin typeface="Calibri"/>
                <a:cs typeface="Calibri"/>
              </a:rPr>
              <a:t>: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process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performs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passive</a:t>
            </a:r>
            <a:r>
              <a:rPr sz="1600" i="1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OPEN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by </a:t>
            </a:r>
            <a:r>
              <a:rPr sz="1600" spc="-10" dirty="0">
                <a:latin typeface="Calibri"/>
                <a:cs typeface="Calibri"/>
              </a:rPr>
              <a:t>contacting </a:t>
            </a:r>
            <a:r>
              <a:rPr sz="1600" spc="-15" dirty="0">
                <a:latin typeface="Calibri"/>
                <a:cs typeface="Calibri"/>
              </a:rPr>
              <a:t>TCP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saying </a:t>
            </a:r>
            <a:r>
              <a:rPr sz="1600" spc="-5" dirty="0">
                <a:latin typeface="Calibri"/>
                <a:cs typeface="Calibri"/>
              </a:rPr>
              <a:t>“I</a:t>
            </a:r>
            <a:r>
              <a:rPr sz="1600" dirty="0">
                <a:latin typeface="Calibri"/>
                <a:cs typeface="Calibri"/>
              </a:rPr>
              <a:t> am</a:t>
            </a:r>
            <a:r>
              <a:rPr sz="1600" spc="-10" dirty="0">
                <a:latin typeface="Calibri"/>
                <a:cs typeface="Calibri"/>
              </a:rPr>
              <a:t> here,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am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waiting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clients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may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wish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talk </a:t>
            </a:r>
            <a:r>
              <a:rPr sz="1600" spc="-15" dirty="0">
                <a:latin typeface="Calibri"/>
                <a:cs typeface="Calibri"/>
              </a:rPr>
              <a:t>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 </a:t>
            </a:r>
            <a:r>
              <a:rPr sz="1600" spc="-15" dirty="0">
                <a:latin typeface="Calibri"/>
                <a:cs typeface="Calibri"/>
              </a:rPr>
              <a:t>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 a </a:t>
            </a:r>
            <a:r>
              <a:rPr sz="1600" spc="-5" dirty="0">
                <a:latin typeface="Calibri"/>
                <a:cs typeface="Calibri"/>
              </a:rPr>
              <a:t>message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 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following</a:t>
            </a:r>
            <a:r>
              <a:rPr sz="1600" spc="-5" dirty="0">
                <a:latin typeface="Calibri"/>
                <a:cs typeface="Calibri"/>
              </a:rPr>
              <a:t> port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number”.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i="1" spc="-5" dirty="0">
                <a:latin typeface="Calibri"/>
                <a:cs typeface="Calibri"/>
              </a:rPr>
              <a:t>OPEN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-5" dirty="0">
                <a:latin typeface="Calibri"/>
                <a:cs typeface="Calibri"/>
              </a:rPr>
              <a:t>called </a:t>
            </a:r>
            <a:r>
              <a:rPr sz="1600" b="1" i="1" dirty="0">
                <a:latin typeface="Calibri"/>
                <a:cs typeface="Calibri"/>
              </a:rPr>
              <a:t>passive </a:t>
            </a:r>
            <a:r>
              <a:rPr sz="1600" b="1" spc="-5" dirty="0">
                <a:latin typeface="Calibri"/>
                <a:cs typeface="Calibri"/>
              </a:rPr>
              <a:t>because </a:t>
            </a:r>
            <a:r>
              <a:rPr sz="1600" spc="-5" dirty="0">
                <a:latin typeface="Calibri"/>
                <a:cs typeface="Calibri"/>
              </a:rPr>
              <a:t>aside </a:t>
            </a:r>
            <a:r>
              <a:rPr sz="1600" spc="-10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indicating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I am </a:t>
            </a:r>
            <a:r>
              <a:rPr sz="1600" spc="-5" dirty="0">
                <a:latin typeface="Calibri"/>
                <a:cs typeface="Calibri"/>
              </a:rPr>
              <a:t>listening,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process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does nothing.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200">
              <a:latin typeface="Calibri"/>
              <a:cs typeface="Calibri"/>
            </a:endParaRPr>
          </a:p>
          <a:p>
            <a:pPr marL="355600" marR="14986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Active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 OPEN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process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TCP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takes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“active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role”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initiates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connection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actually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sending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5" dirty="0">
                <a:latin typeface="Calibri"/>
                <a:cs typeface="Calibri"/>
              </a:rPr>
              <a:t>TCP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message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start</a:t>
            </a:r>
            <a:r>
              <a:rPr sz="1600" dirty="0">
                <a:latin typeface="Calibri"/>
                <a:cs typeface="Calibri"/>
              </a:rPr>
              <a:t> the </a:t>
            </a:r>
            <a:r>
              <a:rPr sz="1600" spc="-5" dirty="0">
                <a:latin typeface="Calibri"/>
                <a:cs typeface="Calibri"/>
              </a:rPr>
              <a:t>connection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(a</a:t>
            </a:r>
            <a:r>
              <a:rPr sz="1600" spc="-10" dirty="0">
                <a:latin typeface="Calibri"/>
                <a:cs typeface="Calibri"/>
              </a:rPr>
              <a:t> SYN</a:t>
            </a:r>
            <a:r>
              <a:rPr sz="1600" spc="-5" dirty="0">
                <a:latin typeface="Calibri"/>
                <a:cs typeface="Calibri"/>
              </a:rPr>
              <a:t> message).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7131"/>
            <a:ext cx="80435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Communication</a:t>
            </a:r>
            <a:r>
              <a:rPr spc="-20" dirty="0"/>
              <a:t> </a:t>
            </a:r>
            <a:r>
              <a:rPr spc="-15" dirty="0"/>
              <a:t>over</a:t>
            </a:r>
            <a:r>
              <a:rPr spc="-30" dirty="0"/>
              <a:t> </a:t>
            </a:r>
            <a:r>
              <a:rPr spc="-25" dirty="0"/>
              <a:t>Data</a:t>
            </a:r>
            <a:r>
              <a:rPr spc="-5" dirty="0"/>
              <a:t> Connection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4893" y="1007363"/>
            <a:ext cx="8227695" cy="154495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heterogeneity</a:t>
            </a:r>
            <a:r>
              <a:rPr sz="2200" b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problem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resolved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 defining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three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communication:</a:t>
            </a:r>
            <a:endParaRPr sz="2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file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type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ASCII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EBCDIC</a:t>
            </a:r>
            <a:r>
              <a:rPr sz="2000" spc="-5" dirty="0">
                <a:latin typeface="Calibri"/>
                <a:cs typeface="Calibri"/>
              </a:rPr>
              <a:t>, or </a:t>
            </a:r>
            <a:r>
              <a:rPr sz="2000" i="1" spc="-5" dirty="0">
                <a:latin typeface="Calibri"/>
                <a:cs typeface="Calibri"/>
              </a:rPr>
              <a:t>image </a:t>
            </a:r>
            <a:r>
              <a:rPr sz="2000" spc="-10" dirty="0">
                <a:latin typeface="Calibri"/>
                <a:cs typeface="Calibri"/>
              </a:rPr>
              <a:t>file.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structure</a:t>
            </a:r>
            <a:r>
              <a:rPr sz="2000" spc="-10" dirty="0">
                <a:latin typeface="Calibri"/>
                <a:cs typeface="Calibri"/>
              </a:rPr>
              <a:t>: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file, </a:t>
            </a:r>
            <a:r>
              <a:rPr sz="2000" i="1" spc="-10" dirty="0">
                <a:latin typeface="Calibri"/>
                <a:cs typeface="Calibri"/>
              </a:rPr>
              <a:t>record,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page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structure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transmission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mode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stream,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block,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compressed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893" y="3439922"/>
            <a:ext cx="8385809" cy="250761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marR="642620" indent="-342900">
              <a:lnSpc>
                <a:spcPct val="80000"/>
              </a:lnSpc>
              <a:spcBef>
                <a:spcPts val="6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file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structure </a:t>
            </a:r>
            <a:r>
              <a:rPr sz="2200" spc="-15" dirty="0">
                <a:latin typeface="Calibri"/>
                <a:cs typeface="Calibri"/>
              </a:rPr>
              <a:t>format </a:t>
            </a:r>
            <a:r>
              <a:rPr sz="2200" spc="-5" dirty="0">
                <a:latin typeface="Calibri"/>
                <a:cs typeface="Calibri"/>
              </a:rPr>
              <a:t>(used by </a:t>
            </a:r>
            <a:r>
              <a:rPr sz="2200" spc="-10" dirty="0">
                <a:latin typeface="Calibri"/>
                <a:cs typeface="Calibri"/>
              </a:rPr>
              <a:t>default) </a:t>
            </a:r>
            <a:r>
              <a:rPr sz="2200" spc="-5" dirty="0">
                <a:latin typeface="Calibri"/>
                <a:cs typeface="Calibri"/>
              </a:rPr>
              <a:t>has no </a:t>
            </a:r>
            <a:r>
              <a:rPr sz="2200" spc="-10" dirty="0">
                <a:latin typeface="Calibri"/>
                <a:cs typeface="Calibri"/>
              </a:rPr>
              <a:t>structure. </a:t>
            </a:r>
            <a:r>
              <a:rPr sz="2200" dirty="0">
                <a:latin typeface="Calibri"/>
                <a:cs typeface="Calibri"/>
              </a:rPr>
              <a:t>It is a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continuous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stream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bytes.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In 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record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structure</a:t>
            </a:r>
            <a:r>
              <a:rPr sz="2200" spc="-10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file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divided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records.</a:t>
            </a:r>
            <a:r>
              <a:rPr sz="2200" i="1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spc="-10" dirty="0">
                <a:latin typeface="Calibri"/>
                <a:cs typeface="Calibri"/>
              </a:rPr>
              <a:t>can</a:t>
            </a:r>
            <a:r>
              <a:rPr sz="2200" spc="-5" dirty="0">
                <a:latin typeface="Calibri"/>
                <a:cs typeface="Calibri"/>
              </a:rPr>
              <a:t> 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only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text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files.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355600" marR="514984" indent="-342900">
              <a:lnSpc>
                <a:spcPts val="211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In the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page structure</a:t>
            </a:r>
            <a:r>
              <a:rPr sz="2200" spc="-10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file is divided </a:t>
            </a:r>
            <a:r>
              <a:rPr sz="2200" spc="-15" dirty="0">
                <a:latin typeface="Calibri"/>
                <a:cs typeface="Calibri"/>
              </a:rPr>
              <a:t>into </a:t>
            </a:r>
            <a:r>
              <a:rPr sz="2200" spc="-5" dirty="0">
                <a:latin typeface="Calibri"/>
                <a:cs typeface="Calibri"/>
              </a:rPr>
              <a:t>pages, with </a:t>
            </a:r>
            <a:r>
              <a:rPr sz="2200" dirty="0">
                <a:latin typeface="Calibri"/>
                <a:cs typeface="Calibri"/>
              </a:rPr>
              <a:t>each </a:t>
            </a:r>
            <a:r>
              <a:rPr sz="2200" spc="-10" dirty="0">
                <a:latin typeface="Calibri"/>
                <a:cs typeface="Calibri"/>
              </a:rPr>
              <a:t>page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having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page </a:t>
            </a:r>
            <a:r>
              <a:rPr sz="2200" spc="-5" dirty="0">
                <a:latin typeface="Calibri"/>
                <a:cs typeface="Calibri"/>
              </a:rPr>
              <a:t>number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page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header.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7131"/>
            <a:ext cx="48780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Electronic</a:t>
            </a:r>
            <a:r>
              <a:rPr spc="-40" dirty="0"/>
              <a:t> </a:t>
            </a:r>
            <a:r>
              <a:rPr spc="-5" dirty="0"/>
              <a:t>mail</a:t>
            </a:r>
            <a:r>
              <a:rPr spc="-30" dirty="0"/>
              <a:t> </a:t>
            </a:r>
            <a:r>
              <a:rPr spc="-5" dirty="0"/>
              <a:t>(E-mail)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336" y="1087119"/>
            <a:ext cx="8471535" cy="525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Allows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exchange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messages.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It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asynchronous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medium.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HTTP,</a:t>
            </a:r>
            <a:endParaRPr sz="20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running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waiting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request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client.</a:t>
            </a:r>
            <a:endParaRPr sz="1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when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arrives,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service.</a:t>
            </a:r>
          </a:p>
          <a:p>
            <a:pPr lvl="1">
              <a:lnSpc>
                <a:spcPct val="100000"/>
              </a:lnSpc>
              <a:spcBef>
                <a:spcPts val="10"/>
              </a:spcBef>
              <a:buChar char="–"/>
            </a:pPr>
            <a:endParaRPr sz="19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E-mail:</a:t>
            </a:r>
            <a:endParaRPr sz="20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considered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one-way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transaction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Sender</a:t>
            </a:r>
            <a:r>
              <a:rPr sz="1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expect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response,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dirty="0">
                <a:latin typeface="Calibri"/>
                <a:cs typeface="Calibri"/>
              </a:rPr>
              <a:t> this is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5" dirty="0">
                <a:latin typeface="Calibri"/>
                <a:cs typeface="Calibri"/>
              </a:rPr>
              <a:t>mandate.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–"/>
            </a:pPr>
            <a:endParaRPr sz="2100" dirty="0">
              <a:latin typeface="Calibri"/>
              <a:cs typeface="Calibri"/>
            </a:endParaRPr>
          </a:p>
          <a:p>
            <a:pPr marL="755650" marR="274320" lvl="1" indent="-285750">
              <a:lnSpc>
                <a:spcPts val="1730"/>
              </a:lnSpc>
              <a:spcBef>
                <a:spcPts val="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it is </a:t>
            </a:r>
            <a:r>
              <a:rPr sz="1800" spc="-5" dirty="0">
                <a:latin typeface="Calibri"/>
                <a:cs typeface="Calibri"/>
              </a:rPr>
              <a:t>neither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feasible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logical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receiver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wait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until someone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sends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e-mail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him.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–"/>
            </a:pPr>
            <a:endParaRPr sz="2100" dirty="0">
              <a:latin typeface="Calibri"/>
              <a:cs typeface="Calibri"/>
            </a:endParaRPr>
          </a:p>
          <a:p>
            <a:pPr marL="755650" marR="407034" lvl="1" indent="-285750">
              <a:lnSpc>
                <a:spcPct val="8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client/server</a:t>
            </a:r>
            <a:r>
              <a:rPr sz="18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implemented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another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way: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intermediate</a:t>
            </a:r>
            <a:r>
              <a:rPr sz="1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servers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–"/>
            </a:pPr>
            <a:endParaRPr sz="2100" dirty="0">
              <a:latin typeface="Calibri"/>
              <a:cs typeface="Calibri"/>
            </a:endParaRPr>
          </a:p>
          <a:p>
            <a:pPr marL="755650" marR="5080" lvl="1" indent="-285750">
              <a:lnSpc>
                <a:spcPct val="8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end</a:t>
            </a:r>
            <a:r>
              <a:rPr sz="18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users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run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only</a:t>
            </a:r>
            <a:r>
              <a:rPr sz="1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client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programs</a:t>
            </a:r>
            <a:r>
              <a:rPr sz="1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want,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intermediate </a:t>
            </a:r>
            <a:r>
              <a:rPr sz="1800" spc="-3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servers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apply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client/server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paradigm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1063"/>
            <a:ext cx="27559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HTTP</a:t>
            </a:r>
            <a:r>
              <a:rPr spc="-50" dirty="0"/>
              <a:t> </a:t>
            </a:r>
            <a:r>
              <a:rPr spc="-40" dirty="0">
                <a:solidFill>
                  <a:srgbClr val="001F5F"/>
                </a:solidFill>
              </a:rPr>
              <a:t>v/s </a:t>
            </a:r>
            <a:r>
              <a:rPr spc="-5" dirty="0"/>
              <a:t>FTP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943101"/>
            <a:ext cx="8012430" cy="5269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HTTP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FTP</a:t>
            </a:r>
            <a:endParaRPr sz="200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both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application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layer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protocols</a:t>
            </a:r>
            <a:endParaRPr sz="180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file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transfer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protocols</a:t>
            </a:r>
            <a:endParaRPr sz="180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 </a:t>
            </a:r>
            <a:r>
              <a:rPr sz="1800" dirty="0">
                <a:latin typeface="Calibri"/>
                <a:cs typeface="Calibri"/>
              </a:rPr>
              <a:t>run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10" dirty="0">
                <a:latin typeface="Calibri"/>
                <a:cs typeface="Calibri"/>
              </a:rPr>
              <a:t>top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TCP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 MT"/>
              <a:buChar char="–"/>
            </a:pPr>
            <a:endParaRPr sz="1750">
              <a:latin typeface="Calibri"/>
              <a:cs typeface="Calibri"/>
            </a:endParaRPr>
          </a:p>
          <a:p>
            <a:pPr marL="755650" lvl="1" indent="-286385">
              <a:lnSpc>
                <a:spcPts val="1945"/>
              </a:lnSpc>
              <a:spcBef>
                <a:spcPts val="5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1800" spc="-5" dirty="0">
                <a:latin typeface="Calibri"/>
                <a:cs typeface="Calibri"/>
              </a:rPr>
              <a:t>FTP uses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two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parallel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TCP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connections</a:t>
            </a:r>
            <a:r>
              <a:rPr sz="1800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transfer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006FC0"/>
                </a:solidFill>
                <a:latin typeface="Calibri"/>
                <a:cs typeface="Calibri"/>
              </a:rPr>
              <a:t>control</a:t>
            </a:r>
            <a:r>
              <a:rPr sz="1800" i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006FC0"/>
                </a:solidFill>
                <a:latin typeface="Calibri"/>
                <a:cs typeface="Calibri"/>
              </a:rPr>
              <a:t>connection</a:t>
            </a:r>
            <a:endParaRPr sz="1800">
              <a:latin typeface="Calibri"/>
              <a:cs typeface="Calibri"/>
            </a:endParaRPr>
          </a:p>
          <a:p>
            <a:pPr marL="755650">
              <a:lnSpc>
                <a:spcPts val="1945"/>
              </a:lnSpc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i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006FC0"/>
                </a:solidFill>
                <a:latin typeface="Calibri"/>
                <a:cs typeface="Calibri"/>
              </a:rPr>
              <a:t>connection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755650" marR="109855" lvl="1" indent="-285750">
              <a:lnSpc>
                <a:spcPct val="80000"/>
              </a:lnSpc>
              <a:spcBef>
                <a:spcPts val="430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HTTP</a:t>
            </a:r>
            <a:r>
              <a:rPr sz="1800" spc="-5" dirty="0">
                <a:latin typeface="Calibri"/>
                <a:cs typeface="Calibri"/>
              </a:rPr>
              <a:t> sends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request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response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header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 </a:t>
            </a:r>
            <a:r>
              <a:rPr sz="1800" spc="-15" dirty="0">
                <a:latin typeface="Calibri"/>
                <a:cs typeface="Calibri"/>
              </a:rPr>
              <a:t>TCP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connection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carries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transferred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itself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–"/>
            </a:pPr>
            <a:endParaRPr sz="175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1800" spc="-5" dirty="0">
                <a:latin typeface="Calibri"/>
                <a:cs typeface="Calibri"/>
              </a:rPr>
              <a:t>FTP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said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out-of-band</a:t>
            </a:r>
            <a:endParaRPr sz="180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HTTP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said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 </a:t>
            </a:r>
            <a:r>
              <a:rPr sz="1800" spc="-15" dirty="0">
                <a:latin typeface="Calibri"/>
                <a:cs typeface="Calibri"/>
              </a:rPr>
              <a:t>control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in-band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–"/>
            </a:pPr>
            <a:endParaRPr sz="2100">
              <a:latin typeface="Calibri"/>
              <a:cs typeface="Calibri"/>
            </a:endParaRPr>
          </a:p>
          <a:p>
            <a:pPr marL="755650" marR="5080" lvl="1" indent="-285750">
              <a:lnSpc>
                <a:spcPts val="1730"/>
              </a:lnSpc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FTP,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control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connection</a:t>
            </a:r>
            <a:r>
              <a:rPr sz="1800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remains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open</a:t>
            </a:r>
            <a:r>
              <a:rPr sz="18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throughout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duration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session,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transferred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session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is,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connections</a:t>
            </a:r>
            <a:r>
              <a:rPr sz="18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18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non-persistent</a:t>
            </a:r>
            <a:r>
              <a:rPr sz="1800" spc="-1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–"/>
            </a:pPr>
            <a:endParaRPr sz="175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1800" spc="-10" dirty="0">
                <a:latin typeface="Calibri"/>
                <a:cs typeface="Calibri"/>
              </a:rPr>
              <a:t>Throughout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session,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FTP server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maintain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00000"/>
                </a:solidFill>
                <a:latin typeface="Calibri"/>
                <a:cs typeface="Calibri"/>
              </a:rPr>
              <a:t>state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user.</a:t>
            </a:r>
            <a:endParaRPr sz="1800">
              <a:latin typeface="Calibri"/>
              <a:cs typeface="Calibri"/>
            </a:endParaRPr>
          </a:p>
          <a:p>
            <a:pPr marL="755650" marR="257810" lvl="1" indent="-285750">
              <a:lnSpc>
                <a:spcPct val="80000"/>
              </a:lnSpc>
              <a:spcBef>
                <a:spcPts val="434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1800" spc="-45" dirty="0">
                <a:latin typeface="Calibri"/>
                <a:cs typeface="Calibri"/>
              </a:rPr>
              <a:t>HTTP,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stateless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—it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track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20" dirty="0">
                <a:latin typeface="Calibri"/>
                <a:cs typeface="Calibri"/>
              </a:rPr>
              <a:t>state.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7101" y="1295343"/>
            <a:ext cx="3057591" cy="9649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7131"/>
            <a:ext cx="332612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Security</a:t>
            </a:r>
            <a:r>
              <a:rPr spc="-40" dirty="0"/>
              <a:t> </a:t>
            </a:r>
            <a:r>
              <a:rPr spc="-20" dirty="0"/>
              <a:t>for</a:t>
            </a:r>
            <a:r>
              <a:rPr spc="-40" dirty="0"/>
              <a:t> </a:t>
            </a:r>
            <a:r>
              <a:rPr dirty="0"/>
              <a:t>FTP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4893" y="1007363"/>
            <a:ext cx="8387715" cy="257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FTP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protocol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was </a:t>
            </a:r>
            <a:r>
              <a:rPr sz="2200" spc="-5" dirty="0">
                <a:latin typeface="Calibri"/>
                <a:cs typeface="Calibri"/>
              </a:rPr>
              <a:t>designed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when </a:t>
            </a:r>
            <a:r>
              <a:rPr sz="2200" spc="-5" dirty="0">
                <a:latin typeface="Calibri"/>
                <a:cs typeface="Calibri"/>
              </a:rPr>
              <a:t>security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issue.</a:t>
            </a:r>
            <a:endParaRPr sz="2200">
              <a:latin typeface="Calibri"/>
              <a:cs typeface="Calibri"/>
            </a:endParaRPr>
          </a:p>
          <a:p>
            <a:pPr marL="355600" marR="405765" indent="-342900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Although </a:t>
            </a:r>
            <a:r>
              <a:rPr sz="2200" spc="-5" dirty="0">
                <a:latin typeface="Calibri"/>
                <a:cs typeface="Calibri"/>
              </a:rPr>
              <a:t>FTP </a:t>
            </a:r>
            <a:r>
              <a:rPr sz="2200" spc="-10" dirty="0">
                <a:latin typeface="Calibri"/>
                <a:cs typeface="Calibri"/>
              </a:rPr>
              <a:t>requires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password,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password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sent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plaintext </a:t>
            </a:r>
            <a:r>
              <a:rPr sz="2200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(unencrypted)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500">
              <a:latin typeface="Calibri"/>
              <a:cs typeface="Calibri"/>
            </a:endParaRPr>
          </a:p>
          <a:p>
            <a:pPr marL="355600" marR="5080" indent="-342900">
              <a:lnSpc>
                <a:spcPts val="211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secure,</a:t>
            </a:r>
            <a:r>
              <a:rPr sz="2200" spc="-5" dirty="0">
                <a:latin typeface="Calibri"/>
                <a:cs typeface="Calibri"/>
              </a:rPr>
              <a:t> one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Secure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Socket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Layer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(SSL)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between</a:t>
            </a:r>
            <a:r>
              <a:rPr sz="2200" dirty="0">
                <a:latin typeface="Calibri"/>
                <a:cs typeface="Calibri"/>
              </a:rPr>
              <a:t> the</a:t>
            </a:r>
            <a:r>
              <a:rPr sz="2200" spc="-5" dirty="0">
                <a:latin typeface="Calibri"/>
                <a:cs typeface="Calibri"/>
              </a:rPr>
              <a:t> FTP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 </a:t>
            </a:r>
            <a:r>
              <a:rPr sz="2200" spc="-20" dirty="0">
                <a:latin typeface="Calibri"/>
                <a:cs typeface="Calibri"/>
              </a:rPr>
              <a:t>layer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 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TCP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layer.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In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case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FTP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called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SSL-FTP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2264664"/>
            <a:ext cx="1986661" cy="4743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0670" y="2266950"/>
            <a:ext cx="95122" cy="46939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21-01-2020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01421"/>
            <a:ext cx="7784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High-level</a:t>
            </a:r>
            <a:r>
              <a:rPr sz="3600" spc="20" dirty="0"/>
              <a:t> </a:t>
            </a:r>
            <a:r>
              <a:rPr sz="3600" spc="-10" dirty="0"/>
              <a:t>view</a:t>
            </a:r>
            <a:r>
              <a:rPr sz="3600" dirty="0"/>
              <a:t> of</a:t>
            </a:r>
            <a:r>
              <a:rPr sz="3600" spc="10" dirty="0"/>
              <a:t> </a:t>
            </a:r>
            <a:r>
              <a:rPr sz="3600" spc="-20" dirty="0"/>
              <a:t>Internet</a:t>
            </a:r>
            <a:r>
              <a:rPr sz="3600" spc="15" dirty="0"/>
              <a:t> </a:t>
            </a:r>
            <a:r>
              <a:rPr sz="3600" spc="-5" dirty="0"/>
              <a:t>e-mail</a:t>
            </a:r>
            <a:r>
              <a:rPr sz="3600" spc="10" dirty="0"/>
              <a:t> </a:t>
            </a:r>
            <a:r>
              <a:rPr sz="3600" spc="-35" dirty="0"/>
              <a:t>system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55903" y="1017988"/>
            <a:ext cx="8096884" cy="5435600"/>
            <a:chOff x="755903" y="1017988"/>
            <a:chExt cx="8096884" cy="5435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903" y="1017988"/>
              <a:ext cx="7173187" cy="54352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6288" y="1018048"/>
              <a:ext cx="1976085" cy="6362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3719" y="1844807"/>
              <a:ext cx="1178178" cy="4182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1063"/>
            <a:ext cx="26333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Architecture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976879"/>
            <a:ext cx="7778115" cy="318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User</a:t>
            </a:r>
            <a:r>
              <a:rPr sz="15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agent</a:t>
            </a:r>
            <a:endParaRPr sz="15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300" spc="-5" dirty="0">
                <a:latin typeface="Calibri"/>
                <a:cs typeface="Calibri"/>
              </a:rPr>
              <a:t>allows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user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to </a:t>
            </a:r>
            <a:r>
              <a:rPr sz="1300" spc="-5" dirty="0">
                <a:latin typeface="Calibri"/>
                <a:cs typeface="Calibri"/>
              </a:rPr>
              <a:t>read,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reply </a:t>
            </a:r>
            <a:r>
              <a:rPr sz="1300" spc="-15" dirty="0">
                <a:latin typeface="Calibri"/>
                <a:cs typeface="Calibri"/>
              </a:rPr>
              <a:t>to,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forward,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save,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compose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messages.</a:t>
            </a:r>
            <a:endParaRPr sz="1300">
              <a:latin typeface="Calibri"/>
              <a:cs typeface="Calibri"/>
            </a:endParaRPr>
          </a:p>
          <a:p>
            <a:pPr marL="755650" lvl="1" indent="-285750">
              <a:lnSpc>
                <a:spcPts val="1555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300" dirty="0">
                <a:latin typeface="Calibri"/>
                <a:cs typeface="Calibri"/>
              </a:rPr>
              <a:t>e.g.,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Microsoft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Outlook,</a:t>
            </a:r>
            <a:r>
              <a:rPr sz="1300" dirty="0">
                <a:latin typeface="Calibri"/>
                <a:cs typeface="Calibri"/>
              </a:rPr>
              <a:t> Google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Gmail</a:t>
            </a:r>
            <a:endParaRPr sz="1300">
              <a:latin typeface="Calibri"/>
              <a:cs typeface="Calibri"/>
            </a:endParaRPr>
          </a:p>
          <a:p>
            <a:pPr marL="355600" indent="-342900">
              <a:lnSpc>
                <a:spcPts val="179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Mail</a:t>
            </a:r>
            <a:r>
              <a:rPr sz="15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C00000"/>
                </a:solidFill>
                <a:latin typeface="Calibri"/>
                <a:cs typeface="Calibri"/>
              </a:rPr>
              <a:t>server</a:t>
            </a:r>
            <a:endParaRPr sz="1500">
              <a:latin typeface="Calibri"/>
              <a:cs typeface="Calibri"/>
            </a:endParaRPr>
          </a:p>
          <a:p>
            <a:pPr marL="755650" lvl="1" indent="-285750">
              <a:lnSpc>
                <a:spcPts val="1555"/>
              </a:lnSpc>
              <a:spcBef>
                <a:spcPts val="1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300" spc="-10" dirty="0">
                <a:latin typeface="Calibri"/>
                <a:cs typeface="Calibri"/>
              </a:rPr>
              <a:t>form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core</a:t>
            </a:r>
            <a:r>
              <a:rPr sz="1300" spc="-5" dirty="0">
                <a:latin typeface="Calibri"/>
                <a:cs typeface="Calibri"/>
              </a:rPr>
              <a:t> of</a:t>
            </a:r>
            <a:r>
              <a:rPr sz="1300" dirty="0">
                <a:latin typeface="Calibri"/>
                <a:cs typeface="Calibri"/>
              </a:rPr>
              <a:t> the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e-mail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infrastructure</a:t>
            </a:r>
            <a:endParaRPr sz="1300">
              <a:latin typeface="Calibri"/>
              <a:cs typeface="Calibri"/>
            </a:endParaRPr>
          </a:p>
          <a:p>
            <a:pPr marL="355600" indent="-342900">
              <a:lnSpc>
                <a:spcPts val="179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C00000"/>
                </a:solidFill>
                <a:latin typeface="Calibri"/>
                <a:cs typeface="Calibri"/>
              </a:rPr>
              <a:t>Mailbox</a:t>
            </a:r>
            <a:endParaRPr sz="1500">
              <a:latin typeface="Calibri"/>
              <a:cs typeface="Calibri"/>
            </a:endParaRPr>
          </a:p>
          <a:p>
            <a:pPr marL="755650" lvl="1" indent="-285750">
              <a:lnSpc>
                <a:spcPts val="1555"/>
              </a:lnSpc>
              <a:spcBef>
                <a:spcPts val="1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300" spc="-10" dirty="0">
                <a:latin typeface="Calibri"/>
                <a:cs typeface="Calibri"/>
              </a:rPr>
              <a:t>Each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user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has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mailbox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located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one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mail </a:t>
            </a:r>
            <a:r>
              <a:rPr sz="1300" spc="-5" dirty="0">
                <a:latin typeface="Calibri"/>
                <a:cs typeface="Calibri"/>
              </a:rPr>
              <a:t>servers.</a:t>
            </a:r>
            <a:endParaRPr sz="1300">
              <a:latin typeface="Calibri"/>
              <a:cs typeface="Calibri"/>
            </a:endParaRPr>
          </a:p>
          <a:p>
            <a:pPr marL="355600" indent="-342900">
              <a:lnSpc>
                <a:spcPts val="179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Application-layer</a:t>
            </a:r>
            <a:r>
              <a:rPr sz="15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protocol</a:t>
            </a:r>
            <a:endParaRPr sz="15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300" spc="-10" dirty="0">
                <a:latin typeface="Calibri"/>
                <a:cs typeface="Calibri"/>
              </a:rPr>
              <a:t>transfer</a:t>
            </a:r>
            <a:r>
              <a:rPr sz="1300" dirty="0">
                <a:latin typeface="Calibri"/>
                <a:cs typeface="Calibri"/>
              </a:rPr>
              <a:t> mail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from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sender’s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mail </a:t>
            </a:r>
            <a:r>
              <a:rPr sz="1300" spc="-5" dirty="0">
                <a:latin typeface="Calibri"/>
                <a:cs typeface="Calibri"/>
              </a:rPr>
              <a:t>server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recipient’s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mail </a:t>
            </a:r>
            <a:r>
              <a:rPr sz="1300" spc="-5" dirty="0">
                <a:latin typeface="Calibri"/>
                <a:cs typeface="Calibri"/>
              </a:rPr>
              <a:t>server</a:t>
            </a:r>
            <a:endParaRPr sz="13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300" dirty="0">
                <a:latin typeface="Calibri"/>
                <a:cs typeface="Calibri"/>
              </a:rPr>
              <a:t>e.g.,</a:t>
            </a:r>
            <a:r>
              <a:rPr sz="1300" spc="-5" dirty="0">
                <a:latin typeface="Calibri"/>
                <a:cs typeface="Calibri"/>
              </a:rPr>
              <a:t> Simple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Mail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Transfer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Protocol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(SMTP)</a:t>
            </a:r>
            <a:endParaRPr sz="13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300" spc="-5" dirty="0">
                <a:latin typeface="Calibri"/>
                <a:cs typeface="Calibri"/>
              </a:rPr>
              <a:t>SMTP has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two </a:t>
            </a:r>
            <a:r>
              <a:rPr sz="1300" dirty="0">
                <a:latin typeface="Calibri"/>
                <a:cs typeface="Calibri"/>
              </a:rPr>
              <a:t>sides: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client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side,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server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side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500" b="1" spc="-10" dirty="0">
                <a:solidFill>
                  <a:srgbClr val="006FC0"/>
                </a:solidFill>
                <a:latin typeface="Calibri"/>
                <a:cs typeface="Calibri"/>
              </a:rPr>
              <a:t>Journey</a:t>
            </a:r>
            <a:r>
              <a:rPr sz="15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500" b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5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006FC0"/>
                </a:solidFill>
                <a:latin typeface="Calibri"/>
                <a:cs typeface="Calibri"/>
              </a:rPr>
              <a:t>message</a:t>
            </a:r>
            <a:endParaRPr sz="1500">
              <a:latin typeface="Calibri"/>
              <a:cs typeface="Calibri"/>
            </a:endParaRPr>
          </a:p>
          <a:p>
            <a:pPr marL="441325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sender’s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agent </a:t>
            </a:r>
            <a:r>
              <a:rPr sz="1500" dirty="0">
                <a:latin typeface="Calibri"/>
                <a:cs typeface="Calibri"/>
              </a:rPr>
              <a:t>--&gt;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sender’s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mail </a:t>
            </a:r>
            <a:r>
              <a:rPr sz="1500" spc="-5" dirty="0">
                <a:latin typeface="Calibri"/>
                <a:cs typeface="Calibri"/>
              </a:rPr>
              <a:t>server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--&gt; </a:t>
            </a:r>
            <a:r>
              <a:rPr sz="1500" spc="-10" dirty="0">
                <a:latin typeface="Calibri"/>
                <a:cs typeface="Calibri"/>
              </a:rPr>
              <a:t>recipient’s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mail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server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--&gt; </a:t>
            </a:r>
            <a:r>
              <a:rPr sz="1500" spc="-10" dirty="0">
                <a:latin typeface="Calibri"/>
                <a:cs typeface="Calibri"/>
              </a:rPr>
              <a:t>recipient’s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agent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1" y="1044391"/>
            <a:ext cx="8730241" cy="16641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1063"/>
            <a:ext cx="32086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SMTP</a:t>
            </a:r>
            <a:r>
              <a:rPr spc="-55" dirty="0"/>
              <a:t> </a:t>
            </a:r>
            <a:r>
              <a:rPr spc="-40" dirty="0"/>
              <a:t>v/s</a:t>
            </a:r>
            <a:r>
              <a:rPr spc="-30" dirty="0"/>
              <a:t> </a:t>
            </a:r>
            <a:r>
              <a:rPr spc="5" dirty="0"/>
              <a:t>HTTP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21841"/>
            <a:ext cx="7997825" cy="49091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740410" indent="-342900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HTTP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transfers</a:t>
            </a:r>
            <a:r>
              <a:rPr sz="1800" spc="-5" dirty="0">
                <a:latin typeface="Calibri"/>
                <a:cs typeface="Calibri"/>
              </a:rPr>
              <a:t> files (also called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objects</a:t>
            </a:r>
            <a:r>
              <a:rPr sz="1800" spc="-5" dirty="0">
                <a:latin typeface="Calibri"/>
                <a:cs typeface="Calibri"/>
              </a:rPr>
              <a:t>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25" dirty="0">
                <a:latin typeface="Calibri"/>
                <a:cs typeface="Calibri"/>
              </a:rPr>
              <a:t>Web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server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Web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client </a:t>
            </a:r>
            <a:r>
              <a:rPr sz="1800" spc="-3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(typically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browser)</a:t>
            </a:r>
            <a:endParaRPr sz="1800">
              <a:latin typeface="Calibri"/>
              <a:cs typeface="Calibri"/>
            </a:endParaRPr>
          </a:p>
          <a:p>
            <a:pPr marL="355600" marR="379095" indent="-342900">
              <a:lnSpc>
                <a:spcPct val="8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SMTP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transfers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 </a:t>
            </a:r>
            <a:r>
              <a:rPr sz="1800" spc="-10" dirty="0">
                <a:latin typeface="Calibri"/>
                <a:cs typeface="Calibri"/>
              </a:rPr>
              <a:t>(that</a:t>
            </a:r>
            <a:r>
              <a:rPr sz="1800" dirty="0">
                <a:latin typeface="Calibri"/>
                <a:cs typeface="Calibri"/>
              </a:rPr>
              <a:t> is, e-mail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messages</a:t>
            </a:r>
            <a:r>
              <a:rPr sz="1800" spc="-5" dirty="0">
                <a:latin typeface="Calibri"/>
                <a:cs typeface="Calibri"/>
              </a:rPr>
              <a:t>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server 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another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C00000"/>
                </a:solidFill>
                <a:latin typeface="Calibri"/>
                <a:cs typeface="Calibri"/>
              </a:rPr>
              <a:t>server</a:t>
            </a:r>
            <a:r>
              <a:rPr sz="1800" spc="-3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Both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persistent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HTTP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SMTP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persistent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connections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marL="355600" marR="162560" indent="-342900">
              <a:lnSpc>
                <a:spcPct val="8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HTTP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mainly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pull</a:t>
            </a: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 protocol</a:t>
            </a:r>
            <a:r>
              <a:rPr sz="18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loads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Web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spc="-5" dirty="0">
                <a:latin typeface="Calibri"/>
                <a:cs typeface="Calibri"/>
              </a:rPr>
              <a:t> 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HTTP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pull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 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convenience</a:t>
            </a:r>
            <a:endParaRPr sz="1800">
              <a:latin typeface="Calibri"/>
              <a:cs typeface="Calibri"/>
            </a:endParaRPr>
          </a:p>
          <a:p>
            <a:pPr marL="355600" marR="146685" indent="-342900">
              <a:lnSpc>
                <a:spcPct val="8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SMTP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primarily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push</a:t>
            </a:r>
            <a:r>
              <a:rPr sz="18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protocol</a:t>
            </a:r>
            <a:r>
              <a:rPr sz="18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sending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mail </a:t>
            </a:r>
            <a:r>
              <a:rPr sz="1800" spc="-5" dirty="0">
                <a:latin typeface="Calibri"/>
                <a:cs typeface="Calibri"/>
              </a:rPr>
              <a:t>server pushes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receiving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mail </a:t>
            </a:r>
            <a:r>
              <a:rPr sz="1800" spc="-30" dirty="0">
                <a:latin typeface="Calibri"/>
                <a:cs typeface="Calibri"/>
              </a:rPr>
              <a:t>server.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HTTP,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TCP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initiated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receive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SMTP,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TCP</a:t>
            </a:r>
            <a:r>
              <a:rPr sz="1800" spc="-10" dirty="0">
                <a:latin typeface="Calibri"/>
                <a:cs typeface="Calibri"/>
              </a:rPr>
              <a:t> connection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wants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marL="355600" marR="152400" indent="-342900">
              <a:lnSpc>
                <a:spcPct val="8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SMTP</a:t>
            </a:r>
            <a:r>
              <a:rPr sz="1800" spc="-10" dirty="0">
                <a:latin typeface="Calibri"/>
                <a:cs typeface="Calibri"/>
              </a:rPr>
              <a:t> requires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message,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body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message,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7-bit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ASCII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 restriction </a:t>
            </a:r>
            <a:r>
              <a:rPr sz="1800" dirty="0">
                <a:latin typeface="Calibri"/>
                <a:cs typeface="Calibri"/>
              </a:rPr>
              <a:t>made</a:t>
            </a:r>
            <a:r>
              <a:rPr sz="1800" spc="-5" dirty="0">
                <a:latin typeface="Calibri"/>
                <a:cs typeface="Calibri"/>
              </a:rPr>
              <a:t> sense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early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1980s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transmission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capacity </a:t>
            </a:r>
            <a:r>
              <a:rPr sz="1800" spc="-10" dirty="0">
                <a:latin typeface="Calibri"/>
                <a:cs typeface="Calibri"/>
              </a:rPr>
              <a:t>was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scarce.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HTTP</a:t>
            </a:r>
            <a:r>
              <a:rPr sz="1800" spc="-15" dirty="0">
                <a:latin typeface="Calibri"/>
                <a:cs typeface="Calibri"/>
              </a:rPr>
              <a:t> 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 not</a:t>
            </a:r>
            <a:r>
              <a:rPr sz="1800" dirty="0">
                <a:latin typeface="Calibri"/>
                <a:cs typeface="Calibri"/>
              </a:rPr>
              <a:t> impose this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restriction.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7131"/>
            <a:ext cx="76447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Message</a:t>
            </a:r>
            <a:r>
              <a:rPr spc="-15" dirty="0"/>
              <a:t> </a:t>
            </a:r>
            <a:r>
              <a:rPr dirty="0"/>
              <a:t>Access</a:t>
            </a:r>
            <a:r>
              <a:rPr spc="-5" dirty="0"/>
              <a:t> </a:t>
            </a:r>
            <a:r>
              <a:rPr spc="-15" dirty="0"/>
              <a:t>Protocol:</a:t>
            </a:r>
            <a:r>
              <a:rPr spc="-5" dirty="0"/>
              <a:t> </a:t>
            </a:r>
            <a:r>
              <a:rPr spc="-60" dirty="0"/>
              <a:t>POP,IMAP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363" y="980694"/>
            <a:ext cx="8653272" cy="24254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3769105"/>
            <a:ext cx="7957184" cy="23895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431165" indent="-342900">
              <a:lnSpc>
                <a:spcPct val="8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Calibri"/>
                <a:cs typeface="Calibri"/>
              </a:rPr>
              <a:t>Once SMTP </a:t>
            </a:r>
            <a:r>
              <a:rPr sz="1500" spc="-10" dirty="0">
                <a:latin typeface="Calibri"/>
                <a:cs typeface="Calibri"/>
              </a:rPr>
              <a:t>delivers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message 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from</a:t>
            </a:r>
            <a:r>
              <a:rPr sz="15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Alice’s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mail </a:t>
            </a:r>
            <a:r>
              <a:rPr sz="1500" spc="-5" dirty="0">
                <a:latin typeface="Calibri"/>
                <a:cs typeface="Calibri"/>
              </a:rPr>
              <a:t>server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1500" spc="-20" dirty="0">
                <a:latin typeface="Calibri"/>
                <a:cs typeface="Calibri"/>
              </a:rPr>
              <a:t>Bob’s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mail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server,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message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3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placed</a:t>
            </a:r>
            <a:r>
              <a:rPr sz="1500" dirty="0">
                <a:latin typeface="Calibri"/>
                <a:cs typeface="Calibri"/>
              </a:rPr>
              <a:t> in </a:t>
            </a:r>
            <a:r>
              <a:rPr sz="1500" spc="-20" dirty="0">
                <a:latin typeface="Calibri"/>
                <a:cs typeface="Calibri"/>
              </a:rPr>
              <a:t>Bob’s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mailbox.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Calibri"/>
                <a:cs typeface="Calibri"/>
              </a:rPr>
              <a:t>Until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early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1990s,</a:t>
            </a:r>
            <a:r>
              <a:rPr sz="1500" dirty="0">
                <a:latin typeface="Calibri"/>
                <a:cs typeface="Calibri"/>
              </a:rPr>
              <a:t> Bob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used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read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mail </a:t>
            </a:r>
            <a:r>
              <a:rPr sz="1500" spc="-5" dirty="0">
                <a:latin typeface="Calibri"/>
                <a:cs typeface="Calibri"/>
              </a:rPr>
              <a:t>by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logging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onto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25" dirty="0">
                <a:latin typeface="Calibri"/>
                <a:cs typeface="Calibri"/>
              </a:rPr>
              <a:t>server.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50">
              <a:latin typeface="Calibri"/>
              <a:cs typeface="Calibri"/>
            </a:endParaRPr>
          </a:p>
          <a:p>
            <a:pPr marL="355600" marR="5080" indent="-342900">
              <a:lnSpc>
                <a:spcPts val="144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Calibri"/>
                <a:cs typeface="Calibri"/>
              </a:rPr>
              <a:t>But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today,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mail access</a:t>
            </a:r>
            <a:r>
              <a:rPr sz="15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client-server</a:t>
            </a:r>
            <a:r>
              <a:rPr sz="15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architecture</a:t>
            </a:r>
            <a:r>
              <a:rPr sz="15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- </a:t>
            </a:r>
            <a:r>
              <a:rPr sz="1500" spc="-5" dirty="0">
                <a:latin typeface="Calibri"/>
                <a:cs typeface="Calibri"/>
              </a:rPr>
              <a:t>typical user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reads e-mail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client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executes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user’s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end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1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spc="-20" dirty="0">
                <a:solidFill>
                  <a:srgbClr val="C00000"/>
                </a:solidFill>
                <a:latin typeface="Calibri"/>
                <a:cs typeface="Calibri"/>
              </a:rPr>
              <a:t>Bob’s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C00000"/>
                </a:solidFill>
                <a:latin typeface="Calibri"/>
                <a:cs typeface="Calibri"/>
              </a:rPr>
              <a:t>user</a:t>
            </a: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agent </a:t>
            </a:r>
            <a:r>
              <a:rPr sz="1500" spc="-5" dirty="0">
                <a:solidFill>
                  <a:srgbClr val="C00000"/>
                </a:solidFill>
                <a:latin typeface="Calibri"/>
                <a:cs typeface="Calibri"/>
              </a:rPr>
              <a:t>can’t</a:t>
            </a:r>
            <a:r>
              <a:rPr sz="15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C00000"/>
                </a:solidFill>
                <a:latin typeface="Calibri"/>
                <a:cs typeface="Calibri"/>
              </a:rPr>
              <a:t>use</a:t>
            </a:r>
            <a:r>
              <a:rPr sz="15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C00000"/>
                </a:solidFill>
                <a:latin typeface="Calibri"/>
                <a:cs typeface="Calibri"/>
              </a:rPr>
              <a:t>SMTP</a:t>
            </a: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obtain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messages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because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SMTP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15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push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protocol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Calibri"/>
                <a:cs typeface="Calibri"/>
              </a:rPr>
              <a:t>Mail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access </a:t>
            </a:r>
            <a:r>
              <a:rPr sz="1500" spc="-10" dirty="0">
                <a:latin typeface="Calibri"/>
                <a:cs typeface="Calibri"/>
              </a:rPr>
              <a:t>protocols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Bob’s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agent</a:t>
            </a:r>
            <a:endParaRPr sz="15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300" spc="-15" dirty="0">
                <a:latin typeface="Calibri"/>
                <a:cs typeface="Calibri"/>
              </a:rPr>
              <a:t>Post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Office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Protocol—Version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3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(POP3),</a:t>
            </a:r>
            <a:endParaRPr sz="13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300" spc="-5" dirty="0">
                <a:latin typeface="Calibri"/>
                <a:cs typeface="Calibri"/>
              </a:rPr>
              <a:t>Internet </a:t>
            </a:r>
            <a:r>
              <a:rPr sz="1300" dirty="0">
                <a:latin typeface="Calibri"/>
                <a:cs typeface="Calibri"/>
              </a:rPr>
              <a:t>Mail Access </a:t>
            </a:r>
            <a:r>
              <a:rPr sz="1300" spc="-10" dirty="0">
                <a:latin typeface="Calibri"/>
                <a:cs typeface="Calibri"/>
              </a:rPr>
              <a:t>Protocol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– </a:t>
            </a:r>
            <a:r>
              <a:rPr sz="1300" spc="-10" dirty="0">
                <a:latin typeface="Calibri"/>
                <a:cs typeface="Calibri"/>
              </a:rPr>
              <a:t>version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4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(IMAP4)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7131"/>
            <a:ext cx="43592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Mail</a:t>
            </a:r>
            <a:r>
              <a:rPr spc="-25" dirty="0"/>
              <a:t> </a:t>
            </a:r>
            <a:r>
              <a:rPr spc="-55" dirty="0"/>
              <a:t>Transfer</a:t>
            </a:r>
            <a:r>
              <a:rPr spc="-30" dirty="0"/>
              <a:t> </a:t>
            </a:r>
            <a:r>
              <a:rPr spc="-5" dirty="0"/>
              <a:t>Phases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4893" y="1375156"/>
            <a:ext cx="8157845" cy="3025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three</a:t>
            </a:r>
            <a:r>
              <a:rPr sz="20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mail</a:t>
            </a:r>
            <a:r>
              <a:rPr sz="20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transfer</a:t>
            </a:r>
            <a:r>
              <a:rPr sz="20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phases</a:t>
            </a:r>
            <a:r>
              <a:rPr sz="2000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begins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  <a:p>
            <a:pPr marL="755650" marR="5080" lvl="1" indent="-285750">
              <a:lnSpc>
                <a:spcPct val="80000"/>
              </a:lnSpc>
              <a:spcBef>
                <a:spcPts val="4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TCP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established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well-known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port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25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(for</a:t>
            </a:r>
            <a:r>
              <a:rPr sz="1800" spc="-5" dirty="0">
                <a:latin typeface="Calibri"/>
                <a:cs typeface="Calibri"/>
              </a:rPr>
              <a:t> non-encrypted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version)</a:t>
            </a:r>
            <a:endParaRPr sz="1800">
              <a:latin typeface="Calibri"/>
              <a:cs typeface="Calibri"/>
            </a:endParaRPr>
          </a:p>
          <a:p>
            <a:pPr marL="755650" marR="415290" lvl="1" indent="-285750">
              <a:lnSpc>
                <a:spcPct val="80000"/>
              </a:lnSpc>
              <a:spcBef>
                <a:spcPts val="434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Note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After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client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dirty="0">
                <a:latin typeface="Calibri"/>
                <a:cs typeface="Calibri"/>
              </a:rPr>
              <a:t>made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TCP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connection</a:t>
            </a:r>
            <a:r>
              <a:rPr sz="1800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SMTP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protocol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starts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its </a:t>
            </a:r>
            <a:r>
              <a:rPr sz="1800" spc="-3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connection</a:t>
            </a:r>
            <a:r>
              <a:rPr sz="18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phase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har char="–"/>
            </a:pP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–"/>
            </a:pP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transferring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message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occurs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three</a:t>
            </a:r>
            <a:r>
              <a:rPr sz="20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phases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Mail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transfer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establishment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SMTP,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spc="-15" dirty="0">
                <a:latin typeface="Calibri"/>
                <a:cs typeface="Calibri"/>
              </a:rPr>
              <a:t>Perform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transfer,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Mail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transfer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SMTP.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336" y="1079499"/>
            <a:ext cx="8189595" cy="62928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5600" marR="5080" indent="-342900">
              <a:lnSpc>
                <a:spcPts val="2110"/>
              </a:lnSpc>
              <a:spcBef>
                <a:spcPts val="6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send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mail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40" dirty="0">
                <a:latin typeface="Calibri"/>
                <a:cs typeface="Calibri"/>
              </a:rPr>
              <a:t>user,</a:t>
            </a:r>
            <a:r>
              <a:rPr sz="2200" spc="-10" dirty="0">
                <a:latin typeface="Calibri"/>
                <a:cs typeface="Calibri"/>
              </a:rPr>
              <a:t> through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libri"/>
                <a:cs typeface="Calibri"/>
              </a:rPr>
              <a:t>user </a:t>
            </a:r>
            <a:r>
              <a:rPr sz="2200" spc="-10" dirty="0">
                <a:solidFill>
                  <a:srgbClr val="C00000"/>
                </a:solidFill>
                <a:latin typeface="Calibri"/>
                <a:cs typeface="Calibri"/>
              </a:rPr>
              <a:t>agent</a:t>
            </a:r>
            <a:r>
              <a:rPr sz="22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(UA),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creates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mail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looks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very similar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postal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mail.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67131"/>
            <a:ext cx="13741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</a:t>
            </a:r>
            <a:r>
              <a:rPr spc="-40" dirty="0"/>
              <a:t>n</a:t>
            </a:r>
            <a:r>
              <a:rPr dirty="0"/>
              <a:t>t…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1210817" y="2132838"/>
            <a:ext cx="6454140" cy="4330065"/>
            <a:chOff x="1210817" y="2132838"/>
            <a:chExt cx="6454140" cy="43300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0817" y="2132838"/>
              <a:ext cx="6453945" cy="41681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61768" y="6093333"/>
              <a:ext cx="1259205" cy="369570"/>
            </a:xfrm>
            <a:custGeom>
              <a:avLst/>
              <a:gdLst/>
              <a:ahLst/>
              <a:cxnLst/>
              <a:rect l="l" t="t" r="r" b="b"/>
              <a:pathLst>
                <a:path w="1259205" h="369570">
                  <a:moveTo>
                    <a:pt x="1258824" y="0"/>
                  </a:moveTo>
                  <a:lnTo>
                    <a:pt x="0" y="0"/>
                  </a:lnTo>
                  <a:lnTo>
                    <a:pt x="0" y="369569"/>
                  </a:lnTo>
                  <a:lnTo>
                    <a:pt x="1258824" y="369569"/>
                  </a:lnTo>
                  <a:lnTo>
                    <a:pt x="1258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61769" y="6093333"/>
            <a:ext cx="1259205" cy="369570"/>
          </a:xfrm>
          <a:prstGeom prst="rect">
            <a:avLst/>
          </a:prstGeom>
          <a:ln w="25146">
            <a:solidFill>
              <a:srgbClr val="C0504D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800" b="1" spc="-15" dirty="0">
                <a:latin typeface="Calibri"/>
                <a:cs typeface="Calibri"/>
              </a:rPr>
              <a:t>Postal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Mail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85790" y="6093333"/>
            <a:ext cx="1691005" cy="369570"/>
          </a:xfrm>
          <a:custGeom>
            <a:avLst/>
            <a:gdLst/>
            <a:ahLst/>
            <a:cxnLst/>
            <a:rect l="l" t="t" r="r" b="b"/>
            <a:pathLst>
              <a:path w="1691004" h="369570">
                <a:moveTo>
                  <a:pt x="1690878" y="0"/>
                </a:moveTo>
                <a:lnTo>
                  <a:pt x="0" y="0"/>
                </a:lnTo>
                <a:lnTo>
                  <a:pt x="0" y="369569"/>
                </a:lnTo>
                <a:lnTo>
                  <a:pt x="1690878" y="369569"/>
                </a:lnTo>
                <a:lnTo>
                  <a:pt x="16908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85790" y="6093333"/>
            <a:ext cx="1691005" cy="369570"/>
          </a:xfrm>
          <a:prstGeom prst="rect">
            <a:avLst/>
          </a:prstGeom>
          <a:ln w="25146">
            <a:solidFill>
              <a:srgbClr val="C0504D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800" b="1" spc="-5" dirty="0">
                <a:latin typeface="Calibri"/>
                <a:cs typeface="Calibri"/>
              </a:rPr>
              <a:t>Electronic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Mail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1063"/>
            <a:ext cx="13741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</a:t>
            </a:r>
            <a:r>
              <a:rPr spc="-40" dirty="0"/>
              <a:t>n</a:t>
            </a:r>
            <a:r>
              <a:rPr dirty="0"/>
              <a:t>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318" y="1021841"/>
            <a:ext cx="2874645" cy="37020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219710">
              <a:lnSpc>
                <a:spcPct val="80000"/>
              </a:lnSpc>
              <a:spcBef>
                <a:spcPts val="530"/>
              </a:spcBef>
            </a:pP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Message</a:t>
            </a:r>
            <a:r>
              <a:rPr sz="18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exchange</a:t>
            </a:r>
            <a:r>
              <a:rPr sz="180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between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SMTP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client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server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SMTP </a:t>
            </a:r>
            <a:r>
              <a:rPr sz="1800" b="1" spc="-5" dirty="0">
                <a:latin typeface="Calibri"/>
                <a:cs typeface="Calibri"/>
              </a:rPr>
              <a:t>server </a:t>
            </a:r>
            <a:r>
              <a:rPr sz="1800" spc="-5" dirty="0">
                <a:latin typeface="Calibri"/>
                <a:cs typeface="Calibri"/>
              </a:rPr>
              <a:t>sends </a:t>
            </a:r>
            <a:r>
              <a:rPr sz="1800" spc="-10" dirty="0">
                <a:latin typeface="Calibri"/>
                <a:cs typeface="Calibri"/>
              </a:rPr>
              <a:t>code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220 (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service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ready</a:t>
            </a:r>
            <a:r>
              <a:rPr sz="1800" spc="-5" dirty="0">
                <a:latin typeface="Calibri"/>
                <a:cs typeface="Calibri"/>
              </a:rPr>
              <a:t>)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tell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ready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receive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marL="355600" marR="93980" indent="-342900" algn="just">
              <a:lnSpc>
                <a:spcPct val="8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b="1" spc="-10" dirty="0">
                <a:latin typeface="Calibri"/>
                <a:cs typeface="Calibri"/>
              </a:rPr>
              <a:t>client </a:t>
            </a:r>
            <a:r>
              <a:rPr sz="1800" spc="-5" dirty="0">
                <a:latin typeface="Calibri"/>
                <a:cs typeface="Calibri"/>
              </a:rPr>
              <a:t>sends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HELO </a:t>
            </a:r>
            <a:r>
              <a:rPr sz="1800" spc="-3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identify </a:t>
            </a:r>
            <a:r>
              <a:rPr sz="1800" spc="-20" dirty="0">
                <a:latin typeface="Calibri"/>
                <a:cs typeface="Calibri"/>
              </a:rPr>
              <a:t>itself,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its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domain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marL="355600" marR="153035" indent="-342900">
              <a:lnSpc>
                <a:spcPts val="173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b="1" spc="-5" dirty="0">
                <a:latin typeface="Calibri"/>
                <a:cs typeface="Calibri"/>
              </a:rPr>
              <a:t>server </a:t>
            </a:r>
            <a:r>
              <a:rPr sz="1800" spc="-5" dirty="0">
                <a:latin typeface="Calibri"/>
                <a:cs typeface="Calibri"/>
              </a:rPr>
              <a:t>responds with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250</a:t>
            </a:r>
            <a:r>
              <a:rPr sz="1800" spc="-5" dirty="0">
                <a:latin typeface="Calibri"/>
                <a:cs typeface="Calibri"/>
              </a:rPr>
              <a:t> (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request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command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completed</a:t>
            </a:r>
            <a:r>
              <a:rPr sz="1800" spc="-1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318" y="5521197"/>
            <a:ext cx="3009900" cy="519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commands: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MAIL 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;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RCPT</a:t>
            </a:r>
            <a:r>
              <a:rPr sz="1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; </a:t>
            </a:r>
            <a:r>
              <a:rPr sz="1800" spc="-60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1800" spc="-60" dirty="0">
                <a:latin typeface="Calibri"/>
                <a:cs typeface="Calibri"/>
              </a:rPr>
              <a:t>;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QUIT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423" y="6640068"/>
            <a:ext cx="456755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0"/>
              </a:lnSpc>
              <a:tabLst>
                <a:tab pos="4490085" algn="l"/>
              </a:tabLst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Manas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Kh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tua	</a:t>
            </a:r>
            <a:r>
              <a:rPr sz="1800" baseline="2314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800" baseline="2314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48228" y="44956"/>
            <a:ext cx="5760085" cy="6742430"/>
            <a:chOff x="3348228" y="44956"/>
            <a:chExt cx="5760085" cy="67424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8228" y="44956"/>
              <a:ext cx="5759958" cy="67421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48453" y="3213735"/>
              <a:ext cx="1800225" cy="2376170"/>
            </a:xfrm>
            <a:custGeom>
              <a:avLst/>
              <a:gdLst/>
              <a:ahLst/>
              <a:cxnLst/>
              <a:rect l="l" t="t" r="r" b="b"/>
              <a:pathLst>
                <a:path w="1800225" h="2376170">
                  <a:moveTo>
                    <a:pt x="899922" y="0"/>
                  </a:moveTo>
                  <a:lnTo>
                    <a:pt x="858733" y="1222"/>
                  </a:lnTo>
                  <a:lnTo>
                    <a:pt x="818020" y="4854"/>
                  </a:lnTo>
                  <a:lnTo>
                    <a:pt x="777820" y="10844"/>
                  </a:lnTo>
                  <a:lnTo>
                    <a:pt x="738176" y="19139"/>
                  </a:lnTo>
                  <a:lnTo>
                    <a:pt x="699125" y="29687"/>
                  </a:lnTo>
                  <a:lnTo>
                    <a:pt x="660708" y="42435"/>
                  </a:lnTo>
                  <a:lnTo>
                    <a:pt x="622965" y="57331"/>
                  </a:lnTo>
                  <a:lnTo>
                    <a:pt x="585935" y="74322"/>
                  </a:lnTo>
                  <a:lnTo>
                    <a:pt x="549657" y="93356"/>
                  </a:lnTo>
                  <a:lnTo>
                    <a:pt x="514173" y="114381"/>
                  </a:lnTo>
                  <a:lnTo>
                    <a:pt x="479521" y="137344"/>
                  </a:lnTo>
                  <a:lnTo>
                    <a:pt x="445741" y="162193"/>
                  </a:lnTo>
                  <a:lnTo>
                    <a:pt x="412873" y="188874"/>
                  </a:lnTo>
                  <a:lnTo>
                    <a:pt x="380957" y="217337"/>
                  </a:lnTo>
                  <a:lnTo>
                    <a:pt x="350032" y="247528"/>
                  </a:lnTo>
                  <a:lnTo>
                    <a:pt x="320139" y="279395"/>
                  </a:lnTo>
                  <a:lnTo>
                    <a:pt x="291316" y="312886"/>
                  </a:lnTo>
                  <a:lnTo>
                    <a:pt x="263604" y="347948"/>
                  </a:lnTo>
                  <a:lnTo>
                    <a:pt x="237042" y="384528"/>
                  </a:lnTo>
                  <a:lnTo>
                    <a:pt x="211670" y="422575"/>
                  </a:lnTo>
                  <a:lnTo>
                    <a:pt x="187528" y="462036"/>
                  </a:lnTo>
                  <a:lnTo>
                    <a:pt x="164656" y="502858"/>
                  </a:lnTo>
                  <a:lnTo>
                    <a:pt x="143093" y="544989"/>
                  </a:lnTo>
                  <a:lnTo>
                    <a:pt x="122879" y="588376"/>
                  </a:lnTo>
                  <a:lnTo>
                    <a:pt x="104054" y="632968"/>
                  </a:lnTo>
                  <a:lnTo>
                    <a:pt x="86657" y="678712"/>
                  </a:lnTo>
                  <a:lnTo>
                    <a:pt x="70729" y="725554"/>
                  </a:lnTo>
                  <a:lnTo>
                    <a:pt x="56308" y="773444"/>
                  </a:lnTo>
                  <a:lnTo>
                    <a:pt x="43435" y="822328"/>
                  </a:lnTo>
                  <a:lnTo>
                    <a:pt x="32150" y="872154"/>
                  </a:lnTo>
                  <a:lnTo>
                    <a:pt x="22492" y="922870"/>
                  </a:lnTo>
                  <a:lnTo>
                    <a:pt x="14500" y="974423"/>
                  </a:lnTo>
                  <a:lnTo>
                    <a:pt x="8216" y="1026761"/>
                  </a:lnTo>
                  <a:lnTo>
                    <a:pt x="3678" y="1079830"/>
                  </a:lnTo>
                  <a:lnTo>
                    <a:pt x="926" y="1133580"/>
                  </a:lnTo>
                  <a:lnTo>
                    <a:pt x="0" y="1187958"/>
                  </a:lnTo>
                  <a:lnTo>
                    <a:pt x="926" y="1242335"/>
                  </a:lnTo>
                  <a:lnTo>
                    <a:pt x="3678" y="1296085"/>
                  </a:lnTo>
                  <a:lnTo>
                    <a:pt x="8216" y="1349154"/>
                  </a:lnTo>
                  <a:lnTo>
                    <a:pt x="14500" y="1401492"/>
                  </a:lnTo>
                  <a:lnTo>
                    <a:pt x="22492" y="1453045"/>
                  </a:lnTo>
                  <a:lnTo>
                    <a:pt x="32150" y="1503761"/>
                  </a:lnTo>
                  <a:lnTo>
                    <a:pt x="43435" y="1553587"/>
                  </a:lnTo>
                  <a:lnTo>
                    <a:pt x="56308" y="1602471"/>
                  </a:lnTo>
                  <a:lnTo>
                    <a:pt x="70729" y="1650361"/>
                  </a:lnTo>
                  <a:lnTo>
                    <a:pt x="86657" y="1697203"/>
                  </a:lnTo>
                  <a:lnTo>
                    <a:pt x="104054" y="1742947"/>
                  </a:lnTo>
                  <a:lnTo>
                    <a:pt x="122879" y="1787539"/>
                  </a:lnTo>
                  <a:lnTo>
                    <a:pt x="143093" y="1830926"/>
                  </a:lnTo>
                  <a:lnTo>
                    <a:pt x="164656" y="1873057"/>
                  </a:lnTo>
                  <a:lnTo>
                    <a:pt x="187528" y="1913879"/>
                  </a:lnTo>
                  <a:lnTo>
                    <a:pt x="211670" y="1953340"/>
                  </a:lnTo>
                  <a:lnTo>
                    <a:pt x="237042" y="1991387"/>
                  </a:lnTo>
                  <a:lnTo>
                    <a:pt x="263604" y="2027967"/>
                  </a:lnTo>
                  <a:lnTo>
                    <a:pt x="291316" y="2063029"/>
                  </a:lnTo>
                  <a:lnTo>
                    <a:pt x="320139" y="2096520"/>
                  </a:lnTo>
                  <a:lnTo>
                    <a:pt x="350032" y="2128387"/>
                  </a:lnTo>
                  <a:lnTo>
                    <a:pt x="380957" y="2158578"/>
                  </a:lnTo>
                  <a:lnTo>
                    <a:pt x="412873" y="2187041"/>
                  </a:lnTo>
                  <a:lnTo>
                    <a:pt x="445741" y="2213722"/>
                  </a:lnTo>
                  <a:lnTo>
                    <a:pt x="479521" y="2238571"/>
                  </a:lnTo>
                  <a:lnTo>
                    <a:pt x="514173" y="2261534"/>
                  </a:lnTo>
                  <a:lnTo>
                    <a:pt x="549657" y="2282559"/>
                  </a:lnTo>
                  <a:lnTo>
                    <a:pt x="585935" y="2301593"/>
                  </a:lnTo>
                  <a:lnTo>
                    <a:pt x="622965" y="2318584"/>
                  </a:lnTo>
                  <a:lnTo>
                    <a:pt x="660708" y="2333480"/>
                  </a:lnTo>
                  <a:lnTo>
                    <a:pt x="699125" y="2346228"/>
                  </a:lnTo>
                  <a:lnTo>
                    <a:pt x="738176" y="2356776"/>
                  </a:lnTo>
                  <a:lnTo>
                    <a:pt x="777820" y="2365071"/>
                  </a:lnTo>
                  <a:lnTo>
                    <a:pt x="818020" y="2371061"/>
                  </a:lnTo>
                  <a:lnTo>
                    <a:pt x="858733" y="2374693"/>
                  </a:lnTo>
                  <a:lnTo>
                    <a:pt x="899922" y="2375916"/>
                  </a:lnTo>
                  <a:lnTo>
                    <a:pt x="941110" y="2374693"/>
                  </a:lnTo>
                  <a:lnTo>
                    <a:pt x="981823" y="2371061"/>
                  </a:lnTo>
                  <a:lnTo>
                    <a:pt x="1022023" y="2365071"/>
                  </a:lnTo>
                  <a:lnTo>
                    <a:pt x="1061667" y="2356776"/>
                  </a:lnTo>
                  <a:lnTo>
                    <a:pt x="1100718" y="2346228"/>
                  </a:lnTo>
                  <a:lnTo>
                    <a:pt x="1139135" y="2333480"/>
                  </a:lnTo>
                  <a:lnTo>
                    <a:pt x="1176878" y="2318584"/>
                  </a:lnTo>
                  <a:lnTo>
                    <a:pt x="1213908" y="2301593"/>
                  </a:lnTo>
                  <a:lnTo>
                    <a:pt x="1250186" y="2282559"/>
                  </a:lnTo>
                  <a:lnTo>
                    <a:pt x="1285670" y="2261534"/>
                  </a:lnTo>
                  <a:lnTo>
                    <a:pt x="1320322" y="2238571"/>
                  </a:lnTo>
                  <a:lnTo>
                    <a:pt x="1354102" y="2213722"/>
                  </a:lnTo>
                  <a:lnTo>
                    <a:pt x="1386970" y="2187041"/>
                  </a:lnTo>
                  <a:lnTo>
                    <a:pt x="1418886" y="2158578"/>
                  </a:lnTo>
                  <a:lnTo>
                    <a:pt x="1449811" y="2128387"/>
                  </a:lnTo>
                  <a:lnTo>
                    <a:pt x="1479704" y="2096520"/>
                  </a:lnTo>
                  <a:lnTo>
                    <a:pt x="1508527" y="2063029"/>
                  </a:lnTo>
                  <a:lnTo>
                    <a:pt x="1536239" y="2027967"/>
                  </a:lnTo>
                  <a:lnTo>
                    <a:pt x="1562801" y="1991387"/>
                  </a:lnTo>
                  <a:lnTo>
                    <a:pt x="1588173" y="1953340"/>
                  </a:lnTo>
                  <a:lnTo>
                    <a:pt x="1612315" y="1913879"/>
                  </a:lnTo>
                  <a:lnTo>
                    <a:pt x="1635187" y="1873057"/>
                  </a:lnTo>
                  <a:lnTo>
                    <a:pt x="1656750" y="1830926"/>
                  </a:lnTo>
                  <a:lnTo>
                    <a:pt x="1676964" y="1787539"/>
                  </a:lnTo>
                  <a:lnTo>
                    <a:pt x="1695789" y="1742947"/>
                  </a:lnTo>
                  <a:lnTo>
                    <a:pt x="1713186" y="1697203"/>
                  </a:lnTo>
                  <a:lnTo>
                    <a:pt x="1729114" y="1650361"/>
                  </a:lnTo>
                  <a:lnTo>
                    <a:pt x="1743535" y="1602471"/>
                  </a:lnTo>
                  <a:lnTo>
                    <a:pt x="1756408" y="1553587"/>
                  </a:lnTo>
                  <a:lnTo>
                    <a:pt x="1767693" y="1503761"/>
                  </a:lnTo>
                  <a:lnTo>
                    <a:pt x="1777351" y="1453045"/>
                  </a:lnTo>
                  <a:lnTo>
                    <a:pt x="1785343" y="1401492"/>
                  </a:lnTo>
                  <a:lnTo>
                    <a:pt x="1791627" y="1349154"/>
                  </a:lnTo>
                  <a:lnTo>
                    <a:pt x="1796165" y="1296085"/>
                  </a:lnTo>
                  <a:lnTo>
                    <a:pt x="1798917" y="1242335"/>
                  </a:lnTo>
                  <a:lnTo>
                    <a:pt x="1799844" y="1187958"/>
                  </a:lnTo>
                  <a:lnTo>
                    <a:pt x="1798917" y="1133580"/>
                  </a:lnTo>
                  <a:lnTo>
                    <a:pt x="1796165" y="1079830"/>
                  </a:lnTo>
                  <a:lnTo>
                    <a:pt x="1791627" y="1026761"/>
                  </a:lnTo>
                  <a:lnTo>
                    <a:pt x="1785343" y="974423"/>
                  </a:lnTo>
                  <a:lnTo>
                    <a:pt x="1777351" y="922870"/>
                  </a:lnTo>
                  <a:lnTo>
                    <a:pt x="1767693" y="872154"/>
                  </a:lnTo>
                  <a:lnTo>
                    <a:pt x="1756408" y="822328"/>
                  </a:lnTo>
                  <a:lnTo>
                    <a:pt x="1743535" y="773444"/>
                  </a:lnTo>
                  <a:lnTo>
                    <a:pt x="1729114" y="725554"/>
                  </a:lnTo>
                  <a:lnTo>
                    <a:pt x="1713186" y="678712"/>
                  </a:lnTo>
                  <a:lnTo>
                    <a:pt x="1695789" y="632968"/>
                  </a:lnTo>
                  <a:lnTo>
                    <a:pt x="1676964" y="588376"/>
                  </a:lnTo>
                  <a:lnTo>
                    <a:pt x="1656750" y="544989"/>
                  </a:lnTo>
                  <a:lnTo>
                    <a:pt x="1635187" y="502858"/>
                  </a:lnTo>
                  <a:lnTo>
                    <a:pt x="1612315" y="462036"/>
                  </a:lnTo>
                  <a:lnTo>
                    <a:pt x="1588173" y="422575"/>
                  </a:lnTo>
                  <a:lnTo>
                    <a:pt x="1562801" y="384528"/>
                  </a:lnTo>
                  <a:lnTo>
                    <a:pt x="1536239" y="347948"/>
                  </a:lnTo>
                  <a:lnTo>
                    <a:pt x="1508527" y="312886"/>
                  </a:lnTo>
                  <a:lnTo>
                    <a:pt x="1479704" y="279395"/>
                  </a:lnTo>
                  <a:lnTo>
                    <a:pt x="1449811" y="247528"/>
                  </a:lnTo>
                  <a:lnTo>
                    <a:pt x="1418886" y="217337"/>
                  </a:lnTo>
                  <a:lnTo>
                    <a:pt x="1386970" y="188874"/>
                  </a:lnTo>
                  <a:lnTo>
                    <a:pt x="1354102" y="162193"/>
                  </a:lnTo>
                  <a:lnTo>
                    <a:pt x="1320322" y="137344"/>
                  </a:lnTo>
                  <a:lnTo>
                    <a:pt x="1285670" y="114381"/>
                  </a:lnTo>
                  <a:lnTo>
                    <a:pt x="1250186" y="93356"/>
                  </a:lnTo>
                  <a:lnTo>
                    <a:pt x="1213908" y="74322"/>
                  </a:lnTo>
                  <a:lnTo>
                    <a:pt x="1176878" y="57331"/>
                  </a:lnTo>
                  <a:lnTo>
                    <a:pt x="1139135" y="42435"/>
                  </a:lnTo>
                  <a:lnTo>
                    <a:pt x="1100718" y="29687"/>
                  </a:lnTo>
                  <a:lnTo>
                    <a:pt x="1061667" y="19139"/>
                  </a:lnTo>
                  <a:lnTo>
                    <a:pt x="1022023" y="10844"/>
                  </a:lnTo>
                  <a:lnTo>
                    <a:pt x="981823" y="4854"/>
                  </a:lnTo>
                  <a:lnTo>
                    <a:pt x="941110" y="1222"/>
                  </a:lnTo>
                  <a:lnTo>
                    <a:pt x="899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48453" y="3213735"/>
              <a:ext cx="1800225" cy="2376170"/>
            </a:xfrm>
            <a:custGeom>
              <a:avLst/>
              <a:gdLst/>
              <a:ahLst/>
              <a:cxnLst/>
              <a:rect l="l" t="t" r="r" b="b"/>
              <a:pathLst>
                <a:path w="1800225" h="2376170">
                  <a:moveTo>
                    <a:pt x="0" y="1187958"/>
                  </a:moveTo>
                  <a:lnTo>
                    <a:pt x="926" y="1133580"/>
                  </a:lnTo>
                  <a:lnTo>
                    <a:pt x="3678" y="1079830"/>
                  </a:lnTo>
                  <a:lnTo>
                    <a:pt x="8216" y="1026761"/>
                  </a:lnTo>
                  <a:lnTo>
                    <a:pt x="14500" y="974423"/>
                  </a:lnTo>
                  <a:lnTo>
                    <a:pt x="22492" y="922870"/>
                  </a:lnTo>
                  <a:lnTo>
                    <a:pt x="32150" y="872154"/>
                  </a:lnTo>
                  <a:lnTo>
                    <a:pt x="43435" y="822328"/>
                  </a:lnTo>
                  <a:lnTo>
                    <a:pt x="56308" y="773444"/>
                  </a:lnTo>
                  <a:lnTo>
                    <a:pt x="70729" y="725554"/>
                  </a:lnTo>
                  <a:lnTo>
                    <a:pt x="86657" y="678712"/>
                  </a:lnTo>
                  <a:lnTo>
                    <a:pt x="104054" y="632968"/>
                  </a:lnTo>
                  <a:lnTo>
                    <a:pt x="122879" y="588376"/>
                  </a:lnTo>
                  <a:lnTo>
                    <a:pt x="143093" y="544989"/>
                  </a:lnTo>
                  <a:lnTo>
                    <a:pt x="164656" y="502858"/>
                  </a:lnTo>
                  <a:lnTo>
                    <a:pt x="187528" y="462036"/>
                  </a:lnTo>
                  <a:lnTo>
                    <a:pt x="211670" y="422575"/>
                  </a:lnTo>
                  <a:lnTo>
                    <a:pt x="237042" y="384528"/>
                  </a:lnTo>
                  <a:lnTo>
                    <a:pt x="263604" y="347948"/>
                  </a:lnTo>
                  <a:lnTo>
                    <a:pt x="291316" y="312886"/>
                  </a:lnTo>
                  <a:lnTo>
                    <a:pt x="320139" y="279395"/>
                  </a:lnTo>
                  <a:lnTo>
                    <a:pt x="350032" y="247528"/>
                  </a:lnTo>
                  <a:lnTo>
                    <a:pt x="380957" y="217337"/>
                  </a:lnTo>
                  <a:lnTo>
                    <a:pt x="412873" y="188874"/>
                  </a:lnTo>
                  <a:lnTo>
                    <a:pt x="445741" y="162193"/>
                  </a:lnTo>
                  <a:lnTo>
                    <a:pt x="479521" y="137344"/>
                  </a:lnTo>
                  <a:lnTo>
                    <a:pt x="514173" y="114381"/>
                  </a:lnTo>
                  <a:lnTo>
                    <a:pt x="549657" y="93356"/>
                  </a:lnTo>
                  <a:lnTo>
                    <a:pt x="585935" y="74322"/>
                  </a:lnTo>
                  <a:lnTo>
                    <a:pt x="622965" y="57331"/>
                  </a:lnTo>
                  <a:lnTo>
                    <a:pt x="660708" y="42435"/>
                  </a:lnTo>
                  <a:lnTo>
                    <a:pt x="699125" y="29687"/>
                  </a:lnTo>
                  <a:lnTo>
                    <a:pt x="738176" y="19139"/>
                  </a:lnTo>
                  <a:lnTo>
                    <a:pt x="777820" y="10844"/>
                  </a:lnTo>
                  <a:lnTo>
                    <a:pt x="818020" y="4854"/>
                  </a:lnTo>
                  <a:lnTo>
                    <a:pt x="858733" y="1222"/>
                  </a:lnTo>
                  <a:lnTo>
                    <a:pt x="899922" y="0"/>
                  </a:lnTo>
                  <a:lnTo>
                    <a:pt x="941110" y="1222"/>
                  </a:lnTo>
                  <a:lnTo>
                    <a:pt x="981823" y="4854"/>
                  </a:lnTo>
                  <a:lnTo>
                    <a:pt x="1022023" y="10844"/>
                  </a:lnTo>
                  <a:lnTo>
                    <a:pt x="1061667" y="19139"/>
                  </a:lnTo>
                  <a:lnTo>
                    <a:pt x="1100718" y="29687"/>
                  </a:lnTo>
                  <a:lnTo>
                    <a:pt x="1139135" y="42435"/>
                  </a:lnTo>
                  <a:lnTo>
                    <a:pt x="1176878" y="57331"/>
                  </a:lnTo>
                  <a:lnTo>
                    <a:pt x="1213908" y="74322"/>
                  </a:lnTo>
                  <a:lnTo>
                    <a:pt x="1250186" y="93356"/>
                  </a:lnTo>
                  <a:lnTo>
                    <a:pt x="1285670" y="114381"/>
                  </a:lnTo>
                  <a:lnTo>
                    <a:pt x="1320322" y="137344"/>
                  </a:lnTo>
                  <a:lnTo>
                    <a:pt x="1354102" y="162193"/>
                  </a:lnTo>
                  <a:lnTo>
                    <a:pt x="1386970" y="188874"/>
                  </a:lnTo>
                  <a:lnTo>
                    <a:pt x="1418886" y="217337"/>
                  </a:lnTo>
                  <a:lnTo>
                    <a:pt x="1449811" y="247528"/>
                  </a:lnTo>
                  <a:lnTo>
                    <a:pt x="1479704" y="279395"/>
                  </a:lnTo>
                  <a:lnTo>
                    <a:pt x="1508527" y="312886"/>
                  </a:lnTo>
                  <a:lnTo>
                    <a:pt x="1536239" y="347948"/>
                  </a:lnTo>
                  <a:lnTo>
                    <a:pt x="1562801" y="384528"/>
                  </a:lnTo>
                  <a:lnTo>
                    <a:pt x="1588173" y="422575"/>
                  </a:lnTo>
                  <a:lnTo>
                    <a:pt x="1612315" y="462036"/>
                  </a:lnTo>
                  <a:lnTo>
                    <a:pt x="1635187" y="502858"/>
                  </a:lnTo>
                  <a:lnTo>
                    <a:pt x="1656750" y="544989"/>
                  </a:lnTo>
                  <a:lnTo>
                    <a:pt x="1676964" y="588376"/>
                  </a:lnTo>
                  <a:lnTo>
                    <a:pt x="1695789" y="632968"/>
                  </a:lnTo>
                  <a:lnTo>
                    <a:pt x="1713186" y="678712"/>
                  </a:lnTo>
                  <a:lnTo>
                    <a:pt x="1729114" y="725554"/>
                  </a:lnTo>
                  <a:lnTo>
                    <a:pt x="1743535" y="773444"/>
                  </a:lnTo>
                  <a:lnTo>
                    <a:pt x="1756408" y="822328"/>
                  </a:lnTo>
                  <a:lnTo>
                    <a:pt x="1767693" y="872154"/>
                  </a:lnTo>
                  <a:lnTo>
                    <a:pt x="1777351" y="922870"/>
                  </a:lnTo>
                  <a:lnTo>
                    <a:pt x="1785343" y="974423"/>
                  </a:lnTo>
                  <a:lnTo>
                    <a:pt x="1791627" y="1026761"/>
                  </a:lnTo>
                  <a:lnTo>
                    <a:pt x="1796165" y="1079830"/>
                  </a:lnTo>
                  <a:lnTo>
                    <a:pt x="1798917" y="1133580"/>
                  </a:lnTo>
                  <a:lnTo>
                    <a:pt x="1799844" y="1187958"/>
                  </a:lnTo>
                  <a:lnTo>
                    <a:pt x="1798917" y="1242335"/>
                  </a:lnTo>
                  <a:lnTo>
                    <a:pt x="1796165" y="1296085"/>
                  </a:lnTo>
                  <a:lnTo>
                    <a:pt x="1791627" y="1349154"/>
                  </a:lnTo>
                  <a:lnTo>
                    <a:pt x="1785343" y="1401492"/>
                  </a:lnTo>
                  <a:lnTo>
                    <a:pt x="1777351" y="1453045"/>
                  </a:lnTo>
                  <a:lnTo>
                    <a:pt x="1767693" y="1503761"/>
                  </a:lnTo>
                  <a:lnTo>
                    <a:pt x="1756408" y="1553587"/>
                  </a:lnTo>
                  <a:lnTo>
                    <a:pt x="1743535" y="1602471"/>
                  </a:lnTo>
                  <a:lnTo>
                    <a:pt x="1729114" y="1650361"/>
                  </a:lnTo>
                  <a:lnTo>
                    <a:pt x="1713186" y="1697203"/>
                  </a:lnTo>
                  <a:lnTo>
                    <a:pt x="1695789" y="1742947"/>
                  </a:lnTo>
                  <a:lnTo>
                    <a:pt x="1676964" y="1787539"/>
                  </a:lnTo>
                  <a:lnTo>
                    <a:pt x="1656750" y="1830926"/>
                  </a:lnTo>
                  <a:lnTo>
                    <a:pt x="1635187" y="1873057"/>
                  </a:lnTo>
                  <a:lnTo>
                    <a:pt x="1612315" y="1913879"/>
                  </a:lnTo>
                  <a:lnTo>
                    <a:pt x="1588173" y="1953340"/>
                  </a:lnTo>
                  <a:lnTo>
                    <a:pt x="1562801" y="1991387"/>
                  </a:lnTo>
                  <a:lnTo>
                    <a:pt x="1536239" y="2027967"/>
                  </a:lnTo>
                  <a:lnTo>
                    <a:pt x="1508527" y="2063029"/>
                  </a:lnTo>
                  <a:lnTo>
                    <a:pt x="1479704" y="2096520"/>
                  </a:lnTo>
                  <a:lnTo>
                    <a:pt x="1449811" y="2128387"/>
                  </a:lnTo>
                  <a:lnTo>
                    <a:pt x="1418886" y="2158578"/>
                  </a:lnTo>
                  <a:lnTo>
                    <a:pt x="1386970" y="2187041"/>
                  </a:lnTo>
                  <a:lnTo>
                    <a:pt x="1354102" y="2213722"/>
                  </a:lnTo>
                  <a:lnTo>
                    <a:pt x="1320322" y="2238571"/>
                  </a:lnTo>
                  <a:lnTo>
                    <a:pt x="1285670" y="2261534"/>
                  </a:lnTo>
                  <a:lnTo>
                    <a:pt x="1250186" y="2282559"/>
                  </a:lnTo>
                  <a:lnTo>
                    <a:pt x="1213908" y="2301593"/>
                  </a:lnTo>
                  <a:lnTo>
                    <a:pt x="1176878" y="2318584"/>
                  </a:lnTo>
                  <a:lnTo>
                    <a:pt x="1139135" y="2333480"/>
                  </a:lnTo>
                  <a:lnTo>
                    <a:pt x="1100718" y="2346228"/>
                  </a:lnTo>
                  <a:lnTo>
                    <a:pt x="1061667" y="2356776"/>
                  </a:lnTo>
                  <a:lnTo>
                    <a:pt x="1022023" y="2365071"/>
                  </a:lnTo>
                  <a:lnTo>
                    <a:pt x="981823" y="2371061"/>
                  </a:lnTo>
                  <a:lnTo>
                    <a:pt x="941110" y="2374693"/>
                  </a:lnTo>
                  <a:lnTo>
                    <a:pt x="899922" y="2375916"/>
                  </a:lnTo>
                  <a:lnTo>
                    <a:pt x="858733" y="2374693"/>
                  </a:lnTo>
                  <a:lnTo>
                    <a:pt x="818020" y="2371061"/>
                  </a:lnTo>
                  <a:lnTo>
                    <a:pt x="777820" y="2365071"/>
                  </a:lnTo>
                  <a:lnTo>
                    <a:pt x="738176" y="2356776"/>
                  </a:lnTo>
                  <a:lnTo>
                    <a:pt x="699125" y="2346228"/>
                  </a:lnTo>
                  <a:lnTo>
                    <a:pt x="660708" y="2333480"/>
                  </a:lnTo>
                  <a:lnTo>
                    <a:pt x="622965" y="2318584"/>
                  </a:lnTo>
                  <a:lnTo>
                    <a:pt x="585935" y="2301593"/>
                  </a:lnTo>
                  <a:lnTo>
                    <a:pt x="549657" y="2282559"/>
                  </a:lnTo>
                  <a:lnTo>
                    <a:pt x="514173" y="2261534"/>
                  </a:lnTo>
                  <a:lnTo>
                    <a:pt x="479521" y="2238571"/>
                  </a:lnTo>
                  <a:lnTo>
                    <a:pt x="445741" y="2213722"/>
                  </a:lnTo>
                  <a:lnTo>
                    <a:pt x="412873" y="2187041"/>
                  </a:lnTo>
                  <a:lnTo>
                    <a:pt x="380957" y="2158578"/>
                  </a:lnTo>
                  <a:lnTo>
                    <a:pt x="350032" y="2128387"/>
                  </a:lnTo>
                  <a:lnTo>
                    <a:pt x="320139" y="2096520"/>
                  </a:lnTo>
                  <a:lnTo>
                    <a:pt x="291316" y="2063029"/>
                  </a:lnTo>
                  <a:lnTo>
                    <a:pt x="263604" y="2027967"/>
                  </a:lnTo>
                  <a:lnTo>
                    <a:pt x="237042" y="1991387"/>
                  </a:lnTo>
                  <a:lnTo>
                    <a:pt x="211670" y="1953340"/>
                  </a:lnTo>
                  <a:lnTo>
                    <a:pt x="187528" y="1913879"/>
                  </a:lnTo>
                  <a:lnTo>
                    <a:pt x="164656" y="1873057"/>
                  </a:lnTo>
                  <a:lnTo>
                    <a:pt x="143093" y="1830926"/>
                  </a:lnTo>
                  <a:lnTo>
                    <a:pt x="122879" y="1787539"/>
                  </a:lnTo>
                  <a:lnTo>
                    <a:pt x="104054" y="1742947"/>
                  </a:lnTo>
                  <a:lnTo>
                    <a:pt x="86657" y="1697203"/>
                  </a:lnTo>
                  <a:lnTo>
                    <a:pt x="70729" y="1650361"/>
                  </a:lnTo>
                  <a:lnTo>
                    <a:pt x="56308" y="1602471"/>
                  </a:lnTo>
                  <a:lnTo>
                    <a:pt x="43435" y="1553587"/>
                  </a:lnTo>
                  <a:lnTo>
                    <a:pt x="32150" y="1503761"/>
                  </a:lnTo>
                  <a:lnTo>
                    <a:pt x="22492" y="1453045"/>
                  </a:lnTo>
                  <a:lnTo>
                    <a:pt x="14500" y="1401492"/>
                  </a:lnTo>
                  <a:lnTo>
                    <a:pt x="8216" y="1349154"/>
                  </a:lnTo>
                  <a:lnTo>
                    <a:pt x="3678" y="1296085"/>
                  </a:lnTo>
                  <a:lnTo>
                    <a:pt x="926" y="1242335"/>
                  </a:lnTo>
                  <a:lnTo>
                    <a:pt x="0" y="1187958"/>
                  </a:lnTo>
                  <a:close/>
                </a:path>
              </a:pathLst>
            </a:custGeom>
            <a:ln w="25146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08244" y="3688588"/>
            <a:ext cx="10814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Content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 the mail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6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ermin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 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just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79816" y="417068"/>
            <a:ext cx="4368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libri"/>
                <a:cs typeface="Calibri"/>
              </a:rPr>
              <a:t>SMTP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79816" y="5962141"/>
            <a:ext cx="4368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libri"/>
                <a:cs typeface="Calibri"/>
              </a:rPr>
              <a:t>SMTP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3128</TotalTime>
  <Words>2075</Words>
  <Application>Microsoft Office PowerPoint</Application>
  <PresentationFormat>On-screen Show (4:3)</PresentationFormat>
  <Paragraphs>252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MT</vt:lpstr>
      <vt:lpstr>Calibri</vt:lpstr>
      <vt:lpstr>Calibri Light</vt:lpstr>
      <vt:lpstr>Office Theme</vt:lpstr>
      <vt:lpstr>PowerPoint Presentation</vt:lpstr>
      <vt:lpstr>Electronic mail (E-mail)</vt:lpstr>
      <vt:lpstr>High-level view of Internet e-mail system</vt:lpstr>
      <vt:lpstr>Architecture</vt:lpstr>
      <vt:lpstr>SMTP v/s HTTP</vt:lpstr>
      <vt:lpstr>Message Access Protocol: POP,IMAP</vt:lpstr>
      <vt:lpstr>Mail Transfer Phases</vt:lpstr>
      <vt:lpstr>Cont…</vt:lpstr>
      <vt:lpstr>Cont…</vt:lpstr>
      <vt:lpstr>POP3</vt:lpstr>
      <vt:lpstr>IMAP4</vt:lpstr>
      <vt:lpstr>Web-Based Mail</vt:lpstr>
      <vt:lpstr>E-Mail Security</vt:lpstr>
      <vt:lpstr>FTP (File Transfer Protocol)</vt:lpstr>
      <vt:lpstr>Basic Model of FTP</vt:lpstr>
      <vt:lpstr>Cont…</vt:lpstr>
      <vt:lpstr>Control Connection</vt:lpstr>
      <vt:lpstr>Data Connection</vt:lpstr>
      <vt:lpstr>Communication over Data Connection</vt:lpstr>
      <vt:lpstr>HTTP v/s FTP</vt:lpstr>
      <vt:lpstr>Security for FTP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</dc:creator>
  <cp:lastModifiedBy>Rajanikanth Aluvalu</cp:lastModifiedBy>
  <cp:revision>2</cp:revision>
  <dcterms:created xsi:type="dcterms:W3CDTF">2024-11-07T04:20:41Z</dcterms:created>
  <dcterms:modified xsi:type="dcterms:W3CDTF">2024-11-11T07:50:29Z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2024-11-07T00:00:00Z</vt:filetime>
  </property>
</Properties>
</file>