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23" autoAdjust="0"/>
  </p:normalViewPr>
  <p:slideViewPr>
    <p:cSldViewPr>
      <p:cViewPr varScale="1">
        <p:scale>
          <a:sx n="63" d="100"/>
          <a:sy n="63" d="100"/>
        </p:scale>
        <p:origin x="-159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9-02T05:04:06.5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620 15503,'0'0,"25"0,0 0,49 0,1 0,-25 0,-26 0,1 0,25 0,24 0,-49 0,25 0,-1 0,1 0,-25 0,-25 0,24 0,1 0,0 0,-25 0,25 0,0 0,-1 0,-24 0,25 0,0 0</inkml:trace>
  <inkml:trace contextRef="#ctx0" brushRef="#br0" timeOffset="856.049">2704 15553,'0'0,"99"0,-24 0,-1 0,50 0,-25 0,1 0,24 0,-50 0,-49 0,0 0,-1 0,1 0,0-25,0 25,0 0,-1 0,1 0,0 0,-25-25,50 25,-26 0,1 0,0 0,0 0,0 0,-1 0,1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89762-F531-42BF-952E-B1FE30084E19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CE876-F75D-4262-8395-26B8405E6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61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the original problem requires all </a:t>
            </a:r>
            <a:r>
              <a:rPr lang="en-US" dirty="0" err="1" smtClean="0"/>
              <a:t>subproblems</a:t>
            </a:r>
            <a:r>
              <a:rPr lang="en-US" dirty="0" smtClean="0"/>
              <a:t> to be solved, tabulation usually </a:t>
            </a:r>
            <a:r>
              <a:rPr lang="en-US" dirty="0" smtClean="0"/>
              <a:t>out </a:t>
            </a:r>
            <a:r>
              <a:rPr lang="en-US" dirty="0" err="1" smtClean="0"/>
              <a:t>performes</a:t>
            </a:r>
            <a:r>
              <a:rPr lang="en-US" dirty="0" smtClean="0"/>
              <a:t> memorization </a:t>
            </a:r>
            <a:r>
              <a:rPr lang="en-US" dirty="0" smtClean="0"/>
              <a:t>by a constant factor. This is because tabulation has no overhead for recursion and can use a </a:t>
            </a:r>
            <a:r>
              <a:rPr lang="en-US" dirty="0" err="1" smtClean="0"/>
              <a:t>preallocated</a:t>
            </a:r>
            <a:r>
              <a:rPr lang="en-US" dirty="0" smtClean="0"/>
              <a:t> array rather than, say, a hash map.</a:t>
            </a:r>
          </a:p>
          <a:p>
            <a:endParaRPr lang="en-US" dirty="0" smtClean="0"/>
          </a:p>
          <a:p>
            <a:r>
              <a:rPr lang="en-US" dirty="0" smtClean="0"/>
              <a:t>If only some of the </a:t>
            </a:r>
            <a:r>
              <a:rPr lang="en-US" dirty="0" err="1" smtClean="0"/>
              <a:t>subproblems</a:t>
            </a:r>
            <a:r>
              <a:rPr lang="en-US" dirty="0" smtClean="0"/>
              <a:t> need to be solved for the original problem to be solved, then </a:t>
            </a:r>
            <a:r>
              <a:rPr lang="en-US" dirty="0" smtClean="0"/>
              <a:t>memorization </a:t>
            </a:r>
            <a:r>
              <a:rPr lang="en-US" dirty="0" smtClean="0"/>
              <a:t>is </a:t>
            </a:r>
            <a:r>
              <a:rPr lang="en-US" dirty="0" err="1" smtClean="0"/>
              <a:t>preferrable</a:t>
            </a:r>
            <a:r>
              <a:rPr lang="en-US" dirty="0" smtClean="0"/>
              <a:t> since the </a:t>
            </a:r>
            <a:r>
              <a:rPr lang="en-US" dirty="0" err="1" smtClean="0"/>
              <a:t>subproblems</a:t>
            </a:r>
            <a:r>
              <a:rPr lang="en-US" dirty="0" smtClean="0"/>
              <a:t> are solved lazily, i.e. precisely the computations that are needed are carried 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CE876-F75D-4262-8395-26B8405E611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09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9878-7683-463A-8837-9EA12753DA4B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15310-C40D-49F3-83DD-3DE0EA9F1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7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9878-7683-463A-8837-9EA12753DA4B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15310-C40D-49F3-83DD-3DE0EA9F1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4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9878-7683-463A-8837-9EA12753DA4B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15310-C40D-49F3-83DD-3DE0EA9F1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58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9878-7683-463A-8837-9EA12753DA4B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15310-C40D-49F3-83DD-3DE0EA9F1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21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9878-7683-463A-8837-9EA12753DA4B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15310-C40D-49F3-83DD-3DE0EA9F1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66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9878-7683-463A-8837-9EA12753DA4B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15310-C40D-49F3-83DD-3DE0EA9F1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1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9878-7683-463A-8837-9EA12753DA4B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15310-C40D-49F3-83DD-3DE0EA9F1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52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9878-7683-463A-8837-9EA12753DA4B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15310-C40D-49F3-83DD-3DE0EA9F1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97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9878-7683-463A-8837-9EA12753DA4B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15310-C40D-49F3-83DD-3DE0EA9F1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4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9878-7683-463A-8837-9EA12753DA4B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15310-C40D-49F3-83DD-3DE0EA9F1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87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9878-7683-463A-8837-9EA12753DA4B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15310-C40D-49F3-83DD-3DE0EA9F1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C9878-7683-463A-8837-9EA12753DA4B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15310-C40D-49F3-83DD-3DE0EA9F1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14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itnext.io/dynamic-programming-vs-divide-and-conquer-2fea680becbe" TargetMode="External"/><Relationship Id="rId2" Type="http://schemas.openxmlformats.org/officeDocument/2006/relationships/hyperlink" Target="https://dev.to/brandonskerritt/a-free-ebook-on-greedy-algorithms-divide-conquer-and-dynamic-programming-1712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programming.guide/dynamic-programming-vs-memoization-vs-tabulation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Dynamic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12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9613" y="988644"/>
            <a:ext cx="7239000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  <a:cs typeface="Arial" pitchFamily="34" charset="0"/>
              </a:rPr>
              <a:t>Memorization (top-down cache filling) 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  <a:cs typeface="Arial" pitchFamily="34" charset="0"/>
              </a:rPr>
              <a:t>refers to the technique of caching and reusing previously computed results.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9491" y="152400"/>
            <a:ext cx="8001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Dynamic Programming </a:t>
            </a:r>
          </a:p>
        </p:txBody>
      </p:sp>
      <p:sp>
        <p:nvSpPr>
          <p:cNvPr id="6" name="Rectangle 5"/>
          <p:cNvSpPr/>
          <p:nvPr/>
        </p:nvSpPr>
        <p:spPr>
          <a:xfrm>
            <a:off x="206361" y="1735367"/>
            <a:ext cx="6324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memFib(n</a:t>
            </a:r>
            <a:r>
              <a:rPr lang="pt-BR" dirty="0"/>
              <a:t>) </a:t>
            </a:r>
            <a:endParaRPr lang="pt-BR" dirty="0" smtClean="0"/>
          </a:p>
          <a:p>
            <a:r>
              <a:rPr lang="pt-BR" dirty="0" smtClean="0"/>
              <a:t>{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	if </a:t>
            </a:r>
            <a:r>
              <a:rPr lang="pt-BR" dirty="0"/>
              <a:t>(mem[n] is undefined)</a:t>
            </a:r>
            <a:br>
              <a:rPr lang="pt-BR" dirty="0"/>
            </a:br>
            <a:r>
              <a:rPr lang="pt-BR" dirty="0" smtClean="0"/>
              <a:t>		if </a:t>
            </a:r>
            <a:r>
              <a:rPr lang="pt-BR" dirty="0"/>
              <a:t>(n &lt; 2) </a:t>
            </a:r>
            <a:endParaRPr lang="pt-BR" dirty="0" smtClean="0"/>
          </a:p>
          <a:p>
            <a:r>
              <a:rPr lang="pt-BR" dirty="0"/>
              <a:t>	</a:t>
            </a:r>
            <a:r>
              <a:rPr lang="pt-BR" dirty="0" smtClean="0"/>
              <a:t>		result </a:t>
            </a:r>
            <a:r>
              <a:rPr lang="pt-BR" dirty="0"/>
              <a:t>= n</a:t>
            </a:r>
            <a:br>
              <a:rPr lang="pt-BR" dirty="0"/>
            </a:br>
            <a:r>
              <a:rPr lang="pt-BR" dirty="0" smtClean="0"/>
              <a:t>		else </a:t>
            </a:r>
          </a:p>
          <a:p>
            <a:r>
              <a:rPr lang="pt-BR" dirty="0"/>
              <a:t>	</a:t>
            </a:r>
            <a:r>
              <a:rPr lang="pt-BR" dirty="0" smtClean="0"/>
              <a:t>		result </a:t>
            </a:r>
            <a:r>
              <a:rPr lang="pt-BR" dirty="0"/>
              <a:t>= </a:t>
            </a:r>
            <a:r>
              <a:rPr lang="pt-BR" dirty="0" smtClean="0"/>
              <a:t>memFib(n-1) </a:t>
            </a:r>
            <a:r>
              <a:rPr lang="pt-BR" dirty="0"/>
              <a:t>+ </a:t>
            </a:r>
            <a:r>
              <a:rPr lang="pt-BR" dirty="0" smtClean="0"/>
              <a:t>memFib(n-2)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		mem[n</a:t>
            </a:r>
            <a:r>
              <a:rPr lang="pt-BR" dirty="0"/>
              <a:t>] = result</a:t>
            </a:r>
            <a:br>
              <a:rPr lang="pt-BR" dirty="0"/>
            </a:br>
            <a:r>
              <a:rPr lang="pt-BR" dirty="0" smtClean="0"/>
              <a:t>	return </a:t>
            </a:r>
            <a:r>
              <a:rPr lang="pt-BR" dirty="0"/>
              <a:t>mem[n]</a:t>
            </a:r>
            <a:br>
              <a:rPr lang="pt-BR" dirty="0"/>
            </a:br>
            <a:r>
              <a:rPr lang="pt-BR" dirty="0"/>
              <a:t>}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251158"/>
              </p:ext>
            </p:extLst>
          </p:nvPr>
        </p:nvGraphicFramePr>
        <p:xfrm>
          <a:off x="1368136" y="5167377"/>
          <a:ext cx="372340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568"/>
                <a:gridCol w="620568"/>
                <a:gridCol w="620568"/>
                <a:gridCol w="620568"/>
                <a:gridCol w="620568"/>
                <a:gridCol w="620568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47700" y="553313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</a:t>
            </a:r>
            <a:endParaRPr lang="en-US" dirty="0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8218327" y="1878819"/>
            <a:ext cx="7232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Fib(5</a:t>
            </a:r>
            <a:r>
              <a:rPr lang="en-US" dirty="0">
                <a:solidFill>
                  <a:srgbClr val="FF0000"/>
                </a:solidFill>
              </a:rPr>
              <a:t>)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  +</a:t>
            </a:r>
          </a:p>
        </p:txBody>
      </p:sp>
    </p:spTree>
    <p:extLst>
      <p:ext uri="{BB962C8B-B14F-4D97-AF65-F5344CB8AC3E}">
        <p14:creationId xmlns:p14="http://schemas.microsoft.com/office/powerpoint/2010/main" val="90874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9613" y="988644"/>
            <a:ext cx="7239000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  <a:cs typeface="Arial" pitchFamily="34" charset="0"/>
              </a:rPr>
              <a:t>Memorization (top-down cache filling) 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  <a:cs typeface="Arial" pitchFamily="34" charset="0"/>
              </a:rPr>
              <a:t>refers to the technique of caching and reusing previously computed results.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9491" y="152400"/>
            <a:ext cx="8001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Dynamic Programming </a:t>
            </a:r>
          </a:p>
        </p:txBody>
      </p:sp>
      <p:sp>
        <p:nvSpPr>
          <p:cNvPr id="6" name="Rectangle 5"/>
          <p:cNvSpPr/>
          <p:nvPr/>
        </p:nvSpPr>
        <p:spPr>
          <a:xfrm>
            <a:off x="206361" y="1735367"/>
            <a:ext cx="6324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memFib(n</a:t>
            </a:r>
            <a:r>
              <a:rPr lang="pt-BR" dirty="0"/>
              <a:t>) </a:t>
            </a:r>
            <a:endParaRPr lang="pt-BR" dirty="0" smtClean="0"/>
          </a:p>
          <a:p>
            <a:r>
              <a:rPr lang="pt-BR" dirty="0" smtClean="0"/>
              <a:t>{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	if </a:t>
            </a:r>
            <a:r>
              <a:rPr lang="pt-BR" dirty="0"/>
              <a:t>(mem[n] is undefined)</a:t>
            </a:r>
            <a:br>
              <a:rPr lang="pt-BR" dirty="0"/>
            </a:br>
            <a:r>
              <a:rPr lang="pt-BR" dirty="0" smtClean="0"/>
              <a:t>		if </a:t>
            </a:r>
            <a:r>
              <a:rPr lang="pt-BR" dirty="0"/>
              <a:t>(n &lt; 2) </a:t>
            </a:r>
            <a:endParaRPr lang="pt-BR" dirty="0" smtClean="0"/>
          </a:p>
          <a:p>
            <a:r>
              <a:rPr lang="pt-BR" dirty="0"/>
              <a:t>	</a:t>
            </a:r>
            <a:r>
              <a:rPr lang="pt-BR" dirty="0" smtClean="0"/>
              <a:t>		result </a:t>
            </a:r>
            <a:r>
              <a:rPr lang="pt-BR" dirty="0"/>
              <a:t>= n</a:t>
            </a:r>
            <a:br>
              <a:rPr lang="pt-BR" dirty="0"/>
            </a:br>
            <a:r>
              <a:rPr lang="pt-BR" dirty="0" smtClean="0"/>
              <a:t>		else </a:t>
            </a:r>
          </a:p>
          <a:p>
            <a:r>
              <a:rPr lang="pt-BR" dirty="0"/>
              <a:t>	</a:t>
            </a:r>
            <a:r>
              <a:rPr lang="pt-BR" dirty="0" smtClean="0"/>
              <a:t>		result </a:t>
            </a:r>
            <a:r>
              <a:rPr lang="pt-BR" dirty="0"/>
              <a:t>= memFib(n-2) + memFib(n-1)</a:t>
            </a:r>
            <a:br>
              <a:rPr lang="pt-BR" dirty="0"/>
            </a:br>
            <a:r>
              <a:rPr lang="pt-BR" dirty="0" smtClean="0"/>
              <a:t>		mem[n</a:t>
            </a:r>
            <a:r>
              <a:rPr lang="pt-BR" dirty="0"/>
              <a:t>] = result</a:t>
            </a:r>
            <a:br>
              <a:rPr lang="pt-BR" dirty="0"/>
            </a:br>
            <a:r>
              <a:rPr lang="pt-BR" dirty="0" smtClean="0"/>
              <a:t>	return </a:t>
            </a:r>
            <a:r>
              <a:rPr lang="pt-BR" dirty="0"/>
              <a:t>mem[n]</a:t>
            </a:r>
            <a:br>
              <a:rPr lang="pt-BR" dirty="0"/>
            </a:br>
            <a:r>
              <a:rPr lang="pt-BR" dirty="0"/>
              <a:t>}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385256"/>
              </p:ext>
            </p:extLst>
          </p:nvPr>
        </p:nvGraphicFramePr>
        <p:xfrm>
          <a:off x="1368136" y="5167377"/>
          <a:ext cx="372340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568"/>
                <a:gridCol w="620568"/>
                <a:gridCol w="620568"/>
                <a:gridCol w="620568"/>
                <a:gridCol w="620568"/>
                <a:gridCol w="620568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47700" y="553313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833300" y="1878819"/>
            <a:ext cx="3108305" cy="4364256"/>
            <a:chOff x="904875" y="1371600"/>
            <a:chExt cx="5474361" cy="4364256"/>
          </a:xfrm>
        </p:grpSpPr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5105401" y="1371600"/>
              <a:ext cx="127383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Fib(5)</a:t>
              </a:r>
              <a:br>
                <a:rPr lang="en-US" dirty="0">
                  <a:solidFill>
                    <a:srgbClr val="FF0000"/>
                  </a:solidFill>
                </a:rPr>
              </a:br>
              <a:r>
                <a:rPr lang="en-US" dirty="0">
                  <a:solidFill>
                    <a:srgbClr val="FF0000"/>
                  </a:solidFill>
                </a:rPr>
                <a:t>    +</a:t>
              </a:r>
            </a:p>
          </p:txBody>
        </p:sp>
        <p:sp>
          <p:nvSpPr>
            <p:cNvPr id="12" name="Line 5"/>
            <p:cNvSpPr>
              <a:spLocks noChangeShapeType="1"/>
            </p:cNvSpPr>
            <p:nvPr/>
          </p:nvSpPr>
          <p:spPr bwMode="auto">
            <a:xfrm flipH="1">
              <a:off x="3733800" y="1828800"/>
              <a:ext cx="1524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3124201" y="2438400"/>
              <a:ext cx="127383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Fib(4)</a:t>
              </a:r>
              <a:br>
                <a:rPr lang="en-US" dirty="0">
                  <a:solidFill>
                    <a:srgbClr val="FF0000"/>
                  </a:solidFill>
                </a:rPr>
              </a:br>
              <a:r>
                <a:rPr lang="en-US" dirty="0">
                  <a:solidFill>
                    <a:srgbClr val="FF0000"/>
                  </a:solidFill>
                </a:rPr>
                <a:t>    +</a:t>
              </a:r>
            </a:p>
          </p:txBody>
        </p:sp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1971675" y="3336925"/>
              <a:ext cx="127383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Fib(3)</a:t>
              </a:r>
              <a:br>
                <a:rPr lang="en-US">
                  <a:solidFill>
                    <a:srgbClr val="FF0000"/>
                  </a:solidFill>
                </a:rPr>
              </a:br>
              <a:r>
                <a:rPr lang="en-US">
                  <a:solidFill>
                    <a:srgbClr val="FF0000"/>
                  </a:solidFill>
                </a:rPr>
                <a:t>    +</a:t>
              </a:r>
            </a:p>
          </p:txBody>
        </p:sp>
        <p:sp>
          <p:nvSpPr>
            <p:cNvPr id="17" name="Line 10"/>
            <p:cNvSpPr>
              <a:spLocks noChangeShapeType="1"/>
            </p:cNvSpPr>
            <p:nvPr/>
          </p:nvSpPr>
          <p:spPr bwMode="auto">
            <a:xfrm flipH="1">
              <a:off x="2743200" y="30480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18"/>
            <p:cNvSpPr txBox="1">
              <a:spLocks noChangeArrowheads="1"/>
            </p:cNvSpPr>
            <p:nvPr/>
          </p:nvSpPr>
          <p:spPr bwMode="auto">
            <a:xfrm>
              <a:off x="1219201" y="4175125"/>
              <a:ext cx="127383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Fib(2)</a:t>
              </a:r>
              <a:br>
                <a:rPr lang="en-US" dirty="0">
                  <a:solidFill>
                    <a:srgbClr val="FF0000"/>
                  </a:solidFill>
                </a:rPr>
              </a:br>
              <a:r>
                <a:rPr lang="en-US" dirty="0">
                  <a:solidFill>
                    <a:srgbClr val="FF0000"/>
                  </a:solidFill>
                </a:rPr>
                <a:t>    +</a:t>
              </a:r>
            </a:p>
          </p:txBody>
        </p:sp>
        <p:sp>
          <p:nvSpPr>
            <p:cNvPr id="26" name="Text Box 20"/>
            <p:cNvSpPr txBox="1">
              <a:spLocks noChangeArrowheads="1"/>
            </p:cNvSpPr>
            <p:nvPr/>
          </p:nvSpPr>
          <p:spPr bwMode="auto">
            <a:xfrm>
              <a:off x="904875" y="5089525"/>
              <a:ext cx="127383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Fib(1)</a:t>
              </a:r>
              <a:br>
                <a:rPr lang="en-US">
                  <a:solidFill>
                    <a:srgbClr val="FF0000"/>
                  </a:solidFill>
                </a:rPr>
              </a:br>
              <a:r>
                <a:rPr lang="en-US">
                  <a:solidFill>
                    <a:srgbClr val="FF0000"/>
                  </a:solidFill>
                </a:rPr>
                <a:t>    </a:t>
              </a:r>
            </a:p>
          </p:txBody>
        </p:sp>
        <p:sp>
          <p:nvSpPr>
            <p:cNvPr id="28" name="Line 22"/>
            <p:cNvSpPr>
              <a:spLocks noChangeShapeType="1"/>
            </p:cNvSpPr>
            <p:nvPr/>
          </p:nvSpPr>
          <p:spPr bwMode="auto">
            <a:xfrm flipH="1">
              <a:off x="1295400" y="48006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2"/>
            <p:cNvSpPr>
              <a:spLocks noChangeShapeType="1"/>
            </p:cNvSpPr>
            <p:nvPr/>
          </p:nvSpPr>
          <p:spPr bwMode="auto">
            <a:xfrm flipH="1">
              <a:off x="1752600" y="38862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992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9613" y="988644"/>
            <a:ext cx="7239000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  <a:cs typeface="Arial" pitchFamily="34" charset="0"/>
              </a:rPr>
              <a:t>Memorization (top-down cache filling) 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  <a:cs typeface="Arial" pitchFamily="34" charset="0"/>
              </a:rPr>
              <a:t>refers to the technique of caching and reusing previously computed results.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9491" y="152400"/>
            <a:ext cx="8001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Dynamic Programming </a:t>
            </a:r>
          </a:p>
        </p:txBody>
      </p:sp>
      <p:sp>
        <p:nvSpPr>
          <p:cNvPr id="6" name="Rectangle 5"/>
          <p:cNvSpPr/>
          <p:nvPr/>
        </p:nvSpPr>
        <p:spPr>
          <a:xfrm>
            <a:off x="206361" y="1735367"/>
            <a:ext cx="6324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memFib(n</a:t>
            </a:r>
            <a:r>
              <a:rPr lang="pt-BR" dirty="0"/>
              <a:t>) </a:t>
            </a:r>
            <a:endParaRPr lang="pt-BR" dirty="0" smtClean="0"/>
          </a:p>
          <a:p>
            <a:r>
              <a:rPr lang="pt-BR" dirty="0" smtClean="0"/>
              <a:t>{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	if </a:t>
            </a:r>
            <a:r>
              <a:rPr lang="pt-BR" dirty="0"/>
              <a:t>(mem[n] is undefined)</a:t>
            </a:r>
            <a:br>
              <a:rPr lang="pt-BR" dirty="0"/>
            </a:br>
            <a:r>
              <a:rPr lang="pt-BR" dirty="0" smtClean="0"/>
              <a:t>		if </a:t>
            </a:r>
            <a:r>
              <a:rPr lang="pt-BR" dirty="0"/>
              <a:t>(n &lt; 2) </a:t>
            </a:r>
            <a:endParaRPr lang="pt-BR" dirty="0" smtClean="0"/>
          </a:p>
          <a:p>
            <a:r>
              <a:rPr lang="pt-BR" dirty="0"/>
              <a:t>	</a:t>
            </a:r>
            <a:r>
              <a:rPr lang="pt-BR" dirty="0" smtClean="0"/>
              <a:t>		result </a:t>
            </a:r>
            <a:r>
              <a:rPr lang="pt-BR" dirty="0"/>
              <a:t>= n</a:t>
            </a:r>
            <a:br>
              <a:rPr lang="pt-BR" dirty="0"/>
            </a:br>
            <a:r>
              <a:rPr lang="pt-BR" dirty="0" smtClean="0"/>
              <a:t>		else </a:t>
            </a:r>
          </a:p>
          <a:p>
            <a:r>
              <a:rPr lang="pt-BR" dirty="0"/>
              <a:t>	</a:t>
            </a:r>
            <a:r>
              <a:rPr lang="pt-BR" dirty="0" smtClean="0"/>
              <a:t>		result </a:t>
            </a:r>
            <a:r>
              <a:rPr lang="pt-BR" dirty="0"/>
              <a:t>= memFib(n-2) + memFib(n-1)</a:t>
            </a:r>
            <a:br>
              <a:rPr lang="pt-BR" dirty="0"/>
            </a:br>
            <a:r>
              <a:rPr lang="pt-BR" dirty="0" smtClean="0"/>
              <a:t>		mem[n</a:t>
            </a:r>
            <a:r>
              <a:rPr lang="pt-BR" dirty="0"/>
              <a:t>] = result</a:t>
            </a:r>
            <a:br>
              <a:rPr lang="pt-BR" dirty="0"/>
            </a:br>
            <a:r>
              <a:rPr lang="pt-BR" dirty="0" smtClean="0"/>
              <a:t>	return </a:t>
            </a:r>
            <a:r>
              <a:rPr lang="pt-BR" dirty="0"/>
              <a:t>mem[n]</a:t>
            </a:r>
            <a:br>
              <a:rPr lang="pt-BR" dirty="0"/>
            </a:br>
            <a:r>
              <a:rPr lang="pt-BR" dirty="0"/>
              <a:t>}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300956"/>
              </p:ext>
            </p:extLst>
          </p:nvPr>
        </p:nvGraphicFramePr>
        <p:xfrm>
          <a:off x="1368136" y="5167377"/>
          <a:ext cx="372340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568"/>
                <a:gridCol w="620568"/>
                <a:gridCol w="620568"/>
                <a:gridCol w="620568"/>
                <a:gridCol w="620568"/>
                <a:gridCol w="620568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47700" y="553313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833300" y="1878819"/>
            <a:ext cx="3108305" cy="4364256"/>
            <a:chOff x="904875" y="1371600"/>
            <a:chExt cx="5474361" cy="4364256"/>
          </a:xfrm>
        </p:grpSpPr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5105401" y="1371600"/>
              <a:ext cx="127383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Fib(5)</a:t>
              </a:r>
              <a:br>
                <a:rPr lang="en-US" dirty="0">
                  <a:solidFill>
                    <a:srgbClr val="FF0000"/>
                  </a:solidFill>
                </a:rPr>
              </a:br>
              <a:r>
                <a:rPr lang="en-US" dirty="0">
                  <a:solidFill>
                    <a:srgbClr val="FF0000"/>
                  </a:solidFill>
                </a:rPr>
                <a:t>    +</a:t>
              </a:r>
            </a:p>
          </p:txBody>
        </p:sp>
        <p:sp>
          <p:nvSpPr>
            <p:cNvPr id="12" name="Line 5"/>
            <p:cNvSpPr>
              <a:spLocks noChangeShapeType="1"/>
            </p:cNvSpPr>
            <p:nvPr/>
          </p:nvSpPr>
          <p:spPr bwMode="auto">
            <a:xfrm flipH="1">
              <a:off x="3733800" y="1828800"/>
              <a:ext cx="1524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3124201" y="2438400"/>
              <a:ext cx="127383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Fib(4)</a:t>
              </a:r>
              <a:br>
                <a:rPr lang="en-US" dirty="0">
                  <a:solidFill>
                    <a:srgbClr val="FF0000"/>
                  </a:solidFill>
                </a:rPr>
              </a:br>
              <a:r>
                <a:rPr lang="en-US" dirty="0">
                  <a:solidFill>
                    <a:srgbClr val="FF0000"/>
                  </a:solidFill>
                </a:rPr>
                <a:t>    +</a:t>
              </a:r>
            </a:p>
          </p:txBody>
        </p:sp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1971675" y="3336925"/>
              <a:ext cx="127383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Fib(3)</a:t>
              </a:r>
              <a:br>
                <a:rPr lang="en-US">
                  <a:solidFill>
                    <a:srgbClr val="FF0000"/>
                  </a:solidFill>
                </a:rPr>
              </a:br>
              <a:r>
                <a:rPr lang="en-US">
                  <a:solidFill>
                    <a:srgbClr val="FF0000"/>
                  </a:solidFill>
                </a:rPr>
                <a:t>    +</a:t>
              </a:r>
            </a:p>
          </p:txBody>
        </p:sp>
        <p:sp>
          <p:nvSpPr>
            <p:cNvPr id="17" name="Line 10"/>
            <p:cNvSpPr>
              <a:spLocks noChangeShapeType="1"/>
            </p:cNvSpPr>
            <p:nvPr/>
          </p:nvSpPr>
          <p:spPr bwMode="auto">
            <a:xfrm flipH="1">
              <a:off x="2743200" y="30480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18"/>
            <p:cNvSpPr txBox="1">
              <a:spLocks noChangeArrowheads="1"/>
            </p:cNvSpPr>
            <p:nvPr/>
          </p:nvSpPr>
          <p:spPr bwMode="auto">
            <a:xfrm>
              <a:off x="1219201" y="4175125"/>
              <a:ext cx="127383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Fib(2)</a:t>
              </a:r>
              <a:br>
                <a:rPr lang="en-US" dirty="0">
                  <a:solidFill>
                    <a:srgbClr val="FF0000"/>
                  </a:solidFill>
                </a:rPr>
              </a:br>
              <a:r>
                <a:rPr lang="en-US" dirty="0">
                  <a:solidFill>
                    <a:srgbClr val="FF0000"/>
                  </a:solidFill>
                </a:rPr>
                <a:t>    +</a:t>
              </a:r>
            </a:p>
          </p:txBody>
        </p:sp>
        <p:sp>
          <p:nvSpPr>
            <p:cNvPr id="26" name="Text Box 20"/>
            <p:cNvSpPr txBox="1">
              <a:spLocks noChangeArrowheads="1"/>
            </p:cNvSpPr>
            <p:nvPr/>
          </p:nvSpPr>
          <p:spPr bwMode="auto">
            <a:xfrm>
              <a:off x="904875" y="5089525"/>
              <a:ext cx="127383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Fib(1)</a:t>
              </a:r>
              <a:br>
                <a:rPr lang="en-US" dirty="0">
                  <a:solidFill>
                    <a:srgbClr val="FF0000"/>
                  </a:solidFill>
                </a:rPr>
              </a:br>
              <a:r>
                <a:rPr lang="en-US" dirty="0">
                  <a:solidFill>
                    <a:srgbClr val="FF0000"/>
                  </a:solidFill>
                </a:rPr>
                <a:t>    </a:t>
              </a:r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2697146" y="5044412"/>
              <a:ext cx="127383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Fib(0)</a:t>
              </a:r>
              <a:br>
                <a:rPr lang="en-US" dirty="0">
                  <a:solidFill>
                    <a:srgbClr val="FF0000"/>
                  </a:solidFill>
                </a:rPr>
              </a:br>
              <a:r>
                <a:rPr lang="en-US" dirty="0">
                  <a:solidFill>
                    <a:srgbClr val="FF0000"/>
                  </a:solidFill>
                </a:rPr>
                <a:t>    </a:t>
              </a:r>
            </a:p>
          </p:txBody>
        </p:sp>
        <p:sp>
          <p:nvSpPr>
            <p:cNvPr id="28" name="Line 22"/>
            <p:cNvSpPr>
              <a:spLocks noChangeShapeType="1"/>
            </p:cNvSpPr>
            <p:nvPr/>
          </p:nvSpPr>
          <p:spPr bwMode="auto">
            <a:xfrm flipH="1">
              <a:off x="1295400" y="48006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>
              <a:off x="2132112" y="4721117"/>
              <a:ext cx="915886" cy="3684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2"/>
            <p:cNvSpPr>
              <a:spLocks noChangeShapeType="1"/>
            </p:cNvSpPr>
            <p:nvPr/>
          </p:nvSpPr>
          <p:spPr bwMode="auto">
            <a:xfrm flipH="1">
              <a:off x="1752600" y="38862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780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9613" y="988644"/>
            <a:ext cx="7239000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  <a:cs typeface="Arial" pitchFamily="34" charset="0"/>
              </a:rPr>
              <a:t>Memorization (top-down cache filling) 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  <a:cs typeface="Arial" pitchFamily="34" charset="0"/>
              </a:rPr>
              <a:t>refers to the technique of caching and reusing previously computed results.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9491" y="152400"/>
            <a:ext cx="8001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Dynamic Programming </a:t>
            </a:r>
          </a:p>
        </p:txBody>
      </p:sp>
      <p:sp>
        <p:nvSpPr>
          <p:cNvPr id="6" name="Rectangle 5"/>
          <p:cNvSpPr/>
          <p:nvPr/>
        </p:nvSpPr>
        <p:spPr>
          <a:xfrm>
            <a:off x="206361" y="1735367"/>
            <a:ext cx="6324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memFib(n</a:t>
            </a:r>
            <a:r>
              <a:rPr lang="pt-BR" dirty="0"/>
              <a:t>) </a:t>
            </a:r>
            <a:endParaRPr lang="pt-BR" dirty="0" smtClean="0"/>
          </a:p>
          <a:p>
            <a:r>
              <a:rPr lang="pt-BR" dirty="0" smtClean="0"/>
              <a:t>{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	if </a:t>
            </a:r>
            <a:r>
              <a:rPr lang="pt-BR" dirty="0"/>
              <a:t>(mem[n] is undefined)</a:t>
            </a:r>
            <a:br>
              <a:rPr lang="pt-BR" dirty="0"/>
            </a:br>
            <a:r>
              <a:rPr lang="pt-BR" dirty="0" smtClean="0"/>
              <a:t>		if </a:t>
            </a:r>
            <a:r>
              <a:rPr lang="pt-BR" dirty="0"/>
              <a:t>(n &lt; 2) </a:t>
            </a:r>
            <a:endParaRPr lang="pt-BR" dirty="0" smtClean="0"/>
          </a:p>
          <a:p>
            <a:r>
              <a:rPr lang="pt-BR" dirty="0"/>
              <a:t>	</a:t>
            </a:r>
            <a:r>
              <a:rPr lang="pt-BR" dirty="0" smtClean="0"/>
              <a:t>		result </a:t>
            </a:r>
            <a:r>
              <a:rPr lang="pt-BR" dirty="0"/>
              <a:t>= n</a:t>
            </a:r>
            <a:br>
              <a:rPr lang="pt-BR" dirty="0"/>
            </a:br>
            <a:r>
              <a:rPr lang="pt-BR" dirty="0" smtClean="0"/>
              <a:t>		else </a:t>
            </a:r>
          </a:p>
          <a:p>
            <a:r>
              <a:rPr lang="pt-BR" dirty="0"/>
              <a:t>	</a:t>
            </a:r>
            <a:r>
              <a:rPr lang="pt-BR" dirty="0" smtClean="0"/>
              <a:t>		result </a:t>
            </a:r>
            <a:r>
              <a:rPr lang="pt-BR" dirty="0"/>
              <a:t>= memFib(n-2) + memFib(n-1)</a:t>
            </a:r>
            <a:br>
              <a:rPr lang="pt-BR" dirty="0"/>
            </a:br>
            <a:r>
              <a:rPr lang="pt-BR" dirty="0" smtClean="0"/>
              <a:t>		mem[n</a:t>
            </a:r>
            <a:r>
              <a:rPr lang="pt-BR" dirty="0"/>
              <a:t>] = result</a:t>
            </a:r>
            <a:br>
              <a:rPr lang="pt-BR" dirty="0"/>
            </a:br>
            <a:r>
              <a:rPr lang="pt-BR" dirty="0" smtClean="0"/>
              <a:t>	return </a:t>
            </a:r>
            <a:r>
              <a:rPr lang="pt-BR" dirty="0"/>
              <a:t>mem[n]</a:t>
            </a:r>
            <a:br>
              <a:rPr lang="pt-BR" dirty="0"/>
            </a:br>
            <a:r>
              <a:rPr lang="pt-BR" dirty="0"/>
              <a:t>}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756203"/>
              </p:ext>
            </p:extLst>
          </p:nvPr>
        </p:nvGraphicFramePr>
        <p:xfrm>
          <a:off x="1368136" y="5167377"/>
          <a:ext cx="372340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568"/>
                <a:gridCol w="620568"/>
                <a:gridCol w="620568"/>
                <a:gridCol w="620568"/>
                <a:gridCol w="620568"/>
                <a:gridCol w="620568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47700" y="553313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833300" y="1878819"/>
            <a:ext cx="3108305" cy="4364256"/>
            <a:chOff x="904875" y="1371600"/>
            <a:chExt cx="5474361" cy="4364256"/>
          </a:xfrm>
        </p:grpSpPr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5105401" y="1371600"/>
              <a:ext cx="127383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Fib(5)</a:t>
              </a:r>
              <a:br>
                <a:rPr lang="en-US" dirty="0">
                  <a:solidFill>
                    <a:srgbClr val="FF0000"/>
                  </a:solidFill>
                </a:rPr>
              </a:br>
              <a:r>
                <a:rPr lang="en-US" dirty="0">
                  <a:solidFill>
                    <a:srgbClr val="FF0000"/>
                  </a:solidFill>
                </a:rPr>
                <a:t>    +</a:t>
              </a:r>
            </a:p>
          </p:txBody>
        </p:sp>
        <p:sp>
          <p:nvSpPr>
            <p:cNvPr id="12" name="Line 5"/>
            <p:cNvSpPr>
              <a:spLocks noChangeShapeType="1"/>
            </p:cNvSpPr>
            <p:nvPr/>
          </p:nvSpPr>
          <p:spPr bwMode="auto">
            <a:xfrm flipH="1">
              <a:off x="3733800" y="1828800"/>
              <a:ext cx="1524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3124201" y="2438400"/>
              <a:ext cx="127383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Fib(4)</a:t>
              </a:r>
              <a:br>
                <a:rPr lang="en-US" dirty="0">
                  <a:solidFill>
                    <a:srgbClr val="FF0000"/>
                  </a:solidFill>
                </a:rPr>
              </a:br>
              <a:r>
                <a:rPr lang="en-US" dirty="0">
                  <a:solidFill>
                    <a:srgbClr val="FF0000"/>
                  </a:solidFill>
                </a:rPr>
                <a:t>    +</a:t>
              </a:r>
            </a:p>
          </p:txBody>
        </p:sp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1971675" y="3336925"/>
              <a:ext cx="127383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Fib(3)</a:t>
              </a:r>
              <a:br>
                <a:rPr lang="en-US">
                  <a:solidFill>
                    <a:srgbClr val="FF0000"/>
                  </a:solidFill>
                </a:rPr>
              </a:br>
              <a:r>
                <a:rPr lang="en-US">
                  <a:solidFill>
                    <a:srgbClr val="FF0000"/>
                  </a:solidFill>
                </a:rPr>
                <a:t>    +</a:t>
              </a:r>
            </a:p>
          </p:txBody>
        </p:sp>
        <p:sp>
          <p:nvSpPr>
            <p:cNvPr id="17" name="Line 10"/>
            <p:cNvSpPr>
              <a:spLocks noChangeShapeType="1"/>
            </p:cNvSpPr>
            <p:nvPr/>
          </p:nvSpPr>
          <p:spPr bwMode="auto">
            <a:xfrm flipH="1">
              <a:off x="2743200" y="30480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18"/>
            <p:cNvSpPr txBox="1">
              <a:spLocks noChangeArrowheads="1"/>
            </p:cNvSpPr>
            <p:nvPr/>
          </p:nvSpPr>
          <p:spPr bwMode="auto">
            <a:xfrm>
              <a:off x="1219201" y="4175125"/>
              <a:ext cx="127383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Fib(2)</a:t>
              </a:r>
              <a:br>
                <a:rPr lang="en-US" dirty="0">
                  <a:solidFill>
                    <a:srgbClr val="FF0000"/>
                  </a:solidFill>
                </a:rPr>
              </a:br>
              <a:r>
                <a:rPr lang="en-US" dirty="0">
                  <a:solidFill>
                    <a:srgbClr val="FF0000"/>
                  </a:solidFill>
                </a:rPr>
                <a:t>    +</a:t>
              </a:r>
            </a:p>
          </p:txBody>
        </p:sp>
        <p:sp>
          <p:nvSpPr>
            <p:cNvPr id="26" name="Text Box 20"/>
            <p:cNvSpPr txBox="1">
              <a:spLocks noChangeArrowheads="1"/>
            </p:cNvSpPr>
            <p:nvPr/>
          </p:nvSpPr>
          <p:spPr bwMode="auto">
            <a:xfrm>
              <a:off x="904875" y="5089525"/>
              <a:ext cx="127383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Fib(1)</a:t>
              </a:r>
              <a:br>
                <a:rPr lang="en-US" dirty="0">
                  <a:solidFill>
                    <a:srgbClr val="FF0000"/>
                  </a:solidFill>
                </a:rPr>
              </a:br>
              <a:r>
                <a:rPr lang="en-US" dirty="0">
                  <a:solidFill>
                    <a:srgbClr val="FF0000"/>
                  </a:solidFill>
                </a:rPr>
                <a:t>    </a:t>
              </a:r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2697146" y="5044412"/>
              <a:ext cx="127383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Fib(0)</a:t>
              </a:r>
              <a:br>
                <a:rPr lang="en-US" dirty="0">
                  <a:solidFill>
                    <a:srgbClr val="FF0000"/>
                  </a:solidFill>
                </a:rPr>
              </a:br>
              <a:r>
                <a:rPr lang="en-US" dirty="0">
                  <a:solidFill>
                    <a:srgbClr val="FF0000"/>
                  </a:solidFill>
                </a:rPr>
                <a:t>    </a:t>
              </a:r>
            </a:p>
          </p:txBody>
        </p:sp>
        <p:sp>
          <p:nvSpPr>
            <p:cNvPr id="28" name="Line 22"/>
            <p:cNvSpPr>
              <a:spLocks noChangeShapeType="1"/>
            </p:cNvSpPr>
            <p:nvPr/>
          </p:nvSpPr>
          <p:spPr bwMode="auto">
            <a:xfrm flipH="1">
              <a:off x="1295400" y="48006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>
              <a:off x="2132112" y="4721117"/>
              <a:ext cx="915886" cy="3684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2"/>
            <p:cNvSpPr>
              <a:spLocks noChangeShapeType="1"/>
            </p:cNvSpPr>
            <p:nvPr/>
          </p:nvSpPr>
          <p:spPr bwMode="auto">
            <a:xfrm flipH="1">
              <a:off x="1752600" y="38862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085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9613" y="988644"/>
            <a:ext cx="7239000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  <a:cs typeface="Arial" pitchFamily="34" charset="0"/>
              </a:rPr>
              <a:t>Memorization (top-down cache filling) 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  <a:cs typeface="Arial" pitchFamily="34" charset="0"/>
              </a:rPr>
              <a:t>refers to the technique of caching and reusing previously computed results.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9491" y="152400"/>
            <a:ext cx="8001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Dynamic Programming </a:t>
            </a:r>
          </a:p>
        </p:txBody>
      </p:sp>
      <p:sp>
        <p:nvSpPr>
          <p:cNvPr id="6" name="Rectangle 5"/>
          <p:cNvSpPr/>
          <p:nvPr/>
        </p:nvSpPr>
        <p:spPr>
          <a:xfrm>
            <a:off x="206361" y="1735367"/>
            <a:ext cx="6324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memFib(n</a:t>
            </a:r>
            <a:r>
              <a:rPr lang="pt-BR" dirty="0"/>
              <a:t>) </a:t>
            </a:r>
            <a:endParaRPr lang="pt-BR" dirty="0" smtClean="0"/>
          </a:p>
          <a:p>
            <a:r>
              <a:rPr lang="pt-BR" dirty="0" smtClean="0"/>
              <a:t>{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	if </a:t>
            </a:r>
            <a:r>
              <a:rPr lang="pt-BR" dirty="0"/>
              <a:t>(mem[n] is undefined)</a:t>
            </a:r>
            <a:br>
              <a:rPr lang="pt-BR" dirty="0"/>
            </a:br>
            <a:r>
              <a:rPr lang="pt-BR" dirty="0" smtClean="0"/>
              <a:t>		if </a:t>
            </a:r>
            <a:r>
              <a:rPr lang="pt-BR" dirty="0"/>
              <a:t>(n &lt; 2) </a:t>
            </a:r>
            <a:endParaRPr lang="pt-BR" dirty="0" smtClean="0"/>
          </a:p>
          <a:p>
            <a:r>
              <a:rPr lang="pt-BR" dirty="0"/>
              <a:t>	</a:t>
            </a:r>
            <a:r>
              <a:rPr lang="pt-BR" dirty="0" smtClean="0"/>
              <a:t>		result </a:t>
            </a:r>
            <a:r>
              <a:rPr lang="pt-BR" dirty="0"/>
              <a:t>= n</a:t>
            </a:r>
            <a:br>
              <a:rPr lang="pt-BR" dirty="0"/>
            </a:br>
            <a:r>
              <a:rPr lang="pt-BR" dirty="0" smtClean="0"/>
              <a:t>		else </a:t>
            </a:r>
          </a:p>
          <a:p>
            <a:r>
              <a:rPr lang="pt-BR" dirty="0"/>
              <a:t>	</a:t>
            </a:r>
            <a:r>
              <a:rPr lang="pt-BR" dirty="0" smtClean="0"/>
              <a:t>		result </a:t>
            </a:r>
            <a:r>
              <a:rPr lang="pt-BR" dirty="0"/>
              <a:t>= memFib(n-2) + memFib(n-1)</a:t>
            </a:r>
            <a:br>
              <a:rPr lang="pt-BR" dirty="0"/>
            </a:br>
            <a:r>
              <a:rPr lang="pt-BR" dirty="0" smtClean="0"/>
              <a:t>		mem[n</a:t>
            </a:r>
            <a:r>
              <a:rPr lang="pt-BR" dirty="0"/>
              <a:t>] = result</a:t>
            </a:r>
            <a:br>
              <a:rPr lang="pt-BR" dirty="0"/>
            </a:br>
            <a:r>
              <a:rPr lang="pt-BR" dirty="0" smtClean="0"/>
              <a:t>	return </a:t>
            </a:r>
            <a:r>
              <a:rPr lang="pt-BR" dirty="0"/>
              <a:t>mem[n]</a:t>
            </a:r>
            <a:br>
              <a:rPr lang="pt-BR" dirty="0"/>
            </a:br>
            <a:r>
              <a:rPr lang="pt-BR" dirty="0"/>
              <a:t>}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952522"/>
              </p:ext>
            </p:extLst>
          </p:nvPr>
        </p:nvGraphicFramePr>
        <p:xfrm>
          <a:off x="1368136" y="5167377"/>
          <a:ext cx="372340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568"/>
                <a:gridCol w="620568"/>
                <a:gridCol w="620568"/>
                <a:gridCol w="620568"/>
                <a:gridCol w="620568"/>
                <a:gridCol w="620568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47700" y="553313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833300" y="1878819"/>
            <a:ext cx="3108305" cy="4364256"/>
            <a:chOff x="904875" y="1371600"/>
            <a:chExt cx="5474361" cy="4364256"/>
          </a:xfrm>
        </p:grpSpPr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5105401" y="1371600"/>
              <a:ext cx="127383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Fib(5)</a:t>
              </a:r>
              <a:br>
                <a:rPr lang="en-US" dirty="0">
                  <a:solidFill>
                    <a:srgbClr val="FF0000"/>
                  </a:solidFill>
                </a:rPr>
              </a:br>
              <a:r>
                <a:rPr lang="en-US" dirty="0">
                  <a:solidFill>
                    <a:srgbClr val="FF0000"/>
                  </a:solidFill>
                </a:rPr>
                <a:t>    +</a:t>
              </a:r>
            </a:p>
          </p:txBody>
        </p:sp>
        <p:sp>
          <p:nvSpPr>
            <p:cNvPr id="12" name="Line 5"/>
            <p:cNvSpPr>
              <a:spLocks noChangeShapeType="1"/>
            </p:cNvSpPr>
            <p:nvPr/>
          </p:nvSpPr>
          <p:spPr bwMode="auto">
            <a:xfrm flipH="1">
              <a:off x="3733800" y="1828800"/>
              <a:ext cx="1524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3124201" y="2438400"/>
              <a:ext cx="127383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Fib(4)</a:t>
              </a:r>
              <a:br>
                <a:rPr lang="en-US" dirty="0">
                  <a:solidFill>
                    <a:srgbClr val="FF0000"/>
                  </a:solidFill>
                </a:rPr>
              </a:br>
              <a:r>
                <a:rPr lang="en-US" dirty="0">
                  <a:solidFill>
                    <a:srgbClr val="FF0000"/>
                  </a:solidFill>
                </a:rPr>
                <a:t>    +</a:t>
              </a:r>
            </a:p>
          </p:txBody>
        </p:sp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1971675" y="3336925"/>
              <a:ext cx="127383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Fib(3)</a:t>
              </a:r>
              <a:br>
                <a:rPr lang="en-US">
                  <a:solidFill>
                    <a:srgbClr val="FF0000"/>
                  </a:solidFill>
                </a:rPr>
              </a:br>
              <a:r>
                <a:rPr lang="en-US">
                  <a:solidFill>
                    <a:srgbClr val="FF0000"/>
                  </a:solidFill>
                </a:rPr>
                <a:t>    +</a:t>
              </a:r>
            </a:p>
          </p:txBody>
        </p:sp>
        <p:sp>
          <p:nvSpPr>
            <p:cNvPr id="17" name="Line 10"/>
            <p:cNvSpPr>
              <a:spLocks noChangeShapeType="1"/>
            </p:cNvSpPr>
            <p:nvPr/>
          </p:nvSpPr>
          <p:spPr bwMode="auto">
            <a:xfrm flipH="1">
              <a:off x="2743200" y="30480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18"/>
            <p:cNvSpPr txBox="1">
              <a:spLocks noChangeArrowheads="1"/>
            </p:cNvSpPr>
            <p:nvPr/>
          </p:nvSpPr>
          <p:spPr bwMode="auto">
            <a:xfrm>
              <a:off x="1219201" y="4175125"/>
              <a:ext cx="127383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Fib(2)</a:t>
              </a:r>
              <a:br>
                <a:rPr lang="en-US" dirty="0">
                  <a:solidFill>
                    <a:srgbClr val="FF0000"/>
                  </a:solidFill>
                </a:rPr>
              </a:br>
              <a:r>
                <a:rPr lang="en-US" dirty="0">
                  <a:solidFill>
                    <a:srgbClr val="FF0000"/>
                  </a:solidFill>
                </a:rPr>
                <a:t>    +</a:t>
              </a:r>
            </a:p>
          </p:txBody>
        </p:sp>
        <p:sp>
          <p:nvSpPr>
            <p:cNvPr id="25" name="Text Box 19"/>
            <p:cNvSpPr txBox="1">
              <a:spLocks noChangeArrowheads="1"/>
            </p:cNvSpPr>
            <p:nvPr/>
          </p:nvSpPr>
          <p:spPr bwMode="auto">
            <a:xfrm>
              <a:off x="2514600" y="4175125"/>
              <a:ext cx="127383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Fib(1)</a:t>
              </a:r>
              <a:br>
                <a:rPr lang="en-US">
                  <a:solidFill>
                    <a:srgbClr val="FF0000"/>
                  </a:solidFill>
                </a:rPr>
              </a:br>
              <a:r>
                <a:rPr lang="en-US">
                  <a:solidFill>
                    <a:srgbClr val="FF0000"/>
                  </a:solidFill>
                </a:rPr>
                <a:t>    </a:t>
              </a:r>
            </a:p>
          </p:txBody>
        </p:sp>
        <p:sp>
          <p:nvSpPr>
            <p:cNvPr id="26" name="Text Box 20"/>
            <p:cNvSpPr txBox="1">
              <a:spLocks noChangeArrowheads="1"/>
            </p:cNvSpPr>
            <p:nvPr/>
          </p:nvSpPr>
          <p:spPr bwMode="auto">
            <a:xfrm>
              <a:off x="904875" y="5089525"/>
              <a:ext cx="127383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Fib(1)</a:t>
              </a:r>
              <a:br>
                <a:rPr lang="en-US">
                  <a:solidFill>
                    <a:srgbClr val="FF0000"/>
                  </a:solidFill>
                </a:rPr>
              </a:br>
              <a:r>
                <a:rPr lang="en-US">
                  <a:solidFill>
                    <a:srgbClr val="FF0000"/>
                  </a:solidFill>
                </a:rPr>
                <a:t>    </a:t>
              </a:r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1895475" y="5089525"/>
              <a:ext cx="127383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Fib(0)</a:t>
              </a:r>
              <a:br>
                <a:rPr lang="en-US">
                  <a:solidFill>
                    <a:srgbClr val="FF0000"/>
                  </a:solidFill>
                </a:rPr>
              </a:br>
              <a:r>
                <a:rPr lang="en-US">
                  <a:solidFill>
                    <a:srgbClr val="FF0000"/>
                  </a:solidFill>
                </a:rPr>
                <a:t>    </a:t>
              </a:r>
            </a:p>
          </p:txBody>
        </p:sp>
        <p:sp>
          <p:nvSpPr>
            <p:cNvPr id="28" name="Line 22"/>
            <p:cNvSpPr>
              <a:spLocks noChangeShapeType="1"/>
            </p:cNvSpPr>
            <p:nvPr/>
          </p:nvSpPr>
          <p:spPr bwMode="auto">
            <a:xfrm flipH="1">
              <a:off x="1295400" y="48006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>
              <a:off x="1828800" y="48006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2"/>
            <p:cNvSpPr>
              <a:spLocks noChangeShapeType="1"/>
            </p:cNvSpPr>
            <p:nvPr/>
          </p:nvSpPr>
          <p:spPr bwMode="auto">
            <a:xfrm flipH="1">
              <a:off x="1752600" y="38862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33"/>
            <p:cNvSpPr>
              <a:spLocks noChangeShapeType="1"/>
            </p:cNvSpPr>
            <p:nvPr/>
          </p:nvSpPr>
          <p:spPr bwMode="auto">
            <a:xfrm>
              <a:off x="2667000" y="38862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973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9613" y="988644"/>
            <a:ext cx="7239000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  <a:cs typeface="Arial" pitchFamily="34" charset="0"/>
              </a:rPr>
              <a:t>Memorization (top-down cache filling) 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  <a:cs typeface="Arial" pitchFamily="34" charset="0"/>
              </a:rPr>
              <a:t>refers to the technique of caching and reusing previously computed results.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9491" y="152400"/>
            <a:ext cx="8001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Dynamic Programming </a:t>
            </a:r>
          </a:p>
        </p:txBody>
      </p:sp>
      <p:sp>
        <p:nvSpPr>
          <p:cNvPr id="6" name="Rectangle 5"/>
          <p:cNvSpPr/>
          <p:nvPr/>
        </p:nvSpPr>
        <p:spPr>
          <a:xfrm>
            <a:off x="206361" y="1735367"/>
            <a:ext cx="6324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memFib(n</a:t>
            </a:r>
            <a:r>
              <a:rPr lang="pt-BR" dirty="0"/>
              <a:t>) </a:t>
            </a:r>
            <a:endParaRPr lang="pt-BR" dirty="0" smtClean="0"/>
          </a:p>
          <a:p>
            <a:r>
              <a:rPr lang="pt-BR" dirty="0" smtClean="0"/>
              <a:t>{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	if </a:t>
            </a:r>
            <a:r>
              <a:rPr lang="pt-BR" dirty="0"/>
              <a:t>(mem[n] is undefined)</a:t>
            </a:r>
            <a:br>
              <a:rPr lang="pt-BR" dirty="0"/>
            </a:br>
            <a:r>
              <a:rPr lang="pt-BR" dirty="0" smtClean="0"/>
              <a:t>		if </a:t>
            </a:r>
            <a:r>
              <a:rPr lang="pt-BR" dirty="0"/>
              <a:t>(n &lt; 2) </a:t>
            </a:r>
            <a:endParaRPr lang="pt-BR" dirty="0" smtClean="0"/>
          </a:p>
          <a:p>
            <a:r>
              <a:rPr lang="pt-BR" dirty="0"/>
              <a:t>	</a:t>
            </a:r>
            <a:r>
              <a:rPr lang="pt-BR" dirty="0" smtClean="0"/>
              <a:t>		result </a:t>
            </a:r>
            <a:r>
              <a:rPr lang="pt-BR" dirty="0"/>
              <a:t>= n</a:t>
            </a:r>
            <a:br>
              <a:rPr lang="pt-BR" dirty="0"/>
            </a:br>
            <a:r>
              <a:rPr lang="pt-BR" dirty="0" smtClean="0"/>
              <a:t>		else </a:t>
            </a:r>
          </a:p>
          <a:p>
            <a:r>
              <a:rPr lang="pt-BR" dirty="0"/>
              <a:t>	</a:t>
            </a:r>
            <a:r>
              <a:rPr lang="pt-BR" dirty="0" smtClean="0"/>
              <a:t>		result </a:t>
            </a:r>
            <a:r>
              <a:rPr lang="pt-BR" dirty="0"/>
              <a:t>= memFib(n-2) + memFib(n-1)</a:t>
            </a:r>
            <a:br>
              <a:rPr lang="pt-BR" dirty="0"/>
            </a:br>
            <a:r>
              <a:rPr lang="pt-BR" dirty="0" smtClean="0"/>
              <a:t>		mem[n</a:t>
            </a:r>
            <a:r>
              <a:rPr lang="pt-BR" dirty="0"/>
              <a:t>] = result</a:t>
            </a:r>
            <a:br>
              <a:rPr lang="pt-BR" dirty="0"/>
            </a:br>
            <a:r>
              <a:rPr lang="pt-BR" dirty="0" smtClean="0"/>
              <a:t>	return </a:t>
            </a:r>
            <a:r>
              <a:rPr lang="pt-BR" dirty="0"/>
              <a:t>mem[n]</a:t>
            </a:r>
            <a:br>
              <a:rPr lang="pt-BR" dirty="0"/>
            </a:br>
            <a:r>
              <a:rPr lang="pt-BR" dirty="0"/>
              <a:t>}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201358"/>
              </p:ext>
            </p:extLst>
          </p:nvPr>
        </p:nvGraphicFramePr>
        <p:xfrm>
          <a:off x="1368136" y="5167377"/>
          <a:ext cx="372340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568"/>
                <a:gridCol w="620568"/>
                <a:gridCol w="620568"/>
                <a:gridCol w="620568"/>
                <a:gridCol w="620568"/>
                <a:gridCol w="620568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47700" y="553313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833300" y="1878819"/>
            <a:ext cx="3108305" cy="4364256"/>
            <a:chOff x="904875" y="1371600"/>
            <a:chExt cx="5474361" cy="4364256"/>
          </a:xfrm>
        </p:grpSpPr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5105401" y="1371600"/>
              <a:ext cx="127383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Fib(5)</a:t>
              </a:r>
              <a:br>
                <a:rPr lang="en-US" dirty="0">
                  <a:solidFill>
                    <a:srgbClr val="FF0000"/>
                  </a:solidFill>
                </a:rPr>
              </a:br>
              <a:r>
                <a:rPr lang="en-US" dirty="0">
                  <a:solidFill>
                    <a:srgbClr val="FF0000"/>
                  </a:solidFill>
                </a:rPr>
                <a:t>    +</a:t>
              </a:r>
            </a:p>
          </p:txBody>
        </p:sp>
        <p:sp>
          <p:nvSpPr>
            <p:cNvPr id="12" name="Line 5"/>
            <p:cNvSpPr>
              <a:spLocks noChangeShapeType="1"/>
            </p:cNvSpPr>
            <p:nvPr/>
          </p:nvSpPr>
          <p:spPr bwMode="auto">
            <a:xfrm flipH="1">
              <a:off x="3733800" y="1828800"/>
              <a:ext cx="1524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3124201" y="2438400"/>
              <a:ext cx="127383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Fib(4)</a:t>
              </a:r>
              <a:br>
                <a:rPr lang="en-US" dirty="0">
                  <a:solidFill>
                    <a:srgbClr val="FF0000"/>
                  </a:solidFill>
                </a:rPr>
              </a:br>
              <a:r>
                <a:rPr lang="en-US" dirty="0">
                  <a:solidFill>
                    <a:srgbClr val="FF0000"/>
                  </a:solidFill>
                </a:rPr>
                <a:t>    +</a:t>
              </a:r>
            </a:p>
          </p:txBody>
        </p:sp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1971675" y="3336925"/>
              <a:ext cx="127383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Fib(3)</a:t>
              </a:r>
              <a:br>
                <a:rPr lang="en-US">
                  <a:solidFill>
                    <a:srgbClr val="FF0000"/>
                  </a:solidFill>
                </a:rPr>
              </a:br>
              <a:r>
                <a:rPr lang="en-US">
                  <a:solidFill>
                    <a:srgbClr val="FF0000"/>
                  </a:solidFill>
                </a:rPr>
                <a:t>    +</a:t>
              </a:r>
            </a:p>
          </p:txBody>
        </p:sp>
        <p:sp>
          <p:nvSpPr>
            <p:cNvPr id="17" name="Line 10"/>
            <p:cNvSpPr>
              <a:spLocks noChangeShapeType="1"/>
            </p:cNvSpPr>
            <p:nvPr/>
          </p:nvSpPr>
          <p:spPr bwMode="auto">
            <a:xfrm flipH="1">
              <a:off x="2743200" y="30480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18"/>
            <p:cNvSpPr txBox="1">
              <a:spLocks noChangeArrowheads="1"/>
            </p:cNvSpPr>
            <p:nvPr/>
          </p:nvSpPr>
          <p:spPr bwMode="auto">
            <a:xfrm>
              <a:off x="1219201" y="4175125"/>
              <a:ext cx="127383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Fib(2)</a:t>
              </a:r>
              <a:br>
                <a:rPr lang="en-US" dirty="0">
                  <a:solidFill>
                    <a:srgbClr val="FF0000"/>
                  </a:solidFill>
                </a:rPr>
              </a:br>
              <a:r>
                <a:rPr lang="en-US" dirty="0">
                  <a:solidFill>
                    <a:srgbClr val="FF0000"/>
                  </a:solidFill>
                </a:rPr>
                <a:t>    +</a:t>
              </a:r>
            </a:p>
          </p:txBody>
        </p:sp>
        <p:sp>
          <p:nvSpPr>
            <p:cNvPr id="25" name="Text Box 19"/>
            <p:cNvSpPr txBox="1">
              <a:spLocks noChangeArrowheads="1"/>
            </p:cNvSpPr>
            <p:nvPr/>
          </p:nvSpPr>
          <p:spPr bwMode="auto">
            <a:xfrm>
              <a:off x="2514600" y="4175125"/>
              <a:ext cx="127383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Fib(1)</a:t>
              </a:r>
              <a:br>
                <a:rPr lang="en-US">
                  <a:solidFill>
                    <a:srgbClr val="FF0000"/>
                  </a:solidFill>
                </a:rPr>
              </a:br>
              <a:r>
                <a:rPr lang="en-US">
                  <a:solidFill>
                    <a:srgbClr val="FF0000"/>
                  </a:solidFill>
                </a:rPr>
                <a:t>    </a:t>
              </a:r>
            </a:p>
          </p:txBody>
        </p:sp>
        <p:sp>
          <p:nvSpPr>
            <p:cNvPr id="26" name="Text Box 20"/>
            <p:cNvSpPr txBox="1">
              <a:spLocks noChangeArrowheads="1"/>
            </p:cNvSpPr>
            <p:nvPr/>
          </p:nvSpPr>
          <p:spPr bwMode="auto">
            <a:xfrm>
              <a:off x="904875" y="5089525"/>
              <a:ext cx="127383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Fib(1)</a:t>
              </a:r>
              <a:br>
                <a:rPr lang="en-US">
                  <a:solidFill>
                    <a:srgbClr val="FF0000"/>
                  </a:solidFill>
                </a:rPr>
              </a:br>
              <a:r>
                <a:rPr lang="en-US">
                  <a:solidFill>
                    <a:srgbClr val="FF0000"/>
                  </a:solidFill>
                </a:rPr>
                <a:t>    </a:t>
              </a:r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1895475" y="5089525"/>
              <a:ext cx="127383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Fib(0)</a:t>
              </a:r>
              <a:br>
                <a:rPr lang="en-US">
                  <a:solidFill>
                    <a:srgbClr val="FF0000"/>
                  </a:solidFill>
                </a:rPr>
              </a:br>
              <a:r>
                <a:rPr lang="en-US">
                  <a:solidFill>
                    <a:srgbClr val="FF0000"/>
                  </a:solidFill>
                </a:rPr>
                <a:t>    </a:t>
              </a:r>
            </a:p>
          </p:txBody>
        </p:sp>
        <p:sp>
          <p:nvSpPr>
            <p:cNvPr id="28" name="Line 22"/>
            <p:cNvSpPr>
              <a:spLocks noChangeShapeType="1"/>
            </p:cNvSpPr>
            <p:nvPr/>
          </p:nvSpPr>
          <p:spPr bwMode="auto">
            <a:xfrm flipH="1">
              <a:off x="1295400" y="48006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>
              <a:off x="1828800" y="48006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2"/>
            <p:cNvSpPr>
              <a:spLocks noChangeShapeType="1"/>
            </p:cNvSpPr>
            <p:nvPr/>
          </p:nvSpPr>
          <p:spPr bwMode="auto">
            <a:xfrm flipH="1">
              <a:off x="1752600" y="38862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33"/>
            <p:cNvSpPr>
              <a:spLocks noChangeShapeType="1"/>
            </p:cNvSpPr>
            <p:nvPr/>
          </p:nvSpPr>
          <p:spPr bwMode="auto">
            <a:xfrm>
              <a:off x="2667000" y="38862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276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9613" y="988644"/>
            <a:ext cx="7239000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  <a:cs typeface="Arial" pitchFamily="34" charset="0"/>
              </a:rPr>
              <a:t>Memorization (top-down cache filling) 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  <a:cs typeface="Arial" pitchFamily="34" charset="0"/>
              </a:rPr>
              <a:t>refers to the technique of caching and reusing previously computed results.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9491" y="152400"/>
            <a:ext cx="8001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Dynamic Programming </a:t>
            </a:r>
          </a:p>
        </p:txBody>
      </p:sp>
      <p:sp>
        <p:nvSpPr>
          <p:cNvPr id="6" name="Rectangle 5"/>
          <p:cNvSpPr/>
          <p:nvPr/>
        </p:nvSpPr>
        <p:spPr>
          <a:xfrm>
            <a:off x="206361" y="1735367"/>
            <a:ext cx="6324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memFib(n</a:t>
            </a:r>
            <a:r>
              <a:rPr lang="pt-BR" dirty="0"/>
              <a:t>) </a:t>
            </a:r>
            <a:endParaRPr lang="pt-BR" dirty="0" smtClean="0"/>
          </a:p>
          <a:p>
            <a:r>
              <a:rPr lang="pt-BR" dirty="0" smtClean="0"/>
              <a:t>{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	if </a:t>
            </a:r>
            <a:r>
              <a:rPr lang="pt-BR" dirty="0"/>
              <a:t>(mem[n] is undefined)</a:t>
            </a:r>
            <a:br>
              <a:rPr lang="pt-BR" dirty="0"/>
            </a:br>
            <a:r>
              <a:rPr lang="pt-BR" dirty="0" smtClean="0"/>
              <a:t>		if </a:t>
            </a:r>
            <a:r>
              <a:rPr lang="pt-BR" dirty="0"/>
              <a:t>(n &lt; 2) </a:t>
            </a:r>
            <a:endParaRPr lang="pt-BR" dirty="0" smtClean="0"/>
          </a:p>
          <a:p>
            <a:r>
              <a:rPr lang="pt-BR" dirty="0"/>
              <a:t>	</a:t>
            </a:r>
            <a:r>
              <a:rPr lang="pt-BR" dirty="0" smtClean="0"/>
              <a:t>		result </a:t>
            </a:r>
            <a:r>
              <a:rPr lang="pt-BR" dirty="0"/>
              <a:t>= n</a:t>
            </a:r>
            <a:br>
              <a:rPr lang="pt-BR" dirty="0"/>
            </a:br>
            <a:r>
              <a:rPr lang="pt-BR" dirty="0" smtClean="0"/>
              <a:t>		else </a:t>
            </a:r>
          </a:p>
          <a:p>
            <a:r>
              <a:rPr lang="pt-BR" dirty="0"/>
              <a:t>	</a:t>
            </a:r>
            <a:r>
              <a:rPr lang="pt-BR" dirty="0" smtClean="0"/>
              <a:t>		result </a:t>
            </a:r>
            <a:r>
              <a:rPr lang="pt-BR" dirty="0"/>
              <a:t>= memFib(n-2) + memFib(n-1)</a:t>
            </a:r>
            <a:br>
              <a:rPr lang="pt-BR" dirty="0"/>
            </a:br>
            <a:r>
              <a:rPr lang="pt-BR" dirty="0" smtClean="0"/>
              <a:t>		mem[n</a:t>
            </a:r>
            <a:r>
              <a:rPr lang="pt-BR" dirty="0"/>
              <a:t>] = result</a:t>
            </a:r>
            <a:br>
              <a:rPr lang="pt-BR" dirty="0"/>
            </a:br>
            <a:r>
              <a:rPr lang="pt-BR" dirty="0" smtClean="0"/>
              <a:t>	return </a:t>
            </a:r>
            <a:r>
              <a:rPr lang="pt-BR" dirty="0"/>
              <a:t>mem[n]</a:t>
            </a:r>
            <a:br>
              <a:rPr lang="pt-BR" dirty="0"/>
            </a:br>
            <a:r>
              <a:rPr lang="pt-BR" dirty="0"/>
              <a:t>}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773113"/>
              </p:ext>
            </p:extLst>
          </p:nvPr>
        </p:nvGraphicFramePr>
        <p:xfrm>
          <a:off x="1368136" y="5167377"/>
          <a:ext cx="372340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568"/>
                <a:gridCol w="620568"/>
                <a:gridCol w="620568"/>
                <a:gridCol w="620568"/>
                <a:gridCol w="620568"/>
                <a:gridCol w="620568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47700" y="553313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833300" y="1878819"/>
            <a:ext cx="3108305" cy="4364256"/>
            <a:chOff x="904875" y="1371600"/>
            <a:chExt cx="5474361" cy="4364256"/>
          </a:xfrm>
        </p:grpSpPr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5105401" y="1371600"/>
              <a:ext cx="127383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Fib(5)</a:t>
              </a:r>
              <a:br>
                <a:rPr lang="en-US" dirty="0">
                  <a:solidFill>
                    <a:srgbClr val="FF0000"/>
                  </a:solidFill>
                </a:rPr>
              </a:br>
              <a:r>
                <a:rPr lang="en-US" dirty="0">
                  <a:solidFill>
                    <a:srgbClr val="FF0000"/>
                  </a:solidFill>
                </a:rPr>
                <a:t>    +</a:t>
              </a:r>
            </a:p>
          </p:txBody>
        </p:sp>
        <p:sp>
          <p:nvSpPr>
            <p:cNvPr id="12" name="Line 5"/>
            <p:cNvSpPr>
              <a:spLocks noChangeShapeType="1"/>
            </p:cNvSpPr>
            <p:nvPr/>
          </p:nvSpPr>
          <p:spPr bwMode="auto">
            <a:xfrm flipH="1">
              <a:off x="3733800" y="1828800"/>
              <a:ext cx="1524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3124201" y="2438400"/>
              <a:ext cx="127383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Fib(4)</a:t>
              </a:r>
              <a:br>
                <a:rPr lang="en-US" dirty="0">
                  <a:solidFill>
                    <a:srgbClr val="FF0000"/>
                  </a:solidFill>
                </a:rPr>
              </a:br>
              <a:r>
                <a:rPr lang="en-US" dirty="0">
                  <a:solidFill>
                    <a:srgbClr val="FF0000"/>
                  </a:solidFill>
                </a:rPr>
                <a:t>    +</a:t>
              </a:r>
            </a:p>
          </p:txBody>
        </p:sp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1971675" y="3336925"/>
              <a:ext cx="127383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Fib(3)</a:t>
              </a:r>
              <a:br>
                <a:rPr lang="en-US">
                  <a:solidFill>
                    <a:srgbClr val="FF0000"/>
                  </a:solidFill>
                </a:rPr>
              </a:br>
              <a:r>
                <a:rPr lang="en-US">
                  <a:solidFill>
                    <a:srgbClr val="FF0000"/>
                  </a:solidFill>
                </a:rPr>
                <a:t>    +</a:t>
              </a:r>
            </a:p>
          </p:txBody>
        </p:sp>
        <p:sp>
          <p:nvSpPr>
            <p:cNvPr id="17" name="Line 10"/>
            <p:cNvSpPr>
              <a:spLocks noChangeShapeType="1"/>
            </p:cNvSpPr>
            <p:nvPr/>
          </p:nvSpPr>
          <p:spPr bwMode="auto">
            <a:xfrm flipH="1">
              <a:off x="2743200" y="30480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3581400" y="3048000"/>
              <a:ext cx="6096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3876675" y="3429000"/>
              <a:ext cx="127383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Fib(2)</a:t>
              </a:r>
              <a:br>
                <a:rPr lang="en-US" dirty="0">
                  <a:solidFill>
                    <a:srgbClr val="FF0000"/>
                  </a:solidFill>
                </a:rPr>
              </a:br>
              <a:r>
                <a:rPr lang="en-US" dirty="0">
                  <a:solidFill>
                    <a:srgbClr val="FF0000"/>
                  </a:solidFill>
                </a:rPr>
                <a:t>    +</a:t>
              </a:r>
            </a:p>
          </p:txBody>
        </p:sp>
        <p:sp>
          <p:nvSpPr>
            <p:cNvPr id="24" name="Text Box 18"/>
            <p:cNvSpPr txBox="1">
              <a:spLocks noChangeArrowheads="1"/>
            </p:cNvSpPr>
            <p:nvPr/>
          </p:nvSpPr>
          <p:spPr bwMode="auto">
            <a:xfrm>
              <a:off x="1219201" y="4175125"/>
              <a:ext cx="127383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Fib(2)</a:t>
              </a:r>
              <a:br>
                <a:rPr lang="en-US" dirty="0">
                  <a:solidFill>
                    <a:srgbClr val="FF0000"/>
                  </a:solidFill>
                </a:rPr>
              </a:br>
              <a:r>
                <a:rPr lang="en-US" dirty="0">
                  <a:solidFill>
                    <a:srgbClr val="FF0000"/>
                  </a:solidFill>
                </a:rPr>
                <a:t>    +</a:t>
              </a:r>
            </a:p>
          </p:txBody>
        </p:sp>
        <p:sp>
          <p:nvSpPr>
            <p:cNvPr id="25" name="Text Box 19"/>
            <p:cNvSpPr txBox="1">
              <a:spLocks noChangeArrowheads="1"/>
            </p:cNvSpPr>
            <p:nvPr/>
          </p:nvSpPr>
          <p:spPr bwMode="auto">
            <a:xfrm>
              <a:off x="2514600" y="4175125"/>
              <a:ext cx="127383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Fib(1)</a:t>
              </a:r>
              <a:br>
                <a:rPr lang="en-US">
                  <a:solidFill>
                    <a:srgbClr val="FF0000"/>
                  </a:solidFill>
                </a:rPr>
              </a:br>
              <a:r>
                <a:rPr lang="en-US">
                  <a:solidFill>
                    <a:srgbClr val="FF0000"/>
                  </a:solidFill>
                </a:rPr>
                <a:t>    </a:t>
              </a:r>
            </a:p>
          </p:txBody>
        </p:sp>
        <p:sp>
          <p:nvSpPr>
            <p:cNvPr id="26" name="Text Box 20"/>
            <p:cNvSpPr txBox="1">
              <a:spLocks noChangeArrowheads="1"/>
            </p:cNvSpPr>
            <p:nvPr/>
          </p:nvSpPr>
          <p:spPr bwMode="auto">
            <a:xfrm>
              <a:off x="904875" y="5089525"/>
              <a:ext cx="127383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Fib(1)</a:t>
              </a:r>
              <a:br>
                <a:rPr lang="en-US">
                  <a:solidFill>
                    <a:srgbClr val="FF0000"/>
                  </a:solidFill>
                </a:rPr>
              </a:br>
              <a:r>
                <a:rPr lang="en-US">
                  <a:solidFill>
                    <a:srgbClr val="FF0000"/>
                  </a:solidFill>
                </a:rPr>
                <a:t>    </a:t>
              </a:r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1895475" y="5089525"/>
              <a:ext cx="127383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Fib(0)</a:t>
              </a:r>
              <a:br>
                <a:rPr lang="en-US">
                  <a:solidFill>
                    <a:srgbClr val="FF0000"/>
                  </a:solidFill>
                </a:rPr>
              </a:br>
              <a:r>
                <a:rPr lang="en-US">
                  <a:solidFill>
                    <a:srgbClr val="FF0000"/>
                  </a:solidFill>
                </a:rPr>
                <a:t>    </a:t>
              </a:r>
            </a:p>
          </p:txBody>
        </p:sp>
        <p:sp>
          <p:nvSpPr>
            <p:cNvPr id="28" name="Line 22"/>
            <p:cNvSpPr>
              <a:spLocks noChangeShapeType="1"/>
            </p:cNvSpPr>
            <p:nvPr/>
          </p:nvSpPr>
          <p:spPr bwMode="auto">
            <a:xfrm flipH="1">
              <a:off x="1295400" y="48006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>
              <a:off x="1828800" y="48006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 Box 24"/>
            <p:cNvSpPr txBox="1">
              <a:spLocks noChangeArrowheads="1"/>
            </p:cNvSpPr>
            <p:nvPr/>
          </p:nvSpPr>
          <p:spPr bwMode="auto">
            <a:xfrm>
              <a:off x="3571874" y="4251325"/>
              <a:ext cx="127383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Fib(1)</a:t>
              </a:r>
              <a:br>
                <a:rPr lang="en-US" dirty="0">
                  <a:solidFill>
                    <a:srgbClr val="FF0000"/>
                  </a:solidFill>
                </a:rPr>
              </a:br>
              <a:r>
                <a:rPr lang="en-US" dirty="0">
                  <a:solidFill>
                    <a:srgbClr val="FF0000"/>
                  </a:solidFill>
                </a:rPr>
                <a:t>    </a:t>
              </a:r>
            </a:p>
          </p:txBody>
        </p:sp>
        <p:sp>
          <p:nvSpPr>
            <p:cNvPr id="31" name="Text Box 25"/>
            <p:cNvSpPr txBox="1">
              <a:spLocks noChangeArrowheads="1"/>
            </p:cNvSpPr>
            <p:nvPr/>
          </p:nvSpPr>
          <p:spPr bwMode="auto">
            <a:xfrm>
              <a:off x="4562474" y="4251325"/>
              <a:ext cx="127383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Fib(0)</a:t>
              </a:r>
              <a:br>
                <a:rPr lang="en-US">
                  <a:solidFill>
                    <a:srgbClr val="FF0000"/>
                  </a:solidFill>
                </a:rPr>
              </a:br>
              <a:r>
                <a:rPr lang="en-US">
                  <a:solidFill>
                    <a:srgbClr val="FF0000"/>
                  </a:solidFill>
                </a:rPr>
                <a:t>    </a:t>
              </a:r>
            </a:p>
          </p:txBody>
        </p:sp>
        <p:sp>
          <p:nvSpPr>
            <p:cNvPr id="32" name="Line 26"/>
            <p:cNvSpPr>
              <a:spLocks noChangeShapeType="1"/>
            </p:cNvSpPr>
            <p:nvPr/>
          </p:nvSpPr>
          <p:spPr bwMode="auto">
            <a:xfrm flipH="1">
              <a:off x="3962400" y="39624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27"/>
            <p:cNvSpPr>
              <a:spLocks noChangeShapeType="1"/>
            </p:cNvSpPr>
            <p:nvPr/>
          </p:nvSpPr>
          <p:spPr bwMode="auto">
            <a:xfrm>
              <a:off x="4495800" y="39624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2"/>
            <p:cNvSpPr>
              <a:spLocks noChangeShapeType="1"/>
            </p:cNvSpPr>
            <p:nvPr/>
          </p:nvSpPr>
          <p:spPr bwMode="auto">
            <a:xfrm flipH="1">
              <a:off x="1752600" y="38862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33"/>
            <p:cNvSpPr>
              <a:spLocks noChangeShapeType="1"/>
            </p:cNvSpPr>
            <p:nvPr/>
          </p:nvSpPr>
          <p:spPr bwMode="auto">
            <a:xfrm>
              <a:off x="2667000" y="38862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122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77191" y="1493837"/>
            <a:ext cx="4280509" cy="4364256"/>
            <a:chOff x="904875" y="1371600"/>
            <a:chExt cx="7248525" cy="4364256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5105400" y="1371600"/>
              <a:ext cx="1224779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Fib(5)</a:t>
              </a:r>
              <a:br>
                <a:rPr lang="en-US" dirty="0">
                  <a:solidFill>
                    <a:srgbClr val="FF0000"/>
                  </a:solidFill>
                </a:rPr>
              </a:br>
              <a:r>
                <a:rPr lang="en-US" dirty="0">
                  <a:solidFill>
                    <a:srgbClr val="FF0000"/>
                  </a:solidFill>
                </a:rPr>
                <a:t>    +</a:t>
              </a:r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H="1">
              <a:off x="3733800" y="1828800"/>
              <a:ext cx="1524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3124199" y="2438400"/>
              <a:ext cx="1224779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Fib(4)</a:t>
              </a:r>
              <a:br>
                <a:rPr lang="en-US" dirty="0">
                  <a:solidFill>
                    <a:srgbClr val="FF0000"/>
                  </a:solidFill>
                </a:rPr>
              </a:br>
              <a:r>
                <a:rPr lang="en-US" dirty="0">
                  <a:solidFill>
                    <a:srgbClr val="FF0000"/>
                  </a:solidFill>
                </a:rPr>
                <a:t>    +</a:t>
              </a: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5715000" y="1828800"/>
              <a:ext cx="990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6467475" y="2346325"/>
              <a:ext cx="847725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Fib(3)</a:t>
              </a:r>
              <a:br>
                <a:rPr lang="en-US" dirty="0"/>
              </a:br>
              <a:r>
                <a:rPr lang="en-US" dirty="0"/>
                <a:t>    +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971675" y="3336925"/>
              <a:ext cx="1224779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Fib(3)</a:t>
              </a:r>
              <a:br>
                <a:rPr lang="en-US">
                  <a:solidFill>
                    <a:srgbClr val="FF0000"/>
                  </a:solidFill>
                </a:rPr>
              </a:br>
              <a:r>
                <a:rPr lang="en-US">
                  <a:solidFill>
                    <a:srgbClr val="FF0000"/>
                  </a:solidFill>
                </a:rPr>
                <a:t>    +</a:t>
              </a: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2743200" y="30480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3581400" y="3048000"/>
              <a:ext cx="6096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3876674" y="3429000"/>
              <a:ext cx="1224779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Fib(2)</a:t>
              </a:r>
              <a:br>
                <a:rPr lang="en-US" dirty="0">
                  <a:solidFill>
                    <a:srgbClr val="FF0000"/>
                  </a:solidFill>
                </a:rPr>
              </a:br>
              <a:r>
                <a:rPr lang="en-US" dirty="0">
                  <a:solidFill>
                    <a:srgbClr val="FF0000"/>
                  </a:solidFill>
                </a:rPr>
                <a:t>    +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5943600" y="3336925"/>
              <a:ext cx="847725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Fib(2)</a:t>
              </a:r>
              <a:br>
                <a:rPr lang="en-US"/>
              </a:br>
              <a:r>
                <a:rPr lang="en-US"/>
                <a:t>    +</a:t>
              </a: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7305675" y="3352800"/>
              <a:ext cx="847725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Fib(1)</a:t>
              </a:r>
              <a:br>
                <a:rPr lang="en-US"/>
              </a:br>
              <a:r>
                <a:rPr lang="en-US"/>
                <a:t>    </a:t>
              </a: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H="1">
              <a:off x="6400800" y="2895600"/>
              <a:ext cx="381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7162800" y="2895600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219200" y="4175125"/>
              <a:ext cx="1224779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Fib(2)</a:t>
              </a:r>
              <a:br>
                <a:rPr lang="en-US" dirty="0">
                  <a:solidFill>
                    <a:srgbClr val="FF0000"/>
                  </a:solidFill>
                </a:rPr>
              </a:br>
              <a:r>
                <a:rPr lang="en-US" dirty="0">
                  <a:solidFill>
                    <a:srgbClr val="FF0000"/>
                  </a:solidFill>
                </a:rPr>
                <a:t>    +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2514600" y="4175125"/>
              <a:ext cx="1224779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Fib(1)</a:t>
              </a:r>
              <a:br>
                <a:rPr lang="en-US">
                  <a:solidFill>
                    <a:srgbClr val="FF0000"/>
                  </a:solidFill>
                </a:rPr>
              </a:br>
              <a:r>
                <a:rPr lang="en-US">
                  <a:solidFill>
                    <a:srgbClr val="FF0000"/>
                  </a:solidFill>
                </a:rPr>
                <a:t>    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904875" y="5089525"/>
              <a:ext cx="1224779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Fib(1)</a:t>
              </a:r>
              <a:br>
                <a:rPr lang="en-US">
                  <a:solidFill>
                    <a:srgbClr val="FF0000"/>
                  </a:solidFill>
                </a:rPr>
              </a:br>
              <a:r>
                <a:rPr lang="en-US">
                  <a:solidFill>
                    <a:srgbClr val="FF0000"/>
                  </a:solidFill>
                </a:rPr>
                <a:t>    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1895475" y="5089525"/>
              <a:ext cx="1224779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Fib(0)</a:t>
              </a:r>
              <a:br>
                <a:rPr lang="en-US">
                  <a:solidFill>
                    <a:srgbClr val="FF0000"/>
                  </a:solidFill>
                </a:rPr>
              </a:br>
              <a:r>
                <a:rPr lang="en-US">
                  <a:solidFill>
                    <a:srgbClr val="FF0000"/>
                  </a:solidFill>
                </a:rPr>
                <a:t>    </a:t>
              </a: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>
              <a:off x="1295400" y="48006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1828800" y="48006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3571874" y="4251325"/>
              <a:ext cx="1224779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Fib(1)</a:t>
              </a:r>
              <a:br>
                <a:rPr lang="en-US" dirty="0">
                  <a:solidFill>
                    <a:srgbClr val="FF0000"/>
                  </a:solidFill>
                </a:rPr>
              </a:br>
              <a:r>
                <a:rPr lang="en-US" dirty="0">
                  <a:solidFill>
                    <a:srgbClr val="FF0000"/>
                  </a:solidFill>
                </a:rPr>
                <a:t>    </a:t>
              </a: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4562474" y="4251325"/>
              <a:ext cx="1224779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Fib(0)</a:t>
              </a:r>
              <a:br>
                <a:rPr lang="en-US">
                  <a:solidFill>
                    <a:srgbClr val="FF0000"/>
                  </a:solidFill>
                </a:rPr>
              </a:br>
              <a:r>
                <a:rPr lang="en-US">
                  <a:solidFill>
                    <a:srgbClr val="FF0000"/>
                  </a:solidFill>
                </a:rPr>
                <a:t>    </a:t>
              </a: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 flipH="1">
              <a:off x="3962400" y="39624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4495800" y="39624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>
              <a:off x="5629275" y="4251325"/>
              <a:ext cx="847725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Fib(1)</a:t>
              </a:r>
              <a:br>
                <a:rPr lang="en-US"/>
              </a:br>
              <a:r>
                <a:rPr lang="en-US"/>
                <a:t>    </a:t>
              </a:r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6619875" y="4251325"/>
              <a:ext cx="847725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Fib(0)</a:t>
              </a:r>
              <a:br>
                <a:rPr lang="en-US"/>
              </a:br>
              <a:r>
                <a:rPr lang="en-US"/>
                <a:t>    </a:t>
              </a: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6019800" y="39624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6553200" y="39624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 flipH="1">
              <a:off x="1752600" y="38862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2667000" y="38862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457200" y="584775"/>
            <a:ext cx="8001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Dynamic </a:t>
            </a:r>
            <a:r>
              <a:rPr lang="en-US" sz="3200" b="1" dirty="0" smtClean="0"/>
              <a:t>Programming-</a:t>
            </a:r>
            <a:r>
              <a:rPr lang="en-US" altLang="en-US" sz="3200" b="1" dirty="0">
                <a:latin typeface="medium-content-serif-font"/>
                <a:cs typeface="Arial" pitchFamily="34" charset="0"/>
              </a:rPr>
              <a:t> </a:t>
            </a:r>
            <a:r>
              <a:rPr lang="en-US" altLang="en-US" sz="3200" b="1" dirty="0" smtClean="0">
                <a:latin typeface="medium-content-serif-font"/>
                <a:cs typeface="Arial" pitchFamily="34" charset="0"/>
              </a:rPr>
              <a:t>Memorization</a:t>
            </a:r>
            <a:r>
              <a:rPr lang="en-US" sz="3200" b="1" dirty="0" smtClean="0"/>
              <a:t> </a:t>
            </a:r>
            <a:endParaRPr lang="en-US" sz="3200" b="1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040205"/>
              </p:ext>
            </p:extLst>
          </p:nvPr>
        </p:nvGraphicFramePr>
        <p:xfrm>
          <a:off x="5029200" y="1737042"/>
          <a:ext cx="372340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568"/>
                <a:gridCol w="620568"/>
                <a:gridCol w="620568"/>
                <a:gridCol w="620568"/>
                <a:gridCol w="620568"/>
                <a:gridCol w="620568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4308764" y="210280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96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77191" y="1493837"/>
            <a:ext cx="4280509" cy="4364256"/>
            <a:chOff x="904875" y="1371600"/>
            <a:chExt cx="7248525" cy="4364256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5105400" y="1371600"/>
              <a:ext cx="1224779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Fib(5)</a:t>
              </a:r>
              <a:br>
                <a:rPr lang="en-US" dirty="0">
                  <a:solidFill>
                    <a:srgbClr val="FF0000"/>
                  </a:solidFill>
                </a:rPr>
              </a:br>
              <a:r>
                <a:rPr lang="en-US" dirty="0">
                  <a:solidFill>
                    <a:srgbClr val="FF0000"/>
                  </a:solidFill>
                </a:rPr>
                <a:t>    +</a:t>
              </a:r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H="1">
              <a:off x="3733800" y="1828800"/>
              <a:ext cx="1524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3124199" y="2438400"/>
              <a:ext cx="1224779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Fib(4)</a:t>
              </a:r>
              <a:br>
                <a:rPr lang="en-US" dirty="0">
                  <a:solidFill>
                    <a:srgbClr val="FF0000"/>
                  </a:solidFill>
                </a:rPr>
              </a:br>
              <a:r>
                <a:rPr lang="en-US" dirty="0">
                  <a:solidFill>
                    <a:srgbClr val="FF0000"/>
                  </a:solidFill>
                </a:rPr>
                <a:t>    +</a:t>
              </a: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5715000" y="1828800"/>
              <a:ext cx="990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6467475" y="2346325"/>
              <a:ext cx="847725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Fib(3)</a:t>
              </a:r>
              <a:br>
                <a:rPr lang="en-US" dirty="0"/>
              </a:br>
              <a:r>
                <a:rPr lang="en-US" dirty="0"/>
                <a:t>    +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971675" y="3336925"/>
              <a:ext cx="1224779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Fib(3)</a:t>
              </a:r>
              <a:br>
                <a:rPr lang="en-US">
                  <a:solidFill>
                    <a:srgbClr val="FF0000"/>
                  </a:solidFill>
                </a:rPr>
              </a:br>
              <a:r>
                <a:rPr lang="en-US">
                  <a:solidFill>
                    <a:srgbClr val="FF0000"/>
                  </a:solidFill>
                </a:rPr>
                <a:t>    +</a:t>
              </a: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2743200" y="30480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3581400" y="3048000"/>
              <a:ext cx="6096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3876674" y="3429000"/>
              <a:ext cx="1224779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Fib(2)</a:t>
              </a:r>
              <a:br>
                <a:rPr lang="en-US" dirty="0">
                  <a:solidFill>
                    <a:srgbClr val="FF0000"/>
                  </a:solidFill>
                </a:rPr>
              </a:br>
              <a:r>
                <a:rPr lang="en-US" dirty="0">
                  <a:solidFill>
                    <a:srgbClr val="FF0000"/>
                  </a:solidFill>
                </a:rPr>
                <a:t>    +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5943600" y="3336925"/>
              <a:ext cx="847725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Fib(2)</a:t>
              </a:r>
              <a:br>
                <a:rPr lang="en-US"/>
              </a:br>
              <a:r>
                <a:rPr lang="en-US"/>
                <a:t>    +</a:t>
              </a: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7305675" y="3352800"/>
              <a:ext cx="847725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Fib(1)</a:t>
              </a:r>
              <a:br>
                <a:rPr lang="en-US"/>
              </a:br>
              <a:r>
                <a:rPr lang="en-US"/>
                <a:t>    </a:t>
              </a: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H="1">
              <a:off x="6400800" y="2895600"/>
              <a:ext cx="381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7162800" y="2895600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219200" y="4175125"/>
              <a:ext cx="1224779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Fib(2)</a:t>
              </a:r>
              <a:br>
                <a:rPr lang="en-US" dirty="0">
                  <a:solidFill>
                    <a:srgbClr val="FF0000"/>
                  </a:solidFill>
                </a:rPr>
              </a:br>
              <a:r>
                <a:rPr lang="en-US" dirty="0">
                  <a:solidFill>
                    <a:srgbClr val="FF0000"/>
                  </a:solidFill>
                </a:rPr>
                <a:t>    +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2514600" y="4175125"/>
              <a:ext cx="1224779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Fib(1)</a:t>
              </a:r>
              <a:br>
                <a:rPr lang="en-US">
                  <a:solidFill>
                    <a:srgbClr val="FF0000"/>
                  </a:solidFill>
                </a:rPr>
              </a:br>
              <a:r>
                <a:rPr lang="en-US">
                  <a:solidFill>
                    <a:srgbClr val="FF0000"/>
                  </a:solidFill>
                </a:rPr>
                <a:t>    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904875" y="5089525"/>
              <a:ext cx="1224779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Fib(1)</a:t>
              </a:r>
              <a:br>
                <a:rPr lang="en-US">
                  <a:solidFill>
                    <a:srgbClr val="FF0000"/>
                  </a:solidFill>
                </a:rPr>
              </a:br>
              <a:r>
                <a:rPr lang="en-US">
                  <a:solidFill>
                    <a:srgbClr val="FF0000"/>
                  </a:solidFill>
                </a:rPr>
                <a:t>    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1895475" y="5089525"/>
              <a:ext cx="1224779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Fib(0)</a:t>
              </a:r>
              <a:br>
                <a:rPr lang="en-US">
                  <a:solidFill>
                    <a:srgbClr val="FF0000"/>
                  </a:solidFill>
                </a:rPr>
              </a:br>
              <a:r>
                <a:rPr lang="en-US">
                  <a:solidFill>
                    <a:srgbClr val="FF0000"/>
                  </a:solidFill>
                </a:rPr>
                <a:t>    </a:t>
              </a: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>
              <a:off x="1295400" y="48006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1828800" y="48006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3571874" y="4251325"/>
              <a:ext cx="1224779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Fib(1)</a:t>
              </a:r>
              <a:br>
                <a:rPr lang="en-US" dirty="0">
                  <a:solidFill>
                    <a:srgbClr val="FF0000"/>
                  </a:solidFill>
                </a:rPr>
              </a:br>
              <a:r>
                <a:rPr lang="en-US" dirty="0">
                  <a:solidFill>
                    <a:srgbClr val="FF0000"/>
                  </a:solidFill>
                </a:rPr>
                <a:t>    </a:t>
              </a: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4562474" y="4251325"/>
              <a:ext cx="1224779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Fib(0)</a:t>
              </a:r>
              <a:br>
                <a:rPr lang="en-US">
                  <a:solidFill>
                    <a:srgbClr val="FF0000"/>
                  </a:solidFill>
                </a:rPr>
              </a:br>
              <a:r>
                <a:rPr lang="en-US">
                  <a:solidFill>
                    <a:srgbClr val="FF0000"/>
                  </a:solidFill>
                </a:rPr>
                <a:t>    </a:t>
              </a: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 flipH="1">
              <a:off x="3962400" y="39624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4495800" y="39624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>
              <a:off x="5629275" y="4251325"/>
              <a:ext cx="847725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Fib(1)</a:t>
              </a:r>
              <a:br>
                <a:rPr lang="en-US"/>
              </a:br>
              <a:r>
                <a:rPr lang="en-US"/>
                <a:t>    </a:t>
              </a:r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6619875" y="4251325"/>
              <a:ext cx="847725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Fib(0)</a:t>
              </a:r>
              <a:br>
                <a:rPr lang="en-US"/>
              </a:br>
              <a:r>
                <a:rPr lang="en-US"/>
                <a:t>    </a:t>
              </a: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6019800" y="39624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6553200" y="39624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 flipH="1">
              <a:off x="1752600" y="38862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2667000" y="38862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802449"/>
              </p:ext>
            </p:extLst>
          </p:nvPr>
        </p:nvGraphicFramePr>
        <p:xfrm>
          <a:off x="5029200" y="1737042"/>
          <a:ext cx="372340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568"/>
                <a:gridCol w="620568"/>
                <a:gridCol w="620568"/>
                <a:gridCol w="620568"/>
                <a:gridCol w="620568"/>
                <a:gridCol w="620568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4308764" y="210280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57200" y="584775"/>
            <a:ext cx="8001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Dynamic </a:t>
            </a:r>
            <a:r>
              <a:rPr lang="en-US" sz="3200" b="1" dirty="0" smtClean="0"/>
              <a:t>Programming-</a:t>
            </a:r>
            <a:r>
              <a:rPr lang="en-US" altLang="en-US" sz="3200" b="1" dirty="0">
                <a:latin typeface="medium-content-serif-font"/>
                <a:cs typeface="Arial" pitchFamily="34" charset="0"/>
              </a:rPr>
              <a:t> </a:t>
            </a:r>
            <a:r>
              <a:rPr lang="en-US" altLang="en-US" sz="3200" b="1" dirty="0" smtClean="0">
                <a:latin typeface="medium-content-serif-font"/>
                <a:cs typeface="Arial" pitchFamily="34" charset="0"/>
              </a:rPr>
              <a:t>Memorization</a:t>
            </a:r>
            <a:r>
              <a:rPr lang="en-US" sz="3200" b="1" dirty="0" smtClean="0"/>
              <a:t> 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4994564" y="4059068"/>
            <a:ext cx="3901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Memorization is a top-down approach.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23200" y="5581080"/>
              <a:ext cx="1197000" cy="18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3840" y="5571720"/>
                <a:ext cx="1215720" cy="3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709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199" y="914400"/>
            <a:ext cx="79732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Tabulation (bottom-up cache filling) </a:t>
            </a:r>
            <a:r>
              <a:rPr lang="en-US" dirty="0"/>
              <a:t>is similar but focuses on filling the entries of the cache. Computing the values in the cache is easiest done iteratively.</a:t>
            </a:r>
          </a:p>
        </p:txBody>
      </p:sp>
      <p:sp>
        <p:nvSpPr>
          <p:cNvPr id="4" name="Rectangle 3"/>
          <p:cNvSpPr/>
          <p:nvPr/>
        </p:nvSpPr>
        <p:spPr>
          <a:xfrm>
            <a:off x="429491" y="152400"/>
            <a:ext cx="8001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Dynamic Programming 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199" y="2057400"/>
            <a:ext cx="6324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tabFib(n</a:t>
            </a:r>
            <a:r>
              <a:rPr lang="pt-BR" dirty="0" smtClean="0"/>
              <a:t>)</a:t>
            </a:r>
          </a:p>
          <a:p>
            <a:r>
              <a:rPr lang="pt-BR" dirty="0" smtClean="0"/>
              <a:t> </a:t>
            </a:r>
            <a:r>
              <a:rPr lang="pt-BR" dirty="0"/>
              <a:t>{</a:t>
            </a:r>
            <a:br>
              <a:rPr lang="pt-BR" dirty="0"/>
            </a:br>
            <a:r>
              <a:rPr lang="pt-BR" dirty="0" smtClean="0"/>
              <a:t>	mem[0</a:t>
            </a:r>
            <a:r>
              <a:rPr lang="pt-BR" dirty="0"/>
              <a:t>] = 0</a:t>
            </a:r>
            <a:br>
              <a:rPr lang="pt-BR" dirty="0"/>
            </a:br>
            <a:r>
              <a:rPr lang="pt-BR" dirty="0" smtClean="0"/>
              <a:t>	mem[1</a:t>
            </a:r>
            <a:r>
              <a:rPr lang="pt-BR" dirty="0"/>
              <a:t>] = 1</a:t>
            </a:r>
            <a:br>
              <a:rPr lang="pt-BR" dirty="0"/>
            </a:br>
            <a:r>
              <a:rPr lang="pt-BR" dirty="0" smtClean="0"/>
              <a:t>	for </a:t>
            </a:r>
            <a:r>
              <a:rPr lang="pt-BR" dirty="0"/>
              <a:t>i = 2...n</a:t>
            </a:r>
            <a:br>
              <a:rPr lang="pt-BR" dirty="0"/>
            </a:br>
            <a:r>
              <a:rPr lang="pt-BR" dirty="0" smtClean="0"/>
              <a:t>		mem[i</a:t>
            </a:r>
            <a:r>
              <a:rPr lang="pt-BR" dirty="0"/>
              <a:t>] = mem[i-2] + mem[i-1]</a:t>
            </a:r>
            <a:br>
              <a:rPr lang="pt-BR" dirty="0"/>
            </a:br>
            <a:r>
              <a:rPr lang="pt-BR" dirty="0" smtClean="0"/>
              <a:t>	return </a:t>
            </a:r>
            <a:r>
              <a:rPr lang="pt-BR" dirty="0"/>
              <a:t>mem[n]</a:t>
            </a:r>
            <a:br>
              <a:rPr lang="pt-BR" dirty="0"/>
            </a:br>
            <a:r>
              <a:rPr lang="pt-BR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7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618" y="27709"/>
            <a:ext cx="8229600" cy="1143000"/>
          </a:xfrm>
        </p:spPr>
        <p:txBody>
          <a:bodyPr/>
          <a:lstStyle/>
          <a:p>
            <a:r>
              <a:rPr lang="en-US" dirty="0" smtClean="0"/>
              <a:t>Greedy Approach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" y="1447800"/>
            <a:ext cx="89916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Greedy algorithms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aim to make the 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choice at that given moment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step it chooses the optimal choice, 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knowing the future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attempts to find the globally optimal way to solve the entire problem using this method.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28600" y="3285247"/>
            <a:ext cx="8610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Most of the popular algorithms using Greedy have shown that Greedy gives the global optimal solution every time. Some of these include: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Dijkstra's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Kruskal's</a:t>
            </a:r>
            <a:r>
              <a:rPr lang="en-US" b="1" dirty="0"/>
              <a:t>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Prim's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Huffman trees</a:t>
            </a:r>
          </a:p>
        </p:txBody>
      </p:sp>
      <p:pic>
        <p:nvPicPr>
          <p:cNvPr id="1026" name="Picture 2" descr="https://upload.wikimedia.org/wikipedia/commons/thumb/0/03/Shortest_path_optimal_substructure.svg/200px-Shortest_path_optimal_substructur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360" y="4162410"/>
            <a:ext cx="4343400" cy="2323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9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1143000"/>
            <a:ext cx="8305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Programming algorithm is designed using the following four steps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Characterize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structure of an optimal solution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Recursively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define the value of an optimal solution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value of an optimal solution, typically in a bottom-up fashion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optimal solution from the computed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9862" y="131673"/>
            <a:ext cx="8001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Dynamic Programming </a:t>
            </a:r>
          </a:p>
        </p:txBody>
      </p:sp>
    </p:spTree>
    <p:extLst>
      <p:ext uri="{BB962C8B-B14F-4D97-AF65-F5344CB8AC3E}">
        <p14:creationId xmlns:p14="http://schemas.microsoft.com/office/powerpoint/2010/main" val="135508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1727" y="648562"/>
            <a:ext cx="83058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Characterize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structure of an optimal solution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Decompose the problem into smaller problems, and find a relation between the structure of the optimal solution of the original problem and the solutions of the smaller problems.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Recursively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define the value of an optimal solution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 of Optimality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Express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of the original problem in terms of optimal solutions for smaller problems.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value of an optimal solution, typically in a bottom-up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fashion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 table structure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optimal solution from the computed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and 4 may often be combined.</a:t>
            </a:r>
          </a:p>
        </p:txBody>
      </p:sp>
      <p:sp>
        <p:nvSpPr>
          <p:cNvPr id="4" name="Rectangle 3"/>
          <p:cNvSpPr/>
          <p:nvPr/>
        </p:nvSpPr>
        <p:spPr>
          <a:xfrm>
            <a:off x="297873" y="43005"/>
            <a:ext cx="8001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Dynamic Programming </a:t>
            </a:r>
          </a:p>
        </p:txBody>
      </p:sp>
    </p:spTree>
    <p:extLst>
      <p:ext uri="{BB962C8B-B14F-4D97-AF65-F5344CB8AC3E}">
        <p14:creationId xmlns:p14="http://schemas.microsoft.com/office/powerpoint/2010/main" val="221472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1440" y="198438"/>
            <a:ext cx="9753600" cy="411162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/>
              <a:t>Difference Between Greedy Method and Dynamic Programming</a:t>
            </a:r>
            <a:endParaRPr lang="en-US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727399"/>
              </p:ext>
            </p:extLst>
          </p:nvPr>
        </p:nvGraphicFramePr>
        <p:xfrm>
          <a:off x="457200" y="914400"/>
          <a:ext cx="8229600" cy="557496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43000"/>
                <a:gridCol w="3429000"/>
                <a:gridCol w="3657600"/>
              </a:tblGrid>
              <a:tr h="26132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</a:p>
                  </a:txBody>
                  <a:tcPr marL="58144" marR="58144" marT="58144" marB="58144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Greedy method</a:t>
                      </a:r>
                    </a:p>
                  </a:txBody>
                  <a:tcPr marL="58144" marR="58144" marT="58144" marB="58144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Dynamic programming</a:t>
                      </a:r>
                    </a:p>
                  </a:txBody>
                  <a:tcPr marL="58144" marR="58144" marT="58144" marB="58144" anchor="ctr"/>
                </a:tc>
              </a:tr>
              <a:tr h="94094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Feasibility</a:t>
                      </a:r>
                    </a:p>
                  </a:txBody>
                  <a:tcPr marL="58144" marR="58144" marT="81402" marB="8140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a greedy Algorithm, we make whatever choice seems best at the moment in the hope that it will lead to global optimal solution.</a:t>
                      </a:r>
                      <a:endParaRPr lang="en-US" sz="13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144" marR="58144" marT="81402" marB="8140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Dynamic Programming we make decision at each step considering current problem and solution to previously solved sub problem to calculate optimal solution .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144" marR="58144" marT="81402" marB="81402" anchor="ctr"/>
                </a:tc>
              </a:tr>
              <a:tr h="78119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Optimality</a:t>
                      </a:r>
                    </a:p>
                  </a:txBody>
                  <a:tcPr marL="58144" marR="58144" marT="81402" marB="8140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Greedy Method, sometimes there is no such guarantee of getting Optimal Solution.</a:t>
                      </a:r>
                      <a:endParaRPr lang="en-US" sz="13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144" marR="58144" marT="81402" marB="8140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guaranteed that Dynamic Programming will generate an optimal solution as it generally considers all possible cases and then choose the best.</a:t>
                      </a:r>
                      <a:endParaRPr lang="en-US" sz="13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144" marR="58144" marT="81402" marB="81402" anchor="ctr"/>
                </a:tc>
              </a:tr>
              <a:tr h="78119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Recursion</a:t>
                      </a:r>
                    </a:p>
                  </a:txBody>
                  <a:tcPr marL="58144" marR="58144" marT="81402" marB="8140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greedy method follows the problem solving heuristic of making the locally optimal choice at each stage.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144" marR="58144" marT="81402" marB="8140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Dynamic programming is an algorithmic technique which is usually based on a recurrent formula that uses some previously calculated states.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144" marR="58144" marT="81402" marB="81402" anchor="ctr"/>
                </a:tc>
              </a:tr>
              <a:tr h="62144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Memorization</a:t>
                      </a:r>
                      <a:endParaRPr lang="en-US" sz="13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144" marR="58144" marT="81402" marB="8140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more efficient in terms of memory as it never look back or revise previous choices</a:t>
                      </a:r>
                      <a:endParaRPr lang="en-US" sz="13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144" marR="58144" marT="81402" marB="8140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requires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dp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table for </a:t>
                      </a:r>
                      <a:r>
                        <a:rPr lang="en-US" sz="13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memorization 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it increases it’s memory complexity.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144" marR="58144" marT="81402" marB="81402" anchor="ctr"/>
                </a:tc>
              </a:tr>
              <a:tr h="78119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complexity</a:t>
                      </a:r>
                    </a:p>
                  </a:txBody>
                  <a:tcPr marL="58144" marR="58144" marT="81402" marB="8140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Greedy methods are generally faster. For example, </a:t>
                      </a:r>
                      <a:r>
                        <a:rPr lang="en-US" sz="1300" b="1" u="sng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Dijkstra’s shortest path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algorithm takes O(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ELogV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VLogV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time.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144" marR="58144" marT="81402" marB="8140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Dynamic Programming is generally slower. For example, </a:t>
                      </a:r>
                      <a:r>
                        <a:rPr lang="en-US" sz="1300" b="1" u="sng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Bellman Ford algorithm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takes O(VE) time.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144" marR="58144" marT="81402" marB="81402" anchor="ctr"/>
                </a:tc>
              </a:tr>
              <a:tr h="78119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Fashion</a:t>
                      </a:r>
                    </a:p>
                  </a:txBody>
                  <a:tcPr marL="58144" marR="58144" marT="81402" marB="8140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greedy method computes its solution by making its choices in a serial forward fashion, never looking back or revising previous choices.</a:t>
                      </a:r>
                      <a:endParaRPr lang="en-US" sz="13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144" marR="58144" marT="81402" marB="8140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Dynamic programming computes its solution bottom up or top down by synthesizing them from smaller optimal sub solutions.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144" marR="58144" marT="81402" marB="81402" anchor="ctr"/>
                </a:tc>
              </a:tr>
              <a:tr h="46170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</a:p>
                  </a:txBody>
                  <a:tcPr marL="58144" marR="58144" marT="81402" marB="8140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Fractional knapsack . </a:t>
                      </a:r>
                      <a:b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3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144" marR="58144" marT="81402" marB="8140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0/1 knapsack problem 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144" marR="58144" marT="81402" marB="81402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166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 on Dynamic Programming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981200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https://dev.to/brandonskerritt/a-free-ebook-on-greedy-algorithms-divide-conquer-and-dynamic-programming-1712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3001696"/>
            <a:ext cx="8291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https://itnext.io/dynamic-programming-vs-divide-and-conquer-2fea680becbe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3290" y="3883783"/>
            <a:ext cx="79109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https://programming.guide/dynamic-programming-vs-memoization-vs-tabulation.html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8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699" y="13855"/>
            <a:ext cx="8229600" cy="1143000"/>
          </a:xfrm>
        </p:spPr>
        <p:txBody>
          <a:bodyPr/>
          <a:lstStyle/>
          <a:p>
            <a:r>
              <a:rPr lang="en-US" dirty="0" smtClean="0"/>
              <a:t>Divide and Conquer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143000"/>
            <a:ext cx="7924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factorial(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    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//base condition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if(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0)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else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// recursive call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return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factorial(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  1);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738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7848599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66699" y="13855"/>
            <a:ext cx="8229600" cy="1143000"/>
          </a:xfrm>
        </p:spPr>
        <p:txBody>
          <a:bodyPr/>
          <a:lstStyle/>
          <a:p>
            <a:r>
              <a:rPr lang="en-US" dirty="0" smtClean="0"/>
              <a:t>Divide and Conquer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30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 and Conquer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752600"/>
            <a:ext cx="8610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is small, then solve it directly. Otherwise,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divide the problem into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smaller subsets of the same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Conquer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Conquer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smaller problems by solving them recursively. If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the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subproblems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small enough, recursion is not needed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and you can solve them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directly.</a:t>
            </a:r>
          </a:p>
        </p:txBody>
      </p:sp>
    </p:spTree>
    <p:extLst>
      <p:ext uri="{BB962C8B-B14F-4D97-AF65-F5344CB8AC3E}">
        <p14:creationId xmlns:p14="http://schemas.microsoft.com/office/powerpoint/2010/main" val="81266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89888" y="1220210"/>
            <a:ext cx="2830224" cy="60859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Fibonacci Numbers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904875" y="1371600"/>
            <a:ext cx="7248525" cy="4419600"/>
            <a:chOff x="904875" y="1371600"/>
            <a:chExt cx="7248525" cy="4419600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5105400" y="1371600"/>
              <a:ext cx="847725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Fib(5)</a:t>
              </a:r>
              <a:br>
                <a:rPr lang="en-US" dirty="0"/>
              </a:br>
              <a:r>
                <a:rPr lang="en-US" dirty="0"/>
                <a:t>    +</a:t>
              </a:r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H="1">
              <a:off x="3733800" y="1828800"/>
              <a:ext cx="1524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3124200" y="2438400"/>
              <a:ext cx="847725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Fib(4)</a:t>
              </a:r>
              <a:br>
                <a:rPr lang="en-US" dirty="0"/>
              </a:br>
              <a:r>
                <a:rPr lang="en-US" dirty="0"/>
                <a:t>    +</a:t>
              </a: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5715000" y="1828800"/>
              <a:ext cx="990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6467475" y="2346325"/>
              <a:ext cx="847725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Fib(3)</a:t>
              </a:r>
              <a:br>
                <a:rPr lang="en-US" dirty="0"/>
              </a:br>
              <a:r>
                <a:rPr lang="en-US" dirty="0"/>
                <a:t>    +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971675" y="3336925"/>
              <a:ext cx="847725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Fib(3)</a:t>
              </a:r>
              <a:br>
                <a:rPr lang="en-US"/>
              </a:br>
              <a:r>
                <a:rPr lang="en-US"/>
                <a:t>    +</a:t>
              </a: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2743200" y="30480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3581400" y="3048000"/>
              <a:ext cx="6096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3876675" y="3429000"/>
              <a:ext cx="847725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Fib(2)</a:t>
              </a:r>
              <a:br>
                <a:rPr lang="en-US" dirty="0"/>
              </a:br>
              <a:r>
                <a:rPr lang="en-US" dirty="0"/>
                <a:t>    +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5943600" y="3336925"/>
              <a:ext cx="847725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Fib(2)</a:t>
              </a:r>
              <a:br>
                <a:rPr lang="en-US"/>
              </a:br>
              <a:r>
                <a:rPr lang="en-US"/>
                <a:t>    +</a:t>
              </a: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7305675" y="3352800"/>
              <a:ext cx="847725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Fib(1)</a:t>
              </a:r>
              <a:br>
                <a:rPr lang="en-US"/>
              </a:br>
              <a:r>
                <a:rPr lang="en-US"/>
                <a:t>    </a:t>
              </a: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H="1">
              <a:off x="6400800" y="2895600"/>
              <a:ext cx="381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7162800" y="2895600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219200" y="4175125"/>
              <a:ext cx="847725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Fib(2)</a:t>
              </a:r>
              <a:br>
                <a:rPr lang="en-US" dirty="0"/>
              </a:br>
              <a:r>
                <a:rPr lang="en-US" dirty="0"/>
                <a:t>    +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2514600" y="4175125"/>
              <a:ext cx="847725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Fib(1)</a:t>
              </a:r>
              <a:br>
                <a:rPr lang="en-US"/>
              </a:br>
              <a:r>
                <a:rPr lang="en-US"/>
                <a:t>    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904875" y="5089525"/>
              <a:ext cx="847725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Fib(1)</a:t>
              </a:r>
              <a:br>
                <a:rPr lang="en-US"/>
              </a:br>
              <a:r>
                <a:rPr lang="en-US"/>
                <a:t>    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1895475" y="5089525"/>
              <a:ext cx="847725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Fib(0)</a:t>
              </a:r>
              <a:br>
                <a:rPr lang="en-US"/>
              </a:br>
              <a:r>
                <a:rPr lang="en-US"/>
                <a:t>    </a:t>
              </a: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>
              <a:off x="1295400" y="48006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1828800" y="48006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3571875" y="4251325"/>
              <a:ext cx="847725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Fib(1)</a:t>
              </a:r>
              <a:br>
                <a:rPr lang="en-US" dirty="0"/>
              </a:br>
              <a:r>
                <a:rPr lang="en-US" dirty="0"/>
                <a:t>    </a:t>
              </a: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4562475" y="4251325"/>
              <a:ext cx="847725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Fib(0)</a:t>
              </a:r>
              <a:br>
                <a:rPr lang="en-US"/>
              </a:br>
              <a:r>
                <a:rPr lang="en-US"/>
                <a:t>    </a:t>
              </a: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 flipH="1">
              <a:off x="3962400" y="39624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4495800" y="39624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>
              <a:off x="5629275" y="4251325"/>
              <a:ext cx="847725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Fib(1)</a:t>
              </a:r>
              <a:br>
                <a:rPr lang="en-US"/>
              </a:br>
              <a:r>
                <a:rPr lang="en-US"/>
                <a:t>    </a:t>
              </a:r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6619875" y="4251325"/>
              <a:ext cx="847725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Fib(0)</a:t>
              </a:r>
              <a:br>
                <a:rPr lang="en-US"/>
              </a:br>
              <a:r>
                <a:rPr lang="en-US"/>
                <a:t>    </a:t>
              </a: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6019800" y="39624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6553200" y="39624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 flipH="1">
              <a:off x="1752600" y="38862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2667000" y="38862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" name="Oval 34"/>
          <p:cNvSpPr>
            <a:spLocks noChangeArrowheads="1"/>
          </p:cNvSpPr>
          <p:nvPr/>
        </p:nvSpPr>
        <p:spPr bwMode="auto">
          <a:xfrm>
            <a:off x="838200" y="4114800"/>
            <a:ext cx="1905000" cy="18288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Oval 35"/>
          <p:cNvSpPr>
            <a:spLocks noChangeArrowheads="1"/>
          </p:cNvSpPr>
          <p:nvPr/>
        </p:nvSpPr>
        <p:spPr bwMode="auto">
          <a:xfrm>
            <a:off x="3429000" y="3276600"/>
            <a:ext cx="1905000" cy="18288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36"/>
          <p:cNvSpPr>
            <a:spLocks noChangeArrowheads="1"/>
          </p:cNvSpPr>
          <p:nvPr/>
        </p:nvSpPr>
        <p:spPr bwMode="auto">
          <a:xfrm>
            <a:off x="5562600" y="3276600"/>
            <a:ext cx="1905000" cy="18288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37"/>
          <p:cNvSpPr>
            <a:spLocks noChangeArrowheads="1"/>
          </p:cNvSpPr>
          <p:nvPr/>
        </p:nvSpPr>
        <p:spPr bwMode="auto">
          <a:xfrm>
            <a:off x="685800" y="2895600"/>
            <a:ext cx="2667000" cy="3581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38"/>
          <p:cNvSpPr>
            <a:spLocks noChangeArrowheads="1"/>
          </p:cNvSpPr>
          <p:nvPr/>
        </p:nvSpPr>
        <p:spPr bwMode="auto">
          <a:xfrm>
            <a:off x="5486400" y="2209800"/>
            <a:ext cx="2743200" cy="3581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495300" y="5541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Divide and Conquer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47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505200"/>
            <a:ext cx="8001000" cy="2895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Dynamic Programming is an algorithm design technique for </a:t>
            </a:r>
            <a:r>
              <a:rPr lang="en-US" i="1" dirty="0" smtClean="0">
                <a:solidFill>
                  <a:schemeClr val="tx1"/>
                </a:solidFill>
              </a:rPr>
              <a:t>optimization problems: </a:t>
            </a:r>
            <a:r>
              <a:rPr lang="en-US" dirty="0" smtClean="0">
                <a:solidFill>
                  <a:schemeClr val="tx1"/>
                </a:solidFill>
              </a:rPr>
              <a:t>often minimizing or maximizing.</a:t>
            </a:r>
          </a:p>
          <a:p>
            <a:pPr algn="just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marL="457200" indent="-4572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Like divide and conquer, DP solves problems by combining solutions to sub-problems.</a:t>
            </a:r>
          </a:p>
          <a:p>
            <a:pPr algn="just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marL="457200" indent="-4572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Unlike divide and conquer, sub-problems are not independent.</a:t>
            </a:r>
          </a:p>
          <a:p>
            <a:pPr marL="914400" lvl="1" indent="-4572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Sub-problems may share sub-sub-problems,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64" y="457200"/>
            <a:ext cx="4568536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638800" y="2133600"/>
            <a:ext cx="3124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optimal solution can be constructed from optimal solutions of its </a:t>
            </a:r>
            <a:r>
              <a:rPr lang="en-US" dirty="0" err="1" smtClean="0"/>
              <a:t>subproblems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486" y="442624"/>
            <a:ext cx="2719387" cy="13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V="1">
            <a:off x="4572000" y="1101436"/>
            <a:ext cx="1066800" cy="498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572000" y="2362200"/>
            <a:ext cx="1143000" cy="3715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8" name="Picture 2" descr="https://upload.wikimedia.org/wikipedia/commons/thumb/0/03/Shortest_path_optimal_substructure.svg/200px-Shortest_path_optimal_substructure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1" y="5486400"/>
            <a:ext cx="2915819" cy="1559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18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6364" y="1905000"/>
            <a:ext cx="85344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Principle of optimality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 smtClean="0"/>
              <a:t>The principle of </a:t>
            </a:r>
            <a:r>
              <a:rPr lang="en-US" sz="2800" dirty="0"/>
              <a:t>optimality </a:t>
            </a:r>
            <a:r>
              <a:rPr lang="en-US" sz="2800" dirty="0" smtClean="0"/>
              <a:t>states that </a:t>
            </a:r>
            <a:r>
              <a:rPr lang="en-US" sz="2800" dirty="0"/>
              <a:t>an </a:t>
            </a:r>
            <a:r>
              <a:rPr lang="en-US" sz="2800" dirty="0" smtClean="0"/>
              <a:t>optimal sequence of decisions has </a:t>
            </a:r>
            <a:r>
              <a:rPr lang="en-US" sz="2800" dirty="0"/>
              <a:t>the property that whatever </a:t>
            </a:r>
            <a:r>
              <a:rPr lang="en-US" sz="2800" dirty="0" smtClean="0"/>
              <a:t>the initial </a:t>
            </a:r>
            <a:r>
              <a:rPr lang="en-US" sz="2800" dirty="0"/>
              <a:t>state and </a:t>
            </a:r>
            <a:r>
              <a:rPr lang="en-US" sz="2800" dirty="0" smtClean="0"/>
              <a:t>decision are</a:t>
            </a:r>
            <a:r>
              <a:rPr lang="en-US" sz="2800" dirty="0"/>
              <a:t>, the </a:t>
            </a:r>
            <a:r>
              <a:rPr lang="en-US" sz="2800" dirty="0" smtClean="0"/>
              <a:t>remaining decisions must constitute an Optimal decision sequence with regard to </a:t>
            </a:r>
            <a:r>
              <a:rPr lang="en-US" sz="2800" dirty="0"/>
              <a:t>the state </a:t>
            </a:r>
            <a:r>
              <a:rPr lang="en-US" sz="2800" dirty="0" smtClean="0"/>
              <a:t>resulting from </a:t>
            </a:r>
            <a:r>
              <a:rPr lang="en-US" sz="2800" dirty="0"/>
              <a:t>the </a:t>
            </a:r>
            <a:r>
              <a:rPr lang="en-US" sz="2800" dirty="0" smtClean="0"/>
              <a:t>first decision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457200" y="584775"/>
            <a:ext cx="8001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Dynamic Programming </a:t>
            </a:r>
          </a:p>
        </p:txBody>
      </p:sp>
    </p:spTree>
    <p:extLst>
      <p:ext uri="{BB962C8B-B14F-4D97-AF65-F5344CB8AC3E}">
        <p14:creationId xmlns:p14="http://schemas.microsoft.com/office/powerpoint/2010/main" val="247691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04875" y="1371600"/>
            <a:ext cx="7248525" cy="4419600"/>
            <a:chOff x="904875" y="1371600"/>
            <a:chExt cx="7248525" cy="4419600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5105400" y="1371600"/>
              <a:ext cx="847725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Fib(5)</a:t>
              </a:r>
              <a:br>
                <a:rPr lang="en-US" dirty="0"/>
              </a:br>
              <a:r>
                <a:rPr lang="en-US" dirty="0"/>
                <a:t>    +</a:t>
              </a:r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H="1">
              <a:off x="3733800" y="1828800"/>
              <a:ext cx="1524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3124200" y="2438400"/>
              <a:ext cx="847725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Fib(4)</a:t>
              </a:r>
              <a:br>
                <a:rPr lang="en-US" dirty="0"/>
              </a:br>
              <a:r>
                <a:rPr lang="en-US" dirty="0"/>
                <a:t>    +</a:t>
              </a: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5715000" y="1828800"/>
              <a:ext cx="990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6467475" y="2346325"/>
              <a:ext cx="847725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Fib(3)</a:t>
              </a:r>
              <a:br>
                <a:rPr lang="en-US" dirty="0"/>
              </a:br>
              <a:r>
                <a:rPr lang="en-US" dirty="0"/>
                <a:t>    +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971675" y="3336925"/>
              <a:ext cx="847725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Fib(3)</a:t>
              </a:r>
              <a:br>
                <a:rPr lang="en-US"/>
              </a:br>
              <a:r>
                <a:rPr lang="en-US"/>
                <a:t>    +</a:t>
              </a: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2743200" y="30480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3581400" y="3048000"/>
              <a:ext cx="6096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3876675" y="3429000"/>
              <a:ext cx="847725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Fib(2)</a:t>
              </a:r>
              <a:br>
                <a:rPr lang="en-US" dirty="0"/>
              </a:br>
              <a:r>
                <a:rPr lang="en-US" dirty="0"/>
                <a:t>    +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5943600" y="3336925"/>
              <a:ext cx="847725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Fib(2)</a:t>
              </a:r>
              <a:br>
                <a:rPr lang="en-US"/>
              </a:br>
              <a:r>
                <a:rPr lang="en-US"/>
                <a:t>    +</a:t>
              </a: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7305675" y="3352800"/>
              <a:ext cx="847725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Fib(1)</a:t>
              </a:r>
              <a:br>
                <a:rPr lang="en-US"/>
              </a:br>
              <a:r>
                <a:rPr lang="en-US"/>
                <a:t>    </a:t>
              </a: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H="1">
              <a:off x="6400800" y="2895600"/>
              <a:ext cx="381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7162800" y="2895600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219200" y="4175125"/>
              <a:ext cx="847725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Fib(2)</a:t>
              </a:r>
              <a:br>
                <a:rPr lang="en-US" dirty="0"/>
              </a:br>
              <a:r>
                <a:rPr lang="en-US" dirty="0"/>
                <a:t>    +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2514600" y="4175125"/>
              <a:ext cx="847725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Fib(1)</a:t>
              </a:r>
              <a:br>
                <a:rPr lang="en-US"/>
              </a:br>
              <a:r>
                <a:rPr lang="en-US"/>
                <a:t>    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904875" y="5089525"/>
              <a:ext cx="847725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Fib(1)</a:t>
              </a:r>
              <a:br>
                <a:rPr lang="en-US"/>
              </a:br>
              <a:r>
                <a:rPr lang="en-US"/>
                <a:t>    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1895475" y="5089525"/>
              <a:ext cx="847725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Fib(0)</a:t>
              </a:r>
              <a:br>
                <a:rPr lang="en-US"/>
              </a:br>
              <a:r>
                <a:rPr lang="en-US"/>
                <a:t>    </a:t>
              </a: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>
              <a:off x="1295400" y="48006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1828800" y="48006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3571875" y="4251325"/>
              <a:ext cx="847725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Fib(1)</a:t>
              </a:r>
              <a:br>
                <a:rPr lang="en-US" dirty="0"/>
              </a:br>
              <a:r>
                <a:rPr lang="en-US" dirty="0"/>
                <a:t>    </a:t>
              </a: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4562475" y="4251325"/>
              <a:ext cx="847725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Fib(0)</a:t>
              </a:r>
              <a:br>
                <a:rPr lang="en-US"/>
              </a:br>
              <a:r>
                <a:rPr lang="en-US"/>
                <a:t>    </a:t>
              </a: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 flipH="1">
              <a:off x="3962400" y="39624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4495800" y="39624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>
              <a:off x="5629275" y="4251325"/>
              <a:ext cx="847725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Fib(1)</a:t>
              </a:r>
              <a:br>
                <a:rPr lang="en-US"/>
              </a:br>
              <a:r>
                <a:rPr lang="en-US"/>
                <a:t>    </a:t>
              </a:r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6619875" y="4251325"/>
              <a:ext cx="847725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Fib(0)</a:t>
              </a:r>
              <a:br>
                <a:rPr lang="en-US"/>
              </a:br>
              <a:r>
                <a:rPr lang="en-US"/>
                <a:t>    </a:t>
              </a: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6019800" y="39624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6553200" y="39624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 flipH="1">
              <a:off x="1752600" y="38862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2667000" y="38862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" name="Oval 34"/>
          <p:cNvSpPr>
            <a:spLocks noChangeArrowheads="1"/>
          </p:cNvSpPr>
          <p:nvPr/>
        </p:nvSpPr>
        <p:spPr bwMode="auto">
          <a:xfrm>
            <a:off x="838200" y="4114800"/>
            <a:ext cx="1905000" cy="18288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Oval 35"/>
          <p:cNvSpPr>
            <a:spLocks noChangeArrowheads="1"/>
          </p:cNvSpPr>
          <p:nvPr/>
        </p:nvSpPr>
        <p:spPr bwMode="auto">
          <a:xfrm>
            <a:off x="3429000" y="3276600"/>
            <a:ext cx="1905000" cy="18288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36"/>
          <p:cNvSpPr>
            <a:spLocks noChangeArrowheads="1"/>
          </p:cNvSpPr>
          <p:nvPr/>
        </p:nvSpPr>
        <p:spPr bwMode="auto">
          <a:xfrm>
            <a:off x="5562600" y="3276600"/>
            <a:ext cx="1905000" cy="18288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37"/>
          <p:cNvSpPr>
            <a:spLocks noChangeArrowheads="1"/>
          </p:cNvSpPr>
          <p:nvPr/>
        </p:nvSpPr>
        <p:spPr bwMode="auto">
          <a:xfrm>
            <a:off x="685800" y="2895600"/>
            <a:ext cx="2667000" cy="3581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38"/>
          <p:cNvSpPr>
            <a:spLocks noChangeArrowheads="1"/>
          </p:cNvSpPr>
          <p:nvPr/>
        </p:nvSpPr>
        <p:spPr bwMode="auto">
          <a:xfrm>
            <a:off x="5486400" y="2209800"/>
            <a:ext cx="2743200" cy="3581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57200" y="584775"/>
            <a:ext cx="8001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Dynamic Programming </a:t>
            </a:r>
          </a:p>
        </p:txBody>
      </p:sp>
    </p:spTree>
    <p:extLst>
      <p:ext uri="{BB962C8B-B14F-4D97-AF65-F5344CB8AC3E}">
        <p14:creationId xmlns:p14="http://schemas.microsoft.com/office/powerpoint/2010/main" val="139180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1055</Words>
  <Application>Microsoft Office PowerPoint</Application>
  <PresentationFormat>On-screen Show (4:3)</PresentationFormat>
  <Paragraphs>343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Dynamic Programming</vt:lpstr>
      <vt:lpstr>Greedy Approach</vt:lpstr>
      <vt:lpstr>Divide and Conquer</vt:lpstr>
      <vt:lpstr>Divide and Conquer</vt:lpstr>
      <vt:lpstr>Divide and Conquer</vt:lpstr>
      <vt:lpstr>Fibonacci Numbers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Difference Between Greedy Method and Dynamic Programming</vt:lpstr>
      <vt:lpstr>Readings on Dynamic Programming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Algorithms: Dynamic Programming</dc:title>
  <dc:creator>PEGA7</dc:creator>
  <cp:lastModifiedBy>A Sangeetha, Asst. Prof. CSE Department</cp:lastModifiedBy>
  <cp:revision>15</cp:revision>
  <dcterms:created xsi:type="dcterms:W3CDTF">2020-06-11T13:02:04Z</dcterms:created>
  <dcterms:modified xsi:type="dcterms:W3CDTF">2022-04-04T07:25:10Z</dcterms:modified>
</cp:coreProperties>
</file>