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1D06-0598-422C-B376-C1A01299FB4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423D-94AE-4394-BA86-CBCDC0F5C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299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1D06-0598-422C-B376-C1A01299FB4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423D-94AE-4394-BA86-CBCDC0F5C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108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1D06-0598-422C-B376-C1A01299FB4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423D-94AE-4394-BA86-CBCDC0F5C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912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1D06-0598-422C-B376-C1A01299FB4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423D-94AE-4394-BA86-CBCDC0F5C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252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1D06-0598-422C-B376-C1A01299FB4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423D-94AE-4394-BA86-CBCDC0F5C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42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1D06-0598-422C-B376-C1A01299FB4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423D-94AE-4394-BA86-CBCDC0F5C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194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1D06-0598-422C-B376-C1A01299FB4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423D-94AE-4394-BA86-CBCDC0F5C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886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1D06-0598-422C-B376-C1A01299FB4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423D-94AE-4394-BA86-CBCDC0F5C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251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1D06-0598-422C-B376-C1A01299FB4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423D-94AE-4394-BA86-CBCDC0F5C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0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1D06-0598-422C-B376-C1A01299FB4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423D-94AE-4394-BA86-CBCDC0F5C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284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1D06-0598-422C-B376-C1A01299FB4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423D-94AE-4394-BA86-CBCDC0F5C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186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D1D06-0598-422C-B376-C1A01299FB4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8423D-94AE-4394-BA86-CBCDC0F5C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119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and </a:t>
            </a:r>
            <a:r>
              <a:rPr lang="en-US" smtClean="0"/>
              <a:t>Space Complexity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0086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The time T(P) taken </a:t>
            </a:r>
            <a:r>
              <a:rPr lang="en-US" dirty="0"/>
              <a:t>by a </a:t>
            </a:r>
            <a:r>
              <a:rPr lang="en-US" dirty="0" smtClean="0"/>
              <a:t>program P </a:t>
            </a:r>
            <a:r>
              <a:rPr lang="en-US" dirty="0"/>
              <a:t>is the sum of the </a:t>
            </a:r>
            <a:r>
              <a:rPr lang="en-US" dirty="0" smtClean="0"/>
              <a:t>compile time and the </a:t>
            </a:r>
            <a:r>
              <a:rPr lang="en-US" dirty="0"/>
              <a:t>run (</a:t>
            </a:r>
            <a:r>
              <a:rPr lang="en-US" dirty="0" smtClean="0"/>
              <a:t>or execution)time.</a:t>
            </a:r>
          </a:p>
          <a:p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compile time does not depend on </a:t>
            </a:r>
            <a:r>
              <a:rPr lang="en-US" dirty="0"/>
              <a:t>the</a:t>
            </a:r>
            <a:br>
              <a:rPr lang="en-US" dirty="0"/>
            </a:br>
            <a:r>
              <a:rPr lang="en-US" dirty="0" smtClean="0"/>
              <a:t>instance characteristics.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99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713" y="90488"/>
            <a:ext cx="8410575" cy="676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9468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66067"/>
            <a:ext cx="826002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 smtClean="0"/>
              <a:t>Time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38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0648"/>
            <a:ext cx="8391847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759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2977" y="260648"/>
            <a:ext cx="7809933" cy="4440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51316" y="4147359"/>
            <a:ext cx="2349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2n+2</a:t>
            </a:r>
            <a:endParaRPr lang="en-US" sz="4800" dirty="0">
              <a:solidFill>
                <a:srgbClr val="FF0000"/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465" y="4871608"/>
            <a:ext cx="7085019" cy="1684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2139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53988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80112" y="4850050"/>
            <a:ext cx="30243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2n+3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06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Tabular Method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1677194"/>
            <a:ext cx="81534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4857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:2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38" y="1676400"/>
            <a:ext cx="83915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6903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Example:3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138" y="2157413"/>
            <a:ext cx="84677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8252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Exercise:1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162" y="2267744"/>
            <a:ext cx="73056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2912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Analysis of Algorithm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ea typeface="굴림" pitchFamily="50" charset="-127"/>
              </a:rPr>
              <a:t>An </a:t>
            </a:r>
            <a:r>
              <a:rPr lang="en-US" altLang="ko-KR" i="1" dirty="0" smtClean="0">
                <a:ea typeface="굴림" pitchFamily="50" charset="-127"/>
              </a:rPr>
              <a:t>algorithm</a:t>
            </a:r>
            <a:r>
              <a:rPr lang="en-US" altLang="ko-KR" dirty="0" smtClean="0">
                <a:ea typeface="굴림" pitchFamily="50" charset="-127"/>
              </a:rPr>
              <a:t> is a finite set of precise instructions for performing a computation or for solving a problem.</a:t>
            </a:r>
            <a:endParaRPr lang="en-US" b="1" dirty="0">
              <a:cs typeface="Times New Roman" pitchFamily="18" charset="0"/>
            </a:endParaRPr>
          </a:p>
          <a:p>
            <a:r>
              <a:rPr lang="en-US" dirty="0" smtClean="0">
                <a:cs typeface="Courier New" pitchFamily="49" charset="0"/>
              </a:rPr>
              <a:t>What is the goal of analysis of algorithms?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To compare algorithms mainly in terms of running time but also in terms of other factors (e.g., memory requirements,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ea typeface="MS Mincho" pitchFamily="49" charset="-128"/>
              </a:rPr>
              <a:t>programmer's effort etc.)</a:t>
            </a:r>
            <a:r>
              <a:rPr lang="en-US" dirty="0"/>
              <a:t> </a:t>
            </a:r>
          </a:p>
          <a:p>
            <a:r>
              <a:rPr lang="en-US" dirty="0" smtClean="0">
                <a:cs typeface="Courier New" pitchFamily="49" charset="0"/>
              </a:rPr>
              <a:t>What do we mean by running time analysis?</a:t>
            </a:r>
          </a:p>
          <a:p>
            <a:pPr lvl="1"/>
            <a:r>
              <a:rPr lang="en-US" b="1" dirty="0" smtClean="0">
                <a:cs typeface="Times New Roman" pitchFamily="18" charset="0"/>
              </a:rPr>
              <a:t>Determine how running time increases as the </a:t>
            </a:r>
            <a:r>
              <a:rPr lang="en-US" b="1" dirty="0" smtClean="0">
                <a:solidFill>
                  <a:srgbClr val="DD0111"/>
                </a:solidFill>
                <a:cs typeface="Times New Roman" pitchFamily="18" charset="0"/>
              </a:rPr>
              <a:t>size</a:t>
            </a:r>
            <a:r>
              <a:rPr lang="en-US" b="1" dirty="0" smtClean="0">
                <a:cs typeface="Times New Roman" pitchFamily="18" charset="0"/>
              </a:rPr>
              <a:t> of the problem increases</a:t>
            </a:r>
            <a:r>
              <a:rPr lang="en-US" dirty="0" smtClean="0">
                <a:cs typeface="Times New Roman" pitchFamily="18" charset="0"/>
              </a:rPr>
              <a:t>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23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Exercise:2 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28800"/>
            <a:ext cx="8229600" cy="401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273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Exercise-3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4628"/>
            <a:ext cx="8229600" cy="391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127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Exercise: 4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9" y="1700808"/>
            <a:ext cx="6336704" cy="345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6594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Time Complexity</a:t>
            </a:r>
          </a:p>
          <a:p>
            <a:r>
              <a:rPr lang="en-IN" dirty="0" smtClean="0"/>
              <a:t>Space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165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space complexity of </a:t>
            </a:r>
            <a:r>
              <a:rPr lang="en-US" dirty="0"/>
              <a:t>an</a:t>
            </a:r>
            <a:br>
              <a:rPr lang="en-US" dirty="0"/>
            </a:br>
            <a:r>
              <a:rPr lang="en-US" dirty="0"/>
              <a:t>algorithm is the </a:t>
            </a:r>
            <a:r>
              <a:rPr lang="en-US" dirty="0" smtClean="0"/>
              <a:t>amount of </a:t>
            </a:r>
            <a:r>
              <a:rPr lang="en-US" dirty="0"/>
              <a:t>memory it </a:t>
            </a:r>
            <a:r>
              <a:rPr lang="en-US" dirty="0" smtClean="0"/>
              <a:t>needs to </a:t>
            </a:r>
            <a:r>
              <a:rPr lang="en-US" dirty="0"/>
              <a:t>run to completion. </a:t>
            </a:r>
            <a:endParaRPr lang="en-US" dirty="0" smtClean="0"/>
          </a:p>
          <a:p>
            <a:r>
              <a:rPr lang="en-US" dirty="0" smtClean="0"/>
              <a:t>The time complexity of </a:t>
            </a:r>
            <a:r>
              <a:rPr lang="en-US" dirty="0"/>
              <a:t>an </a:t>
            </a:r>
            <a:r>
              <a:rPr lang="en-US" dirty="0" smtClean="0"/>
              <a:t>algorithm is </a:t>
            </a:r>
            <a:r>
              <a:rPr lang="en-US" dirty="0"/>
              <a:t>the </a:t>
            </a:r>
            <a:r>
              <a:rPr lang="en-US" dirty="0" smtClean="0"/>
              <a:t>amount of computer time it needs to run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smtClean="0"/>
              <a:t>completion.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418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Space Complexity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165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57150"/>
            <a:ext cx="8277225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1024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064640"/>
            <a:ext cx="78295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411892" y="2811993"/>
            <a:ext cx="1728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</a:t>
            </a:r>
            <a:r>
              <a:rPr lang="en-US" sz="4000" dirty="0" smtClean="0"/>
              <a:t>=3 S</a:t>
            </a:r>
            <a:r>
              <a:rPr lang="en-US" sz="4000" baseline="-25000" dirty="0" smtClean="0"/>
              <a:t>P</a:t>
            </a:r>
            <a:r>
              <a:rPr lang="en-US" sz="4000" dirty="0" smtClean="0"/>
              <a:t>=0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721809" y="4725144"/>
            <a:ext cx="3176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S(P)=</a:t>
            </a:r>
            <a:r>
              <a:rPr lang="en-US" sz="4800" dirty="0" err="1" smtClean="0"/>
              <a:t>c+S</a:t>
            </a:r>
            <a:r>
              <a:rPr lang="en-US" sz="4800" baseline="-25000" dirty="0" err="1" smtClean="0"/>
              <a:t>P</a:t>
            </a:r>
            <a:r>
              <a:rPr lang="en-US" sz="4800" dirty="0" smtClean="0"/>
              <a:t>(I)</a:t>
            </a:r>
            <a:endParaRPr lang="en-US" sz="4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5364088" y="4583364"/>
            <a:ext cx="2500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S(P)=3+0</a:t>
            </a:r>
            <a:endParaRPr lang="en-US" sz="4800" baseline="-25000" dirty="0"/>
          </a:p>
        </p:txBody>
      </p:sp>
    </p:spTree>
    <p:extLst>
      <p:ext uri="{BB962C8B-B14F-4D97-AF65-F5344CB8AC3E}">
        <p14:creationId xmlns:p14="http://schemas.microsoft.com/office/powerpoint/2010/main" xmlns="" val="164925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2736"/>
            <a:ext cx="6480720" cy="294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554422" y="4440167"/>
            <a:ext cx="2978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S(P)&gt;=(n+3)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804246" y="1772816"/>
            <a:ext cx="1728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</a:t>
            </a:r>
            <a:r>
              <a:rPr lang="en-US" sz="4000" dirty="0" smtClean="0"/>
              <a:t>=3  S</a:t>
            </a:r>
            <a:r>
              <a:rPr lang="en-US" sz="4000" baseline="-25000" dirty="0" smtClean="0"/>
              <a:t>P</a:t>
            </a:r>
            <a:r>
              <a:rPr lang="en-US" sz="4000" dirty="0" smtClean="0"/>
              <a:t>(I)=n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4408948"/>
            <a:ext cx="3176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S(P)=</a:t>
            </a:r>
            <a:r>
              <a:rPr lang="en-US" sz="4800" dirty="0" err="1" smtClean="0"/>
              <a:t>c+S</a:t>
            </a:r>
            <a:r>
              <a:rPr lang="en-US" sz="4800" baseline="-25000" dirty="0" err="1" smtClean="0"/>
              <a:t>P</a:t>
            </a:r>
            <a:r>
              <a:rPr lang="en-US" sz="4800" dirty="0" smtClean="0"/>
              <a:t>(I)</a:t>
            </a:r>
            <a:endParaRPr lang="en-US" sz="4800" baseline="-25000" dirty="0"/>
          </a:p>
        </p:txBody>
      </p:sp>
    </p:spTree>
    <p:extLst>
      <p:ext uri="{BB962C8B-B14F-4D97-AF65-F5344CB8AC3E}">
        <p14:creationId xmlns:p14="http://schemas.microsoft.com/office/powerpoint/2010/main" xmlns="" val="397651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24744"/>
            <a:ext cx="763284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220072" y="5063451"/>
            <a:ext cx="2978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</a:t>
            </a:r>
            <a:r>
              <a:rPr lang="en-US" sz="4000" baseline="-25000" dirty="0" smtClean="0"/>
              <a:t>P</a:t>
            </a:r>
            <a:r>
              <a:rPr lang="en-US" sz="4000" dirty="0" smtClean="0"/>
              <a:t>&gt;=3(n+1)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4428963"/>
            <a:ext cx="3176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S(P)=</a:t>
            </a:r>
            <a:r>
              <a:rPr lang="en-US" sz="4800" dirty="0" err="1" smtClean="0"/>
              <a:t>c+S</a:t>
            </a:r>
            <a:r>
              <a:rPr lang="en-US" sz="4800" baseline="-25000" dirty="0" err="1" smtClean="0"/>
              <a:t>P</a:t>
            </a:r>
            <a:r>
              <a:rPr lang="en-US" sz="4800" dirty="0" smtClean="0"/>
              <a:t>(I)</a:t>
            </a:r>
            <a:endParaRPr lang="en-US" sz="4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5710482" y="3094405"/>
            <a:ext cx="2965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c=0  S</a:t>
            </a:r>
            <a:r>
              <a:rPr lang="en-US" sz="4000" baseline="-25000" dirty="0" smtClean="0"/>
              <a:t>P</a:t>
            </a:r>
            <a:r>
              <a:rPr lang="en-US" sz="4000" dirty="0" smtClean="0"/>
              <a:t>(I)=3(n+1)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17006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182</Words>
  <Application>Microsoft Office PowerPoint</Application>
  <PresentationFormat>On-screen Show (4:3)</PresentationFormat>
  <Paragraphs>36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Time and Space Complexity</vt:lpstr>
      <vt:lpstr>Analysis of Algorithm  </vt:lpstr>
      <vt:lpstr>Contd..</vt:lpstr>
      <vt:lpstr>Contd..</vt:lpstr>
      <vt:lpstr>Slide 5</vt:lpstr>
      <vt:lpstr>Slide 6</vt:lpstr>
      <vt:lpstr>Slide 7</vt:lpstr>
      <vt:lpstr>Slide 8</vt:lpstr>
      <vt:lpstr>Slide 9</vt:lpstr>
      <vt:lpstr>Time Complexity</vt:lpstr>
      <vt:lpstr>Slide 11</vt:lpstr>
      <vt:lpstr>Time Complexity</vt:lpstr>
      <vt:lpstr>Slide 13</vt:lpstr>
      <vt:lpstr>Slide 14</vt:lpstr>
      <vt:lpstr>Slide 15</vt:lpstr>
      <vt:lpstr>Tabular Method</vt:lpstr>
      <vt:lpstr>Example :2 </vt:lpstr>
      <vt:lpstr>Example:3</vt:lpstr>
      <vt:lpstr>Exercise:1</vt:lpstr>
      <vt:lpstr>Exercise:2 </vt:lpstr>
      <vt:lpstr>Exercise-3</vt:lpstr>
      <vt:lpstr>Exercise: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and Space Complexity</dc:title>
  <dc:creator>PEGA7</dc:creator>
  <cp:lastModifiedBy>CBIT</cp:lastModifiedBy>
  <cp:revision>2</cp:revision>
  <dcterms:created xsi:type="dcterms:W3CDTF">2020-08-17T12:18:39Z</dcterms:created>
  <dcterms:modified xsi:type="dcterms:W3CDTF">2024-09-03T08:35:03Z</dcterms:modified>
</cp:coreProperties>
</file>