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58" r:id="rId4"/>
    <p:sldId id="259" r:id="rId5"/>
    <p:sldId id="260" r:id="rId6"/>
    <p:sldId id="261" r:id="rId7"/>
    <p:sldId id="459" r:id="rId8"/>
    <p:sldId id="460" r:id="rId9"/>
    <p:sldId id="265" r:id="rId10"/>
    <p:sldId id="267" r:id="rId11"/>
    <p:sldId id="432" r:id="rId12"/>
    <p:sldId id="264" r:id="rId13"/>
    <p:sldId id="266" r:id="rId14"/>
    <p:sldId id="262" r:id="rId15"/>
    <p:sldId id="268" r:id="rId16"/>
    <p:sldId id="269" r:id="rId17"/>
    <p:sldId id="270" r:id="rId18"/>
    <p:sldId id="271" r:id="rId19"/>
    <p:sldId id="272" r:id="rId20"/>
    <p:sldId id="273" r:id="rId21"/>
    <p:sldId id="462" r:id="rId22"/>
    <p:sldId id="463" r:id="rId23"/>
    <p:sldId id="263" r:id="rId24"/>
    <p:sldId id="274" r:id="rId25"/>
    <p:sldId id="275" r:id="rId26"/>
    <p:sldId id="276" r:id="rId27"/>
    <p:sldId id="277" r:id="rId28"/>
    <p:sldId id="430" r:id="rId29"/>
    <p:sldId id="431" r:id="rId30"/>
    <p:sldId id="505" r:id="rId31"/>
    <p:sldId id="433" r:id="rId32"/>
    <p:sldId id="447" r:id="rId33"/>
    <p:sldId id="448" r:id="rId34"/>
    <p:sldId id="449" r:id="rId35"/>
    <p:sldId id="450" r:id="rId36"/>
    <p:sldId id="451" r:id="rId37"/>
    <p:sldId id="452" r:id="rId38"/>
    <p:sldId id="453" r:id="rId39"/>
    <p:sldId id="454" r:id="rId40"/>
    <p:sldId id="455" r:id="rId41"/>
    <p:sldId id="444" r:id="rId42"/>
    <p:sldId id="445" r:id="rId43"/>
    <p:sldId id="446" r:id="rId44"/>
    <p:sldId id="456" r:id="rId45"/>
    <p:sldId id="457" r:id="rId46"/>
    <p:sldId id="458" r:id="rId47"/>
    <p:sldId id="506" r:id="rId48"/>
    <p:sldId id="507" r:id="rId49"/>
    <p:sldId id="508" r:id="rId50"/>
    <p:sldId id="509" r:id="rId51"/>
    <p:sldId id="510" r:id="rId52"/>
    <p:sldId id="278" r:id="rId53"/>
    <p:sldId id="464" r:id="rId54"/>
    <p:sldId id="465" r:id="rId55"/>
    <p:sldId id="466" r:id="rId56"/>
    <p:sldId id="467" r:id="rId57"/>
    <p:sldId id="468" r:id="rId58"/>
    <p:sldId id="469" r:id="rId59"/>
    <p:sldId id="470" r:id="rId60"/>
    <p:sldId id="503" r:id="rId61"/>
    <p:sldId id="504" r:id="rId62"/>
    <p:sldId id="472" r:id="rId63"/>
    <p:sldId id="473" r:id="rId64"/>
    <p:sldId id="474"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C7FC0-26EC-41BD-934F-F752E346CE91}"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4A06B-40A0-482B-A906-3DCFD6F9E1CF}" type="slidenum">
              <a:rPr lang="en-US" smtClean="0"/>
              <a:t>‹#›</a:t>
            </a:fld>
            <a:endParaRPr lang="en-US"/>
          </a:p>
        </p:txBody>
      </p:sp>
    </p:spTree>
    <p:extLst>
      <p:ext uri="{BB962C8B-B14F-4D97-AF65-F5344CB8AC3E}">
        <p14:creationId xmlns:p14="http://schemas.microsoft.com/office/powerpoint/2010/main" val="487556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F6FECD-EDD4-A22E-A2A1-B977FECF9EEB}"/>
              </a:ext>
            </a:extLst>
          </p:cNvPr>
          <p:cNvSpPr/>
          <p:nvPr/>
        </p:nvSpPr>
        <p:spPr>
          <a:xfrm>
            <a:off x="0" y="6482830"/>
            <a:ext cx="12192000" cy="3619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p:txBody>
      </p:sp>
      <p:sp>
        <p:nvSpPr>
          <p:cNvPr id="2" name="Title 1">
            <a:extLst>
              <a:ext uri="{FF2B5EF4-FFF2-40B4-BE49-F238E27FC236}">
                <a16:creationId xmlns:a16="http://schemas.microsoft.com/office/drawing/2014/main" id="{A07AC64E-C5B4-941B-A037-8093F0FA204D}"/>
              </a:ext>
            </a:extLst>
          </p:cNvPr>
          <p:cNvSpPr>
            <a:spLocks noGrp="1"/>
          </p:cNvSpPr>
          <p:nvPr>
            <p:ph type="title"/>
          </p:nvPr>
        </p:nvSpPr>
        <p:spPr>
          <a:xfrm>
            <a:off x="2722984" y="2115214"/>
            <a:ext cx="6746031" cy="1892916"/>
          </a:xfrm>
        </p:spPr>
        <p:txBody>
          <a:bodyPr anchor="b"/>
          <a:lstStyle>
            <a:lvl1pPr algn="ctr">
              <a:defRPr sz="6000">
                <a:solidFill>
                  <a:srgbClr val="0070C0"/>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163027BB-3A53-3BCB-35E0-E30731B8313C}"/>
              </a:ext>
            </a:extLst>
          </p:cNvPr>
          <p:cNvSpPr>
            <a:spLocks noGrp="1"/>
          </p:cNvSpPr>
          <p:nvPr>
            <p:ph type="dt" sz="half" idx="10"/>
          </p:nvPr>
        </p:nvSpPr>
        <p:spPr>
          <a:xfrm>
            <a:off x="838200" y="6472006"/>
            <a:ext cx="2743200" cy="365125"/>
          </a:xfrm>
        </p:spPr>
        <p:txBody>
          <a:bodyPr/>
          <a:lstStyle>
            <a:lvl1pPr>
              <a:defRPr>
                <a:solidFill>
                  <a:schemeClr val="bg1"/>
                </a:solidFill>
              </a:defRPr>
            </a:lvl1pPr>
          </a:lstStyle>
          <a:p>
            <a:fld id="{7D6D17FA-EC47-4593-9B1D-E5B1E714D427}" type="datetime1">
              <a:rPr lang="en-US" smtClean="0"/>
              <a:t>3/21/2024</a:t>
            </a:fld>
            <a:endParaRPr lang="en-US"/>
          </a:p>
        </p:txBody>
      </p:sp>
      <p:sp>
        <p:nvSpPr>
          <p:cNvPr id="5" name="Footer Placeholder 4">
            <a:extLst>
              <a:ext uri="{FF2B5EF4-FFF2-40B4-BE49-F238E27FC236}">
                <a16:creationId xmlns:a16="http://schemas.microsoft.com/office/drawing/2014/main" id="{C43E1902-7C2A-86C1-E726-F2BC3E0EC5B0}"/>
              </a:ext>
            </a:extLst>
          </p:cNvPr>
          <p:cNvSpPr>
            <a:spLocks noGrp="1"/>
          </p:cNvSpPr>
          <p:nvPr>
            <p:ph type="ftr" sz="quarter" idx="11"/>
          </p:nvPr>
        </p:nvSpPr>
        <p:spPr>
          <a:xfrm>
            <a:off x="4043264" y="6484159"/>
            <a:ext cx="4114800" cy="365125"/>
          </a:xfrm>
        </p:spPr>
        <p:txBody>
          <a:bodyPr/>
          <a:lstStyle>
            <a:lvl1pPr>
              <a:defRPr sz="1600">
                <a:solidFill>
                  <a:schemeClr val="bg1"/>
                </a:solidFill>
              </a:defRPr>
            </a:lvl1pPr>
          </a:lstStyle>
          <a:p>
            <a:r>
              <a:rPr lang="en-US"/>
              <a:t>Copyright @ Dept of IT, CBIT</a:t>
            </a:r>
          </a:p>
        </p:txBody>
      </p:sp>
      <p:pic>
        <p:nvPicPr>
          <p:cNvPr id="8" name="Picture 7">
            <a:extLst>
              <a:ext uri="{FF2B5EF4-FFF2-40B4-BE49-F238E27FC236}">
                <a16:creationId xmlns:a16="http://schemas.microsoft.com/office/drawing/2014/main" id="{7F521E96-5225-9C94-B362-66AA7314F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6695" y="99197"/>
            <a:ext cx="1084968" cy="1253741"/>
          </a:xfrm>
          <a:prstGeom prst="rect">
            <a:avLst/>
          </a:prstGeom>
        </p:spPr>
      </p:pic>
      <p:sp>
        <p:nvSpPr>
          <p:cNvPr id="6" name="Slide Number Placeholder 5">
            <a:extLst>
              <a:ext uri="{FF2B5EF4-FFF2-40B4-BE49-F238E27FC236}">
                <a16:creationId xmlns:a16="http://schemas.microsoft.com/office/drawing/2014/main" id="{3FEBEE9A-F4FD-233A-5C35-BF6D76F6B93A}"/>
              </a:ext>
            </a:extLst>
          </p:cNvPr>
          <p:cNvSpPr>
            <a:spLocks noGrp="1"/>
          </p:cNvSpPr>
          <p:nvPr>
            <p:ph type="sldNum" sz="quarter" idx="12"/>
          </p:nvPr>
        </p:nvSpPr>
        <p:spPr>
          <a:xfrm>
            <a:off x="8610600" y="6472006"/>
            <a:ext cx="2743200" cy="365125"/>
          </a:xfrm>
        </p:spPr>
        <p:txBody>
          <a:bodyPr/>
          <a:lstStyle>
            <a:lvl1pPr>
              <a:defRPr>
                <a:solidFill>
                  <a:schemeClr val="bg1"/>
                </a:solidFill>
              </a:defRPr>
            </a:lvl1pPr>
          </a:lstStyle>
          <a:p>
            <a:fld id="{0BB55A76-94F5-4AEA-8BF2-0EA217556401}" type="slidenum">
              <a:rPr lang="en-US" smtClean="0"/>
              <a:t>‹#›</a:t>
            </a:fld>
            <a:endParaRPr lang="en-US"/>
          </a:p>
        </p:txBody>
      </p:sp>
      <p:sp>
        <p:nvSpPr>
          <p:cNvPr id="11" name="Rectangle 10">
            <a:extLst>
              <a:ext uri="{FF2B5EF4-FFF2-40B4-BE49-F238E27FC236}">
                <a16:creationId xmlns:a16="http://schemas.microsoft.com/office/drawing/2014/main" id="{5EC52068-FEA2-C93A-26D8-E54E33499814}"/>
              </a:ext>
            </a:extLst>
          </p:cNvPr>
          <p:cNvSpPr/>
          <p:nvPr/>
        </p:nvSpPr>
        <p:spPr>
          <a:xfrm>
            <a:off x="0" y="0"/>
            <a:ext cx="10851502" cy="12537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4B9CD40-15C2-D67E-02C1-27BC61BB97DA}"/>
              </a:ext>
            </a:extLst>
          </p:cNvPr>
          <p:cNvSpPr txBox="1"/>
          <p:nvPr/>
        </p:nvSpPr>
        <p:spPr>
          <a:xfrm>
            <a:off x="510136" y="195816"/>
            <a:ext cx="9775433" cy="892552"/>
          </a:xfrm>
          <a:prstGeom prst="rect">
            <a:avLst/>
          </a:prstGeom>
          <a:noFill/>
        </p:spPr>
        <p:txBody>
          <a:bodyPr wrap="none" rtlCol="0">
            <a:spAutoFit/>
          </a:bodyPr>
          <a:lstStyle/>
          <a:p>
            <a:pPr algn="ctr"/>
            <a:r>
              <a:rPr lang="en-US" sz="2800" b="0" dirty="0">
                <a:solidFill>
                  <a:schemeClr val="bg1"/>
                </a:solidFill>
                <a:latin typeface="Bookman Old Style" panose="02050604050505020204" pitchFamily="18" charset="0"/>
              </a:rPr>
              <a:t>CHAITANYA BHARATHI INSTITUTE OF TECHNOLOGY</a:t>
            </a:r>
          </a:p>
          <a:p>
            <a:pPr algn="ctr"/>
            <a:r>
              <a:rPr lang="en-US" sz="2400" b="0" dirty="0">
                <a:solidFill>
                  <a:schemeClr val="bg1"/>
                </a:solidFill>
                <a:latin typeface="Bookman Old Style" panose="02050604050505020204" pitchFamily="18" charset="0"/>
              </a:rPr>
              <a:t>DEPARTMENT OF INFORMATION TECHNOLOGY</a:t>
            </a:r>
          </a:p>
        </p:txBody>
      </p:sp>
      <p:sp>
        <p:nvSpPr>
          <p:cNvPr id="12" name="TextBox 11">
            <a:extLst>
              <a:ext uri="{FF2B5EF4-FFF2-40B4-BE49-F238E27FC236}">
                <a16:creationId xmlns:a16="http://schemas.microsoft.com/office/drawing/2014/main" id="{1AFDCD4A-950B-65CF-703B-A7E42563B525}"/>
              </a:ext>
            </a:extLst>
          </p:cNvPr>
          <p:cNvSpPr txBox="1"/>
          <p:nvPr/>
        </p:nvSpPr>
        <p:spPr>
          <a:xfrm>
            <a:off x="3946849" y="4432041"/>
            <a:ext cx="4114800" cy="1200329"/>
          </a:xfrm>
          <a:prstGeom prst="rect">
            <a:avLst/>
          </a:prstGeom>
          <a:noFill/>
        </p:spPr>
        <p:txBody>
          <a:bodyPr wrap="square" rtlCol="0">
            <a:spAutoFit/>
          </a:bodyPr>
          <a:lstStyle/>
          <a:p>
            <a:pPr algn="ctr"/>
            <a:r>
              <a:rPr lang="en-US" b="1" dirty="0">
                <a:solidFill>
                  <a:srgbClr val="972B23"/>
                </a:solidFill>
                <a:latin typeface="Century Schoolbook" panose="02040604050505020304" pitchFamily="18" charset="0"/>
              </a:rPr>
              <a:t>By</a:t>
            </a:r>
          </a:p>
          <a:p>
            <a:pPr algn="ctr"/>
            <a:r>
              <a:rPr lang="en-US" b="1" dirty="0">
                <a:solidFill>
                  <a:srgbClr val="972B23"/>
                </a:solidFill>
                <a:latin typeface="Century Schoolbook" panose="02040604050505020304" pitchFamily="18" charset="0"/>
              </a:rPr>
              <a:t>N. Shiva Kumar</a:t>
            </a:r>
          </a:p>
          <a:p>
            <a:pPr algn="ctr"/>
            <a:r>
              <a:rPr lang="en-US" sz="1800" b="1" dirty="0">
                <a:solidFill>
                  <a:srgbClr val="972B23"/>
                </a:solidFill>
                <a:latin typeface="Century Schoolbook" panose="02040604050505020304" pitchFamily="18" charset="0"/>
              </a:rPr>
              <a:t>Assistant Professor,</a:t>
            </a:r>
          </a:p>
          <a:p>
            <a:pPr algn="ctr"/>
            <a:r>
              <a:rPr lang="en-US" sz="1800" b="1" dirty="0">
                <a:solidFill>
                  <a:srgbClr val="972B23"/>
                </a:solidFill>
                <a:latin typeface="Century Schoolbook" panose="02040604050505020304" pitchFamily="18" charset="0"/>
              </a:rPr>
              <a:t>Department of IT.</a:t>
            </a:r>
          </a:p>
        </p:txBody>
      </p:sp>
    </p:spTree>
    <p:extLst>
      <p:ext uri="{BB962C8B-B14F-4D97-AF65-F5344CB8AC3E}">
        <p14:creationId xmlns:p14="http://schemas.microsoft.com/office/powerpoint/2010/main" val="354085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159A0-8F7B-00FE-151E-111F015101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46E3DE-6248-A4B1-847C-802B2F9B28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F7EE4-0D3A-EE03-0748-3CE6D08E7CD6}"/>
              </a:ext>
            </a:extLst>
          </p:cNvPr>
          <p:cNvSpPr>
            <a:spLocks noGrp="1"/>
          </p:cNvSpPr>
          <p:nvPr>
            <p:ph type="dt" sz="half" idx="10"/>
          </p:nvPr>
        </p:nvSpPr>
        <p:spPr/>
        <p:txBody>
          <a:bodyPr/>
          <a:lstStyle/>
          <a:p>
            <a:fld id="{1A6E4098-F2CE-4930-A883-E0FD2D84168C}" type="datetime1">
              <a:rPr lang="en-US" smtClean="0"/>
              <a:t>3/21/2024</a:t>
            </a:fld>
            <a:endParaRPr lang="en-US"/>
          </a:p>
        </p:txBody>
      </p:sp>
      <p:sp>
        <p:nvSpPr>
          <p:cNvPr id="5" name="Footer Placeholder 4">
            <a:extLst>
              <a:ext uri="{FF2B5EF4-FFF2-40B4-BE49-F238E27FC236}">
                <a16:creationId xmlns:a16="http://schemas.microsoft.com/office/drawing/2014/main" id="{0996FA04-2BE4-A902-F783-A985D8773F46}"/>
              </a:ext>
            </a:extLst>
          </p:cNvPr>
          <p:cNvSpPr>
            <a:spLocks noGrp="1"/>
          </p:cNvSpPr>
          <p:nvPr>
            <p:ph type="ftr" sz="quarter" idx="11"/>
          </p:nvPr>
        </p:nvSpPr>
        <p:spPr/>
        <p:txBody>
          <a:bodyPr/>
          <a:lstStyle/>
          <a:p>
            <a:r>
              <a:rPr lang="en-US"/>
              <a:t>Copyright @ Dept of IT, CBIT</a:t>
            </a:r>
          </a:p>
        </p:txBody>
      </p:sp>
      <p:sp>
        <p:nvSpPr>
          <p:cNvPr id="6" name="Slide Number Placeholder 5">
            <a:extLst>
              <a:ext uri="{FF2B5EF4-FFF2-40B4-BE49-F238E27FC236}">
                <a16:creationId xmlns:a16="http://schemas.microsoft.com/office/drawing/2014/main" id="{47993C81-F9D3-65B7-B96E-47FE0D95DD0B}"/>
              </a:ext>
            </a:extLst>
          </p:cNvPr>
          <p:cNvSpPr>
            <a:spLocks noGrp="1"/>
          </p:cNvSpPr>
          <p:nvPr>
            <p:ph type="sldNum" sz="quarter" idx="12"/>
          </p:nvPr>
        </p:nvSpPr>
        <p:spPr/>
        <p:txBody>
          <a:bodyPr/>
          <a:lstStyle/>
          <a:p>
            <a:fld id="{0BB55A76-94F5-4AEA-8BF2-0EA217556401}" type="slidenum">
              <a:rPr lang="en-US" smtClean="0"/>
              <a:t>‹#›</a:t>
            </a:fld>
            <a:endParaRPr lang="en-US"/>
          </a:p>
        </p:txBody>
      </p:sp>
    </p:spTree>
    <p:extLst>
      <p:ext uri="{BB962C8B-B14F-4D97-AF65-F5344CB8AC3E}">
        <p14:creationId xmlns:p14="http://schemas.microsoft.com/office/powerpoint/2010/main" val="344248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554B-737A-62F8-C3CC-4F75E5F2D4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7CA102-0120-9A01-C18B-07FAD29E5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C76604-42A9-F765-AF47-016BEB3B40E7}"/>
              </a:ext>
            </a:extLst>
          </p:cNvPr>
          <p:cNvSpPr>
            <a:spLocks noGrp="1"/>
          </p:cNvSpPr>
          <p:nvPr>
            <p:ph type="dt" sz="half" idx="10"/>
          </p:nvPr>
        </p:nvSpPr>
        <p:spPr/>
        <p:txBody>
          <a:bodyPr/>
          <a:lstStyle/>
          <a:p>
            <a:fld id="{6598CF6F-824C-40B8-AAD5-0FCAA2EF7B5E}" type="datetime1">
              <a:rPr lang="en-US" smtClean="0"/>
              <a:t>3/21/2024</a:t>
            </a:fld>
            <a:endParaRPr lang="en-US"/>
          </a:p>
        </p:txBody>
      </p:sp>
      <p:sp>
        <p:nvSpPr>
          <p:cNvPr id="5" name="Footer Placeholder 4">
            <a:extLst>
              <a:ext uri="{FF2B5EF4-FFF2-40B4-BE49-F238E27FC236}">
                <a16:creationId xmlns:a16="http://schemas.microsoft.com/office/drawing/2014/main" id="{92636AE5-F05E-0189-FB85-426BFB1E79EF}"/>
              </a:ext>
            </a:extLst>
          </p:cNvPr>
          <p:cNvSpPr>
            <a:spLocks noGrp="1"/>
          </p:cNvSpPr>
          <p:nvPr>
            <p:ph type="ftr" sz="quarter" idx="11"/>
          </p:nvPr>
        </p:nvSpPr>
        <p:spPr/>
        <p:txBody>
          <a:bodyPr/>
          <a:lstStyle/>
          <a:p>
            <a:r>
              <a:rPr lang="en-US"/>
              <a:t>Copyright @ Dept of IT, CBIT</a:t>
            </a:r>
          </a:p>
        </p:txBody>
      </p:sp>
      <p:sp>
        <p:nvSpPr>
          <p:cNvPr id="6" name="Slide Number Placeholder 5">
            <a:extLst>
              <a:ext uri="{FF2B5EF4-FFF2-40B4-BE49-F238E27FC236}">
                <a16:creationId xmlns:a16="http://schemas.microsoft.com/office/drawing/2014/main" id="{CE2F167B-EBB0-9F19-03E7-881E285DBC1E}"/>
              </a:ext>
            </a:extLst>
          </p:cNvPr>
          <p:cNvSpPr>
            <a:spLocks noGrp="1"/>
          </p:cNvSpPr>
          <p:nvPr>
            <p:ph type="sldNum" sz="quarter" idx="12"/>
          </p:nvPr>
        </p:nvSpPr>
        <p:spPr/>
        <p:txBody>
          <a:bodyPr/>
          <a:lstStyle/>
          <a:p>
            <a:fld id="{0BB55A76-94F5-4AEA-8BF2-0EA217556401}" type="slidenum">
              <a:rPr lang="en-US" smtClean="0"/>
              <a:t>‹#›</a:t>
            </a:fld>
            <a:endParaRPr lang="en-US"/>
          </a:p>
        </p:txBody>
      </p:sp>
    </p:spTree>
    <p:extLst>
      <p:ext uri="{BB962C8B-B14F-4D97-AF65-F5344CB8AC3E}">
        <p14:creationId xmlns:p14="http://schemas.microsoft.com/office/powerpoint/2010/main" val="948374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769130-A5E4-4F65-AA9D-6E5D144917A7}"/>
              </a:ext>
            </a:extLst>
          </p:cNvPr>
          <p:cNvSpPr>
            <a:spLocks noGrp="1"/>
          </p:cNvSpPr>
          <p:nvPr>
            <p:ph type="dt" sz="half" idx="10"/>
          </p:nvPr>
        </p:nvSpPr>
        <p:spPr/>
        <p:txBody>
          <a:bodyPr/>
          <a:lstStyle/>
          <a:p>
            <a:fld id="{6C202185-04D7-449A-9292-C0BCB595C2D3}" type="datetimeFigureOut">
              <a:rPr lang="en-US" smtClean="0"/>
              <a:t>3/21/2024</a:t>
            </a:fld>
            <a:endParaRPr lang="en-US"/>
          </a:p>
        </p:txBody>
      </p:sp>
      <p:sp>
        <p:nvSpPr>
          <p:cNvPr id="5" name="Footer Placeholder 4">
            <a:extLst>
              <a:ext uri="{FF2B5EF4-FFF2-40B4-BE49-F238E27FC236}">
                <a16:creationId xmlns:a16="http://schemas.microsoft.com/office/drawing/2014/main" id="{16AFB2C8-CA3D-4A8B-89B0-445F9C5C8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55517-CD4C-43B0-A96C-CACEFA5A0B83}"/>
              </a:ext>
            </a:extLst>
          </p:cNvPr>
          <p:cNvSpPr>
            <a:spLocks noGrp="1"/>
          </p:cNvSpPr>
          <p:nvPr>
            <p:ph type="sldNum" sz="quarter" idx="12"/>
          </p:nvPr>
        </p:nvSpPr>
        <p:spPr/>
        <p:txBody>
          <a:bodyPr/>
          <a:lstStyle/>
          <a:p>
            <a:fld id="{760CC45A-60DD-4601-BD81-07243900037A}" type="slidenum">
              <a:rPr lang="en-US" smtClean="0"/>
              <a:t>‹#›</a:t>
            </a:fld>
            <a:endParaRPr lang="en-US"/>
          </a:p>
        </p:txBody>
      </p:sp>
      <p:pic>
        <p:nvPicPr>
          <p:cNvPr id="7" name="Picture 2" descr="LOGO">
            <a:extLst>
              <a:ext uri="{FF2B5EF4-FFF2-40B4-BE49-F238E27FC236}">
                <a16:creationId xmlns:a16="http://schemas.microsoft.com/office/drawing/2014/main" id="{D8E24A66-4B0B-4694-B43D-B6D02DD0C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7150" y="36511"/>
            <a:ext cx="649287" cy="64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6E72B18B-D2A0-43E8-AC74-63E2AD469289}"/>
              </a:ext>
            </a:extLst>
          </p:cNvPr>
          <p:cNvSpPr>
            <a:spLocks noChangeArrowheads="1"/>
          </p:cNvSpPr>
          <p:nvPr/>
        </p:nvSpPr>
        <p:spPr bwMode="auto">
          <a:xfrm>
            <a:off x="9694550" y="136525"/>
            <a:ext cx="1752600" cy="515938"/>
          </a:xfrm>
          <a:prstGeom prst="rect">
            <a:avLst/>
          </a:prstGeom>
          <a:noFill/>
          <a:ln w="9525">
            <a:noFill/>
            <a:miter lim="800000"/>
          </a:ln>
          <a:effectLst/>
        </p:spPr>
        <p:txBody>
          <a:bodyPr anchor="ctr">
            <a:spAutoFit/>
          </a:bodyPr>
          <a:lstStyle/>
          <a:p>
            <a:pPr algn="r" eaLnBrk="1" hangingPunct="1">
              <a:defRPr/>
            </a:pPr>
            <a:r>
              <a:rPr lang="en-US" sz="1900" b="1" dirty="0">
                <a:solidFill>
                  <a:srgbClr val="002060"/>
                </a:solidFill>
                <a:latin typeface="Bookman Old Style" panose="02050604050505020204" pitchFamily="18" charset="0"/>
                <a:ea typeface="Times New Roman" panose="02020603050405020304" pitchFamily="18" charset="0"/>
                <a:cs typeface="Calibri" panose="020F0502020204030204" pitchFamily="34" charset="0"/>
              </a:rPr>
              <a:t>MATRUSRI</a:t>
            </a:r>
            <a:endParaRPr lang="en-US" sz="1900" dirty="0">
              <a:solidFill>
                <a:srgbClr val="002060"/>
              </a:solidFill>
            </a:endParaRPr>
          </a:p>
          <a:p>
            <a:pPr algn="r">
              <a:defRPr/>
            </a:pPr>
            <a:r>
              <a:rPr lang="en-US" sz="850" b="1" dirty="0">
                <a:solidFill>
                  <a:srgbClr val="002060"/>
                </a:solidFill>
                <a:latin typeface="Bookman Old Style" panose="02050604050505020204" pitchFamily="18" charset="0"/>
                <a:ea typeface="Times New Roman" panose="02020603050405020304" pitchFamily="18" charset="0"/>
                <a:cs typeface="Calibri" panose="020F0502020204030204" pitchFamily="34" charset="0"/>
              </a:rPr>
              <a:t>ENGINEERING COLLEGE</a:t>
            </a:r>
            <a:endParaRPr lang="en-US" sz="850" dirty="0">
              <a:solidFill>
                <a:srgbClr val="002060"/>
              </a:solidFill>
            </a:endParaRPr>
          </a:p>
        </p:txBody>
      </p:sp>
    </p:spTree>
    <p:extLst>
      <p:ext uri="{BB962C8B-B14F-4D97-AF65-F5344CB8AC3E}">
        <p14:creationId xmlns:p14="http://schemas.microsoft.com/office/powerpoint/2010/main" val="3802816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D8E5-950D-43B6-91B9-D3A29A1138EA}"/>
              </a:ext>
            </a:extLst>
          </p:cNvPr>
          <p:cNvSpPr>
            <a:spLocks noGrp="1"/>
          </p:cNvSpPr>
          <p:nvPr>
            <p:ph type="title"/>
          </p:nvPr>
        </p:nvSpPr>
        <p:spPr>
          <a:xfrm>
            <a:off x="744850" y="622300"/>
            <a:ext cx="10688781" cy="964911"/>
          </a:xfrm>
          <a:ln w="19050">
            <a:solidFill>
              <a:schemeClr val="accent1">
                <a:lumMod val="50000"/>
              </a:schemeClr>
            </a:solidFill>
          </a:ln>
        </p:spPr>
        <p:txBody>
          <a:bodyPr/>
          <a:lstStyle>
            <a:lvl1pPr>
              <a:defRPr b="1"/>
            </a:lvl1pPr>
          </a:lstStyle>
          <a:p>
            <a:r>
              <a:rPr lang="en-US"/>
              <a:t>Click to edit Master title style</a:t>
            </a:r>
            <a:endParaRPr lang="en-US" dirty="0"/>
          </a:p>
        </p:txBody>
      </p:sp>
      <p:pic>
        <p:nvPicPr>
          <p:cNvPr id="8" name="Picture 2" descr="LOGO">
            <a:extLst>
              <a:ext uri="{FF2B5EF4-FFF2-40B4-BE49-F238E27FC236}">
                <a16:creationId xmlns:a16="http://schemas.microsoft.com/office/drawing/2014/main" id="{6CAC48D4-5867-40DC-A457-A2F5426D5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7150" y="36511"/>
            <a:ext cx="649287" cy="64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060BFA01-13F5-4B4D-B6D4-04E25E11EECE}"/>
              </a:ext>
            </a:extLst>
          </p:cNvPr>
          <p:cNvSpPr>
            <a:spLocks noGrp="1"/>
          </p:cNvSpPr>
          <p:nvPr>
            <p:ph type="dt" sz="half" idx="10"/>
          </p:nvPr>
        </p:nvSpPr>
        <p:spPr/>
        <p:txBody>
          <a:bodyPr/>
          <a:lstStyle/>
          <a:p>
            <a:fld id="{6C202185-04D7-449A-9292-C0BCB595C2D3}" type="datetimeFigureOut">
              <a:rPr lang="en-US" smtClean="0"/>
              <a:t>3/21/2024</a:t>
            </a:fld>
            <a:endParaRPr lang="en-US"/>
          </a:p>
        </p:txBody>
      </p:sp>
      <p:sp>
        <p:nvSpPr>
          <p:cNvPr id="5" name="Footer Placeholder 4">
            <a:extLst>
              <a:ext uri="{FF2B5EF4-FFF2-40B4-BE49-F238E27FC236}">
                <a16:creationId xmlns:a16="http://schemas.microsoft.com/office/drawing/2014/main" id="{A72138EB-9943-4636-91F1-D1C793E88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5FA25-C439-4A9D-8DE7-E3FA3C7A6B8B}"/>
              </a:ext>
            </a:extLst>
          </p:cNvPr>
          <p:cNvSpPr>
            <a:spLocks noGrp="1"/>
          </p:cNvSpPr>
          <p:nvPr>
            <p:ph type="sldNum" sz="quarter" idx="12"/>
          </p:nvPr>
        </p:nvSpPr>
        <p:spPr/>
        <p:txBody>
          <a:bodyPr/>
          <a:lstStyle/>
          <a:p>
            <a:fld id="{760CC45A-60DD-4601-BD81-07243900037A}" type="slidenum">
              <a:rPr lang="en-US" smtClean="0"/>
              <a:t>‹#›</a:t>
            </a:fld>
            <a:endParaRPr lang="en-US"/>
          </a:p>
        </p:txBody>
      </p:sp>
      <p:sp>
        <p:nvSpPr>
          <p:cNvPr id="7" name="Rectangle 3">
            <a:extLst>
              <a:ext uri="{FF2B5EF4-FFF2-40B4-BE49-F238E27FC236}">
                <a16:creationId xmlns:a16="http://schemas.microsoft.com/office/drawing/2014/main" id="{0C4484FC-7448-4EEB-9F29-B07CB2843E76}"/>
              </a:ext>
            </a:extLst>
          </p:cNvPr>
          <p:cNvSpPr>
            <a:spLocks noChangeArrowheads="1"/>
          </p:cNvSpPr>
          <p:nvPr/>
        </p:nvSpPr>
        <p:spPr bwMode="auto">
          <a:xfrm>
            <a:off x="9694550" y="136525"/>
            <a:ext cx="1752600" cy="515938"/>
          </a:xfrm>
          <a:prstGeom prst="rect">
            <a:avLst/>
          </a:prstGeom>
          <a:noFill/>
          <a:ln w="9525">
            <a:noFill/>
            <a:miter lim="800000"/>
          </a:ln>
          <a:effectLst/>
        </p:spPr>
        <p:txBody>
          <a:bodyPr anchor="ctr">
            <a:spAutoFit/>
          </a:bodyPr>
          <a:lstStyle/>
          <a:p>
            <a:pPr algn="r" eaLnBrk="1" hangingPunct="1">
              <a:defRPr/>
            </a:pPr>
            <a:r>
              <a:rPr lang="en-US" sz="1900" b="1" dirty="0">
                <a:solidFill>
                  <a:srgbClr val="002060"/>
                </a:solidFill>
                <a:latin typeface="Bookman Old Style" panose="02050604050505020204" pitchFamily="18" charset="0"/>
                <a:ea typeface="Times New Roman" panose="02020603050405020304" pitchFamily="18" charset="0"/>
                <a:cs typeface="Calibri" panose="020F0502020204030204" pitchFamily="34" charset="0"/>
              </a:rPr>
              <a:t>MATRUSRI</a:t>
            </a:r>
            <a:endParaRPr lang="en-US" sz="1900" dirty="0">
              <a:solidFill>
                <a:srgbClr val="002060"/>
              </a:solidFill>
            </a:endParaRPr>
          </a:p>
          <a:p>
            <a:pPr algn="r">
              <a:defRPr/>
            </a:pPr>
            <a:r>
              <a:rPr lang="en-US" sz="850" b="1" dirty="0">
                <a:solidFill>
                  <a:srgbClr val="002060"/>
                </a:solidFill>
                <a:latin typeface="Bookman Old Style" panose="02050604050505020204" pitchFamily="18" charset="0"/>
                <a:ea typeface="Times New Roman" panose="02020603050405020304" pitchFamily="18" charset="0"/>
                <a:cs typeface="Calibri" panose="020F0502020204030204" pitchFamily="34" charset="0"/>
              </a:rPr>
              <a:t>ENGINEERING COLLEGE</a:t>
            </a:r>
            <a:endParaRPr lang="en-US" sz="850" dirty="0">
              <a:solidFill>
                <a:srgbClr val="002060"/>
              </a:solidFill>
            </a:endParaRPr>
          </a:p>
        </p:txBody>
      </p:sp>
    </p:spTree>
    <p:extLst>
      <p:ext uri="{BB962C8B-B14F-4D97-AF65-F5344CB8AC3E}">
        <p14:creationId xmlns:p14="http://schemas.microsoft.com/office/powerpoint/2010/main" val="208948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5876-1A8F-0944-96AD-54C4807946B9}"/>
              </a:ext>
            </a:extLst>
          </p:cNvPr>
          <p:cNvSpPr>
            <a:spLocks noGrp="1"/>
          </p:cNvSpPr>
          <p:nvPr>
            <p:ph type="title"/>
          </p:nvPr>
        </p:nvSpPr>
        <p:spPr>
          <a:xfrm>
            <a:off x="-1" y="517492"/>
            <a:ext cx="10711543" cy="760743"/>
          </a:xfrm>
          <a:solidFill>
            <a:schemeClr val="accent6"/>
          </a:solidFill>
        </p:spPr>
        <p:txBody>
          <a:bodyPr>
            <a:normAutofit/>
          </a:bodyPr>
          <a:lstStyle>
            <a:lvl1pPr marL="625475" indent="0">
              <a:defRPr sz="4000">
                <a:solidFill>
                  <a:schemeClr val="bg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09755F-6BD1-6047-1615-0D5897450831}"/>
              </a:ext>
            </a:extLst>
          </p:cNvPr>
          <p:cNvSpPr>
            <a:spLocks noGrp="1"/>
          </p:cNvSpPr>
          <p:nvPr>
            <p:ph idx="1"/>
          </p:nvPr>
        </p:nvSpPr>
        <p:spPr>
          <a:xfrm>
            <a:off x="838199" y="1483567"/>
            <a:ext cx="10758197" cy="4894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ED341310-8E04-2904-D16E-A7263D0B0AC6}"/>
              </a:ext>
            </a:extLst>
          </p:cNvPr>
          <p:cNvSpPr/>
          <p:nvPr/>
        </p:nvSpPr>
        <p:spPr>
          <a:xfrm>
            <a:off x="0" y="6482830"/>
            <a:ext cx="12192000" cy="3619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p:txBody>
      </p:sp>
      <p:sp>
        <p:nvSpPr>
          <p:cNvPr id="4" name="Date Placeholder 3">
            <a:extLst>
              <a:ext uri="{FF2B5EF4-FFF2-40B4-BE49-F238E27FC236}">
                <a16:creationId xmlns:a16="http://schemas.microsoft.com/office/drawing/2014/main" id="{90D6D631-B6FE-7474-5577-DBF92673ED0B}"/>
              </a:ext>
            </a:extLst>
          </p:cNvPr>
          <p:cNvSpPr>
            <a:spLocks noGrp="1"/>
          </p:cNvSpPr>
          <p:nvPr>
            <p:ph type="dt" sz="half" idx="10"/>
          </p:nvPr>
        </p:nvSpPr>
        <p:spPr>
          <a:xfrm>
            <a:off x="838200" y="6479751"/>
            <a:ext cx="2743200" cy="365125"/>
          </a:xfrm>
        </p:spPr>
        <p:txBody>
          <a:bodyPr/>
          <a:lstStyle/>
          <a:p>
            <a:fld id="{29A4AE5E-684A-4272-90FC-4067A9B749D9}" type="datetime1">
              <a:rPr lang="en-US" smtClean="0"/>
              <a:t>3/21/2024</a:t>
            </a:fld>
            <a:endParaRPr lang="en-US"/>
          </a:p>
        </p:txBody>
      </p:sp>
      <p:sp>
        <p:nvSpPr>
          <p:cNvPr id="5" name="Footer Placeholder 4">
            <a:extLst>
              <a:ext uri="{FF2B5EF4-FFF2-40B4-BE49-F238E27FC236}">
                <a16:creationId xmlns:a16="http://schemas.microsoft.com/office/drawing/2014/main" id="{74BF9617-3CB4-C5D9-8A67-3B7CDC9BA2B3}"/>
              </a:ext>
            </a:extLst>
          </p:cNvPr>
          <p:cNvSpPr>
            <a:spLocks noGrp="1"/>
          </p:cNvSpPr>
          <p:nvPr>
            <p:ph type="ftr" sz="quarter" idx="11"/>
          </p:nvPr>
        </p:nvSpPr>
        <p:spPr>
          <a:xfrm>
            <a:off x="4142792" y="6479751"/>
            <a:ext cx="4114800" cy="365125"/>
          </a:xfrm>
        </p:spPr>
        <p:txBody>
          <a:bodyPr/>
          <a:lstStyle>
            <a:lvl1pPr>
              <a:defRPr sz="1600">
                <a:solidFill>
                  <a:schemeClr val="bg1"/>
                </a:solidFill>
              </a:defRPr>
            </a:lvl1pPr>
          </a:lstStyle>
          <a:p>
            <a:r>
              <a:rPr lang="en-US"/>
              <a:t>Copyright @ Dept of IT, CBIT</a:t>
            </a:r>
          </a:p>
        </p:txBody>
      </p:sp>
      <p:sp>
        <p:nvSpPr>
          <p:cNvPr id="6" name="Slide Number Placeholder 5">
            <a:extLst>
              <a:ext uri="{FF2B5EF4-FFF2-40B4-BE49-F238E27FC236}">
                <a16:creationId xmlns:a16="http://schemas.microsoft.com/office/drawing/2014/main" id="{8497A38B-D4D3-D387-354F-69FCBF8DD855}"/>
              </a:ext>
            </a:extLst>
          </p:cNvPr>
          <p:cNvSpPr>
            <a:spLocks noGrp="1"/>
          </p:cNvSpPr>
          <p:nvPr>
            <p:ph type="sldNum" sz="quarter" idx="12"/>
          </p:nvPr>
        </p:nvSpPr>
        <p:spPr>
          <a:xfrm>
            <a:off x="8853196" y="6482926"/>
            <a:ext cx="2743200" cy="365125"/>
          </a:xfrm>
        </p:spPr>
        <p:txBody>
          <a:bodyPr/>
          <a:lstStyle/>
          <a:p>
            <a:fld id="{0BB55A76-94F5-4AEA-8BF2-0EA217556401}" type="slidenum">
              <a:rPr lang="en-US" smtClean="0"/>
              <a:t>‹#›</a:t>
            </a:fld>
            <a:endParaRPr lang="en-US"/>
          </a:p>
        </p:txBody>
      </p:sp>
      <p:pic>
        <p:nvPicPr>
          <p:cNvPr id="8" name="Picture 7">
            <a:extLst>
              <a:ext uri="{FF2B5EF4-FFF2-40B4-BE49-F238E27FC236}">
                <a16:creationId xmlns:a16="http://schemas.microsoft.com/office/drawing/2014/main" id="{B0F134E4-A9A8-83CE-3032-25108747E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3162" y="412494"/>
            <a:ext cx="840062" cy="970740"/>
          </a:xfrm>
          <a:prstGeom prst="rect">
            <a:avLst/>
          </a:prstGeom>
        </p:spPr>
      </p:pic>
    </p:spTree>
    <p:extLst>
      <p:ext uri="{BB962C8B-B14F-4D97-AF65-F5344CB8AC3E}">
        <p14:creationId xmlns:p14="http://schemas.microsoft.com/office/powerpoint/2010/main" val="95599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983D3-40CB-D2FB-EF6F-C09F80324852}"/>
              </a:ext>
            </a:extLst>
          </p:cNvPr>
          <p:cNvSpPr>
            <a:spLocks noGrp="1"/>
          </p:cNvSpPr>
          <p:nvPr>
            <p:ph sz="half" idx="1"/>
          </p:nvPr>
        </p:nvSpPr>
        <p:spPr>
          <a:xfrm>
            <a:off x="838199" y="1482516"/>
            <a:ext cx="5487955" cy="4882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861891-0AD5-589F-2DBD-0F4DC34B0DC6}"/>
              </a:ext>
            </a:extLst>
          </p:cNvPr>
          <p:cNvSpPr>
            <a:spLocks noGrp="1"/>
          </p:cNvSpPr>
          <p:nvPr>
            <p:ph sz="half" idx="2"/>
          </p:nvPr>
        </p:nvSpPr>
        <p:spPr>
          <a:xfrm>
            <a:off x="6410130" y="1482517"/>
            <a:ext cx="5393093" cy="48828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0A30EEA1-67C2-631E-51B9-EF8A78418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3162" y="412494"/>
            <a:ext cx="840062" cy="970740"/>
          </a:xfrm>
          <a:prstGeom prst="rect">
            <a:avLst/>
          </a:prstGeom>
        </p:spPr>
      </p:pic>
      <p:sp>
        <p:nvSpPr>
          <p:cNvPr id="10" name="Rectangle 9">
            <a:extLst>
              <a:ext uri="{FF2B5EF4-FFF2-40B4-BE49-F238E27FC236}">
                <a16:creationId xmlns:a16="http://schemas.microsoft.com/office/drawing/2014/main" id="{9D171D60-A71F-E37C-2B2F-F05BBDB68D25}"/>
              </a:ext>
            </a:extLst>
          </p:cNvPr>
          <p:cNvSpPr/>
          <p:nvPr/>
        </p:nvSpPr>
        <p:spPr>
          <a:xfrm>
            <a:off x="0" y="6482830"/>
            <a:ext cx="12192000" cy="3619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p:txBody>
      </p:sp>
      <p:sp>
        <p:nvSpPr>
          <p:cNvPr id="5" name="Date Placeholder 4">
            <a:extLst>
              <a:ext uri="{FF2B5EF4-FFF2-40B4-BE49-F238E27FC236}">
                <a16:creationId xmlns:a16="http://schemas.microsoft.com/office/drawing/2014/main" id="{C54ED725-A2FA-8EF8-1999-92C76433DB34}"/>
              </a:ext>
            </a:extLst>
          </p:cNvPr>
          <p:cNvSpPr>
            <a:spLocks noGrp="1"/>
          </p:cNvSpPr>
          <p:nvPr>
            <p:ph type="dt" sz="half" idx="10"/>
          </p:nvPr>
        </p:nvSpPr>
        <p:spPr>
          <a:xfrm>
            <a:off x="838200" y="6491333"/>
            <a:ext cx="2743200" cy="365125"/>
          </a:xfrm>
        </p:spPr>
        <p:txBody>
          <a:bodyPr/>
          <a:lstStyle>
            <a:lvl1pPr>
              <a:defRPr>
                <a:solidFill>
                  <a:schemeClr val="bg1"/>
                </a:solidFill>
              </a:defRPr>
            </a:lvl1pPr>
          </a:lstStyle>
          <a:p>
            <a:fld id="{6C280E73-C4FD-43D6-884B-E6BBEE7C4A0B}" type="datetime1">
              <a:rPr lang="en-US" smtClean="0"/>
              <a:t>3/21/2024</a:t>
            </a:fld>
            <a:endParaRPr lang="en-US"/>
          </a:p>
        </p:txBody>
      </p:sp>
      <p:sp>
        <p:nvSpPr>
          <p:cNvPr id="6" name="Footer Placeholder 5">
            <a:extLst>
              <a:ext uri="{FF2B5EF4-FFF2-40B4-BE49-F238E27FC236}">
                <a16:creationId xmlns:a16="http://schemas.microsoft.com/office/drawing/2014/main" id="{D9B78764-7A82-7B2B-2112-DF27D61F817D}"/>
              </a:ext>
            </a:extLst>
          </p:cNvPr>
          <p:cNvSpPr>
            <a:spLocks noGrp="1"/>
          </p:cNvSpPr>
          <p:nvPr>
            <p:ph type="ftr" sz="quarter" idx="11"/>
          </p:nvPr>
        </p:nvSpPr>
        <p:spPr>
          <a:xfrm>
            <a:off x="4038600" y="6482830"/>
            <a:ext cx="4114800" cy="365125"/>
          </a:xfrm>
        </p:spPr>
        <p:txBody>
          <a:bodyPr/>
          <a:lstStyle>
            <a:lvl1pPr>
              <a:defRPr sz="1600">
                <a:solidFill>
                  <a:schemeClr val="bg1"/>
                </a:solidFill>
              </a:defRPr>
            </a:lvl1pPr>
          </a:lstStyle>
          <a:p>
            <a:r>
              <a:rPr lang="en-US"/>
              <a:t>Copyright @ Dept of IT, CBIT</a:t>
            </a:r>
          </a:p>
        </p:txBody>
      </p:sp>
      <p:sp>
        <p:nvSpPr>
          <p:cNvPr id="7" name="Slide Number Placeholder 6">
            <a:extLst>
              <a:ext uri="{FF2B5EF4-FFF2-40B4-BE49-F238E27FC236}">
                <a16:creationId xmlns:a16="http://schemas.microsoft.com/office/drawing/2014/main" id="{441F8BE8-95D5-D7C1-6A5C-379BC7717182}"/>
              </a:ext>
            </a:extLst>
          </p:cNvPr>
          <p:cNvSpPr>
            <a:spLocks noGrp="1"/>
          </p:cNvSpPr>
          <p:nvPr>
            <p:ph type="sldNum" sz="quarter" idx="12"/>
          </p:nvPr>
        </p:nvSpPr>
        <p:spPr>
          <a:xfrm>
            <a:off x="8610600" y="6475701"/>
            <a:ext cx="2743200" cy="365125"/>
          </a:xfrm>
        </p:spPr>
        <p:txBody>
          <a:bodyPr/>
          <a:lstStyle>
            <a:lvl1pPr>
              <a:defRPr>
                <a:solidFill>
                  <a:schemeClr val="bg1"/>
                </a:solidFill>
              </a:defRPr>
            </a:lvl1pPr>
          </a:lstStyle>
          <a:p>
            <a:fld id="{0BB55A76-94F5-4AEA-8BF2-0EA217556401}" type="slidenum">
              <a:rPr lang="en-US" smtClean="0"/>
              <a:t>‹#›</a:t>
            </a:fld>
            <a:endParaRPr lang="en-US"/>
          </a:p>
        </p:txBody>
      </p:sp>
      <p:sp>
        <p:nvSpPr>
          <p:cNvPr id="11" name="Title 1">
            <a:extLst>
              <a:ext uri="{FF2B5EF4-FFF2-40B4-BE49-F238E27FC236}">
                <a16:creationId xmlns:a16="http://schemas.microsoft.com/office/drawing/2014/main" id="{1EAD9DF1-7596-6AFB-F2CE-1CB5870250B9}"/>
              </a:ext>
            </a:extLst>
          </p:cNvPr>
          <p:cNvSpPr>
            <a:spLocks noGrp="1"/>
          </p:cNvSpPr>
          <p:nvPr>
            <p:ph type="title"/>
          </p:nvPr>
        </p:nvSpPr>
        <p:spPr>
          <a:xfrm>
            <a:off x="-1" y="517492"/>
            <a:ext cx="10711543" cy="760743"/>
          </a:xfrm>
          <a:solidFill>
            <a:schemeClr val="accent6"/>
          </a:solidFill>
        </p:spPr>
        <p:txBody>
          <a:bodyPr>
            <a:normAutofit/>
          </a:bodyPr>
          <a:lstStyle>
            <a:lvl1pPr marL="746125" indent="0">
              <a:defRPr sz="40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024479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F885-1B42-0FD6-38E9-61AC107B47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E36B10-5D77-C155-0E13-02E38EED7A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FE8C14-1C2D-B072-08F3-1AE676C00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4B6DDD-3184-D90A-6CCB-7ADF3A71B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16A0A-2CEF-E979-2D99-640C041B7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F12EEC-7D9A-A430-4DCC-AC8842946163}"/>
              </a:ext>
            </a:extLst>
          </p:cNvPr>
          <p:cNvSpPr>
            <a:spLocks noGrp="1"/>
          </p:cNvSpPr>
          <p:nvPr>
            <p:ph type="dt" sz="half" idx="10"/>
          </p:nvPr>
        </p:nvSpPr>
        <p:spPr/>
        <p:txBody>
          <a:bodyPr/>
          <a:lstStyle/>
          <a:p>
            <a:fld id="{155491C6-6007-4763-8A11-993ADB9B96A9}" type="datetime1">
              <a:rPr lang="en-US" smtClean="0"/>
              <a:t>3/21/2024</a:t>
            </a:fld>
            <a:endParaRPr lang="en-US"/>
          </a:p>
        </p:txBody>
      </p:sp>
      <p:sp>
        <p:nvSpPr>
          <p:cNvPr id="8" name="Footer Placeholder 7">
            <a:extLst>
              <a:ext uri="{FF2B5EF4-FFF2-40B4-BE49-F238E27FC236}">
                <a16:creationId xmlns:a16="http://schemas.microsoft.com/office/drawing/2014/main" id="{95DF2787-A732-0A28-870A-4EBB6B914C68}"/>
              </a:ext>
            </a:extLst>
          </p:cNvPr>
          <p:cNvSpPr>
            <a:spLocks noGrp="1"/>
          </p:cNvSpPr>
          <p:nvPr>
            <p:ph type="ftr" sz="quarter" idx="11"/>
          </p:nvPr>
        </p:nvSpPr>
        <p:spPr/>
        <p:txBody>
          <a:bodyPr/>
          <a:lstStyle/>
          <a:p>
            <a:r>
              <a:rPr lang="en-US"/>
              <a:t>Copyright @ Dept of IT, CBIT</a:t>
            </a:r>
          </a:p>
        </p:txBody>
      </p:sp>
      <p:sp>
        <p:nvSpPr>
          <p:cNvPr id="9" name="Slide Number Placeholder 8">
            <a:extLst>
              <a:ext uri="{FF2B5EF4-FFF2-40B4-BE49-F238E27FC236}">
                <a16:creationId xmlns:a16="http://schemas.microsoft.com/office/drawing/2014/main" id="{36CFFC4D-86F1-817D-7531-DE5854B3776A}"/>
              </a:ext>
            </a:extLst>
          </p:cNvPr>
          <p:cNvSpPr>
            <a:spLocks noGrp="1"/>
          </p:cNvSpPr>
          <p:nvPr>
            <p:ph type="sldNum" sz="quarter" idx="12"/>
          </p:nvPr>
        </p:nvSpPr>
        <p:spPr/>
        <p:txBody>
          <a:bodyPr/>
          <a:lstStyle/>
          <a:p>
            <a:fld id="{0BB55A76-94F5-4AEA-8BF2-0EA217556401}" type="slidenum">
              <a:rPr lang="en-US" smtClean="0"/>
              <a:t>‹#›</a:t>
            </a:fld>
            <a:endParaRPr lang="en-US"/>
          </a:p>
        </p:txBody>
      </p:sp>
    </p:spTree>
    <p:extLst>
      <p:ext uri="{BB962C8B-B14F-4D97-AF65-F5344CB8AC3E}">
        <p14:creationId xmlns:p14="http://schemas.microsoft.com/office/powerpoint/2010/main" val="245475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DCF043-E86D-850B-63E1-F8F0F56AB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3162" y="412494"/>
            <a:ext cx="840062" cy="970740"/>
          </a:xfrm>
          <a:prstGeom prst="rect">
            <a:avLst/>
          </a:prstGeom>
        </p:spPr>
      </p:pic>
      <p:sp>
        <p:nvSpPr>
          <p:cNvPr id="7" name="Rectangle 6">
            <a:extLst>
              <a:ext uri="{FF2B5EF4-FFF2-40B4-BE49-F238E27FC236}">
                <a16:creationId xmlns:a16="http://schemas.microsoft.com/office/drawing/2014/main" id="{EFBF7796-5643-D712-85D1-7756112B51BE}"/>
              </a:ext>
            </a:extLst>
          </p:cNvPr>
          <p:cNvSpPr/>
          <p:nvPr/>
        </p:nvSpPr>
        <p:spPr>
          <a:xfrm>
            <a:off x="0" y="6499952"/>
            <a:ext cx="12192000" cy="4009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65D24391-ECCF-B9DD-9342-B868AFEA86E7}"/>
              </a:ext>
            </a:extLst>
          </p:cNvPr>
          <p:cNvSpPr>
            <a:spLocks noGrp="1"/>
          </p:cNvSpPr>
          <p:nvPr>
            <p:ph type="dt" sz="half" idx="10"/>
          </p:nvPr>
        </p:nvSpPr>
        <p:spPr>
          <a:xfrm>
            <a:off x="808807" y="6511537"/>
            <a:ext cx="2743200" cy="365125"/>
          </a:xfrm>
        </p:spPr>
        <p:txBody>
          <a:bodyPr/>
          <a:lstStyle>
            <a:lvl1pPr>
              <a:defRPr>
                <a:solidFill>
                  <a:schemeClr val="bg1"/>
                </a:solidFill>
              </a:defRPr>
            </a:lvl1pPr>
          </a:lstStyle>
          <a:p>
            <a:fld id="{581973D4-4865-44DA-A6B5-325976AB3C35}" type="datetime1">
              <a:rPr lang="en-US" smtClean="0"/>
              <a:t>3/21/2024</a:t>
            </a:fld>
            <a:endParaRPr lang="en-US"/>
          </a:p>
        </p:txBody>
      </p:sp>
      <p:sp>
        <p:nvSpPr>
          <p:cNvPr id="4" name="Footer Placeholder 3">
            <a:extLst>
              <a:ext uri="{FF2B5EF4-FFF2-40B4-BE49-F238E27FC236}">
                <a16:creationId xmlns:a16="http://schemas.microsoft.com/office/drawing/2014/main" id="{30AC3346-46EE-B007-14C2-7050AF09C50D}"/>
              </a:ext>
            </a:extLst>
          </p:cNvPr>
          <p:cNvSpPr>
            <a:spLocks noGrp="1"/>
          </p:cNvSpPr>
          <p:nvPr>
            <p:ph type="ftr" sz="quarter" idx="11"/>
          </p:nvPr>
        </p:nvSpPr>
        <p:spPr>
          <a:xfrm>
            <a:off x="4038600" y="6499952"/>
            <a:ext cx="4114800" cy="365125"/>
          </a:xfrm>
        </p:spPr>
        <p:txBody>
          <a:bodyPr/>
          <a:lstStyle>
            <a:lvl1pPr>
              <a:defRPr sz="1600">
                <a:solidFill>
                  <a:schemeClr val="bg1"/>
                </a:solidFill>
              </a:defRPr>
            </a:lvl1pPr>
          </a:lstStyle>
          <a:p>
            <a:r>
              <a:rPr lang="en-US"/>
              <a:t>Copyright @ Dept of IT, CBIT</a:t>
            </a:r>
          </a:p>
        </p:txBody>
      </p:sp>
      <p:sp>
        <p:nvSpPr>
          <p:cNvPr id="5" name="Slide Number Placeholder 4">
            <a:extLst>
              <a:ext uri="{FF2B5EF4-FFF2-40B4-BE49-F238E27FC236}">
                <a16:creationId xmlns:a16="http://schemas.microsoft.com/office/drawing/2014/main" id="{D3B9FA70-12B4-2F40-402C-7479C49EFBF4}"/>
              </a:ext>
            </a:extLst>
          </p:cNvPr>
          <p:cNvSpPr>
            <a:spLocks noGrp="1"/>
          </p:cNvSpPr>
          <p:nvPr>
            <p:ph type="sldNum" sz="quarter" idx="12"/>
          </p:nvPr>
        </p:nvSpPr>
        <p:spPr>
          <a:xfrm>
            <a:off x="8642716" y="6498985"/>
            <a:ext cx="2743200" cy="365125"/>
          </a:xfrm>
        </p:spPr>
        <p:txBody>
          <a:bodyPr/>
          <a:lstStyle>
            <a:lvl1pPr>
              <a:defRPr>
                <a:solidFill>
                  <a:schemeClr val="bg1"/>
                </a:solidFill>
              </a:defRPr>
            </a:lvl1pPr>
          </a:lstStyle>
          <a:p>
            <a:fld id="{0BB55A76-94F5-4AEA-8BF2-0EA217556401}" type="slidenum">
              <a:rPr lang="en-US" smtClean="0"/>
              <a:t>‹#›</a:t>
            </a:fld>
            <a:endParaRPr lang="en-US"/>
          </a:p>
        </p:txBody>
      </p:sp>
      <p:sp>
        <p:nvSpPr>
          <p:cNvPr id="8" name="Title 1">
            <a:extLst>
              <a:ext uri="{FF2B5EF4-FFF2-40B4-BE49-F238E27FC236}">
                <a16:creationId xmlns:a16="http://schemas.microsoft.com/office/drawing/2014/main" id="{070125AD-5B20-8F93-7CE2-D7B5E6E58DE6}"/>
              </a:ext>
            </a:extLst>
          </p:cNvPr>
          <p:cNvSpPr>
            <a:spLocks noGrp="1"/>
          </p:cNvSpPr>
          <p:nvPr>
            <p:ph type="title"/>
          </p:nvPr>
        </p:nvSpPr>
        <p:spPr>
          <a:xfrm>
            <a:off x="-1" y="517492"/>
            <a:ext cx="10711543" cy="760743"/>
          </a:xfrm>
          <a:solidFill>
            <a:schemeClr val="accent6"/>
          </a:solidFill>
        </p:spPr>
        <p:txBody>
          <a:bodyPr>
            <a:normAutofit/>
          </a:bodyPr>
          <a:lstStyle>
            <a:lvl1pPr marL="690563" indent="0">
              <a:defRPr sz="40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56158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F56492-8CD9-DF57-2F04-B09D0A323542}"/>
              </a:ext>
            </a:extLst>
          </p:cNvPr>
          <p:cNvSpPr>
            <a:spLocks noGrp="1"/>
          </p:cNvSpPr>
          <p:nvPr>
            <p:ph type="dt" sz="half" idx="10"/>
          </p:nvPr>
        </p:nvSpPr>
        <p:spPr/>
        <p:txBody>
          <a:bodyPr/>
          <a:lstStyle/>
          <a:p>
            <a:fld id="{EA348019-6CAD-4081-955A-D9BA17969BD3}" type="datetime1">
              <a:rPr lang="en-US" smtClean="0"/>
              <a:t>3/21/2024</a:t>
            </a:fld>
            <a:endParaRPr lang="en-US"/>
          </a:p>
        </p:txBody>
      </p:sp>
      <p:sp>
        <p:nvSpPr>
          <p:cNvPr id="3" name="Footer Placeholder 2">
            <a:extLst>
              <a:ext uri="{FF2B5EF4-FFF2-40B4-BE49-F238E27FC236}">
                <a16:creationId xmlns:a16="http://schemas.microsoft.com/office/drawing/2014/main" id="{A29B6ACC-5098-E3AF-66B9-DB2D5F703766}"/>
              </a:ext>
            </a:extLst>
          </p:cNvPr>
          <p:cNvSpPr>
            <a:spLocks noGrp="1"/>
          </p:cNvSpPr>
          <p:nvPr>
            <p:ph type="ftr" sz="quarter" idx="11"/>
          </p:nvPr>
        </p:nvSpPr>
        <p:spPr/>
        <p:txBody>
          <a:bodyPr/>
          <a:lstStyle/>
          <a:p>
            <a:r>
              <a:rPr lang="en-US"/>
              <a:t>Copyright @ Dept of IT, CBIT</a:t>
            </a:r>
          </a:p>
        </p:txBody>
      </p:sp>
      <p:sp>
        <p:nvSpPr>
          <p:cNvPr id="4" name="Slide Number Placeholder 3">
            <a:extLst>
              <a:ext uri="{FF2B5EF4-FFF2-40B4-BE49-F238E27FC236}">
                <a16:creationId xmlns:a16="http://schemas.microsoft.com/office/drawing/2014/main" id="{33FF6555-FCF4-CCD7-B8E0-98CDD33A1C45}"/>
              </a:ext>
            </a:extLst>
          </p:cNvPr>
          <p:cNvSpPr>
            <a:spLocks noGrp="1"/>
          </p:cNvSpPr>
          <p:nvPr>
            <p:ph type="sldNum" sz="quarter" idx="12"/>
          </p:nvPr>
        </p:nvSpPr>
        <p:spPr/>
        <p:txBody>
          <a:bodyPr/>
          <a:lstStyle/>
          <a:p>
            <a:fld id="{0BB55A76-94F5-4AEA-8BF2-0EA217556401}" type="slidenum">
              <a:rPr lang="en-US" smtClean="0"/>
              <a:t>‹#›</a:t>
            </a:fld>
            <a:endParaRPr lang="en-US"/>
          </a:p>
        </p:txBody>
      </p:sp>
    </p:spTree>
    <p:extLst>
      <p:ext uri="{BB962C8B-B14F-4D97-AF65-F5344CB8AC3E}">
        <p14:creationId xmlns:p14="http://schemas.microsoft.com/office/powerpoint/2010/main" val="343094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29F3-2180-45FB-5653-E943FD285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79BB8B-8D2F-9C99-14E4-1D4363FA1D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3D63CB-1CB2-B193-4FC5-5A3258BF3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74260-02C2-E003-FBD9-95482873B576}"/>
              </a:ext>
            </a:extLst>
          </p:cNvPr>
          <p:cNvSpPr>
            <a:spLocks noGrp="1"/>
          </p:cNvSpPr>
          <p:nvPr>
            <p:ph type="dt" sz="half" idx="10"/>
          </p:nvPr>
        </p:nvSpPr>
        <p:spPr/>
        <p:txBody>
          <a:bodyPr/>
          <a:lstStyle/>
          <a:p>
            <a:fld id="{81D6683C-8C25-449C-9258-864E84C85C7D}" type="datetime1">
              <a:rPr lang="en-US" smtClean="0"/>
              <a:t>3/21/2024</a:t>
            </a:fld>
            <a:endParaRPr lang="en-US"/>
          </a:p>
        </p:txBody>
      </p:sp>
      <p:sp>
        <p:nvSpPr>
          <p:cNvPr id="6" name="Footer Placeholder 5">
            <a:extLst>
              <a:ext uri="{FF2B5EF4-FFF2-40B4-BE49-F238E27FC236}">
                <a16:creationId xmlns:a16="http://schemas.microsoft.com/office/drawing/2014/main" id="{E12A0337-7C2E-D6E6-6B42-651A0E165765}"/>
              </a:ext>
            </a:extLst>
          </p:cNvPr>
          <p:cNvSpPr>
            <a:spLocks noGrp="1"/>
          </p:cNvSpPr>
          <p:nvPr>
            <p:ph type="ftr" sz="quarter" idx="11"/>
          </p:nvPr>
        </p:nvSpPr>
        <p:spPr/>
        <p:txBody>
          <a:bodyPr/>
          <a:lstStyle/>
          <a:p>
            <a:r>
              <a:rPr lang="en-US"/>
              <a:t>Copyright @ Dept of IT, CBIT</a:t>
            </a:r>
          </a:p>
        </p:txBody>
      </p:sp>
      <p:sp>
        <p:nvSpPr>
          <p:cNvPr id="7" name="Slide Number Placeholder 6">
            <a:extLst>
              <a:ext uri="{FF2B5EF4-FFF2-40B4-BE49-F238E27FC236}">
                <a16:creationId xmlns:a16="http://schemas.microsoft.com/office/drawing/2014/main" id="{12A34E7D-9F99-D5E0-1615-6D44175A9704}"/>
              </a:ext>
            </a:extLst>
          </p:cNvPr>
          <p:cNvSpPr>
            <a:spLocks noGrp="1"/>
          </p:cNvSpPr>
          <p:nvPr>
            <p:ph type="sldNum" sz="quarter" idx="12"/>
          </p:nvPr>
        </p:nvSpPr>
        <p:spPr/>
        <p:txBody>
          <a:bodyPr/>
          <a:lstStyle/>
          <a:p>
            <a:fld id="{0BB55A76-94F5-4AEA-8BF2-0EA217556401}" type="slidenum">
              <a:rPr lang="en-US" smtClean="0"/>
              <a:t>‹#›</a:t>
            </a:fld>
            <a:endParaRPr lang="en-US"/>
          </a:p>
        </p:txBody>
      </p:sp>
    </p:spTree>
    <p:extLst>
      <p:ext uri="{BB962C8B-B14F-4D97-AF65-F5344CB8AC3E}">
        <p14:creationId xmlns:p14="http://schemas.microsoft.com/office/powerpoint/2010/main" val="77724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C8E5-F119-A2C6-0419-983C566D9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433748-5397-D039-7549-5BB3EC8493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FAE8E0A-D016-74E7-D000-FA0DC7A85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0427A-CCBA-B419-1A7B-11EEB968AC08}"/>
              </a:ext>
            </a:extLst>
          </p:cNvPr>
          <p:cNvSpPr>
            <a:spLocks noGrp="1"/>
          </p:cNvSpPr>
          <p:nvPr>
            <p:ph type="dt" sz="half" idx="10"/>
          </p:nvPr>
        </p:nvSpPr>
        <p:spPr/>
        <p:txBody>
          <a:bodyPr/>
          <a:lstStyle/>
          <a:p>
            <a:fld id="{D3E8A6EE-132F-4FB8-B9D2-3D8E1496BF7A}" type="datetime1">
              <a:rPr lang="en-US" smtClean="0"/>
              <a:t>3/21/2024</a:t>
            </a:fld>
            <a:endParaRPr lang="en-US"/>
          </a:p>
        </p:txBody>
      </p:sp>
      <p:sp>
        <p:nvSpPr>
          <p:cNvPr id="6" name="Footer Placeholder 5">
            <a:extLst>
              <a:ext uri="{FF2B5EF4-FFF2-40B4-BE49-F238E27FC236}">
                <a16:creationId xmlns:a16="http://schemas.microsoft.com/office/drawing/2014/main" id="{8ECFBD11-162E-4C5E-43F5-C005FB0DBAF5}"/>
              </a:ext>
            </a:extLst>
          </p:cNvPr>
          <p:cNvSpPr>
            <a:spLocks noGrp="1"/>
          </p:cNvSpPr>
          <p:nvPr>
            <p:ph type="ftr" sz="quarter" idx="11"/>
          </p:nvPr>
        </p:nvSpPr>
        <p:spPr/>
        <p:txBody>
          <a:bodyPr/>
          <a:lstStyle/>
          <a:p>
            <a:r>
              <a:rPr lang="en-US"/>
              <a:t>Copyright @ Dept of IT, CBIT</a:t>
            </a:r>
          </a:p>
        </p:txBody>
      </p:sp>
      <p:sp>
        <p:nvSpPr>
          <p:cNvPr id="7" name="Slide Number Placeholder 6">
            <a:extLst>
              <a:ext uri="{FF2B5EF4-FFF2-40B4-BE49-F238E27FC236}">
                <a16:creationId xmlns:a16="http://schemas.microsoft.com/office/drawing/2014/main" id="{DEE66628-EB00-5202-7D88-D614D026FC40}"/>
              </a:ext>
            </a:extLst>
          </p:cNvPr>
          <p:cNvSpPr>
            <a:spLocks noGrp="1"/>
          </p:cNvSpPr>
          <p:nvPr>
            <p:ph type="sldNum" sz="quarter" idx="12"/>
          </p:nvPr>
        </p:nvSpPr>
        <p:spPr/>
        <p:txBody>
          <a:bodyPr/>
          <a:lstStyle/>
          <a:p>
            <a:fld id="{0BB55A76-94F5-4AEA-8BF2-0EA217556401}" type="slidenum">
              <a:rPr lang="en-US" smtClean="0"/>
              <a:t>‹#›</a:t>
            </a:fld>
            <a:endParaRPr lang="en-US"/>
          </a:p>
        </p:txBody>
      </p:sp>
    </p:spTree>
    <p:extLst>
      <p:ext uri="{BB962C8B-B14F-4D97-AF65-F5344CB8AC3E}">
        <p14:creationId xmlns:p14="http://schemas.microsoft.com/office/powerpoint/2010/main" val="205687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4A96-53D0-AC53-62B5-C290BCBEE6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CF44F9-364A-8E2B-D85E-DE15E5F0D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B3E1B-C252-BF8F-0939-3C3624A220CA}"/>
              </a:ext>
            </a:extLst>
          </p:cNvPr>
          <p:cNvSpPr>
            <a:spLocks noGrp="1"/>
          </p:cNvSpPr>
          <p:nvPr>
            <p:ph type="dt" sz="half" idx="10"/>
          </p:nvPr>
        </p:nvSpPr>
        <p:spPr/>
        <p:txBody>
          <a:bodyPr/>
          <a:lstStyle/>
          <a:p>
            <a:fld id="{0E7A2563-9456-4664-A8E9-6089C7553137}" type="datetime1">
              <a:rPr lang="en-US" smtClean="0"/>
              <a:t>3/21/2024</a:t>
            </a:fld>
            <a:endParaRPr lang="en-US"/>
          </a:p>
        </p:txBody>
      </p:sp>
      <p:sp>
        <p:nvSpPr>
          <p:cNvPr id="5" name="Footer Placeholder 4">
            <a:extLst>
              <a:ext uri="{FF2B5EF4-FFF2-40B4-BE49-F238E27FC236}">
                <a16:creationId xmlns:a16="http://schemas.microsoft.com/office/drawing/2014/main" id="{EC38FD00-3958-AAC0-B7CE-82CFC2366818}"/>
              </a:ext>
            </a:extLst>
          </p:cNvPr>
          <p:cNvSpPr>
            <a:spLocks noGrp="1"/>
          </p:cNvSpPr>
          <p:nvPr>
            <p:ph type="ftr" sz="quarter" idx="11"/>
          </p:nvPr>
        </p:nvSpPr>
        <p:spPr/>
        <p:txBody>
          <a:bodyPr/>
          <a:lstStyle/>
          <a:p>
            <a:r>
              <a:rPr lang="en-US"/>
              <a:t>Copyright @ Dept of IT, CBIT</a:t>
            </a:r>
          </a:p>
        </p:txBody>
      </p:sp>
      <p:sp>
        <p:nvSpPr>
          <p:cNvPr id="6" name="Slide Number Placeholder 5">
            <a:extLst>
              <a:ext uri="{FF2B5EF4-FFF2-40B4-BE49-F238E27FC236}">
                <a16:creationId xmlns:a16="http://schemas.microsoft.com/office/drawing/2014/main" id="{2CEB4DE7-0A63-F977-E0BA-A2675C9C78B6}"/>
              </a:ext>
            </a:extLst>
          </p:cNvPr>
          <p:cNvSpPr>
            <a:spLocks noGrp="1"/>
          </p:cNvSpPr>
          <p:nvPr>
            <p:ph type="sldNum" sz="quarter" idx="12"/>
          </p:nvPr>
        </p:nvSpPr>
        <p:spPr/>
        <p:txBody>
          <a:bodyPr/>
          <a:lstStyle/>
          <a:p>
            <a:fld id="{0BB55A76-94F5-4AEA-8BF2-0EA217556401}" type="slidenum">
              <a:rPr lang="en-US" smtClean="0"/>
              <a:t>‹#›</a:t>
            </a:fld>
            <a:endParaRPr lang="en-US"/>
          </a:p>
        </p:txBody>
      </p:sp>
    </p:spTree>
    <p:extLst>
      <p:ext uri="{BB962C8B-B14F-4D97-AF65-F5344CB8AC3E}">
        <p14:creationId xmlns:p14="http://schemas.microsoft.com/office/powerpoint/2010/main" val="187496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2C70A2-B461-2813-677E-18181BF5B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7C85EB-8171-B6FE-96CD-3568F647D3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762E1-17BB-6F1C-3704-4AFCC7E87E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31AF6-F7A7-4D30-A15D-CFA9C45F880A}" type="datetime1">
              <a:rPr lang="en-US" smtClean="0"/>
              <a:t>3/21/2024</a:t>
            </a:fld>
            <a:endParaRPr lang="en-US"/>
          </a:p>
        </p:txBody>
      </p:sp>
      <p:sp>
        <p:nvSpPr>
          <p:cNvPr id="5" name="Footer Placeholder 4">
            <a:extLst>
              <a:ext uri="{FF2B5EF4-FFF2-40B4-BE49-F238E27FC236}">
                <a16:creationId xmlns:a16="http://schemas.microsoft.com/office/drawing/2014/main" id="{0FDDE173-60DB-0B55-02A8-E7F0073786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Dept of IT, CBIT</a:t>
            </a:r>
          </a:p>
        </p:txBody>
      </p:sp>
      <p:sp>
        <p:nvSpPr>
          <p:cNvPr id="6" name="Slide Number Placeholder 5">
            <a:extLst>
              <a:ext uri="{FF2B5EF4-FFF2-40B4-BE49-F238E27FC236}">
                <a16:creationId xmlns:a16="http://schemas.microsoft.com/office/drawing/2014/main" id="{776DF7D2-3EBD-0889-9D94-39A5630F6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55A76-94F5-4AEA-8BF2-0EA217556401}" type="slidenum">
              <a:rPr lang="en-US" smtClean="0"/>
              <a:t>‹#›</a:t>
            </a:fld>
            <a:endParaRPr lang="en-US"/>
          </a:p>
        </p:txBody>
      </p:sp>
    </p:spTree>
    <p:extLst>
      <p:ext uri="{BB962C8B-B14F-4D97-AF65-F5344CB8AC3E}">
        <p14:creationId xmlns:p14="http://schemas.microsoft.com/office/powerpoint/2010/main" val="1068676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5.jpg"/><Relationship Id="rId13" Type="http://schemas.openxmlformats.org/officeDocument/2006/relationships/image" Target="../media/image20.jpg"/><Relationship Id="rId18" Type="http://schemas.openxmlformats.org/officeDocument/2006/relationships/image" Target="../media/image25.jpg"/><Relationship Id="rId3" Type="http://schemas.openxmlformats.org/officeDocument/2006/relationships/image" Target="../media/image10.jpg"/><Relationship Id="rId21" Type="http://schemas.openxmlformats.org/officeDocument/2006/relationships/image" Target="../media/image28.jpg"/><Relationship Id="rId7" Type="http://schemas.openxmlformats.org/officeDocument/2006/relationships/image" Target="../media/image14.jpg"/><Relationship Id="rId12" Type="http://schemas.openxmlformats.org/officeDocument/2006/relationships/image" Target="../media/image19.jpg"/><Relationship Id="rId17" Type="http://schemas.openxmlformats.org/officeDocument/2006/relationships/image" Target="../media/image24.jpg"/><Relationship Id="rId2" Type="http://schemas.openxmlformats.org/officeDocument/2006/relationships/image" Target="../media/image9.jpg"/><Relationship Id="rId16" Type="http://schemas.openxmlformats.org/officeDocument/2006/relationships/image" Target="../media/image23.jpg"/><Relationship Id="rId20"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jpg"/><Relationship Id="rId5" Type="http://schemas.openxmlformats.org/officeDocument/2006/relationships/image" Target="../media/image12.jpg"/><Relationship Id="rId15" Type="http://schemas.openxmlformats.org/officeDocument/2006/relationships/image" Target="../media/image22.jpg"/><Relationship Id="rId23" Type="http://schemas.openxmlformats.org/officeDocument/2006/relationships/image" Target="../media/image30.jpg"/><Relationship Id="rId10" Type="http://schemas.openxmlformats.org/officeDocument/2006/relationships/image" Target="../media/image17.jpg"/><Relationship Id="rId19" Type="http://schemas.openxmlformats.org/officeDocument/2006/relationships/image" Target="../media/image26.jpg"/><Relationship Id="rId4" Type="http://schemas.openxmlformats.org/officeDocument/2006/relationships/image" Target="../media/image11.jpg"/><Relationship Id="rId9" Type="http://schemas.openxmlformats.org/officeDocument/2006/relationships/image" Target="../media/image16.jpg"/><Relationship Id="rId14" Type="http://schemas.openxmlformats.org/officeDocument/2006/relationships/image" Target="../media/image21.jpg"/><Relationship Id="rId22" Type="http://schemas.openxmlformats.org/officeDocument/2006/relationships/image" Target="../media/image29.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ACD984-B291-141D-85BD-022AC0E91198}"/>
              </a:ext>
            </a:extLst>
          </p:cNvPr>
          <p:cNvSpPr>
            <a:spLocks noGrp="1"/>
          </p:cNvSpPr>
          <p:nvPr>
            <p:ph type="title"/>
          </p:nvPr>
        </p:nvSpPr>
        <p:spPr/>
        <p:txBody>
          <a:bodyPr>
            <a:normAutofit/>
          </a:bodyPr>
          <a:lstStyle/>
          <a:p>
            <a:r>
              <a:rPr lang="en-US" dirty="0"/>
              <a:t>Greedy Method</a:t>
            </a:r>
            <a:br>
              <a:rPr lang="en-US" sz="6000" dirty="0"/>
            </a:br>
            <a:r>
              <a:rPr lang="en-US" sz="6000" dirty="0"/>
              <a:t>Unit-2, Module-2</a:t>
            </a:r>
            <a:endParaRPr lang="en-US" dirty="0"/>
          </a:p>
        </p:txBody>
      </p:sp>
      <p:sp>
        <p:nvSpPr>
          <p:cNvPr id="5" name="Footer Placeholder 4">
            <a:extLst>
              <a:ext uri="{FF2B5EF4-FFF2-40B4-BE49-F238E27FC236}">
                <a16:creationId xmlns:a16="http://schemas.microsoft.com/office/drawing/2014/main" id="{D63E0348-656B-24B7-7DB2-9B8FA8814339}"/>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293090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8977B-E323-BF73-AF84-9E21024735D2}"/>
              </a:ext>
            </a:extLst>
          </p:cNvPr>
          <p:cNvSpPr>
            <a:spLocks noGrp="1"/>
          </p:cNvSpPr>
          <p:nvPr>
            <p:ph type="title"/>
          </p:nvPr>
        </p:nvSpPr>
        <p:spPr/>
        <p:txBody>
          <a:bodyPr>
            <a:noAutofit/>
          </a:bodyPr>
          <a:lstStyle/>
          <a:p>
            <a:r>
              <a:rPr lang="en-US" sz="3200" dirty="0"/>
              <a:t>Greedy method control abstraction/ general  method</a:t>
            </a:r>
          </a:p>
        </p:txBody>
      </p:sp>
      <p:sp>
        <p:nvSpPr>
          <p:cNvPr id="3" name="Content Placeholder 2">
            <a:extLst>
              <a:ext uri="{FF2B5EF4-FFF2-40B4-BE49-F238E27FC236}">
                <a16:creationId xmlns:a16="http://schemas.microsoft.com/office/drawing/2014/main" id="{D6005AF0-C8F8-FA27-1FA0-DCAAFB777CDF}"/>
              </a:ext>
            </a:extLst>
          </p:cNvPr>
          <p:cNvSpPr>
            <a:spLocks noGrp="1"/>
          </p:cNvSpPr>
          <p:nvPr>
            <p:ph idx="1"/>
          </p:nvPr>
        </p:nvSpPr>
        <p:spPr/>
        <p:txBody>
          <a:bodyPr/>
          <a:lstStyle/>
          <a:p>
            <a:pPr marL="11206" indent="0" defTabSz="806867">
              <a:lnSpc>
                <a:spcPct val="100000"/>
              </a:lnSpc>
              <a:spcBef>
                <a:spcPts val="84"/>
              </a:spcBef>
              <a:buNone/>
              <a:tabLst>
                <a:tab pos="1475333" algn="l"/>
              </a:tabLst>
              <a:defRPr/>
            </a:pPr>
            <a:r>
              <a:rPr lang="en-US" sz="2800" dirty="0">
                <a:solidFill>
                  <a:srgbClr val="FF0033"/>
                </a:solidFill>
                <a:latin typeface="Times New Roman"/>
                <a:cs typeface="Times New Roman"/>
              </a:rPr>
              <a:t>Algorithm	</a:t>
            </a:r>
            <a:r>
              <a:rPr lang="en-US" sz="2800" spc="-4" dirty="0">
                <a:solidFill>
                  <a:prstClr val="black"/>
                </a:solidFill>
                <a:latin typeface="Times New Roman"/>
                <a:cs typeface="Times New Roman"/>
              </a:rPr>
              <a:t>Greedy(a, </a:t>
            </a:r>
            <a:r>
              <a:rPr lang="en-US" sz="2800" i="1" spc="-4" dirty="0">
                <a:solidFill>
                  <a:prstClr val="black"/>
                </a:solidFill>
                <a:latin typeface="Times New Roman"/>
                <a:cs typeface="Times New Roman"/>
              </a:rPr>
              <a:t>n</a:t>
            </a:r>
            <a:r>
              <a:rPr lang="en-US" sz="2800" spc="-4" dirty="0">
                <a:solidFill>
                  <a:prstClr val="black"/>
                </a:solidFill>
                <a:latin typeface="Times New Roman"/>
                <a:cs typeface="Times New Roman"/>
              </a:rPr>
              <a:t>)</a:t>
            </a:r>
            <a:endParaRPr lang="en-US" sz="2800" dirty="0">
              <a:solidFill>
                <a:prstClr val="black"/>
              </a:solidFill>
              <a:latin typeface="Times New Roman"/>
              <a:cs typeface="Times New Roman"/>
            </a:endParaRPr>
          </a:p>
          <a:p>
            <a:pPr marL="11206" indent="0" defTabSz="806867">
              <a:lnSpc>
                <a:spcPct val="100000"/>
              </a:lnSpc>
              <a:spcBef>
                <a:spcPts val="0"/>
              </a:spcBef>
              <a:buNone/>
              <a:defRPr/>
            </a:pPr>
            <a:r>
              <a:rPr lang="en-US" sz="2800" dirty="0">
                <a:solidFill>
                  <a:prstClr val="black"/>
                </a:solidFill>
                <a:latin typeface="Times New Roman"/>
                <a:cs typeface="Times New Roman"/>
              </a:rPr>
              <a:t>//</a:t>
            </a:r>
            <a:r>
              <a:rPr lang="en-US" sz="2800" spc="-31" dirty="0">
                <a:solidFill>
                  <a:prstClr val="black"/>
                </a:solidFill>
                <a:latin typeface="Times New Roman"/>
                <a:cs typeface="Times New Roman"/>
              </a:rPr>
              <a:t> </a:t>
            </a:r>
            <a:r>
              <a:rPr lang="en-US" sz="2800" spc="-4" dirty="0">
                <a:solidFill>
                  <a:prstClr val="black"/>
                </a:solidFill>
                <a:latin typeface="Times New Roman"/>
                <a:cs typeface="Times New Roman"/>
              </a:rPr>
              <a:t>a[1:</a:t>
            </a:r>
            <a:r>
              <a:rPr lang="en-US" sz="2800" i="1" spc="-4" dirty="0">
                <a:solidFill>
                  <a:prstClr val="black"/>
                </a:solidFill>
                <a:latin typeface="Times New Roman"/>
                <a:cs typeface="Times New Roman"/>
              </a:rPr>
              <a:t>n</a:t>
            </a:r>
            <a:r>
              <a:rPr lang="en-US" sz="2800" spc="-4" dirty="0">
                <a:solidFill>
                  <a:prstClr val="black"/>
                </a:solidFill>
                <a:latin typeface="Times New Roman"/>
                <a:cs typeface="Times New Roman"/>
              </a:rPr>
              <a:t>]</a:t>
            </a:r>
            <a:r>
              <a:rPr lang="en-US" sz="2800" spc="4" dirty="0">
                <a:solidFill>
                  <a:prstClr val="black"/>
                </a:solidFill>
                <a:latin typeface="Times New Roman"/>
                <a:cs typeface="Times New Roman"/>
              </a:rPr>
              <a:t> </a:t>
            </a:r>
            <a:r>
              <a:rPr lang="en-US" sz="2800" spc="-4" dirty="0">
                <a:solidFill>
                  <a:prstClr val="black"/>
                </a:solidFill>
                <a:latin typeface="Times New Roman"/>
                <a:cs typeface="Times New Roman"/>
              </a:rPr>
              <a:t>contains</a:t>
            </a:r>
            <a:r>
              <a:rPr lang="en-US" sz="2800" spc="-9" dirty="0">
                <a:solidFill>
                  <a:prstClr val="black"/>
                </a:solidFill>
                <a:latin typeface="Times New Roman"/>
                <a:cs typeface="Times New Roman"/>
              </a:rPr>
              <a:t> </a:t>
            </a:r>
            <a:r>
              <a:rPr lang="en-US" sz="2800" dirty="0">
                <a:solidFill>
                  <a:prstClr val="black"/>
                </a:solidFill>
                <a:latin typeface="Times New Roman"/>
                <a:cs typeface="Times New Roman"/>
              </a:rPr>
              <a:t>the</a:t>
            </a:r>
            <a:r>
              <a:rPr lang="en-US" sz="2800" spc="-22" dirty="0">
                <a:solidFill>
                  <a:prstClr val="black"/>
                </a:solidFill>
                <a:latin typeface="Times New Roman"/>
                <a:cs typeface="Times New Roman"/>
              </a:rPr>
              <a:t> </a:t>
            </a:r>
            <a:r>
              <a:rPr lang="en-US" sz="2800" i="1" spc="-4" dirty="0">
                <a:solidFill>
                  <a:prstClr val="black"/>
                </a:solidFill>
                <a:latin typeface="Times New Roman"/>
                <a:cs typeface="Times New Roman"/>
              </a:rPr>
              <a:t>n</a:t>
            </a:r>
            <a:r>
              <a:rPr lang="en-US" sz="2800" spc="-13" dirty="0">
                <a:solidFill>
                  <a:prstClr val="black"/>
                </a:solidFill>
                <a:latin typeface="Times New Roman"/>
                <a:cs typeface="Times New Roman"/>
              </a:rPr>
              <a:t> </a:t>
            </a:r>
            <a:r>
              <a:rPr lang="en-US" sz="2800" dirty="0">
                <a:solidFill>
                  <a:prstClr val="black"/>
                </a:solidFill>
                <a:latin typeface="Times New Roman"/>
                <a:cs typeface="Times New Roman"/>
              </a:rPr>
              <a:t>inputs</a:t>
            </a:r>
          </a:p>
          <a:p>
            <a:pPr marL="11206" indent="0" defTabSz="806867">
              <a:lnSpc>
                <a:spcPct val="100000"/>
              </a:lnSpc>
              <a:spcBef>
                <a:spcPts val="0"/>
              </a:spcBef>
              <a:buNone/>
              <a:defRPr/>
            </a:pPr>
            <a:r>
              <a:rPr lang="en-US" sz="2800" spc="-4" dirty="0">
                <a:solidFill>
                  <a:prstClr val="black"/>
                </a:solidFill>
                <a:latin typeface="Times New Roman"/>
                <a:cs typeface="Times New Roman"/>
              </a:rPr>
              <a:t>{</a:t>
            </a:r>
            <a:endParaRPr lang="en-US" sz="2800" dirty="0">
              <a:solidFill>
                <a:prstClr val="black"/>
              </a:solidFill>
              <a:latin typeface="Times New Roman"/>
              <a:cs typeface="Times New Roman"/>
            </a:endParaRPr>
          </a:p>
          <a:p>
            <a:pPr marL="313221" marR="1056211" indent="0" defTabSz="806867">
              <a:lnSpc>
                <a:spcPct val="100000"/>
              </a:lnSpc>
              <a:spcBef>
                <a:spcPts val="0"/>
              </a:spcBef>
              <a:buNone/>
              <a:tabLst>
                <a:tab pos="1623259" algn="l"/>
              </a:tabLst>
              <a:defRPr/>
            </a:pPr>
            <a:r>
              <a:rPr lang="en-US" sz="2800" dirty="0">
                <a:solidFill>
                  <a:srgbClr val="FF0033"/>
                </a:solidFill>
                <a:latin typeface="Times New Roman"/>
                <a:cs typeface="Times New Roman"/>
              </a:rPr>
              <a:t>for</a:t>
            </a:r>
            <a:r>
              <a:rPr lang="en-US" sz="2800" spc="-13" dirty="0">
                <a:solidFill>
                  <a:srgbClr val="FF0033"/>
                </a:solidFill>
                <a:latin typeface="Times New Roman"/>
                <a:cs typeface="Times New Roman"/>
              </a:rPr>
              <a:t> </a:t>
            </a:r>
            <a:r>
              <a:rPr lang="en-US" sz="2800" i="1" spc="-9" dirty="0" err="1">
                <a:solidFill>
                  <a:prstClr val="black"/>
                </a:solidFill>
                <a:latin typeface="Times New Roman"/>
                <a:cs typeface="Times New Roman"/>
              </a:rPr>
              <a:t>i</a:t>
            </a:r>
            <a:r>
              <a:rPr lang="en-US" sz="2800" spc="-9" dirty="0">
                <a:solidFill>
                  <a:prstClr val="black"/>
                </a:solidFill>
                <a:latin typeface="Times New Roman"/>
                <a:cs typeface="Times New Roman"/>
              </a:rPr>
              <a:t>=1</a:t>
            </a:r>
            <a:r>
              <a:rPr lang="en-US" sz="2800" spc="-4" dirty="0">
                <a:solidFill>
                  <a:prstClr val="black"/>
                </a:solidFill>
                <a:latin typeface="Times New Roman"/>
                <a:cs typeface="Times New Roman"/>
              </a:rPr>
              <a:t> </a:t>
            </a:r>
            <a:r>
              <a:rPr lang="en-US" sz="2800" dirty="0">
                <a:solidFill>
                  <a:prstClr val="black"/>
                </a:solidFill>
                <a:latin typeface="Times New Roman"/>
                <a:cs typeface="Times New Roman"/>
              </a:rPr>
              <a:t>to</a:t>
            </a:r>
            <a:r>
              <a:rPr lang="en-US" sz="2800" spc="-9" dirty="0">
                <a:solidFill>
                  <a:prstClr val="black"/>
                </a:solidFill>
                <a:latin typeface="Times New Roman"/>
                <a:cs typeface="Times New Roman"/>
              </a:rPr>
              <a:t> </a:t>
            </a:r>
            <a:r>
              <a:rPr lang="en-US" sz="2800" i="1" spc="-4" dirty="0">
                <a:solidFill>
                  <a:prstClr val="black"/>
                </a:solidFill>
                <a:latin typeface="Times New Roman"/>
                <a:cs typeface="Times New Roman"/>
              </a:rPr>
              <a:t>n</a:t>
            </a:r>
            <a:r>
              <a:rPr lang="en-US" sz="2800" spc="4" dirty="0">
                <a:solidFill>
                  <a:prstClr val="black"/>
                </a:solidFill>
                <a:latin typeface="Times New Roman"/>
                <a:cs typeface="Times New Roman"/>
              </a:rPr>
              <a:t> </a:t>
            </a:r>
            <a:r>
              <a:rPr lang="en-US" sz="2800" spc="-4" dirty="0">
                <a:solidFill>
                  <a:srgbClr val="FF0033"/>
                </a:solidFill>
                <a:latin typeface="Times New Roman"/>
                <a:cs typeface="Times New Roman"/>
              </a:rPr>
              <a:t>do </a:t>
            </a:r>
            <a:r>
              <a:rPr lang="en-US" sz="2800" dirty="0">
                <a:solidFill>
                  <a:prstClr val="black"/>
                </a:solidFill>
                <a:latin typeface="Times New Roman"/>
                <a:cs typeface="Times New Roman"/>
              </a:rPr>
              <a:t>//Initialize</a:t>
            </a:r>
            <a:r>
              <a:rPr lang="en-US" sz="2800" spc="-115" dirty="0">
                <a:solidFill>
                  <a:prstClr val="black"/>
                </a:solidFill>
                <a:latin typeface="Times New Roman"/>
                <a:cs typeface="Times New Roman"/>
              </a:rPr>
              <a:t> </a:t>
            </a:r>
            <a:r>
              <a:rPr lang="en-US" sz="2800" dirty="0">
                <a:solidFill>
                  <a:prstClr val="black"/>
                </a:solidFill>
                <a:latin typeface="Times New Roman"/>
                <a:cs typeface="Times New Roman"/>
              </a:rPr>
              <a:t>solution </a:t>
            </a:r>
          </a:p>
          <a:p>
            <a:pPr marL="313221" indent="0" defTabSz="806867">
              <a:lnSpc>
                <a:spcPct val="100000"/>
              </a:lnSpc>
              <a:spcBef>
                <a:spcPts val="0"/>
              </a:spcBef>
              <a:buNone/>
              <a:defRPr/>
            </a:pPr>
            <a:r>
              <a:rPr lang="en-US" sz="2800" spc="-4" dirty="0">
                <a:solidFill>
                  <a:prstClr val="black"/>
                </a:solidFill>
                <a:latin typeface="Times New Roman"/>
                <a:cs typeface="Times New Roman"/>
              </a:rPr>
              <a:t>{</a:t>
            </a:r>
            <a:endParaRPr lang="en-US" sz="2800" dirty="0">
              <a:solidFill>
                <a:prstClr val="black"/>
              </a:solidFill>
              <a:latin typeface="Times New Roman"/>
              <a:cs typeface="Times New Roman"/>
            </a:endParaRPr>
          </a:p>
          <a:p>
            <a:pPr marL="818073" indent="0" defTabSz="806867">
              <a:lnSpc>
                <a:spcPct val="100000"/>
              </a:lnSpc>
              <a:spcBef>
                <a:spcPts val="0"/>
              </a:spcBef>
              <a:buNone/>
              <a:defRPr/>
            </a:pPr>
            <a:r>
              <a:rPr lang="en-US" sz="2800" i="1" spc="-4" dirty="0">
                <a:solidFill>
                  <a:prstClr val="black"/>
                </a:solidFill>
                <a:latin typeface="Times New Roman"/>
                <a:cs typeface="Times New Roman"/>
              </a:rPr>
              <a:t>x</a:t>
            </a:r>
            <a:r>
              <a:rPr lang="en-US" sz="2800" spc="-4" dirty="0">
                <a:solidFill>
                  <a:prstClr val="black"/>
                </a:solidFill>
                <a:latin typeface="Times New Roman"/>
                <a:cs typeface="Times New Roman"/>
              </a:rPr>
              <a:t>:=Select(a);</a:t>
            </a:r>
            <a:endParaRPr lang="en-US" sz="2800" dirty="0">
              <a:solidFill>
                <a:prstClr val="black"/>
              </a:solidFill>
              <a:latin typeface="Times New Roman"/>
              <a:cs typeface="Times New Roman"/>
            </a:endParaRPr>
          </a:p>
          <a:p>
            <a:pPr marL="1624378" marR="4483" indent="-806867" defTabSz="806867">
              <a:lnSpc>
                <a:spcPct val="100000"/>
              </a:lnSpc>
              <a:spcBef>
                <a:spcPts val="0"/>
              </a:spcBef>
              <a:buNone/>
              <a:tabLst>
                <a:tab pos="1166034" algn="l"/>
              </a:tabLst>
              <a:defRPr/>
            </a:pPr>
            <a:r>
              <a:rPr lang="en-US" sz="2800" dirty="0">
                <a:solidFill>
                  <a:srgbClr val="FF0033"/>
                </a:solidFill>
                <a:latin typeface="Times New Roman"/>
                <a:cs typeface="Times New Roman"/>
              </a:rPr>
              <a:t>if	</a:t>
            </a:r>
            <a:r>
              <a:rPr lang="en-US" sz="2800" spc="-4" dirty="0">
                <a:solidFill>
                  <a:prstClr val="black"/>
                </a:solidFill>
                <a:latin typeface="Times New Roman"/>
                <a:cs typeface="Times New Roman"/>
              </a:rPr>
              <a:t>Feasible(solution, </a:t>
            </a:r>
            <a:r>
              <a:rPr lang="en-US" sz="2800" i="1" spc="-4" dirty="0">
                <a:solidFill>
                  <a:prstClr val="black"/>
                </a:solidFill>
                <a:latin typeface="Times New Roman"/>
                <a:cs typeface="Times New Roman"/>
              </a:rPr>
              <a:t>x</a:t>
            </a:r>
            <a:r>
              <a:rPr lang="en-US" sz="2800" spc="-4" dirty="0">
                <a:solidFill>
                  <a:prstClr val="black"/>
                </a:solidFill>
                <a:latin typeface="Times New Roman"/>
                <a:cs typeface="Times New Roman"/>
              </a:rPr>
              <a:t>) </a:t>
            </a:r>
            <a:r>
              <a:rPr lang="en-US" sz="2800" spc="-4" dirty="0">
                <a:solidFill>
                  <a:srgbClr val="FF0033"/>
                </a:solidFill>
                <a:latin typeface="Times New Roman"/>
                <a:cs typeface="Times New Roman"/>
              </a:rPr>
              <a:t>then </a:t>
            </a:r>
            <a:r>
              <a:rPr lang="en-US" sz="2800" dirty="0">
                <a:solidFill>
                  <a:srgbClr val="FF0033"/>
                </a:solidFill>
                <a:latin typeface="Times New Roman"/>
                <a:cs typeface="Times New Roman"/>
              </a:rPr>
              <a:t> </a:t>
            </a:r>
          </a:p>
          <a:p>
            <a:pPr marL="1624378" marR="4483" indent="-806867" defTabSz="806867">
              <a:lnSpc>
                <a:spcPct val="100000"/>
              </a:lnSpc>
              <a:spcBef>
                <a:spcPts val="0"/>
              </a:spcBef>
              <a:buNone/>
              <a:tabLst>
                <a:tab pos="1166034" algn="l"/>
              </a:tabLst>
              <a:defRPr/>
            </a:pPr>
            <a:r>
              <a:rPr lang="en-US" sz="2800" spc="-4" dirty="0">
                <a:solidFill>
                  <a:prstClr val="black"/>
                </a:solidFill>
                <a:latin typeface="Times New Roman"/>
                <a:cs typeface="Times New Roman"/>
              </a:rPr>
              <a:t>solution=Union(solution, </a:t>
            </a:r>
            <a:r>
              <a:rPr lang="en-US" sz="2800" i="1" spc="-4" dirty="0">
                <a:solidFill>
                  <a:prstClr val="black"/>
                </a:solidFill>
                <a:latin typeface="Times New Roman"/>
                <a:cs typeface="Times New Roman"/>
              </a:rPr>
              <a:t>x</a:t>
            </a:r>
            <a:r>
              <a:rPr lang="en-US" sz="2800" spc="-4" dirty="0">
                <a:solidFill>
                  <a:prstClr val="black"/>
                </a:solidFill>
                <a:latin typeface="Times New Roman"/>
                <a:cs typeface="Times New Roman"/>
              </a:rPr>
              <a:t>)</a:t>
            </a:r>
            <a:endParaRPr lang="en-US" sz="2800" dirty="0">
              <a:solidFill>
                <a:prstClr val="black"/>
              </a:solidFill>
              <a:latin typeface="Times New Roman"/>
              <a:cs typeface="Times New Roman"/>
            </a:endParaRPr>
          </a:p>
          <a:p>
            <a:pPr marL="313221" indent="0" defTabSz="806867">
              <a:lnSpc>
                <a:spcPct val="100000"/>
              </a:lnSpc>
              <a:spcBef>
                <a:spcPts val="0"/>
              </a:spcBef>
              <a:buNone/>
              <a:defRPr/>
            </a:pPr>
            <a:r>
              <a:rPr lang="en-US" sz="2800" spc="-4" dirty="0">
                <a:solidFill>
                  <a:prstClr val="black"/>
                </a:solidFill>
                <a:latin typeface="Times New Roman"/>
                <a:cs typeface="Times New Roman"/>
              </a:rPr>
              <a:t>}</a:t>
            </a:r>
            <a:endParaRPr lang="en-US" sz="2800" dirty="0">
              <a:solidFill>
                <a:prstClr val="black"/>
              </a:solidFill>
              <a:latin typeface="Times New Roman"/>
              <a:cs typeface="Times New Roman"/>
            </a:endParaRPr>
          </a:p>
          <a:p>
            <a:pPr marL="11206" indent="0" defTabSz="806867">
              <a:lnSpc>
                <a:spcPct val="100000"/>
              </a:lnSpc>
              <a:spcBef>
                <a:spcPts val="0"/>
              </a:spcBef>
              <a:buNone/>
              <a:defRPr/>
            </a:pPr>
            <a:r>
              <a:rPr lang="en-US" sz="2800" spc="-4" dirty="0">
                <a:solidFill>
                  <a:srgbClr val="FF0033"/>
                </a:solidFill>
                <a:latin typeface="Times New Roman"/>
                <a:cs typeface="Times New Roman"/>
              </a:rPr>
              <a:t>return</a:t>
            </a:r>
            <a:r>
              <a:rPr lang="en-US" sz="2800" spc="-18" dirty="0">
                <a:solidFill>
                  <a:srgbClr val="FF0033"/>
                </a:solidFill>
                <a:latin typeface="Times New Roman"/>
                <a:cs typeface="Times New Roman"/>
              </a:rPr>
              <a:t> </a:t>
            </a:r>
            <a:r>
              <a:rPr lang="en-US" sz="2800" dirty="0">
                <a:solidFill>
                  <a:prstClr val="black"/>
                </a:solidFill>
                <a:latin typeface="Times New Roman"/>
                <a:cs typeface="Times New Roman"/>
              </a:rPr>
              <a:t>solution;</a:t>
            </a:r>
          </a:p>
          <a:p>
            <a:pPr marL="11206" indent="0" defTabSz="806867">
              <a:lnSpc>
                <a:spcPct val="100000"/>
              </a:lnSpc>
              <a:spcBef>
                <a:spcPts val="0"/>
              </a:spcBef>
              <a:buNone/>
              <a:defRPr/>
            </a:pPr>
            <a:r>
              <a:rPr lang="en-US" sz="2800" spc="-4" dirty="0">
                <a:solidFill>
                  <a:prstClr val="black"/>
                </a:solidFill>
                <a:latin typeface="Times New Roman"/>
                <a:cs typeface="Times New Roman"/>
              </a:rPr>
              <a:t>}</a:t>
            </a:r>
            <a:endParaRPr lang="en-US" sz="2800" dirty="0">
              <a:solidFill>
                <a:prstClr val="black"/>
              </a:solidFill>
              <a:latin typeface="Times New Roman"/>
              <a:cs typeface="Times New Roman"/>
            </a:endParaRPr>
          </a:p>
          <a:p>
            <a:pPr marL="0" indent="0">
              <a:buNone/>
            </a:pPr>
            <a:endParaRPr lang="en-US" dirty="0"/>
          </a:p>
        </p:txBody>
      </p:sp>
      <p:sp>
        <p:nvSpPr>
          <p:cNvPr id="4" name="Footer Placeholder 3">
            <a:extLst>
              <a:ext uri="{FF2B5EF4-FFF2-40B4-BE49-F238E27FC236}">
                <a16:creationId xmlns:a16="http://schemas.microsoft.com/office/drawing/2014/main" id="{78B5C64A-B959-3299-2CC9-D90A89A8FE8C}"/>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388484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67D6-2A53-6808-1260-772F5B478FA6}"/>
              </a:ext>
            </a:extLst>
          </p:cNvPr>
          <p:cNvSpPr>
            <a:spLocks noGrp="1"/>
          </p:cNvSpPr>
          <p:nvPr>
            <p:ph type="title"/>
          </p:nvPr>
        </p:nvSpPr>
        <p:spPr/>
        <p:txBody>
          <a:bodyPr/>
          <a:lstStyle/>
          <a:p>
            <a:r>
              <a:rPr lang="en-US" dirty="0"/>
              <a:t>Structure of Greedy Algorithm</a:t>
            </a:r>
          </a:p>
        </p:txBody>
      </p:sp>
      <p:sp>
        <p:nvSpPr>
          <p:cNvPr id="3" name="Content Placeholder 2">
            <a:extLst>
              <a:ext uri="{FF2B5EF4-FFF2-40B4-BE49-F238E27FC236}">
                <a16:creationId xmlns:a16="http://schemas.microsoft.com/office/drawing/2014/main" id="{BA145238-6D78-3CB9-A774-280923F64638}"/>
              </a:ext>
            </a:extLst>
          </p:cNvPr>
          <p:cNvSpPr>
            <a:spLocks noGrp="1"/>
          </p:cNvSpPr>
          <p:nvPr>
            <p:ph idx="1"/>
          </p:nvPr>
        </p:nvSpPr>
        <p:spPr/>
        <p:txBody>
          <a:bodyPr/>
          <a:lstStyle/>
          <a:p>
            <a:r>
              <a:rPr lang="en-US" dirty="0"/>
              <a:t>Initially the set of chosen items is empty i.e., solution set.</a:t>
            </a:r>
          </a:p>
          <a:p>
            <a:pPr marL="457200"/>
            <a:r>
              <a:rPr lang="en-US" dirty="0"/>
              <a:t>At each step</a:t>
            </a:r>
          </a:p>
          <a:p>
            <a:pPr marL="914400" lvl="1"/>
            <a:r>
              <a:rPr lang="en-US" dirty="0"/>
              <a:t>item will be added in a solution set by using selection function.</a:t>
            </a:r>
          </a:p>
          <a:p>
            <a:pPr marL="914400" lvl="1"/>
            <a:r>
              <a:rPr lang="en-US" dirty="0"/>
              <a:t>IF the set would no longer be feasible</a:t>
            </a:r>
          </a:p>
          <a:p>
            <a:pPr marL="1371600" lvl="2"/>
            <a:r>
              <a:rPr lang="en-US" dirty="0"/>
              <a:t>reject items under consideration (and is never consider again).</a:t>
            </a:r>
          </a:p>
          <a:p>
            <a:pPr marL="457200"/>
            <a:r>
              <a:rPr lang="en-US" dirty="0"/>
              <a:t>ELSE IF set is still feasible THEN</a:t>
            </a:r>
          </a:p>
          <a:p>
            <a:pPr marL="914400" lvl="1"/>
            <a:r>
              <a:rPr lang="en-US" dirty="0"/>
              <a:t>add the current item.</a:t>
            </a:r>
          </a:p>
          <a:p>
            <a:endParaRPr lang="en-US" dirty="0"/>
          </a:p>
        </p:txBody>
      </p:sp>
      <p:sp>
        <p:nvSpPr>
          <p:cNvPr id="4" name="Footer Placeholder 3">
            <a:extLst>
              <a:ext uri="{FF2B5EF4-FFF2-40B4-BE49-F238E27FC236}">
                <a16:creationId xmlns:a16="http://schemas.microsoft.com/office/drawing/2014/main" id="{81CD3F78-3B92-11DD-817E-5021839C13DF}"/>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357879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2ED8-570E-A033-486C-95DB0B4E46B1}"/>
              </a:ext>
            </a:extLst>
          </p:cNvPr>
          <p:cNvSpPr>
            <a:spLocks noGrp="1"/>
          </p:cNvSpPr>
          <p:nvPr>
            <p:ph type="title"/>
          </p:nvPr>
        </p:nvSpPr>
        <p:spPr/>
        <p:txBody>
          <a:bodyPr/>
          <a:lstStyle/>
          <a:p>
            <a:r>
              <a:rPr lang="en-US" dirty="0"/>
              <a:t>Characteristics of Greedy Method</a:t>
            </a:r>
          </a:p>
        </p:txBody>
      </p:sp>
      <p:sp>
        <p:nvSpPr>
          <p:cNvPr id="3" name="Content Placeholder 2">
            <a:extLst>
              <a:ext uri="{FF2B5EF4-FFF2-40B4-BE49-F238E27FC236}">
                <a16:creationId xmlns:a16="http://schemas.microsoft.com/office/drawing/2014/main" id="{27000476-0936-075C-E489-7A4EE279F4B8}"/>
              </a:ext>
            </a:extLst>
          </p:cNvPr>
          <p:cNvSpPr>
            <a:spLocks noGrp="1"/>
          </p:cNvSpPr>
          <p:nvPr>
            <p:ph idx="1"/>
          </p:nvPr>
        </p:nvSpPr>
        <p:spPr/>
        <p:txBody>
          <a:bodyPr/>
          <a:lstStyle/>
          <a:p>
            <a:r>
              <a:rPr lang="en-US" sz="2471" dirty="0"/>
              <a:t>To construct the solution in an optimal way Algorithm maintains two sets. They are:</a:t>
            </a:r>
          </a:p>
          <a:p>
            <a:pPr lvl="1"/>
            <a:r>
              <a:rPr lang="en-US" sz="2180" dirty="0"/>
              <a:t>Chosen items set</a:t>
            </a:r>
          </a:p>
          <a:p>
            <a:pPr lvl="1"/>
            <a:r>
              <a:rPr lang="en-US" sz="2180" dirty="0"/>
              <a:t>Rejected items set</a:t>
            </a:r>
          </a:p>
          <a:p>
            <a:r>
              <a:rPr lang="en-US" sz="2471" dirty="0"/>
              <a:t>Greedy algorithm makes good local choices. They are:</a:t>
            </a:r>
          </a:p>
          <a:p>
            <a:pPr lvl="1"/>
            <a:r>
              <a:rPr lang="en-US" sz="2180" dirty="0"/>
              <a:t>An optimal solution</a:t>
            </a:r>
          </a:p>
          <a:p>
            <a:pPr lvl="1"/>
            <a:r>
              <a:rPr lang="en-US" sz="2180" dirty="0"/>
              <a:t>A Feasible solution</a:t>
            </a:r>
            <a:endParaRPr lang="en-US" dirty="0"/>
          </a:p>
        </p:txBody>
      </p:sp>
      <p:sp>
        <p:nvSpPr>
          <p:cNvPr id="4" name="Footer Placeholder 3">
            <a:extLst>
              <a:ext uri="{FF2B5EF4-FFF2-40B4-BE49-F238E27FC236}">
                <a16:creationId xmlns:a16="http://schemas.microsoft.com/office/drawing/2014/main" id="{20A7D3AB-339F-D518-FF9A-A4EF2E6C3CD3}"/>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368231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6BD6-806E-73A2-17C1-093CC58AD8BE}"/>
              </a:ext>
            </a:extLst>
          </p:cNvPr>
          <p:cNvSpPr>
            <a:spLocks noGrp="1"/>
          </p:cNvSpPr>
          <p:nvPr>
            <p:ph type="title"/>
          </p:nvPr>
        </p:nvSpPr>
        <p:spPr/>
        <p:txBody>
          <a:bodyPr/>
          <a:lstStyle/>
          <a:p>
            <a:r>
              <a:rPr lang="en-US" dirty="0"/>
              <a:t>Applications of Greedy Method</a:t>
            </a:r>
          </a:p>
        </p:txBody>
      </p:sp>
      <p:sp>
        <p:nvSpPr>
          <p:cNvPr id="3" name="Content Placeholder 2">
            <a:extLst>
              <a:ext uri="{FF2B5EF4-FFF2-40B4-BE49-F238E27FC236}">
                <a16:creationId xmlns:a16="http://schemas.microsoft.com/office/drawing/2014/main" id="{F0401637-DD0B-F18A-7B25-12DF13D58DCD}"/>
              </a:ext>
            </a:extLst>
          </p:cNvPr>
          <p:cNvSpPr>
            <a:spLocks noGrp="1"/>
          </p:cNvSpPr>
          <p:nvPr>
            <p:ph idx="1"/>
          </p:nvPr>
        </p:nvSpPr>
        <p:spPr/>
        <p:txBody>
          <a:bodyPr/>
          <a:lstStyle/>
          <a:p>
            <a:r>
              <a:rPr lang="en-US" sz="2800" dirty="0"/>
              <a:t>Fractional knapsack algorithm</a:t>
            </a:r>
          </a:p>
          <a:p>
            <a:r>
              <a:rPr lang="en-US" sz="2800" dirty="0"/>
              <a:t>Optimal Storage on tapes</a:t>
            </a:r>
          </a:p>
          <a:p>
            <a:r>
              <a:rPr lang="en-US" sz="2800" dirty="0"/>
              <a:t>Job sequencing with deadline</a:t>
            </a:r>
          </a:p>
          <a:p>
            <a:r>
              <a:rPr lang="en-US" sz="2800" dirty="0"/>
              <a:t>Single source shortest path</a:t>
            </a:r>
          </a:p>
          <a:p>
            <a:pPr lvl="1"/>
            <a:r>
              <a:rPr lang="en-US" dirty="0"/>
              <a:t>Dijkstra's SSSP algorithm</a:t>
            </a:r>
          </a:p>
          <a:p>
            <a:r>
              <a:rPr lang="en-US" sz="2800" dirty="0"/>
              <a:t>Activity Selection Problem</a:t>
            </a:r>
          </a:p>
          <a:p>
            <a:r>
              <a:rPr lang="en-US" sz="2800" dirty="0"/>
              <a:t>Minimum Cost Spanning Tree</a:t>
            </a:r>
            <a:endParaRPr lang="en-US" dirty="0"/>
          </a:p>
        </p:txBody>
      </p:sp>
      <p:sp>
        <p:nvSpPr>
          <p:cNvPr id="4" name="Footer Placeholder 3">
            <a:extLst>
              <a:ext uri="{FF2B5EF4-FFF2-40B4-BE49-F238E27FC236}">
                <a16:creationId xmlns:a16="http://schemas.microsoft.com/office/drawing/2014/main" id="{C0512804-7032-AD87-4916-6E19E2545499}"/>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262964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AA53-ECB2-ECB9-71D1-67A55A82C991}"/>
              </a:ext>
            </a:extLst>
          </p:cNvPr>
          <p:cNvSpPr>
            <a:spLocks noGrp="1"/>
          </p:cNvSpPr>
          <p:nvPr>
            <p:ph type="title"/>
          </p:nvPr>
        </p:nvSpPr>
        <p:spPr/>
        <p:txBody>
          <a:bodyPr/>
          <a:lstStyle/>
          <a:p>
            <a:r>
              <a:rPr lang="en-US" altLang="en-US" dirty="0"/>
              <a:t>Example: Counting money</a:t>
            </a:r>
            <a:endParaRPr lang="en-US" dirty="0"/>
          </a:p>
        </p:txBody>
      </p:sp>
      <p:sp>
        <p:nvSpPr>
          <p:cNvPr id="3" name="Content Placeholder 2">
            <a:extLst>
              <a:ext uri="{FF2B5EF4-FFF2-40B4-BE49-F238E27FC236}">
                <a16:creationId xmlns:a16="http://schemas.microsoft.com/office/drawing/2014/main" id="{E7DD755E-4C87-D7F5-A2D6-3E9ACC459A1F}"/>
              </a:ext>
            </a:extLst>
          </p:cNvPr>
          <p:cNvSpPr>
            <a:spLocks noGrp="1"/>
          </p:cNvSpPr>
          <p:nvPr>
            <p:ph idx="1"/>
          </p:nvPr>
        </p:nvSpPr>
        <p:spPr/>
        <p:txBody>
          <a:bodyPr>
            <a:normAutofit lnSpcReduction="10000"/>
          </a:bodyPr>
          <a:lstStyle/>
          <a:p>
            <a:pPr>
              <a:lnSpc>
                <a:spcPct val="90000"/>
              </a:lnSpc>
            </a:pPr>
            <a:r>
              <a:rPr lang="en-US" altLang="en-US" dirty="0"/>
              <a:t>Suppose you want to count out a certain amount of money, using the fewest possible bills and coins</a:t>
            </a:r>
          </a:p>
          <a:p>
            <a:pPr>
              <a:lnSpc>
                <a:spcPct val="90000"/>
              </a:lnSpc>
            </a:pPr>
            <a:r>
              <a:rPr lang="en-US" altLang="en-US" dirty="0"/>
              <a:t>A greedy algorithm would do this would be:</a:t>
            </a:r>
            <a:br>
              <a:rPr lang="en-US" altLang="en-US" dirty="0"/>
            </a:br>
            <a:r>
              <a:rPr lang="en-US" altLang="en-US" dirty="0">
                <a:solidFill>
                  <a:srgbClr val="0070C0"/>
                </a:solidFill>
              </a:rPr>
              <a:t>At each step, take the largest possible bill or coin that does not overshoot</a:t>
            </a:r>
          </a:p>
          <a:p>
            <a:pPr lvl="1">
              <a:lnSpc>
                <a:spcPct val="90000"/>
              </a:lnSpc>
            </a:pPr>
            <a:r>
              <a:rPr lang="en-US" altLang="en-US" dirty="0"/>
              <a:t>Example: To make $6.39, you can choose:</a:t>
            </a:r>
          </a:p>
          <a:p>
            <a:pPr lvl="2">
              <a:lnSpc>
                <a:spcPct val="90000"/>
              </a:lnSpc>
            </a:pPr>
            <a:r>
              <a:rPr lang="en-US" altLang="en-US" dirty="0"/>
              <a:t>a $5 bill</a:t>
            </a:r>
          </a:p>
          <a:p>
            <a:pPr lvl="2">
              <a:lnSpc>
                <a:spcPct val="90000"/>
              </a:lnSpc>
            </a:pPr>
            <a:r>
              <a:rPr lang="en-US" altLang="en-US" dirty="0"/>
              <a:t>a $1 bill, to make $6</a:t>
            </a:r>
          </a:p>
          <a:p>
            <a:pPr lvl="2">
              <a:lnSpc>
                <a:spcPct val="90000"/>
              </a:lnSpc>
            </a:pPr>
            <a:r>
              <a:rPr lang="en-US" altLang="en-US" dirty="0"/>
              <a:t>a 25¢ coin, to make $6.25</a:t>
            </a:r>
          </a:p>
          <a:p>
            <a:pPr lvl="2">
              <a:lnSpc>
                <a:spcPct val="90000"/>
              </a:lnSpc>
            </a:pPr>
            <a:r>
              <a:rPr lang="en-US" altLang="en-US" dirty="0"/>
              <a:t>A 10¢ coin, to make $6.35</a:t>
            </a:r>
          </a:p>
          <a:p>
            <a:pPr lvl="2">
              <a:lnSpc>
                <a:spcPct val="90000"/>
              </a:lnSpc>
            </a:pPr>
            <a:r>
              <a:rPr lang="en-US" altLang="en-US" dirty="0"/>
              <a:t>four 1¢ coins, to make $6.39</a:t>
            </a:r>
          </a:p>
          <a:p>
            <a:pPr>
              <a:lnSpc>
                <a:spcPct val="90000"/>
              </a:lnSpc>
            </a:pPr>
            <a:r>
              <a:rPr lang="en-US" altLang="en-US" dirty="0"/>
              <a:t>For US money, the greedy algorithm always gives the optimum solution</a:t>
            </a:r>
          </a:p>
        </p:txBody>
      </p:sp>
      <p:sp>
        <p:nvSpPr>
          <p:cNvPr id="4" name="Footer Placeholder 3">
            <a:extLst>
              <a:ext uri="{FF2B5EF4-FFF2-40B4-BE49-F238E27FC236}">
                <a16:creationId xmlns:a16="http://schemas.microsoft.com/office/drawing/2014/main" id="{82680D01-5B69-44E9-C1B0-18A91FDBBB7A}"/>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3281649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3D55-4F07-DEE5-3213-C33432705A5D}"/>
              </a:ext>
            </a:extLst>
          </p:cNvPr>
          <p:cNvSpPr>
            <a:spLocks noGrp="1"/>
          </p:cNvSpPr>
          <p:nvPr>
            <p:ph type="title"/>
          </p:nvPr>
        </p:nvSpPr>
        <p:spPr/>
        <p:txBody>
          <a:bodyPr/>
          <a:lstStyle/>
          <a:p>
            <a:r>
              <a:rPr lang="en-US" dirty="0"/>
              <a:t>A simple example</a:t>
            </a:r>
          </a:p>
        </p:txBody>
      </p:sp>
      <p:sp>
        <p:nvSpPr>
          <p:cNvPr id="3" name="Content Placeholder 2">
            <a:extLst>
              <a:ext uri="{FF2B5EF4-FFF2-40B4-BE49-F238E27FC236}">
                <a16:creationId xmlns:a16="http://schemas.microsoft.com/office/drawing/2014/main" id="{A488DA77-BC06-8B2D-A494-DD1BAEAED9EF}"/>
              </a:ext>
            </a:extLst>
          </p:cNvPr>
          <p:cNvSpPr>
            <a:spLocks noGrp="1"/>
          </p:cNvSpPr>
          <p:nvPr>
            <p:ph idx="1"/>
          </p:nvPr>
        </p:nvSpPr>
        <p:spPr/>
        <p:txBody>
          <a:bodyPr>
            <a:normAutofit fontScale="92500" lnSpcReduction="20000"/>
          </a:bodyPr>
          <a:lstStyle/>
          <a:p>
            <a:r>
              <a:rPr lang="en-US" b="1" dirty="0"/>
              <a:t>Problem:</a:t>
            </a:r>
            <a:r>
              <a:rPr lang="en-US" dirty="0"/>
              <a:t> Pick k numbers out of n numbers such that the sum of these k numbers is the largest</a:t>
            </a:r>
          </a:p>
          <a:p>
            <a:r>
              <a:rPr lang="en-US" dirty="0">
                <a:solidFill>
                  <a:srgbClr val="C00000"/>
                </a:solidFill>
              </a:rPr>
              <a:t>Algorithm</a:t>
            </a:r>
            <a:r>
              <a:rPr lang="en-US" dirty="0"/>
              <a:t>:</a:t>
            </a:r>
          </a:p>
          <a:p>
            <a:pPr marL="0" indent="0">
              <a:buNone/>
            </a:pPr>
            <a:r>
              <a:rPr lang="en-US" dirty="0"/>
              <a:t>	</a:t>
            </a:r>
            <a:r>
              <a:rPr lang="en-US" b="1" dirty="0"/>
              <a:t>for</a:t>
            </a:r>
            <a:r>
              <a:rPr lang="en-US" dirty="0"/>
              <a:t> </a:t>
            </a:r>
            <a:r>
              <a:rPr lang="en-US" i="1" dirty="0" err="1"/>
              <a:t>i</a:t>
            </a:r>
            <a:r>
              <a:rPr lang="en-US" dirty="0"/>
              <a:t>=1 to </a:t>
            </a:r>
            <a:r>
              <a:rPr lang="en-US" i="1" dirty="0"/>
              <a:t>k</a:t>
            </a:r>
            <a:r>
              <a:rPr lang="en-US" dirty="0"/>
              <a:t> </a:t>
            </a:r>
            <a:r>
              <a:rPr lang="en-US" b="1" dirty="0"/>
              <a:t>do</a:t>
            </a:r>
          </a:p>
          <a:p>
            <a:pPr marL="0" indent="0">
              <a:buNone/>
            </a:pPr>
            <a:r>
              <a:rPr lang="en-US" dirty="0"/>
              <a:t>		pick out the largest number and</a:t>
            </a:r>
          </a:p>
          <a:p>
            <a:pPr marL="0" indent="0">
              <a:buNone/>
            </a:pPr>
            <a:r>
              <a:rPr lang="en-US" dirty="0"/>
              <a:t>		delete this number from the input</a:t>
            </a:r>
          </a:p>
          <a:p>
            <a:pPr marL="0" indent="0">
              <a:buNone/>
            </a:pPr>
            <a:r>
              <a:rPr lang="en-US" dirty="0"/>
              <a:t>	</a:t>
            </a:r>
            <a:r>
              <a:rPr lang="en-US" b="1" dirty="0"/>
              <a:t>end for</a:t>
            </a:r>
          </a:p>
          <a:p>
            <a:r>
              <a:rPr lang="en-US" dirty="0"/>
              <a:t>Suppose that a problem can be solved by a sequence of decisions. </a:t>
            </a:r>
          </a:p>
          <a:p>
            <a:r>
              <a:rPr lang="en-US" b="1" i="1" dirty="0"/>
              <a:t>The greedy method has that each decision is locally optimal.</a:t>
            </a:r>
            <a:r>
              <a:rPr lang="en-US" dirty="0"/>
              <a:t> </a:t>
            </a:r>
          </a:p>
          <a:p>
            <a:r>
              <a:rPr lang="en-US" dirty="0"/>
              <a:t>These locally optimal solutions will finally add up to a globally optimal solution</a:t>
            </a:r>
          </a:p>
          <a:p>
            <a:r>
              <a:rPr lang="en-US" dirty="0"/>
              <a:t>Only a </a:t>
            </a:r>
            <a:r>
              <a:rPr lang="en-US" b="1" i="1" dirty="0"/>
              <a:t>few optimization </a:t>
            </a:r>
            <a:r>
              <a:rPr lang="en-US" dirty="0"/>
              <a:t>problems can be solved by the greedy method</a:t>
            </a:r>
          </a:p>
        </p:txBody>
      </p:sp>
      <p:sp>
        <p:nvSpPr>
          <p:cNvPr id="4" name="Footer Placeholder 3">
            <a:extLst>
              <a:ext uri="{FF2B5EF4-FFF2-40B4-BE49-F238E27FC236}">
                <a16:creationId xmlns:a16="http://schemas.microsoft.com/office/drawing/2014/main" id="{638A0D85-391A-E9BB-602F-59CEDF5EF85A}"/>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715471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FEBA-1226-C96E-6C2B-75EF7CBCB060}"/>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5A1033BA-D51D-A637-2050-954B79463173}"/>
              </a:ext>
            </a:extLst>
          </p:cNvPr>
          <p:cNvSpPr>
            <a:spLocks noGrp="1"/>
          </p:cNvSpPr>
          <p:nvPr>
            <p:ph idx="1"/>
          </p:nvPr>
        </p:nvSpPr>
        <p:spPr/>
        <p:txBody>
          <a:bodyPr/>
          <a:lstStyle/>
          <a:p>
            <a:r>
              <a:rPr lang="en-US" dirty="0"/>
              <a:t>As an example, consider the problem of “Making Change”.</a:t>
            </a:r>
          </a:p>
          <a:p>
            <a:r>
              <a:rPr lang="en-US" dirty="0"/>
              <a:t>Coins available are:</a:t>
            </a:r>
          </a:p>
          <a:p>
            <a:pPr lvl="1"/>
            <a:r>
              <a:rPr lang="en-US" dirty="0"/>
              <a:t>dollars (100 cents)</a:t>
            </a:r>
          </a:p>
          <a:p>
            <a:pPr lvl="1"/>
            <a:r>
              <a:rPr lang="en-US" dirty="0"/>
              <a:t>quarters (25</a:t>
            </a:r>
          </a:p>
          <a:p>
            <a:pPr lvl="1"/>
            <a:r>
              <a:rPr lang="en-US" dirty="0"/>
              <a:t>dimes (10 cents)</a:t>
            </a:r>
          </a:p>
          <a:p>
            <a:pPr lvl="1"/>
            <a:r>
              <a:rPr lang="en-US" dirty="0"/>
              <a:t>nickels (5 cents)</a:t>
            </a:r>
          </a:p>
          <a:p>
            <a:pPr lvl="1"/>
            <a:r>
              <a:rPr lang="en-US" dirty="0"/>
              <a:t>pennies (1 cent)</a:t>
            </a:r>
          </a:p>
          <a:p>
            <a:r>
              <a:rPr lang="en-US" b="1" dirty="0"/>
              <a:t>Problem:</a:t>
            </a:r>
            <a:r>
              <a:rPr lang="en-US" dirty="0"/>
              <a:t> Make a change of a given amount using the smallest possible number of coins.</a:t>
            </a:r>
          </a:p>
          <a:p>
            <a:endParaRPr lang="en-US" dirty="0"/>
          </a:p>
        </p:txBody>
      </p:sp>
      <p:sp>
        <p:nvSpPr>
          <p:cNvPr id="4" name="Footer Placeholder 3">
            <a:extLst>
              <a:ext uri="{FF2B5EF4-FFF2-40B4-BE49-F238E27FC236}">
                <a16:creationId xmlns:a16="http://schemas.microsoft.com/office/drawing/2014/main" id="{55070E92-0712-02F5-0DC2-0D76A5E4FA70}"/>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71031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9A7A-611F-B2AF-8EB6-1F9443546ECF}"/>
              </a:ext>
            </a:extLst>
          </p:cNvPr>
          <p:cNvSpPr>
            <a:spLocks noGrp="1"/>
          </p:cNvSpPr>
          <p:nvPr>
            <p:ph type="title"/>
          </p:nvPr>
        </p:nvSpPr>
        <p:spPr/>
        <p:txBody>
          <a:bodyPr/>
          <a:lstStyle/>
          <a:p>
            <a:r>
              <a:rPr lang="en-US" dirty="0"/>
              <a:t>Solution </a:t>
            </a:r>
          </a:p>
        </p:txBody>
      </p:sp>
      <p:sp>
        <p:nvSpPr>
          <p:cNvPr id="3" name="Content Placeholder 2">
            <a:extLst>
              <a:ext uri="{FF2B5EF4-FFF2-40B4-BE49-F238E27FC236}">
                <a16:creationId xmlns:a16="http://schemas.microsoft.com/office/drawing/2014/main" id="{AEEB1E09-C1D5-DEE8-5064-88C5FD3E97BF}"/>
              </a:ext>
            </a:extLst>
          </p:cNvPr>
          <p:cNvSpPr>
            <a:spLocks noGrp="1"/>
          </p:cNvSpPr>
          <p:nvPr>
            <p:ph idx="1"/>
          </p:nvPr>
        </p:nvSpPr>
        <p:spPr/>
        <p:txBody>
          <a:bodyPr/>
          <a:lstStyle/>
          <a:p>
            <a:r>
              <a:rPr lang="en-US" b="1" dirty="0"/>
              <a:t>Problem</a:t>
            </a:r>
            <a:r>
              <a:rPr lang="en-US" dirty="0"/>
              <a:t> Make a change of a given amount using the smallest possible number of coins.</a:t>
            </a:r>
          </a:p>
          <a:p>
            <a:r>
              <a:rPr lang="en-US" b="1" dirty="0"/>
              <a:t>Informal Algorithm</a:t>
            </a:r>
          </a:p>
          <a:p>
            <a:pPr lvl="1"/>
            <a:r>
              <a:rPr lang="en-US" dirty="0"/>
              <a:t>Start with nothing.</a:t>
            </a:r>
          </a:p>
          <a:p>
            <a:pPr lvl="1"/>
            <a:r>
              <a:rPr lang="en-US" dirty="0"/>
              <a:t>at every stage without passing the given amount.</a:t>
            </a:r>
          </a:p>
          <a:p>
            <a:pPr lvl="2"/>
            <a:r>
              <a:rPr lang="en-US" dirty="0"/>
              <a:t>add the largest to the coins already chosen.</a:t>
            </a:r>
          </a:p>
          <a:p>
            <a:endParaRPr lang="en-US" dirty="0"/>
          </a:p>
        </p:txBody>
      </p:sp>
      <p:sp>
        <p:nvSpPr>
          <p:cNvPr id="4" name="Footer Placeholder 3">
            <a:extLst>
              <a:ext uri="{FF2B5EF4-FFF2-40B4-BE49-F238E27FC236}">
                <a16:creationId xmlns:a16="http://schemas.microsoft.com/office/drawing/2014/main" id="{1AFD10C7-DA66-D0E1-7177-B779E07CE0F8}"/>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139001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2160-5730-DB4A-DD36-D3F333B0C441}"/>
              </a:ext>
            </a:extLst>
          </p:cNvPr>
          <p:cNvSpPr>
            <a:spLocks noGrp="1"/>
          </p:cNvSpPr>
          <p:nvPr>
            <p:ph type="title"/>
          </p:nvPr>
        </p:nvSpPr>
        <p:spPr/>
        <p:txBody>
          <a:bodyPr/>
          <a:lstStyle/>
          <a:p>
            <a:r>
              <a:rPr lang="en-US" dirty="0"/>
              <a:t>Solution : Algorithm</a:t>
            </a:r>
          </a:p>
        </p:txBody>
      </p:sp>
      <p:sp>
        <p:nvSpPr>
          <p:cNvPr id="3" name="Content Placeholder 2">
            <a:extLst>
              <a:ext uri="{FF2B5EF4-FFF2-40B4-BE49-F238E27FC236}">
                <a16:creationId xmlns:a16="http://schemas.microsoft.com/office/drawing/2014/main" id="{7B13D48F-D7EE-461E-5A6B-D4DDE2DD6BCE}"/>
              </a:ext>
            </a:extLst>
          </p:cNvPr>
          <p:cNvSpPr>
            <a:spLocks noGrp="1"/>
          </p:cNvSpPr>
          <p:nvPr>
            <p:ph idx="1"/>
          </p:nvPr>
        </p:nvSpPr>
        <p:spPr/>
        <p:txBody>
          <a:bodyPr>
            <a:normAutofit fontScale="92500" lnSpcReduction="10000"/>
          </a:bodyPr>
          <a:lstStyle/>
          <a:p>
            <a:pPr marL="0" indent="0">
              <a:buNone/>
            </a:pPr>
            <a:r>
              <a:rPr lang="en-US" sz="2600" b="1" dirty="0">
                <a:latin typeface="Courier New" panose="02070309020205020404" pitchFamily="49" charset="0"/>
                <a:cs typeface="Courier New" panose="02070309020205020404" pitchFamily="49" charset="0"/>
              </a:rPr>
              <a:t>MAKE CHANGE </a:t>
            </a:r>
            <a:r>
              <a:rPr lang="en-US" sz="2600" dirty="0">
                <a:latin typeface="Courier New" panose="02070309020205020404" pitchFamily="49" charset="0"/>
                <a:cs typeface="Courier New" panose="02070309020205020404" pitchFamily="49" charset="0"/>
              </a:rPr>
              <a:t>(n)</a:t>
            </a:r>
          </a:p>
          <a:p>
            <a:pPr marL="0" indent="0">
              <a:buNone/>
            </a:pPr>
            <a:r>
              <a:rPr lang="en-US" sz="2600" dirty="0">
                <a:latin typeface="Courier New" panose="02070309020205020404" pitchFamily="49" charset="0"/>
                <a:cs typeface="Courier New" panose="02070309020205020404" pitchFamily="49" charset="0"/>
              </a:rPr>
              <a:t>	C ←{100, 25, 10, 5, 1}//Constant</a:t>
            </a:r>
          </a:p>
          <a:p>
            <a:pPr marL="0" indent="0">
              <a:buNone/>
            </a:pPr>
            <a:r>
              <a:rPr lang="en-US" sz="2600" dirty="0">
                <a:latin typeface="Courier New" panose="02070309020205020404" pitchFamily="49" charset="0"/>
                <a:cs typeface="Courier New" panose="02070309020205020404" pitchFamily="49" charset="0"/>
              </a:rPr>
              <a:t>	Sol ←{}; // set that will hold the solution</a:t>
            </a:r>
          </a:p>
          <a:p>
            <a:pPr marL="0" indent="0">
              <a:buNone/>
            </a:pPr>
            <a:r>
              <a:rPr lang="en-US" sz="2600" dirty="0">
                <a:latin typeface="Courier New" panose="02070309020205020404" pitchFamily="49" charset="0"/>
                <a:cs typeface="Courier New" panose="02070309020205020404" pitchFamily="49" charset="0"/>
              </a:rPr>
              <a:t>	Sum ← 0 sum of item in solution set</a:t>
            </a:r>
          </a:p>
          <a:p>
            <a:pPr marL="0" indent="0">
              <a:buNone/>
            </a:pPr>
            <a:r>
              <a:rPr lang="en-US" sz="2600" dirty="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WHILE</a:t>
            </a:r>
            <a:r>
              <a:rPr lang="en-US" sz="2600" dirty="0">
                <a:latin typeface="Courier New" panose="02070309020205020404" pitchFamily="49" charset="0"/>
                <a:cs typeface="Courier New" panose="02070309020205020404" pitchFamily="49" charset="0"/>
              </a:rPr>
              <a:t> sum not = n</a:t>
            </a:r>
          </a:p>
          <a:p>
            <a:pPr marL="0" indent="0">
              <a:buNone/>
            </a:pPr>
            <a:r>
              <a:rPr lang="en-US" sz="2600" dirty="0">
                <a:latin typeface="Courier New" panose="02070309020205020404" pitchFamily="49" charset="0"/>
                <a:cs typeface="Courier New" panose="02070309020205020404" pitchFamily="49" charset="0"/>
              </a:rPr>
              <a:t>		x = largest item in set C such that sum + x ≤ n</a:t>
            </a:r>
          </a:p>
          <a:p>
            <a:pPr marL="0" indent="0">
              <a:buNone/>
            </a:pPr>
            <a:r>
              <a:rPr lang="en-US" sz="2600" dirty="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IF</a:t>
            </a:r>
            <a:r>
              <a:rPr lang="en-US" sz="2600" dirty="0">
                <a:latin typeface="Courier New" panose="02070309020205020404" pitchFamily="49" charset="0"/>
                <a:cs typeface="Courier New" panose="02070309020205020404" pitchFamily="49" charset="0"/>
              </a:rPr>
              <a:t> no such item, THEN</a:t>
            </a:r>
          </a:p>
          <a:p>
            <a:pPr marL="0" indent="0">
              <a:buNone/>
            </a:pPr>
            <a:r>
              <a:rPr lang="en-US" sz="2600" dirty="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RETURN</a:t>
            </a:r>
            <a:r>
              <a:rPr lang="en-US" sz="2600" dirty="0">
                <a:latin typeface="Courier New" panose="02070309020205020404" pitchFamily="49" charset="0"/>
                <a:cs typeface="Courier New" panose="02070309020205020404" pitchFamily="49" charset="0"/>
              </a:rPr>
              <a:t> “No Solution”</a:t>
            </a:r>
          </a:p>
          <a:p>
            <a:pPr marL="0" indent="0">
              <a:buNone/>
            </a:pPr>
            <a:r>
              <a:rPr lang="en-US" sz="2600" dirty="0">
                <a:latin typeface="Courier New" panose="02070309020205020404" pitchFamily="49" charset="0"/>
                <a:cs typeface="Courier New" panose="02070309020205020404" pitchFamily="49" charset="0"/>
              </a:rPr>
              <a:t>		S ← S {value of x}</a:t>
            </a:r>
          </a:p>
          <a:p>
            <a:pPr marL="0" indent="0">
              <a:buNone/>
            </a:pPr>
            <a:r>
              <a:rPr lang="en-US" sz="2600" dirty="0">
                <a:latin typeface="Courier New" panose="02070309020205020404" pitchFamily="49" charset="0"/>
                <a:cs typeface="Courier New" panose="02070309020205020404" pitchFamily="49" charset="0"/>
              </a:rPr>
              <a:t>		sum ← sum + x</a:t>
            </a:r>
          </a:p>
          <a:p>
            <a:pPr marL="0" indent="0">
              <a:buNone/>
            </a:pPr>
            <a:r>
              <a:rPr lang="en-US" sz="2600" dirty="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RETURN</a:t>
            </a:r>
            <a:r>
              <a:rPr lang="en-US" sz="2600" dirty="0">
                <a:latin typeface="Courier New" panose="02070309020205020404" pitchFamily="49" charset="0"/>
                <a:cs typeface="Courier New" panose="02070309020205020404" pitchFamily="49" charset="0"/>
              </a:rPr>
              <a:t> S</a:t>
            </a:r>
          </a:p>
          <a:p>
            <a:pPr marL="0" indent="0">
              <a:buNone/>
            </a:pPr>
            <a:endParaRPr lang="en-US" dirty="0"/>
          </a:p>
        </p:txBody>
      </p:sp>
      <p:sp>
        <p:nvSpPr>
          <p:cNvPr id="4" name="Footer Placeholder 3">
            <a:extLst>
              <a:ext uri="{FF2B5EF4-FFF2-40B4-BE49-F238E27FC236}">
                <a16:creationId xmlns:a16="http://schemas.microsoft.com/office/drawing/2014/main" id="{65ABCD4F-6BE0-62B9-3A66-F70098C8C033}"/>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136501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9F1B-1719-31D9-F791-6946E2B58C67}"/>
              </a:ext>
            </a:extLst>
          </p:cNvPr>
          <p:cNvSpPr>
            <a:spLocks noGrp="1"/>
          </p:cNvSpPr>
          <p:nvPr>
            <p:ph type="title"/>
          </p:nvPr>
        </p:nvSpPr>
        <p:spPr/>
        <p:txBody>
          <a:bodyPr>
            <a:normAutofit fontScale="90000"/>
          </a:bodyPr>
          <a:lstStyle/>
          <a:p>
            <a:r>
              <a:rPr lang="en-US" dirty="0"/>
              <a:t>Example3: Shortest Path on a Special Graph</a:t>
            </a:r>
          </a:p>
        </p:txBody>
      </p:sp>
      <p:sp>
        <p:nvSpPr>
          <p:cNvPr id="3" name="Content Placeholder 2">
            <a:extLst>
              <a:ext uri="{FF2B5EF4-FFF2-40B4-BE49-F238E27FC236}">
                <a16:creationId xmlns:a16="http://schemas.microsoft.com/office/drawing/2014/main" id="{71997DF4-CA49-9A41-7E89-C0C9EDA64BF0}"/>
              </a:ext>
            </a:extLst>
          </p:cNvPr>
          <p:cNvSpPr>
            <a:spLocks noGrp="1"/>
          </p:cNvSpPr>
          <p:nvPr>
            <p:ph idx="1"/>
          </p:nvPr>
        </p:nvSpPr>
        <p:spPr/>
        <p:txBody>
          <a:bodyPr/>
          <a:lstStyle/>
          <a:p>
            <a:r>
              <a:rPr lang="en-US" b="1" dirty="0"/>
              <a:t>Problem</a:t>
            </a:r>
            <a:r>
              <a:rPr lang="en-US" dirty="0"/>
              <a:t> : Find a </a:t>
            </a:r>
            <a:r>
              <a:rPr lang="en-US" b="1" i="1" dirty="0"/>
              <a:t>shortest path </a:t>
            </a:r>
            <a:r>
              <a:rPr lang="en-US" dirty="0"/>
              <a:t>from v</a:t>
            </a:r>
            <a:r>
              <a:rPr lang="en-US" baseline="-25000" dirty="0"/>
              <a:t>0</a:t>
            </a:r>
            <a:r>
              <a:rPr lang="en-US" dirty="0"/>
              <a:t> to v</a:t>
            </a:r>
            <a:r>
              <a:rPr lang="en-US" baseline="-25000" dirty="0"/>
              <a:t>3</a:t>
            </a:r>
          </a:p>
          <a:p>
            <a:r>
              <a:rPr lang="en-US" dirty="0"/>
              <a:t>The greedy method can solve this problem</a:t>
            </a:r>
          </a:p>
          <a:p>
            <a:r>
              <a:rPr lang="en-US" dirty="0"/>
              <a:t>The shortest path ?</a:t>
            </a:r>
          </a:p>
          <a:p>
            <a:pPr marL="0" indent="0">
              <a:buNone/>
            </a:pPr>
            <a:endParaRPr lang="en-US" dirty="0"/>
          </a:p>
        </p:txBody>
      </p:sp>
      <p:sp>
        <p:nvSpPr>
          <p:cNvPr id="4" name="Footer Placeholder 3">
            <a:extLst>
              <a:ext uri="{FF2B5EF4-FFF2-40B4-BE49-F238E27FC236}">
                <a16:creationId xmlns:a16="http://schemas.microsoft.com/office/drawing/2014/main" id="{74C622CA-94EB-139F-F9DB-973BB76ED03E}"/>
              </a:ext>
            </a:extLst>
          </p:cNvPr>
          <p:cNvSpPr>
            <a:spLocks noGrp="1"/>
          </p:cNvSpPr>
          <p:nvPr>
            <p:ph type="ftr" sz="quarter" idx="11"/>
          </p:nvPr>
        </p:nvSpPr>
        <p:spPr/>
        <p:txBody>
          <a:bodyPr/>
          <a:lstStyle/>
          <a:p>
            <a:r>
              <a:rPr lang="en-US"/>
              <a:t>Copyright @ Dept of IT, CBIT</a:t>
            </a:r>
          </a:p>
        </p:txBody>
      </p:sp>
      <p:pic>
        <p:nvPicPr>
          <p:cNvPr id="5" name="object 4">
            <a:extLst>
              <a:ext uri="{FF2B5EF4-FFF2-40B4-BE49-F238E27FC236}">
                <a16:creationId xmlns:a16="http://schemas.microsoft.com/office/drawing/2014/main" id="{9908620E-F1E9-0371-6549-B6321B522029}"/>
              </a:ext>
            </a:extLst>
          </p:cNvPr>
          <p:cNvPicPr/>
          <p:nvPr/>
        </p:nvPicPr>
        <p:blipFill>
          <a:blip r:embed="rId2" cstate="print"/>
          <a:stretch>
            <a:fillRect/>
          </a:stretch>
        </p:blipFill>
        <p:spPr>
          <a:xfrm>
            <a:off x="2864498" y="3524965"/>
            <a:ext cx="5828262" cy="1974129"/>
          </a:xfrm>
          <a:prstGeom prst="rect">
            <a:avLst/>
          </a:prstGeom>
        </p:spPr>
      </p:pic>
    </p:spTree>
    <p:extLst>
      <p:ext uri="{BB962C8B-B14F-4D97-AF65-F5344CB8AC3E}">
        <p14:creationId xmlns:p14="http://schemas.microsoft.com/office/powerpoint/2010/main" val="339857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9274-5724-7B4D-29F2-9D59F3414BB0}"/>
              </a:ext>
            </a:extLst>
          </p:cNvPr>
          <p:cNvSpPr>
            <a:spLocks noGrp="1"/>
          </p:cNvSpPr>
          <p:nvPr>
            <p:ph type="title"/>
          </p:nvPr>
        </p:nvSpPr>
        <p:spPr/>
        <p:txBody>
          <a:bodyPr/>
          <a:lstStyle/>
          <a:p>
            <a:r>
              <a:rPr lang="en-US" dirty="0"/>
              <a:t>Optimization Problems</a:t>
            </a:r>
          </a:p>
        </p:txBody>
      </p:sp>
      <p:sp>
        <p:nvSpPr>
          <p:cNvPr id="3" name="Content Placeholder 2">
            <a:extLst>
              <a:ext uri="{FF2B5EF4-FFF2-40B4-BE49-F238E27FC236}">
                <a16:creationId xmlns:a16="http://schemas.microsoft.com/office/drawing/2014/main" id="{FBA8A0C7-917F-4EA1-0464-D455B7CB8E17}"/>
              </a:ext>
            </a:extLst>
          </p:cNvPr>
          <p:cNvSpPr>
            <a:spLocks noGrp="1"/>
          </p:cNvSpPr>
          <p:nvPr>
            <p:ph idx="1"/>
          </p:nvPr>
        </p:nvSpPr>
        <p:spPr/>
        <p:txBody>
          <a:bodyPr/>
          <a:lstStyle/>
          <a:p>
            <a:r>
              <a:rPr lang="en-US" dirty="0"/>
              <a:t>An </a:t>
            </a:r>
            <a:r>
              <a:rPr lang="en-US" b="1" i="1" dirty="0">
                <a:solidFill>
                  <a:srgbClr val="C00000"/>
                </a:solidFill>
              </a:rPr>
              <a:t>optimization problem </a:t>
            </a:r>
            <a:r>
              <a:rPr lang="en-US" dirty="0"/>
              <a:t>is one in which you want to find, not just a solution, but the best solution</a:t>
            </a:r>
          </a:p>
          <a:p>
            <a:r>
              <a:rPr lang="en-US" dirty="0"/>
              <a:t>A problem that may have </a:t>
            </a:r>
            <a:r>
              <a:rPr lang="en-US" i="1" dirty="0">
                <a:solidFill>
                  <a:srgbClr val="C00000"/>
                </a:solidFill>
              </a:rPr>
              <a:t>many</a:t>
            </a:r>
            <a:r>
              <a:rPr lang="en-US" dirty="0"/>
              <a:t> feasible solutions.</a:t>
            </a:r>
          </a:p>
          <a:p>
            <a:r>
              <a:rPr lang="en-US" dirty="0"/>
              <a:t>Each solution has a value</a:t>
            </a:r>
          </a:p>
          <a:p>
            <a:r>
              <a:rPr lang="en-US" dirty="0"/>
              <a:t>In </a:t>
            </a:r>
            <a:r>
              <a:rPr lang="en-US" b="1" i="1" dirty="0">
                <a:solidFill>
                  <a:srgbClr val="0070C0"/>
                </a:solidFill>
              </a:rPr>
              <a:t>maximization problem </a:t>
            </a:r>
            <a:r>
              <a:rPr lang="en-US" dirty="0"/>
              <a:t>, we wish to find a solution to maximize the value</a:t>
            </a:r>
          </a:p>
          <a:p>
            <a:r>
              <a:rPr lang="en-US" dirty="0"/>
              <a:t>In the </a:t>
            </a:r>
            <a:r>
              <a:rPr lang="en-US" b="1" i="1" dirty="0">
                <a:solidFill>
                  <a:srgbClr val="0070C0"/>
                </a:solidFill>
              </a:rPr>
              <a:t>minimization problem</a:t>
            </a:r>
            <a:r>
              <a:rPr lang="en-US" dirty="0"/>
              <a:t>, we wish to find a solution to minimize the value</a:t>
            </a:r>
          </a:p>
          <a:p>
            <a:endParaRPr lang="en-US" dirty="0"/>
          </a:p>
        </p:txBody>
      </p:sp>
      <p:sp>
        <p:nvSpPr>
          <p:cNvPr id="4" name="Footer Placeholder 3">
            <a:extLst>
              <a:ext uri="{FF2B5EF4-FFF2-40B4-BE49-F238E27FC236}">
                <a16:creationId xmlns:a16="http://schemas.microsoft.com/office/drawing/2014/main" id="{5B3BB482-CBD7-C202-F991-604EB2E83F22}"/>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3408859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9F1B-1719-31D9-F791-6946E2B58C67}"/>
              </a:ext>
            </a:extLst>
          </p:cNvPr>
          <p:cNvSpPr>
            <a:spLocks noGrp="1"/>
          </p:cNvSpPr>
          <p:nvPr>
            <p:ph type="title"/>
          </p:nvPr>
        </p:nvSpPr>
        <p:spPr/>
        <p:txBody>
          <a:bodyPr>
            <a:normAutofit fontScale="90000"/>
          </a:bodyPr>
          <a:lstStyle/>
          <a:p>
            <a:r>
              <a:rPr lang="en-US" dirty="0"/>
              <a:t>Example3: Shortest Path on a Special Graph</a:t>
            </a:r>
          </a:p>
        </p:txBody>
      </p:sp>
      <p:sp>
        <p:nvSpPr>
          <p:cNvPr id="3" name="Content Placeholder 2">
            <a:extLst>
              <a:ext uri="{FF2B5EF4-FFF2-40B4-BE49-F238E27FC236}">
                <a16:creationId xmlns:a16="http://schemas.microsoft.com/office/drawing/2014/main" id="{71997DF4-CA49-9A41-7E89-C0C9EDA64BF0}"/>
              </a:ext>
            </a:extLst>
          </p:cNvPr>
          <p:cNvSpPr>
            <a:spLocks noGrp="1"/>
          </p:cNvSpPr>
          <p:nvPr>
            <p:ph idx="1"/>
          </p:nvPr>
        </p:nvSpPr>
        <p:spPr/>
        <p:txBody>
          <a:bodyPr/>
          <a:lstStyle/>
          <a:p>
            <a:r>
              <a:rPr lang="en-US" b="1" dirty="0"/>
              <a:t>Problem</a:t>
            </a:r>
            <a:r>
              <a:rPr lang="en-US" dirty="0"/>
              <a:t> : Find a </a:t>
            </a:r>
            <a:r>
              <a:rPr lang="en-US" b="1" i="1" dirty="0"/>
              <a:t>shortest path </a:t>
            </a:r>
            <a:r>
              <a:rPr lang="en-US" dirty="0"/>
              <a:t>from v</a:t>
            </a:r>
            <a:r>
              <a:rPr lang="en-US" baseline="-25000" dirty="0"/>
              <a:t>0</a:t>
            </a:r>
            <a:r>
              <a:rPr lang="en-US" dirty="0"/>
              <a:t> to v</a:t>
            </a:r>
            <a:r>
              <a:rPr lang="en-US" baseline="-25000" dirty="0"/>
              <a:t>3</a:t>
            </a:r>
          </a:p>
          <a:p>
            <a:r>
              <a:rPr lang="en-US" dirty="0"/>
              <a:t>The greedy method can solve this problem</a:t>
            </a:r>
          </a:p>
          <a:p>
            <a:r>
              <a:rPr lang="en-US" dirty="0"/>
              <a:t>The shortest path </a:t>
            </a:r>
            <a:r>
              <a:rPr lang="en-US" dirty="0">
                <a:solidFill>
                  <a:schemeClr val="accent4">
                    <a:lumMod val="75000"/>
                  </a:schemeClr>
                </a:solidFill>
              </a:rPr>
              <a:t>1+2+4=7</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74C622CA-94EB-139F-F9DB-973BB76ED03E}"/>
              </a:ext>
            </a:extLst>
          </p:cNvPr>
          <p:cNvSpPr>
            <a:spLocks noGrp="1"/>
          </p:cNvSpPr>
          <p:nvPr>
            <p:ph type="ftr" sz="quarter" idx="11"/>
          </p:nvPr>
        </p:nvSpPr>
        <p:spPr/>
        <p:txBody>
          <a:bodyPr/>
          <a:lstStyle/>
          <a:p>
            <a:r>
              <a:rPr lang="en-US"/>
              <a:t>Copyright @ Dept of IT, CBIT</a:t>
            </a:r>
          </a:p>
        </p:txBody>
      </p:sp>
      <p:pic>
        <p:nvPicPr>
          <p:cNvPr id="5" name="object 4">
            <a:extLst>
              <a:ext uri="{FF2B5EF4-FFF2-40B4-BE49-F238E27FC236}">
                <a16:creationId xmlns:a16="http://schemas.microsoft.com/office/drawing/2014/main" id="{9908620E-F1E9-0371-6549-B6321B522029}"/>
              </a:ext>
            </a:extLst>
          </p:cNvPr>
          <p:cNvPicPr/>
          <p:nvPr/>
        </p:nvPicPr>
        <p:blipFill>
          <a:blip r:embed="rId2" cstate="print"/>
          <a:stretch>
            <a:fillRect/>
          </a:stretch>
        </p:blipFill>
        <p:spPr>
          <a:xfrm>
            <a:off x="2864498" y="3524965"/>
            <a:ext cx="5828262" cy="1974129"/>
          </a:xfrm>
          <a:prstGeom prst="rect">
            <a:avLst/>
          </a:prstGeom>
        </p:spPr>
      </p:pic>
      <p:sp>
        <p:nvSpPr>
          <p:cNvPr id="6" name="object 7">
            <a:extLst>
              <a:ext uri="{FF2B5EF4-FFF2-40B4-BE49-F238E27FC236}">
                <a16:creationId xmlns:a16="http://schemas.microsoft.com/office/drawing/2014/main" id="{0CAE4B25-DDF6-9939-DAD9-D83027328374}"/>
              </a:ext>
            </a:extLst>
          </p:cNvPr>
          <p:cNvSpPr/>
          <p:nvPr/>
        </p:nvSpPr>
        <p:spPr>
          <a:xfrm>
            <a:off x="3366001" y="4478694"/>
            <a:ext cx="5087534" cy="326716"/>
          </a:xfrm>
          <a:custGeom>
            <a:avLst/>
            <a:gdLst/>
            <a:ahLst/>
            <a:cxnLst/>
            <a:rect l="l" t="t" r="r" b="b"/>
            <a:pathLst>
              <a:path w="5759450" h="381000">
                <a:moveTo>
                  <a:pt x="1367040" y="56388"/>
                </a:moveTo>
                <a:lnTo>
                  <a:pt x="1329969" y="38100"/>
                </a:lnTo>
                <a:lnTo>
                  <a:pt x="1252740" y="0"/>
                </a:lnTo>
                <a:lnTo>
                  <a:pt x="1252740" y="38100"/>
                </a:lnTo>
                <a:lnTo>
                  <a:pt x="0" y="38100"/>
                </a:lnTo>
                <a:lnTo>
                  <a:pt x="0" y="76200"/>
                </a:lnTo>
                <a:lnTo>
                  <a:pt x="1252740" y="76200"/>
                </a:lnTo>
                <a:lnTo>
                  <a:pt x="1252740" y="114300"/>
                </a:lnTo>
                <a:lnTo>
                  <a:pt x="1327937" y="76200"/>
                </a:lnTo>
                <a:lnTo>
                  <a:pt x="1367040" y="56388"/>
                </a:lnTo>
                <a:close/>
              </a:path>
              <a:path w="5759450" h="381000">
                <a:moveTo>
                  <a:pt x="4319016" y="74676"/>
                </a:moveTo>
                <a:lnTo>
                  <a:pt x="4192524" y="56375"/>
                </a:lnTo>
                <a:lnTo>
                  <a:pt x="4204335" y="92824"/>
                </a:lnTo>
                <a:lnTo>
                  <a:pt x="3989844" y="161544"/>
                </a:lnTo>
                <a:lnTo>
                  <a:pt x="3828300" y="210312"/>
                </a:lnTo>
                <a:lnTo>
                  <a:pt x="3666744" y="252971"/>
                </a:lnTo>
                <a:lnTo>
                  <a:pt x="3585972" y="272783"/>
                </a:lnTo>
                <a:lnTo>
                  <a:pt x="3505212" y="289560"/>
                </a:lnTo>
                <a:lnTo>
                  <a:pt x="3384816" y="312407"/>
                </a:lnTo>
                <a:lnTo>
                  <a:pt x="3345180" y="318516"/>
                </a:lnTo>
                <a:lnTo>
                  <a:pt x="3304044" y="323088"/>
                </a:lnTo>
                <a:lnTo>
                  <a:pt x="3264420" y="329171"/>
                </a:lnTo>
                <a:lnTo>
                  <a:pt x="3224784" y="332219"/>
                </a:lnTo>
                <a:lnTo>
                  <a:pt x="3183648" y="336804"/>
                </a:lnTo>
                <a:lnTo>
                  <a:pt x="3144024" y="339852"/>
                </a:lnTo>
                <a:lnTo>
                  <a:pt x="3063240" y="342900"/>
                </a:lnTo>
                <a:lnTo>
                  <a:pt x="2983992" y="342900"/>
                </a:lnTo>
                <a:lnTo>
                  <a:pt x="2903220" y="339852"/>
                </a:lnTo>
                <a:lnTo>
                  <a:pt x="2863596" y="336804"/>
                </a:lnTo>
                <a:lnTo>
                  <a:pt x="2822448" y="332219"/>
                </a:lnTo>
                <a:lnTo>
                  <a:pt x="2782824" y="329171"/>
                </a:lnTo>
                <a:lnTo>
                  <a:pt x="2743200" y="323088"/>
                </a:lnTo>
                <a:lnTo>
                  <a:pt x="2702052" y="318516"/>
                </a:lnTo>
                <a:lnTo>
                  <a:pt x="2662428" y="312407"/>
                </a:lnTo>
                <a:lnTo>
                  <a:pt x="2621280" y="304800"/>
                </a:lnTo>
                <a:lnTo>
                  <a:pt x="2581656" y="298704"/>
                </a:lnTo>
                <a:lnTo>
                  <a:pt x="2540508" y="289560"/>
                </a:lnTo>
                <a:lnTo>
                  <a:pt x="2461260" y="272783"/>
                </a:lnTo>
                <a:lnTo>
                  <a:pt x="2299716" y="233159"/>
                </a:lnTo>
                <a:lnTo>
                  <a:pt x="2217420" y="210312"/>
                </a:lnTo>
                <a:lnTo>
                  <a:pt x="2055876" y="161544"/>
                </a:lnTo>
                <a:lnTo>
                  <a:pt x="1732788" y="56375"/>
                </a:lnTo>
                <a:lnTo>
                  <a:pt x="1720596" y="92964"/>
                </a:lnTo>
                <a:lnTo>
                  <a:pt x="1962912" y="172212"/>
                </a:lnTo>
                <a:lnTo>
                  <a:pt x="2045208" y="198120"/>
                </a:lnTo>
                <a:lnTo>
                  <a:pt x="2206752" y="246888"/>
                </a:lnTo>
                <a:lnTo>
                  <a:pt x="2289048" y="269748"/>
                </a:lnTo>
                <a:lnTo>
                  <a:pt x="2369820" y="291071"/>
                </a:lnTo>
                <a:lnTo>
                  <a:pt x="2532888" y="327660"/>
                </a:lnTo>
                <a:lnTo>
                  <a:pt x="2615184" y="342900"/>
                </a:lnTo>
                <a:lnTo>
                  <a:pt x="2656332" y="348983"/>
                </a:lnTo>
                <a:lnTo>
                  <a:pt x="2695968" y="356616"/>
                </a:lnTo>
                <a:lnTo>
                  <a:pt x="2737104" y="361188"/>
                </a:lnTo>
                <a:lnTo>
                  <a:pt x="2778252" y="367271"/>
                </a:lnTo>
                <a:lnTo>
                  <a:pt x="2819400" y="370319"/>
                </a:lnTo>
                <a:lnTo>
                  <a:pt x="2860548" y="374891"/>
                </a:lnTo>
                <a:lnTo>
                  <a:pt x="2900172" y="377939"/>
                </a:lnTo>
                <a:lnTo>
                  <a:pt x="2982468" y="381000"/>
                </a:lnTo>
                <a:lnTo>
                  <a:pt x="3064764" y="381000"/>
                </a:lnTo>
                <a:lnTo>
                  <a:pt x="3145548" y="377939"/>
                </a:lnTo>
                <a:lnTo>
                  <a:pt x="3186684" y="374891"/>
                </a:lnTo>
                <a:lnTo>
                  <a:pt x="3227844" y="370319"/>
                </a:lnTo>
                <a:lnTo>
                  <a:pt x="3268980" y="367271"/>
                </a:lnTo>
                <a:lnTo>
                  <a:pt x="3308616" y="361188"/>
                </a:lnTo>
                <a:lnTo>
                  <a:pt x="3349752" y="356616"/>
                </a:lnTo>
                <a:lnTo>
                  <a:pt x="3390912" y="348983"/>
                </a:lnTo>
                <a:lnTo>
                  <a:pt x="3432048" y="342900"/>
                </a:lnTo>
                <a:lnTo>
                  <a:pt x="3512832" y="327660"/>
                </a:lnTo>
                <a:lnTo>
                  <a:pt x="3675900" y="291071"/>
                </a:lnTo>
                <a:lnTo>
                  <a:pt x="3756660" y="269748"/>
                </a:lnTo>
                <a:lnTo>
                  <a:pt x="3838956" y="246888"/>
                </a:lnTo>
                <a:lnTo>
                  <a:pt x="4000512" y="198120"/>
                </a:lnTo>
                <a:lnTo>
                  <a:pt x="4163568" y="146304"/>
                </a:lnTo>
                <a:lnTo>
                  <a:pt x="4215892" y="128485"/>
                </a:lnTo>
                <a:lnTo>
                  <a:pt x="4227588" y="164592"/>
                </a:lnTo>
                <a:lnTo>
                  <a:pt x="4306621" y="86868"/>
                </a:lnTo>
                <a:lnTo>
                  <a:pt x="4319016" y="74676"/>
                </a:lnTo>
                <a:close/>
              </a:path>
              <a:path w="5759450" h="381000">
                <a:moveTo>
                  <a:pt x="5759208" y="74676"/>
                </a:moveTo>
                <a:lnTo>
                  <a:pt x="5632716" y="96012"/>
                </a:lnTo>
                <a:lnTo>
                  <a:pt x="5655691" y="127152"/>
                </a:lnTo>
                <a:lnTo>
                  <a:pt x="5640336" y="138684"/>
                </a:lnTo>
                <a:lnTo>
                  <a:pt x="5603760" y="164592"/>
                </a:lnTo>
                <a:lnTo>
                  <a:pt x="5568708" y="188976"/>
                </a:lnTo>
                <a:lnTo>
                  <a:pt x="5533656" y="211836"/>
                </a:lnTo>
                <a:lnTo>
                  <a:pt x="5497080" y="234696"/>
                </a:lnTo>
                <a:lnTo>
                  <a:pt x="5426976" y="274320"/>
                </a:lnTo>
                <a:lnTo>
                  <a:pt x="5391924" y="291084"/>
                </a:lnTo>
                <a:lnTo>
                  <a:pt x="5373636" y="298704"/>
                </a:lnTo>
                <a:lnTo>
                  <a:pt x="5356872" y="306324"/>
                </a:lnTo>
                <a:lnTo>
                  <a:pt x="5338584" y="312420"/>
                </a:lnTo>
                <a:lnTo>
                  <a:pt x="5305056" y="324612"/>
                </a:lnTo>
                <a:lnTo>
                  <a:pt x="5286768" y="329184"/>
                </a:lnTo>
                <a:lnTo>
                  <a:pt x="5270004" y="333756"/>
                </a:lnTo>
                <a:lnTo>
                  <a:pt x="5253240" y="336804"/>
                </a:lnTo>
                <a:lnTo>
                  <a:pt x="5234952" y="339852"/>
                </a:lnTo>
                <a:lnTo>
                  <a:pt x="5201424" y="342900"/>
                </a:lnTo>
                <a:lnTo>
                  <a:pt x="5166372" y="342900"/>
                </a:lnTo>
                <a:lnTo>
                  <a:pt x="5132844" y="339852"/>
                </a:lnTo>
                <a:lnTo>
                  <a:pt x="5116080" y="336804"/>
                </a:lnTo>
                <a:lnTo>
                  <a:pt x="5097792" y="333756"/>
                </a:lnTo>
                <a:lnTo>
                  <a:pt x="5081028" y="329184"/>
                </a:lnTo>
                <a:lnTo>
                  <a:pt x="5062740" y="324612"/>
                </a:lnTo>
                <a:lnTo>
                  <a:pt x="5029212" y="312420"/>
                </a:lnTo>
                <a:lnTo>
                  <a:pt x="5010924" y="306324"/>
                </a:lnTo>
                <a:lnTo>
                  <a:pt x="4994160" y="298704"/>
                </a:lnTo>
                <a:lnTo>
                  <a:pt x="4975872" y="291084"/>
                </a:lnTo>
                <a:lnTo>
                  <a:pt x="4940820" y="274320"/>
                </a:lnTo>
                <a:lnTo>
                  <a:pt x="4905768" y="256032"/>
                </a:lnTo>
                <a:lnTo>
                  <a:pt x="4869192" y="234696"/>
                </a:lnTo>
                <a:lnTo>
                  <a:pt x="4799088" y="188976"/>
                </a:lnTo>
                <a:lnTo>
                  <a:pt x="4762512" y="164592"/>
                </a:lnTo>
                <a:lnTo>
                  <a:pt x="4727460" y="138684"/>
                </a:lnTo>
                <a:lnTo>
                  <a:pt x="4690884" y="112776"/>
                </a:lnTo>
                <a:lnTo>
                  <a:pt x="4619256" y="59436"/>
                </a:lnTo>
                <a:lnTo>
                  <a:pt x="4596396" y="89916"/>
                </a:lnTo>
                <a:lnTo>
                  <a:pt x="4668024" y="143256"/>
                </a:lnTo>
                <a:lnTo>
                  <a:pt x="4777752" y="220980"/>
                </a:lnTo>
                <a:lnTo>
                  <a:pt x="4812804" y="243840"/>
                </a:lnTo>
                <a:lnTo>
                  <a:pt x="4849380" y="266700"/>
                </a:lnTo>
                <a:lnTo>
                  <a:pt x="4885956" y="288036"/>
                </a:lnTo>
                <a:lnTo>
                  <a:pt x="4922532" y="307848"/>
                </a:lnTo>
                <a:lnTo>
                  <a:pt x="4959108" y="326136"/>
                </a:lnTo>
                <a:lnTo>
                  <a:pt x="4997208" y="341376"/>
                </a:lnTo>
                <a:lnTo>
                  <a:pt x="5015496" y="348996"/>
                </a:lnTo>
                <a:lnTo>
                  <a:pt x="5052072" y="361188"/>
                </a:lnTo>
                <a:lnTo>
                  <a:pt x="5090172" y="370332"/>
                </a:lnTo>
                <a:lnTo>
                  <a:pt x="5145036" y="379476"/>
                </a:lnTo>
                <a:lnTo>
                  <a:pt x="5164848" y="381000"/>
                </a:lnTo>
                <a:lnTo>
                  <a:pt x="5201424" y="381000"/>
                </a:lnTo>
                <a:lnTo>
                  <a:pt x="5221236" y="379476"/>
                </a:lnTo>
                <a:lnTo>
                  <a:pt x="5239524" y="376428"/>
                </a:lnTo>
                <a:lnTo>
                  <a:pt x="5257812" y="374904"/>
                </a:lnTo>
                <a:lnTo>
                  <a:pt x="5277624" y="370332"/>
                </a:lnTo>
                <a:lnTo>
                  <a:pt x="5314200" y="361188"/>
                </a:lnTo>
                <a:lnTo>
                  <a:pt x="5332488" y="355092"/>
                </a:lnTo>
                <a:lnTo>
                  <a:pt x="5352300" y="348996"/>
                </a:lnTo>
                <a:lnTo>
                  <a:pt x="5366931" y="342900"/>
                </a:lnTo>
                <a:lnTo>
                  <a:pt x="5407164" y="326136"/>
                </a:lnTo>
                <a:lnTo>
                  <a:pt x="5443740" y="307848"/>
                </a:lnTo>
                <a:lnTo>
                  <a:pt x="5480316" y="288036"/>
                </a:lnTo>
                <a:lnTo>
                  <a:pt x="5516892" y="266700"/>
                </a:lnTo>
                <a:lnTo>
                  <a:pt x="5590044" y="220980"/>
                </a:lnTo>
                <a:lnTo>
                  <a:pt x="5626620" y="195072"/>
                </a:lnTo>
                <a:lnTo>
                  <a:pt x="5661672" y="169164"/>
                </a:lnTo>
                <a:lnTo>
                  <a:pt x="5678043" y="157454"/>
                </a:lnTo>
                <a:lnTo>
                  <a:pt x="5701296" y="188976"/>
                </a:lnTo>
                <a:lnTo>
                  <a:pt x="5738355" y="115824"/>
                </a:lnTo>
                <a:lnTo>
                  <a:pt x="5759208" y="74676"/>
                </a:lnTo>
                <a:close/>
              </a:path>
            </a:pathLst>
          </a:custGeom>
          <a:solidFill>
            <a:srgbClr val="FF3300"/>
          </a:solidFill>
        </p:spPr>
        <p:txBody>
          <a:bodyPr wrap="square" lIns="0" tIns="0" rIns="0" bIns="0" rtlCol="0"/>
          <a:lstStyle/>
          <a:p>
            <a:endParaRPr/>
          </a:p>
        </p:txBody>
      </p:sp>
    </p:spTree>
    <p:extLst>
      <p:ext uri="{BB962C8B-B14F-4D97-AF65-F5344CB8AC3E}">
        <p14:creationId xmlns:p14="http://schemas.microsoft.com/office/powerpoint/2010/main" val="111172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9BA7-108F-ACFC-B4C8-F81718608956}"/>
              </a:ext>
            </a:extLst>
          </p:cNvPr>
          <p:cNvSpPr>
            <a:spLocks noGrp="1"/>
          </p:cNvSpPr>
          <p:nvPr>
            <p:ph type="title"/>
          </p:nvPr>
        </p:nvSpPr>
        <p:spPr/>
        <p:txBody>
          <a:bodyPr/>
          <a:lstStyle/>
          <a:p>
            <a:r>
              <a:rPr lang="en-US" spc="-5" dirty="0"/>
              <a:t>Shortest </a:t>
            </a:r>
            <a:r>
              <a:rPr lang="en-US" spc="-10" dirty="0"/>
              <a:t>Paths </a:t>
            </a:r>
            <a:r>
              <a:rPr lang="en-US" dirty="0"/>
              <a:t>on</a:t>
            </a:r>
            <a:r>
              <a:rPr lang="en-US" spc="-10" dirty="0"/>
              <a:t> </a:t>
            </a:r>
            <a:r>
              <a:rPr lang="en-US" dirty="0"/>
              <a:t>a</a:t>
            </a:r>
            <a:r>
              <a:rPr lang="en-US" spc="10" dirty="0"/>
              <a:t> </a:t>
            </a:r>
            <a:r>
              <a:rPr lang="en-US" spc="-5" dirty="0"/>
              <a:t>Multi-stage</a:t>
            </a:r>
            <a:r>
              <a:rPr lang="en-US" spc="10" dirty="0"/>
              <a:t> </a:t>
            </a:r>
            <a:r>
              <a:rPr lang="en-US" dirty="0"/>
              <a:t>Graph</a:t>
            </a:r>
          </a:p>
        </p:txBody>
      </p:sp>
      <p:sp>
        <p:nvSpPr>
          <p:cNvPr id="3" name="Content Placeholder 2">
            <a:extLst>
              <a:ext uri="{FF2B5EF4-FFF2-40B4-BE49-F238E27FC236}">
                <a16:creationId xmlns:a16="http://schemas.microsoft.com/office/drawing/2014/main" id="{0227DA72-DB76-FFB4-CDDE-F76E4C70822A}"/>
              </a:ext>
            </a:extLst>
          </p:cNvPr>
          <p:cNvSpPr>
            <a:spLocks noGrp="1"/>
          </p:cNvSpPr>
          <p:nvPr>
            <p:ph idx="1"/>
          </p:nvPr>
        </p:nvSpPr>
        <p:spPr/>
        <p:txBody>
          <a:bodyPr/>
          <a:lstStyle/>
          <a:p>
            <a:r>
              <a:rPr lang="en-US" sz="2800" i="1" spc="165" dirty="0">
                <a:latin typeface="Times New Roman"/>
                <a:cs typeface="Times New Roman"/>
              </a:rPr>
              <a:t>I</a:t>
            </a:r>
            <a:r>
              <a:rPr lang="en-US" sz="2800" i="1" spc="-250" dirty="0">
                <a:latin typeface="Times New Roman"/>
                <a:cs typeface="Times New Roman"/>
              </a:rPr>
              <a:t>s</a:t>
            </a:r>
            <a:r>
              <a:rPr lang="en-US" sz="2800" i="1" spc="-110" dirty="0">
                <a:latin typeface="Times New Roman"/>
                <a:cs typeface="Times New Roman"/>
              </a:rPr>
              <a:t> </a:t>
            </a:r>
            <a:r>
              <a:rPr lang="en-US" sz="2800" i="1" spc="150" dirty="0">
                <a:latin typeface="Times New Roman"/>
                <a:cs typeface="Times New Roman"/>
              </a:rPr>
              <a:t>t</a:t>
            </a:r>
            <a:r>
              <a:rPr lang="en-US" sz="2800" i="1" spc="-220" dirty="0">
                <a:latin typeface="Times New Roman"/>
                <a:cs typeface="Times New Roman"/>
              </a:rPr>
              <a:t>h</a:t>
            </a:r>
            <a:r>
              <a:rPr lang="en-US" sz="2800" i="1" spc="-375" dirty="0">
                <a:latin typeface="Times New Roman"/>
                <a:cs typeface="Times New Roman"/>
              </a:rPr>
              <a:t>e</a:t>
            </a:r>
            <a:r>
              <a:rPr lang="en-US" sz="2800" i="1" spc="-110" dirty="0">
                <a:latin typeface="Times New Roman"/>
                <a:cs typeface="Times New Roman"/>
              </a:rPr>
              <a:t> </a:t>
            </a:r>
            <a:r>
              <a:rPr lang="en-US" sz="2800" i="1" spc="-365" dirty="0">
                <a:latin typeface="Times New Roman"/>
                <a:cs typeface="Times New Roman"/>
              </a:rPr>
              <a:t>g</a:t>
            </a:r>
            <a:r>
              <a:rPr lang="en-US" sz="2800" i="1" spc="-325" dirty="0">
                <a:latin typeface="Times New Roman"/>
                <a:cs typeface="Times New Roman"/>
              </a:rPr>
              <a:t>r</a:t>
            </a:r>
            <a:r>
              <a:rPr lang="en-US" sz="2800" i="1" spc="-375" dirty="0">
                <a:latin typeface="Times New Roman"/>
                <a:cs typeface="Times New Roman"/>
              </a:rPr>
              <a:t>ee</a:t>
            </a:r>
            <a:r>
              <a:rPr lang="en-US" sz="2800" i="1" spc="-220" dirty="0">
                <a:latin typeface="Times New Roman"/>
                <a:cs typeface="Times New Roman"/>
              </a:rPr>
              <a:t>d</a:t>
            </a:r>
            <a:r>
              <a:rPr lang="en-US" sz="2800" i="1" spc="-160" dirty="0">
                <a:latin typeface="Times New Roman"/>
                <a:cs typeface="Times New Roman"/>
              </a:rPr>
              <a:t>y</a:t>
            </a:r>
            <a:r>
              <a:rPr lang="en-US" sz="2800" i="1" spc="-145" dirty="0">
                <a:latin typeface="Times New Roman"/>
                <a:cs typeface="Times New Roman"/>
              </a:rPr>
              <a:t> </a:t>
            </a:r>
            <a:r>
              <a:rPr lang="en-US" sz="2800" i="1" spc="-250" dirty="0">
                <a:latin typeface="Times New Roman"/>
                <a:cs typeface="Times New Roman"/>
              </a:rPr>
              <a:t>s</a:t>
            </a:r>
            <a:r>
              <a:rPr lang="en-US" sz="2800" i="1" spc="-365" dirty="0">
                <a:latin typeface="Times New Roman"/>
                <a:cs typeface="Times New Roman"/>
              </a:rPr>
              <a:t>o</a:t>
            </a:r>
            <a:r>
              <a:rPr lang="en-US" sz="2800" i="1" spc="-140" dirty="0">
                <a:latin typeface="Times New Roman"/>
                <a:cs typeface="Times New Roman"/>
              </a:rPr>
              <a:t>l</a:t>
            </a:r>
            <a:r>
              <a:rPr lang="en-US" sz="2800" i="1" spc="-145" dirty="0">
                <a:latin typeface="Times New Roman"/>
                <a:cs typeface="Times New Roman"/>
              </a:rPr>
              <a:t>u</a:t>
            </a:r>
            <a:r>
              <a:rPr lang="en-US" sz="2800" i="1" spc="150" dirty="0">
                <a:latin typeface="Times New Roman"/>
                <a:cs typeface="Times New Roman"/>
              </a:rPr>
              <a:t>t</a:t>
            </a:r>
            <a:r>
              <a:rPr lang="en-US" sz="2800" i="1" spc="-140" dirty="0">
                <a:latin typeface="Times New Roman"/>
                <a:cs typeface="Times New Roman"/>
              </a:rPr>
              <a:t>i</a:t>
            </a:r>
            <a:r>
              <a:rPr lang="en-US" sz="2800" i="1" spc="-365" dirty="0">
                <a:latin typeface="Times New Roman"/>
                <a:cs typeface="Times New Roman"/>
              </a:rPr>
              <a:t>o</a:t>
            </a:r>
            <a:r>
              <a:rPr lang="en-US" sz="2800" i="1" spc="-145" dirty="0">
                <a:latin typeface="Times New Roman"/>
                <a:cs typeface="Times New Roman"/>
              </a:rPr>
              <a:t>n</a:t>
            </a:r>
            <a:r>
              <a:rPr lang="en-US" sz="2800" i="1" spc="-125" dirty="0">
                <a:latin typeface="Times New Roman"/>
                <a:cs typeface="Times New Roman"/>
              </a:rPr>
              <a:t> </a:t>
            </a:r>
            <a:r>
              <a:rPr lang="en-US" sz="2800" i="1" spc="-365" dirty="0">
                <a:solidFill>
                  <a:srgbClr val="0033CC"/>
                </a:solidFill>
                <a:latin typeface="Times New Roman"/>
                <a:cs typeface="Times New Roman"/>
              </a:rPr>
              <a:t>o</a:t>
            </a:r>
            <a:r>
              <a:rPr lang="en-US" sz="2800" i="1" spc="-220" dirty="0">
                <a:solidFill>
                  <a:srgbClr val="0033CC"/>
                </a:solidFill>
                <a:latin typeface="Times New Roman"/>
                <a:cs typeface="Times New Roman"/>
              </a:rPr>
              <a:t>p</a:t>
            </a:r>
            <a:r>
              <a:rPr lang="en-US" sz="2800" i="1" spc="150" dirty="0">
                <a:solidFill>
                  <a:srgbClr val="0033CC"/>
                </a:solidFill>
                <a:latin typeface="Times New Roman"/>
                <a:cs typeface="Times New Roman"/>
              </a:rPr>
              <a:t>t</a:t>
            </a:r>
            <a:r>
              <a:rPr lang="en-US" sz="2800" i="1" spc="-140" dirty="0">
                <a:solidFill>
                  <a:srgbClr val="0033CC"/>
                </a:solidFill>
                <a:latin typeface="Times New Roman"/>
                <a:cs typeface="Times New Roman"/>
              </a:rPr>
              <a:t>i</a:t>
            </a:r>
            <a:r>
              <a:rPr lang="en-US" sz="2800" i="1" spc="-375" dirty="0">
                <a:solidFill>
                  <a:srgbClr val="0033CC"/>
                </a:solidFill>
                <a:latin typeface="Times New Roman"/>
                <a:cs typeface="Times New Roman"/>
              </a:rPr>
              <a:t>m</a:t>
            </a:r>
            <a:r>
              <a:rPr lang="en-US" sz="2800" i="1" spc="-290" dirty="0">
                <a:solidFill>
                  <a:srgbClr val="0033CC"/>
                </a:solidFill>
                <a:latin typeface="Times New Roman"/>
                <a:cs typeface="Times New Roman"/>
              </a:rPr>
              <a:t>a</a:t>
            </a:r>
            <a:r>
              <a:rPr lang="en-US" sz="2800" i="1" spc="-145" dirty="0">
                <a:solidFill>
                  <a:srgbClr val="0033CC"/>
                </a:solidFill>
                <a:latin typeface="Times New Roman"/>
                <a:cs typeface="Times New Roman"/>
              </a:rPr>
              <a:t>l for below problem</a:t>
            </a:r>
            <a:r>
              <a:rPr lang="en-US" sz="2800" i="1" spc="-434" dirty="0">
                <a:latin typeface="Times New Roman"/>
                <a:cs typeface="Times New Roman"/>
              </a:rPr>
              <a:t>?</a:t>
            </a:r>
            <a:endParaRPr lang="en-US" sz="2800" dirty="0">
              <a:latin typeface="Times New Roman"/>
              <a:cs typeface="Times New Roman"/>
            </a:endParaRPr>
          </a:p>
          <a:p>
            <a:r>
              <a:rPr lang="en-US" b="1" dirty="0"/>
              <a:t>Problem</a:t>
            </a:r>
          </a:p>
          <a:p>
            <a:pPr lvl="1"/>
            <a:r>
              <a:rPr lang="en-US" dirty="0"/>
              <a:t>Find a shortest path from v0 to v3</a:t>
            </a:r>
          </a:p>
          <a:p>
            <a:endParaRPr lang="en-US" dirty="0"/>
          </a:p>
        </p:txBody>
      </p:sp>
      <p:sp>
        <p:nvSpPr>
          <p:cNvPr id="4" name="Footer Placeholder 3">
            <a:extLst>
              <a:ext uri="{FF2B5EF4-FFF2-40B4-BE49-F238E27FC236}">
                <a16:creationId xmlns:a16="http://schemas.microsoft.com/office/drawing/2014/main" id="{B16FC2F9-42A9-C018-17DC-15E4360F3E90}"/>
              </a:ext>
            </a:extLst>
          </p:cNvPr>
          <p:cNvSpPr>
            <a:spLocks noGrp="1"/>
          </p:cNvSpPr>
          <p:nvPr>
            <p:ph type="ftr" sz="quarter" idx="11"/>
          </p:nvPr>
        </p:nvSpPr>
        <p:spPr/>
        <p:txBody>
          <a:bodyPr/>
          <a:lstStyle/>
          <a:p>
            <a:r>
              <a:rPr lang="en-US"/>
              <a:t>Copyright @ Dept of IT, CBIT</a:t>
            </a:r>
          </a:p>
        </p:txBody>
      </p:sp>
      <p:grpSp>
        <p:nvGrpSpPr>
          <p:cNvPr id="5" name="object 3">
            <a:extLst>
              <a:ext uri="{FF2B5EF4-FFF2-40B4-BE49-F238E27FC236}">
                <a16:creationId xmlns:a16="http://schemas.microsoft.com/office/drawing/2014/main" id="{78025457-ABD4-FC98-22A1-F30251E18062}"/>
              </a:ext>
            </a:extLst>
          </p:cNvPr>
          <p:cNvGrpSpPr/>
          <p:nvPr/>
        </p:nvGrpSpPr>
        <p:grpSpPr>
          <a:xfrm>
            <a:off x="1807246" y="2975906"/>
            <a:ext cx="7481128" cy="3249167"/>
            <a:chOff x="1284732" y="3685032"/>
            <a:chExt cx="7481128" cy="3249167"/>
          </a:xfrm>
        </p:grpSpPr>
        <p:sp>
          <p:nvSpPr>
            <p:cNvPr id="6" name="object 4">
              <a:extLst>
                <a:ext uri="{FF2B5EF4-FFF2-40B4-BE49-F238E27FC236}">
                  <a16:creationId xmlns:a16="http://schemas.microsoft.com/office/drawing/2014/main" id="{54A23D27-DEA8-4FA5-469D-EAF6F8976A7F}"/>
                </a:ext>
              </a:extLst>
            </p:cNvPr>
            <p:cNvSpPr/>
            <p:nvPr/>
          </p:nvSpPr>
          <p:spPr>
            <a:xfrm>
              <a:off x="1284732" y="3816108"/>
              <a:ext cx="2882265" cy="502920"/>
            </a:xfrm>
            <a:custGeom>
              <a:avLst/>
              <a:gdLst/>
              <a:ahLst/>
              <a:cxnLst/>
              <a:rect l="l" t="t" r="r" b="b"/>
              <a:pathLst>
                <a:path w="2882265" h="502920">
                  <a:moveTo>
                    <a:pt x="2881884" y="0"/>
                  </a:moveTo>
                  <a:lnTo>
                    <a:pt x="163068" y="0"/>
                  </a:lnTo>
                  <a:lnTo>
                    <a:pt x="163068" y="70091"/>
                  </a:lnTo>
                  <a:lnTo>
                    <a:pt x="0" y="70091"/>
                  </a:lnTo>
                  <a:lnTo>
                    <a:pt x="0" y="146291"/>
                  </a:lnTo>
                  <a:lnTo>
                    <a:pt x="0" y="502920"/>
                  </a:lnTo>
                  <a:lnTo>
                    <a:pt x="2881884" y="502920"/>
                  </a:lnTo>
                  <a:lnTo>
                    <a:pt x="2881884" y="146291"/>
                  </a:lnTo>
                  <a:lnTo>
                    <a:pt x="2881884" y="70091"/>
                  </a:lnTo>
                  <a:lnTo>
                    <a:pt x="2881884" y="0"/>
                  </a:lnTo>
                  <a:close/>
                </a:path>
              </a:pathLst>
            </a:custGeom>
            <a:solidFill>
              <a:srgbClr val="0000FF"/>
            </a:solidFill>
          </p:spPr>
          <p:txBody>
            <a:bodyPr wrap="square" lIns="0" tIns="0" rIns="0" bIns="0" rtlCol="0"/>
            <a:lstStyle/>
            <a:p>
              <a:endParaRPr/>
            </a:p>
          </p:txBody>
        </p:sp>
        <p:pic>
          <p:nvPicPr>
            <p:cNvPr id="7" name="object 5">
              <a:extLst>
                <a:ext uri="{FF2B5EF4-FFF2-40B4-BE49-F238E27FC236}">
                  <a16:creationId xmlns:a16="http://schemas.microsoft.com/office/drawing/2014/main" id="{647AEE53-A9E9-4A56-50D1-05D6C309962C}"/>
                </a:ext>
              </a:extLst>
            </p:cNvPr>
            <p:cNvPicPr/>
            <p:nvPr/>
          </p:nvPicPr>
          <p:blipFill>
            <a:blip r:embed="rId2" cstate="print"/>
            <a:stretch>
              <a:fillRect/>
            </a:stretch>
          </p:blipFill>
          <p:spPr>
            <a:xfrm>
              <a:off x="1374460" y="3685032"/>
              <a:ext cx="7391400" cy="3249167"/>
            </a:xfrm>
            <a:prstGeom prst="rect">
              <a:avLst/>
            </a:prstGeom>
          </p:spPr>
        </p:pic>
        <p:sp>
          <p:nvSpPr>
            <p:cNvPr id="8" name="object 6">
              <a:extLst>
                <a:ext uri="{FF2B5EF4-FFF2-40B4-BE49-F238E27FC236}">
                  <a16:creationId xmlns:a16="http://schemas.microsoft.com/office/drawing/2014/main" id="{ED2B3AC3-886E-F2F8-7234-5A1FE4F38457}"/>
                </a:ext>
              </a:extLst>
            </p:cNvPr>
            <p:cNvSpPr/>
            <p:nvPr/>
          </p:nvSpPr>
          <p:spPr>
            <a:xfrm>
              <a:off x="2074151" y="4386084"/>
              <a:ext cx="6196965" cy="1043940"/>
            </a:xfrm>
            <a:custGeom>
              <a:avLst/>
              <a:gdLst/>
              <a:ahLst/>
              <a:cxnLst/>
              <a:rect l="l" t="t" r="r" b="b"/>
              <a:pathLst>
                <a:path w="6196965" h="1043939">
                  <a:moveTo>
                    <a:pt x="1947672" y="664464"/>
                  </a:moveTo>
                  <a:lnTo>
                    <a:pt x="1942312" y="662940"/>
                  </a:lnTo>
                  <a:lnTo>
                    <a:pt x="1824240" y="629412"/>
                  </a:lnTo>
                  <a:lnTo>
                    <a:pt x="1831238" y="666432"/>
                  </a:lnTo>
                  <a:lnTo>
                    <a:pt x="0" y="1005840"/>
                  </a:lnTo>
                  <a:lnTo>
                    <a:pt x="6096" y="1043940"/>
                  </a:lnTo>
                  <a:lnTo>
                    <a:pt x="1838464" y="704608"/>
                  </a:lnTo>
                  <a:lnTo>
                    <a:pt x="1845564" y="742188"/>
                  </a:lnTo>
                  <a:lnTo>
                    <a:pt x="1947672" y="664464"/>
                  </a:lnTo>
                  <a:close/>
                </a:path>
                <a:path w="6196965" h="1043939">
                  <a:moveTo>
                    <a:pt x="4035552" y="71615"/>
                  </a:moveTo>
                  <a:lnTo>
                    <a:pt x="3909060" y="54851"/>
                  </a:lnTo>
                  <a:lnTo>
                    <a:pt x="3920947" y="90017"/>
                  </a:lnTo>
                  <a:lnTo>
                    <a:pt x="2086356" y="702551"/>
                  </a:lnTo>
                  <a:lnTo>
                    <a:pt x="2098548" y="737603"/>
                  </a:lnTo>
                  <a:lnTo>
                    <a:pt x="3933139" y="126085"/>
                  </a:lnTo>
                  <a:lnTo>
                    <a:pt x="3945636" y="163055"/>
                  </a:lnTo>
                  <a:lnTo>
                    <a:pt x="4023563" y="83807"/>
                  </a:lnTo>
                  <a:lnTo>
                    <a:pt x="4035552" y="71615"/>
                  </a:lnTo>
                  <a:close/>
                </a:path>
                <a:path w="6196965" h="1043939">
                  <a:moveTo>
                    <a:pt x="6196596" y="1024128"/>
                  </a:moveTo>
                  <a:lnTo>
                    <a:pt x="6178029" y="999744"/>
                  </a:lnTo>
                  <a:lnTo>
                    <a:pt x="6118872" y="922020"/>
                  </a:lnTo>
                  <a:lnTo>
                    <a:pt x="6101994" y="956259"/>
                  </a:lnTo>
                  <a:lnTo>
                    <a:pt x="4187964" y="0"/>
                  </a:lnTo>
                  <a:lnTo>
                    <a:pt x="4171200" y="33528"/>
                  </a:lnTo>
                  <a:lnTo>
                    <a:pt x="6084836" y="991095"/>
                  </a:lnTo>
                  <a:lnTo>
                    <a:pt x="6068580" y="1024128"/>
                  </a:lnTo>
                  <a:lnTo>
                    <a:pt x="6196596" y="1024128"/>
                  </a:lnTo>
                  <a:close/>
                </a:path>
              </a:pathLst>
            </a:custGeom>
            <a:solidFill>
              <a:srgbClr val="FF3300"/>
            </a:solidFill>
          </p:spPr>
          <p:txBody>
            <a:bodyPr wrap="square" lIns="0" tIns="0" rIns="0" bIns="0" rtlCol="0"/>
            <a:lstStyle/>
            <a:p>
              <a:endParaRPr/>
            </a:p>
          </p:txBody>
        </p:sp>
      </p:grpSp>
    </p:spTree>
    <p:extLst>
      <p:ext uri="{BB962C8B-B14F-4D97-AF65-F5344CB8AC3E}">
        <p14:creationId xmlns:p14="http://schemas.microsoft.com/office/powerpoint/2010/main" val="370651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9BA7-108F-ACFC-B4C8-F81718608956}"/>
              </a:ext>
            </a:extLst>
          </p:cNvPr>
          <p:cNvSpPr>
            <a:spLocks noGrp="1"/>
          </p:cNvSpPr>
          <p:nvPr>
            <p:ph type="title"/>
          </p:nvPr>
        </p:nvSpPr>
        <p:spPr/>
        <p:txBody>
          <a:bodyPr/>
          <a:lstStyle/>
          <a:p>
            <a:r>
              <a:rPr lang="en-US" spc="-5" dirty="0"/>
              <a:t>Shortest </a:t>
            </a:r>
            <a:r>
              <a:rPr lang="en-US" spc="-10" dirty="0"/>
              <a:t>Paths </a:t>
            </a:r>
            <a:r>
              <a:rPr lang="en-US" dirty="0"/>
              <a:t>on</a:t>
            </a:r>
            <a:r>
              <a:rPr lang="en-US" spc="-10" dirty="0"/>
              <a:t> </a:t>
            </a:r>
            <a:r>
              <a:rPr lang="en-US" dirty="0"/>
              <a:t>a</a:t>
            </a:r>
            <a:r>
              <a:rPr lang="en-US" spc="10" dirty="0"/>
              <a:t> </a:t>
            </a:r>
            <a:r>
              <a:rPr lang="en-US" spc="-5" dirty="0"/>
              <a:t>Multi-stage</a:t>
            </a:r>
            <a:r>
              <a:rPr lang="en-US" spc="10" dirty="0"/>
              <a:t> </a:t>
            </a:r>
            <a:r>
              <a:rPr lang="en-US" dirty="0"/>
              <a:t>Graph</a:t>
            </a:r>
          </a:p>
        </p:txBody>
      </p:sp>
      <p:sp>
        <p:nvSpPr>
          <p:cNvPr id="3" name="Content Placeholder 2">
            <a:extLst>
              <a:ext uri="{FF2B5EF4-FFF2-40B4-BE49-F238E27FC236}">
                <a16:creationId xmlns:a16="http://schemas.microsoft.com/office/drawing/2014/main" id="{0227DA72-DB76-FFB4-CDDE-F76E4C70822A}"/>
              </a:ext>
            </a:extLst>
          </p:cNvPr>
          <p:cNvSpPr>
            <a:spLocks noGrp="1"/>
          </p:cNvSpPr>
          <p:nvPr>
            <p:ph idx="1"/>
          </p:nvPr>
        </p:nvSpPr>
        <p:spPr/>
        <p:txBody>
          <a:bodyPr/>
          <a:lstStyle/>
          <a:p>
            <a:r>
              <a:rPr lang="en-US" sz="2800" i="1" spc="165" dirty="0">
                <a:latin typeface="Times New Roman"/>
                <a:cs typeface="Times New Roman"/>
              </a:rPr>
              <a:t>I</a:t>
            </a:r>
            <a:r>
              <a:rPr lang="en-US" sz="2800" i="1" spc="-250" dirty="0">
                <a:latin typeface="Times New Roman"/>
                <a:cs typeface="Times New Roman"/>
              </a:rPr>
              <a:t>s</a:t>
            </a:r>
            <a:r>
              <a:rPr lang="en-US" sz="2800" i="1" spc="-110" dirty="0">
                <a:latin typeface="Times New Roman"/>
                <a:cs typeface="Times New Roman"/>
              </a:rPr>
              <a:t> </a:t>
            </a:r>
            <a:r>
              <a:rPr lang="en-US" sz="2800" i="1" spc="150" dirty="0">
                <a:latin typeface="Times New Roman"/>
                <a:cs typeface="Times New Roman"/>
              </a:rPr>
              <a:t>t</a:t>
            </a:r>
            <a:r>
              <a:rPr lang="en-US" sz="2800" i="1" spc="-220" dirty="0">
                <a:latin typeface="Times New Roman"/>
                <a:cs typeface="Times New Roman"/>
              </a:rPr>
              <a:t>h</a:t>
            </a:r>
            <a:r>
              <a:rPr lang="en-US" sz="2800" i="1" spc="-375" dirty="0">
                <a:latin typeface="Times New Roman"/>
                <a:cs typeface="Times New Roman"/>
              </a:rPr>
              <a:t>e</a:t>
            </a:r>
            <a:r>
              <a:rPr lang="en-US" sz="2800" i="1" spc="-110" dirty="0">
                <a:latin typeface="Times New Roman"/>
                <a:cs typeface="Times New Roman"/>
              </a:rPr>
              <a:t> </a:t>
            </a:r>
            <a:r>
              <a:rPr lang="en-US" sz="2800" i="1" spc="-365" dirty="0">
                <a:latin typeface="Times New Roman"/>
                <a:cs typeface="Times New Roman"/>
              </a:rPr>
              <a:t>g</a:t>
            </a:r>
            <a:r>
              <a:rPr lang="en-US" sz="2800" i="1" spc="-325" dirty="0">
                <a:latin typeface="Times New Roman"/>
                <a:cs typeface="Times New Roman"/>
              </a:rPr>
              <a:t>r</a:t>
            </a:r>
            <a:r>
              <a:rPr lang="en-US" sz="2800" i="1" spc="-375" dirty="0">
                <a:latin typeface="Times New Roman"/>
                <a:cs typeface="Times New Roman"/>
              </a:rPr>
              <a:t>ee</a:t>
            </a:r>
            <a:r>
              <a:rPr lang="en-US" sz="2800" i="1" spc="-220" dirty="0">
                <a:latin typeface="Times New Roman"/>
                <a:cs typeface="Times New Roman"/>
              </a:rPr>
              <a:t>d</a:t>
            </a:r>
            <a:r>
              <a:rPr lang="en-US" sz="2800" i="1" spc="-160" dirty="0">
                <a:latin typeface="Times New Roman"/>
                <a:cs typeface="Times New Roman"/>
              </a:rPr>
              <a:t>y</a:t>
            </a:r>
            <a:r>
              <a:rPr lang="en-US" sz="2800" i="1" spc="-145" dirty="0">
                <a:latin typeface="Times New Roman"/>
                <a:cs typeface="Times New Roman"/>
              </a:rPr>
              <a:t> </a:t>
            </a:r>
            <a:r>
              <a:rPr lang="en-US" sz="2800" i="1" spc="-250" dirty="0">
                <a:latin typeface="Times New Roman"/>
                <a:cs typeface="Times New Roman"/>
              </a:rPr>
              <a:t>s</a:t>
            </a:r>
            <a:r>
              <a:rPr lang="en-US" sz="2800" i="1" spc="-365" dirty="0">
                <a:latin typeface="Times New Roman"/>
                <a:cs typeface="Times New Roman"/>
              </a:rPr>
              <a:t>o</a:t>
            </a:r>
            <a:r>
              <a:rPr lang="en-US" sz="2800" i="1" spc="-140" dirty="0">
                <a:latin typeface="Times New Roman"/>
                <a:cs typeface="Times New Roman"/>
              </a:rPr>
              <a:t>l</a:t>
            </a:r>
            <a:r>
              <a:rPr lang="en-US" sz="2800" i="1" spc="-145" dirty="0">
                <a:latin typeface="Times New Roman"/>
                <a:cs typeface="Times New Roman"/>
              </a:rPr>
              <a:t>u</a:t>
            </a:r>
            <a:r>
              <a:rPr lang="en-US" sz="2800" i="1" spc="150" dirty="0">
                <a:latin typeface="Times New Roman"/>
                <a:cs typeface="Times New Roman"/>
              </a:rPr>
              <a:t>t</a:t>
            </a:r>
            <a:r>
              <a:rPr lang="en-US" sz="2800" i="1" spc="-140" dirty="0">
                <a:latin typeface="Times New Roman"/>
                <a:cs typeface="Times New Roman"/>
              </a:rPr>
              <a:t>i</a:t>
            </a:r>
            <a:r>
              <a:rPr lang="en-US" sz="2800" i="1" spc="-365" dirty="0">
                <a:latin typeface="Times New Roman"/>
                <a:cs typeface="Times New Roman"/>
              </a:rPr>
              <a:t>o</a:t>
            </a:r>
            <a:r>
              <a:rPr lang="en-US" sz="2800" i="1" spc="-145" dirty="0">
                <a:latin typeface="Times New Roman"/>
                <a:cs typeface="Times New Roman"/>
              </a:rPr>
              <a:t>n</a:t>
            </a:r>
            <a:r>
              <a:rPr lang="en-US" sz="2800" i="1" spc="-125" dirty="0">
                <a:latin typeface="Times New Roman"/>
                <a:cs typeface="Times New Roman"/>
              </a:rPr>
              <a:t> </a:t>
            </a:r>
            <a:r>
              <a:rPr lang="en-US" sz="2800" i="1" spc="-365" dirty="0">
                <a:solidFill>
                  <a:srgbClr val="0033CC"/>
                </a:solidFill>
                <a:latin typeface="Times New Roman"/>
                <a:cs typeface="Times New Roman"/>
              </a:rPr>
              <a:t>o</a:t>
            </a:r>
            <a:r>
              <a:rPr lang="en-US" sz="2800" i="1" spc="-220" dirty="0">
                <a:solidFill>
                  <a:srgbClr val="0033CC"/>
                </a:solidFill>
                <a:latin typeface="Times New Roman"/>
                <a:cs typeface="Times New Roman"/>
              </a:rPr>
              <a:t>p</a:t>
            </a:r>
            <a:r>
              <a:rPr lang="en-US" sz="2800" i="1" spc="150" dirty="0">
                <a:solidFill>
                  <a:srgbClr val="0033CC"/>
                </a:solidFill>
                <a:latin typeface="Times New Roman"/>
                <a:cs typeface="Times New Roman"/>
              </a:rPr>
              <a:t>t</a:t>
            </a:r>
            <a:r>
              <a:rPr lang="en-US" sz="2800" i="1" spc="-140" dirty="0">
                <a:solidFill>
                  <a:srgbClr val="0033CC"/>
                </a:solidFill>
                <a:latin typeface="Times New Roman"/>
                <a:cs typeface="Times New Roman"/>
              </a:rPr>
              <a:t>i</a:t>
            </a:r>
            <a:r>
              <a:rPr lang="en-US" sz="2800" i="1" spc="-375" dirty="0">
                <a:solidFill>
                  <a:srgbClr val="0033CC"/>
                </a:solidFill>
                <a:latin typeface="Times New Roman"/>
                <a:cs typeface="Times New Roman"/>
              </a:rPr>
              <a:t>m</a:t>
            </a:r>
            <a:r>
              <a:rPr lang="en-US" sz="2800" i="1" spc="-290" dirty="0">
                <a:solidFill>
                  <a:srgbClr val="0033CC"/>
                </a:solidFill>
                <a:latin typeface="Times New Roman"/>
                <a:cs typeface="Times New Roman"/>
              </a:rPr>
              <a:t>a</a:t>
            </a:r>
            <a:r>
              <a:rPr lang="en-US" sz="2800" i="1" spc="-145" dirty="0">
                <a:solidFill>
                  <a:srgbClr val="0033CC"/>
                </a:solidFill>
                <a:latin typeface="Times New Roman"/>
                <a:cs typeface="Times New Roman"/>
              </a:rPr>
              <a:t>l for below problem</a:t>
            </a:r>
            <a:r>
              <a:rPr lang="en-US" sz="2800" i="1" spc="-434" dirty="0">
                <a:latin typeface="Times New Roman"/>
                <a:cs typeface="Times New Roman"/>
              </a:rPr>
              <a:t>?</a:t>
            </a:r>
            <a:endParaRPr lang="en-US" sz="2800" dirty="0">
              <a:latin typeface="Times New Roman"/>
              <a:cs typeface="Times New Roman"/>
            </a:endParaRPr>
          </a:p>
          <a:p>
            <a:r>
              <a:rPr lang="en-US" b="1" dirty="0"/>
              <a:t>Problem</a:t>
            </a:r>
          </a:p>
          <a:p>
            <a:pPr lvl="1"/>
            <a:r>
              <a:rPr lang="en-US" dirty="0"/>
              <a:t>Find a shortest path from v0 to v3</a:t>
            </a:r>
          </a:p>
          <a:p>
            <a:endParaRPr lang="en-US" dirty="0"/>
          </a:p>
        </p:txBody>
      </p:sp>
      <p:sp>
        <p:nvSpPr>
          <p:cNvPr id="4" name="Footer Placeholder 3">
            <a:extLst>
              <a:ext uri="{FF2B5EF4-FFF2-40B4-BE49-F238E27FC236}">
                <a16:creationId xmlns:a16="http://schemas.microsoft.com/office/drawing/2014/main" id="{B16FC2F9-42A9-C018-17DC-15E4360F3E90}"/>
              </a:ext>
            </a:extLst>
          </p:cNvPr>
          <p:cNvSpPr>
            <a:spLocks noGrp="1"/>
          </p:cNvSpPr>
          <p:nvPr>
            <p:ph type="ftr" sz="quarter" idx="11"/>
          </p:nvPr>
        </p:nvSpPr>
        <p:spPr/>
        <p:txBody>
          <a:bodyPr/>
          <a:lstStyle/>
          <a:p>
            <a:r>
              <a:rPr lang="en-US"/>
              <a:t>Copyright @ Dept of IT, CBIT</a:t>
            </a:r>
          </a:p>
        </p:txBody>
      </p:sp>
      <p:grpSp>
        <p:nvGrpSpPr>
          <p:cNvPr id="5" name="object 3">
            <a:extLst>
              <a:ext uri="{FF2B5EF4-FFF2-40B4-BE49-F238E27FC236}">
                <a16:creationId xmlns:a16="http://schemas.microsoft.com/office/drawing/2014/main" id="{78025457-ABD4-FC98-22A1-F30251E18062}"/>
              </a:ext>
            </a:extLst>
          </p:cNvPr>
          <p:cNvGrpSpPr/>
          <p:nvPr/>
        </p:nvGrpSpPr>
        <p:grpSpPr>
          <a:xfrm>
            <a:off x="1807246" y="2975906"/>
            <a:ext cx="7481128" cy="3249167"/>
            <a:chOff x="1284732" y="3685032"/>
            <a:chExt cx="7481128" cy="3249167"/>
          </a:xfrm>
        </p:grpSpPr>
        <p:sp>
          <p:nvSpPr>
            <p:cNvPr id="6" name="object 4">
              <a:extLst>
                <a:ext uri="{FF2B5EF4-FFF2-40B4-BE49-F238E27FC236}">
                  <a16:creationId xmlns:a16="http://schemas.microsoft.com/office/drawing/2014/main" id="{54A23D27-DEA8-4FA5-469D-EAF6F8976A7F}"/>
                </a:ext>
              </a:extLst>
            </p:cNvPr>
            <p:cNvSpPr/>
            <p:nvPr/>
          </p:nvSpPr>
          <p:spPr>
            <a:xfrm>
              <a:off x="1284732" y="3816108"/>
              <a:ext cx="2882265" cy="502920"/>
            </a:xfrm>
            <a:custGeom>
              <a:avLst/>
              <a:gdLst/>
              <a:ahLst/>
              <a:cxnLst/>
              <a:rect l="l" t="t" r="r" b="b"/>
              <a:pathLst>
                <a:path w="2882265" h="502920">
                  <a:moveTo>
                    <a:pt x="2881884" y="0"/>
                  </a:moveTo>
                  <a:lnTo>
                    <a:pt x="163068" y="0"/>
                  </a:lnTo>
                  <a:lnTo>
                    <a:pt x="163068" y="70091"/>
                  </a:lnTo>
                  <a:lnTo>
                    <a:pt x="0" y="70091"/>
                  </a:lnTo>
                  <a:lnTo>
                    <a:pt x="0" y="146291"/>
                  </a:lnTo>
                  <a:lnTo>
                    <a:pt x="0" y="502920"/>
                  </a:lnTo>
                  <a:lnTo>
                    <a:pt x="2881884" y="502920"/>
                  </a:lnTo>
                  <a:lnTo>
                    <a:pt x="2881884" y="146291"/>
                  </a:lnTo>
                  <a:lnTo>
                    <a:pt x="2881884" y="70091"/>
                  </a:lnTo>
                  <a:lnTo>
                    <a:pt x="2881884" y="0"/>
                  </a:lnTo>
                  <a:close/>
                </a:path>
              </a:pathLst>
            </a:custGeom>
            <a:solidFill>
              <a:srgbClr val="0000FF"/>
            </a:solidFill>
          </p:spPr>
          <p:txBody>
            <a:bodyPr wrap="square" lIns="0" tIns="0" rIns="0" bIns="0" rtlCol="0"/>
            <a:lstStyle/>
            <a:p>
              <a:endParaRPr/>
            </a:p>
          </p:txBody>
        </p:sp>
        <p:pic>
          <p:nvPicPr>
            <p:cNvPr id="7" name="object 5">
              <a:extLst>
                <a:ext uri="{FF2B5EF4-FFF2-40B4-BE49-F238E27FC236}">
                  <a16:creationId xmlns:a16="http://schemas.microsoft.com/office/drawing/2014/main" id="{647AEE53-A9E9-4A56-50D1-05D6C309962C}"/>
                </a:ext>
              </a:extLst>
            </p:cNvPr>
            <p:cNvPicPr/>
            <p:nvPr/>
          </p:nvPicPr>
          <p:blipFill>
            <a:blip r:embed="rId2" cstate="print"/>
            <a:stretch>
              <a:fillRect/>
            </a:stretch>
          </p:blipFill>
          <p:spPr>
            <a:xfrm>
              <a:off x="1374460" y="3685032"/>
              <a:ext cx="7391400" cy="3249167"/>
            </a:xfrm>
            <a:prstGeom prst="rect">
              <a:avLst/>
            </a:prstGeom>
          </p:spPr>
        </p:pic>
        <p:sp>
          <p:nvSpPr>
            <p:cNvPr id="8" name="object 6">
              <a:extLst>
                <a:ext uri="{FF2B5EF4-FFF2-40B4-BE49-F238E27FC236}">
                  <a16:creationId xmlns:a16="http://schemas.microsoft.com/office/drawing/2014/main" id="{ED2B3AC3-886E-F2F8-7234-5A1FE4F38457}"/>
                </a:ext>
              </a:extLst>
            </p:cNvPr>
            <p:cNvSpPr/>
            <p:nvPr/>
          </p:nvSpPr>
          <p:spPr>
            <a:xfrm>
              <a:off x="2074151" y="4386084"/>
              <a:ext cx="6196965" cy="1043940"/>
            </a:xfrm>
            <a:custGeom>
              <a:avLst/>
              <a:gdLst/>
              <a:ahLst/>
              <a:cxnLst/>
              <a:rect l="l" t="t" r="r" b="b"/>
              <a:pathLst>
                <a:path w="6196965" h="1043939">
                  <a:moveTo>
                    <a:pt x="1947672" y="664464"/>
                  </a:moveTo>
                  <a:lnTo>
                    <a:pt x="1942312" y="662940"/>
                  </a:lnTo>
                  <a:lnTo>
                    <a:pt x="1824240" y="629412"/>
                  </a:lnTo>
                  <a:lnTo>
                    <a:pt x="1831238" y="666432"/>
                  </a:lnTo>
                  <a:lnTo>
                    <a:pt x="0" y="1005840"/>
                  </a:lnTo>
                  <a:lnTo>
                    <a:pt x="6096" y="1043940"/>
                  </a:lnTo>
                  <a:lnTo>
                    <a:pt x="1838464" y="704608"/>
                  </a:lnTo>
                  <a:lnTo>
                    <a:pt x="1845564" y="742188"/>
                  </a:lnTo>
                  <a:lnTo>
                    <a:pt x="1947672" y="664464"/>
                  </a:lnTo>
                  <a:close/>
                </a:path>
                <a:path w="6196965" h="1043939">
                  <a:moveTo>
                    <a:pt x="4035552" y="71615"/>
                  </a:moveTo>
                  <a:lnTo>
                    <a:pt x="3909060" y="54851"/>
                  </a:lnTo>
                  <a:lnTo>
                    <a:pt x="3920947" y="90017"/>
                  </a:lnTo>
                  <a:lnTo>
                    <a:pt x="2086356" y="702551"/>
                  </a:lnTo>
                  <a:lnTo>
                    <a:pt x="2098548" y="737603"/>
                  </a:lnTo>
                  <a:lnTo>
                    <a:pt x="3933139" y="126085"/>
                  </a:lnTo>
                  <a:lnTo>
                    <a:pt x="3945636" y="163055"/>
                  </a:lnTo>
                  <a:lnTo>
                    <a:pt x="4023563" y="83807"/>
                  </a:lnTo>
                  <a:lnTo>
                    <a:pt x="4035552" y="71615"/>
                  </a:lnTo>
                  <a:close/>
                </a:path>
                <a:path w="6196965" h="1043939">
                  <a:moveTo>
                    <a:pt x="6196596" y="1024128"/>
                  </a:moveTo>
                  <a:lnTo>
                    <a:pt x="6178029" y="999744"/>
                  </a:lnTo>
                  <a:lnTo>
                    <a:pt x="6118872" y="922020"/>
                  </a:lnTo>
                  <a:lnTo>
                    <a:pt x="6101994" y="956259"/>
                  </a:lnTo>
                  <a:lnTo>
                    <a:pt x="4187964" y="0"/>
                  </a:lnTo>
                  <a:lnTo>
                    <a:pt x="4171200" y="33528"/>
                  </a:lnTo>
                  <a:lnTo>
                    <a:pt x="6084836" y="991095"/>
                  </a:lnTo>
                  <a:lnTo>
                    <a:pt x="6068580" y="1024128"/>
                  </a:lnTo>
                  <a:lnTo>
                    <a:pt x="6196596" y="1024128"/>
                  </a:lnTo>
                  <a:close/>
                </a:path>
              </a:pathLst>
            </a:custGeom>
            <a:solidFill>
              <a:srgbClr val="FF3300"/>
            </a:solidFill>
          </p:spPr>
          <p:txBody>
            <a:bodyPr wrap="square" lIns="0" tIns="0" rIns="0" bIns="0" rtlCol="0"/>
            <a:lstStyle/>
            <a:p>
              <a:endParaRPr/>
            </a:p>
          </p:txBody>
        </p:sp>
      </p:grpSp>
      <p:sp>
        <p:nvSpPr>
          <p:cNvPr id="9" name="object 8">
            <a:extLst>
              <a:ext uri="{FF2B5EF4-FFF2-40B4-BE49-F238E27FC236}">
                <a16:creationId xmlns:a16="http://schemas.microsoft.com/office/drawing/2014/main" id="{E92310F8-3EA4-A3A1-9A7F-0B6FF654778E}"/>
              </a:ext>
            </a:extLst>
          </p:cNvPr>
          <p:cNvSpPr/>
          <p:nvPr/>
        </p:nvSpPr>
        <p:spPr>
          <a:xfrm>
            <a:off x="2629367" y="3696116"/>
            <a:ext cx="6131560" cy="1082040"/>
          </a:xfrm>
          <a:custGeom>
            <a:avLst/>
            <a:gdLst/>
            <a:ahLst/>
            <a:cxnLst/>
            <a:rect l="l" t="t" r="r" b="b"/>
            <a:pathLst>
              <a:path w="6131559" h="1082039">
                <a:moveTo>
                  <a:pt x="1953768" y="16751"/>
                </a:moveTo>
                <a:lnTo>
                  <a:pt x="1825752" y="19799"/>
                </a:lnTo>
                <a:lnTo>
                  <a:pt x="1843455" y="53187"/>
                </a:lnTo>
                <a:lnTo>
                  <a:pt x="0" y="1008875"/>
                </a:lnTo>
                <a:lnTo>
                  <a:pt x="18288" y="1042403"/>
                </a:lnTo>
                <a:lnTo>
                  <a:pt x="1861019" y="86309"/>
                </a:lnTo>
                <a:lnTo>
                  <a:pt x="1879092" y="120383"/>
                </a:lnTo>
                <a:lnTo>
                  <a:pt x="1934006" y="44183"/>
                </a:lnTo>
                <a:lnTo>
                  <a:pt x="1953768" y="16751"/>
                </a:lnTo>
                <a:close/>
              </a:path>
              <a:path w="6131559" h="1082039">
                <a:moveTo>
                  <a:pt x="4041648" y="1025652"/>
                </a:moveTo>
                <a:lnTo>
                  <a:pt x="4021480" y="998220"/>
                </a:lnTo>
                <a:lnTo>
                  <a:pt x="3965448" y="922020"/>
                </a:lnTo>
                <a:lnTo>
                  <a:pt x="3948315" y="955789"/>
                </a:lnTo>
                <a:lnTo>
                  <a:pt x="2107692" y="0"/>
                </a:lnTo>
                <a:lnTo>
                  <a:pt x="2089404" y="33528"/>
                </a:lnTo>
                <a:lnTo>
                  <a:pt x="3931348" y="989215"/>
                </a:lnTo>
                <a:lnTo>
                  <a:pt x="3913644" y="1024128"/>
                </a:lnTo>
                <a:lnTo>
                  <a:pt x="4041648" y="1025652"/>
                </a:lnTo>
                <a:close/>
              </a:path>
              <a:path w="6131559" h="1082039">
                <a:moveTo>
                  <a:pt x="6131064" y="1025652"/>
                </a:moveTo>
                <a:lnTo>
                  <a:pt x="6091961" y="1005840"/>
                </a:lnTo>
                <a:lnTo>
                  <a:pt x="6016764" y="967740"/>
                </a:lnTo>
                <a:lnTo>
                  <a:pt x="6016764" y="1005840"/>
                </a:lnTo>
                <a:lnTo>
                  <a:pt x="4186440" y="1005840"/>
                </a:lnTo>
                <a:lnTo>
                  <a:pt x="4186440" y="1043940"/>
                </a:lnTo>
                <a:lnTo>
                  <a:pt x="6016764" y="1043940"/>
                </a:lnTo>
                <a:lnTo>
                  <a:pt x="6016764" y="1082040"/>
                </a:lnTo>
                <a:lnTo>
                  <a:pt x="6093993" y="1043940"/>
                </a:lnTo>
                <a:lnTo>
                  <a:pt x="6131064" y="1025652"/>
                </a:lnTo>
                <a:close/>
              </a:path>
            </a:pathLst>
          </a:custGeom>
          <a:solidFill>
            <a:srgbClr val="FF9900"/>
          </a:solidFill>
        </p:spPr>
        <p:txBody>
          <a:bodyPr wrap="square" lIns="0" tIns="0" rIns="0" bIns="0" rtlCol="0"/>
          <a:lstStyle/>
          <a:p>
            <a:endParaRPr/>
          </a:p>
        </p:txBody>
      </p:sp>
    </p:spTree>
    <p:extLst>
      <p:ext uri="{BB962C8B-B14F-4D97-AF65-F5344CB8AC3E}">
        <p14:creationId xmlns:p14="http://schemas.microsoft.com/office/powerpoint/2010/main" val="1378374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579A-6847-AF8D-B94F-C225C34D8B5E}"/>
              </a:ext>
            </a:extLst>
          </p:cNvPr>
          <p:cNvSpPr>
            <a:spLocks noGrp="1"/>
          </p:cNvSpPr>
          <p:nvPr>
            <p:ph type="title"/>
          </p:nvPr>
        </p:nvSpPr>
        <p:spPr/>
        <p:txBody>
          <a:bodyPr/>
          <a:lstStyle/>
          <a:p>
            <a:r>
              <a:rPr lang="en-US" dirty="0"/>
              <a:t>A failure of the greedy algorithm</a:t>
            </a:r>
          </a:p>
        </p:txBody>
      </p:sp>
      <p:sp>
        <p:nvSpPr>
          <p:cNvPr id="3" name="Content Placeholder 2">
            <a:extLst>
              <a:ext uri="{FF2B5EF4-FFF2-40B4-BE49-F238E27FC236}">
                <a16:creationId xmlns:a16="http://schemas.microsoft.com/office/drawing/2014/main" id="{13AD3D5F-7656-6A87-B58F-650E94A992BF}"/>
              </a:ext>
            </a:extLst>
          </p:cNvPr>
          <p:cNvSpPr>
            <a:spLocks noGrp="1"/>
          </p:cNvSpPr>
          <p:nvPr>
            <p:ph idx="1"/>
          </p:nvPr>
        </p:nvSpPr>
        <p:spPr/>
        <p:txBody>
          <a:bodyPr>
            <a:normAutofit/>
          </a:bodyPr>
          <a:lstStyle/>
          <a:p>
            <a:r>
              <a:rPr lang="en-US" dirty="0"/>
              <a:t>In some (fictional) monetary system, “</a:t>
            </a:r>
            <a:r>
              <a:rPr lang="en-US" dirty="0" err="1"/>
              <a:t>krons</a:t>
            </a:r>
            <a:r>
              <a:rPr lang="en-US" dirty="0"/>
              <a:t>” come in </a:t>
            </a:r>
            <a:r>
              <a:rPr lang="en-US" dirty="0">
                <a:solidFill>
                  <a:srgbClr val="C00000"/>
                </a:solidFill>
              </a:rPr>
              <a:t>1</a:t>
            </a:r>
            <a:r>
              <a:rPr lang="en-US" dirty="0"/>
              <a:t> </a:t>
            </a:r>
            <a:r>
              <a:rPr lang="en-US" dirty="0" err="1"/>
              <a:t>kron</a:t>
            </a:r>
            <a:r>
              <a:rPr lang="en-US" dirty="0"/>
              <a:t>, </a:t>
            </a:r>
            <a:r>
              <a:rPr lang="en-US" dirty="0">
                <a:solidFill>
                  <a:srgbClr val="C00000"/>
                </a:solidFill>
              </a:rPr>
              <a:t>7</a:t>
            </a:r>
            <a:r>
              <a:rPr lang="en-US" dirty="0"/>
              <a:t> </a:t>
            </a:r>
            <a:r>
              <a:rPr lang="en-US" dirty="0" err="1"/>
              <a:t>kron</a:t>
            </a:r>
            <a:r>
              <a:rPr lang="en-US" dirty="0"/>
              <a:t>, and </a:t>
            </a:r>
            <a:r>
              <a:rPr lang="en-US" dirty="0">
                <a:solidFill>
                  <a:srgbClr val="C00000"/>
                </a:solidFill>
              </a:rPr>
              <a:t>10</a:t>
            </a:r>
            <a:r>
              <a:rPr lang="en-US" dirty="0"/>
              <a:t> </a:t>
            </a:r>
            <a:r>
              <a:rPr lang="en-US" dirty="0" err="1"/>
              <a:t>kron</a:t>
            </a:r>
            <a:r>
              <a:rPr lang="en-US" dirty="0"/>
              <a:t> coins</a:t>
            </a:r>
          </a:p>
          <a:p>
            <a:r>
              <a:rPr lang="en-US" dirty="0"/>
              <a:t>Using a greedy algorithm to count out 15 </a:t>
            </a:r>
            <a:r>
              <a:rPr lang="en-US" dirty="0" err="1"/>
              <a:t>krons</a:t>
            </a:r>
            <a:r>
              <a:rPr lang="en-US" dirty="0"/>
              <a:t>, you would get</a:t>
            </a:r>
          </a:p>
          <a:p>
            <a:pPr lvl="1"/>
            <a:r>
              <a:rPr lang="en-US" dirty="0"/>
              <a:t>A 10 </a:t>
            </a:r>
            <a:r>
              <a:rPr lang="en-US" dirty="0" err="1"/>
              <a:t>kron</a:t>
            </a:r>
            <a:r>
              <a:rPr lang="en-US" dirty="0"/>
              <a:t> piece</a:t>
            </a:r>
          </a:p>
          <a:p>
            <a:pPr lvl="1"/>
            <a:r>
              <a:rPr lang="en-US" dirty="0"/>
              <a:t>Five 1 </a:t>
            </a:r>
            <a:r>
              <a:rPr lang="en-US" dirty="0" err="1"/>
              <a:t>kron</a:t>
            </a:r>
            <a:r>
              <a:rPr lang="en-US" dirty="0"/>
              <a:t> pieces, for a total of 15 </a:t>
            </a:r>
            <a:r>
              <a:rPr lang="en-US" dirty="0" err="1"/>
              <a:t>krons</a:t>
            </a:r>
            <a:endParaRPr lang="en-US" dirty="0"/>
          </a:p>
          <a:p>
            <a:pPr lvl="1"/>
            <a:r>
              <a:rPr lang="en-US" dirty="0"/>
              <a:t>This requires six coins</a:t>
            </a:r>
          </a:p>
          <a:p>
            <a:r>
              <a:rPr lang="en-US" dirty="0"/>
              <a:t>A better solution would be to use two 7 </a:t>
            </a:r>
            <a:r>
              <a:rPr lang="en-US" dirty="0" err="1"/>
              <a:t>kron</a:t>
            </a:r>
            <a:r>
              <a:rPr lang="en-US" dirty="0"/>
              <a:t> pieces and one 1 </a:t>
            </a:r>
            <a:r>
              <a:rPr lang="en-US" dirty="0" err="1"/>
              <a:t>kron</a:t>
            </a:r>
            <a:r>
              <a:rPr lang="en-US" dirty="0"/>
              <a:t> piece</a:t>
            </a:r>
          </a:p>
          <a:p>
            <a:pPr lvl="1"/>
            <a:r>
              <a:rPr lang="en-US" dirty="0"/>
              <a:t>This only requires three coins</a:t>
            </a:r>
          </a:p>
          <a:p>
            <a:r>
              <a:rPr lang="en-US" dirty="0"/>
              <a:t>The greedy algorithm results in a solution, but not in an optimal solution</a:t>
            </a:r>
          </a:p>
          <a:p>
            <a:endParaRPr lang="en-US" dirty="0"/>
          </a:p>
        </p:txBody>
      </p:sp>
      <p:sp>
        <p:nvSpPr>
          <p:cNvPr id="4" name="Footer Placeholder 3">
            <a:extLst>
              <a:ext uri="{FF2B5EF4-FFF2-40B4-BE49-F238E27FC236}">
                <a16:creationId xmlns:a16="http://schemas.microsoft.com/office/drawing/2014/main" id="{B6367F85-FFDF-69CF-B071-FD36167FF654}"/>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405469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DA6F-D7B4-2361-229A-C3F7B2018799}"/>
              </a:ext>
            </a:extLst>
          </p:cNvPr>
          <p:cNvSpPr>
            <a:spLocks noGrp="1"/>
          </p:cNvSpPr>
          <p:nvPr>
            <p:ph type="title"/>
          </p:nvPr>
        </p:nvSpPr>
        <p:spPr/>
        <p:txBody>
          <a:bodyPr/>
          <a:lstStyle/>
          <a:p>
            <a:r>
              <a:rPr lang="en-US" dirty="0"/>
              <a:t>Knapsack Problem</a:t>
            </a:r>
          </a:p>
        </p:txBody>
      </p:sp>
      <p:sp>
        <p:nvSpPr>
          <p:cNvPr id="3" name="Content Placeholder 2">
            <a:extLst>
              <a:ext uri="{FF2B5EF4-FFF2-40B4-BE49-F238E27FC236}">
                <a16:creationId xmlns:a16="http://schemas.microsoft.com/office/drawing/2014/main" id="{94B8C622-B6FB-E4C9-2376-37BDB5A8628A}"/>
              </a:ext>
            </a:extLst>
          </p:cNvPr>
          <p:cNvSpPr>
            <a:spLocks noGrp="1"/>
          </p:cNvSpPr>
          <p:nvPr>
            <p:ph idx="1"/>
          </p:nvPr>
        </p:nvSpPr>
        <p:spPr/>
        <p:txBody>
          <a:bodyPr/>
          <a:lstStyle/>
          <a:p>
            <a:r>
              <a:rPr lang="en-US" b="1" i="1" dirty="0"/>
              <a:t>Statement: </a:t>
            </a:r>
            <a:r>
              <a:rPr lang="en-US" dirty="0"/>
              <a:t>A thief robbing a store and can carry a maximal weight of </a:t>
            </a:r>
            <a:r>
              <a:rPr lang="en-US" i="1" dirty="0"/>
              <a:t>w</a:t>
            </a:r>
            <a:r>
              <a:rPr lang="en-US" dirty="0"/>
              <a:t> into their knapsack. There are </a:t>
            </a:r>
            <a:r>
              <a:rPr lang="en-US" i="1" dirty="0"/>
              <a:t>n</a:t>
            </a:r>
            <a:r>
              <a:rPr lang="en-US" dirty="0"/>
              <a:t> items and </a:t>
            </a:r>
            <a:r>
              <a:rPr lang="en-US" i="1" dirty="0" err="1"/>
              <a:t>i</a:t>
            </a:r>
            <a:r>
              <a:rPr lang="en-US" i="1" baseline="30000" dirty="0" err="1"/>
              <a:t>th</a:t>
            </a:r>
            <a:r>
              <a:rPr lang="en-US" dirty="0"/>
              <a:t> item weigh </a:t>
            </a:r>
            <a:r>
              <a:rPr lang="en-US" i="1" dirty="0" err="1"/>
              <a:t>w</a:t>
            </a:r>
            <a:r>
              <a:rPr lang="en-US" i="1" baseline="-25000" dirty="0" err="1"/>
              <a:t>i</a:t>
            </a:r>
            <a:r>
              <a:rPr lang="en-US" dirty="0"/>
              <a:t> and is worth </a:t>
            </a:r>
            <a:r>
              <a:rPr lang="en-US" i="1" dirty="0"/>
              <a:t>v</a:t>
            </a:r>
            <a:r>
              <a:rPr lang="en-US" i="1" baseline="-25000" dirty="0"/>
              <a:t>i</a:t>
            </a:r>
            <a:r>
              <a:rPr lang="en-US" dirty="0"/>
              <a:t> dollars. What items should thief take?</a:t>
            </a:r>
          </a:p>
          <a:p>
            <a:r>
              <a:rPr lang="en-US" dirty="0"/>
              <a:t>There are two versions of problem</a:t>
            </a:r>
          </a:p>
          <a:p>
            <a:endParaRPr lang="en-US" dirty="0"/>
          </a:p>
        </p:txBody>
      </p:sp>
      <p:sp>
        <p:nvSpPr>
          <p:cNvPr id="4" name="Footer Placeholder 3">
            <a:extLst>
              <a:ext uri="{FF2B5EF4-FFF2-40B4-BE49-F238E27FC236}">
                <a16:creationId xmlns:a16="http://schemas.microsoft.com/office/drawing/2014/main" id="{0731F3D4-4FBA-4E7D-2A0A-6D9E11006351}"/>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190662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7FFF-0217-1449-CEC7-EE0EB756FC0B}"/>
              </a:ext>
            </a:extLst>
          </p:cNvPr>
          <p:cNvSpPr>
            <a:spLocks noGrp="1"/>
          </p:cNvSpPr>
          <p:nvPr>
            <p:ph type="title"/>
          </p:nvPr>
        </p:nvSpPr>
        <p:spPr/>
        <p:txBody>
          <a:bodyPr/>
          <a:lstStyle/>
          <a:p>
            <a:r>
              <a:rPr lang="en-US" dirty="0"/>
              <a:t>Fractional knapsack problem</a:t>
            </a:r>
          </a:p>
        </p:txBody>
      </p:sp>
      <p:sp>
        <p:nvSpPr>
          <p:cNvPr id="3" name="Content Placeholder 2">
            <a:extLst>
              <a:ext uri="{FF2B5EF4-FFF2-40B4-BE49-F238E27FC236}">
                <a16:creationId xmlns:a16="http://schemas.microsoft.com/office/drawing/2014/main" id="{B0EB6609-0E4F-706E-48BB-5D577218ACD0}"/>
              </a:ext>
            </a:extLst>
          </p:cNvPr>
          <p:cNvSpPr>
            <a:spLocks noGrp="1"/>
          </p:cNvSpPr>
          <p:nvPr>
            <p:ph idx="1"/>
          </p:nvPr>
        </p:nvSpPr>
        <p:spPr/>
        <p:txBody>
          <a:bodyPr/>
          <a:lstStyle/>
          <a:p>
            <a:r>
              <a:rPr lang="en-US" dirty="0"/>
              <a:t>The setup is same, but the thief can take fractions of items, meaning that the items can be broken into smaller pieces so that thief may decide to carry only a fraction of </a:t>
            </a:r>
            <a:r>
              <a:rPr lang="en-US" i="1" dirty="0"/>
              <a:t>x</a:t>
            </a:r>
            <a:r>
              <a:rPr lang="en-US" i="1" baseline="-25000" dirty="0"/>
              <a:t>i</a:t>
            </a:r>
            <a:r>
              <a:rPr lang="en-US" dirty="0"/>
              <a:t> of item </a:t>
            </a:r>
            <a:r>
              <a:rPr lang="en-US" i="1" dirty="0" err="1"/>
              <a:t>i</a:t>
            </a:r>
            <a:r>
              <a:rPr lang="en-US" dirty="0"/>
              <a:t>, where 0 ≤ </a:t>
            </a:r>
            <a:r>
              <a:rPr lang="en-US" i="1" dirty="0"/>
              <a:t>x</a:t>
            </a:r>
            <a:r>
              <a:rPr lang="en-US" i="1" baseline="-25000" dirty="0"/>
              <a:t>i</a:t>
            </a:r>
            <a:r>
              <a:rPr lang="en-US" dirty="0"/>
              <a:t> ≤ 1.Exhibit greedy choice</a:t>
            </a:r>
          </a:p>
          <a:p>
            <a:pPr lvl="1"/>
            <a:r>
              <a:rPr lang="en-US" dirty="0"/>
              <a:t>Greedy algorithm exists.</a:t>
            </a:r>
          </a:p>
          <a:p>
            <a:r>
              <a:rPr lang="en-US" dirty="0"/>
              <a:t>Exhibit optimal substructure property?????</a:t>
            </a:r>
          </a:p>
          <a:p>
            <a:endParaRPr lang="en-US" dirty="0"/>
          </a:p>
        </p:txBody>
      </p:sp>
      <p:sp>
        <p:nvSpPr>
          <p:cNvPr id="4" name="Footer Placeholder 3">
            <a:extLst>
              <a:ext uri="{FF2B5EF4-FFF2-40B4-BE49-F238E27FC236}">
                <a16:creationId xmlns:a16="http://schemas.microsoft.com/office/drawing/2014/main" id="{A7F0BC7B-45AE-DC91-7470-8B92CEF2FDE5}"/>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4213166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FA655-F878-4F29-7393-9B27D6EE85EF}"/>
              </a:ext>
            </a:extLst>
          </p:cNvPr>
          <p:cNvSpPr>
            <a:spLocks noGrp="1"/>
          </p:cNvSpPr>
          <p:nvPr>
            <p:ph type="title"/>
          </p:nvPr>
        </p:nvSpPr>
        <p:spPr/>
        <p:txBody>
          <a:bodyPr/>
          <a:lstStyle/>
          <a:p>
            <a:r>
              <a:rPr lang="en-US" dirty="0"/>
              <a:t>0/1 knapsack problem</a:t>
            </a:r>
          </a:p>
        </p:txBody>
      </p:sp>
      <p:sp>
        <p:nvSpPr>
          <p:cNvPr id="3" name="Content Placeholder 2">
            <a:extLst>
              <a:ext uri="{FF2B5EF4-FFF2-40B4-BE49-F238E27FC236}">
                <a16:creationId xmlns:a16="http://schemas.microsoft.com/office/drawing/2014/main" id="{A77AF0FF-1E8E-6B00-4E6E-08AFB90EC336}"/>
              </a:ext>
            </a:extLst>
          </p:cNvPr>
          <p:cNvSpPr>
            <a:spLocks noGrp="1"/>
          </p:cNvSpPr>
          <p:nvPr>
            <p:ph idx="1"/>
          </p:nvPr>
        </p:nvSpPr>
        <p:spPr/>
        <p:txBody>
          <a:bodyPr/>
          <a:lstStyle/>
          <a:p>
            <a:r>
              <a:rPr lang="en-US" dirty="0"/>
              <a:t>The setup is the same, but the items may not be broken into smaller pieces, so thief may decide either to take an item or to leave it (binary choice) but may not take a fraction of an item. Exhibit No greedy choice property.</a:t>
            </a:r>
          </a:p>
          <a:p>
            <a:pPr lvl="1"/>
            <a:r>
              <a:rPr lang="en-US" dirty="0"/>
              <a:t>No greedy algorithm exists.</a:t>
            </a:r>
          </a:p>
          <a:p>
            <a:r>
              <a:rPr lang="en-US" dirty="0"/>
              <a:t>Exhibit optimal substructure property.</a:t>
            </a:r>
          </a:p>
          <a:p>
            <a:pPr lvl="1"/>
            <a:r>
              <a:rPr lang="en-US" dirty="0"/>
              <a:t>Only dynamic programming algorithm exists.</a:t>
            </a:r>
          </a:p>
          <a:p>
            <a:endParaRPr lang="en-US" dirty="0"/>
          </a:p>
        </p:txBody>
      </p:sp>
      <p:sp>
        <p:nvSpPr>
          <p:cNvPr id="4" name="Footer Placeholder 3">
            <a:extLst>
              <a:ext uri="{FF2B5EF4-FFF2-40B4-BE49-F238E27FC236}">
                <a16:creationId xmlns:a16="http://schemas.microsoft.com/office/drawing/2014/main" id="{67EC04EC-9F20-4848-D7B6-6EE8436FB841}"/>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2952058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297F-BF66-CBF6-DBCC-C42EC41E7A66}"/>
              </a:ext>
            </a:extLst>
          </p:cNvPr>
          <p:cNvSpPr>
            <a:spLocks noGrp="1"/>
          </p:cNvSpPr>
          <p:nvPr>
            <p:ph type="title"/>
          </p:nvPr>
        </p:nvSpPr>
        <p:spPr/>
        <p:txBody>
          <a:bodyPr/>
          <a:lstStyle/>
          <a:p>
            <a:r>
              <a:rPr lang="en-US" kern="1200" dirty="0">
                <a:latin typeface="+mj-lt"/>
                <a:ea typeface="+mj-ea"/>
                <a:cs typeface="+mj-cs"/>
              </a:rPr>
              <a:t>The</a:t>
            </a:r>
            <a:r>
              <a:rPr lang="en-US" spc="-44" dirty="0"/>
              <a:t> </a:t>
            </a:r>
            <a:r>
              <a:rPr lang="en-US" kern="1200" dirty="0">
                <a:latin typeface="+mj-lt"/>
                <a:ea typeface="+mj-ea"/>
                <a:cs typeface="+mj-cs"/>
              </a:rPr>
              <a:t>Fractional</a:t>
            </a:r>
            <a:r>
              <a:rPr lang="en-US" spc="-57" dirty="0"/>
              <a:t> </a:t>
            </a:r>
            <a:r>
              <a:rPr lang="en-US" kern="1200" dirty="0">
                <a:latin typeface="+mj-lt"/>
                <a:ea typeface="+mj-ea"/>
                <a:cs typeface="+mj-cs"/>
              </a:rPr>
              <a:t>Knapsack </a:t>
            </a:r>
            <a:r>
              <a:rPr lang="en-US" spc="-957" dirty="0"/>
              <a:t> </a:t>
            </a:r>
            <a:r>
              <a:rPr lang="en-US" spc="-4" dirty="0"/>
              <a:t>Problem</a:t>
            </a:r>
            <a:endParaRPr lang="en-US" dirty="0"/>
          </a:p>
        </p:txBody>
      </p:sp>
      <p:sp>
        <p:nvSpPr>
          <p:cNvPr id="3" name="Content Placeholder 2">
            <a:extLst>
              <a:ext uri="{FF2B5EF4-FFF2-40B4-BE49-F238E27FC236}">
                <a16:creationId xmlns:a16="http://schemas.microsoft.com/office/drawing/2014/main" id="{67795B41-4D2A-883A-1695-F86106B8EF56}"/>
              </a:ext>
            </a:extLst>
          </p:cNvPr>
          <p:cNvSpPr>
            <a:spLocks noGrp="1"/>
          </p:cNvSpPr>
          <p:nvPr>
            <p:ph idx="1"/>
          </p:nvPr>
        </p:nvSpPr>
        <p:spPr/>
        <p:txBody>
          <a:bodyPr>
            <a:normAutofit fontScale="92500" lnSpcReduction="10000"/>
          </a:bodyPr>
          <a:lstStyle/>
          <a:p>
            <a:r>
              <a:rPr lang="en-US" dirty="0"/>
              <a:t>There are n items in a store. </a:t>
            </a:r>
            <a:r>
              <a:rPr lang="en-US" b="1" i="1" dirty="0"/>
              <a:t>For </a:t>
            </a:r>
            <a:r>
              <a:rPr lang="en-US" b="1" i="1" dirty="0" err="1"/>
              <a:t>i</a:t>
            </a:r>
            <a:r>
              <a:rPr lang="en-US" b="1" i="1" dirty="0"/>
              <a:t> =1,2, . . . , n </a:t>
            </a:r>
            <a:r>
              <a:rPr lang="en-US" dirty="0"/>
              <a:t>, item </a:t>
            </a:r>
            <a:r>
              <a:rPr lang="en-US" b="1" i="1" dirty="0" err="1"/>
              <a:t>i</a:t>
            </a:r>
            <a:r>
              <a:rPr lang="en-US" dirty="0"/>
              <a:t> has weight </a:t>
            </a:r>
            <a:r>
              <a:rPr lang="en-US" b="1" i="1" dirty="0" err="1"/>
              <a:t>w</a:t>
            </a:r>
            <a:r>
              <a:rPr lang="en-US" b="1" i="1" baseline="-25000" dirty="0" err="1"/>
              <a:t>i</a:t>
            </a:r>
            <a:r>
              <a:rPr lang="en-US" b="1" dirty="0"/>
              <a:t> &gt;0</a:t>
            </a:r>
            <a:r>
              <a:rPr lang="en-US" dirty="0"/>
              <a:t> and worth </a:t>
            </a:r>
            <a:r>
              <a:rPr lang="en-US" b="1" i="1" dirty="0"/>
              <a:t>p</a:t>
            </a:r>
            <a:r>
              <a:rPr lang="en-US" b="1" i="1" baseline="-25000" dirty="0"/>
              <a:t>i</a:t>
            </a:r>
            <a:r>
              <a:rPr lang="en-US" b="1" dirty="0"/>
              <a:t> &gt; 0 </a:t>
            </a:r>
            <a:r>
              <a:rPr lang="en-US" dirty="0"/>
              <a:t>. Thief can carry a maximum weight of </a:t>
            </a:r>
            <a:r>
              <a:rPr lang="en-US" b="1" i="1" dirty="0"/>
              <a:t>M</a:t>
            </a:r>
            <a:r>
              <a:rPr lang="en-US" dirty="0"/>
              <a:t> pounds in a knapsack.</a:t>
            </a:r>
          </a:p>
          <a:p>
            <a:r>
              <a:rPr lang="en-US" dirty="0"/>
              <a:t>In this version of a problem the items can be broken into smaller piece, so the thief may decide to carry only a fraction </a:t>
            </a:r>
            <a:r>
              <a:rPr lang="en-US" b="1" i="1" dirty="0"/>
              <a:t>x</a:t>
            </a:r>
            <a:r>
              <a:rPr lang="en-US" b="1" i="1" baseline="-25000" dirty="0"/>
              <a:t>i</a:t>
            </a:r>
            <a:r>
              <a:rPr lang="en-US" i="1" dirty="0"/>
              <a:t> </a:t>
            </a:r>
            <a:r>
              <a:rPr lang="en-US" dirty="0"/>
              <a:t>of object </a:t>
            </a:r>
            <a:r>
              <a:rPr lang="en-US" b="1" i="1" dirty="0" err="1"/>
              <a:t>i</a:t>
            </a:r>
            <a:r>
              <a:rPr lang="en-US" b="1" dirty="0"/>
              <a:t> </a:t>
            </a:r>
            <a:r>
              <a:rPr lang="en-US" dirty="0"/>
              <a:t>, where </a:t>
            </a:r>
            <a:r>
              <a:rPr lang="en-US" b="1" dirty="0"/>
              <a:t>0 ≤ </a:t>
            </a:r>
            <a:r>
              <a:rPr lang="en-US" b="1" i="1" dirty="0"/>
              <a:t>x</a:t>
            </a:r>
            <a:r>
              <a:rPr lang="en-US" b="1" i="1" baseline="-25000" dirty="0"/>
              <a:t>i</a:t>
            </a:r>
            <a:r>
              <a:rPr lang="en-US" b="1" dirty="0"/>
              <a:t> ≤1 </a:t>
            </a:r>
            <a:r>
              <a:rPr lang="en-US" dirty="0"/>
              <a:t>. Item </a:t>
            </a:r>
            <a:r>
              <a:rPr lang="en-US" b="1" i="1" dirty="0" err="1"/>
              <a:t>i</a:t>
            </a:r>
            <a:r>
              <a:rPr lang="en-US" b="1" dirty="0"/>
              <a:t> </a:t>
            </a:r>
            <a:r>
              <a:rPr lang="en-US" dirty="0"/>
              <a:t>contributes </a:t>
            </a:r>
            <a:r>
              <a:rPr lang="en-US" b="1" i="1" dirty="0" err="1"/>
              <a:t>x</a:t>
            </a:r>
            <a:r>
              <a:rPr lang="en-US" b="1" i="1" baseline="-25000" dirty="0" err="1"/>
              <a:t>i</a:t>
            </a:r>
            <a:r>
              <a:rPr lang="en-US" b="1" i="1" dirty="0" err="1"/>
              <a:t>w</a:t>
            </a:r>
            <a:r>
              <a:rPr lang="en-US" b="1" i="1" baseline="-25000" dirty="0" err="1"/>
              <a:t>i</a:t>
            </a:r>
            <a:r>
              <a:rPr lang="en-US" b="1" baseline="-25000" dirty="0"/>
              <a:t> </a:t>
            </a:r>
            <a:r>
              <a:rPr lang="en-US" dirty="0"/>
              <a:t>to the total weight in the knapsack, and </a:t>
            </a:r>
            <a:r>
              <a:rPr lang="en-US" b="1" i="1" dirty="0" err="1"/>
              <a:t>x</a:t>
            </a:r>
            <a:r>
              <a:rPr lang="en-US" b="1" i="1" baseline="-25000" dirty="0" err="1"/>
              <a:t>i</a:t>
            </a:r>
            <a:r>
              <a:rPr lang="en-US" b="1" i="1" dirty="0" err="1"/>
              <a:t>p</a:t>
            </a:r>
            <a:r>
              <a:rPr lang="en-US" b="1" i="1" baseline="-25000" dirty="0" err="1"/>
              <a:t>i</a:t>
            </a:r>
            <a:r>
              <a:rPr lang="en-US" b="1" i="1" baseline="-25000" dirty="0"/>
              <a:t> </a:t>
            </a:r>
            <a:r>
              <a:rPr lang="en-US" dirty="0"/>
              <a:t>to the value of the load.</a:t>
            </a:r>
          </a:p>
          <a:p>
            <a:r>
              <a:rPr lang="en-US" dirty="0"/>
              <a:t>In Symbol, the fraction knapsack problem can be stated as follows. Maximize </a:t>
            </a:r>
            <a:r>
              <a:rPr lang="en-US" b="1" i="1" baseline="30000" dirty="0" err="1"/>
              <a:t>n</a:t>
            </a:r>
            <a:r>
              <a:rPr lang="en-US" b="1" i="1" dirty="0" err="1"/>
              <a:t>S</a:t>
            </a:r>
            <a:r>
              <a:rPr lang="en-US" b="1" i="1" baseline="-25000" dirty="0" err="1"/>
              <a:t>i</a:t>
            </a:r>
            <a:r>
              <a:rPr lang="en-US" b="1" baseline="-25000" dirty="0"/>
              <a:t>=1 </a:t>
            </a:r>
            <a:r>
              <a:rPr lang="en-US" b="1" i="1" dirty="0" err="1"/>
              <a:t>x</a:t>
            </a:r>
            <a:r>
              <a:rPr lang="en-US" b="1" i="1" baseline="-25000" dirty="0" err="1"/>
              <a:t>i</a:t>
            </a:r>
            <a:r>
              <a:rPr lang="en-US" b="1" i="1" dirty="0" err="1"/>
              <a:t>p</a:t>
            </a:r>
            <a:r>
              <a:rPr lang="en-US" b="1" i="1" baseline="-25000" dirty="0" err="1"/>
              <a:t>i</a:t>
            </a:r>
            <a:r>
              <a:rPr lang="en-US" b="1" i="1" baseline="-25000" dirty="0"/>
              <a:t> </a:t>
            </a:r>
            <a:r>
              <a:rPr lang="en-US" dirty="0"/>
              <a:t>subject to constraint </a:t>
            </a:r>
            <a:r>
              <a:rPr lang="en-US" b="1" i="1" baseline="30000" dirty="0" err="1"/>
              <a:t>n</a:t>
            </a:r>
            <a:r>
              <a:rPr lang="en-US" b="1" i="1" dirty="0" err="1"/>
              <a:t>S</a:t>
            </a:r>
            <a:r>
              <a:rPr lang="en-US" b="1" i="1" baseline="-25000" dirty="0" err="1"/>
              <a:t>i</a:t>
            </a:r>
            <a:r>
              <a:rPr lang="en-US" b="1" i="1" baseline="-25000" dirty="0"/>
              <a:t>=1</a:t>
            </a:r>
            <a:r>
              <a:rPr lang="en-US" b="1" i="1" dirty="0"/>
              <a:t> </a:t>
            </a:r>
            <a:r>
              <a:rPr lang="en-US" b="1" i="1" dirty="0" err="1"/>
              <a:t>x</a:t>
            </a:r>
            <a:r>
              <a:rPr lang="en-US" b="1" i="1" baseline="-25000" dirty="0" err="1"/>
              <a:t>i</a:t>
            </a:r>
            <a:r>
              <a:rPr lang="en-US" b="1" i="1" dirty="0" err="1"/>
              <a:t>w</a:t>
            </a:r>
            <a:r>
              <a:rPr lang="en-US" b="1" i="1" baseline="-25000" dirty="0" err="1"/>
              <a:t>i</a:t>
            </a:r>
            <a:r>
              <a:rPr lang="en-US" b="1" i="1" dirty="0"/>
              <a:t> ≤ M</a:t>
            </a:r>
          </a:p>
          <a:p>
            <a:r>
              <a:rPr lang="en-US" dirty="0"/>
              <a:t>It is clear that an optimal solution must fill the knapsack exactly, for otherwise we could add a fraction of one of the remaining objects and increase the value of the load. Thus, in an optimal solution </a:t>
            </a:r>
            <a:r>
              <a:rPr lang="en-US" b="1" i="1" baseline="30000" dirty="0" err="1"/>
              <a:t>n</a:t>
            </a:r>
            <a:r>
              <a:rPr lang="en-US" b="1" i="1" dirty="0" err="1"/>
              <a:t>S</a:t>
            </a:r>
            <a:r>
              <a:rPr lang="en-US" b="1" i="1" baseline="-25000" dirty="0" err="1"/>
              <a:t>i</a:t>
            </a:r>
            <a:r>
              <a:rPr lang="en-US" b="1" i="1" baseline="-25000" dirty="0"/>
              <a:t>=1</a:t>
            </a:r>
            <a:r>
              <a:rPr lang="en-US" b="1" i="1" dirty="0"/>
              <a:t> </a:t>
            </a:r>
            <a:r>
              <a:rPr lang="en-US" b="1" i="1" dirty="0" err="1"/>
              <a:t>x</a:t>
            </a:r>
            <a:r>
              <a:rPr lang="en-US" b="1" i="1" baseline="-25000" dirty="0" err="1"/>
              <a:t>i</a:t>
            </a:r>
            <a:r>
              <a:rPr lang="en-US" b="1" i="1" dirty="0" err="1"/>
              <a:t>w</a:t>
            </a:r>
            <a:r>
              <a:rPr lang="en-US" b="1" i="1" baseline="-25000" dirty="0" err="1"/>
              <a:t>i</a:t>
            </a:r>
            <a:r>
              <a:rPr lang="en-US" b="1" i="1" dirty="0"/>
              <a:t> = M</a:t>
            </a:r>
          </a:p>
        </p:txBody>
      </p:sp>
      <p:sp>
        <p:nvSpPr>
          <p:cNvPr id="4" name="Footer Placeholder 3">
            <a:extLst>
              <a:ext uri="{FF2B5EF4-FFF2-40B4-BE49-F238E27FC236}">
                <a16:creationId xmlns:a16="http://schemas.microsoft.com/office/drawing/2014/main" id="{729741A3-FE51-FB0F-82A2-9FDC1E71C56B}"/>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4046038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325E-B808-4EE1-AFA4-4398A0865B31}"/>
              </a:ext>
            </a:extLst>
          </p:cNvPr>
          <p:cNvSpPr>
            <a:spLocks noGrp="1"/>
          </p:cNvSpPr>
          <p:nvPr>
            <p:ph type="title"/>
          </p:nvPr>
        </p:nvSpPr>
        <p:spPr/>
        <p:txBody>
          <a:bodyPr>
            <a:normAutofit fontScale="90000"/>
          </a:bodyPr>
          <a:lstStyle/>
          <a:p>
            <a:r>
              <a:rPr lang="en-US" kern="1200" dirty="0">
                <a:latin typeface="+mj-lt"/>
                <a:ea typeface="+mj-ea"/>
                <a:cs typeface="+mj-cs"/>
              </a:rPr>
              <a:t>The</a:t>
            </a:r>
            <a:r>
              <a:rPr lang="en-US" spc="-44" dirty="0"/>
              <a:t> </a:t>
            </a:r>
            <a:r>
              <a:rPr lang="en-US" kern="1200" dirty="0">
                <a:latin typeface="+mj-lt"/>
                <a:ea typeface="+mj-ea"/>
                <a:cs typeface="+mj-cs"/>
              </a:rPr>
              <a:t>Fractional</a:t>
            </a:r>
            <a:r>
              <a:rPr lang="en-US" spc="-57" dirty="0"/>
              <a:t> </a:t>
            </a:r>
            <a:r>
              <a:rPr lang="en-US" kern="1200" dirty="0">
                <a:latin typeface="+mj-lt"/>
                <a:ea typeface="+mj-ea"/>
                <a:cs typeface="+mj-cs"/>
              </a:rPr>
              <a:t>Knapsack </a:t>
            </a:r>
            <a:r>
              <a:rPr lang="en-US" spc="-957" dirty="0"/>
              <a:t> </a:t>
            </a:r>
            <a:r>
              <a:rPr lang="en-US" spc="-4" dirty="0"/>
              <a:t>Problem (Contd..)</a:t>
            </a:r>
            <a:endParaRPr lang="en-US" dirty="0"/>
          </a:p>
        </p:txBody>
      </p:sp>
      <p:sp>
        <p:nvSpPr>
          <p:cNvPr id="3" name="Content Placeholder 2">
            <a:extLst>
              <a:ext uri="{FF2B5EF4-FFF2-40B4-BE49-F238E27FC236}">
                <a16:creationId xmlns:a16="http://schemas.microsoft.com/office/drawing/2014/main" id="{036C1514-EBD5-4A35-921C-2BB7E895C01E}"/>
              </a:ext>
            </a:extLst>
          </p:cNvPr>
          <p:cNvSpPr>
            <a:spLocks noGrp="1"/>
          </p:cNvSpPr>
          <p:nvPr>
            <p:ph idx="1"/>
          </p:nvPr>
        </p:nvSpPr>
        <p:spPr/>
        <p:txBody>
          <a:bodyPr>
            <a:normAutofit/>
          </a:bodyPr>
          <a:lstStyle/>
          <a:p>
            <a:pPr algn="l"/>
            <a:r>
              <a:rPr lang="en-US" b="1" i="1" dirty="0"/>
              <a:t>n</a:t>
            </a:r>
            <a:r>
              <a:rPr lang="en-US" dirty="0"/>
              <a:t> objects, each with a weight </a:t>
            </a:r>
            <a:r>
              <a:rPr lang="en-US" b="1" i="1" dirty="0" err="1"/>
              <a:t>w</a:t>
            </a:r>
            <a:r>
              <a:rPr lang="en-US" b="1" i="1" baseline="-25000" dirty="0" err="1"/>
              <a:t>i</a:t>
            </a:r>
            <a:r>
              <a:rPr lang="en-US" b="1" i="1" baseline="-25000" dirty="0"/>
              <a:t> </a:t>
            </a:r>
            <a:r>
              <a:rPr lang="en-US" sz="2600" dirty="0"/>
              <a:t>&gt;</a:t>
            </a:r>
            <a:r>
              <a:rPr lang="en-US" dirty="0"/>
              <a:t> 0</a:t>
            </a:r>
          </a:p>
          <a:p>
            <a:pPr marL="0" indent="0" algn="l">
              <a:buNone/>
            </a:pPr>
            <a:r>
              <a:rPr lang="en-US" dirty="0"/>
              <a:t>			a profit </a:t>
            </a:r>
            <a:r>
              <a:rPr lang="en-US" b="1" i="1" dirty="0"/>
              <a:t>p</a:t>
            </a:r>
            <a:r>
              <a:rPr lang="en-US" b="1" i="1" baseline="-25000" dirty="0"/>
              <a:t>i</a:t>
            </a:r>
            <a:r>
              <a:rPr lang="en-US" dirty="0"/>
              <a:t> &gt; 0</a:t>
            </a:r>
          </a:p>
          <a:p>
            <a:pPr marL="457200" lvl="1" indent="0">
              <a:buNone/>
            </a:pPr>
            <a:r>
              <a:rPr lang="en-US" dirty="0"/>
              <a:t>		</a:t>
            </a:r>
            <a:r>
              <a:rPr lang="en-US" sz="3100" dirty="0"/>
              <a:t>capacity of knapsack: M</a:t>
            </a:r>
          </a:p>
          <a:p>
            <a:pPr algn="l"/>
            <a:endParaRPr lang="en-US" dirty="0"/>
          </a:p>
          <a:p>
            <a:pPr marL="0" indent="0" algn="l">
              <a:buNone/>
            </a:pPr>
            <a:r>
              <a:rPr lang="en-US" dirty="0"/>
              <a:t>		Maximize</a:t>
            </a:r>
          </a:p>
          <a:p>
            <a:pPr algn="l"/>
            <a:endParaRPr lang="en-US" dirty="0"/>
          </a:p>
          <a:p>
            <a:pPr marL="0" indent="0" algn="l">
              <a:buNone/>
            </a:pPr>
            <a:r>
              <a:rPr lang="en-US" dirty="0"/>
              <a:t>		Subject to</a:t>
            </a:r>
          </a:p>
          <a:p>
            <a:pPr algn="l"/>
            <a:endParaRPr lang="en-US" dirty="0"/>
          </a:p>
        </p:txBody>
      </p:sp>
      <p:pic>
        <p:nvPicPr>
          <p:cNvPr id="5" name="Picture 4">
            <a:extLst>
              <a:ext uri="{FF2B5EF4-FFF2-40B4-BE49-F238E27FC236}">
                <a16:creationId xmlns:a16="http://schemas.microsoft.com/office/drawing/2014/main" id="{1651A63D-E3DE-4A7D-8A1A-697E028D5E58}"/>
              </a:ext>
            </a:extLst>
          </p:cNvPr>
          <p:cNvPicPr>
            <a:picLocks noChangeAspect="1"/>
          </p:cNvPicPr>
          <p:nvPr/>
        </p:nvPicPr>
        <p:blipFill>
          <a:blip r:embed="rId2"/>
          <a:stretch>
            <a:fillRect/>
          </a:stretch>
        </p:blipFill>
        <p:spPr>
          <a:xfrm>
            <a:off x="4680155" y="3385412"/>
            <a:ext cx="1711313" cy="937502"/>
          </a:xfrm>
          <a:prstGeom prst="rect">
            <a:avLst/>
          </a:prstGeom>
        </p:spPr>
      </p:pic>
      <p:pic>
        <p:nvPicPr>
          <p:cNvPr id="7" name="Picture 6">
            <a:extLst>
              <a:ext uri="{FF2B5EF4-FFF2-40B4-BE49-F238E27FC236}">
                <a16:creationId xmlns:a16="http://schemas.microsoft.com/office/drawing/2014/main" id="{6AB08F7B-A4A5-458E-944C-AF0A62DD4AC2}"/>
              </a:ext>
            </a:extLst>
          </p:cNvPr>
          <p:cNvPicPr>
            <a:picLocks noChangeAspect="1"/>
          </p:cNvPicPr>
          <p:nvPr/>
        </p:nvPicPr>
        <p:blipFill>
          <a:blip r:embed="rId3"/>
          <a:stretch>
            <a:fillRect/>
          </a:stretch>
        </p:blipFill>
        <p:spPr>
          <a:xfrm>
            <a:off x="4680155" y="4528246"/>
            <a:ext cx="2868310" cy="1058862"/>
          </a:xfrm>
          <a:prstGeom prst="rect">
            <a:avLst/>
          </a:prstGeom>
        </p:spPr>
      </p:pic>
      <p:pic>
        <p:nvPicPr>
          <p:cNvPr id="9" name="Picture 8">
            <a:extLst>
              <a:ext uri="{FF2B5EF4-FFF2-40B4-BE49-F238E27FC236}">
                <a16:creationId xmlns:a16="http://schemas.microsoft.com/office/drawing/2014/main" id="{03C2A41A-2BF6-4BE1-8F97-C2B2B50B5836}"/>
              </a:ext>
            </a:extLst>
          </p:cNvPr>
          <p:cNvPicPr>
            <a:picLocks noChangeAspect="1"/>
          </p:cNvPicPr>
          <p:nvPr/>
        </p:nvPicPr>
        <p:blipFill>
          <a:blip r:embed="rId4"/>
          <a:stretch>
            <a:fillRect/>
          </a:stretch>
        </p:blipFill>
        <p:spPr>
          <a:xfrm>
            <a:off x="1962925" y="5303818"/>
            <a:ext cx="2634123" cy="400340"/>
          </a:xfrm>
          <a:prstGeom prst="rect">
            <a:avLst/>
          </a:prstGeom>
        </p:spPr>
      </p:pic>
      <p:sp>
        <p:nvSpPr>
          <p:cNvPr id="4" name="Footer Placeholder 3">
            <a:extLst>
              <a:ext uri="{FF2B5EF4-FFF2-40B4-BE49-F238E27FC236}">
                <a16:creationId xmlns:a16="http://schemas.microsoft.com/office/drawing/2014/main" id="{0AF678AD-7723-A3F4-D2FE-04F4069D2E41}"/>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510289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FA63-63B8-6488-C97D-627C571A5B01}"/>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1A8C5099-A6C6-3D85-808F-4300FD996A9A}"/>
              </a:ext>
            </a:extLst>
          </p:cNvPr>
          <p:cNvSpPr>
            <a:spLocks noGrp="1"/>
          </p:cNvSpPr>
          <p:nvPr>
            <p:ph idx="1"/>
          </p:nvPr>
        </p:nvSpPr>
        <p:spPr/>
        <p:txBody>
          <a:bodyPr>
            <a:normAutofit fontScale="70000" lnSpcReduction="20000"/>
          </a:bodyPr>
          <a:lstStyle/>
          <a:p>
            <a:pPr marL="0" indent="0">
              <a:buNone/>
            </a:pPr>
            <a:r>
              <a:rPr lang="en-US" dirty="0"/>
              <a:t>Algorithm </a:t>
            </a:r>
            <a:r>
              <a:rPr lang="en-US" dirty="0">
                <a:solidFill>
                  <a:srgbClr val="C00000"/>
                </a:solidFill>
              </a:rPr>
              <a:t>Greedy-fractional-knapsack</a:t>
            </a:r>
            <a:r>
              <a:rPr lang="en-US" dirty="0"/>
              <a:t> (w, p, M)</a:t>
            </a:r>
          </a:p>
          <a:p>
            <a:pPr marL="0" indent="0">
              <a:buNone/>
            </a:pPr>
            <a:r>
              <a:rPr lang="en-US" dirty="0"/>
              <a:t>	</a:t>
            </a:r>
            <a:r>
              <a:rPr lang="en-US" b="1" dirty="0"/>
              <a:t>for</a:t>
            </a:r>
            <a:r>
              <a:rPr lang="en-US" dirty="0"/>
              <a:t> </a:t>
            </a:r>
            <a:r>
              <a:rPr lang="en-US" i="1" dirty="0" err="1"/>
              <a:t>i</a:t>
            </a:r>
            <a:r>
              <a:rPr lang="en-US" dirty="0"/>
              <a:t> =1 to </a:t>
            </a:r>
            <a:r>
              <a:rPr lang="en-US" i="1" dirty="0"/>
              <a:t>n</a:t>
            </a:r>
            <a:r>
              <a:rPr lang="en-US" dirty="0"/>
              <a:t> </a:t>
            </a:r>
            <a:r>
              <a:rPr lang="en-US" b="1" dirty="0"/>
              <a:t>do</a:t>
            </a:r>
          </a:p>
          <a:p>
            <a:pPr marL="0" indent="0">
              <a:buNone/>
            </a:pPr>
            <a:r>
              <a:rPr lang="en-US" dirty="0"/>
              <a:t>		x[</a:t>
            </a:r>
            <a:r>
              <a:rPr lang="en-US" i="1" dirty="0" err="1"/>
              <a:t>i</a:t>
            </a:r>
            <a:r>
              <a:rPr lang="en-US" dirty="0"/>
              <a:t>] = 0</a:t>
            </a:r>
          </a:p>
          <a:p>
            <a:pPr marL="0" indent="0">
              <a:buNone/>
            </a:pPr>
            <a:r>
              <a:rPr lang="en-US" dirty="0"/>
              <a:t>		v[</a:t>
            </a:r>
            <a:r>
              <a:rPr lang="en-US" i="1" dirty="0" err="1"/>
              <a:t>i</a:t>
            </a:r>
            <a:r>
              <a:rPr lang="en-US" dirty="0"/>
              <a:t>] = p[</a:t>
            </a:r>
            <a:r>
              <a:rPr lang="en-US" i="1" dirty="0" err="1"/>
              <a:t>i</a:t>
            </a:r>
            <a:r>
              <a:rPr lang="en-US" dirty="0"/>
              <a:t>] / w[</a:t>
            </a:r>
            <a:r>
              <a:rPr lang="en-US" i="1" dirty="0" err="1"/>
              <a:t>i</a:t>
            </a:r>
            <a:r>
              <a:rPr lang="en-US" dirty="0"/>
              <a:t>]</a:t>
            </a:r>
          </a:p>
          <a:p>
            <a:pPr marL="0" indent="0">
              <a:buNone/>
            </a:pPr>
            <a:r>
              <a:rPr lang="en-US" dirty="0"/>
              <a:t>		weight = 0</a:t>
            </a:r>
          </a:p>
          <a:p>
            <a:pPr marL="0" indent="0">
              <a:buNone/>
            </a:pPr>
            <a:r>
              <a:rPr lang="en-US" dirty="0"/>
              <a:t>		</a:t>
            </a:r>
            <a:r>
              <a:rPr lang="en-US" b="1" dirty="0"/>
              <a:t>while</a:t>
            </a:r>
            <a:r>
              <a:rPr lang="en-US" dirty="0"/>
              <a:t> (weight &lt; M) </a:t>
            </a:r>
            <a:r>
              <a:rPr lang="en-US" b="1" dirty="0"/>
              <a:t>do</a:t>
            </a:r>
          </a:p>
          <a:p>
            <a:pPr marL="0" indent="0">
              <a:buNone/>
            </a:pPr>
            <a:r>
              <a:rPr lang="en-US" dirty="0"/>
              <a:t>			</a:t>
            </a:r>
            <a:r>
              <a:rPr lang="en-US" i="1" dirty="0" err="1"/>
              <a:t>i</a:t>
            </a:r>
            <a:r>
              <a:rPr lang="en-US" dirty="0"/>
              <a:t> = best remaining item with highest value of v[</a:t>
            </a:r>
            <a:r>
              <a:rPr lang="en-US" i="1" dirty="0" err="1"/>
              <a:t>i</a:t>
            </a:r>
            <a:r>
              <a:rPr lang="en-US" dirty="0"/>
              <a:t>]</a:t>
            </a:r>
          </a:p>
          <a:p>
            <a:pPr marL="0" indent="0">
              <a:buNone/>
            </a:pPr>
            <a:r>
              <a:rPr lang="en-US" dirty="0"/>
              <a:t>			</a:t>
            </a:r>
            <a:r>
              <a:rPr lang="en-US" b="1" dirty="0"/>
              <a:t>if</a:t>
            </a:r>
            <a:r>
              <a:rPr lang="en-US" dirty="0"/>
              <a:t> (weight + w[</a:t>
            </a:r>
            <a:r>
              <a:rPr lang="en-US" i="1" dirty="0" err="1"/>
              <a:t>i</a:t>
            </a:r>
            <a:r>
              <a:rPr lang="en-US" dirty="0"/>
              <a:t>] ≤ M) </a:t>
            </a:r>
            <a:r>
              <a:rPr lang="en-US" b="1" dirty="0"/>
              <a:t>then</a:t>
            </a:r>
          </a:p>
          <a:p>
            <a:pPr marL="0" indent="0">
              <a:buNone/>
            </a:pPr>
            <a:r>
              <a:rPr lang="en-US" dirty="0"/>
              <a:t>				x[</a:t>
            </a:r>
            <a:r>
              <a:rPr lang="en-US" i="1" dirty="0" err="1"/>
              <a:t>i</a:t>
            </a:r>
            <a:r>
              <a:rPr lang="en-US" dirty="0"/>
              <a:t>] = 1</a:t>
            </a:r>
          </a:p>
          <a:p>
            <a:pPr marL="0" indent="0">
              <a:buNone/>
            </a:pPr>
            <a:r>
              <a:rPr lang="en-US" dirty="0"/>
              <a:t>				weight = weight + w[</a:t>
            </a:r>
            <a:r>
              <a:rPr lang="en-US" i="1" dirty="0" err="1"/>
              <a:t>i</a:t>
            </a:r>
            <a:r>
              <a:rPr lang="en-US" dirty="0"/>
              <a:t>]</a:t>
            </a:r>
          </a:p>
          <a:p>
            <a:pPr marL="0" indent="0">
              <a:buNone/>
            </a:pPr>
            <a:r>
              <a:rPr lang="en-US" dirty="0"/>
              <a:t>			</a:t>
            </a:r>
            <a:r>
              <a:rPr lang="en-US" b="1" dirty="0"/>
              <a:t>else</a:t>
            </a:r>
          </a:p>
          <a:p>
            <a:pPr marL="0" indent="0">
              <a:buNone/>
            </a:pPr>
            <a:r>
              <a:rPr lang="en-US" dirty="0"/>
              <a:t>				x[</a:t>
            </a:r>
            <a:r>
              <a:rPr lang="en-US" i="1" dirty="0" err="1"/>
              <a:t>i</a:t>
            </a:r>
            <a:r>
              <a:rPr lang="en-US" dirty="0"/>
              <a:t>] = (M - weight) / w[</a:t>
            </a:r>
            <a:r>
              <a:rPr lang="en-US" i="1" dirty="0" err="1"/>
              <a:t>i</a:t>
            </a:r>
            <a:r>
              <a:rPr lang="en-US" dirty="0"/>
              <a:t>]</a:t>
            </a:r>
          </a:p>
          <a:p>
            <a:pPr marL="0" indent="0">
              <a:buNone/>
            </a:pPr>
            <a:r>
              <a:rPr lang="en-US" dirty="0"/>
              <a:t>				weight = M</a:t>
            </a:r>
          </a:p>
          <a:p>
            <a:pPr marL="0" indent="0">
              <a:buNone/>
            </a:pPr>
            <a:r>
              <a:rPr lang="en-US" dirty="0"/>
              <a:t>	return x</a:t>
            </a:r>
          </a:p>
          <a:p>
            <a:pPr marL="0" indent="0">
              <a:buNone/>
            </a:pPr>
            <a:endParaRPr lang="en-US" dirty="0"/>
          </a:p>
        </p:txBody>
      </p:sp>
      <p:sp>
        <p:nvSpPr>
          <p:cNvPr id="4" name="Footer Placeholder 3">
            <a:extLst>
              <a:ext uri="{FF2B5EF4-FFF2-40B4-BE49-F238E27FC236}">
                <a16:creationId xmlns:a16="http://schemas.microsoft.com/office/drawing/2014/main" id="{61A97AFF-F2F3-8418-C8FB-BB7B3E2EF316}"/>
              </a:ext>
            </a:extLst>
          </p:cNvPr>
          <p:cNvSpPr>
            <a:spLocks noGrp="1"/>
          </p:cNvSpPr>
          <p:nvPr>
            <p:ph type="ftr" sz="quarter" idx="11"/>
          </p:nvPr>
        </p:nvSpPr>
        <p:spPr/>
        <p:txBody>
          <a:bodyPr/>
          <a:lstStyle/>
          <a:p>
            <a:r>
              <a:rPr lang="en-US" dirty="0"/>
              <a:t>Copyright @ Dept of IT, CBIT</a:t>
            </a:r>
          </a:p>
        </p:txBody>
      </p:sp>
    </p:spTree>
    <p:extLst>
      <p:ext uri="{BB962C8B-B14F-4D97-AF65-F5344CB8AC3E}">
        <p14:creationId xmlns:p14="http://schemas.microsoft.com/office/powerpoint/2010/main" val="266137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35FB-DB30-44C9-EB1A-DF851D2BE1F4}"/>
              </a:ext>
            </a:extLst>
          </p:cNvPr>
          <p:cNvSpPr>
            <a:spLocks noGrp="1"/>
          </p:cNvSpPr>
          <p:nvPr>
            <p:ph type="title"/>
          </p:nvPr>
        </p:nvSpPr>
        <p:spPr/>
        <p:txBody>
          <a:bodyPr>
            <a:normAutofit fontScale="90000"/>
          </a:bodyPr>
          <a:lstStyle/>
          <a:p>
            <a:r>
              <a:rPr lang="en-US" dirty="0"/>
              <a:t>Technique to Solve a Optimization Problem</a:t>
            </a:r>
          </a:p>
        </p:txBody>
      </p:sp>
      <p:sp>
        <p:nvSpPr>
          <p:cNvPr id="3" name="Content Placeholder 2">
            <a:extLst>
              <a:ext uri="{FF2B5EF4-FFF2-40B4-BE49-F238E27FC236}">
                <a16:creationId xmlns:a16="http://schemas.microsoft.com/office/drawing/2014/main" id="{328410AD-4C72-1193-6960-390D69DB53A4}"/>
              </a:ext>
            </a:extLst>
          </p:cNvPr>
          <p:cNvSpPr>
            <a:spLocks noGrp="1"/>
          </p:cNvSpPr>
          <p:nvPr>
            <p:ph idx="1"/>
          </p:nvPr>
        </p:nvSpPr>
        <p:spPr/>
        <p:txBody>
          <a:bodyPr/>
          <a:lstStyle/>
          <a:p>
            <a:r>
              <a:rPr lang="en-US" sz="2800" dirty="0">
                <a:solidFill>
                  <a:schemeClr val="accent1">
                    <a:lumMod val="50000"/>
                  </a:schemeClr>
                </a:solidFill>
              </a:rPr>
              <a:t>Greedy Method</a:t>
            </a:r>
          </a:p>
          <a:p>
            <a:r>
              <a:rPr lang="en-US" sz="2800" dirty="0">
                <a:solidFill>
                  <a:schemeClr val="accent1">
                    <a:lumMod val="50000"/>
                  </a:schemeClr>
                </a:solidFill>
              </a:rPr>
              <a:t>Dynamic Programming</a:t>
            </a:r>
          </a:p>
          <a:p>
            <a:r>
              <a:rPr lang="en-US" sz="2800" dirty="0">
                <a:solidFill>
                  <a:schemeClr val="accent1">
                    <a:lumMod val="50000"/>
                  </a:schemeClr>
                </a:solidFill>
              </a:rPr>
              <a:t>Branch and Bound</a:t>
            </a:r>
          </a:p>
          <a:p>
            <a:endParaRPr lang="en-US" dirty="0"/>
          </a:p>
        </p:txBody>
      </p:sp>
      <p:sp>
        <p:nvSpPr>
          <p:cNvPr id="4" name="Footer Placeholder 3">
            <a:extLst>
              <a:ext uri="{FF2B5EF4-FFF2-40B4-BE49-F238E27FC236}">
                <a16:creationId xmlns:a16="http://schemas.microsoft.com/office/drawing/2014/main" id="{92C93019-F518-40C5-FE41-61C5465EDA39}"/>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2282827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B11C-5721-DDE9-A960-397DCB2192C9}"/>
              </a:ext>
            </a:extLst>
          </p:cNvPr>
          <p:cNvSpPr>
            <a:spLocks noGrp="1"/>
          </p:cNvSpPr>
          <p:nvPr>
            <p:ph type="title"/>
          </p:nvPr>
        </p:nvSpPr>
        <p:spPr/>
        <p:txBody>
          <a:bodyPr/>
          <a:lstStyle/>
          <a:p>
            <a:r>
              <a:rPr lang="en-US" dirty="0"/>
              <a:t>Algorithm2</a:t>
            </a:r>
          </a:p>
        </p:txBody>
      </p:sp>
      <p:sp>
        <p:nvSpPr>
          <p:cNvPr id="3" name="Content Placeholder 2">
            <a:extLst>
              <a:ext uri="{FF2B5EF4-FFF2-40B4-BE49-F238E27FC236}">
                <a16:creationId xmlns:a16="http://schemas.microsoft.com/office/drawing/2014/main" id="{435DDD17-6295-6F89-36ED-CCF6BF835F3A}"/>
              </a:ext>
            </a:extLst>
          </p:cNvPr>
          <p:cNvSpPr>
            <a:spLocks noGrp="1"/>
          </p:cNvSpPr>
          <p:nvPr>
            <p:ph idx="1"/>
          </p:nvPr>
        </p:nvSpPr>
        <p:spPr/>
        <p:txBody>
          <a:bodyPr>
            <a:normAutofit fontScale="92500" lnSpcReduction="20000"/>
          </a:bodyPr>
          <a:lstStyle/>
          <a:p>
            <a:pPr marL="457200" lvl="1" indent="0">
              <a:buNone/>
            </a:pPr>
            <a:r>
              <a:rPr lang="en-US" dirty="0"/>
              <a:t>Algorithm </a:t>
            </a:r>
            <a:r>
              <a:rPr lang="en-US" dirty="0" err="1"/>
              <a:t>fractionalknapsack</a:t>
            </a:r>
            <a:r>
              <a:rPr lang="en-US" dirty="0"/>
              <a:t>(item A[ ], </a:t>
            </a:r>
            <a:r>
              <a:rPr lang="en-US" dirty="0" err="1"/>
              <a:t>Total_Capacity</a:t>
            </a:r>
            <a:r>
              <a:rPr lang="en-US" dirty="0"/>
              <a:t>, n) {</a:t>
            </a:r>
          </a:p>
          <a:p>
            <a:pPr marL="457200" lvl="1" indent="0">
              <a:buNone/>
            </a:pPr>
            <a:r>
              <a:rPr lang="en-US" dirty="0"/>
              <a:t>    sort(A,A + </a:t>
            </a:r>
            <a:r>
              <a:rPr lang="en-US" dirty="0" err="1"/>
              <a:t>n,cmp</a:t>
            </a:r>
            <a:r>
              <a:rPr lang="en-US" dirty="0"/>
              <a:t>);</a:t>
            </a:r>
          </a:p>
          <a:p>
            <a:pPr marL="457200" lvl="1" indent="0">
              <a:buNone/>
            </a:pPr>
            <a:r>
              <a:rPr lang="en-US" dirty="0"/>
              <a:t>    </a:t>
            </a:r>
            <a:r>
              <a:rPr lang="en-US" dirty="0" err="1"/>
              <a:t>cur_weight</a:t>
            </a:r>
            <a:r>
              <a:rPr lang="en-US" dirty="0"/>
              <a:t> = 0;</a:t>
            </a:r>
          </a:p>
          <a:p>
            <a:pPr marL="457200" lvl="1" indent="0">
              <a:buNone/>
            </a:pPr>
            <a:r>
              <a:rPr lang="en-US" dirty="0"/>
              <a:t>    </a:t>
            </a:r>
            <a:r>
              <a:rPr lang="en-US" dirty="0" err="1"/>
              <a:t>final_val</a:t>
            </a:r>
            <a:r>
              <a:rPr lang="en-US" dirty="0"/>
              <a:t> = 0.0;</a:t>
            </a:r>
          </a:p>
          <a:p>
            <a:pPr marL="457200" lvl="1" indent="0">
              <a:buNone/>
            </a:pPr>
            <a:r>
              <a:rPr lang="en-US" dirty="0"/>
              <a:t>    for </a:t>
            </a:r>
            <a:r>
              <a:rPr lang="en-US" dirty="0" err="1"/>
              <a:t>i</a:t>
            </a:r>
            <a:r>
              <a:rPr lang="en-US" dirty="0"/>
              <a:t>=0 to n do {</a:t>
            </a:r>
          </a:p>
          <a:p>
            <a:pPr marL="457200" lvl="1" indent="0">
              <a:buNone/>
            </a:pPr>
            <a:r>
              <a:rPr lang="en-US" dirty="0"/>
              <a:t>        if(</a:t>
            </a:r>
            <a:r>
              <a:rPr lang="en-US" dirty="0" err="1"/>
              <a:t>cur_weight</a:t>
            </a:r>
            <a:r>
              <a:rPr lang="en-US" dirty="0"/>
              <a:t> + </a:t>
            </a:r>
            <a:r>
              <a:rPr lang="en-US" dirty="0" err="1"/>
              <a:t>arr</a:t>
            </a:r>
            <a:r>
              <a:rPr lang="en-US" dirty="0"/>
              <a:t>[</a:t>
            </a:r>
            <a:r>
              <a:rPr lang="en-US" dirty="0" err="1"/>
              <a:t>i</a:t>
            </a:r>
            <a:r>
              <a:rPr lang="en-US" dirty="0"/>
              <a:t>].weight &lt;= </a:t>
            </a:r>
            <a:r>
              <a:rPr lang="en-US" dirty="0" err="1"/>
              <a:t>Total_Capacity</a:t>
            </a:r>
            <a:r>
              <a:rPr lang="en-US" dirty="0"/>
              <a:t>){</a:t>
            </a:r>
          </a:p>
          <a:p>
            <a:pPr marL="457200" lvl="1" indent="0">
              <a:buNone/>
            </a:pPr>
            <a:r>
              <a:rPr lang="en-US" dirty="0"/>
              <a:t>            </a:t>
            </a:r>
            <a:r>
              <a:rPr lang="en-US" dirty="0" err="1"/>
              <a:t>Cur_weight</a:t>
            </a:r>
            <a:r>
              <a:rPr lang="en-US" dirty="0"/>
              <a:t> += A[</a:t>
            </a:r>
            <a:r>
              <a:rPr lang="en-US" dirty="0" err="1"/>
              <a:t>i</a:t>
            </a:r>
            <a:r>
              <a:rPr lang="en-US" dirty="0"/>
              <a:t>].weight;</a:t>
            </a:r>
          </a:p>
          <a:p>
            <a:pPr marL="457200" lvl="1" indent="0">
              <a:buNone/>
            </a:pPr>
            <a:r>
              <a:rPr lang="en-US" dirty="0"/>
              <a:t>            </a:t>
            </a:r>
            <a:r>
              <a:rPr lang="en-US" dirty="0" err="1"/>
              <a:t>Final_val</a:t>
            </a:r>
            <a:r>
              <a:rPr lang="en-US" dirty="0"/>
              <a:t> += A[</a:t>
            </a:r>
            <a:r>
              <a:rPr lang="en-US" dirty="0" err="1"/>
              <a:t>i</a:t>
            </a:r>
            <a:r>
              <a:rPr lang="en-US" dirty="0"/>
              <a:t>].value;</a:t>
            </a:r>
          </a:p>
          <a:p>
            <a:pPr marL="457200" lvl="1" indent="0">
              <a:buNone/>
            </a:pPr>
            <a:r>
              <a:rPr lang="en-US" dirty="0"/>
              <a:t>        }</a:t>
            </a:r>
          </a:p>
          <a:p>
            <a:pPr marL="457200" lvl="1" indent="0">
              <a:buNone/>
            </a:pPr>
            <a:r>
              <a:rPr lang="en-US" dirty="0"/>
              <a:t>        else {</a:t>
            </a:r>
          </a:p>
          <a:p>
            <a:pPr marL="457200" lvl="1" indent="0">
              <a:buNone/>
            </a:pPr>
            <a:r>
              <a:rPr lang="en-US" dirty="0"/>
              <a:t>	remain = </a:t>
            </a:r>
            <a:r>
              <a:rPr lang="en-US" dirty="0" err="1"/>
              <a:t>Total_capacity</a:t>
            </a:r>
            <a:r>
              <a:rPr lang="en-US" dirty="0"/>
              <a:t> - </a:t>
            </a:r>
            <a:r>
              <a:rPr lang="en-US" dirty="0" err="1"/>
              <a:t>cur_weight</a:t>
            </a:r>
            <a:r>
              <a:rPr lang="en-US" dirty="0"/>
              <a:t>;</a:t>
            </a:r>
          </a:p>
          <a:p>
            <a:pPr marL="457200" lvl="1" indent="0">
              <a:buNone/>
            </a:pPr>
            <a:r>
              <a:rPr lang="en-US" dirty="0"/>
              <a:t>            </a:t>
            </a:r>
            <a:r>
              <a:rPr lang="en-US" dirty="0" err="1"/>
              <a:t>Final_val</a:t>
            </a:r>
            <a:r>
              <a:rPr lang="en-US" dirty="0"/>
              <a:t> += A[</a:t>
            </a:r>
            <a:r>
              <a:rPr lang="en-US" dirty="0" err="1"/>
              <a:t>i</a:t>
            </a:r>
            <a:r>
              <a:rPr lang="en-US" dirty="0"/>
              <a:t>].value * (remain / A[</a:t>
            </a:r>
            <a:r>
              <a:rPr lang="en-US" dirty="0" err="1"/>
              <a:t>i</a:t>
            </a:r>
            <a:r>
              <a:rPr lang="en-US" dirty="0"/>
              <a:t>].weight);</a:t>
            </a:r>
          </a:p>
          <a:p>
            <a:pPr marL="457200" lvl="1" indent="0">
              <a:buNone/>
            </a:pPr>
            <a:r>
              <a:rPr lang="en-US" dirty="0"/>
              <a:t>        }  </a:t>
            </a:r>
          </a:p>
          <a:p>
            <a:pPr marL="457200" lvl="1" indent="0">
              <a:buNone/>
            </a:pPr>
            <a:r>
              <a:rPr lang="en-US" dirty="0"/>
              <a:t>}</a:t>
            </a:r>
          </a:p>
          <a:p>
            <a:pPr marL="457200" lvl="1" indent="0">
              <a:buNone/>
            </a:pPr>
            <a:r>
              <a:rPr lang="en-US" dirty="0"/>
              <a:t>    return </a:t>
            </a:r>
            <a:r>
              <a:rPr lang="en-US" dirty="0" err="1"/>
              <a:t>final_val</a:t>
            </a:r>
            <a:r>
              <a:rPr lang="en-US" dirty="0"/>
              <a:t>;</a:t>
            </a:r>
          </a:p>
          <a:p>
            <a:pPr marL="457200" lvl="1" indent="0">
              <a:buNone/>
            </a:pPr>
            <a:r>
              <a:rPr lang="en-US" dirty="0"/>
              <a:t>}</a:t>
            </a:r>
          </a:p>
        </p:txBody>
      </p:sp>
      <p:sp>
        <p:nvSpPr>
          <p:cNvPr id="4" name="Footer Placeholder 3">
            <a:extLst>
              <a:ext uri="{FF2B5EF4-FFF2-40B4-BE49-F238E27FC236}">
                <a16:creationId xmlns:a16="http://schemas.microsoft.com/office/drawing/2014/main" id="{E9ED4ECB-31B9-AB9C-3785-849D55A0CE63}"/>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3986997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688-7155-4E67-9DD1-C229F29391A1}"/>
              </a:ext>
            </a:extLst>
          </p:cNvPr>
          <p:cNvSpPr>
            <a:spLocks noGrp="1"/>
          </p:cNvSpPr>
          <p:nvPr>
            <p:ph type="title"/>
          </p:nvPr>
        </p:nvSpPr>
        <p:spPr/>
        <p:txBody>
          <a:bodyPr/>
          <a:lstStyle/>
          <a:p>
            <a:r>
              <a:rPr lang="en-US" dirty="0"/>
              <a:t>Knapsack Problem</a:t>
            </a:r>
          </a:p>
        </p:txBody>
      </p:sp>
      <p:graphicFrame>
        <p:nvGraphicFramePr>
          <p:cNvPr id="4" name="Table 4">
            <a:extLst>
              <a:ext uri="{FF2B5EF4-FFF2-40B4-BE49-F238E27FC236}">
                <a16:creationId xmlns:a16="http://schemas.microsoft.com/office/drawing/2014/main" id="{51EC872B-BF95-46EF-89AD-B1598EB620ED}"/>
              </a:ext>
            </a:extLst>
          </p:cNvPr>
          <p:cNvGraphicFramePr>
            <a:graphicFrameLocks noGrp="1"/>
          </p:cNvGraphicFramePr>
          <p:nvPr>
            <p:ph idx="1"/>
            <p:extLst>
              <p:ext uri="{D42A27DB-BD31-4B8C-83A1-F6EECF244321}">
                <p14:modId xmlns:p14="http://schemas.microsoft.com/office/powerpoint/2010/main" val="3845057461"/>
              </p:ext>
            </p:extLst>
          </p:nvPr>
        </p:nvGraphicFramePr>
        <p:xfrm>
          <a:off x="855800" y="1532580"/>
          <a:ext cx="10688783" cy="1517343"/>
        </p:xfrm>
        <a:graphic>
          <a:graphicData uri="http://schemas.openxmlformats.org/drawingml/2006/table">
            <a:tbl>
              <a:tblPr firstRow="1" bandRow="1">
                <a:tableStyleId>{D7AC3CCA-C797-4891-BE02-D94E43425B78}</a:tableStyleId>
              </a:tblPr>
              <a:tblGrid>
                <a:gridCol w="1587781">
                  <a:extLst>
                    <a:ext uri="{9D8B030D-6E8A-4147-A177-3AD203B41FA5}">
                      <a16:colId xmlns:a16="http://schemas.microsoft.com/office/drawing/2014/main" val="2270049896"/>
                    </a:ext>
                  </a:extLst>
                </a:gridCol>
                <a:gridCol w="1084414">
                  <a:extLst>
                    <a:ext uri="{9D8B030D-6E8A-4147-A177-3AD203B41FA5}">
                      <a16:colId xmlns:a16="http://schemas.microsoft.com/office/drawing/2014/main" val="3143657965"/>
                    </a:ext>
                  </a:extLst>
                </a:gridCol>
                <a:gridCol w="1336098">
                  <a:extLst>
                    <a:ext uri="{9D8B030D-6E8A-4147-A177-3AD203B41FA5}">
                      <a16:colId xmlns:a16="http://schemas.microsoft.com/office/drawing/2014/main" val="1379189551"/>
                    </a:ext>
                  </a:extLst>
                </a:gridCol>
                <a:gridCol w="1336098">
                  <a:extLst>
                    <a:ext uri="{9D8B030D-6E8A-4147-A177-3AD203B41FA5}">
                      <a16:colId xmlns:a16="http://schemas.microsoft.com/office/drawing/2014/main" val="3664052568"/>
                    </a:ext>
                  </a:extLst>
                </a:gridCol>
                <a:gridCol w="1336098">
                  <a:extLst>
                    <a:ext uri="{9D8B030D-6E8A-4147-A177-3AD203B41FA5}">
                      <a16:colId xmlns:a16="http://schemas.microsoft.com/office/drawing/2014/main" val="3921527631"/>
                    </a:ext>
                  </a:extLst>
                </a:gridCol>
                <a:gridCol w="1336098">
                  <a:extLst>
                    <a:ext uri="{9D8B030D-6E8A-4147-A177-3AD203B41FA5}">
                      <a16:colId xmlns:a16="http://schemas.microsoft.com/office/drawing/2014/main" val="885912879"/>
                    </a:ext>
                  </a:extLst>
                </a:gridCol>
                <a:gridCol w="1336098">
                  <a:extLst>
                    <a:ext uri="{9D8B030D-6E8A-4147-A177-3AD203B41FA5}">
                      <a16:colId xmlns:a16="http://schemas.microsoft.com/office/drawing/2014/main" val="220881091"/>
                    </a:ext>
                  </a:extLst>
                </a:gridCol>
                <a:gridCol w="1336098">
                  <a:extLst>
                    <a:ext uri="{9D8B030D-6E8A-4147-A177-3AD203B41FA5}">
                      <a16:colId xmlns:a16="http://schemas.microsoft.com/office/drawing/2014/main" val="3702560307"/>
                    </a:ext>
                  </a:extLst>
                </a:gridCol>
              </a:tblGrid>
              <a:tr h="505781">
                <a:tc>
                  <a:txBody>
                    <a:bodyPr/>
                    <a:lstStyle/>
                    <a:p>
                      <a:r>
                        <a:rPr lang="en-US" dirty="0"/>
                        <a:t>Objects (O)</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1779070612"/>
                  </a:ext>
                </a:extLst>
              </a:tr>
              <a:tr h="505781">
                <a:tc>
                  <a:txBody>
                    <a:bodyPr/>
                    <a:lstStyle/>
                    <a:p>
                      <a:r>
                        <a:rPr lang="en-US" dirty="0"/>
                        <a:t>Profits (P)</a:t>
                      </a:r>
                    </a:p>
                  </a:txBody>
                  <a:tcPr/>
                </a:tc>
                <a:tc>
                  <a:txBody>
                    <a:bodyPr/>
                    <a:lstStyle/>
                    <a:p>
                      <a:pPr algn="ctr"/>
                      <a:r>
                        <a:rPr lang="en-US" dirty="0"/>
                        <a:t>10</a:t>
                      </a:r>
                    </a:p>
                  </a:txBody>
                  <a:tcPr/>
                </a:tc>
                <a:tc>
                  <a:txBody>
                    <a:bodyPr/>
                    <a:lstStyle/>
                    <a:p>
                      <a:pPr algn="ctr"/>
                      <a:r>
                        <a:rPr lang="en-US" dirty="0"/>
                        <a:t>5</a:t>
                      </a:r>
                    </a:p>
                  </a:txBody>
                  <a:tcPr/>
                </a:tc>
                <a:tc>
                  <a:txBody>
                    <a:bodyPr/>
                    <a:lstStyle/>
                    <a:p>
                      <a:pPr algn="ctr"/>
                      <a:r>
                        <a:rPr lang="en-US" dirty="0"/>
                        <a:t>15</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18</a:t>
                      </a:r>
                    </a:p>
                  </a:txBody>
                  <a:tcPr/>
                </a:tc>
                <a:tc>
                  <a:txBody>
                    <a:bodyPr/>
                    <a:lstStyle/>
                    <a:p>
                      <a:pPr algn="ctr"/>
                      <a:r>
                        <a:rPr lang="en-US" dirty="0"/>
                        <a:t>3</a:t>
                      </a:r>
                    </a:p>
                  </a:txBody>
                  <a:tcPr/>
                </a:tc>
                <a:extLst>
                  <a:ext uri="{0D108BD9-81ED-4DB2-BD59-A6C34878D82A}">
                    <a16:rowId xmlns:a16="http://schemas.microsoft.com/office/drawing/2014/main" val="487444049"/>
                  </a:ext>
                </a:extLst>
              </a:tr>
              <a:tr h="505781">
                <a:tc>
                  <a:txBody>
                    <a:bodyPr/>
                    <a:lstStyle/>
                    <a:p>
                      <a:r>
                        <a:rPr lang="en-US" dirty="0"/>
                        <a:t>Weight (W)</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7</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3636328919"/>
                  </a:ext>
                </a:extLst>
              </a:tr>
            </a:tbl>
          </a:graphicData>
        </a:graphic>
      </p:graphicFrame>
      <p:sp>
        <p:nvSpPr>
          <p:cNvPr id="5" name="Flowchart: Magnetic Disk 4">
            <a:extLst>
              <a:ext uri="{FF2B5EF4-FFF2-40B4-BE49-F238E27FC236}">
                <a16:creationId xmlns:a16="http://schemas.microsoft.com/office/drawing/2014/main" id="{76A15D96-67EF-47BF-993E-D68069717471}"/>
              </a:ext>
            </a:extLst>
          </p:cNvPr>
          <p:cNvSpPr/>
          <p:nvPr/>
        </p:nvSpPr>
        <p:spPr>
          <a:xfrm>
            <a:off x="4953000" y="4329814"/>
            <a:ext cx="2286000" cy="2149937"/>
          </a:xfrm>
          <a:prstGeom prst="flowChartMagneticDisk">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15Kg</a:t>
            </a:r>
          </a:p>
        </p:txBody>
      </p:sp>
      <p:sp>
        <p:nvSpPr>
          <p:cNvPr id="3" name="Footer Placeholder 2">
            <a:extLst>
              <a:ext uri="{FF2B5EF4-FFF2-40B4-BE49-F238E27FC236}">
                <a16:creationId xmlns:a16="http://schemas.microsoft.com/office/drawing/2014/main" id="{ECF104E7-E59F-A7B6-53F1-D97DD4716E89}"/>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2036201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688-7155-4E67-9DD1-C229F29391A1}"/>
              </a:ext>
            </a:extLst>
          </p:cNvPr>
          <p:cNvSpPr>
            <a:spLocks noGrp="1"/>
          </p:cNvSpPr>
          <p:nvPr>
            <p:ph type="title"/>
          </p:nvPr>
        </p:nvSpPr>
        <p:spPr/>
        <p:txBody>
          <a:bodyPr/>
          <a:lstStyle/>
          <a:p>
            <a:r>
              <a:rPr lang="en-US" dirty="0"/>
              <a:t>Knapsack Problem</a:t>
            </a:r>
          </a:p>
        </p:txBody>
      </p:sp>
      <p:graphicFrame>
        <p:nvGraphicFramePr>
          <p:cNvPr id="4" name="Table 4">
            <a:extLst>
              <a:ext uri="{FF2B5EF4-FFF2-40B4-BE49-F238E27FC236}">
                <a16:creationId xmlns:a16="http://schemas.microsoft.com/office/drawing/2014/main" id="{51EC872B-BF95-46EF-89AD-B1598EB620ED}"/>
              </a:ext>
            </a:extLst>
          </p:cNvPr>
          <p:cNvGraphicFramePr>
            <a:graphicFrameLocks noGrp="1"/>
          </p:cNvGraphicFramePr>
          <p:nvPr>
            <p:ph idx="1"/>
          </p:nvPr>
        </p:nvGraphicFramePr>
        <p:xfrm>
          <a:off x="855800" y="1532580"/>
          <a:ext cx="10688783" cy="1517343"/>
        </p:xfrm>
        <a:graphic>
          <a:graphicData uri="http://schemas.openxmlformats.org/drawingml/2006/table">
            <a:tbl>
              <a:tblPr firstRow="1" bandRow="1">
                <a:tableStyleId>{D7AC3CCA-C797-4891-BE02-D94E43425B78}</a:tableStyleId>
              </a:tblPr>
              <a:tblGrid>
                <a:gridCol w="1587781">
                  <a:extLst>
                    <a:ext uri="{9D8B030D-6E8A-4147-A177-3AD203B41FA5}">
                      <a16:colId xmlns:a16="http://schemas.microsoft.com/office/drawing/2014/main" val="2270049896"/>
                    </a:ext>
                  </a:extLst>
                </a:gridCol>
                <a:gridCol w="1084414">
                  <a:extLst>
                    <a:ext uri="{9D8B030D-6E8A-4147-A177-3AD203B41FA5}">
                      <a16:colId xmlns:a16="http://schemas.microsoft.com/office/drawing/2014/main" val="3143657965"/>
                    </a:ext>
                  </a:extLst>
                </a:gridCol>
                <a:gridCol w="1336098">
                  <a:extLst>
                    <a:ext uri="{9D8B030D-6E8A-4147-A177-3AD203B41FA5}">
                      <a16:colId xmlns:a16="http://schemas.microsoft.com/office/drawing/2014/main" val="1379189551"/>
                    </a:ext>
                  </a:extLst>
                </a:gridCol>
                <a:gridCol w="1336098">
                  <a:extLst>
                    <a:ext uri="{9D8B030D-6E8A-4147-A177-3AD203B41FA5}">
                      <a16:colId xmlns:a16="http://schemas.microsoft.com/office/drawing/2014/main" val="3664052568"/>
                    </a:ext>
                  </a:extLst>
                </a:gridCol>
                <a:gridCol w="1336098">
                  <a:extLst>
                    <a:ext uri="{9D8B030D-6E8A-4147-A177-3AD203B41FA5}">
                      <a16:colId xmlns:a16="http://schemas.microsoft.com/office/drawing/2014/main" val="3921527631"/>
                    </a:ext>
                  </a:extLst>
                </a:gridCol>
                <a:gridCol w="1336098">
                  <a:extLst>
                    <a:ext uri="{9D8B030D-6E8A-4147-A177-3AD203B41FA5}">
                      <a16:colId xmlns:a16="http://schemas.microsoft.com/office/drawing/2014/main" val="885912879"/>
                    </a:ext>
                  </a:extLst>
                </a:gridCol>
                <a:gridCol w="1336098">
                  <a:extLst>
                    <a:ext uri="{9D8B030D-6E8A-4147-A177-3AD203B41FA5}">
                      <a16:colId xmlns:a16="http://schemas.microsoft.com/office/drawing/2014/main" val="220881091"/>
                    </a:ext>
                  </a:extLst>
                </a:gridCol>
                <a:gridCol w="1336098">
                  <a:extLst>
                    <a:ext uri="{9D8B030D-6E8A-4147-A177-3AD203B41FA5}">
                      <a16:colId xmlns:a16="http://schemas.microsoft.com/office/drawing/2014/main" val="3702560307"/>
                    </a:ext>
                  </a:extLst>
                </a:gridCol>
              </a:tblGrid>
              <a:tr h="505781">
                <a:tc>
                  <a:txBody>
                    <a:bodyPr/>
                    <a:lstStyle/>
                    <a:p>
                      <a:r>
                        <a:rPr lang="en-US" dirty="0"/>
                        <a:t>Objects (O)</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1779070612"/>
                  </a:ext>
                </a:extLst>
              </a:tr>
              <a:tr h="505781">
                <a:tc>
                  <a:txBody>
                    <a:bodyPr/>
                    <a:lstStyle/>
                    <a:p>
                      <a:r>
                        <a:rPr lang="en-US" dirty="0"/>
                        <a:t>Profits (P)</a:t>
                      </a:r>
                    </a:p>
                  </a:txBody>
                  <a:tcPr/>
                </a:tc>
                <a:tc>
                  <a:txBody>
                    <a:bodyPr/>
                    <a:lstStyle/>
                    <a:p>
                      <a:pPr algn="ctr"/>
                      <a:r>
                        <a:rPr lang="en-US" dirty="0"/>
                        <a:t>10</a:t>
                      </a:r>
                    </a:p>
                  </a:txBody>
                  <a:tcPr/>
                </a:tc>
                <a:tc>
                  <a:txBody>
                    <a:bodyPr/>
                    <a:lstStyle/>
                    <a:p>
                      <a:pPr algn="ctr"/>
                      <a:r>
                        <a:rPr lang="en-US" dirty="0"/>
                        <a:t>5</a:t>
                      </a:r>
                    </a:p>
                  </a:txBody>
                  <a:tcPr/>
                </a:tc>
                <a:tc>
                  <a:txBody>
                    <a:bodyPr/>
                    <a:lstStyle/>
                    <a:p>
                      <a:pPr algn="ctr"/>
                      <a:r>
                        <a:rPr lang="en-US" dirty="0"/>
                        <a:t>15</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18</a:t>
                      </a:r>
                    </a:p>
                  </a:txBody>
                  <a:tcPr/>
                </a:tc>
                <a:tc>
                  <a:txBody>
                    <a:bodyPr/>
                    <a:lstStyle/>
                    <a:p>
                      <a:pPr algn="ctr"/>
                      <a:r>
                        <a:rPr lang="en-US" dirty="0"/>
                        <a:t>3</a:t>
                      </a:r>
                    </a:p>
                  </a:txBody>
                  <a:tcPr/>
                </a:tc>
                <a:extLst>
                  <a:ext uri="{0D108BD9-81ED-4DB2-BD59-A6C34878D82A}">
                    <a16:rowId xmlns:a16="http://schemas.microsoft.com/office/drawing/2014/main" val="487444049"/>
                  </a:ext>
                </a:extLst>
              </a:tr>
              <a:tr h="505781">
                <a:tc>
                  <a:txBody>
                    <a:bodyPr/>
                    <a:lstStyle/>
                    <a:p>
                      <a:r>
                        <a:rPr lang="en-US" dirty="0"/>
                        <a:t>Weight (W)</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7</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3636328919"/>
                  </a:ext>
                </a:extLst>
              </a:tr>
            </a:tbl>
          </a:graphicData>
        </a:graphic>
      </p:graphicFrame>
      <p:sp>
        <p:nvSpPr>
          <p:cNvPr id="5" name="Flowchart: Magnetic Disk 4">
            <a:extLst>
              <a:ext uri="{FF2B5EF4-FFF2-40B4-BE49-F238E27FC236}">
                <a16:creationId xmlns:a16="http://schemas.microsoft.com/office/drawing/2014/main" id="{76A15D96-67EF-47BF-993E-D68069717471}"/>
              </a:ext>
            </a:extLst>
          </p:cNvPr>
          <p:cNvSpPr/>
          <p:nvPr/>
        </p:nvSpPr>
        <p:spPr>
          <a:xfrm>
            <a:off x="4953000" y="4329814"/>
            <a:ext cx="2286000" cy="2149937"/>
          </a:xfrm>
          <a:prstGeom prst="flowChartMagneticDisk">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15Kg</a:t>
            </a:r>
          </a:p>
        </p:txBody>
      </p:sp>
      <p:sp>
        <p:nvSpPr>
          <p:cNvPr id="3" name="Footer Placeholder 2">
            <a:extLst>
              <a:ext uri="{FF2B5EF4-FFF2-40B4-BE49-F238E27FC236}">
                <a16:creationId xmlns:a16="http://schemas.microsoft.com/office/drawing/2014/main" id="{ECF104E7-E59F-A7B6-53F1-D97DD4716E89}"/>
              </a:ext>
            </a:extLst>
          </p:cNvPr>
          <p:cNvSpPr>
            <a:spLocks noGrp="1"/>
          </p:cNvSpPr>
          <p:nvPr>
            <p:ph type="ftr" sz="quarter" idx="11"/>
          </p:nvPr>
        </p:nvSpPr>
        <p:spPr/>
        <p:txBody>
          <a:bodyPr/>
          <a:lstStyle/>
          <a:p>
            <a:r>
              <a:rPr lang="en-US"/>
              <a:t>Copyright @ Dept of IT, CBIT</a:t>
            </a:r>
          </a:p>
        </p:txBody>
      </p:sp>
      <p:graphicFrame>
        <p:nvGraphicFramePr>
          <p:cNvPr id="6" name="Table 5">
            <a:extLst>
              <a:ext uri="{FF2B5EF4-FFF2-40B4-BE49-F238E27FC236}">
                <a16:creationId xmlns:a16="http://schemas.microsoft.com/office/drawing/2014/main" id="{CB3F4510-6F22-7ABF-7C98-8A1496BB53DA}"/>
              </a:ext>
            </a:extLst>
          </p:cNvPr>
          <p:cNvGraphicFramePr>
            <a:graphicFrameLocks noGrp="1"/>
          </p:cNvGraphicFramePr>
          <p:nvPr>
            <p:extLst>
              <p:ext uri="{D42A27DB-BD31-4B8C-83A1-F6EECF244321}">
                <p14:modId xmlns:p14="http://schemas.microsoft.com/office/powerpoint/2010/main" val="1457909772"/>
              </p:ext>
            </p:extLst>
          </p:nvPr>
        </p:nvGraphicFramePr>
        <p:xfrm>
          <a:off x="855799" y="3687923"/>
          <a:ext cx="10688784" cy="553531"/>
        </p:xfrm>
        <a:graphic>
          <a:graphicData uri="http://schemas.openxmlformats.org/drawingml/2006/table">
            <a:tbl>
              <a:tblPr firstRow="1" bandRow="1">
                <a:tableStyleId>{D7AC3CCA-C797-4891-BE02-D94E43425B78}</a:tableStyleId>
              </a:tblPr>
              <a:tblGrid>
                <a:gridCol w="1511714">
                  <a:extLst>
                    <a:ext uri="{9D8B030D-6E8A-4147-A177-3AD203B41FA5}">
                      <a16:colId xmlns:a16="http://schemas.microsoft.com/office/drawing/2014/main" val="1155648654"/>
                    </a:ext>
                  </a:extLst>
                </a:gridCol>
                <a:gridCol w="1160482">
                  <a:extLst>
                    <a:ext uri="{9D8B030D-6E8A-4147-A177-3AD203B41FA5}">
                      <a16:colId xmlns:a16="http://schemas.microsoft.com/office/drawing/2014/main" val="2307773517"/>
                    </a:ext>
                  </a:extLst>
                </a:gridCol>
                <a:gridCol w="1336098">
                  <a:extLst>
                    <a:ext uri="{9D8B030D-6E8A-4147-A177-3AD203B41FA5}">
                      <a16:colId xmlns:a16="http://schemas.microsoft.com/office/drawing/2014/main" val="1333889601"/>
                    </a:ext>
                  </a:extLst>
                </a:gridCol>
                <a:gridCol w="1336098">
                  <a:extLst>
                    <a:ext uri="{9D8B030D-6E8A-4147-A177-3AD203B41FA5}">
                      <a16:colId xmlns:a16="http://schemas.microsoft.com/office/drawing/2014/main" val="2991800904"/>
                    </a:ext>
                  </a:extLst>
                </a:gridCol>
                <a:gridCol w="1336098">
                  <a:extLst>
                    <a:ext uri="{9D8B030D-6E8A-4147-A177-3AD203B41FA5}">
                      <a16:colId xmlns:a16="http://schemas.microsoft.com/office/drawing/2014/main" val="1661202518"/>
                    </a:ext>
                  </a:extLst>
                </a:gridCol>
                <a:gridCol w="1336098">
                  <a:extLst>
                    <a:ext uri="{9D8B030D-6E8A-4147-A177-3AD203B41FA5}">
                      <a16:colId xmlns:a16="http://schemas.microsoft.com/office/drawing/2014/main" val="2271406154"/>
                    </a:ext>
                  </a:extLst>
                </a:gridCol>
                <a:gridCol w="1336098">
                  <a:extLst>
                    <a:ext uri="{9D8B030D-6E8A-4147-A177-3AD203B41FA5}">
                      <a16:colId xmlns:a16="http://schemas.microsoft.com/office/drawing/2014/main" val="3326431849"/>
                    </a:ext>
                  </a:extLst>
                </a:gridCol>
                <a:gridCol w="1336098">
                  <a:extLst>
                    <a:ext uri="{9D8B030D-6E8A-4147-A177-3AD203B41FA5}">
                      <a16:colId xmlns:a16="http://schemas.microsoft.com/office/drawing/2014/main" val="2939671431"/>
                    </a:ext>
                  </a:extLst>
                </a:gridCol>
              </a:tblGrid>
              <a:tr h="553531">
                <a:tc>
                  <a:txBody>
                    <a:bodyPr/>
                    <a:lstStyle/>
                    <a:p>
                      <a:pPr algn="ctr"/>
                      <a:r>
                        <a:rPr lang="en-US" dirty="0"/>
                        <a:t>X</a:t>
                      </a:r>
                    </a:p>
                  </a:txBody>
                  <a:tcPr/>
                </a:tc>
                <a:tc>
                  <a:txBody>
                    <a:bodyPr/>
                    <a:lstStyle/>
                    <a:p>
                      <a:pPr algn="ctr"/>
                      <a:r>
                        <a:rPr lang="en-US" dirty="0"/>
                        <a:t>X1</a:t>
                      </a:r>
                    </a:p>
                  </a:txBody>
                  <a:tcPr/>
                </a:tc>
                <a:tc>
                  <a:txBody>
                    <a:bodyPr/>
                    <a:lstStyle/>
                    <a:p>
                      <a:pPr algn="ctr"/>
                      <a:r>
                        <a:rPr lang="en-US" dirty="0"/>
                        <a:t>X2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X7</a:t>
                      </a:r>
                    </a:p>
                  </a:txBody>
                  <a:tcPr/>
                </a:tc>
                <a:extLst>
                  <a:ext uri="{0D108BD9-81ED-4DB2-BD59-A6C34878D82A}">
                    <a16:rowId xmlns:a16="http://schemas.microsoft.com/office/drawing/2014/main" val="950305478"/>
                  </a:ext>
                </a:extLst>
              </a:tr>
            </a:tbl>
          </a:graphicData>
        </a:graphic>
      </p:graphicFrame>
    </p:spTree>
    <p:extLst>
      <p:ext uri="{BB962C8B-B14F-4D97-AF65-F5344CB8AC3E}">
        <p14:creationId xmlns:p14="http://schemas.microsoft.com/office/powerpoint/2010/main" val="3958582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688-7155-4E67-9DD1-C229F29391A1}"/>
              </a:ext>
            </a:extLst>
          </p:cNvPr>
          <p:cNvSpPr>
            <a:spLocks noGrp="1"/>
          </p:cNvSpPr>
          <p:nvPr>
            <p:ph type="title"/>
          </p:nvPr>
        </p:nvSpPr>
        <p:spPr/>
        <p:txBody>
          <a:bodyPr/>
          <a:lstStyle/>
          <a:p>
            <a:r>
              <a:rPr lang="en-US" dirty="0"/>
              <a:t>Knapsack Problem</a:t>
            </a:r>
          </a:p>
        </p:txBody>
      </p:sp>
      <p:graphicFrame>
        <p:nvGraphicFramePr>
          <p:cNvPr id="4" name="Table 4">
            <a:extLst>
              <a:ext uri="{FF2B5EF4-FFF2-40B4-BE49-F238E27FC236}">
                <a16:creationId xmlns:a16="http://schemas.microsoft.com/office/drawing/2014/main" id="{51EC872B-BF95-46EF-89AD-B1598EB620ED}"/>
              </a:ext>
            </a:extLst>
          </p:cNvPr>
          <p:cNvGraphicFramePr>
            <a:graphicFrameLocks noGrp="1"/>
          </p:cNvGraphicFramePr>
          <p:nvPr>
            <p:ph idx="1"/>
            <p:extLst>
              <p:ext uri="{D42A27DB-BD31-4B8C-83A1-F6EECF244321}">
                <p14:modId xmlns:p14="http://schemas.microsoft.com/office/powerpoint/2010/main" val="3102775374"/>
              </p:ext>
            </p:extLst>
          </p:nvPr>
        </p:nvGraphicFramePr>
        <p:xfrm>
          <a:off x="855800" y="1532580"/>
          <a:ext cx="10688783" cy="2023124"/>
        </p:xfrm>
        <a:graphic>
          <a:graphicData uri="http://schemas.openxmlformats.org/drawingml/2006/table">
            <a:tbl>
              <a:tblPr firstRow="1" bandRow="1">
                <a:tableStyleId>{D7AC3CCA-C797-4891-BE02-D94E43425B78}</a:tableStyleId>
              </a:tblPr>
              <a:tblGrid>
                <a:gridCol w="1587781">
                  <a:extLst>
                    <a:ext uri="{9D8B030D-6E8A-4147-A177-3AD203B41FA5}">
                      <a16:colId xmlns:a16="http://schemas.microsoft.com/office/drawing/2014/main" val="2270049896"/>
                    </a:ext>
                  </a:extLst>
                </a:gridCol>
                <a:gridCol w="1084414">
                  <a:extLst>
                    <a:ext uri="{9D8B030D-6E8A-4147-A177-3AD203B41FA5}">
                      <a16:colId xmlns:a16="http://schemas.microsoft.com/office/drawing/2014/main" val="3143657965"/>
                    </a:ext>
                  </a:extLst>
                </a:gridCol>
                <a:gridCol w="1336098">
                  <a:extLst>
                    <a:ext uri="{9D8B030D-6E8A-4147-A177-3AD203B41FA5}">
                      <a16:colId xmlns:a16="http://schemas.microsoft.com/office/drawing/2014/main" val="1379189551"/>
                    </a:ext>
                  </a:extLst>
                </a:gridCol>
                <a:gridCol w="1336098">
                  <a:extLst>
                    <a:ext uri="{9D8B030D-6E8A-4147-A177-3AD203B41FA5}">
                      <a16:colId xmlns:a16="http://schemas.microsoft.com/office/drawing/2014/main" val="3664052568"/>
                    </a:ext>
                  </a:extLst>
                </a:gridCol>
                <a:gridCol w="1336098">
                  <a:extLst>
                    <a:ext uri="{9D8B030D-6E8A-4147-A177-3AD203B41FA5}">
                      <a16:colId xmlns:a16="http://schemas.microsoft.com/office/drawing/2014/main" val="3921527631"/>
                    </a:ext>
                  </a:extLst>
                </a:gridCol>
                <a:gridCol w="1336098">
                  <a:extLst>
                    <a:ext uri="{9D8B030D-6E8A-4147-A177-3AD203B41FA5}">
                      <a16:colId xmlns:a16="http://schemas.microsoft.com/office/drawing/2014/main" val="885912879"/>
                    </a:ext>
                  </a:extLst>
                </a:gridCol>
                <a:gridCol w="1336098">
                  <a:extLst>
                    <a:ext uri="{9D8B030D-6E8A-4147-A177-3AD203B41FA5}">
                      <a16:colId xmlns:a16="http://schemas.microsoft.com/office/drawing/2014/main" val="220881091"/>
                    </a:ext>
                  </a:extLst>
                </a:gridCol>
                <a:gridCol w="1336098">
                  <a:extLst>
                    <a:ext uri="{9D8B030D-6E8A-4147-A177-3AD203B41FA5}">
                      <a16:colId xmlns:a16="http://schemas.microsoft.com/office/drawing/2014/main" val="3702560307"/>
                    </a:ext>
                  </a:extLst>
                </a:gridCol>
              </a:tblGrid>
              <a:tr h="505781">
                <a:tc>
                  <a:txBody>
                    <a:bodyPr/>
                    <a:lstStyle/>
                    <a:p>
                      <a:r>
                        <a:rPr lang="en-US" dirty="0"/>
                        <a:t>Objects (O)</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1779070612"/>
                  </a:ext>
                </a:extLst>
              </a:tr>
              <a:tr h="505781">
                <a:tc>
                  <a:txBody>
                    <a:bodyPr/>
                    <a:lstStyle/>
                    <a:p>
                      <a:r>
                        <a:rPr lang="en-US" dirty="0"/>
                        <a:t>Profits (P)</a:t>
                      </a:r>
                    </a:p>
                  </a:txBody>
                  <a:tcPr/>
                </a:tc>
                <a:tc>
                  <a:txBody>
                    <a:bodyPr/>
                    <a:lstStyle/>
                    <a:p>
                      <a:pPr algn="ctr"/>
                      <a:r>
                        <a:rPr lang="en-US" dirty="0"/>
                        <a:t>10</a:t>
                      </a:r>
                    </a:p>
                  </a:txBody>
                  <a:tcPr/>
                </a:tc>
                <a:tc>
                  <a:txBody>
                    <a:bodyPr/>
                    <a:lstStyle/>
                    <a:p>
                      <a:pPr algn="ctr"/>
                      <a:r>
                        <a:rPr lang="en-US" dirty="0"/>
                        <a:t>5</a:t>
                      </a:r>
                    </a:p>
                  </a:txBody>
                  <a:tcPr/>
                </a:tc>
                <a:tc>
                  <a:txBody>
                    <a:bodyPr/>
                    <a:lstStyle/>
                    <a:p>
                      <a:pPr algn="ctr"/>
                      <a:r>
                        <a:rPr lang="en-US" dirty="0"/>
                        <a:t>15</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18</a:t>
                      </a:r>
                    </a:p>
                  </a:txBody>
                  <a:tcPr/>
                </a:tc>
                <a:tc>
                  <a:txBody>
                    <a:bodyPr/>
                    <a:lstStyle/>
                    <a:p>
                      <a:pPr algn="ctr"/>
                      <a:r>
                        <a:rPr lang="en-US" dirty="0"/>
                        <a:t>3</a:t>
                      </a:r>
                    </a:p>
                  </a:txBody>
                  <a:tcPr/>
                </a:tc>
                <a:extLst>
                  <a:ext uri="{0D108BD9-81ED-4DB2-BD59-A6C34878D82A}">
                    <a16:rowId xmlns:a16="http://schemas.microsoft.com/office/drawing/2014/main" val="487444049"/>
                  </a:ext>
                </a:extLst>
              </a:tr>
              <a:tr h="505781">
                <a:tc>
                  <a:txBody>
                    <a:bodyPr/>
                    <a:lstStyle/>
                    <a:p>
                      <a:r>
                        <a:rPr lang="en-US" dirty="0"/>
                        <a:t>Weight (W)</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7</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3636328919"/>
                  </a:ext>
                </a:extLst>
              </a:tr>
              <a:tr h="505781">
                <a:tc>
                  <a:txBody>
                    <a:bodyPr/>
                    <a:lstStyle/>
                    <a:p>
                      <a:r>
                        <a:rPr lang="en-US" dirty="0"/>
                        <a:t>P/W</a:t>
                      </a:r>
                    </a:p>
                  </a:txBody>
                  <a:tcPr>
                    <a:solidFill>
                      <a:srgbClr val="FFC000"/>
                    </a:solidFill>
                  </a:tcPr>
                </a:tc>
                <a:tc>
                  <a:txBody>
                    <a:bodyPr/>
                    <a:lstStyle/>
                    <a:p>
                      <a:pPr algn="ctr"/>
                      <a:r>
                        <a:rPr lang="en-US" dirty="0"/>
                        <a:t>5</a:t>
                      </a:r>
                    </a:p>
                  </a:txBody>
                  <a:tcPr>
                    <a:solidFill>
                      <a:srgbClr val="FFC000"/>
                    </a:solidFill>
                  </a:tcPr>
                </a:tc>
                <a:tc>
                  <a:txBody>
                    <a:bodyPr/>
                    <a:lstStyle/>
                    <a:p>
                      <a:pPr algn="ctr"/>
                      <a:r>
                        <a:rPr lang="en-US" dirty="0"/>
                        <a:t>1.3</a:t>
                      </a:r>
                    </a:p>
                  </a:txBody>
                  <a:tcPr>
                    <a:solidFill>
                      <a:srgbClr val="FFC000"/>
                    </a:solidFill>
                  </a:tcPr>
                </a:tc>
                <a:tc>
                  <a:txBody>
                    <a:bodyPr/>
                    <a:lstStyle/>
                    <a:p>
                      <a:pPr algn="ctr"/>
                      <a:r>
                        <a:rPr lang="en-US" dirty="0"/>
                        <a:t>3</a:t>
                      </a:r>
                    </a:p>
                  </a:txBody>
                  <a:tcPr>
                    <a:solidFill>
                      <a:srgbClr val="FFC000"/>
                    </a:solidFill>
                  </a:tcPr>
                </a:tc>
                <a:tc>
                  <a:txBody>
                    <a:bodyPr/>
                    <a:lstStyle/>
                    <a:p>
                      <a:pPr algn="ctr"/>
                      <a:r>
                        <a:rPr lang="en-US" dirty="0"/>
                        <a:t>1</a:t>
                      </a:r>
                    </a:p>
                  </a:txBody>
                  <a:tcPr>
                    <a:solidFill>
                      <a:srgbClr val="FFC000"/>
                    </a:solidFill>
                  </a:tcPr>
                </a:tc>
                <a:tc>
                  <a:txBody>
                    <a:bodyPr/>
                    <a:lstStyle/>
                    <a:p>
                      <a:pPr algn="ctr"/>
                      <a:r>
                        <a:rPr lang="en-US" dirty="0"/>
                        <a:t>6</a:t>
                      </a:r>
                    </a:p>
                  </a:txBody>
                  <a:tcPr>
                    <a:solidFill>
                      <a:srgbClr val="FFC000"/>
                    </a:solidFill>
                  </a:tcPr>
                </a:tc>
                <a:tc>
                  <a:txBody>
                    <a:bodyPr/>
                    <a:lstStyle/>
                    <a:p>
                      <a:pPr algn="ctr"/>
                      <a:r>
                        <a:rPr lang="en-US" dirty="0"/>
                        <a:t>4.5</a:t>
                      </a:r>
                    </a:p>
                  </a:txBody>
                  <a:tcPr>
                    <a:solidFill>
                      <a:srgbClr val="FFC000"/>
                    </a:solidFill>
                  </a:tcPr>
                </a:tc>
                <a:tc>
                  <a:txBody>
                    <a:bodyPr/>
                    <a:lstStyle/>
                    <a:p>
                      <a:pPr algn="ctr"/>
                      <a:r>
                        <a:rPr lang="en-US" dirty="0"/>
                        <a:t>3</a:t>
                      </a:r>
                    </a:p>
                  </a:txBody>
                  <a:tcPr>
                    <a:solidFill>
                      <a:srgbClr val="FFC000"/>
                    </a:solidFill>
                  </a:tcPr>
                </a:tc>
                <a:extLst>
                  <a:ext uri="{0D108BD9-81ED-4DB2-BD59-A6C34878D82A}">
                    <a16:rowId xmlns:a16="http://schemas.microsoft.com/office/drawing/2014/main" val="3515828135"/>
                  </a:ext>
                </a:extLst>
              </a:tr>
            </a:tbl>
          </a:graphicData>
        </a:graphic>
      </p:graphicFrame>
      <p:sp>
        <p:nvSpPr>
          <p:cNvPr id="5" name="Flowchart: Magnetic Disk 4">
            <a:extLst>
              <a:ext uri="{FF2B5EF4-FFF2-40B4-BE49-F238E27FC236}">
                <a16:creationId xmlns:a16="http://schemas.microsoft.com/office/drawing/2014/main" id="{76A15D96-67EF-47BF-993E-D68069717471}"/>
              </a:ext>
            </a:extLst>
          </p:cNvPr>
          <p:cNvSpPr/>
          <p:nvPr/>
        </p:nvSpPr>
        <p:spPr>
          <a:xfrm>
            <a:off x="4953000" y="4329814"/>
            <a:ext cx="2286000" cy="2149937"/>
          </a:xfrm>
          <a:prstGeom prst="flowChartMagneticDisk">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15Kg</a:t>
            </a:r>
          </a:p>
        </p:txBody>
      </p:sp>
      <p:sp>
        <p:nvSpPr>
          <p:cNvPr id="3" name="Footer Placeholder 2">
            <a:extLst>
              <a:ext uri="{FF2B5EF4-FFF2-40B4-BE49-F238E27FC236}">
                <a16:creationId xmlns:a16="http://schemas.microsoft.com/office/drawing/2014/main" id="{ECF104E7-E59F-A7B6-53F1-D97DD4716E89}"/>
              </a:ext>
            </a:extLst>
          </p:cNvPr>
          <p:cNvSpPr>
            <a:spLocks noGrp="1"/>
          </p:cNvSpPr>
          <p:nvPr>
            <p:ph type="ftr" sz="quarter" idx="11"/>
          </p:nvPr>
        </p:nvSpPr>
        <p:spPr/>
        <p:txBody>
          <a:bodyPr/>
          <a:lstStyle/>
          <a:p>
            <a:r>
              <a:rPr lang="en-US"/>
              <a:t>Copyright @ Dept of IT, CBIT</a:t>
            </a:r>
          </a:p>
        </p:txBody>
      </p:sp>
      <p:graphicFrame>
        <p:nvGraphicFramePr>
          <p:cNvPr id="6" name="Table 5">
            <a:extLst>
              <a:ext uri="{FF2B5EF4-FFF2-40B4-BE49-F238E27FC236}">
                <a16:creationId xmlns:a16="http://schemas.microsoft.com/office/drawing/2014/main" id="{CB3F4510-6F22-7ABF-7C98-8A1496BB53DA}"/>
              </a:ext>
            </a:extLst>
          </p:cNvPr>
          <p:cNvGraphicFramePr>
            <a:graphicFrameLocks noGrp="1"/>
          </p:cNvGraphicFramePr>
          <p:nvPr/>
        </p:nvGraphicFramePr>
        <p:xfrm>
          <a:off x="855799" y="3687923"/>
          <a:ext cx="10688784" cy="553531"/>
        </p:xfrm>
        <a:graphic>
          <a:graphicData uri="http://schemas.openxmlformats.org/drawingml/2006/table">
            <a:tbl>
              <a:tblPr firstRow="1" bandRow="1">
                <a:tableStyleId>{D7AC3CCA-C797-4891-BE02-D94E43425B78}</a:tableStyleId>
              </a:tblPr>
              <a:tblGrid>
                <a:gridCol w="1511714">
                  <a:extLst>
                    <a:ext uri="{9D8B030D-6E8A-4147-A177-3AD203B41FA5}">
                      <a16:colId xmlns:a16="http://schemas.microsoft.com/office/drawing/2014/main" val="1155648654"/>
                    </a:ext>
                  </a:extLst>
                </a:gridCol>
                <a:gridCol w="1160482">
                  <a:extLst>
                    <a:ext uri="{9D8B030D-6E8A-4147-A177-3AD203B41FA5}">
                      <a16:colId xmlns:a16="http://schemas.microsoft.com/office/drawing/2014/main" val="2307773517"/>
                    </a:ext>
                  </a:extLst>
                </a:gridCol>
                <a:gridCol w="1336098">
                  <a:extLst>
                    <a:ext uri="{9D8B030D-6E8A-4147-A177-3AD203B41FA5}">
                      <a16:colId xmlns:a16="http://schemas.microsoft.com/office/drawing/2014/main" val="1333889601"/>
                    </a:ext>
                  </a:extLst>
                </a:gridCol>
                <a:gridCol w="1336098">
                  <a:extLst>
                    <a:ext uri="{9D8B030D-6E8A-4147-A177-3AD203B41FA5}">
                      <a16:colId xmlns:a16="http://schemas.microsoft.com/office/drawing/2014/main" val="2991800904"/>
                    </a:ext>
                  </a:extLst>
                </a:gridCol>
                <a:gridCol w="1336098">
                  <a:extLst>
                    <a:ext uri="{9D8B030D-6E8A-4147-A177-3AD203B41FA5}">
                      <a16:colId xmlns:a16="http://schemas.microsoft.com/office/drawing/2014/main" val="1661202518"/>
                    </a:ext>
                  </a:extLst>
                </a:gridCol>
                <a:gridCol w="1336098">
                  <a:extLst>
                    <a:ext uri="{9D8B030D-6E8A-4147-A177-3AD203B41FA5}">
                      <a16:colId xmlns:a16="http://schemas.microsoft.com/office/drawing/2014/main" val="2271406154"/>
                    </a:ext>
                  </a:extLst>
                </a:gridCol>
                <a:gridCol w="1336098">
                  <a:extLst>
                    <a:ext uri="{9D8B030D-6E8A-4147-A177-3AD203B41FA5}">
                      <a16:colId xmlns:a16="http://schemas.microsoft.com/office/drawing/2014/main" val="3326431849"/>
                    </a:ext>
                  </a:extLst>
                </a:gridCol>
                <a:gridCol w="1336098">
                  <a:extLst>
                    <a:ext uri="{9D8B030D-6E8A-4147-A177-3AD203B41FA5}">
                      <a16:colId xmlns:a16="http://schemas.microsoft.com/office/drawing/2014/main" val="2939671431"/>
                    </a:ext>
                  </a:extLst>
                </a:gridCol>
              </a:tblGrid>
              <a:tr h="553531">
                <a:tc>
                  <a:txBody>
                    <a:bodyPr/>
                    <a:lstStyle/>
                    <a:p>
                      <a:pPr algn="ctr"/>
                      <a:r>
                        <a:rPr lang="en-US" dirty="0"/>
                        <a:t>X</a:t>
                      </a:r>
                    </a:p>
                  </a:txBody>
                  <a:tcPr/>
                </a:tc>
                <a:tc>
                  <a:txBody>
                    <a:bodyPr/>
                    <a:lstStyle/>
                    <a:p>
                      <a:pPr algn="ctr"/>
                      <a:r>
                        <a:rPr lang="en-US" dirty="0"/>
                        <a:t>X1</a:t>
                      </a:r>
                    </a:p>
                  </a:txBody>
                  <a:tcPr/>
                </a:tc>
                <a:tc>
                  <a:txBody>
                    <a:bodyPr/>
                    <a:lstStyle/>
                    <a:p>
                      <a:pPr algn="ctr"/>
                      <a:r>
                        <a:rPr lang="en-US" dirty="0"/>
                        <a:t>X2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X7</a:t>
                      </a:r>
                    </a:p>
                  </a:txBody>
                  <a:tcPr/>
                </a:tc>
                <a:extLst>
                  <a:ext uri="{0D108BD9-81ED-4DB2-BD59-A6C34878D82A}">
                    <a16:rowId xmlns:a16="http://schemas.microsoft.com/office/drawing/2014/main" val="950305478"/>
                  </a:ext>
                </a:extLst>
              </a:tr>
            </a:tbl>
          </a:graphicData>
        </a:graphic>
      </p:graphicFrame>
      <p:cxnSp>
        <p:nvCxnSpPr>
          <p:cNvPr id="7" name="Straight Arrow Connector 6">
            <a:extLst>
              <a:ext uri="{FF2B5EF4-FFF2-40B4-BE49-F238E27FC236}">
                <a16:creationId xmlns:a16="http://schemas.microsoft.com/office/drawing/2014/main" id="{9F026BAF-F5E7-7B07-AB12-E97CDD119A07}"/>
              </a:ext>
            </a:extLst>
          </p:cNvPr>
          <p:cNvCxnSpPr/>
          <p:nvPr/>
        </p:nvCxnSpPr>
        <p:spPr>
          <a:xfrm>
            <a:off x="8226089"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FF1F3C3C-0480-517E-2AEE-F6A4366E203C}"/>
              </a:ext>
            </a:extLst>
          </p:cNvPr>
          <p:cNvSpPr txBox="1"/>
          <p:nvPr/>
        </p:nvSpPr>
        <p:spPr>
          <a:xfrm>
            <a:off x="7502514" y="4329814"/>
            <a:ext cx="2585884" cy="461665"/>
          </a:xfrm>
          <a:prstGeom prst="rect">
            <a:avLst/>
          </a:prstGeom>
          <a:noFill/>
        </p:spPr>
        <p:txBody>
          <a:bodyPr wrap="square" rtlCol="0">
            <a:spAutoFit/>
          </a:bodyPr>
          <a:lstStyle/>
          <a:p>
            <a:r>
              <a:rPr lang="en-US" sz="2400" b="1" dirty="0"/>
              <a:t>15 - 1 = 14</a:t>
            </a:r>
          </a:p>
        </p:txBody>
      </p:sp>
    </p:spTree>
    <p:extLst>
      <p:ext uri="{BB962C8B-B14F-4D97-AF65-F5344CB8AC3E}">
        <p14:creationId xmlns:p14="http://schemas.microsoft.com/office/powerpoint/2010/main" val="3323643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688-7155-4E67-9DD1-C229F29391A1}"/>
              </a:ext>
            </a:extLst>
          </p:cNvPr>
          <p:cNvSpPr>
            <a:spLocks noGrp="1"/>
          </p:cNvSpPr>
          <p:nvPr>
            <p:ph type="title"/>
          </p:nvPr>
        </p:nvSpPr>
        <p:spPr/>
        <p:txBody>
          <a:bodyPr/>
          <a:lstStyle/>
          <a:p>
            <a:r>
              <a:rPr lang="en-US" dirty="0"/>
              <a:t>Knapsack Problem</a:t>
            </a:r>
          </a:p>
        </p:txBody>
      </p:sp>
      <p:graphicFrame>
        <p:nvGraphicFramePr>
          <p:cNvPr id="4" name="Table 4">
            <a:extLst>
              <a:ext uri="{FF2B5EF4-FFF2-40B4-BE49-F238E27FC236}">
                <a16:creationId xmlns:a16="http://schemas.microsoft.com/office/drawing/2014/main" id="{51EC872B-BF95-46EF-89AD-B1598EB620ED}"/>
              </a:ext>
            </a:extLst>
          </p:cNvPr>
          <p:cNvGraphicFramePr>
            <a:graphicFrameLocks noGrp="1"/>
          </p:cNvGraphicFramePr>
          <p:nvPr>
            <p:ph idx="1"/>
          </p:nvPr>
        </p:nvGraphicFramePr>
        <p:xfrm>
          <a:off x="855800" y="1532580"/>
          <a:ext cx="10688783" cy="2023124"/>
        </p:xfrm>
        <a:graphic>
          <a:graphicData uri="http://schemas.openxmlformats.org/drawingml/2006/table">
            <a:tbl>
              <a:tblPr firstRow="1" bandRow="1">
                <a:tableStyleId>{D7AC3CCA-C797-4891-BE02-D94E43425B78}</a:tableStyleId>
              </a:tblPr>
              <a:tblGrid>
                <a:gridCol w="1587781">
                  <a:extLst>
                    <a:ext uri="{9D8B030D-6E8A-4147-A177-3AD203B41FA5}">
                      <a16:colId xmlns:a16="http://schemas.microsoft.com/office/drawing/2014/main" val="2270049896"/>
                    </a:ext>
                  </a:extLst>
                </a:gridCol>
                <a:gridCol w="1084414">
                  <a:extLst>
                    <a:ext uri="{9D8B030D-6E8A-4147-A177-3AD203B41FA5}">
                      <a16:colId xmlns:a16="http://schemas.microsoft.com/office/drawing/2014/main" val="3143657965"/>
                    </a:ext>
                  </a:extLst>
                </a:gridCol>
                <a:gridCol w="1336098">
                  <a:extLst>
                    <a:ext uri="{9D8B030D-6E8A-4147-A177-3AD203B41FA5}">
                      <a16:colId xmlns:a16="http://schemas.microsoft.com/office/drawing/2014/main" val="1379189551"/>
                    </a:ext>
                  </a:extLst>
                </a:gridCol>
                <a:gridCol w="1336098">
                  <a:extLst>
                    <a:ext uri="{9D8B030D-6E8A-4147-A177-3AD203B41FA5}">
                      <a16:colId xmlns:a16="http://schemas.microsoft.com/office/drawing/2014/main" val="3664052568"/>
                    </a:ext>
                  </a:extLst>
                </a:gridCol>
                <a:gridCol w="1336098">
                  <a:extLst>
                    <a:ext uri="{9D8B030D-6E8A-4147-A177-3AD203B41FA5}">
                      <a16:colId xmlns:a16="http://schemas.microsoft.com/office/drawing/2014/main" val="3921527631"/>
                    </a:ext>
                  </a:extLst>
                </a:gridCol>
                <a:gridCol w="1336098">
                  <a:extLst>
                    <a:ext uri="{9D8B030D-6E8A-4147-A177-3AD203B41FA5}">
                      <a16:colId xmlns:a16="http://schemas.microsoft.com/office/drawing/2014/main" val="885912879"/>
                    </a:ext>
                  </a:extLst>
                </a:gridCol>
                <a:gridCol w="1336098">
                  <a:extLst>
                    <a:ext uri="{9D8B030D-6E8A-4147-A177-3AD203B41FA5}">
                      <a16:colId xmlns:a16="http://schemas.microsoft.com/office/drawing/2014/main" val="220881091"/>
                    </a:ext>
                  </a:extLst>
                </a:gridCol>
                <a:gridCol w="1336098">
                  <a:extLst>
                    <a:ext uri="{9D8B030D-6E8A-4147-A177-3AD203B41FA5}">
                      <a16:colId xmlns:a16="http://schemas.microsoft.com/office/drawing/2014/main" val="3702560307"/>
                    </a:ext>
                  </a:extLst>
                </a:gridCol>
              </a:tblGrid>
              <a:tr h="505781">
                <a:tc>
                  <a:txBody>
                    <a:bodyPr/>
                    <a:lstStyle/>
                    <a:p>
                      <a:r>
                        <a:rPr lang="en-US" dirty="0"/>
                        <a:t>Objects (O)</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1779070612"/>
                  </a:ext>
                </a:extLst>
              </a:tr>
              <a:tr h="505781">
                <a:tc>
                  <a:txBody>
                    <a:bodyPr/>
                    <a:lstStyle/>
                    <a:p>
                      <a:r>
                        <a:rPr lang="en-US" dirty="0"/>
                        <a:t>Profits (P)</a:t>
                      </a:r>
                    </a:p>
                  </a:txBody>
                  <a:tcPr/>
                </a:tc>
                <a:tc>
                  <a:txBody>
                    <a:bodyPr/>
                    <a:lstStyle/>
                    <a:p>
                      <a:pPr algn="ctr"/>
                      <a:r>
                        <a:rPr lang="en-US" dirty="0"/>
                        <a:t>10</a:t>
                      </a:r>
                    </a:p>
                  </a:txBody>
                  <a:tcPr/>
                </a:tc>
                <a:tc>
                  <a:txBody>
                    <a:bodyPr/>
                    <a:lstStyle/>
                    <a:p>
                      <a:pPr algn="ctr"/>
                      <a:r>
                        <a:rPr lang="en-US" dirty="0"/>
                        <a:t>5</a:t>
                      </a:r>
                    </a:p>
                  </a:txBody>
                  <a:tcPr/>
                </a:tc>
                <a:tc>
                  <a:txBody>
                    <a:bodyPr/>
                    <a:lstStyle/>
                    <a:p>
                      <a:pPr algn="ctr"/>
                      <a:r>
                        <a:rPr lang="en-US" dirty="0"/>
                        <a:t>15</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18</a:t>
                      </a:r>
                    </a:p>
                  </a:txBody>
                  <a:tcPr/>
                </a:tc>
                <a:tc>
                  <a:txBody>
                    <a:bodyPr/>
                    <a:lstStyle/>
                    <a:p>
                      <a:pPr algn="ctr"/>
                      <a:r>
                        <a:rPr lang="en-US" dirty="0"/>
                        <a:t>3</a:t>
                      </a:r>
                    </a:p>
                  </a:txBody>
                  <a:tcPr/>
                </a:tc>
                <a:extLst>
                  <a:ext uri="{0D108BD9-81ED-4DB2-BD59-A6C34878D82A}">
                    <a16:rowId xmlns:a16="http://schemas.microsoft.com/office/drawing/2014/main" val="487444049"/>
                  </a:ext>
                </a:extLst>
              </a:tr>
              <a:tr h="505781">
                <a:tc>
                  <a:txBody>
                    <a:bodyPr/>
                    <a:lstStyle/>
                    <a:p>
                      <a:r>
                        <a:rPr lang="en-US" dirty="0"/>
                        <a:t>Weight (W)</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7</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3636328919"/>
                  </a:ext>
                </a:extLst>
              </a:tr>
              <a:tr h="505781">
                <a:tc>
                  <a:txBody>
                    <a:bodyPr/>
                    <a:lstStyle/>
                    <a:p>
                      <a:r>
                        <a:rPr lang="en-US" dirty="0"/>
                        <a:t>P/W</a:t>
                      </a:r>
                    </a:p>
                  </a:txBody>
                  <a:tcPr>
                    <a:solidFill>
                      <a:srgbClr val="FFC000"/>
                    </a:solidFill>
                  </a:tcPr>
                </a:tc>
                <a:tc>
                  <a:txBody>
                    <a:bodyPr/>
                    <a:lstStyle/>
                    <a:p>
                      <a:pPr algn="ctr"/>
                      <a:r>
                        <a:rPr lang="en-US" dirty="0"/>
                        <a:t>5</a:t>
                      </a:r>
                    </a:p>
                  </a:txBody>
                  <a:tcPr>
                    <a:solidFill>
                      <a:srgbClr val="FFC000"/>
                    </a:solidFill>
                  </a:tcPr>
                </a:tc>
                <a:tc>
                  <a:txBody>
                    <a:bodyPr/>
                    <a:lstStyle/>
                    <a:p>
                      <a:pPr algn="ctr"/>
                      <a:r>
                        <a:rPr lang="en-US" dirty="0"/>
                        <a:t>1.3</a:t>
                      </a:r>
                    </a:p>
                  </a:txBody>
                  <a:tcPr>
                    <a:solidFill>
                      <a:srgbClr val="FFC000"/>
                    </a:solidFill>
                  </a:tcPr>
                </a:tc>
                <a:tc>
                  <a:txBody>
                    <a:bodyPr/>
                    <a:lstStyle/>
                    <a:p>
                      <a:pPr algn="ctr"/>
                      <a:r>
                        <a:rPr lang="en-US" dirty="0"/>
                        <a:t>3</a:t>
                      </a:r>
                    </a:p>
                  </a:txBody>
                  <a:tcPr>
                    <a:solidFill>
                      <a:srgbClr val="FFC000"/>
                    </a:solidFill>
                  </a:tcPr>
                </a:tc>
                <a:tc>
                  <a:txBody>
                    <a:bodyPr/>
                    <a:lstStyle/>
                    <a:p>
                      <a:pPr algn="ctr"/>
                      <a:r>
                        <a:rPr lang="en-US" dirty="0"/>
                        <a:t>1</a:t>
                      </a:r>
                    </a:p>
                  </a:txBody>
                  <a:tcPr>
                    <a:solidFill>
                      <a:srgbClr val="FFC000"/>
                    </a:solidFill>
                  </a:tcPr>
                </a:tc>
                <a:tc>
                  <a:txBody>
                    <a:bodyPr/>
                    <a:lstStyle/>
                    <a:p>
                      <a:pPr algn="ctr"/>
                      <a:r>
                        <a:rPr lang="en-US" dirty="0"/>
                        <a:t>6</a:t>
                      </a:r>
                    </a:p>
                  </a:txBody>
                  <a:tcPr>
                    <a:solidFill>
                      <a:srgbClr val="FFC000"/>
                    </a:solidFill>
                  </a:tcPr>
                </a:tc>
                <a:tc>
                  <a:txBody>
                    <a:bodyPr/>
                    <a:lstStyle/>
                    <a:p>
                      <a:pPr algn="ctr"/>
                      <a:r>
                        <a:rPr lang="en-US" dirty="0"/>
                        <a:t>4.5</a:t>
                      </a:r>
                    </a:p>
                  </a:txBody>
                  <a:tcPr>
                    <a:solidFill>
                      <a:srgbClr val="FFC000"/>
                    </a:solidFill>
                  </a:tcPr>
                </a:tc>
                <a:tc>
                  <a:txBody>
                    <a:bodyPr/>
                    <a:lstStyle/>
                    <a:p>
                      <a:pPr algn="ctr"/>
                      <a:r>
                        <a:rPr lang="en-US" dirty="0"/>
                        <a:t>3</a:t>
                      </a:r>
                    </a:p>
                  </a:txBody>
                  <a:tcPr>
                    <a:solidFill>
                      <a:srgbClr val="FFC000"/>
                    </a:solidFill>
                  </a:tcPr>
                </a:tc>
                <a:extLst>
                  <a:ext uri="{0D108BD9-81ED-4DB2-BD59-A6C34878D82A}">
                    <a16:rowId xmlns:a16="http://schemas.microsoft.com/office/drawing/2014/main" val="3515828135"/>
                  </a:ext>
                </a:extLst>
              </a:tr>
            </a:tbl>
          </a:graphicData>
        </a:graphic>
      </p:graphicFrame>
      <p:sp>
        <p:nvSpPr>
          <p:cNvPr id="5" name="Flowchart: Magnetic Disk 4">
            <a:extLst>
              <a:ext uri="{FF2B5EF4-FFF2-40B4-BE49-F238E27FC236}">
                <a16:creationId xmlns:a16="http://schemas.microsoft.com/office/drawing/2014/main" id="{76A15D96-67EF-47BF-993E-D68069717471}"/>
              </a:ext>
            </a:extLst>
          </p:cNvPr>
          <p:cNvSpPr/>
          <p:nvPr/>
        </p:nvSpPr>
        <p:spPr>
          <a:xfrm>
            <a:off x="4953000" y="4329814"/>
            <a:ext cx="2286000" cy="2149937"/>
          </a:xfrm>
          <a:prstGeom prst="flowChartMagneticDisk">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15Kg</a:t>
            </a:r>
          </a:p>
        </p:txBody>
      </p:sp>
      <p:sp>
        <p:nvSpPr>
          <p:cNvPr id="3" name="Footer Placeholder 2">
            <a:extLst>
              <a:ext uri="{FF2B5EF4-FFF2-40B4-BE49-F238E27FC236}">
                <a16:creationId xmlns:a16="http://schemas.microsoft.com/office/drawing/2014/main" id="{ECF104E7-E59F-A7B6-53F1-D97DD4716E89}"/>
              </a:ext>
            </a:extLst>
          </p:cNvPr>
          <p:cNvSpPr>
            <a:spLocks noGrp="1"/>
          </p:cNvSpPr>
          <p:nvPr>
            <p:ph type="ftr" sz="quarter" idx="11"/>
          </p:nvPr>
        </p:nvSpPr>
        <p:spPr/>
        <p:txBody>
          <a:bodyPr/>
          <a:lstStyle/>
          <a:p>
            <a:r>
              <a:rPr lang="en-US"/>
              <a:t>Copyright @ Dept of IT, CBIT</a:t>
            </a:r>
          </a:p>
        </p:txBody>
      </p:sp>
      <p:graphicFrame>
        <p:nvGraphicFramePr>
          <p:cNvPr id="6" name="Table 5">
            <a:extLst>
              <a:ext uri="{FF2B5EF4-FFF2-40B4-BE49-F238E27FC236}">
                <a16:creationId xmlns:a16="http://schemas.microsoft.com/office/drawing/2014/main" id="{CB3F4510-6F22-7ABF-7C98-8A1496BB53DA}"/>
              </a:ext>
            </a:extLst>
          </p:cNvPr>
          <p:cNvGraphicFramePr>
            <a:graphicFrameLocks noGrp="1"/>
          </p:cNvGraphicFramePr>
          <p:nvPr/>
        </p:nvGraphicFramePr>
        <p:xfrm>
          <a:off x="855799" y="3687923"/>
          <a:ext cx="10688784" cy="553531"/>
        </p:xfrm>
        <a:graphic>
          <a:graphicData uri="http://schemas.openxmlformats.org/drawingml/2006/table">
            <a:tbl>
              <a:tblPr firstRow="1" bandRow="1">
                <a:tableStyleId>{D7AC3CCA-C797-4891-BE02-D94E43425B78}</a:tableStyleId>
              </a:tblPr>
              <a:tblGrid>
                <a:gridCol w="1511714">
                  <a:extLst>
                    <a:ext uri="{9D8B030D-6E8A-4147-A177-3AD203B41FA5}">
                      <a16:colId xmlns:a16="http://schemas.microsoft.com/office/drawing/2014/main" val="1155648654"/>
                    </a:ext>
                  </a:extLst>
                </a:gridCol>
                <a:gridCol w="1160482">
                  <a:extLst>
                    <a:ext uri="{9D8B030D-6E8A-4147-A177-3AD203B41FA5}">
                      <a16:colId xmlns:a16="http://schemas.microsoft.com/office/drawing/2014/main" val="2307773517"/>
                    </a:ext>
                  </a:extLst>
                </a:gridCol>
                <a:gridCol w="1336098">
                  <a:extLst>
                    <a:ext uri="{9D8B030D-6E8A-4147-A177-3AD203B41FA5}">
                      <a16:colId xmlns:a16="http://schemas.microsoft.com/office/drawing/2014/main" val="1333889601"/>
                    </a:ext>
                  </a:extLst>
                </a:gridCol>
                <a:gridCol w="1336098">
                  <a:extLst>
                    <a:ext uri="{9D8B030D-6E8A-4147-A177-3AD203B41FA5}">
                      <a16:colId xmlns:a16="http://schemas.microsoft.com/office/drawing/2014/main" val="2991800904"/>
                    </a:ext>
                  </a:extLst>
                </a:gridCol>
                <a:gridCol w="1336098">
                  <a:extLst>
                    <a:ext uri="{9D8B030D-6E8A-4147-A177-3AD203B41FA5}">
                      <a16:colId xmlns:a16="http://schemas.microsoft.com/office/drawing/2014/main" val="1661202518"/>
                    </a:ext>
                  </a:extLst>
                </a:gridCol>
                <a:gridCol w="1336098">
                  <a:extLst>
                    <a:ext uri="{9D8B030D-6E8A-4147-A177-3AD203B41FA5}">
                      <a16:colId xmlns:a16="http://schemas.microsoft.com/office/drawing/2014/main" val="2271406154"/>
                    </a:ext>
                  </a:extLst>
                </a:gridCol>
                <a:gridCol w="1336098">
                  <a:extLst>
                    <a:ext uri="{9D8B030D-6E8A-4147-A177-3AD203B41FA5}">
                      <a16:colId xmlns:a16="http://schemas.microsoft.com/office/drawing/2014/main" val="3326431849"/>
                    </a:ext>
                  </a:extLst>
                </a:gridCol>
                <a:gridCol w="1336098">
                  <a:extLst>
                    <a:ext uri="{9D8B030D-6E8A-4147-A177-3AD203B41FA5}">
                      <a16:colId xmlns:a16="http://schemas.microsoft.com/office/drawing/2014/main" val="2939671431"/>
                    </a:ext>
                  </a:extLst>
                </a:gridCol>
              </a:tblGrid>
              <a:tr h="553531">
                <a:tc>
                  <a:txBody>
                    <a:bodyPr/>
                    <a:lstStyle/>
                    <a:p>
                      <a:pPr algn="ctr"/>
                      <a:r>
                        <a:rPr lang="en-US" dirty="0"/>
                        <a:t>X</a:t>
                      </a:r>
                    </a:p>
                  </a:txBody>
                  <a:tcPr/>
                </a:tc>
                <a:tc>
                  <a:txBody>
                    <a:bodyPr/>
                    <a:lstStyle/>
                    <a:p>
                      <a:pPr algn="ctr"/>
                      <a:r>
                        <a:rPr lang="en-US" dirty="0"/>
                        <a:t>X1</a:t>
                      </a:r>
                    </a:p>
                  </a:txBody>
                  <a:tcPr/>
                </a:tc>
                <a:tc>
                  <a:txBody>
                    <a:bodyPr/>
                    <a:lstStyle/>
                    <a:p>
                      <a:pPr algn="ctr"/>
                      <a:r>
                        <a:rPr lang="en-US" dirty="0"/>
                        <a:t>X2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X7</a:t>
                      </a:r>
                    </a:p>
                  </a:txBody>
                  <a:tcPr/>
                </a:tc>
                <a:extLst>
                  <a:ext uri="{0D108BD9-81ED-4DB2-BD59-A6C34878D82A}">
                    <a16:rowId xmlns:a16="http://schemas.microsoft.com/office/drawing/2014/main" val="950305478"/>
                  </a:ext>
                </a:extLst>
              </a:tr>
            </a:tbl>
          </a:graphicData>
        </a:graphic>
      </p:graphicFrame>
      <p:cxnSp>
        <p:nvCxnSpPr>
          <p:cNvPr id="7" name="Straight Arrow Connector 6">
            <a:extLst>
              <a:ext uri="{FF2B5EF4-FFF2-40B4-BE49-F238E27FC236}">
                <a16:creationId xmlns:a16="http://schemas.microsoft.com/office/drawing/2014/main" id="{9F026BAF-F5E7-7B07-AB12-E97CDD119A07}"/>
              </a:ext>
            </a:extLst>
          </p:cNvPr>
          <p:cNvCxnSpPr/>
          <p:nvPr/>
        </p:nvCxnSpPr>
        <p:spPr>
          <a:xfrm>
            <a:off x="8226089"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FF1F3C3C-0480-517E-2AEE-F6A4366E203C}"/>
              </a:ext>
            </a:extLst>
          </p:cNvPr>
          <p:cNvSpPr txBox="1"/>
          <p:nvPr/>
        </p:nvSpPr>
        <p:spPr>
          <a:xfrm>
            <a:off x="7502514" y="4329814"/>
            <a:ext cx="2585884" cy="1200329"/>
          </a:xfrm>
          <a:prstGeom prst="rect">
            <a:avLst/>
          </a:prstGeom>
          <a:noFill/>
        </p:spPr>
        <p:txBody>
          <a:bodyPr wrap="square" rtlCol="0">
            <a:spAutoFit/>
          </a:bodyPr>
          <a:lstStyle/>
          <a:p>
            <a:r>
              <a:rPr lang="en-US" sz="2400" b="1" dirty="0"/>
              <a:t>15 - 1 = 14</a:t>
            </a:r>
          </a:p>
          <a:p>
            <a:r>
              <a:rPr lang="en-US" sz="2400" b="1" dirty="0"/>
              <a:t>14 - 2 = 12</a:t>
            </a:r>
          </a:p>
          <a:p>
            <a:endParaRPr lang="en-US" sz="2400" b="1" dirty="0"/>
          </a:p>
        </p:txBody>
      </p:sp>
      <p:cxnSp>
        <p:nvCxnSpPr>
          <p:cNvPr id="9" name="Straight Arrow Connector 8">
            <a:extLst>
              <a:ext uri="{FF2B5EF4-FFF2-40B4-BE49-F238E27FC236}">
                <a16:creationId xmlns:a16="http://schemas.microsoft.com/office/drawing/2014/main" id="{9310EAB6-F428-E538-DD11-4281AB62FA5D}"/>
              </a:ext>
            </a:extLst>
          </p:cNvPr>
          <p:cNvCxnSpPr/>
          <p:nvPr/>
        </p:nvCxnSpPr>
        <p:spPr>
          <a:xfrm>
            <a:off x="2954594"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79364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688-7155-4E67-9DD1-C229F29391A1}"/>
              </a:ext>
            </a:extLst>
          </p:cNvPr>
          <p:cNvSpPr>
            <a:spLocks noGrp="1"/>
          </p:cNvSpPr>
          <p:nvPr>
            <p:ph type="title"/>
          </p:nvPr>
        </p:nvSpPr>
        <p:spPr/>
        <p:txBody>
          <a:bodyPr/>
          <a:lstStyle/>
          <a:p>
            <a:r>
              <a:rPr lang="en-US" dirty="0"/>
              <a:t>Knapsack Problem</a:t>
            </a:r>
          </a:p>
        </p:txBody>
      </p:sp>
      <p:graphicFrame>
        <p:nvGraphicFramePr>
          <p:cNvPr id="4" name="Table 4">
            <a:extLst>
              <a:ext uri="{FF2B5EF4-FFF2-40B4-BE49-F238E27FC236}">
                <a16:creationId xmlns:a16="http://schemas.microsoft.com/office/drawing/2014/main" id="{51EC872B-BF95-46EF-89AD-B1598EB620ED}"/>
              </a:ext>
            </a:extLst>
          </p:cNvPr>
          <p:cNvGraphicFramePr>
            <a:graphicFrameLocks noGrp="1"/>
          </p:cNvGraphicFramePr>
          <p:nvPr>
            <p:ph idx="1"/>
          </p:nvPr>
        </p:nvGraphicFramePr>
        <p:xfrm>
          <a:off x="855800" y="1532580"/>
          <a:ext cx="10688783" cy="2023124"/>
        </p:xfrm>
        <a:graphic>
          <a:graphicData uri="http://schemas.openxmlformats.org/drawingml/2006/table">
            <a:tbl>
              <a:tblPr firstRow="1" bandRow="1">
                <a:tableStyleId>{D7AC3CCA-C797-4891-BE02-D94E43425B78}</a:tableStyleId>
              </a:tblPr>
              <a:tblGrid>
                <a:gridCol w="1587781">
                  <a:extLst>
                    <a:ext uri="{9D8B030D-6E8A-4147-A177-3AD203B41FA5}">
                      <a16:colId xmlns:a16="http://schemas.microsoft.com/office/drawing/2014/main" val="2270049896"/>
                    </a:ext>
                  </a:extLst>
                </a:gridCol>
                <a:gridCol w="1084414">
                  <a:extLst>
                    <a:ext uri="{9D8B030D-6E8A-4147-A177-3AD203B41FA5}">
                      <a16:colId xmlns:a16="http://schemas.microsoft.com/office/drawing/2014/main" val="3143657965"/>
                    </a:ext>
                  </a:extLst>
                </a:gridCol>
                <a:gridCol w="1336098">
                  <a:extLst>
                    <a:ext uri="{9D8B030D-6E8A-4147-A177-3AD203B41FA5}">
                      <a16:colId xmlns:a16="http://schemas.microsoft.com/office/drawing/2014/main" val="1379189551"/>
                    </a:ext>
                  </a:extLst>
                </a:gridCol>
                <a:gridCol w="1336098">
                  <a:extLst>
                    <a:ext uri="{9D8B030D-6E8A-4147-A177-3AD203B41FA5}">
                      <a16:colId xmlns:a16="http://schemas.microsoft.com/office/drawing/2014/main" val="3664052568"/>
                    </a:ext>
                  </a:extLst>
                </a:gridCol>
                <a:gridCol w="1336098">
                  <a:extLst>
                    <a:ext uri="{9D8B030D-6E8A-4147-A177-3AD203B41FA5}">
                      <a16:colId xmlns:a16="http://schemas.microsoft.com/office/drawing/2014/main" val="3921527631"/>
                    </a:ext>
                  </a:extLst>
                </a:gridCol>
                <a:gridCol w="1336098">
                  <a:extLst>
                    <a:ext uri="{9D8B030D-6E8A-4147-A177-3AD203B41FA5}">
                      <a16:colId xmlns:a16="http://schemas.microsoft.com/office/drawing/2014/main" val="885912879"/>
                    </a:ext>
                  </a:extLst>
                </a:gridCol>
                <a:gridCol w="1336098">
                  <a:extLst>
                    <a:ext uri="{9D8B030D-6E8A-4147-A177-3AD203B41FA5}">
                      <a16:colId xmlns:a16="http://schemas.microsoft.com/office/drawing/2014/main" val="220881091"/>
                    </a:ext>
                  </a:extLst>
                </a:gridCol>
                <a:gridCol w="1336098">
                  <a:extLst>
                    <a:ext uri="{9D8B030D-6E8A-4147-A177-3AD203B41FA5}">
                      <a16:colId xmlns:a16="http://schemas.microsoft.com/office/drawing/2014/main" val="3702560307"/>
                    </a:ext>
                  </a:extLst>
                </a:gridCol>
              </a:tblGrid>
              <a:tr h="505781">
                <a:tc>
                  <a:txBody>
                    <a:bodyPr/>
                    <a:lstStyle/>
                    <a:p>
                      <a:r>
                        <a:rPr lang="en-US" dirty="0"/>
                        <a:t>Objects (O)</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1779070612"/>
                  </a:ext>
                </a:extLst>
              </a:tr>
              <a:tr h="505781">
                <a:tc>
                  <a:txBody>
                    <a:bodyPr/>
                    <a:lstStyle/>
                    <a:p>
                      <a:r>
                        <a:rPr lang="en-US" dirty="0"/>
                        <a:t>Profits (P)</a:t>
                      </a:r>
                    </a:p>
                  </a:txBody>
                  <a:tcPr/>
                </a:tc>
                <a:tc>
                  <a:txBody>
                    <a:bodyPr/>
                    <a:lstStyle/>
                    <a:p>
                      <a:pPr algn="ctr"/>
                      <a:r>
                        <a:rPr lang="en-US" dirty="0"/>
                        <a:t>10</a:t>
                      </a:r>
                    </a:p>
                  </a:txBody>
                  <a:tcPr/>
                </a:tc>
                <a:tc>
                  <a:txBody>
                    <a:bodyPr/>
                    <a:lstStyle/>
                    <a:p>
                      <a:pPr algn="ctr"/>
                      <a:r>
                        <a:rPr lang="en-US" dirty="0"/>
                        <a:t>5</a:t>
                      </a:r>
                    </a:p>
                  </a:txBody>
                  <a:tcPr/>
                </a:tc>
                <a:tc>
                  <a:txBody>
                    <a:bodyPr/>
                    <a:lstStyle/>
                    <a:p>
                      <a:pPr algn="ctr"/>
                      <a:r>
                        <a:rPr lang="en-US" dirty="0"/>
                        <a:t>15</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18</a:t>
                      </a:r>
                    </a:p>
                  </a:txBody>
                  <a:tcPr/>
                </a:tc>
                <a:tc>
                  <a:txBody>
                    <a:bodyPr/>
                    <a:lstStyle/>
                    <a:p>
                      <a:pPr algn="ctr"/>
                      <a:r>
                        <a:rPr lang="en-US" dirty="0"/>
                        <a:t>3</a:t>
                      </a:r>
                    </a:p>
                  </a:txBody>
                  <a:tcPr/>
                </a:tc>
                <a:extLst>
                  <a:ext uri="{0D108BD9-81ED-4DB2-BD59-A6C34878D82A}">
                    <a16:rowId xmlns:a16="http://schemas.microsoft.com/office/drawing/2014/main" val="487444049"/>
                  </a:ext>
                </a:extLst>
              </a:tr>
              <a:tr h="505781">
                <a:tc>
                  <a:txBody>
                    <a:bodyPr/>
                    <a:lstStyle/>
                    <a:p>
                      <a:r>
                        <a:rPr lang="en-US" dirty="0"/>
                        <a:t>Weight (W)</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7</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3636328919"/>
                  </a:ext>
                </a:extLst>
              </a:tr>
              <a:tr h="505781">
                <a:tc>
                  <a:txBody>
                    <a:bodyPr/>
                    <a:lstStyle/>
                    <a:p>
                      <a:r>
                        <a:rPr lang="en-US" dirty="0"/>
                        <a:t>P/W</a:t>
                      </a:r>
                    </a:p>
                  </a:txBody>
                  <a:tcPr>
                    <a:solidFill>
                      <a:srgbClr val="FFC000"/>
                    </a:solidFill>
                  </a:tcPr>
                </a:tc>
                <a:tc>
                  <a:txBody>
                    <a:bodyPr/>
                    <a:lstStyle/>
                    <a:p>
                      <a:pPr algn="ctr"/>
                      <a:r>
                        <a:rPr lang="en-US" dirty="0"/>
                        <a:t>5</a:t>
                      </a:r>
                    </a:p>
                  </a:txBody>
                  <a:tcPr>
                    <a:solidFill>
                      <a:srgbClr val="FFC000"/>
                    </a:solidFill>
                  </a:tcPr>
                </a:tc>
                <a:tc>
                  <a:txBody>
                    <a:bodyPr/>
                    <a:lstStyle/>
                    <a:p>
                      <a:pPr algn="ctr"/>
                      <a:r>
                        <a:rPr lang="en-US" dirty="0"/>
                        <a:t>1.3</a:t>
                      </a:r>
                    </a:p>
                  </a:txBody>
                  <a:tcPr>
                    <a:solidFill>
                      <a:srgbClr val="FFC000"/>
                    </a:solidFill>
                  </a:tcPr>
                </a:tc>
                <a:tc>
                  <a:txBody>
                    <a:bodyPr/>
                    <a:lstStyle/>
                    <a:p>
                      <a:pPr algn="ctr"/>
                      <a:r>
                        <a:rPr lang="en-US" dirty="0"/>
                        <a:t>3</a:t>
                      </a:r>
                    </a:p>
                  </a:txBody>
                  <a:tcPr>
                    <a:solidFill>
                      <a:srgbClr val="FFC000"/>
                    </a:solidFill>
                  </a:tcPr>
                </a:tc>
                <a:tc>
                  <a:txBody>
                    <a:bodyPr/>
                    <a:lstStyle/>
                    <a:p>
                      <a:pPr algn="ctr"/>
                      <a:r>
                        <a:rPr lang="en-US" dirty="0"/>
                        <a:t>1</a:t>
                      </a:r>
                    </a:p>
                  </a:txBody>
                  <a:tcPr>
                    <a:solidFill>
                      <a:srgbClr val="FFC000"/>
                    </a:solidFill>
                  </a:tcPr>
                </a:tc>
                <a:tc>
                  <a:txBody>
                    <a:bodyPr/>
                    <a:lstStyle/>
                    <a:p>
                      <a:pPr algn="ctr"/>
                      <a:r>
                        <a:rPr lang="en-US" dirty="0"/>
                        <a:t>6</a:t>
                      </a:r>
                    </a:p>
                  </a:txBody>
                  <a:tcPr>
                    <a:solidFill>
                      <a:srgbClr val="FFC000"/>
                    </a:solidFill>
                  </a:tcPr>
                </a:tc>
                <a:tc>
                  <a:txBody>
                    <a:bodyPr/>
                    <a:lstStyle/>
                    <a:p>
                      <a:pPr algn="ctr"/>
                      <a:r>
                        <a:rPr lang="en-US" dirty="0"/>
                        <a:t>4.5</a:t>
                      </a:r>
                    </a:p>
                  </a:txBody>
                  <a:tcPr>
                    <a:solidFill>
                      <a:srgbClr val="FFC000"/>
                    </a:solidFill>
                  </a:tcPr>
                </a:tc>
                <a:tc>
                  <a:txBody>
                    <a:bodyPr/>
                    <a:lstStyle/>
                    <a:p>
                      <a:pPr algn="ctr"/>
                      <a:r>
                        <a:rPr lang="en-US" dirty="0"/>
                        <a:t>3</a:t>
                      </a:r>
                    </a:p>
                  </a:txBody>
                  <a:tcPr>
                    <a:solidFill>
                      <a:srgbClr val="FFC000"/>
                    </a:solidFill>
                  </a:tcPr>
                </a:tc>
                <a:extLst>
                  <a:ext uri="{0D108BD9-81ED-4DB2-BD59-A6C34878D82A}">
                    <a16:rowId xmlns:a16="http://schemas.microsoft.com/office/drawing/2014/main" val="3515828135"/>
                  </a:ext>
                </a:extLst>
              </a:tr>
            </a:tbl>
          </a:graphicData>
        </a:graphic>
      </p:graphicFrame>
      <p:sp>
        <p:nvSpPr>
          <p:cNvPr id="5" name="Flowchart: Magnetic Disk 4">
            <a:extLst>
              <a:ext uri="{FF2B5EF4-FFF2-40B4-BE49-F238E27FC236}">
                <a16:creationId xmlns:a16="http://schemas.microsoft.com/office/drawing/2014/main" id="{76A15D96-67EF-47BF-993E-D68069717471}"/>
              </a:ext>
            </a:extLst>
          </p:cNvPr>
          <p:cNvSpPr/>
          <p:nvPr/>
        </p:nvSpPr>
        <p:spPr>
          <a:xfrm>
            <a:off x="4953000" y="4329814"/>
            <a:ext cx="2286000" cy="2149937"/>
          </a:xfrm>
          <a:prstGeom prst="flowChartMagneticDisk">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15Kg</a:t>
            </a:r>
          </a:p>
        </p:txBody>
      </p:sp>
      <p:sp>
        <p:nvSpPr>
          <p:cNvPr id="3" name="Footer Placeholder 2">
            <a:extLst>
              <a:ext uri="{FF2B5EF4-FFF2-40B4-BE49-F238E27FC236}">
                <a16:creationId xmlns:a16="http://schemas.microsoft.com/office/drawing/2014/main" id="{ECF104E7-E59F-A7B6-53F1-D97DD4716E89}"/>
              </a:ext>
            </a:extLst>
          </p:cNvPr>
          <p:cNvSpPr>
            <a:spLocks noGrp="1"/>
          </p:cNvSpPr>
          <p:nvPr>
            <p:ph type="ftr" sz="quarter" idx="11"/>
          </p:nvPr>
        </p:nvSpPr>
        <p:spPr/>
        <p:txBody>
          <a:bodyPr/>
          <a:lstStyle/>
          <a:p>
            <a:r>
              <a:rPr lang="en-US"/>
              <a:t>Copyright @ Dept of IT, CBIT</a:t>
            </a:r>
          </a:p>
        </p:txBody>
      </p:sp>
      <p:graphicFrame>
        <p:nvGraphicFramePr>
          <p:cNvPr id="6" name="Table 5">
            <a:extLst>
              <a:ext uri="{FF2B5EF4-FFF2-40B4-BE49-F238E27FC236}">
                <a16:creationId xmlns:a16="http://schemas.microsoft.com/office/drawing/2014/main" id="{CB3F4510-6F22-7ABF-7C98-8A1496BB53DA}"/>
              </a:ext>
            </a:extLst>
          </p:cNvPr>
          <p:cNvGraphicFramePr>
            <a:graphicFrameLocks noGrp="1"/>
          </p:cNvGraphicFramePr>
          <p:nvPr/>
        </p:nvGraphicFramePr>
        <p:xfrm>
          <a:off x="855799" y="3687923"/>
          <a:ext cx="10688784" cy="553531"/>
        </p:xfrm>
        <a:graphic>
          <a:graphicData uri="http://schemas.openxmlformats.org/drawingml/2006/table">
            <a:tbl>
              <a:tblPr firstRow="1" bandRow="1">
                <a:tableStyleId>{D7AC3CCA-C797-4891-BE02-D94E43425B78}</a:tableStyleId>
              </a:tblPr>
              <a:tblGrid>
                <a:gridCol w="1511714">
                  <a:extLst>
                    <a:ext uri="{9D8B030D-6E8A-4147-A177-3AD203B41FA5}">
                      <a16:colId xmlns:a16="http://schemas.microsoft.com/office/drawing/2014/main" val="1155648654"/>
                    </a:ext>
                  </a:extLst>
                </a:gridCol>
                <a:gridCol w="1160482">
                  <a:extLst>
                    <a:ext uri="{9D8B030D-6E8A-4147-A177-3AD203B41FA5}">
                      <a16:colId xmlns:a16="http://schemas.microsoft.com/office/drawing/2014/main" val="2307773517"/>
                    </a:ext>
                  </a:extLst>
                </a:gridCol>
                <a:gridCol w="1336098">
                  <a:extLst>
                    <a:ext uri="{9D8B030D-6E8A-4147-A177-3AD203B41FA5}">
                      <a16:colId xmlns:a16="http://schemas.microsoft.com/office/drawing/2014/main" val="1333889601"/>
                    </a:ext>
                  </a:extLst>
                </a:gridCol>
                <a:gridCol w="1336098">
                  <a:extLst>
                    <a:ext uri="{9D8B030D-6E8A-4147-A177-3AD203B41FA5}">
                      <a16:colId xmlns:a16="http://schemas.microsoft.com/office/drawing/2014/main" val="2991800904"/>
                    </a:ext>
                  </a:extLst>
                </a:gridCol>
                <a:gridCol w="1336098">
                  <a:extLst>
                    <a:ext uri="{9D8B030D-6E8A-4147-A177-3AD203B41FA5}">
                      <a16:colId xmlns:a16="http://schemas.microsoft.com/office/drawing/2014/main" val="1661202518"/>
                    </a:ext>
                  </a:extLst>
                </a:gridCol>
                <a:gridCol w="1336098">
                  <a:extLst>
                    <a:ext uri="{9D8B030D-6E8A-4147-A177-3AD203B41FA5}">
                      <a16:colId xmlns:a16="http://schemas.microsoft.com/office/drawing/2014/main" val="2271406154"/>
                    </a:ext>
                  </a:extLst>
                </a:gridCol>
                <a:gridCol w="1336098">
                  <a:extLst>
                    <a:ext uri="{9D8B030D-6E8A-4147-A177-3AD203B41FA5}">
                      <a16:colId xmlns:a16="http://schemas.microsoft.com/office/drawing/2014/main" val="3326431849"/>
                    </a:ext>
                  </a:extLst>
                </a:gridCol>
                <a:gridCol w="1336098">
                  <a:extLst>
                    <a:ext uri="{9D8B030D-6E8A-4147-A177-3AD203B41FA5}">
                      <a16:colId xmlns:a16="http://schemas.microsoft.com/office/drawing/2014/main" val="2939671431"/>
                    </a:ext>
                  </a:extLst>
                </a:gridCol>
              </a:tblGrid>
              <a:tr h="553531">
                <a:tc>
                  <a:txBody>
                    <a:bodyPr/>
                    <a:lstStyle/>
                    <a:p>
                      <a:pPr algn="ctr"/>
                      <a:r>
                        <a:rPr lang="en-US" dirty="0"/>
                        <a:t>X</a:t>
                      </a:r>
                    </a:p>
                  </a:txBody>
                  <a:tcPr/>
                </a:tc>
                <a:tc>
                  <a:txBody>
                    <a:bodyPr/>
                    <a:lstStyle/>
                    <a:p>
                      <a:pPr algn="ctr"/>
                      <a:r>
                        <a:rPr lang="en-US" dirty="0"/>
                        <a:t>X1</a:t>
                      </a:r>
                    </a:p>
                  </a:txBody>
                  <a:tcPr/>
                </a:tc>
                <a:tc>
                  <a:txBody>
                    <a:bodyPr/>
                    <a:lstStyle/>
                    <a:p>
                      <a:pPr algn="ctr"/>
                      <a:r>
                        <a:rPr lang="en-US" dirty="0"/>
                        <a:t>X2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X7</a:t>
                      </a:r>
                    </a:p>
                  </a:txBody>
                  <a:tcPr/>
                </a:tc>
                <a:extLst>
                  <a:ext uri="{0D108BD9-81ED-4DB2-BD59-A6C34878D82A}">
                    <a16:rowId xmlns:a16="http://schemas.microsoft.com/office/drawing/2014/main" val="950305478"/>
                  </a:ext>
                </a:extLst>
              </a:tr>
            </a:tbl>
          </a:graphicData>
        </a:graphic>
      </p:graphicFrame>
      <p:cxnSp>
        <p:nvCxnSpPr>
          <p:cNvPr id="7" name="Straight Arrow Connector 6">
            <a:extLst>
              <a:ext uri="{FF2B5EF4-FFF2-40B4-BE49-F238E27FC236}">
                <a16:creationId xmlns:a16="http://schemas.microsoft.com/office/drawing/2014/main" id="{9F026BAF-F5E7-7B07-AB12-E97CDD119A07}"/>
              </a:ext>
            </a:extLst>
          </p:cNvPr>
          <p:cNvCxnSpPr/>
          <p:nvPr/>
        </p:nvCxnSpPr>
        <p:spPr>
          <a:xfrm>
            <a:off x="8226089"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FF1F3C3C-0480-517E-2AEE-F6A4366E203C}"/>
              </a:ext>
            </a:extLst>
          </p:cNvPr>
          <p:cNvSpPr txBox="1"/>
          <p:nvPr/>
        </p:nvSpPr>
        <p:spPr>
          <a:xfrm>
            <a:off x="7502514" y="4329814"/>
            <a:ext cx="2585884" cy="1938992"/>
          </a:xfrm>
          <a:prstGeom prst="rect">
            <a:avLst/>
          </a:prstGeom>
          <a:noFill/>
        </p:spPr>
        <p:txBody>
          <a:bodyPr wrap="square" rtlCol="0">
            <a:spAutoFit/>
          </a:bodyPr>
          <a:lstStyle/>
          <a:p>
            <a:r>
              <a:rPr lang="en-US" sz="2400" b="1" dirty="0"/>
              <a:t>15 - 1 = 14</a:t>
            </a:r>
          </a:p>
          <a:p>
            <a:r>
              <a:rPr lang="en-US" sz="2400" b="1" dirty="0"/>
              <a:t>14 - 2 = 12</a:t>
            </a:r>
          </a:p>
          <a:p>
            <a:r>
              <a:rPr lang="en-US" sz="2400" b="1" dirty="0"/>
              <a:t>12 - 4 = 8</a:t>
            </a:r>
          </a:p>
          <a:p>
            <a:endParaRPr lang="en-US" sz="2400" b="1" dirty="0"/>
          </a:p>
          <a:p>
            <a:endParaRPr lang="en-US" sz="2400" b="1" dirty="0"/>
          </a:p>
        </p:txBody>
      </p:sp>
      <p:cxnSp>
        <p:nvCxnSpPr>
          <p:cNvPr id="9" name="Straight Arrow Connector 8">
            <a:extLst>
              <a:ext uri="{FF2B5EF4-FFF2-40B4-BE49-F238E27FC236}">
                <a16:creationId xmlns:a16="http://schemas.microsoft.com/office/drawing/2014/main" id="{9310EAB6-F428-E538-DD11-4281AB62FA5D}"/>
              </a:ext>
            </a:extLst>
          </p:cNvPr>
          <p:cNvCxnSpPr/>
          <p:nvPr/>
        </p:nvCxnSpPr>
        <p:spPr>
          <a:xfrm>
            <a:off x="2954594"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02AD5E5-339A-62D9-EDD5-63B579332715}"/>
              </a:ext>
            </a:extLst>
          </p:cNvPr>
          <p:cNvCxnSpPr/>
          <p:nvPr/>
        </p:nvCxnSpPr>
        <p:spPr>
          <a:xfrm>
            <a:off x="9571703"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95055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688-7155-4E67-9DD1-C229F29391A1}"/>
              </a:ext>
            </a:extLst>
          </p:cNvPr>
          <p:cNvSpPr>
            <a:spLocks noGrp="1"/>
          </p:cNvSpPr>
          <p:nvPr>
            <p:ph type="title"/>
          </p:nvPr>
        </p:nvSpPr>
        <p:spPr/>
        <p:txBody>
          <a:bodyPr/>
          <a:lstStyle/>
          <a:p>
            <a:r>
              <a:rPr lang="en-US" dirty="0"/>
              <a:t>Knapsack Problem</a:t>
            </a:r>
          </a:p>
        </p:txBody>
      </p:sp>
      <p:graphicFrame>
        <p:nvGraphicFramePr>
          <p:cNvPr id="4" name="Table 4">
            <a:extLst>
              <a:ext uri="{FF2B5EF4-FFF2-40B4-BE49-F238E27FC236}">
                <a16:creationId xmlns:a16="http://schemas.microsoft.com/office/drawing/2014/main" id="{51EC872B-BF95-46EF-89AD-B1598EB620ED}"/>
              </a:ext>
            </a:extLst>
          </p:cNvPr>
          <p:cNvGraphicFramePr>
            <a:graphicFrameLocks noGrp="1"/>
          </p:cNvGraphicFramePr>
          <p:nvPr>
            <p:ph idx="1"/>
          </p:nvPr>
        </p:nvGraphicFramePr>
        <p:xfrm>
          <a:off x="855800" y="1532580"/>
          <a:ext cx="10688783" cy="2023124"/>
        </p:xfrm>
        <a:graphic>
          <a:graphicData uri="http://schemas.openxmlformats.org/drawingml/2006/table">
            <a:tbl>
              <a:tblPr firstRow="1" bandRow="1">
                <a:tableStyleId>{D7AC3CCA-C797-4891-BE02-D94E43425B78}</a:tableStyleId>
              </a:tblPr>
              <a:tblGrid>
                <a:gridCol w="1587781">
                  <a:extLst>
                    <a:ext uri="{9D8B030D-6E8A-4147-A177-3AD203B41FA5}">
                      <a16:colId xmlns:a16="http://schemas.microsoft.com/office/drawing/2014/main" val="2270049896"/>
                    </a:ext>
                  </a:extLst>
                </a:gridCol>
                <a:gridCol w="1084414">
                  <a:extLst>
                    <a:ext uri="{9D8B030D-6E8A-4147-A177-3AD203B41FA5}">
                      <a16:colId xmlns:a16="http://schemas.microsoft.com/office/drawing/2014/main" val="3143657965"/>
                    </a:ext>
                  </a:extLst>
                </a:gridCol>
                <a:gridCol w="1336098">
                  <a:extLst>
                    <a:ext uri="{9D8B030D-6E8A-4147-A177-3AD203B41FA5}">
                      <a16:colId xmlns:a16="http://schemas.microsoft.com/office/drawing/2014/main" val="1379189551"/>
                    </a:ext>
                  </a:extLst>
                </a:gridCol>
                <a:gridCol w="1336098">
                  <a:extLst>
                    <a:ext uri="{9D8B030D-6E8A-4147-A177-3AD203B41FA5}">
                      <a16:colId xmlns:a16="http://schemas.microsoft.com/office/drawing/2014/main" val="3664052568"/>
                    </a:ext>
                  </a:extLst>
                </a:gridCol>
                <a:gridCol w="1336098">
                  <a:extLst>
                    <a:ext uri="{9D8B030D-6E8A-4147-A177-3AD203B41FA5}">
                      <a16:colId xmlns:a16="http://schemas.microsoft.com/office/drawing/2014/main" val="3921527631"/>
                    </a:ext>
                  </a:extLst>
                </a:gridCol>
                <a:gridCol w="1336098">
                  <a:extLst>
                    <a:ext uri="{9D8B030D-6E8A-4147-A177-3AD203B41FA5}">
                      <a16:colId xmlns:a16="http://schemas.microsoft.com/office/drawing/2014/main" val="885912879"/>
                    </a:ext>
                  </a:extLst>
                </a:gridCol>
                <a:gridCol w="1336098">
                  <a:extLst>
                    <a:ext uri="{9D8B030D-6E8A-4147-A177-3AD203B41FA5}">
                      <a16:colId xmlns:a16="http://schemas.microsoft.com/office/drawing/2014/main" val="220881091"/>
                    </a:ext>
                  </a:extLst>
                </a:gridCol>
                <a:gridCol w="1336098">
                  <a:extLst>
                    <a:ext uri="{9D8B030D-6E8A-4147-A177-3AD203B41FA5}">
                      <a16:colId xmlns:a16="http://schemas.microsoft.com/office/drawing/2014/main" val="3702560307"/>
                    </a:ext>
                  </a:extLst>
                </a:gridCol>
              </a:tblGrid>
              <a:tr h="505781">
                <a:tc>
                  <a:txBody>
                    <a:bodyPr/>
                    <a:lstStyle/>
                    <a:p>
                      <a:r>
                        <a:rPr lang="en-US" dirty="0"/>
                        <a:t>Objects (O)</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1779070612"/>
                  </a:ext>
                </a:extLst>
              </a:tr>
              <a:tr h="505781">
                <a:tc>
                  <a:txBody>
                    <a:bodyPr/>
                    <a:lstStyle/>
                    <a:p>
                      <a:r>
                        <a:rPr lang="en-US" dirty="0"/>
                        <a:t>Profits (P)</a:t>
                      </a:r>
                    </a:p>
                  </a:txBody>
                  <a:tcPr/>
                </a:tc>
                <a:tc>
                  <a:txBody>
                    <a:bodyPr/>
                    <a:lstStyle/>
                    <a:p>
                      <a:pPr algn="ctr"/>
                      <a:r>
                        <a:rPr lang="en-US" dirty="0"/>
                        <a:t>10</a:t>
                      </a:r>
                    </a:p>
                  </a:txBody>
                  <a:tcPr/>
                </a:tc>
                <a:tc>
                  <a:txBody>
                    <a:bodyPr/>
                    <a:lstStyle/>
                    <a:p>
                      <a:pPr algn="ctr"/>
                      <a:r>
                        <a:rPr lang="en-US" dirty="0"/>
                        <a:t>5</a:t>
                      </a:r>
                    </a:p>
                  </a:txBody>
                  <a:tcPr/>
                </a:tc>
                <a:tc>
                  <a:txBody>
                    <a:bodyPr/>
                    <a:lstStyle/>
                    <a:p>
                      <a:pPr algn="ctr"/>
                      <a:r>
                        <a:rPr lang="en-US" dirty="0"/>
                        <a:t>15</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18</a:t>
                      </a:r>
                    </a:p>
                  </a:txBody>
                  <a:tcPr/>
                </a:tc>
                <a:tc>
                  <a:txBody>
                    <a:bodyPr/>
                    <a:lstStyle/>
                    <a:p>
                      <a:pPr algn="ctr"/>
                      <a:r>
                        <a:rPr lang="en-US" dirty="0"/>
                        <a:t>3</a:t>
                      </a:r>
                    </a:p>
                  </a:txBody>
                  <a:tcPr/>
                </a:tc>
                <a:extLst>
                  <a:ext uri="{0D108BD9-81ED-4DB2-BD59-A6C34878D82A}">
                    <a16:rowId xmlns:a16="http://schemas.microsoft.com/office/drawing/2014/main" val="487444049"/>
                  </a:ext>
                </a:extLst>
              </a:tr>
              <a:tr h="505781">
                <a:tc>
                  <a:txBody>
                    <a:bodyPr/>
                    <a:lstStyle/>
                    <a:p>
                      <a:r>
                        <a:rPr lang="en-US" dirty="0"/>
                        <a:t>Weight (W)</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7</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3636328919"/>
                  </a:ext>
                </a:extLst>
              </a:tr>
              <a:tr h="505781">
                <a:tc>
                  <a:txBody>
                    <a:bodyPr/>
                    <a:lstStyle/>
                    <a:p>
                      <a:r>
                        <a:rPr lang="en-US" dirty="0"/>
                        <a:t>P/W</a:t>
                      </a:r>
                    </a:p>
                  </a:txBody>
                  <a:tcPr>
                    <a:solidFill>
                      <a:srgbClr val="FFC000"/>
                    </a:solidFill>
                  </a:tcPr>
                </a:tc>
                <a:tc>
                  <a:txBody>
                    <a:bodyPr/>
                    <a:lstStyle/>
                    <a:p>
                      <a:pPr algn="ctr"/>
                      <a:r>
                        <a:rPr lang="en-US" dirty="0"/>
                        <a:t>5</a:t>
                      </a:r>
                    </a:p>
                  </a:txBody>
                  <a:tcPr>
                    <a:solidFill>
                      <a:srgbClr val="FFC000"/>
                    </a:solidFill>
                  </a:tcPr>
                </a:tc>
                <a:tc>
                  <a:txBody>
                    <a:bodyPr/>
                    <a:lstStyle/>
                    <a:p>
                      <a:pPr algn="ctr"/>
                      <a:r>
                        <a:rPr lang="en-US" dirty="0"/>
                        <a:t>1.3</a:t>
                      </a:r>
                    </a:p>
                  </a:txBody>
                  <a:tcPr>
                    <a:solidFill>
                      <a:srgbClr val="FFC000"/>
                    </a:solidFill>
                  </a:tcPr>
                </a:tc>
                <a:tc>
                  <a:txBody>
                    <a:bodyPr/>
                    <a:lstStyle/>
                    <a:p>
                      <a:pPr algn="ctr"/>
                      <a:r>
                        <a:rPr lang="en-US" dirty="0"/>
                        <a:t>3</a:t>
                      </a:r>
                    </a:p>
                  </a:txBody>
                  <a:tcPr>
                    <a:solidFill>
                      <a:srgbClr val="FFC000"/>
                    </a:solidFill>
                  </a:tcPr>
                </a:tc>
                <a:tc>
                  <a:txBody>
                    <a:bodyPr/>
                    <a:lstStyle/>
                    <a:p>
                      <a:pPr algn="ctr"/>
                      <a:r>
                        <a:rPr lang="en-US" dirty="0"/>
                        <a:t>1</a:t>
                      </a:r>
                    </a:p>
                  </a:txBody>
                  <a:tcPr>
                    <a:solidFill>
                      <a:srgbClr val="FFC000"/>
                    </a:solidFill>
                  </a:tcPr>
                </a:tc>
                <a:tc>
                  <a:txBody>
                    <a:bodyPr/>
                    <a:lstStyle/>
                    <a:p>
                      <a:pPr algn="ctr"/>
                      <a:r>
                        <a:rPr lang="en-US" dirty="0"/>
                        <a:t>6</a:t>
                      </a:r>
                    </a:p>
                  </a:txBody>
                  <a:tcPr>
                    <a:solidFill>
                      <a:srgbClr val="FFC000"/>
                    </a:solidFill>
                  </a:tcPr>
                </a:tc>
                <a:tc>
                  <a:txBody>
                    <a:bodyPr/>
                    <a:lstStyle/>
                    <a:p>
                      <a:pPr algn="ctr"/>
                      <a:r>
                        <a:rPr lang="en-US" dirty="0"/>
                        <a:t>4.5</a:t>
                      </a:r>
                    </a:p>
                  </a:txBody>
                  <a:tcPr>
                    <a:solidFill>
                      <a:srgbClr val="FFC000"/>
                    </a:solidFill>
                  </a:tcPr>
                </a:tc>
                <a:tc>
                  <a:txBody>
                    <a:bodyPr/>
                    <a:lstStyle/>
                    <a:p>
                      <a:pPr algn="ctr"/>
                      <a:r>
                        <a:rPr lang="en-US" dirty="0"/>
                        <a:t>3</a:t>
                      </a:r>
                    </a:p>
                  </a:txBody>
                  <a:tcPr>
                    <a:solidFill>
                      <a:srgbClr val="FFC000"/>
                    </a:solidFill>
                  </a:tcPr>
                </a:tc>
                <a:extLst>
                  <a:ext uri="{0D108BD9-81ED-4DB2-BD59-A6C34878D82A}">
                    <a16:rowId xmlns:a16="http://schemas.microsoft.com/office/drawing/2014/main" val="3515828135"/>
                  </a:ext>
                </a:extLst>
              </a:tr>
            </a:tbl>
          </a:graphicData>
        </a:graphic>
      </p:graphicFrame>
      <p:sp>
        <p:nvSpPr>
          <p:cNvPr id="5" name="Flowchart: Magnetic Disk 4">
            <a:extLst>
              <a:ext uri="{FF2B5EF4-FFF2-40B4-BE49-F238E27FC236}">
                <a16:creationId xmlns:a16="http://schemas.microsoft.com/office/drawing/2014/main" id="{76A15D96-67EF-47BF-993E-D68069717471}"/>
              </a:ext>
            </a:extLst>
          </p:cNvPr>
          <p:cNvSpPr/>
          <p:nvPr/>
        </p:nvSpPr>
        <p:spPr>
          <a:xfrm>
            <a:off x="4953000" y="4329814"/>
            <a:ext cx="2286000" cy="2149937"/>
          </a:xfrm>
          <a:prstGeom prst="flowChartMagneticDisk">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15Kg</a:t>
            </a:r>
          </a:p>
        </p:txBody>
      </p:sp>
      <p:sp>
        <p:nvSpPr>
          <p:cNvPr id="3" name="Footer Placeholder 2">
            <a:extLst>
              <a:ext uri="{FF2B5EF4-FFF2-40B4-BE49-F238E27FC236}">
                <a16:creationId xmlns:a16="http://schemas.microsoft.com/office/drawing/2014/main" id="{ECF104E7-E59F-A7B6-53F1-D97DD4716E89}"/>
              </a:ext>
            </a:extLst>
          </p:cNvPr>
          <p:cNvSpPr>
            <a:spLocks noGrp="1"/>
          </p:cNvSpPr>
          <p:nvPr>
            <p:ph type="ftr" sz="quarter" idx="11"/>
          </p:nvPr>
        </p:nvSpPr>
        <p:spPr/>
        <p:txBody>
          <a:bodyPr/>
          <a:lstStyle/>
          <a:p>
            <a:r>
              <a:rPr lang="en-US"/>
              <a:t>Copyright @ Dept of IT, CBIT</a:t>
            </a:r>
          </a:p>
        </p:txBody>
      </p:sp>
      <p:graphicFrame>
        <p:nvGraphicFramePr>
          <p:cNvPr id="6" name="Table 5">
            <a:extLst>
              <a:ext uri="{FF2B5EF4-FFF2-40B4-BE49-F238E27FC236}">
                <a16:creationId xmlns:a16="http://schemas.microsoft.com/office/drawing/2014/main" id="{CB3F4510-6F22-7ABF-7C98-8A1496BB53DA}"/>
              </a:ext>
            </a:extLst>
          </p:cNvPr>
          <p:cNvGraphicFramePr>
            <a:graphicFrameLocks noGrp="1"/>
          </p:cNvGraphicFramePr>
          <p:nvPr/>
        </p:nvGraphicFramePr>
        <p:xfrm>
          <a:off x="855799" y="3687923"/>
          <a:ext cx="10688784" cy="553531"/>
        </p:xfrm>
        <a:graphic>
          <a:graphicData uri="http://schemas.openxmlformats.org/drawingml/2006/table">
            <a:tbl>
              <a:tblPr firstRow="1" bandRow="1">
                <a:tableStyleId>{D7AC3CCA-C797-4891-BE02-D94E43425B78}</a:tableStyleId>
              </a:tblPr>
              <a:tblGrid>
                <a:gridCol w="1511714">
                  <a:extLst>
                    <a:ext uri="{9D8B030D-6E8A-4147-A177-3AD203B41FA5}">
                      <a16:colId xmlns:a16="http://schemas.microsoft.com/office/drawing/2014/main" val="1155648654"/>
                    </a:ext>
                  </a:extLst>
                </a:gridCol>
                <a:gridCol w="1160482">
                  <a:extLst>
                    <a:ext uri="{9D8B030D-6E8A-4147-A177-3AD203B41FA5}">
                      <a16:colId xmlns:a16="http://schemas.microsoft.com/office/drawing/2014/main" val="2307773517"/>
                    </a:ext>
                  </a:extLst>
                </a:gridCol>
                <a:gridCol w="1336098">
                  <a:extLst>
                    <a:ext uri="{9D8B030D-6E8A-4147-A177-3AD203B41FA5}">
                      <a16:colId xmlns:a16="http://schemas.microsoft.com/office/drawing/2014/main" val="1333889601"/>
                    </a:ext>
                  </a:extLst>
                </a:gridCol>
                <a:gridCol w="1336098">
                  <a:extLst>
                    <a:ext uri="{9D8B030D-6E8A-4147-A177-3AD203B41FA5}">
                      <a16:colId xmlns:a16="http://schemas.microsoft.com/office/drawing/2014/main" val="2991800904"/>
                    </a:ext>
                  </a:extLst>
                </a:gridCol>
                <a:gridCol w="1336098">
                  <a:extLst>
                    <a:ext uri="{9D8B030D-6E8A-4147-A177-3AD203B41FA5}">
                      <a16:colId xmlns:a16="http://schemas.microsoft.com/office/drawing/2014/main" val="1661202518"/>
                    </a:ext>
                  </a:extLst>
                </a:gridCol>
                <a:gridCol w="1336098">
                  <a:extLst>
                    <a:ext uri="{9D8B030D-6E8A-4147-A177-3AD203B41FA5}">
                      <a16:colId xmlns:a16="http://schemas.microsoft.com/office/drawing/2014/main" val="2271406154"/>
                    </a:ext>
                  </a:extLst>
                </a:gridCol>
                <a:gridCol w="1336098">
                  <a:extLst>
                    <a:ext uri="{9D8B030D-6E8A-4147-A177-3AD203B41FA5}">
                      <a16:colId xmlns:a16="http://schemas.microsoft.com/office/drawing/2014/main" val="3326431849"/>
                    </a:ext>
                  </a:extLst>
                </a:gridCol>
                <a:gridCol w="1336098">
                  <a:extLst>
                    <a:ext uri="{9D8B030D-6E8A-4147-A177-3AD203B41FA5}">
                      <a16:colId xmlns:a16="http://schemas.microsoft.com/office/drawing/2014/main" val="2939671431"/>
                    </a:ext>
                  </a:extLst>
                </a:gridCol>
              </a:tblGrid>
              <a:tr h="553531">
                <a:tc>
                  <a:txBody>
                    <a:bodyPr/>
                    <a:lstStyle/>
                    <a:p>
                      <a:pPr algn="ctr"/>
                      <a:r>
                        <a:rPr lang="en-US" dirty="0"/>
                        <a:t>X</a:t>
                      </a:r>
                    </a:p>
                  </a:txBody>
                  <a:tcPr/>
                </a:tc>
                <a:tc>
                  <a:txBody>
                    <a:bodyPr/>
                    <a:lstStyle/>
                    <a:p>
                      <a:pPr algn="ctr"/>
                      <a:r>
                        <a:rPr lang="en-US" dirty="0"/>
                        <a:t>X1</a:t>
                      </a:r>
                    </a:p>
                  </a:txBody>
                  <a:tcPr/>
                </a:tc>
                <a:tc>
                  <a:txBody>
                    <a:bodyPr/>
                    <a:lstStyle/>
                    <a:p>
                      <a:pPr algn="ctr"/>
                      <a:r>
                        <a:rPr lang="en-US" dirty="0"/>
                        <a:t>X2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X7</a:t>
                      </a:r>
                    </a:p>
                  </a:txBody>
                  <a:tcPr/>
                </a:tc>
                <a:extLst>
                  <a:ext uri="{0D108BD9-81ED-4DB2-BD59-A6C34878D82A}">
                    <a16:rowId xmlns:a16="http://schemas.microsoft.com/office/drawing/2014/main" val="950305478"/>
                  </a:ext>
                </a:extLst>
              </a:tr>
            </a:tbl>
          </a:graphicData>
        </a:graphic>
      </p:graphicFrame>
      <p:cxnSp>
        <p:nvCxnSpPr>
          <p:cNvPr id="7" name="Straight Arrow Connector 6">
            <a:extLst>
              <a:ext uri="{FF2B5EF4-FFF2-40B4-BE49-F238E27FC236}">
                <a16:creationId xmlns:a16="http://schemas.microsoft.com/office/drawing/2014/main" id="{9F026BAF-F5E7-7B07-AB12-E97CDD119A07}"/>
              </a:ext>
            </a:extLst>
          </p:cNvPr>
          <p:cNvCxnSpPr/>
          <p:nvPr/>
        </p:nvCxnSpPr>
        <p:spPr>
          <a:xfrm>
            <a:off x="8226089"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FF1F3C3C-0480-517E-2AEE-F6A4366E203C}"/>
              </a:ext>
            </a:extLst>
          </p:cNvPr>
          <p:cNvSpPr txBox="1"/>
          <p:nvPr/>
        </p:nvSpPr>
        <p:spPr>
          <a:xfrm>
            <a:off x="7502514" y="4329814"/>
            <a:ext cx="2585884" cy="1938992"/>
          </a:xfrm>
          <a:prstGeom prst="rect">
            <a:avLst/>
          </a:prstGeom>
          <a:noFill/>
        </p:spPr>
        <p:txBody>
          <a:bodyPr wrap="square" rtlCol="0">
            <a:spAutoFit/>
          </a:bodyPr>
          <a:lstStyle/>
          <a:p>
            <a:r>
              <a:rPr lang="en-US" sz="2400" b="1" dirty="0"/>
              <a:t>15 - 1 = 14</a:t>
            </a:r>
          </a:p>
          <a:p>
            <a:r>
              <a:rPr lang="en-US" sz="2400" b="1" dirty="0"/>
              <a:t>14 - 2 = 12</a:t>
            </a:r>
          </a:p>
          <a:p>
            <a:r>
              <a:rPr lang="en-US" sz="2400" b="1" dirty="0"/>
              <a:t>12 - 4 = 8</a:t>
            </a:r>
          </a:p>
          <a:p>
            <a:r>
              <a:rPr lang="en-US" sz="2400" b="1" dirty="0"/>
              <a:t>8 – 5 = 3</a:t>
            </a:r>
          </a:p>
          <a:p>
            <a:endParaRPr lang="en-US" sz="2400" b="1" dirty="0"/>
          </a:p>
        </p:txBody>
      </p:sp>
      <p:cxnSp>
        <p:nvCxnSpPr>
          <p:cNvPr id="9" name="Straight Arrow Connector 8">
            <a:extLst>
              <a:ext uri="{FF2B5EF4-FFF2-40B4-BE49-F238E27FC236}">
                <a16:creationId xmlns:a16="http://schemas.microsoft.com/office/drawing/2014/main" id="{9310EAB6-F428-E538-DD11-4281AB62FA5D}"/>
              </a:ext>
            </a:extLst>
          </p:cNvPr>
          <p:cNvCxnSpPr/>
          <p:nvPr/>
        </p:nvCxnSpPr>
        <p:spPr>
          <a:xfrm>
            <a:off x="2954594"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02AD5E5-339A-62D9-EDD5-63B579332715}"/>
              </a:ext>
            </a:extLst>
          </p:cNvPr>
          <p:cNvCxnSpPr/>
          <p:nvPr/>
        </p:nvCxnSpPr>
        <p:spPr>
          <a:xfrm>
            <a:off x="9571703"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A790CD5-9A06-E56C-1DD8-2DE7BCF372CE}"/>
              </a:ext>
            </a:extLst>
          </p:cNvPr>
          <p:cNvCxnSpPr/>
          <p:nvPr/>
        </p:nvCxnSpPr>
        <p:spPr>
          <a:xfrm>
            <a:off x="5574790"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84046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688-7155-4E67-9DD1-C229F29391A1}"/>
              </a:ext>
            </a:extLst>
          </p:cNvPr>
          <p:cNvSpPr>
            <a:spLocks noGrp="1"/>
          </p:cNvSpPr>
          <p:nvPr>
            <p:ph type="title"/>
          </p:nvPr>
        </p:nvSpPr>
        <p:spPr/>
        <p:txBody>
          <a:bodyPr/>
          <a:lstStyle/>
          <a:p>
            <a:r>
              <a:rPr lang="en-US" dirty="0"/>
              <a:t>Knapsack Problem</a:t>
            </a:r>
          </a:p>
        </p:txBody>
      </p:sp>
      <p:graphicFrame>
        <p:nvGraphicFramePr>
          <p:cNvPr id="4" name="Table 4">
            <a:extLst>
              <a:ext uri="{FF2B5EF4-FFF2-40B4-BE49-F238E27FC236}">
                <a16:creationId xmlns:a16="http://schemas.microsoft.com/office/drawing/2014/main" id="{51EC872B-BF95-46EF-89AD-B1598EB620ED}"/>
              </a:ext>
            </a:extLst>
          </p:cNvPr>
          <p:cNvGraphicFramePr>
            <a:graphicFrameLocks noGrp="1"/>
          </p:cNvGraphicFramePr>
          <p:nvPr>
            <p:ph idx="1"/>
          </p:nvPr>
        </p:nvGraphicFramePr>
        <p:xfrm>
          <a:off x="855800" y="1532580"/>
          <a:ext cx="10688783" cy="2023124"/>
        </p:xfrm>
        <a:graphic>
          <a:graphicData uri="http://schemas.openxmlformats.org/drawingml/2006/table">
            <a:tbl>
              <a:tblPr firstRow="1" bandRow="1">
                <a:tableStyleId>{D7AC3CCA-C797-4891-BE02-D94E43425B78}</a:tableStyleId>
              </a:tblPr>
              <a:tblGrid>
                <a:gridCol w="1587781">
                  <a:extLst>
                    <a:ext uri="{9D8B030D-6E8A-4147-A177-3AD203B41FA5}">
                      <a16:colId xmlns:a16="http://schemas.microsoft.com/office/drawing/2014/main" val="2270049896"/>
                    </a:ext>
                  </a:extLst>
                </a:gridCol>
                <a:gridCol w="1084414">
                  <a:extLst>
                    <a:ext uri="{9D8B030D-6E8A-4147-A177-3AD203B41FA5}">
                      <a16:colId xmlns:a16="http://schemas.microsoft.com/office/drawing/2014/main" val="3143657965"/>
                    </a:ext>
                  </a:extLst>
                </a:gridCol>
                <a:gridCol w="1336098">
                  <a:extLst>
                    <a:ext uri="{9D8B030D-6E8A-4147-A177-3AD203B41FA5}">
                      <a16:colId xmlns:a16="http://schemas.microsoft.com/office/drawing/2014/main" val="1379189551"/>
                    </a:ext>
                  </a:extLst>
                </a:gridCol>
                <a:gridCol w="1336098">
                  <a:extLst>
                    <a:ext uri="{9D8B030D-6E8A-4147-A177-3AD203B41FA5}">
                      <a16:colId xmlns:a16="http://schemas.microsoft.com/office/drawing/2014/main" val="3664052568"/>
                    </a:ext>
                  </a:extLst>
                </a:gridCol>
                <a:gridCol w="1336098">
                  <a:extLst>
                    <a:ext uri="{9D8B030D-6E8A-4147-A177-3AD203B41FA5}">
                      <a16:colId xmlns:a16="http://schemas.microsoft.com/office/drawing/2014/main" val="3921527631"/>
                    </a:ext>
                  </a:extLst>
                </a:gridCol>
                <a:gridCol w="1336098">
                  <a:extLst>
                    <a:ext uri="{9D8B030D-6E8A-4147-A177-3AD203B41FA5}">
                      <a16:colId xmlns:a16="http://schemas.microsoft.com/office/drawing/2014/main" val="885912879"/>
                    </a:ext>
                  </a:extLst>
                </a:gridCol>
                <a:gridCol w="1336098">
                  <a:extLst>
                    <a:ext uri="{9D8B030D-6E8A-4147-A177-3AD203B41FA5}">
                      <a16:colId xmlns:a16="http://schemas.microsoft.com/office/drawing/2014/main" val="220881091"/>
                    </a:ext>
                  </a:extLst>
                </a:gridCol>
                <a:gridCol w="1336098">
                  <a:extLst>
                    <a:ext uri="{9D8B030D-6E8A-4147-A177-3AD203B41FA5}">
                      <a16:colId xmlns:a16="http://schemas.microsoft.com/office/drawing/2014/main" val="3702560307"/>
                    </a:ext>
                  </a:extLst>
                </a:gridCol>
              </a:tblGrid>
              <a:tr h="505781">
                <a:tc>
                  <a:txBody>
                    <a:bodyPr/>
                    <a:lstStyle/>
                    <a:p>
                      <a:r>
                        <a:rPr lang="en-US" dirty="0"/>
                        <a:t>Objects (O)</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1779070612"/>
                  </a:ext>
                </a:extLst>
              </a:tr>
              <a:tr h="505781">
                <a:tc>
                  <a:txBody>
                    <a:bodyPr/>
                    <a:lstStyle/>
                    <a:p>
                      <a:r>
                        <a:rPr lang="en-US" dirty="0"/>
                        <a:t>Profits (P)</a:t>
                      </a:r>
                    </a:p>
                  </a:txBody>
                  <a:tcPr/>
                </a:tc>
                <a:tc>
                  <a:txBody>
                    <a:bodyPr/>
                    <a:lstStyle/>
                    <a:p>
                      <a:pPr algn="ctr"/>
                      <a:r>
                        <a:rPr lang="en-US" dirty="0"/>
                        <a:t>10</a:t>
                      </a:r>
                    </a:p>
                  </a:txBody>
                  <a:tcPr/>
                </a:tc>
                <a:tc>
                  <a:txBody>
                    <a:bodyPr/>
                    <a:lstStyle/>
                    <a:p>
                      <a:pPr algn="ctr"/>
                      <a:r>
                        <a:rPr lang="en-US" dirty="0"/>
                        <a:t>5</a:t>
                      </a:r>
                    </a:p>
                  </a:txBody>
                  <a:tcPr/>
                </a:tc>
                <a:tc>
                  <a:txBody>
                    <a:bodyPr/>
                    <a:lstStyle/>
                    <a:p>
                      <a:pPr algn="ctr"/>
                      <a:r>
                        <a:rPr lang="en-US" dirty="0"/>
                        <a:t>15</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18</a:t>
                      </a:r>
                    </a:p>
                  </a:txBody>
                  <a:tcPr/>
                </a:tc>
                <a:tc>
                  <a:txBody>
                    <a:bodyPr/>
                    <a:lstStyle/>
                    <a:p>
                      <a:pPr algn="ctr"/>
                      <a:r>
                        <a:rPr lang="en-US" dirty="0"/>
                        <a:t>3</a:t>
                      </a:r>
                    </a:p>
                  </a:txBody>
                  <a:tcPr/>
                </a:tc>
                <a:extLst>
                  <a:ext uri="{0D108BD9-81ED-4DB2-BD59-A6C34878D82A}">
                    <a16:rowId xmlns:a16="http://schemas.microsoft.com/office/drawing/2014/main" val="487444049"/>
                  </a:ext>
                </a:extLst>
              </a:tr>
              <a:tr h="505781">
                <a:tc>
                  <a:txBody>
                    <a:bodyPr/>
                    <a:lstStyle/>
                    <a:p>
                      <a:r>
                        <a:rPr lang="en-US" dirty="0"/>
                        <a:t>Weight (W)</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7</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3636328919"/>
                  </a:ext>
                </a:extLst>
              </a:tr>
              <a:tr h="505781">
                <a:tc>
                  <a:txBody>
                    <a:bodyPr/>
                    <a:lstStyle/>
                    <a:p>
                      <a:r>
                        <a:rPr lang="en-US" dirty="0"/>
                        <a:t>P/W</a:t>
                      </a:r>
                    </a:p>
                  </a:txBody>
                  <a:tcPr>
                    <a:solidFill>
                      <a:srgbClr val="FFC000"/>
                    </a:solidFill>
                  </a:tcPr>
                </a:tc>
                <a:tc>
                  <a:txBody>
                    <a:bodyPr/>
                    <a:lstStyle/>
                    <a:p>
                      <a:pPr algn="ctr"/>
                      <a:r>
                        <a:rPr lang="en-US" dirty="0"/>
                        <a:t>5</a:t>
                      </a:r>
                    </a:p>
                  </a:txBody>
                  <a:tcPr>
                    <a:solidFill>
                      <a:srgbClr val="FFC000"/>
                    </a:solidFill>
                  </a:tcPr>
                </a:tc>
                <a:tc>
                  <a:txBody>
                    <a:bodyPr/>
                    <a:lstStyle/>
                    <a:p>
                      <a:pPr algn="ctr"/>
                      <a:r>
                        <a:rPr lang="en-US" dirty="0"/>
                        <a:t>1.3</a:t>
                      </a:r>
                    </a:p>
                  </a:txBody>
                  <a:tcPr>
                    <a:solidFill>
                      <a:srgbClr val="FFC000"/>
                    </a:solidFill>
                  </a:tcPr>
                </a:tc>
                <a:tc>
                  <a:txBody>
                    <a:bodyPr/>
                    <a:lstStyle/>
                    <a:p>
                      <a:pPr algn="ctr"/>
                      <a:r>
                        <a:rPr lang="en-US" dirty="0"/>
                        <a:t>3</a:t>
                      </a:r>
                    </a:p>
                  </a:txBody>
                  <a:tcPr>
                    <a:solidFill>
                      <a:srgbClr val="FFC000"/>
                    </a:solidFill>
                  </a:tcPr>
                </a:tc>
                <a:tc>
                  <a:txBody>
                    <a:bodyPr/>
                    <a:lstStyle/>
                    <a:p>
                      <a:pPr algn="ctr"/>
                      <a:r>
                        <a:rPr lang="en-US" dirty="0"/>
                        <a:t>1</a:t>
                      </a:r>
                    </a:p>
                  </a:txBody>
                  <a:tcPr>
                    <a:solidFill>
                      <a:srgbClr val="FFC000"/>
                    </a:solidFill>
                  </a:tcPr>
                </a:tc>
                <a:tc>
                  <a:txBody>
                    <a:bodyPr/>
                    <a:lstStyle/>
                    <a:p>
                      <a:pPr algn="ctr"/>
                      <a:r>
                        <a:rPr lang="en-US" dirty="0"/>
                        <a:t>6</a:t>
                      </a:r>
                    </a:p>
                  </a:txBody>
                  <a:tcPr>
                    <a:solidFill>
                      <a:srgbClr val="FFC000"/>
                    </a:solidFill>
                  </a:tcPr>
                </a:tc>
                <a:tc>
                  <a:txBody>
                    <a:bodyPr/>
                    <a:lstStyle/>
                    <a:p>
                      <a:pPr algn="ctr"/>
                      <a:r>
                        <a:rPr lang="en-US" dirty="0"/>
                        <a:t>4.5</a:t>
                      </a:r>
                    </a:p>
                  </a:txBody>
                  <a:tcPr>
                    <a:solidFill>
                      <a:srgbClr val="FFC000"/>
                    </a:solidFill>
                  </a:tcPr>
                </a:tc>
                <a:tc>
                  <a:txBody>
                    <a:bodyPr/>
                    <a:lstStyle/>
                    <a:p>
                      <a:pPr algn="ctr"/>
                      <a:r>
                        <a:rPr lang="en-US" dirty="0"/>
                        <a:t>3</a:t>
                      </a:r>
                    </a:p>
                  </a:txBody>
                  <a:tcPr>
                    <a:solidFill>
                      <a:srgbClr val="FFC000"/>
                    </a:solidFill>
                  </a:tcPr>
                </a:tc>
                <a:extLst>
                  <a:ext uri="{0D108BD9-81ED-4DB2-BD59-A6C34878D82A}">
                    <a16:rowId xmlns:a16="http://schemas.microsoft.com/office/drawing/2014/main" val="3515828135"/>
                  </a:ext>
                </a:extLst>
              </a:tr>
            </a:tbl>
          </a:graphicData>
        </a:graphic>
      </p:graphicFrame>
      <p:sp>
        <p:nvSpPr>
          <p:cNvPr id="5" name="Flowchart: Magnetic Disk 4">
            <a:extLst>
              <a:ext uri="{FF2B5EF4-FFF2-40B4-BE49-F238E27FC236}">
                <a16:creationId xmlns:a16="http://schemas.microsoft.com/office/drawing/2014/main" id="{76A15D96-67EF-47BF-993E-D68069717471}"/>
              </a:ext>
            </a:extLst>
          </p:cNvPr>
          <p:cNvSpPr/>
          <p:nvPr/>
        </p:nvSpPr>
        <p:spPr>
          <a:xfrm>
            <a:off x="4953000" y="4329814"/>
            <a:ext cx="2286000" cy="2149937"/>
          </a:xfrm>
          <a:prstGeom prst="flowChartMagneticDisk">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15Kg</a:t>
            </a:r>
          </a:p>
        </p:txBody>
      </p:sp>
      <p:sp>
        <p:nvSpPr>
          <p:cNvPr id="3" name="Footer Placeholder 2">
            <a:extLst>
              <a:ext uri="{FF2B5EF4-FFF2-40B4-BE49-F238E27FC236}">
                <a16:creationId xmlns:a16="http://schemas.microsoft.com/office/drawing/2014/main" id="{ECF104E7-E59F-A7B6-53F1-D97DD4716E89}"/>
              </a:ext>
            </a:extLst>
          </p:cNvPr>
          <p:cNvSpPr>
            <a:spLocks noGrp="1"/>
          </p:cNvSpPr>
          <p:nvPr>
            <p:ph type="ftr" sz="quarter" idx="11"/>
          </p:nvPr>
        </p:nvSpPr>
        <p:spPr/>
        <p:txBody>
          <a:bodyPr/>
          <a:lstStyle/>
          <a:p>
            <a:r>
              <a:rPr lang="en-US"/>
              <a:t>Copyright @ Dept of IT, CBIT</a:t>
            </a:r>
          </a:p>
        </p:txBody>
      </p:sp>
      <p:graphicFrame>
        <p:nvGraphicFramePr>
          <p:cNvPr id="6" name="Table 5">
            <a:extLst>
              <a:ext uri="{FF2B5EF4-FFF2-40B4-BE49-F238E27FC236}">
                <a16:creationId xmlns:a16="http://schemas.microsoft.com/office/drawing/2014/main" id="{CB3F4510-6F22-7ABF-7C98-8A1496BB53DA}"/>
              </a:ext>
            </a:extLst>
          </p:cNvPr>
          <p:cNvGraphicFramePr>
            <a:graphicFrameLocks noGrp="1"/>
          </p:cNvGraphicFramePr>
          <p:nvPr/>
        </p:nvGraphicFramePr>
        <p:xfrm>
          <a:off x="855799" y="3687923"/>
          <a:ext cx="10688784" cy="553531"/>
        </p:xfrm>
        <a:graphic>
          <a:graphicData uri="http://schemas.openxmlformats.org/drawingml/2006/table">
            <a:tbl>
              <a:tblPr firstRow="1" bandRow="1">
                <a:tableStyleId>{D7AC3CCA-C797-4891-BE02-D94E43425B78}</a:tableStyleId>
              </a:tblPr>
              <a:tblGrid>
                <a:gridCol w="1511714">
                  <a:extLst>
                    <a:ext uri="{9D8B030D-6E8A-4147-A177-3AD203B41FA5}">
                      <a16:colId xmlns:a16="http://schemas.microsoft.com/office/drawing/2014/main" val="1155648654"/>
                    </a:ext>
                  </a:extLst>
                </a:gridCol>
                <a:gridCol w="1160482">
                  <a:extLst>
                    <a:ext uri="{9D8B030D-6E8A-4147-A177-3AD203B41FA5}">
                      <a16:colId xmlns:a16="http://schemas.microsoft.com/office/drawing/2014/main" val="2307773517"/>
                    </a:ext>
                  </a:extLst>
                </a:gridCol>
                <a:gridCol w="1336098">
                  <a:extLst>
                    <a:ext uri="{9D8B030D-6E8A-4147-A177-3AD203B41FA5}">
                      <a16:colId xmlns:a16="http://schemas.microsoft.com/office/drawing/2014/main" val="1333889601"/>
                    </a:ext>
                  </a:extLst>
                </a:gridCol>
                <a:gridCol w="1336098">
                  <a:extLst>
                    <a:ext uri="{9D8B030D-6E8A-4147-A177-3AD203B41FA5}">
                      <a16:colId xmlns:a16="http://schemas.microsoft.com/office/drawing/2014/main" val="2991800904"/>
                    </a:ext>
                  </a:extLst>
                </a:gridCol>
                <a:gridCol w="1336098">
                  <a:extLst>
                    <a:ext uri="{9D8B030D-6E8A-4147-A177-3AD203B41FA5}">
                      <a16:colId xmlns:a16="http://schemas.microsoft.com/office/drawing/2014/main" val="1661202518"/>
                    </a:ext>
                  </a:extLst>
                </a:gridCol>
                <a:gridCol w="1336098">
                  <a:extLst>
                    <a:ext uri="{9D8B030D-6E8A-4147-A177-3AD203B41FA5}">
                      <a16:colId xmlns:a16="http://schemas.microsoft.com/office/drawing/2014/main" val="2271406154"/>
                    </a:ext>
                  </a:extLst>
                </a:gridCol>
                <a:gridCol w="1336098">
                  <a:extLst>
                    <a:ext uri="{9D8B030D-6E8A-4147-A177-3AD203B41FA5}">
                      <a16:colId xmlns:a16="http://schemas.microsoft.com/office/drawing/2014/main" val="3326431849"/>
                    </a:ext>
                  </a:extLst>
                </a:gridCol>
                <a:gridCol w="1336098">
                  <a:extLst>
                    <a:ext uri="{9D8B030D-6E8A-4147-A177-3AD203B41FA5}">
                      <a16:colId xmlns:a16="http://schemas.microsoft.com/office/drawing/2014/main" val="2939671431"/>
                    </a:ext>
                  </a:extLst>
                </a:gridCol>
              </a:tblGrid>
              <a:tr h="553531">
                <a:tc>
                  <a:txBody>
                    <a:bodyPr/>
                    <a:lstStyle/>
                    <a:p>
                      <a:pPr algn="ctr"/>
                      <a:r>
                        <a:rPr lang="en-US" dirty="0"/>
                        <a:t>X</a:t>
                      </a:r>
                    </a:p>
                  </a:txBody>
                  <a:tcPr/>
                </a:tc>
                <a:tc>
                  <a:txBody>
                    <a:bodyPr/>
                    <a:lstStyle/>
                    <a:p>
                      <a:pPr algn="ctr"/>
                      <a:r>
                        <a:rPr lang="en-US" dirty="0"/>
                        <a:t>X1</a:t>
                      </a:r>
                    </a:p>
                  </a:txBody>
                  <a:tcPr/>
                </a:tc>
                <a:tc>
                  <a:txBody>
                    <a:bodyPr/>
                    <a:lstStyle/>
                    <a:p>
                      <a:pPr algn="ctr"/>
                      <a:r>
                        <a:rPr lang="en-US" dirty="0"/>
                        <a:t>X2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X7</a:t>
                      </a:r>
                    </a:p>
                  </a:txBody>
                  <a:tcPr/>
                </a:tc>
                <a:extLst>
                  <a:ext uri="{0D108BD9-81ED-4DB2-BD59-A6C34878D82A}">
                    <a16:rowId xmlns:a16="http://schemas.microsoft.com/office/drawing/2014/main" val="950305478"/>
                  </a:ext>
                </a:extLst>
              </a:tr>
            </a:tbl>
          </a:graphicData>
        </a:graphic>
      </p:graphicFrame>
      <p:cxnSp>
        <p:nvCxnSpPr>
          <p:cNvPr id="7" name="Straight Arrow Connector 6">
            <a:extLst>
              <a:ext uri="{FF2B5EF4-FFF2-40B4-BE49-F238E27FC236}">
                <a16:creationId xmlns:a16="http://schemas.microsoft.com/office/drawing/2014/main" id="{9F026BAF-F5E7-7B07-AB12-E97CDD119A07}"/>
              </a:ext>
            </a:extLst>
          </p:cNvPr>
          <p:cNvCxnSpPr/>
          <p:nvPr/>
        </p:nvCxnSpPr>
        <p:spPr>
          <a:xfrm>
            <a:off x="8226089"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FF1F3C3C-0480-517E-2AEE-F6A4366E203C}"/>
              </a:ext>
            </a:extLst>
          </p:cNvPr>
          <p:cNvSpPr txBox="1"/>
          <p:nvPr/>
        </p:nvSpPr>
        <p:spPr>
          <a:xfrm>
            <a:off x="7502514" y="4329814"/>
            <a:ext cx="2585884" cy="2308324"/>
          </a:xfrm>
          <a:prstGeom prst="rect">
            <a:avLst/>
          </a:prstGeom>
          <a:noFill/>
        </p:spPr>
        <p:txBody>
          <a:bodyPr wrap="square" rtlCol="0">
            <a:spAutoFit/>
          </a:bodyPr>
          <a:lstStyle/>
          <a:p>
            <a:r>
              <a:rPr lang="en-US" sz="2400" b="1" dirty="0"/>
              <a:t>15 - 1 = 14</a:t>
            </a:r>
          </a:p>
          <a:p>
            <a:r>
              <a:rPr lang="en-US" sz="2400" b="1" dirty="0"/>
              <a:t>14 - 2 = 12</a:t>
            </a:r>
          </a:p>
          <a:p>
            <a:r>
              <a:rPr lang="en-US" sz="2400" b="1" dirty="0"/>
              <a:t>12 - 4 = 8</a:t>
            </a:r>
          </a:p>
          <a:p>
            <a:r>
              <a:rPr lang="en-US" sz="2400" b="1" dirty="0"/>
              <a:t>8 – 5 = 3</a:t>
            </a:r>
          </a:p>
          <a:p>
            <a:r>
              <a:rPr lang="en-US" sz="2400" b="1" dirty="0"/>
              <a:t>3 – 1 = 2</a:t>
            </a:r>
          </a:p>
          <a:p>
            <a:endParaRPr lang="en-US" sz="2400" b="1" dirty="0"/>
          </a:p>
        </p:txBody>
      </p:sp>
      <p:cxnSp>
        <p:nvCxnSpPr>
          <p:cNvPr id="9" name="Straight Arrow Connector 8">
            <a:extLst>
              <a:ext uri="{FF2B5EF4-FFF2-40B4-BE49-F238E27FC236}">
                <a16:creationId xmlns:a16="http://schemas.microsoft.com/office/drawing/2014/main" id="{9310EAB6-F428-E538-DD11-4281AB62FA5D}"/>
              </a:ext>
            </a:extLst>
          </p:cNvPr>
          <p:cNvCxnSpPr/>
          <p:nvPr/>
        </p:nvCxnSpPr>
        <p:spPr>
          <a:xfrm>
            <a:off x="2954594"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02AD5E5-339A-62D9-EDD5-63B579332715}"/>
              </a:ext>
            </a:extLst>
          </p:cNvPr>
          <p:cNvCxnSpPr/>
          <p:nvPr/>
        </p:nvCxnSpPr>
        <p:spPr>
          <a:xfrm>
            <a:off x="9571703"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A790CD5-9A06-E56C-1DD8-2DE7BCF372CE}"/>
              </a:ext>
            </a:extLst>
          </p:cNvPr>
          <p:cNvCxnSpPr/>
          <p:nvPr/>
        </p:nvCxnSpPr>
        <p:spPr>
          <a:xfrm>
            <a:off x="5574790"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F2E69157-E2C4-6CE3-82A3-182BBFC8443D}"/>
              </a:ext>
            </a:extLst>
          </p:cNvPr>
          <p:cNvCxnSpPr/>
          <p:nvPr/>
        </p:nvCxnSpPr>
        <p:spPr>
          <a:xfrm>
            <a:off x="10918421"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25749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688-7155-4E67-9DD1-C229F29391A1}"/>
              </a:ext>
            </a:extLst>
          </p:cNvPr>
          <p:cNvSpPr>
            <a:spLocks noGrp="1"/>
          </p:cNvSpPr>
          <p:nvPr>
            <p:ph type="title"/>
          </p:nvPr>
        </p:nvSpPr>
        <p:spPr/>
        <p:txBody>
          <a:bodyPr/>
          <a:lstStyle/>
          <a:p>
            <a:r>
              <a:rPr lang="en-US" dirty="0"/>
              <a:t>Knapsack Problem</a:t>
            </a:r>
          </a:p>
        </p:txBody>
      </p:sp>
      <p:graphicFrame>
        <p:nvGraphicFramePr>
          <p:cNvPr id="4" name="Table 4">
            <a:extLst>
              <a:ext uri="{FF2B5EF4-FFF2-40B4-BE49-F238E27FC236}">
                <a16:creationId xmlns:a16="http://schemas.microsoft.com/office/drawing/2014/main" id="{51EC872B-BF95-46EF-89AD-B1598EB620ED}"/>
              </a:ext>
            </a:extLst>
          </p:cNvPr>
          <p:cNvGraphicFramePr>
            <a:graphicFrameLocks noGrp="1"/>
          </p:cNvGraphicFramePr>
          <p:nvPr>
            <p:ph idx="1"/>
          </p:nvPr>
        </p:nvGraphicFramePr>
        <p:xfrm>
          <a:off x="855800" y="1532580"/>
          <a:ext cx="10688783" cy="2023124"/>
        </p:xfrm>
        <a:graphic>
          <a:graphicData uri="http://schemas.openxmlformats.org/drawingml/2006/table">
            <a:tbl>
              <a:tblPr firstRow="1" bandRow="1">
                <a:tableStyleId>{D7AC3CCA-C797-4891-BE02-D94E43425B78}</a:tableStyleId>
              </a:tblPr>
              <a:tblGrid>
                <a:gridCol w="1587781">
                  <a:extLst>
                    <a:ext uri="{9D8B030D-6E8A-4147-A177-3AD203B41FA5}">
                      <a16:colId xmlns:a16="http://schemas.microsoft.com/office/drawing/2014/main" val="2270049896"/>
                    </a:ext>
                  </a:extLst>
                </a:gridCol>
                <a:gridCol w="1084414">
                  <a:extLst>
                    <a:ext uri="{9D8B030D-6E8A-4147-A177-3AD203B41FA5}">
                      <a16:colId xmlns:a16="http://schemas.microsoft.com/office/drawing/2014/main" val="3143657965"/>
                    </a:ext>
                  </a:extLst>
                </a:gridCol>
                <a:gridCol w="1336098">
                  <a:extLst>
                    <a:ext uri="{9D8B030D-6E8A-4147-A177-3AD203B41FA5}">
                      <a16:colId xmlns:a16="http://schemas.microsoft.com/office/drawing/2014/main" val="1379189551"/>
                    </a:ext>
                  </a:extLst>
                </a:gridCol>
                <a:gridCol w="1336098">
                  <a:extLst>
                    <a:ext uri="{9D8B030D-6E8A-4147-A177-3AD203B41FA5}">
                      <a16:colId xmlns:a16="http://schemas.microsoft.com/office/drawing/2014/main" val="3664052568"/>
                    </a:ext>
                  </a:extLst>
                </a:gridCol>
                <a:gridCol w="1336098">
                  <a:extLst>
                    <a:ext uri="{9D8B030D-6E8A-4147-A177-3AD203B41FA5}">
                      <a16:colId xmlns:a16="http://schemas.microsoft.com/office/drawing/2014/main" val="3921527631"/>
                    </a:ext>
                  </a:extLst>
                </a:gridCol>
                <a:gridCol w="1336098">
                  <a:extLst>
                    <a:ext uri="{9D8B030D-6E8A-4147-A177-3AD203B41FA5}">
                      <a16:colId xmlns:a16="http://schemas.microsoft.com/office/drawing/2014/main" val="885912879"/>
                    </a:ext>
                  </a:extLst>
                </a:gridCol>
                <a:gridCol w="1336098">
                  <a:extLst>
                    <a:ext uri="{9D8B030D-6E8A-4147-A177-3AD203B41FA5}">
                      <a16:colId xmlns:a16="http://schemas.microsoft.com/office/drawing/2014/main" val="220881091"/>
                    </a:ext>
                  </a:extLst>
                </a:gridCol>
                <a:gridCol w="1336098">
                  <a:extLst>
                    <a:ext uri="{9D8B030D-6E8A-4147-A177-3AD203B41FA5}">
                      <a16:colId xmlns:a16="http://schemas.microsoft.com/office/drawing/2014/main" val="3702560307"/>
                    </a:ext>
                  </a:extLst>
                </a:gridCol>
              </a:tblGrid>
              <a:tr h="505781">
                <a:tc>
                  <a:txBody>
                    <a:bodyPr/>
                    <a:lstStyle/>
                    <a:p>
                      <a:r>
                        <a:rPr lang="en-US" dirty="0"/>
                        <a:t>Objects (O)</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1779070612"/>
                  </a:ext>
                </a:extLst>
              </a:tr>
              <a:tr h="505781">
                <a:tc>
                  <a:txBody>
                    <a:bodyPr/>
                    <a:lstStyle/>
                    <a:p>
                      <a:r>
                        <a:rPr lang="en-US" dirty="0"/>
                        <a:t>Profits (P)</a:t>
                      </a:r>
                    </a:p>
                  </a:txBody>
                  <a:tcPr/>
                </a:tc>
                <a:tc>
                  <a:txBody>
                    <a:bodyPr/>
                    <a:lstStyle/>
                    <a:p>
                      <a:pPr algn="ctr"/>
                      <a:r>
                        <a:rPr lang="en-US" dirty="0"/>
                        <a:t>10</a:t>
                      </a:r>
                    </a:p>
                  </a:txBody>
                  <a:tcPr/>
                </a:tc>
                <a:tc>
                  <a:txBody>
                    <a:bodyPr/>
                    <a:lstStyle/>
                    <a:p>
                      <a:pPr algn="ctr"/>
                      <a:r>
                        <a:rPr lang="en-US" dirty="0"/>
                        <a:t>5</a:t>
                      </a:r>
                    </a:p>
                  </a:txBody>
                  <a:tcPr/>
                </a:tc>
                <a:tc>
                  <a:txBody>
                    <a:bodyPr/>
                    <a:lstStyle/>
                    <a:p>
                      <a:pPr algn="ctr"/>
                      <a:r>
                        <a:rPr lang="en-US" dirty="0"/>
                        <a:t>15</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18</a:t>
                      </a:r>
                    </a:p>
                  </a:txBody>
                  <a:tcPr/>
                </a:tc>
                <a:tc>
                  <a:txBody>
                    <a:bodyPr/>
                    <a:lstStyle/>
                    <a:p>
                      <a:pPr algn="ctr"/>
                      <a:r>
                        <a:rPr lang="en-US" dirty="0"/>
                        <a:t>3</a:t>
                      </a:r>
                    </a:p>
                  </a:txBody>
                  <a:tcPr/>
                </a:tc>
                <a:extLst>
                  <a:ext uri="{0D108BD9-81ED-4DB2-BD59-A6C34878D82A}">
                    <a16:rowId xmlns:a16="http://schemas.microsoft.com/office/drawing/2014/main" val="487444049"/>
                  </a:ext>
                </a:extLst>
              </a:tr>
              <a:tr h="505781">
                <a:tc>
                  <a:txBody>
                    <a:bodyPr/>
                    <a:lstStyle/>
                    <a:p>
                      <a:r>
                        <a:rPr lang="en-US" dirty="0"/>
                        <a:t>Weight (W)</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7</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3636328919"/>
                  </a:ext>
                </a:extLst>
              </a:tr>
              <a:tr h="505781">
                <a:tc>
                  <a:txBody>
                    <a:bodyPr/>
                    <a:lstStyle/>
                    <a:p>
                      <a:r>
                        <a:rPr lang="en-US" dirty="0"/>
                        <a:t>P/W</a:t>
                      </a:r>
                    </a:p>
                  </a:txBody>
                  <a:tcPr>
                    <a:solidFill>
                      <a:srgbClr val="FFC000"/>
                    </a:solidFill>
                  </a:tcPr>
                </a:tc>
                <a:tc>
                  <a:txBody>
                    <a:bodyPr/>
                    <a:lstStyle/>
                    <a:p>
                      <a:pPr algn="ctr"/>
                      <a:r>
                        <a:rPr lang="en-US" dirty="0"/>
                        <a:t>5</a:t>
                      </a:r>
                    </a:p>
                  </a:txBody>
                  <a:tcPr>
                    <a:solidFill>
                      <a:srgbClr val="FFC000"/>
                    </a:solidFill>
                  </a:tcPr>
                </a:tc>
                <a:tc>
                  <a:txBody>
                    <a:bodyPr/>
                    <a:lstStyle/>
                    <a:p>
                      <a:pPr algn="ctr"/>
                      <a:r>
                        <a:rPr lang="en-US" dirty="0"/>
                        <a:t>1.3</a:t>
                      </a:r>
                    </a:p>
                  </a:txBody>
                  <a:tcPr>
                    <a:solidFill>
                      <a:srgbClr val="FFC000"/>
                    </a:solidFill>
                  </a:tcPr>
                </a:tc>
                <a:tc>
                  <a:txBody>
                    <a:bodyPr/>
                    <a:lstStyle/>
                    <a:p>
                      <a:pPr algn="ctr"/>
                      <a:r>
                        <a:rPr lang="en-US" dirty="0"/>
                        <a:t>3</a:t>
                      </a:r>
                    </a:p>
                  </a:txBody>
                  <a:tcPr>
                    <a:solidFill>
                      <a:srgbClr val="FFC000"/>
                    </a:solidFill>
                  </a:tcPr>
                </a:tc>
                <a:tc>
                  <a:txBody>
                    <a:bodyPr/>
                    <a:lstStyle/>
                    <a:p>
                      <a:pPr algn="ctr"/>
                      <a:r>
                        <a:rPr lang="en-US" dirty="0"/>
                        <a:t>1</a:t>
                      </a:r>
                    </a:p>
                  </a:txBody>
                  <a:tcPr>
                    <a:solidFill>
                      <a:srgbClr val="FFC000"/>
                    </a:solidFill>
                  </a:tcPr>
                </a:tc>
                <a:tc>
                  <a:txBody>
                    <a:bodyPr/>
                    <a:lstStyle/>
                    <a:p>
                      <a:pPr algn="ctr"/>
                      <a:r>
                        <a:rPr lang="en-US" dirty="0"/>
                        <a:t>6</a:t>
                      </a:r>
                    </a:p>
                  </a:txBody>
                  <a:tcPr>
                    <a:solidFill>
                      <a:srgbClr val="FFC000"/>
                    </a:solidFill>
                  </a:tcPr>
                </a:tc>
                <a:tc>
                  <a:txBody>
                    <a:bodyPr/>
                    <a:lstStyle/>
                    <a:p>
                      <a:pPr algn="ctr"/>
                      <a:r>
                        <a:rPr lang="en-US" dirty="0"/>
                        <a:t>4.5</a:t>
                      </a:r>
                    </a:p>
                  </a:txBody>
                  <a:tcPr>
                    <a:solidFill>
                      <a:srgbClr val="FFC000"/>
                    </a:solidFill>
                  </a:tcPr>
                </a:tc>
                <a:tc>
                  <a:txBody>
                    <a:bodyPr/>
                    <a:lstStyle/>
                    <a:p>
                      <a:pPr algn="ctr"/>
                      <a:r>
                        <a:rPr lang="en-US" dirty="0"/>
                        <a:t>3</a:t>
                      </a:r>
                    </a:p>
                  </a:txBody>
                  <a:tcPr>
                    <a:solidFill>
                      <a:srgbClr val="FFC000"/>
                    </a:solidFill>
                  </a:tcPr>
                </a:tc>
                <a:extLst>
                  <a:ext uri="{0D108BD9-81ED-4DB2-BD59-A6C34878D82A}">
                    <a16:rowId xmlns:a16="http://schemas.microsoft.com/office/drawing/2014/main" val="3515828135"/>
                  </a:ext>
                </a:extLst>
              </a:tr>
            </a:tbl>
          </a:graphicData>
        </a:graphic>
      </p:graphicFrame>
      <p:sp>
        <p:nvSpPr>
          <p:cNvPr id="5" name="Flowchart: Magnetic Disk 4">
            <a:extLst>
              <a:ext uri="{FF2B5EF4-FFF2-40B4-BE49-F238E27FC236}">
                <a16:creationId xmlns:a16="http://schemas.microsoft.com/office/drawing/2014/main" id="{76A15D96-67EF-47BF-993E-D68069717471}"/>
              </a:ext>
            </a:extLst>
          </p:cNvPr>
          <p:cNvSpPr/>
          <p:nvPr/>
        </p:nvSpPr>
        <p:spPr>
          <a:xfrm>
            <a:off x="4953000" y="4329814"/>
            <a:ext cx="2286000" cy="2149937"/>
          </a:xfrm>
          <a:prstGeom prst="flowChartMagneticDisk">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15Kg</a:t>
            </a:r>
          </a:p>
        </p:txBody>
      </p:sp>
      <p:sp>
        <p:nvSpPr>
          <p:cNvPr id="3" name="Footer Placeholder 2">
            <a:extLst>
              <a:ext uri="{FF2B5EF4-FFF2-40B4-BE49-F238E27FC236}">
                <a16:creationId xmlns:a16="http://schemas.microsoft.com/office/drawing/2014/main" id="{ECF104E7-E59F-A7B6-53F1-D97DD4716E89}"/>
              </a:ext>
            </a:extLst>
          </p:cNvPr>
          <p:cNvSpPr>
            <a:spLocks noGrp="1"/>
          </p:cNvSpPr>
          <p:nvPr>
            <p:ph type="ftr" sz="quarter" idx="11"/>
          </p:nvPr>
        </p:nvSpPr>
        <p:spPr/>
        <p:txBody>
          <a:bodyPr/>
          <a:lstStyle/>
          <a:p>
            <a:r>
              <a:rPr lang="en-US"/>
              <a:t>Copyright @ Dept of IT, CBIT</a:t>
            </a:r>
          </a:p>
        </p:txBody>
      </p:sp>
      <p:graphicFrame>
        <p:nvGraphicFramePr>
          <p:cNvPr id="6" name="Table 5">
            <a:extLst>
              <a:ext uri="{FF2B5EF4-FFF2-40B4-BE49-F238E27FC236}">
                <a16:creationId xmlns:a16="http://schemas.microsoft.com/office/drawing/2014/main" id="{CB3F4510-6F22-7ABF-7C98-8A1496BB53DA}"/>
              </a:ext>
            </a:extLst>
          </p:cNvPr>
          <p:cNvGraphicFramePr>
            <a:graphicFrameLocks noGrp="1"/>
          </p:cNvGraphicFramePr>
          <p:nvPr/>
        </p:nvGraphicFramePr>
        <p:xfrm>
          <a:off x="855799" y="3687923"/>
          <a:ext cx="10688784" cy="553531"/>
        </p:xfrm>
        <a:graphic>
          <a:graphicData uri="http://schemas.openxmlformats.org/drawingml/2006/table">
            <a:tbl>
              <a:tblPr firstRow="1" bandRow="1">
                <a:tableStyleId>{D7AC3CCA-C797-4891-BE02-D94E43425B78}</a:tableStyleId>
              </a:tblPr>
              <a:tblGrid>
                <a:gridCol w="1511714">
                  <a:extLst>
                    <a:ext uri="{9D8B030D-6E8A-4147-A177-3AD203B41FA5}">
                      <a16:colId xmlns:a16="http://schemas.microsoft.com/office/drawing/2014/main" val="1155648654"/>
                    </a:ext>
                  </a:extLst>
                </a:gridCol>
                <a:gridCol w="1160482">
                  <a:extLst>
                    <a:ext uri="{9D8B030D-6E8A-4147-A177-3AD203B41FA5}">
                      <a16:colId xmlns:a16="http://schemas.microsoft.com/office/drawing/2014/main" val="2307773517"/>
                    </a:ext>
                  </a:extLst>
                </a:gridCol>
                <a:gridCol w="1336098">
                  <a:extLst>
                    <a:ext uri="{9D8B030D-6E8A-4147-A177-3AD203B41FA5}">
                      <a16:colId xmlns:a16="http://schemas.microsoft.com/office/drawing/2014/main" val="1333889601"/>
                    </a:ext>
                  </a:extLst>
                </a:gridCol>
                <a:gridCol w="1336098">
                  <a:extLst>
                    <a:ext uri="{9D8B030D-6E8A-4147-A177-3AD203B41FA5}">
                      <a16:colId xmlns:a16="http://schemas.microsoft.com/office/drawing/2014/main" val="2991800904"/>
                    </a:ext>
                  </a:extLst>
                </a:gridCol>
                <a:gridCol w="1336098">
                  <a:extLst>
                    <a:ext uri="{9D8B030D-6E8A-4147-A177-3AD203B41FA5}">
                      <a16:colId xmlns:a16="http://schemas.microsoft.com/office/drawing/2014/main" val="1661202518"/>
                    </a:ext>
                  </a:extLst>
                </a:gridCol>
                <a:gridCol w="1336098">
                  <a:extLst>
                    <a:ext uri="{9D8B030D-6E8A-4147-A177-3AD203B41FA5}">
                      <a16:colId xmlns:a16="http://schemas.microsoft.com/office/drawing/2014/main" val="2271406154"/>
                    </a:ext>
                  </a:extLst>
                </a:gridCol>
                <a:gridCol w="1336098">
                  <a:extLst>
                    <a:ext uri="{9D8B030D-6E8A-4147-A177-3AD203B41FA5}">
                      <a16:colId xmlns:a16="http://schemas.microsoft.com/office/drawing/2014/main" val="3326431849"/>
                    </a:ext>
                  </a:extLst>
                </a:gridCol>
                <a:gridCol w="1336098">
                  <a:extLst>
                    <a:ext uri="{9D8B030D-6E8A-4147-A177-3AD203B41FA5}">
                      <a16:colId xmlns:a16="http://schemas.microsoft.com/office/drawing/2014/main" val="2939671431"/>
                    </a:ext>
                  </a:extLst>
                </a:gridCol>
              </a:tblGrid>
              <a:tr h="553531">
                <a:tc>
                  <a:txBody>
                    <a:bodyPr/>
                    <a:lstStyle/>
                    <a:p>
                      <a:pPr algn="ctr"/>
                      <a:r>
                        <a:rPr lang="en-US" dirty="0"/>
                        <a:t>X</a:t>
                      </a:r>
                    </a:p>
                  </a:txBody>
                  <a:tcPr/>
                </a:tc>
                <a:tc>
                  <a:txBody>
                    <a:bodyPr/>
                    <a:lstStyle/>
                    <a:p>
                      <a:pPr algn="ctr"/>
                      <a:r>
                        <a:rPr lang="en-US" dirty="0"/>
                        <a:t>X1</a:t>
                      </a:r>
                    </a:p>
                  </a:txBody>
                  <a:tcPr/>
                </a:tc>
                <a:tc>
                  <a:txBody>
                    <a:bodyPr/>
                    <a:lstStyle/>
                    <a:p>
                      <a:pPr algn="ctr"/>
                      <a:r>
                        <a:rPr lang="en-US" dirty="0"/>
                        <a:t>X2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X7</a:t>
                      </a:r>
                    </a:p>
                  </a:txBody>
                  <a:tcPr/>
                </a:tc>
                <a:extLst>
                  <a:ext uri="{0D108BD9-81ED-4DB2-BD59-A6C34878D82A}">
                    <a16:rowId xmlns:a16="http://schemas.microsoft.com/office/drawing/2014/main" val="950305478"/>
                  </a:ext>
                </a:extLst>
              </a:tr>
            </a:tbl>
          </a:graphicData>
        </a:graphic>
      </p:graphicFrame>
      <p:cxnSp>
        <p:nvCxnSpPr>
          <p:cNvPr id="7" name="Straight Arrow Connector 6">
            <a:extLst>
              <a:ext uri="{FF2B5EF4-FFF2-40B4-BE49-F238E27FC236}">
                <a16:creationId xmlns:a16="http://schemas.microsoft.com/office/drawing/2014/main" id="{9F026BAF-F5E7-7B07-AB12-E97CDD119A07}"/>
              </a:ext>
            </a:extLst>
          </p:cNvPr>
          <p:cNvCxnSpPr/>
          <p:nvPr/>
        </p:nvCxnSpPr>
        <p:spPr>
          <a:xfrm>
            <a:off x="8226089"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FF1F3C3C-0480-517E-2AEE-F6A4366E203C}"/>
              </a:ext>
            </a:extLst>
          </p:cNvPr>
          <p:cNvSpPr txBox="1"/>
          <p:nvPr/>
        </p:nvSpPr>
        <p:spPr>
          <a:xfrm>
            <a:off x="7502514" y="4329814"/>
            <a:ext cx="2585884" cy="2308324"/>
          </a:xfrm>
          <a:prstGeom prst="rect">
            <a:avLst/>
          </a:prstGeom>
          <a:noFill/>
        </p:spPr>
        <p:txBody>
          <a:bodyPr wrap="square" rtlCol="0">
            <a:spAutoFit/>
          </a:bodyPr>
          <a:lstStyle/>
          <a:p>
            <a:r>
              <a:rPr lang="en-US" sz="2400" b="1" dirty="0"/>
              <a:t>15 - 1 = 14</a:t>
            </a:r>
          </a:p>
          <a:p>
            <a:r>
              <a:rPr lang="en-US" sz="2400" b="1" dirty="0"/>
              <a:t>14 - 2 = 12</a:t>
            </a:r>
          </a:p>
          <a:p>
            <a:r>
              <a:rPr lang="en-US" sz="2400" b="1" dirty="0"/>
              <a:t>12 - 4 = 8</a:t>
            </a:r>
          </a:p>
          <a:p>
            <a:r>
              <a:rPr lang="en-US" sz="2400" b="1" dirty="0"/>
              <a:t>8 – 5 = 3</a:t>
            </a:r>
          </a:p>
          <a:p>
            <a:r>
              <a:rPr lang="en-US" sz="2400" b="1" dirty="0"/>
              <a:t>3 – 1 = 2</a:t>
            </a:r>
          </a:p>
          <a:p>
            <a:endParaRPr lang="en-US" sz="2400" b="1" dirty="0"/>
          </a:p>
        </p:txBody>
      </p:sp>
      <p:cxnSp>
        <p:nvCxnSpPr>
          <p:cNvPr id="9" name="Straight Arrow Connector 8">
            <a:extLst>
              <a:ext uri="{FF2B5EF4-FFF2-40B4-BE49-F238E27FC236}">
                <a16:creationId xmlns:a16="http://schemas.microsoft.com/office/drawing/2014/main" id="{9310EAB6-F428-E538-DD11-4281AB62FA5D}"/>
              </a:ext>
            </a:extLst>
          </p:cNvPr>
          <p:cNvCxnSpPr/>
          <p:nvPr/>
        </p:nvCxnSpPr>
        <p:spPr>
          <a:xfrm>
            <a:off x="2954594"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02AD5E5-339A-62D9-EDD5-63B579332715}"/>
              </a:ext>
            </a:extLst>
          </p:cNvPr>
          <p:cNvCxnSpPr/>
          <p:nvPr/>
        </p:nvCxnSpPr>
        <p:spPr>
          <a:xfrm>
            <a:off x="9571703"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A790CD5-9A06-E56C-1DD8-2DE7BCF372CE}"/>
              </a:ext>
            </a:extLst>
          </p:cNvPr>
          <p:cNvCxnSpPr/>
          <p:nvPr/>
        </p:nvCxnSpPr>
        <p:spPr>
          <a:xfrm>
            <a:off x="5574790"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F2E69157-E2C4-6CE3-82A3-182BBFC8443D}"/>
              </a:ext>
            </a:extLst>
          </p:cNvPr>
          <p:cNvCxnSpPr/>
          <p:nvPr/>
        </p:nvCxnSpPr>
        <p:spPr>
          <a:xfrm>
            <a:off x="10918421"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62955BE7-B8A2-7BF1-8747-216A86913B68}"/>
              </a:ext>
            </a:extLst>
          </p:cNvPr>
          <p:cNvSpPr txBox="1"/>
          <p:nvPr/>
        </p:nvSpPr>
        <p:spPr>
          <a:xfrm>
            <a:off x="9508395" y="4329814"/>
            <a:ext cx="1592927" cy="461665"/>
          </a:xfrm>
          <a:prstGeom prst="rect">
            <a:avLst/>
          </a:prstGeom>
          <a:noFill/>
        </p:spPr>
        <p:txBody>
          <a:bodyPr wrap="square">
            <a:spAutoFit/>
          </a:bodyPr>
          <a:lstStyle/>
          <a:p>
            <a:r>
              <a:rPr lang="en-US" sz="2400" b="1" dirty="0"/>
              <a:t>2 – 2 = 0</a:t>
            </a:r>
          </a:p>
        </p:txBody>
      </p:sp>
      <p:sp>
        <p:nvSpPr>
          <p:cNvPr id="15" name="TextBox 14">
            <a:extLst>
              <a:ext uri="{FF2B5EF4-FFF2-40B4-BE49-F238E27FC236}">
                <a16:creationId xmlns:a16="http://schemas.microsoft.com/office/drawing/2014/main" id="{F5139B74-1508-38EF-6616-4120A643959B}"/>
              </a:ext>
            </a:extLst>
          </p:cNvPr>
          <p:cNvSpPr txBox="1"/>
          <p:nvPr/>
        </p:nvSpPr>
        <p:spPr>
          <a:xfrm>
            <a:off x="3969876" y="3442520"/>
            <a:ext cx="516394" cy="369332"/>
          </a:xfrm>
          <a:prstGeom prst="rect">
            <a:avLst/>
          </a:prstGeom>
          <a:noFill/>
        </p:spPr>
        <p:txBody>
          <a:bodyPr wrap="square" rtlCol="0">
            <a:spAutoFit/>
          </a:bodyPr>
          <a:lstStyle/>
          <a:p>
            <a:r>
              <a:rPr lang="en-US" dirty="0"/>
              <a:t>2/3</a:t>
            </a:r>
          </a:p>
        </p:txBody>
      </p:sp>
    </p:spTree>
    <p:extLst>
      <p:ext uri="{BB962C8B-B14F-4D97-AF65-F5344CB8AC3E}">
        <p14:creationId xmlns:p14="http://schemas.microsoft.com/office/powerpoint/2010/main" val="2241898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688-7155-4E67-9DD1-C229F29391A1}"/>
              </a:ext>
            </a:extLst>
          </p:cNvPr>
          <p:cNvSpPr>
            <a:spLocks noGrp="1"/>
          </p:cNvSpPr>
          <p:nvPr>
            <p:ph type="title"/>
          </p:nvPr>
        </p:nvSpPr>
        <p:spPr/>
        <p:txBody>
          <a:bodyPr/>
          <a:lstStyle/>
          <a:p>
            <a:r>
              <a:rPr lang="en-US" dirty="0"/>
              <a:t>Knapsack Problem</a:t>
            </a:r>
          </a:p>
        </p:txBody>
      </p:sp>
      <p:graphicFrame>
        <p:nvGraphicFramePr>
          <p:cNvPr id="4" name="Table 4">
            <a:extLst>
              <a:ext uri="{FF2B5EF4-FFF2-40B4-BE49-F238E27FC236}">
                <a16:creationId xmlns:a16="http://schemas.microsoft.com/office/drawing/2014/main" id="{51EC872B-BF95-46EF-89AD-B1598EB620ED}"/>
              </a:ext>
            </a:extLst>
          </p:cNvPr>
          <p:cNvGraphicFramePr>
            <a:graphicFrameLocks noGrp="1"/>
          </p:cNvGraphicFramePr>
          <p:nvPr>
            <p:ph idx="1"/>
          </p:nvPr>
        </p:nvGraphicFramePr>
        <p:xfrm>
          <a:off x="855800" y="1532580"/>
          <a:ext cx="10688783" cy="2023124"/>
        </p:xfrm>
        <a:graphic>
          <a:graphicData uri="http://schemas.openxmlformats.org/drawingml/2006/table">
            <a:tbl>
              <a:tblPr firstRow="1" bandRow="1">
                <a:tableStyleId>{D7AC3CCA-C797-4891-BE02-D94E43425B78}</a:tableStyleId>
              </a:tblPr>
              <a:tblGrid>
                <a:gridCol w="1587781">
                  <a:extLst>
                    <a:ext uri="{9D8B030D-6E8A-4147-A177-3AD203B41FA5}">
                      <a16:colId xmlns:a16="http://schemas.microsoft.com/office/drawing/2014/main" val="2270049896"/>
                    </a:ext>
                  </a:extLst>
                </a:gridCol>
                <a:gridCol w="1084414">
                  <a:extLst>
                    <a:ext uri="{9D8B030D-6E8A-4147-A177-3AD203B41FA5}">
                      <a16:colId xmlns:a16="http://schemas.microsoft.com/office/drawing/2014/main" val="3143657965"/>
                    </a:ext>
                  </a:extLst>
                </a:gridCol>
                <a:gridCol w="1336098">
                  <a:extLst>
                    <a:ext uri="{9D8B030D-6E8A-4147-A177-3AD203B41FA5}">
                      <a16:colId xmlns:a16="http://schemas.microsoft.com/office/drawing/2014/main" val="1379189551"/>
                    </a:ext>
                  </a:extLst>
                </a:gridCol>
                <a:gridCol w="1336098">
                  <a:extLst>
                    <a:ext uri="{9D8B030D-6E8A-4147-A177-3AD203B41FA5}">
                      <a16:colId xmlns:a16="http://schemas.microsoft.com/office/drawing/2014/main" val="3664052568"/>
                    </a:ext>
                  </a:extLst>
                </a:gridCol>
                <a:gridCol w="1336098">
                  <a:extLst>
                    <a:ext uri="{9D8B030D-6E8A-4147-A177-3AD203B41FA5}">
                      <a16:colId xmlns:a16="http://schemas.microsoft.com/office/drawing/2014/main" val="3921527631"/>
                    </a:ext>
                  </a:extLst>
                </a:gridCol>
                <a:gridCol w="1336098">
                  <a:extLst>
                    <a:ext uri="{9D8B030D-6E8A-4147-A177-3AD203B41FA5}">
                      <a16:colId xmlns:a16="http://schemas.microsoft.com/office/drawing/2014/main" val="885912879"/>
                    </a:ext>
                  </a:extLst>
                </a:gridCol>
                <a:gridCol w="1336098">
                  <a:extLst>
                    <a:ext uri="{9D8B030D-6E8A-4147-A177-3AD203B41FA5}">
                      <a16:colId xmlns:a16="http://schemas.microsoft.com/office/drawing/2014/main" val="220881091"/>
                    </a:ext>
                  </a:extLst>
                </a:gridCol>
                <a:gridCol w="1336098">
                  <a:extLst>
                    <a:ext uri="{9D8B030D-6E8A-4147-A177-3AD203B41FA5}">
                      <a16:colId xmlns:a16="http://schemas.microsoft.com/office/drawing/2014/main" val="3702560307"/>
                    </a:ext>
                  </a:extLst>
                </a:gridCol>
              </a:tblGrid>
              <a:tr h="505781">
                <a:tc>
                  <a:txBody>
                    <a:bodyPr/>
                    <a:lstStyle/>
                    <a:p>
                      <a:r>
                        <a:rPr lang="en-US" dirty="0"/>
                        <a:t>Objects (O)</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1779070612"/>
                  </a:ext>
                </a:extLst>
              </a:tr>
              <a:tr h="505781">
                <a:tc>
                  <a:txBody>
                    <a:bodyPr/>
                    <a:lstStyle/>
                    <a:p>
                      <a:r>
                        <a:rPr lang="en-US" dirty="0"/>
                        <a:t>Profits (P)</a:t>
                      </a:r>
                    </a:p>
                  </a:txBody>
                  <a:tcPr/>
                </a:tc>
                <a:tc>
                  <a:txBody>
                    <a:bodyPr/>
                    <a:lstStyle/>
                    <a:p>
                      <a:pPr algn="ctr"/>
                      <a:r>
                        <a:rPr lang="en-US" dirty="0"/>
                        <a:t>10</a:t>
                      </a:r>
                    </a:p>
                  </a:txBody>
                  <a:tcPr/>
                </a:tc>
                <a:tc>
                  <a:txBody>
                    <a:bodyPr/>
                    <a:lstStyle/>
                    <a:p>
                      <a:pPr algn="ctr"/>
                      <a:r>
                        <a:rPr lang="en-US" dirty="0"/>
                        <a:t>5</a:t>
                      </a:r>
                    </a:p>
                  </a:txBody>
                  <a:tcPr/>
                </a:tc>
                <a:tc>
                  <a:txBody>
                    <a:bodyPr/>
                    <a:lstStyle/>
                    <a:p>
                      <a:pPr algn="ctr"/>
                      <a:r>
                        <a:rPr lang="en-US" dirty="0"/>
                        <a:t>15</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18</a:t>
                      </a:r>
                    </a:p>
                  </a:txBody>
                  <a:tcPr/>
                </a:tc>
                <a:tc>
                  <a:txBody>
                    <a:bodyPr/>
                    <a:lstStyle/>
                    <a:p>
                      <a:pPr algn="ctr"/>
                      <a:r>
                        <a:rPr lang="en-US" dirty="0"/>
                        <a:t>3</a:t>
                      </a:r>
                    </a:p>
                  </a:txBody>
                  <a:tcPr/>
                </a:tc>
                <a:extLst>
                  <a:ext uri="{0D108BD9-81ED-4DB2-BD59-A6C34878D82A}">
                    <a16:rowId xmlns:a16="http://schemas.microsoft.com/office/drawing/2014/main" val="487444049"/>
                  </a:ext>
                </a:extLst>
              </a:tr>
              <a:tr h="505781">
                <a:tc>
                  <a:txBody>
                    <a:bodyPr/>
                    <a:lstStyle/>
                    <a:p>
                      <a:r>
                        <a:rPr lang="en-US" dirty="0"/>
                        <a:t>Weight (W)</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7</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3636328919"/>
                  </a:ext>
                </a:extLst>
              </a:tr>
              <a:tr h="505781">
                <a:tc>
                  <a:txBody>
                    <a:bodyPr/>
                    <a:lstStyle/>
                    <a:p>
                      <a:r>
                        <a:rPr lang="en-US" dirty="0"/>
                        <a:t>P/W</a:t>
                      </a:r>
                    </a:p>
                  </a:txBody>
                  <a:tcPr>
                    <a:solidFill>
                      <a:srgbClr val="FFC000"/>
                    </a:solidFill>
                  </a:tcPr>
                </a:tc>
                <a:tc>
                  <a:txBody>
                    <a:bodyPr/>
                    <a:lstStyle/>
                    <a:p>
                      <a:pPr algn="ctr"/>
                      <a:r>
                        <a:rPr lang="en-US" dirty="0"/>
                        <a:t>5</a:t>
                      </a:r>
                    </a:p>
                  </a:txBody>
                  <a:tcPr>
                    <a:solidFill>
                      <a:srgbClr val="FFC000"/>
                    </a:solidFill>
                  </a:tcPr>
                </a:tc>
                <a:tc>
                  <a:txBody>
                    <a:bodyPr/>
                    <a:lstStyle/>
                    <a:p>
                      <a:pPr algn="ctr"/>
                      <a:r>
                        <a:rPr lang="en-US" dirty="0"/>
                        <a:t>1.3</a:t>
                      </a:r>
                    </a:p>
                  </a:txBody>
                  <a:tcPr>
                    <a:solidFill>
                      <a:srgbClr val="FFC000"/>
                    </a:solidFill>
                  </a:tcPr>
                </a:tc>
                <a:tc>
                  <a:txBody>
                    <a:bodyPr/>
                    <a:lstStyle/>
                    <a:p>
                      <a:pPr algn="ctr"/>
                      <a:r>
                        <a:rPr lang="en-US" dirty="0"/>
                        <a:t>3</a:t>
                      </a:r>
                    </a:p>
                  </a:txBody>
                  <a:tcPr>
                    <a:solidFill>
                      <a:srgbClr val="FFC000"/>
                    </a:solidFill>
                  </a:tcPr>
                </a:tc>
                <a:tc>
                  <a:txBody>
                    <a:bodyPr/>
                    <a:lstStyle/>
                    <a:p>
                      <a:pPr algn="ctr"/>
                      <a:r>
                        <a:rPr lang="en-US" dirty="0"/>
                        <a:t>1</a:t>
                      </a:r>
                    </a:p>
                  </a:txBody>
                  <a:tcPr>
                    <a:solidFill>
                      <a:srgbClr val="FFC000"/>
                    </a:solidFill>
                  </a:tcPr>
                </a:tc>
                <a:tc>
                  <a:txBody>
                    <a:bodyPr/>
                    <a:lstStyle/>
                    <a:p>
                      <a:pPr algn="ctr"/>
                      <a:r>
                        <a:rPr lang="en-US" dirty="0"/>
                        <a:t>6</a:t>
                      </a:r>
                    </a:p>
                  </a:txBody>
                  <a:tcPr>
                    <a:solidFill>
                      <a:srgbClr val="FFC000"/>
                    </a:solidFill>
                  </a:tcPr>
                </a:tc>
                <a:tc>
                  <a:txBody>
                    <a:bodyPr/>
                    <a:lstStyle/>
                    <a:p>
                      <a:pPr algn="ctr"/>
                      <a:r>
                        <a:rPr lang="en-US" dirty="0"/>
                        <a:t>4.5</a:t>
                      </a:r>
                    </a:p>
                  </a:txBody>
                  <a:tcPr>
                    <a:solidFill>
                      <a:srgbClr val="FFC000"/>
                    </a:solidFill>
                  </a:tcPr>
                </a:tc>
                <a:tc>
                  <a:txBody>
                    <a:bodyPr/>
                    <a:lstStyle/>
                    <a:p>
                      <a:pPr algn="ctr"/>
                      <a:r>
                        <a:rPr lang="en-US" dirty="0"/>
                        <a:t>3</a:t>
                      </a:r>
                    </a:p>
                  </a:txBody>
                  <a:tcPr>
                    <a:solidFill>
                      <a:srgbClr val="FFC000"/>
                    </a:solidFill>
                  </a:tcPr>
                </a:tc>
                <a:extLst>
                  <a:ext uri="{0D108BD9-81ED-4DB2-BD59-A6C34878D82A}">
                    <a16:rowId xmlns:a16="http://schemas.microsoft.com/office/drawing/2014/main" val="3515828135"/>
                  </a:ext>
                </a:extLst>
              </a:tr>
            </a:tbl>
          </a:graphicData>
        </a:graphic>
      </p:graphicFrame>
      <p:sp>
        <p:nvSpPr>
          <p:cNvPr id="5" name="Flowchart: Magnetic Disk 4">
            <a:extLst>
              <a:ext uri="{FF2B5EF4-FFF2-40B4-BE49-F238E27FC236}">
                <a16:creationId xmlns:a16="http://schemas.microsoft.com/office/drawing/2014/main" id="{76A15D96-67EF-47BF-993E-D68069717471}"/>
              </a:ext>
            </a:extLst>
          </p:cNvPr>
          <p:cNvSpPr/>
          <p:nvPr/>
        </p:nvSpPr>
        <p:spPr>
          <a:xfrm>
            <a:off x="4953000" y="4329814"/>
            <a:ext cx="2286000" cy="2149937"/>
          </a:xfrm>
          <a:prstGeom prst="flowChartMagneticDisk">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15Kg</a:t>
            </a:r>
          </a:p>
        </p:txBody>
      </p:sp>
      <p:sp>
        <p:nvSpPr>
          <p:cNvPr id="3" name="Footer Placeholder 2">
            <a:extLst>
              <a:ext uri="{FF2B5EF4-FFF2-40B4-BE49-F238E27FC236}">
                <a16:creationId xmlns:a16="http://schemas.microsoft.com/office/drawing/2014/main" id="{ECF104E7-E59F-A7B6-53F1-D97DD4716E89}"/>
              </a:ext>
            </a:extLst>
          </p:cNvPr>
          <p:cNvSpPr>
            <a:spLocks noGrp="1"/>
          </p:cNvSpPr>
          <p:nvPr>
            <p:ph type="ftr" sz="quarter" idx="11"/>
          </p:nvPr>
        </p:nvSpPr>
        <p:spPr/>
        <p:txBody>
          <a:bodyPr/>
          <a:lstStyle/>
          <a:p>
            <a:r>
              <a:rPr lang="en-US"/>
              <a:t>Copyright @ Dept of IT, CBIT</a:t>
            </a:r>
          </a:p>
        </p:txBody>
      </p:sp>
      <p:graphicFrame>
        <p:nvGraphicFramePr>
          <p:cNvPr id="6" name="Table 5">
            <a:extLst>
              <a:ext uri="{FF2B5EF4-FFF2-40B4-BE49-F238E27FC236}">
                <a16:creationId xmlns:a16="http://schemas.microsoft.com/office/drawing/2014/main" id="{CB3F4510-6F22-7ABF-7C98-8A1496BB53DA}"/>
              </a:ext>
            </a:extLst>
          </p:cNvPr>
          <p:cNvGraphicFramePr>
            <a:graphicFrameLocks noGrp="1"/>
          </p:cNvGraphicFramePr>
          <p:nvPr/>
        </p:nvGraphicFramePr>
        <p:xfrm>
          <a:off x="855799" y="3687923"/>
          <a:ext cx="10688784" cy="553531"/>
        </p:xfrm>
        <a:graphic>
          <a:graphicData uri="http://schemas.openxmlformats.org/drawingml/2006/table">
            <a:tbl>
              <a:tblPr firstRow="1" bandRow="1">
                <a:tableStyleId>{D7AC3CCA-C797-4891-BE02-D94E43425B78}</a:tableStyleId>
              </a:tblPr>
              <a:tblGrid>
                <a:gridCol w="1511714">
                  <a:extLst>
                    <a:ext uri="{9D8B030D-6E8A-4147-A177-3AD203B41FA5}">
                      <a16:colId xmlns:a16="http://schemas.microsoft.com/office/drawing/2014/main" val="1155648654"/>
                    </a:ext>
                  </a:extLst>
                </a:gridCol>
                <a:gridCol w="1160482">
                  <a:extLst>
                    <a:ext uri="{9D8B030D-6E8A-4147-A177-3AD203B41FA5}">
                      <a16:colId xmlns:a16="http://schemas.microsoft.com/office/drawing/2014/main" val="2307773517"/>
                    </a:ext>
                  </a:extLst>
                </a:gridCol>
                <a:gridCol w="1336098">
                  <a:extLst>
                    <a:ext uri="{9D8B030D-6E8A-4147-A177-3AD203B41FA5}">
                      <a16:colId xmlns:a16="http://schemas.microsoft.com/office/drawing/2014/main" val="1333889601"/>
                    </a:ext>
                  </a:extLst>
                </a:gridCol>
                <a:gridCol w="1336098">
                  <a:extLst>
                    <a:ext uri="{9D8B030D-6E8A-4147-A177-3AD203B41FA5}">
                      <a16:colId xmlns:a16="http://schemas.microsoft.com/office/drawing/2014/main" val="2991800904"/>
                    </a:ext>
                  </a:extLst>
                </a:gridCol>
                <a:gridCol w="1336098">
                  <a:extLst>
                    <a:ext uri="{9D8B030D-6E8A-4147-A177-3AD203B41FA5}">
                      <a16:colId xmlns:a16="http://schemas.microsoft.com/office/drawing/2014/main" val="1661202518"/>
                    </a:ext>
                  </a:extLst>
                </a:gridCol>
                <a:gridCol w="1336098">
                  <a:extLst>
                    <a:ext uri="{9D8B030D-6E8A-4147-A177-3AD203B41FA5}">
                      <a16:colId xmlns:a16="http://schemas.microsoft.com/office/drawing/2014/main" val="2271406154"/>
                    </a:ext>
                  </a:extLst>
                </a:gridCol>
                <a:gridCol w="1336098">
                  <a:extLst>
                    <a:ext uri="{9D8B030D-6E8A-4147-A177-3AD203B41FA5}">
                      <a16:colId xmlns:a16="http://schemas.microsoft.com/office/drawing/2014/main" val="3326431849"/>
                    </a:ext>
                  </a:extLst>
                </a:gridCol>
                <a:gridCol w="1336098">
                  <a:extLst>
                    <a:ext uri="{9D8B030D-6E8A-4147-A177-3AD203B41FA5}">
                      <a16:colId xmlns:a16="http://schemas.microsoft.com/office/drawing/2014/main" val="2939671431"/>
                    </a:ext>
                  </a:extLst>
                </a:gridCol>
              </a:tblGrid>
              <a:tr h="553531">
                <a:tc>
                  <a:txBody>
                    <a:bodyPr/>
                    <a:lstStyle/>
                    <a:p>
                      <a:pPr algn="ctr"/>
                      <a:r>
                        <a:rPr lang="en-US" dirty="0"/>
                        <a:t>X</a:t>
                      </a:r>
                    </a:p>
                  </a:txBody>
                  <a:tcPr/>
                </a:tc>
                <a:tc>
                  <a:txBody>
                    <a:bodyPr/>
                    <a:lstStyle/>
                    <a:p>
                      <a:pPr algn="ctr"/>
                      <a:r>
                        <a:rPr lang="en-US" dirty="0"/>
                        <a:t>X1</a:t>
                      </a:r>
                    </a:p>
                  </a:txBody>
                  <a:tcPr/>
                </a:tc>
                <a:tc>
                  <a:txBody>
                    <a:bodyPr/>
                    <a:lstStyle/>
                    <a:p>
                      <a:pPr algn="ctr"/>
                      <a:r>
                        <a:rPr lang="en-US" dirty="0"/>
                        <a:t>X2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X7</a:t>
                      </a:r>
                    </a:p>
                  </a:txBody>
                  <a:tcPr/>
                </a:tc>
                <a:extLst>
                  <a:ext uri="{0D108BD9-81ED-4DB2-BD59-A6C34878D82A}">
                    <a16:rowId xmlns:a16="http://schemas.microsoft.com/office/drawing/2014/main" val="950305478"/>
                  </a:ext>
                </a:extLst>
              </a:tr>
            </a:tbl>
          </a:graphicData>
        </a:graphic>
      </p:graphicFrame>
      <p:cxnSp>
        <p:nvCxnSpPr>
          <p:cNvPr id="7" name="Straight Arrow Connector 6">
            <a:extLst>
              <a:ext uri="{FF2B5EF4-FFF2-40B4-BE49-F238E27FC236}">
                <a16:creationId xmlns:a16="http://schemas.microsoft.com/office/drawing/2014/main" id="{9F026BAF-F5E7-7B07-AB12-E97CDD119A07}"/>
              </a:ext>
            </a:extLst>
          </p:cNvPr>
          <p:cNvCxnSpPr/>
          <p:nvPr/>
        </p:nvCxnSpPr>
        <p:spPr>
          <a:xfrm>
            <a:off x="8226089"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FF1F3C3C-0480-517E-2AEE-F6A4366E203C}"/>
              </a:ext>
            </a:extLst>
          </p:cNvPr>
          <p:cNvSpPr txBox="1"/>
          <p:nvPr/>
        </p:nvSpPr>
        <p:spPr>
          <a:xfrm>
            <a:off x="7502514" y="4329814"/>
            <a:ext cx="2585884" cy="2308324"/>
          </a:xfrm>
          <a:prstGeom prst="rect">
            <a:avLst/>
          </a:prstGeom>
          <a:noFill/>
        </p:spPr>
        <p:txBody>
          <a:bodyPr wrap="square" rtlCol="0">
            <a:spAutoFit/>
          </a:bodyPr>
          <a:lstStyle/>
          <a:p>
            <a:r>
              <a:rPr lang="en-US" sz="2400" b="1" dirty="0"/>
              <a:t>15 - 1 = 14</a:t>
            </a:r>
          </a:p>
          <a:p>
            <a:r>
              <a:rPr lang="en-US" sz="2400" b="1" dirty="0"/>
              <a:t>14 - 2 = 12</a:t>
            </a:r>
          </a:p>
          <a:p>
            <a:r>
              <a:rPr lang="en-US" sz="2400" b="1" dirty="0"/>
              <a:t>12 - 4 = 8</a:t>
            </a:r>
          </a:p>
          <a:p>
            <a:r>
              <a:rPr lang="en-US" sz="2400" b="1" dirty="0"/>
              <a:t>8 – 5 = 3</a:t>
            </a:r>
          </a:p>
          <a:p>
            <a:r>
              <a:rPr lang="en-US" sz="2400" b="1" dirty="0"/>
              <a:t>3 – 1 = 2</a:t>
            </a:r>
          </a:p>
          <a:p>
            <a:endParaRPr lang="en-US" sz="2400" b="1" dirty="0"/>
          </a:p>
        </p:txBody>
      </p:sp>
      <p:cxnSp>
        <p:nvCxnSpPr>
          <p:cNvPr id="9" name="Straight Arrow Connector 8">
            <a:extLst>
              <a:ext uri="{FF2B5EF4-FFF2-40B4-BE49-F238E27FC236}">
                <a16:creationId xmlns:a16="http://schemas.microsoft.com/office/drawing/2014/main" id="{9310EAB6-F428-E538-DD11-4281AB62FA5D}"/>
              </a:ext>
            </a:extLst>
          </p:cNvPr>
          <p:cNvCxnSpPr/>
          <p:nvPr/>
        </p:nvCxnSpPr>
        <p:spPr>
          <a:xfrm>
            <a:off x="2954594"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02AD5E5-339A-62D9-EDD5-63B579332715}"/>
              </a:ext>
            </a:extLst>
          </p:cNvPr>
          <p:cNvCxnSpPr/>
          <p:nvPr/>
        </p:nvCxnSpPr>
        <p:spPr>
          <a:xfrm>
            <a:off x="9571703"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A790CD5-9A06-E56C-1DD8-2DE7BCF372CE}"/>
              </a:ext>
            </a:extLst>
          </p:cNvPr>
          <p:cNvCxnSpPr/>
          <p:nvPr/>
        </p:nvCxnSpPr>
        <p:spPr>
          <a:xfrm>
            <a:off x="5574790"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F2E69157-E2C4-6CE3-82A3-182BBFC8443D}"/>
              </a:ext>
            </a:extLst>
          </p:cNvPr>
          <p:cNvCxnSpPr/>
          <p:nvPr/>
        </p:nvCxnSpPr>
        <p:spPr>
          <a:xfrm>
            <a:off x="10918421"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62955BE7-B8A2-7BF1-8747-216A86913B68}"/>
              </a:ext>
            </a:extLst>
          </p:cNvPr>
          <p:cNvSpPr txBox="1"/>
          <p:nvPr/>
        </p:nvSpPr>
        <p:spPr>
          <a:xfrm>
            <a:off x="9508395" y="4329814"/>
            <a:ext cx="1592927" cy="461665"/>
          </a:xfrm>
          <a:prstGeom prst="rect">
            <a:avLst/>
          </a:prstGeom>
          <a:noFill/>
        </p:spPr>
        <p:txBody>
          <a:bodyPr wrap="square">
            <a:spAutoFit/>
          </a:bodyPr>
          <a:lstStyle/>
          <a:p>
            <a:r>
              <a:rPr lang="en-US" sz="2400" b="1" dirty="0"/>
              <a:t>2 – 2 = 0</a:t>
            </a:r>
          </a:p>
        </p:txBody>
      </p:sp>
      <p:sp>
        <p:nvSpPr>
          <p:cNvPr id="15" name="TextBox 14">
            <a:extLst>
              <a:ext uri="{FF2B5EF4-FFF2-40B4-BE49-F238E27FC236}">
                <a16:creationId xmlns:a16="http://schemas.microsoft.com/office/drawing/2014/main" id="{F5139B74-1508-38EF-6616-4120A643959B}"/>
              </a:ext>
            </a:extLst>
          </p:cNvPr>
          <p:cNvSpPr txBox="1"/>
          <p:nvPr/>
        </p:nvSpPr>
        <p:spPr>
          <a:xfrm>
            <a:off x="3969876" y="3442520"/>
            <a:ext cx="516394" cy="369332"/>
          </a:xfrm>
          <a:prstGeom prst="rect">
            <a:avLst/>
          </a:prstGeom>
          <a:noFill/>
        </p:spPr>
        <p:txBody>
          <a:bodyPr wrap="square" rtlCol="0">
            <a:spAutoFit/>
          </a:bodyPr>
          <a:lstStyle/>
          <a:p>
            <a:r>
              <a:rPr lang="en-US" dirty="0"/>
              <a:t>2/3</a:t>
            </a:r>
          </a:p>
        </p:txBody>
      </p:sp>
      <p:sp>
        <p:nvSpPr>
          <p:cNvPr id="13" name="TextBox 12">
            <a:extLst>
              <a:ext uri="{FF2B5EF4-FFF2-40B4-BE49-F238E27FC236}">
                <a16:creationId xmlns:a16="http://schemas.microsoft.com/office/drawing/2014/main" id="{335A615C-258C-645D-5779-02DFFD6911A2}"/>
              </a:ext>
            </a:extLst>
          </p:cNvPr>
          <p:cNvSpPr txBox="1"/>
          <p:nvPr/>
        </p:nvSpPr>
        <p:spPr>
          <a:xfrm>
            <a:off x="6722606" y="3442520"/>
            <a:ext cx="516394"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291829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7CEF-6FD1-4DEB-FDCE-FCBBDD072B35}"/>
              </a:ext>
            </a:extLst>
          </p:cNvPr>
          <p:cNvSpPr>
            <a:spLocks noGrp="1"/>
          </p:cNvSpPr>
          <p:nvPr>
            <p:ph type="title"/>
          </p:nvPr>
        </p:nvSpPr>
        <p:spPr/>
        <p:txBody>
          <a:bodyPr/>
          <a:lstStyle/>
          <a:p>
            <a:r>
              <a:rPr lang="en-US" dirty="0"/>
              <a:t>Greedy Method</a:t>
            </a:r>
          </a:p>
        </p:txBody>
      </p:sp>
      <p:sp>
        <p:nvSpPr>
          <p:cNvPr id="3" name="Content Placeholder 2">
            <a:extLst>
              <a:ext uri="{FF2B5EF4-FFF2-40B4-BE49-F238E27FC236}">
                <a16:creationId xmlns:a16="http://schemas.microsoft.com/office/drawing/2014/main" id="{65EB488E-EF93-0360-A3A8-F3527407AB13}"/>
              </a:ext>
            </a:extLst>
          </p:cNvPr>
          <p:cNvSpPr>
            <a:spLocks noGrp="1"/>
          </p:cNvSpPr>
          <p:nvPr>
            <p:ph idx="1"/>
          </p:nvPr>
        </p:nvSpPr>
        <p:spPr/>
        <p:txBody>
          <a:bodyPr/>
          <a:lstStyle/>
          <a:p>
            <a:r>
              <a:rPr lang="en-US" dirty="0"/>
              <a:t>Many optimization problems can be solved using a greedy approach.</a:t>
            </a:r>
          </a:p>
          <a:p>
            <a:r>
              <a:rPr lang="en-US" dirty="0"/>
              <a:t>The basic principle is that </a:t>
            </a:r>
            <a:r>
              <a:rPr lang="en-US" b="1" i="1" dirty="0"/>
              <a:t>local optimal decisions </a:t>
            </a:r>
            <a:r>
              <a:rPr lang="en-US" dirty="0"/>
              <a:t>may be used to build an optimal solution.</a:t>
            </a:r>
          </a:p>
          <a:p>
            <a:r>
              <a:rPr lang="en-US" dirty="0"/>
              <a:t>But the greedy approach may not always lead to an optimal solution overall for all problems</a:t>
            </a:r>
          </a:p>
          <a:p>
            <a:r>
              <a:rPr lang="en-US" dirty="0"/>
              <a:t>The key is knowing which problems will work with this approach and which will not.</a:t>
            </a:r>
          </a:p>
          <a:p>
            <a:endParaRPr lang="en-US" dirty="0"/>
          </a:p>
        </p:txBody>
      </p:sp>
      <p:sp>
        <p:nvSpPr>
          <p:cNvPr id="4" name="Footer Placeholder 3">
            <a:extLst>
              <a:ext uri="{FF2B5EF4-FFF2-40B4-BE49-F238E27FC236}">
                <a16:creationId xmlns:a16="http://schemas.microsoft.com/office/drawing/2014/main" id="{8AE33235-65BB-7022-8FFD-6683B22DCFA2}"/>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1252928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688-7155-4E67-9DD1-C229F29391A1}"/>
              </a:ext>
            </a:extLst>
          </p:cNvPr>
          <p:cNvSpPr>
            <a:spLocks noGrp="1"/>
          </p:cNvSpPr>
          <p:nvPr>
            <p:ph type="title"/>
          </p:nvPr>
        </p:nvSpPr>
        <p:spPr/>
        <p:txBody>
          <a:bodyPr/>
          <a:lstStyle/>
          <a:p>
            <a:r>
              <a:rPr lang="en-US" dirty="0"/>
              <a:t>Knapsack Problem</a:t>
            </a:r>
          </a:p>
        </p:txBody>
      </p:sp>
      <p:graphicFrame>
        <p:nvGraphicFramePr>
          <p:cNvPr id="4" name="Table 4">
            <a:extLst>
              <a:ext uri="{FF2B5EF4-FFF2-40B4-BE49-F238E27FC236}">
                <a16:creationId xmlns:a16="http://schemas.microsoft.com/office/drawing/2014/main" id="{51EC872B-BF95-46EF-89AD-B1598EB620ED}"/>
              </a:ext>
            </a:extLst>
          </p:cNvPr>
          <p:cNvGraphicFramePr>
            <a:graphicFrameLocks noGrp="1"/>
          </p:cNvGraphicFramePr>
          <p:nvPr>
            <p:ph idx="1"/>
          </p:nvPr>
        </p:nvGraphicFramePr>
        <p:xfrm>
          <a:off x="855800" y="1532580"/>
          <a:ext cx="10688783" cy="2023124"/>
        </p:xfrm>
        <a:graphic>
          <a:graphicData uri="http://schemas.openxmlformats.org/drawingml/2006/table">
            <a:tbl>
              <a:tblPr firstRow="1" bandRow="1">
                <a:tableStyleId>{D7AC3CCA-C797-4891-BE02-D94E43425B78}</a:tableStyleId>
              </a:tblPr>
              <a:tblGrid>
                <a:gridCol w="1587781">
                  <a:extLst>
                    <a:ext uri="{9D8B030D-6E8A-4147-A177-3AD203B41FA5}">
                      <a16:colId xmlns:a16="http://schemas.microsoft.com/office/drawing/2014/main" val="2270049896"/>
                    </a:ext>
                  </a:extLst>
                </a:gridCol>
                <a:gridCol w="1084414">
                  <a:extLst>
                    <a:ext uri="{9D8B030D-6E8A-4147-A177-3AD203B41FA5}">
                      <a16:colId xmlns:a16="http://schemas.microsoft.com/office/drawing/2014/main" val="3143657965"/>
                    </a:ext>
                  </a:extLst>
                </a:gridCol>
                <a:gridCol w="1336098">
                  <a:extLst>
                    <a:ext uri="{9D8B030D-6E8A-4147-A177-3AD203B41FA5}">
                      <a16:colId xmlns:a16="http://schemas.microsoft.com/office/drawing/2014/main" val="1379189551"/>
                    </a:ext>
                  </a:extLst>
                </a:gridCol>
                <a:gridCol w="1336098">
                  <a:extLst>
                    <a:ext uri="{9D8B030D-6E8A-4147-A177-3AD203B41FA5}">
                      <a16:colId xmlns:a16="http://schemas.microsoft.com/office/drawing/2014/main" val="3664052568"/>
                    </a:ext>
                  </a:extLst>
                </a:gridCol>
                <a:gridCol w="1336098">
                  <a:extLst>
                    <a:ext uri="{9D8B030D-6E8A-4147-A177-3AD203B41FA5}">
                      <a16:colId xmlns:a16="http://schemas.microsoft.com/office/drawing/2014/main" val="3921527631"/>
                    </a:ext>
                  </a:extLst>
                </a:gridCol>
                <a:gridCol w="1336098">
                  <a:extLst>
                    <a:ext uri="{9D8B030D-6E8A-4147-A177-3AD203B41FA5}">
                      <a16:colId xmlns:a16="http://schemas.microsoft.com/office/drawing/2014/main" val="885912879"/>
                    </a:ext>
                  </a:extLst>
                </a:gridCol>
                <a:gridCol w="1336098">
                  <a:extLst>
                    <a:ext uri="{9D8B030D-6E8A-4147-A177-3AD203B41FA5}">
                      <a16:colId xmlns:a16="http://schemas.microsoft.com/office/drawing/2014/main" val="220881091"/>
                    </a:ext>
                  </a:extLst>
                </a:gridCol>
                <a:gridCol w="1336098">
                  <a:extLst>
                    <a:ext uri="{9D8B030D-6E8A-4147-A177-3AD203B41FA5}">
                      <a16:colId xmlns:a16="http://schemas.microsoft.com/office/drawing/2014/main" val="3702560307"/>
                    </a:ext>
                  </a:extLst>
                </a:gridCol>
              </a:tblGrid>
              <a:tr h="505781">
                <a:tc>
                  <a:txBody>
                    <a:bodyPr/>
                    <a:lstStyle/>
                    <a:p>
                      <a:r>
                        <a:rPr lang="en-US" dirty="0"/>
                        <a:t>Objects (O)</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1779070612"/>
                  </a:ext>
                </a:extLst>
              </a:tr>
              <a:tr h="505781">
                <a:tc>
                  <a:txBody>
                    <a:bodyPr/>
                    <a:lstStyle/>
                    <a:p>
                      <a:r>
                        <a:rPr lang="en-US" dirty="0"/>
                        <a:t>Profits (P)</a:t>
                      </a:r>
                    </a:p>
                  </a:txBody>
                  <a:tcPr/>
                </a:tc>
                <a:tc>
                  <a:txBody>
                    <a:bodyPr/>
                    <a:lstStyle/>
                    <a:p>
                      <a:pPr algn="ctr"/>
                      <a:r>
                        <a:rPr lang="en-US" dirty="0"/>
                        <a:t>10</a:t>
                      </a:r>
                    </a:p>
                  </a:txBody>
                  <a:tcPr/>
                </a:tc>
                <a:tc>
                  <a:txBody>
                    <a:bodyPr/>
                    <a:lstStyle/>
                    <a:p>
                      <a:pPr algn="ctr"/>
                      <a:r>
                        <a:rPr lang="en-US" dirty="0"/>
                        <a:t>5</a:t>
                      </a:r>
                    </a:p>
                  </a:txBody>
                  <a:tcPr/>
                </a:tc>
                <a:tc>
                  <a:txBody>
                    <a:bodyPr/>
                    <a:lstStyle/>
                    <a:p>
                      <a:pPr algn="ctr"/>
                      <a:r>
                        <a:rPr lang="en-US" dirty="0"/>
                        <a:t>15</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18</a:t>
                      </a:r>
                    </a:p>
                  </a:txBody>
                  <a:tcPr/>
                </a:tc>
                <a:tc>
                  <a:txBody>
                    <a:bodyPr/>
                    <a:lstStyle/>
                    <a:p>
                      <a:pPr algn="ctr"/>
                      <a:r>
                        <a:rPr lang="en-US" dirty="0"/>
                        <a:t>3</a:t>
                      </a:r>
                    </a:p>
                  </a:txBody>
                  <a:tcPr/>
                </a:tc>
                <a:extLst>
                  <a:ext uri="{0D108BD9-81ED-4DB2-BD59-A6C34878D82A}">
                    <a16:rowId xmlns:a16="http://schemas.microsoft.com/office/drawing/2014/main" val="487444049"/>
                  </a:ext>
                </a:extLst>
              </a:tr>
              <a:tr h="505781">
                <a:tc>
                  <a:txBody>
                    <a:bodyPr/>
                    <a:lstStyle/>
                    <a:p>
                      <a:r>
                        <a:rPr lang="en-US" dirty="0"/>
                        <a:t>Weight (W)</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7</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3636328919"/>
                  </a:ext>
                </a:extLst>
              </a:tr>
              <a:tr h="505781">
                <a:tc>
                  <a:txBody>
                    <a:bodyPr/>
                    <a:lstStyle/>
                    <a:p>
                      <a:r>
                        <a:rPr lang="en-US" dirty="0"/>
                        <a:t>P/W</a:t>
                      </a:r>
                    </a:p>
                  </a:txBody>
                  <a:tcPr>
                    <a:solidFill>
                      <a:srgbClr val="FFC000"/>
                    </a:solidFill>
                  </a:tcPr>
                </a:tc>
                <a:tc>
                  <a:txBody>
                    <a:bodyPr/>
                    <a:lstStyle/>
                    <a:p>
                      <a:pPr algn="ctr"/>
                      <a:r>
                        <a:rPr lang="en-US" dirty="0"/>
                        <a:t>5</a:t>
                      </a:r>
                    </a:p>
                  </a:txBody>
                  <a:tcPr>
                    <a:solidFill>
                      <a:srgbClr val="FFC000"/>
                    </a:solidFill>
                  </a:tcPr>
                </a:tc>
                <a:tc>
                  <a:txBody>
                    <a:bodyPr/>
                    <a:lstStyle/>
                    <a:p>
                      <a:pPr algn="ctr"/>
                      <a:r>
                        <a:rPr lang="en-US" dirty="0"/>
                        <a:t>1.3</a:t>
                      </a:r>
                    </a:p>
                  </a:txBody>
                  <a:tcPr>
                    <a:solidFill>
                      <a:srgbClr val="FFC000"/>
                    </a:solidFill>
                  </a:tcPr>
                </a:tc>
                <a:tc>
                  <a:txBody>
                    <a:bodyPr/>
                    <a:lstStyle/>
                    <a:p>
                      <a:pPr algn="ctr"/>
                      <a:r>
                        <a:rPr lang="en-US" dirty="0"/>
                        <a:t>3</a:t>
                      </a:r>
                    </a:p>
                  </a:txBody>
                  <a:tcPr>
                    <a:solidFill>
                      <a:srgbClr val="FFC000"/>
                    </a:solidFill>
                  </a:tcPr>
                </a:tc>
                <a:tc>
                  <a:txBody>
                    <a:bodyPr/>
                    <a:lstStyle/>
                    <a:p>
                      <a:pPr algn="ctr"/>
                      <a:r>
                        <a:rPr lang="en-US" dirty="0"/>
                        <a:t>1</a:t>
                      </a:r>
                    </a:p>
                  </a:txBody>
                  <a:tcPr>
                    <a:solidFill>
                      <a:srgbClr val="FFC000"/>
                    </a:solidFill>
                  </a:tcPr>
                </a:tc>
                <a:tc>
                  <a:txBody>
                    <a:bodyPr/>
                    <a:lstStyle/>
                    <a:p>
                      <a:pPr algn="ctr"/>
                      <a:r>
                        <a:rPr lang="en-US" dirty="0"/>
                        <a:t>6</a:t>
                      </a:r>
                    </a:p>
                  </a:txBody>
                  <a:tcPr>
                    <a:solidFill>
                      <a:srgbClr val="FFC000"/>
                    </a:solidFill>
                  </a:tcPr>
                </a:tc>
                <a:tc>
                  <a:txBody>
                    <a:bodyPr/>
                    <a:lstStyle/>
                    <a:p>
                      <a:pPr algn="ctr"/>
                      <a:r>
                        <a:rPr lang="en-US" dirty="0"/>
                        <a:t>4.5</a:t>
                      </a:r>
                    </a:p>
                  </a:txBody>
                  <a:tcPr>
                    <a:solidFill>
                      <a:srgbClr val="FFC000"/>
                    </a:solidFill>
                  </a:tcPr>
                </a:tc>
                <a:tc>
                  <a:txBody>
                    <a:bodyPr/>
                    <a:lstStyle/>
                    <a:p>
                      <a:pPr algn="ctr"/>
                      <a:r>
                        <a:rPr lang="en-US" dirty="0"/>
                        <a:t>3</a:t>
                      </a:r>
                    </a:p>
                  </a:txBody>
                  <a:tcPr>
                    <a:solidFill>
                      <a:srgbClr val="FFC000"/>
                    </a:solidFill>
                  </a:tcPr>
                </a:tc>
                <a:extLst>
                  <a:ext uri="{0D108BD9-81ED-4DB2-BD59-A6C34878D82A}">
                    <a16:rowId xmlns:a16="http://schemas.microsoft.com/office/drawing/2014/main" val="3515828135"/>
                  </a:ext>
                </a:extLst>
              </a:tr>
            </a:tbl>
          </a:graphicData>
        </a:graphic>
      </p:graphicFrame>
      <p:sp>
        <p:nvSpPr>
          <p:cNvPr id="3" name="Footer Placeholder 2">
            <a:extLst>
              <a:ext uri="{FF2B5EF4-FFF2-40B4-BE49-F238E27FC236}">
                <a16:creationId xmlns:a16="http://schemas.microsoft.com/office/drawing/2014/main" id="{ECF104E7-E59F-A7B6-53F1-D97DD4716E89}"/>
              </a:ext>
            </a:extLst>
          </p:cNvPr>
          <p:cNvSpPr>
            <a:spLocks noGrp="1"/>
          </p:cNvSpPr>
          <p:nvPr>
            <p:ph type="ftr" sz="quarter" idx="11"/>
          </p:nvPr>
        </p:nvSpPr>
        <p:spPr/>
        <p:txBody>
          <a:bodyPr/>
          <a:lstStyle/>
          <a:p>
            <a:r>
              <a:rPr lang="en-US"/>
              <a:t>Copyright @ Dept of IT, CBIT</a:t>
            </a:r>
          </a:p>
        </p:txBody>
      </p:sp>
      <p:graphicFrame>
        <p:nvGraphicFramePr>
          <p:cNvPr id="6" name="Table 5">
            <a:extLst>
              <a:ext uri="{FF2B5EF4-FFF2-40B4-BE49-F238E27FC236}">
                <a16:creationId xmlns:a16="http://schemas.microsoft.com/office/drawing/2014/main" id="{CB3F4510-6F22-7ABF-7C98-8A1496BB53DA}"/>
              </a:ext>
            </a:extLst>
          </p:cNvPr>
          <p:cNvGraphicFramePr>
            <a:graphicFrameLocks noGrp="1"/>
          </p:cNvGraphicFramePr>
          <p:nvPr/>
        </p:nvGraphicFramePr>
        <p:xfrm>
          <a:off x="855799" y="3687923"/>
          <a:ext cx="10688784" cy="553531"/>
        </p:xfrm>
        <a:graphic>
          <a:graphicData uri="http://schemas.openxmlformats.org/drawingml/2006/table">
            <a:tbl>
              <a:tblPr firstRow="1" bandRow="1">
                <a:tableStyleId>{D7AC3CCA-C797-4891-BE02-D94E43425B78}</a:tableStyleId>
              </a:tblPr>
              <a:tblGrid>
                <a:gridCol w="1511714">
                  <a:extLst>
                    <a:ext uri="{9D8B030D-6E8A-4147-A177-3AD203B41FA5}">
                      <a16:colId xmlns:a16="http://schemas.microsoft.com/office/drawing/2014/main" val="1155648654"/>
                    </a:ext>
                  </a:extLst>
                </a:gridCol>
                <a:gridCol w="1160482">
                  <a:extLst>
                    <a:ext uri="{9D8B030D-6E8A-4147-A177-3AD203B41FA5}">
                      <a16:colId xmlns:a16="http://schemas.microsoft.com/office/drawing/2014/main" val="2307773517"/>
                    </a:ext>
                  </a:extLst>
                </a:gridCol>
                <a:gridCol w="1336098">
                  <a:extLst>
                    <a:ext uri="{9D8B030D-6E8A-4147-A177-3AD203B41FA5}">
                      <a16:colId xmlns:a16="http://schemas.microsoft.com/office/drawing/2014/main" val="1333889601"/>
                    </a:ext>
                  </a:extLst>
                </a:gridCol>
                <a:gridCol w="1336098">
                  <a:extLst>
                    <a:ext uri="{9D8B030D-6E8A-4147-A177-3AD203B41FA5}">
                      <a16:colId xmlns:a16="http://schemas.microsoft.com/office/drawing/2014/main" val="2991800904"/>
                    </a:ext>
                  </a:extLst>
                </a:gridCol>
                <a:gridCol w="1336098">
                  <a:extLst>
                    <a:ext uri="{9D8B030D-6E8A-4147-A177-3AD203B41FA5}">
                      <a16:colId xmlns:a16="http://schemas.microsoft.com/office/drawing/2014/main" val="1661202518"/>
                    </a:ext>
                  </a:extLst>
                </a:gridCol>
                <a:gridCol w="1336098">
                  <a:extLst>
                    <a:ext uri="{9D8B030D-6E8A-4147-A177-3AD203B41FA5}">
                      <a16:colId xmlns:a16="http://schemas.microsoft.com/office/drawing/2014/main" val="2271406154"/>
                    </a:ext>
                  </a:extLst>
                </a:gridCol>
                <a:gridCol w="1336098">
                  <a:extLst>
                    <a:ext uri="{9D8B030D-6E8A-4147-A177-3AD203B41FA5}">
                      <a16:colId xmlns:a16="http://schemas.microsoft.com/office/drawing/2014/main" val="3326431849"/>
                    </a:ext>
                  </a:extLst>
                </a:gridCol>
                <a:gridCol w="1336098">
                  <a:extLst>
                    <a:ext uri="{9D8B030D-6E8A-4147-A177-3AD203B41FA5}">
                      <a16:colId xmlns:a16="http://schemas.microsoft.com/office/drawing/2014/main" val="2939671431"/>
                    </a:ext>
                  </a:extLst>
                </a:gridCol>
              </a:tblGrid>
              <a:tr h="553531">
                <a:tc>
                  <a:txBody>
                    <a:bodyPr/>
                    <a:lstStyle/>
                    <a:p>
                      <a:pPr algn="ctr"/>
                      <a:r>
                        <a:rPr lang="en-US" dirty="0"/>
                        <a:t>X</a:t>
                      </a:r>
                    </a:p>
                  </a:txBody>
                  <a:tcPr/>
                </a:tc>
                <a:tc>
                  <a:txBody>
                    <a:bodyPr/>
                    <a:lstStyle/>
                    <a:p>
                      <a:pPr algn="ctr"/>
                      <a:r>
                        <a:rPr lang="en-US" dirty="0"/>
                        <a:t>X1</a:t>
                      </a:r>
                    </a:p>
                  </a:txBody>
                  <a:tcPr/>
                </a:tc>
                <a:tc>
                  <a:txBody>
                    <a:bodyPr/>
                    <a:lstStyle/>
                    <a:p>
                      <a:pPr algn="ctr"/>
                      <a:r>
                        <a:rPr lang="en-US" dirty="0"/>
                        <a:t>X2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X7</a:t>
                      </a:r>
                    </a:p>
                  </a:txBody>
                  <a:tcPr/>
                </a:tc>
                <a:extLst>
                  <a:ext uri="{0D108BD9-81ED-4DB2-BD59-A6C34878D82A}">
                    <a16:rowId xmlns:a16="http://schemas.microsoft.com/office/drawing/2014/main" val="950305478"/>
                  </a:ext>
                </a:extLst>
              </a:tr>
            </a:tbl>
          </a:graphicData>
        </a:graphic>
      </p:graphicFrame>
      <p:cxnSp>
        <p:nvCxnSpPr>
          <p:cNvPr id="7" name="Straight Arrow Connector 6">
            <a:extLst>
              <a:ext uri="{FF2B5EF4-FFF2-40B4-BE49-F238E27FC236}">
                <a16:creationId xmlns:a16="http://schemas.microsoft.com/office/drawing/2014/main" id="{9F026BAF-F5E7-7B07-AB12-E97CDD119A07}"/>
              </a:ext>
            </a:extLst>
          </p:cNvPr>
          <p:cNvCxnSpPr/>
          <p:nvPr/>
        </p:nvCxnSpPr>
        <p:spPr>
          <a:xfrm>
            <a:off x="8226089"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9310EAB6-F428-E538-DD11-4281AB62FA5D}"/>
              </a:ext>
            </a:extLst>
          </p:cNvPr>
          <p:cNvCxnSpPr/>
          <p:nvPr/>
        </p:nvCxnSpPr>
        <p:spPr>
          <a:xfrm>
            <a:off x="2954594"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02AD5E5-339A-62D9-EDD5-63B579332715}"/>
              </a:ext>
            </a:extLst>
          </p:cNvPr>
          <p:cNvCxnSpPr/>
          <p:nvPr/>
        </p:nvCxnSpPr>
        <p:spPr>
          <a:xfrm>
            <a:off x="9571703"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A790CD5-9A06-E56C-1DD8-2DE7BCF372CE}"/>
              </a:ext>
            </a:extLst>
          </p:cNvPr>
          <p:cNvCxnSpPr/>
          <p:nvPr/>
        </p:nvCxnSpPr>
        <p:spPr>
          <a:xfrm>
            <a:off x="5574790"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F2E69157-E2C4-6CE3-82A3-182BBFC8443D}"/>
              </a:ext>
            </a:extLst>
          </p:cNvPr>
          <p:cNvCxnSpPr/>
          <p:nvPr/>
        </p:nvCxnSpPr>
        <p:spPr>
          <a:xfrm>
            <a:off x="10918421" y="3555704"/>
            <a:ext cx="0" cy="218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F5139B74-1508-38EF-6616-4120A643959B}"/>
              </a:ext>
            </a:extLst>
          </p:cNvPr>
          <p:cNvSpPr txBox="1"/>
          <p:nvPr/>
        </p:nvSpPr>
        <p:spPr>
          <a:xfrm>
            <a:off x="3969876" y="3442520"/>
            <a:ext cx="516394" cy="369332"/>
          </a:xfrm>
          <a:prstGeom prst="rect">
            <a:avLst/>
          </a:prstGeom>
          <a:noFill/>
        </p:spPr>
        <p:txBody>
          <a:bodyPr wrap="square" rtlCol="0">
            <a:spAutoFit/>
          </a:bodyPr>
          <a:lstStyle/>
          <a:p>
            <a:r>
              <a:rPr lang="en-US" dirty="0"/>
              <a:t>2/3</a:t>
            </a:r>
          </a:p>
        </p:txBody>
      </p:sp>
      <p:sp>
        <p:nvSpPr>
          <p:cNvPr id="13" name="TextBox 12">
            <a:extLst>
              <a:ext uri="{FF2B5EF4-FFF2-40B4-BE49-F238E27FC236}">
                <a16:creationId xmlns:a16="http://schemas.microsoft.com/office/drawing/2014/main" id="{335A615C-258C-645D-5779-02DFFD6911A2}"/>
              </a:ext>
            </a:extLst>
          </p:cNvPr>
          <p:cNvSpPr txBox="1"/>
          <p:nvPr/>
        </p:nvSpPr>
        <p:spPr>
          <a:xfrm>
            <a:off x="6722606" y="3442520"/>
            <a:ext cx="516394" cy="369332"/>
          </a:xfrm>
          <a:prstGeom prst="rect">
            <a:avLst/>
          </a:prstGeom>
          <a:noFill/>
        </p:spPr>
        <p:txBody>
          <a:bodyPr wrap="square" rtlCol="0">
            <a:spAutoFit/>
          </a:bodyPr>
          <a:lstStyle/>
          <a:p>
            <a:r>
              <a:rPr lang="en-US" dirty="0"/>
              <a:t>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DA15826-36D4-93B7-4A6B-119FB8F732AF}"/>
                  </a:ext>
                </a:extLst>
              </p:cNvPr>
              <p:cNvSpPr txBox="1"/>
              <p:nvPr/>
            </p:nvSpPr>
            <p:spPr>
              <a:xfrm>
                <a:off x="737117" y="4339735"/>
                <a:ext cx="6718041" cy="2031325"/>
              </a:xfrm>
              <a:prstGeom prst="rect">
                <a:avLst/>
              </a:prstGeom>
              <a:noFill/>
            </p:spPr>
            <p:txBody>
              <a:bodyPr wrap="square">
                <a:spAutoFit/>
              </a:bodyPr>
              <a:lstStyle/>
              <a:p>
                <a:r>
                  <a:rPr lang="en-US" b="1" dirty="0"/>
                  <a:t>Calculate Weight:</a:t>
                </a:r>
              </a:p>
              <a:p>
                <a14:m>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e>
                    </m:nary>
                  </m:oMath>
                </a14:m>
                <a:r>
                  <a:rPr lang="en-US" dirty="0"/>
                  <a:t>x 2 + 2/3 x 3 + 1 x 5 + 0 x 7 + 1 x 1 + 1 x 4 + 1 x 1</a:t>
                </a:r>
              </a:p>
              <a:p>
                <a:r>
                  <a:rPr lang="en-US" dirty="0"/>
                  <a:t>	2 + 2 + 5 + 0 + 1 + 4 + 1 = 15</a:t>
                </a:r>
              </a:p>
              <a:p>
                <a:r>
                  <a:rPr lang="en-US" b="1" dirty="0"/>
                  <a:t>Calculate Profit</a:t>
                </a:r>
              </a:p>
              <a:p>
                <a14:m>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e>
                    </m:nary>
                  </m:oMath>
                </a14:m>
                <a:r>
                  <a:rPr lang="en-US" dirty="0"/>
                  <a:t>x 10 + 2/3 x 5 + 1 x 15 + 1 x 6 + 1 x 18 + 1 x 3</a:t>
                </a:r>
              </a:p>
              <a:p>
                <a:r>
                  <a:rPr lang="en-US" dirty="0"/>
                  <a:t>	10 + 2 x 1.3 + 15 + 6+ 18 + 3 = 55.337</a:t>
                </a:r>
              </a:p>
              <a:p>
                <a:r>
                  <a:rPr lang="en-US" dirty="0"/>
                  <a:t> 	</a:t>
                </a:r>
              </a:p>
            </p:txBody>
          </p:sp>
        </mc:Choice>
        <mc:Fallback xmlns="">
          <p:sp>
            <p:nvSpPr>
              <p:cNvPr id="17" name="TextBox 16">
                <a:extLst>
                  <a:ext uri="{FF2B5EF4-FFF2-40B4-BE49-F238E27FC236}">
                    <a16:creationId xmlns:a16="http://schemas.microsoft.com/office/drawing/2014/main" id="{4DA15826-36D4-93B7-4A6B-119FB8F732AF}"/>
                  </a:ext>
                </a:extLst>
              </p:cNvPr>
              <p:cNvSpPr txBox="1">
                <a:spLocks noRot="1" noChangeAspect="1" noMove="1" noResize="1" noEditPoints="1" noAdjustHandles="1" noChangeArrowheads="1" noChangeShapeType="1" noTextEdit="1"/>
              </p:cNvSpPr>
              <p:nvPr/>
            </p:nvSpPr>
            <p:spPr>
              <a:xfrm>
                <a:off x="737117" y="4339735"/>
                <a:ext cx="6718041" cy="2031325"/>
              </a:xfrm>
              <a:prstGeom prst="rect">
                <a:avLst/>
              </a:prstGeom>
              <a:blipFill>
                <a:blip r:embed="rId2"/>
                <a:stretch>
                  <a:fillRect l="-5082" t="-7808" b="-6607"/>
                </a:stretch>
              </a:blipFill>
            </p:spPr>
            <p:txBody>
              <a:bodyPr/>
              <a:lstStyle/>
              <a:p>
                <a:r>
                  <a:rPr lang="en-US">
                    <a:noFill/>
                  </a:rPr>
                  <a:t> </a:t>
                </a:r>
              </a:p>
            </p:txBody>
          </p:sp>
        </mc:Fallback>
      </mc:AlternateContent>
    </p:spTree>
    <p:extLst>
      <p:ext uri="{BB962C8B-B14F-4D97-AF65-F5344CB8AC3E}">
        <p14:creationId xmlns:p14="http://schemas.microsoft.com/office/powerpoint/2010/main" val="2778447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7FCD-D389-41EC-A7F0-875810BEB926}"/>
              </a:ext>
            </a:extLst>
          </p:cNvPr>
          <p:cNvSpPr>
            <a:spLocks noGrp="1"/>
          </p:cNvSpPr>
          <p:nvPr>
            <p:ph type="title"/>
          </p:nvPr>
        </p:nvSpPr>
        <p:spPr/>
        <p:txBody>
          <a:bodyPr/>
          <a:lstStyle/>
          <a:p>
            <a:r>
              <a:rPr lang="en-US" dirty="0"/>
              <a:t>Conclusion</a:t>
            </a:r>
          </a:p>
        </p:txBody>
      </p:sp>
      <p:sp>
        <p:nvSpPr>
          <p:cNvPr id="3" name="Footer Placeholder 2">
            <a:extLst>
              <a:ext uri="{FF2B5EF4-FFF2-40B4-BE49-F238E27FC236}">
                <a16:creationId xmlns:a16="http://schemas.microsoft.com/office/drawing/2014/main" id="{3B215139-F6BA-CDA8-73B1-C51A0BE8A2F1}"/>
              </a:ext>
            </a:extLst>
          </p:cNvPr>
          <p:cNvSpPr>
            <a:spLocks noGrp="1"/>
          </p:cNvSpPr>
          <p:nvPr>
            <p:ph type="ftr" sz="quarter" idx="11"/>
          </p:nvPr>
        </p:nvSpPr>
        <p:spPr/>
        <p:txBody>
          <a:bodyPr/>
          <a:lstStyle/>
          <a:p>
            <a:r>
              <a:rPr lang="en-US"/>
              <a:t>Copyright @ Dept of IT, CBIT</a:t>
            </a:r>
          </a:p>
        </p:txBody>
      </p:sp>
      <p:pic>
        <p:nvPicPr>
          <p:cNvPr id="9" name="Content Placeholder 4">
            <a:extLst>
              <a:ext uri="{FF2B5EF4-FFF2-40B4-BE49-F238E27FC236}">
                <a16:creationId xmlns:a16="http://schemas.microsoft.com/office/drawing/2014/main" id="{2D99DDE2-07C3-56D7-E965-D84F9CFB6430}"/>
              </a:ext>
            </a:extLst>
          </p:cNvPr>
          <p:cNvPicPr>
            <a:picLocks noGrp="1" noChangeAspect="1"/>
          </p:cNvPicPr>
          <p:nvPr>
            <p:ph idx="1"/>
          </p:nvPr>
        </p:nvPicPr>
        <p:blipFill>
          <a:blip r:embed="rId2"/>
          <a:stretch>
            <a:fillRect/>
          </a:stretch>
        </p:blipFill>
        <p:spPr>
          <a:xfrm>
            <a:off x="829733" y="1493645"/>
            <a:ext cx="4647338" cy="2217704"/>
          </a:xfrm>
          <a:ln>
            <a:noFill/>
          </a:ln>
        </p:spPr>
      </p:pic>
    </p:spTree>
    <p:extLst>
      <p:ext uri="{BB962C8B-B14F-4D97-AF65-F5344CB8AC3E}">
        <p14:creationId xmlns:p14="http://schemas.microsoft.com/office/powerpoint/2010/main" val="2717864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A224-AFC7-4876-9EE8-7403F1F6B29A}"/>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0966B213-F504-42FF-B895-FDF4305DB41D}"/>
              </a:ext>
            </a:extLst>
          </p:cNvPr>
          <p:cNvSpPr>
            <a:spLocks noGrp="1"/>
          </p:cNvSpPr>
          <p:nvPr>
            <p:ph idx="1"/>
          </p:nvPr>
        </p:nvSpPr>
        <p:spPr/>
        <p:txBody>
          <a:bodyPr/>
          <a:lstStyle/>
          <a:p>
            <a:r>
              <a:rPr lang="en-US" dirty="0"/>
              <a:t>If the items are already sorted into decreasing order of </a:t>
            </a:r>
            <a:r>
              <a:rPr lang="en-US" b="1" i="1" dirty="0"/>
              <a:t>v</a:t>
            </a:r>
            <a:r>
              <a:rPr lang="en-US" b="1" i="1" baseline="-25000" dirty="0"/>
              <a:t>i</a:t>
            </a:r>
            <a:r>
              <a:rPr lang="en-US" b="1" i="1" dirty="0"/>
              <a:t>/</a:t>
            </a:r>
            <a:r>
              <a:rPr lang="en-US" b="1" i="1" dirty="0" err="1"/>
              <a:t>w</a:t>
            </a:r>
            <a:r>
              <a:rPr lang="en-US" b="1" i="1" baseline="-25000" dirty="0" err="1"/>
              <a:t>i</a:t>
            </a:r>
            <a:r>
              <a:rPr lang="en-US" dirty="0"/>
              <a:t> then the while loop takes a time in </a:t>
            </a:r>
            <a:r>
              <a:rPr lang="en-US" b="1" i="1" dirty="0"/>
              <a:t>O(n)</a:t>
            </a:r>
          </a:p>
          <a:p>
            <a:pPr lvl="1"/>
            <a:r>
              <a:rPr lang="en-US" i="1" dirty="0"/>
              <a:t>Therefore, the total time including the sort is in O(n log n)</a:t>
            </a:r>
          </a:p>
          <a:p>
            <a:r>
              <a:rPr lang="en-US" dirty="0"/>
              <a:t>If we keep the items in heap with largest </a:t>
            </a:r>
            <a:r>
              <a:rPr lang="en-US" b="1" i="1" dirty="0"/>
              <a:t>v</a:t>
            </a:r>
            <a:r>
              <a:rPr lang="en-US" b="1" i="1" baseline="-25000" dirty="0"/>
              <a:t>i</a:t>
            </a:r>
            <a:r>
              <a:rPr lang="en-US" b="1" i="1" dirty="0"/>
              <a:t>/</a:t>
            </a:r>
            <a:r>
              <a:rPr lang="en-US" b="1" i="1" dirty="0" err="1"/>
              <a:t>w</a:t>
            </a:r>
            <a:r>
              <a:rPr lang="en-US" b="1" i="1" baseline="-25000" dirty="0" err="1"/>
              <a:t>i</a:t>
            </a:r>
            <a:r>
              <a:rPr lang="en-US" b="1" i="1" dirty="0"/>
              <a:t> </a:t>
            </a:r>
            <a:r>
              <a:rPr lang="en-US" dirty="0"/>
              <a:t>at the root. Then</a:t>
            </a:r>
          </a:p>
          <a:p>
            <a:pPr lvl="1"/>
            <a:r>
              <a:rPr lang="en-US" i="1" dirty="0"/>
              <a:t>creating the heap takes O(n) time</a:t>
            </a:r>
          </a:p>
          <a:p>
            <a:pPr lvl="1"/>
            <a:r>
              <a:rPr lang="en-US" i="1" dirty="0"/>
              <a:t>while loop now takes O(log n) time (since heap property must be restored after the removal of root)</a:t>
            </a:r>
          </a:p>
          <a:p>
            <a:r>
              <a:rPr lang="en-US" dirty="0"/>
              <a:t>Although this data structure does not alter the worst case, it may be faster if only a small number of items are need to fill the knapsack.</a:t>
            </a:r>
          </a:p>
        </p:txBody>
      </p:sp>
      <p:sp>
        <p:nvSpPr>
          <p:cNvPr id="4" name="Footer Placeholder 3">
            <a:extLst>
              <a:ext uri="{FF2B5EF4-FFF2-40B4-BE49-F238E27FC236}">
                <a16:creationId xmlns:a16="http://schemas.microsoft.com/office/drawing/2014/main" id="{B3279F06-BBA6-ACEA-4C9E-9F1B8BF538A0}"/>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3015878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327130-EF0E-DDE3-9A9A-87A584A9C571}"/>
              </a:ext>
            </a:extLst>
          </p:cNvPr>
          <p:cNvSpPr>
            <a:spLocks noGrp="1"/>
          </p:cNvSpPr>
          <p:nvPr>
            <p:ph type="title"/>
          </p:nvPr>
        </p:nvSpPr>
        <p:spPr/>
        <p:txBody>
          <a:bodyPr/>
          <a:lstStyle/>
          <a:p>
            <a:r>
              <a:rPr lang="en-US" dirty="0"/>
              <a:t>0/1</a:t>
            </a:r>
            <a:r>
              <a:rPr lang="en-US" spc="-22" dirty="0"/>
              <a:t> </a:t>
            </a:r>
            <a:r>
              <a:rPr lang="en-US" spc="-4" dirty="0"/>
              <a:t>Knapsack</a:t>
            </a:r>
            <a:r>
              <a:rPr lang="en-US" spc="-62" dirty="0"/>
              <a:t> </a:t>
            </a:r>
            <a:r>
              <a:rPr lang="en-US" spc="4" dirty="0"/>
              <a:t>Problem</a:t>
            </a:r>
            <a:endParaRPr lang="en-US" dirty="0"/>
          </a:p>
        </p:txBody>
      </p:sp>
      <p:sp>
        <p:nvSpPr>
          <p:cNvPr id="4" name="Content Placeholder 3">
            <a:extLst>
              <a:ext uri="{FF2B5EF4-FFF2-40B4-BE49-F238E27FC236}">
                <a16:creationId xmlns:a16="http://schemas.microsoft.com/office/drawing/2014/main" id="{91685D27-3FC2-49A0-BFB6-3AE315FB0F1A}"/>
              </a:ext>
            </a:extLst>
          </p:cNvPr>
          <p:cNvSpPr>
            <a:spLocks noGrp="1"/>
          </p:cNvSpPr>
          <p:nvPr>
            <p:ph idx="1"/>
          </p:nvPr>
        </p:nvSpPr>
        <p:spPr/>
        <p:txBody>
          <a:bodyPr>
            <a:normAutofit/>
          </a:bodyPr>
          <a:lstStyle/>
          <a:p>
            <a:pPr marL="324988" marR="15689" indent="-303135" defTabSz="806867">
              <a:lnSpc>
                <a:spcPct val="100000"/>
              </a:lnSpc>
              <a:spcBef>
                <a:spcPts val="88"/>
              </a:spcBef>
              <a:buFontTx/>
              <a:buChar char="•"/>
              <a:tabLst>
                <a:tab pos="323867" algn="l"/>
                <a:tab pos="324428" algn="l"/>
              </a:tabLst>
              <a:defRPr/>
            </a:pPr>
            <a:r>
              <a:rPr lang="en-US" sz="3200" spc="9" dirty="0">
                <a:solidFill>
                  <a:prstClr val="black"/>
                </a:solidFill>
                <a:latin typeface="Times New Roman"/>
                <a:cs typeface="Times New Roman"/>
              </a:rPr>
              <a:t>An</a:t>
            </a:r>
            <a:r>
              <a:rPr lang="en-US" sz="3200" spc="-35" dirty="0">
                <a:solidFill>
                  <a:prstClr val="black"/>
                </a:solidFill>
                <a:latin typeface="Times New Roman"/>
                <a:cs typeface="Times New Roman"/>
              </a:rPr>
              <a:t> </a:t>
            </a:r>
            <a:r>
              <a:rPr lang="en-US" sz="3200" dirty="0">
                <a:solidFill>
                  <a:prstClr val="black"/>
                </a:solidFill>
                <a:latin typeface="Times New Roman"/>
                <a:cs typeface="Times New Roman"/>
              </a:rPr>
              <a:t>item </a:t>
            </a:r>
            <a:r>
              <a:rPr lang="en-US" sz="3200" spc="-13" dirty="0">
                <a:solidFill>
                  <a:prstClr val="black"/>
                </a:solidFill>
                <a:latin typeface="Times New Roman"/>
                <a:cs typeface="Times New Roman"/>
              </a:rPr>
              <a:t>is</a:t>
            </a:r>
            <a:r>
              <a:rPr lang="en-US" sz="3200" spc="-4" dirty="0">
                <a:solidFill>
                  <a:prstClr val="black"/>
                </a:solidFill>
                <a:latin typeface="Times New Roman"/>
                <a:cs typeface="Times New Roman"/>
              </a:rPr>
              <a:t> </a:t>
            </a:r>
            <a:r>
              <a:rPr lang="en-US" sz="3200" dirty="0">
                <a:solidFill>
                  <a:prstClr val="black"/>
                </a:solidFill>
                <a:latin typeface="Times New Roman"/>
                <a:cs typeface="Times New Roman"/>
              </a:rPr>
              <a:t>either</a:t>
            </a:r>
            <a:r>
              <a:rPr lang="en-US" sz="3200" spc="-9" dirty="0">
                <a:solidFill>
                  <a:prstClr val="black"/>
                </a:solidFill>
                <a:latin typeface="Times New Roman"/>
                <a:cs typeface="Times New Roman"/>
              </a:rPr>
              <a:t> </a:t>
            </a:r>
            <a:r>
              <a:rPr lang="en-US" sz="3200" dirty="0">
                <a:solidFill>
                  <a:prstClr val="black"/>
                </a:solidFill>
                <a:latin typeface="Times New Roman"/>
                <a:cs typeface="Times New Roman"/>
              </a:rPr>
              <a:t>included</a:t>
            </a:r>
            <a:r>
              <a:rPr lang="en-US" sz="3200" spc="-35" dirty="0">
                <a:solidFill>
                  <a:prstClr val="black"/>
                </a:solidFill>
                <a:latin typeface="Times New Roman"/>
                <a:cs typeface="Times New Roman"/>
              </a:rPr>
              <a:t> </a:t>
            </a:r>
            <a:r>
              <a:rPr lang="en-US" sz="3200" dirty="0">
                <a:solidFill>
                  <a:prstClr val="black"/>
                </a:solidFill>
                <a:latin typeface="Times New Roman"/>
                <a:cs typeface="Times New Roman"/>
              </a:rPr>
              <a:t>or</a:t>
            </a:r>
            <a:r>
              <a:rPr lang="en-US" sz="3200" spc="-13" dirty="0">
                <a:solidFill>
                  <a:prstClr val="black"/>
                </a:solidFill>
                <a:latin typeface="Times New Roman"/>
                <a:cs typeface="Times New Roman"/>
              </a:rPr>
              <a:t> </a:t>
            </a:r>
            <a:r>
              <a:rPr lang="en-US" sz="3200" dirty="0">
                <a:solidFill>
                  <a:prstClr val="black"/>
                </a:solidFill>
                <a:latin typeface="Times New Roman"/>
                <a:cs typeface="Times New Roman"/>
              </a:rPr>
              <a:t>not</a:t>
            </a:r>
            <a:r>
              <a:rPr lang="en-US" sz="3200" spc="-22" dirty="0">
                <a:solidFill>
                  <a:prstClr val="black"/>
                </a:solidFill>
                <a:latin typeface="Times New Roman"/>
                <a:cs typeface="Times New Roman"/>
              </a:rPr>
              <a:t> </a:t>
            </a:r>
            <a:r>
              <a:rPr lang="en-US" sz="3200" spc="4" dirty="0">
                <a:solidFill>
                  <a:prstClr val="black"/>
                </a:solidFill>
                <a:latin typeface="Times New Roman"/>
                <a:cs typeface="Times New Roman"/>
              </a:rPr>
              <a:t>included </a:t>
            </a:r>
            <a:r>
              <a:rPr lang="en-US" sz="3200" spc="-693" dirty="0">
                <a:solidFill>
                  <a:prstClr val="black"/>
                </a:solidFill>
                <a:latin typeface="Times New Roman"/>
                <a:cs typeface="Times New Roman"/>
              </a:rPr>
              <a:t> </a:t>
            </a:r>
            <a:r>
              <a:rPr lang="en-US" sz="3200" dirty="0">
                <a:solidFill>
                  <a:prstClr val="black"/>
                </a:solidFill>
                <a:latin typeface="Times New Roman"/>
                <a:cs typeface="Times New Roman"/>
              </a:rPr>
              <a:t>into</a:t>
            </a:r>
            <a:r>
              <a:rPr lang="en-US" sz="3200" spc="-35" dirty="0">
                <a:solidFill>
                  <a:prstClr val="black"/>
                </a:solidFill>
                <a:latin typeface="Times New Roman"/>
                <a:cs typeface="Times New Roman"/>
              </a:rPr>
              <a:t> </a:t>
            </a:r>
            <a:r>
              <a:rPr lang="en-US" sz="3200" dirty="0">
                <a:solidFill>
                  <a:prstClr val="black"/>
                </a:solidFill>
                <a:latin typeface="Times New Roman"/>
                <a:cs typeface="Times New Roman"/>
              </a:rPr>
              <a:t>the</a:t>
            </a:r>
            <a:r>
              <a:rPr lang="en-US" sz="3200" spc="-13" dirty="0">
                <a:solidFill>
                  <a:prstClr val="black"/>
                </a:solidFill>
                <a:latin typeface="Times New Roman"/>
                <a:cs typeface="Times New Roman"/>
              </a:rPr>
              <a:t> </a:t>
            </a:r>
            <a:r>
              <a:rPr lang="en-US" sz="3200" spc="4" dirty="0">
                <a:solidFill>
                  <a:prstClr val="black"/>
                </a:solidFill>
                <a:latin typeface="Times New Roman"/>
                <a:cs typeface="Times New Roman"/>
              </a:rPr>
              <a:t>knapsack.</a:t>
            </a:r>
            <a:endParaRPr lang="en-US" sz="3200" dirty="0">
              <a:solidFill>
                <a:prstClr val="black"/>
              </a:solidFill>
              <a:latin typeface="Times New Roman"/>
              <a:cs typeface="Times New Roman"/>
            </a:endParaRPr>
          </a:p>
          <a:p>
            <a:pPr marL="381020" indent="0" defTabSz="806867">
              <a:lnSpc>
                <a:spcPct val="100000"/>
              </a:lnSpc>
              <a:spcBef>
                <a:spcPts val="679"/>
              </a:spcBef>
              <a:buNone/>
              <a:defRPr/>
            </a:pPr>
            <a:r>
              <a:rPr lang="en-US" sz="3200" dirty="0">
                <a:solidFill>
                  <a:prstClr val="black"/>
                </a:solidFill>
                <a:latin typeface="Times New Roman"/>
                <a:cs typeface="Times New Roman"/>
              </a:rPr>
              <a:t>Formally</a:t>
            </a:r>
            <a:r>
              <a:rPr lang="en-US" sz="3200" spc="-35" dirty="0">
                <a:solidFill>
                  <a:prstClr val="black"/>
                </a:solidFill>
                <a:latin typeface="Times New Roman"/>
                <a:cs typeface="Times New Roman"/>
              </a:rPr>
              <a:t> </a:t>
            </a:r>
            <a:r>
              <a:rPr lang="en-US" sz="3200" dirty="0">
                <a:solidFill>
                  <a:prstClr val="black"/>
                </a:solidFill>
                <a:latin typeface="Times New Roman"/>
                <a:cs typeface="Times New Roman"/>
              </a:rPr>
              <a:t>the</a:t>
            </a:r>
            <a:r>
              <a:rPr lang="en-US" sz="3200" spc="-18" dirty="0">
                <a:solidFill>
                  <a:prstClr val="black"/>
                </a:solidFill>
                <a:latin typeface="Times New Roman"/>
                <a:cs typeface="Times New Roman"/>
              </a:rPr>
              <a:t> </a:t>
            </a:r>
            <a:r>
              <a:rPr lang="en-US" sz="3200" dirty="0">
                <a:solidFill>
                  <a:prstClr val="black"/>
                </a:solidFill>
                <a:latin typeface="Times New Roman"/>
                <a:cs typeface="Times New Roman"/>
              </a:rPr>
              <a:t>problem</a:t>
            </a:r>
            <a:r>
              <a:rPr lang="en-US" sz="3200" spc="-26" dirty="0">
                <a:solidFill>
                  <a:prstClr val="black"/>
                </a:solidFill>
                <a:latin typeface="Times New Roman"/>
                <a:cs typeface="Times New Roman"/>
              </a:rPr>
              <a:t> </a:t>
            </a:r>
            <a:r>
              <a:rPr lang="en-US" sz="3200" dirty="0">
                <a:solidFill>
                  <a:prstClr val="black"/>
                </a:solidFill>
                <a:latin typeface="Times New Roman"/>
                <a:cs typeface="Times New Roman"/>
              </a:rPr>
              <a:t>can be</a:t>
            </a:r>
            <a:r>
              <a:rPr lang="en-US" sz="3200" spc="-18" dirty="0">
                <a:solidFill>
                  <a:prstClr val="black"/>
                </a:solidFill>
                <a:latin typeface="Times New Roman"/>
                <a:cs typeface="Times New Roman"/>
              </a:rPr>
              <a:t> </a:t>
            </a:r>
            <a:r>
              <a:rPr lang="en-US" sz="3200" dirty="0">
                <a:solidFill>
                  <a:prstClr val="black"/>
                </a:solidFill>
                <a:latin typeface="Times New Roman"/>
                <a:cs typeface="Times New Roman"/>
              </a:rPr>
              <a:t>stated</a:t>
            </a:r>
            <a:r>
              <a:rPr lang="en-US" sz="3200" spc="-35" dirty="0">
                <a:solidFill>
                  <a:prstClr val="black"/>
                </a:solidFill>
                <a:latin typeface="Times New Roman"/>
                <a:cs typeface="Times New Roman"/>
              </a:rPr>
              <a:t> </a:t>
            </a:r>
            <a:r>
              <a:rPr lang="en-US" sz="3200" spc="4" dirty="0">
                <a:solidFill>
                  <a:prstClr val="black"/>
                </a:solidFill>
                <a:latin typeface="Times New Roman"/>
                <a:cs typeface="Times New Roman"/>
              </a:rPr>
              <a:t>as</a:t>
            </a:r>
            <a:endParaRPr lang="en-US" sz="3200" dirty="0">
              <a:solidFill>
                <a:prstClr val="black"/>
              </a:solidFill>
              <a:latin typeface="Times New Roman"/>
              <a:cs typeface="Times New Roman"/>
            </a:endParaRPr>
          </a:p>
          <a:p>
            <a:pPr marL="896518" indent="0" defTabSz="806867">
              <a:lnSpc>
                <a:spcPct val="100000"/>
              </a:lnSpc>
              <a:spcBef>
                <a:spcPts val="2391"/>
              </a:spcBef>
              <a:buNone/>
              <a:tabLst>
                <a:tab pos="2491201" algn="l"/>
                <a:tab pos="2925452" algn="l"/>
              </a:tabLst>
              <a:defRPr/>
            </a:pPr>
            <a:r>
              <a:rPr lang="en-US" sz="3200" dirty="0">
                <a:solidFill>
                  <a:prstClr val="black"/>
                </a:solidFill>
                <a:latin typeface="Times New Roman"/>
                <a:cs typeface="Times New Roman"/>
              </a:rPr>
              <a:t>maximize	</a:t>
            </a:r>
            <a:r>
              <a:rPr lang="en-US" sz="3200" dirty="0">
                <a:solidFill>
                  <a:srgbClr val="0000FF"/>
                </a:solidFill>
                <a:latin typeface="Times New Roman"/>
                <a:cs typeface="Times New Roman"/>
              </a:rPr>
              <a:t>∑	</a:t>
            </a:r>
            <a:r>
              <a:rPr lang="en-US" sz="3200" spc="4" dirty="0" err="1">
                <a:solidFill>
                  <a:srgbClr val="0000FF"/>
                </a:solidFill>
                <a:latin typeface="Times New Roman"/>
                <a:cs typeface="Times New Roman"/>
              </a:rPr>
              <a:t>p</a:t>
            </a:r>
            <a:r>
              <a:rPr lang="en-US" spc="6" baseline="-21164" dirty="0" err="1">
                <a:solidFill>
                  <a:srgbClr val="0000FF"/>
                </a:solidFill>
                <a:latin typeface="Times New Roman"/>
                <a:cs typeface="Times New Roman"/>
              </a:rPr>
              <a:t>i</a:t>
            </a:r>
            <a:r>
              <a:rPr lang="en-US" sz="3200" spc="4" dirty="0" err="1">
                <a:solidFill>
                  <a:srgbClr val="0000FF"/>
                </a:solidFill>
                <a:latin typeface="Times New Roman"/>
                <a:cs typeface="Times New Roman"/>
              </a:rPr>
              <a:t>x</a:t>
            </a:r>
            <a:r>
              <a:rPr lang="en-US" spc="6" baseline="-21164" dirty="0" err="1">
                <a:solidFill>
                  <a:srgbClr val="0000FF"/>
                </a:solidFill>
                <a:latin typeface="Times New Roman"/>
                <a:cs typeface="Times New Roman"/>
              </a:rPr>
              <a:t>i</a:t>
            </a:r>
            <a:endParaRPr lang="en-US" baseline="-21164" dirty="0">
              <a:solidFill>
                <a:prstClr val="black"/>
              </a:solidFill>
              <a:latin typeface="Times New Roman"/>
              <a:cs typeface="Times New Roman"/>
            </a:endParaRPr>
          </a:p>
          <a:p>
            <a:pPr marL="896518" marR="2049105" indent="806306" defTabSz="806867">
              <a:lnSpc>
                <a:spcPct val="100000"/>
              </a:lnSpc>
              <a:spcBef>
                <a:spcPts val="4"/>
              </a:spcBef>
              <a:buNone/>
              <a:defRPr/>
            </a:pPr>
            <a:r>
              <a:rPr lang="en-US" sz="3200" dirty="0">
                <a:solidFill>
                  <a:prstClr val="black"/>
                </a:solidFill>
                <a:latin typeface="Times New Roman"/>
                <a:cs typeface="Times New Roman"/>
              </a:rPr>
              <a:t>1</a:t>
            </a:r>
            <a:r>
              <a:rPr lang="en-US" sz="3200" spc="35" dirty="0">
                <a:solidFill>
                  <a:prstClr val="black"/>
                </a:solidFill>
                <a:latin typeface="Times New Roman"/>
                <a:cs typeface="Times New Roman"/>
              </a:rPr>
              <a:t> </a:t>
            </a:r>
            <a:r>
              <a:rPr lang="en-US" sz="3200" dirty="0">
                <a:solidFill>
                  <a:prstClr val="black"/>
                </a:solidFill>
                <a:latin typeface="Times New Roman"/>
                <a:cs typeface="Times New Roman"/>
              </a:rPr>
              <a:t>≤</a:t>
            </a:r>
            <a:r>
              <a:rPr lang="en-US" sz="3200" spc="40" dirty="0">
                <a:solidFill>
                  <a:prstClr val="black"/>
                </a:solidFill>
                <a:latin typeface="Times New Roman"/>
                <a:cs typeface="Times New Roman"/>
              </a:rPr>
              <a:t> </a:t>
            </a:r>
            <a:r>
              <a:rPr lang="en-US" sz="3200" dirty="0" err="1">
                <a:solidFill>
                  <a:prstClr val="black"/>
                </a:solidFill>
                <a:latin typeface="Times New Roman"/>
                <a:cs typeface="Times New Roman"/>
              </a:rPr>
              <a:t>i</a:t>
            </a:r>
            <a:r>
              <a:rPr lang="en-US" sz="3200" spc="18" dirty="0">
                <a:solidFill>
                  <a:prstClr val="black"/>
                </a:solidFill>
                <a:latin typeface="Times New Roman"/>
                <a:cs typeface="Times New Roman"/>
              </a:rPr>
              <a:t> </a:t>
            </a:r>
            <a:r>
              <a:rPr lang="en-US" sz="3200" dirty="0">
                <a:solidFill>
                  <a:prstClr val="black"/>
                </a:solidFill>
                <a:latin typeface="Times New Roman"/>
                <a:cs typeface="Times New Roman"/>
              </a:rPr>
              <a:t>≤</a:t>
            </a:r>
            <a:r>
              <a:rPr lang="en-US" sz="3200" spc="66" dirty="0">
                <a:solidFill>
                  <a:prstClr val="black"/>
                </a:solidFill>
                <a:latin typeface="Times New Roman"/>
                <a:cs typeface="Times New Roman"/>
              </a:rPr>
              <a:t> </a:t>
            </a:r>
            <a:r>
              <a:rPr lang="en-US" sz="3200" dirty="0">
                <a:solidFill>
                  <a:prstClr val="black"/>
                </a:solidFill>
                <a:latin typeface="Times New Roman"/>
                <a:cs typeface="Times New Roman"/>
              </a:rPr>
              <a:t>n </a:t>
            </a:r>
            <a:r>
              <a:rPr lang="en-US" sz="3200" spc="4" dirty="0">
                <a:solidFill>
                  <a:prstClr val="black"/>
                </a:solidFill>
                <a:latin typeface="Times New Roman"/>
                <a:cs typeface="Times New Roman"/>
              </a:rPr>
              <a:t> </a:t>
            </a:r>
            <a:r>
              <a:rPr lang="en-US" sz="3200" dirty="0">
                <a:solidFill>
                  <a:prstClr val="black"/>
                </a:solidFill>
                <a:latin typeface="Times New Roman"/>
                <a:cs typeface="Times New Roman"/>
              </a:rPr>
              <a:t>subjected</a:t>
            </a:r>
            <a:r>
              <a:rPr lang="en-US" sz="3200" spc="-13" dirty="0">
                <a:solidFill>
                  <a:prstClr val="black"/>
                </a:solidFill>
                <a:latin typeface="Times New Roman"/>
                <a:cs typeface="Times New Roman"/>
              </a:rPr>
              <a:t> to</a:t>
            </a:r>
            <a:r>
              <a:rPr lang="en-US" sz="3200" spc="-9" dirty="0">
                <a:solidFill>
                  <a:prstClr val="black"/>
                </a:solidFill>
                <a:latin typeface="Times New Roman"/>
                <a:cs typeface="Times New Roman"/>
              </a:rPr>
              <a:t> </a:t>
            </a:r>
            <a:r>
              <a:rPr lang="en-US" sz="3200" dirty="0">
                <a:solidFill>
                  <a:srgbClr val="0000FF"/>
                </a:solidFill>
                <a:latin typeface="Times New Roman"/>
                <a:cs typeface="Times New Roman"/>
              </a:rPr>
              <a:t>∑</a:t>
            </a:r>
            <a:r>
              <a:rPr lang="en-US" sz="3200" spc="-22" dirty="0">
                <a:solidFill>
                  <a:srgbClr val="0000FF"/>
                </a:solidFill>
                <a:latin typeface="Times New Roman"/>
                <a:cs typeface="Times New Roman"/>
              </a:rPr>
              <a:t> </a:t>
            </a:r>
            <a:r>
              <a:rPr lang="en-US" sz="3200" spc="4" dirty="0" err="1">
                <a:solidFill>
                  <a:srgbClr val="0000FF"/>
                </a:solidFill>
                <a:latin typeface="Times New Roman"/>
                <a:cs typeface="Times New Roman"/>
              </a:rPr>
              <a:t>w</a:t>
            </a:r>
            <a:r>
              <a:rPr lang="en-US" spc="6" baseline="-21164" dirty="0" err="1">
                <a:solidFill>
                  <a:srgbClr val="0000FF"/>
                </a:solidFill>
                <a:latin typeface="Times New Roman"/>
                <a:cs typeface="Times New Roman"/>
              </a:rPr>
              <a:t>i</a:t>
            </a:r>
            <a:r>
              <a:rPr lang="en-US" sz="3200" spc="4" dirty="0" err="1">
                <a:solidFill>
                  <a:srgbClr val="0000FF"/>
                </a:solidFill>
                <a:latin typeface="Times New Roman"/>
                <a:cs typeface="Times New Roman"/>
              </a:rPr>
              <a:t>x</a:t>
            </a:r>
            <a:r>
              <a:rPr lang="en-US" spc="6" baseline="-21164" dirty="0" err="1">
                <a:solidFill>
                  <a:srgbClr val="0000FF"/>
                </a:solidFill>
                <a:latin typeface="Times New Roman"/>
                <a:cs typeface="Times New Roman"/>
              </a:rPr>
              <a:t>i</a:t>
            </a:r>
            <a:r>
              <a:rPr lang="en-US" spc="331" baseline="-21164" dirty="0">
                <a:solidFill>
                  <a:srgbClr val="0000FF"/>
                </a:solidFill>
                <a:latin typeface="Times New Roman"/>
                <a:cs typeface="Times New Roman"/>
              </a:rPr>
              <a:t> </a:t>
            </a:r>
            <a:r>
              <a:rPr lang="en-US" sz="3200" dirty="0">
                <a:solidFill>
                  <a:srgbClr val="0000FF"/>
                </a:solidFill>
                <a:latin typeface="Times New Roman"/>
                <a:cs typeface="Times New Roman"/>
              </a:rPr>
              <a:t>≤</a:t>
            </a:r>
            <a:r>
              <a:rPr lang="en-US" sz="3200" spc="-13" dirty="0">
                <a:solidFill>
                  <a:srgbClr val="0000FF"/>
                </a:solidFill>
                <a:latin typeface="Times New Roman"/>
                <a:cs typeface="Times New Roman"/>
              </a:rPr>
              <a:t> M</a:t>
            </a:r>
            <a:endParaRPr lang="en-US" sz="3200" dirty="0">
              <a:solidFill>
                <a:prstClr val="black"/>
              </a:solidFill>
              <a:latin typeface="Times New Roman"/>
              <a:cs typeface="Times New Roman"/>
            </a:endParaRPr>
          </a:p>
          <a:p>
            <a:pPr marL="1702824" indent="0" defTabSz="806867">
              <a:lnSpc>
                <a:spcPct val="100000"/>
              </a:lnSpc>
              <a:spcBef>
                <a:spcPts val="0"/>
              </a:spcBef>
              <a:buNone/>
              <a:defRPr/>
            </a:pPr>
            <a:r>
              <a:rPr lang="en-US" sz="3200" dirty="0">
                <a:solidFill>
                  <a:prstClr val="black"/>
                </a:solidFill>
                <a:latin typeface="Times New Roman"/>
                <a:cs typeface="Times New Roman"/>
              </a:rPr>
              <a:t>1</a:t>
            </a:r>
            <a:r>
              <a:rPr lang="en-US" sz="3200" spc="-18" dirty="0">
                <a:solidFill>
                  <a:prstClr val="black"/>
                </a:solidFill>
                <a:latin typeface="Times New Roman"/>
                <a:cs typeface="Times New Roman"/>
              </a:rPr>
              <a:t> </a:t>
            </a:r>
            <a:r>
              <a:rPr lang="en-US" sz="3200" dirty="0">
                <a:solidFill>
                  <a:prstClr val="black"/>
                </a:solidFill>
                <a:latin typeface="Times New Roman"/>
                <a:cs typeface="Times New Roman"/>
              </a:rPr>
              <a:t>≤</a:t>
            </a:r>
            <a:r>
              <a:rPr lang="en-US" sz="3200" spc="-13" dirty="0">
                <a:solidFill>
                  <a:prstClr val="black"/>
                </a:solidFill>
                <a:latin typeface="Times New Roman"/>
                <a:cs typeface="Times New Roman"/>
              </a:rPr>
              <a:t> </a:t>
            </a:r>
            <a:r>
              <a:rPr lang="en-US" sz="3200" dirty="0" err="1">
                <a:solidFill>
                  <a:prstClr val="black"/>
                </a:solidFill>
                <a:latin typeface="Times New Roman"/>
                <a:cs typeface="Times New Roman"/>
              </a:rPr>
              <a:t>i</a:t>
            </a:r>
            <a:r>
              <a:rPr lang="en-US" sz="3200" spc="-40" dirty="0">
                <a:solidFill>
                  <a:prstClr val="black"/>
                </a:solidFill>
                <a:latin typeface="Times New Roman"/>
                <a:cs typeface="Times New Roman"/>
              </a:rPr>
              <a:t> </a:t>
            </a:r>
            <a:r>
              <a:rPr lang="en-US" sz="3200" dirty="0">
                <a:solidFill>
                  <a:prstClr val="black"/>
                </a:solidFill>
                <a:latin typeface="Times New Roman"/>
                <a:cs typeface="Times New Roman"/>
              </a:rPr>
              <a:t>≤</a:t>
            </a:r>
            <a:r>
              <a:rPr lang="en-US" sz="3200" spc="18" dirty="0">
                <a:solidFill>
                  <a:prstClr val="black"/>
                </a:solidFill>
                <a:latin typeface="Times New Roman"/>
                <a:cs typeface="Times New Roman"/>
              </a:rPr>
              <a:t> </a:t>
            </a:r>
            <a:r>
              <a:rPr lang="en-US" sz="3200" dirty="0">
                <a:solidFill>
                  <a:prstClr val="black"/>
                </a:solidFill>
                <a:latin typeface="Times New Roman"/>
                <a:cs typeface="Times New Roman"/>
              </a:rPr>
              <a:t>n</a:t>
            </a:r>
          </a:p>
          <a:p>
            <a:pPr marL="1793037" indent="0" defTabSz="806867">
              <a:lnSpc>
                <a:spcPct val="100000"/>
              </a:lnSpc>
              <a:spcBef>
                <a:spcPts val="0"/>
              </a:spcBef>
              <a:buNone/>
              <a:tabLst>
                <a:tab pos="4122864" algn="l"/>
              </a:tabLst>
              <a:defRPr/>
            </a:pPr>
            <a:r>
              <a:rPr lang="en-US" sz="3200" spc="4" dirty="0">
                <a:solidFill>
                  <a:prstClr val="black"/>
                </a:solidFill>
                <a:latin typeface="Times New Roman"/>
                <a:cs typeface="Times New Roman"/>
              </a:rPr>
              <a:t>and</a:t>
            </a:r>
            <a:r>
              <a:rPr lang="en-US" sz="3200" spc="-31" dirty="0">
                <a:solidFill>
                  <a:prstClr val="black"/>
                </a:solidFill>
                <a:latin typeface="Times New Roman"/>
                <a:cs typeface="Times New Roman"/>
              </a:rPr>
              <a:t> </a:t>
            </a:r>
            <a:r>
              <a:rPr lang="en-US" sz="3200" spc="4" dirty="0">
                <a:solidFill>
                  <a:prstClr val="black"/>
                </a:solidFill>
                <a:latin typeface="Times New Roman"/>
                <a:cs typeface="Times New Roman"/>
              </a:rPr>
              <a:t>x</a:t>
            </a:r>
            <a:r>
              <a:rPr lang="en-US" spc="6" baseline="-21164" dirty="0">
                <a:solidFill>
                  <a:prstClr val="black"/>
                </a:solidFill>
                <a:latin typeface="Times New Roman"/>
                <a:cs typeface="Times New Roman"/>
              </a:rPr>
              <a:t>i</a:t>
            </a:r>
            <a:r>
              <a:rPr lang="en-US" sz="3200" spc="4" dirty="0">
                <a:solidFill>
                  <a:prstClr val="black"/>
                </a:solidFill>
                <a:latin typeface="Times New Roman"/>
                <a:cs typeface="Times New Roman"/>
              </a:rPr>
              <a:t>=0</a:t>
            </a:r>
            <a:r>
              <a:rPr lang="en-US" sz="3200" spc="-26" dirty="0">
                <a:solidFill>
                  <a:prstClr val="black"/>
                </a:solidFill>
                <a:latin typeface="Times New Roman"/>
                <a:cs typeface="Times New Roman"/>
              </a:rPr>
              <a:t> </a:t>
            </a:r>
            <a:r>
              <a:rPr lang="en-US" sz="3200" dirty="0">
                <a:solidFill>
                  <a:prstClr val="black"/>
                </a:solidFill>
                <a:latin typeface="Times New Roman"/>
                <a:cs typeface="Times New Roman"/>
              </a:rPr>
              <a:t>or</a:t>
            </a:r>
            <a:r>
              <a:rPr lang="en-US" sz="3200" spc="-4" dirty="0">
                <a:solidFill>
                  <a:prstClr val="black"/>
                </a:solidFill>
                <a:latin typeface="Times New Roman"/>
                <a:cs typeface="Times New Roman"/>
              </a:rPr>
              <a:t> </a:t>
            </a:r>
            <a:r>
              <a:rPr lang="en-US" sz="3200" dirty="0">
                <a:solidFill>
                  <a:prstClr val="black"/>
                </a:solidFill>
                <a:latin typeface="Times New Roman"/>
                <a:cs typeface="Times New Roman"/>
              </a:rPr>
              <a:t>1,	1</a:t>
            </a:r>
            <a:r>
              <a:rPr lang="en-US" sz="3200" spc="-13" dirty="0">
                <a:solidFill>
                  <a:prstClr val="black"/>
                </a:solidFill>
                <a:latin typeface="Times New Roman"/>
                <a:cs typeface="Times New Roman"/>
              </a:rPr>
              <a:t> </a:t>
            </a:r>
            <a:r>
              <a:rPr lang="en-US" sz="3200" dirty="0">
                <a:solidFill>
                  <a:prstClr val="black"/>
                </a:solidFill>
                <a:latin typeface="Times New Roman"/>
                <a:cs typeface="Times New Roman"/>
              </a:rPr>
              <a:t>≤</a:t>
            </a:r>
            <a:r>
              <a:rPr lang="en-US" sz="3200" spc="-13" dirty="0">
                <a:solidFill>
                  <a:prstClr val="black"/>
                </a:solidFill>
                <a:latin typeface="Times New Roman"/>
                <a:cs typeface="Times New Roman"/>
              </a:rPr>
              <a:t> </a:t>
            </a:r>
            <a:r>
              <a:rPr lang="en-US" sz="3200" dirty="0" err="1">
                <a:solidFill>
                  <a:prstClr val="black"/>
                </a:solidFill>
                <a:latin typeface="Times New Roman"/>
                <a:cs typeface="Times New Roman"/>
              </a:rPr>
              <a:t>i</a:t>
            </a:r>
            <a:r>
              <a:rPr lang="en-US" sz="3200" spc="-13" dirty="0">
                <a:solidFill>
                  <a:prstClr val="black"/>
                </a:solidFill>
                <a:latin typeface="Times New Roman"/>
                <a:cs typeface="Times New Roman"/>
              </a:rPr>
              <a:t> </a:t>
            </a:r>
            <a:r>
              <a:rPr lang="en-US" sz="3200" dirty="0">
                <a:solidFill>
                  <a:prstClr val="black"/>
                </a:solidFill>
                <a:latin typeface="Times New Roman"/>
                <a:cs typeface="Times New Roman"/>
              </a:rPr>
              <a:t>≤</a:t>
            </a:r>
            <a:r>
              <a:rPr lang="en-US" sz="3200" spc="-13" dirty="0">
                <a:solidFill>
                  <a:prstClr val="black"/>
                </a:solidFill>
                <a:latin typeface="Times New Roman"/>
                <a:cs typeface="Times New Roman"/>
              </a:rPr>
              <a:t> </a:t>
            </a:r>
            <a:r>
              <a:rPr lang="en-US" sz="3200" dirty="0">
                <a:solidFill>
                  <a:prstClr val="black"/>
                </a:solidFill>
                <a:latin typeface="Times New Roman"/>
                <a:cs typeface="Times New Roman"/>
              </a:rPr>
              <a:t>n</a:t>
            </a:r>
          </a:p>
          <a:p>
            <a:endParaRPr lang="en-US" sz="3200" dirty="0"/>
          </a:p>
        </p:txBody>
      </p:sp>
      <p:sp>
        <p:nvSpPr>
          <p:cNvPr id="3" name="Footer Placeholder 2">
            <a:extLst>
              <a:ext uri="{FF2B5EF4-FFF2-40B4-BE49-F238E27FC236}">
                <a16:creationId xmlns:a16="http://schemas.microsoft.com/office/drawing/2014/main" id="{787B3FD8-EA65-819C-B1A8-80B3FDBBC1A9}"/>
              </a:ext>
            </a:extLst>
          </p:cNvPr>
          <p:cNvSpPr>
            <a:spLocks noGrp="1"/>
          </p:cNvSpPr>
          <p:nvPr>
            <p:ph type="ftr" sz="quarter" idx="11"/>
          </p:nvPr>
        </p:nvSpPr>
        <p:spPr/>
        <p:txBody>
          <a:bodyPr/>
          <a:lstStyle/>
          <a:p>
            <a:r>
              <a:rPr lang="en-US"/>
              <a:t>Copyright @ Dept of IT, CBIT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439823" y="2199743"/>
            <a:ext cx="558413" cy="558413"/>
          </a:xfrm>
          <a:prstGeom prst="rect">
            <a:avLst/>
          </a:prstGeom>
        </p:spPr>
      </p:pic>
      <p:pic>
        <p:nvPicPr>
          <p:cNvPr id="3" name="object 3"/>
          <p:cNvPicPr/>
          <p:nvPr/>
        </p:nvPicPr>
        <p:blipFill>
          <a:blip r:embed="rId3" cstate="print"/>
          <a:stretch>
            <a:fillRect/>
          </a:stretch>
        </p:blipFill>
        <p:spPr>
          <a:xfrm>
            <a:off x="5552739" y="4836908"/>
            <a:ext cx="232633" cy="290456"/>
          </a:xfrm>
          <a:prstGeom prst="rect">
            <a:avLst/>
          </a:prstGeom>
        </p:spPr>
      </p:pic>
      <p:pic>
        <p:nvPicPr>
          <p:cNvPr id="4" name="object 4"/>
          <p:cNvPicPr/>
          <p:nvPr/>
        </p:nvPicPr>
        <p:blipFill>
          <a:blip r:embed="rId4" cstate="print"/>
          <a:stretch>
            <a:fillRect/>
          </a:stretch>
        </p:blipFill>
        <p:spPr>
          <a:xfrm>
            <a:off x="6026077" y="4569312"/>
            <a:ext cx="411479" cy="510987"/>
          </a:xfrm>
          <a:prstGeom prst="rect">
            <a:avLst/>
          </a:prstGeom>
        </p:spPr>
      </p:pic>
      <p:pic>
        <p:nvPicPr>
          <p:cNvPr id="5" name="object 5"/>
          <p:cNvPicPr/>
          <p:nvPr/>
        </p:nvPicPr>
        <p:blipFill>
          <a:blip r:embed="rId5" cstate="print"/>
          <a:stretch>
            <a:fillRect/>
          </a:stretch>
        </p:blipFill>
        <p:spPr>
          <a:xfrm>
            <a:off x="6792373" y="4554519"/>
            <a:ext cx="444656" cy="470026"/>
          </a:xfrm>
          <a:prstGeom prst="rect">
            <a:avLst/>
          </a:prstGeom>
        </p:spPr>
      </p:pic>
      <p:grpSp>
        <p:nvGrpSpPr>
          <p:cNvPr id="6" name="object 6"/>
          <p:cNvGrpSpPr/>
          <p:nvPr/>
        </p:nvGrpSpPr>
        <p:grpSpPr>
          <a:xfrm>
            <a:off x="3132269" y="3961504"/>
            <a:ext cx="614643" cy="963146"/>
            <a:chOff x="1670304" y="4489703"/>
            <a:chExt cx="696595" cy="1091565"/>
          </a:xfrm>
        </p:grpSpPr>
        <p:pic>
          <p:nvPicPr>
            <p:cNvPr id="7" name="object 7"/>
            <p:cNvPicPr/>
            <p:nvPr/>
          </p:nvPicPr>
          <p:blipFill>
            <a:blip r:embed="rId6" cstate="print"/>
            <a:stretch>
              <a:fillRect/>
            </a:stretch>
          </p:blipFill>
          <p:spPr>
            <a:xfrm>
              <a:off x="1670304" y="4489703"/>
              <a:ext cx="696467" cy="1091564"/>
            </a:xfrm>
            <a:prstGeom prst="rect">
              <a:avLst/>
            </a:prstGeom>
          </p:spPr>
        </p:pic>
        <p:pic>
          <p:nvPicPr>
            <p:cNvPr id="8" name="object 8"/>
            <p:cNvPicPr/>
            <p:nvPr/>
          </p:nvPicPr>
          <p:blipFill>
            <a:blip r:embed="rId7" cstate="print"/>
            <a:stretch>
              <a:fillRect/>
            </a:stretch>
          </p:blipFill>
          <p:spPr>
            <a:xfrm>
              <a:off x="1940051" y="5103876"/>
              <a:ext cx="138683" cy="187451"/>
            </a:xfrm>
            <a:prstGeom prst="rect">
              <a:avLst/>
            </a:prstGeom>
          </p:spPr>
        </p:pic>
      </p:grpSp>
      <p:pic>
        <p:nvPicPr>
          <p:cNvPr id="9" name="object 9"/>
          <p:cNvPicPr/>
          <p:nvPr/>
        </p:nvPicPr>
        <p:blipFill>
          <a:blip r:embed="rId8" cstate="print"/>
          <a:stretch>
            <a:fillRect/>
          </a:stretch>
        </p:blipFill>
        <p:spPr>
          <a:xfrm>
            <a:off x="5663093" y="4180691"/>
            <a:ext cx="352489" cy="360381"/>
          </a:xfrm>
          <a:prstGeom prst="rect">
            <a:avLst/>
          </a:prstGeom>
        </p:spPr>
      </p:pic>
      <p:pic>
        <p:nvPicPr>
          <p:cNvPr id="10" name="object 10"/>
          <p:cNvPicPr/>
          <p:nvPr/>
        </p:nvPicPr>
        <p:blipFill>
          <a:blip r:embed="rId9" cstate="print"/>
          <a:stretch>
            <a:fillRect/>
          </a:stretch>
        </p:blipFill>
        <p:spPr>
          <a:xfrm>
            <a:off x="7569798" y="4771018"/>
            <a:ext cx="298571" cy="298236"/>
          </a:xfrm>
          <a:prstGeom prst="rect">
            <a:avLst/>
          </a:prstGeom>
        </p:spPr>
      </p:pic>
      <p:pic>
        <p:nvPicPr>
          <p:cNvPr id="11" name="object 11"/>
          <p:cNvPicPr/>
          <p:nvPr/>
        </p:nvPicPr>
        <p:blipFill>
          <a:blip r:embed="rId10" cstate="print"/>
          <a:stretch>
            <a:fillRect/>
          </a:stretch>
        </p:blipFill>
        <p:spPr>
          <a:xfrm>
            <a:off x="8197281" y="4664620"/>
            <a:ext cx="264769" cy="327284"/>
          </a:xfrm>
          <a:prstGeom prst="rect">
            <a:avLst/>
          </a:prstGeom>
        </p:spPr>
      </p:pic>
      <p:pic>
        <p:nvPicPr>
          <p:cNvPr id="12" name="object 12"/>
          <p:cNvPicPr/>
          <p:nvPr/>
        </p:nvPicPr>
        <p:blipFill>
          <a:blip r:embed="rId11" cstate="print"/>
          <a:stretch>
            <a:fillRect/>
          </a:stretch>
        </p:blipFill>
        <p:spPr>
          <a:xfrm>
            <a:off x="8849959" y="4701093"/>
            <a:ext cx="309281" cy="243391"/>
          </a:xfrm>
          <a:prstGeom prst="rect">
            <a:avLst/>
          </a:prstGeom>
        </p:spPr>
      </p:pic>
      <p:pic>
        <p:nvPicPr>
          <p:cNvPr id="13" name="object 13"/>
          <p:cNvPicPr/>
          <p:nvPr/>
        </p:nvPicPr>
        <p:blipFill>
          <a:blip r:embed="rId12" cstate="print"/>
          <a:stretch>
            <a:fillRect/>
          </a:stretch>
        </p:blipFill>
        <p:spPr>
          <a:xfrm>
            <a:off x="7639723" y="4367606"/>
            <a:ext cx="290456" cy="239357"/>
          </a:xfrm>
          <a:prstGeom prst="rect">
            <a:avLst/>
          </a:prstGeom>
        </p:spPr>
      </p:pic>
      <p:pic>
        <p:nvPicPr>
          <p:cNvPr id="14" name="object 14"/>
          <p:cNvPicPr/>
          <p:nvPr/>
        </p:nvPicPr>
        <p:blipFill>
          <a:blip r:embed="rId13" cstate="print"/>
          <a:stretch>
            <a:fillRect/>
          </a:stretch>
        </p:blipFill>
        <p:spPr>
          <a:xfrm>
            <a:off x="8109025" y="4231790"/>
            <a:ext cx="470647" cy="305247"/>
          </a:xfrm>
          <a:prstGeom prst="rect">
            <a:avLst/>
          </a:prstGeom>
        </p:spPr>
      </p:pic>
      <p:pic>
        <p:nvPicPr>
          <p:cNvPr id="15" name="object 15"/>
          <p:cNvPicPr/>
          <p:nvPr/>
        </p:nvPicPr>
        <p:blipFill>
          <a:blip r:embed="rId14" cstate="print"/>
          <a:stretch>
            <a:fillRect/>
          </a:stretch>
        </p:blipFill>
        <p:spPr>
          <a:xfrm>
            <a:off x="8780032" y="4231790"/>
            <a:ext cx="353658" cy="290456"/>
          </a:xfrm>
          <a:prstGeom prst="rect">
            <a:avLst/>
          </a:prstGeom>
        </p:spPr>
      </p:pic>
      <p:pic>
        <p:nvPicPr>
          <p:cNvPr id="16" name="object 16"/>
          <p:cNvPicPr/>
          <p:nvPr/>
        </p:nvPicPr>
        <p:blipFill>
          <a:blip r:embed="rId15" cstate="print"/>
          <a:stretch>
            <a:fillRect/>
          </a:stretch>
        </p:blipFill>
        <p:spPr>
          <a:xfrm>
            <a:off x="7599209" y="3751382"/>
            <a:ext cx="382330" cy="356596"/>
          </a:xfrm>
          <a:prstGeom prst="rect">
            <a:avLst/>
          </a:prstGeom>
        </p:spPr>
      </p:pic>
      <p:pic>
        <p:nvPicPr>
          <p:cNvPr id="17" name="object 17"/>
          <p:cNvPicPr/>
          <p:nvPr/>
        </p:nvPicPr>
        <p:blipFill>
          <a:blip r:embed="rId16" cstate="print"/>
          <a:stretch>
            <a:fillRect/>
          </a:stretch>
        </p:blipFill>
        <p:spPr>
          <a:xfrm>
            <a:off x="8174916" y="3894268"/>
            <a:ext cx="192292" cy="194982"/>
          </a:xfrm>
          <a:prstGeom prst="rect">
            <a:avLst/>
          </a:prstGeom>
        </p:spPr>
      </p:pic>
      <p:pic>
        <p:nvPicPr>
          <p:cNvPr id="18" name="object 18"/>
          <p:cNvPicPr/>
          <p:nvPr/>
        </p:nvPicPr>
        <p:blipFill>
          <a:blip r:embed="rId17" cstate="print"/>
          <a:stretch>
            <a:fillRect/>
          </a:stretch>
        </p:blipFill>
        <p:spPr>
          <a:xfrm>
            <a:off x="8648252" y="3876429"/>
            <a:ext cx="323446" cy="209505"/>
          </a:xfrm>
          <a:prstGeom prst="rect">
            <a:avLst/>
          </a:prstGeom>
        </p:spPr>
      </p:pic>
      <p:pic>
        <p:nvPicPr>
          <p:cNvPr id="19" name="object 19"/>
          <p:cNvPicPr/>
          <p:nvPr/>
        </p:nvPicPr>
        <p:blipFill>
          <a:blip r:embed="rId18" cstate="print"/>
          <a:stretch>
            <a:fillRect/>
          </a:stretch>
        </p:blipFill>
        <p:spPr>
          <a:xfrm>
            <a:off x="7624941" y="3289150"/>
            <a:ext cx="301452" cy="272975"/>
          </a:xfrm>
          <a:prstGeom prst="rect">
            <a:avLst/>
          </a:prstGeom>
        </p:spPr>
      </p:pic>
      <p:pic>
        <p:nvPicPr>
          <p:cNvPr id="20" name="object 20"/>
          <p:cNvPicPr/>
          <p:nvPr/>
        </p:nvPicPr>
        <p:blipFill>
          <a:blip r:embed="rId19" cstate="print"/>
          <a:stretch>
            <a:fillRect/>
          </a:stretch>
        </p:blipFill>
        <p:spPr>
          <a:xfrm>
            <a:off x="8230128" y="3289151"/>
            <a:ext cx="445372" cy="416216"/>
          </a:xfrm>
          <a:prstGeom prst="rect">
            <a:avLst/>
          </a:prstGeom>
        </p:spPr>
      </p:pic>
      <p:pic>
        <p:nvPicPr>
          <p:cNvPr id="21" name="object 21"/>
          <p:cNvPicPr/>
          <p:nvPr/>
        </p:nvPicPr>
        <p:blipFill>
          <a:blip r:embed="rId20" cstate="print"/>
          <a:stretch>
            <a:fillRect/>
          </a:stretch>
        </p:blipFill>
        <p:spPr>
          <a:xfrm>
            <a:off x="8849959" y="3359077"/>
            <a:ext cx="375172" cy="375172"/>
          </a:xfrm>
          <a:prstGeom prst="rect">
            <a:avLst/>
          </a:prstGeom>
        </p:spPr>
      </p:pic>
      <p:pic>
        <p:nvPicPr>
          <p:cNvPr id="22" name="object 22"/>
          <p:cNvPicPr/>
          <p:nvPr/>
        </p:nvPicPr>
        <p:blipFill>
          <a:blip r:embed="rId21" cstate="print"/>
          <a:stretch>
            <a:fillRect/>
          </a:stretch>
        </p:blipFill>
        <p:spPr>
          <a:xfrm>
            <a:off x="7639722" y="2885739"/>
            <a:ext cx="235324" cy="297892"/>
          </a:xfrm>
          <a:prstGeom prst="rect">
            <a:avLst/>
          </a:prstGeom>
        </p:spPr>
      </p:pic>
      <p:pic>
        <p:nvPicPr>
          <p:cNvPr id="23" name="object 23"/>
          <p:cNvPicPr/>
          <p:nvPr/>
        </p:nvPicPr>
        <p:blipFill>
          <a:blip r:embed="rId22" cstate="print"/>
          <a:stretch>
            <a:fillRect/>
          </a:stretch>
        </p:blipFill>
        <p:spPr>
          <a:xfrm>
            <a:off x="8109026" y="2819847"/>
            <a:ext cx="330797" cy="323446"/>
          </a:xfrm>
          <a:prstGeom prst="rect">
            <a:avLst/>
          </a:prstGeom>
        </p:spPr>
      </p:pic>
      <p:pic>
        <p:nvPicPr>
          <p:cNvPr id="24" name="object 24"/>
          <p:cNvPicPr/>
          <p:nvPr/>
        </p:nvPicPr>
        <p:blipFill>
          <a:blip r:embed="rId23" cstate="print"/>
          <a:stretch>
            <a:fillRect/>
          </a:stretch>
        </p:blipFill>
        <p:spPr>
          <a:xfrm>
            <a:off x="8915850" y="2885739"/>
            <a:ext cx="341554" cy="254149"/>
          </a:xfrm>
          <a:prstGeom prst="rect">
            <a:avLst/>
          </a:prstGeom>
        </p:spPr>
      </p:pic>
      <p:sp>
        <p:nvSpPr>
          <p:cNvPr id="25" name="object 25"/>
          <p:cNvSpPr txBox="1"/>
          <p:nvPr/>
        </p:nvSpPr>
        <p:spPr>
          <a:xfrm>
            <a:off x="947659" y="2488528"/>
            <a:ext cx="6458083" cy="555107"/>
          </a:xfrm>
          <a:prstGeom prst="rect">
            <a:avLst/>
          </a:prstGeom>
        </p:spPr>
        <p:txBody>
          <a:bodyPr vert="horz" wrap="square" lIns="0" tIns="11766" rIns="0" bIns="0" rtlCol="0">
            <a:spAutoFit/>
          </a:bodyPr>
          <a:lstStyle/>
          <a:p>
            <a:pPr marL="11206" marR="4483">
              <a:spcBef>
                <a:spcPts val="93"/>
              </a:spcBef>
            </a:pPr>
            <a:r>
              <a:rPr sz="1765" spc="-4" dirty="0">
                <a:latin typeface="Comic Sans MS"/>
                <a:cs typeface="Comic Sans MS"/>
              </a:rPr>
              <a:t>Which</a:t>
            </a:r>
            <a:r>
              <a:rPr sz="1765" spc="-22" dirty="0">
                <a:latin typeface="Comic Sans MS"/>
                <a:cs typeface="Comic Sans MS"/>
              </a:rPr>
              <a:t> </a:t>
            </a:r>
            <a:r>
              <a:rPr sz="1765" spc="-4" dirty="0">
                <a:latin typeface="Comic Sans MS"/>
                <a:cs typeface="Comic Sans MS"/>
              </a:rPr>
              <a:t>items</a:t>
            </a:r>
            <a:r>
              <a:rPr sz="1765" spc="-18" dirty="0">
                <a:latin typeface="Comic Sans MS"/>
                <a:cs typeface="Comic Sans MS"/>
              </a:rPr>
              <a:t> </a:t>
            </a:r>
            <a:r>
              <a:rPr sz="1765" dirty="0">
                <a:latin typeface="Comic Sans MS"/>
                <a:cs typeface="Comic Sans MS"/>
              </a:rPr>
              <a:t>should</a:t>
            </a:r>
            <a:r>
              <a:rPr sz="1765" spc="-22" dirty="0">
                <a:latin typeface="Comic Sans MS"/>
                <a:cs typeface="Comic Sans MS"/>
              </a:rPr>
              <a:t> </a:t>
            </a:r>
            <a:r>
              <a:rPr sz="1765" spc="-4" dirty="0">
                <a:latin typeface="Comic Sans MS"/>
                <a:cs typeface="Comic Sans MS"/>
              </a:rPr>
              <a:t>be</a:t>
            </a:r>
            <a:r>
              <a:rPr sz="1765" spc="-18" dirty="0">
                <a:latin typeface="Comic Sans MS"/>
                <a:cs typeface="Comic Sans MS"/>
              </a:rPr>
              <a:t> </a:t>
            </a:r>
            <a:r>
              <a:rPr sz="1765" spc="-4" dirty="0">
                <a:latin typeface="Comic Sans MS"/>
                <a:cs typeface="Comic Sans MS"/>
              </a:rPr>
              <a:t>chosen </a:t>
            </a:r>
            <a:r>
              <a:rPr sz="1765" spc="-516" dirty="0">
                <a:latin typeface="Comic Sans MS"/>
                <a:cs typeface="Comic Sans MS"/>
              </a:rPr>
              <a:t> </a:t>
            </a:r>
            <a:r>
              <a:rPr sz="1765" spc="-4" dirty="0">
                <a:latin typeface="Comic Sans MS"/>
                <a:cs typeface="Comic Sans MS"/>
              </a:rPr>
              <a:t>to </a:t>
            </a:r>
            <a:r>
              <a:rPr sz="1765" dirty="0">
                <a:solidFill>
                  <a:srgbClr val="CC3300"/>
                </a:solidFill>
                <a:latin typeface="Comic Sans MS"/>
                <a:cs typeface="Comic Sans MS"/>
              </a:rPr>
              <a:t>maximize </a:t>
            </a:r>
            <a:r>
              <a:rPr sz="1765" dirty="0">
                <a:latin typeface="Comic Sans MS"/>
                <a:cs typeface="Comic Sans MS"/>
              </a:rPr>
              <a:t>the amount of </a:t>
            </a:r>
            <a:r>
              <a:rPr sz="1765" spc="4" dirty="0">
                <a:latin typeface="Comic Sans MS"/>
                <a:cs typeface="Comic Sans MS"/>
              </a:rPr>
              <a:t> </a:t>
            </a:r>
            <a:r>
              <a:rPr sz="1765" spc="-4" dirty="0">
                <a:solidFill>
                  <a:srgbClr val="0033CC"/>
                </a:solidFill>
                <a:latin typeface="Comic Sans MS"/>
                <a:cs typeface="Comic Sans MS"/>
              </a:rPr>
              <a:t>money </a:t>
            </a:r>
            <a:r>
              <a:rPr sz="1765" spc="-4" dirty="0">
                <a:latin typeface="Comic Sans MS"/>
                <a:cs typeface="Comic Sans MS"/>
              </a:rPr>
              <a:t>while still keeping </a:t>
            </a:r>
            <a:r>
              <a:rPr sz="1765" dirty="0">
                <a:latin typeface="Comic Sans MS"/>
                <a:cs typeface="Comic Sans MS"/>
              </a:rPr>
              <a:t>the </a:t>
            </a:r>
            <a:r>
              <a:rPr sz="1765" spc="4" dirty="0">
                <a:latin typeface="Comic Sans MS"/>
                <a:cs typeface="Comic Sans MS"/>
              </a:rPr>
              <a:t> </a:t>
            </a:r>
            <a:r>
              <a:rPr sz="1765" spc="-4" dirty="0">
                <a:latin typeface="Comic Sans MS"/>
                <a:cs typeface="Comic Sans MS"/>
              </a:rPr>
              <a:t>overall</a:t>
            </a:r>
            <a:r>
              <a:rPr sz="1765" spc="9" dirty="0">
                <a:latin typeface="Comic Sans MS"/>
                <a:cs typeface="Comic Sans MS"/>
              </a:rPr>
              <a:t> </a:t>
            </a:r>
            <a:r>
              <a:rPr sz="1765" spc="-4" dirty="0">
                <a:solidFill>
                  <a:srgbClr val="CC3300"/>
                </a:solidFill>
                <a:latin typeface="Comic Sans MS"/>
                <a:cs typeface="Comic Sans MS"/>
              </a:rPr>
              <a:t>weight</a:t>
            </a:r>
            <a:r>
              <a:rPr sz="1765" spc="-22" dirty="0">
                <a:solidFill>
                  <a:srgbClr val="CC3300"/>
                </a:solidFill>
                <a:latin typeface="Comic Sans MS"/>
                <a:cs typeface="Comic Sans MS"/>
              </a:rPr>
              <a:t> </a:t>
            </a:r>
            <a:r>
              <a:rPr sz="1765" spc="-4" dirty="0">
                <a:solidFill>
                  <a:srgbClr val="CC3300"/>
                </a:solidFill>
                <a:latin typeface="Comic Sans MS"/>
                <a:cs typeface="Comic Sans MS"/>
              </a:rPr>
              <a:t>under</a:t>
            </a:r>
            <a:r>
              <a:rPr sz="1765" spc="13" dirty="0">
                <a:solidFill>
                  <a:srgbClr val="CC3300"/>
                </a:solidFill>
                <a:latin typeface="Comic Sans MS"/>
                <a:cs typeface="Comic Sans MS"/>
              </a:rPr>
              <a:t> </a:t>
            </a:r>
            <a:r>
              <a:rPr sz="1765" dirty="0">
                <a:solidFill>
                  <a:srgbClr val="CC3300"/>
                </a:solidFill>
                <a:latin typeface="Comic Sans MS"/>
                <a:cs typeface="Comic Sans MS"/>
              </a:rPr>
              <a:t>m</a:t>
            </a:r>
            <a:r>
              <a:rPr sz="1765" spc="-13" dirty="0">
                <a:solidFill>
                  <a:srgbClr val="CC3300"/>
                </a:solidFill>
                <a:latin typeface="Comic Sans MS"/>
                <a:cs typeface="Comic Sans MS"/>
              </a:rPr>
              <a:t> </a:t>
            </a:r>
            <a:r>
              <a:rPr sz="1765" spc="-4" dirty="0">
                <a:solidFill>
                  <a:srgbClr val="CC3300"/>
                </a:solidFill>
                <a:latin typeface="Comic Sans MS"/>
                <a:cs typeface="Comic Sans MS"/>
              </a:rPr>
              <a:t>kg</a:t>
            </a:r>
            <a:r>
              <a:rPr sz="1765" spc="-18" dirty="0">
                <a:solidFill>
                  <a:srgbClr val="CC3300"/>
                </a:solidFill>
                <a:latin typeface="Comic Sans MS"/>
                <a:cs typeface="Comic Sans MS"/>
              </a:rPr>
              <a:t> </a:t>
            </a:r>
            <a:r>
              <a:rPr sz="1765" dirty="0">
                <a:latin typeface="Comic Sans MS"/>
                <a:cs typeface="Comic Sans MS"/>
              </a:rPr>
              <a:t>?</a:t>
            </a:r>
          </a:p>
        </p:txBody>
      </p:sp>
      <p:sp>
        <p:nvSpPr>
          <p:cNvPr id="88" name="object 88"/>
          <p:cNvSpPr txBox="1"/>
          <p:nvPr/>
        </p:nvSpPr>
        <p:spPr>
          <a:xfrm>
            <a:off x="3345608" y="5039504"/>
            <a:ext cx="190500" cy="255678"/>
          </a:xfrm>
          <a:prstGeom prst="rect">
            <a:avLst/>
          </a:prstGeom>
        </p:spPr>
        <p:txBody>
          <a:bodyPr vert="horz" wrap="square" lIns="0" tIns="11206" rIns="0" bIns="0" rtlCol="0">
            <a:spAutoFit/>
          </a:bodyPr>
          <a:lstStyle/>
          <a:p>
            <a:pPr marL="11206">
              <a:spcBef>
                <a:spcPts val="88"/>
              </a:spcBef>
            </a:pPr>
            <a:r>
              <a:rPr sz="1588" dirty="0">
                <a:latin typeface="Arial MT"/>
                <a:cs typeface="Arial MT"/>
              </a:rPr>
              <a:t>m</a:t>
            </a:r>
            <a:endParaRPr sz="1588">
              <a:latin typeface="Arial MT"/>
              <a:cs typeface="Arial MT"/>
            </a:endParaRPr>
          </a:p>
        </p:txBody>
      </p:sp>
      <p:sp>
        <p:nvSpPr>
          <p:cNvPr id="89" name="Title 88">
            <a:extLst>
              <a:ext uri="{FF2B5EF4-FFF2-40B4-BE49-F238E27FC236}">
                <a16:creationId xmlns:a16="http://schemas.microsoft.com/office/drawing/2014/main" id="{DBB004E0-1B42-8982-EA02-D8FB14917289}"/>
              </a:ext>
            </a:extLst>
          </p:cNvPr>
          <p:cNvSpPr>
            <a:spLocks noGrp="1"/>
          </p:cNvSpPr>
          <p:nvPr>
            <p:ph type="title"/>
          </p:nvPr>
        </p:nvSpPr>
        <p:spPr/>
        <p:txBody>
          <a:bodyPr/>
          <a:lstStyle/>
          <a:p>
            <a:r>
              <a:rPr lang="en-US" dirty="0"/>
              <a:t>0/1</a:t>
            </a:r>
            <a:r>
              <a:rPr lang="en-US" spc="-22" dirty="0"/>
              <a:t> </a:t>
            </a:r>
            <a:r>
              <a:rPr lang="en-US" spc="-4" dirty="0"/>
              <a:t>Knapsack</a:t>
            </a:r>
            <a:r>
              <a:rPr lang="en-US" spc="-62" dirty="0"/>
              <a:t> </a:t>
            </a:r>
            <a:r>
              <a:rPr lang="en-US" spc="4" dirty="0"/>
              <a:t>Problem</a:t>
            </a:r>
            <a:endParaRPr lang="en-US" dirty="0"/>
          </a:p>
        </p:txBody>
      </p:sp>
      <p:sp>
        <p:nvSpPr>
          <p:cNvPr id="91" name="Footer Placeholder 90">
            <a:extLst>
              <a:ext uri="{FF2B5EF4-FFF2-40B4-BE49-F238E27FC236}">
                <a16:creationId xmlns:a16="http://schemas.microsoft.com/office/drawing/2014/main" id="{E200C607-D9C4-C5CD-A0CB-4C72D25F248D}"/>
              </a:ext>
            </a:extLst>
          </p:cNvPr>
          <p:cNvSpPr>
            <a:spLocks noGrp="1"/>
          </p:cNvSpPr>
          <p:nvPr>
            <p:ph type="ftr" sz="quarter" idx="11"/>
          </p:nvPr>
        </p:nvSpPr>
        <p:spPr/>
        <p:txBody>
          <a:bodyPr/>
          <a:lstStyle/>
          <a:p>
            <a:r>
              <a:rPr lang="en-US"/>
              <a:t>Copyright @ Dept of IT, CBIT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797437" y="3962850"/>
            <a:ext cx="277346" cy="613522"/>
            <a:chOff x="1290827" y="4491228"/>
            <a:chExt cx="314325" cy="695325"/>
          </a:xfrm>
        </p:grpSpPr>
        <p:sp>
          <p:nvSpPr>
            <p:cNvPr id="4" name="object 4"/>
            <p:cNvSpPr/>
            <p:nvPr/>
          </p:nvSpPr>
          <p:spPr>
            <a:xfrm>
              <a:off x="1295399" y="4495800"/>
              <a:ext cx="304800" cy="685800"/>
            </a:xfrm>
            <a:custGeom>
              <a:avLst/>
              <a:gdLst/>
              <a:ahLst/>
              <a:cxnLst/>
              <a:rect l="l" t="t" r="r" b="b"/>
              <a:pathLst>
                <a:path w="304800" h="685800">
                  <a:moveTo>
                    <a:pt x="254507" y="685799"/>
                  </a:moveTo>
                  <a:lnTo>
                    <a:pt x="51816" y="685799"/>
                  </a:lnTo>
                  <a:lnTo>
                    <a:pt x="31503" y="682013"/>
                  </a:lnTo>
                  <a:lnTo>
                    <a:pt x="15049" y="671512"/>
                  </a:lnTo>
                  <a:lnTo>
                    <a:pt x="4024" y="655581"/>
                  </a:lnTo>
                  <a:lnTo>
                    <a:pt x="0" y="635507"/>
                  </a:lnTo>
                  <a:lnTo>
                    <a:pt x="0" y="51815"/>
                  </a:lnTo>
                  <a:lnTo>
                    <a:pt x="4024" y="31503"/>
                  </a:lnTo>
                  <a:lnTo>
                    <a:pt x="15049" y="15049"/>
                  </a:lnTo>
                  <a:lnTo>
                    <a:pt x="31503" y="4024"/>
                  </a:lnTo>
                  <a:lnTo>
                    <a:pt x="51816" y="0"/>
                  </a:lnTo>
                  <a:lnTo>
                    <a:pt x="254507" y="0"/>
                  </a:lnTo>
                  <a:lnTo>
                    <a:pt x="274581" y="4024"/>
                  </a:lnTo>
                  <a:lnTo>
                    <a:pt x="290512" y="15049"/>
                  </a:lnTo>
                  <a:lnTo>
                    <a:pt x="301013" y="31503"/>
                  </a:lnTo>
                  <a:lnTo>
                    <a:pt x="304800" y="51815"/>
                  </a:lnTo>
                  <a:lnTo>
                    <a:pt x="304800" y="635507"/>
                  </a:lnTo>
                  <a:lnTo>
                    <a:pt x="301013" y="655581"/>
                  </a:lnTo>
                  <a:lnTo>
                    <a:pt x="290512" y="671512"/>
                  </a:lnTo>
                  <a:lnTo>
                    <a:pt x="274581" y="682013"/>
                  </a:lnTo>
                  <a:lnTo>
                    <a:pt x="254507" y="685799"/>
                  </a:lnTo>
                  <a:close/>
                </a:path>
              </a:pathLst>
            </a:custGeom>
            <a:solidFill>
              <a:srgbClr val="FF9900"/>
            </a:solidFill>
          </p:spPr>
          <p:txBody>
            <a:bodyPr wrap="square" lIns="0" tIns="0" rIns="0" bIns="0" rtlCol="0"/>
            <a:lstStyle/>
            <a:p>
              <a:endParaRPr sz="1588"/>
            </a:p>
          </p:txBody>
        </p:sp>
        <p:sp>
          <p:nvSpPr>
            <p:cNvPr id="5" name="object 5"/>
            <p:cNvSpPr/>
            <p:nvPr/>
          </p:nvSpPr>
          <p:spPr>
            <a:xfrm>
              <a:off x="1295399" y="4495800"/>
              <a:ext cx="304800" cy="685800"/>
            </a:xfrm>
            <a:custGeom>
              <a:avLst/>
              <a:gdLst/>
              <a:ahLst/>
              <a:cxnLst/>
              <a:rect l="l" t="t" r="r" b="b"/>
              <a:pathLst>
                <a:path w="304800" h="685800">
                  <a:moveTo>
                    <a:pt x="0" y="51815"/>
                  </a:moveTo>
                  <a:lnTo>
                    <a:pt x="4024" y="31503"/>
                  </a:lnTo>
                  <a:lnTo>
                    <a:pt x="15049" y="15049"/>
                  </a:lnTo>
                  <a:lnTo>
                    <a:pt x="31503" y="4024"/>
                  </a:lnTo>
                  <a:lnTo>
                    <a:pt x="51816" y="0"/>
                  </a:lnTo>
                  <a:lnTo>
                    <a:pt x="254507" y="0"/>
                  </a:lnTo>
                  <a:lnTo>
                    <a:pt x="274581" y="4024"/>
                  </a:lnTo>
                  <a:lnTo>
                    <a:pt x="290512" y="15049"/>
                  </a:lnTo>
                  <a:lnTo>
                    <a:pt x="301013" y="31503"/>
                  </a:lnTo>
                  <a:lnTo>
                    <a:pt x="304800" y="51815"/>
                  </a:lnTo>
                  <a:lnTo>
                    <a:pt x="304800" y="635507"/>
                  </a:lnTo>
                  <a:lnTo>
                    <a:pt x="301013" y="655581"/>
                  </a:lnTo>
                  <a:lnTo>
                    <a:pt x="290512" y="671512"/>
                  </a:lnTo>
                  <a:lnTo>
                    <a:pt x="274581" y="682013"/>
                  </a:lnTo>
                  <a:lnTo>
                    <a:pt x="254507" y="685799"/>
                  </a:lnTo>
                  <a:lnTo>
                    <a:pt x="51816" y="685799"/>
                  </a:lnTo>
                  <a:lnTo>
                    <a:pt x="31503" y="682013"/>
                  </a:lnTo>
                  <a:lnTo>
                    <a:pt x="15049" y="671512"/>
                  </a:lnTo>
                  <a:lnTo>
                    <a:pt x="4024" y="655581"/>
                  </a:lnTo>
                  <a:lnTo>
                    <a:pt x="0" y="635507"/>
                  </a:lnTo>
                  <a:lnTo>
                    <a:pt x="0" y="51815"/>
                  </a:lnTo>
                  <a:close/>
                </a:path>
              </a:pathLst>
            </a:custGeom>
            <a:ln w="9144">
              <a:solidFill>
                <a:srgbClr val="000000"/>
              </a:solidFill>
            </a:ln>
          </p:spPr>
          <p:txBody>
            <a:bodyPr wrap="square" lIns="0" tIns="0" rIns="0" bIns="0" rtlCol="0"/>
            <a:lstStyle/>
            <a:p>
              <a:endParaRPr sz="1588"/>
            </a:p>
          </p:txBody>
        </p:sp>
      </p:grpSp>
      <p:sp>
        <p:nvSpPr>
          <p:cNvPr id="6" name="object 6"/>
          <p:cNvSpPr txBox="1"/>
          <p:nvPr/>
        </p:nvSpPr>
        <p:spPr>
          <a:xfrm>
            <a:off x="2813079" y="4131830"/>
            <a:ext cx="245969" cy="255678"/>
          </a:xfrm>
          <a:prstGeom prst="rect">
            <a:avLst/>
          </a:prstGeom>
        </p:spPr>
        <p:txBody>
          <a:bodyPr vert="horz" wrap="square" lIns="0" tIns="11206" rIns="0" bIns="0" rtlCol="0">
            <a:spAutoFit/>
          </a:bodyPr>
          <a:lstStyle/>
          <a:p>
            <a:pPr marL="11206">
              <a:spcBef>
                <a:spcPts val="88"/>
              </a:spcBef>
            </a:pPr>
            <a:r>
              <a:rPr sz="1588" spc="-13" dirty="0">
                <a:latin typeface="Arial MT"/>
                <a:cs typeface="Arial MT"/>
              </a:rPr>
              <a:t>1</a:t>
            </a:r>
            <a:r>
              <a:rPr sz="1588" dirty="0">
                <a:latin typeface="Arial MT"/>
                <a:cs typeface="Arial MT"/>
              </a:rPr>
              <a:t>0</a:t>
            </a:r>
            <a:endParaRPr sz="1588">
              <a:latin typeface="Arial MT"/>
              <a:cs typeface="Arial MT"/>
            </a:endParaRPr>
          </a:p>
        </p:txBody>
      </p:sp>
      <p:grpSp>
        <p:nvGrpSpPr>
          <p:cNvPr id="7" name="object 7"/>
          <p:cNvGrpSpPr/>
          <p:nvPr/>
        </p:nvGrpSpPr>
        <p:grpSpPr>
          <a:xfrm>
            <a:off x="3537025" y="3626673"/>
            <a:ext cx="277346" cy="949699"/>
            <a:chOff x="2129027" y="4110228"/>
            <a:chExt cx="314325" cy="1076325"/>
          </a:xfrm>
        </p:grpSpPr>
        <p:sp>
          <p:nvSpPr>
            <p:cNvPr id="8" name="object 8"/>
            <p:cNvSpPr/>
            <p:nvPr/>
          </p:nvSpPr>
          <p:spPr>
            <a:xfrm>
              <a:off x="2133599" y="4114800"/>
              <a:ext cx="304800" cy="1066800"/>
            </a:xfrm>
            <a:custGeom>
              <a:avLst/>
              <a:gdLst/>
              <a:ahLst/>
              <a:cxnLst/>
              <a:rect l="l" t="t" r="r" b="b"/>
              <a:pathLst>
                <a:path w="304800" h="1066800">
                  <a:moveTo>
                    <a:pt x="254507" y="1066799"/>
                  </a:moveTo>
                  <a:lnTo>
                    <a:pt x="51816" y="1066799"/>
                  </a:lnTo>
                  <a:lnTo>
                    <a:pt x="31503" y="1063013"/>
                  </a:lnTo>
                  <a:lnTo>
                    <a:pt x="15049" y="1052512"/>
                  </a:lnTo>
                  <a:lnTo>
                    <a:pt x="4024" y="1036581"/>
                  </a:lnTo>
                  <a:lnTo>
                    <a:pt x="0" y="1016507"/>
                  </a:lnTo>
                  <a:lnTo>
                    <a:pt x="0" y="51815"/>
                  </a:lnTo>
                  <a:lnTo>
                    <a:pt x="4024" y="31503"/>
                  </a:lnTo>
                  <a:lnTo>
                    <a:pt x="15049" y="15049"/>
                  </a:lnTo>
                  <a:lnTo>
                    <a:pt x="31503" y="4024"/>
                  </a:lnTo>
                  <a:lnTo>
                    <a:pt x="51816" y="0"/>
                  </a:lnTo>
                  <a:lnTo>
                    <a:pt x="254507" y="0"/>
                  </a:lnTo>
                  <a:lnTo>
                    <a:pt x="274581" y="4024"/>
                  </a:lnTo>
                  <a:lnTo>
                    <a:pt x="290512" y="15049"/>
                  </a:lnTo>
                  <a:lnTo>
                    <a:pt x="301013" y="31503"/>
                  </a:lnTo>
                  <a:lnTo>
                    <a:pt x="304800" y="51815"/>
                  </a:lnTo>
                  <a:lnTo>
                    <a:pt x="304800" y="1016507"/>
                  </a:lnTo>
                  <a:lnTo>
                    <a:pt x="301013" y="1036581"/>
                  </a:lnTo>
                  <a:lnTo>
                    <a:pt x="290512" y="1052512"/>
                  </a:lnTo>
                  <a:lnTo>
                    <a:pt x="274581" y="1063013"/>
                  </a:lnTo>
                  <a:lnTo>
                    <a:pt x="254507" y="1066799"/>
                  </a:lnTo>
                  <a:close/>
                </a:path>
              </a:pathLst>
            </a:custGeom>
            <a:solidFill>
              <a:srgbClr val="FF9900"/>
            </a:solidFill>
          </p:spPr>
          <p:txBody>
            <a:bodyPr wrap="square" lIns="0" tIns="0" rIns="0" bIns="0" rtlCol="0"/>
            <a:lstStyle/>
            <a:p>
              <a:endParaRPr sz="1588"/>
            </a:p>
          </p:txBody>
        </p:sp>
        <p:sp>
          <p:nvSpPr>
            <p:cNvPr id="9" name="object 9"/>
            <p:cNvSpPr/>
            <p:nvPr/>
          </p:nvSpPr>
          <p:spPr>
            <a:xfrm>
              <a:off x="2133599" y="4114800"/>
              <a:ext cx="304800" cy="1066800"/>
            </a:xfrm>
            <a:custGeom>
              <a:avLst/>
              <a:gdLst/>
              <a:ahLst/>
              <a:cxnLst/>
              <a:rect l="l" t="t" r="r" b="b"/>
              <a:pathLst>
                <a:path w="304800" h="1066800">
                  <a:moveTo>
                    <a:pt x="0" y="51815"/>
                  </a:moveTo>
                  <a:lnTo>
                    <a:pt x="4024" y="31503"/>
                  </a:lnTo>
                  <a:lnTo>
                    <a:pt x="15049" y="15049"/>
                  </a:lnTo>
                  <a:lnTo>
                    <a:pt x="31503" y="4024"/>
                  </a:lnTo>
                  <a:lnTo>
                    <a:pt x="51816" y="0"/>
                  </a:lnTo>
                  <a:lnTo>
                    <a:pt x="254507" y="0"/>
                  </a:lnTo>
                  <a:lnTo>
                    <a:pt x="274581" y="4024"/>
                  </a:lnTo>
                  <a:lnTo>
                    <a:pt x="290512" y="15049"/>
                  </a:lnTo>
                  <a:lnTo>
                    <a:pt x="301013" y="31503"/>
                  </a:lnTo>
                  <a:lnTo>
                    <a:pt x="304800" y="51815"/>
                  </a:lnTo>
                  <a:lnTo>
                    <a:pt x="304800" y="1016507"/>
                  </a:lnTo>
                  <a:lnTo>
                    <a:pt x="301013" y="1036581"/>
                  </a:lnTo>
                  <a:lnTo>
                    <a:pt x="290512" y="1052512"/>
                  </a:lnTo>
                  <a:lnTo>
                    <a:pt x="274581" y="1063013"/>
                  </a:lnTo>
                  <a:lnTo>
                    <a:pt x="254507" y="1066799"/>
                  </a:lnTo>
                  <a:lnTo>
                    <a:pt x="51816" y="1066799"/>
                  </a:lnTo>
                  <a:lnTo>
                    <a:pt x="31503" y="1063013"/>
                  </a:lnTo>
                  <a:lnTo>
                    <a:pt x="15049" y="1052512"/>
                  </a:lnTo>
                  <a:lnTo>
                    <a:pt x="4024" y="1036581"/>
                  </a:lnTo>
                  <a:lnTo>
                    <a:pt x="0" y="1016507"/>
                  </a:lnTo>
                  <a:lnTo>
                    <a:pt x="0" y="51815"/>
                  </a:lnTo>
                  <a:close/>
                </a:path>
              </a:pathLst>
            </a:custGeom>
            <a:ln w="9144">
              <a:solidFill>
                <a:srgbClr val="000000"/>
              </a:solidFill>
            </a:ln>
          </p:spPr>
          <p:txBody>
            <a:bodyPr wrap="square" lIns="0" tIns="0" rIns="0" bIns="0" rtlCol="0"/>
            <a:lstStyle/>
            <a:p>
              <a:endParaRPr sz="1588"/>
            </a:p>
          </p:txBody>
        </p:sp>
      </p:grpSp>
      <p:sp>
        <p:nvSpPr>
          <p:cNvPr id="10" name="object 10"/>
          <p:cNvSpPr txBox="1"/>
          <p:nvPr/>
        </p:nvSpPr>
        <p:spPr>
          <a:xfrm>
            <a:off x="3552731" y="3963709"/>
            <a:ext cx="245969" cy="255678"/>
          </a:xfrm>
          <a:prstGeom prst="rect">
            <a:avLst/>
          </a:prstGeom>
        </p:spPr>
        <p:txBody>
          <a:bodyPr vert="horz" wrap="square" lIns="0" tIns="11206" rIns="0" bIns="0" rtlCol="0">
            <a:spAutoFit/>
          </a:bodyPr>
          <a:lstStyle/>
          <a:p>
            <a:pPr marL="11206">
              <a:spcBef>
                <a:spcPts val="88"/>
              </a:spcBef>
            </a:pPr>
            <a:r>
              <a:rPr sz="1588" spc="-13" dirty="0">
                <a:latin typeface="Arial MT"/>
                <a:cs typeface="Arial MT"/>
              </a:rPr>
              <a:t>2</a:t>
            </a:r>
            <a:r>
              <a:rPr sz="1588" dirty="0">
                <a:latin typeface="Arial MT"/>
                <a:cs typeface="Arial MT"/>
              </a:rPr>
              <a:t>0</a:t>
            </a:r>
          </a:p>
        </p:txBody>
      </p:sp>
      <p:grpSp>
        <p:nvGrpSpPr>
          <p:cNvPr id="11" name="object 11"/>
          <p:cNvGrpSpPr/>
          <p:nvPr/>
        </p:nvGrpSpPr>
        <p:grpSpPr>
          <a:xfrm>
            <a:off x="4276613" y="3290497"/>
            <a:ext cx="277346" cy="1285875"/>
            <a:chOff x="2967227" y="3729228"/>
            <a:chExt cx="314325" cy="1457325"/>
          </a:xfrm>
        </p:grpSpPr>
        <p:sp>
          <p:nvSpPr>
            <p:cNvPr id="12" name="object 12"/>
            <p:cNvSpPr/>
            <p:nvPr/>
          </p:nvSpPr>
          <p:spPr>
            <a:xfrm>
              <a:off x="2971799" y="3733800"/>
              <a:ext cx="304800" cy="1447800"/>
            </a:xfrm>
            <a:custGeom>
              <a:avLst/>
              <a:gdLst/>
              <a:ahLst/>
              <a:cxnLst/>
              <a:rect l="l" t="t" r="r" b="b"/>
              <a:pathLst>
                <a:path w="304800" h="1447800">
                  <a:moveTo>
                    <a:pt x="254507" y="1447799"/>
                  </a:moveTo>
                  <a:lnTo>
                    <a:pt x="51816" y="1447799"/>
                  </a:lnTo>
                  <a:lnTo>
                    <a:pt x="31503" y="1444013"/>
                  </a:lnTo>
                  <a:lnTo>
                    <a:pt x="15049" y="1433512"/>
                  </a:lnTo>
                  <a:lnTo>
                    <a:pt x="4024" y="1417581"/>
                  </a:lnTo>
                  <a:lnTo>
                    <a:pt x="0" y="1397507"/>
                  </a:lnTo>
                  <a:lnTo>
                    <a:pt x="0" y="51815"/>
                  </a:lnTo>
                  <a:lnTo>
                    <a:pt x="4024" y="31503"/>
                  </a:lnTo>
                  <a:lnTo>
                    <a:pt x="15049" y="15049"/>
                  </a:lnTo>
                  <a:lnTo>
                    <a:pt x="31503" y="4024"/>
                  </a:lnTo>
                  <a:lnTo>
                    <a:pt x="51816" y="0"/>
                  </a:lnTo>
                  <a:lnTo>
                    <a:pt x="254507" y="0"/>
                  </a:lnTo>
                  <a:lnTo>
                    <a:pt x="274581" y="4024"/>
                  </a:lnTo>
                  <a:lnTo>
                    <a:pt x="290512" y="15049"/>
                  </a:lnTo>
                  <a:lnTo>
                    <a:pt x="301013" y="31503"/>
                  </a:lnTo>
                  <a:lnTo>
                    <a:pt x="304800" y="51815"/>
                  </a:lnTo>
                  <a:lnTo>
                    <a:pt x="304800" y="1397507"/>
                  </a:lnTo>
                  <a:lnTo>
                    <a:pt x="301013" y="1417581"/>
                  </a:lnTo>
                  <a:lnTo>
                    <a:pt x="290512" y="1433512"/>
                  </a:lnTo>
                  <a:lnTo>
                    <a:pt x="274581" y="1444013"/>
                  </a:lnTo>
                  <a:lnTo>
                    <a:pt x="254507" y="1447799"/>
                  </a:lnTo>
                  <a:close/>
                </a:path>
              </a:pathLst>
            </a:custGeom>
            <a:solidFill>
              <a:srgbClr val="FF9900"/>
            </a:solidFill>
          </p:spPr>
          <p:txBody>
            <a:bodyPr wrap="square" lIns="0" tIns="0" rIns="0" bIns="0" rtlCol="0"/>
            <a:lstStyle/>
            <a:p>
              <a:endParaRPr sz="1588"/>
            </a:p>
          </p:txBody>
        </p:sp>
        <p:sp>
          <p:nvSpPr>
            <p:cNvPr id="13" name="object 13"/>
            <p:cNvSpPr/>
            <p:nvPr/>
          </p:nvSpPr>
          <p:spPr>
            <a:xfrm>
              <a:off x="2971799" y="3733800"/>
              <a:ext cx="304800" cy="1447800"/>
            </a:xfrm>
            <a:custGeom>
              <a:avLst/>
              <a:gdLst/>
              <a:ahLst/>
              <a:cxnLst/>
              <a:rect l="l" t="t" r="r" b="b"/>
              <a:pathLst>
                <a:path w="304800" h="1447800">
                  <a:moveTo>
                    <a:pt x="0" y="51815"/>
                  </a:moveTo>
                  <a:lnTo>
                    <a:pt x="4024" y="31503"/>
                  </a:lnTo>
                  <a:lnTo>
                    <a:pt x="15049" y="15049"/>
                  </a:lnTo>
                  <a:lnTo>
                    <a:pt x="31503" y="4024"/>
                  </a:lnTo>
                  <a:lnTo>
                    <a:pt x="51816" y="0"/>
                  </a:lnTo>
                  <a:lnTo>
                    <a:pt x="254507" y="0"/>
                  </a:lnTo>
                  <a:lnTo>
                    <a:pt x="274581" y="4024"/>
                  </a:lnTo>
                  <a:lnTo>
                    <a:pt x="290512" y="15049"/>
                  </a:lnTo>
                  <a:lnTo>
                    <a:pt x="301013" y="31503"/>
                  </a:lnTo>
                  <a:lnTo>
                    <a:pt x="304800" y="51815"/>
                  </a:lnTo>
                  <a:lnTo>
                    <a:pt x="304800" y="1397507"/>
                  </a:lnTo>
                  <a:lnTo>
                    <a:pt x="301013" y="1417581"/>
                  </a:lnTo>
                  <a:lnTo>
                    <a:pt x="290512" y="1433512"/>
                  </a:lnTo>
                  <a:lnTo>
                    <a:pt x="274581" y="1444013"/>
                  </a:lnTo>
                  <a:lnTo>
                    <a:pt x="254507" y="1447799"/>
                  </a:lnTo>
                  <a:lnTo>
                    <a:pt x="51816" y="1447799"/>
                  </a:lnTo>
                  <a:lnTo>
                    <a:pt x="31503" y="1444013"/>
                  </a:lnTo>
                  <a:lnTo>
                    <a:pt x="15049" y="1433512"/>
                  </a:lnTo>
                  <a:lnTo>
                    <a:pt x="4024" y="1417581"/>
                  </a:lnTo>
                  <a:lnTo>
                    <a:pt x="0" y="1397507"/>
                  </a:lnTo>
                  <a:lnTo>
                    <a:pt x="0" y="51815"/>
                  </a:lnTo>
                  <a:close/>
                </a:path>
              </a:pathLst>
            </a:custGeom>
            <a:ln w="9144">
              <a:solidFill>
                <a:srgbClr val="000000"/>
              </a:solidFill>
            </a:ln>
          </p:spPr>
          <p:txBody>
            <a:bodyPr wrap="square" lIns="0" tIns="0" rIns="0" bIns="0" rtlCol="0"/>
            <a:lstStyle/>
            <a:p>
              <a:endParaRPr sz="1588"/>
            </a:p>
          </p:txBody>
        </p:sp>
      </p:grpSp>
      <p:sp>
        <p:nvSpPr>
          <p:cNvPr id="14" name="object 14"/>
          <p:cNvSpPr txBox="1"/>
          <p:nvPr/>
        </p:nvSpPr>
        <p:spPr>
          <a:xfrm>
            <a:off x="4292285" y="3795687"/>
            <a:ext cx="245969" cy="255678"/>
          </a:xfrm>
          <a:prstGeom prst="rect">
            <a:avLst/>
          </a:prstGeom>
        </p:spPr>
        <p:txBody>
          <a:bodyPr vert="horz" wrap="square" lIns="0" tIns="11206" rIns="0" bIns="0" rtlCol="0">
            <a:spAutoFit/>
          </a:bodyPr>
          <a:lstStyle/>
          <a:p>
            <a:pPr marL="11206">
              <a:spcBef>
                <a:spcPts val="88"/>
              </a:spcBef>
            </a:pPr>
            <a:r>
              <a:rPr sz="1588" spc="-13" dirty="0">
                <a:latin typeface="Arial MT"/>
                <a:cs typeface="Arial MT"/>
              </a:rPr>
              <a:t>3</a:t>
            </a:r>
            <a:r>
              <a:rPr sz="1588" dirty="0">
                <a:latin typeface="Arial MT"/>
                <a:cs typeface="Arial MT"/>
              </a:rPr>
              <a:t>0</a:t>
            </a:r>
            <a:endParaRPr sz="1588">
              <a:latin typeface="Arial MT"/>
              <a:cs typeface="Arial MT"/>
            </a:endParaRPr>
          </a:p>
        </p:txBody>
      </p:sp>
      <p:grpSp>
        <p:nvGrpSpPr>
          <p:cNvPr id="15" name="object 15"/>
          <p:cNvGrpSpPr/>
          <p:nvPr/>
        </p:nvGrpSpPr>
        <p:grpSpPr>
          <a:xfrm>
            <a:off x="5016202" y="2147496"/>
            <a:ext cx="344581" cy="2361640"/>
            <a:chOff x="3805428" y="2433827"/>
            <a:chExt cx="390525" cy="2676525"/>
          </a:xfrm>
        </p:grpSpPr>
        <p:sp>
          <p:nvSpPr>
            <p:cNvPr id="16" name="object 16"/>
            <p:cNvSpPr/>
            <p:nvPr/>
          </p:nvSpPr>
          <p:spPr>
            <a:xfrm>
              <a:off x="3810000" y="2438399"/>
              <a:ext cx="381000" cy="2667000"/>
            </a:xfrm>
            <a:custGeom>
              <a:avLst/>
              <a:gdLst/>
              <a:ahLst/>
              <a:cxnLst/>
              <a:rect l="l" t="t" r="r" b="b"/>
              <a:pathLst>
                <a:path w="381000" h="2667000">
                  <a:moveTo>
                    <a:pt x="318515" y="2666999"/>
                  </a:moveTo>
                  <a:lnTo>
                    <a:pt x="64008" y="2666999"/>
                  </a:lnTo>
                  <a:lnTo>
                    <a:pt x="39219" y="2662166"/>
                  </a:lnTo>
                  <a:lnTo>
                    <a:pt x="18859" y="2648902"/>
                  </a:lnTo>
                  <a:lnTo>
                    <a:pt x="5072" y="2629066"/>
                  </a:lnTo>
                  <a:lnTo>
                    <a:pt x="0" y="2604516"/>
                  </a:lnTo>
                  <a:lnTo>
                    <a:pt x="0" y="64008"/>
                  </a:ln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2604516"/>
                  </a:lnTo>
                  <a:lnTo>
                    <a:pt x="376166" y="2629066"/>
                  </a:lnTo>
                  <a:lnTo>
                    <a:pt x="362902" y="2648902"/>
                  </a:lnTo>
                  <a:lnTo>
                    <a:pt x="343066" y="2662166"/>
                  </a:lnTo>
                  <a:lnTo>
                    <a:pt x="318515" y="2666999"/>
                  </a:lnTo>
                  <a:close/>
                </a:path>
              </a:pathLst>
            </a:custGeom>
            <a:solidFill>
              <a:srgbClr val="0000FF"/>
            </a:solidFill>
          </p:spPr>
          <p:txBody>
            <a:bodyPr wrap="square" lIns="0" tIns="0" rIns="0" bIns="0" rtlCol="0"/>
            <a:lstStyle/>
            <a:p>
              <a:endParaRPr sz="1588"/>
            </a:p>
          </p:txBody>
        </p:sp>
        <p:sp>
          <p:nvSpPr>
            <p:cNvPr id="17" name="object 17"/>
            <p:cNvSpPr/>
            <p:nvPr/>
          </p:nvSpPr>
          <p:spPr>
            <a:xfrm>
              <a:off x="3810000" y="2438399"/>
              <a:ext cx="381000" cy="2667000"/>
            </a:xfrm>
            <a:custGeom>
              <a:avLst/>
              <a:gdLst/>
              <a:ahLst/>
              <a:cxnLst/>
              <a:rect l="l" t="t" r="r" b="b"/>
              <a:pathLst>
                <a:path w="381000" h="2667000">
                  <a:moveTo>
                    <a:pt x="0" y="64008"/>
                  </a:move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2604516"/>
                  </a:lnTo>
                  <a:lnTo>
                    <a:pt x="376166" y="2629066"/>
                  </a:lnTo>
                  <a:lnTo>
                    <a:pt x="362902" y="2648902"/>
                  </a:lnTo>
                  <a:lnTo>
                    <a:pt x="343066" y="2662166"/>
                  </a:lnTo>
                  <a:lnTo>
                    <a:pt x="318515" y="2666999"/>
                  </a:lnTo>
                  <a:lnTo>
                    <a:pt x="64008" y="2666999"/>
                  </a:lnTo>
                  <a:lnTo>
                    <a:pt x="39219" y="2662166"/>
                  </a:lnTo>
                  <a:lnTo>
                    <a:pt x="18859" y="2648902"/>
                  </a:lnTo>
                  <a:lnTo>
                    <a:pt x="5072" y="2629066"/>
                  </a:lnTo>
                  <a:lnTo>
                    <a:pt x="0" y="2604516"/>
                  </a:lnTo>
                  <a:lnTo>
                    <a:pt x="0" y="64008"/>
                  </a:lnTo>
                  <a:close/>
                </a:path>
              </a:pathLst>
            </a:custGeom>
            <a:ln w="9144">
              <a:solidFill>
                <a:srgbClr val="000000"/>
              </a:solidFill>
            </a:ln>
          </p:spPr>
          <p:txBody>
            <a:bodyPr wrap="square" lIns="0" tIns="0" rIns="0" bIns="0" rtlCol="0"/>
            <a:lstStyle/>
            <a:p>
              <a:endParaRPr sz="1588"/>
            </a:p>
          </p:txBody>
        </p:sp>
      </p:grpSp>
      <p:sp>
        <p:nvSpPr>
          <p:cNvPr id="18" name="object 18"/>
          <p:cNvSpPr txBox="1"/>
          <p:nvPr/>
        </p:nvSpPr>
        <p:spPr>
          <a:xfrm>
            <a:off x="4753557" y="4711415"/>
            <a:ext cx="1357032" cy="445356"/>
          </a:xfrm>
          <a:prstGeom prst="rect">
            <a:avLst/>
          </a:prstGeom>
        </p:spPr>
        <p:txBody>
          <a:bodyPr vert="horz" wrap="square" lIns="0" tIns="10646" rIns="0" bIns="0" rtlCol="0">
            <a:spAutoFit/>
          </a:bodyPr>
          <a:lstStyle/>
          <a:p>
            <a:pPr marL="11206" marR="4483" indent="251025">
              <a:spcBef>
                <a:spcPts val="84"/>
              </a:spcBef>
            </a:pPr>
            <a:r>
              <a:rPr sz="1412" spc="-4" dirty="0">
                <a:latin typeface="Arial MT"/>
                <a:cs typeface="Arial MT"/>
              </a:rPr>
              <a:t>Knapsack </a:t>
            </a:r>
            <a:r>
              <a:rPr sz="1412" dirty="0">
                <a:latin typeface="Arial MT"/>
                <a:cs typeface="Arial MT"/>
              </a:rPr>
              <a:t> </a:t>
            </a:r>
            <a:r>
              <a:rPr sz="1412" spc="-4" dirty="0">
                <a:latin typeface="Arial MT"/>
                <a:cs typeface="Arial MT"/>
              </a:rPr>
              <a:t>Capacity</a:t>
            </a:r>
            <a:r>
              <a:rPr sz="1412" spc="-40" dirty="0">
                <a:latin typeface="Arial MT"/>
                <a:cs typeface="Arial MT"/>
              </a:rPr>
              <a:t> </a:t>
            </a:r>
            <a:r>
              <a:rPr sz="1412" dirty="0">
                <a:latin typeface="Arial MT"/>
                <a:cs typeface="Arial MT"/>
              </a:rPr>
              <a:t>50</a:t>
            </a:r>
            <a:r>
              <a:rPr sz="1412" spc="-26" dirty="0">
                <a:latin typeface="Arial MT"/>
                <a:cs typeface="Arial MT"/>
              </a:rPr>
              <a:t> </a:t>
            </a:r>
            <a:r>
              <a:rPr sz="1412" spc="-4" dirty="0">
                <a:latin typeface="Arial MT"/>
                <a:cs typeface="Arial MT"/>
              </a:rPr>
              <a:t>gms</a:t>
            </a:r>
            <a:endParaRPr sz="1412">
              <a:latin typeface="Arial MT"/>
              <a:cs typeface="Arial MT"/>
            </a:endParaRPr>
          </a:p>
        </p:txBody>
      </p:sp>
      <p:grpSp>
        <p:nvGrpSpPr>
          <p:cNvPr id="19" name="object 19"/>
          <p:cNvGrpSpPr/>
          <p:nvPr/>
        </p:nvGrpSpPr>
        <p:grpSpPr>
          <a:xfrm>
            <a:off x="6159034" y="2080093"/>
            <a:ext cx="344581" cy="2428875"/>
            <a:chOff x="5100637" y="2357437"/>
            <a:chExt cx="390525" cy="2752725"/>
          </a:xfrm>
        </p:grpSpPr>
        <p:sp>
          <p:nvSpPr>
            <p:cNvPr id="20" name="object 20"/>
            <p:cNvSpPr/>
            <p:nvPr/>
          </p:nvSpPr>
          <p:spPr>
            <a:xfrm>
              <a:off x="5105400" y="2362200"/>
              <a:ext cx="381000" cy="2667000"/>
            </a:xfrm>
            <a:custGeom>
              <a:avLst/>
              <a:gdLst/>
              <a:ahLst/>
              <a:cxnLst/>
              <a:rect l="l" t="t" r="r" b="b"/>
              <a:pathLst>
                <a:path w="381000" h="2667000">
                  <a:moveTo>
                    <a:pt x="318515" y="2666999"/>
                  </a:moveTo>
                  <a:lnTo>
                    <a:pt x="64008" y="2666999"/>
                  </a:lnTo>
                  <a:lnTo>
                    <a:pt x="39219" y="2662166"/>
                  </a:lnTo>
                  <a:lnTo>
                    <a:pt x="18859" y="2648902"/>
                  </a:lnTo>
                  <a:lnTo>
                    <a:pt x="5072" y="2629066"/>
                  </a:lnTo>
                  <a:lnTo>
                    <a:pt x="0" y="2604516"/>
                  </a:lnTo>
                  <a:lnTo>
                    <a:pt x="0" y="64008"/>
                  </a:ln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2604516"/>
                  </a:lnTo>
                  <a:lnTo>
                    <a:pt x="376166" y="2629066"/>
                  </a:lnTo>
                  <a:lnTo>
                    <a:pt x="362902" y="2648902"/>
                  </a:lnTo>
                  <a:lnTo>
                    <a:pt x="343066" y="2662166"/>
                  </a:lnTo>
                  <a:lnTo>
                    <a:pt x="318515" y="2666999"/>
                  </a:lnTo>
                  <a:close/>
                </a:path>
              </a:pathLst>
            </a:custGeom>
            <a:solidFill>
              <a:srgbClr val="0000FF"/>
            </a:solidFill>
          </p:spPr>
          <p:txBody>
            <a:bodyPr wrap="square" lIns="0" tIns="0" rIns="0" bIns="0" rtlCol="0"/>
            <a:lstStyle/>
            <a:p>
              <a:endParaRPr sz="1588"/>
            </a:p>
          </p:txBody>
        </p:sp>
        <p:sp>
          <p:nvSpPr>
            <p:cNvPr id="21" name="object 21"/>
            <p:cNvSpPr/>
            <p:nvPr/>
          </p:nvSpPr>
          <p:spPr>
            <a:xfrm>
              <a:off x="5105400" y="2362200"/>
              <a:ext cx="381000" cy="2667000"/>
            </a:xfrm>
            <a:custGeom>
              <a:avLst/>
              <a:gdLst/>
              <a:ahLst/>
              <a:cxnLst/>
              <a:rect l="l" t="t" r="r" b="b"/>
              <a:pathLst>
                <a:path w="381000" h="2667000">
                  <a:moveTo>
                    <a:pt x="0" y="64008"/>
                  </a:move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2604516"/>
                  </a:lnTo>
                  <a:lnTo>
                    <a:pt x="376166" y="2629066"/>
                  </a:lnTo>
                  <a:lnTo>
                    <a:pt x="362902" y="2648902"/>
                  </a:lnTo>
                  <a:lnTo>
                    <a:pt x="343066" y="2662166"/>
                  </a:lnTo>
                  <a:lnTo>
                    <a:pt x="318515" y="2666999"/>
                  </a:lnTo>
                  <a:lnTo>
                    <a:pt x="64008" y="2666999"/>
                  </a:lnTo>
                  <a:lnTo>
                    <a:pt x="39219" y="2662166"/>
                  </a:lnTo>
                  <a:lnTo>
                    <a:pt x="18859" y="2648902"/>
                  </a:lnTo>
                  <a:lnTo>
                    <a:pt x="5072" y="2629066"/>
                  </a:lnTo>
                  <a:lnTo>
                    <a:pt x="0" y="2604516"/>
                  </a:lnTo>
                  <a:lnTo>
                    <a:pt x="0" y="64008"/>
                  </a:lnTo>
                  <a:close/>
                </a:path>
              </a:pathLst>
            </a:custGeom>
            <a:ln w="9144">
              <a:solidFill>
                <a:srgbClr val="000000"/>
              </a:solidFill>
            </a:ln>
          </p:spPr>
          <p:txBody>
            <a:bodyPr wrap="square" lIns="0" tIns="0" rIns="0" bIns="0" rtlCol="0"/>
            <a:lstStyle/>
            <a:p>
              <a:endParaRPr sz="1588"/>
            </a:p>
          </p:txBody>
        </p:sp>
        <p:sp>
          <p:nvSpPr>
            <p:cNvPr id="22" name="object 22"/>
            <p:cNvSpPr/>
            <p:nvPr/>
          </p:nvSpPr>
          <p:spPr>
            <a:xfrm>
              <a:off x="5105400" y="3352800"/>
              <a:ext cx="381000" cy="990600"/>
            </a:xfrm>
            <a:custGeom>
              <a:avLst/>
              <a:gdLst/>
              <a:ahLst/>
              <a:cxnLst/>
              <a:rect l="l" t="t" r="r" b="b"/>
              <a:pathLst>
                <a:path w="381000" h="990600">
                  <a:moveTo>
                    <a:pt x="0" y="990600"/>
                  </a:moveTo>
                  <a:lnTo>
                    <a:pt x="381000" y="990600"/>
                  </a:lnTo>
                </a:path>
                <a:path w="381000" h="990600">
                  <a:moveTo>
                    <a:pt x="0" y="0"/>
                  </a:moveTo>
                  <a:lnTo>
                    <a:pt x="381000" y="0"/>
                  </a:lnTo>
                </a:path>
              </a:pathLst>
            </a:custGeom>
            <a:ln w="9144">
              <a:solidFill>
                <a:srgbClr val="000000"/>
              </a:solidFill>
            </a:ln>
          </p:spPr>
          <p:txBody>
            <a:bodyPr wrap="square" lIns="0" tIns="0" rIns="0" bIns="0" rtlCol="0"/>
            <a:lstStyle/>
            <a:p>
              <a:endParaRPr sz="1588"/>
            </a:p>
          </p:txBody>
        </p:sp>
        <p:sp>
          <p:nvSpPr>
            <p:cNvPr id="23" name="object 23"/>
            <p:cNvSpPr/>
            <p:nvPr/>
          </p:nvSpPr>
          <p:spPr>
            <a:xfrm>
              <a:off x="5105400" y="4419600"/>
              <a:ext cx="381000" cy="685800"/>
            </a:xfrm>
            <a:custGeom>
              <a:avLst/>
              <a:gdLst/>
              <a:ahLst/>
              <a:cxnLst/>
              <a:rect l="l" t="t" r="r" b="b"/>
              <a:pathLst>
                <a:path w="381000" h="685800">
                  <a:moveTo>
                    <a:pt x="318515" y="685799"/>
                  </a:moveTo>
                  <a:lnTo>
                    <a:pt x="64008" y="685799"/>
                  </a:lnTo>
                  <a:lnTo>
                    <a:pt x="39219" y="680966"/>
                  </a:lnTo>
                  <a:lnTo>
                    <a:pt x="18859" y="667702"/>
                  </a:lnTo>
                  <a:lnTo>
                    <a:pt x="5072" y="647866"/>
                  </a:lnTo>
                  <a:lnTo>
                    <a:pt x="0" y="623316"/>
                  </a:lnTo>
                  <a:lnTo>
                    <a:pt x="0" y="64008"/>
                  </a:ln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623316"/>
                  </a:lnTo>
                  <a:lnTo>
                    <a:pt x="376166" y="647866"/>
                  </a:lnTo>
                  <a:lnTo>
                    <a:pt x="362902" y="667702"/>
                  </a:lnTo>
                  <a:lnTo>
                    <a:pt x="343066" y="680966"/>
                  </a:lnTo>
                  <a:lnTo>
                    <a:pt x="318515" y="685799"/>
                  </a:lnTo>
                  <a:close/>
                </a:path>
              </a:pathLst>
            </a:custGeom>
            <a:solidFill>
              <a:srgbClr val="FF9900"/>
            </a:solidFill>
          </p:spPr>
          <p:txBody>
            <a:bodyPr wrap="square" lIns="0" tIns="0" rIns="0" bIns="0" rtlCol="0"/>
            <a:lstStyle/>
            <a:p>
              <a:endParaRPr sz="1588"/>
            </a:p>
          </p:txBody>
        </p:sp>
        <p:sp>
          <p:nvSpPr>
            <p:cNvPr id="24" name="object 24"/>
            <p:cNvSpPr/>
            <p:nvPr/>
          </p:nvSpPr>
          <p:spPr>
            <a:xfrm>
              <a:off x="5105400" y="4419600"/>
              <a:ext cx="381000" cy="685800"/>
            </a:xfrm>
            <a:custGeom>
              <a:avLst/>
              <a:gdLst/>
              <a:ahLst/>
              <a:cxnLst/>
              <a:rect l="l" t="t" r="r" b="b"/>
              <a:pathLst>
                <a:path w="381000" h="685800">
                  <a:moveTo>
                    <a:pt x="0" y="64008"/>
                  </a:move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623316"/>
                  </a:lnTo>
                  <a:lnTo>
                    <a:pt x="376166" y="647866"/>
                  </a:lnTo>
                  <a:lnTo>
                    <a:pt x="362902" y="667702"/>
                  </a:lnTo>
                  <a:lnTo>
                    <a:pt x="343066" y="680966"/>
                  </a:lnTo>
                  <a:lnTo>
                    <a:pt x="318515" y="685799"/>
                  </a:lnTo>
                  <a:lnTo>
                    <a:pt x="64008" y="685799"/>
                  </a:lnTo>
                  <a:lnTo>
                    <a:pt x="39219" y="680966"/>
                  </a:lnTo>
                  <a:lnTo>
                    <a:pt x="18859" y="667702"/>
                  </a:lnTo>
                  <a:lnTo>
                    <a:pt x="5072" y="647866"/>
                  </a:lnTo>
                  <a:lnTo>
                    <a:pt x="0" y="623316"/>
                  </a:lnTo>
                  <a:lnTo>
                    <a:pt x="0" y="64008"/>
                  </a:lnTo>
                  <a:close/>
                </a:path>
              </a:pathLst>
            </a:custGeom>
            <a:ln w="9144">
              <a:solidFill>
                <a:srgbClr val="000000"/>
              </a:solidFill>
            </a:ln>
          </p:spPr>
          <p:txBody>
            <a:bodyPr wrap="square" lIns="0" tIns="0" rIns="0" bIns="0" rtlCol="0"/>
            <a:lstStyle/>
            <a:p>
              <a:endParaRPr sz="1588"/>
            </a:p>
          </p:txBody>
        </p:sp>
      </p:grpSp>
      <p:sp>
        <p:nvSpPr>
          <p:cNvPr id="25" name="object 25"/>
          <p:cNvSpPr txBox="1"/>
          <p:nvPr/>
        </p:nvSpPr>
        <p:spPr>
          <a:xfrm>
            <a:off x="6208486" y="4064562"/>
            <a:ext cx="245969" cy="255678"/>
          </a:xfrm>
          <a:prstGeom prst="rect">
            <a:avLst/>
          </a:prstGeom>
        </p:spPr>
        <p:txBody>
          <a:bodyPr vert="horz" wrap="square" lIns="0" tIns="11206" rIns="0" bIns="0" rtlCol="0">
            <a:spAutoFit/>
          </a:bodyPr>
          <a:lstStyle/>
          <a:p>
            <a:pPr marL="11206">
              <a:spcBef>
                <a:spcPts val="88"/>
              </a:spcBef>
            </a:pPr>
            <a:r>
              <a:rPr sz="1588" spc="-13" dirty="0">
                <a:latin typeface="Arial MT"/>
                <a:cs typeface="Arial MT"/>
              </a:rPr>
              <a:t>1</a:t>
            </a:r>
            <a:r>
              <a:rPr sz="1588" dirty="0">
                <a:latin typeface="Arial MT"/>
                <a:cs typeface="Arial MT"/>
              </a:rPr>
              <a:t>0</a:t>
            </a:r>
            <a:endParaRPr sz="1588">
              <a:latin typeface="Arial MT"/>
              <a:cs typeface="Arial MT"/>
            </a:endParaRPr>
          </a:p>
        </p:txBody>
      </p:sp>
      <p:grpSp>
        <p:nvGrpSpPr>
          <p:cNvPr id="26" name="object 26"/>
          <p:cNvGrpSpPr/>
          <p:nvPr/>
        </p:nvGrpSpPr>
        <p:grpSpPr>
          <a:xfrm>
            <a:off x="6159202" y="2954320"/>
            <a:ext cx="344581" cy="949699"/>
            <a:chOff x="5100828" y="3348228"/>
            <a:chExt cx="390525" cy="1076325"/>
          </a:xfrm>
        </p:grpSpPr>
        <p:sp>
          <p:nvSpPr>
            <p:cNvPr id="27" name="object 27"/>
            <p:cNvSpPr/>
            <p:nvPr/>
          </p:nvSpPr>
          <p:spPr>
            <a:xfrm>
              <a:off x="5105400" y="3352800"/>
              <a:ext cx="381000" cy="1066800"/>
            </a:xfrm>
            <a:custGeom>
              <a:avLst/>
              <a:gdLst/>
              <a:ahLst/>
              <a:cxnLst/>
              <a:rect l="l" t="t" r="r" b="b"/>
              <a:pathLst>
                <a:path w="381000" h="1066800">
                  <a:moveTo>
                    <a:pt x="318515" y="1066799"/>
                  </a:moveTo>
                  <a:lnTo>
                    <a:pt x="64008" y="1066799"/>
                  </a:lnTo>
                  <a:lnTo>
                    <a:pt x="39219" y="1061966"/>
                  </a:lnTo>
                  <a:lnTo>
                    <a:pt x="18859" y="1048702"/>
                  </a:lnTo>
                  <a:lnTo>
                    <a:pt x="5072" y="1028866"/>
                  </a:lnTo>
                  <a:lnTo>
                    <a:pt x="0" y="1004316"/>
                  </a:lnTo>
                  <a:lnTo>
                    <a:pt x="0" y="64008"/>
                  </a:ln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1004316"/>
                  </a:lnTo>
                  <a:lnTo>
                    <a:pt x="376166" y="1028866"/>
                  </a:lnTo>
                  <a:lnTo>
                    <a:pt x="362902" y="1048702"/>
                  </a:lnTo>
                  <a:lnTo>
                    <a:pt x="343066" y="1061966"/>
                  </a:lnTo>
                  <a:lnTo>
                    <a:pt x="318515" y="1066799"/>
                  </a:lnTo>
                  <a:close/>
                </a:path>
              </a:pathLst>
            </a:custGeom>
            <a:solidFill>
              <a:srgbClr val="FF9900"/>
            </a:solidFill>
          </p:spPr>
          <p:txBody>
            <a:bodyPr wrap="square" lIns="0" tIns="0" rIns="0" bIns="0" rtlCol="0"/>
            <a:lstStyle/>
            <a:p>
              <a:endParaRPr sz="1588"/>
            </a:p>
          </p:txBody>
        </p:sp>
        <p:sp>
          <p:nvSpPr>
            <p:cNvPr id="28" name="object 28"/>
            <p:cNvSpPr/>
            <p:nvPr/>
          </p:nvSpPr>
          <p:spPr>
            <a:xfrm>
              <a:off x="5105400" y="3352800"/>
              <a:ext cx="381000" cy="1066800"/>
            </a:xfrm>
            <a:custGeom>
              <a:avLst/>
              <a:gdLst/>
              <a:ahLst/>
              <a:cxnLst/>
              <a:rect l="l" t="t" r="r" b="b"/>
              <a:pathLst>
                <a:path w="381000" h="1066800">
                  <a:moveTo>
                    <a:pt x="0" y="64008"/>
                  </a:move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1004316"/>
                  </a:lnTo>
                  <a:lnTo>
                    <a:pt x="376166" y="1028866"/>
                  </a:lnTo>
                  <a:lnTo>
                    <a:pt x="362902" y="1048702"/>
                  </a:lnTo>
                  <a:lnTo>
                    <a:pt x="343066" y="1061966"/>
                  </a:lnTo>
                  <a:lnTo>
                    <a:pt x="318515" y="1066799"/>
                  </a:lnTo>
                  <a:lnTo>
                    <a:pt x="64008" y="1066799"/>
                  </a:lnTo>
                  <a:lnTo>
                    <a:pt x="39219" y="1061966"/>
                  </a:lnTo>
                  <a:lnTo>
                    <a:pt x="18859" y="1048702"/>
                  </a:lnTo>
                  <a:lnTo>
                    <a:pt x="5072" y="1028866"/>
                  </a:lnTo>
                  <a:lnTo>
                    <a:pt x="0" y="1004316"/>
                  </a:lnTo>
                  <a:lnTo>
                    <a:pt x="0" y="64008"/>
                  </a:lnTo>
                  <a:close/>
                </a:path>
              </a:pathLst>
            </a:custGeom>
            <a:ln w="9143">
              <a:solidFill>
                <a:srgbClr val="000000"/>
              </a:solidFill>
            </a:ln>
          </p:spPr>
          <p:txBody>
            <a:bodyPr wrap="square" lIns="0" tIns="0" rIns="0" bIns="0" rtlCol="0"/>
            <a:lstStyle/>
            <a:p>
              <a:endParaRPr sz="1588"/>
            </a:p>
          </p:txBody>
        </p:sp>
      </p:grpSp>
      <p:sp>
        <p:nvSpPr>
          <p:cNvPr id="29" name="object 29"/>
          <p:cNvSpPr txBox="1"/>
          <p:nvPr/>
        </p:nvSpPr>
        <p:spPr>
          <a:xfrm>
            <a:off x="6169507" y="3291423"/>
            <a:ext cx="323850" cy="255678"/>
          </a:xfrm>
          <a:prstGeom prst="rect">
            <a:avLst/>
          </a:prstGeom>
        </p:spPr>
        <p:txBody>
          <a:bodyPr vert="horz" wrap="square" lIns="0" tIns="11206" rIns="0" bIns="0" rtlCol="0">
            <a:spAutoFit/>
          </a:bodyPr>
          <a:lstStyle/>
          <a:p>
            <a:pPr marL="49869">
              <a:spcBef>
                <a:spcPts val="88"/>
              </a:spcBef>
            </a:pPr>
            <a:r>
              <a:rPr sz="1588" spc="-9" dirty="0">
                <a:latin typeface="Arial MT"/>
                <a:cs typeface="Arial MT"/>
              </a:rPr>
              <a:t>20</a:t>
            </a:r>
            <a:endParaRPr sz="1588">
              <a:latin typeface="Arial MT"/>
              <a:cs typeface="Arial MT"/>
            </a:endParaRPr>
          </a:p>
        </p:txBody>
      </p:sp>
      <p:sp>
        <p:nvSpPr>
          <p:cNvPr id="30" name="object 30"/>
          <p:cNvSpPr txBox="1"/>
          <p:nvPr/>
        </p:nvSpPr>
        <p:spPr>
          <a:xfrm>
            <a:off x="2792983" y="4730240"/>
            <a:ext cx="284629" cy="201933"/>
          </a:xfrm>
          <a:prstGeom prst="rect">
            <a:avLst/>
          </a:prstGeom>
        </p:spPr>
        <p:txBody>
          <a:bodyPr vert="horz" wrap="square" lIns="0" tIns="11766" rIns="0" bIns="0" rtlCol="0">
            <a:spAutoFit/>
          </a:bodyPr>
          <a:lstStyle/>
          <a:p>
            <a:pPr marL="11206">
              <a:spcBef>
                <a:spcPts val="93"/>
              </a:spcBef>
            </a:pPr>
            <a:r>
              <a:rPr sz="1235" spc="4" dirty="0">
                <a:latin typeface="Arial MT"/>
                <a:cs typeface="Arial MT"/>
              </a:rPr>
              <a:t>$</a:t>
            </a:r>
            <a:r>
              <a:rPr sz="1235" spc="-9" dirty="0">
                <a:latin typeface="Arial MT"/>
                <a:cs typeface="Arial MT"/>
              </a:rPr>
              <a:t>6</a:t>
            </a:r>
            <a:r>
              <a:rPr sz="1235" dirty="0">
                <a:latin typeface="Arial MT"/>
                <a:cs typeface="Arial MT"/>
              </a:rPr>
              <a:t>0</a:t>
            </a:r>
            <a:endParaRPr sz="1235">
              <a:latin typeface="Arial MT"/>
              <a:cs typeface="Arial MT"/>
            </a:endParaRPr>
          </a:p>
        </p:txBody>
      </p:sp>
      <p:sp>
        <p:nvSpPr>
          <p:cNvPr id="31" name="object 31"/>
          <p:cNvSpPr txBox="1"/>
          <p:nvPr/>
        </p:nvSpPr>
        <p:spPr>
          <a:xfrm>
            <a:off x="3422308" y="4730240"/>
            <a:ext cx="373155" cy="201933"/>
          </a:xfrm>
          <a:prstGeom prst="rect">
            <a:avLst/>
          </a:prstGeom>
        </p:spPr>
        <p:txBody>
          <a:bodyPr vert="horz" wrap="square" lIns="0" tIns="11766" rIns="0" bIns="0" rtlCol="0">
            <a:spAutoFit/>
          </a:bodyPr>
          <a:lstStyle/>
          <a:p>
            <a:pPr marL="11206">
              <a:spcBef>
                <a:spcPts val="93"/>
              </a:spcBef>
            </a:pPr>
            <a:r>
              <a:rPr sz="1235" spc="4" dirty="0">
                <a:latin typeface="Arial MT"/>
                <a:cs typeface="Arial MT"/>
              </a:rPr>
              <a:t>$</a:t>
            </a:r>
            <a:r>
              <a:rPr sz="1235" spc="-9" dirty="0">
                <a:latin typeface="Arial MT"/>
                <a:cs typeface="Arial MT"/>
              </a:rPr>
              <a:t>1</a:t>
            </a:r>
            <a:r>
              <a:rPr sz="1235" spc="4" dirty="0">
                <a:latin typeface="Arial MT"/>
                <a:cs typeface="Arial MT"/>
              </a:rPr>
              <a:t>0</a:t>
            </a:r>
            <a:r>
              <a:rPr sz="1235" dirty="0">
                <a:latin typeface="Arial MT"/>
                <a:cs typeface="Arial MT"/>
              </a:rPr>
              <a:t>0</a:t>
            </a:r>
            <a:endParaRPr sz="1235">
              <a:latin typeface="Arial MT"/>
              <a:cs typeface="Arial MT"/>
            </a:endParaRPr>
          </a:p>
        </p:txBody>
      </p:sp>
      <p:sp>
        <p:nvSpPr>
          <p:cNvPr id="32" name="object 32"/>
          <p:cNvSpPr txBox="1"/>
          <p:nvPr/>
        </p:nvSpPr>
        <p:spPr>
          <a:xfrm>
            <a:off x="4149772" y="4703361"/>
            <a:ext cx="396128" cy="255678"/>
          </a:xfrm>
          <a:prstGeom prst="rect">
            <a:avLst/>
          </a:prstGeom>
        </p:spPr>
        <p:txBody>
          <a:bodyPr vert="horz" wrap="square" lIns="0" tIns="11206" rIns="0" bIns="0" rtlCol="0">
            <a:spAutoFit/>
          </a:bodyPr>
          <a:lstStyle/>
          <a:p>
            <a:pPr marL="11206">
              <a:spcBef>
                <a:spcPts val="88"/>
              </a:spcBef>
            </a:pPr>
            <a:r>
              <a:rPr sz="1588" spc="-9" dirty="0">
                <a:latin typeface="Arial MT"/>
                <a:cs typeface="Arial MT"/>
              </a:rPr>
              <a:t>$</a:t>
            </a:r>
            <a:r>
              <a:rPr sz="1235" spc="4" dirty="0">
                <a:latin typeface="Arial MT"/>
                <a:cs typeface="Arial MT"/>
              </a:rPr>
              <a:t>1</a:t>
            </a:r>
            <a:r>
              <a:rPr sz="1235" spc="-9" dirty="0">
                <a:latin typeface="Arial MT"/>
                <a:cs typeface="Arial MT"/>
              </a:rPr>
              <a:t>2</a:t>
            </a:r>
            <a:r>
              <a:rPr sz="1235" dirty="0">
                <a:latin typeface="Arial MT"/>
                <a:cs typeface="Arial MT"/>
              </a:rPr>
              <a:t>0</a:t>
            </a:r>
            <a:endParaRPr sz="1235">
              <a:latin typeface="Arial MT"/>
              <a:cs typeface="Arial MT"/>
            </a:endParaRPr>
          </a:p>
        </p:txBody>
      </p:sp>
      <p:sp>
        <p:nvSpPr>
          <p:cNvPr id="33" name="object 33"/>
          <p:cNvSpPr txBox="1"/>
          <p:nvPr/>
        </p:nvSpPr>
        <p:spPr>
          <a:xfrm>
            <a:off x="2678642" y="3425861"/>
            <a:ext cx="516031" cy="255678"/>
          </a:xfrm>
          <a:prstGeom prst="rect">
            <a:avLst/>
          </a:prstGeom>
        </p:spPr>
        <p:txBody>
          <a:bodyPr vert="horz" wrap="square" lIns="0" tIns="11206" rIns="0" bIns="0" rtlCol="0">
            <a:spAutoFit/>
          </a:bodyPr>
          <a:lstStyle/>
          <a:p>
            <a:pPr marL="11206">
              <a:spcBef>
                <a:spcPts val="88"/>
              </a:spcBef>
            </a:pPr>
            <a:r>
              <a:rPr sz="1588" spc="-4" dirty="0">
                <a:latin typeface="Arial MT"/>
                <a:cs typeface="Arial MT"/>
              </a:rPr>
              <a:t>i</a:t>
            </a:r>
            <a:r>
              <a:rPr sz="1588" dirty="0">
                <a:latin typeface="Arial MT"/>
                <a:cs typeface="Arial MT"/>
              </a:rPr>
              <a:t>t</a:t>
            </a:r>
            <a:r>
              <a:rPr sz="1588" spc="-13" dirty="0">
                <a:latin typeface="Arial MT"/>
                <a:cs typeface="Arial MT"/>
              </a:rPr>
              <a:t>e</a:t>
            </a:r>
            <a:r>
              <a:rPr sz="1588" spc="9" dirty="0">
                <a:latin typeface="Arial MT"/>
                <a:cs typeface="Arial MT"/>
              </a:rPr>
              <a:t>m</a:t>
            </a:r>
            <a:r>
              <a:rPr sz="1588" dirty="0">
                <a:latin typeface="Arial MT"/>
                <a:cs typeface="Arial MT"/>
              </a:rPr>
              <a:t>1</a:t>
            </a:r>
            <a:endParaRPr sz="1588">
              <a:latin typeface="Arial MT"/>
              <a:cs typeface="Arial MT"/>
            </a:endParaRPr>
          </a:p>
        </p:txBody>
      </p:sp>
      <p:sp>
        <p:nvSpPr>
          <p:cNvPr id="34" name="object 34"/>
          <p:cNvSpPr txBox="1"/>
          <p:nvPr/>
        </p:nvSpPr>
        <p:spPr>
          <a:xfrm>
            <a:off x="3418195" y="3156888"/>
            <a:ext cx="516031" cy="255678"/>
          </a:xfrm>
          <a:prstGeom prst="rect">
            <a:avLst/>
          </a:prstGeom>
        </p:spPr>
        <p:txBody>
          <a:bodyPr vert="horz" wrap="square" lIns="0" tIns="11206" rIns="0" bIns="0" rtlCol="0">
            <a:spAutoFit/>
          </a:bodyPr>
          <a:lstStyle/>
          <a:p>
            <a:pPr marL="11206">
              <a:spcBef>
                <a:spcPts val="88"/>
              </a:spcBef>
            </a:pPr>
            <a:r>
              <a:rPr sz="1588" spc="-4" dirty="0">
                <a:latin typeface="Arial MT"/>
                <a:cs typeface="Arial MT"/>
              </a:rPr>
              <a:t>i</a:t>
            </a:r>
            <a:r>
              <a:rPr sz="1588" dirty="0">
                <a:latin typeface="Arial MT"/>
                <a:cs typeface="Arial MT"/>
              </a:rPr>
              <a:t>t</a:t>
            </a:r>
            <a:r>
              <a:rPr sz="1588" spc="-13" dirty="0">
                <a:latin typeface="Arial MT"/>
                <a:cs typeface="Arial MT"/>
              </a:rPr>
              <a:t>e</a:t>
            </a:r>
            <a:r>
              <a:rPr sz="1588" spc="9" dirty="0">
                <a:latin typeface="Arial MT"/>
                <a:cs typeface="Arial MT"/>
              </a:rPr>
              <a:t>m</a:t>
            </a:r>
            <a:r>
              <a:rPr sz="1588" dirty="0">
                <a:latin typeface="Arial MT"/>
                <a:cs typeface="Arial MT"/>
              </a:rPr>
              <a:t>2</a:t>
            </a:r>
            <a:endParaRPr sz="1588">
              <a:latin typeface="Arial MT"/>
              <a:cs typeface="Arial MT"/>
            </a:endParaRPr>
          </a:p>
        </p:txBody>
      </p:sp>
      <p:sp>
        <p:nvSpPr>
          <p:cNvPr id="35" name="object 35"/>
          <p:cNvSpPr txBox="1"/>
          <p:nvPr/>
        </p:nvSpPr>
        <p:spPr>
          <a:xfrm>
            <a:off x="4090580" y="2820745"/>
            <a:ext cx="516031" cy="255678"/>
          </a:xfrm>
          <a:prstGeom prst="rect">
            <a:avLst/>
          </a:prstGeom>
        </p:spPr>
        <p:txBody>
          <a:bodyPr vert="horz" wrap="square" lIns="0" tIns="11206" rIns="0" bIns="0" rtlCol="0">
            <a:spAutoFit/>
          </a:bodyPr>
          <a:lstStyle/>
          <a:p>
            <a:pPr marL="11206">
              <a:spcBef>
                <a:spcPts val="88"/>
              </a:spcBef>
            </a:pPr>
            <a:r>
              <a:rPr sz="1588" spc="-4" dirty="0">
                <a:latin typeface="Arial MT"/>
                <a:cs typeface="Arial MT"/>
              </a:rPr>
              <a:t>i</a:t>
            </a:r>
            <a:r>
              <a:rPr sz="1588" dirty="0">
                <a:latin typeface="Arial MT"/>
                <a:cs typeface="Arial MT"/>
              </a:rPr>
              <a:t>t</a:t>
            </a:r>
            <a:r>
              <a:rPr sz="1588" spc="-13" dirty="0">
                <a:latin typeface="Arial MT"/>
                <a:cs typeface="Arial MT"/>
              </a:rPr>
              <a:t>e</a:t>
            </a:r>
            <a:r>
              <a:rPr sz="1588" spc="9" dirty="0">
                <a:latin typeface="Arial MT"/>
                <a:cs typeface="Arial MT"/>
              </a:rPr>
              <a:t>m</a:t>
            </a:r>
            <a:r>
              <a:rPr sz="1588" dirty="0">
                <a:latin typeface="Arial MT"/>
                <a:cs typeface="Arial MT"/>
              </a:rPr>
              <a:t>3</a:t>
            </a:r>
            <a:endParaRPr sz="1588">
              <a:latin typeface="Arial MT"/>
              <a:cs typeface="Arial MT"/>
            </a:endParaRPr>
          </a:p>
        </p:txBody>
      </p:sp>
      <p:sp>
        <p:nvSpPr>
          <p:cNvPr id="36" name="object 36"/>
          <p:cNvSpPr txBox="1"/>
          <p:nvPr/>
        </p:nvSpPr>
        <p:spPr>
          <a:xfrm>
            <a:off x="6501627" y="4763897"/>
            <a:ext cx="463924" cy="201933"/>
          </a:xfrm>
          <a:prstGeom prst="rect">
            <a:avLst/>
          </a:prstGeom>
        </p:spPr>
        <p:txBody>
          <a:bodyPr vert="horz" wrap="square" lIns="0" tIns="11766" rIns="0" bIns="0" rtlCol="0">
            <a:spAutoFit/>
          </a:bodyPr>
          <a:lstStyle/>
          <a:p>
            <a:pPr marL="11206">
              <a:spcBef>
                <a:spcPts val="93"/>
              </a:spcBef>
            </a:pPr>
            <a:r>
              <a:rPr sz="1235" spc="-9" dirty="0">
                <a:latin typeface="Arial MT"/>
                <a:cs typeface="Arial MT"/>
              </a:rPr>
              <a:t>=</a:t>
            </a:r>
            <a:r>
              <a:rPr sz="1235" spc="4" dirty="0">
                <a:latin typeface="Arial MT"/>
                <a:cs typeface="Arial MT"/>
              </a:rPr>
              <a:t>$</a:t>
            </a:r>
            <a:r>
              <a:rPr sz="1235" spc="-9" dirty="0">
                <a:latin typeface="Arial MT"/>
                <a:cs typeface="Arial MT"/>
              </a:rPr>
              <a:t>1</a:t>
            </a:r>
            <a:r>
              <a:rPr sz="1235" spc="4" dirty="0">
                <a:latin typeface="Arial MT"/>
                <a:cs typeface="Arial MT"/>
              </a:rPr>
              <a:t>6</a:t>
            </a:r>
            <a:r>
              <a:rPr sz="1235" dirty="0">
                <a:latin typeface="Arial MT"/>
                <a:cs typeface="Arial MT"/>
              </a:rPr>
              <a:t>0</a:t>
            </a:r>
            <a:endParaRPr sz="1235">
              <a:latin typeface="Arial MT"/>
              <a:cs typeface="Arial MT"/>
            </a:endParaRPr>
          </a:p>
        </p:txBody>
      </p:sp>
      <p:grpSp>
        <p:nvGrpSpPr>
          <p:cNvPr id="37" name="object 37"/>
          <p:cNvGrpSpPr/>
          <p:nvPr/>
        </p:nvGrpSpPr>
        <p:grpSpPr>
          <a:xfrm>
            <a:off x="7167563" y="2080093"/>
            <a:ext cx="344581" cy="2361640"/>
            <a:chOff x="6243637" y="2357437"/>
            <a:chExt cx="390525" cy="2676525"/>
          </a:xfrm>
        </p:grpSpPr>
        <p:sp>
          <p:nvSpPr>
            <p:cNvPr id="38" name="object 38"/>
            <p:cNvSpPr/>
            <p:nvPr/>
          </p:nvSpPr>
          <p:spPr>
            <a:xfrm>
              <a:off x="6248400" y="2362200"/>
              <a:ext cx="381000" cy="2667000"/>
            </a:xfrm>
            <a:custGeom>
              <a:avLst/>
              <a:gdLst/>
              <a:ahLst/>
              <a:cxnLst/>
              <a:rect l="l" t="t" r="r" b="b"/>
              <a:pathLst>
                <a:path w="381000" h="2667000">
                  <a:moveTo>
                    <a:pt x="318515" y="2666999"/>
                  </a:moveTo>
                  <a:lnTo>
                    <a:pt x="64008" y="2666999"/>
                  </a:lnTo>
                  <a:lnTo>
                    <a:pt x="39219" y="2662166"/>
                  </a:lnTo>
                  <a:lnTo>
                    <a:pt x="18859" y="2648902"/>
                  </a:lnTo>
                  <a:lnTo>
                    <a:pt x="5072" y="2629066"/>
                  </a:lnTo>
                  <a:lnTo>
                    <a:pt x="0" y="2604516"/>
                  </a:lnTo>
                  <a:lnTo>
                    <a:pt x="0" y="64008"/>
                  </a:ln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2604516"/>
                  </a:lnTo>
                  <a:lnTo>
                    <a:pt x="376166" y="2629066"/>
                  </a:lnTo>
                  <a:lnTo>
                    <a:pt x="362902" y="2648902"/>
                  </a:lnTo>
                  <a:lnTo>
                    <a:pt x="343066" y="2662166"/>
                  </a:lnTo>
                  <a:lnTo>
                    <a:pt x="318515" y="2666999"/>
                  </a:lnTo>
                  <a:close/>
                </a:path>
              </a:pathLst>
            </a:custGeom>
            <a:solidFill>
              <a:srgbClr val="0000FF"/>
            </a:solidFill>
          </p:spPr>
          <p:txBody>
            <a:bodyPr wrap="square" lIns="0" tIns="0" rIns="0" bIns="0" rtlCol="0"/>
            <a:lstStyle/>
            <a:p>
              <a:endParaRPr sz="1588"/>
            </a:p>
          </p:txBody>
        </p:sp>
        <p:sp>
          <p:nvSpPr>
            <p:cNvPr id="39" name="object 39"/>
            <p:cNvSpPr/>
            <p:nvPr/>
          </p:nvSpPr>
          <p:spPr>
            <a:xfrm>
              <a:off x="6248400" y="2362200"/>
              <a:ext cx="381000" cy="2667000"/>
            </a:xfrm>
            <a:custGeom>
              <a:avLst/>
              <a:gdLst/>
              <a:ahLst/>
              <a:cxnLst/>
              <a:rect l="l" t="t" r="r" b="b"/>
              <a:pathLst>
                <a:path w="381000" h="2667000">
                  <a:moveTo>
                    <a:pt x="0" y="64008"/>
                  </a:move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2604516"/>
                  </a:lnTo>
                  <a:lnTo>
                    <a:pt x="376166" y="2629066"/>
                  </a:lnTo>
                  <a:lnTo>
                    <a:pt x="362902" y="2648902"/>
                  </a:lnTo>
                  <a:lnTo>
                    <a:pt x="343066" y="2662166"/>
                  </a:lnTo>
                  <a:lnTo>
                    <a:pt x="318515" y="2666999"/>
                  </a:lnTo>
                  <a:lnTo>
                    <a:pt x="64008" y="2666999"/>
                  </a:lnTo>
                  <a:lnTo>
                    <a:pt x="39219" y="2662166"/>
                  </a:lnTo>
                  <a:lnTo>
                    <a:pt x="18859" y="2648902"/>
                  </a:lnTo>
                  <a:lnTo>
                    <a:pt x="5072" y="2629066"/>
                  </a:lnTo>
                  <a:lnTo>
                    <a:pt x="0" y="2604516"/>
                  </a:lnTo>
                  <a:lnTo>
                    <a:pt x="0" y="64008"/>
                  </a:lnTo>
                  <a:close/>
                </a:path>
              </a:pathLst>
            </a:custGeom>
            <a:ln w="9144">
              <a:solidFill>
                <a:srgbClr val="000000"/>
              </a:solidFill>
            </a:ln>
          </p:spPr>
          <p:txBody>
            <a:bodyPr wrap="square" lIns="0" tIns="0" rIns="0" bIns="0" rtlCol="0"/>
            <a:lstStyle/>
            <a:p>
              <a:endParaRPr sz="1588"/>
            </a:p>
          </p:txBody>
        </p:sp>
        <p:sp>
          <p:nvSpPr>
            <p:cNvPr id="40" name="object 40"/>
            <p:cNvSpPr/>
            <p:nvPr/>
          </p:nvSpPr>
          <p:spPr>
            <a:xfrm>
              <a:off x="6248400" y="2362200"/>
              <a:ext cx="381000" cy="1524000"/>
            </a:xfrm>
            <a:custGeom>
              <a:avLst/>
              <a:gdLst/>
              <a:ahLst/>
              <a:cxnLst/>
              <a:rect l="l" t="t" r="r" b="b"/>
              <a:pathLst>
                <a:path w="381000" h="1524000">
                  <a:moveTo>
                    <a:pt x="318515" y="1523999"/>
                  </a:moveTo>
                  <a:lnTo>
                    <a:pt x="64008" y="1523999"/>
                  </a:lnTo>
                  <a:lnTo>
                    <a:pt x="39219" y="1519166"/>
                  </a:lnTo>
                  <a:lnTo>
                    <a:pt x="18859" y="1505902"/>
                  </a:lnTo>
                  <a:lnTo>
                    <a:pt x="5072" y="1486066"/>
                  </a:lnTo>
                  <a:lnTo>
                    <a:pt x="0" y="1461516"/>
                  </a:lnTo>
                  <a:lnTo>
                    <a:pt x="0" y="64008"/>
                  </a:ln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1461516"/>
                  </a:lnTo>
                  <a:lnTo>
                    <a:pt x="376166" y="1486066"/>
                  </a:lnTo>
                  <a:lnTo>
                    <a:pt x="362902" y="1505902"/>
                  </a:lnTo>
                  <a:lnTo>
                    <a:pt x="343066" y="1519166"/>
                  </a:lnTo>
                  <a:lnTo>
                    <a:pt x="318515" y="1523999"/>
                  </a:lnTo>
                  <a:close/>
                </a:path>
              </a:pathLst>
            </a:custGeom>
            <a:solidFill>
              <a:srgbClr val="FF9900"/>
            </a:solidFill>
          </p:spPr>
          <p:txBody>
            <a:bodyPr wrap="square" lIns="0" tIns="0" rIns="0" bIns="0" rtlCol="0"/>
            <a:lstStyle/>
            <a:p>
              <a:endParaRPr sz="1588"/>
            </a:p>
          </p:txBody>
        </p:sp>
        <p:sp>
          <p:nvSpPr>
            <p:cNvPr id="41" name="object 41"/>
            <p:cNvSpPr/>
            <p:nvPr/>
          </p:nvSpPr>
          <p:spPr>
            <a:xfrm>
              <a:off x="6248400" y="2362200"/>
              <a:ext cx="381000" cy="1524000"/>
            </a:xfrm>
            <a:custGeom>
              <a:avLst/>
              <a:gdLst/>
              <a:ahLst/>
              <a:cxnLst/>
              <a:rect l="l" t="t" r="r" b="b"/>
              <a:pathLst>
                <a:path w="381000" h="1524000">
                  <a:moveTo>
                    <a:pt x="0" y="64008"/>
                  </a:move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1461516"/>
                  </a:lnTo>
                  <a:lnTo>
                    <a:pt x="376166" y="1486066"/>
                  </a:lnTo>
                  <a:lnTo>
                    <a:pt x="362902" y="1505902"/>
                  </a:lnTo>
                  <a:lnTo>
                    <a:pt x="343066" y="1519166"/>
                  </a:lnTo>
                  <a:lnTo>
                    <a:pt x="318515" y="1523999"/>
                  </a:lnTo>
                  <a:lnTo>
                    <a:pt x="64008" y="1523999"/>
                  </a:lnTo>
                  <a:lnTo>
                    <a:pt x="39219" y="1519166"/>
                  </a:lnTo>
                  <a:lnTo>
                    <a:pt x="18859" y="1505902"/>
                  </a:lnTo>
                  <a:lnTo>
                    <a:pt x="5072" y="1486066"/>
                  </a:lnTo>
                  <a:lnTo>
                    <a:pt x="0" y="1461516"/>
                  </a:lnTo>
                  <a:lnTo>
                    <a:pt x="0" y="64008"/>
                  </a:lnTo>
                  <a:close/>
                </a:path>
              </a:pathLst>
            </a:custGeom>
            <a:ln w="9144">
              <a:solidFill>
                <a:srgbClr val="000000"/>
              </a:solidFill>
            </a:ln>
          </p:spPr>
          <p:txBody>
            <a:bodyPr wrap="square" lIns="0" tIns="0" rIns="0" bIns="0" rtlCol="0"/>
            <a:lstStyle/>
            <a:p>
              <a:endParaRPr sz="1588"/>
            </a:p>
          </p:txBody>
        </p:sp>
      </p:grpSp>
      <p:sp>
        <p:nvSpPr>
          <p:cNvPr id="42" name="object 42"/>
          <p:cNvSpPr txBox="1"/>
          <p:nvPr/>
        </p:nvSpPr>
        <p:spPr>
          <a:xfrm>
            <a:off x="7217013" y="2619040"/>
            <a:ext cx="245969" cy="255678"/>
          </a:xfrm>
          <a:prstGeom prst="rect">
            <a:avLst/>
          </a:prstGeom>
        </p:spPr>
        <p:txBody>
          <a:bodyPr vert="horz" wrap="square" lIns="0" tIns="11206" rIns="0" bIns="0" rtlCol="0">
            <a:spAutoFit/>
          </a:bodyPr>
          <a:lstStyle/>
          <a:p>
            <a:pPr marL="11206">
              <a:spcBef>
                <a:spcPts val="88"/>
              </a:spcBef>
            </a:pPr>
            <a:r>
              <a:rPr sz="1588" spc="-13" dirty="0">
                <a:latin typeface="Arial MT"/>
                <a:cs typeface="Arial MT"/>
              </a:rPr>
              <a:t>3</a:t>
            </a:r>
            <a:r>
              <a:rPr sz="1588" dirty="0">
                <a:latin typeface="Arial MT"/>
                <a:cs typeface="Arial MT"/>
              </a:rPr>
              <a:t>0</a:t>
            </a:r>
            <a:endParaRPr sz="1588">
              <a:latin typeface="Arial MT"/>
              <a:cs typeface="Arial MT"/>
            </a:endParaRPr>
          </a:p>
        </p:txBody>
      </p:sp>
      <p:grpSp>
        <p:nvGrpSpPr>
          <p:cNvPr id="43" name="object 43"/>
          <p:cNvGrpSpPr/>
          <p:nvPr/>
        </p:nvGrpSpPr>
        <p:grpSpPr>
          <a:xfrm>
            <a:off x="7167732" y="3424967"/>
            <a:ext cx="344581" cy="1084169"/>
            <a:chOff x="6243828" y="3881628"/>
            <a:chExt cx="390525" cy="1228725"/>
          </a:xfrm>
        </p:grpSpPr>
        <p:sp>
          <p:nvSpPr>
            <p:cNvPr id="44" name="object 44"/>
            <p:cNvSpPr/>
            <p:nvPr/>
          </p:nvSpPr>
          <p:spPr>
            <a:xfrm>
              <a:off x="6248400" y="3886200"/>
              <a:ext cx="381000" cy="1219200"/>
            </a:xfrm>
            <a:custGeom>
              <a:avLst/>
              <a:gdLst/>
              <a:ahLst/>
              <a:cxnLst/>
              <a:rect l="l" t="t" r="r" b="b"/>
              <a:pathLst>
                <a:path w="381000" h="1219200">
                  <a:moveTo>
                    <a:pt x="318515" y="1219199"/>
                  </a:moveTo>
                  <a:lnTo>
                    <a:pt x="64008" y="1219199"/>
                  </a:lnTo>
                  <a:lnTo>
                    <a:pt x="39219" y="1214366"/>
                  </a:lnTo>
                  <a:lnTo>
                    <a:pt x="18859" y="1201102"/>
                  </a:lnTo>
                  <a:lnTo>
                    <a:pt x="5072" y="1181266"/>
                  </a:lnTo>
                  <a:lnTo>
                    <a:pt x="0" y="1156716"/>
                  </a:lnTo>
                  <a:lnTo>
                    <a:pt x="0" y="64008"/>
                  </a:ln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1156716"/>
                  </a:lnTo>
                  <a:lnTo>
                    <a:pt x="376166" y="1181266"/>
                  </a:lnTo>
                  <a:lnTo>
                    <a:pt x="362902" y="1201102"/>
                  </a:lnTo>
                  <a:lnTo>
                    <a:pt x="343066" y="1214366"/>
                  </a:lnTo>
                  <a:lnTo>
                    <a:pt x="318515" y="1219199"/>
                  </a:lnTo>
                  <a:close/>
                </a:path>
              </a:pathLst>
            </a:custGeom>
            <a:solidFill>
              <a:srgbClr val="FF9900"/>
            </a:solidFill>
          </p:spPr>
          <p:txBody>
            <a:bodyPr wrap="square" lIns="0" tIns="0" rIns="0" bIns="0" rtlCol="0"/>
            <a:lstStyle/>
            <a:p>
              <a:endParaRPr sz="1588"/>
            </a:p>
          </p:txBody>
        </p:sp>
        <p:sp>
          <p:nvSpPr>
            <p:cNvPr id="45" name="object 45"/>
            <p:cNvSpPr/>
            <p:nvPr/>
          </p:nvSpPr>
          <p:spPr>
            <a:xfrm>
              <a:off x="6248400" y="3886200"/>
              <a:ext cx="381000" cy="1219200"/>
            </a:xfrm>
            <a:custGeom>
              <a:avLst/>
              <a:gdLst/>
              <a:ahLst/>
              <a:cxnLst/>
              <a:rect l="l" t="t" r="r" b="b"/>
              <a:pathLst>
                <a:path w="381000" h="1219200">
                  <a:moveTo>
                    <a:pt x="0" y="64008"/>
                  </a:move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1156716"/>
                  </a:lnTo>
                  <a:lnTo>
                    <a:pt x="376166" y="1181266"/>
                  </a:lnTo>
                  <a:lnTo>
                    <a:pt x="362902" y="1201102"/>
                  </a:lnTo>
                  <a:lnTo>
                    <a:pt x="343066" y="1214366"/>
                  </a:lnTo>
                  <a:lnTo>
                    <a:pt x="318515" y="1219199"/>
                  </a:lnTo>
                  <a:lnTo>
                    <a:pt x="64008" y="1219199"/>
                  </a:lnTo>
                  <a:lnTo>
                    <a:pt x="39219" y="1214366"/>
                  </a:lnTo>
                  <a:lnTo>
                    <a:pt x="18859" y="1201102"/>
                  </a:lnTo>
                  <a:lnTo>
                    <a:pt x="5072" y="1181266"/>
                  </a:lnTo>
                  <a:lnTo>
                    <a:pt x="0" y="1156716"/>
                  </a:lnTo>
                  <a:lnTo>
                    <a:pt x="0" y="64008"/>
                  </a:lnTo>
                  <a:close/>
                </a:path>
              </a:pathLst>
            </a:custGeom>
            <a:ln w="9144">
              <a:solidFill>
                <a:srgbClr val="000000"/>
              </a:solidFill>
            </a:ln>
          </p:spPr>
          <p:txBody>
            <a:bodyPr wrap="square" lIns="0" tIns="0" rIns="0" bIns="0" rtlCol="0"/>
            <a:lstStyle/>
            <a:p>
              <a:endParaRPr sz="1588"/>
            </a:p>
          </p:txBody>
        </p:sp>
      </p:grpSp>
      <p:sp>
        <p:nvSpPr>
          <p:cNvPr id="46" name="object 46"/>
          <p:cNvSpPr txBox="1"/>
          <p:nvPr/>
        </p:nvSpPr>
        <p:spPr>
          <a:xfrm>
            <a:off x="7217013" y="3829272"/>
            <a:ext cx="245969" cy="255678"/>
          </a:xfrm>
          <a:prstGeom prst="rect">
            <a:avLst/>
          </a:prstGeom>
        </p:spPr>
        <p:txBody>
          <a:bodyPr vert="horz" wrap="square" lIns="0" tIns="11206" rIns="0" bIns="0" rtlCol="0">
            <a:spAutoFit/>
          </a:bodyPr>
          <a:lstStyle/>
          <a:p>
            <a:pPr marL="11206">
              <a:spcBef>
                <a:spcPts val="88"/>
              </a:spcBef>
            </a:pPr>
            <a:r>
              <a:rPr sz="1588" spc="-13" dirty="0">
                <a:latin typeface="Arial MT"/>
                <a:cs typeface="Arial MT"/>
              </a:rPr>
              <a:t>2</a:t>
            </a:r>
            <a:r>
              <a:rPr sz="1588" dirty="0">
                <a:latin typeface="Arial MT"/>
                <a:cs typeface="Arial MT"/>
              </a:rPr>
              <a:t>0</a:t>
            </a:r>
            <a:endParaRPr sz="1588">
              <a:latin typeface="Arial MT"/>
              <a:cs typeface="Arial MT"/>
            </a:endParaRPr>
          </a:p>
        </p:txBody>
      </p:sp>
      <p:sp>
        <p:nvSpPr>
          <p:cNvPr id="47" name="object 47"/>
          <p:cNvSpPr txBox="1"/>
          <p:nvPr/>
        </p:nvSpPr>
        <p:spPr>
          <a:xfrm>
            <a:off x="7711858" y="4763897"/>
            <a:ext cx="463924" cy="201933"/>
          </a:xfrm>
          <a:prstGeom prst="rect">
            <a:avLst/>
          </a:prstGeom>
        </p:spPr>
        <p:txBody>
          <a:bodyPr vert="horz" wrap="square" lIns="0" tIns="11766" rIns="0" bIns="0" rtlCol="0">
            <a:spAutoFit/>
          </a:bodyPr>
          <a:lstStyle/>
          <a:p>
            <a:pPr marL="11206">
              <a:spcBef>
                <a:spcPts val="93"/>
              </a:spcBef>
            </a:pPr>
            <a:r>
              <a:rPr sz="1235" spc="-9" dirty="0">
                <a:latin typeface="Arial MT"/>
                <a:cs typeface="Arial MT"/>
              </a:rPr>
              <a:t>=</a:t>
            </a:r>
            <a:r>
              <a:rPr sz="1235" spc="4" dirty="0">
                <a:latin typeface="Arial MT"/>
                <a:cs typeface="Arial MT"/>
              </a:rPr>
              <a:t>$</a:t>
            </a:r>
            <a:r>
              <a:rPr sz="1235" spc="-9" dirty="0">
                <a:latin typeface="Arial MT"/>
                <a:cs typeface="Arial MT"/>
              </a:rPr>
              <a:t>2</a:t>
            </a:r>
            <a:r>
              <a:rPr sz="1235" spc="4" dirty="0">
                <a:latin typeface="Arial MT"/>
                <a:cs typeface="Arial MT"/>
              </a:rPr>
              <a:t>2</a:t>
            </a:r>
            <a:r>
              <a:rPr sz="1235" dirty="0">
                <a:latin typeface="Arial MT"/>
                <a:cs typeface="Arial MT"/>
              </a:rPr>
              <a:t>0</a:t>
            </a:r>
            <a:endParaRPr sz="1235">
              <a:latin typeface="Arial MT"/>
              <a:cs typeface="Arial MT"/>
            </a:endParaRPr>
          </a:p>
        </p:txBody>
      </p:sp>
      <p:grpSp>
        <p:nvGrpSpPr>
          <p:cNvPr id="48" name="object 48"/>
          <p:cNvGrpSpPr/>
          <p:nvPr/>
        </p:nvGrpSpPr>
        <p:grpSpPr>
          <a:xfrm>
            <a:off x="8713975" y="2080093"/>
            <a:ext cx="344581" cy="2428875"/>
            <a:chOff x="7996237" y="2357437"/>
            <a:chExt cx="390525" cy="2752725"/>
          </a:xfrm>
        </p:grpSpPr>
        <p:sp>
          <p:nvSpPr>
            <p:cNvPr id="49" name="object 49"/>
            <p:cNvSpPr/>
            <p:nvPr/>
          </p:nvSpPr>
          <p:spPr>
            <a:xfrm>
              <a:off x="8001000" y="2362200"/>
              <a:ext cx="381000" cy="2667000"/>
            </a:xfrm>
            <a:custGeom>
              <a:avLst/>
              <a:gdLst/>
              <a:ahLst/>
              <a:cxnLst/>
              <a:rect l="l" t="t" r="r" b="b"/>
              <a:pathLst>
                <a:path w="381000" h="2667000">
                  <a:moveTo>
                    <a:pt x="318515" y="2666999"/>
                  </a:moveTo>
                  <a:lnTo>
                    <a:pt x="64008" y="2666999"/>
                  </a:lnTo>
                  <a:lnTo>
                    <a:pt x="39219" y="2662166"/>
                  </a:lnTo>
                  <a:lnTo>
                    <a:pt x="18859" y="2648902"/>
                  </a:lnTo>
                  <a:lnTo>
                    <a:pt x="5072" y="2629066"/>
                  </a:lnTo>
                  <a:lnTo>
                    <a:pt x="0" y="2604516"/>
                  </a:lnTo>
                  <a:lnTo>
                    <a:pt x="0" y="64008"/>
                  </a:ln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2604516"/>
                  </a:lnTo>
                  <a:lnTo>
                    <a:pt x="376166" y="2629066"/>
                  </a:lnTo>
                  <a:lnTo>
                    <a:pt x="362902" y="2648902"/>
                  </a:lnTo>
                  <a:lnTo>
                    <a:pt x="343066" y="2662166"/>
                  </a:lnTo>
                  <a:lnTo>
                    <a:pt x="318515" y="2666999"/>
                  </a:lnTo>
                  <a:close/>
                </a:path>
              </a:pathLst>
            </a:custGeom>
            <a:solidFill>
              <a:srgbClr val="0000FF"/>
            </a:solidFill>
          </p:spPr>
          <p:txBody>
            <a:bodyPr wrap="square" lIns="0" tIns="0" rIns="0" bIns="0" rtlCol="0"/>
            <a:lstStyle/>
            <a:p>
              <a:endParaRPr sz="1588"/>
            </a:p>
          </p:txBody>
        </p:sp>
        <p:sp>
          <p:nvSpPr>
            <p:cNvPr id="50" name="object 50"/>
            <p:cNvSpPr/>
            <p:nvPr/>
          </p:nvSpPr>
          <p:spPr>
            <a:xfrm>
              <a:off x="8001000" y="2362200"/>
              <a:ext cx="381000" cy="2667000"/>
            </a:xfrm>
            <a:custGeom>
              <a:avLst/>
              <a:gdLst/>
              <a:ahLst/>
              <a:cxnLst/>
              <a:rect l="l" t="t" r="r" b="b"/>
              <a:pathLst>
                <a:path w="381000" h="2667000">
                  <a:moveTo>
                    <a:pt x="0" y="64008"/>
                  </a:move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2604516"/>
                  </a:lnTo>
                  <a:lnTo>
                    <a:pt x="376166" y="2629066"/>
                  </a:lnTo>
                  <a:lnTo>
                    <a:pt x="362902" y="2648902"/>
                  </a:lnTo>
                  <a:lnTo>
                    <a:pt x="343066" y="2662166"/>
                  </a:lnTo>
                  <a:lnTo>
                    <a:pt x="318515" y="2666999"/>
                  </a:lnTo>
                  <a:lnTo>
                    <a:pt x="64008" y="2666999"/>
                  </a:lnTo>
                  <a:lnTo>
                    <a:pt x="39219" y="2662166"/>
                  </a:lnTo>
                  <a:lnTo>
                    <a:pt x="18859" y="2648902"/>
                  </a:lnTo>
                  <a:lnTo>
                    <a:pt x="5072" y="2629066"/>
                  </a:lnTo>
                  <a:lnTo>
                    <a:pt x="0" y="2604516"/>
                  </a:lnTo>
                  <a:lnTo>
                    <a:pt x="0" y="64008"/>
                  </a:lnTo>
                  <a:close/>
                </a:path>
              </a:pathLst>
            </a:custGeom>
            <a:ln w="9144">
              <a:solidFill>
                <a:srgbClr val="000000"/>
              </a:solidFill>
            </a:ln>
          </p:spPr>
          <p:txBody>
            <a:bodyPr wrap="square" lIns="0" tIns="0" rIns="0" bIns="0" rtlCol="0"/>
            <a:lstStyle/>
            <a:p>
              <a:endParaRPr sz="1588"/>
            </a:p>
          </p:txBody>
        </p:sp>
        <p:sp>
          <p:nvSpPr>
            <p:cNvPr id="51" name="object 51"/>
            <p:cNvSpPr/>
            <p:nvPr/>
          </p:nvSpPr>
          <p:spPr>
            <a:xfrm>
              <a:off x="8001000" y="3352800"/>
              <a:ext cx="381000" cy="990600"/>
            </a:xfrm>
            <a:custGeom>
              <a:avLst/>
              <a:gdLst/>
              <a:ahLst/>
              <a:cxnLst/>
              <a:rect l="l" t="t" r="r" b="b"/>
              <a:pathLst>
                <a:path w="381000" h="990600">
                  <a:moveTo>
                    <a:pt x="0" y="990600"/>
                  </a:moveTo>
                  <a:lnTo>
                    <a:pt x="381000" y="990600"/>
                  </a:lnTo>
                </a:path>
                <a:path w="381000" h="990600">
                  <a:moveTo>
                    <a:pt x="0" y="0"/>
                  </a:moveTo>
                  <a:lnTo>
                    <a:pt x="381000" y="0"/>
                  </a:lnTo>
                </a:path>
              </a:pathLst>
            </a:custGeom>
            <a:ln w="9144">
              <a:solidFill>
                <a:srgbClr val="000000"/>
              </a:solidFill>
            </a:ln>
          </p:spPr>
          <p:txBody>
            <a:bodyPr wrap="square" lIns="0" tIns="0" rIns="0" bIns="0" rtlCol="0"/>
            <a:lstStyle/>
            <a:p>
              <a:endParaRPr sz="1588"/>
            </a:p>
          </p:txBody>
        </p:sp>
        <p:sp>
          <p:nvSpPr>
            <p:cNvPr id="52" name="object 52"/>
            <p:cNvSpPr/>
            <p:nvPr/>
          </p:nvSpPr>
          <p:spPr>
            <a:xfrm>
              <a:off x="8001000" y="4419600"/>
              <a:ext cx="381000" cy="685800"/>
            </a:xfrm>
            <a:custGeom>
              <a:avLst/>
              <a:gdLst/>
              <a:ahLst/>
              <a:cxnLst/>
              <a:rect l="l" t="t" r="r" b="b"/>
              <a:pathLst>
                <a:path w="381000" h="685800">
                  <a:moveTo>
                    <a:pt x="318515" y="685799"/>
                  </a:moveTo>
                  <a:lnTo>
                    <a:pt x="64008" y="685799"/>
                  </a:lnTo>
                  <a:lnTo>
                    <a:pt x="39219" y="680966"/>
                  </a:lnTo>
                  <a:lnTo>
                    <a:pt x="18859" y="667702"/>
                  </a:lnTo>
                  <a:lnTo>
                    <a:pt x="5072" y="647866"/>
                  </a:lnTo>
                  <a:lnTo>
                    <a:pt x="0" y="623316"/>
                  </a:lnTo>
                  <a:lnTo>
                    <a:pt x="0" y="64008"/>
                  </a:ln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623316"/>
                  </a:lnTo>
                  <a:lnTo>
                    <a:pt x="376166" y="647866"/>
                  </a:lnTo>
                  <a:lnTo>
                    <a:pt x="362902" y="667702"/>
                  </a:lnTo>
                  <a:lnTo>
                    <a:pt x="343066" y="680966"/>
                  </a:lnTo>
                  <a:lnTo>
                    <a:pt x="318515" y="685799"/>
                  </a:lnTo>
                  <a:close/>
                </a:path>
              </a:pathLst>
            </a:custGeom>
            <a:solidFill>
              <a:srgbClr val="FF9900"/>
            </a:solidFill>
          </p:spPr>
          <p:txBody>
            <a:bodyPr wrap="square" lIns="0" tIns="0" rIns="0" bIns="0" rtlCol="0"/>
            <a:lstStyle/>
            <a:p>
              <a:endParaRPr sz="1588"/>
            </a:p>
          </p:txBody>
        </p:sp>
        <p:sp>
          <p:nvSpPr>
            <p:cNvPr id="53" name="object 53"/>
            <p:cNvSpPr/>
            <p:nvPr/>
          </p:nvSpPr>
          <p:spPr>
            <a:xfrm>
              <a:off x="8001000" y="4419600"/>
              <a:ext cx="381000" cy="685800"/>
            </a:xfrm>
            <a:custGeom>
              <a:avLst/>
              <a:gdLst/>
              <a:ahLst/>
              <a:cxnLst/>
              <a:rect l="l" t="t" r="r" b="b"/>
              <a:pathLst>
                <a:path w="381000" h="685800">
                  <a:moveTo>
                    <a:pt x="0" y="64008"/>
                  </a:move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623316"/>
                  </a:lnTo>
                  <a:lnTo>
                    <a:pt x="376166" y="647866"/>
                  </a:lnTo>
                  <a:lnTo>
                    <a:pt x="362902" y="667702"/>
                  </a:lnTo>
                  <a:lnTo>
                    <a:pt x="343066" y="680966"/>
                  </a:lnTo>
                  <a:lnTo>
                    <a:pt x="318515" y="685799"/>
                  </a:lnTo>
                  <a:lnTo>
                    <a:pt x="64008" y="685799"/>
                  </a:lnTo>
                  <a:lnTo>
                    <a:pt x="39219" y="680966"/>
                  </a:lnTo>
                  <a:lnTo>
                    <a:pt x="18859" y="667702"/>
                  </a:lnTo>
                  <a:lnTo>
                    <a:pt x="5072" y="647866"/>
                  </a:lnTo>
                  <a:lnTo>
                    <a:pt x="0" y="623316"/>
                  </a:lnTo>
                  <a:lnTo>
                    <a:pt x="0" y="64008"/>
                  </a:lnTo>
                  <a:close/>
                </a:path>
              </a:pathLst>
            </a:custGeom>
            <a:ln w="9144">
              <a:solidFill>
                <a:srgbClr val="000000"/>
              </a:solidFill>
            </a:ln>
          </p:spPr>
          <p:txBody>
            <a:bodyPr wrap="square" lIns="0" tIns="0" rIns="0" bIns="0" rtlCol="0"/>
            <a:lstStyle/>
            <a:p>
              <a:endParaRPr sz="1588"/>
            </a:p>
          </p:txBody>
        </p:sp>
      </p:grpSp>
      <p:sp>
        <p:nvSpPr>
          <p:cNvPr id="54" name="object 54"/>
          <p:cNvSpPr txBox="1"/>
          <p:nvPr/>
        </p:nvSpPr>
        <p:spPr>
          <a:xfrm>
            <a:off x="8763399" y="4064562"/>
            <a:ext cx="245969" cy="255678"/>
          </a:xfrm>
          <a:prstGeom prst="rect">
            <a:avLst/>
          </a:prstGeom>
        </p:spPr>
        <p:txBody>
          <a:bodyPr vert="horz" wrap="square" lIns="0" tIns="11206" rIns="0" bIns="0" rtlCol="0">
            <a:spAutoFit/>
          </a:bodyPr>
          <a:lstStyle/>
          <a:p>
            <a:pPr marL="11206">
              <a:spcBef>
                <a:spcPts val="88"/>
              </a:spcBef>
            </a:pPr>
            <a:r>
              <a:rPr sz="1588" spc="-13" dirty="0">
                <a:latin typeface="Arial MT"/>
                <a:cs typeface="Arial MT"/>
              </a:rPr>
              <a:t>1</a:t>
            </a:r>
            <a:r>
              <a:rPr sz="1588" dirty="0">
                <a:latin typeface="Arial MT"/>
                <a:cs typeface="Arial MT"/>
              </a:rPr>
              <a:t>0</a:t>
            </a:r>
            <a:endParaRPr sz="1588">
              <a:latin typeface="Arial MT"/>
              <a:cs typeface="Arial MT"/>
            </a:endParaRPr>
          </a:p>
        </p:txBody>
      </p:sp>
      <p:grpSp>
        <p:nvGrpSpPr>
          <p:cNvPr id="55" name="object 55"/>
          <p:cNvGrpSpPr/>
          <p:nvPr/>
        </p:nvGrpSpPr>
        <p:grpSpPr>
          <a:xfrm>
            <a:off x="8713975" y="3021387"/>
            <a:ext cx="344581" cy="882463"/>
            <a:chOff x="7996237" y="3424237"/>
            <a:chExt cx="390525" cy="1000125"/>
          </a:xfrm>
        </p:grpSpPr>
        <p:sp>
          <p:nvSpPr>
            <p:cNvPr id="56" name="object 56"/>
            <p:cNvSpPr/>
            <p:nvPr/>
          </p:nvSpPr>
          <p:spPr>
            <a:xfrm>
              <a:off x="8001000" y="3429000"/>
              <a:ext cx="381000" cy="990600"/>
            </a:xfrm>
            <a:custGeom>
              <a:avLst/>
              <a:gdLst/>
              <a:ahLst/>
              <a:cxnLst/>
              <a:rect l="l" t="t" r="r" b="b"/>
              <a:pathLst>
                <a:path w="381000" h="990600">
                  <a:moveTo>
                    <a:pt x="318515" y="990599"/>
                  </a:moveTo>
                  <a:lnTo>
                    <a:pt x="64008" y="990599"/>
                  </a:lnTo>
                  <a:lnTo>
                    <a:pt x="39219" y="985766"/>
                  </a:lnTo>
                  <a:lnTo>
                    <a:pt x="18859" y="972502"/>
                  </a:lnTo>
                  <a:lnTo>
                    <a:pt x="5072" y="952666"/>
                  </a:lnTo>
                  <a:lnTo>
                    <a:pt x="0" y="928116"/>
                  </a:lnTo>
                  <a:lnTo>
                    <a:pt x="0" y="64008"/>
                  </a:ln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928116"/>
                  </a:lnTo>
                  <a:lnTo>
                    <a:pt x="376166" y="952666"/>
                  </a:lnTo>
                  <a:lnTo>
                    <a:pt x="362902" y="972502"/>
                  </a:lnTo>
                  <a:lnTo>
                    <a:pt x="343066" y="985766"/>
                  </a:lnTo>
                  <a:lnTo>
                    <a:pt x="318515" y="990599"/>
                  </a:lnTo>
                  <a:close/>
                </a:path>
              </a:pathLst>
            </a:custGeom>
            <a:solidFill>
              <a:srgbClr val="FF9900"/>
            </a:solidFill>
          </p:spPr>
          <p:txBody>
            <a:bodyPr wrap="square" lIns="0" tIns="0" rIns="0" bIns="0" rtlCol="0"/>
            <a:lstStyle/>
            <a:p>
              <a:endParaRPr sz="1588"/>
            </a:p>
          </p:txBody>
        </p:sp>
        <p:sp>
          <p:nvSpPr>
            <p:cNvPr id="57" name="object 57"/>
            <p:cNvSpPr/>
            <p:nvPr/>
          </p:nvSpPr>
          <p:spPr>
            <a:xfrm>
              <a:off x="8001000" y="3429000"/>
              <a:ext cx="381000" cy="990600"/>
            </a:xfrm>
            <a:custGeom>
              <a:avLst/>
              <a:gdLst/>
              <a:ahLst/>
              <a:cxnLst/>
              <a:rect l="l" t="t" r="r" b="b"/>
              <a:pathLst>
                <a:path w="381000" h="990600">
                  <a:moveTo>
                    <a:pt x="0" y="64008"/>
                  </a:move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928116"/>
                  </a:lnTo>
                  <a:lnTo>
                    <a:pt x="376166" y="952666"/>
                  </a:lnTo>
                  <a:lnTo>
                    <a:pt x="362902" y="972502"/>
                  </a:lnTo>
                  <a:lnTo>
                    <a:pt x="343066" y="985766"/>
                  </a:lnTo>
                  <a:lnTo>
                    <a:pt x="318515" y="990599"/>
                  </a:lnTo>
                  <a:lnTo>
                    <a:pt x="64008" y="990599"/>
                  </a:lnTo>
                  <a:lnTo>
                    <a:pt x="39219" y="985766"/>
                  </a:lnTo>
                  <a:lnTo>
                    <a:pt x="18859" y="972502"/>
                  </a:lnTo>
                  <a:lnTo>
                    <a:pt x="5072" y="952666"/>
                  </a:lnTo>
                  <a:lnTo>
                    <a:pt x="0" y="928116"/>
                  </a:lnTo>
                  <a:lnTo>
                    <a:pt x="0" y="64008"/>
                  </a:lnTo>
                  <a:close/>
                </a:path>
              </a:pathLst>
            </a:custGeom>
            <a:ln w="9144">
              <a:solidFill>
                <a:srgbClr val="000000"/>
              </a:solidFill>
            </a:ln>
          </p:spPr>
          <p:txBody>
            <a:bodyPr wrap="square" lIns="0" tIns="0" rIns="0" bIns="0" rtlCol="0"/>
            <a:lstStyle/>
            <a:p>
              <a:endParaRPr sz="1588"/>
            </a:p>
          </p:txBody>
        </p:sp>
      </p:grpSp>
      <p:sp>
        <p:nvSpPr>
          <p:cNvPr id="58" name="object 58"/>
          <p:cNvSpPr txBox="1"/>
          <p:nvPr/>
        </p:nvSpPr>
        <p:spPr>
          <a:xfrm>
            <a:off x="8724448" y="3325008"/>
            <a:ext cx="323850" cy="255678"/>
          </a:xfrm>
          <a:prstGeom prst="rect">
            <a:avLst/>
          </a:prstGeom>
        </p:spPr>
        <p:txBody>
          <a:bodyPr vert="horz" wrap="square" lIns="0" tIns="11206" rIns="0" bIns="0" rtlCol="0">
            <a:spAutoFit/>
          </a:bodyPr>
          <a:lstStyle/>
          <a:p>
            <a:pPr marL="49869">
              <a:spcBef>
                <a:spcPts val="88"/>
              </a:spcBef>
            </a:pPr>
            <a:r>
              <a:rPr sz="1588" spc="-9" dirty="0">
                <a:latin typeface="Arial MT"/>
                <a:cs typeface="Arial MT"/>
              </a:rPr>
              <a:t>20</a:t>
            </a:r>
            <a:endParaRPr sz="1588">
              <a:latin typeface="Arial MT"/>
              <a:cs typeface="Arial MT"/>
            </a:endParaRPr>
          </a:p>
        </p:txBody>
      </p:sp>
      <p:grpSp>
        <p:nvGrpSpPr>
          <p:cNvPr id="59" name="object 59"/>
          <p:cNvGrpSpPr/>
          <p:nvPr/>
        </p:nvGrpSpPr>
        <p:grpSpPr>
          <a:xfrm>
            <a:off x="8713975" y="2080093"/>
            <a:ext cx="344581" cy="949699"/>
            <a:chOff x="7996237" y="2357437"/>
            <a:chExt cx="390525" cy="1076325"/>
          </a:xfrm>
        </p:grpSpPr>
        <p:sp>
          <p:nvSpPr>
            <p:cNvPr id="60" name="object 60"/>
            <p:cNvSpPr/>
            <p:nvPr/>
          </p:nvSpPr>
          <p:spPr>
            <a:xfrm>
              <a:off x="8001000" y="2362200"/>
              <a:ext cx="381000" cy="1066800"/>
            </a:xfrm>
            <a:custGeom>
              <a:avLst/>
              <a:gdLst/>
              <a:ahLst/>
              <a:cxnLst/>
              <a:rect l="l" t="t" r="r" b="b"/>
              <a:pathLst>
                <a:path w="381000" h="1066800">
                  <a:moveTo>
                    <a:pt x="318515" y="1066799"/>
                  </a:moveTo>
                  <a:lnTo>
                    <a:pt x="64008" y="1066799"/>
                  </a:lnTo>
                  <a:lnTo>
                    <a:pt x="39219" y="1061966"/>
                  </a:lnTo>
                  <a:lnTo>
                    <a:pt x="18859" y="1048702"/>
                  </a:lnTo>
                  <a:lnTo>
                    <a:pt x="5072" y="1028866"/>
                  </a:lnTo>
                  <a:lnTo>
                    <a:pt x="0" y="1004316"/>
                  </a:lnTo>
                  <a:lnTo>
                    <a:pt x="0" y="64008"/>
                  </a:ln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1004316"/>
                  </a:lnTo>
                  <a:lnTo>
                    <a:pt x="376166" y="1028866"/>
                  </a:lnTo>
                  <a:lnTo>
                    <a:pt x="362902" y="1048702"/>
                  </a:lnTo>
                  <a:lnTo>
                    <a:pt x="343066" y="1061966"/>
                  </a:lnTo>
                  <a:lnTo>
                    <a:pt x="318515" y="1066799"/>
                  </a:lnTo>
                  <a:close/>
                </a:path>
              </a:pathLst>
            </a:custGeom>
            <a:solidFill>
              <a:srgbClr val="FF9900"/>
            </a:solidFill>
          </p:spPr>
          <p:txBody>
            <a:bodyPr wrap="square" lIns="0" tIns="0" rIns="0" bIns="0" rtlCol="0"/>
            <a:lstStyle/>
            <a:p>
              <a:endParaRPr sz="1588"/>
            </a:p>
          </p:txBody>
        </p:sp>
        <p:sp>
          <p:nvSpPr>
            <p:cNvPr id="61" name="object 61"/>
            <p:cNvSpPr/>
            <p:nvPr/>
          </p:nvSpPr>
          <p:spPr>
            <a:xfrm>
              <a:off x="8001000" y="2362200"/>
              <a:ext cx="381000" cy="1066800"/>
            </a:xfrm>
            <a:custGeom>
              <a:avLst/>
              <a:gdLst/>
              <a:ahLst/>
              <a:cxnLst/>
              <a:rect l="l" t="t" r="r" b="b"/>
              <a:pathLst>
                <a:path w="381000" h="1066800">
                  <a:moveTo>
                    <a:pt x="0" y="64008"/>
                  </a:moveTo>
                  <a:lnTo>
                    <a:pt x="5072" y="39219"/>
                  </a:lnTo>
                  <a:lnTo>
                    <a:pt x="18859" y="18859"/>
                  </a:lnTo>
                  <a:lnTo>
                    <a:pt x="39219" y="5072"/>
                  </a:lnTo>
                  <a:lnTo>
                    <a:pt x="64008" y="0"/>
                  </a:lnTo>
                  <a:lnTo>
                    <a:pt x="318515" y="0"/>
                  </a:lnTo>
                  <a:lnTo>
                    <a:pt x="343066" y="5072"/>
                  </a:lnTo>
                  <a:lnTo>
                    <a:pt x="362902" y="18859"/>
                  </a:lnTo>
                  <a:lnTo>
                    <a:pt x="376166" y="39219"/>
                  </a:lnTo>
                  <a:lnTo>
                    <a:pt x="381000" y="64008"/>
                  </a:lnTo>
                  <a:lnTo>
                    <a:pt x="381000" y="1004316"/>
                  </a:lnTo>
                  <a:lnTo>
                    <a:pt x="376166" y="1028866"/>
                  </a:lnTo>
                  <a:lnTo>
                    <a:pt x="362902" y="1048702"/>
                  </a:lnTo>
                  <a:lnTo>
                    <a:pt x="343066" y="1061966"/>
                  </a:lnTo>
                  <a:lnTo>
                    <a:pt x="318515" y="1066799"/>
                  </a:lnTo>
                  <a:lnTo>
                    <a:pt x="64008" y="1066799"/>
                  </a:lnTo>
                  <a:lnTo>
                    <a:pt x="39219" y="1061966"/>
                  </a:lnTo>
                  <a:lnTo>
                    <a:pt x="18859" y="1048702"/>
                  </a:lnTo>
                  <a:lnTo>
                    <a:pt x="5072" y="1028866"/>
                  </a:lnTo>
                  <a:lnTo>
                    <a:pt x="0" y="1004316"/>
                  </a:lnTo>
                  <a:lnTo>
                    <a:pt x="0" y="64008"/>
                  </a:lnTo>
                  <a:close/>
                </a:path>
              </a:pathLst>
            </a:custGeom>
            <a:ln w="9143">
              <a:solidFill>
                <a:srgbClr val="000000"/>
              </a:solidFill>
            </a:ln>
          </p:spPr>
          <p:txBody>
            <a:bodyPr wrap="square" lIns="0" tIns="0" rIns="0" bIns="0" rtlCol="0"/>
            <a:lstStyle/>
            <a:p>
              <a:endParaRPr sz="1588"/>
            </a:p>
          </p:txBody>
        </p:sp>
        <p:sp>
          <p:nvSpPr>
            <p:cNvPr id="62" name="object 62"/>
            <p:cNvSpPr/>
            <p:nvPr/>
          </p:nvSpPr>
          <p:spPr>
            <a:xfrm>
              <a:off x="8077200" y="2969513"/>
              <a:ext cx="228600" cy="0"/>
            </a:xfrm>
            <a:custGeom>
              <a:avLst/>
              <a:gdLst/>
              <a:ahLst/>
              <a:cxnLst/>
              <a:rect l="l" t="t" r="r" b="b"/>
              <a:pathLst>
                <a:path w="228600">
                  <a:moveTo>
                    <a:pt x="0" y="0"/>
                  </a:moveTo>
                  <a:lnTo>
                    <a:pt x="228600" y="0"/>
                  </a:lnTo>
                </a:path>
              </a:pathLst>
            </a:custGeom>
            <a:ln w="4572">
              <a:solidFill>
                <a:srgbClr val="000000"/>
              </a:solidFill>
            </a:ln>
          </p:spPr>
          <p:txBody>
            <a:bodyPr wrap="square" lIns="0" tIns="0" rIns="0" bIns="0" rtlCol="0"/>
            <a:lstStyle/>
            <a:p>
              <a:endParaRPr sz="1588"/>
            </a:p>
          </p:txBody>
        </p:sp>
        <p:sp>
          <p:nvSpPr>
            <p:cNvPr id="63" name="object 63"/>
            <p:cNvSpPr/>
            <p:nvPr/>
          </p:nvSpPr>
          <p:spPr>
            <a:xfrm>
              <a:off x="8077200" y="2971800"/>
              <a:ext cx="228600" cy="228600"/>
            </a:xfrm>
            <a:custGeom>
              <a:avLst/>
              <a:gdLst/>
              <a:ahLst/>
              <a:cxnLst/>
              <a:rect l="l" t="t" r="r" b="b"/>
              <a:pathLst>
                <a:path w="228600" h="228600">
                  <a:moveTo>
                    <a:pt x="228600" y="228600"/>
                  </a:moveTo>
                  <a:lnTo>
                    <a:pt x="0" y="228600"/>
                  </a:lnTo>
                  <a:lnTo>
                    <a:pt x="0" y="0"/>
                  </a:lnTo>
                  <a:lnTo>
                    <a:pt x="228600" y="0"/>
                  </a:lnTo>
                  <a:lnTo>
                    <a:pt x="228600" y="228600"/>
                  </a:lnTo>
                  <a:close/>
                </a:path>
              </a:pathLst>
            </a:custGeom>
            <a:solidFill>
              <a:srgbClr val="FF9900"/>
            </a:solidFill>
          </p:spPr>
          <p:txBody>
            <a:bodyPr wrap="square" lIns="0" tIns="0" rIns="0" bIns="0" rtlCol="0"/>
            <a:lstStyle/>
            <a:p>
              <a:endParaRPr sz="1588"/>
            </a:p>
          </p:txBody>
        </p:sp>
        <p:sp>
          <p:nvSpPr>
            <p:cNvPr id="64" name="object 64"/>
            <p:cNvSpPr/>
            <p:nvPr/>
          </p:nvSpPr>
          <p:spPr>
            <a:xfrm>
              <a:off x="8077200" y="2971800"/>
              <a:ext cx="228600" cy="228600"/>
            </a:xfrm>
            <a:custGeom>
              <a:avLst/>
              <a:gdLst/>
              <a:ahLst/>
              <a:cxnLst/>
              <a:rect l="l" t="t" r="r" b="b"/>
              <a:pathLst>
                <a:path w="228600" h="228600">
                  <a:moveTo>
                    <a:pt x="0" y="0"/>
                  </a:moveTo>
                  <a:lnTo>
                    <a:pt x="228600" y="0"/>
                  </a:lnTo>
                  <a:lnTo>
                    <a:pt x="228600" y="228600"/>
                  </a:lnTo>
                  <a:lnTo>
                    <a:pt x="0" y="228600"/>
                  </a:lnTo>
                  <a:lnTo>
                    <a:pt x="0" y="0"/>
                  </a:lnTo>
                  <a:close/>
                </a:path>
              </a:pathLst>
            </a:custGeom>
            <a:ln w="9144">
              <a:solidFill>
                <a:srgbClr val="FF9900"/>
              </a:solidFill>
            </a:ln>
          </p:spPr>
          <p:txBody>
            <a:bodyPr wrap="square" lIns="0" tIns="0" rIns="0" bIns="0" rtlCol="0"/>
            <a:lstStyle/>
            <a:p>
              <a:endParaRPr sz="1588"/>
            </a:p>
          </p:txBody>
        </p:sp>
      </p:grpSp>
      <p:sp>
        <p:nvSpPr>
          <p:cNvPr id="65" name="object 65"/>
          <p:cNvSpPr txBox="1"/>
          <p:nvPr/>
        </p:nvSpPr>
        <p:spPr>
          <a:xfrm>
            <a:off x="8787698" y="2444246"/>
            <a:ext cx="198344" cy="370954"/>
          </a:xfrm>
          <a:prstGeom prst="rect">
            <a:avLst/>
          </a:prstGeom>
        </p:spPr>
        <p:txBody>
          <a:bodyPr vert="horz" wrap="square" lIns="0" tIns="11766" rIns="0" bIns="0" rtlCol="0">
            <a:spAutoFit/>
          </a:bodyPr>
          <a:lstStyle/>
          <a:p>
            <a:pPr marL="11206">
              <a:lnSpc>
                <a:spcPts val="1403"/>
              </a:lnSpc>
              <a:spcBef>
                <a:spcPts val="93"/>
              </a:spcBef>
            </a:pPr>
            <a:r>
              <a:rPr sz="1235" spc="4" dirty="0">
                <a:latin typeface="Arial MT"/>
                <a:cs typeface="Arial MT"/>
              </a:rPr>
              <a:t>2</a:t>
            </a:r>
            <a:r>
              <a:rPr sz="1235" dirty="0">
                <a:latin typeface="Arial MT"/>
                <a:cs typeface="Arial MT"/>
              </a:rPr>
              <a:t>0</a:t>
            </a:r>
            <a:endParaRPr sz="1235">
              <a:latin typeface="Arial MT"/>
              <a:cs typeface="Arial MT"/>
            </a:endParaRPr>
          </a:p>
          <a:p>
            <a:pPr marL="11206">
              <a:lnSpc>
                <a:spcPts val="1403"/>
              </a:lnSpc>
            </a:pPr>
            <a:r>
              <a:rPr sz="1235" spc="4" dirty="0">
                <a:latin typeface="Arial MT"/>
                <a:cs typeface="Arial MT"/>
              </a:rPr>
              <a:t>3</a:t>
            </a:r>
            <a:r>
              <a:rPr sz="1235" dirty="0">
                <a:latin typeface="Arial MT"/>
                <a:cs typeface="Arial MT"/>
              </a:rPr>
              <a:t>0</a:t>
            </a:r>
            <a:endParaRPr sz="1235">
              <a:latin typeface="Arial MT"/>
              <a:cs typeface="Arial MT"/>
            </a:endParaRPr>
          </a:p>
        </p:txBody>
      </p:sp>
      <p:sp>
        <p:nvSpPr>
          <p:cNvPr id="66" name="object 66"/>
          <p:cNvSpPr/>
          <p:nvPr/>
        </p:nvSpPr>
        <p:spPr>
          <a:xfrm>
            <a:off x="8785412" y="2622176"/>
            <a:ext cx="201706" cy="0"/>
          </a:xfrm>
          <a:custGeom>
            <a:avLst/>
            <a:gdLst/>
            <a:ahLst/>
            <a:cxnLst/>
            <a:rect l="l" t="t" r="r" b="b"/>
            <a:pathLst>
              <a:path w="228600">
                <a:moveTo>
                  <a:pt x="0" y="0"/>
                </a:moveTo>
                <a:lnTo>
                  <a:pt x="228600" y="0"/>
                </a:lnTo>
              </a:path>
            </a:pathLst>
          </a:custGeom>
          <a:ln w="9144">
            <a:solidFill>
              <a:srgbClr val="000000"/>
            </a:solidFill>
          </a:ln>
        </p:spPr>
        <p:txBody>
          <a:bodyPr wrap="square" lIns="0" tIns="0" rIns="0" bIns="0" rtlCol="0"/>
          <a:lstStyle/>
          <a:p>
            <a:endParaRPr sz="1588"/>
          </a:p>
        </p:txBody>
      </p:sp>
      <p:sp>
        <p:nvSpPr>
          <p:cNvPr id="67" name="object 67"/>
          <p:cNvSpPr txBox="1"/>
          <p:nvPr/>
        </p:nvSpPr>
        <p:spPr>
          <a:xfrm>
            <a:off x="6582388" y="3452763"/>
            <a:ext cx="373155" cy="201933"/>
          </a:xfrm>
          <a:prstGeom prst="rect">
            <a:avLst/>
          </a:prstGeom>
        </p:spPr>
        <p:txBody>
          <a:bodyPr vert="horz" wrap="square" lIns="0" tIns="11766" rIns="0" bIns="0" rtlCol="0">
            <a:spAutoFit/>
          </a:bodyPr>
          <a:lstStyle/>
          <a:p>
            <a:pPr marL="11206">
              <a:spcBef>
                <a:spcPts val="93"/>
              </a:spcBef>
            </a:pPr>
            <a:r>
              <a:rPr sz="1235" spc="4" dirty="0">
                <a:latin typeface="Arial MT"/>
                <a:cs typeface="Arial MT"/>
              </a:rPr>
              <a:t>$</a:t>
            </a:r>
            <a:r>
              <a:rPr sz="1235" spc="-9" dirty="0">
                <a:latin typeface="Arial MT"/>
                <a:cs typeface="Arial MT"/>
              </a:rPr>
              <a:t>1</a:t>
            </a:r>
            <a:r>
              <a:rPr sz="1235" spc="4" dirty="0">
                <a:latin typeface="Arial MT"/>
                <a:cs typeface="Arial MT"/>
              </a:rPr>
              <a:t>0</a:t>
            </a:r>
            <a:r>
              <a:rPr sz="1235" dirty="0">
                <a:latin typeface="Arial MT"/>
                <a:cs typeface="Arial MT"/>
              </a:rPr>
              <a:t>0</a:t>
            </a:r>
            <a:endParaRPr sz="1235">
              <a:latin typeface="Arial MT"/>
              <a:cs typeface="Arial MT"/>
            </a:endParaRPr>
          </a:p>
        </p:txBody>
      </p:sp>
      <p:sp>
        <p:nvSpPr>
          <p:cNvPr id="68" name="object 68"/>
          <p:cNvSpPr txBox="1"/>
          <p:nvPr/>
        </p:nvSpPr>
        <p:spPr>
          <a:xfrm>
            <a:off x="6625407" y="4057887"/>
            <a:ext cx="284629" cy="201933"/>
          </a:xfrm>
          <a:prstGeom prst="rect">
            <a:avLst/>
          </a:prstGeom>
        </p:spPr>
        <p:txBody>
          <a:bodyPr vert="horz" wrap="square" lIns="0" tIns="11766" rIns="0" bIns="0" rtlCol="0">
            <a:spAutoFit/>
          </a:bodyPr>
          <a:lstStyle/>
          <a:p>
            <a:pPr marL="11206">
              <a:spcBef>
                <a:spcPts val="93"/>
              </a:spcBef>
            </a:pPr>
            <a:r>
              <a:rPr sz="1235" spc="4" dirty="0">
                <a:latin typeface="Arial MT"/>
                <a:cs typeface="Arial MT"/>
              </a:rPr>
              <a:t>$</a:t>
            </a:r>
            <a:r>
              <a:rPr sz="1235" spc="-9" dirty="0">
                <a:latin typeface="Arial MT"/>
                <a:cs typeface="Arial MT"/>
              </a:rPr>
              <a:t>6</a:t>
            </a:r>
            <a:r>
              <a:rPr sz="1235" dirty="0">
                <a:latin typeface="Arial MT"/>
                <a:cs typeface="Arial MT"/>
              </a:rPr>
              <a:t>0</a:t>
            </a:r>
            <a:endParaRPr sz="1235">
              <a:latin typeface="Arial MT"/>
              <a:cs typeface="Arial MT"/>
            </a:endParaRPr>
          </a:p>
        </p:txBody>
      </p:sp>
      <p:sp>
        <p:nvSpPr>
          <p:cNvPr id="69" name="object 69"/>
          <p:cNvSpPr txBox="1"/>
          <p:nvPr/>
        </p:nvSpPr>
        <p:spPr>
          <a:xfrm>
            <a:off x="7725303" y="3923449"/>
            <a:ext cx="373155" cy="201933"/>
          </a:xfrm>
          <a:prstGeom prst="rect">
            <a:avLst/>
          </a:prstGeom>
        </p:spPr>
        <p:txBody>
          <a:bodyPr vert="horz" wrap="square" lIns="0" tIns="11766" rIns="0" bIns="0" rtlCol="0">
            <a:spAutoFit/>
          </a:bodyPr>
          <a:lstStyle/>
          <a:p>
            <a:pPr marL="11206">
              <a:spcBef>
                <a:spcPts val="93"/>
              </a:spcBef>
            </a:pPr>
            <a:r>
              <a:rPr sz="1235" spc="4" dirty="0">
                <a:latin typeface="Arial MT"/>
                <a:cs typeface="Arial MT"/>
              </a:rPr>
              <a:t>$</a:t>
            </a:r>
            <a:r>
              <a:rPr sz="1235" spc="-9" dirty="0">
                <a:latin typeface="Arial MT"/>
                <a:cs typeface="Arial MT"/>
              </a:rPr>
              <a:t>1</a:t>
            </a:r>
            <a:r>
              <a:rPr sz="1235" spc="4" dirty="0">
                <a:latin typeface="Arial MT"/>
                <a:cs typeface="Arial MT"/>
              </a:rPr>
              <a:t>0</a:t>
            </a:r>
            <a:r>
              <a:rPr sz="1235" dirty="0">
                <a:latin typeface="Arial MT"/>
                <a:cs typeface="Arial MT"/>
              </a:rPr>
              <a:t>0</a:t>
            </a:r>
            <a:endParaRPr sz="1235">
              <a:latin typeface="Arial MT"/>
              <a:cs typeface="Arial MT"/>
            </a:endParaRPr>
          </a:p>
        </p:txBody>
      </p:sp>
      <p:sp>
        <p:nvSpPr>
          <p:cNvPr id="70" name="object 70"/>
          <p:cNvSpPr txBox="1"/>
          <p:nvPr/>
        </p:nvSpPr>
        <p:spPr>
          <a:xfrm>
            <a:off x="7713200" y="2753477"/>
            <a:ext cx="396688" cy="255678"/>
          </a:xfrm>
          <a:prstGeom prst="rect">
            <a:avLst/>
          </a:prstGeom>
        </p:spPr>
        <p:txBody>
          <a:bodyPr vert="horz" wrap="square" lIns="0" tIns="11206" rIns="0" bIns="0" rtlCol="0">
            <a:spAutoFit/>
          </a:bodyPr>
          <a:lstStyle/>
          <a:p>
            <a:pPr marL="11206">
              <a:spcBef>
                <a:spcPts val="88"/>
              </a:spcBef>
            </a:pPr>
            <a:r>
              <a:rPr sz="1588" spc="-4" dirty="0">
                <a:latin typeface="Arial MT"/>
                <a:cs typeface="Arial MT"/>
              </a:rPr>
              <a:t>$</a:t>
            </a:r>
            <a:r>
              <a:rPr sz="1235" spc="4" dirty="0">
                <a:latin typeface="Arial MT"/>
                <a:cs typeface="Arial MT"/>
              </a:rPr>
              <a:t>1</a:t>
            </a:r>
            <a:r>
              <a:rPr sz="1235" spc="-9" dirty="0">
                <a:latin typeface="Arial MT"/>
                <a:cs typeface="Arial MT"/>
              </a:rPr>
              <a:t>2</a:t>
            </a:r>
            <a:r>
              <a:rPr sz="1235" dirty="0">
                <a:latin typeface="Arial MT"/>
                <a:cs typeface="Arial MT"/>
              </a:rPr>
              <a:t>0</a:t>
            </a:r>
            <a:endParaRPr sz="1235">
              <a:latin typeface="Arial MT"/>
              <a:cs typeface="Arial MT"/>
            </a:endParaRPr>
          </a:p>
        </p:txBody>
      </p:sp>
      <p:sp>
        <p:nvSpPr>
          <p:cNvPr id="71" name="object 71"/>
          <p:cNvSpPr txBox="1"/>
          <p:nvPr/>
        </p:nvSpPr>
        <p:spPr>
          <a:xfrm>
            <a:off x="9180305" y="4057887"/>
            <a:ext cx="284629" cy="201933"/>
          </a:xfrm>
          <a:prstGeom prst="rect">
            <a:avLst/>
          </a:prstGeom>
        </p:spPr>
        <p:txBody>
          <a:bodyPr vert="horz" wrap="square" lIns="0" tIns="11766" rIns="0" bIns="0" rtlCol="0">
            <a:spAutoFit/>
          </a:bodyPr>
          <a:lstStyle/>
          <a:p>
            <a:pPr marL="11206">
              <a:spcBef>
                <a:spcPts val="93"/>
              </a:spcBef>
            </a:pPr>
            <a:r>
              <a:rPr sz="1235" spc="4" dirty="0">
                <a:latin typeface="Arial MT"/>
                <a:cs typeface="Arial MT"/>
              </a:rPr>
              <a:t>$</a:t>
            </a:r>
            <a:r>
              <a:rPr sz="1235" spc="-9" dirty="0">
                <a:latin typeface="Arial MT"/>
                <a:cs typeface="Arial MT"/>
              </a:rPr>
              <a:t>6</a:t>
            </a:r>
            <a:r>
              <a:rPr sz="1235" dirty="0">
                <a:latin typeface="Arial MT"/>
                <a:cs typeface="Arial MT"/>
              </a:rPr>
              <a:t>0</a:t>
            </a:r>
            <a:endParaRPr sz="1235">
              <a:latin typeface="Arial MT"/>
              <a:cs typeface="Arial MT"/>
            </a:endParaRPr>
          </a:p>
        </p:txBody>
      </p:sp>
      <p:sp>
        <p:nvSpPr>
          <p:cNvPr id="72" name="object 72"/>
          <p:cNvSpPr txBox="1"/>
          <p:nvPr/>
        </p:nvSpPr>
        <p:spPr>
          <a:xfrm>
            <a:off x="9137285" y="3385544"/>
            <a:ext cx="373155" cy="201933"/>
          </a:xfrm>
          <a:prstGeom prst="rect">
            <a:avLst/>
          </a:prstGeom>
        </p:spPr>
        <p:txBody>
          <a:bodyPr vert="horz" wrap="square" lIns="0" tIns="11766" rIns="0" bIns="0" rtlCol="0">
            <a:spAutoFit/>
          </a:bodyPr>
          <a:lstStyle/>
          <a:p>
            <a:pPr marL="11206">
              <a:spcBef>
                <a:spcPts val="93"/>
              </a:spcBef>
            </a:pPr>
            <a:r>
              <a:rPr sz="1235" spc="4" dirty="0">
                <a:latin typeface="Arial MT"/>
                <a:cs typeface="Arial MT"/>
              </a:rPr>
              <a:t>$</a:t>
            </a:r>
            <a:r>
              <a:rPr sz="1235" spc="-9" dirty="0">
                <a:latin typeface="Arial MT"/>
                <a:cs typeface="Arial MT"/>
              </a:rPr>
              <a:t>1</a:t>
            </a:r>
            <a:r>
              <a:rPr sz="1235" spc="4" dirty="0">
                <a:latin typeface="Arial MT"/>
                <a:cs typeface="Arial MT"/>
              </a:rPr>
              <a:t>0</a:t>
            </a:r>
            <a:r>
              <a:rPr sz="1235" dirty="0">
                <a:latin typeface="Arial MT"/>
                <a:cs typeface="Arial MT"/>
              </a:rPr>
              <a:t>0</a:t>
            </a:r>
            <a:endParaRPr sz="1235">
              <a:latin typeface="Arial MT"/>
              <a:cs typeface="Arial MT"/>
            </a:endParaRPr>
          </a:p>
        </p:txBody>
      </p:sp>
      <p:sp>
        <p:nvSpPr>
          <p:cNvPr id="73" name="object 73"/>
          <p:cNvSpPr txBox="1"/>
          <p:nvPr/>
        </p:nvSpPr>
        <p:spPr>
          <a:xfrm>
            <a:off x="9180305" y="2511466"/>
            <a:ext cx="284629" cy="201933"/>
          </a:xfrm>
          <a:prstGeom prst="rect">
            <a:avLst/>
          </a:prstGeom>
        </p:spPr>
        <p:txBody>
          <a:bodyPr vert="horz" wrap="square" lIns="0" tIns="11766" rIns="0" bIns="0" rtlCol="0">
            <a:spAutoFit/>
          </a:bodyPr>
          <a:lstStyle/>
          <a:p>
            <a:pPr marL="11206">
              <a:spcBef>
                <a:spcPts val="93"/>
              </a:spcBef>
            </a:pPr>
            <a:r>
              <a:rPr sz="1235" spc="4" dirty="0">
                <a:latin typeface="Arial MT"/>
                <a:cs typeface="Arial MT"/>
              </a:rPr>
              <a:t>$</a:t>
            </a:r>
            <a:r>
              <a:rPr sz="1235" spc="-9" dirty="0">
                <a:latin typeface="Arial MT"/>
                <a:cs typeface="Arial MT"/>
              </a:rPr>
              <a:t>8</a:t>
            </a:r>
            <a:r>
              <a:rPr sz="1235" dirty="0">
                <a:latin typeface="Arial MT"/>
                <a:cs typeface="Arial MT"/>
              </a:rPr>
              <a:t>0</a:t>
            </a:r>
            <a:endParaRPr sz="1235">
              <a:latin typeface="Arial MT"/>
              <a:cs typeface="Arial MT"/>
            </a:endParaRPr>
          </a:p>
        </p:txBody>
      </p:sp>
      <p:sp>
        <p:nvSpPr>
          <p:cNvPr id="74" name="object 74"/>
          <p:cNvSpPr txBox="1"/>
          <p:nvPr/>
        </p:nvSpPr>
        <p:spPr>
          <a:xfrm>
            <a:off x="8922136" y="4696582"/>
            <a:ext cx="463924" cy="201933"/>
          </a:xfrm>
          <a:prstGeom prst="rect">
            <a:avLst/>
          </a:prstGeom>
        </p:spPr>
        <p:txBody>
          <a:bodyPr vert="horz" wrap="square" lIns="0" tIns="11766" rIns="0" bIns="0" rtlCol="0">
            <a:spAutoFit/>
          </a:bodyPr>
          <a:lstStyle/>
          <a:p>
            <a:pPr marL="11206">
              <a:spcBef>
                <a:spcPts val="93"/>
              </a:spcBef>
            </a:pPr>
            <a:r>
              <a:rPr sz="1235" spc="-9" dirty="0">
                <a:latin typeface="Arial MT"/>
                <a:cs typeface="Arial MT"/>
              </a:rPr>
              <a:t>=</a:t>
            </a:r>
            <a:r>
              <a:rPr sz="1235" spc="4" dirty="0">
                <a:latin typeface="Arial MT"/>
                <a:cs typeface="Arial MT"/>
              </a:rPr>
              <a:t>$</a:t>
            </a:r>
            <a:r>
              <a:rPr sz="1235" spc="-9" dirty="0">
                <a:latin typeface="Arial MT"/>
                <a:cs typeface="Arial MT"/>
              </a:rPr>
              <a:t>2</a:t>
            </a:r>
            <a:r>
              <a:rPr sz="1235" spc="4" dirty="0">
                <a:latin typeface="Arial MT"/>
                <a:cs typeface="Arial MT"/>
              </a:rPr>
              <a:t>4</a:t>
            </a:r>
            <a:r>
              <a:rPr sz="1235" dirty="0">
                <a:latin typeface="Arial MT"/>
                <a:cs typeface="Arial MT"/>
              </a:rPr>
              <a:t>0</a:t>
            </a:r>
            <a:endParaRPr sz="1235">
              <a:latin typeface="Arial MT"/>
              <a:cs typeface="Arial MT"/>
            </a:endParaRPr>
          </a:p>
        </p:txBody>
      </p:sp>
      <p:sp>
        <p:nvSpPr>
          <p:cNvPr id="75" name="object 75"/>
          <p:cNvSpPr txBox="1"/>
          <p:nvPr/>
        </p:nvSpPr>
        <p:spPr>
          <a:xfrm>
            <a:off x="3473350" y="5274794"/>
            <a:ext cx="269501" cy="255678"/>
          </a:xfrm>
          <a:prstGeom prst="rect">
            <a:avLst/>
          </a:prstGeom>
        </p:spPr>
        <p:txBody>
          <a:bodyPr vert="horz" wrap="square" lIns="0" tIns="11206" rIns="0" bIns="0" rtlCol="0">
            <a:spAutoFit/>
          </a:bodyPr>
          <a:lstStyle/>
          <a:p>
            <a:pPr marL="11206">
              <a:spcBef>
                <a:spcPts val="88"/>
              </a:spcBef>
            </a:pPr>
            <a:r>
              <a:rPr sz="1588" spc="-9" dirty="0">
                <a:latin typeface="Arial MT"/>
                <a:cs typeface="Arial MT"/>
              </a:rPr>
              <a:t>(</a:t>
            </a:r>
            <a:r>
              <a:rPr sz="1588" spc="4" dirty="0">
                <a:latin typeface="Arial MT"/>
                <a:cs typeface="Arial MT"/>
              </a:rPr>
              <a:t>a</a:t>
            </a:r>
            <a:r>
              <a:rPr sz="1588" dirty="0">
                <a:latin typeface="Arial MT"/>
                <a:cs typeface="Arial MT"/>
              </a:rPr>
              <a:t>)</a:t>
            </a:r>
            <a:endParaRPr sz="1588">
              <a:latin typeface="Arial MT"/>
              <a:cs typeface="Arial MT"/>
            </a:endParaRPr>
          </a:p>
        </p:txBody>
      </p:sp>
      <p:sp>
        <p:nvSpPr>
          <p:cNvPr id="76" name="object 76"/>
          <p:cNvSpPr txBox="1"/>
          <p:nvPr/>
        </p:nvSpPr>
        <p:spPr>
          <a:xfrm>
            <a:off x="6902341" y="5274794"/>
            <a:ext cx="269501" cy="255678"/>
          </a:xfrm>
          <a:prstGeom prst="rect">
            <a:avLst/>
          </a:prstGeom>
        </p:spPr>
        <p:txBody>
          <a:bodyPr vert="horz" wrap="square" lIns="0" tIns="11206" rIns="0" bIns="0" rtlCol="0">
            <a:spAutoFit/>
          </a:bodyPr>
          <a:lstStyle/>
          <a:p>
            <a:pPr marL="11206">
              <a:spcBef>
                <a:spcPts val="88"/>
              </a:spcBef>
            </a:pPr>
            <a:r>
              <a:rPr sz="1588" spc="-9" dirty="0">
                <a:latin typeface="Arial MT"/>
                <a:cs typeface="Arial MT"/>
              </a:rPr>
              <a:t>(</a:t>
            </a:r>
            <a:r>
              <a:rPr sz="1588" spc="4" dirty="0">
                <a:latin typeface="Arial MT"/>
                <a:cs typeface="Arial MT"/>
              </a:rPr>
              <a:t>b</a:t>
            </a:r>
            <a:r>
              <a:rPr sz="1588" dirty="0">
                <a:latin typeface="Arial MT"/>
                <a:cs typeface="Arial MT"/>
              </a:rPr>
              <a:t>)</a:t>
            </a:r>
            <a:endParaRPr sz="1588">
              <a:latin typeface="Arial MT"/>
              <a:cs typeface="Arial MT"/>
            </a:endParaRPr>
          </a:p>
        </p:txBody>
      </p:sp>
      <p:sp>
        <p:nvSpPr>
          <p:cNvPr id="77" name="object 77"/>
          <p:cNvSpPr txBox="1"/>
          <p:nvPr/>
        </p:nvSpPr>
        <p:spPr>
          <a:xfrm>
            <a:off x="8992080" y="5274794"/>
            <a:ext cx="257175" cy="255678"/>
          </a:xfrm>
          <a:prstGeom prst="rect">
            <a:avLst/>
          </a:prstGeom>
        </p:spPr>
        <p:txBody>
          <a:bodyPr vert="horz" wrap="square" lIns="0" tIns="11206" rIns="0" bIns="0" rtlCol="0">
            <a:spAutoFit/>
          </a:bodyPr>
          <a:lstStyle/>
          <a:p>
            <a:pPr marL="11206">
              <a:spcBef>
                <a:spcPts val="88"/>
              </a:spcBef>
            </a:pPr>
            <a:r>
              <a:rPr sz="1588" spc="-9" dirty="0">
                <a:latin typeface="Arial MT"/>
                <a:cs typeface="Arial MT"/>
              </a:rPr>
              <a:t>(</a:t>
            </a:r>
            <a:r>
              <a:rPr sz="1588" dirty="0">
                <a:latin typeface="Arial MT"/>
                <a:cs typeface="Arial MT"/>
              </a:rPr>
              <a:t>c)</a:t>
            </a:r>
            <a:endParaRPr sz="1588">
              <a:latin typeface="Arial MT"/>
              <a:cs typeface="Arial MT"/>
            </a:endParaRPr>
          </a:p>
        </p:txBody>
      </p:sp>
      <p:sp>
        <p:nvSpPr>
          <p:cNvPr id="80" name="Title 79">
            <a:extLst>
              <a:ext uri="{FF2B5EF4-FFF2-40B4-BE49-F238E27FC236}">
                <a16:creationId xmlns:a16="http://schemas.microsoft.com/office/drawing/2014/main" id="{37BAA80E-1529-541A-DB46-7EE11C777D56}"/>
              </a:ext>
            </a:extLst>
          </p:cNvPr>
          <p:cNvSpPr>
            <a:spLocks noGrp="1"/>
          </p:cNvSpPr>
          <p:nvPr>
            <p:ph type="title"/>
          </p:nvPr>
        </p:nvSpPr>
        <p:spPr/>
        <p:txBody>
          <a:bodyPr/>
          <a:lstStyle/>
          <a:p>
            <a:r>
              <a:rPr lang="en-US" dirty="0"/>
              <a:t>0/1</a:t>
            </a:r>
            <a:r>
              <a:rPr lang="en-US" spc="-22" dirty="0"/>
              <a:t> </a:t>
            </a:r>
            <a:r>
              <a:rPr lang="en-US" spc="-4" dirty="0"/>
              <a:t>Knapsack</a:t>
            </a:r>
            <a:r>
              <a:rPr lang="en-US" spc="-62" dirty="0"/>
              <a:t> </a:t>
            </a:r>
            <a:r>
              <a:rPr lang="en-US" spc="4" dirty="0"/>
              <a:t>Problem</a:t>
            </a:r>
            <a:endParaRPr lang="en-US" dirty="0"/>
          </a:p>
        </p:txBody>
      </p:sp>
      <p:sp>
        <p:nvSpPr>
          <p:cNvPr id="81" name="Content Placeholder 80">
            <a:extLst>
              <a:ext uri="{FF2B5EF4-FFF2-40B4-BE49-F238E27FC236}">
                <a16:creationId xmlns:a16="http://schemas.microsoft.com/office/drawing/2014/main" id="{6743122B-D62F-8D75-4A54-A69FC6E2408D}"/>
              </a:ext>
            </a:extLst>
          </p:cNvPr>
          <p:cNvSpPr>
            <a:spLocks noGrp="1"/>
          </p:cNvSpPr>
          <p:nvPr>
            <p:ph idx="1"/>
          </p:nvPr>
        </p:nvSpPr>
        <p:spPr>
          <a:xfrm>
            <a:off x="829387" y="1535238"/>
            <a:ext cx="10758197" cy="4856941"/>
          </a:xfrm>
        </p:spPr>
        <p:txBody>
          <a:bodyPr/>
          <a:lstStyle/>
          <a:p>
            <a:r>
              <a:rPr lang="en-US" sz="2400" spc="-4" dirty="0">
                <a:latin typeface="Times New Roman"/>
                <a:cs typeface="Times New Roman"/>
              </a:rPr>
              <a:t>The</a:t>
            </a:r>
            <a:r>
              <a:rPr lang="en-US" sz="2400" spc="-18" dirty="0">
                <a:latin typeface="Times New Roman"/>
                <a:cs typeface="Times New Roman"/>
              </a:rPr>
              <a:t> </a:t>
            </a:r>
            <a:r>
              <a:rPr lang="en-US" sz="2400" spc="-4" dirty="0">
                <a:latin typeface="Times New Roman"/>
                <a:cs typeface="Times New Roman"/>
              </a:rPr>
              <a:t>greedy method </a:t>
            </a:r>
            <a:r>
              <a:rPr lang="en-US" sz="2400" dirty="0">
                <a:latin typeface="Times New Roman"/>
                <a:cs typeface="Times New Roman"/>
              </a:rPr>
              <a:t>works</a:t>
            </a:r>
            <a:r>
              <a:rPr lang="en-US" sz="2400" spc="-4" dirty="0">
                <a:latin typeface="Times New Roman"/>
                <a:cs typeface="Times New Roman"/>
              </a:rPr>
              <a:t> for</a:t>
            </a:r>
            <a:r>
              <a:rPr lang="en-US" sz="2400" dirty="0">
                <a:latin typeface="Times New Roman"/>
                <a:cs typeface="Times New Roman"/>
              </a:rPr>
              <a:t> </a:t>
            </a:r>
            <a:r>
              <a:rPr lang="en-US" sz="2400" dirty="0">
                <a:solidFill>
                  <a:srgbClr val="FF0033"/>
                </a:solidFill>
                <a:latin typeface="Times New Roman"/>
                <a:cs typeface="Times New Roman"/>
              </a:rPr>
              <a:t>fractional</a:t>
            </a:r>
            <a:r>
              <a:rPr lang="en-US" sz="2400" spc="-35" dirty="0">
                <a:solidFill>
                  <a:srgbClr val="FF0033"/>
                </a:solidFill>
                <a:latin typeface="Times New Roman"/>
                <a:cs typeface="Times New Roman"/>
              </a:rPr>
              <a:t> </a:t>
            </a:r>
            <a:r>
              <a:rPr lang="en-US" sz="2400" dirty="0">
                <a:latin typeface="Times New Roman"/>
                <a:cs typeface="Times New Roman"/>
              </a:rPr>
              <a:t>knapsack</a:t>
            </a:r>
            <a:r>
              <a:rPr lang="en-US" sz="2400" spc="-26" dirty="0">
                <a:latin typeface="Times New Roman"/>
                <a:cs typeface="Times New Roman"/>
              </a:rPr>
              <a:t> </a:t>
            </a:r>
            <a:r>
              <a:rPr lang="en-US" sz="2400" spc="-4" dirty="0">
                <a:latin typeface="Times New Roman"/>
                <a:cs typeface="Times New Roman"/>
              </a:rPr>
              <a:t>problem, </a:t>
            </a:r>
            <a:r>
              <a:rPr lang="en-US" sz="2400" spc="-516" dirty="0">
                <a:latin typeface="Times New Roman"/>
                <a:cs typeface="Times New Roman"/>
              </a:rPr>
              <a:t> </a:t>
            </a:r>
            <a:r>
              <a:rPr lang="en-US" sz="2400" dirty="0">
                <a:latin typeface="Times New Roman"/>
                <a:cs typeface="Times New Roman"/>
              </a:rPr>
              <a:t>but it</a:t>
            </a:r>
            <a:r>
              <a:rPr lang="en-US" sz="2400" spc="-18" dirty="0">
                <a:latin typeface="Times New Roman"/>
                <a:cs typeface="Times New Roman"/>
              </a:rPr>
              <a:t> </a:t>
            </a:r>
            <a:r>
              <a:rPr lang="en-US" sz="2400" dirty="0">
                <a:latin typeface="Times New Roman"/>
                <a:cs typeface="Times New Roman"/>
              </a:rPr>
              <a:t>does</a:t>
            </a:r>
            <a:r>
              <a:rPr lang="en-US" sz="2400" spc="-22" dirty="0">
                <a:latin typeface="Times New Roman"/>
                <a:cs typeface="Times New Roman"/>
              </a:rPr>
              <a:t> </a:t>
            </a:r>
            <a:r>
              <a:rPr lang="en-US" sz="2400" dirty="0">
                <a:latin typeface="Times New Roman"/>
                <a:cs typeface="Times New Roman"/>
              </a:rPr>
              <a:t>not</a:t>
            </a:r>
            <a:r>
              <a:rPr lang="en-US" sz="2400" spc="4" dirty="0">
                <a:latin typeface="Times New Roman"/>
                <a:cs typeface="Times New Roman"/>
              </a:rPr>
              <a:t> </a:t>
            </a:r>
            <a:r>
              <a:rPr lang="en-US" sz="2400" spc="-4" dirty="0">
                <a:latin typeface="Times New Roman"/>
                <a:cs typeface="Times New Roman"/>
              </a:rPr>
              <a:t>for</a:t>
            </a:r>
            <a:r>
              <a:rPr lang="en-US" sz="2400" dirty="0">
                <a:latin typeface="Times New Roman"/>
                <a:cs typeface="Times New Roman"/>
              </a:rPr>
              <a:t> </a:t>
            </a:r>
            <a:r>
              <a:rPr lang="en-US" sz="2400" dirty="0">
                <a:solidFill>
                  <a:srgbClr val="FF0033"/>
                </a:solidFill>
                <a:latin typeface="Times New Roman"/>
                <a:cs typeface="Times New Roman"/>
              </a:rPr>
              <a:t>0/1</a:t>
            </a:r>
            <a:r>
              <a:rPr lang="en-US" sz="2400" spc="-13" dirty="0">
                <a:solidFill>
                  <a:srgbClr val="FF0033"/>
                </a:solidFill>
                <a:latin typeface="Times New Roman"/>
                <a:cs typeface="Times New Roman"/>
              </a:rPr>
              <a:t> </a:t>
            </a:r>
            <a:r>
              <a:rPr lang="en-US" sz="2400" spc="-4" dirty="0">
                <a:latin typeface="Times New Roman"/>
                <a:cs typeface="Times New Roman"/>
              </a:rPr>
              <a:t>knapsack</a:t>
            </a:r>
            <a:r>
              <a:rPr lang="en-US" sz="2400" dirty="0">
                <a:latin typeface="Times New Roman"/>
                <a:cs typeface="Times New Roman"/>
              </a:rPr>
              <a:t> </a:t>
            </a:r>
            <a:r>
              <a:rPr lang="en-US" sz="2400" spc="-4" dirty="0">
                <a:latin typeface="Times New Roman"/>
                <a:cs typeface="Times New Roman"/>
              </a:rPr>
              <a:t>problem</a:t>
            </a:r>
            <a:r>
              <a:rPr lang="en-US" sz="2800" spc="-4" dirty="0">
                <a:latin typeface="Times New Roman"/>
                <a:cs typeface="Times New Roman"/>
              </a:rPr>
              <a:t>.</a:t>
            </a:r>
            <a:endParaRPr lang="en-US" sz="2800" dirty="0">
              <a:latin typeface="Times New Roman"/>
              <a:cs typeface="Times New Roman"/>
            </a:endParaRPr>
          </a:p>
          <a:p>
            <a:endParaRPr lang="en-US" dirty="0"/>
          </a:p>
        </p:txBody>
      </p:sp>
      <p:sp>
        <p:nvSpPr>
          <p:cNvPr id="2" name="Footer Placeholder 1">
            <a:extLst>
              <a:ext uri="{FF2B5EF4-FFF2-40B4-BE49-F238E27FC236}">
                <a16:creationId xmlns:a16="http://schemas.microsoft.com/office/drawing/2014/main" id="{E9960D67-F00B-122C-427D-B8045CECCB46}"/>
              </a:ext>
            </a:extLst>
          </p:cNvPr>
          <p:cNvSpPr>
            <a:spLocks noGrp="1"/>
          </p:cNvSpPr>
          <p:nvPr>
            <p:ph type="ftr" sz="quarter" idx="11"/>
          </p:nvPr>
        </p:nvSpPr>
        <p:spPr/>
        <p:txBody>
          <a:bodyPr/>
          <a:lstStyle/>
          <a:p>
            <a:r>
              <a:rPr lang="en-US"/>
              <a:t>Copyright @ Dept of IT, CBIT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17C619-1644-4C4F-8062-14513482D135}"/>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BBD6F48-0679-4753-97FA-16262AA22B84}"/>
              </a:ext>
            </a:extLst>
          </p:cNvPr>
          <p:cNvSpPr>
            <a:spLocks noGrp="1"/>
          </p:cNvSpPr>
          <p:nvPr>
            <p:ph idx="1"/>
          </p:nvPr>
        </p:nvSpPr>
        <p:spPr/>
        <p:txBody>
          <a:bodyPr>
            <a:normAutofit/>
          </a:bodyPr>
          <a:lstStyle/>
          <a:p>
            <a:pPr marL="314902" indent="-166416" defTabSz="665665">
              <a:spcBef>
                <a:spcPts val="383"/>
              </a:spcBef>
              <a:tabLst>
                <a:tab pos="314902" algn="l"/>
                <a:tab pos="315462" algn="l"/>
              </a:tabLst>
            </a:pPr>
            <a:r>
              <a:rPr lang="en-US" spc="-9" dirty="0"/>
              <a:t>There</a:t>
            </a:r>
            <a:r>
              <a:rPr lang="en-US" spc="13" dirty="0"/>
              <a:t> </a:t>
            </a:r>
            <a:r>
              <a:rPr lang="en-US" spc="-4" dirty="0"/>
              <a:t>are</a:t>
            </a:r>
            <a:r>
              <a:rPr lang="en-US" spc="-13" dirty="0"/>
              <a:t> </a:t>
            </a:r>
            <a:r>
              <a:rPr lang="en-US" spc="-4" dirty="0"/>
              <a:t>3 items, </a:t>
            </a:r>
            <a:r>
              <a:rPr lang="en-US" dirty="0"/>
              <a:t>the</a:t>
            </a:r>
            <a:r>
              <a:rPr lang="en-US" spc="-13" dirty="0"/>
              <a:t> </a:t>
            </a:r>
            <a:r>
              <a:rPr lang="en-US" spc="-4" dirty="0"/>
              <a:t>knapsack </a:t>
            </a:r>
            <a:r>
              <a:rPr lang="en-US" spc="-13" dirty="0"/>
              <a:t>can</a:t>
            </a:r>
            <a:r>
              <a:rPr lang="en-US" spc="22" dirty="0"/>
              <a:t> </a:t>
            </a:r>
            <a:r>
              <a:rPr lang="en-US" spc="-4" dirty="0"/>
              <a:t>hold</a:t>
            </a:r>
            <a:r>
              <a:rPr lang="en-US" spc="-18" dirty="0"/>
              <a:t> </a:t>
            </a:r>
            <a:r>
              <a:rPr lang="en-US" spc="-4" dirty="0"/>
              <a:t>50 </a:t>
            </a:r>
            <a:r>
              <a:rPr lang="en-US" spc="-4" dirty="0" err="1"/>
              <a:t>gms</a:t>
            </a:r>
            <a:r>
              <a:rPr lang="en-US" spc="-4" dirty="0"/>
              <a:t>.</a:t>
            </a:r>
            <a:endParaRPr lang="en-US" dirty="0"/>
          </a:p>
          <a:p>
            <a:pPr marL="313781" marR="271197" indent="-166416" defTabSz="665665">
              <a:spcBef>
                <a:spcPts val="635"/>
              </a:spcBef>
              <a:tabLst>
                <a:tab pos="314902" algn="l"/>
                <a:tab pos="315462" algn="l"/>
              </a:tabLst>
            </a:pPr>
            <a:r>
              <a:rPr lang="en-US" spc="-4" dirty="0"/>
              <a:t>The </a:t>
            </a:r>
            <a:r>
              <a:rPr lang="en-US" dirty="0"/>
              <a:t>value per </a:t>
            </a:r>
            <a:r>
              <a:rPr lang="en-US" spc="-4" dirty="0"/>
              <a:t>gram of item 1 </a:t>
            </a:r>
            <a:r>
              <a:rPr lang="en-US" dirty="0"/>
              <a:t>is </a:t>
            </a:r>
            <a:r>
              <a:rPr lang="en-US" spc="-4" dirty="0"/>
              <a:t>6, which </a:t>
            </a:r>
            <a:r>
              <a:rPr lang="en-US" dirty="0"/>
              <a:t>is </a:t>
            </a:r>
            <a:r>
              <a:rPr lang="en-US" spc="-4" dirty="0"/>
              <a:t>greater </a:t>
            </a:r>
            <a:r>
              <a:rPr lang="en-US" spc="-604" dirty="0"/>
              <a:t> </a:t>
            </a:r>
            <a:r>
              <a:rPr lang="en-US" spc="-4" dirty="0"/>
              <a:t>than</a:t>
            </a:r>
            <a:r>
              <a:rPr lang="en-US" spc="-9" dirty="0"/>
              <a:t> </a:t>
            </a:r>
            <a:r>
              <a:rPr lang="en-US" dirty="0"/>
              <a:t>the</a:t>
            </a:r>
            <a:r>
              <a:rPr lang="en-US" spc="-13" dirty="0"/>
              <a:t> </a:t>
            </a:r>
            <a:r>
              <a:rPr lang="en-US" dirty="0"/>
              <a:t>value</a:t>
            </a:r>
            <a:r>
              <a:rPr lang="en-US" spc="-13" dirty="0"/>
              <a:t> </a:t>
            </a:r>
            <a:r>
              <a:rPr lang="en-US" spc="-9" dirty="0"/>
              <a:t>per</a:t>
            </a:r>
            <a:r>
              <a:rPr lang="en-US" spc="13" dirty="0"/>
              <a:t> </a:t>
            </a:r>
            <a:r>
              <a:rPr lang="en-US" spc="-4" dirty="0"/>
              <a:t>gram</a:t>
            </a:r>
            <a:r>
              <a:rPr lang="en-US" spc="-22" dirty="0"/>
              <a:t> </a:t>
            </a:r>
            <a:r>
              <a:rPr lang="en-US" spc="-4" dirty="0"/>
              <a:t>of</a:t>
            </a:r>
            <a:r>
              <a:rPr lang="en-US" spc="13" dirty="0"/>
              <a:t> </a:t>
            </a:r>
            <a:r>
              <a:rPr lang="en-US" spc="-4" dirty="0"/>
              <a:t>either</a:t>
            </a:r>
            <a:r>
              <a:rPr lang="en-US" spc="-9" dirty="0"/>
              <a:t> </a:t>
            </a:r>
            <a:r>
              <a:rPr lang="en-US" spc="-4" dirty="0"/>
              <a:t>item2</a:t>
            </a:r>
            <a:r>
              <a:rPr lang="en-US" spc="-9" dirty="0"/>
              <a:t> </a:t>
            </a:r>
            <a:r>
              <a:rPr lang="en-US" spc="-4" dirty="0"/>
              <a:t>or</a:t>
            </a:r>
            <a:r>
              <a:rPr lang="en-US" spc="13" dirty="0"/>
              <a:t> </a:t>
            </a:r>
            <a:r>
              <a:rPr lang="en-US" spc="-9" dirty="0"/>
              <a:t>item3.</a:t>
            </a:r>
            <a:endParaRPr lang="en-US" dirty="0"/>
          </a:p>
          <a:p>
            <a:pPr marL="313781" marR="4483" indent="-166416" defTabSz="665665">
              <a:tabLst>
                <a:tab pos="314902" algn="l"/>
                <a:tab pos="315462" algn="l"/>
              </a:tabLst>
            </a:pPr>
            <a:r>
              <a:rPr lang="en-US" spc="-4" dirty="0"/>
              <a:t>The </a:t>
            </a:r>
            <a:r>
              <a:rPr lang="en-US" i="1" spc="-4" dirty="0"/>
              <a:t>greedy approach </a:t>
            </a:r>
            <a:r>
              <a:rPr lang="en-US" spc="-4" dirty="0"/>
              <a:t>( Decreasing order of </a:t>
            </a:r>
            <a:r>
              <a:rPr lang="en-US" dirty="0"/>
              <a:t> </a:t>
            </a:r>
            <a:r>
              <a:rPr lang="en-US" spc="-4" dirty="0"/>
              <a:t>profit’s/weight’s),</a:t>
            </a:r>
            <a:r>
              <a:rPr lang="en-US" spc="-22" dirty="0"/>
              <a:t> </a:t>
            </a:r>
            <a:r>
              <a:rPr lang="en-US" dirty="0"/>
              <a:t>does</a:t>
            </a:r>
            <a:r>
              <a:rPr lang="en-US" spc="-18" dirty="0"/>
              <a:t> </a:t>
            </a:r>
            <a:r>
              <a:rPr lang="en-US" spc="4" dirty="0"/>
              <a:t>not</a:t>
            </a:r>
            <a:r>
              <a:rPr lang="en-US" spc="-13" dirty="0"/>
              <a:t> </a:t>
            </a:r>
            <a:r>
              <a:rPr lang="en-US" spc="4" dirty="0"/>
              <a:t>give</a:t>
            </a:r>
            <a:r>
              <a:rPr lang="en-US" spc="-31" dirty="0"/>
              <a:t> </a:t>
            </a:r>
            <a:r>
              <a:rPr lang="en-US" spc="4" dirty="0"/>
              <a:t>an </a:t>
            </a:r>
            <a:r>
              <a:rPr lang="en-US" spc="-9" dirty="0"/>
              <a:t>optimal</a:t>
            </a:r>
            <a:r>
              <a:rPr lang="en-US" spc="13" dirty="0"/>
              <a:t> </a:t>
            </a:r>
            <a:r>
              <a:rPr lang="en-US" dirty="0"/>
              <a:t>solution.</a:t>
            </a:r>
          </a:p>
          <a:p>
            <a:pPr marL="313781" marR="765403" indent="-166416" defTabSz="665665">
              <a:spcBef>
                <a:spcPts val="600"/>
              </a:spcBef>
              <a:tabLst>
                <a:tab pos="314902" algn="l"/>
                <a:tab pos="315462" algn="l"/>
              </a:tabLst>
            </a:pPr>
            <a:r>
              <a:rPr lang="en-US" spc="-9" dirty="0"/>
              <a:t>As we </a:t>
            </a:r>
            <a:r>
              <a:rPr lang="en-US" spc="-13" dirty="0"/>
              <a:t>can </a:t>
            </a:r>
            <a:r>
              <a:rPr lang="en-US" spc="-9" dirty="0"/>
              <a:t>see </a:t>
            </a:r>
            <a:r>
              <a:rPr lang="en-US" spc="-4" dirty="0"/>
              <a:t>from </a:t>
            </a:r>
            <a:r>
              <a:rPr lang="en-US" dirty="0"/>
              <a:t>the above fig., the </a:t>
            </a:r>
            <a:r>
              <a:rPr lang="en-US" i="1" dirty="0"/>
              <a:t>optimal </a:t>
            </a:r>
            <a:r>
              <a:rPr lang="en-US" i="1" spc="-604" dirty="0"/>
              <a:t> </a:t>
            </a:r>
            <a:r>
              <a:rPr lang="en-US" i="1" dirty="0"/>
              <a:t>solution</a:t>
            </a:r>
            <a:r>
              <a:rPr lang="en-US" i="1" spc="-26" dirty="0"/>
              <a:t> </a:t>
            </a:r>
            <a:r>
              <a:rPr lang="en-US" spc="-4" dirty="0"/>
              <a:t>takes</a:t>
            </a:r>
            <a:r>
              <a:rPr lang="en-US" spc="-26" dirty="0"/>
              <a:t> </a:t>
            </a:r>
            <a:r>
              <a:rPr lang="en-US" spc="-4" dirty="0"/>
              <a:t>item2 </a:t>
            </a:r>
            <a:r>
              <a:rPr lang="en-US" spc="-9" dirty="0"/>
              <a:t>and</a:t>
            </a:r>
            <a:r>
              <a:rPr lang="en-US" spc="-4" dirty="0"/>
              <a:t> item3.</a:t>
            </a:r>
            <a:endParaRPr lang="en-US" dirty="0"/>
          </a:p>
          <a:p>
            <a:pPr marL="313781" marR="521662" indent="-166416" defTabSz="665665">
              <a:spcBef>
                <a:spcPts val="600"/>
              </a:spcBef>
              <a:tabLst>
                <a:tab pos="314902" algn="l"/>
                <a:tab pos="315462" algn="l"/>
              </a:tabLst>
            </a:pPr>
            <a:r>
              <a:rPr lang="en-US" spc="-4" dirty="0"/>
              <a:t>For </a:t>
            </a:r>
            <a:r>
              <a:rPr lang="en-US" dirty="0"/>
              <a:t>the </a:t>
            </a:r>
            <a:r>
              <a:rPr lang="en-US" i="1" dirty="0"/>
              <a:t>fractional </a:t>
            </a:r>
            <a:r>
              <a:rPr lang="en-US" spc="-4" dirty="0"/>
              <a:t>problem, </a:t>
            </a:r>
            <a:r>
              <a:rPr lang="en-US" dirty="0"/>
              <a:t>the </a:t>
            </a:r>
            <a:r>
              <a:rPr lang="en-US" i="1" spc="-4" dirty="0"/>
              <a:t>greedy approach </a:t>
            </a:r>
            <a:r>
              <a:rPr lang="en-US" i="1" spc="-609" dirty="0"/>
              <a:t> </a:t>
            </a:r>
            <a:r>
              <a:rPr lang="en-US" spc="-4" dirty="0"/>
              <a:t>(Decreasing order of profit’s/weight’s) </a:t>
            </a:r>
            <a:r>
              <a:rPr lang="en-US" dirty="0"/>
              <a:t>gives </a:t>
            </a:r>
            <a:r>
              <a:rPr lang="en-US" spc="4" dirty="0"/>
              <a:t>an </a:t>
            </a:r>
            <a:r>
              <a:rPr lang="en-US" spc="9" dirty="0"/>
              <a:t> </a:t>
            </a:r>
            <a:r>
              <a:rPr lang="en-US" i="1" dirty="0"/>
              <a:t>optimal</a:t>
            </a:r>
            <a:r>
              <a:rPr lang="en-US" i="1" spc="-26" dirty="0"/>
              <a:t> </a:t>
            </a:r>
            <a:r>
              <a:rPr lang="en-US" i="1" dirty="0"/>
              <a:t>solution</a:t>
            </a:r>
            <a:r>
              <a:rPr lang="en-US" i="1" spc="-26" dirty="0"/>
              <a:t> </a:t>
            </a:r>
            <a:r>
              <a:rPr lang="en-US" spc="-9" dirty="0"/>
              <a:t>as</a:t>
            </a:r>
            <a:r>
              <a:rPr lang="en-US" spc="-4" dirty="0"/>
              <a:t> </a:t>
            </a:r>
            <a:r>
              <a:rPr lang="en-US" dirty="0"/>
              <a:t>shown</a:t>
            </a:r>
            <a:r>
              <a:rPr lang="en-US" spc="-4" dirty="0"/>
              <a:t> </a:t>
            </a:r>
            <a:r>
              <a:rPr lang="en-US" dirty="0"/>
              <a:t>in</a:t>
            </a:r>
            <a:r>
              <a:rPr lang="en-US" spc="-9" dirty="0"/>
              <a:t> </a:t>
            </a:r>
            <a:r>
              <a:rPr lang="en-US" spc="-4" dirty="0"/>
              <a:t>fig </a:t>
            </a:r>
            <a:r>
              <a:rPr lang="en-US" spc="-9" dirty="0"/>
              <a:t>c.</a:t>
            </a:r>
            <a:endParaRPr lang="en-US" dirty="0"/>
          </a:p>
        </p:txBody>
      </p:sp>
      <p:sp>
        <p:nvSpPr>
          <p:cNvPr id="2" name="Footer Placeholder 1">
            <a:extLst>
              <a:ext uri="{FF2B5EF4-FFF2-40B4-BE49-F238E27FC236}">
                <a16:creationId xmlns:a16="http://schemas.microsoft.com/office/drawing/2014/main" id="{4AF8611E-1ED1-D7BA-DBF9-1ADF10154E33}"/>
              </a:ext>
            </a:extLst>
          </p:cNvPr>
          <p:cNvSpPr>
            <a:spLocks noGrp="1"/>
          </p:cNvSpPr>
          <p:nvPr>
            <p:ph type="ftr" sz="quarter" idx="11"/>
          </p:nvPr>
        </p:nvSpPr>
        <p:spPr/>
        <p:txBody>
          <a:bodyPr/>
          <a:lstStyle/>
          <a:p>
            <a:r>
              <a:rPr lang="en-US"/>
              <a:t>Copyright @ Dept of IT, CBIT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A1C8-42A3-F724-6CCF-FA6DF13E665C}"/>
              </a:ext>
            </a:extLst>
          </p:cNvPr>
          <p:cNvSpPr>
            <a:spLocks noGrp="1"/>
          </p:cNvSpPr>
          <p:nvPr>
            <p:ph type="title"/>
          </p:nvPr>
        </p:nvSpPr>
        <p:spPr/>
        <p:txBody>
          <a:bodyPr/>
          <a:lstStyle/>
          <a:p>
            <a:r>
              <a:rPr lang="en-US" dirty="0"/>
              <a:t>Huffman Coding</a:t>
            </a:r>
          </a:p>
        </p:txBody>
      </p:sp>
      <p:sp>
        <p:nvSpPr>
          <p:cNvPr id="3" name="Content Placeholder 2">
            <a:extLst>
              <a:ext uri="{FF2B5EF4-FFF2-40B4-BE49-F238E27FC236}">
                <a16:creationId xmlns:a16="http://schemas.microsoft.com/office/drawing/2014/main" id="{461DA952-6FE7-CEDD-F79A-7F6F8F005D5D}"/>
              </a:ext>
            </a:extLst>
          </p:cNvPr>
          <p:cNvSpPr>
            <a:spLocks noGrp="1"/>
          </p:cNvSpPr>
          <p:nvPr>
            <p:ph idx="1"/>
          </p:nvPr>
        </p:nvSpPr>
        <p:spPr/>
        <p:txBody>
          <a:bodyPr>
            <a:normAutofit/>
          </a:bodyPr>
          <a:lstStyle/>
          <a:p>
            <a:r>
              <a:rPr lang="en-US" dirty="0">
                <a:solidFill>
                  <a:srgbClr val="0070C0"/>
                </a:solidFill>
              </a:rPr>
              <a:t>Huffman Coding </a:t>
            </a:r>
            <a:r>
              <a:rPr lang="en-US" dirty="0"/>
              <a:t>is a greedy technique to obtain an optimal solution to a problem. </a:t>
            </a:r>
          </a:p>
          <a:p>
            <a:r>
              <a:rPr lang="en-US" dirty="0"/>
              <a:t>The Huffman coding is generally used for </a:t>
            </a:r>
            <a:r>
              <a:rPr lang="en-US" dirty="0">
                <a:solidFill>
                  <a:srgbClr val="0070C0"/>
                </a:solidFill>
              </a:rPr>
              <a:t>lossless data compression</a:t>
            </a:r>
            <a:r>
              <a:rPr lang="en-US" dirty="0"/>
              <a:t> mechanisms. </a:t>
            </a:r>
          </a:p>
          <a:p>
            <a:r>
              <a:rPr lang="en-US" dirty="0"/>
              <a:t>Sometimes, it is also called </a:t>
            </a:r>
            <a:r>
              <a:rPr lang="en-US" dirty="0">
                <a:solidFill>
                  <a:srgbClr val="0070C0"/>
                </a:solidFill>
              </a:rPr>
              <a:t>data compression encoding</a:t>
            </a:r>
            <a:r>
              <a:rPr lang="en-US" dirty="0"/>
              <a:t>. </a:t>
            </a:r>
          </a:p>
          <a:p>
            <a:r>
              <a:rPr lang="en-US" dirty="0"/>
              <a:t>It makes sure that there is no ambiguity while decoding the output bitstream.</a:t>
            </a:r>
          </a:p>
          <a:p>
            <a:r>
              <a:rPr lang="en-US" dirty="0"/>
              <a:t>Greedy algorithms use a heuristic approach to make an optimal choice at each stage while problem-solving to find a globally optimized solution. </a:t>
            </a:r>
          </a:p>
        </p:txBody>
      </p:sp>
      <p:sp>
        <p:nvSpPr>
          <p:cNvPr id="4" name="Footer Placeholder 3">
            <a:extLst>
              <a:ext uri="{FF2B5EF4-FFF2-40B4-BE49-F238E27FC236}">
                <a16:creationId xmlns:a16="http://schemas.microsoft.com/office/drawing/2014/main" id="{3C262E63-2E01-9439-3847-073D36945E76}"/>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1287458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D4A0-6D80-79F7-C9A9-7A3762986B9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27C819C-AED2-B3A2-416A-2C0929BBACBA}"/>
              </a:ext>
            </a:extLst>
          </p:cNvPr>
          <p:cNvSpPr>
            <a:spLocks noGrp="1"/>
          </p:cNvSpPr>
          <p:nvPr>
            <p:ph idx="1"/>
          </p:nvPr>
        </p:nvSpPr>
        <p:spPr/>
        <p:txBody>
          <a:bodyPr>
            <a:normAutofit/>
          </a:bodyPr>
          <a:lstStyle/>
          <a:p>
            <a:r>
              <a:rPr lang="en-US" dirty="0">
                <a:solidFill>
                  <a:srgbClr val="0070C0"/>
                </a:solidFill>
              </a:rPr>
              <a:t>Huffman Coding</a:t>
            </a:r>
            <a:r>
              <a:rPr lang="en-US" dirty="0"/>
              <a:t> is used for both encoding and decoding. </a:t>
            </a:r>
          </a:p>
          <a:p>
            <a:r>
              <a:rPr lang="en-US" dirty="0"/>
              <a:t>It uses a </a:t>
            </a:r>
            <a:r>
              <a:rPr lang="en-US" dirty="0">
                <a:solidFill>
                  <a:srgbClr val="0070C0"/>
                </a:solidFill>
              </a:rPr>
              <a:t>greedy approach </a:t>
            </a:r>
            <a:r>
              <a:rPr lang="en-US" dirty="0"/>
              <a:t>to solve problems. </a:t>
            </a:r>
          </a:p>
          <a:p>
            <a:r>
              <a:rPr lang="en-US" dirty="0"/>
              <a:t>The greedy approach allows us to solve a problem and find an optimal solution using the optimal substructure. </a:t>
            </a:r>
          </a:p>
          <a:p>
            <a:r>
              <a:rPr lang="en-US" dirty="0"/>
              <a:t>An </a:t>
            </a:r>
            <a:r>
              <a:rPr lang="en-US" dirty="0">
                <a:solidFill>
                  <a:srgbClr val="0070C0"/>
                </a:solidFill>
              </a:rPr>
              <a:t>optimal substructure </a:t>
            </a:r>
            <a:r>
              <a:rPr lang="en-US" dirty="0"/>
              <a:t>to a problem is achieved if an optimal solution can be created from the optimal solutions of its subproblems.</a:t>
            </a:r>
          </a:p>
          <a:p>
            <a:r>
              <a:rPr lang="en-US" dirty="0"/>
              <a:t>The Huffman coding uses a </a:t>
            </a:r>
            <a:r>
              <a:rPr lang="en-US" dirty="0">
                <a:solidFill>
                  <a:srgbClr val="0070C0"/>
                </a:solidFill>
              </a:rPr>
              <a:t>prefix rule </a:t>
            </a:r>
            <a:r>
              <a:rPr lang="en-US" dirty="0"/>
              <a:t>that avoids ambiguity while decoding. The two steps involved in Huffman coding are:</a:t>
            </a:r>
          </a:p>
          <a:p>
            <a:pPr lvl="1"/>
            <a:r>
              <a:rPr lang="en-US" dirty="0"/>
              <a:t>Construct a Huffman tree from the input string or text or characters.</a:t>
            </a:r>
          </a:p>
          <a:p>
            <a:pPr lvl="1"/>
            <a:r>
              <a:rPr lang="en-US" dirty="0"/>
              <a:t>Assigning a Huffman code to each character by traversing the tree.</a:t>
            </a:r>
          </a:p>
        </p:txBody>
      </p:sp>
      <p:sp>
        <p:nvSpPr>
          <p:cNvPr id="4" name="Footer Placeholder 3">
            <a:extLst>
              <a:ext uri="{FF2B5EF4-FFF2-40B4-BE49-F238E27FC236}">
                <a16:creationId xmlns:a16="http://schemas.microsoft.com/office/drawing/2014/main" id="{5D2CE5AD-76B0-0AC1-C04F-653F869775EC}"/>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22045777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C643-217D-0F55-1578-542981ACADE9}"/>
              </a:ext>
            </a:extLst>
          </p:cNvPr>
          <p:cNvSpPr>
            <a:spLocks noGrp="1"/>
          </p:cNvSpPr>
          <p:nvPr>
            <p:ph type="title"/>
          </p:nvPr>
        </p:nvSpPr>
        <p:spPr/>
        <p:txBody>
          <a:bodyPr/>
          <a:lstStyle/>
          <a:p>
            <a:r>
              <a:rPr lang="en-US" dirty="0"/>
              <a:t>Huffman Coding Algorithm</a:t>
            </a:r>
          </a:p>
        </p:txBody>
      </p:sp>
      <p:sp>
        <p:nvSpPr>
          <p:cNvPr id="3" name="Content Placeholder 2">
            <a:extLst>
              <a:ext uri="{FF2B5EF4-FFF2-40B4-BE49-F238E27FC236}">
                <a16:creationId xmlns:a16="http://schemas.microsoft.com/office/drawing/2014/main" id="{BB491605-C85D-62A4-7FE8-AED6CC74C440}"/>
              </a:ext>
            </a:extLst>
          </p:cNvPr>
          <p:cNvSpPr>
            <a:spLocks noGrp="1"/>
          </p:cNvSpPr>
          <p:nvPr>
            <p:ph idx="1"/>
          </p:nvPr>
        </p:nvSpPr>
        <p:spPr/>
        <p:txBody>
          <a:bodyPr>
            <a:normAutofit fontScale="92500" lnSpcReduction="20000"/>
          </a:bodyPr>
          <a:lstStyle/>
          <a:p>
            <a:r>
              <a:rPr lang="en-US" dirty="0"/>
              <a:t>The Huffman coding algorithm, follows the greedy design approach to arrive at an optimal solution. </a:t>
            </a:r>
          </a:p>
          <a:p>
            <a:r>
              <a:rPr lang="en-US" dirty="0"/>
              <a:t>It uses a </a:t>
            </a:r>
            <a:r>
              <a:rPr lang="en-US" dirty="0">
                <a:solidFill>
                  <a:srgbClr val="0070C0"/>
                </a:solidFill>
              </a:rPr>
              <a:t>Huffman tree </a:t>
            </a:r>
            <a:r>
              <a:rPr lang="en-US" dirty="0"/>
              <a:t>to encode and decode the data. A Huffman tree is created using the following steps:</a:t>
            </a:r>
          </a:p>
          <a:p>
            <a:pPr lvl="1"/>
            <a:r>
              <a:rPr lang="en-US" dirty="0">
                <a:solidFill>
                  <a:srgbClr val="0070C0"/>
                </a:solidFill>
              </a:rPr>
              <a:t>Create a leaf node </a:t>
            </a:r>
            <a:r>
              <a:rPr lang="en-US" dirty="0"/>
              <a:t>for each character of the text.</a:t>
            </a:r>
          </a:p>
          <a:p>
            <a:pPr lvl="1"/>
            <a:r>
              <a:rPr lang="en-US" dirty="0"/>
              <a:t>Arrange all the nodes in the </a:t>
            </a:r>
            <a:r>
              <a:rPr lang="en-US" dirty="0">
                <a:solidFill>
                  <a:srgbClr val="0070C0"/>
                </a:solidFill>
              </a:rPr>
              <a:t>increasing order of their frequency</a:t>
            </a:r>
            <a:r>
              <a:rPr lang="en-US" dirty="0"/>
              <a:t>.</a:t>
            </a:r>
          </a:p>
          <a:p>
            <a:pPr lvl="1"/>
            <a:r>
              <a:rPr lang="en-US" dirty="0"/>
              <a:t>Considering the </a:t>
            </a:r>
            <a:r>
              <a:rPr lang="en-US" dirty="0">
                <a:solidFill>
                  <a:srgbClr val="0070C0"/>
                </a:solidFill>
              </a:rPr>
              <a:t>first two nodes have the minimum frequency</a:t>
            </a:r>
            <a:r>
              <a:rPr lang="en-US" dirty="0"/>
              <a:t>.</a:t>
            </a:r>
          </a:p>
          <a:p>
            <a:pPr lvl="2"/>
            <a:r>
              <a:rPr lang="en-US" dirty="0"/>
              <a:t>Create an </a:t>
            </a:r>
            <a:r>
              <a:rPr lang="en-US" dirty="0">
                <a:solidFill>
                  <a:srgbClr val="0070C0"/>
                </a:solidFill>
              </a:rPr>
              <a:t>internal node</a:t>
            </a:r>
            <a:r>
              <a:rPr lang="en-US" dirty="0"/>
              <a:t>.</a:t>
            </a:r>
          </a:p>
          <a:p>
            <a:pPr lvl="2"/>
            <a:r>
              <a:rPr lang="en-US" dirty="0"/>
              <a:t>The </a:t>
            </a:r>
            <a:r>
              <a:rPr lang="en-US" dirty="0">
                <a:solidFill>
                  <a:srgbClr val="0070C0"/>
                </a:solidFill>
              </a:rPr>
              <a:t>frequency of this internal node is the sum of the frequency </a:t>
            </a:r>
            <a:r>
              <a:rPr lang="en-US" dirty="0"/>
              <a:t>of the previous two nodes.</a:t>
            </a:r>
          </a:p>
          <a:p>
            <a:pPr lvl="2"/>
            <a:r>
              <a:rPr lang="en-US" dirty="0"/>
              <a:t>Make the first and second nodes the </a:t>
            </a:r>
            <a:r>
              <a:rPr lang="en-US" dirty="0">
                <a:solidFill>
                  <a:srgbClr val="0070C0"/>
                </a:solidFill>
              </a:rPr>
              <a:t>left and right children respectively </a:t>
            </a:r>
            <a:r>
              <a:rPr lang="en-US" dirty="0"/>
              <a:t>of the newly created node.</a:t>
            </a:r>
          </a:p>
          <a:p>
            <a:pPr lvl="1"/>
            <a:r>
              <a:rPr lang="en-US" dirty="0"/>
              <a:t>Repeat steps 2 and 3 until all the nodes form a tree. The tree thus obtained is a Huffman tree.</a:t>
            </a:r>
          </a:p>
          <a:p>
            <a:r>
              <a:rPr lang="en-US" dirty="0"/>
              <a:t>After the Huffman tree is created, each character is assigned a unique code. For decoding, the same Huffman tree is traversed.</a:t>
            </a:r>
          </a:p>
        </p:txBody>
      </p:sp>
      <p:sp>
        <p:nvSpPr>
          <p:cNvPr id="4" name="Footer Placeholder 3">
            <a:extLst>
              <a:ext uri="{FF2B5EF4-FFF2-40B4-BE49-F238E27FC236}">
                <a16:creationId xmlns:a16="http://schemas.microsoft.com/office/drawing/2014/main" id="{3DFED051-CBAE-3B26-9118-B48F4C4A31BA}"/>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396391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6BA8-6EB5-449E-D3D5-24A4D4689A8D}"/>
              </a:ext>
            </a:extLst>
          </p:cNvPr>
          <p:cNvSpPr>
            <a:spLocks noGrp="1"/>
          </p:cNvSpPr>
          <p:nvPr>
            <p:ph type="title"/>
          </p:nvPr>
        </p:nvSpPr>
        <p:spPr/>
        <p:txBody>
          <a:bodyPr/>
          <a:lstStyle/>
          <a:p>
            <a:r>
              <a:rPr lang="en-US" dirty="0"/>
              <a:t>Greedy Method (Contd..)</a:t>
            </a:r>
          </a:p>
        </p:txBody>
      </p:sp>
      <p:sp>
        <p:nvSpPr>
          <p:cNvPr id="3" name="Content Placeholder 2">
            <a:extLst>
              <a:ext uri="{FF2B5EF4-FFF2-40B4-BE49-F238E27FC236}">
                <a16:creationId xmlns:a16="http://schemas.microsoft.com/office/drawing/2014/main" id="{F11DC9AD-8EF6-208B-EC52-DD8D7A47ECFE}"/>
              </a:ext>
            </a:extLst>
          </p:cNvPr>
          <p:cNvSpPr>
            <a:spLocks noGrp="1"/>
          </p:cNvSpPr>
          <p:nvPr>
            <p:ph idx="1"/>
          </p:nvPr>
        </p:nvSpPr>
        <p:spPr/>
        <p:txBody>
          <a:bodyPr>
            <a:normAutofit fontScale="92500" lnSpcReduction="20000"/>
          </a:bodyPr>
          <a:lstStyle/>
          <a:p>
            <a:r>
              <a:rPr lang="en-US" dirty="0"/>
              <a:t>Greedy algorithm obtains an </a:t>
            </a:r>
            <a:r>
              <a:rPr lang="en-US" b="1" i="1" dirty="0">
                <a:solidFill>
                  <a:srgbClr val="0070C0"/>
                </a:solidFill>
              </a:rPr>
              <a:t>optimal solution </a:t>
            </a:r>
            <a:r>
              <a:rPr lang="en-US" dirty="0"/>
              <a:t>by making a sequence of decisions.</a:t>
            </a:r>
          </a:p>
          <a:p>
            <a:r>
              <a:rPr lang="en-US" dirty="0"/>
              <a:t>Decisions are made </a:t>
            </a:r>
            <a:r>
              <a:rPr lang="en-US" b="1" i="1" dirty="0">
                <a:solidFill>
                  <a:srgbClr val="0070C0"/>
                </a:solidFill>
              </a:rPr>
              <a:t>one by one </a:t>
            </a:r>
            <a:r>
              <a:rPr lang="en-US" dirty="0"/>
              <a:t>in some order.</a:t>
            </a:r>
          </a:p>
          <a:p>
            <a:r>
              <a:rPr lang="en-US" dirty="0"/>
              <a:t>This method is used to solve </a:t>
            </a:r>
            <a:r>
              <a:rPr lang="en-US" b="1" i="1" dirty="0">
                <a:solidFill>
                  <a:srgbClr val="0070C0"/>
                </a:solidFill>
              </a:rPr>
              <a:t>optimization problems</a:t>
            </a:r>
          </a:p>
          <a:p>
            <a:r>
              <a:rPr lang="en-US" dirty="0"/>
              <a:t>This type of problems involves in </a:t>
            </a:r>
            <a:r>
              <a:rPr lang="en-US" b="1" i="1" dirty="0">
                <a:solidFill>
                  <a:srgbClr val="0070C0"/>
                </a:solidFill>
              </a:rPr>
              <a:t>minimum or maximum </a:t>
            </a:r>
            <a:r>
              <a:rPr lang="en-US" dirty="0"/>
              <a:t>result</a:t>
            </a:r>
          </a:p>
          <a:p>
            <a:r>
              <a:rPr lang="en-US" dirty="0"/>
              <a:t>Each decision is made using a </a:t>
            </a:r>
            <a:r>
              <a:rPr lang="en-US" b="1" i="1" dirty="0">
                <a:solidFill>
                  <a:srgbClr val="0070C0"/>
                </a:solidFill>
              </a:rPr>
              <a:t>greedy- choice property </a:t>
            </a:r>
            <a:r>
              <a:rPr lang="en-US" dirty="0"/>
              <a:t>or greedy criterion.</a:t>
            </a:r>
          </a:p>
          <a:p>
            <a:r>
              <a:rPr lang="en-US" dirty="0"/>
              <a:t>A decision, once made, is (usually) not changed later.</a:t>
            </a:r>
          </a:p>
          <a:p>
            <a:r>
              <a:rPr lang="en-US" dirty="0"/>
              <a:t>It gives an optimal solution when applied to  problems with the greedy-choice property.</a:t>
            </a:r>
          </a:p>
          <a:p>
            <a:r>
              <a:rPr lang="en-US" dirty="0"/>
              <a:t>A </a:t>
            </a:r>
            <a:r>
              <a:rPr lang="en-US" b="1" i="1" dirty="0">
                <a:solidFill>
                  <a:srgbClr val="0070C0"/>
                </a:solidFill>
              </a:rPr>
              <a:t>feasible solution </a:t>
            </a:r>
            <a:r>
              <a:rPr lang="en-US" dirty="0"/>
              <a:t>is a solution that  satisfies the constraints.</a:t>
            </a:r>
          </a:p>
          <a:p>
            <a:r>
              <a:rPr lang="en-US" dirty="0"/>
              <a:t>An </a:t>
            </a:r>
            <a:r>
              <a:rPr lang="en-US" b="1" i="1" dirty="0">
                <a:solidFill>
                  <a:srgbClr val="0070C0"/>
                </a:solidFill>
              </a:rPr>
              <a:t>optimal solution </a:t>
            </a:r>
            <a:r>
              <a:rPr lang="en-US" dirty="0"/>
              <a:t>is a feasible solution  that optimizes the objective function.</a:t>
            </a:r>
          </a:p>
        </p:txBody>
      </p:sp>
      <p:sp>
        <p:nvSpPr>
          <p:cNvPr id="4" name="Footer Placeholder 3">
            <a:extLst>
              <a:ext uri="{FF2B5EF4-FFF2-40B4-BE49-F238E27FC236}">
                <a16:creationId xmlns:a16="http://schemas.microsoft.com/office/drawing/2014/main" id="{6F289B86-C0E1-85AC-7DE5-3E0928435533}"/>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3313208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6174-FEB5-3C18-AC6D-EB58D508358A}"/>
              </a:ext>
            </a:extLst>
          </p:cNvPr>
          <p:cNvSpPr>
            <a:spLocks noGrp="1"/>
          </p:cNvSpPr>
          <p:nvPr>
            <p:ph type="title"/>
          </p:nvPr>
        </p:nvSpPr>
        <p:spPr/>
        <p:txBody>
          <a:bodyPr/>
          <a:lstStyle/>
          <a:p>
            <a:r>
              <a:rPr lang="en-US" dirty="0"/>
              <a:t>Applications of Huffman Coding</a:t>
            </a:r>
          </a:p>
        </p:txBody>
      </p:sp>
      <p:sp>
        <p:nvSpPr>
          <p:cNvPr id="3" name="Content Placeholder 2">
            <a:extLst>
              <a:ext uri="{FF2B5EF4-FFF2-40B4-BE49-F238E27FC236}">
                <a16:creationId xmlns:a16="http://schemas.microsoft.com/office/drawing/2014/main" id="{57BD5199-C1A9-82D0-D0D4-0DB0F435A7B3}"/>
              </a:ext>
            </a:extLst>
          </p:cNvPr>
          <p:cNvSpPr>
            <a:spLocks noGrp="1"/>
          </p:cNvSpPr>
          <p:nvPr>
            <p:ph idx="1"/>
          </p:nvPr>
        </p:nvSpPr>
        <p:spPr/>
        <p:txBody>
          <a:bodyPr/>
          <a:lstStyle/>
          <a:p>
            <a:r>
              <a:rPr lang="en-US" dirty="0"/>
              <a:t>The applications of the Huffman coding mechanism are</a:t>
            </a:r>
          </a:p>
          <a:p>
            <a:pPr lvl="1"/>
            <a:r>
              <a:rPr lang="en-US" dirty="0"/>
              <a:t>It is applied where a series of frequently occurring characters are used.</a:t>
            </a:r>
          </a:p>
          <a:p>
            <a:pPr lvl="1"/>
            <a:r>
              <a:rPr lang="en-US" dirty="0"/>
              <a:t>Used for transmitting the data in the form of text or fax etc.</a:t>
            </a:r>
          </a:p>
          <a:p>
            <a:pPr lvl="1"/>
            <a:r>
              <a:rPr lang="en-US" dirty="0"/>
              <a:t>Used by conventional compression formats like GZIP, PKZIP, etc.</a:t>
            </a:r>
          </a:p>
          <a:p>
            <a:pPr lvl="1"/>
            <a:r>
              <a:rPr lang="en-US" dirty="0"/>
              <a:t>Multimedia formats like JPEG, PNG, and MP3 use Huffman encoding.</a:t>
            </a:r>
          </a:p>
        </p:txBody>
      </p:sp>
      <p:sp>
        <p:nvSpPr>
          <p:cNvPr id="4" name="Footer Placeholder 3">
            <a:extLst>
              <a:ext uri="{FF2B5EF4-FFF2-40B4-BE49-F238E27FC236}">
                <a16:creationId xmlns:a16="http://schemas.microsoft.com/office/drawing/2014/main" id="{AC9930E1-BAF2-F3A4-714D-AAD915EC6DA5}"/>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581777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9DB6-B66E-C651-0EE5-50F09E780B34}"/>
              </a:ext>
            </a:extLst>
          </p:cNvPr>
          <p:cNvSpPr>
            <a:spLocks noGrp="1"/>
          </p:cNvSpPr>
          <p:nvPr>
            <p:ph type="title"/>
          </p:nvPr>
        </p:nvSpPr>
        <p:spPr/>
        <p:txBody>
          <a:bodyPr/>
          <a:lstStyle/>
          <a:p>
            <a:r>
              <a:rPr lang="en-US" dirty="0"/>
              <a:t>Huffman Coding Example</a:t>
            </a:r>
          </a:p>
        </p:txBody>
      </p:sp>
      <p:sp>
        <p:nvSpPr>
          <p:cNvPr id="3" name="Content Placeholder 2">
            <a:extLst>
              <a:ext uri="{FF2B5EF4-FFF2-40B4-BE49-F238E27FC236}">
                <a16:creationId xmlns:a16="http://schemas.microsoft.com/office/drawing/2014/main" id="{AE9AFA65-EAD4-96CB-8C15-1B7373C52E1A}"/>
              </a:ext>
            </a:extLst>
          </p:cNvPr>
          <p:cNvSpPr>
            <a:spLocks noGrp="1"/>
          </p:cNvSpPr>
          <p:nvPr>
            <p:ph idx="1"/>
          </p:nvPr>
        </p:nvSpPr>
        <p:spPr/>
        <p:txBody>
          <a:bodyPr>
            <a:normAutofit/>
          </a:bodyPr>
          <a:lstStyle/>
          <a:p>
            <a:r>
              <a:rPr lang="en-US" dirty="0"/>
              <a:t>Question: Consider the following message: </a:t>
            </a:r>
            <a:r>
              <a:rPr lang="en-US" b="1" dirty="0" err="1">
                <a:solidFill>
                  <a:srgbClr val="0070C0"/>
                </a:solidFill>
                <a:latin typeface="Courier New" panose="02070309020205020404" pitchFamily="49" charset="0"/>
                <a:cs typeface="Courier New" panose="02070309020205020404" pitchFamily="49" charset="0"/>
              </a:rPr>
              <a:t>ppqqrrsspqrsprrsss</a:t>
            </a:r>
            <a:r>
              <a:rPr lang="en-US" dirty="0"/>
              <a:t>?</a:t>
            </a:r>
          </a:p>
          <a:p>
            <a:r>
              <a:rPr lang="en-US" dirty="0"/>
              <a:t>Find the number of bits required for Huffman coding?</a:t>
            </a:r>
          </a:p>
          <a:p>
            <a:r>
              <a:rPr lang="en-US" dirty="0"/>
              <a:t>Solution:</a:t>
            </a:r>
          </a:p>
          <a:p>
            <a:pPr marL="0" indent="0">
              <a:buNone/>
            </a:pPr>
            <a:r>
              <a:rPr lang="en-US" dirty="0"/>
              <a:t>	</a:t>
            </a:r>
            <a:r>
              <a:rPr lang="pt-BR" dirty="0"/>
              <a:t>Frequencies: p-4 , q-3 , r-5 , s-6</a:t>
            </a:r>
          </a:p>
          <a:p>
            <a:pPr marL="0" indent="0">
              <a:buNone/>
            </a:pPr>
            <a:r>
              <a:rPr lang="en-US" dirty="0"/>
              <a:t>p – 01, q – 00, r – 10, s – 11</a:t>
            </a:r>
          </a:p>
          <a:p>
            <a:pPr marL="0" indent="0">
              <a:buNone/>
            </a:pPr>
            <a:r>
              <a:rPr lang="en-US" sz="2400" dirty="0"/>
              <a:t>The total bits required for Huffman coding is</a:t>
            </a:r>
          </a:p>
          <a:p>
            <a:pPr marL="0" indent="0">
              <a:buNone/>
            </a:pPr>
            <a:r>
              <a:rPr lang="en-US" sz="2400" dirty="0"/>
              <a:t>∑ (frequency) x (bits) = 4(2) + 3(2) + 5(2) + 6(2) = 36</a:t>
            </a:r>
          </a:p>
          <a:p>
            <a:pPr marL="0" indent="0">
              <a:buNone/>
            </a:pPr>
            <a:endParaRPr lang="en-US" sz="2400" dirty="0"/>
          </a:p>
          <a:p>
            <a:pPr marL="0" indent="0">
              <a:buNone/>
            </a:pPr>
            <a:r>
              <a:rPr lang="pt-BR" sz="2400" dirty="0" err="1">
                <a:solidFill>
                  <a:srgbClr val="FF0000"/>
                </a:solidFill>
              </a:rPr>
              <a:t>Answer</a:t>
            </a:r>
            <a:r>
              <a:rPr lang="pt-BR" sz="2400" dirty="0">
                <a:solidFill>
                  <a:srgbClr val="FF0000"/>
                </a:solidFill>
              </a:rPr>
              <a:t> : 36.</a:t>
            </a:r>
          </a:p>
          <a:p>
            <a:pPr marL="0" indent="0">
              <a:buNone/>
            </a:pPr>
            <a:endParaRPr lang="en-US" dirty="0"/>
          </a:p>
        </p:txBody>
      </p:sp>
      <p:sp>
        <p:nvSpPr>
          <p:cNvPr id="4" name="Footer Placeholder 3">
            <a:extLst>
              <a:ext uri="{FF2B5EF4-FFF2-40B4-BE49-F238E27FC236}">
                <a16:creationId xmlns:a16="http://schemas.microsoft.com/office/drawing/2014/main" id="{A764185A-5F02-3C49-6294-E2FF68D7460A}"/>
              </a:ext>
            </a:extLst>
          </p:cNvPr>
          <p:cNvSpPr>
            <a:spLocks noGrp="1"/>
          </p:cNvSpPr>
          <p:nvPr>
            <p:ph type="ftr" sz="quarter" idx="11"/>
          </p:nvPr>
        </p:nvSpPr>
        <p:spPr/>
        <p:txBody>
          <a:bodyPr/>
          <a:lstStyle/>
          <a:p>
            <a:r>
              <a:rPr lang="en-US"/>
              <a:t>Copyright @ Dept of IT, CBIT</a:t>
            </a:r>
          </a:p>
        </p:txBody>
      </p:sp>
      <p:pic>
        <p:nvPicPr>
          <p:cNvPr id="2050" name="Picture 2" descr="Huffman">
            <a:extLst>
              <a:ext uri="{FF2B5EF4-FFF2-40B4-BE49-F238E27FC236}">
                <a16:creationId xmlns:a16="http://schemas.microsoft.com/office/drawing/2014/main" id="{DA39A1CA-1B99-CE80-563C-CE2A50BC2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7592" y="2996455"/>
            <a:ext cx="3633556" cy="334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54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wipe(down)">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C0A4-6EDB-5824-AC4D-9CA7480B2C19}"/>
              </a:ext>
            </a:extLst>
          </p:cNvPr>
          <p:cNvSpPr>
            <a:spLocks noGrp="1"/>
          </p:cNvSpPr>
          <p:nvPr>
            <p:ph type="title"/>
          </p:nvPr>
        </p:nvSpPr>
        <p:spPr/>
        <p:txBody>
          <a:bodyPr/>
          <a:lstStyle/>
          <a:p>
            <a:r>
              <a:rPr lang="en-US" dirty="0"/>
              <a:t>Job Sequencing with Deadline</a:t>
            </a:r>
          </a:p>
        </p:txBody>
      </p:sp>
      <p:sp>
        <p:nvSpPr>
          <p:cNvPr id="3" name="Content Placeholder 2">
            <a:extLst>
              <a:ext uri="{FF2B5EF4-FFF2-40B4-BE49-F238E27FC236}">
                <a16:creationId xmlns:a16="http://schemas.microsoft.com/office/drawing/2014/main" id="{5E5E9222-3E5A-3613-AA24-397D2E6F2B4E}"/>
              </a:ext>
            </a:extLst>
          </p:cNvPr>
          <p:cNvSpPr>
            <a:spLocks noGrp="1"/>
          </p:cNvSpPr>
          <p:nvPr>
            <p:ph idx="1"/>
          </p:nvPr>
        </p:nvSpPr>
        <p:spPr/>
        <p:txBody>
          <a:bodyPr/>
          <a:lstStyle/>
          <a:p>
            <a:r>
              <a:rPr lang="en-US" b="1" i="1" dirty="0"/>
              <a:t>Problem Statement</a:t>
            </a:r>
          </a:p>
          <a:p>
            <a:r>
              <a:rPr lang="en-US" dirty="0"/>
              <a:t>In job sequencing problem, the objective is to find a sequence of jobs, which is completed within their deadlines and gives maximum profit.</a:t>
            </a:r>
          </a:p>
          <a:p>
            <a:endParaRPr lang="en-US" dirty="0"/>
          </a:p>
        </p:txBody>
      </p:sp>
      <p:sp>
        <p:nvSpPr>
          <p:cNvPr id="4" name="Footer Placeholder 3">
            <a:extLst>
              <a:ext uri="{FF2B5EF4-FFF2-40B4-BE49-F238E27FC236}">
                <a16:creationId xmlns:a16="http://schemas.microsoft.com/office/drawing/2014/main" id="{AE0CC1E6-F2C6-102D-837C-352FB1A6B0CB}"/>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1911218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6D91-5087-017F-5F11-3C762AF42B52}"/>
              </a:ext>
            </a:extLst>
          </p:cNvPr>
          <p:cNvSpPr>
            <a:spLocks noGrp="1"/>
          </p:cNvSpPr>
          <p:nvPr>
            <p:ph type="title"/>
          </p:nvPr>
        </p:nvSpPr>
        <p:spPr/>
        <p:txBody>
          <a:bodyPr/>
          <a:lstStyle/>
          <a:p>
            <a:r>
              <a:rPr lang="en-US" dirty="0"/>
              <a:t>Job sequencing with deadlines</a:t>
            </a:r>
          </a:p>
        </p:txBody>
      </p:sp>
      <p:sp>
        <p:nvSpPr>
          <p:cNvPr id="3" name="Content Placeholder 2">
            <a:extLst>
              <a:ext uri="{FF2B5EF4-FFF2-40B4-BE49-F238E27FC236}">
                <a16:creationId xmlns:a16="http://schemas.microsoft.com/office/drawing/2014/main" id="{436FC07E-6D6F-D3AC-288C-48753A93CAB6}"/>
              </a:ext>
            </a:extLst>
          </p:cNvPr>
          <p:cNvSpPr>
            <a:spLocks noGrp="1"/>
          </p:cNvSpPr>
          <p:nvPr>
            <p:ph idx="1"/>
          </p:nvPr>
        </p:nvSpPr>
        <p:spPr/>
        <p:txBody>
          <a:bodyPr>
            <a:normAutofit fontScale="92500" lnSpcReduction="20000"/>
          </a:bodyPr>
          <a:lstStyle/>
          <a:p>
            <a:pPr marL="469900" indent="-457200">
              <a:lnSpc>
                <a:spcPct val="100000"/>
              </a:lnSpc>
              <a:spcBef>
                <a:spcPts val="675"/>
              </a:spcBef>
              <a:tabLst>
                <a:tab pos="355600" algn="l"/>
              </a:tabLst>
            </a:pPr>
            <a:r>
              <a:rPr lang="en-US" sz="2800" spc="-5" dirty="0">
                <a:latin typeface="+mj-lt"/>
                <a:cs typeface="Times New Roman"/>
              </a:rPr>
              <a:t>We</a:t>
            </a:r>
            <a:r>
              <a:rPr lang="en-US" sz="2800" dirty="0">
                <a:latin typeface="+mj-lt"/>
                <a:cs typeface="Times New Roman"/>
              </a:rPr>
              <a:t> are</a:t>
            </a:r>
            <a:r>
              <a:rPr lang="en-US" sz="2800" spc="-45" dirty="0">
                <a:latin typeface="+mj-lt"/>
                <a:cs typeface="Times New Roman"/>
              </a:rPr>
              <a:t> </a:t>
            </a:r>
            <a:r>
              <a:rPr lang="en-US" sz="2800" dirty="0">
                <a:latin typeface="+mj-lt"/>
                <a:cs typeface="Times New Roman"/>
              </a:rPr>
              <a:t>given</a:t>
            </a:r>
            <a:r>
              <a:rPr lang="en-US" sz="2800" spc="-10" dirty="0">
                <a:latin typeface="+mj-lt"/>
                <a:cs typeface="Times New Roman"/>
              </a:rPr>
              <a:t> </a:t>
            </a:r>
            <a:r>
              <a:rPr lang="en-US" sz="2800" dirty="0">
                <a:latin typeface="+mj-lt"/>
                <a:cs typeface="Times New Roman"/>
              </a:rPr>
              <a:t>a</a:t>
            </a:r>
            <a:r>
              <a:rPr lang="en-US" sz="2800" spc="-15" dirty="0">
                <a:latin typeface="+mj-lt"/>
                <a:cs typeface="Times New Roman"/>
              </a:rPr>
              <a:t> </a:t>
            </a:r>
            <a:r>
              <a:rPr lang="en-US" sz="2800" spc="-5" dirty="0">
                <a:latin typeface="+mj-lt"/>
                <a:cs typeface="Times New Roman"/>
              </a:rPr>
              <a:t>set </a:t>
            </a:r>
            <a:r>
              <a:rPr lang="en-US" sz="2800" dirty="0">
                <a:latin typeface="+mj-lt"/>
                <a:cs typeface="Times New Roman"/>
              </a:rPr>
              <a:t>of</a:t>
            </a:r>
            <a:r>
              <a:rPr lang="en-US" sz="2800" spc="-20" dirty="0">
                <a:latin typeface="+mj-lt"/>
                <a:cs typeface="Times New Roman"/>
              </a:rPr>
              <a:t> </a:t>
            </a:r>
            <a:r>
              <a:rPr lang="en-US" sz="2800" i="1" dirty="0">
                <a:solidFill>
                  <a:srgbClr val="FF0033"/>
                </a:solidFill>
                <a:latin typeface="+mj-lt"/>
                <a:cs typeface="Times New Roman"/>
              </a:rPr>
              <a:t>n</a:t>
            </a:r>
            <a:r>
              <a:rPr lang="en-US" sz="2800" i="1" spc="-5" dirty="0">
                <a:solidFill>
                  <a:srgbClr val="FF0033"/>
                </a:solidFill>
                <a:latin typeface="+mj-lt"/>
                <a:cs typeface="Times New Roman"/>
              </a:rPr>
              <a:t> </a:t>
            </a:r>
            <a:r>
              <a:rPr lang="en-US" sz="2800" dirty="0">
                <a:latin typeface="+mj-lt"/>
                <a:cs typeface="Times New Roman"/>
              </a:rPr>
              <a:t>jobs.</a:t>
            </a:r>
          </a:p>
          <a:p>
            <a:pPr marL="469900" indent="-457200">
              <a:lnSpc>
                <a:spcPct val="100000"/>
              </a:lnSpc>
              <a:spcBef>
                <a:spcPts val="575"/>
              </a:spcBef>
              <a:tabLst>
                <a:tab pos="355600" algn="l"/>
              </a:tabLst>
            </a:pPr>
            <a:r>
              <a:rPr lang="en-US" sz="2800" i="1" dirty="0">
                <a:solidFill>
                  <a:srgbClr val="FF0033"/>
                </a:solidFill>
                <a:latin typeface="+mj-lt"/>
                <a:cs typeface="Times New Roman"/>
              </a:rPr>
              <a:t>Deadline</a:t>
            </a:r>
            <a:r>
              <a:rPr lang="en-US" sz="2800" i="1" spc="-40" dirty="0">
                <a:solidFill>
                  <a:srgbClr val="FF0033"/>
                </a:solidFill>
                <a:latin typeface="+mj-lt"/>
                <a:cs typeface="Times New Roman"/>
              </a:rPr>
              <a:t> </a:t>
            </a:r>
            <a:r>
              <a:rPr lang="en-US" sz="2800" i="1" dirty="0">
                <a:solidFill>
                  <a:srgbClr val="FF0033"/>
                </a:solidFill>
                <a:latin typeface="+mj-lt"/>
                <a:cs typeface="Times New Roman"/>
              </a:rPr>
              <a:t>d</a:t>
            </a:r>
            <a:r>
              <a:rPr lang="en-US" sz="2800" i="1" baseline="-25000" dirty="0">
                <a:solidFill>
                  <a:srgbClr val="FF0033"/>
                </a:solidFill>
                <a:latin typeface="+mj-lt"/>
                <a:cs typeface="Times New Roman"/>
              </a:rPr>
              <a:t>i</a:t>
            </a:r>
            <a:r>
              <a:rPr lang="en-US" sz="2800" i="1" dirty="0">
                <a:solidFill>
                  <a:srgbClr val="FF0033"/>
                </a:solidFill>
                <a:latin typeface="+mj-lt"/>
                <a:cs typeface="Times New Roman"/>
              </a:rPr>
              <a:t>&gt;=0 </a:t>
            </a:r>
            <a:r>
              <a:rPr lang="en-US" sz="2800" dirty="0">
                <a:latin typeface="+mj-lt"/>
                <a:cs typeface="Times New Roman"/>
              </a:rPr>
              <a:t>and a</a:t>
            </a:r>
            <a:r>
              <a:rPr lang="en-US" sz="2800" spc="-25" dirty="0">
                <a:latin typeface="+mj-lt"/>
                <a:cs typeface="Times New Roman"/>
              </a:rPr>
              <a:t> </a:t>
            </a:r>
            <a:r>
              <a:rPr lang="en-US" sz="2800" i="1" dirty="0">
                <a:solidFill>
                  <a:srgbClr val="FF0033"/>
                </a:solidFill>
                <a:latin typeface="+mj-lt"/>
                <a:cs typeface="Times New Roman"/>
              </a:rPr>
              <a:t>profit</a:t>
            </a:r>
            <a:r>
              <a:rPr lang="en-US" sz="2800" i="1" spc="-20" dirty="0">
                <a:solidFill>
                  <a:srgbClr val="FF0033"/>
                </a:solidFill>
                <a:latin typeface="+mj-lt"/>
                <a:cs typeface="Times New Roman"/>
              </a:rPr>
              <a:t> </a:t>
            </a:r>
            <a:r>
              <a:rPr lang="en-US" sz="2800" i="1" spc="-5" dirty="0">
                <a:solidFill>
                  <a:srgbClr val="FF0033"/>
                </a:solidFill>
                <a:latin typeface="+mj-lt"/>
                <a:cs typeface="Times New Roman"/>
              </a:rPr>
              <a:t>p</a:t>
            </a:r>
            <a:r>
              <a:rPr lang="en-US" sz="2800" i="1" spc="-5" baseline="-25000" dirty="0">
                <a:solidFill>
                  <a:srgbClr val="FF0033"/>
                </a:solidFill>
                <a:latin typeface="+mj-lt"/>
                <a:cs typeface="Times New Roman"/>
              </a:rPr>
              <a:t>i</a:t>
            </a:r>
            <a:r>
              <a:rPr lang="en-US" sz="2800" i="1" spc="-5" dirty="0">
                <a:solidFill>
                  <a:srgbClr val="FF0033"/>
                </a:solidFill>
                <a:latin typeface="+mj-lt"/>
                <a:cs typeface="Times New Roman"/>
              </a:rPr>
              <a:t>&gt;0</a:t>
            </a:r>
            <a:r>
              <a:rPr lang="en-US" sz="2800" i="1" spc="10" dirty="0">
                <a:solidFill>
                  <a:srgbClr val="FF0033"/>
                </a:solidFill>
                <a:latin typeface="+mj-lt"/>
                <a:cs typeface="Times New Roman"/>
              </a:rPr>
              <a:t> </a:t>
            </a:r>
            <a:r>
              <a:rPr lang="en-US" sz="2800" dirty="0">
                <a:latin typeface="+mj-lt"/>
                <a:cs typeface="Times New Roman"/>
              </a:rPr>
              <a:t>are</a:t>
            </a:r>
            <a:r>
              <a:rPr lang="en-US" sz="2800" spc="-10" dirty="0">
                <a:latin typeface="+mj-lt"/>
                <a:cs typeface="Times New Roman"/>
              </a:rPr>
              <a:t> </a:t>
            </a:r>
            <a:r>
              <a:rPr lang="en-US" sz="2800" spc="-5" dirty="0">
                <a:latin typeface="+mj-lt"/>
                <a:cs typeface="Times New Roman"/>
              </a:rPr>
              <a:t>associated</a:t>
            </a:r>
            <a:r>
              <a:rPr lang="en-US" sz="2800" spc="-25" dirty="0">
                <a:latin typeface="+mj-lt"/>
                <a:cs typeface="Times New Roman"/>
              </a:rPr>
              <a:t> </a:t>
            </a:r>
            <a:r>
              <a:rPr lang="en-US" sz="2800" dirty="0">
                <a:latin typeface="+mj-lt"/>
                <a:cs typeface="Times New Roman"/>
              </a:rPr>
              <a:t>with each</a:t>
            </a:r>
            <a:r>
              <a:rPr lang="en-US" sz="2800" spc="-40" dirty="0">
                <a:latin typeface="+mj-lt"/>
                <a:cs typeface="Times New Roman"/>
              </a:rPr>
              <a:t> </a:t>
            </a:r>
            <a:r>
              <a:rPr lang="en-US" sz="2800" i="1" dirty="0">
                <a:solidFill>
                  <a:srgbClr val="FF0033"/>
                </a:solidFill>
                <a:latin typeface="+mj-lt"/>
                <a:cs typeface="Times New Roman"/>
              </a:rPr>
              <a:t>job</a:t>
            </a:r>
            <a:r>
              <a:rPr lang="en-US" sz="2800" i="1" spc="-25" dirty="0">
                <a:solidFill>
                  <a:srgbClr val="FF0033"/>
                </a:solidFill>
                <a:latin typeface="+mj-lt"/>
                <a:cs typeface="Times New Roman"/>
              </a:rPr>
              <a:t> </a:t>
            </a:r>
            <a:r>
              <a:rPr lang="en-US" sz="2800" i="1" dirty="0" err="1">
                <a:solidFill>
                  <a:srgbClr val="FF0033"/>
                </a:solidFill>
                <a:latin typeface="+mj-lt"/>
                <a:cs typeface="Times New Roman"/>
              </a:rPr>
              <a:t>i</a:t>
            </a:r>
            <a:r>
              <a:rPr lang="en-US" sz="2800" i="1" dirty="0">
                <a:solidFill>
                  <a:srgbClr val="FF0033"/>
                </a:solidFill>
                <a:latin typeface="+mj-lt"/>
                <a:cs typeface="Times New Roman"/>
              </a:rPr>
              <a:t>.</a:t>
            </a:r>
            <a:endParaRPr lang="en-US" sz="2800" dirty="0">
              <a:latin typeface="+mj-lt"/>
              <a:cs typeface="Times New Roman"/>
            </a:endParaRPr>
          </a:p>
          <a:p>
            <a:pPr marL="469265" marR="182880" indent="-457200">
              <a:lnSpc>
                <a:spcPct val="100000"/>
              </a:lnSpc>
              <a:spcBef>
                <a:spcPts val="575"/>
              </a:spcBef>
              <a:tabLst>
                <a:tab pos="355600" algn="l"/>
              </a:tabLst>
            </a:pPr>
            <a:r>
              <a:rPr lang="en-US" sz="2800" dirty="0">
                <a:latin typeface="+mj-lt"/>
                <a:cs typeface="Times New Roman"/>
              </a:rPr>
              <a:t>For</a:t>
            </a:r>
            <a:r>
              <a:rPr lang="en-US" sz="2800" spc="-10" dirty="0">
                <a:latin typeface="+mj-lt"/>
                <a:cs typeface="Times New Roman"/>
              </a:rPr>
              <a:t> </a:t>
            </a:r>
            <a:r>
              <a:rPr lang="en-US" sz="2800" spc="-5" dirty="0">
                <a:latin typeface="+mj-lt"/>
                <a:cs typeface="Times New Roman"/>
              </a:rPr>
              <a:t>any</a:t>
            </a:r>
            <a:r>
              <a:rPr lang="en-US" sz="2800" dirty="0">
                <a:latin typeface="+mj-lt"/>
                <a:cs typeface="Times New Roman"/>
              </a:rPr>
              <a:t> </a:t>
            </a:r>
            <a:r>
              <a:rPr lang="en-US" sz="2800" spc="5" dirty="0">
                <a:latin typeface="+mj-lt"/>
                <a:cs typeface="Times New Roman"/>
              </a:rPr>
              <a:t>job</a:t>
            </a:r>
            <a:r>
              <a:rPr lang="en-US" sz="2800" spc="-25" dirty="0">
                <a:latin typeface="+mj-lt"/>
                <a:cs typeface="Times New Roman"/>
              </a:rPr>
              <a:t> </a:t>
            </a:r>
            <a:r>
              <a:rPr lang="en-US" sz="2800" dirty="0">
                <a:latin typeface="+mj-lt"/>
                <a:cs typeface="Times New Roman"/>
              </a:rPr>
              <a:t>profit</a:t>
            </a:r>
            <a:r>
              <a:rPr lang="en-US" sz="2800" spc="-20" dirty="0">
                <a:latin typeface="+mj-lt"/>
                <a:cs typeface="Times New Roman"/>
              </a:rPr>
              <a:t> </a:t>
            </a:r>
            <a:r>
              <a:rPr lang="en-US" sz="2800" dirty="0">
                <a:latin typeface="+mj-lt"/>
                <a:cs typeface="Times New Roman"/>
              </a:rPr>
              <a:t>is earned</a:t>
            </a:r>
            <a:r>
              <a:rPr lang="en-US" sz="2800" spc="-25" dirty="0">
                <a:latin typeface="+mj-lt"/>
                <a:cs typeface="Times New Roman"/>
              </a:rPr>
              <a:t> </a:t>
            </a:r>
            <a:r>
              <a:rPr lang="en-US" sz="2800" dirty="0">
                <a:latin typeface="+mj-lt"/>
                <a:cs typeface="Times New Roman"/>
              </a:rPr>
              <a:t>if</a:t>
            </a:r>
            <a:r>
              <a:rPr lang="en-US" sz="2800" spc="-10" dirty="0">
                <a:latin typeface="+mj-lt"/>
                <a:cs typeface="Times New Roman"/>
              </a:rPr>
              <a:t> </a:t>
            </a:r>
            <a:r>
              <a:rPr lang="en-US" sz="2800" spc="-5" dirty="0">
                <a:latin typeface="+mj-lt"/>
                <a:cs typeface="Times New Roman"/>
              </a:rPr>
              <a:t>and</a:t>
            </a:r>
            <a:r>
              <a:rPr lang="en-US" sz="2800" dirty="0">
                <a:latin typeface="+mj-lt"/>
                <a:cs typeface="Times New Roman"/>
              </a:rPr>
              <a:t> only if</a:t>
            </a:r>
            <a:r>
              <a:rPr lang="en-US" sz="2800" spc="-10" dirty="0">
                <a:latin typeface="+mj-lt"/>
                <a:cs typeface="Times New Roman"/>
              </a:rPr>
              <a:t> </a:t>
            </a:r>
            <a:r>
              <a:rPr lang="en-US" sz="2800" dirty="0">
                <a:latin typeface="+mj-lt"/>
                <a:cs typeface="Times New Roman"/>
              </a:rPr>
              <a:t>the</a:t>
            </a:r>
            <a:r>
              <a:rPr lang="en-US" sz="2800" spc="-10" dirty="0">
                <a:latin typeface="+mj-lt"/>
                <a:cs typeface="Times New Roman"/>
              </a:rPr>
              <a:t> </a:t>
            </a:r>
            <a:r>
              <a:rPr lang="en-US" sz="2800" dirty="0">
                <a:latin typeface="+mj-lt"/>
                <a:cs typeface="Times New Roman"/>
              </a:rPr>
              <a:t>job</a:t>
            </a:r>
            <a:r>
              <a:rPr lang="en-US" sz="2800" spc="-25" dirty="0">
                <a:latin typeface="+mj-lt"/>
                <a:cs typeface="Times New Roman"/>
              </a:rPr>
              <a:t> </a:t>
            </a:r>
            <a:r>
              <a:rPr lang="en-US" sz="2800" dirty="0">
                <a:latin typeface="+mj-lt"/>
                <a:cs typeface="Times New Roman"/>
              </a:rPr>
              <a:t>is</a:t>
            </a:r>
            <a:r>
              <a:rPr lang="en-US" sz="2800" spc="-10" dirty="0">
                <a:latin typeface="+mj-lt"/>
                <a:cs typeface="Times New Roman"/>
              </a:rPr>
              <a:t> </a:t>
            </a:r>
            <a:r>
              <a:rPr lang="en-US" sz="2800" i="1" spc="-5" dirty="0">
                <a:solidFill>
                  <a:srgbClr val="FF0033"/>
                </a:solidFill>
                <a:latin typeface="+mj-lt"/>
                <a:cs typeface="Times New Roman"/>
              </a:rPr>
              <a:t>completed</a:t>
            </a:r>
            <a:r>
              <a:rPr lang="en-US" sz="2800" i="1" spc="-20" dirty="0">
                <a:solidFill>
                  <a:srgbClr val="FF0033"/>
                </a:solidFill>
                <a:latin typeface="+mj-lt"/>
                <a:cs typeface="Times New Roman"/>
              </a:rPr>
              <a:t> </a:t>
            </a:r>
            <a:r>
              <a:rPr lang="en-US" sz="2800" i="1" dirty="0">
                <a:solidFill>
                  <a:srgbClr val="FF0033"/>
                </a:solidFill>
                <a:latin typeface="+mj-lt"/>
                <a:cs typeface="Times New Roman"/>
              </a:rPr>
              <a:t>by </a:t>
            </a:r>
            <a:r>
              <a:rPr lang="en-US" sz="2800" i="1" spc="-585" dirty="0">
                <a:solidFill>
                  <a:srgbClr val="FF0033"/>
                </a:solidFill>
                <a:latin typeface="+mj-lt"/>
                <a:cs typeface="Times New Roman"/>
              </a:rPr>
              <a:t> </a:t>
            </a:r>
            <a:r>
              <a:rPr lang="en-US" sz="2800" i="1" dirty="0">
                <a:solidFill>
                  <a:srgbClr val="FF0033"/>
                </a:solidFill>
                <a:latin typeface="+mj-lt"/>
                <a:cs typeface="Times New Roman"/>
              </a:rPr>
              <a:t>its</a:t>
            </a:r>
            <a:r>
              <a:rPr lang="en-US" sz="2800" i="1" spc="-5" dirty="0">
                <a:solidFill>
                  <a:srgbClr val="FF0033"/>
                </a:solidFill>
                <a:latin typeface="+mj-lt"/>
                <a:cs typeface="Times New Roman"/>
              </a:rPr>
              <a:t> </a:t>
            </a:r>
            <a:r>
              <a:rPr lang="en-US" sz="2800" i="1" dirty="0">
                <a:solidFill>
                  <a:srgbClr val="FF0033"/>
                </a:solidFill>
                <a:latin typeface="+mj-lt"/>
                <a:cs typeface="Times New Roman"/>
              </a:rPr>
              <a:t>deadline</a:t>
            </a:r>
            <a:r>
              <a:rPr lang="en-US" sz="2800" dirty="0">
                <a:latin typeface="+mj-lt"/>
                <a:cs typeface="Times New Roman"/>
              </a:rPr>
              <a:t>.</a:t>
            </a:r>
          </a:p>
          <a:p>
            <a:pPr marL="469265" marR="5080" indent="-457200">
              <a:lnSpc>
                <a:spcPct val="100000"/>
              </a:lnSpc>
              <a:spcBef>
                <a:spcPts val="575"/>
              </a:spcBef>
              <a:tabLst>
                <a:tab pos="355600" algn="l"/>
              </a:tabLst>
            </a:pPr>
            <a:r>
              <a:rPr lang="en-US" sz="2800" spc="-5" dirty="0">
                <a:latin typeface="+mj-lt"/>
                <a:cs typeface="Times New Roman"/>
              </a:rPr>
              <a:t>To complete</a:t>
            </a:r>
            <a:r>
              <a:rPr lang="en-US" sz="2800" spc="-10" dirty="0">
                <a:latin typeface="+mj-lt"/>
                <a:cs typeface="Times New Roman"/>
              </a:rPr>
              <a:t> </a:t>
            </a:r>
            <a:r>
              <a:rPr lang="en-US" sz="2800" dirty="0">
                <a:latin typeface="+mj-lt"/>
                <a:cs typeface="Times New Roman"/>
              </a:rPr>
              <a:t>a</a:t>
            </a:r>
            <a:r>
              <a:rPr lang="en-US" sz="2800" spc="-15" dirty="0">
                <a:latin typeface="+mj-lt"/>
                <a:cs typeface="Times New Roman"/>
              </a:rPr>
              <a:t> </a:t>
            </a:r>
            <a:r>
              <a:rPr lang="en-US" sz="2800" dirty="0">
                <a:latin typeface="+mj-lt"/>
                <a:cs typeface="Times New Roman"/>
              </a:rPr>
              <a:t>job, a</a:t>
            </a:r>
            <a:r>
              <a:rPr lang="en-US" sz="2800" spc="-10" dirty="0">
                <a:latin typeface="+mj-lt"/>
                <a:cs typeface="Times New Roman"/>
              </a:rPr>
              <a:t> </a:t>
            </a:r>
            <a:r>
              <a:rPr lang="en-US" sz="2800" dirty="0">
                <a:latin typeface="+mj-lt"/>
                <a:cs typeface="Times New Roman"/>
              </a:rPr>
              <a:t>job</a:t>
            </a:r>
            <a:r>
              <a:rPr lang="en-US" sz="2800" spc="-5" dirty="0">
                <a:latin typeface="+mj-lt"/>
                <a:cs typeface="Times New Roman"/>
              </a:rPr>
              <a:t> has</a:t>
            </a:r>
            <a:r>
              <a:rPr lang="en-US" sz="2800" dirty="0">
                <a:latin typeface="+mj-lt"/>
                <a:cs typeface="Times New Roman"/>
              </a:rPr>
              <a:t> to be</a:t>
            </a:r>
            <a:r>
              <a:rPr lang="en-US" sz="2800" spc="-15" dirty="0">
                <a:latin typeface="+mj-lt"/>
                <a:cs typeface="Times New Roman"/>
              </a:rPr>
              <a:t> </a:t>
            </a:r>
            <a:r>
              <a:rPr lang="en-US" sz="2800" dirty="0">
                <a:latin typeface="+mj-lt"/>
                <a:cs typeface="Times New Roman"/>
              </a:rPr>
              <a:t>processed</a:t>
            </a:r>
            <a:r>
              <a:rPr lang="en-US" sz="2800" spc="-25" dirty="0">
                <a:latin typeface="+mj-lt"/>
                <a:cs typeface="Times New Roman"/>
              </a:rPr>
              <a:t> </a:t>
            </a:r>
            <a:r>
              <a:rPr lang="en-US" sz="2800" dirty="0">
                <a:latin typeface="+mj-lt"/>
                <a:cs typeface="Times New Roman"/>
              </a:rPr>
              <a:t>by a</a:t>
            </a:r>
            <a:r>
              <a:rPr lang="en-US" sz="2800" spc="-15" dirty="0">
                <a:latin typeface="+mj-lt"/>
                <a:cs typeface="Times New Roman"/>
              </a:rPr>
              <a:t> </a:t>
            </a:r>
            <a:r>
              <a:rPr lang="en-US" sz="2800" spc="-5" dirty="0">
                <a:latin typeface="+mj-lt"/>
                <a:cs typeface="Times New Roman"/>
              </a:rPr>
              <a:t>machine</a:t>
            </a:r>
            <a:r>
              <a:rPr lang="en-US" sz="2800" spc="-10" dirty="0">
                <a:latin typeface="+mj-lt"/>
                <a:cs typeface="Times New Roman"/>
              </a:rPr>
              <a:t> </a:t>
            </a:r>
            <a:r>
              <a:rPr lang="en-US" sz="2800" spc="-5" dirty="0">
                <a:latin typeface="+mj-lt"/>
                <a:cs typeface="Times New Roman"/>
              </a:rPr>
              <a:t>for</a:t>
            </a:r>
            <a:r>
              <a:rPr lang="en-US" sz="2800" spc="15" dirty="0">
                <a:latin typeface="+mj-lt"/>
                <a:cs typeface="Times New Roman"/>
              </a:rPr>
              <a:t> </a:t>
            </a:r>
            <a:r>
              <a:rPr lang="en-US" sz="2800" i="1" dirty="0">
                <a:solidFill>
                  <a:srgbClr val="FF0033"/>
                </a:solidFill>
                <a:latin typeface="+mj-lt"/>
                <a:cs typeface="Times New Roman"/>
              </a:rPr>
              <a:t>one </a:t>
            </a:r>
            <a:r>
              <a:rPr lang="en-US" sz="2800" i="1" spc="-585" dirty="0">
                <a:solidFill>
                  <a:srgbClr val="FF0033"/>
                </a:solidFill>
                <a:latin typeface="+mj-lt"/>
                <a:cs typeface="Times New Roman"/>
              </a:rPr>
              <a:t> </a:t>
            </a:r>
            <a:r>
              <a:rPr lang="en-US" sz="2800" i="1" dirty="0">
                <a:solidFill>
                  <a:srgbClr val="FF0033"/>
                </a:solidFill>
                <a:latin typeface="+mj-lt"/>
                <a:cs typeface="Times New Roman"/>
              </a:rPr>
              <a:t>unit</a:t>
            </a:r>
            <a:r>
              <a:rPr lang="en-US" sz="2800" i="1" spc="-25" dirty="0">
                <a:solidFill>
                  <a:srgbClr val="FF0033"/>
                </a:solidFill>
                <a:latin typeface="+mj-lt"/>
                <a:cs typeface="Times New Roman"/>
              </a:rPr>
              <a:t> </a:t>
            </a:r>
            <a:r>
              <a:rPr lang="en-US" sz="2800" dirty="0">
                <a:latin typeface="+mj-lt"/>
                <a:cs typeface="Times New Roman"/>
              </a:rPr>
              <a:t>of</a:t>
            </a:r>
            <a:r>
              <a:rPr lang="en-US" sz="2800" spc="-10" dirty="0">
                <a:latin typeface="+mj-lt"/>
                <a:cs typeface="Times New Roman"/>
              </a:rPr>
              <a:t> </a:t>
            </a:r>
            <a:r>
              <a:rPr lang="en-US" sz="2800" dirty="0">
                <a:latin typeface="+mj-lt"/>
                <a:cs typeface="Times New Roman"/>
              </a:rPr>
              <a:t>time.</a:t>
            </a:r>
          </a:p>
          <a:p>
            <a:pPr marL="469900" indent="-457200">
              <a:lnSpc>
                <a:spcPct val="100000"/>
              </a:lnSpc>
              <a:spcBef>
                <a:spcPts val="580"/>
              </a:spcBef>
              <a:tabLst>
                <a:tab pos="355600" algn="l"/>
              </a:tabLst>
            </a:pPr>
            <a:r>
              <a:rPr lang="en-US" sz="2800" spc="-5" dirty="0">
                <a:latin typeface="+mj-lt"/>
                <a:cs typeface="Times New Roman"/>
              </a:rPr>
              <a:t>Only </a:t>
            </a:r>
            <a:r>
              <a:rPr lang="en-US" sz="2800" i="1" dirty="0">
                <a:solidFill>
                  <a:srgbClr val="FF0033"/>
                </a:solidFill>
                <a:latin typeface="+mj-lt"/>
                <a:cs typeface="Times New Roman"/>
              </a:rPr>
              <a:t>one</a:t>
            </a:r>
            <a:r>
              <a:rPr lang="en-US" sz="2800" i="1" spc="10" dirty="0">
                <a:solidFill>
                  <a:srgbClr val="FF0033"/>
                </a:solidFill>
                <a:latin typeface="+mj-lt"/>
                <a:cs typeface="Times New Roman"/>
              </a:rPr>
              <a:t> </a:t>
            </a:r>
            <a:r>
              <a:rPr lang="en-US" sz="2800" i="1" spc="-5" dirty="0">
                <a:solidFill>
                  <a:srgbClr val="FF0033"/>
                </a:solidFill>
                <a:latin typeface="+mj-lt"/>
                <a:cs typeface="Times New Roman"/>
              </a:rPr>
              <a:t>machine</a:t>
            </a:r>
            <a:r>
              <a:rPr lang="en-US" sz="2800" i="1" spc="-10" dirty="0">
                <a:solidFill>
                  <a:srgbClr val="FF0033"/>
                </a:solidFill>
                <a:latin typeface="+mj-lt"/>
                <a:cs typeface="Times New Roman"/>
              </a:rPr>
              <a:t> </a:t>
            </a:r>
            <a:r>
              <a:rPr lang="en-US" sz="2800" dirty="0">
                <a:latin typeface="+mj-lt"/>
                <a:cs typeface="Times New Roman"/>
              </a:rPr>
              <a:t>is </a:t>
            </a:r>
            <a:r>
              <a:rPr lang="en-US" sz="2800" spc="-5" dirty="0">
                <a:latin typeface="+mj-lt"/>
                <a:cs typeface="Times New Roman"/>
              </a:rPr>
              <a:t>available</a:t>
            </a:r>
            <a:r>
              <a:rPr lang="en-US" sz="2800" spc="-15" dirty="0">
                <a:latin typeface="+mj-lt"/>
                <a:cs typeface="Times New Roman"/>
              </a:rPr>
              <a:t> </a:t>
            </a:r>
            <a:r>
              <a:rPr lang="en-US" sz="2800" spc="-5" dirty="0">
                <a:latin typeface="+mj-lt"/>
                <a:cs typeface="Times New Roman"/>
              </a:rPr>
              <a:t>for</a:t>
            </a:r>
            <a:r>
              <a:rPr lang="en-US" sz="2800" spc="-10" dirty="0">
                <a:latin typeface="+mj-lt"/>
                <a:cs typeface="Times New Roman"/>
              </a:rPr>
              <a:t> </a:t>
            </a:r>
            <a:r>
              <a:rPr lang="en-US" sz="2800" dirty="0">
                <a:latin typeface="+mj-lt"/>
                <a:cs typeface="Times New Roman"/>
              </a:rPr>
              <a:t>processing</a:t>
            </a:r>
            <a:r>
              <a:rPr lang="en-US" sz="2800" spc="-25" dirty="0">
                <a:latin typeface="+mj-lt"/>
                <a:cs typeface="Times New Roman"/>
              </a:rPr>
              <a:t> </a:t>
            </a:r>
            <a:r>
              <a:rPr lang="en-US" sz="2800" dirty="0">
                <a:latin typeface="+mj-lt"/>
                <a:cs typeface="Times New Roman"/>
              </a:rPr>
              <a:t>jobs.</a:t>
            </a:r>
          </a:p>
          <a:p>
            <a:pPr marL="469265" marR="413384" indent="-457200">
              <a:lnSpc>
                <a:spcPct val="100000"/>
              </a:lnSpc>
              <a:spcBef>
                <a:spcPts val="575"/>
              </a:spcBef>
              <a:tabLst>
                <a:tab pos="355600" algn="l"/>
              </a:tabLst>
            </a:pPr>
            <a:r>
              <a:rPr lang="en-US" sz="2800" dirty="0">
                <a:latin typeface="+mj-lt"/>
                <a:cs typeface="Times New Roman"/>
              </a:rPr>
              <a:t>A </a:t>
            </a:r>
            <a:r>
              <a:rPr lang="en-US" sz="2800" i="1" dirty="0">
                <a:solidFill>
                  <a:srgbClr val="FF0033"/>
                </a:solidFill>
                <a:latin typeface="+mj-lt"/>
                <a:cs typeface="Times New Roman"/>
              </a:rPr>
              <a:t>feasible</a:t>
            </a:r>
            <a:r>
              <a:rPr lang="en-US" sz="2800" i="1" spc="-60" dirty="0">
                <a:solidFill>
                  <a:srgbClr val="FF0033"/>
                </a:solidFill>
                <a:latin typeface="+mj-lt"/>
                <a:cs typeface="Times New Roman"/>
              </a:rPr>
              <a:t> </a:t>
            </a:r>
            <a:r>
              <a:rPr lang="en-US" sz="2800" i="1" dirty="0">
                <a:solidFill>
                  <a:srgbClr val="FF0033"/>
                </a:solidFill>
                <a:latin typeface="+mj-lt"/>
                <a:cs typeface="Times New Roman"/>
              </a:rPr>
              <a:t>solution</a:t>
            </a:r>
            <a:r>
              <a:rPr lang="en-US" sz="2800" i="1" spc="-25" dirty="0">
                <a:solidFill>
                  <a:srgbClr val="FF0033"/>
                </a:solidFill>
                <a:latin typeface="+mj-lt"/>
                <a:cs typeface="Times New Roman"/>
              </a:rPr>
              <a:t> </a:t>
            </a:r>
            <a:r>
              <a:rPr lang="en-US" sz="2800" dirty="0">
                <a:latin typeface="+mj-lt"/>
                <a:cs typeface="Times New Roman"/>
              </a:rPr>
              <a:t>of</a:t>
            </a:r>
            <a:r>
              <a:rPr lang="en-US" sz="2800" spc="-10" dirty="0">
                <a:latin typeface="+mj-lt"/>
                <a:cs typeface="Times New Roman"/>
              </a:rPr>
              <a:t> </a:t>
            </a:r>
            <a:r>
              <a:rPr lang="en-US" sz="2800" spc="5" dirty="0">
                <a:latin typeface="+mj-lt"/>
                <a:cs typeface="Times New Roman"/>
              </a:rPr>
              <a:t>this</a:t>
            </a:r>
            <a:r>
              <a:rPr lang="en-US" sz="2800" spc="-25" dirty="0">
                <a:latin typeface="+mj-lt"/>
                <a:cs typeface="Times New Roman"/>
              </a:rPr>
              <a:t> </a:t>
            </a:r>
            <a:r>
              <a:rPr lang="en-US" sz="2800" dirty="0">
                <a:latin typeface="+mj-lt"/>
                <a:cs typeface="Times New Roman"/>
              </a:rPr>
              <a:t>problem</a:t>
            </a:r>
            <a:r>
              <a:rPr lang="en-US" sz="2800" spc="-45" dirty="0">
                <a:latin typeface="+mj-lt"/>
                <a:cs typeface="Times New Roman"/>
              </a:rPr>
              <a:t> </a:t>
            </a:r>
            <a:r>
              <a:rPr lang="en-US" sz="2800" dirty="0">
                <a:latin typeface="+mj-lt"/>
                <a:cs typeface="Times New Roman"/>
              </a:rPr>
              <a:t>is a </a:t>
            </a:r>
            <a:r>
              <a:rPr lang="en-US" sz="2800" i="1" dirty="0">
                <a:solidFill>
                  <a:srgbClr val="FF0033"/>
                </a:solidFill>
                <a:latin typeface="+mj-lt"/>
                <a:cs typeface="Times New Roman"/>
              </a:rPr>
              <a:t>subset</a:t>
            </a:r>
            <a:r>
              <a:rPr lang="en-US" sz="2800" i="1" spc="-20" dirty="0">
                <a:solidFill>
                  <a:srgbClr val="FF0033"/>
                </a:solidFill>
                <a:latin typeface="+mj-lt"/>
                <a:cs typeface="Times New Roman"/>
              </a:rPr>
              <a:t> </a:t>
            </a:r>
            <a:r>
              <a:rPr lang="en-US" sz="2800" i="1" dirty="0">
                <a:solidFill>
                  <a:srgbClr val="FF0033"/>
                </a:solidFill>
                <a:latin typeface="+mj-lt"/>
                <a:cs typeface="Times New Roman"/>
              </a:rPr>
              <a:t>of</a:t>
            </a:r>
            <a:r>
              <a:rPr lang="en-US" sz="2800" i="1" spc="-20" dirty="0">
                <a:solidFill>
                  <a:srgbClr val="FF0033"/>
                </a:solidFill>
                <a:latin typeface="+mj-lt"/>
                <a:cs typeface="Times New Roman"/>
              </a:rPr>
              <a:t> </a:t>
            </a:r>
            <a:r>
              <a:rPr lang="en-US" sz="2800" i="1" spc="5" dirty="0">
                <a:solidFill>
                  <a:srgbClr val="FF0033"/>
                </a:solidFill>
                <a:latin typeface="+mj-lt"/>
                <a:cs typeface="Times New Roman"/>
              </a:rPr>
              <a:t>jobs</a:t>
            </a:r>
            <a:r>
              <a:rPr lang="en-US" sz="2800" i="1" spc="-15" dirty="0">
                <a:solidFill>
                  <a:srgbClr val="FF0033"/>
                </a:solidFill>
                <a:latin typeface="+mj-lt"/>
                <a:cs typeface="Times New Roman"/>
              </a:rPr>
              <a:t> </a:t>
            </a:r>
            <a:r>
              <a:rPr lang="en-US" sz="2800" spc="-5" dirty="0">
                <a:latin typeface="+mj-lt"/>
                <a:cs typeface="Times New Roman"/>
              </a:rPr>
              <a:t>such</a:t>
            </a:r>
            <a:r>
              <a:rPr lang="en-US" sz="2800" dirty="0">
                <a:latin typeface="+mj-lt"/>
                <a:cs typeface="Times New Roman"/>
              </a:rPr>
              <a:t> that </a:t>
            </a:r>
            <a:r>
              <a:rPr lang="en-US" sz="2800" spc="-585" dirty="0">
                <a:latin typeface="+mj-lt"/>
                <a:cs typeface="Times New Roman"/>
              </a:rPr>
              <a:t> </a:t>
            </a:r>
            <a:r>
              <a:rPr lang="en-US" sz="2800" spc="-5" dirty="0">
                <a:latin typeface="+mj-lt"/>
                <a:cs typeface="Times New Roman"/>
              </a:rPr>
              <a:t>each </a:t>
            </a:r>
            <a:r>
              <a:rPr lang="en-US" sz="2800" dirty="0">
                <a:latin typeface="+mj-lt"/>
                <a:cs typeface="Times New Roman"/>
              </a:rPr>
              <a:t>job</a:t>
            </a:r>
            <a:r>
              <a:rPr lang="en-US" sz="2800" spc="-25" dirty="0">
                <a:latin typeface="+mj-lt"/>
                <a:cs typeface="Times New Roman"/>
              </a:rPr>
              <a:t> </a:t>
            </a:r>
            <a:r>
              <a:rPr lang="en-US" sz="2800" spc="10" dirty="0">
                <a:latin typeface="+mj-lt"/>
                <a:cs typeface="Times New Roman"/>
              </a:rPr>
              <a:t>in</a:t>
            </a:r>
            <a:r>
              <a:rPr lang="en-US" sz="2800" spc="-30" dirty="0">
                <a:latin typeface="+mj-lt"/>
                <a:cs typeface="Times New Roman"/>
              </a:rPr>
              <a:t> </a:t>
            </a:r>
            <a:r>
              <a:rPr lang="en-US" sz="2800" dirty="0">
                <a:latin typeface="+mj-lt"/>
                <a:cs typeface="Times New Roman"/>
              </a:rPr>
              <a:t>this </a:t>
            </a:r>
            <a:r>
              <a:rPr lang="en-US" sz="2800" spc="-5" dirty="0">
                <a:latin typeface="+mj-lt"/>
                <a:cs typeface="Times New Roman"/>
              </a:rPr>
              <a:t>subset</a:t>
            </a:r>
            <a:r>
              <a:rPr lang="en-US" sz="2800" spc="5" dirty="0">
                <a:latin typeface="+mj-lt"/>
                <a:cs typeface="Times New Roman"/>
              </a:rPr>
              <a:t> </a:t>
            </a:r>
            <a:r>
              <a:rPr lang="en-US" sz="2800" dirty="0">
                <a:latin typeface="+mj-lt"/>
                <a:cs typeface="Times New Roman"/>
              </a:rPr>
              <a:t>can</a:t>
            </a:r>
            <a:r>
              <a:rPr lang="en-US" sz="2800" spc="-30" dirty="0">
                <a:latin typeface="+mj-lt"/>
                <a:cs typeface="Times New Roman"/>
              </a:rPr>
              <a:t> </a:t>
            </a:r>
            <a:r>
              <a:rPr lang="en-US" sz="2800" dirty="0">
                <a:latin typeface="+mj-lt"/>
                <a:cs typeface="Times New Roman"/>
              </a:rPr>
              <a:t>be</a:t>
            </a:r>
            <a:r>
              <a:rPr lang="en-US" sz="2800" spc="-10" dirty="0">
                <a:latin typeface="+mj-lt"/>
                <a:cs typeface="Times New Roman"/>
              </a:rPr>
              <a:t> </a:t>
            </a:r>
            <a:r>
              <a:rPr lang="en-US" sz="2800" dirty="0">
                <a:latin typeface="+mj-lt"/>
                <a:cs typeface="Times New Roman"/>
              </a:rPr>
              <a:t>completed</a:t>
            </a:r>
            <a:r>
              <a:rPr lang="en-US" sz="2800" spc="-25" dirty="0">
                <a:latin typeface="+mj-lt"/>
                <a:cs typeface="Times New Roman"/>
              </a:rPr>
              <a:t> </a:t>
            </a:r>
            <a:r>
              <a:rPr lang="en-US" sz="2800" dirty="0">
                <a:latin typeface="+mj-lt"/>
                <a:cs typeface="Times New Roman"/>
              </a:rPr>
              <a:t>by</a:t>
            </a:r>
            <a:r>
              <a:rPr lang="en-US" sz="2800" spc="-5" dirty="0">
                <a:latin typeface="+mj-lt"/>
                <a:cs typeface="Times New Roman"/>
              </a:rPr>
              <a:t> </a:t>
            </a:r>
            <a:r>
              <a:rPr lang="en-US" sz="2800" dirty="0">
                <a:latin typeface="+mj-lt"/>
                <a:cs typeface="Times New Roman"/>
              </a:rPr>
              <a:t>its</a:t>
            </a:r>
            <a:r>
              <a:rPr lang="en-US" sz="2800" spc="-25" dirty="0">
                <a:latin typeface="+mj-lt"/>
                <a:cs typeface="Times New Roman"/>
              </a:rPr>
              <a:t> </a:t>
            </a:r>
            <a:r>
              <a:rPr lang="en-US" sz="2800" dirty="0">
                <a:latin typeface="+mj-lt"/>
                <a:cs typeface="Times New Roman"/>
              </a:rPr>
              <a:t>deadline</a:t>
            </a:r>
          </a:p>
          <a:p>
            <a:pPr marL="469900" indent="-457200">
              <a:lnSpc>
                <a:spcPct val="100000"/>
              </a:lnSpc>
              <a:spcBef>
                <a:spcPts val="575"/>
              </a:spcBef>
              <a:tabLst>
                <a:tab pos="355600" algn="l"/>
              </a:tabLst>
            </a:pPr>
            <a:r>
              <a:rPr lang="en-US" sz="2800" spc="-5" dirty="0">
                <a:latin typeface="+mj-lt"/>
                <a:cs typeface="Times New Roman"/>
              </a:rPr>
              <a:t>The</a:t>
            </a:r>
            <a:r>
              <a:rPr lang="en-US" sz="2800" spc="-10" dirty="0">
                <a:latin typeface="+mj-lt"/>
                <a:cs typeface="Times New Roman"/>
              </a:rPr>
              <a:t> </a:t>
            </a:r>
            <a:r>
              <a:rPr lang="en-US" sz="2800" i="1" dirty="0">
                <a:solidFill>
                  <a:srgbClr val="FF0033"/>
                </a:solidFill>
                <a:latin typeface="+mj-lt"/>
                <a:cs typeface="Times New Roman"/>
              </a:rPr>
              <a:t>optimal</a:t>
            </a:r>
            <a:r>
              <a:rPr lang="en-US" sz="2800" i="1" spc="-20" dirty="0">
                <a:solidFill>
                  <a:srgbClr val="FF0033"/>
                </a:solidFill>
                <a:latin typeface="+mj-lt"/>
                <a:cs typeface="Times New Roman"/>
              </a:rPr>
              <a:t> </a:t>
            </a:r>
            <a:r>
              <a:rPr lang="en-US" sz="2800" i="1" dirty="0">
                <a:solidFill>
                  <a:srgbClr val="FF0033"/>
                </a:solidFill>
                <a:latin typeface="+mj-lt"/>
                <a:cs typeface="Times New Roman"/>
              </a:rPr>
              <a:t>solution</a:t>
            </a:r>
            <a:r>
              <a:rPr lang="en-US" sz="2800" i="1" spc="-15" dirty="0">
                <a:solidFill>
                  <a:srgbClr val="FF0033"/>
                </a:solidFill>
                <a:latin typeface="+mj-lt"/>
                <a:cs typeface="Times New Roman"/>
              </a:rPr>
              <a:t> </a:t>
            </a:r>
            <a:r>
              <a:rPr lang="en-US" sz="2800" dirty="0">
                <a:latin typeface="+mj-lt"/>
                <a:cs typeface="Times New Roman"/>
              </a:rPr>
              <a:t>is a</a:t>
            </a:r>
            <a:r>
              <a:rPr lang="en-US" sz="2800" spc="-35" dirty="0">
                <a:latin typeface="+mj-lt"/>
                <a:cs typeface="Times New Roman"/>
              </a:rPr>
              <a:t> </a:t>
            </a:r>
            <a:r>
              <a:rPr lang="en-US" sz="2800" spc="-5" dirty="0">
                <a:latin typeface="+mj-lt"/>
                <a:cs typeface="Times New Roman"/>
              </a:rPr>
              <a:t>feasible </a:t>
            </a:r>
            <a:r>
              <a:rPr lang="en-US" sz="2800" dirty="0">
                <a:latin typeface="+mj-lt"/>
                <a:cs typeface="Times New Roman"/>
              </a:rPr>
              <a:t>solution</a:t>
            </a:r>
            <a:r>
              <a:rPr lang="en-US" sz="2800" spc="-25" dirty="0">
                <a:latin typeface="+mj-lt"/>
                <a:cs typeface="Times New Roman"/>
              </a:rPr>
              <a:t> </a:t>
            </a:r>
            <a:r>
              <a:rPr lang="en-US" sz="2800" dirty="0">
                <a:latin typeface="+mj-lt"/>
                <a:cs typeface="Times New Roman"/>
              </a:rPr>
              <a:t>which </a:t>
            </a:r>
            <a:r>
              <a:rPr lang="en-US" sz="2800" spc="-10" dirty="0">
                <a:latin typeface="+mj-lt"/>
                <a:cs typeface="Times New Roman"/>
              </a:rPr>
              <a:t>will </a:t>
            </a:r>
            <a:r>
              <a:rPr lang="en-US" sz="2800" i="1" spc="-5" dirty="0">
                <a:solidFill>
                  <a:srgbClr val="FF0033"/>
                </a:solidFill>
                <a:latin typeface="+mj-lt"/>
                <a:cs typeface="Times New Roman"/>
              </a:rPr>
              <a:t>maximize</a:t>
            </a:r>
            <a:r>
              <a:rPr lang="en-US" i="1" spc="-5" dirty="0">
                <a:solidFill>
                  <a:srgbClr val="FF0033"/>
                </a:solidFill>
                <a:latin typeface="+mj-lt"/>
                <a:cs typeface="Times New Roman"/>
              </a:rPr>
              <a:t> </a:t>
            </a:r>
            <a:r>
              <a:rPr lang="en-US" sz="2800" dirty="0">
                <a:latin typeface="+mj-lt"/>
                <a:cs typeface="Times New Roman"/>
              </a:rPr>
              <a:t>the</a:t>
            </a:r>
            <a:r>
              <a:rPr lang="en-US" sz="2800" spc="-30" dirty="0">
                <a:latin typeface="+mj-lt"/>
                <a:cs typeface="Times New Roman"/>
              </a:rPr>
              <a:t> </a:t>
            </a:r>
            <a:r>
              <a:rPr lang="en-US" sz="2800" dirty="0">
                <a:latin typeface="+mj-lt"/>
                <a:cs typeface="Times New Roman"/>
              </a:rPr>
              <a:t>total</a:t>
            </a:r>
            <a:r>
              <a:rPr lang="en-US" sz="2800" spc="-65" dirty="0">
                <a:latin typeface="+mj-lt"/>
                <a:cs typeface="Times New Roman"/>
              </a:rPr>
              <a:t> </a:t>
            </a:r>
            <a:r>
              <a:rPr lang="en-US" sz="2800" dirty="0">
                <a:latin typeface="+mj-lt"/>
                <a:cs typeface="Times New Roman"/>
              </a:rPr>
              <a:t>profit.</a:t>
            </a:r>
          </a:p>
          <a:p>
            <a:pPr marL="469265" marR="119380" indent="-457200">
              <a:lnSpc>
                <a:spcPct val="100000"/>
              </a:lnSpc>
              <a:spcBef>
                <a:spcPts val="575"/>
              </a:spcBef>
              <a:tabLst>
                <a:tab pos="355600" algn="l"/>
                <a:tab pos="2729865" algn="l"/>
              </a:tabLst>
            </a:pPr>
            <a:r>
              <a:rPr lang="en-US" sz="2800" i="1" dirty="0">
                <a:latin typeface="+mj-lt"/>
                <a:cs typeface="Times New Roman"/>
              </a:rPr>
              <a:t>The</a:t>
            </a:r>
            <a:r>
              <a:rPr lang="en-US" sz="2800" i="1" spc="-10" dirty="0">
                <a:latin typeface="+mj-lt"/>
                <a:cs typeface="Times New Roman"/>
              </a:rPr>
              <a:t> </a:t>
            </a:r>
            <a:r>
              <a:rPr lang="en-US" sz="2800" i="1" dirty="0">
                <a:solidFill>
                  <a:srgbClr val="FF0033"/>
                </a:solidFill>
                <a:latin typeface="+mj-lt"/>
                <a:cs typeface="Times New Roman"/>
              </a:rPr>
              <a:t>objective</a:t>
            </a:r>
            <a:r>
              <a:rPr lang="en-US" sz="2800" i="1" spc="-30" dirty="0">
                <a:solidFill>
                  <a:srgbClr val="FF0033"/>
                </a:solidFill>
                <a:latin typeface="+mj-lt"/>
                <a:cs typeface="Times New Roman"/>
              </a:rPr>
              <a:t> </a:t>
            </a:r>
            <a:r>
              <a:rPr lang="en-US" sz="2800" i="1" dirty="0">
                <a:latin typeface="+mj-lt"/>
                <a:cs typeface="Times New Roman"/>
              </a:rPr>
              <a:t>is</a:t>
            </a:r>
            <a:r>
              <a:rPr lang="en-US" sz="2800" i="1" spc="5" dirty="0">
                <a:latin typeface="+mj-lt"/>
                <a:cs typeface="Times New Roman"/>
              </a:rPr>
              <a:t> </a:t>
            </a:r>
            <a:r>
              <a:rPr lang="en-US" sz="2800" i="1" dirty="0">
                <a:latin typeface="+mj-lt"/>
                <a:cs typeface="Times New Roman"/>
              </a:rPr>
              <a:t>to find</a:t>
            </a:r>
            <a:r>
              <a:rPr lang="en-US" sz="2800" i="1" spc="-5" dirty="0">
                <a:latin typeface="+mj-lt"/>
                <a:cs typeface="Times New Roman"/>
              </a:rPr>
              <a:t> </a:t>
            </a:r>
            <a:r>
              <a:rPr lang="en-US" sz="2800" i="1" dirty="0">
                <a:latin typeface="+mj-lt"/>
                <a:cs typeface="Times New Roman"/>
              </a:rPr>
              <a:t>an</a:t>
            </a:r>
            <a:r>
              <a:rPr lang="en-US" sz="2800" i="1" spc="-25" dirty="0">
                <a:latin typeface="+mj-lt"/>
                <a:cs typeface="Times New Roman"/>
              </a:rPr>
              <a:t> </a:t>
            </a:r>
            <a:r>
              <a:rPr lang="en-US" sz="2800" i="1" spc="-5" dirty="0">
                <a:solidFill>
                  <a:srgbClr val="FF0033"/>
                </a:solidFill>
                <a:latin typeface="+mj-lt"/>
                <a:cs typeface="Times New Roman"/>
              </a:rPr>
              <a:t>order</a:t>
            </a:r>
            <a:r>
              <a:rPr lang="en-US" sz="2800" i="1" spc="20" dirty="0">
                <a:solidFill>
                  <a:srgbClr val="FF0033"/>
                </a:solidFill>
                <a:latin typeface="+mj-lt"/>
                <a:cs typeface="Times New Roman"/>
              </a:rPr>
              <a:t> </a:t>
            </a:r>
            <a:r>
              <a:rPr lang="en-US" sz="2800" i="1" dirty="0">
                <a:solidFill>
                  <a:srgbClr val="FF0033"/>
                </a:solidFill>
                <a:latin typeface="+mj-lt"/>
                <a:cs typeface="Times New Roman"/>
              </a:rPr>
              <a:t>of</a:t>
            </a:r>
            <a:r>
              <a:rPr lang="en-US" sz="2800" i="1" spc="-30" dirty="0">
                <a:solidFill>
                  <a:srgbClr val="FF0033"/>
                </a:solidFill>
                <a:latin typeface="+mj-lt"/>
                <a:cs typeface="Times New Roman"/>
              </a:rPr>
              <a:t> </a:t>
            </a:r>
            <a:r>
              <a:rPr lang="en-US" sz="2800" i="1" dirty="0">
                <a:solidFill>
                  <a:srgbClr val="FF0033"/>
                </a:solidFill>
                <a:latin typeface="+mj-lt"/>
                <a:cs typeface="Times New Roman"/>
              </a:rPr>
              <a:t>processing</a:t>
            </a:r>
            <a:r>
              <a:rPr lang="en-US" sz="2800" i="1" spc="-30" dirty="0">
                <a:solidFill>
                  <a:srgbClr val="FF0033"/>
                </a:solidFill>
                <a:latin typeface="+mj-lt"/>
                <a:cs typeface="Times New Roman"/>
              </a:rPr>
              <a:t> </a:t>
            </a:r>
            <a:r>
              <a:rPr lang="en-US" sz="2800" i="1" dirty="0">
                <a:solidFill>
                  <a:srgbClr val="FF0033"/>
                </a:solidFill>
                <a:latin typeface="+mj-lt"/>
                <a:cs typeface="Times New Roman"/>
              </a:rPr>
              <a:t>of jobs</a:t>
            </a:r>
            <a:r>
              <a:rPr lang="en-US" sz="2800" i="1" spc="-25" dirty="0">
                <a:solidFill>
                  <a:srgbClr val="FF0033"/>
                </a:solidFill>
                <a:latin typeface="+mj-lt"/>
                <a:cs typeface="Times New Roman"/>
              </a:rPr>
              <a:t> </a:t>
            </a:r>
            <a:r>
              <a:rPr lang="en-US" sz="2800" i="1" dirty="0">
                <a:latin typeface="+mj-lt"/>
                <a:cs typeface="Times New Roman"/>
              </a:rPr>
              <a:t>which</a:t>
            </a:r>
            <a:r>
              <a:rPr lang="en-US" sz="2800" i="1" spc="-5" dirty="0">
                <a:latin typeface="+mj-lt"/>
                <a:cs typeface="Times New Roman"/>
              </a:rPr>
              <a:t> will </a:t>
            </a:r>
            <a:r>
              <a:rPr lang="en-US" sz="2800" i="1" spc="-585" dirty="0">
                <a:latin typeface="+mj-lt"/>
                <a:cs typeface="Times New Roman"/>
              </a:rPr>
              <a:t> </a:t>
            </a:r>
            <a:r>
              <a:rPr lang="en-US" sz="2800" i="1" spc="-5" dirty="0">
                <a:latin typeface="+mj-lt"/>
                <a:cs typeface="Times New Roman"/>
              </a:rPr>
              <a:t>maximize</a:t>
            </a:r>
            <a:r>
              <a:rPr lang="en-US" sz="2800" i="1" spc="5" dirty="0">
                <a:latin typeface="+mj-lt"/>
                <a:cs typeface="Times New Roman"/>
              </a:rPr>
              <a:t> </a:t>
            </a:r>
            <a:r>
              <a:rPr lang="en-US" sz="2800" i="1" dirty="0">
                <a:latin typeface="+mj-lt"/>
                <a:cs typeface="Times New Roman"/>
              </a:rPr>
              <a:t>the</a:t>
            </a:r>
            <a:r>
              <a:rPr lang="en-US" sz="2800" i="1" spc="-10" dirty="0">
                <a:latin typeface="+mj-lt"/>
                <a:cs typeface="Times New Roman"/>
              </a:rPr>
              <a:t> </a:t>
            </a:r>
            <a:r>
              <a:rPr lang="en-US" sz="2800" i="1" dirty="0">
                <a:latin typeface="+mj-lt"/>
                <a:cs typeface="Times New Roman"/>
              </a:rPr>
              <a:t>total</a:t>
            </a:r>
            <a:r>
              <a:rPr lang="en-US" sz="2800" i="1" spc="-20" dirty="0">
                <a:latin typeface="+mj-lt"/>
                <a:cs typeface="Times New Roman"/>
              </a:rPr>
              <a:t> </a:t>
            </a:r>
            <a:r>
              <a:rPr lang="en-US" sz="2800" i="1" dirty="0">
                <a:latin typeface="+mj-lt"/>
                <a:cs typeface="Times New Roman"/>
              </a:rPr>
              <a:t>profit.</a:t>
            </a:r>
            <a:endParaRPr lang="en-US" sz="2800" dirty="0">
              <a:latin typeface="+mj-lt"/>
              <a:cs typeface="Times New Roman"/>
            </a:endParaRPr>
          </a:p>
          <a:p>
            <a:endParaRPr lang="en-US" dirty="0">
              <a:latin typeface="+mj-lt"/>
            </a:endParaRPr>
          </a:p>
        </p:txBody>
      </p:sp>
      <p:sp>
        <p:nvSpPr>
          <p:cNvPr id="4" name="Footer Placeholder 3">
            <a:extLst>
              <a:ext uri="{FF2B5EF4-FFF2-40B4-BE49-F238E27FC236}">
                <a16:creationId xmlns:a16="http://schemas.microsoft.com/office/drawing/2014/main" id="{82AE0D79-B905-8F84-D898-EA25B20F6812}"/>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4205143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DC00-6D68-362D-A992-7A78CFCE6CC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9AE8416-E95E-1B77-695E-4EC92A924D08}"/>
              </a:ext>
            </a:extLst>
          </p:cNvPr>
          <p:cNvSpPr>
            <a:spLocks noGrp="1"/>
          </p:cNvSpPr>
          <p:nvPr>
            <p:ph idx="1"/>
          </p:nvPr>
        </p:nvSpPr>
        <p:spPr/>
        <p:txBody>
          <a:bodyPr>
            <a:normAutofit/>
          </a:bodyPr>
          <a:lstStyle/>
          <a:p>
            <a:r>
              <a:rPr lang="en-US" sz="2400" dirty="0"/>
              <a:t>Let us consider, a set of </a:t>
            </a:r>
            <a:r>
              <a:rPr lang="en-US" sz="2400" b="1" i="1" dirty="0"/>
              <a:t>n</a:t>
            </a:r>
            <a:r>
              <a:rPr lang="en-US" sz="2400" dirty="0"/>
              <a:t> given jobs which are associated with deadlines and profit is earned, if a job is completed by its deadline.</a:t>
            </a:r>
          </a:p>
          <a:p>
            <a:r>
              <a:rPr lang="en-US" sz="2400" dirty="0"/>
              <a:t>These jobs need to be ordered in such a way that there is maximum profit.</a:t>
            </a:r>
          </a:p>
          <a:p>
            <a:r>
              <a:rPr lang="en-US" sz="2400" dirty="0"/>
              <a:t>It may happen that all of the given jobs may not be completed within their deadlines.</a:t>
            </a:r>
          </a:p>
          <a:p>
            <a:r>
              <a:rPr lang="en-US" sz="2400" dirty="0"/>
              <a:t>Assume, deadline of</a:t>
            </a:r>
            <a:r>
              <a:rPr lang="en-US" sz="2400" b="1" dirty="0"/>
              <a:t> </a:t>
            </a:r>
            <a:r>
              <a:rPr lang="en-US" sz="2400" b="1" i="1" dirty="0" err="1"/>
              <a:t>i</a:t>
            </a:r>
            <a:r>
              <a:rPr lang="en-US" sz="2400" b="1" i="1" baseline="30000" dirty="0" err="1"/>
              <a:t>th</a:t>
            </a:r>
            <a:r>
              <a:rPr lang="en-US" sz="2400" b="1" dirty="0"/>
              <a:t> </a:t>
            </a:r>
            <a:r>
              <a:rPr lang="en-US" sz="2400" dirty="0"/>
              <a:t>job </a:t>
            </a:r>
            <a:r>
              <a:rPr lang="en-US" sz="2400" b="1" i="1" dirty="0"/>
              <a:t>J</a:t>
            </a:r>
            <a:r>
              <a:rPr lang="en-US" sz="2400" b="1" i="1" baseline="-25000" dirty="0"/>
              <a:t>i</a:t>
            </a:r>
            <a:r>
              <a:rPr lang="en-US" sz="2400" dirty="0"/>
              <a:t> is </a:t>
            </a:r>
            <a:r>
              <a:rPr lang="en-US" sz="2400" b="1" i="1" dirty="0"/>
              <a:t>d</a:t>
            </a:r>
            <a:r>
              <a:rPr lang="en-US" sz="2400" b="1" i="1" baseline="-25000" dirty="0"/>
              <a:t>i</a:t>
            </a:r>
            <a:r>
              <a:rPr lang="en-US" sz="2400" b="1" i="1" dirty="0"/>
              <a:t> </a:t>
            </a:r>
            <a:r>
              <a:rPr lang="en-US" sz="2400" dirty="0"/>
              <a:t>and the profit received from this job is </a:t>
            </a:r>
            <a:r>
              <a:rPr lang="en-US" sz="2400" b="1" i="1" dirty="0"/>
              <a:t>p</a:t>
            </a:r>
            <a:r>
              <a:rPr lang="en-US" sz="2400" b="1" i="1" baseline="-25000" dirty="0"/>
              <a:t>i</a:t>
            </a:r>
            <a:r>
              <a:rPr lang="en-US" sz="2400" dirty="0"/>
              <a:t>. Hence, the optimal solution of this algorithm is a feasible solution with maximum profit.</a:t>
            </a:r>
          </a:p>
          <a:p>
            <a:r>
              <a:rPr lang="nn-NO" sz="2400" i="1" dirty="0"/>
              <a:t>D(i)&gt;0 for 1⩽i⩽n</a:t>
            </a:r>
          </a:p>
          <a:p>
            <a:r>
              <a:rPr lang="en-US" sz="2400" dirty="0"/>
              <a:t>Initially, these jobs are ordered according to profit, i.e.</a:t>
            </a:r>
          </a:p>
          <a:p>
            <a:endParaRPr lang="en-US" sz="2400" dirty="0"/>
          </a:p>
        </p:txBody>
      </p:sp>
      <p:sp>
        <p:nvSpPr>
          <p:cNvPr id="4" name="Footer Placeholder 3">
            <a:extLst>
              <a:ext uri="{FF2B5EF4-FFF2-40B4-BE49-F238E27FC236}">
                <a16:creationId xmlns:a16="http://schemas.microsoft.com/office/drawing/2014/main" id="{C54D3EF9-3945-9B66-9FFE-82EB69E283D2}"/>
              </a:ext>
            </a:extLst>
          </p:cNvPr>
          <p:cNvSpPr>
            <a:spLocks noGrp="1"/>
          </p:cNvSpPr>
          <p:nvPr>
            <p:ph type="ftr" sz="quarter" idx="11"/>
          </p:nvPr>
        </p:nvSpPr>
        <p:spPr/>
        <p:txBody>
          <a:bodyPr/>
          <a:lstStyle/>
          <a:p>
            <a:r>
              <a:rPr lang="en-US"/>
              <a:t>Copyright @ Dept of IT, CBIT</a:t>
            </a:r>
          </a:p>
        </p:txBody>
      </p:sp>
      <p:pic>
        <p:nvPicPr>
          <p:cNvPr id="5" name="Picture 4">
            <a:extLst>
              <a:ext uri="{FF2B5EF4-FFF2-40B4-BE49-F238E27FC236}">
                <a16:creationId xmlns:a16="http://schemas.microsoft.com/office/drawing/2014/main" id="{27349D7F-12FF-1FB2-0F0A-18D9B9F91083}"/>
              </a:ext>
            </a:extLst>
          </p:cNvPr>
          <p:cNvPicPr>
            <a:picLocks noChangeAspect="1"/>
          </p:cNvPicPr>
          <p:nvPr/>
        </p:nvPicPr>
        <p:blipFill>
          <a:blip r:embed="rId2"/>
          <a:stretch>
            <a:fillRect/>
          </a:stretch>
        </p:blipFill>
        <p:spPr>
          <a:xfrm>
            <a:off x="8763191" y="5374433"/>
            <a:ext cx="2973162" cy="447092"/>
          </a:xfrm>
          <a:prstGeom prst="rect">
            <a:avLst/>
          </a:prstGeom>
        </p:spPr>
      </p:pic>
    </p:spTree>
    <p:extLst>
      <p:ext uri="{BB962C8B-B14F-4D97-AF65-F5344CB8AC3E}">
        <p14:creationId xmlns:p14="http://schemas.microsoft.com/office/powerpoint/2010/main" val="6445618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52EA-8CAA-256D-4BB6-91F8556406D4}"/>
              </a:ext>
            </a:extLst>
          </p:cNvPr>
          <p:cNvSpPr>
            <a:spLocks noGrp="1"/>
          </p:cNvSpPr>
          <p:nvPr>
            <p:ph type="title"/>
          </p:nvPr>
        </p:nvSpPr>
        <p:spPr/>
        <p:txBody>
          <a:bodyPr/>
          <a:lstStyle/>
          <a:p>
            <a:r>
              <a:rPr lang="en-US" dirty="0"/>
              <a:t>Example Problem</a:t>
            </a:r>
          </a:p>
        </p:txBody>
      </p:sp>
      <p:sp>
        <p:nvSpPr>
          <p:cNvPr id="3" name="Content Placeholder 2">
            <a:extLst>
              <a:ext uri="{FF2B5EF4-FFF2-40B4-BE49-F238E27FC236}">
                <a16:creationId xmlns:a16="http://schemas.microsoft.com/office/drawing/2014/main" id="{3B8E1638-D118-6444-0941-4C13BB4AF304}"/>
              </a:ext>
            </a:extLst>
          </p:cNvPr>
          <p:cNvSpPr>
            <a:spLocks noGrp="1"/>
          </p:cNvSpPr>
          <p:nvPr>
            <p:ph idx="1"/>
          </p:nvPr>
        </p:nvSpPr>
        <p:spPr/>
        <p:txBody>
          <a:bodyPr/>
          <a:lstStyle/>
          <a:p>
            <a:r>
              <a:rPr lang="en-US" dirty="0"/>
              <a:t>Ex:-n=4,</a:t>
            </a:r>
          </a:p>
          <a:p>
            <a:pPr marL="12700">
              <a:lnSpc>
                <a:spcPct val="100000"/>
              </a:lnSpc>
              <a:spcBef>
                <a:spcPts val="195"/>
              </a:spcBef>
            </a:pPr>
            <a:r>
              <a:rPr lang="nn-NO" sz="2800" spc="-5" dirty="0">
                <a:latin typeface="Times New Roman"/>
                <a:cs typeface="Times New Roman"/>
              </a:rPr>
              <a:t>( </a:t>
            </a:r>
            <a:r>
              <a:rPr lang="nn-NO" sz="2800" dirty="0">
                <a:latin typeface="Times New Roman"/>
                <a:cs typeface="Times New Roman"/>
              </a:rPr>
              <a:t>p</a:t>
            </a:r>
            <a:r>
              <a:rPr lang="nn-NO" sz="2800" baseline="-25000" dirty="0">
                <a:latin typeface="Times New Roman"/>
                <a:cs typeface="Times New Roman"/>
              </a:rPr>
              <a:t>1</a:t>
            </a:r>
            <a:r>
              <a:rPr lang="nn-NO" sz="2800" dirty="0">
                <a:latin typeface="Times New Roman"/>
                <a:cs typeface="Times New Roman"/>
              </a:rPr>
              <a:t>,p</a:t>
            </a:r>
            <a:r>
              <a:rPr lang="nn-NO" sz="2800" baseline="-25000" dirty="0">
                <a:latin typeface="Times New Roman"/>
                <a:cs typeface="Times New Roman"/>
              </a:rPr>
              <a:t>2</a:t>
            </a:r>
            <a:r>
              <a:rPr lang="nn-NO" sz="2800" dirty="0">
                <a:latin typeface="Times New Roman"/>
                <a:cs typeface="Times New Roman"/>
              </a:rPr>
              <a:t>,p</a:t>
            </a:r>
            <a:r>
              <a:rPr lang="nn-NO" sz="2800" baseline="-25000" dirty="0">
                <a:latin typeface="Times New Roman"/>
                <a:cs typeface="Times New Roman"/>
              </a:rPr>
              <a:t>3</a:t>
            </a:r>
            <a:r>
              <a:rPr lang="nn-NO" sz="2800" dirty="0">
                <a:latin typeface="Times New Roman"/>
                <a:cs typeface="Times New Roman"/>
              </a:rPr>
              <a:t>,p</a:t>
            </a:r>
            <a:r>
              <a:rPr lang="nn-NO" sz="2800" baseline="-25000" dirty="0">
                <a:latin typeface="Times New Roman"/>
                <a:cs typeface="Times New Roman"/>
              </a:rPr>
              <a:t>4</a:t>
            </a:r>
            <a:r>
              <a:rPr lang="nn-NO" sz="2800" spc="-50" dirty="0">
                <a:latin typeface="Times New Roman"/>
                <a:cs typeface="Times New Roman"/>
              </a:rPr>
              <a:t> </a:t>
            </a:r>
            <a:r>
              <a:rPr lang="nn-NO" sz="2800" spc="-5" dirty="0">
                <a:latin typeface="Times New Roman"/>
                <a:cs typeface="Times New Roman"/>
              </a:rPr>
              <a:t>)=( </a:t>
            </a:r>
            <a:r>
              <a:rPr lang="nn-NO" sz="2800" dirty="0">
                <a:latin typeface="Times New Roman"/>
                <a:cs typeface="Times New Roman"/>
              </a:rPr>
              <a:t>100,10,15,27</a:t>
            </a:r>
            <a:r>
              <a:rPr lang="nn-NO" sz="2800" spc="-30" dirty="0">
                <a:latin typeface="Times New Roman"/>
                <a:cs typeface="Times New Roman"/>
              </a:rPr>
              <a:t> </a:t>
            </a:r>
            <a:r>
              <a:rPr lang="nn-NO" sz="2800" spc="-5" dirty="0">
                <a:latin typeface="Times New Roman"/>
                <a:cs typeface="Times New Roman"/>
              </a:rPr>
              <a:t>) </a:t>
            </a:r>
          </a:p>
          <a:p>
            <a:pPr marL="12700">
              <a:lnSpc>
                <a:spcPct val="100000"/>
              </a:lnSpc>
              <a:spcBef>
                <a:spcPts val="195"/>
              </a:spcBef>
            </a:pPr>
            <a:r>
              <a:rPr lang="nn-NO" sz="2800" spc="-5" dirty="0">
                <a:latin typeface="Times New Roman"/>
                <a:cs typeface="Times New Roman"/>
              </a:rPr>
              <a:t>(</a:t>
            </a:r>
            <a:r>
              <a:rPr lang="nn-NO" sz="2800" dirty="0">
                <a:latin typeface="Times New Roman"/>
                <a:cs typeface="Times New Roman"/>
              </a:rPr>
              <a:t> d</a:t>
            </a:r>
            <a:r>
              <a:rPr lang="nn-NO" sz="2800" baseline="-25000" dirty="0">
                <a:latin typeface="Times New Roman"/>
                <a:cs typeface="Times New Roman"/>
              </a:rPr>
              <a:t>1</a:t>
            </a:r>
            <a:r>
              <a:rPr lang="nn-NO" sz="2800" dirty="0">
                <a:latin typeface="Times New Roman"/>
                <a:cs typeface="Times New Roman"/>
              </a:rPr>
              <a:t>,d</a:t>
            </a:r>
            <a:r>
              <a:rPr lang="nn-NO" sz="2800" baseline="-25000" dirty="0">
                <a:latin typeface="Times New Roman"/>
                <a:cs typeface="Times New Roman"/>
              </a:rPr>
              <a:t>2</a:t>
            </a:r>
            <a:r>
              <a:rPr lang="nn-NO" sz="2800" dirty="0">
                <a:latin typeface="Times New Roman"/>
                <a:cs typeface="Times New Roman"/>
              </a:rPr>
              <a:t>,d</a:t>
            </a:r>
            <a:r>
              <a:rPr lang="nn-NO" sz="2800" baseline="-25000" dirty="0">
                <a:latin typeface="Times New Roman"/>
                <a:cs typeface="Times New Roman"/>
              </a:rPr>
              <a:t>3</a:t>
            </a:r>
            <a:r>
              <a:rPr lang="nn-NO" sz="2800" dirty="0">
                <a:latin typeface="Times New Roman"/>
                <a:cs typeface="Times New Roman"/>
              </a:rPr>
              <a:t>,d</a:t>
            </a:r>
            <a:r>
              <a:rPr lang="nn-NO" sz="2800" baseline="-25000" dirty="0">
                <a:latin typeface="Times New Roman"/>
                <a:cs typeface="Times New Roman"/>
              </a:rPr>
              <a:t>4</a:t>
            </a:r>
            <a:r>
              <a:rPr lang="nn-NO" sz="2800" spc="-30" dirty="0">
                <a:latin typeface="Times New Roman"/>
                <a:cs typeface="Times New Roman"/>
              </a:rPr>
              <a:t> </a:t>
            </a:r>
            <a:r>
              <a:rPr lang="nn-NO" sz="2800" spc="-5" dirty="0">
                <a:latin typeface="Times New Roman"/>
                <a:cs typeface="Times New Roman"/>
              </a:rPr>
              <a:t>)=(</a:t>
            </a:r>
            <a:r>
              <a:rPr lang="nn-NO" sz="2800" spc="5" dirty="0">
                <a:latin typeface="Times New Roman"/>
                <a:cs typeface="Times New Roman"/>
              </a:rPr>
              <a:t> </a:t>
            </a:r>
            <a:r>
              <a:rPr lang="nn-NO" sz="2800" spc="-5" dirty="0">
                <a:latin typeface="Times New Roman"/>
                <a:cs typeface="Times New Roman"/>
              </a:rPr>
              <a:t>2,1,2,1</a:t>
            </a:r>
            <a:r>
              <a:rPr lang="nn-NO" sz="2800" spc="-15" dirty="0">
                <a:latin typeface="Times New Roman"/>
                <a:cs typeface="Times New Roman"/>
              </a:rPr>
              <a:t> </a:t>
            </a:r>
            <a:r>
              <a:rPr lang="nn-NO" sz="2800" spc="-5" dirty="0">
                <a:latin typeface="Times New Roman"/>
                <a:cs typeface="Times New Roman"/>
              </a:rPr>
              <a:t>)</a:t>
            </a:r>
          </a:p>
          <a:p>
            <a:pPr marL="12700">
              <a:lnSpc>
                <a:spcPct val="100000"/>
              </a:lnSpc>
              <a:spcBef>
                <a:spcPts val="195"/>
              </a:spcBef>
            </a:pPr>
            <a:r>
              <a:rPr lang="en-US" sz="2800" dirty="0">
                <a:latin typeface="Times New Roman"/>
                <a:cs typeface="Times New Roman"/>
              </a:rPr>
              <a:t>The maximum deadline is 2 units, hence the feasible solution set  must have &lt;=2 jobs.</a:t>
            </a:r>
          </a:p>
          <a:p>
            <a:pPr marL="12700">
              <a:lnSpc>
                <a:spcPct val="100000"/>
              </a:lnSpc>
              <a:spcBef>
                <a:spcPts val="195"/>
              </a:spcBef>
            </a:pPr>
            <a:endParaRPr lang="nn-NO" sz="2800" dirty="0">
              <a:latin typeface="Times New Roman"/>
              <a:cs typeface="Times New Roman"/>
            </a:endParaRPr>
          </a:p>
          <a:p>
            <a:endParaRPr lang="en-US" dirty="0"/>
          </a:p>
        </p:txBody>
      </p:sp>
      <p:sp>
        <p:nvSpPr>
          <p:cNvPr id="4" name="Footer Placeholder 3">
            <a:extLst>
              <a:ext uri="{FF2B5EF4-FFF2-40B4-BE49-F238E27FC236}">
                <a16:creationId xmlns:a16="http://schemas.microsoft.com/office/drawing/2014/main" id="{647970A0-4FD0-1E56-97BE-6CE9184CD747}"/>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2306079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B0DE-0D5A-173F-026E-6F1F923DB516}"/>
              </a:ext>
            </a:extLst>
          </p:cNvPr>
          <p:cNvSpPr>
            <a:spLocks noGrp="1"/>
          </p:cNvSpPr>
          <p:nvPr>
            <p:ph type="title"/>
          </p:nvPr>
        </p:nvSpPr>
        <p:spPr/>
        <p:txBody>
          <a:bodyPr/>
          <a:lstStyle/>
          <a:p>
            <a:r>
              <a:rPr lang="en-US" dirty="0"/>
              <a:t>Example Problem</a:t>
            </a:r>
          </a:p>
        </p:txBody>
      </p:sp>
      <p:sp>
        <p:nvSpPr>
          <p:cNvPr id="4" name="Footer Placeholder 3">
            <a:extLst>
              <a:ext uri="{FF2B5EF4-FFF2-40B4-BE49-F238E27FC236}">
                <a16:creationId xmlns:a16="http://schemas.microsoft.com/office/drawing/2014/main" id="{71391CA9-C344-5477-D7AC-2BAEAB31D806}"/>
              </a:ext>
            </a:extLst>
          </p:cNvPr>
          <p:cNvSpPr>
            <a:spLocks noGrp="1"/>
          </p:cNvSpPr>
          <p:nvPr>
            <p:ph type="ftr" sz="quarter" idx="11"/>
          </p:nvPr>
        </p:nvSpPr>
        <p:spPr/>
        <p:txBody>
          <a:bodyPr/>
          <a:lstStyle/>
          <a:p>
            <a:r>
              <a:rPr lang="en-US"/>
              <a:t>Copyright @ Dept of IT, CBIT</a:t>
            </a:r>
          </a:p>
        </p:txBody>
      </p:sp>
      <p:sp>
        <p:nvSpPr>
          <p:cNvPr id="5" name="object 5">
            <a:extLst>
              <a:ext uri="{FF2B5EF4-FFF2-40B4-BE49-F238E27FC236}">
                <a16:creationId xmlns:a16="http://schemas.microsoft.com/office/drawing/2014/main" id="{95C4E0C9-58CA-BFA4-2935-01F462AB11C8}"/>
              </a:ext>
            </a:extLst>
          </p:cNvPr>
          <p:cNvSpPr txBox="1"/>
          <p:nvPr/>
        </p:nvSpPr>
        <p:spPr>
          <a:xfrm>
            <a:off x="3853115" y="1671745"/>
            <a:ext cx="1160292" cy="575927"/>
          </a:xfrm>
          <a:prstGeom prst="rect">
            <a:avLst/>
          </a:prstGeom>
        </p:spPr>
        <p:txBody>
          <a:bodyPr vert="horz" wrap="square" lIns="0" tIns="12700" rIns="0" bIns="0" rtlCol="0">
            <a:spAutoFit/>
          </a:bodyPr>
          <a:lstStyle/>
          <a:p>
            <a:pPr marL="12700" marR="5080">
              <a:lnSpc>
                <a:spcPct val="105000"/>
              </a:lnSpc>
              <a:spcBef>
                <a:spcPts val="100"/>
              </a:spcBef>
            </a:pPr>
            <a:r>
              <a:rPr spc="-5" dirty="0">
                <a:solidFill>
                  <a:srgbClr val="FF0033"/>
                </a:solidFill>
                <a:latin typeface="Times New Roman"/>
                <a:cs typeface="Times New Roman"/>
              </a:rPr>
              <a:t>feasible </a:t>
            </a:r>
            <a:r>
              <a:rPr spc="-385" dirty="0">
                <a:solidFill>
                  <a:srgbClr val="FF0033"/>
                </a:solidFill>
                <a:latin typeface="Times New Roman"/>
                <a:cs typeface="Times New Roman"/>
              </a:rPr>
              <a:t> </a:t>
            </a:r>
            <a:r>
              <a:rPr spc="-5" dirty="0">
                <a:solidFill>
                  <a:srgbClr val="FF0033"/>
                </a:solidFill>
                <a:latin typeface="Times New Roman"/>
                <a:cs typeface="Times New Roman"/>
              </a:rPr>
              <a:t>sol</a:t>
            </a:r>
            <a:r>
              <a:rPr spc="10" dirty="0">
                <a:solidFill>
                  <a:srgbClr val="FF0033"/>
                </a:solidFill>
                <a:latin typeface="Times New Roman"/>
                <a:cs typeface="Times New Roman"/>
              </a:rPr>
              <a:t>u</a:t>
            </a:r>
            <a:r>
              <a:rPr spc="-20" dirty="0">
                <a:solidFill>
                  <a:srgbClr val="FF0033"/>
                </a:solidFill>
                <a:latin typeface="Times New Roman"/>
                <a:cs typeface="Times New Roman"/>
              </a:rPr>
              <a:t>t</a:t>
            </a:r>
            <a:r>
              <a:rPr spc="-5" dirty="0">
                <a:solidFill>
                  <a:srgbClr val="FF0033"/>
                </a:solidFill>
                <a:latin typeface="Times New Roman"/>
                <a:cs typeface="Times New Roman"/>
              </a:rPr>
              <a:t>i</a:t>
            </a:r>
            <a:r>
              <a:rPr spc="10" dirty="0">
                <a:solidFill>
                  <a:srgbClr val="FF0033"/>
                </a:solidFill>
                <a:latin typeface="Times New Roman"/>
                <a:cs typeface="Times New Roman"/>
              </a:rPr>
              <a:t>o</a:t>
            </a:r>
            <a:r>
              <a:rPr spc="-5" dirty="0">
                <a:solidFill>
                  <a:srgbClr val="FF0033"/>
                </a:solidFill>
                <a:latin typeface="Times New Roman"/>
                <a:cs typeface="Times New Roman"/>
              </a:rPr>
              <a:t>n</a:t>
            </a:r>
            <a:endParaRPr dirty="0">
              <a:latin typeface="Times New Roman"/>
              <a:cs typeface="Times New Roman"/>
            </a:endParaRPr>
          </a:p>
        </p:txBody>
      </p:sp>
      <p:sp>
        <p:nvSpPr>
          <p:cNvPr id="6" name="object 6">
            <a:extLst>
              <a:ext uri="{FF2B5EF4-FFF2-40B4-BE49-F238E27FC236}">
                <a16:creationId xmlns:a16="http://schemas.microsoft.com/office/drawing/2014/main" id="{0B32DD24-A180-C672-1398-3A65656BEF44}"/>
              </a:ext>
            </a:extLst>
          </p:cNvPr>
          <p:cNvSpPr txBox="1"/>
          <p:nvPr/>
        </p:nvSpPr>
        <p:spPr>
          <a:xfrm>
            <a:off x="5803835" y="1731991"/>
            <a:ext cx="2294890" cy="537845"/>
          </a:xfrm>
          <a:prstGeom prst="rect">
            <a:avLst/>
          </a:prstGeom>
        </p:spPr>
        <p:txBody>
          <a:bodyPr vert="horz" wrap="square" lIns="0" tIns="24765" rIns="0" bIns="0" rtlCol="0">
            <a:spAutoFit/>
          </a:bodyPr>
          <a:lstStyle/>
          <a:p>
            <a:pPr marL="12700">
              <a:lnSpc>
                <a:spcPct val="100000"/>
              </a:lnSpc>
              <a:spcBef>
                <a:spcPts val="195"/>
              </a:spcBef>
            </a:pPr>
            <a:r>
              <a:rPr sz="1600" spc="-5" dirty="0">
                <a:solidFill>
                  <a:srgbClr val="FF0033"/>
                </a:solidFill>
                <a:latin typeface="Times New Roman"/>
                <a:cs typeface="Times New Roman"/>
              </a:rPr>
              <a:t>processing</a:t>
            </a:r>
            <a:endParaRPr sz="1600" dirty="0">
              <a:latin typeface="Times New Roman"/>
              <a:cs typeface="Times New Roman"/>
            </a:endParaRPr>
          </a:p>
          <a:p>
            <a:pPr marL="12700">
              <a:lnSpc>
                <a:spcPct val="100000"/>
              </a:lnSpc>
              <a:spcBef>
                <a:spcPts val="95"/>
              </a:spcBef>
              <a:tabLst>
                <a:tab pos="1840864" algn="l"/>
              </a:tabLst>
            </a:pPr>
            <a:r>
              <a:rPr sz="1600" spc="-5" dirty="0">
                <a:solidFill>
                  <a:srgbClr val="FF0033"/>
                </a:solidFill>
                <a:latin typeface="Times New Roman"/>
                <a:cs typeface="Times New Roman"/>
              </a:rPr>
              <a:t>s</a:t>
            </a:r>
            <a:r>
              <a:rPr sz="1600" dirty="0">
                <a:solidFill>
                  <a:srgbClr val="FF0033"/>
                </a:solidFill>
                <a:latin typeface="Times New Roman"/>
                <a:cs typeface="Times New Roman"/>
              </a:rPr>
              <a:t>e</a:t>
            </a:r>
            <a:r>
              <a:rPr sz="1600" spc="-5" dirty="0">
                <a:solidFill>
                  <a:srgbClr val="FF0033"/>
                </a:solidFill>
                <a:latin typeface="Times New Roman"/>
                <a:cs typeface="Times New Roman"/>
              </a:rPr>
              <a:t>qu</a:t>
            </a:r>
            <a:r>
              <a:rPr sz="1600" dirty="0">
                <a:solidFill>
                  <a:srgbClr val="FF0033"/>
                </a:solidFill>
                <a:latin typeface="Times New Roman"/>
                <a:cs typeface="Times New Roman"/>
              </a:rPr>
              <a:t>e</a:t>
            </a:r>
            <a:r>
              <a:rPr sz="1600" spc="-5" dirty="0">
                <a:solidFill>
                  <a:srgbClr val="FF0033"/>
                </a:solidFill>
                <a:latin typeface="Times New Roman"/>
                <a:cs typeface="Times New Roman"/>
              </a:rPr>
              <a:t>n</a:t>
            </a:r>
            <a:r>
              <a:rPr sz="1600" dirty="0">
                <a:solidFill>
                  <a:srgbClr val="FF0033"/>
                </a:solidFill>
                <a:latin typeface="Times New Roman"/>
                <a:cs typeface="Times New Roman"/>
              </a:rPr>
              <a:t>c</a:t>
            </a:r>
            <a:r>
              <a:rPr sz="1600" spc="-5" dirty="0">
                <a:solidFill>
                  <a:srgbClr val="FF0033"/>
                </a:solidFill>
                <a:latin typeface="Times New Roman"/>
                <a:cs typeface="Times New Roman"/>
              </a:rPr>
              <a:t>e</a:t>
            </a:r>
            <a:r>
              <a:rPr sz="1600" dirty="0">
                <a:solidFill>
                  <a:srgbClr val="FF0033"/>
                </a:solidFill>
                <a:latin typeface="Times New Roman"/>
                <a:cs typeface="Times New Roman"/>
              </a:rPr>
              <a:t>	</a:t>
            </a:r>
            <a:r>
              <a:rPr sz="1600" spc="10" dirty="0">
                <a:solidFill>
                  <a:srgbClr val="FF0033"/>
                </a:solidFill>
                <a:latin typeface="Times New Roman"/>
                <a:cs typeface="Times New Roman"/>
              </a:rPr>
              <a:t>v</a:t>
            </a:r>
            <a:r>
              <a:rPr sz="1600" spc="-15" dirty="0">
                <a:solidFill>
                  <a:srgbClr val="FF0033"/>
                </a:solidFill>
                <a:latin typeface="Times New Roman"/>
                <a:cs typeface="Times New Roman"/>
              </a:rPr>
              <a:t>a</a:t>
            </a:r>
            <a:r>
              <a:rPr sz="1600" spc="-5" dirty="0">
                <a:solidFill>
                  <a:srgbClr val="FF0033"/>
                </a:solidFill>
                <a:latin typeface="Times New Roman"/>
                <a:cs typeface="Times New Roman"/>
              </a:rPr>
              <a:t>lue</a:t>
            </a:r>
            <a:endParaRPr sz="1600" dirty="0">
              <a:latin typeface="Times New Roman"/>
              <a:cs typeface="Times New Roman"/>
            </a:endParaRPr>
          </a:p>
        </p:txBody>
      </p:sp>
      <p:sp>
        <p:nvSpPr>
          <p:cNvPr id="7" name="object 7">
            <a:extLst>
              <a:ext uri="{FF2B5EF4-FFF2-40B4-BE49-F238E27FC236}">
                <a16:creationId xmlns:a16="http://schemas.microsoft.com/office/drawing/2014/main" id="{94F45944-7A10-6FDF-30CA-22B6D8999C8C}"/>
              </a:ext>
            </a:extLst>
          </p:cNvPr>
          <p:cNvSpPr txBox="1"/>
          <p:nvPr/>
        </p:nvSpPr>
        <p:spPr>
          <a:xfrm>
            <a:off x="3003991" y="2445468"/>
            <a:ext cx="216535" cy="27698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1.</a:t>
            </a:r>
            <a:endParaRPr sz="2000">
              <a:latin typeface="Times New Roman"/>
              <a:cs typeface="Times New Roman"/>
            </a:endParaRPr>
          </a:p>
          <a:p>
            <a:pPr marL="12700">
              <a:lnSpc>
                <a:spcPct val="100000"/>
              </a:lnSpc>
            </a:pPr>
            <a:r>
              <a:rPr sz="2000" dirty="0">
                <a:latin typeface="Times New Roman"/>
                <a:cs typeface="Times New Roman"/>
              </a:rPr>
              <a:t>2.</a:t>
            </a:r>
            <a:endParaRPr sz="2000">
              <a:latin typeface="Times New Roman"/>
              <a:cs typeface="Times New Roman"/>
            </a:endParaRPr>
          </a:p>
          <a:p>
            <a:pPr marL="12700">
              <a:lnSpc>
                <a:spcPct val="100000"/>
              </a:lnSpc>
            </a:pPr>
            <a:r>
              <a:rPr sz="2000" dirty="0">
                <a:solidFill>
                  <a:srgbClr val="FF0033"/>
                </a:solidFill>
                <a:latin typeface="Times New Roman"/>
                <a:cs typeface="Times New Roman"/>
              </a:rPr>
              <a:t>3.</a:t>
            </a:r>
            <a:endParaRPr sz="2000">
              <a:latin typeface="Times New Roman"/>
              <a:cs typeface="Times New Roman"/>
            </a:endParaRPr>
          </a:p>
          <a:p>
            <a:pPr marL="12700">
              <a:lnSpc>
                <a:spcPct val="100000"/>
              </a:lnSpc>
            </a:pPr>
            <a:r>
              <a:rPr sz="2000" dirty="0">
                <a:latin typeface="Times New Roman"/>
                <a:cs typeface="Times New Roman"/>
              </a:rPr>
              <a:t>4.</a:t>
            </a:r>
            <a:endParaRPr sz="2000">
              <a:latin typeface="Times New Roman"/>
              <a:cs typeface="Times New Roman"/>
            </a:endParaRPr>
          </a:p>
          <a:p>
            <a:pPr marL="12700">
              <a:lnSpc>
                <a:spcPct val="100000"/>
              </a:lnSpc>
            </a:pPr>
            <a:r>
              <a:rPr sz="2000" dirty="0">
                <a:latin typeface="Times New Roman"/>
                <a:cs typeface="Times New Roman"/>
              </a:rPr>
              <a:t>5.</a:t>
            </a:r>
            <a:endParaRPr sz="2000">
              <a:latin typeface="Times New Roman"/>
              <a:cs typeface="Times New Roman"/>
            </a:endParaRPr>
          </a:p>
          <a:p>
            <a:pPr marL="12700">
              <a:lnSpc>
                <a:spcPct val="100000"/>
              </a:lnSpc>
            </a:pPr>
            <a:r>
              <a:rPr sz="2000" dirty="0">
                <a:latin typeface="Times New Roman"/>
                <a:cs typeface="Times New Roman"/>
              </a:rPr>
              <a:t>6.</a:t>
            </a:r>
            <a:endParaRPr sz="2000">
              <a:latin typeface="Times New Roman"/>
              <a:cs typeface="Times New Roman"/>
            </a:endParaRPr>
          </a:p>
          <a:p>
            <a:pPr marL="12700">
              <a:lnSpc>
                <a:spcPct val="100000"/>
              </a:lnSpc>
            </a:pPr>
            <a:r>
              <a:rPr sz="2000" dirty="0">
                <a:latin typeface="Times New Roman"/>
                <a:cs typeface="Times New Roman"/>
              </a:rPr>
              <a:t>7.</a:t>
            </a:r>
            <a:endParaRPr sz="2000">
              <a:latin typeface="Times New Roman"/>
              <a:cs typeface="Times New Roman"/>
            </a:endParaRPr>
          </a:p>
          <a:p>
            <a:pPr marL="12700">
              <a:lnSpc>
                <a:spcPct val="100000"/>
              </a:lnSpc>
            </a:pPr>
            <a:r>
              <a:rPr sz="2000" dirty="0">
                <a:latin typeface="Times New Roman"/>
                <a:cs typeface="Times New Roman"/>
              </a:rPr>
              <a:t>8.</a:t>
            </a:r>
            <a:endParaRPr sz="2000">
              <a:latin typeface="Times New Roman"/>
              <a:cs typeface="Times New Roman"/>
            </a:endParaRPr>
          </a:p>
          <a:p>
            <a:pPr marL="12700">
              <a:lnSpc>
                <a:spcPct val="100000"/>
              </a:lnSpc>
            </a:pPr>
            <a:r>
              <a:rPr sz="2000" dirty="0">
                <a:latin typeface="Times New Roman"/>
                <a:cs typeface="Times New Roman"/>
              </a:rPr>
              <a:t>9.</a:t>
            </a:r>
            <a:endParaRPr sz="2000">
              <a:latin typeface="Times New Roman"/>
              <a:cs typeface="Times New Roman"/>
            </a:endParaRPr>
          </a:p>
        </p:txBody>
      </p:sp>
      <p:sp>
        <p:nvSpPr>
          <p:cNvPr id="8" name="object 8">
            <a:extLst>
              <a:ext uri="{FF2B5EF4-FFF2-40B4-BE49-F238E27FC236}">
                <a16:creationId xmlns:a16="http://schemas.microsoft.com/office/drawing/2014/main" id="{0446A8D4-49FB-8CE0-E1D6-F32BAE814079}"/>
              </a:ext>
            </a:extLst>
          </p:cNvPr>
          <p:cNvSpPr txBox="1"/>
          <p:nvPr/>
        </p:nvSpPr>
        <p:spPr>
          <a:xfrm>
            <a:off x="4083530" y="2445468"/>
            <a:ext cx="517525" cy="2769870"/>
          </a:xfrm>
          <a:prstGeom prst="rect">
            <a:avLst/>
          </a:prstGeom>
        </p:spPr>
        <p:txBody>
          <a:bodyPr vert="horz" wrap="square" lIns="0" tIns="13335" rIns="0" bIns="0" rtlCol="0">
            <a:spAutoFit/>
          </a:bodyPr>
          <a:lstStyle/>
          <a:p>
            <a:pPr marL="12700">
              <a:lnSpc>
                <a:spcPct val="100000"/>
              </a:lnSpc>
              <a:spcBef>
                <a:spcPts val="105"/>
              </a:spcBef>
            </a:pPr>
            <a:r>
              <a:rPr sz="2000" spc="10" dirty="0">
                <a:latin typeface="Times New Roman"/>
                <a:cs typeface="Times New Roman"/>
              </a:rPr>
              <a:t>(</a:t>
            </a:r>
            <a:r>
              <a:rPr sz="2000" dirty="0">
                <a:latin typeface="Times New Roman"/>
                <a:cs typeface="Times New Roman"/>
              </a:rPr>
              <a:t>1,</a:t>
            </a:r>
            <a:r>
              <a:rPr sz="2000" spc="20" dirty="0">
                <a:latin typeface="Times New Roman"/>
                <a:cs typeface="Times New Roman"/>
              </a:rPr>
              <a:t>2</a:t>
            </a:r>
            <a:r>
              <a:rPr sz="2000" dirty="0">
                <a:latin typeface="Times New Roman"/>
                <a:cs typeface="Times New Roman"/>
              </a:rPr>
              <a:t>)</a:t>
            </a:r>
          </a:p>
          <a:p>
            <a:pPr marL="12700">
              <a:lnSpc>
                <a:spcPct val="100000"/>
              </a:lnSpc>
            </a:pPr>
            <a:r>
              <a:rPr sz="2000" spc="10" dirty="0">
                <a:latin typeface="Times New Roman"/>
                <a:cs typeface="Times New Roman"/>
              </a:rPr>
              <a:t>(</a:t>
            </a:r>
            <a:r>
              <a:rPr sz="2000" dirty="0">
                <a:latin typeface="Times New Roman"/>
                <a:cs typeface="Times New Roman"/>
              </a:rPr>
              <a:t>1,</a:t>
            </a:r>
            <a:r>
              <a:rPr sz="2000" spc="20" dirty="0">
                <a:latin typeface="Times New Roman"/>
                <a:cs typeface="Times New Roman"/>
              </a:rPr>
              <a:t>3</a:t>
            </a:r>
            <a:r>
              <a:rPr sz="2000" dirty="0">
                <a:latin typeface="Times New Roman"/>
                <a:cs typeface="Times New Roman"/>
              </a:rPr>
              <a:t>)</a:t>
            </a:r>
          </a:p>
          <a:p>
            <a:pPr marL="12700">
              <a:lnSpc>
                <a:spcPct val="100000"/>
              </a:lnSpc>
            </a:pPr>
            <a:r>
              <a:rPr sz="2000" spc="10" dirty="0">
                <a:solidFill>
                  <a:srgbClr val="FF0033"/>
                </a:solidFill>
                <a:latin typeface="Times New Roman"/>
                <a:cs typeface="Times New Roman"/>
              </a:rPr>
              <a:t>(</a:t>
            </a:r>
            <a:r>
              <a:rPr sz="2000" dirty="0">
                <a:solidFill>
                  <a:srgbClr val="FF0033"/>
                </a:solidFill>
                <a:latin typeface="Times New Roman"/>
                <a:cs typeface="Times New Roman"/>
              </a:rPr>
              <a:t>1,</a:t>
            </a:r>
            <a:r>
              <a:rPr sz="2000" spc="20" dirty="0">
                <a:solidFill>
                  <a:srgbClr val="FF0033"/>
                </a:solidFill>
                <a:latin typeface="Times New Roman"/>
                <a:cs typeface="Times New Roman"/>
              </a:rPr>
              <a:t>4</a:t>
            </a:r>
            <a:r>
              <a:rPr sz="2000" dirty="0">
                <a:solidFill>
                  <a:srgbClr val="FF0033"/>
                </a:solidFill>
                <a:latin typeface="Times New Roman"/>
                <a:cs typeface="Times New Roman"/>
              </a:rPr>
              <a:t>)</a:t>
            </a:r>
            <a:endParaRPr sz="2000" dirty="0">
              <a:latin typeface="Times New Roman"/>
              <a:cs typeface="Times New Roman"/>
            </a:endParaRPr>
          </a:p>
          <a:p>
            <a:pPr marL="12700">
              <a:lnSpc>
                <a:spcPct val="100000"/>
              </a:lnSpc>
            </a:pPr>
            <a:r>
              <a:rPr sz="2000" spc="10" dirty="0">
                <a:latin typeface="Times New Roman"/>
                <a:cs typeface="Times New Roman"/>
              </a:rPr>
              <a:t>(</a:t>
            </a:r>
            <a:r>
              <a:rPr sz="2000" dirty="0">
                <a:latin typeface="Times New Roman"/>
                <a:cs typeface="Times New Roman"/>
              </a:rPr>
              <a:t>2,</a:t>
            </a:r>
            <a:r>
              <a:rPr sz="2000" spc="20" dirty="0">
                <a:latin typeface="Times New Roman"/>
                <a:cs typeface="Times New Roman"/>
              </a:rPr>
              <a:t>3</a:t>
            </a:r>
            <a:r>
              <a:rPr sz="2000" dirty="0">
                <a:latin typeface="Times New Roman"/>
                <a:cs typeface="Times New Roman"/>
              </a:rPr>
              <a:t>)</a:t>
            </a:r>
          </a:p>
          <a:p>
            <a:pPr marL="12700">
              <a:lnSpc>
                <a:spcPct val="100000"/>
              </a:lnSpc>
            </a:pPr>
            <a:r>
              <a:rPr sz="2000" spc="10" dirty="0">
                <a:latin typeface="Times New Roman"/>
                <a:cs typeface="Times New Roman"/>
              </a:rPr>
              <a:t>(</a:t>
            </a:r>
            <a:r>
              <a:rPr sz="2000" dirty="0">
                <a:latin typeface="Times New Roman"/>
                <a:cs typeface="Times New Roman"/>
              </a:rPr>
              <a:t>3,</a:t>
            </a:r>
            <a:r>
              <a:rPr sz="2000" spc="20" dirty="0">
                <a:latin typeface="Times New Roman"/>
                <a:cs typeface="Times New Roman"/>
              </a:rPr>
              <a:t>4</a:t>
            </a:r>
            <a:r>
              <a:rPr sz="2000" dirty="0">
                <a:latin typeface="Times New Roman"/>
                <a:cs typeface="Times New Roman"/>
              </a:rPr>
              <a:t>)</a:t>
            </a:r>
          </a:p>
          <a:p>
            <a:pPr marL="12700">
              <a:lnSpc>
                <a:spcPct val="100000"/>
              </a:lnSpc>
            </a:pPr>
            <a:r>
              <a:rPr sz="2000" dirty="0">
                <a:latin typeface="Times New Roman"/>
                <a:cs typeface="Times New Roman"/>
              </a:rPr>
              <a:t>(1)</a:t>
            </a:r>
          </a:p>
          <a:p>
            <a:pPr marL="12700">
              <a:lnSpc>
                <a:spcPct val="100000"/>
              </a:lnSpc>
            </a:pPr>
            <a:r>
              <a:rPr sz="2000" dirty="0">
                <a:latin typeface="Times New Roman"/>
                <a:cs typeface="Times New Roman"/>
              </a:rPr>
              <a:t>(2)</a:t>
            </a:r>
          </a:p>
          <a:p>
            <a:pPr marL="12700">
              <a:lnSpc>
                <a:spcPct val="100000"/>
              </a:lnSpc>
            </a:pPr>
            <a:r>
              <a:rPr sz="2000" dirty="0">
                <a:latin typeface="Times New Roman"/>
                <a:cs typeface="Times New Roman"/>
              </a:rPr>
              <a:t>(3)</a:t>
            </a:r>
          </a:p>
          <a:p>
            <a:pPr marL="12700">
              <a:lnSpc>
                <a:spcPct val="100000"/>
              </a:lnSpc>
            </a:pPr>
            <a:r>
              <a:rPr sz="2000" dirty="0">
                <a:latin typeface="Times New Roman"/>
                <a:cs typeface="Times New Roman"/>
              </a:rPr>
              <a:t>(4)</a:t>
            </a:r>
          </a:p>
        </p:txBody>
      </p:sp>
      <p:sp>
        <p:nvSpPr>
          <p:cNvPr id="9" name="object 9">
            <a:extLst>
              <a:ext uri="{FF2B5EF4-FFF2-40B4-BE49-F238E27FC236}">
                <a16:creationId xmlns:a16="http://schemas.microsoft.com/office/drawing/2014/main" id="{6DA1CFC6-831E-EC07-39D0-689672652D2D}"/>
              </a:ext>
            </a:extLst>
          </p:cNvPr>
          <p:cNvSpPr txBox="1"/>
          <p:nvPr/>
        </p:nvSpPr>
        <p:spPr>
          <a:xfrm>
            <a:off x="5896128" y="2445468"/>
            <a:ext cx="1000760" cy="27698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2,1</a:t>
            </a:r>
          </a:p>
          <a:p>
            <a:pPr marL="12700">
              <a:lnSpc>
                <a:spcPct val="100000"/>
              </a:lnSpc>
            </a:pPr>
            <a:r>
              <a:rPr sz="2000" dirty="0">
                <a:latin typeface="Times New Roman"/>
                <a:cs typeface="Times New Roman"/>
              </a:rPr>
              <a:t>1,3</a:t>
            </a:r>
            <a:r>
              <a:rPr sz="2000" spc="-40" dirty="0">
                <a:latin typeface="Times New Roman"/>
                <a:cs typeface="Times New Roman"/>
              </a:rPr>
              <a:t> </a:t>
            </a:r>
            <a:r>
              <a:rPr sz="2000" dirty="0">
                <a:latin typeface="Times New Roman"/>
                <a:cs typeface="Times New Roman"/>
              </a:rPr>
              <a:t>or</a:t>
            </a:r>
            <a:r>
              <a:rPr sz="2000" spc="-65" dirty="0">
                <a:latin typeface="Times New Roman"/>
                <a:cs typeface="Times New Roman"/>
              </a:rPr>
              <a:t> </a:t>
            </a:r>
            <a:r>
              <a:rPr sz="2000" spc="5" dirty="0">
                <a:latin typeface="Times New Roman"/>
                <a:cs typeface="Times New Roman"/>
              </a:rPr>
              <a:t>3,1</a:t>
            </a:r>
            <a:endParaRPr sz="2000" dirty="0">
              <a:latin typeface="Times New Roman"/>
              <a:cs typeface="Times New Roman"/>
            </a:endParaRPr>
          </a:p>
          <a:p>
            <a:pPr marL="12700">
              <a:lnSpc>
                <a:spcPct val="100000"/>
              </a:lnSpc>
            </a:pPr>
            <a:r>
              <a:rPr sz="2000" dirty="0">
                <a:solidFill>
                  <a:srgbClr val="FF0033"/>
                </a:solidFill>
                <a:latin typeface="Times New Roman"/>
                <a:cs typeface="Times New Roman"/>
              </a:rPr>
              <a:t>4,1</a:t>
            </a:r>
            <a:endParaRPr sz="2000" dirty="0">
              <a:latin typeface="Times New Roman"/>
              <a:cs typeface="Times New Roman"/>
            </a:endParaRPr>
          </a:p>
          <a:p>
            <a:pPr marL="12700">
              <a:lnSpc>
                <a:spcPct val="100000"/>
              </a:lnSpc>
            </a:pPr>
            <a:r>
              <a:rPr sz="2000" dirty="0">
                <a:latin typeface="Times New Roman"/>
                <a:cs typeface="Times New Roman"/>
              </a:rPr>
              <a:t>2,3</a:t>
            </a:r>
          </a:p>
          <a:p>
            <a:pPr marL="12700">
              <a:lnSpc>
                <a:spcPct val="100000"/>
              </a:lnSpc>
            </a:pPr>
            <a:r>
              <a:rPr sz="2000" dirty="0">
                <a:latin typeface="Times New Roman"/>
                <a:cs typeface="Times New Roman"/>
              </a:rPr>
              <a:t>4,3</a:t>
            </a:r>
          </a:p>
          <a:p>
            <a:pPr marL="12700">
              <a:lnSpc>
                <a:spcPct val="100000"/>
              </a:lnSpc>
            </a:pPr>
            <a:r>
              <a:rPr sz="2000" dirty="0">
                <a:latin typeface="Times New Roman"/>
                <a:cs typeface="Times New Roman"/>
              </a:rPr>
              <a:t>1</a:t>
            </a:r>
          </a:p>
          <a:p>
            <a:pPr marL="12700">
              <a:lnSpc>
                <a:spcPct val="100000"/>
              </a:lnSpc>
            </a:pPr>
            <a:r>
              <a:rPr sz="2000" dirty="0">
                <a:latin typeface="Times New Roman"/>
                <a:cs typeface="Times New Roman"/>
              </a:rPr>
              <a:t>2</a:t>
            </a:r>
          </a:p>
          <a:p>
            <a:pPr marL="12700">
              <a:lnSpc>
                <a:spcPct val="100000"/>
              </a:lnSpc>
            </a:pPr>
            <a:r>
              <a:rPr sz="2000" dirty="0">
                <a:latin typeface="Times New Roman"/>
                <a:cs typeface="Times New Roman"/>
              </a:rPr>
              <a:t>3</a:t>
            </a:r>
          </a:p>
          <a:p>
            <a:pPr marL="12700">
              <a:lnSpc>
                <a:spcPct val="100000"/>
              </a:lnSpc>
            </a:pPr>
            <a:r>
              <a:rPr sz="2000" dirty="0">
                <a:latin typeface="Times New Roman"/>
                <a:cs typeface="Times New Roman"/>
              </a:rPr>
              <a:t>4</a:t>
            </a:r>
          </a:p>
        </p:txBody>
      </p:sp>
      <p:sp>
        <p:nvSpPr>
          <p:cNvPr id="10" name="object 10">
            <a:extLst>
              <a:ext uri="{FF2B5EF4-FFF2-40B4-BE49-F238E27FC236}">
                <a16:creationId xmlns:a16="http://schemas.microsoft.com/office/drawing/2014/main" id="{D9522DA6-757F-539F-1E3A-7ED9904B9639}"/>
              </a:ext>
            </a:extLst>
          </p:cNvPr>
          <p:cNvSpPr txBox="1"/>
          <p:nvPr/>
        </p:nvSpPr>
        <p:spPr>
          <a:xfrm>
            <a:off x="7823881" y="2445468"/>
            <a:ext cx="473709" cy="27698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Times New Roman"/>
                <a:cs typeface="Times New Roman"/>
              </a:rPr>
              <a:t>110</a:t>
            </a:r>
            <a:endParaRPr sz="2000" dirty="0">
              <a:latin typeface="Times New Roman"/>
              <a:cs typeface="Times New Roman"/>
            </a:endParaRPr>
          </a:p>
          <a:p>
            <a:pPr marL="12700">
              <a:lnSpc>
                <a:spcPct val="100000"/>
              </a:lnSpc>
            </a:pPr>
            <a:r>
              <a:rPr sz="2000" spc="5" dirty="0">
                <a:latin typeface="Times New Roman"/>
                <a:cs typeface="Times New Roman"/>
              </a:rPr>
              <a:t>115</a:t>
            </a:r>
            <a:endParaRPr sz="2000" dirty="0">
              <a:latin typeface="Times New Roman"/>
              <a:cs typeface="Times New Roman"/>
            </a:endParaRPr>
          </a:p>
          <a:p>
            <a:pPr marL="12700">
              <a:lnSpc>
                <a:spcPct val="100000"/>
              </a:lnSpc>
            </a:pPr>
            <a:r>
              <a:rPr sz="2000" spc="5" dirty="0">
                <a:solidFill>
                  <a:srgbClr val="FF0033"/>
                </a:solidFill>
                <a:latin typeface="Times New Roman"/>
                <a:cs typeface="Times New Roman"/>
              </a:rPr>
              <a:t>127</a:t>
            </a:r>
            <a:endParaRPr sz="2000" dirty="0">
              <a:latin typeface="Times New Roman"/>
              <a:cs typeface="Times New Roman"/>
            </a:endParaRPr>
          </a:p>
          <a:p>
            <a:pPr marL="139700">
              <a:lnSpc>
                <a:spcPct val="100000"/>
              </a:lnSpc>
            </a:pPr>
            <a:r>
              <a:rPr sz="2000" dirty="0">
                <a:latin typeface="Times New Roman"/>
                <a:cs typeface="Times New Roman"/>
              </a:rPr>
              <a:t>25</a:t>
            </a:r>
          </a:p>
          <a:p>
            <a:pPr marL="139700">
              <a:lnSpc>
                <a:spcPct val="100000"/>
              </a:lnSpc>
            </a:pPr>
            <a:r>
              <a:rPr sz="2000" dirty="0">
                <a:latin typeface="Times New Roman"/>
                <a:cs typeface="Times New Roman"/>
              </a:rPr>
              <a:t>42</a:t>
            </a:r>
          </a:p>
          <a:p>
            <a:pPr marL="78740">
              <a:lnSpc>
                <a:spcPct val="100000"/>
              </a:lnSpc>
            </a:pPr>
            <a:r>
              <a:rPr sz="2000" dirty="0">
                <a:latin typeface="Times New Roman"/>
                <a:cs typeface="Times New Roman"/>
              </a:rPr>
              <a:t>100</a:t>
            </a:r>
          </a:p>
          <a:p>
            <a:pPr marL="139700">
              <a:lnSpc>
                <a:spcPct val="100000"/>
              </a:lnSpc>
            </a:pPr>
            <a:r>
              <a:rPr sz="2000" dirty="0">
                <a:latin typeface="Times New Roman"/>
                <a:cs typeface="Times New Roman"/>
              </a:rPr>
              <a:t>10</a:t>
            </a:r>
          </a:p>
          <a:p>
            <a:pPr marL="139700">
              <a:lnSpc>
                <a:spcPct val="100000"/>
              </a:lnSpc>
            </a:pPr>
            <a:r>
              <a:rPr sz="2000" dirty="0">
                <a:latin typeface="Times New Roman"/>
                <a:cs typeface="Times New Roman"/>
              </a:rPr>
              <a:t>15</a:t>
            </a:r>
          </a:p>
          <a:p>
            <a:pPr marL="139700">
              <a:lnSpc>
                <a:spcPct val="100000"/>
              </a:lnSpc>
            </a:pPr>
            <a:r>
              <a:rPr sz="2000" dirty="0">
                <a:latin typeface="Times New Roman"/>
                <a:cs typeface="Times New Roman"/>
              </a:rPr>
              <a:t>27</a:t>
            </a:r>
          </a:p>
        </p:txBody>
      </p:sp>
      <p:sp>
        <p:nvSpPr>
          <p:cNvPr id="11" name="object 11">
            <a:extLst>
              <a:ext uri="{FF2B5EF4-FFF2-40B4-BE49-F238E27FC236}">
                <a16:creationId xmlns:a16="http://schemas.microsoft.com/office/drawing/2014/main" id="{6EC35A56-A567-C301-4B9F-3681BDBCB2FD}"/>
              </a:ext>
            </a:extLst>
          </p:cNvPr>
          <p:cNvSpPr txBox="1"/>
          <p:nvPr/>
        </p:nvSpPr>
        <p:spPr>
          <a:xfrm>
            <a:off x="4690263" y="5709070"/>
            <a:ext cx="220662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0033"/>
                </a:solidFill>
                <a:latin typeface="Times New Roman"/>
                <a:cs typeface="Times New Roman"/>
              </a:rPr>
              <a:t>Solution</a:t>
            </a:r>
            <a:r>
              <a:rPr sz="2000" spc="-60" dirty="0">
                <a:solidFill>
                  <a:srgbClr val="FF0033"/>
                </a:solidFill>
                <a:latin typeface="Times New Roman"/>
                <a:cs typeface="Times New Roman"/>
              </a:rPr>
              <a:t> </a:t>
            </a:r>
            <a:r>
              <a:rPr sz="2000" dirty="0">
                <a:solidFill>
                  <a:srgbClr val="FF0033"/>
                </a:solidFill>
                <a:latin typeface="Times New Roman"/>
                <a:cs typeface="Times New Roman"/>
              </a:rPr>
              <a:t>3</a:t>
            </a:r>
            <a:r>
              <a:rPr sz="2000" spc="-15" dirty="0">
                <a:solidFill>
                  <a:srgbClr val="FF0033"/>
                </a:solidFill>
                <a:latin typeface="Times New Roman"/>
                <a:cs typeface="Times New Roman"/>
              </a:rPr>
              <a:t> </a:t>
            </a:r>
            <a:r>
              <a:rPr sz="2000" dirty="0">
                <a:solidFill>
                  <a:srgbClr val="FF0033"/>
                </a:solidFill>
                <a:latin typeface="Times New Roman"/>
                <a:cs typeface="Times New Roman"/>
              </a:rPr>
              <a:t>is</a:t>
            </a:r>
            <a:r>
              <a:rPr sz="2000" spc="-35" dirty="0">
                <a:solidFill>
                  <a:srgbClr val="FF0033"/>
                </a:solidFill>
                <a:latin typeface="Times New Roman"/>
                <a:cs typeface="Times New Roman"/>
              </a:rPr>
              <a:t> </a:t>
            </a:r>
            <a:r>
              <a:rPr sz="2000" spc="-5" dirty="0">
                <a:solidFill>
                  <a:srgbClr val="FF0033"/>
                </a:solidFill>
                <a:latin typeface="Times New Roman"/>
                <a:cs typeface="Times New Roman"/>
              </a:rPr>
              <a:t>optimal.</a:t>
            </a:r>
            <a:endParaRPr sz="2000" dirty="0">
              <a:latin typeface="Times New Roman"/>
              <a:cs typeface="Times New Roman"/>
            </a:endParaRPr>
          </a:p>
        </p:txBody>
      </p:sp>
      <p:sp>
        <p:nvSpPr>
          <p:cNvPr id="12" name="object 12">
            <a:extLst>
              <a:ext uri="{FF2B5EF4-FFF2-40B4-BE49-F238E27FC236}">
                <a16:creationId xmlns:a16="http://schemas.microsoft.com/office/drawing/2014/main" id="{60453F26-E40E-6700-DA35-329C7A61EB05}"/>
              </a:ext>
            </a:extLst>
          </p:cNvPr>
          <p:cNvSpPr/>
          <p:nvPr/>
        </p:nvSpPr>
        <p:spPr>
          <a:xfrm>
            <a:off x="2769553" y="1945308"/>
            <a:ext cx="6253150" cy="3531762"/>
          </a:xfrm>
          <a:custGeom>
            <a:avLst/>
            <a:gdLst/>
            <a:ahLst/>
            <a:cxnLst/>
            <a:rect l="l" t="t" r="r" b="b"/>
            <a:pathLst>
              <a:path w="5562600" h="3505200">
                <a:moveTo>
                  <a:pt x="0" y="304800"/>
                </a:moveTo>
                <a:lnTo>
                  <a:pt x="5562600" y="304800"/>
                </a:lnTo>
              </a:path>
              <a:path w="5562600" h="3505200">
                <a:moveTo>
                  <a:pt x="685800" y="0"/>
                </a:moveTo>
                <a:lnTo>
                  <a:pt x="685800" y="3505200"/>
                </a:lnTo>
              </a:path>
              <a:path w="5562600" h="3505200">
                <a:moveTo>
                  <a:pt x="2209800" y="0"/>
                </a:moveTo>
                <a:lnTo>
                  <a:pt x="2209800" y="3505200"/>
                </a:lnTo>
              </a:path>
              <a:path w="5562600" h="3505200">
                <a:moveTo>
                  <a:pt x="4114800" y="0"/>
                </a:moveTo>
                <a:lnTo>
                  <a:pt x="4114800" y="3505200"/>
                </a:lnTo>
              </a:path>
            </a:pathLst>
          </a:custGeom>
          <a:ln w="914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468777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3B99-2734-ACD6-7097-F0AE2967AADE}"/>
              </a:ext>
            </a:extLst>
          </p:cNvPr>
          <p:cNvSpPr>
            <a:spLocks noGrp="1"/>
          </p:cNvSpPr>
          <p:nvPr>
            <p:ph type="title"/>
          </p:nvPr>
        </p:nvSpPr>
        <p:spPr/>
        <p:txBody>
          <a:bodyPr>
            <a:noAutofit/>
          </a:bodyPr>
          <a:lstStyle/>
          <a:p>
            <a:r>
              <a:rPr lang="en-US" sz="3200" dirty="0"/>
              <a:t>Greedy Algorithm for job sequencing with  deadlines</a:t>
            </a:r>
          </a:p>
        </p:txBody>
      </p:sp>
      <p:sp>
        <p:nvSpPr>
          <p:cNvPr id="3" name="Content Placeholder 2">
            <a:extLst>
              <a:ext uri="{FF2B5EF4-FFF2-40B4-BE49-F238E27FC236}">
                <a16:creationId xmlns:a16="http://schemas.microsoft.com/office/drawing/2014/main" id="{C0057860-4DA2-40D5-098F-0B9AE6BDCA2E}"/>
              </a:ext>
            </a:extLst>
          </p:cNvPr>
          <p:cNvSpPr>
            <a:spLocks noGrp="1"/>
          </p:cNvSpPr>
          <p:nvPr>
            <p:ph idx="1"/>
          </p:nvPr>
        </p:nvSpPr>
        <p:spPr>
          <a:xfrm>
            <a:off x="838199" y="1483567"/>
            <a:ext cx="10993017" cy="4894007"/>
          </a:xfrm>
        </p:spPr>
        <p:txBody>
          <a:bodyPr/>
          <a:lstStyle/>
          <a:p>
            <a:pPr marL="520065" marR="1292225" indent="-457200">
              <a:lnSpc>
                <a:spcPct val="100400"/>
              </a:lnSpc>
              <a:spcBef>
                <a:spcPts val="85"/>
              </a:spcBef>
              <a:tabLst>
                <a:tab pos="672465" algn="l"/>
                <a:tab pos="673100" algn="l"/>
              </a:tabLst>
            </a:pPr>
            <a:r>
              <a:rPr lang="en-US" sz="2800" spc="-5" dirty="0">
                <a:latin typeface="Times New Roman"/>
                <a:cs typeface="Times New Roman"/>
              </a:rPr>
              <a:t>Sort</a:t>
            </a:r>
            <a:r>
              <a:rPr lang="en-US" sz="2800" spc="5" dirty="0">
                <a:latin typeface="Times New Roman"/>
                <a:cs typeface="Times New Roman"/>
              </a:rPr>
              <a:t> </a:t>
            </a:r>
            <a:r>
              <a:rPr lang="en-US" sz="2800" spc="-10" dirty="0">
                <a:latin typeface="Times New Roman"/>
                <a:cs typeface="Times New Roman"/>
              </a:rPr>
              <a:t>p</a:t>
            </a:r>
            <a:r>
              <a:rPr lang="en-US" sz="2800" spc="-15" baseline="-20833" dirty="0">
                <a:latin typeface="Times New Roman"/>
                <a:cs typeface="Times New Roman"/>
              </a:rPr>
              <a:t>i</a:t>
            </a:r>
            <a:r>
              <a:rPr lang="en-US" sz="2800" spc="315" baseline="-20833" dirty="0">
                <a:latin typeface="Times New Roman"/>
                <a:cs typeface="Times New Roman"/>
              </a:rPr>
              <a:t> </a:t>
            </a:r>
            <a:r>
              <a:rPr lang="en-US" sz="2800" dirty="0">
                <a:latin typeface="Times New Roman"/>
                <a:cs typeface="Times New Roman"/>
              </a:rPr>
              <a:t>into</a:t>
            </a:r>
            <a:r>
              <a:rPr lang="en-US" sz="2800" spc="-20" dirty="0">
                <a:latin typeface="Times New Roman"/>
                <a:cs typeface="Times New Roman"/>
              </a:rPr>
              <a:t> </a:t>
            </a:r>
            <a:r>
              <a:rPr lang="en-US" sz="2800" dirty="0">
                <a:latin typeface="Times New Roman"/>
                <a:cs typeface="Times New Roman"/>
              </a:rPr>
              <a:t>decreasing</a:t>
            </a:r>
            <a:r>
              <a:rPr lang="en-US" sz="2800" spc="-50" dirty="0">
                <a:latin typeface="Times New Roman"/>
                <a:cs typeface="Times New Roman"/>
              </a:rPr>
              <a:t> </a:t>
            </a:r>
            <a:r>
              <a:rPr lang="en-US" sz="2800" dirty="0">
                <a:latin typeface="Times New Roman"/>
                <a:cs typeface="Times New Roman"/>
              </a:rPr>
              <a:t>order.</a:t>
            </a:r>
            <a:r>
              <a:rPr lang="en-US" sz="2800" spc="-20" dirty="0">
                <a:latin typeface="Times New Roman"/>
                <a:cs typeface="Times New Roman"/>
              </a:rPr>
              <a:t> </a:t>
            </a:r>
          </a:p>
          <a:p>
            <a:pPr marL="62865" marR="1292225" indent="0">
              <a:lnSpc>
                <a:spcPct val="100400"/>
              </a:lnSpc>
              <a:spcBef>
                <a:spcPts val="85"/>
              </a:spcBef>
              <a:buNone/>
              <a:tabLst>
                <a:tab pos="672465" algn="l"/>
                <a:tab pos="673100" algn="l"/>
              </a:tabLst>
            </a:pPr>
            <a:r>
              <a:rPr lang="en-US" spc="-20" dirty="0">
                <a:latin typeface="Times New Roman"/>
                <a:cs typeface="Times New Roman"/>
              </a:rPr>
              <a:t>						</a:t>
            </a:r>
            <a:r>
              <a:rPr lang="en-US" sz="2800" spc="-5" dirty="0">
                <a:latin typeface="Times New Roman"/>
                <a:cs typeface="Times New Roman"/>
              </a:rPr>
              <a:t>After</a:t>
            </a:r>
            <a:r>
              <a:rPr lang="en-US" sz="2800" spc="-10" dirty="0">
                <a:latin typeface="Times New Roman"/>
                <a:cs typeface="Times New Roman"/>
              </a:rPr>
              <a:t> </a:t>
            </a:r>
            <a:r>
              <a:rPr lang="en-US" sz="2800" dirty="0">
                <a:latin typeface="Times New Roman"/>
                <a:cs typeface="Times New Roman"/>
              </a:rPr>
              <a:t>sorting </a:t>
            </a:r>
            <a:r>
              <a:rPr lang="en-US" sz="2800" spc="-585" dirty="0">
                <a:latin typeface="Times New Roman"/>
                <a:cs typeface="Times New Roman"/>
              </a:rPr>
              <a:t> </a:t>
            </a:r>
            <a:r>
              <a:rPr lang="en-US" sz="2800" spc="-5" dirty="0">
                <a:latin typeface="Times New Roman"/>
                <a:cs typeface="Times New Roman"/>
              </a:rPr>
              <a:t>p</a:t>
            </a:r>
            <a:r>
              <a:rPr lang="en-US" sz="2800" spc="-7" baseline="-20833" dirty="0">
                <a:latin typeface="Times New Roman"/>
                <a:cs typeface="Times New Roman"/>
              </a:rPr>
              <a:t>1</a:t>
            </a:r>
            <a:r>
              <a:rPr lang="en-US" sz="2800" spc="300" baseline="-20833" dirty="0">
                <a:latin typeface="Times New Roman"/>
                <a:cs typeface="Times New Roman"/>
              </a:rPr>
              <a:t> </a:t>
            </a:r>
            <a:r>
              <a:rPr lang="en-US" sz="2800" dirty="0">
                <a:latin typeface="Symbol"/>
                <a:cs typeface="Symbol"/>
              </a:rPr>
              <a:t></a:t>
            </a:r>
            <a:r>
              <a:rPr lang="en-US" sz="2800" spc="-10" dirty="0">
                <a:latin typeface="Times New Roman"/>
                <a:cs typeface="Times New Roman"/>
              </a:rPr>
              <a:t> </a:t>
            </a:r>
            <a:r>
              <a:rPr lang="en-US" sz="2800" spc="-5" dirty="0">
                <a:latin typeface="Times New Roman"/>
                <a:cs typeface="Times New Roman"/>
              </a:rPr>
              <a:t>p</a:t>
            </a:r>
            <a:r>
              <a:rPr lang="en-US" sz="2800" spc="-7" baseline="-20833" dirty="0">
                <a:latin typeface="Times New Roman"/>
                <a:cs typeface="Times New Roman"/>
              </a:rPr>
              <a:t>2</a:t>
            </a:r>
            <a:r>
              <a:rPr lang="en-US" sz="2800" spc="300" baseline="-20833" dirty="0">
                <a:latin typeface="Times New Roman"/>
                <a:cs typeface="Times New Roman"/>
              </a:rPr>
              <a:t> </a:t>
            </a:r>
            <a:r>
              <a:rPr lang="en-US" sz="2800" dirty="0">
                <a:latin typeface="Symbol"/>
                <a:cs typeface="Symbol"/>
              </a:rPr>
              <a:t></a:t>
            </a:r>
            <a:r>
              <a:rPr lang="en-US" sz="2800" spc="-10" dirty="0">
                <a:latin typeface="Times New Roman"/>
                <a:cs typeface="Times New Roman"/>
              </a:rPr>
              <a:t> </a:t>
            </a:r>
            <a:r>
              <a:rPr lang="en-US" sz="2800" spc="-5" dirty="0">
                <a:latin typeface="Times New Roman"/>
                <a:cs typeface="Times New Roman"/>
              </a:rPr>
              <a:t>p</a:t>
            </a:r>
            <a:r>
              <a:rPr lang="en-US" sz="2800" spc="-7" baseline="-20833" dirty="0">
                <a:latin typeface="Times New Roman"/>
                <a:cs typeface="Times New Roman"/>
              </a:rPr>
              <a:t>3</a:t>
            </a:r>
            <a:r>
              <a:rPr lang="en-US" sz="2800" spc="307" baseline="-20833" dirty="0">
                <a:latin typeface="Times New Roman"/>
                <a:cs typeface="Times New Roman"/>
              </a:rPr>
              <a:t> </a:t>
            </a:r>
            <a:r>
              <a:rPr lang="en-US" sz="2800" dirty="0">
                <a:latin typeface="Symbol"/>
                <a:cs typeface="Symbol"/>
              </a:rPr>
              <a:t></a:t>
            </a:r>
            <a:r>
              <a:rPr lang="en-US" sz="2800" spc="-15" dirty="0">
                <a:latin typeface="Times New Roman"/>
                <a:cs typeface="Times New Roman"/>
              </a:rPr>
              <a:t> </a:t>
            </a:r>
            <a:r>
              <a:rPr lang="en-US" sz="2800" dirty="0">
                <a:latin typeface="Times New Roman"/>
                <a:cs typeface="Times New Roman"/>
              </a:rPr>
              <a:t>… </a:t>
            </a:r>
            <a:r>
              <a:rPr lang="en-US" sz="2800" dirty="0">
                <a:latin typeface="Symbol"/>
                <a:cs typeface="Symbol"/>
              </a:rPr>
              <a:t> </a:t>
            </a:r>
            <a:r>
              <a:rPr lang="en-US" sz="2800" spc="-5" dirty="0">
                <a:latin typeface="Times New Roman"/>
                <a:cs typeface="Times New Roman"/>
              </a:rPr>
              <a:t>p</a:t>
            </a:r>
            <a:r>
              <a:rPr lang="en-US" sz="2800" spc="-7" baseline="-20833" dirty="0">
                <a:latin typeface="Times New Roman"/>
                <a:cs typeface="Times New Roman"/>
              </a:rPr>
              <a:t>i</a:t>
            </a:r>
            <a:r>
              <a:rPr lang="en-US" sz="2800" spc="-5" dirty="0">
                <a:latin typeface="Times New Roman"/>
                <a:cs typeface="Times New Roman"/>
              </a:rPr>
              <a:t>.</a:t>
            </a:r>
            <a:endParaRPr lang="en-US" sz="2800" dirty="0">
              <a:latin typeface="Times New Roman"/>
              <a:cs typeface="Times New Roman"/>
            </a:endParaRPr>
          </a:p>
          <a:p>
            <a:pPr marL="520065" marR="737870" indent="-457200">
              <a:lnSpc>
                <a:spcPct val="100000"/>
              </a:lnSpc>
              <a:spcBef>
                <a:spcPts val="565"/>
              </a:spcBef>
              <a:tabLst>
                <a:tab pos="672465" algn="l"/>
                <a:tab pos="673100" algn="l"/>
              </a:tabLst>
            </a:pPr>
            <a:r>
              <a:rPr lang="en-US" sz="2800" spc="-5" dirty="0">
                <a:latin typeface="Times New Roman"/>
                <a:cs typeface="Times New Roman"/>
              </a:rPr>
              <a:t>Add</a:t>
            </a:r>
            <a:r>
              <a:rPr lang="en-US" sz="2800" spc="15" dirty="0">
                <a:latin typeface="Times New Roman"/>
                <a:cs typeface="Times New Roman"/>
              </a:rPr>
              <a:t> </a:t>
            </a:r>
            <a:r>
              <a:rPr lang="en-US" sz="2800" dirty="0">
                <a:latin typeface="Times New Roman"/>
                <a:cs typeface="Times New Roman"/>
              </a:rPr>
              <a:t>the</a:t>
            </a:r>
            <a:r>
              <a:rPr lang="en-US" sz="2800" spc="-15" dirty="0">
                <a:latin typeface="Times New Roman"/>
                <a:cs typeface="Times New Roman"/>
              </a:rPr>
              <a:t> </a:t>
            </a:r>
            <a:r>
              <a:rPr lang="en-US" sz="2800" spc="-5" dirty="0">
                <a:latin typeface="Times New Roman"/>
                <a:cs typeface="Times New Roman"/>
              </a:rPr>
              <a:t>next</a:t>
            </a:r>
            <a:r>
              <a:rPr lang="en-US" sz="2800" spc="-20" dirty="0">
                <a:latin typeface="Times New Roman"/>
                <a:cs typeface="Times New Roman"/>
              </a:rPr>
              <a:t> </a:t>
            </a:r>
            <a:r>
              <a:rPr lang="en-US" sz="2800" dirty="0">
                <a:latin typeface="Times New Roman"/>
                <a:cs typeface="Times New Roman"/>
              </a:rPr>
              <a:t>job</a:t>
            </a:r>
            <a:r>
              <a:rPr lang="en-US" sz="2800" spc="-5" dirty="0">
                <a:latin typeface="Times New Roman"/>
                <a:cs typeface="Times New Roman"/>
              </a:rPr>
              <a:t> </a:t>
            </a:r>
            <a:r>
              <a:rPr lang="en-US" sz="2800" i="1" dirty="0" err="1">
                <a:latin typeface="Times New Roman"/>
                <a:cs typeface="Times New Roman"/>
              </a:rPr>
              <a:t>i</a:t>
            </a:r>
            <a:r>
              <a:rPr lang="en-US" sz="2800" dirty="0">
                <a:latin typeface="Times New Roman"/>
                <a:cs typeface="Times New Roman"/>
              </a:rPr>
              <a:t> to</a:t>
            </a:r>
            <a:r>
              <a:rPr lang="en-US" sz="2800" spc="-25" dirty="0">
                <a:latin typeface="Times New Roman"/>
                <a:cs typeface="Times New Roman"/>
              </a:rPr>
              <a:t> </a:t>
            </a:r>
            <a:r>
              <a:rPr lang="en-US" sz="2800" dirty="0">
                <a:latin typeface="Times New Roman"/>
                <a:cs typeface="Times New Roman"/>
              </a:rPr>
              <a:t>the</a:t>
            </a:r>
            <a:r>
              <a:rPr lang="en-US" sz="2800" spc="-15" dirty="0">
                <a:latin typeface="Times New Roman"/>
                <a:cs typeface="Times New Roman"/>
              </a:rPr>
              <a:t> </a:t>
            </a:r>
            <a:r>
              <a:rPr lang="en-US" sz="2800" dirty="0">
                <a:latin typeface="Times New Roman"/>
                <a:cs typeface="Times New Roman"/>
              </a:rPr>
              <a:t>solution</a:t>
            </a:r>
            <a:r>
              <a:rPr lang="en-US" sz="2800" spc="-30" dirty="0">
                <a:latin typeface="Times New Roman"/>
                <a:cs typeface="Times New Roman"/>
              </a:rPr>
              <a:t> </a:t>
            </a:r>
            <a:r>
              <a:rPr lang="en-US" sz="2800" spc="-5" dirty="0">
                <a:latin typeface="Times New Roman"/>
                <a:cs typeface="Times New Roman"/>
              </a:rPr>
              <a:t>set</a:t>
            </a:r>
            <a:r>
              <a:rPr lang="en-US" sz="2800" spc="5" dirty="0">
                <a:latin typeface="Times New Roman"/>
                <a:cs typeface="Times New Roman"/>
              </a:rPr>
              <a:t> </a:t>
            </a:r>
            <a:r>
              <a:rPr lang="en-US" sz="2800" dirty="0">
                <a:latin typeface="Times New Roman"/>
                <a:cs typeface="Times New Roman"/>
              </a:rPr>
              <a:t>if</a:t>
            </a:r>
            <a:r>
              <a:rPr lang="en-US" sz="2800" spc="-15" dirty="0">
                <a:latin typeface="Times New Roman"/>
                <a:cs typeface="Times New Roman"/>
              </a:rPr>
              <a:t> </a:t>
            </a:r>
            <a:r>
              <a:rPr lang="en-US" sz="2800" i="1" dirty="0" err="1">
                <a:latin typeface="Times New Roman"/>
                <a:cs typeface="Times New Roman"/>
              </a:rPr>
              <a:t>i</a:t>
            </a:r>
            <a:r>
              <a:rPr lang="en-US" sz="2800" spc="-25" dirty="0">
                <a:latin typeface="Times New Roman"/>
                <a:cs typeface="Times New Roman"/>
              </a:rPr>
              <a:t> </a:t>
            </a:r>
            <a:r>
              <a:rPr lang="en-US" sz="2800" dirty="0">
                <a:latin typeface="Times New Roman"/>
                <a:cs typeface="Times New Roman"/>
              </a:rPr>
              <a:t>can be </a:t>
            </a:r>
            <a:r>
              <a:rPr lang="en-US" sz="2800" spc="-585" dirty="0">
                <a:latin typeface="Times New Roman"/>
                <a:cs typeface="Times New Roman"/>
              </a:rPr>
              <a:t> </a:t>
            </a:r>
            <a:r>
              <a:rPr lang="en-US" sz="2800" dirty="0">
                <a:latin typeface="Times New Roman"/>
                <a:cs typeface="Times New Roman"/>
              </a:rPr>
              <a:t>completed</a:t>
            </a:r>
            <a:r>
              <a:rPr lang="en-US" sz="2800" spc="-30" dirty="0">
                <a:latin typeface="Times New Roman"/>
                <a:cs typeface="Times New Roman"/>
              </a:rPr>
              <a:t> </a:t>
            </a:r>
            <a:r>
              <a:rPr lang="en-US" sz="2800" dirty="0">
                <a:latin typeface="Times New Roman"/>
                <a:cs typeface="Times New Roman"/>
              </a:rPr>
              <a:t>by its</a:t>
            </a:r>
            <a:r>
              <a:rPr lang="en-US" sz="2800" spc="-30" dirty="0">
                <a:latin typeface="Times New Roman"/>
                <a:cs typeface="Times New Roman"/>
              </a:rPr>
              <a:t> </a:t>
            </a:r>
            <a:r>
              <a:rPr lang="en-US" sz="2800" dirty="0">
                <a:latin typeface="Times New Roman"/>
                <a:cs typeface="Times New Roman"/>
              </a:rPr>
              <a:t>deadline.</a:t>
            </a:r>
          </a:p>
          <a:p>
            <a:pPr marL="520700" indent="-457200">
              <a:lnSpc>
                <a:spcPct val="100000"/>
              </a:lnSpc>
              <a:spcBef>
                <a:spcPts val="575"/>
              </a:spcBef>
              <a:tabLst>
                <a:tab pos="520065" algn="l"/>
                <a:tab pos="520700" algn="l"/>
              </a:tabLst>
            </a:pPr>
            <a:r>
              <a:rPr lang="en-US" sz="2800" spc="-5" dirty="0">
                <a:latin typeface="Times New Roman"/>
                <a:cs typeface="Times New Roman"/>
              </a:rPr>
              <a:t>Stop</a:t>
            </a:r>
            <a:r>
              <a:rPr lang="en-US" sz="2800" dirty="0">
                <a:latin typeface="Times New Roman"/>
                <a:cs typeface="Times New Roman"/>
              </a:rPr>
              <a:t> </a:t>
            </a:r>
            <a:r>
              <a:rPr lang="en-US" sz="2800" spc="10" dirty="0">
                <a:latin typeface="Times New Roman"/>
                <a:cs typeface="Times New Roman"/>
              </a:rPr>
              <a:t>if</a:t>
            </a:r>
            <a:r>
              <a:rPr lang="en-US" sz="2800" spc="-10" dirty="0">
                <a:latin typeface="Times New Roman"/>
                <a:cs typeface="Times New Roman"/>
              </a:rPr>
              <a:t> </a:t>
            </a:r>
            <a:r>
              <a:rPr lang="en-US" sz="2800" spc="-5" dirty="0">
                <a:latin typeface="Times New Roman"/>
                <a:cs typeface="Times New Roman"/>
              </a:rPr>
              <a:t>all</a:t>
            </a:r>
            <a:r>
              <a:rPr lang="en-US" sz="2800" spc="-20" dirty="0">
                <a:latin typeface="Times New Roman"/>
                <a:cs typeface="Times New Roman"/>
              </a:rPr>
              <a:t> </a:t>
            </a:r>
            <a:r>
              <a:rPr lang="en-US" sz="2800" dirty="0">
                <a:latin typeface="Times New Roman"/>
                <a:cs typeface="Times New Roman"/>
              </a:rPr>
              <a:t>jobs</a:t>
            </a:r>
            <a:r>
              <a:rPr lang="en-US" sz="2800" spc="-25" dirty="0">
                <a:latin typeface="Times New Roman"/>
                <a:cs typeface="Times New Roman"/>
              </a:rPr>
              <a:t> </a:t>
            </a:r>
            <a:r>
              <a:rPr lang="en-US" sz="2800" spc="5" dirty="0">
                <a:latin typeface="Times New Roman"/>
                <a:cs typeface="Times New Roman"/>
              </a:rPr>
              <a:t>are</a:t>
            </a:r>
            <a:r>
              <a:rPr lang="en-US" sz="2800" spc="-10" dirty="0">
                <a:latin typeface="Times New Roman"/>
                <a:cs typeface="Times New Roman"/>
              </a:rPr>
              <a:t> </a:t>
            </a:r>
            <a:r>
              <a:rPr lang="en-US" sz="2800" spc="-5" dirty="0">
                <a:latin typeface="Times New Roman"/>
                <a:cs typeface="Times New Roman"/>
              </a:rPr>
              <a:t>examined.</a:t>
            </a:r>
            <a:r>
              <a:rPr lang="en-US" sz="2800" spc="5" dirty="0">
                <a:latin typeface="Times New Roman"/>
                <a:cs typeface="Times New Roman"/>
              </a:rPr>
              <a:t> </a:t>
            </a:r>
            <a:r>
              <a:rPr lang="en-US" sz="2800" spc="-5" dirty="0">
                <a:latin typeface="Times New Roman"/>
                <a:cs typeface="Times New Roman"/>
              </a:rPr>
              <a:t>Otherwise,</a:t>
            </a:r>
            <a:r>
              <a:rPr lang="en-US" sz="2800" dirty="0">
                <a:latin typeface="Times New Roman"/>
                <a:cs typeface="Times New Roman"/>
              </a:rPr>
              <a:t> go to</a:t>
            </a:r>
            <a:r>
              <a:rPr lang="en-US" sz="2800" spc="-25" dirty="0">
                <a:latin typeface="Times New Roman"/>
                <a:cs typeface="Times New Roman"/>
              </a:rPr>
              <a:t> </a:t>
            </a:r>
            <a:r>
              <a:rPr lang="en-US" sz="2800" dirty="0">
                <a:latin typeface="Times New Roman"/>
                <a:cs typeface="Times New Roman"/>
              </a:rPr>
              <a:t>step</a:t>
            </a:r>
            <a:r>
              <a:rPr lang="en-US" sz="2800" spc="-25" dirty="0">
                <a:latin typeface="Times New Roman"/>
                <a:cs typeface="Times New Roman"/>
              </a:rPr>
              <a:t> </a:t>
            </a:r>
            <a:r>
              <a:rPr lang="en-US" sz="2800" dirty="0">
                <a:latin typeface="Times New Roman"/>
                <a:cs typeface="Times New Roman"/>
              </a:rPr>
              <a:t>2.</a:t>
            </a:r>
          </a:p>
          <a:p>
            <a:endParaRPr lang="en-US" dirty="0"/>
          </a:p>
        </p:txBody>
      </p:sp>
      <p:sp>
        <p:nvSpPr>
          <p:cNvPr id="4" name="Footer Placeholder 3">
            <a:extLst>
              <a:ext uri="{FF2B5EF4-FFF2-40B4-BE49-F238E27FC236}">
                <a16:creationId xmlns:a16="http://schemas.microsoft.com/office/drawing/2014/main" id="{24D08BFD-4C96-102C-EC0E-61BA25B93A65}"/>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1895488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7A44-FCB2-A3FC-EFF5-B5A8583E2568}"/>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99A90B59-5711-1696-5057-16E8B322BCA0}"/>
              </a:ext>
            </a:extLst>
          </p:cNvPr>
          <p:cNvSpPr>
            <a:spLocks noGrp="1"/>
          </p:cNvSpPr>
          <p:nvPr>
            <p:ph idx="1"/>
          </p:nvPr>
        </p:nvSpPr>
        <p:spPr>
          <a:xfrm>
            <a:off x="838199" y="1483567"/>
            <a:ext cx="10758197" cy="4996184"/>
          </a:xfrm>
        </p:spPr>
        <p:txBody>
          <a:bodyPr>
            <a:normAutofit fontScale="85000" lnSpcReduction="20000"/>
          </a:bodyPr>
          <a:lstStyle/>
          <a:p>
            <a:pPr marL="0" indent="0">
              <a:buNone/>
            </a:pPr>
            <a:r>
              <a:rPr lang="pt-BR" sz="2800" dirty="0">
                <a:solidFill>
                  <a:srgbClr val="FF0033"/>
                </a:solidFill>
              </a:rPr>
              <a:t>Algorithm</a:t>
            </a:r>
            <a:r>
              <a:rPr lang="pt-BR" sz="2800" spc="175" dirty="0">
                <a:solidFill>
                  <a:srgbClr val="FF0033"/>
                </a:solidFill>
              </a:rPr>
              <a:t> </a:t>
            </a:r>
            <a:r>
              <a:rPr lang="pt-BR" sz="2800" dirty="0">
                <a:solidFill>
                  <a:srgbClr val="000000"/>
                </a:solidFill>
              </a:rPr>
              <a:t>JS(</a:t>
            </a:r>
            <a:r>
              <a:rPr lang="pt-BR" sz="2800" i="1" dirty="0">
                <a:solidFill>
                  <a:srgbClr val="000000"/>
                </a:solidFill>
              </a:rPr>
              <a:t>d</a:t>
            </a:r>
            <a:r>
              <a:rPr lang="pt-BR" sz="2800" dirty="0">
                <a:solidFill>
                  <a:srgbClr val="000000"/>
                </a:solidFill>
              </a:rPr>
              <a:t>,</a:t>
            </a:r>
            <a:r>
              <a:rPr lang="pt-BR" sz="2800" i="1" dirty="0">
                <a:solidFill>
                  <a:srgbClr val="000000"/>
                </a:solidFill>
              </a:rPr>
              <a:t>j</a:t>
            </a:r>
            <a:r>
              <a:rPr lang="pt-BR" sz="2800" dirty="0">
                <a:solidFill>
                  <a:srgbClr val="000000"/>
                </a:solidFill>
              </a:rPr>
              <a:t>,</a:t>
            </a:r>
            <a:r>
              <a:rPr lang="pt-BR" sz="2800" i="1" dirty="0">
                <a:solidFill>
                  <a:srgbClr val="000000"/>
                </a:solidFill>
              </a:rPr>
              <a:t>n</a:t>
            </a:r>
            <a:r>
              <a:rPr lang="pt-BR" sz="2800" dirty="0">
                <a:solidFill>
                  <a:srgbClr val="000000"/>
                </a:solidFill>
              </a:rPr>
              <a:t>)</a:t>
            </a:r>
          </a:p>
          <a:p>
            <a:pPr marL="0" indent="0">
              <a:lnSpc>
                <a:spcPct val="100000"/>
              </a:lnSpc>
              <a:spcBef>
                <a:spcPts val="575"/>
              </a:spcBef>
              <a:buNone/>
            </a:pPr>
            <a:r>
              <a:rPr lang="en-US" sz="2800" i="1" spc="-5" dirty="0">
                <a:latin typeface="Times New Roman"/>
                <a:cs typeface="Times New Roman"/>
              </a:rPr>
              <a:t>//d[</a:t>
            </a:r>
            <a:r>
              <a:rPr lang="en-US" sz="2800" i="1" spc="-5" dirty="0" err="1">
                <a:latin typeface="Times New Roman"/>
                <a:cs typeface="Times New Roman"/>
              </a:rPr>
              <a:t>i</a:t>
            </a:r>
            <a:r>
              <a:rPr lang="en-US" sz="2800" i="1" spc="-5" dirty="0">
                <a:latin typeface="Times New Roman"/>
                <a:cs typeface="Times New Roman"/>
              </a:rPr>
              <a:t>]≥1,</a:t>
            </a:r>
            <a:r>
              <a:rPr lang="en-US" sz="2800" i="1" spc="-40" dirty="0">
                <a:latin typeface="Times New Roman"/>
                <a:cs typeface="Times New Roman"/>
              </a:rPr>
              <a:t> </a:t>
            </a:r>
            <a:r>
              <a:rPr lang="en-US" sz="2800" i="1" dirty="0">
                <a:latin typeface="Times New Roman"/>
                <a:cs typeface="Times New Roman"/>
              </a:rPr>
              <a:t>1 ≤ </a:t>
            </a:r>
            <a:r>
              <a:rPr lang="en-US" sz="2800" i="1" dirty="0" err="1">
                <a:latin typeface="Times New Roman"/>
                <a:cs typeface="Times New Roman"/>
              </a:rPr>
              <a:t>i</a:t>
            </a:r>
            <a:r>
              <a:rPr lang="en-US" sz="2800" i="1" spc="-15" dirty="0">
                <a:latin typeface="Times New Roman"/>
                <a:cs typeface="Times New Roman"/>
              </a:rPr>
              <a:t> </a:t>
            </a:r>
            <a:r>
              <a:rPr lang="en-US" sz="2800" i="1" dirty="0">
                <a:latin typeface="Times New Roman"/>
                <a:cs typeface="Times New Roman"/>
              </a:rPr>
              <a:t>≤</a:t>
            </a:r>
            <a:r>
              <a:rPr lang="en-US" sz="2800" i="1" spc="25" dirty="0">
                <a:latin typeface="Times New Roman"/>
                <a:cs typeface="Times New Roman"/>
              </a:rPr>
              <a:t> </a:t>
            </a:r>
            <a:r>
              <a:rPr lang="en-US" sz="2800" i="1" dirty="0">
                <a:latin typeface="Times New Roman"/>
                <a:cs typeface="Times New Roman"/>
              </a:rPr>
              <a:t>n</a:t>
            </a:r>
            <a:r>
              <a:rPr lang="en-US" sz="2800" i="1" spc="-20" dirty="0">
                <a:latin typeface="Times New Roman"/>
                <a:cs typeface="Times New Roman"/>
              </a:rPr>
              <a:t> </a:t>
            </a:r>
            <a:r>
              <a:rPr lang="en-US" sz="2800" i="1" spc="5" dirty="0">
                <a:latin typeface="Times New Roman"/>
                <a:cs typeface="Times New Roman"/>
              </a:rPr>
              <a:t>are</a:t>
            </a:r>
            <a:r>
              <a:rPr lang="en-US" sz="2800" i="1" spc="-30" dirty="0">
                <a:latin typeface="Times New Roman"/>
                <a:cs typeface="Times New Roman"/>
              </a:rPr>
              <a:t> </a:t>
            </a:r>
            <a:r>
              <a:rPr lang="en-US" sz="2800" i="1" dirty="0">
                <a:latin typeface="Times New Roman"/>
                <a:cs typeface="Times New Roman"/>
              </a:rPr>
              <a:t>the</a:t>
            </a:r>
            <a:r>
              <a:rPr lang="en-US" sz="2800" i="1" spc="-10" dirty="0">
                <a:latin typeface="Times New Roman"/>
                <a:cs typeface="Times New Roman"/>
              </a:rPr>
              <a:t> </a:t>
            </a:r>
            <a:r>
              <a:rPr lang="en-US" sz="2800" i="1" spc="-5" dirty="0">
                <a:latin typeface="Times New Roman"/>
                <a:cs typeface="Times New Roman"/>
              </a:rPr>
              <a:t>deadlines.</a:t>
            </a:r>
            <a:endParaRPr lang="en-US" sz="2800" dirty="0">
              <a:latin typeface="Times New Roman"/>
              <a:cs typeface="Times New Roman"/>
            </a:endParaRPr>
          </a:p>
          <a:p>
            <a:pPr marL="0" indent="0">
              <a:lnSpc>
                <a:spcPct val="100000"/>
              </a:lnSpc>
              <a:spcBef>
                <a:spcPts val="480"/>
              </a:spcBef>
              <a:buNone/>
            </a:pPr>
            <a:r>
              <a:rPr lang="en-US" sz="2800" i="1" spc="-5" dirty="0">
                <a:latin typeface="Times New Roman"/>
                <a:cs typeface="Times New Roman"/>
              </a:rPr>
              <a:t>//The</a:t>
            </a:r>
            <a:r>
              <a:rPr lang="en-US" sz="2800" i="1" spc="-30" dirty="0">
                <a:latin typeface="Times New Roman"/>
                <a:cs typeface="Times New Roman"/>
              </a:rPr>
              <a:t> </a:t>
            </a:r>
            <a:r>
              <a:rPr lang="en-US" sz="2800" i="1" spc="5" dirty="0">
                <a:latin typeface="Times New Roman"/>
                <a:cs typeface="Times New Roman"/>
              </a:rPr>
              <a:t>jobs</a:t>
            </a:r>
            <a:r>
              <a:rPr lang="en-US" sz="2800" i="1" spc="-40" dirty="0">
                <a:latin typeface="Times New Roman"/>
                <a:cs typeface="Times New Roman"/>
              </a:rPr>
              <a:t> </a:t>
            </a:r>
            <a:r>
              <a:rPr lang="en-US" sz="2800" i="1" spc="5" dirty="0">
                <a:latin typeface="Times New Roman"/>
                <a:cs typeface="Times New Roman"/>
              </a:rPr>
              <a:t>are</a:t>
            </a:r>
            <a:r>
              <a:rPr lang="en-US" sz="2800" i="1" spc="490" dirty="0">
                <a:latin typeface="Times New Roman"/>
                <a:cs typeface="Times New Roman"/>
              </a:rPr>
              <a:t> </a:t>
            </a:r>
            <a:r>
              <a:rPr lang="en-US" sz="2800" i="1" dirty="0">
                <a:latin typeface="Times New Roman"/>
                <a:cs typeface="Times New Roman"/>
              </a:rPr>
              <a:t>ordered</a:t>
            </a:r>
            <a:r>
              <a:rPr lang="en-US" sz="2800" i="1" spc="-40" dirty="0">
                <a:latin typeface="Times New Roman"/>
                <a:cs typeface="Times New Roman"/>
              </a:rPr>
              <a:t> </a:t>
            </a:r>
            <a:r>
              <a:rPr lang="en-US" sz="2800" i="1" spc="-5" dirty="0">
                <a:latin typeface="Times New Roman"/>
                <a:cs typeface="Times New Roman"/>
              </a:rPr>
              <a:t>such</a:t>
            </a:r>
            <a:r>
              <a:rPr lang="en-US" sz="2800" i="1" spc="5" dirty="0">
                <a:latin typeface="Times New Roman"/>
                <a:cs typeface="Times New Roman"/>
              </a:rPr>
              <a:t> </a:t>
            </a:r>
            <a:r>
              <a:rPr lang="en-US" sz="2800" i="1" dirty="0">
                <a:latin typeface="Times New Roman"/>
                <a:cs typeface="Times New Roman"/>
              </a:rPr>
              <a:t>that</a:t>
            </a:r>
            <a:r>
              <a:rPr lang="en-US" sz="2800" i="1" spc="-35" dirty="0">
                <a:latin typeface="Times New Roman"/>
                <a:cs typeface="Times New Roman"/>
              </a:rPr>
              <a:t> </a:t>
            </a:r>
            <a:r>
              <a:rPr lang="en-US" sz="2800" i="1" spc="-5" dirty="0">
                <a:latin typeface="Times New Roman"/>
                <a:cs typeface="Times New Roman"/>
              </a:rPr>
              <a:t>p[1]</a:t>
            </a:r>
            <a:r>
              <a:rPr lang="en-US" sz="2800" i="1" dirty="0">
                <a:latin typeface="Times New Roman"/>
                <a:cs typeface="Times New Roman"/>
              </a:rPr>
              <a:t> </a:t>
            </a:r>
            <a:r>
              <a:rPr lang="en-US" sz="2800" i="1" spc="-5" dirty="0">
                <a:latin typeface="Times New Roman"/>
                <a:cs typeface="Times New Roman"/>
              </a:rPr>
              <a:t>≥ p[2]</a:t>
            </a:r>
            <a:r>
              <a:rPr lang="en-US" sz="2800" i="1" dirty="0">
                <a:latin typeface="Times New Roman"/>
                <a:cs typeface="Times New Roman"/>
              </a:rPr>
              <a:t> ……</a:t>
            </a:r>
            <a:r>
              <a:rPr lang="en-US" sz="2800" i="1" spc="-20" dirty="0">
                <a:latin typeface="Times New Roman"/>
                <a:cs typeface="Times New Roman"/>
              </a:rPr>
              <a:t> </a:t>
            </a:r>
            <a:r>
              <a:rPr lang="en-US" sz="2800" i="1" dirty="0">
                <a:latin typeface="Times New Roman"/>
                <a:cs typeface="Times New Roman"/>
              </a:rPr>
              <a:t>≥ p[n]</a:t>
            </a:r>
            <a:endParaRPr lang="en-US" sz="2800" dirty="0">
              <a:latin typeface="Times New Roman"/>
              <a:cs typeface="Times New Roman"/>
            </a:endParaRPr>
          </a:p>
          <a:p>
            <a:pPr marL="0" indent="0">
              <a:lnSpc>
                <a:spcPct val="100000"/>
              </a:lnSpc>
              <a:spcBef>
                <a:spcPts val="480"/>
              </a:spcBef>
              <a:buNone/>
            </a:pPr>
            <a:r>
              <a:rPr lang="en-US" sz="2800" i="1" dirty="0">
                <a:latin typeface="Times New Roman"/>
                <a:cs typeface="Times New Roman"/>
              </a:rPr>
              <a:t>//</a:t>
            </a:r>
            <a:r>
              <a:rPr lang="en-US" sz="2800" i="1" spc="484" dirty="0">
                <a:latin typeface="Times New Roman"/>
                <a:cs typeface="Times New Roman"/>
              </a:rPr>
              <a:t> </a:t>
            </a:r>
            <a:r>
              <a:rPr lang="en-US" sz="2800" i="1" spc="-10" dirty="0">
                <a:latin typeface="Times New Roman"/>
                <a:cs typeface="Times New Roman"/>
              </a:rPr>
              <a:t>j[</a:t>
            </a:r>
            <a:r>
              <a:rPr lang="en-US" sz="2800" i="1" spc="-10" dirty="0" err="1">
                <a:latin typeface="Times New Roman"/>
                <a:cs typeface="Times New Roman"/>
              </a:rPr>
              <a:t>i</a:t>
            </a:r>
            <a:r>
              <a:rPr lang="en-US" sz="2800" i="1" spc="-10" dirty="0">
                <a:latin typeface="Times New Roman"/>
                <a:cs typeface="Times New Roman"/>
              </a:rPr>
              <a:t>]</a:t>
            </a:r>
            <a:r>
              <a:rPr lang="en-US" sz="2800" i="1" dirty="0">
                <a:latin typeface="Times New Roman"/>
                <a:cs typeface="Times New Roman"/>
              </a:rPr>
              <a:t> </a:t>
            </a:r>
            <a:r>
              <a:rPr lang="en-US" sz="2800" i="1" spc="-10" dirty="0">
                <a:latin typeface="Times New Roman"/>
                <a:cs typeface="Times New Roman"/>
              </a:rPr>
              <a:t>is</a:t>
            </a:r>
            <a:r>
              <a:rPr lang="en-US" sz="2800" i="1" dirty="0">
                <a:latin typeface="Times New Roman"/>
                <a:cs typeface="Times New Roman"/>
              </a:rPr>
              <a:t> the</a:t>
            </a:r>
            <a:r>
              <a:rPr lang="en-US" sz="2800" i="1" spc="-30" dirty="0">
                <a:latin typeface="Times New Roman"/>
                <a:cs typeface="Times New Roman"/>
              </a:rPr>
              <a:t> </a:t>
            </a:r>
            <a:r>
              <a:rPr lang="en-US" sz="2800" i="1" spc="5" dirty="0" err="1">
                <a:latin typeface="Times New Roman"/>
                <a:cs typeface="Times New Roman"/>
              </a:rPr>
              <a:t>i</a:t>
            </a:r>
            <a:r>
              <a:rPr lang="en-US" sz="2800" i="1" spc="7" baseline="25641" dirty="0" err="1">
                <a:latin typeface="Times New Roman"/>
                <a:cs typeface="Times New Roman"/>
              </a:rPr>
              <a:t>th</a:t>
            </a:r>
            <a:r>
              <a:rPr lang="en-US" sz="2800" i="1" spc="262" baseline="25641" dirty="0">
                <a:latin typeface="Times New Roman"/>
                <a:cs typeface="Times New Roman"/>
              </a:rPr>
              <a:t> </a:t>
            </a:r>
            <a:r>
              <a:rPr lang="en-US" sz="2800" i="1" dirty="0">
                <a:latin typeface="Times New Roman"/>
                <a:cs typeface="Times New Roman"/>
              </a:rPr>
              <a:t>job </a:t>
            </a:r>
            <a:r>
              <a:rPr lang="en-US" sz="2800" i="1" spc="-10" dirty="0">
                <a:latin typeface="Times New Roman"/>
                <a:cs typeface="Times New Roman"/>
              </a:rPr>
              <a:t>in</a:t>
            </a:r>
            <a:r>
              <a:rPr lang="en-US" sz="2800" i="1" spc="-20" dirty="0">
                <a:latin typeface="Times New Roman"/>
                <a:cs typeface="Times New Roman"/>
              </a:rPr>
              <a:t> </a:t>
            </a:r>
            <a:r>
              <a:rPr lang="en-US" sz="2800" i="1" dirty="0">
                <a:latin typeface="Times New Roman"/>
                <a:cs typeface="Times New Roman"/>
              </a:rPr>
              <a:t>the</a:t>
            </a:r>
            <a:r>
              <a:rPr lang="en-US" sz="2800" i="1" spc="-10" dirty="0">
                <a:latin typeface="Times New Roman"/>
                <a:cs typeface="Times New Roman"/>
              </a:rPr>
              <a:t> </a:t>
            </a:r>
            <a:r>
              <a:rPr lang="en-US" sz="2800" i="1" dirty="0">
                <a:latin typeface="Times New Roman"/>
                <a:cs typeface="Times New Roman"/>
              </a:rPr>
              <a:t>optimal</a:t>
            </a:r>
            <a:r>
              <a:rPr lang="en-US" sz="2800" i="1" spc="-35" dirty="0">
                <a:latin typeface="Times New Roman"/>
                <a:cs typeface="Times New Roman"/>
              </a:rPr>
              <a:t> </a:t>
            </a:r>
            <a:r>
              <a:rPr lang="en-US" sz="2800" i="1" spc="-5" dirty="0">
                <a:latin typeface="Times New Roman"/>
                <a:cs typeface="Times New Roman"/>
              </a:rPr>
              <a:t>solution,</a:t>
            </a:r>
            <a:r>
              <a:rPr lang="en-US" sz="2800" i="1" spc="-35" dirty="0">
                <a:latin typeface="Times New Roman"/>
                <a:cs typeface="Times New Roman"/>
              </a:rPr>
              <a:t> </a:t>
            </a:r>
            <a:r>
              <a:rPr lang="en-US" sz="2800" i="1" spc="10" dirty="0">
                <a:latin typeface="Times New Roman"/>
                <a:cs typeface="Times New Roman"/>
              </a:rPr>
              <a:t>1≤</a:t>
            </a:r>
            <a:r>
              <a:rPr lang="en-US" sz="2800" i="1" spc="-20" dirty="0">
                <a:latin typeface="Times New Roman"/>
                <a:cs typeface="Times New Roman"/>
              </a:rPr>
              <a:t> </a:t>
            </a:r>
            <a:r>
              <a:rPr lang="en-US" sz="2800" i="1" dirty="0" err="1">
                <a:latin typeface="Times New Roman"/>
                <a:cs typeface="Times New Roman"/>
              </a:rPr>
              <a:t>i</a:t>
            </a:r>
            <a:r>
              <a:rPr lang="en-US" sz="2800" i="1" spc="-15" dirty="0">
                <a:latin typeface="Times New Roman"/>
                <a:cs typeface="Times New Roman"/>
              </a:rPr>
              <a:t> </a:t>
            </a:r>
            <a:r>
              <a:rPr lang="en-US" sz="2800" i="1" dirty="0">
                <a:latin typeface="Times New Roman"/>
                <a:cs typeface="Times New Roman"/>
              </a:rPr>
              <a:t>≤ k</a:t>
            </a:r>
            <a:endParaRPr lang="en-US" sz="2800" dirty="0">
              <a:latin typeface="Times New Roman"/>
              <a:cs typeface="Times New Roman"/>
            </a:endParaRPr>
          </a:p>
          <a:p>
            <a:pPr marL="0" indent="0">
              <a:lnSpc>
                <a:spcPct val="100000"/>
              </a:lnSpc>
              <a:spcBef>
                <a:spcPts val="560"/>
              </a:spcBef>
              <a:buNone/>
            </a:pPr>
            <a:r>
              <a:rPr lang="en-US" sz="3200" dirty="0">
                <a:latin typeface="Times New Roman"/>
                <a:cs typeface="Times New Roman"/>
              </a:rPr>
              <a:t>{</a:t>
            </a:r>
          </a:p>
          <a:p>
            <a:pPr marL="0" indent="0">
              <a:lnSpc>
                <a:spcPct val="100000"/>
              </a:lnSpc>
              <a:spcBef>
                <a:spcPts val="560"/>
              </a:spcBef>
              <a:buNone/>
            </a:pPr>
            <a:r>
              <a:rPr lang="en-US" sz="3200" spc="-5" dirty="0">
                <a:latin typeface="Times New Roman"/>
                <a:cs typeface="Times New Roman"/>
              </a:rPr>
              <a:t>       </a:t>
            </a:r>
            <a:r>
              <a:rPr lang="en-US" sz="3200" i="1" spc="-5" dirty="0">
                <a:latin typeface="Times New Roman"/>
                <a:cs typeface="Times New Roman"/>
              </a:rPr>
              <a:t>d</a:t>
            </a:r>
            <a:r>
              <a:rPr lang="en-US" sz="3200" spc="-5" dirty="0">
                <a:latin typeface="Times New Roman"/>
                <a:cs typeface="Times New Roman"/>
              </a:rPr>
              <a:t>[0]=</a:t>
            </a:r>
            <a:r>
              <a:rPr lang="en-US" sz="3200" i="1" spc="-5" dirty="0">
                <a:latin typeface="Times New Roman"/>
                <a:cs typeface="Times New Roman"/>
              </a:rPr>
              <a:t>j</a:t>
            </a:r>
            <a:r>
              <a:rPr lang="en-US" sz="3200" spc="-5" dirty="0">
                <a:latin typeface="Times New Roman"/>
                <a:cs typeface="Times New Roman"/>
              </a:rPr>
              <a:t>[0]=0; </a:t>
            </a:r>
            <a:r>
              <a:rPr lang="en-US" sz="3200" dirty="0">
                <a:latin typeface="Times New Roman"/>
                <a:cs typeface="Times New Roman"/>
              </a:rPr>
              <a:t>//</a:t>
            </a:r>
            <a:r>
              <a:rPr lang="en-US" sz="3200" spc="-95" dirty="0">
                <a:latin typeface="Times New Roman"/>
                <a:cs typeface="Times New Roman"/>
              </a:rPr>
              <a:t> </a:t>
            </a:r>
            <a:r>
              <a:rPr lang="en-US" sz="3200" dirty="0">
                <a:latin typeface="Times New Roman"/>
                <a:cs typeface="Times New Roman"/>
              </a:rPr>
              <a:t>Initialize </a:t>
            </a:r>
            <a:r>
              <a:rPr lang="en-US" sz="3200" spc="-585" dirty="0">
                <a:latin typeface="Times New Roman"/>
                <a:cs typeface="Times New Roman"/>
              </a:rPr>
              <a:t> </a:t>
            </a:r>
            <a:r>
              <a:rPr lang="en-US" sz="3200" i="1" spc="-5" dirty="0">
                <a:latin typeface="Times New Roman"/>
                <a:cs typeface="Times New Roman"/>
              </a:rPr>
              <a:t>j</a:t>
            </a:r>
            <a:r>
              <a:rPr lang="en-US" sz="3200" spc="-5" dirty="0">
                <a:latin typeface="Times New Roman"/>
                <a:cs typeface="Times New Roman"/>
              </a:rPr>
              <a:t>[1]=1; </a:t>
            </a:r>
            <a:r>
              <a:rPr lang="en-US" sz="3200" dirty="0">
                <a:latin typeface="Times New Roman"/>
                <a:cs typeface="Times New Roman"/>
              </a:rPr>
              <a:t>// Include job 1 </a:t>
            </a:r>
            <a:r>
              <a:rPr lang="en-US" sz="3200" spc="5" dirty="0">
                <a:latin typeface="Times New Roman"/>
                <a:cs typeface="Times New Roman"/>
              </a:rPr>
              <a:t> </a:t>
            </a:r>
            <a:r>
              <a:rPr lang="en-US" sz="3200" i="1" dirty="0">
                <a:latin typeface="Times New Roman"/>
                <a:cs typeface="Times New Roman"/>
              </a:rPr>
              <a:t>k</a:t>
            </a:r>
            <a:r>
              <a:rPr lang="en-US" sz="3200" dirty="0">
                <a:latin typeface="Times New Roman"/>
                <a:cs typeface="Times New Roman"/>
              </a:rPr>
              <a:t>=1;</a:t>
            </a:r>
          </a:p>
          <a:p>
            <a:pPr marL="0" indent="0">
              <a:buNone/>
            </a:pPr>
            <a:r>
              <a:rPr lang="pt-BR" dirty="0"/>
              <a:t>       </a:t>
            </a:r>
            <a:r>
              <a:rPr lang="pt-BR" b="1" dirty="0"/>
              <a:t>for</a:t>
            </a:r>
            <a:r>
              <a:rPr lang="pt-BR" dirty="0"/>
              <a:t> </a:t>
            </a:r>
            <a:r>
              <a:rPr lang="pt-BR" i="1" dirty="0"/>
              <a:t>i</a:t>
            </a:r>
            <a:r>
              <a:rPr lang="pt-BR" dirty="0"/>
              <a:t>=2 to </a:t>
            </a:r>
            <a:r>
              <a:rPr lang="pt-BR" i="1" dirty="0"/>
              <a:t>n</a:t>
            </a:r>
            <a:r>
              <a:rPr lang="pt-BR" dirty="0"/>
              <a:t> </a:t>
            </a:r>
            <a:r>
              <a:rPr lang="pt-BR" b="1" dirty="0"/>
              <a:t>do</a:t>
            </a:r>
          </a:p>
          <a:p>
            <a:pPr marL="0" indent="0">
              <a:buNone/>
            </a:pPr>
            <a:r>
              <a:rPr lang="pt-BR" sz="2800" dirty="0">
                <a:latin typeface="Times New Roman"/>
                <a:cs typeface="Times New Roman"/>
              </a:rPr>
              <a:t>	</a:t>
            </a:r>
            <a:r>
              <a:rPr lang="en-US" sz="2800" dirty="0">
                <a:latin typeface="Times New Roman"/>
                <a:cs typeface="Times New Roman"/>
              </a:rPr>
              <a:t>{</a:t>
            </a:r>
          </a:p>
          <a:p>
            <a:pPr marL="0" indent="0">
              <a:buNone/>
            </a:pPr>
            <a:r>
              <a:rPr lang="en-US" dirty="0"/>
              <a:t>	//Consider jobs in Descending order of p[</a:t>
            </a:r>
            <a:r>
              <a:rPr lang="en-US" dirty="0" err="1"/>
              <a:t>i</a:t>
            </a:r>
            <a:r>
              <a:rPr lang="en-US" dirty="0"/>
              <a:t>].</a:t>
            </a:r>
          </a:p>
          <a:p>
            <a:pPr marL="0" indent="0">
              <a:buNone/>
            </a:pPr>
            <a:r>
              <a:rPr lang="en-US" dirty="0"/>
              <a:t>	// Find position for </a:t>
            </a:r>
            <a:r>
              <a:rPr lang="en-US" dirty="0" err="1"/>
              <a:t>i</a:t>
            </a:r>
            <a:r>
              <a:rPr lang="en-US" dirty="0"/>
              <a:t> and check feasibility of</a:t>
            </a:r>
          </a:p>
          <a:p>
            <a:pPr marL="0" indent="0">
              <a:buNone/>
            </a:pPr>
            <a:r>
              <a:rPr lang="en-US" dirty="0"/>
              <a:t>	// insertion.  </a:t>
            </a:r>
            <a:r>
              <a:rPr lang="en-US" i="1" dirty="0"/>
              <a:t>r</a:t>
            </a:r>
            <a:r>
              <a:rPr lang="en-US" dirty="0"/>
              <a:t>=</a:t>
            </a:r>
            <a:r>
              <a:rPr lang="en-US" i="1" dirty="0"/>
              <a:t>k</a:t>
            </a:r>
            <a:r>
              <a:rPr lang="en-US" dirty="0"/>
              <a:t>;</a:t>
            </a:r>
          </a:p>
          <a:p>
            <a:pPr marL="0" indent="0">
              <a:buNone/>
            </a:pPr>
            <a:r>
              <a:rPr lang="en-US" dirty="0"/>
              <a:t>	</a:t>
            </a:r>
            <a:r>
              <a:rPr lang="en-US" b="1" dirty="0"/>
              <a:t>while</a:t>
            </a:r>
            <a:r>
              <a:rPr lang="en-US" dirty="0"/>
              <a:t>( ( </a:t>
            </a:r>
            <a:r>
              <a:rPr lang="en-US" i="1" dirty="0"/>
              <a:t>d</a:t>
            </a:r>
            <a:r>
              <a:rPr lang="en-US" dirty="0"/>
              <a:t>[ </a:t>
            </a:r>
            <a:r>
              <a:rPr lang="en-US" i="1" dirty="0"/>
              <a:t>j</a:t>
            </a:r>
            <a:r>
              <a:rPr lang="en-US" dirty="0"/>
              <a:t>[</a:t>
            </a:r>
            <a:r>
              <a:rPr lang="en-US" i="1" dirty="0"/>
              <a:t>r</a:t>
            </a:r>
            <a:r>
              <a:rPr lang="en-US" dirty="0"/>
              <a:t>] ] &gt; d[ </a:t>
            </a:r>
            <a:r>
              <a:rPr lang="en-US" i="1" dirty="0" err="1"/>
              <a:t>i</a:t>
            </a:r>
            <a:r>
              <a:rPr lang="en-US" dirty="0"/>
              <a:t> ] ) </a:t>
            </a:r>
            <a:r>
              <a:rPr lang="en-US" b="1" dirty="0"/>
              <a:t>and</a:t>
            </a:r>
            <a:r>
              <a:rPr lang="en-US" dirty="0"/>
              <a:t> ( d[</a:t>
            </a:r>
            <a:r>
              <a:rPr lang="en-US" i="1" dirty="0"/>
              <a:t> j</a:t>
            </a:r>
            <a:r>
              <a:rPr lang="en-US" dirty="0"/>
              <a:t>[ </a:t>
            </a:r>
            <a:r>
              <a:rPr lang="en-US" i="1" dirty="0"/>
              <a:t>r </a:t>
            </a:r>
            <a:r>
              <a:rPr lang="en-US" dirty="0"/>
              <a:t>] ] &gt; </a:t>
            </a:r>
            <a:r>
              <a:rPr lang="en-US" i="1" dirty="0"/>
              <a:t>r</a:t>
            </a:r>
            <a:r>
              <a:rPr lang="en-US" dirty="0"/>
              <a:t> ) ) </a:t>
            </a:r>
            <a:r>
              <a:rPr lang="en-US" b="1" dirty="0"/>
              <a:t>do</a:t>
            </a:r>
            <a:r>
              <a:rPr lang="en-US" dirty="0"/>
              <a:t>  </a:t>
            </a:r>
          </a:p>
          <a:p>
            <a:pPr marL="0" indent="0">
              <a:buNone/>
            </a:pPr>
            <a:r>
              <a:rPr lang="en-US" dirty="0"/>
              <a:t>		</a:t>
            </a:r>
            <a:r>
              <a:rPr lang="en-US" i="1" dirty="0"/>
              <a:t>r</a:t>
            </a:r>
            <a:r>
              <a:rPr lang="en-US" dirty="0"/>
              <a:t> = </a:t>
            </a:r>
            <a:r>
              <a:rPr lang="en-US" i="1" dirty="0"/>
              <a:t>r</a:t>
            </a:r>
            <a:r>
              <a:rPr lang="en-US" dirty="0"/>
              <a:t>-</a:t>
            </a:r>
            <a:r>
              <a:rPr lang="en-US" i="1" dirty="0"/>
              <a:t>1</a:t>
            </a:r>
            <a:r>
              <a:rPr lang="en-US" dirty="0"/>
              <a:t>;</a:t>
            </a:r>
          </a:p>
        </p:txBody>
      </p:sp>
      <p:sp>
        <p:nvSpPr>
          <p:cNvPr id="4" name="Footer Placeholder 3">
            <a:extLst>
              <a:ext uri="{FF2B5EF4-FFF2-40B4-BE49-F238E27FC236}">
                <a16:creationId xmlns:a16="http://schemas.microsoft.com/office/drawing/2014/main" id="{5A7DB9F4-DFCD-A6DF-FEBA-9B164C53FAC9}"/>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12036113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28F4-5A03-B94A-1DF2-13BD91F2417B}"/>
              </a:ext>
            </a:extLst>
          </p:cNvPr>
          <p:cNvSpPr>
            <a:spLocks noGrp="1"/>
          </p:cNvSpPr>
          <p:nvPr>
            <p:ph type="title"/>
          </p:nvPr>
        </p:nvSpPr>
        <p:spPr/>
        <p:txBody>
          <a:bodyPr/>
          <a:lstStyle/>
          <a:p>
            <a:r>
              <a:rPr lang="en-US" dirty="0"/>
              <a:t>Algorithm (Contd..)</a:t>
            </a:r>
          </a:p>
        </p:txBody>
      </p:sp>
      <p:sp>
        <p:nvSpPr>
          <p:cNvPr id="3" name="Content Placeholder 2">
            <a:extLst>
              <a:ext uri="{FF2B5EF4-FFF2-40B4-BE49-F238E27FC236}">
                <a16:creationId xmlns:a16="http://schemas.microsoft.com/office/drawing/2014/main" id="{307DF927-9CEC-1189-D8F8-3221A2ED52E4}"/>
              </a:ext>
            </a:extLst>
          </p:cNvPr>
          <p:cNvSpPr>
            <a:spLocks noGrp="1"/>
          </p:cNvSpPr>
          <p:nvPr>
            <p:ph idx="1"/>
          </p:nvPr>
        </p:nvSpPr>
        <p:spPr/>
        <p:txBody>
          <a:bodyPr>
            <a:normAutofit fontScale="92500" lnSpcReduction="10000"/>
          </a:bodyPr>
          <a:lstStyle/>
          <a:p>
            <a:pPr marL="0" indent="0">
              <a:buNone/>
            </a:pPr>
            <a:r>
              <a:rPr lang="en-US" dirty="0"/>
              <a:t>	</a:t>
            </a:r>
            <a:r>
              <a:rPr lang="en-US" b="1" dirty="0"/>
              <a:t>if</a:t>
            </a:r>
            <a:r>
              <a:rPr lang="en-US" dirty="0"/>
              <a:t>(</a:t>
            </a:r>
            <a:r>
              <a:rPr lang="en-US" i="1" dirty="0"/>
              <a:t>d</a:t>
            </a:r>
            <a:r>
              <a:rPr lang="en-US" dirty="0"/>
              <a:t>[ </a:t>
            </a:r>
            <a:r>
              <a:rPr lang="en-US" i="1" dirty="0"/>
              <a:t>j</a:t>
            </a:r>
            <a:r>
              <a:rPr lang="en-US" dirty="0"/>
              <a:t>[</a:t>
            </a:r>
            <a:r>
              <a:rPr lang="en-US" i="1" dirty="0"/>
              <a:t>r</a:t>
            </a:r>
            <a:r>
              <a:rPr lang="en-US" dirty="0"/>
              <a:t>] ] ≤ </a:t>
            </a:r>
            <a:r>
              <a:rPr lang="en-US" i="1" dirty="0"/>
              <a:t>d</a:t>
            </a:r>
            <a:r>
              <a:rPr lang="en-US" dirty="0"/>
              <a:t>[</a:t>
            </a:r>
            <a:r>
              <a:rPr lang="en-US" i="1" dirty="0" err="1"/>
              <a:t>i</a:t>
            </a:r>
            <a:r>
              <a:rPr lang="en-US" dirty="0"/>
              <a:t>] and </a:t>
            </a:r>
            <a:r>
              <a:rPr lang="en-US" i="1" dirty="0"/>
              <a:t>d</a:t>
            </a:r>
            <a:r>
              <a:rPr lang="en-US" dirty="0"/>
              <a:t>[ </a:t>
            </a:r>
            <a:r>
              <a:rPr lang="en-US" i="1" dirty="0" err="1"/>
              <a:t>i</a:t>
            </a:r>
            <a:r>
              <a:rPr lang="en-US" dirty="0"/>
              <a:t> ] &gt; </a:t>
            </a:r>
            <a:r>
              <a:rPr lang="en-US" i="1" dirty="0"/>
              <a:t>r</a:t>
            </a:r>
            <a:r>
              <a:rPr lang="en-US" dirty="0"/>
              <a:t> )) </a:t>
            </a:r>
            <a:r>
              <a:rPr lang="en-US" b="1" dirty="0"/>
              <a:t>then</a:t>
            </a:r>
          </a:p>
          <a:p>
            <a:pPr marL="0" indent="0">
              <a:buNone/>
            </a:pPr>
            <a:r>
              <a:rPr lang="en-US" dirty="0"/>
              <a:t>	{</a:t>
            </a:r>
          </a:p>
          <a:p>
            <a:pPr marL="0" indent="0">
              <a:buNone/>
            </a:pPr>
            <a:r>
              <a:rPr lang="en-US" dirty="0"/>
              <a:t>	// Insert </a:t>
            </a:r>
            <a:r>
              <a:rPr lang="en-US" i="1" dirty="0" err="1"/>
              <a:t>i</a:t>
            </a:r>
            <a:r>
              <a:rPr lang="en-US" i="1" dirty="0"/>
              <a:t> </a:t>
            </a:r>
            <a:r>
              <a:rPr lang="en-US" dirty="0"/>
              <a:t>into </a:t>
            </a:r>
            <a:r>
              <a:rPr lang="en-US" i="1" dirty="0"/>
              <a:t>j</a:t>
            </a:r>
            <a:r>
              <a:rPr lang="en-US" dirty="0"/>
              <a:t>[ ].</a:t>
            </a:r>
          </a:p>
          <a:p>
            <a:pPr marL="0" indent="0">
              <a:buNone/>
            </a:pPr>
            <a:r>
              <a:rPr lang="en-US" dirty="0"/>
              <a:t>	   </a:t>
            </a:r>
            <a:r>
              <a:rPr lang="en-US" b="1" dirty="0"/>
              <a:t>for</a:t>
            </a:r>
            <a:r>
              <a:rPr lang="en-US" dirty="0"/>
              <a:t> </a:t>
            </a:r>
            <a:r>
              <a:rPr lang="en-US" i="1" dirty="0"/>
              <a:t>q</a:t>
            </a:r>
            <a:r>
              <a:rPr lang="en-US" dirty="0"/>
              <a:t>=</a:t>
            </a:r>
            <a:r>
              <a:rPr lang="en-US" i="1" dirty="0"/>
              <a:t>k</a:t>
            </a:r>
            <a:r>
              <a:rPr lang="en-US" dirty="0"/>
              <a:t> to (</a:t>
            </a:r>
            <a:r>
              <a:rPr lang="en-US" i="1" dirty="0"/>
              <a:t>r</a:t>
            </a:r>
            <a:r>
              <a:rPr lang="en-US" dirty="0"/>
              <a:t>+1) </a:t>
            </a:r>
            <a:r>
              <a:rPr lang="en-US" b="1" dirty="0"/>
              <a:t>step </a:t>
            </a:r>
            <a:r>
              <a:rPr lang="en-US" dirty="0"/>
              <a:t>-1 </a:t>
            </a:r>
            <a:r>
              <a:rPr lang="en-US" b="1" dirty="0"/>
              <a:t>do </a:t>
            </a:r>
          </a:p>
          <a:p>
            <a:pPr marL="0" indent="0">
              <a:buNone/>
            </a:pPr>
            <a:r>
              <a:rPr lang="en-US" dirty="0"/>
              <a:t>		</a:t>
            </a:r>
            <a:r>
              <a:rPr lang="en-US" i="1" dirty="0"/>
              <a:t>j</a:t>
            </a:r>
            <a:r>
              <a:rPr lang="en-US" dirty="0"/>
              <a:t>[</a:t>
            </a:r>
            <a:r>
              <a:rPr lang="en-US" i="1" dirty="0"/>
              <a:t>q</a:t>
            </a:r>
            <a:r>
              <a:rPr lang="en-US" dirty="0"/>
              <a:t>+1] = </a:t>
            </a:r>
            <a:r>
              <a:rPr lang="en-US" i="1" dirty="0"/>
              <a:t>j</a:t>
            </a:r>
            <a:r>
              <a:rPr lang="en-US" dirty="0"/>
              <a:t>[</a:t>
            </a:r>
            <a:r>
              <a:rPr lang="en-US" i="1" dirty="0"/>
              <a:t>q</a:t>
            </a:r>
            <a:r>
              <a:rPr lang="en-US" dirty="0"/>
              <a:t>];</a:t>
            </a:r>
          </a:p>
          <a:p>
            <a:pPr marL="0" indent="0">
              <a:buNone/>
            </a:pPr>
            <a:r>
              <a:rPr lang="en-US" dirty="0"/>
              <a:t>		</a:t>
            </a:r>
            <a:r>
              <a:rPr lang="en-US" i="1" dirty="0"/>
              <a:t>j</a:t>
            </a:r>
            <a:r>
              <a:rPr lang="en-US" dirty="0"/>
              <a:t>[</a:t>
            </a:r>
            <a:r>
              <a:rPr lang="en-US" i="1" dirty="0"/>
              <a:t>r</a:t>
            </a:r>
            <a:r>
              <a:rPr lang="en-US" dirty="0"/>
              <a:t>+1] :=</a:t>
            </a:r>
            <a:r>
              <a:rPr lang="en-US" i="1" dirty="0" err="1"/>
              <a:t>i</a:t>
            </a:r>
            <a:r>
              <a:rPr lang="en-US" dirty="0"/>
              <a:t>;  </a:t>
            </a:r>
          </a:p>
          <a:p>
            <a:pPr marL="0" indent="0">
              <a:buNone/>
            </a:pPr>
            <a:r>
              <a:rPr lang="en-US" i="1" dirty="0"/>
              <a:t>		k</a:t>
            </a:r>
            <a:r>
              <a:rPr lang="en-US" dirty="0"/>
              <a:t>:=</a:t>
            </a:r>
            <a:r>
              <a:rPr lang="en-US" i="1" dirty="0"/>
              <a:t>k</a:t>
            </a:r>
            <a:r>
              <a:rPr lang="en-US" dirty="0"/>
              <a:t>+1;</a:t>
            </a:r>
          </a:p>
          <a:p>
            <a:pPr marL="0" indent="0">
              <a:buNone/>
            </a:pPr>
            <a:r>
              <a:rPr lang="en-US" dirty="0"/>
              <a:t>	}</a:t>
            </a:r>
          </a:p>
          <a:p>
            <a:pPr marL="0" indent="0">
              <a:buNone/>
            </a:pPr>
            <a:r>
              <a:rPr lang="en-US" dirty="0"/>
              <a:t>    }</a:t>
            </a:r>
          </a:p>
          <a:p>
            <a:pPr marL="0" indent="0">
              <a:buNone/>
            </a:pPr>
            <a:r>
              <a:rPr lang="en-US" dirty="0"/>
              <a:t>return </a:t>
            </a:r>
            <a:r>
              <a:rPr lang="en-US" i="1" dirty="0"/>
              <a:t>k</a:t>
            </a:r>
            <a:r>
              <a:rPr lang="en-US" dirty="0"/>
              <a:t>;</a:t>
            </a:r>
          </a:p>
          <a:p>
            <a:pPr marL="0" indent="0">
              <a:buNone/>
            </a:pPr>
            <a:r>
              <a:rPr lang="en-US" sz="2800" dirty="0">
                <a:latin typeface="Times New Roman"/>
                <a:cs typeface="Times New Roman"/>
              </a:rPr>
              <a:t>}</a:t>
            </a:r>
          </a:p>
          <a:p>
            <a:pPr marL="0" indent="0">
              <a:buNone/>
            </a:pPr>
            <a:endParaRPr lang="en-US" dirty="0"/>
          </a:p>
        </p:txBody>
      </p:sp>
      <p:sp>
        <p:nvSpPr>
          <p:cNvPr id="4" name="Footer Placeholder 3">
            <a:extLst>
              <a:ext uri="{FF2B5EF4-FFF2-40B4-BE49-F238E27FC236}">
                <a16:creationId xmlns:a16="http://schemas.microsoft.com/office/drawing/2014/main" id="{AB9EF61D-D4A1-3C48-B1C9-8BE58649D0D7}"/>
              </a:ext>
            </a:extLst>
          </p:cNvPr>
          <p:cNvSpPr>
            <a:spLocks noGrp="1"/>
          </p:cNvSpPr>
          <p:nvPr>
            <p:ph type="ftr" sz="quarter" idx="11"/>
          </p:nvPr>
        </p:nvSpPr>
        <p:spPr/>
        <p:txBody>
          <a:bodyPr/>
          <a:lstStyle/>
          <a:p>
            <a:r>
              <a:rPr lang="en-US"/>
              <a:t>Copyright @ Dept of IT, CBIT</a:t>
            </a:r>
          </a:p>
        </p:txBody>
      </p:sp>
      <p:sp>
        <p:nvSpPr>
          <p:cNvPr id="8" name="TextBox 7">
            <a:extLst>
              <a:ext uri="{FF2B5EF4-FFF2-40B4-BE49-F238E27FC236}">
                <a16:creationId xmlns:a16="http://schemas.microsoft.com/office/drawing/2014/main" id="{0E0A4A60-B23B-52FD-CCA9-512C1E170812}"/>
              </a:ext>
            </a:extLst>
          </p:cNvPr>
          <p:cNvSpPr txBox="1"/>
          <p:nvPr/>
        </p:nvSpPr>
        <p:spPr>
          <a:xfrm>
            <a:off x="6096000" y="6018086"/>
            <a:ext cx="5645020" cy="461665"/>
          </a:xfrm>
          <a:prstGeom prst="rect">
            <a:avLst/>
          </a:prstGeom>
          <a:noFill/>
        </p:spPr>
        <p:txBody>
          <a:bodyPr wrap="square">
            <a:spAutoFit/>
          </a:bodyPr>
          <a:lstStyle/>
          <a:p>
            <a:r>
              <a:rPr lang="en-US" sz="2400" dirty="0"/>
              <a:t>Time taken by this algorithm is </a:t>
            </a:r>
            <a:r>
              <a:rPr lang="en-US" sz="2400" i="1" spc="-5" dirty="0">
                <a:solidFill>
                  <a:srgbClr val="FF0033"/>
                </a:solidFill>
                <a:latin typeface="Times New Roman"/>
                <a:cs typeface="Times New Roman"/>
              </a:rPr>
              <a:t>o(n</a:t>
            </a:r>
            <a:r>
              <a:rPr lang="en-US" sz="2400" i="1" spc="-7" baseline="24305" dirty="0">
                <a:solidFill>
                  <a:srgbClr val="FF0033"/>
                </a:solidFill>
                <a:latin typeface="Times New Roman"/>
                <a:cs typeface="Times New Roman"/>
              </a:rPr>
              <a:t>2</a:t>
            </a:r>
            <a:r>
              <a:rPr lang="en-US" sz="2400" i="1" spc="-5" dirty="0">
                <a:solidFill>
                  <a:srgbClr val="FF0033"/>
                </a:solidFill>
                <a:latin typeface="Times New Roman"/>
                <a:cs typeface="Times New Roman"/>
              </a:rPr>
              <a:t>)</a:t>
            </a:r>
            <a:endParaRPr lang="en-US" sz="2400" dirty="0">
              <a:latin typeface="Times New Roman"/>
              <a:cs typeface="Times New Roman"/>
            </a:endParaRPr>
          </a:p>
        </p:txBody>
      </p:sp>
    </p:spTree>
    <p:extLst>
      <p:ext uri="{BB962C8B-B14F-4D97-AF65-F5344CB8AC3E}">
        <p14:creationId xmlns:p14="http://schemas.microsoft.com/office/powerpoint/2010/main" val="39664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7A52-B2C5-1FCA-B197-2D5681FCBADA}"/>
              </a:ext>
            </a:extLst>
          </p:cNvPr>
          <p:cNvSpPr>
            <a:spLocks noGrp="1"/>
          </p:cNvSpPr>
          <p:nvPr>
            <p:ph type="title"/>
          </p:nvPr>
        </p:nvSpPr>
        <p:spPr/>
        <p:txBody>
          <a:bodyPr/>
          <a:lstStyle/>
          <a:p>
            <a:r>
              <a:rPr lang="en-US" dirty="0"/>
              <a:t>Everyday examples</a:t>
            </a:r>
          </a:p>
        </p:txBody>
      </p:sp>
      <p:sp>
        <p:nvSpPr>
          <p:cNvPr id="3" name="Content Placeholder 2">
            <a:extLst>
              <a:ext uri="{FF2B5EF4-FFF2-40B4-BE49-F238E27FC236}">
                <a16:creationId xmlns:a16="http://schemas.microsoft.com/office/drawing/2014/main" id="{D218D17B-C667-F547-FA67-3EBDDEE03593}"/>
              </a:ext>
            </a:extLst>
          </p:cNvPr>
          <p:cNvSpPr>
            <a:spLocks noGrp="1"/>
          </p:cNvSpPr>
          <p:nvPr>
            <p:ph idx="1"/>
          </p:nvPr>
        </p:nvSpPr>
        <p:spPr/>
        <p:txBody>
          <a:bodyPr/>
          <a:lstStyle/>
          <a:p>
            <a:r>
              <a:rPr lang="en-US" dirty="0"/>
              <a:t>A greedy algorithm always makes the choice that looks best at the moment</a:t>
            </a:r>
          </a:p>
          <a:p>
            <a:r>
              <a:rPr lang="en-US" dirty="0"/>
              <a:t>My everyday examples:</a:t>
            </a:r>
          </a:p>
          <a:p>
            <a:pPr lvl="1"/>
            <a:r>
              <a:rPr lang="en-US" dirty="0"/>
              <a:t>Playing cards</a:t>
            </a:r>
          </a:p>
          <a:p>
            <a:pPr lvl="1"/>
            <a:r>
              <a:rPr lang="en-US" dirty="0"/>
              <a:t>Invest on stocks</a:t>
            </a:r>
          </a:p>
          <a:p>
            <a:pPr lvl="1"/>
            <a:r>
              <a:rPr lang="en-US" dirty="0"/>
              <a:t>Choose a university</a:t>
            </a:r>
          </a:p>
          <a:p>
            <a:r>
              <a:rPr lang="en-US" dirty="0">
                <a:solidFill>
                  <a:srgbClr val="0070C0"/>
                </a:solidFill>
              </a:rPr>
              <a:t>The hope</a:t>
            </a:r>
            <a:r>
              <a:rPr lang="en-US" dirty="0"/>
              <a:t>: a locally optimal choice will lead to a globally optimal solution</a:t>
            </a:r>
          </a:p>
          <a:p>
            <a:r>
              <a:rPr lang="en-US" dirty="0"/>
              <a:t>For some problems, it works</a:t>
            </a:r>
          </a:p>
          <a:p>
            <a:r>
              <a:rPr lang="en-US" dirty="0"/>
              <a:t>Greedy algorithms tend to be easier to code</a:t>
            </a:r>
          </a:p>
        </p:txBody>
      </p:sp>
      <p:sp>
        <p:nvSpPr>
          <p:cNvPr id="4" name="Footer Placeholder 3">
            <a:extLst>
              <a:ext uri="{FF2B5EF4-FFF2-40B4-BE49-F238E27FC236}">
                <a16:creationId xmlns:a16="http://schemas.microsoft.com/office/drawing/2014/main" id="{8A82D277-5A5C-9332-DCAE-7833EFC1C495}"/>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2756147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9E61-FA22-EEB9-2C01-B99AFAA53220}"/>
              </a:ext>
            </a:extLst>
          </p:cNvPr>
          <p:cNvSpPr>
            <a:spLocks noGrp="1"/>
          </p:cNvSpPr>
          <p:nvPr>
            <p:ph type="title"/>
          </p:nvPr>
        </p:nvSpPr>
        <p:spPr/>
        <p:txBody>
          <a:bodyPr/>
          <a:lstStyle/>
          <a:p>
            <a:r>
              <a:rPr lang="en-US" dirty="0"/>
              <a:t>Text book Algorithm</a:t>
            </a:r>
          </a:p>
        </p:txBody>
      </p:sp>
      <p:pic>
        <p:nvPicPr>
          <p:cNvPr id="6" name="Content Placeholder 5">
            <a:extLst>
              <a:ext uri="{FF2B5EF4-FFF2-40B4-BE49-F238E27FC236}">
                <a16:creationId xmlns:a16="http://schemas.microsoft.com/office/drawing/2014/main" id="{A73D3F12-D869-43E8-0741-4630ADB2DF7F}"/>
              </a:ext>
            </a:extLst>
          </p:cNvPr>
          <p:cNvPicPr>
            <a:picLocks noGrp="1" noChangeAspect="1"/>
          </p:cNvPicPr>
          <p:nvPr>
            <p:ph idx="1"/>
          </p:nvPr>
        </p:nvPicPr>
        <p:blipFill>
          <a:blip r:embed="rId2"/>
          <a:stretch>
            <a:fillRect/>
          </a:stretch>
        </p:blipFill>
        <p:spPr>
          <a:xfrm>
            <a:off x="796937" y="1447833"/>
            <a:ext cx="5671853" cy="4892675"/>
          </a:xfrm>
        </p:spPr>
      </p:pic>
      <p:sp>
        <p:nvSpPr>
          <p:cNvPr id="4" name="Footer Placeholder 3">
            <a:extLst>
              <a:ext uri="{FF2B5EF4-FFF2-40B4-BE49-F238E27FC236}">
                <a16:creationId xmlns:a16="http://schemas.microsoft.com/office/drawing/2014/main" id="{F970627C-02FB-8311-6023-4D4B219F8545}"/>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3451195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2CDE-EAE7-E278-1956-471590025673}"/>
              </a:ext>
            </a:extLst>
          </p:cNvPr>
          <p:cNvSpPr>
            <a:spLocks noGrp="1"/>
          </p:cNvSpPr>
          <p:nvPr>
            <p:ph type="title"/>
          </p:nvPr>
        </p:nvSpPr>
        <p:spPr/>
        <p:txBody>
          <a:bodyPr/>
          <a:lstStyle/>
          <a:p>
            <a:r>
              <a:rPr lang="en-US" dirty="0"/>
              <a:t>Example from Text book</a:t>
            </a:r>
          </a:p>
        </p:txBody>
      </p:sp>
      <p:pic>
        <p:nvPicPr>
          <p:cNvPr id="6" name="Content Placeholder 5">
            <a:extLst>
              <a:ext uri="{FF2B5EF4-FFF2-40B4-BE49-F238E27FC236}">
                <a16:creationId xmlns:a16="http://schemas.microsoft.com/office/drawing/2014/main" id="{57ED1A39-5E70-DA68-E268-33BE0E7E45C2}"/>
              </a:ext>
            </a:extLst>
          </p:cNvPr>
          <p:cNvPicPr>
            <a:picLocks noGrp="1" noChangeAspect="1"/>
          </p:cNvPicPr>
          <p:nvPr>
            <p:ph idx="1"/>
          </p:nvPr>
        </p:nvPicPr>
        <p:blipFill>
          <a:blip r:embed="rId2"/>
          <a:stretch>
            <a:fillRect/>
          </a:stretch>
        </p:blipFill>
        <p:spPr>
          <a:xfrm>
            <a:off x="970915" y="1988652"/>
            <a:ext cx="10250170" cy="3610256"/>
          </a:xfrm>
        </p:spPr>
      </p:pic>
      <p:sp>
        <p:nvSpPr>
          <p:cNvPr id="4" name="Footer Placeholder 3">
            <a:extLst>
              <a:ext uri="{FF2B5EF4-FFF2-40B4-BE49-F238E27FC236}">
                <a16:creationId xmlns:a16="http://schemas.microsoft.com/office/drawing/2014/main" id="{A088D4CC-5A0A-5FCC-E128-71E296EAFEC3}"/>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4055548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AB46-D250-454E-80CE-9C982B2C31F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3416332-CC08-48FF-A290-2ECD64E7BBD5}"/>
              </a:ext>
            </a:extLst>
          </p:cNvPr>
          <p:cNvSpPr>
            <a:spLocks noGrp="1"/>
          </p:cNvSpPr>
          <p:nvPr>
            <p:ph idx="1"/>
          </p:nvPr>
        </p:nvSpPr>
        <p:spPr/>
        <p:txBody>
          <a:bodyPr/>
          <a:lstStyle/>
          <a:p>
            <a:r>
              <a:rPr lang="en-US" dirty="0"/>
              <a:t>Let us consider a set of given jobs as shown in the following table. We have to find a sequence of jobs, which will be completed within their deadlines and will give maximum profit. Each job is associated with a deadline and profit.</a:t>
            </a:r>
          </a:p>
          <a:p>
            <a:endParaRPr lang="en-US" dirty="0"/>
          </a:p>
          <a:p>
            <a:endParaRPr lang="en-US" dirty="0"/>
          </a:p>
        </p:txBody>
      </p:sp>
      <p:graphicFrame>
        <p:nvGraphicFramePr>
          <p:cNvPr id="4" name="Table 3">
            <a:extLst>
              <a:ext uri="{FF2B5EF4-FFF2-40B4-BE49-F238E27FC236}">
                <a16:creationId xmlns:a16="http://schemas.microsoft.com/office/drawing/2014/main" id="{9C9C7471-CC43-48BB-AAD6-7A6D24F5B980}"/>
              </a:ext>
            </a:extLst>
          </p:cNvPr>
          <p:cNvGraphicFramePr>
            <a:graphicFrameLocks noGrp="1"/>
          </p:cNvGraphicFramePr>
          <p:nvPr/>
        </p:nvGraphicFramePr>
        <p:xfrm>
          <a:off x="1433298" y="3672895"/>
          <a:ext cx="9325404" cy="1824671"/>
        </p:xfrm>
        <a:graphic>
          <a:graphicData uri="http://schemas.openxmlformats.org/drawingml/2006/table">
            <a:tbl>
              <a:tblPr>
                <a:tableStyleId>{D7AC3CCA-C797-4891-BE02-D94E43425B78}</a:tableStyleId>
              </a:tblPr>
              <a:tblGrid>
                <a:gridCol w="1554234">
                  <a:extLst>
                    <a:ext uri="{9D8B030D-6E8A-4147-A177-3AD203B41FA5}">
                      <a16:colId xmlns:a16="http://schemas.microsoft.com/office/drawing/2014/main" val="4199425860"/>
                    </a:ext>
                  </a:extLst>
                </a:gridCol>
                <a:gridCol w="1554234">
                  <a:extLst>
                    <a:ext uri="{9D8B030D-6E8A-4147-A177-3AD203B41FA5}">
                      <a16:colId xmlns:a16="http://schemas.microsoft.com/office/drawing/2014/main" val="4117140066"/>
                    </a:ext>
                  </a:extLst>
                </a:gridCol>
                <a:gridCol w="1554234">
                  <a:extLst>
                    <a:ext uri="{9D8B030D-6E8A-4147-A177-3AD203B41FA5}">
                      <a16:colId xmlns:a16="http://schemas.microsoft.com/office/drawing/2014/main" val="1715775899"/>
                    </a:ext>
                  </a:extLst>
                </a:gridCol>
                <a:gridCol w="1554234">
                  <a:extLst>
                    <a:ext uri="{9D8B030D-6E8A-4147-A177-3AD203B41FA5}">
                      <a16:colId xmlns:a16="http://schemas.microsoft.com/office/drawing/2014/main" val="364256068"/>
                    </a:ext>
                  </a:extLst>
                </a:gridCol>
                <a:gridCol w="1554234">
                  <a:extLst>
                    <a:ext uri="{9D8B030D-6E8A-4147-A177-3AD203B41FA5}">
                      <a16:colId xmlns:a16="http://schemas.microsoft.com/office/drawing/2014/main" val="1782217388"/>
                    </a:ext>
                  </a:extLst>
                </a:gridCol>
                <a:gridCol w="1554234">
                  <a:extLst>
                    <a:ext uri="{9D8B030D-6E8A-4147-A177-3AD203B41FA5}">
                      <a16:colId xmlns:a16="http://schemas.microsoft.com/office/drawing/2014/main" val="2404624820"/>
                    </a:ext>
                  </a:extLst>
                </a:gridCol>
              </a:tblGrid>
              <a:tr h="608325">
                <a:tc>
                  <a:txBody>
                    <a:bodyPr/>
                    <a:lstStyle/>
                    <a:p>
                      <a:pPr algn="ctr" fontAlgn="t"/>
                      <a:r>
                        <a:rPr lang="en-US" dirty="0">
                          <a:effectLst/>
                        </a:rPr>
                        <a:t>Job</a:t>
                      </a:r>
                    </a:p>
                  </a:txBody>
                  <a:tcPr marL="60960" marR="60960" marT="60960" marB="60960"/>
                </a:tc>
                <a:tc>
                  <a:txBody>
                    <a:bodyPr/>
                    <a:lstStyle/>
                    <a:p>
                      <a:pPr algn="ctr" fontAlgn="t"/>
                      <a:r>
                        <a:rPr lang="en-US" b="1" dirty="0">
                          <a:effectLst/>
                        </a:rPr>
                        <a:t>J</a:t>
                      </a:r>
                      <a:r>
                        <a:rPr lang="en-US" b="1" baseline="-25000" dirty="0">
                          <a:effectLst/>
                        </a:rPr>
                        <a:t>1</a:t>
                      </a:r>
                      <a:endParaRPr lang="en-US" dirty="0">
                        <a:effectLst/>
                      </a:endParaRPr>
                    </a:p>
                  </a:txBody>
                  <a:tcPr marL="60960" marR="60960" marT="60960" marB="60960"/>
                </a:tc>
                <a:tc>
                  <a:txBody>
                    <a:bodyPr/>
                    <a:lstStyle/>
                    <a:p>
                      <a:pPr algn="ctr" fontAlgn="t"/>
                      <a:r>
                        <a:rPr lang="en-US" b="1">
                          <a:effectLst/>
                        </a:rPr>
                        <a:t>J</a:t>
                      </a:r>
                      <a:r>
                        <a:rPr lang="en-US" b="1" baseline="-25000">
                          <a:effectLst/>
                        </a:rPr>
                        <a:t>2</a:t>
                      </a:r>
                      <a:endParaRPr lang="en-US">
                        <a:effectLst/>
                      </a:endParaRPr>
                    </a:p>
                  </a:txBody>
                  <a:tcPr marL="60960" marR="60960" marT="60960" marB="60960"/>
                </a:tc>
                <a:tc>
                  <a:txBody>
                    <a:bodyPr/>
                    <a:lstStyle/>
                    <a:p>
                      <a:pPr algn="ctr" fontAlgn="t"/>
                      <a:r>
                        <a:rPr lang="en-US" b="1">
                          <a:effectLst/>
                        </a:rPr>
                        <a:t>J</a:t>
                      </a:r>
                      <a:r>
                        <a:rPr lang="en-US" b="1" baseline="-25000">
                          <a:effectLst/>
                        </a:rPr>
                        <a:t>3</a:t>
                      </a:r>
                      <a:endParaRPr lang="en-US">
                        <a:effectLst/>
                      </a:endParaRPr>
                    </a:p>
                  </a:txBody>
                  <a:tcPr marL="60960" marR="60960" marT="60960" marB="60960"/>
                </a:tc>
                <a:tc>
                  <a:txBody>
                    <a:bodyPr/>
                    <a:lstStyle/>
                    <a:p>
                      <a:pPr algn="ctr" fontAlgn="t"/>
                      <a:r>
                        <a:rPr lang="en-US" b="1">
                          <a:effectLst/>
                        </a:rPr>
                        <a:t>J</a:t>
                      </a:r>
                      <a:r>
                        <a:rPr lang="en-US" b="1" baseline="-25000">
                          <a:effectLst/>
                        </a:rPr>
                        <a:t>4</a:t>
                      </a:r>
                      <a:endParaRPr lang="en-US">
                        <a:effectLst/>
                      </a:endParaRPr>
                    </a:p>
                  </a:txBody>
                  <a:tcPr marL="60960" marR="60960" marT="60960" marB="60960"/>
                </a:tc>
                <a:tc>
                  <a:txBody>
                    <a:bodyPr/>
                    <a:lstStyle/>
                    <a:p>
                      <a:pPr algn="ctr" fontAlgn="t"/>
                      <a:r>
                        <a:rPr lang="en-US" b="1">
                          <a:effectLst/>
                        </a:rPr>
                        <a:t>J</a:t>
                      </a:r>
                      <a:r>
                        <a:rPr lang="en-US" b="1" baseline="-25000">
                          <a:effectLst/>
                        </a:rPr>
                        <a:t>5</a:t>
                      </a:r>
                      <a:endParaRPr lang="en-US">
                        <a:effectLst/>
                      </a:endParaRPr>
                    </a:p>
                  </a:txBody>
                  <a:tcPr marL="60960" marR="60960" marT="60960" marB="60960"/>
                </a:tc>
                <a:extLst>
                  <a:ext uri="{0D108BD9-81ED-4DB2-BD59-A6C34878D82A}">
                    <a16:rowId xmlns:a16="http://schemas.microsoft.com/office/drawing/2014/main" val="2101573699"/>
                  </a:ext>
                </a:extLst>
              </a:tr>
              <a:tr h="608021">
                <a:tc>
                  <a:txBody>
                    <a:bodyPr/>
                    <a:lstStyle/>
                    <a:p>
                      <a:pPr algn="ctr" fontAlgn="t"/>
                      <a:r>
                        <a:rPr lang="en-US">
                          <a:effectLst/>
                        </a:rPr>
                        <a:t>Deadline</a:t>
                      </a:r>
                    </a:p>
                  </a:txBody>
                  <a:tcPr marL="60960" marR="60960" marT="60960" marB="60960"/>
                </a:tc>
                <a:tc>
                  <a:txBody>
                    <a:bodyPr/>
                    <a:lstStyle/>
                    <a:p>
                      <a:pPr algn="ctr" fontAlgn="t"/>
                      <a:r>
                        <a:rPr lang="en-US" dirty="0">
                          <a:effectLst/>
                        </a:rPr>
                        <a:t>2</a:t>
                      </a:r>
                    </a:p>
                  </a:txBody>
                  <a:tcPr marL="60960" marR="60960" marT="60960" marB="60960"/>
                </a:tc>
                <a:tc>
                  <a:txBody>
                    <a:bodyPr/>
                    <a:lstStyle/>
                    <a:p>
                      <a:pPr algn="ctr" fontAlgn="t"/>
                      <a:r>
                        <a:rPr lang="en-US" dirty="0">
                          <a:effectLst/>
                        </a:rPr>
                        <a:t>1</a:t>
                      </a:r>
                    </a:p>
                  </a:txBody>
                  <a:tcPr marL="60960" marR="60960" marT="60960" marB="60960"/>
                </a:tc>
                <a:tc>
                  <a:txBody>
                    <a:bodyPr/>
                    <a:lstStyle/>
                    <a:p>
                      <a:pPr algn="ctr" fontAlgn="t"/>
                      <a:r>
                        <a:rPr lang="en-US" dirty="0">
                          <a:effectLst/>
                        </a:rPr>
                        <a:t>3</a:t>
                      </a:r>
                    </a:p>
                  </a:txBody>
                  <a:tcPr marL="60960" marR="60960" marT="60960" marB="60960"/>
                </a:tc>
                <a:tc>
                  <a:txBody>
                    <a:bodyPr/>
                    <a:lstStyle/>
                    <a:p>
                      <a:pPr algn="ctr" fontAlgn="t"/>
                      <a:r>
                        <a:rPr lang="en-US" dirty="0">
                          <a:effectLst/>
                        </a:rPr>
                        <a:t>2</a:t>
                      </a:r>
                    </a:p>
                  </a:txBody>
                  <a:tcPr marL="60960" marR="60960" marT="60960" marB="60960"/>
                </a:tc>
                <a:tc>
                  <a:txBody>
                    <a:bodyPr/>
                    <a:lstStyle/>
                    <a:p>
                      <a:pPr algn="ctr" fontAlgn="t"/>
                      <a:r>
                        <a:rPr lang="en-US" dirty="0">
                          <a:effectLst/>
                        </a:rPr>
                        <a:t>1</a:t>
                      </a:r>
                    </a:p>
                  </a:txBody>
                  <a:tcPr marL="60960" marR="60960" marT="60960" marB="60960"/>
                </a:tc>
                <a:extLst>
                  <a:ext uri="{0D108BD9-81ED-4DB2-BD59-A6C34878D82A}">
                    <a16:rowId xmlns:a16="http://schemas.microsoft.com/office/drawing/2014/main" val="3698208432"/>
                  </a:ext>
                </a:extLst>
              </a:tr>
              <a:tr h="608325">
                <a:tc>
                  <a:txBody>
                    <a:bodyPr/>
                    <a:lstStyle/>
                    <a:p>
                      <a:pPr algn="ctr" fontAlgn="t"/>
                      <a:r>
                        <a:rPr lang="en-US">
                          <a:effectLst/>
                        </a:rPr>
                        <a:t>Profit</a:t>
                      </a:r>
                    </a:p>
                  </a:txBody>
                  <a:tcPr marL="60960" marR="60960" marT="60960" marB="60960"/>
                </a:tc>
                <a:tc>
                  <a:txBody>
                    <a:bodyPr/>
                    <a:lstStyle/>
                    <a:p>
                      <a:pPr algn="ctr" fontAlgn="t"/>
                      <a:r>
                        <a:rPr lang="en-US">
                          <a:effectLst/>
                        </a:rPr>
                        <a:t>60</a:t>
                      </a:r>
                    </a:p>
                  </a:txBody>
                  <a:tcPr marL="60960" marR="60960" marT="60960" marB="60960"/>
                </a:tc>
                <a:tc>
                  <a:txBody>
                    <a:bodyPr/>
                    <a:lstStyle/>
                    <a:p>
                      <a:pPr algn="ctr" fontAlgn="t"/>
                      <a:r>
                        <a:rPr lang="en-US">
                          <a:effectLst/>
                        </a:rPr>
                        <a:t>100</a:t>
                      </a:r>
                    </a:p>
                  </a:txBody>
                  <a:tcPr marL="60960" marR="60960" marT="60960" marB="60960"/>
                </a:tc>
                <a:tc>
                  <a:txBody>
                    <a:bodyPr/>
                    <a:lstStyle/>
                    <a:p>
                      <a:pPr algn="ctr" fontAlgn="t"/>
                      <a:r>
                        <a:rPr lang="en-US">
                          <a:effectLst/>
                        </a:rPr>
                        <a:t>20</a:t>
                      </a:r>
                    </a:p>
                  </a:txBody>
                  <a:tcPr marL="60960" marR="60960" marT="60960" marB="60960"/>
                </a:tc>
                <a:tc>
                  <a:txBody>
                    <a:bodyPr/>
                    <a:lstStyle/>
                    <a:p>
                      <a:pPr algn="ctr" fontAlgn="t"/>
                      <a:r>
                        <a:rPr lang="en-US">
                          <a:effectLst/>
                        </a:rPr>
                        <a:t>40</a:t>
                      </a:r>
                    </a:p>
                  </a:txBody>
                  <a:tcPr marL="60960" marR="60960" marT="60960" marB="60960"/>
                </a:tc>
                <a:tc>
                  <a:txBody>
                    <a:bodyPr/>
                    <a:lstStyle/>
                    <a:p>
                      <a:pPr algn="ctr" fontAlgn="t"/>
                      <a:r>
                        <a:rPr lang="en-US" dirty="0">
                          <a:effectLst/>
                        </a:rPr>
                        <a:t>20</a:t>
                      </a:r>
                    </a:p>
                  </a:txBody>
                  <a:tcPr marL="60960" marR="60960" marT="60960" marB="60960"/>
                </a:tc>
                <a:extLst>
                  <a:ext uri="{0D108BD9-81ED-4DB2-BD59-A6C34878D82A}">
                    <a16:rowId xmlns:a16="http://schemas.microsoft.com/office/drawing/2014/main" val="2844744487"/>
                  </a:ext>
                </a:extLst>
              </a:tr>
            </a:tbl>
          </a:graphicData>
        </a:graphic>
      </p:graphicFrame>
      <p:sp>
        <p:nvSpPr>
          <p:cNvPr id="5" name="Footer Placeholder 4">
            <a:extLst>
              <a:ext uri="{FF2B5EF4-FFF2-40B4-BE49-F238E27FC236}">
                <a16:creationId xmlns:a16="http://schemas.microsoft.com/office/drawing/2014/main" id="{9EFF4DD7-D74B-19FE-8C76-32DAFFA6AF6E}"/>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38018210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BAED-49C7-4416-A522-D0E9578DCD48}"/>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1226705-5E3A-4C74-AD8D-B9D783C2E94C}"/>
              </a:ext>
            </a:extLst>
          </p:cNvPr>
          <p:cNvSpPr>
            <a:spLocks noGrp="1"/>
          </p:cNvSpPr>
          <p:nvPr>
            <p:ph idx="1"/>
          </p:nvPr>
        </p:nvSpPr>
        <p:spPr/>
        <p:txBody>
          <a:bodyPr/>
          <a:lstStyle/>
          <a:p>
            <a:r>
              <a:rPr lang="en-US" dirty="0"/>
              <a:t>To solve this problem, the given jobs are sorted according to their profit in a descending order. Hence, after sorting, the jobs are ordered as shown in the following table.</a:t>
            </a:r>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24CC34F1-2968-4995-AD46-3C5B263DF9C5}"/>
              </a:ext>
            </a:extLst>
          </p:cNvPr>
          <p:cNvGraphicFramePr>
            <a:graphicFrameLocks noGrp="1"/>
          </p:cNvGraphicFramePr>
          <p:nvPr/>
        </p:nvGraphicFramePr>
        <p:xfrm>
          <a:off x="1337187" y="3122291"/>
          <a:ext cx="9523644" cy="1393725"/>
        </p:xfrm>
        <a:graphic>
          <a:graphicData uri="http://schemas.openxmlformats.org/drawingml/2006/table">
            <a:tbl>
              <a:tblPr>
                <a:tableStyleId>{D7AC3CCA-C797-4891-BE02-D94E43425B78}</a:tableStyleId>
              </a:tblPr>
              <a:tblGrid>
                <a:gridCol w="1587274">
                  <a:extLst>
                    <a:ext uri="{9D8B030D-6E8A-4147-A177-3AD203B41FA5}">
                      <a16:colId xmlns:a16="http://schemas.microsoft.com/office/drawing/2014/main" val="3896331340"/>
                    </a:ext>
                  </a:extLst>
                </a:gridCol>
                <a:gridCol w="1587274">
                  <a:extLst>
                    <a:ext uri="{9D8B030D-6E8A-4147-A177-3AD203B41FA5}">
                      <a16:colId xmlns:a16="http://schemas.microsoft.com/office/drawing/2014/main" val="287705603"/>
                    </a:ext>
                  </a:extLst>
                </a:gridCol>
                <a:gridCol w="1587274">
                  <a:extLst>
                    <a:ext uri="{9D8B030D-6E8A-4147-A177-3AD203B41FA5}">
                      <a16:colId xmlns:a16="http://schemas.microsoft.com/office/drawing/2014/main" val="2740466441"/>
                    </a:ext>
                  </a:extLst>
                </a:gridCol>
                <a:gridCol w="1587274">
                  <a:extLst>
                    <a:ext uri="{9D8B030D-6E8A-4147-A177-3AD203B41FA5}">
                      <a16:colId xmlns:a16="http://schemas.microsoft.com/office/drawing/2014/main" val="1695926836"/>
                    </a:ext>
                  </a:extLst>
                </a:gridCol>
                <a:gridCol w="1587274">
                  <a:extLst>
                    <a:ext uri="{9D8B030D-6E8A-4147-A177-3AD203B41FA5}">
                      <a16:colId xmlns:a16="http://schemas.microsoft.com/office/drawing/2014/main" val="1175215451"/>
                    </a:ext>
                  </a:extLst>
                </a:gridCol>
                <a:gridCol w="1587274">
                  <a:extLst>
                    <a:ext uri="{9D8B030D-6E8A-4147-A177-3AD203B41FA5}">
                      <a16:colId xmlns:a16="http://schemas.microsoft.com/office/drawing/2014/main" val="4037463254"/>
                    </a:ext>
                  </a:extLst>
                </a:gridCol>
              </a:tblGrid>
              <a:tr h="455852">
                <a:tc>
                  <a:txBody>
                    <a:bodyPr/>
                    <a:lstStyle/>
                    <a:p>
                      <a:pPr algn="ctr" fontAlgn="t"/>
                      <a:r>
                        <a:rPr lang="en-US" dirty="0">
                          <a:effectLst/>
                        </a:rPr>
                        <a:t>Job</a:t>
                      </a:r>
                    </a:p>
                  </a:txBody>
                  <a:tcPr marL="60960" marR="60960" marT="60960" marB="60960"/>
                </a:tc>
                <a:tc>
                  <a:txBody>
                    <a:bodyPr/>
                    <a:lstStyle/>
                    <a:p>
                      <a:pPr algn="ctr" fontAlgn="t"/>
                      <a:r>
                        <a:rPr lang="en-US" b="1">
                          <a:effectLst/>
                        </a:rPr>
                        <a:t>J</a:t>
                      </a:r>
                      <a:r>
                        <a:rPr lang="en-US" b="1" baseline="-25000">
                          <a:effectLst/>
                        </a:rPr>
                        <a:t>2</a:t>
                      </a:r>
                      <a:endParaRPr lang="en-US">
                        <a:effectLst/>
                      </a:endParaRPr>
                    </a:p>
                  </a:txBody>
                  <a:tcPr marL="60960" marR="60960" marT="60960" marB="60960"/>
                </a:tc>
                <a:tc>
                  <a:txBody>
                    <a:bodyPr/>
                    <a:lstStyle/>
                    <a:p>
                      <a:pPr algn="ctr" fontAlgn="t"/>
                      <a:r>
                        <a:rPr lang="en-US" b="1" dirty="0">
                          <a:effectLst/>
                        </a:rPr>
                        <a:t>J</a:t>
                      </a:r>
                      <a:r>
                        <a:rPr lang="en-US" b="1" baseline="-25000" dirty="0">
                          <a:effectLst/>
                        </a:rPr>
                        <a:t>1</a:t>
                      </a:r>
                      <a:endParaRPr lang="en-US" dirty="0">
                        <a:effectLst/>
                      </a:endParaRPr>
                    </a:p>
                  </a:txBody>
                  <a:tcPr marL="60960" marR="60960" marT="60960" marB="60960"/>
                </a:tc>
                <a:tc>
                  <a:txBody>
                    <a:bodyPr/>
                    <a:lstStyle/>
                    <a:p>
                      <a:pPr algn="ctr" fontAlgn="t"/>
                      <a:r>
                        <a:rPr lang="en-US" b="1">
                          <a:effectLst/>
                        </a:rPr>
                        <a:t>J</a:t>
                      </a:r>
                      <a:r>
                        <a:rPr lang="en-US" b="1" baseline="-25000">
                          <a:effectLst/>
                        </a:rPr>
                        <a:t>4</a:t>
                      </a:r>
                      <a:endParaRPr lang="en-US">
                        <a:effectLst/>
                      </a:endParaRPr>
                    </a:p>
                  </a:txBody>
                  <a:tcPr marL="60960" marR="60960" marT="60960" marB="60960"/>
                </a:tc>
                <a:tc>
                  <a:txBody>
                    <a:bodyPr/>
                    <a:lstStyle/>
                    <a:p>
                      <a:pPr algn="ctr" fontAlgn="t"/>
                      <a:r>
                        <a:rPr lang="en-US" b="1">
                          <a:effectLst/>
                        </a:rPr>
                        <a:t>J</a:t>
                      </a:r>
                      <a:r>
                        <a:rPr lang="en-US" b="1" baseline="-25000">
                          <a:effectLst/>
                        </a:rPr>
                        <a:t>3</a:t>
                      </a:r>
                      <a:endParaRPr lang="en-US">
                        <a:effectLst/>
                      </a:endParaRPr>
                    </a:p>
                  </a:txBody>
                  <a:tcPr marL="60960" marR="60960" marT="60960" marB="60960"/>
                </a:tc>
                <a:tc>
                  <a:txBody>
                    <a:bodyPr/>
                    <a:lstStyle/>
                    <a:p>
                      <a:pPr algn="ctr" fontAlgn="t"/>
                      <a:r>
                        <a:rPr lang="en-US" b="1">
                          <a:effectLst/>
                        </a:rPr>
                        <a:t>J</a:t>
                      </a:r>
                      <a:r>
                        <a:rPr lang="en-US" b="1" baseline="-25000">
                          <a:effectLst/>
                        </a:rPr>
                        <a:t>5</a:t>
                      </a:r>
                      <a:endParaRPr lang="en-US">
                        <a:effectLst/>
                      </a:endParaRPr>
                    </a:p>
                  </a:txBody>
                  <a:tcPr marL="60960" marR="60960" marT="60960" marB="60960"/>
                </a:tc>
                <a:extLst>
                  <a:ext uri="{0D108BD9-81ED-4DB2-BD59-A6C34878D82A}">
                    <a16:rowId xmlns:a16="http://schemas.microsoft.com/office/drawing/2014/main" val="2020944756"/>
                  </a:ext>
                </a:extLst>
              </a:tr>
              <a:tr h="482021">
                <a:tc>
                  <a:txBody>
                    <a:bodyPr/>
                    <a:lstStyle/>
                    <a:p>
                      <a:pPr algn="ctr" fontAlgn="t"/>
                      <a:r>
                        <a:rPr lang="en-US">
                          <a:effectLst/>
                        </a:rPr>
                        <a:t>Deadline</a:t>
                      </a:r>
                    </a:p>
                  </a:txBody>
                  <a:tcPr marL="60960" marR="60960" marT="60960" marB="60960"/>
                </a:tc>
                <a:tc>
                  <a:txBody>
                    <a:bodyPr/>
                    <a:lstStyle/>
                    <a:p>
                      <a:pPr algn="ctr" fontAlgn="t"/>
                      <a:r>
                        <a:rPr lang="en-US" dirty="0">
                          <a:effectLst/>
                        </a:rPr>
                        <a:t>1</a:t>
                      </a:r>
                    </a:p>
                  </a:txBody>
                  <a:tcPr marL="60960" marR="60960" marT="60960" marB="60960"/>
                </a:tc>
                <a:tc>
                  <a:txBody>
                    <a:bodyPr/>
                    <a:lstStyle/>
                    <a:p>
                      <a:pPr algn="ctr" fontAlgn="t"/>
                      <a:r>
                        <a:rPr lang="en-US" dirty="0">
                          <a:effectLst/>
                        </a:rPr>
                        <a:t>2</a:t>
                      </a:r>
                    </a:p>
                  </a:txBody>
                  <a:tcPr marL="60960" marR="60960" marT="60960" marB="60960"/>
                </a:tc>
                <a:tc>
                  <a:txBody>
                    <a:bodyPr/>
                    <a:lstStyle/>
                    <a:p>
                      <a:pPr algn="ctr" fontAlgn="t"/>
                      <a:r>
                        <a:rPr lang="en-US" dirty="0">
                          <a:effectLst/>
                        </a:rPr>
                        <a:t>2</a:t>
                      </a:r>
                    </a:p>
                  </a:txBody>
                  <a:tcPr marL="60960" marR="60960" marT="60960" marB="60960"/>
                </a:tc>
                <a:tc>
                  <a:txBody>
                    <a:bodyPr/>
                    <a:lstStyle/>
                    <a:p>
                      <a:pPr algn="ctr" fontAlgn="t"/>
                      <a:r>
                        <a:rPr lang="en-US" dirty="0">
                          <a:effectLst/>
                        </a:rPr>
                        <a:t>3</a:t>
                      </a:r>
                    </a:p>
                  </a:txBody>
                  <a:tcPr marL="60960" marR="60960" marT="60960" marB="60960"/>
                </a:tc>
                <a:tc>
                  <a:txBody>
                    <a:bodyPr/>
                    <a:lstStyle/>
                    <a:p>
                      <a:pPr algn="ctr" fontAlgn="t"/>
                      <a:r>
                        <a:rPr lang="en-US">
                          <a:effectLst/>
                        </a:rPr>
                        <a:t>1</a:t>
                      </a:r>
                    </a:p>
                  </a:txBody>
                  <a:tcPr marL="60960" marR="60960" marT="60960" marB="60960"/>
                </a:tc>
                <a:extLst>
                  <a:ext uri="{0D108BD9-81ED-4DB2-BD59-A6C34878D82A}">
                    <a16:rowId xmlns:a16="http://schemas.microsoft.com/office/drawing/2014/main" val="2716683150"/>
                  </a:ext>
                </a:extLst>
              </a:tr>
              <a:tr h="455852">
                <a:tc>
                  <a:txBody>
                    <a:bodyPr/>
                    <a:lstStyle/>
                    <a:p>
                      <a:pPr algn="ctr" fontAlgn="t"/>
                      <a:r>
                        <a:rPr lang="en-US">
                          <a:effectLst/>
                        </a:rPr>
                        <a:t>Profit</a:t>
                      </a:r>
                    </a:p>
                  </a:txBody>
                  <a:tcPr marL="60960" marR="60960" marT="60960" marB="60960"/>
                </a:tc>
                <a:tc>
                  <a:txBody>
                    <a:bodyPr/>
                    <a:lstStyle/>
                    <a:p>
                      <a:pPr algn="ctr" fontAlgn="t"/>
                      <a:r>
                        <a:rPr lang="en-US">
                          <a:effectLst/>
                        </a:rPr>
                        <a:t>100</a:t>
                      </a:r>
                    </a:p>
                  </a:txBody>
                  <a:tcPr marL="60960" marR="60960" marT="60960" marB="60960"/>
                </a:tc>
                <a:tc>
                  <a:txBody>
                    <a:bodyPr/>
                    <a:lstStyle/>
                    <a:p>
                      <a:pPr algn="ctr" fontAlgn="t"/>
                      <a:r>
                        <a:rPr lang="en-US">
                          <a:effectLst/>
                        </a:rPr>
                        <a:t>60</a:t>
                      </a:r>
                    </a:p>
                  </a:txBody>
                  <a:tcPr marL="60960" marR="60960" marT="60960" marB="60960"/>
                </a:tc>
                <a:tc>
                  <a:txBody>
                    <a:bodyPr/>
                    <a:lstStyle/>
                    <a:p>
                      <a:pPr algn="ctr" fontAlgn="t"/>
                      <a:r>
                        <a:rPr lang="en-US">
                          <a:effectLst/>
                        </a:rPr>
                        <a:t>40</a:t>
                      </a:r>
                    </a:p>
                  </a:txBody>
                  <a:tcPr marL="60960" marR="60960" marT="60960" marB="60960"/>
                </a:tc>
                <a:tc>
                  <a:txBody>
                    <a:bodyPr/>
                    <a:lstStyle/>
                    <a:p>
                      <a:pPr algn="ctr" fontAlgn="t"/>
                      <a:r>
                        <a:rPr lang="en-US" dirty="0">
                          <a:effectLst/>
                        </a:rPr>
                        <a:t>20</a:t>
                      </a:r>
                    </a:p>
                  </a:txBody>
                  <a:tcPr marL="60960" marR="60960" marT="60960" marB="60960"/>
                </a:tc>
                <a:tc>
                  <a:txBody>
                    <a:bodyPr/>
                    <a:lstStyle/>
                    <a:p>
                      <a:pPr algn="ctr" fontAlgn="t"/>
                      <a:r>
                        <a:rPr lang="en-US" dirty="0">
                          <a:effectLst/>
                        </a:rPr>
                        <a:t>20</a:t>
                      </a:r>
                    </a:p>
                  </a:txBody>
                  <a:tcPr marL="60960" marR="60960" marT="60960" marB="60960"/>
                </a:tc>
                <a:extLst>
                  <a:ext uri="{0D108BD9-81ED-4DB2-BD59-A6C34878D82A}">
                    <a16:rowId xmlns:a16="http://schemas.microsoft.com/office/drawing/2014/main" val="2058803840"/>
                  </a:ext>
                </a:extLst>
              </a:tr>
            </a:tbl>
          </a:graphicData>
        </a:graphic>
      </p:graphicFrame>
      <p:sp>
        <p:nvSpPr>
          <p:cNvPr id="5" name="Footer Placeholder 4">
            <a:extLst>
              <a:ext uri="{FF2B5EF4-FFF2-40B4-BE49-F238E27FC236}">
                <a16:creationId xmlns:a16="http://schemas.microsoft.com/office/drawing/2014/main" id="{16376EE6-CBD7-5727-2DCA-F0B3E7424900}"/>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29974909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6BD5-5A17-4120-8B74-E4267F4FC95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0DE11F7-07A8-44A2-A6DF-A5A468EB9485}"/>
              </a:ext>
            </a:extLst>
          </p:cNvPr>
          <p:cNvSpPr>
            <a:spLocks noGrp="1"/>
          </p:cNvSpPr>
          <p:nvPr>
            <p:ph idx="1"/>
          </p:nvPr>
        </p:nvSpPr>
        <p:spPr/>
        <p:txBody>
          <a:bodyPr/>
          <a:lstStyle/>
          <a:p>
            <a:r>
              <a:rPr lang="en-US" dirty="0"/>
              <a:t>From this set of jobs, first we select </a:t>
            </a:r>
            <a:r>
              <a:rPr lang="en-US" b="1" i="1" dirty="0"/>
              <a:t>J</a:t>
            </a:r>
            <a:r>
              <a:rPr lang="en-US" b="1" i="1" baseline="-25000" dirty="0"/>
              <a:t>2</a:t>
            </a:r>
            <a:r>
              <a:rPr lang="en-US" dirty="0"/>
              <a:t>, as it can be completed within its deadline and contributes maximum profit.</a:t>
            </a:r>
          </a:p>
          <a:p>
            <a:pPr lvl="1"/>
            <a:r>
              <a:rPr lang="en-US" dirty="0"/>
              <a:t>Next, </a:t>
            </a:r>
            <a:r>
              <a:rPr lang="en-US" b="1" i="1" dirty="0"/>
              <a:t>J</a:t>
            </a:r>
            <a:r>
              <a:rPr lang="en-US" b="1" i="1" baseline="-25000" dirty="0"/>
              <a:t>1</a:t>
            </a:r>
            <a:r>
              <a:rPr lang="en-US" b="1" i="1" dirty="0"/>
              <a:t> </a:t>
            </a:r>
            <a:r>
              <a:rPr lang="en-US" dirty="0"/>
              <a:t>is selected as it gives more profit compared to </a:t>
            </a:r>
            <a:r>
              <a:rPr lang="en-US" b="1" i="1" dirty="0"/>
              <a:t>J</a:t>
            </a:r>
            <a:r>
              <a:rPr lang="en-US" b="1" i="1" baseline="-25000" dirty="0"/>
              <a:t>4</a:t>
            </a:r>
            <a:r>
              <a:rPr lang="en-US" b="1" i="1" dirty="0"/>
              <a:t>.</a:t>
            </a:r>
          </a:p>
          <a:p>
            <a:pPr lvl="1"/>
            <a:r>
              <a:rPr lang="en-US" dirty="0"/>
              <a:t>In the next clock, </a:t>
            </a:r>
            <a:r>
              <a:rPr lang="en-US" b="1" i="1" dirty="0"/>
              <a:t>J</a:t>
            </a:r>
            <a:r>
              <a:rPr lang="en-US" b="1" i="1" baseline="-25000" dirty="0"/>
              <a:t>4</a:t>
            </a:r>
            <a:r>
              <a:rPr lang="en-US" dirty="0"/>
              <a:t> cannot be selected as its deadline is over, hence </a:t>
            </a:r>
            <a:r>
              <a:rPr lang="en-US" b="1" i="1" dirty="0"/>
              <a:t>J</a:t>
            </a:r>
            <a:r>
              <a:rPr lang="en-US" b="1" i="1" baseline="-25000" dirty="0"/>
              <a:t>3</a:t>
            </a:r>
            <a:r>
              <a:rPr lang="en-US" dirty="0"/>
              <a:t> is selected as it executes within its deadline.</a:t>
            </a:r>
          </a:p>
          <a:p>
            <a:pPr lvl="1"/>
            <a:r>
              <a:rPr lang="en-US" dirty="0"/>
              <a:t>The job </a:t>
            </a:r>
            <a:r>
              <a:rPr lang="en-US" b="1" i="1" dirty="0"/>
              <a:t>J</a:t>
            </a:r>
            <a:r>
              <a:rPr lang="en-US" b="1" i="1" baseline="-25000" dirty="0"/>
              <a:t>5</a:t>
            </a:r>
            <a:r>
              <a:rPr lang="en-US" dirty="0"/>
              <a:t> is discarded as it cannot be executed within its deadline.</a:t>
            </a:r>
          </a:p>
          <a:p>
            <a:r>
              <a:rPr lang="en-US" dirty="0"/>
              <a:t>Thus, the solution is the sequence of jobs (</a:t>
            </a:r>
            <a:r>
              <a:rPr lang="en-US" b="1" i="1" dirty="0"/>
              <a:t>J</a:t>
            </a:r>
            <a:r>
              <a:rPr lang="en-US" b="1" i="1" baseline="-25000" dirty="0"/>
              <a:t>2</a:t>
            </a:r>
            <a:r>
              <a:rPr lang="en-US" b="1" i="1" dirty="0"/>
              <a:t>, J</a:t>
            </a:r>
            <a:r>
              <a:rPr lang="en-US" b="1" i="1" baseline="-25000" dirty="0"/>
              <a:t>1</a:t>
            </a:r>
            <a:r>
              <a:rPr lang="en-US" b="1" i="1" dirty="0"/>
              <a:t>, J</a:t>
            </a:r>
            <a:r>
              <a:rPr lang="en-US" b="1" i="1" baseline="-25000" dirty="0"/>
              <a:t>3</a:t>
            </a:r>
            <a:r>
              <a:rPr lang="en-US" dirty="0"/>
              <a:t>), which are being executed within their deadline and gives maximum profit.</a:t>
            </a:r>
          </a:p>
          <a:p>
            <a:r>
              <a:rPr lang="en-US" dirty="0"/>
              <a:t>Total profit of this sequence is </a:t>
            </a:r>
            <a:r>
              <a:rPr lang="en-US" dirty="0">
                <a:solidFill>
                  <a:schemeClr val="accent2">
                    <a:lumMod val="75000"/>
                  </a:schemeClr>
                </a:solidFill>
              </a:rPr>
              <a:t>100 + 60 + 20 = 180</a:t>
            </a:r>
            <a:r>
              <a:rPr lang="en-US" dirty="0"/>
              <a:t>.</a:t>
            </a:r>
          </a:p>
        </p:txBody>
      </p:sp>
      <p:sp>
        <p:nvSpPr>
          <p:cNvPr id="4" name="Footer Placeholder 3">
            <a:extLst>
              <a:ext uri="{FF2B5EF4-FFF2-40B4-BE49-F238E27FC236}">
                <a16:creationId xmlns:a16="http://schemas.microsoft.com/office/drawing/2014/main" id="{2FF77DF1-047B-CDD7-DD97-67BE8704801A}"/>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86813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49B8-3733-4CE3-2B75-6700249614B3}"/>
              </a:ext>
            </a:extLst>
          </p:cNvPr>
          <p:cNvSpPr>
            <a:spLocks noGrp="1"/>
          </p:cNvSpPr>
          <p:nvPr>
            <p:ph type="title"/>
          </p:nvPr>
        </p:nvSpPr>
        <p:spPr/>
        <p:txBody>
          <a:bodyPr/>
          <a:lstStyle/>
          <a:p>
            <a:r>
              <a:rPr lang="en-US" dirty="0"/>
              <a:t>Greedy Technique</a:t>
            </a:r>
          </a:p>
        </p:txBody>
      </p:sp>
      <p:sp>
        <p:nvSpPr>
          <p:cNvPr id="3" name="Content Placeholder 2">
            <a:extLst>
              <a:ext uri="{FF2B5EF4-FFF2-40B4-BE49-F238E27FC236}">
                <a16:creationId xmlns:a16="http://schemas.microsoft.com/office/drawing/2014/main" id="{08B6C8AF-F33B-4A9D-BB59-4E9319933DBF}"/>
              </a:ext>
            </a:extLst>
          </p:cNvPr>
          <p:cNvSpPr>
            <a:spLocks noGrp="1"/>
          </p:cNvSpPr>
          <p:nvPr>
            <p:ph idx="1"/>
          </p:nvPr>
        </p:nvSpPr>
        <p:spPr/>
        <p:txBody>
          <a:bodyPr>
            <a:normAutofit/>
          </a:bodyPr>
          <a:lstStyle/>
          <a:p>
            <a:r>
              <a:rPr lang="en-US" dirty="0"/>
              <a:t>Greedy algorithms are simple and straightforward.</a:t>
            </a:r>
          </a:p>
          <a:p>
            <a:r>
              <a:rPr lang="en-US" dirty="0"/>
              <a:t>They are shortsighted in their approach in the sense that they take decisions on the basis of information at hand without worrying about the effect these decisions may have in the future. </a:t>
            </a:r>
          </a:p>
          <a:p>
            <a:r>
              <a:rPr lang="en-US" dirty="0"/>
              <a:t>They are easy to invent, easy to implement and most of the time quite efficient. </a:t>
            </a:r>
          </a:p>
          <a:p>
            <a:r>
              <a:rPr lang="en-US" dirty="0"/>
              <a:t>Many problems cannot be solved correctly by greedy approach. </a:t>
            </a:r>
          </a:p>
          <a:p>
            <a:r>
              <a:rPr lang="en-US" dirty="0"/>
              <a:t>Greedy algorithms are used to solve </a:t>
            </a:r>
            <a:r>
              <a:rPr lang="en-US" b="1" i="1" dirty="0">
                <a:solidFill>
                  <a:srgbClr val="0070C0"/>
                </a:solidFill>
              </a:rPr>
              <a:t>optimization problems</a:t>
            </a:r>
          </a:p>
          <a:p>
            <a:endParaRPr lang="en-US" dirty="0"/>
          </a:p>
        </p:txBody>
      </p:sp>
      <p:sp>
        <p:nvSpPr>
          <p:cNvPr id="4" name="Footer Placeholder 3">
            <a:extLst>
              <a:ext uri="{FF2B5EF4-FFF2-40B4-BE49-F238E27FC236}">
                <a16:creationId xmlns:a16="http://schemas.microsoft.com/office/drawing/2014/main" id="{A9490280-4138-E0D1-4D42-74CAF5DE92DA}"/>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2920090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02C4-502A-601C-B2A4-C6823E81E310}"/>
              </a:ext>
            </a:extLst>
          </p:cNvPr>
          <p:cNvSpPr>
            <a:spLocks noGrp="1"/>
          </p:cNvSpPr>
          <p:nvPr>
            <p:ph type="title"/>
          </p:nvPr>
        </p:nvSpPr>
        <p:spPr/>
        <p:txBody>
          <a:bodyPr/>
          <a:lstStyle/>
          <a:p>
            <a:r>
              <a:rPr lang="en-US" dirty="0"/>
              <a:t>Greedy Approach</a:t>
            </a:r>
          </a:p>
        </p:txBody>
      </p:sp>
      <p:sp>
        <p:nvSpPr>
          <p:cNvPr id="3" name="Content Placeholder 2">
            <a:extLst>
              <a:ext uri="{FF2B5EF4-FFF2-40B4-BE49-F238E27FC236}">
                <a16:creationId xmlns:a16="http://schemas.microsoft.com/office/drawing/2014/main" id="{EC642EDB-CE70-76B6-00A2-2558A460A8DB}"/>
              </a:ext>
            </a:extLst>
          </p:cNvPr>
          <p:cNvSpPr>
            <a:spLocks noGrp="1"/>
          </p:cNvSpPr>
          <p:nvPr>
            <p:ph idx="1"/>
          </p:nvPr>
        </p:nvSpPr>
        <p:spPr/>
        <p:txBody>
          <a:bodyPr/>
          <a:lstStyle/>
          <a:p>
            <a:r>
              <a:rPr lang="en-US" dirty="0"/>
              <a:t>Greedy Algorithm works by making the decision that seems most promising at any moment; it never reconsiders this decision, whatever situation may arise later.</a:t>
            </a:r>
          </a:p>
          <a:p>
            <a:endParaRPr lang="en-US" dirty="0"/>
          </a:p>
        </p:txBody>
      </p:sp>
      <p:sp>
        <p:nvSpPr>
          <p:cNvPr id="4" name="Footer Placeholder 3">
            <a:extLst>
              <a:ext uri="{FF2B5EF4-FFF2-40B4-BE49-F238E27FC236}">
                <a16:creationId xmlns:a16="http://schemas.microsoft.com/office/drawing/2014/main" id="{F7807B90-D70E-3365-9FB1-C7BBA190E281}"/>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260494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CD81-8426-C3B0-8630-B06313EA032E}"/>
              </a:ext>
            </a:extLst>
          </p:cNvPr>
          <p:cNvSpPr>
            <a:spLocks noGrp="1"/>
          </p:cNvSpPr>
          <p:nvPr>
            <p:ph type="title"/>
          </p:nvPr>
        </p:nvSpPr>
        <p:spPr/>
        <p:txBody>
          <a:bodyPr/>
          <a:lstStyle/>
          <a:p>
            <a:r>
              <a:rPr lang="en-US" sz="4000" dirty="0"/>
              <a:t>Components of Greedy Method</a:t>
            </a:r>
            <a:endParaRPr lang="en-US" dirty="0"/>
          </a:p>
        </p:txBody>
      </p:sp>
      <p:sp>
        <p:nvSpPr>
          <p:cNvPr id="3" name="Content Placeholder 2">
            <a:extLst>
              <a:ext uri="{FF2B5EF4-FFF2-40B4-BE49-F238E27FC236}">
                <a16:creationId xmlns:a16="http://schemas.microsoft.com/office/drawing/2014/main" id="{C1511807-ACB2-C4EF-C255-81FCC1666B2B}"/>
              </a:ext>
            </a:extLst>
          </p:cNvPr>
          <p:cNvSpPr>
            <a:spLocks noGrp="1"/>
          </p:cNvSpPr>
          <p:nvPr>
            <p:ph idx="1"/>
          </p:nvPr>
        </p:nvSpPr>
        <p:spPr/>
        <p:txBody>
          <a:bodyPr/>
          <a:lstStyle/>
          <a:p>
            <a:r>
              <a:rPr lang="en-US" sz="2800" dirty="0"/>
              <a:t>The greedy algorithm consists of five (5) functions</a:t>
            </a:r>
          </a:p>
          <a:p>
            <a:r>
              <a:rPr lang="en-US" sz="2800" b="1" i="1" dirty="0">
                <a:solidFill>
                  <a:srgbClr val="0070C0"/>
                </a:solidFill>
              </a:rPr>
              <a:t>A Candidate Set</a:t>
            </a:r>
            <a:r>
              <a:rPr lang="en-US" sz="2800" dirty="0"/>
              <a:t>: Solution is created from this set.</a:t>
            </a:r>
          </a:p>
          <a:p>
            <a:r>
              <a:rPr lang="en-US" sz="2800" b="1" i="1" dirty="0">
                <a:solidFill>
                  <a:srgbClr val="0070C0"/>
                </a:solidFill>
              </a:rPr>
              <a:t>A Selection Set</a:t>
            </a:r>
            <a:r>
              <a:rPr lang="en-US" sz="2800" dirty="0"/>
              <a:t>: A Function used to choose the best candidate to be added to the solution.</a:t>
            </a:r>
          </a:p>
          <a:p>
            <a:r>
              <a:rPr lang="en-US" sz="2800" b="1" i="1" dirty="0">
                <a:solidFill>
                  <a:srgbClr val="0070C0"/>
                </a:solidFill>
              </a:rPr>
              <a:t>A Feasibility Set</a:t>
            </a:r>
            <a:r>
              <a:rPr lang="en-US" sz="2800" dirty="0"/>
              <a:t>: A function that checks the feasibility of a set</a:t>
            </a:r>
          </a:p>
          <a:p>
            <a:r>
              <a:rPr lang="en-US" sz="2800" b="1" i="1" dirty="0">
                <a:solidFill>
                  <a:srgbClr val="0070C0"/>
                </a:solidFill>
              </a:rPr>
              <a:t>An Objective Function</a:t>
            </a:r>
            <a:r>
              <a:rPr lang="en-US" sz="2800" dirty="0"/>
              <a:t>: A Function which is used to assign value to a solution or partial solution.</a:t>
            </a:r>
          </a:p>
          <a:p>
            <a:r>
              <a:rPr lang="en-US" sz="2800" b="1" i="1" dirty="0">
                <a:solidFill>
                  <a:srgbClr val="0070C0"/>
                </a:solidFill>
              </a:rPr>
              <a:t>A Solution Function</a:t>
            </a:r>
            <a:r>
              <a:rPr lang="en-US" sz="2800" dirty="0"/>
              <a:t>: A Function which is used to indicate whether a complete solution has been reached</a:t>
            </a:r>
          </a:p>
        </p:txBody>
      </p:sp>
      <p:sp>
        <p:nvSpPr>
          <p:cNvPr id="4" name="Footer Placeholder 3">
            <a:extLst>
              <a:ext uri="{FF2B5EF4-FFF2-40B4-BE49-F238E27FC236}">
                <a16:creationId xmlns:a16="http://schemas.microsoft.com/office/drawing/2014/main" id="{F5CEB1B2-4DDB-3BC6-36FA-35F1419B7082}"/>
              </a:ext>
            </a:extLst>
          </p:cNvPr>
          <p:cNvSpPr>
            <a:spLocks noGrp="1"/>
          </p:cNvSpPr>
          <p:nvPr>
            <p:ph type="ftr" sz="quarter" idx="11"/>
          </p:nvPr>
        </p:nvSpPr>
        <p:spPr/>
        <p:txBody>
          <a:bodyPr/>
          <a:lstStyle/>
          <a:p>
            <a:r>
              <a:rPr lang="en-US"/>
              <a:t>Copyright @ Dept of IT, CBIT</a:t>
            </a:r>
          </a:p>
        </p:txBody>
      </p:sp>
    </p:spTree>
    <p:extLst>
      <p:ext uri="{BB962C8B-B14F-4D97-AF65-F5344CB8AC3E}">
        <p14:creationId xmlns:p14="http://schemas.microsoft.com/office/powerpoint/2010/main" val="3063429919"/>
      </p:ext>
    </p:extLst>
  </p:cSld>
  <p:clrMapOvr>
    <a:masterClrMapping/>
  </p:clrMapOvr>
</p:sld>
</file>

<file path=ppt/theme/theme1.xml><?xml version="1.0" encoding="utf-8"?>
<a:theme xmlns:a="http://schemas.openxmlformats.org/drawingml/2006/main" name="CBI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Century Schoolbook"/>
        <a:ea typeface=""/>
        <a:cs typeface=""/>
      </a:majorFont>
      <a:minorFont>
        <a:latin typeface="Century School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B10CE23C-0A38-4C5E-9A1F-7B210ECA75A3}" vid="{2539FAF1-33B0-4E85-89AE-0BC5696126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Presentation3</Template>
  <TotalTime>6060</TotalTime>
  <Words>5067</Words>
  <Application>Microsoft Office PowerPoint</Application>
  <PresentationFormat>Widescreen</PresentationFormat>
  <Paragraphs>960</Paragraphs>
  <Slides>64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Arial</vt:lpstr>
      <vt:lpstr>Arial MT</vt:lpstr>
      <vt:lpstr>Bookman Old Style</vt:lpstr>
      <vt:lpstr>Calibri</vt:lpstr>
      <vt:lpstr>Cambria Math</vt:lpstr>
      <vt:lpstr>Century Schoolbook</vt:lpstr>
      <vt:lpstr>Comic Sans MS</vt:lpstr>
      <vt:lpstr>Courier New</vt:lpstr>
      <vt:lpstr>Symbol</vt:lpstr>
      <vt:lpstr>Times New Roman</vt:lpstr>
      <vt:lpstr>CBIT template</vt:lpstr>
      <vt:lpstr>Greedy Method Unit-2, Module-2</vt:lpstr>
      <vt:lpstr>Optimization Problems</vt:lpstr>
      <vt:lpstr>Technique to Solve a Optimization Problem</vt:lpstr>
      <vt:lpstr>Greedy Method</vt:lpstr>
      <vt:lpstr>Greedy Method (Contd..)</vt:lpstr>
      <vt:lpstr>Everyday examples</vt:lpstr>
      <vt:lpstr>Greedy Technique</vt:lpstr>
      <vt:lpstr>Greedy Approach</vt:lpstr>
      <vt:lpstr>Components of Greedy Method</vt:lpstr>
      <vt:lpstr>Greedy method control abstraction/ general  method</vt:lpstr>
      <vt:lpstr>Structure of Greedy Algorithm</vt:lpstr>
      <vt:lpstr>Characteristics of Greedy Method</vt:lpstr>
      <vt:lpstr>Applications of Greedy Method</vt:lpstr>
      <vt:lpstr>Example: Counting money</vt:lpstr>
      <vt:lpstr>A simple example</vt:lpstr>
      <vt:lpstr>Example 2</vt:lpstr>
      <vt:lpstr>Solution </vt:lpstr>
      <vt:lpstr>Solution : Algorithm</vt:lpstr>
      <vt:lpstr>Example3: Shortest Path on a Special Graph</vt:lpstr>
      <vt:lpstr>Example3: Shortest Path on a Special Graph</vt:lpstr>
      <vt:lpstr>Shortest Paths on a Multi-stage Graph</vt:lpstr>
      <vt:lpstr>Shortest Paths on a Multi-stage Graph</vt:lpstr>
      <vt:lpstr>A failure of the greedy algorithm</vt:lpstr>
      <vt:lpstr>Knapsack Problem</vt:lpstr>
      <vt:lpstr>Fractional knapsack problem</vt:lpstr>
      <vt:lpstr>0/1 knapsack problem</vt:lpstr>
      <vt:lpstr>The Fractional Knapsack  Problem</vt:lpstr>
      <vt:lpstr>The Fractional Knapsack  Problem (Contd..)</vt:lpstr>
      <vt:lpstr>Algorithm</vt:lpstr>
      <vt:lpstr>Algorithm2</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Conclusion</vt:lpstr>
      <vt:lpstr>Analysis</vt:lpstr>
      <vt:lpstr>0/1 Knapsack Problem</vt:lpstr>
      <vt:lpstr>0/1 Knapsack Problem</vt:lpstr>
      <vt:lpstr>0/1 Knapsack Problem</vt:lpstr>
      <vt:lpstr>Contd..</vt:lpstr>
      <vt:lpstr>Huffman Coding</vt:lpstr>
      <vt:lpstr>Cont..</vt:lpstr>
      <vt:lpstr>Huffman Coding Algorithm</vt:lpstr>
      <vt:lpstr>Applications of Huffman Coding</vt:lpstr>
      <vt:lpstr>Huffman Coding Example</vt:lpstr>
      <vt:lpstr>Job Sequencing with Deadline</vt:lpstr>
      <vt:lpstr>Job sequencing with deadlines</vt:lpstr>
      <vt:lpstr>Solution</vt:lpstr>
      <vt:lpstr>Example Problem</vt:lpstr>
      <vt:lpstr>Example Problem</vt:lpstr>
      <vt:lpstr>Greedy Algorithm for job sequencing with  deadlines</vt:lpstr>
      <vt:lpstr>Algorithm</vt:lpstr>
      <vt:lpstr>Algorithm (Contd..)</vt:lpstr>
      <vt:lpstr>Text book Algorithm</vt:lpstr>
      <vt:lpstr>Example from Text book</vt:lpstr>
      <vt:lpstr>Example</vt:lpstr>
      <vt:lpstr>Solution</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Method Unit-2, Module-2</dc:title>
  <dc:creator>shivakumar chary</dc:creator>
  <cp:lastModifiedBy>shivakumar chary</cp:lastModifiedBy>
  <cp:revision>27</cp:revision>
  <dcterms:created xsi:type="dcterms:W3CDTF">2023-04-25T01:46:55Z</dcterms:created>
  <dcterms:modified xsi:type="dcterms:W3CDTF">2024-03-21T09:27:35Z</dcterms:modified>
</cp:coreProperties>
</file>