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6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440" r:id="rId23"/>
    <p:sldId id="281" r:id="rId24"/>
    <p:sldId id="282" r:id="rId25"/>
    <p:sldId id="283" r:id="rId26"/>
    <p:sldId id="284" r:id="rId27"/>
    <p:sldId id="285" r:id="rId28"/>
    <p:sldId id="441" r:id="rId29"/>
    <p:sldId id="442" r:id="rId30"/>
    <p:sldId id="286" r:id="rId31"/>
    <p:sldId id="289" r:id="rId32"/>
    <p:sldId id="447" r:id="rId33"/>
    <p:sldId id="288" r:id="rId34"/>
    <p:sldId id="290" r:id="rId35"/>
    <p:sldId id="448" r:id="rId36"/>
    <p:sldId id="449" r:id="rId37"/>
    <p:sldId id="450" r:id="rId38"/>
    <p:sldId id="292" r:id="rId39"/>
    <p:sldId id="293" r:id="rId40"/>
    <p:sldId id="443" r:id="rId41"/>
    <p:sldId id="444" r:id="rId42"/>
    <p:sldId id="445" r:id="rId43"/>
    <p:sldId id="446" r:id="rId44"/>
    <p:sldId id="451" r:id="rId45"/>
    <p:sldId id="452" r:id="rId46"/>
    <p:sldId id="453" r:id="rId47"/>
    <p:sldId id="454" r:id="rId48"/>
    <p:sldId id="455" r:id="rId49"/>
    <p:sldId id="457" r:id="rId50"/>
    <p:sldId id="456" r:id="rId51"/>
    <p:sldId id="294" r:id="rId52"/>
    <p:sldId id="295" r:id="rId53"/>
    <p:sldId id="300" r:id="rId54"/>
    <p:sldId id="301" r:id="rId55"/>
    <p:sldId id="302" r:id="rId56"/>
    <p:sldId id="303" r:id="rId57"/>
    <p:sldId id="460" r:id="rId58"/>
    <p:sldId id="458" r:id="rId59"/>
    <p:sldId id="459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4" r:id="rId89"/>
    <p:sldId id="335" r:id="rId90"/>
    <p:sldId id="336" r:id="rId91"/>
    <p:sldId id="337" r:id="rId92"/>
    <p:sldId id="338" r:id="rId93"/>
    <p:sldId id="339" r:id="rId94"/>
    <p:sldId id="341" r:id="rId95"/>
    <p:sldId id="342" r:id="rId96"/>
    <p:sldId id="343" r:id="rId97"/>
    <p:sldId id="344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E974-3D3C-47EE-AD43-A9AC383E76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08D20-1EB2-4559-BDB6-68E24DEA3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4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1800" cy="499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F6AAB-0233-4D84-8154-D7B8C1C15D1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8"/>
            <a:ext cx="5486400" cy="3916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9447611"/>
            <a:ext cx="2971800" cy="499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A15C-4FD7-44FE-9591-5238F6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83C32EC1-15D6-4CCA-A754-BC02C555D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1041D66B-AB66-47F1-B651-34AD67912EEA}" type="slidenum">
              <a:rPr kumimoji="0"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kumimoji="0" lang="en-US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DB9044A3-561D-47D1-A21A-0B97D6979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9D1EF0B-C90F-4E38-BC13-3FF8F9A5D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4291" y="3537203"/>
            <a:ext cx="3049905" cy="196850"/>
          </a:xfrm>
          <a:custGeom>
            <a:avLst/>
            <a:gdLst/>
            <a:ahLst/>
            <a:cxnLst/>
            <a:rect l="l" t="t" r="r" b="b"/>
            <a:pathLst>
              <a:path w="3049904" h="196850">
                <a:moveTo>
                  <a:pt x="3049524" y="0"/>
                </a:moveTo>
                <a:lnTo>
                  <a:pt x="0" y="0"/>
                </a:lnTo>
                <a:lnTo>
                  <a:pt x="0" y="196596"/>
                </a:lnTo>
                <a:lnTo>
                  <a:pt x="3049524" y="196596"/>
                </a:lnTo>
                <a:lnTo>
                  <a:pt x="30495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5147" y="3774947"/>
            <a:ext cx="9160002" cy="212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23815" y="3537203"/>
            <a:ext cx="3048000" cy="196850"/>
          </a:xfrm>
          <a:custGeom>
            <a:avLst/>
            <a:gdLst/>
            <a:ahLst/>
            <a:cxnLst/>
            <a:rect l="l" t="t" r="r" b="b"/>
            <a:pathLst>
              <a:path w="3048000" h="196850">
                <a:moveTo>
                  <a:pt x="3047999" y="0"/>
                </a:moveTo>
                <a:lnTo>
                  <a:pt x="0" y="0"/>
                </a:lnTo>
                <a:lnTo>
                  <a:pt x="0" y="196596"/>
                </a:lnTo>
                <a:lnTo>
                  <a:pt x="3047999" y="196596"/>
                </a:lnTo>
                <a:lnTo>
                  <a:pt x="3047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70291" y="3537203"/>
            <a:ext cx="3048000" cy="196850"/>
          </a:xfrm>
          <a:custGeom>
            <a:avLst/>
            <a:gdLst/>
            <a:ahLst/>
            <a:cxnLst/>
            <a:rect l="l" t="t" r="r" b="b"/>
            <a:pathLst>
              <a:path w="3048000" h="196850">
                <a:moveTo>
                  <a:pt x="3048000" y="0"/>
                </a:moveTo>
                <a:lnTo>
                  <a:pt x="0" y="0"/>
                </a:lnTo>
                <a:lnTo>
                  <a:pt x="0" y="196596"/>
                </a:lnTo>
                <a:lnTo>
                  <a:pt x="3048000" y="196596"/>
                </a:lnTo>
                <a:lnTo>
                  <a:pt x="3048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5850" y="1635709"/>
            <a:ext cx="5940298" cy="159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38200" y="1690116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41675"/>
            <a:ext cx="4382135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451" y="0"/>
            <a:ext cx="147828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658" y="420878"/>
            <a:ext cx="5964682" cy="87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586" y="2909189"/>
            <a:ext cx="6815455" cy="1872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jpg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125850" y="1635709"/>
            <a:ext cx="5940298" cy="84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7125"/>
              </a:lnSpc>
              <a:spcBef>
                <a:spcPts val="100"/>
              </a:spcBef>
            </a:pPr>
            <a:r>
              <a:rPr lang="en-US" sz="4400" dirty="0">
                <a:latin typeface="MathJax_SansSerif"/>
                <a:cs typeface="MathJax_SansSerif"/>
              </a:rPr>
              <a:t>CPU Scheduling</a:t>
            </a:r>
            <a:endParaRPr sz="4400" dirty="0">
              <a:latin typeface="MathJax_SansSerif"/>
              <a:cs typeface="MathJax_Sans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685780" cy="458394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1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125" dirty="0">
                <a:latin typeface="Verdana"/>
                <a:cs typeface="Verdana"/>
              </a:rPr>
              <a:t>Concept </a:t>
            </a:r>
            <a:r>
              <a:rPr sz="2800" b="1" i="1" spc="-5" dirty="0">
                <a:latin typeface="TeXGyreAdventor"/>
                <a:cs typeface="TeXGyreAdventor"/>
              </a:rPr>
              <a:t>- </a:t>
            </a:r>
            <a:r>
              <a:rPr sz="2800" i="1" spc="-5" dirty="0">
                <a:latin typeface="TeXGyreAdventor"/>
                <a:cs typeface="TeXGyreAdventor"/>
              </a:rPr>
              <a:t>Process that requests the CPU </a:t>
            </a:r>
            <a:r>
              <a:rPr sz="2800" i="1" dirty="0">
                <a:latin typeface="TeXGyreAdventor"/>
                <a:cs typeface="TeXGyreAdventor"/>
              </a:rPr>
              <a:t>first is </a:t>
            </a:r>
            <a:r>
              <a:rPr sz="2800" i="1" spc="-5" dirty="0">
                <a:latin typeface="TeXGyreAdventor"/>
                <a:cs typeface="TeXGyreAdventor"/>
              </a:rPr>
              <a:t>allocated</a:t>
            </a:r>
            <a:r>
              <a:rPr sz="2800" i="1" spc="-200" dirty="0">
                <a:latin typeface="TeXGyreAdventor"/>
                <a:cs typeface="TeXGyreAdventor"/>
              </a:rPr>
              <a:t> </a:t>
            </a:r>
            <a:r>
              <a:rPr sz="2800" i="1" spc="-5" dirty="0">
                <a:latin typeface="TeXGyreAdventor"/>
                <a:cs typeface="TeXGyreAdventor"/>
              </a:rPr>
              <a:t>the  CPU</a:t>
            </a:r>
            <a:r>
              <a:rPr sz="2800" i="1" spc="10" dirty="0">
                <a:latin typeface="TeXGyreAdventor"/>
                <a:cs typeface="TeXGyreAdventor"/>
              </a:rPr>
              <a:t> </a:t>
            </a:r>
            <a:r>
              <a:rPr sz="2800" i="1" dirty="0">
                <a:latin typeface="TeXGyreAdventor"/>
                <a:cs typeface="TeXGyreAdventor"/>
              </a:rPr>
              <a:t>first.</a:t>
            </a:r>
            <a:endParaRPr lang="en-US" sz="2800" i="1" dirty="0">
              <a:latin typeface="TeXGyreAdventor"/>
              <a:cs typeface="TeXGyreAdventor"/>
            </a:endParaRPr>
          </a:p>
          <a:p>
            <a:pPr marL="241300" marR="5080" indent="-228600">
              <a:lnSpc>
                <a:spcPts val="301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lang="en-US" sz="2800" i="1" dirty="0">
                <a:latin typeface="TeXGyreAdventor"/>
                <a:cs typeface="TeXGyreAdventor"/>
              </a:rPr>
              <a:t>Mode: Non-Preemptive</a:t>
            </a:r>
          </a:p>
          <a:p>
            <a:pPr marL="241300" marR="5080" indent="-228600">
              <a:lnSpc>
                <a:spcPts val="301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lang="en-US" sz="2800" i="1" dirty="0">
                <a:latin typeface="TeXGyreAdventor"/>
                <a:cs typeface="TeXGyreAdventor"/>
              </a:rPr>
              <a:t>Criteria: Arrival Time</a:t>
            </a:r>
            <a:endParaRPr sz="2800" dirty="0">
              <a:latin typeface="TeXGyreAdventor"/>
              <a:cs typeface="TeXGyreAdventor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Working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-</a:t>
            </a:r>
            <a:endParaRPr sz="2800" dirty="0">
              <a:latin typeface="Verdana"/>
              <a:cs typeface="Verdana"/>
            </a:endParaRPr>
          </a:p>
          <a:p>
            <a:pPr marL="698500" marR="506095" lvl="1" indent="-228600">
              <a:lnSpc>
                <a:spcPts val="2590"/>
              </a:lnSpc>
              <a:spcBef>
                <a:spcPts val="919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65" dirty="0">
                <a:latin typeface="Verdana"/>
                <a:cs typeface="Verdana"/>
              </a:rPr>
              <a:t>Process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requests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kept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FIFO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i.e.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  </a:t>
            </a:r>
            <a:r>
              <a:rPr sz="2400" spc="50" dirty="0">
                <a:latin typeface="Verdana"/>
                <a:cs typeface="Verdana"/>
              </a:rPr>
              <a:t>queue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maintained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57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FIFO </a:t>
            </a:r>
            <a:r>
              <a:rPr sz="2400" spc="10" dirty="0">
                <a:latin typeface="Verdana"/>
                <a:cs typeface="Verdana"/>
              </a:rPr>
              <a:t>queue.</a:t>
            </a:r>
            <a:endParaRPr sz="2400" dirty="0">
              <a:latin typeface="Verdana"/>
              <a:cs typeface="Verdana"/>
            </a:endParaRPr>
          </a:p>
          <a:p>
            <a:pPr marL="698500" marR="575945" lvl="1" indent="-228600">
              <a:lnSpc>
                <a:spcPts val="2590"/>
              </a:lnSpc>
              <a:spcBef>
                <a:spcPts val="869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new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process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enters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queue,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PCB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linked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onto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70" dirty="0">
                <a:latin typeface="Verdana"/>
                <a:cs typeface="Verdana"/>
              </a:rPr>
              <a:t>tail/rear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5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queue.</a:t>
            </a:r>
            <a:endParaRPr sz="2400" dirty="0">
              <a:latin typeface="Verdana"/>
              <a:cs typeface="Verdana"/>
            </a:endParaRPr>
          </a:p>
          <a:p>
            <a:pPr marL="698500" marR="156845" lvl="1" indent="-228600">
              <a:lnSpc>
                <a:spcPts val="2590"/>
              </a:lnSpc>
              <a:spcBef>
                <a:spcPts val="869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CPU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free,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it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allocated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at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head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/  </a:t>
            </a:r>
            <a:r>
              <a:rPr sz="2400" spc="-95" dirty="0">
                <a:latin typeface="Verdana"/>
                <a:cs typeface="Verdana"/>
              </a:rPr>
              <a:t>front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queue.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01116"/>
            <a:ext cx="10474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</a:rPr>
              <a:t>First- </a:t>
            </a:r>
            <a:r>
              <a:rPr sz="4000" spc="-5" dirty="0">
                <a:solidFill>
                  <a:srgbClr val="FF0000"/>
                </a:solidFill>
              </a:rPr>
              <a:t>Come, First-Served (FCFS)</a:t>
            </a:r>
            <a:r>
              <a:rPr sz="4000" spc="55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Scheduling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3131110" y="1891283"/>
              <a:ext cx="6704785" cy="49667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2385" y="5447538"/>
              <a:ext cx="626745" cy="797560"/>
            </a:xfrm>
            <a:custGeom>
              <a:avLst/>
              <a:gdLst/>
              <a:ahLst/>
              <a:cxnLst/>
              <a:rect l="l" t="t" r="r" b="b"/>
              <a:pathLst>
                <a:path w="626745" h="797560">
                  <a:moveTo>
                    <a:pt x="626363" y="0"/>
                  </a:moveTo>
                  <a:lnTo>
                    <a:pt x="0" y="0"/>
                  </a:lnTo>
                  <a:lnTo>
                    <a:pt x="0" y="797052"/>
                  </a:lnTo>
                  <a:lnTo>
                    <a:pt x="626363" y="797052"/>
                  </a:lnTo>
                  <a:lnTo>
                    <a:pt x="626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2385" y="5447538"/>
              <a:ext cx="626745" cy="797560"/>
            </a:xfrm>
            <a:custGeom>
              <a:avLst/>
              <a:gdLst/>
              <a:ahLst/>
              <a:cxnLst/>
              <a:rect l="l" t="t" r="r" b="b"/>
              <a:pathLst>
                <a:path w="626745" h="797560">
                  <a:moveTo>
                    <a:pt x="0" y="797052"/>
                  </a:moveTo>
                  <a:lnTo>
                    <a:pt x="626363" y="797052"/>
                  </a:lnTo>
                  <a:lnTo>
                    <a:pt x="626363" y="0"/>
                  </a:lnTo>
                  <a:lnTo>
                    <a:pt x="0" y="0"/>
                  </a:lnTo>
                  <a:lnTo>
                    <a:pt x="0" y="79705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160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Multiple-Processor</a:t>
            </a:r>
            <a:r>
              <a:rPr sz="4400" spc="-5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5104" y="364672"/>
            <a:ext cx="8329325" cy="622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3120" y="0"/>
            <a:ext cx="8255634" cy="6858000"/>
            <a:chOff x="2103120" y="0"/>
            <a:chExt cx="8255634" cy="6858000"/>
          </a:xfrm>
        </p:grpSpPr>
        <p:sp>
          <p:nvSpPr>
            <p:cNvPr id="3" name="object 3"/>
            <p:cNvSpPr/>
            <p:nvPr/>
          </p:nvSpPr>
          <p:spPr>
            <a:xfrm>
              <a:off x="2103120" y="0"/>
              <a:ext cx="8255508" cy="6502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58228" y="6192011"/>
              <a:ext cx="1934210" cy="666115"/>
            </a:xfrm>
            <a:custGeom>
              <a:avLst/>
              <a:gdLst/>
              <a:ahLst/>
              <a:cxnLst/>
              <a:rect l="l" t="t" r="r" b="b"/>
              <a:pathLst>
                <a:path w="1934209" h="666115">
                  <a:moveTo>
                    <a:pt x="1933955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1933955" y="665987"/>
                  </a:lnTo>
                  <a:lnTo>
                    <a:pt x="1933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265175"/>
            <a:ext cx="8193405" cy="6338570"/>
            <a:chOff x="2362200" y="265175"/>
            <a:chExt cx="8193405" cy="6338570"/>
          </a:xfrm>
        </p:grpSpPr>
        <p:sp>
          <p:nvSpPr>
            <p:cNvPr id="3" name="object 3"/>
            <p:cNvSpPr/>
            <p:nvPr/>
          </p:nvSpPr>
          <p:spPr>
            <a:xfrm>
              <a:off x="2391155" y="265175"/>
              <a:ext cx="8164068" cy="6338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1155" y="5055108"/>
              <a:ext cx="2938780" cy="1240790"/>
            </a:xfrm>
            <a:custGeom>
              <a:avLst/>
              <a:gdLst/>
              <a:ahLst/>
              <a:cxnLst/>
              <a:rect l="l" t="t" r="r" b="b"/>
              <a:pathLst>
                <a:path w="2938779" h="1240789">
                  <a:moveTo>
                    <a:pt x="0" y="1240536"/>
                  </a:moveTo>
                  <a:lnTo>
                    <a:pt x="2938272" y="1240536"/>
                  </a:lnTo>
                  <a:lnTo>
                    <a:pt x="2938272" y="0"/>
                  </a:lnTo>
                  <a:lnTo>
                    <a:pt x="0" y="0"/>
                  </a:lnTo>
                  <a:lnTo>
                    <a:pt x="0" y="1240536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8444" y="593183"/>
            <a:ext cx="8601077" cy="601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0906" y="553552"/>
            <a:ext cx="8760092" cy="581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2154" y="810376"/>
            <a:ext cx="8946597" cy="4958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0393" y="573389"/>
            <a:ext cx="8162770" cy="5537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9982835" cy="2630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31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25" dirty="0">
                <a:latin typeface="Verdana"/>
                <a:cs typeface="Verdana"/>
              </a:rPr>
              <a:t>Recent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trend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place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multiple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processor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cores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on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same  </a:t>
            </a:r>
            <a:r>
              <a:rPr sz="2800" spc="-35" dirty="0">
                <a:latin typeface="Verdana"/>
                <a:cs typeface="Verdana"/>
              </a:rPr>
              <a:t>physical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chip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30" dirty="0">
                <a:latin typeface="Verdana"/>
                <a:cs typeface="Verdana"/>
              </a:rPr>
              <a:t>Faster </a:t>
            </a:r>
            <a:r>
              <a:rPr sz="2800" spc="105" dirty="0">
                <a:latin typeface="Verdana"/>
                <a:cs typeface="Verdana"/>
              </a:rPr>
              <a:t>and </a:t>
            </a:r>
            <a:r>
              <a:rPr sz="2800" spc="-45" dirty="0">
                <a:latin typeface="Verdana"/>
                <a:cs typeface="Verdana"/>
              </a:rPr>
              <a:t>consumes </a:t>
            </a:r>
            <a:r>
              <a:rPr sz="2800" spc="-210" dirty="0">
                <a:latin typeface="Verdana"/>
                <a:cs typeface="Verdana"/>
              </a:rPr>
              <a:t>less</a:t>
            </a:r>
            <a:r>
              <a:rPr sz="2800" spc="-69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power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45" dirty="0">
                <a:latin typeface="Verdana"/>
                <a:cs typeface="Verdana"/>
              </a:rPr>
              <a:t>Multiple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threads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per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core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also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growing</a:t>
            </a:r>
            <a:endParaRPr sz="2800">
              <a:latin typeface="Verdana"/>
              <a:cs typeface="Verdana"/>
            </a:endParaRPr>
          </a:p>
          <a:p>
            <a:pPr marL="698500" lvl="1" indent="-229235">
              <a:lnSpc>
                <a:spcPts val="2735"/>
              </a:lnSpc>
              <a:spcBef>
                <a:spcPts val="5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40" dirty="0">
                <a:latin typeface="Verdana"/>
                <a:cs typeface="Verdana"/>
              </a:rPr>
              <a:t>Takes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advantage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memory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stall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make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progress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another</a:t>
            </a:r>
            <a:endParaRPr sz="2400">
              <a:latin typeface="Verdana"/>
              <a:cs typeface="Verdana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Verdana"/>
                <a:cs typeface="Verdana"/>
              </a:rPr>
              <a:t>thread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while </a:t>
            </a:r>
            <a:r>
              <a:rPr sz="2400" spc="-60" dirty="0">
                <a:latin typeface="Verdana"/>
                <a:cs typeface="Verdana"/>
              </a:rPr>
              <a:t>memory </a:t>
            </a:r>
            <a:r>
              <a:rPr sz="2400" spc="-75" dirty="0">
                <a:latin typeface="Verdana"/>
                <a:cs typeface="Verdana"/>
              </a:rPr>
              <a:t>retrieve </a:t>
            </a:r>
            <a:r>
              <a:rPr sz="2400" spc="25" dirty="0">
                <a:latin typeface="Verdana"/>
                <a:cs typeface="Verdana"/>
              </a:rPr>
              <a:t>happens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5549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Multicore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Processors</a:t>
            </a:r>
            <a:endParaRPr sz="4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2705100" y="2380488"/>
              <a:ext cx="6781800" cy="1663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9023" y="4741164"/>
              <a:ext cx="6853769" cy="1673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554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Multithreaded Multicore</a:t>
            </a:r>
            <a:r>
              <a:rPr sz="4400" spc="-114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System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87183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lr>
                <a:srgbClr val="EC7C30"/>
              </a:buClr>
              <a:buSzPct val="57142"/>
              <a:buFont typeface="Wingdings"/>
              <a:buChar char=""/>
              <a:tabLst>
                <a:tab pos="240665" algn="l"/>
                <a:tab pos="241300" algn="l"/>
                <a:tab pos="3106420" algn="l"/>
              </a:tabLst>
            </a:pPr>
            <a:r>
              <a:rPr sz="2800" spc="-30" dirty="0">
                <a:latin typeface="Verdana"/>
                <a:cs typeface="Verdana"/>
              </a:rPr>
              <a:t>Consider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following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set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processes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that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arrive</a:t>
            </a:r>
            <a:r>
              <a:rPr sz="2800" b="1" spc="10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Gothic Uralic"/>
                <a:cs typeface="Gothic Uralic"/>
              </a:rPr>
              <a:t>at time</a:t>
            </a:r>
            <a:r>
              <a:rPr sz="2800" b="1" spc="1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800" b="1" spc="-130" dirty="0">
                <a:solidFill>
                  <a:srgbClr val="FF0000"/>
                </a:solidFill>
                <a:latin typeface="Gothic Uralic"/>
                <a:cs typeface="Gothic Uralic"/>
              </a:rPr>
              <a:t>0</a:t>
            </a:r>
            <a:r>
              <a:rPr sz="2800" spc="-130" dirty="0">
                <a:latin typeface="Verdana"/>
                <a:cs typeface="Verdana"/>
              </a:rPr>
              <a:t>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 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50" dirty="0">
                <a:latin typeface="Verdana"/>
                <a:cs typeface="Verdana"/>
              </a:rPr>
              <a:t>order </a:t>
            </a:r>
            <a:r>
              <a:rPr sz="2800" spc="-275" dirty="0">
                <a:latin typeface="Verdana"/>
                <a:cs typeface="Verdana"/>
              </a:rPr>
              <a:t>PI, </a:t>
            </a:r>
            <a:r>
              <a:rPr sz="2800" spc="-170" dirty="0">
                <a:latin typeface="Verdana"/>
                <a:cs typeface="Verdana"/>
              </a:rPr>
              <a:t>P2, P3, </a:t>
            </a:r>
            <a:r>
              <a:rPr sz="2800" spc="-95" dirty="0">
                <a:latin typeface="Verdana"/>
                <a:cs typeface="Verdana"/>
              </a:rPr>
              <a:t>with </a:t>
            </a:r>
            <a:r>
              <a:rPr sz="2800" spc="-130" dirty="0">
                <a:latin typeface="Verdana"/>
                <a:cs typeface="Verdana"/>
              </a:rPr>
              <a:t>CPU-burst </a:t>
            </a:r>
            <a:r>
              <a:rPr sz="2800" spc="-80" dirty="0">
                <a:latin typeface="Verdana"/>
                <a:cs typeface="Verdana"/>
              </a:rPr>
              <a:t>time </a:t>
            </a:r>
            <a:r>
              <a:rPr sz="2800" spc="-135" dirty="0">
                <a:latin typeface="Verdana"/>
                <a:cs typeface="Verdana"/>
              </a:rPr>
              <a:t>in </a:t>
            </a:r>
            <a:r>
              <a:rPr sz="2800" spc="-80" dirty="0">
                <a:latin typeface="Verdana"/>
                <a:cs typeface="Verdana"/>
              </a:rPr>
              <a:t>milliseconds </a:t>
            </a:r>
            <a:r>
              <a:rPr sz="2800" spc="-20" dirty="0">
                <a:latin typeface="Verdana"/>
                <a:cs typeface="Verdana"/>
              </a:rPr>
              <a:t>given  </a:t>
            </a:r>
            <a:r>
              <a:rPr sz="2800" spc="50" dirty="0">
                <a:latin typeface="Verdana"/>
                <a:cs typeface="Verdana"/>
              </a:rPr>
              <a:t>below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(Avg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TAT	</a:t>
            </a:r>
            <a:r>
              <a:rPr sz="2800" spc="60" dirty="0">
                <a:latin typeface="Verdana"/>
                <a:cs typeface="Verdana"/>
              </a:rPr>
              <a:t>Avg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WT)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3618" y="3005223"/>
            <a:ext cx="1575181" cy="208082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b="1" spc="-10" dirty="0" smtClean="0">
                <a:latin typeface="Gothic Uralic"/>
                <a:cs typeface="Gothic Uralic"/>
              </a:rPr>
              <a:t>Process</a:t>
            </a:r>
            <a:endParaRPr sz="2800" dirty="0">
              <a:latin typeface="Gothic Uralic"/>
              <a:cs typeface="Gothic Uralic"/>
            </a:endParaRPr>
          </a:p>
          <a:p>
            <a:pPr marL="972185" marR="54610" indent="-33655" algn="just">
              <a:lnSpc>
                <a:spcPct val="120000"/>
              </a:lnSpc>
            </a:pP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1  </a:t>
            </a: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2  </a:t>
            </a: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3</a:t>
            </a:r>
            <a:endParaRPr sz="2775" baseline="-21021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3005223"/>
            <a:ext cx="1905000" cy="2100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20000"/>
              </a:lnSpc>
              <a:spcBef>
                <a:spcPts val="95"/>
              </a:spcBef>
            </a:pPr>
            <a:r>
              <a:rPr sz="2800" b="1" spc="-5" dirty="0" smtClean="0">
                <a:latin typeface="Gothic Uralic"/>
                <a:cs typeface="Gothic Uralic"/>
              </a:rPr>
              <a:t>Burst</a:t>
            </a:r>
            <a:r>
              <a:rPr lang="en-IN" sz="2800" b="1" spc="-80" dirty="0">
                <a:latin typeface="Gothic Uralic"/>
                <a:cs typeface="Gothic Uralic"/>
              </a:rPr>
              <a:t> </a:t>
            </a:r>
            <a:r>
              <a:rPr sz="2800" b="1" spc="-5" dirty="0" smtClean="0">
                <a:latin typeface="Gothic Uralic"/>
                <a:cs typeface="Gothic Uralic"/>
              </a:rPr>
              <a:t>Time  </a:t>
            </a:r>
            <a:endParaRPr lang="en-IN" sz="2800" b="1" spc="-5" dirty="0" smtClean="0">
              <a:latin typeface="Gothic Uralic"/>
              <a:cs typeface="Gothic Uralic"/>
            </a:endParaRPr>
          </a:p>
          <a:p>
            <a:pPr marL="184785" marR="5080" indent="-172720">
              <a:lnSpc>
                <a:spcPct val="120000"/>
              </a:lnSpc>
              <a:spcBef>
                <a:spcPts val="95"/>
              </a:spcBef>
            </a:pPr>
            <a:r>
              <a:rPr sz="2800" b="1" spc="-15" dirty="0" smtClean="0">
                <a:latin typeface="Gothic Uralic"/>
                <a:cs typeface="Gothic Uralic"/>
              </a:rPr>
              <a:t>24</a:t>
            </a:r>
            <a:endParaRPr sz="2800" dirty="0">
              <a:latin typeface="Gothic Uralic"/>
              <a:cs typeface="Gothic Uralic"/>
            </a:endParaRPr>
          </a:p>
          <a:p>
            <a:pPr marL="33401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Gothic Uralic"/>
                <a:cs typeface="Gothic Uralic"/>
              </a:rPr>
              <a:t>3</a:t>
            </a:r>
            <a:endParaRPr sz="2800" dirty="0">
              <a:latin typeface="Gothic Uralic"/>
              <a:cs typeface="Gothic Uralic"/>
            </a:endParaRPr>
          </a:p>
          <a:p>
            <a:pPr marL="35052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Gothic Uralic"/>
                <a:cs typeface="Gothic Uralic"/>
              </a:rPr>
              <a:t>3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763600"/>
            <a:ext cx="8392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</a:rPr>
              <a:t>First- </a:t>
            </a:r>
            <a:r>
              <a:rPr sz="3200" dirty="0">
                <a:solidFill>
                  <a:srgbClr val="FF0000"/>
                </a:solidFill>
              </a:rPr>
              <a:t>Come, </a:t>
            </a:r>
            <a:r>
              <a:rPr sz="3200" spc="-5" dirty="0">
                <a:solidFill>
                  <a:srgbClr val="FF0000"/>
                </a:solidFill>
              </a:rPr>
              <a:t>First-Served </a:t>
            </a:r>
            <a:r>
              <a:rPr sz="3200" dirty="0">
                <a:solidFill>
                  <a:srgbClr val="FF0000"/>
                </a:solidFill>
              </a:rPr>
              <a:t>(FCFS)</a:t>
            </a:r>
            <a:r>
              <a:rPr sz="3200" spc="4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Scheduling</a:t>
            </a:r>
            <a:endParaRPr sz="3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5533" y="5670396"/>
          <a:ext cx="6752588" cy="541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4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3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1264">
                <a:tc>
                  <a:txBody>
                    <a:bodyPr/>
                    <a:lstStyle/>
                    <a:p>
                      <a:pPr marL="11874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75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75" baseline="-30864" dirty="0">
                          <a:latin typeface="Arial"/>
                          <a:cs typeface="Arial"/>
                        </a:rPr>
                        <a:t>2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1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202" baseline="-30864" dirty="0">
                          <a:latin typeface="Arial"/>
                          <a:cs typeface="Arial"/>
                        </a:rPr>
                        <a:t>3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74373" y="6244425"/>
            <a:ext cx="9271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7894" y="6244425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0079" y="6244425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r>
              <a:rPr sz="900" spc="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5116" y="6244425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8239" y="4935473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Gantt</a:t>
            </a:r>
            <a:r>
              <a:rPr sz="1800" b="1" spc="-7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chart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0929" y="255624"/>
          <a:ext cx="6752588" cy="541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45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3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1264">
                <a:tc>
                  <a:txBody>
                    <a:bodyPr/>
                    <a:lstStyle/>
                    <a:p>
                      <a:pPr marL="11874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75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75" baseline="-30864" dirty="0">
                          <a:latin typeface="Arial"/>
                          <a:cs typeface="Arial"/>
                        </a:rPr>
                        <a:t>2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550" spc="-1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202" baseline="-30864" dirty="0">
                          <a:latin typeface="Arial"/>
                          <a:cs typeface="Arial"/>
                        </a:rPr>
                        <a:t>3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9769" y="829653"/>
            <a:ext cx="9271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289" y="829653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475" y="829654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r>
              <a:rPr sz="900" spc="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0513" y="829654"/>
            <a:ext cx="15748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3586" y="2909189"/>
          <a:ext cx="6795768" cy="194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50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50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3838">
                <a:tc>
                  <a:txBody>
                    <a:bodyPr/>
                    <a:lstStyle/>
                    <a:p>
                      <a:pPr marL="506730" marR="219710" indent="-28194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600" b="1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ocess  id</a:t>
                      </a:r>
                      <a:endParaRPr sz="1600" dirty="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132080" indent="-30353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Burst</a:t>
                      </a:r>
                      <a:r>
                        <a:rPr sz="1600" b="1" spc="-9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</a:t>
                      </a: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(BT)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 marR="123189" indent="-375285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Arrival</a:t>
                      </a:r>
                      <a:r>
                        <a:rPr sz="16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(AT)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marR="58419" indent="-12065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Compl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etion  Time</a:t>
                      </a:r>
                      <a:r>
                        <a:rPr sz="16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(CT)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TAT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WT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983">
                <a:tc>
                  <a:txBody>
                    <a:bodyPr/>
                    <a:lstStyle/>
                    <a:p>
                      <a:pPr marR="5067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PI</a:t>
                      </a:r>
                      <a:endParaRPr sz="1600" dirty="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478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27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27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R="47879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30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30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27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8272119" y="82308"/>
            <a:ext cx="1220470" cy="511809"/>
            <a:chOff x="8272119" y="82308"/>
            <a:chExt cx="1220470" cy="511809"/>
          </a:xfrm>
        </p:grpSpPr>
        <p:sp>
          <p:nvSpPr>
            <p:cNvPr id="9" name="object 9"/>
            <p:cNvSpPr/>
            <p:nvPr/>
          </p:nvSpPr>
          <p:spPr>
            <a:xfrm>
              <a:off x="8272119" y="214696"/>
              <a:ext cx="447603" cy="23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3460" y="82308"/>
              <a:ext cx="858774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58936" y="145796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Avg </a:t>
            </a: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TAT</a:t>
            </a:r>
            <a:r>
              <a:rPr sz="1800" b="1" spc="-85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21395" y="356628"/>
            <a:ext cx="1311910" cy="511809"/>
            <a:chOff x="8121395" y="356628"/>
            <a:chExt cx="1311910" cy="511809"/>
          </a:xfrm>
        </p:grpSpPr>
        <p:sp>
          <p:nvSpPr>
            <p:cNvPr id="13" name="object 13"/>
            <p:cNvSpPr/>
            <p:nvPr/>
          </p:nvSpPr>
          <p:spPr>
            <a:xfrm>
              <a:off x="8121395" y="356628"/>
              <a:ext cx="753618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459" y="356628"/>
              <a:ext cx="799338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258936" y="419811"/>
            <a:ext cx="1032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1F5F"/>
                </a:solidFill>
              </a:rPr>
              <a:t>Avg </a:t>
            </a:r>
            <a:r>
              <a:rPr dirty="0">
                <a:solidFill>
                  <a:srgbClr val="001F5F"/>
                </a:solidFill>
              </a:rPr>
              <a:t>WT</a:t>
            </a:r>
            <a:r>
              <a:rPr spc="-8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?</a:t>
            </a:r>
          </a:p>
        </p:txBody>
      </p:sp>
      <p:sp>
        <p:nvSpPr>
          <p:cNvPr id="16" name="object 16"/>
          <p:cNvSpPr/>
          <p:nvPr/>
        </p:nvSpPr>
        <p:spPr>
          <a:xfrm>
            <a:off x="1621916" y="2565145"/>
            <a:ext cx="1643888" cy="243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73892" y="2226084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2213" y="1319908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8884" y="920237"/>
            <a:ext cx="3831590" cy="18770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1600" dirty="0">
                <a:latin typeface="Times New Roman"/>
                <a:cs typeface="Times New Roman"/>
              </a:rPr>
              <a:t>Turnaround Time (TAT)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AvgTAT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311275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59"/>
              </a:spcBef>
            </a:pPr>
            <a:r>
              <a:rPr sz="1600" dirty="0">
                <a:latin typeface="Times New Roman"/>
                <a:cs typeface="Times New Roman"/>
              </a:rPr>
              <a:t>WaitingTime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(WT)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</a:t>
            </a:r>
            <a:r>
              <a:rPr sz="1350" spc="37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r>
              <a:rPr sz="1350" spc="3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BT</a:t>
            </a:r>
            <a:endParaRPr sz="16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35"/>
              </a:spcBef>
            </a:pPr>
            <a:r>
              <a:rPr sz="1600" dirty="0">
                <a:latin typeface="Times New Roman"/>
                <a:cs typeface="Times New Roman"/>
              </a:rPr>
              <a:t>Avg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Times New Roman"/>
                <a:cs typeface="Times New Roman"/>
              </a:rPr>
              <a:t>B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272540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1820" y="5409387"/>
            <a:ext cx="5521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Average TAT </a:t>
            </a:r>
            <a:r>
              <a:rPr sz="1800" b="1" dirty="0">
                <a:latin typeface="Gothic Uralic"/>
                <a:cs typeface="Gothic Uralic"/>
              </a:rPr>
              <a:t>= (24 + </a:t>
            </a:r>
            <a:r>
              <a:rPr sz="1800" b="1" spc="-5" dirty="0">
                <a:latin typeface="Gothic Uralic"/>
                <a:cs typeface="Gothic Uralic"/>
              </a:rPr>
              <a:t>27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30)/3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81 </a:t>
            </a:r>
            <a:r>
              <a:rPr sz="1800" b="1" dirty="0">
                <a:latin typeface="Gothic Uralic"/>
                <a:cs typeface="Gothic Uralic"/>
              </a:rPr>
              <a:t>/ 3 = </a:t>
            </a:r>
            <a:r>
              <a:rPr sz="1800" b="1" spc="-5" dirty="0">
                <a:latin typeface="Gothic Uralic"/>
                <a:cs typeface="Gothic Uralic"/>
              </a:rPr>
              <a:t>27</a:t>
            </a:r>
            <a:r>
              <a:rPr sz="1800" b="1" spc="-6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WT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(0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24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27 ) </a:t>
            </a:r>
            <a:r>
              <a:rPr sz="1800" b="1" dirty="0">
                <a:latin typeface="Gothic Uralic"/>
                <a:cs typeface="Gothic Uralic"/>
              </a:rPr>
              <a:t>/ 3 = </a:t>
            </a:r>
            <a:r>
              <a:rPr sz="1800" b="1" spc="-5" dirty="0">
                <a:latin typeface="Gothic Uralic"/>
                <a:cs typeface="Gothic Uralic"/>
              </a:rPr>
              <a:t>51/3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17</a:t>
            </a:r>
            <a:r>
              <a:rPr sz="1800" b="1" spc="-10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146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2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808733"/>
            <a:ext cx="1074547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0" dirty="0">
                <a:latin typeface="Verdana"/>
                <a:cs typeface="Verdana"/>
              </a:rPr>
              <a:t>Consider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Example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1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again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but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process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arriving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 </a:t>
            </a:r>
            <a:r>
              <a:rPr sz="2800" spc="-50" dirty="0">
                <a:latin typeface="Verdana"/>
                <a:cs typeface="Verdana"/>
              </a:rPr>
              <a:t>order </a:t>
            </a:r>
            <a:r>
              <a:rPr sz="2800" spc="-170" dirty="0">
                <a:latin typeface="Verdana"/>
                <a:cs typeface="Verdana"/>
              </a:rPr>
              <a:t>P2,P3,</a:t>
            </a:r>
            <a:r>
              <a:rPr sz="2800" spc="-370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PI.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solidFill>
                  <a:srgbClr val="EC7C30"/>
                </a:solidFill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8989DB-F66F-4B9C-AB63-724DB749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571500"/>
            <a:ext cx="9620250" cy="521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7A007FF-8D32-4D54-9971-1395B63CC12B}"/>
              </a:ext>
            </a:extLst>
          </p:cNvPr>
          <p:cNvSpPr txBox="1"/>
          <p:nvPr/>
        </p:nvSpPr>
        <p:spPr>
          <a:xfrm>
            <a:off x="1981200" y="5823857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Convoy </a:t>
            </a:r>
            <a:r>
              <a:rPr lang="en-US" sz="1800" spc="-5" dirty="0">
                <a:solidFill>
                  <a:srgbClr val="FF0000"/>
                </a:solidFill>
              </a:rPr>
              <a:t>Effect</a:t>
            </a:r>
            <a:r>
              <a:rPr lang="en-US" sz="1800" spc="-150" dirty="0">
                <a:solidFill>
                  <a:srgbClr val="FF0000"/>
                </a:solidFill>
              </a:rPr>
              <a:t> :</a:t>
            </a:r>
            <a:r>
              <a:rPr lang="en-IN" sz="1800" spc="-85" dirty="0">
                <a:latin typeface="Verdana"/>
                <a:cs typeface="Verdana"/>
              </a:rPr>
              <a:t>All</a:t>
            </a:r>
            <a:r>
              <a:rPr lang="en-IN" sz="1800" spc="-150" dirty="0">
                <a:latin typeface="Verdana"/>
                <a:cs typeface="Verdana"/>
              </a:rPr>
              <a:t> </a:t>
            </a:r>
            <a:r>
              <a:rPr lang="en-IN" sz="1800" spc="-45" dirty="0">
                <a:latin typeface="Verdana"/>
                <a:cs typeface="Verdana"/>
              </a:rPr>
              <a:t>other</a:t>
            </a:r>
            <a:r>
              <a:rPr lang="en-IN" sz="1800" spc="-165" dirty="0">
                <a:latin typeface="Verdana"/>
                <a:cs typeface="Verdana"/>
              </a:rPr>
              <a:t> </a:t>
            </a:r>
            <a:r>
              <a:rPr lang="en-IN" sz="1800" spc="-50" dirty="0">
                <a:latin typeface="Verdana"/>
                <a:cs typeface="Verdana"/>
              </a:rPr>
              <a:t>processes</a:t>
            </a:r>
            <a:r>
              <a:rPr lang="en-IN" sz="1800" spc="-170" dirty="0">
                <a:latin typeface="Verdana"/>
                <a:cs typeface="Verdana"/>
              </a:rPr>
              <a:t> </a:t>
            </a:r>
            <a:r>
              <a:rPr lang="en-IN" sz="1800" spc="-20" dirty="0">
                <a:latin typeface="Verdana"/>
                <a:cs typeface="Verdana"/>
              </a:rPr>
              <a:t>wait</a:t>
            </a:r>
            <a:r>
              <a:rPr lang="en-IN" sz="1800" spc="-175" dirty="0">
                <a:latin typeface="Verdana"/>
                <a:cs typeface="Verdana"/>
              </a:rPr>
              <a:t> </a:t>
            </a:r>
            <a:r>
              <a:rPr lang="en-IN" sz="1800" spc="-90" dirty="0">
                <a:latin typeface="Verdana"/>
                <a:cs typeface="Verdana"/>
              </a:rPr>
              <a:t>for</a:t>
            </a:r>
            <a:r>
              <a:rPr lang="en-IN" sz="1800" spc="-165" dirty="0">
                <a:latin typeface="Verdana"/>
                <a:cs typeface="Verdana"/>
              </a:rPr>
              <a:t> </a:t>
            </a:r>
            <a:r>
              <a:rPr lang="en-IN" sz="1800" spc="-15" dirty="0">
                <a:latin typeface="Verdana"/>
                <a:cs typeface="Verdana"/>
              </a:rPr>
              <a:t>the</a:t>
            </a:r>
            <a:r>
              <a:rPr lang="en-IN" sz="1800" spc="-165" dirty="0">
                <a:latin typeface="Verdana"/>
                <a:cs typeface="Verdana"/>
              </a:rPr>
              <a:t> </a:t>
            </a:r>
            <a:r>
              <a:rPr lang="en-IN" sz="1800" spc="55" dirty="0">
                <a:latin typeface="Verdana"/>
                <a:cs typeface="Verdana"/>
              </a:rPr>
              <a:t>one</a:t>
            </a:r>
            <a:r>
              <a:rPr lang="en-IN" sz="1800" spc="-170" dirty="0">
                <a:latin typeface="Verdana"/>
                <a:cs typeface="Verdana"/>
              </a:rPr>
              <a:t> </a:t>
            </a:r>
            <a:r>
              <a:rPr lang="en-IN" sz="1800" spc="25" dirty="0">
                <a:latin typeface="Verdana"/>
                <a:cs typeface="Verdana"/>
              </a:rPr>
              <a:t>big</a:t>
            </a:r>
            <a:r>
              <a:rPr lang="en-IN" sz="1800" spc="-170" dirty="0">
                <a:latin typeface="Verdana"/>
                <a:cs typeface="Verdana"/>
              </a:rPr>
              <a:t> </a:t>
            </a:r>
            <a:r>
              <a:rPr lang="en-IN" sz="1800" spc="-40" dirty="0">
                <a:latin typeface="Verdana"/>
                <a:cs typeface="Verdana"/>
              </a:rPr>
              <a:t>process</a:t>
            </a:r>
            <a:r>
              <a:rPr lang="en-IN" sz="1800" spc="-160" dirty="0">
                <a:latin typeface="Verdana"/>
                <a:cs typeface="Verdana"/>
              </a:rPr>
              <a:t> </a:t>
            </a:r>
            <a:r>
              <a:rPr lang="en-IN" sz="1800" spc="-5" dirty="0">
                <a:latin typeface="Verdana"/>
                <a:cs typeface="Verdana"/>
              </a:rPr>
              <a:t>to</a:t>
            </a:r>
            <a:r>
              <a:rPr lang="en-IN" sz="1800" spc="-165" dirty="0">
                <a:latin typeface="Verdana"/>
                <a:cs typeface="Verdana"/>
              </a:rPr>
              <a:t> </a:t>
            </a:r>
            <a:r>
              <a:rPr lang="en-IN" sz="1800" spc="30" dirty="0">
                <a:latin typeface="Verdana"/>
                <a:cs typeface="Verdana"/>
              </a:rPr>
              <a:t>get</a:t>
            </a:r>
            <a:r>
              <a:rPr lang="en-IN" sz="1800" spc="-165" dirty="0">
                <a:latin typeface="Verdana"/>
                <a:cs typeface="Verdana"/>
              </a:rPr>
              <a:t> </a:t>
            </a:r>
            <a:r>
              <a:rPr lang="en-IN" sz="1800" spc="-25" dirty="0">
                <a:latin typeface="Verdana"/>
                <a:cs typeface="Verdana"/>
              </a:rPr>
              <a:t>off</a:t>
            </a:r>
            <a:r>
              <a:rPr lang="en-IN" sz="1800" spc="-155" dirty="0">
                <a:latin typeface="Verdana"/>
                <a:cs typeface="Verdana"/>
              </a:rPr>
              <a:t> </a:t>
            </a:r>
            <a:r>
              <a:rPr lang="en-IN" sz="1800" spc="-20" dirty="0">
                <a:latin typeface="Verdana"/>
                <a:cs typeface="Verdana"/>
              </a:rPr>
              <a:t>the</a:t>
            </a:r>
            <a:r>
              <a:rPr lang="en-IN" sz="1800" spc="-185" dirty="0">
                <a:latin typeface="Verdana"/>
                <a:cs typeface="Verdana"/>
              </a:rPr>
              <a:t> </a:t>
            </a:r>
            <a:r>
              <a:rPr lang="en-IN" sz="1800" spc="-40" dirty="0">
                <a:latin typeface="Verdana"/>
                <a:cs typeface="Verdana"/>
              </a:rPr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9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85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</a:t>
            </a:r>
            <a:r>
              <a:rPr sz="4400" spc="-10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3</a:t>
            </a:r>
            <a:endParaRPr sz="4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7366" y="3085210"/>
          <a:ext cx="3613784" cy="2212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375"/>
                        </a:lnSpc>
                        <a:spcBef>
                          <a:spcPts val="58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Arrival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  <a:p>
                      <a:pPr marL="3168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375"/>
                        </a:lnSpc>
                        <a:spcBef>
                          <a:spcPts val="585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Burst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  <a:p>
                      <a:pPr marL="3168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 dirty="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0"/>
                        </a:lnSpc>
                        <a:spcBef>
                          <a:spcPts val="5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 dirty="0">
                        <a:latin typeface="Gothic Uralic"/>
                        <a:cs typeface="Gothic Uralic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566" y="196850"/>
          <a:ext cx="3613784" cy="28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9880" indent="127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6495" y="658368"/>
            <a:ext cx="3531235" cy="963294"/>
            <a:chOff x="7016495" y="658368"/>
            <a:chExt cx="3531235" cy="963294"/>
          </a:xfrm>
        </p:grpSpPr>
        <p:sp>
          <p:nvSpPr>
            <p:cNvPr id="4" name="object 4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2946400" y="0"/>
                  </a:moveTo>
                  <a:lnTo>
                    <a:pt x="564896" y="0"/>
                  </a:lnTo>
                  <a:lnTo>
                    <a:pt x="513470" y="1927"/>
                  </a:lnTo>
                  <a:lnTo>
                    <a:pt x="463340" y="7600"/>
                  </a:lnTo>
                  <a:lnTo>
                    <a:pt x="414704" y="16850"/>
                  </a:lnTo>
                  <a:lnTo>
                    <a:pt x="367763" y="29512"/>
                  </a:lnTo>
                  <a:lnTo>
                    <a:pt x="322714" y="45418"/>
                  </a:lnTo>
                  <a:lnTo>
                    <a:pt x="279757" y="64403"/>
                  </a:lnTo>
                  <a:lnTo>
                    <a:pt x="239092" y="86299"/>
                  </a:lnTo>
                  <a:lnTo>
                    <a:pt x="200917" y="110940"/>
                  </a:lnTo>
                  <a:lnTo>
                    <a:pt x="165433" y="138160"/>
                  </a:lnTo>
                  <a:lnTo>
                    <a:pt x="132838" y="167791"/>
                  </a:lnTo>
                  <a:lnTo>
                    <a:pt x="103331" y="199668"/>
                  </a:lnTo>
                  <a:lnTo>
                    <a:pt x="77112" y="233623"/>
                  </a:lnTo>
                  <a:lnTo>
                    <a:pt x="54380" y="269490"/>
                  </a:lnTo>
                  <a:lnTo>
                    <a:pt x="35334" y="307103"/>
                  </a:lnTo>
                  <a:lnTo>
                    <a:pt x="20174" y="346295"/>
                  </a:lnTo>
                  <a:lnTo>
                    <a:pt x="9099" y="386899"/>
                  </a:lnTo>
                  <a:lnTo>
                    <a:pt x="2308" y="428749"/>
                  </a:lnTo>
                  <a:lnTo>
                    <a:pt x="0" y="471677"/>
                  </a:lnTo>
                  <a:lnTo>
                    <a:pt x="2308" y="514606"/>
                  </a:lnTo>
                  <a:lnTo>
                    <a:pt x="9099" y="556456"/>
                  </a:lnTo>
                  <a:lnTo>
                    <a:pt x="20174" y="597060"/>
                  </a:lnTo>
                  <a:lnTo>
                    <a:pt x="35334" y="636252"/>
                  </a:lnTo>
                  <a:lnTo>
                    <a:pt x="54380" y="673865"/>
                  </a:lnTo>
                  <a:lnTo>
                    <a:pt x="77112" y="709732"/>
                  </a:lnTo>
                  <a:lnTo>
                    <a:pt x="103331" y="743687"/>
                  </a:lnTo>
                  <a:lnTo>
                    <a:pt x="132838" y="775564"/>
                  </a:lnTo>
                  <a:lnTo>
                    <a:pt x="165433" y="805195"/>
                  </a:lnTo>
                  <a:lnTo>
                    <a:pt x="200917" y="832415"/>
                  </a:lnTo>
                  <a:lnTo>
                    <a:pt x="239092" y="857056"/>
                  </a:lnTo>
                  <a:lnTo>
                    <a:pt x="279757" y="878952"/>
                  </a:lnTo>
                  <a:lnTo>
                    <a:pt x="322714" y="897937"/>
                  </a:lnTo>
                  <a:lnTo>
                    <a:pt x="367763" y="913843"/>
                  </a:lnTo>
                  <a:lnTo>
                    <a:pt x="414704" y="926505"/>
                  </a:lnTo>
                  <a:lnTo>
                    <a:pt x="463340" y="935755"/>
                  </a:lnTo>
                  <a:lnTo>
                    <a:pt x="513470" y="941428"/>
                  </a:lnTo>
                  <a:lnTo>
                    <a:pt x="564896" y="943355"/>
                  </a:lnTo>
                  <a:lnTo>
                    <a:pt x="2946400" y="943355"/>
                  </a:lnTo>
                  <a:lnTo>
                    <a:pt x="2997825" y="941428"/>
                  </a:lnTo>
                  <a:lnTo>
                    <a:pt x="3047955" y="935755"/>
                  </a:lnTo>
                  <a:lnTo>
                    <a:pt x="3096591" y="926505"/>
                  </a:lnTo>
                  <a:lnTo>
                    <a:pt x="3143532" y="913843"/>
                  </a:lnTo>
                  <a:lnTo>
                    <a:pt x="3188581" y="897937"/>
                  </a:lnTo>
                  <a:lnTo>
                    <a:pt x="3231538" y="878952"/>
                  </a:lnTo>
                  <a:lnTo>
                    <a:pt x="3272203" y="857056"/>
                  </a:lnTo>
                  <a:lnTo>
                    <a:pt x="3310378" y="832415"/>
                  </a:lnTo>
                  <a:lnTo>
                    <a:pt x="3345862" y="805195"/>
                  </a:lnTo>
                  <a:lnTo>
                    <a:pt x="3378457" y="775564"/>
                  </a:lnTo>
                  <a:lnTo>
                    <a:pt x="3407964" y="743687"/>
                  </a:lnTo>
                  <a:lnTo>
                    <a:pt x="3434183" y="709732"/>
                  </a:lnTo>
                  <a:lnTo>
                    <a:pt x="3456915" y="673865"/>
                  </a:lnTo>
                  <a:lnTo>
                    <a:pt x="3475961" y="636252"/>
                  </a:lnTo>
                  <a:lnTo>
                    <a:pt x="3491121" y="597060"/>
                  </a:lnTo>
                  <a:lnTo>
                    <a:pt x="3502196" y="556456"/>
                  </a:lnTo>
                  <a:lnTo>
                    <a:pt x="3508987" y="514606"/>
                  </a:lnTo>
                  <a:lnTo>
                    <a:pt x="3511296" y="471677"/>
                  </a:lnTo>
                  <a:lnTo>
                    <a:pt x="3508987" y="428749"/>
                  </a:lnTo>
                  <a:lnTo>
                    <a:pt x="3502196" y="386899"/>
                  </a:lnTo>
                  <a:lnTo>
                    <a:pt x="3491121" y="346295"/>
                  </a:lnTo>
                  <a:lnTo>
                    <a:pt x="3475961" y="307103"/>
                  </a:lnTo>
                  <a:lnTo>
                    <a:pt x="3456915" y="269490"/>
                  </a:lnTo>
                  <a:lnTo>
                    <a:pt x="3434183" y="233623"/>
                  </a:lnTo>
                  <a:lnTo>
                    <a:pt x="3407964" y="199668"/>
                  </a:lnTo>
                  <a:lnTo>
                    <a:pt x="3378457" y="167791"/>
                  </a:lnTo>
                  <a:lnTo>
                    <a:pt x="3345862" y="138160"/>
                  </a:lnTo>
                  <a:lnTo>
                    <a:pt x="3310378" y="110940"/>
                  </a:lnTo>
                  <a:lnTo>
                    <a:pt x="3272203" y="86299"/>
                  </a:lnTo>
                  <a:lnTo>
                    <a:pt x="3231538" y="64403"/>
                  </a:lnTo>
                  <a:lnTo>
                    <a:pt x="3188581" y="45418"/>
                  </a:lnTo>
                  <a:lnTo>
                    <a:pt x="3143532" y="29512"/>
                  </a:lnTo>
                  <a:lnTo>
                    <a:pt x="3096591" y="16850"/>
                  </a:lnTo>
                  <a:lnTo>
                    <a:pt x="3047955" y="7600"/>
                  </a:lnTo>
                  <a:lnTo>
                    <a:pt x="2997825" y="1927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564896" y="0"/>
                  </a:moveTo>
                  <a:lnTo>
                    <a:pt x="2946400" y="0"/>
                  </a:lnTo>
                  <a:lnTo>
                    <a:pt x="2997825" y="1927"/>
                  </a:lnTo>
                  <a:lnTo>
                    <a:pt x="3047955" y="7600"/>
                  </a:lnTo>
                  <a:lnTo>
                    <a:pt x="3096591" y="16850"/>
                  </a:lnTo>
                  <a:lnTo>
                    <a:pt x="3143532" y="29512"/>
                  </a:lnTo>
                  <a:lnTo>
                    <a:pt x="3188581" y="45418"/>
                  </a:lnTo>
                  <a:lnTo>
                    <a:pt x="3231538" y="64403"/>
                  </a:lnTo>
                  <a:lnTo>
                    <a:pt x="3272203" y="86299"/>
                  </a:lnTo>
                  <a:lnTo>
                    <a:pt x="3310378" y="110940"/>
                  </a:lnTo>
                  <a:lnTo>
                    <a:pt x="3345862" y="138160"/>
                  </a:lnTo>
                  <a:lnTo>
                    <a:pt x="3378457" y="167791"/>
                  </a:lnTo>
                  <a:lnTo>
                    <a:pt x="3407964" y="199668"/>
                  </a:lnTo>
                  <a:lnTo>
                    <a:pt x="3434183" y="233623"/>
                  </a:lnTo>
                  <a:lnTo>
                    <a:pt x="3456915" y="269490"/>
                  </a:lnTo>
                  <a:lnTo>
                    <a:pt x="3475961" y="307103"/>
                  </a:lnTo>
                  <a:lnTo>
                    <a:pt x="3491121" y="346295"/>
                  </a:lnTo>
                  <a:lnTo>
                    <a:pt x="3502196" y="386899"/>
                  </a:lnTo>
                  <a:lnTo>
                    <a:pt x="3508987" y="428749"/>
                  </a:lnTo>
                  <a:lnTo>
                    <a:pt x="3511296" y="471677"/>
                  </a:lnTo>
                  <a:lnTo>
                    <a:pt x="3508987" y="514606"/>
                  </a:lnTo>
                  <a:lnTo>
                    <a:pt x="3502196" y="556456"/>
                  </a:lnTo>
                  <a:lnTo>
                    <a:pt x="3491121" y="597060"/>
                  </a:lnTo>
                  <a:lnTo>
                    <a:pt x="3475961" y="636252"/>
                  </a:lnTo>
                  <a:lnTo>
                    <a:pt x="3456915" y="673865"/>
                  </a:lnTo>
                  <a:lnTo>
                    <a:pt x="3434183" y="709732"/>
                  </a:lnTo>
                  <a:lnTo>
                    <a:pt x="3407964" y="743687"/>
                  </a:lnTo>
                  <a:lnTo>
                    <a:pt x="3378457" y="775564"/>
                  </a:lnTo>
                  <a:lnTo>
                    <a:pt x="3345862" y="805195"/>
                  </a:lnTo>
                  <a:lnTo>
                    <a:pt x="3310378" y="832415"/>
                  </a:lnTo>
                  <a:lnTo>
                    <a:pt x="3272203" y="857056"/>
                  </a:lnTo>
                  <a:lnTo>
                    <a:pt x="3231538" y="878952"/>
                  </a:lnTo>
                  <a:lnTo>
                    <a:pt x="3188581" y="897937"/>
                  </a:lnTo>
                  <a:lnTo>
                    <a:pt x="3143532" y="913843"/>
                  </a:lnTo>
                  <a:lnTo>
                    <a:pt x="3096591" y="926505"/>
                  </a:lnTo>
                  <a:lnTo>
                    <a:pt x="3047955" y="935755"/>
                  </a:lnTo>
                  <a:lnTo>
                    <a:pt x="2997825" y="941428"/>
                  </a:lnTo>
                  <a:lnTo>
                    <a:pt x="2946400" y="943355"/>
                  </a:lnTo>
                  <a:lnTo>
                    <a:pt x="564896" y="943355"/>
                  </a:lnTo>
                  <a:lnTo>
                    <a:pt x="513470" y="941428"/>
                  </a:lnTo>
                  <a:lnTo>
                    <a:pt x="463340" y="935755"/>
                  </a:lnTo>
                  <a:lnTo>
                    <a:pt x="414704" y="926505"/>
                  </a:lnTo>
                  <a:lnTo>
                    <a:pt x="367763" y="913843"/>
                  </a:lnTo>
                  <a:lnTo>
                    <a:pt x="322714" y="897937"/>
                  </a:lnTo>
                  <a:lnTo>
                    <a:pt x="279757" y="878952"/>
                  </a:lnTo>
                  <a:lnTo>
                    <a:pt x="239092" y="857056"/>
                  </a:lnTo>
                  <a:lnTo>
                    <a:pt x="200917" y="832415"/>
                  </a:lnTo>
                  <a:lnTo>
                    <a:pt x="165433" y="805195"/>
                  </a:lnTo>
                  <a:lnTo>
                    <a:pt x="132838" y="775564"/>
                  </a:lnTo>
                  <a:lnTo>
                    <a:pt x="103331" y="743687"/>
                  </a:lnTo>
                  <a:lnTo>
                    <a:pt x="77112" y="709732"/>
                  </a:lnTo>
                  <a:lnTo>
                    <a:pt x="54380" y="673865"/>
                  </a:lnTo>
                  <a:lnTo>
                    <a:pt x="35334" y="636252"/>
                  </a:lnTo>
                  <a:lnTo>
                    <a:pt x="20174" y="597060"/>
                  </a:lnTo>
                  <a:lnTo>
                    <a:pt x="9099" y="556456"/>
                  </a:lnTo>
                  <a:lnTo>
                    <a:pt x="2308" y="514606"/>
                  </a:lnTo>
                  <a:lnTo>
                    <a:pt x="0" y="471677"/>
                  </a:lnTo>
                  <a:lnTo>
                    <a:pt x="2308" y="428749"/>
                  </a:lnTo>
                  <a:lnTo>
                    <a:pt x="9099" y="386899"/>
                  </a:lnTo>
                  <a:lnTo>
                    <a:pt x="20174" y="346295"/>
                  </a:lnTo>
                  <a:lnTo>
                    <a:pt x="35334" y="307103"/>
                  </a:lnTo>
                  <a:lnTo>
                    <a:pt x="54380" y="269490"/>
                  </a:lnTo>
                  <a:lnTo>
                    <a:pt x="77112" y="233623"/>
                  </a:lnTo>
                  <a:lnTo>
                    <a:pt x="103331" y="199668"/>
                  </a:lnTo>
                  <a:lnTo>
                    <a:pt x="132838" y="167791"/>
                  </a:lnTo>
                  <a:lnTo>
                    <a:pt x="165433" y="138160"/>
                  </a:lnTo>
                  <a:lnTo>
                    <a:pt x="200917" y="110940"/>
                  </a:lnTo>
                  <a:lnTo>
                    <a:pt x="239092" y="86299"/>
                  </a:lnTo>
                  <a:lnTo>
                    <a:pt x="279757" y="64403"/>
                  </a:lnTo>
                  <a:lnTo>
                    <a:pt x="322714" y="45418"/>
                  </a:lnTo>
                  <a:lnTo>
                    <a:pt x="367763" y="29512"/>
                  </a:lnTo>
                  <a:lnTo>
                    <a:pt x="414704" y="16850"/>
                  </a:lnTo>
                  <a:lnTo>
                    <a:pt x="463340" y="7600"/>
                  </a:lnTo>
                  <a:lnTo>
                    <a:pt x="513470" y="1927"/>
                  </a:lnTo>
                  <a:lnTo>
                    <a:pt x="56489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5880" y="302463"/>
            <a:ext cx="2212340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Gothic Uralic"/>
                <a:cs typeface="Gothic Uralic"/>
              </a:rPr>
              <a:t>Initial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Ready</a:t>
            </a:r>
            <a:r>
              <a:rPr sz="1800" b="1" spc="-8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4467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6990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017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7316" y="3476244"/>
            <a:ext cx="1811020" cy="568960"/>
            <a:chOff x="2147316" y="3476244"/>
            <a:chExt cx="1811020" cy="568960"/>
          </a:xfrm>
        </p:grpSpPr>
        <p:sp>
          <p:nvSpPr>
            <p:cNvPr id="12" name="object 12"/>
            <p:cNvSpPr/>
            <p:nvPr/>
          </p:nvSpPr>
          <p:spPr>
            <a:xfrm>
              <a:off x="2157222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222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803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566" y="196850"/>
          <a:ext cx="3613784" cy="28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9880" indent="127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6495" y="658368"/>
            <a:ext cx="3531235" cy="963294"/>
            <a:chOff x="7016495" y="658368"/>
            <a:chExt cx="3531235" cy="963294"/>
          </a:xfrm>
        </p:grpSpPr>
        <p:sp>
          <p:nvSpPr>
            <p:cNvPr id="4" name="object 4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2946400" y="0"/>
                  </a:moveTo>
                  <a:lnTo>
                    <a:pt x="564896" y="0"/>
                  </a:lnTo>
                  <a:lnTo>
                    <a:pt x="513470" y="1927"/>
                  </a:lnTo>
                  <a:lnTo>
                    <a:pt x="463340" y="7600"/>
                  </a:lnTo>
                  <a:lnTo>
                    <a:pt x="414704" y="16850"/>
                  </a:lnTo>
                  <a:lnTo>
                    <a:pt x="367763" y="29512"/>
                  </a:lnTo>
                  <a:lnTo>
                    <a:pt x="322714" y="45418"/>
                  </a:lnTo>
                  <a:lnTo>
                    <a:pt x="279757" y="64403"/>
                  </a:lnTo>
                  <a:lnTo>
                    <a:pt x="239092" y="86299"/>
                  </a:lnTo>
                  <a:lnTo>
                    <a:pt x="200917" y="110940"/>
                  </a:lnTo>
                  <a:lnTo>
                    <a:pt x="165433" y="138160"/>
                  </a:lnTo>
                  <a:lnTo>
                    <a:pt x="132838" y="167791"/>
                  </a:lnTo>
                  <a:lnTo>
                    <a:pt x="103331" y="199668"/>
                  </a:lnTo>
                  <a:lnTo>
                    <a:pt x="77112" y="233623"/>
                  </a:lnTo>
                  <a:lnTo>
                    <a:pt x="54380" y="269490"/>
                  </a:lnTo>
                  <a:lnTo>
                    <a:pt x="35334" y="307103"/>
                  </a:lnTo>
                  <a:lnTo>
                    <a:pt x="20174" y="346295"/>
                  </a:lnTo>
                  <a:lnTo>
                    <a:pt x="9099" y="386899"/>
                  </a:lnTo>
                  <a:lnTo>
                    <a:pt x="2308" y="428749"/>
                  </a:lnTo>
                  <a:lnTo>
                    <a:pt x="0" y="471677"/>
                  </a:lnTo>
                  <a:lnTo>
                    <a:pt x="2308" y="514606"/>
                  </a:lnTo>
                  <a:lnTo>
                    <a:pt x="9099" y="556456"/>
                  </a:lnTo>
                  <a:lnTo>
                    <a:pt x="20174" y="597060"/>
                  </a:lnTo>
                  <a:lnTo>
                    <a:pt x="35334" y="636252"/>
                  </a:lnTo>
                  <a:lnTo>
                    <a:pt x="54380" y="673865"/>
                  </a:lnTo>
                  <a:lnTo>
                    <a:pt x="77112" y="709732"/>
                  </a:lnTo>
                  <a:lnTo>
                    <a:pt x="103331" y="743687"/>
                  </a:lnTo>
                  <a:lnTo>
                    <a:pt x="132838" y="775564"/>
                  </a:lnTo>
                  <a:lnTo>
                    <a:pt x="165433" y="805195"/>
                  </a:lnTo>
                  <a:lnTo>
                    <a:pt x="200917" y="832415"/>
                  </a:lnTo>
                  <a:lnTo>
                    <a:pt x="239092" y="857056"/>
                  </a:lnTo>
                  <a:lnTo>
                    <a:pt x="279757" y="878952"/>
                  </a:lnTo>
                  <a:lnTo>
                    <a:pt x="322714" y="897937"/>
                  </a:lnTo>
                  <a:lnTo>
                    <a:pt x="367763" y="913843"/>
                  </a:lnTo>
                  <a:lnTo>
                    <a:pt x="414704" y="926505"/>
                  </a:lnTo>
                  <a:lnTo>
                    <a:pt x="463340" y="935755"/>
                  </a:lnTo>
                  <a:lnTo>
                    <a:pt x="513470" y="941428"/>
                  </a:lnTo>
                  <a:lnTo>
                    <a:pt x="564896" y="943355"/>
                  </a:lnTo>
                  <a:lnTo>
                    <a:pt x="2946400" y="943355"/>
                  </a:lnTo>
                  <a:lnTo>
                    <a:pt x="2997825" y="941428"/>
                  </a:lnTo>
                  <a:lnTo>
                    <a:pt x="3047955" y="935755"/>
                  </a:lnTo>
                  <a:lnTo>
                    <a:pt x="3096591" y="926505"/>
                  </a:lnTo>
                  <a:lnTo>
                    <a:pt x="3143532" y="913843"/>
                  </a:lnTo>
                  <a:lnTo>
                    <a:pt x="3188581" y="897937"/>
                  </a:lnTo>
                  <a:lnTo>
                    <a:pt x="3231538" y="878952"/>
                  </a:lnTo>
                  <a:lnTo>
                    <a:pt x="3272203" y="857056"/>
                  </a:lnTo>
                  <a:lnTo>
                    <a:pt x="3310378" y="832415"/>
                  </a:lnTo>
                  <a:lnTo>
                    <a:pt x="3345862" y="805195"/>
                  </a:lnTo>
                  <a:lnTo>
                    <a:pt x="3378457" y="775564"/>
                  </a:lnTo>
                  <a:lnTo>
                    <a:pt x="3407964" y="743687"/>
                  </a:lnTo>
                  <a:lnTo>
                    <a:pt x="3434183" y="709732"/>
                  </a:lnTo>
                  <a:lnTo>
                    <a:pt x="3456915" y="673865"/>
                  </a:lnTo>
                  <a:lnTo>
                    <a:pt x="3475961" y="636252"/>
                  </a:lnTo>
                  <a:lnTo>
                    <a:pt x="3491121" y="597060"/>
                  </a:lnTo>
                  <a:lnTo>
                    <a:pt x="3502196" y="556456"/>
                  </a:lnTo>
                  <a:lnTo>
                    <a:pt x="3508987" y="514606"/>
                  </a:lnTo>
                  <a:lnTo>
                    <a:pt x="3511296" y="471677"/>
                  </a:lnTo>
                  <a:lnTo>
                    <a:pt x="3508987" y="428749"/>
                  </a:lnTo>
                  <a:lnTo>
                    <a:pt x="3502196" y="386899"/>
                  </a:lnTo>
                  <a:lnTo>
                    <a:pt x="3491121" y="346295"/>
                  </a:lnTo>
                  <a:lnTo>
                    <a:pt x="3475961" y="307103"/>
                  </a:lnTo>
                  <a:lnTo>
                    <a:pt x="3456915" y="269490"/>
                  </a:lnTo>
                  <a:lnTo>
                    <a:pt x="3434183" y="233623"/>
                  </a:lnTo>
                  <a:lnTo>
                    <a:pt x="3407964" y="199668"/>
                  </a:lnTo>
                  <a:lnTo>
                    <a:pt x="3378457" y="167791"/>
                  </a:lnTo>
                  <a:lnTo>
                    <a:pt x="3345862" y="138160"/>
                  </a:lnTo>
                  <a:lnTo>
                    <a:pt x="3310378" y="110940"/>
                  </a:lnTo>
                  <a:lnTo>
                    <a:pt x="3272203" y="86299"/>
                  </a:lnTo>
                  <a:lnTo>
                    <a:pt x="3231538" y="64403"/>
                  </a:lnTo>
                  <a:lnTo>
                    <a:pt x="3188581" y="45418"/>
                  </a:lnTo>
                  <a:lnTo>
                    <a:pt x="3143532" y="29512"/>
                  </a:lnTo>
                  <a:lnTo>
                    <a:pt x="3096591" y="16850"/>
                  </a:lnTo>
                  <a:lnTo>
                    <a:pt x="3047955" y="7600"/>
                  </a:lnTo>
                  <a:lnTo>
                    <a:pt x="2997825" y="1927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564896" y="0"/>
                  </a:moveTo>
                  <a:lnTo>
                    <a:pt x="2946400" y="0"/>
                  </a:lnTo>
                  <a:lnTo>
                    <a:pt x="2997825" y="1927"/>
                  </a:lnTo>
                  <a:lnTo>
                    <a:pt x="3047955" y="7600"/>
                  </a:lnTo>
                  <a:lnTo>
                    <a:pt x="3096591" y="16850"/>
                  </a:lnTo>
                  <a:lnTo>
                    <a:pt x="3143532" y="29512"/>
                  </a:lnTo>
                  <a:lnTo>
                    <a:pt x="3188581" y="45418"/>
                  </a:lnTo>
                  <a:lnTo>
                    <a:pt x="3231538" y="64403"/>
                  </a:lnTo>
                  <a:lnTo>
                    <a:pt x="3272203" y="86299"/>
                  </a:lnTo>
                  <a:lnTo>
                    <a:pt x="3310378" y="110940"/>
                  </a:lnTo>
                  <a:lnTo>
                    <a:pt x="3345862" y="138160"/>
                  </a:lnTo>
                  <a:lnTo>
                    <a:pt x="3378457" y="167791"/>
                  </a:lnTo>
                  <a:lnTo>
                    <a:pt x="3407964" y="199668"/>
                  </a:lnTo>
                  <a:lnTo>
                    <a:pt x="3434183" y="233623"/>
                  </a:lnTo>
                  <a:lnTo>
                    <a:pt x="3456915" y="269490"/>
                  </a:lnTo>
                  <a:lnTo>
                    <a:pt x="3475961" y="307103"/>
                  </a:lnTo>
                  <a:lnTo>
                    <a:pt x="3491121" y="346295"/>
                  </a:lnTo>
                  <a:lnTo>
                    <a:pt x="3502196" y="386899"/>
                  </a:lnTo>
                  <a:lnTo>
                    <a:pt x="3508987" y="428749"/>
                  </a:lnTo>
                  <a:lnTo>
                    <a:pt x="3511296" y="471677"/>
                  </a:lnTo>
                  <a:lnTo>
                    <a:pt x="3508987" y="514606"/>
                  </a:lnTo>
                  <a:lnTo>
                    <a:pt x="3502196" y="556456"/>
                  </a:lnTo>
                  <a:lnTo>
                    <a:pt x="3491121" y="597060"/>
                  </a:lnTo>
                  <a:lnTo>
                    <a:pt x="3475961" y="636252"/>
                  </a:lnTo>
                  <a:lnTo>
                    <a:pt x="3456915" y="673865"/>
                  </a:lnTo>
                  <a:lnTo>
                    <a:pt x="3434183" y="709732"/>
                  </a:lnTo>
                  <a:lnTo>
                    <a:pt x="3407964" y="743687"/>
                  </a:lnTo>
                  <a:lnTo>
                    <a:pt x="3378457" y="775564"/>
                  </a:lnTo>
                  <a:lnTo>
                    <a:pt x="3345862" y="805195"/>
                  </a:lnTo>
                  <a:lnTo>
                    <a:pt x="3310378" y="832415"/>
                  </a:lnTo>
                  <a:lnTo>
                    <a:pt x="3272203" y="857056"/>
                  </a:lnTo>
                  <a:lnTo>
                    <a:pt x="3231538" y="878952"/>
                  </a:lnTo>
                  <a:lnTo>
                    <a:pt x="3188581" y="897937"/>
                  </a:lnTo>
                  <a:lnTo>
                    <a:pt x="3143532" y="913843"/>
                  </a:lnTo>
                  <a:lnTo>
                    <a:pt x="3096591" y="926505"/>
                  </a:lnTo>
                  <a:lnTo>
                    <a:pt x="3047955" y="935755"/>
                  </a:lnTo>
                  <a:lnTo>
                    <a:pt x="2997825" y="941428"/>
                  </a:lnTo>
                  <a:lnTo>
                    <a:pt x="2946400" y="943355"/>
                  </a:lnTo>
                  <a:lnTo>
                    <a:pt x="564896" y="943355"/>
                  </a:lnTo>
                  <a:lnTo>
                    <a:pt x="513470" y="941428"/>
                  </a:lnTo>
                  <a:lnTo>
                    <a:pt x="463340" y="935755"/>
                  </a:lnTo>
                  <a:lnTo>
                    <a:pt x="414704" y="926505"/>
                  </a:lnTo>
                  <a:lnTo>
                    <a:pt x="367763" y="913843"/>
                  </a:lnTo>
                  <a:lnTo>
                    <a:pt x="322714" y="897937"/>
                  </a:lnTo>
                  <a:lnTo>
                    <a:pt x="279757" y="878952"/>
                  </a:lnTo>
                  <a:lnTo>
                    <a:pt x="239092" y="857056"/>
                  </a:lnTo>
                  <a:lnTo>
                    <a:pt x="200917" y="832415"/>
                  </a:lnTo>
                  <a:lnTo>
                    <a:pt x="165433" y="805195"/>
                  </a:lnTo>
                  <a:lnTo>
                    <a:pt x="132838" y="775564"/>
                  </a:lnTo>
                  <a:lnTo>
                    <a:pt x="103331" y="743687"/>
                  </a:lnTo>
                  <a:lnTo>
                    <a:pt x="77112" y="709732"/>
                  </a:lnTo>
                  <a:lnTo>
                    <a:pt x="54380" y="673865"/>
                  </a:lnTo>
                  <a:lnTo>
                    <a:pt x="35334" y="636252"/>
                  </a:lnTo>
                  <a:lnTo>
                    <a:pt x="20174" y="597060"/>
                  </a:lnTo>
                  <a:lnTo>
                    <a:pt x="9099" y="556456"/>
                  </a:lnTo>
                  <a:lnTo>
                    <a:pt x="2308" y="514606"/>
                  </a:lnTo>
                  <a:lnTo>
                    <a:pt x="0" y="471677"/>
                  </a:lnTo>
                  <a:lnTo>
                    <a:pt x="2308" y="428749"/>
                  </a:lnTo>
                  <a:lnTo>
                    <a:pt x="9099" y="386899"/>
                  </a:lnTo>
                  <a:lnTo>
                    <a:pt x="20174" y="346295"/>
                  </a:lnTo>
                  <a:lnTo>
                    <a:pt x="35334" y="307103"/>
                  </a:lnTo>
                  <a:lnTo>
                    <a:pt x="54380" y="269490"/>
                  </a:lnTo>
                  <a:lnTo>
                    <a:pt x="77112" y="233623"/>
                  </a:lnTo>
                  <a:lnTo>
                    <a:pt x="103331" y="199668"/>
                  </a:lnTo>
                  <a:lnTo>
                    <a:pt x="132838" y="167791"/>
                  </a:lnTo>
                  <a:lnTo>
                    <a:pt x="165433" y="138160"/>
                  </a:lnTo>
                  <a:lnTo>
                    <a:pt x="200917" y="110940"/>
                  </a:lnTo>
                  <a:lnTo>
                    <a:pt x="239092" y="86299"/>
                  </a:lnTo>
                  <a:lnTo>
                    <a:pt x="279757" y="64403"/>
                  </a:lnTo>
                  <a:lnTo>
                    <a:pt x="322714" y="45418"/>
                  </a:lnTo>
                  <a:lnTo>
                    <a:pt x="367763" y="29512"/>
                  </a:lnTo>
                  <a:lnTo>
                    <a:pt x="414704" y="16850"/>
                  </a:lnTo>
                  <a:lnTo>
                    <a:pt x="463340" y="7600"/>
                  </a:lnTo>
                  <a:lnTo>
                    <a:pt x="513470" y="1927"/>
                  </a:lnTo>
                  <a:lnTo>
                    <a:pt x="56489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63433" y="302463"/>
            <a:ext cx="271716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Gothic Uralic"/>
                <a:cs typeface="Gothic Uralic"/>
              </a:rPr>
              <a:t>After 8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ms Ready</a:t>
            </a:r>
            <a:r>
              <a:rPr sz="1800" b="1" spc="-85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Gothic Uralic"/>
              <a:cs typeface="Gothic Uralic"/>
            </a:endParaRPr>
          </a:p>
          <a:p>
            <a:pPr marL="518795">
              <a:lnSpc>
                <a:spcPct val="100000"/>
              </a:lnSpc>
            </a:pPr>
            <a:r>
              <a:rPr sz="2400" b="1" spc="-5" dirty="0">
                <a:latin typeface="Gothic Uralic"/>
                <a:cs typeface="Gothic Uralic"/>
              </a:rPr>
              <a:t>P2 P3</a:t>
            </a:r>
            <a:r>
              <a:rPr sz="2400" b="1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P4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4467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6990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017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7061" y="3475990"/>
            <a:ext cx="1811020" cy="568960"/>
            <a:chOff x="2147061" y="3475990"/>
            <a:chExt cx="1811020" cy="568960"/>
          </a:xfrm>
        </p:grpSpPr>
        <p:sp>
          <p:nvSpPr>
            <p:cNvPr id="12" name="object 12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803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1744" y="3794759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29" h="650875">
                <a:moveTo>
                  <a:pt x="410082" y="0"/>
                </a:moveTo>
                <a:lnTo>
                  <a:pt x="45592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7" y="622887"/>
                </a:lnTo>
                <a:lnTo>
                  <a:pt x="13366" y="637381"/>
                </a:lnTo>
                <a:lnTo>
                  <a:pt x="27860" y="647160"/>
                </a:lnTo>
                <a:lnTo>
                  <a:pt x="45592" y="650747"/>
                </a:lnTo>
                <a:lnTo>
                  <a:pt x="410082" y="650747"/>
                </a:lnTo>
                <a:lnTo>
                  <a:pt x="427815" y="647160"/>
                </a:lnTo>
                <a:lnTo>
                  <a:pt x="442309" y="637381"/>
                </a:lnTo>
                <a:lnTo>
                  <a:pt x="452088" y="622887"/>
                </a:lnTo>
                <a:lnTo>
                  <a:pt x="455675" y="605154"/>
                </a:lnTo>
                <a:lnTo>
                  <a:pt x="455675" y="45592"/>
                </a:lnTo>
                <a:lnTo>
                  <a:pt x="452088" y="27860"/>
                </a:lnTo>
                <a:lnTo>
                  <a:pt x="442309" y="13366"/>
                </a:lnTo>
                <a:lnTo>
                  <a:pt x="427815" y="3587"/>
                </a:lnTo>
                <a:lnTo>
                  <a:pt x="41008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2214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74591" y="3476244"/>
            <a:ext cx="1812289" cy="568960"/>
            <a:chOff x="3974591" y="3476244"/>
            <a:chExt cx="1812289" cy="568960"/>
          </a:xfrm>
        </p:grpSpPr>
        <p:sp>
          <p:nvSpPr>
            <p:cNvPr id="18" name="object 18"/>
            <p:cNvSpPr/>
            <p:nvPr/>
          </p:nvSpPr>
          <p:spPr>
            <a:xfrm>
              <a:off x="3984497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60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60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4497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60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60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55946" y="3494913"/>
            <a:ext cx="44830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566" y="196850"/>
          <a:ext cx="3613784" cy="28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9880" indent="127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6495" y="658368"/>
            <a:ext cx="3531235" cy="963294"/>
            <a:chOff x="7016495" y="658368"/>
            <a:chExt cx="3531235" cy="963294"/>
          </a:xfrm>
        </p:grpSpPr>
        <p:sp>
          <p:nvSpPr>
            <p:cNvPr id="4" name="object 4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2946400" y="0"/>
                  </a:moveTo>
                  <a:lnTo>
                    <a:pt x="564896" y="0"/>
                  </a:lnTo>
                  <a:lnTo>
                    <a:pt x="513470" y="1927"/>
                  </a:lnTo>
                  <a:lnTo>
                    <a:pt x="463340" y="7600"/>
                  </a:lnTo>
                  <a:lnTo>
                    <a:pt x="414704" y="16850"/>
                  </a:lnTo>
                  <a:lnTo>
                    <a:pt x="367763" y="29512"/>
                  </a:lnTo>
                  <a:lnTo>
                    <a:pt x="322714" y="45418"/>
                  </a:lnTo>
                  <a:lnTo>
                    <a:pt x="279757" y="64403"/>
                  </a:lnTo>
                  <a:lnTo>
                    <a:pt x="239092" y="86299"/>
                  </a:lnTo>
                  <a:lnTo>
                    <a:pt x="200917" y="110940"/>
                  </a:lnTo>
                  <a:lnTo>
                    <a:pt x="165433" y="138160"/>
                  </a:lnTo>
                  <a:lnTo>
                    <a:pt x="132838" y="167791"/>
                  </a:lnTo>
                  <a:lnTo>
                    <a:pt x="103331" y="199668"/>
                  </a:lnTo>
                  <a:lnTo>
                    <a:pt x="77112" y="233623"/>
                  </a:lnTo>
                  <a:lnTo>
                    <a:pt x="54380" y="269490"/>
                  </a:lnTo>
                  <a:lnTo>
                    <a:pt x="35334" y="307103"/>
                  </a:lnTo>
                  <a:lnTo>
                    <a:pt x="20174" y="346295"/>
                  </a:lnTo>
                  <a:lnTo>
                    <a:pt x="9099" y="386899"/>
                  </a:lnTo>
                  <a:lnTo>
                    <a:pt x="2308" y="428749"/>
                  </a:lnTo>
                  <a:lnTo>
                    <a:pt x="0" y="471677"/>
                  </a:lnTo>
                  <a:lnTo>
                    <a:pt x="2308" y="514606"/>
                  </a:lnTo>
                  <a:lnTo>
                    <a:pt x="9099" y="556456"/>
                  </a:lnTo>
                  <a:lnTo>
                    <a:pt x="20174" y="597060"/>
                  </a:lnTo>
                  <a:lnTo>
                    <a:pt x="35334" y="636252"/>
                  </a:lnTo>
                  <a:lnTo>
                    <a:pt x="54380" y="673865"/>
                  </a:lnTo>
                  <a:lnTo>
                    <a:pt x="77112" y="709732"/>
                  </a:lnTo>
                  <a:lnTo>
                    <a:pt x="103331" y="743687"/>
                  </a:lnTo>
                  <a:lnTo>
                    <a:pt x="132838" y="775564"/>
                  </a:lnTo>
                  <a:lnTo>
                    <a:pt x="165433" y="805195"/>
                  </a:lnTo>
                  <a:lnTo>
                    <a:pt x="200917" y="832415"/>
                  </a:lnTo>
                  <a:lnTo>
                    <a:pt x="239092" y="857056"/>
                  </a:lnTo>
                  <a:lnTo>
                    <a:pt x="279757" y="878952"/>
                  </a:lnTo>
                  <a:lnTo>
                    <a:pt x="322714" y="897937"/>
                  </a:lnTo>
                  <a:lnTo>
                    <a:pt x="367763" y="913843"/>
                  </a:lnTo>
                  <a:lnTo>
                    <a:pt x="414704" y="926505"/>
                  </a:lnTo>
                  <a:lnTo>
                    <a:pt x="463340" y="935755"/>
                  </a:lnTo>
                  <a:lnTo>
                    <a:pt x="513470" y="941428"/>
                  </a:lnTo>
                  <a:lnTo>
                    <a:pt x="564896" y="943355"/>
                  </a:lnTo>
                  <a:lnTo>
                    <a:pt x="2946400" y="943355"/>
                  </a:lnTo>
                  <a:lnTo>
                    <a:pt x="2997825" y="941428"/>
                  </a:lnTo>
                  <a:lnTo>
                    <a:pt x="3047955" y="935755"/>
                  </a:lnTo>
                  <a:lnTo>
                    <a:pt x="3096591" y="926505"/>
                  </a:lnTo>
                  <a:lnTo>
                    <a:pt x="3143532" y="913843"/>
                  </a:lnTo>
                  <a:lnTo>
                    <a:pt x="3188581" y="897937"/>
                  </a:lnTo>
                  <a:lnTo>
                    <a:pt x="3231538" y="878952"/>
                  </a:lnTo>
                  <a:lnTo>
                    <a:pt x="3272203" y="857056"/>
                  </a:lnTo>
                  <a:lnTo>
                    <a:pt x="3310378" y="832415"/>
                  </a:lnTo>
                  <a:lnTo>
                    <a:pt x="3345862" y="805195"/>
                  </a:lnTo>
                  <a:lnTo>
                    <a:pt x="3378457" y="775564"/>
                  </a:lnTo>
                  <a:lnTo>
                    <a:pt x="3407964" y="743687"/>
                  </a:lnTo>
                  <a:lnTo>
                    <a:pt x="3434183" y="709732"/>
                  </a:lnTo>
                  <a:lnTo>
                    <a:pt x="3456915" y="673865"/>
                  </a:lnTo>
                  <a:lnTo>
                    <a:pt x="3475961" y="636252"/>
                  </a:lnTo>
                  <a:lnTo>
                    <a:pt x="3491121" y="597060"/>
                  </a:lnTo>
                  <a:lnTo>
                    <a:pt x="3502196" y="556456"/>
                  </a:lnTo>
                  <a:lnTo>
                    <a:pt x="3508987" y="514606"/>
                  </a:lnTo>
                  <a:lnTo>
                    <a:pt x="3511296" y="471677"/>
                  </a:lnTo>
                  <a:lnTo>
                    <a:pt x="3508987" y="428749"/>
                  </a:lnTo>
                  <a:lnTo>
                    <a:pt x="3502196" y="386899"/>
                  </a:lnTo>
                  <a:lnTo>
                    <a:pt x="3491121" y="346295"/>
                  </a:lnTo>
                  <a:lnTo>
                    <a:pt x="3475961" y="307103"/>
                  </a:lnTo>
                  <a:lnTo>
                    <a:pt x="3456915" y="269490"/>
                  </a:lnTo>
                  <a:lnTo>
                    <a:pt x="3434183" y="233623"/>
                  </a:lnTo>
                  <a:lnTo>
                    <a:pt x="3407964" y="199668"/>
                  </a:lnTo>
                  <a:lnTo>
                    <a:pt x="3378457" y="167791"/>
                  </a:lnTo>
                  <a:lnTo>
                    <a:pt x="3345862" y="138160"/>
                  </a:lnTo>
                  <a:lnTo>
                    <a:pt x="3310378" y="110940"/>
                  </a:lnTo>
                  <a:lnTo>
                    <a:pt x="3272203" y="86299"/>
                  </a:lnTo>
                  <a:lnTo>
                    <a:pt x="3231538" y="64403"/>
                  </a:lnTo>
                  <a:lnTo>
                    <a:pt x="3188581" y="45418"/>
                  </a:lnTo>
                  <a:lnTo>
                    <a:pt x="3143532" y="29512"/>
                  </a:lnTo>
                  <a:lnTo>
                    <a:pt x="3096591" y="16850"/>
                  </a:lnTo>
                  <a:lnTo>
                    <a:pt x="3047955" y="7600"/>
                  </a:lnTo>
                  <a:lnTo>
                    <a:pt x="2997825" y="1927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564896" y="0"/>
                  </a:moveTo>
                  <a:lnTo>
                    <a:pt x="2946400" y="0"/>
                  </a:lnTo>
                  <a:lnTo>
                    <a:pt x="2997825" y="1927"/>
                  </a:lnTo>
                  <a:lnTo>
                    <a:pt x="3047955" y="7600"/>
                  </a:lnTo>
                  <a:lnTo>
                    <a:pt x="3096591" y="16850"/>
                  </a:lnTo>
                  <a:lnTo>
                    <a:pt x="3143532" y="29512"/>
                  </a:lnTo>
                  <a:lnTo>
                    <a:pt x="3188581" y="45418"/>
                  </a:lnTo>
                  <a:lnTo>
                    <a:pt x="3231538" y="64403"/>
                  </a:lnTo>
                  <a:lnTo>
                    <a:pt x="3272203" y="86299"/>
                  </a:lnTo>
                  <a:lnTo>
                    <a:pt x="3310378" y="110940"/>
                  </a:lnTo>
                  <a:lnTo>
                    <a:pt x="3345862" y="138160"/>
                  </a:lnTo>
                  <a:lnTo>
                    <a:pt x="3378457" y="167791"/>
                  </a:lnTo>
                  <a:lnTo>
                    <a:pt x="3407964" y="199668"/>
                  </a:lnTo>
                  <a:lnTo>
                    <a:pt x="3434183" y="233623"/>
                  </a:lnTo>
                  <a:lnTo>
                    <a:pt x="3456915" y="269490"/>
                  </a:lnTo>
                  <a:lnTo>
                    <a:pt x="3475961" y="307103"/>
                  </a:lnTo>
                  <a:lnTo>
                    <a:pt x="3491121" y="346295"/>
                  </a:lnTo>
                  <a:lnTo>
                    <a:pt x="3502196" y="386899"/>
                  </a:lnTo>
                  <a:lnTo>
                    <a:pt x="3508987" y="428749"/>
                  </a:lnTo>
                  <a:lnTo>
                    <a:pt x="3511296" y="471677"/>
                  </a:lnTo>
                  <a:lnTo>
                    <a:pt x="3508987" y="514606"/>
                  </a:lnTo>
                  <a:lnTo>
                    <a:pt x="3502196" y="556456"/>
                  </a:lnTo>
                  <a:lnTo>
                    <a:pt x="3491121" y="597060"/>
                  </a:lnTo>
                  <a:lnTo>
                    <a:pt x="3475961" y="636252"/>
                  </a:lnTo>
                  <a:lnTo>
                    <a:pt x="3456915" y="673865"/>
                  </a:lnTo>
                  <a:lnTo>
                    <a:pt x="3434183" y="709732"/>
                  </a:lnTo>
                  <a:lnTo>
                    <a:pt x="3407964" y="743687"/>
                  </a:lnTo>
                  <a:lnTo>
                    <a:pt x="3378457" y="775564"/>
                  </a:lnTo>
                  <a:lnTo>
                    <a:pt x="3345862" y="805195"/>
                  </a:lnTo>
                  <a:lnTo>
                    <a:pt x="3310378" y="832415"/>
                  </a:lnTo>
                  <a:lnTo>
                    <a:pt x="3272203" y="857056"/>
                  </a:lnTo>
                  <a:lnTo>
                    <a:pt x="3231538" y="878952"/>
                  </a:lnTo>
                  <a:lnTo>
                    <a:pt x="3188581" y="897937"/>
                  </a:lnTo>
                  <a:lnTo>
                    <a:pt x="3143532" y="913843"/>
                  </a:lnTo>
                  <a:lnTo>
                    <a:pt x="3096591" y="926505"/>
                  </a:lnTo>
                  <a:lnTo>
                    <a:pt x="3047955" y="935755"/>
                  </a:lnTo>
                  <a:lnTo>
                    <a:pt x="2997825" y="941428"/>
                  </a:lnTo>
                  <a:lnTo>
                    <a:pt x="2946400" y="943355"/>
                  </a:lnTo>
                  <a:lnTo>
                    <a:pt x="564896" y="943355"/>
                  </a:lnTo>
                  <a:lnTo>
                    <a:pt x="513470" y="941428"/>
                  </a:lnTo>
                  <a:lnTo>
                    <a:pt x="463340" y="935755"/>
                  </a:lnTo>
                  <a:lnTo>
                    <a:pt x="414704" y="926505"/>
                  </a:lnTo>
                  <a:lnTo>
                    <a:pt x="367763" y="913843"/>
                  </a:lnTo>
                  <a:lnTo>
                    <a:pt x="322714" y="897937"/>
                  </a:lnTo>
                  <a:lnTo>
                    <a:pt x="279757" y="878952"/>
                  </a:lnTo>
                  <a:lnTo>
                    <a:pt x="239092" y="857056"/>
                  </a:lnTo>
                  <a:lnTo>
                    <a:pt x="200917" y="832415"/>
                  </a:lnTo>
                  <a:lnTo>
                    <a:pt x="165433" y="805195"/>
                  </a:lnTo>
                  <a:lnTo>
                    <a:pt x="132838" y="775564"/>
                  </a:lnTo>
                  <a:lnTo>
                    <a:pt x="103331" y="743687"/>
                  </a:lnTo>
                  <a:lnTo>
                    <a:pt x="77112" y="709732"/>
                  </a:lnTo>
                  <a:lnTo>
                    <a:pt x="54380" y="673865"/>
                  </a:lnTo>
                  <a:lnTo>
                    <a:pt x="35334" y="636252"/>
                  </a:lnTo>
                  <a:lnTo>
                    <a:pt x="20174" y="597060"/>
                  </a:lnTo>
                  <a:lnTo>
                    <a:pt x="9099" y="556456"/>
                  </a:lnTo>
                  <a:lnTo>
                    <a:pt x="2308" y="514606"/>
                  </a:lnTo>
                  <a:lnTo>
                    <a:pt x="0" y="471677"/>
                  </a:lnTo>
                  <a:lnTo>
                    <a:pt x="2308" y="428749"/>
                  </a:lnTo>
                  <a:lnTo>
                    <a:pt x="9099" y="386899"/>
                  </a:lnTo>
                  <a:lnTo>
                    <a:pt x="20174" y="346295"/>
                  </a:lnTo>
                  <a:lnTo>
                    <a:pt x="35334" y="307103"/>
                  </a:lnTo>
                  <a:lnTo>
                    <a:pt x="54380" y="269490"/>
                  </a:lnTo>
                  <a:lnTo>
                    <a:pt x="77112" y="233623"/>
                  </a:lnTo>
                  <a:lnTo>
                    <a:pt x="103331" y="199668"/>
                  </a:lnTo>
                  <a:lnTo>
                    <a:pt x="132838" y="167791"/>
                  </a:lnTo>
                  <a:lnTo>
                    <a:pt x="165433" y="138160"/>
                  </a:lnTo>
                  <a:lnTo>
                    <a:pt x="200917" y="110940"/>
                  </a:lnTo>
                  <a:lnTo>
                    <a:pt x="239092" y="86299"/>
                  </a:lnTo>
                  <a:lnTo>
                    <a:pt x="279757" y="64403"/>
                  </a:lnTo>
                  <a:lnTo>
                    <a:pt x="322714" y="45418"/>
                  </a:lnTo>
                  <a:lnTo>
                    <a:pt x="367763" y="29512"/>
                  </a:lnTo>
                  <a:lnTo>
                    <a:pt x="414704" y="16850"/>
                  </a:lnTo>
                  <a:lnTo>
                    <a:pt x="463340" y="7600"/>
                  </a:lnTo>
                  <a:lnTo>
                    <a:pt x="513470" y="1927"/>
                  </a:lnTo>
                  <a:lnTo>
                    <a:pt x="56489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1030" y="302463"/>
            <a:ext cx="1562100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Ready</a:t>
            </a:r>
            <a:r>
              <a:rPr sz="1800" b="1" spc="-7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Gothic Uralic"/>
              <a:cs typeface="Gothic Uralic"/>
            </a:endParaRPr>
          </a:p>
          <a:p>
            <a:pPr marL="198755">
              <a:lnSpc>
                <a:spcPct val="100000"/>
              </a:lnSpc>
            </a:pPr>
            <a:r>
              <a:rPr sz="2400" b="1" spc="-5" dirty="0">
                <a:latin typeface="Gothic Uralic"/>
                <a:cs typeface="Gothic Uralic"/>
              </a:rPr>
              <a:t>P3</a:t>
            </a:r>
            <a:r>
              <a:rPr sz="2400" b="1" spc="-10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P4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4467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6990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017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7061" y="3475990"/>
            <a:ext cx="1811020" cy="568960"/>
            <a:chOff x="2147061" y="3475990"/>
            <a:chExt cx="1811020" cy="568960"/>
          </a:xfrm>
        </p:grpSpPr>
        <p:sp>
          <p:nvSpPr>
            <p:cNvPr id="12" name="object 12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803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1744" y="3794759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29" h="650875">
                <a:moveTo>
                  <a:pt x="410082" y="0"/>
                </a:moveTo>
                <a:lnTo>
                  <a:pt x="45592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7" y="622887"/>
                </a:lnTo>
                <a:lnTo>
                  <a:pt x="13366" y="637381"/>
                </a:lnTo>
                <a:lnTo>
                  <a:pt x="27860" y="647160"/>
                </a:lnTo>
                <a:lnTo>
                  <a:pt x="45592" y="650747"/>
                </a:lnTo>
                <a:lnTo>
                  <a:pt x="410082" y="650747"/>
                </a:lnTo>
                <a:lnTo>
                  <a:pt x="427815" y="647160"/>
                </a:lnTo>
                <a:lnTo>
                  <a:pt x="442309" y="637381"/>
                </a:lnTo>
                <a:lnTo>
                  <a:pt x="452088" y="622887"/>
                </a:lnTo>
                <a:lnTo>
                  <a:pt x="455675" y="605154"/>
                </a:lnTo>
                <a:lnTo>
                  <a:pt x="455675" y="45592"/>
                </a:lnTo>
                <a:lnTo>
                  <a:pt x="452088" y="27860"/>
                </a:lnTo>
                <a:lnTo>
                  <a:pt x="442309" y="13366"/>
                </a:lnTo>
                <a:lnTo>
                  <a:pt x="427815" y="3587"/>
                </a:lnTo>
                <a:lnTo>
                  <a:pt x="41008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0379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74338" y="3475990"/>
            <a:ext cx="1812925" cy="568960"/>
            <a:chOff x="3974338" y="3475990"/>
            <a:chExt cx="1812925" cy="568960"/>
          </a:xfrm>
        </p:grpSpPr>
        <p:sp>
          <p:nvSpPr>
            <p:cNvPr id="18" name="object 18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60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60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60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60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55946" y="3494913"/>
            <a:ext cx="44830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0054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7"/>
                </a:lnTo>
                <a:lnTo>
                  <a:pt x="408685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2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1618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01867" y="3476244"/>
            <a:ext cx="1812289" cy="568960"/>
            <a:chOff x="5801867" y="3476244"/>
            <a:chExt cx="1812289" cy="568960"/>
          </a:xfrm>
        </p:grpSpPr>
        <p:sp>
          <p:nvSpPr>
            <p:cNvPr id="24" name="object 24"/>
            <p:cNvSpPr/>
            <p:nvPr/>
          </p:nvSpPr>
          <p:spPr>
            <a:xfrm>
              <a:off x="5811773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59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59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1773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59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59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84111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566" y="196850"/>
          <a:ext cx="3613784" cy="28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9880" indent="127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6495" y="658368"/>
            <a:ext cx="3531235" cy="963294"/>
            <a:chOff x="7016495" y="658368"/>
            <a:chExt cx="3531235" cy="963294"/>
          </a:xfrm>
        </p:grpSpPr>
        <p:sp>
          <p:nvSpPr>
            <p:cNvPr id="4" name="object 4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2946400" y="0"/>
                  </a:moveTo>
                  <a:lnTo>
                    <a:pt x="564896" y="0"/>
                  </a:lnTo>
                  <a:lnTo>
                    <a:pt x="513470" y="1927"/>
                  </a:lnTo>
                  <a:lnTo>
                    <a:pt x="463340" y="7600"/>
                  </a:lnTo>
                  <a:lnTo>
                    <a:pt x="414704" y="16850"/>
                  </a:lnTo>
                  <a:lnTo>
                    <a:pt x="367763" y="29512"/>
                  </a:lnTo>
                  <a:lnTo>
                    <a:pt x="322714" y="45418"/>
                  </a:lnTo>
                  <a:lnTo>
                    <a:pt x="279757" y="64403"/>
                  </a:lnTo>
                  <a:lnTo>
                    <a:pt x="239092" y="86299"/>
                  </a:lnTo>
                  <a:lnTo>
                    <a:pt x="200917" y="110940"/>
                  </a:lnTo>
                  <a:lnTo>
                    <a:pt x="165433" y="138160"/>
                  </a:lnTo>
                  <a:lnTo>
                    <a:pt x="132838" y="167791"/>
                  </a:lnTo>
                  <a:lnTo>
                    <a:pt x="103331" y="199668"/>
                  </a:lnTo>
                  <a:lnTo>
                    <a:pt x="77112" y="233623"/>
                  </a:lnTo>
                  <a:lnTo>
                    <a:pt x="54380" y="269490"/>
                  </a:lnTo>
                  <a:lnTo>
                    <a:pt x="35334" y="307103"/>
                  </a:lnTo>
                  <a:lnTo>
                    <a:pt x="20174" y="346295"/>
                  </a:lnTo>
                  <a:lnTo>
                    <a:pt x="9099" y="386899"/>
                  </a:lnTo>
                  <a:lnTo>
                    <a:pt x="2308" y="428749"/>
                  </a:lnTo>
                  <a:lnTo>
                    <a:pt x="0" y="471677"/>
                  </a:lnTo>
                  <a:lnTo>
                    <a:pt x="2308" y="514606"/>
                  </a:lnTo>
                  <a:lnTo>
                    <a:pt x="9099" y="556456"/>
                  </a:lnTo>
                  <a:lnTo>
                    <a:pt x="20174" y="597060"/>
                  </a:lnTo>
                  <a:lnTo>
                    <a:pt x="35334" y="636252"/>
                  </a:lnTo>
                  <a:lnTo>
                    <a:pt x="54380" y="673865"/>
                  </a:lnTo>
                  <a:lnTo>
                    <a:pt x="77112" y="709732"/>
                  </a:lnTo>
                  <a:lnTo>
                    <a:pt x="103331" y="743687"/>
                  </a:lnTo>
                  <a:lnTo>
                    <a:pt x="132838" y="775564"/>
                  </a:lnTo>
                  <a:lnTo>
                    <a:pt x="165433" y="805195"/>
                  </a:lnTo>
                  <a:lnTo>
                    <a:pt x="200917" y="832415"/>
                  </a:lnTo>
                  <a:lnTo>
                    <a:pt x="239092" y="857056"/>
                  </a:lnTo>
                  <a:lnTo>
                    <a:pt x="279757" y="878952"/>
                  </a:lnTo>
                  <a:lnTo>
                    <a:pt x="322714" y="897937"/>
                  </a:lnTo>
                  <a:lnTo>
                    <a:pt x="367763" y="913843"/>
                  </a:lnTo>
                  <a:lnTo>
                    <a:pt x="414704" y="926505"/>
                  </a:lnTo>
                  <a:lnTo>
                    <a:pt x="463340" y="935755"/>
                  </a:lnTo>
                  <a:lnTo>
                    <a:pt x="513470" y="941428"/>
                  </a:lnTo>
                  <a:lnTo>
                    <a:pt x="564896" y="943355"/>
                  </a:lnTo>
                  <a:lnTo>
                    <a:pt x="2946400" y="943355"/>
                  </a:lnTo>
                  <a:lnTo>
                    <a:pt x="2997825" y="941428"/>
                  </a:lnTo>
                  <a:lnTo>
                    <a:pt x="3047955" y="935755"/>
                  </a:lnTo>
                  <a:lnTo>
                    <a:pt x="3096591" y="926505"/>
                  </a:lnTo>
                  <a:lnTo>
                    <a:pt x="3143532" y="913843"/>
                  </a:lnTo>
                  <a:lnTo>
                    <a:pt x="3188581" y="897937"/>
                  </a:lnTo>
                  <a:lnTo>
                    <a:pt x="3231538" y="878952"/>
                  </a:lnTo>
                  <a:lnTo>
                    <a:pt x="3272203" y="857056"/>
                  </a:lnTo>
                  <a:lnTo>
                    <a:pt x="3310378" y="832415"/>
                  </a:lnTo>
                  <a:lnTo>
                    <a:pt x="3345862" y="805195"/>
                  </a:lnTo>
                  <a:lnTo>
                    <a:pt x="3378457" y="775564"/>
                  </a:lnTo>
                  <a:lnTo>
                    <a:pt x="3407964" y="743687"/>
                  </a:lnTo>
                  <a:lnTo>
                    <a:pt x="3434183" y="709732"/>
                  </a:lnTo>
                  <a:lnTo>
                    <a:pt x="3456915" y="673865"/>
                  </a:lnTo>
                  <a:lnTo>
                    <a:pt x="3475961" y="636252"/>
                  </a:lnTo>
                  <a:lnTo>
                    <a:pt x="3491121" y="597060"/>
                  </a:lnTo>
                  <a:lnTo>
                    <a:pt x="3502196" y="556456"/>
                  </a:lnTo>
                  <a:lnTo>
                    <a:pt x="3508987" y="514606"/>
                  </a:lnTo>
                  <a:lnTo>
                    <a:pt x="3511296" y="471677"/>
                  </a:lnTo>
                  <a:lnTo>
                    <a:pt x="3508987" y="428749"/>
                  </a:lnTo>
                  <a:lnTo>
                    <a:pt x="3502196" y="386899"/>
                  </a:lnTo>
                  <a:lnTo>
                    <a:pt x="3491121" y="346295"/>
                  </a:lnTo>
                  <a:lnTo>
                    <a:pt x="3475961" y="307103"/>
                  </a:lnTo>
                  <a:lnTo>
                    <a:pt x="3456915" y="269490"/>
                  </a:lnTo>
                  <a:lnTo>
                    <a:pt x="3434183" y="233623"/>
                  </a:lnTo>
                  <a:lnTo>
                    <a:pt x="3407964" y="199668"/>
                  </a:lnTo>
                  <a:lnTo>
                    <a:pt x="3378457" y="167791"/>
                  </a:lnTo>
                  <a:lnTo>
                    <a:pt x="3345862" y="138160"/>
                  </a:lnTo>
                  <a:lnTo>
                    <a:pt x="3310378" y="110940"/>
                  </a:lnTo>
                  <a:lnTo>
                    <a:pt x="3272203" y="86299"/>
                  </a:lnTo>
                  <a:lnTo>
                    <a:pt x="3231538" y="64403"/>
                  </a:lnTo>
                  <a:lnTo>
                    <a:pt x="3188581" y="45418"/>
                  </a:lnTo>
                  <a:lnTo>
                    <a:pt x="3143532" y="29512"/>
                  </a:lnTo>
                  <a:lnTo>
                    <a:pt x="3096591" y="16850"/>
                  </a:lnTo>
                  <a:lnTo>
                    <a:pt x="3047955" y="7600"/>
                  </a:lnTo>
                  <a:lnTo>
                    <a:pt x="2997825" y="1927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564896" y="0"/>
                  </a:moveTo>
                  <a:lnTo>
                    <a:pt x="2946400" y="0"/>
                  </a:lnTo>
                  <a:lnTo>
                    <a:pt x="2997825" y="1927"/>
                  </a:lnTo>
                  <a:lnTo>
                    <a:pt x="3047955" y="7600"/>
                  </a:lnTo>
                  <a:lnTo>
                    <a:pt x="3096591" y="16850"/>
                  </a:lnTo>
                  <a:lnTo>
                    <a:pt x="3143532" y="29512"/>
                  </a:lnTo>
                  <a:lnTo>
                    <a:pt x="3188581" y="45418"/>
                  </a:lnTo>
                  <a:lnTo>
                    <a:pt x="3231538" y="64403"/>
                  </a:lnTo>
                  <a:lnTo>
                    <a:pt x="3272203" y="86299"/>
                  </a:lnTo>
                  <a:lnTo>
                    <a:pt x="3310378" y="110940"/>
                  </a:lnTo>
                  <a:lnTo>
                    <a:pt x="3345862" y="138160"/>
                  </a:lnTo>
                  <a:lnTo>
                    <a:pt x="3378457" y="167791"/>
                  </a:lnTo>
                  <a:lnTo>
                    <a:pt x="3407964" y="199668"/>
                  </a:lnTo>
                  <a:lnTo>
                    <a:pt x="3434183" y="233623"/>
                  </a:lnTo>
                  <a:lnTo>
                    <a:pt x="3456915" y="269490"/>
                  </a:lnTo>
                  <a:lnTo>
                    <a:pt x="3475961" y="307103"/>
                  </a:lnTo>
                  <a:lnTo>
                    <a:pt x="3491121" y="346295"/>
                  </a:lnTo>
                  <a:lnTo>
                    <a:pt x="3502196" y="386899"/>
                  </a:lnTo>
                  <a:lnTo>
                    <a:pt x="3508987" y="428749"/>
                  </a:lnTo>
                  <a:lnTo>
                    <a:pt x="3511296" y="471677"/>
                  </a:lnTo>
                  <a:lnTo>
                    <a:pt x="3508987" y="514606"/>
                  </a:lnTo>
                  <a:lnTo>
                    <a:pt x="3502196" y="556456"/>
                  </a:lnTo>
                  <a:lnTo>
                    <a:pt x="3491121" y="597060"/>
                  </a:lnTo>
                  <a:lnTo>
                    <a:pt x="3475961" y="636252"/>
                  </a:lnTo>
                  <a:lnTo>
                    <a:pt x="3456915" y="673865"/>
                  </a:lnTo>
                  <a:lnTo>
                    <a:pt x="3434183" y="709732"/>
                  </a:lnTo>
                  <a:lnTo>
                    <a:pt x="3407964" y="743687"/>
                  </a:lnTo>
                  <a:lnTo>
                    <a:pt x="3378457" y="775564"/>
                  </a:lnTo>
                  <a:lnTo>
                    <a:pt x="3345862" y="805195"/>
                  </a:lnTo>
                  <a:lnTo>
                    <a:pt x="3310378" y="832415"/>
                  </a:lnTo>
                  <a:lnTo>
                    <a:pt x="3272203" y="857056"/>
                  </a:lnTo>
                  <a:lnTo>
                    <a:pt x="3231538" y="878952"/>
                  </a:lnTo>
                  <a:lnTo>
                    <a:pt x="3188581" y="897937"/>
                  </a:lnTo>
                  <a:lnTo>
                    <a:pt x="3143532" y="913843"/>
                  </a:lnTo>
                  <a:lnTo>
                    <a:pt x="3096591" y="926505"/>
                  </a:lnTo>
                  <a:lnTo>
                    <a:pt x="3047955" y="935755"/>
                  </a:lnTo>
                  <a:lnTo>
                    <a:pt x="2997825" y="941428"/>
                  </a:lnTo>
                  <a:lnTo>
                    <a:pt x="2946400" y="943355"/>
                  </a:lnTo>
                  <a:lnTo>
                    <a:pt x="564896" y="943355"/>
                  </a:lnTo>
                  <a:lnTo>
                    <a:pt x="513470" y="941428"/>
                  </a:lnTo>
                  <a:lnTo>
                    <a:pt x="463340" y="935755"/>
                  </a:lnTo>
                  <a:lnTo>
                    <a:pt x="414704" y="926505"/>
                  </a:lnTo>
                  <a:lnTo>
                    <a:pt x="367763" y="913843"/>
                  </a:lnTo>
                  <a:lnTo>
                    <a:pt x="322714" y="897937"/>
                  </a:lnTo>
                  <a:lnTo>
                    <a:pt x="279757" y="878952"/>
                  </a:lnTo>
                  <a:lnTo>
                    <a:pt x="239092" y="857056"/>
                  </a:lnTo>
                  <a:lnTo>
                    <a:pt x="200917" y="832415"/>
                  </a:lnTo>
                  <a:lnTo>
                    <a:pt x="165433" y="805195"/>
                  </a:lnTo>
                  <a:lnTo>
                    <a:pt x="132838" y="775564"/>
                  </a:lnTo>
                  <a:lnTo>
                    <a:pt x="103331" y="743687"/>
                  </a:lnTo>
                  <a:lnTo>
                    <a:pt x="77112" y="709732"/>
                  </a:lnTo>
                  <a:lnTo>
                    <a:pt x="54380" y="673865"/>
                  </a:lnTo>
                  <a:lnTo>
                    <a:pt x="35334" y="636252"/>
                  </a:lnTo>
                  <a:lnTo>
                    <a:pt x="20174" y="597060"/>
                  </a:lnTo>
                  <a:lnTo>
                    <a:pt x="9099" y="556456"/>
                  </a:lnTo>
                  <a:lnTo>
                    <a:pt x="2308" y="514606"/>
                  </a:lnTo>
                  <a:lnTo>
                    <a:pt x="0" y="471677"/>
                  </a:lnTo>
                  <a:lnTo>
                    <a:pt x="2308" y="428749"/>
                  </a:lnTo>
                  <a:lnTo>
                    <a:pt x="9099" y="386899"/>
                  </a:lnTo>
                  <a:lnTo>
                    <a:pt x="20174" y="346295"/>
                  </a:lnTo>
                  <a:lnTo>
                    <a:pt x="35334" y="307103"/>
                  </a:lnTo>
                  <a:lnTo>
                    <a:pt x="54380" y="269490"/>
                  </a:lnTo>
                  <a:lnTo>
                    <a:pt x="77112" y="233623"/>
                  </a:lnTo>
                  <a:lnTo>
                    <a:pt x="103331" y="199668"/>
                  </a:lnTo>
                  <a:lnTo>
                    <a:pt x="132838" y="167791"/>
                  </a:lnTo>
                  <a:lnTo>
                    <a:pt x="165433" y="138160"/>
                  </a:lnTo>
                  <a:lnTo>
                    <a:pt x="200917" y="110940"/>
                  </a:lnTo>
                  <a:lnTo>
                    <a:pt x="239092" y="86299"/>
                  </a:lnTo>
                  <a:lnTo>
                    <a:pt x="279757" y="64403"/>
                  </a:lnTo>
                  <a:lnTo>
                    <a:pt x="322714" y="45418"/>
                  </a:lnTo>
                  <a:lnTo>
                    <a:pt x="367763" y="29512"/>
                  </a:lnTo>
                  <a:lnTo>
                    <a:pt x="414704" y="16850"/>
                  </a:lnTo>
                  <a:lnTo>
                    <a:pt x="463340" y="7600"/>
                  </a:lnTo>
                  <a:lnTo>
                    <a:pt x="513470" y="1927"/>
                  </a:lnTo>
                  <a:lnTo>
                    <a:pt x="56489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1030" y="302463"/>
            <a:ext cx="1562100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Ready</a:t>
            </a:r>
            <a:r>
              <a:rPr sz="1800" b="1" spc="-7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Gothic Uralic"/>
              <a:cs typeface="Gothic Uralic"/>
            </a:endParaRPr>
          </a:p>
          <a:p>
            <a:pPr marL="454659">
              <a:lnSpc>
                <a:spcPct val="100000"/>
              </a:lnSpc>
            </a:pPr>
            <a:r>
              <a:rPr sz="2400" b="1" spc="-5" dirty="0">
                <a:latin typeface="Gothic Uralic"/>
                <a:cs typeface="Gothic Uralic"/>
              </a:rPr>
              <a:t>P4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4467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6990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017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7061" y="3475990"/>
            <a:ext cx="1811020" cy="568960"/>
            <a:chOff x="2147061" y="3475990"/>
            <a:chExt cx="1811020" cy="568960"/>
          </a:xfrm>
        </p:grpSpPr>
        <p:sp>
          <p:nvSpPr>
            <p:cNvPr id="12" name="object 12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803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1744" y="3794759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29" h="650875">
                <a:moveTo>
                  <a:pt x="410082" y="0"/>
                </a:moveTo>
                <a:lnTo>
                  <a:pt x="45592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7" y="622887"/>
                </a:lnTo>
                <a:lnTo>
                  <a:pt x="13366" y="637381"/>
                </a:lnTo>
                <a:lnTo>
                  <a:pt x="27860" y="647160"/>
                </a:lnTo>
                <a:lnTo>
                  <a:pt x="45592" y="650747"/>
                </a:lnTo>
                <a:lnTo>
                  <a:pt x="410082" y="650747"/>
                </a:lnTo>
                <a:lnTo>
                  <a:pt x="427815" y="647160"/>
                </a:lnTo>
                <a:lnTo>
                  <a:pt x="442309" y="637381"/>
                </a:lnTo>
                <a:lnTo>
                  <a:pt x="452088" y="622887"/>
                </a:lnTo>
                <a:lnTo>
                  <a:pt x="455675" y="605154"/>
                </a:lnTo>
                <a:lnTo>
                  <a:pt x="455675" y="45592"/>
                </a:lnTo>
                <a:lnTo>
                  <a:pt x="452088" y="27860"/>
                </a:lnTo>
                <a:lnTo>
                  <a:pt x="442309" y="13366"/>
                </a:lnTo>
                <a:lnTo>
                  <a:pt x="427815" y="3587"/>
                </a:lnTo>
                <a:lnTo>
                  <a:pt x="41008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0379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74338" y="3475990"/>
            <a:ext cx="1812925" cy="568960"/>
            <a:chOff x="3974338" y="3475990"/>
            <a:chExt cx="1812925" cy="568960"/>
          </a:xfrm>
        </p:grpSpPr>
        <p:sp>
          <p:nvSpPr>
            <p:cNvPr id="18" name="object 18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60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60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60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60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55946" y="3494913"/>
            <a:ext cx="44830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0054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7"/>
                </a:lnTo>
                <a:lnTo>
                  <a:pt x="408685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2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1618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01867" y="3476244"/>
            <a:ext cx="1812289" cy="568960"/>
            <a:chOff x="5801867" y="3476244"/>
            <a:chExt cx="1812289" cy="568960"/>
          </a:xfrm>
        </p:grpSpPr>
        <p:sp>
          <p:nvSpPr>
            <p:cNvPr id="24" name="object 24"/>
            <p:cNvSpPr/>
            <p:nvPr/>
          </p:nvSpPr>
          <p:spPr>
            <a:xfrm>
              <a:off x="5811773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59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59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1773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59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59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84111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6493510" cy="2621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2575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0" dirty="0">
                <a:latin typeface="Verdana"/>
                <a:cs typeface="Verdana"/>
              </a:rPr>
              <a:t>Maximum </a:t>
            </a:r>
            <a:r>
              <a:rPr sz="2800" spc="20" dirty="0">
                <a:latin typeface="Verdana"/>
                <a:cs typeface="Verdana"/>
              </a:rPr>
              <a:t>CPU </a:t>
            </a:r>
            <a:r>
              <a:rPr sz="2800" spc="-110" dirty="0">
                <a:latin typeface="Verdana"/>
                <a:cs typeface="Verdana"/>
              </a:rPr>
              <a:t>utilization</a:t>
            </a:r>
            <a:r>
              <a:rPr sz="2800" spc="-60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obtained 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multiprogramming</a:t>
            </a:r>
            <a:endParaRPr sz="2800" dirty="0">
              <a:latin typeface="Verdana"/>
              <a:cs typeface="Verdana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00" dirty="0">
                <a:latin typeface="Verdana"/>
                <a:cs typeface="Verdana"/>
              </a:rPr>
              <a:t>CPU–I/O </a:t>
            </a:r>
            <a:r>
              <a:rPr sz="2800" spc="-260" dirty="0">
                <a:latin typeface="Verdana"/>
                <a:cs typeface="Verdana"/>
              </a:rPr>
              <a:t>Burst </a:t>
            </a:r>
            <a:r>
              <a:rPr sz="2800" spc="90" dirty="0">
                <a:latin typeface="Verdana"/>
                <a:cs typeface="Verdana"/>
              </a:rPr>
              <a:t>Cycle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-75" dirty="0">
                <a:latin typeface="Verdana"/>
                <a:cs typeface="Verdana"/>
              </a:rPr>
              <a:t>Process  </a:t>
            </a:r>
            <a:r>
              <a:rPr sz="2800" spc="-5" dirty="0">
                <a:latin typeface="Verdana"/>
                <a:cs typeface="Verdana"/>
              </a:rPr>
              <a:t>execution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consists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3366FF"/>
                </a:solidFill>
                <a:latin typeface="Gothic Uralic"/>
                <a:cs typeface="Gothic Uralic"/>
              </a:rPr>
              <a:t>cycle</a:t>
            </a:r>
            <a:r>
              <a:rPr sz="2800" b="1" spc="-15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  </a:t>
            </a:r>
            <a:r>
              <a:rPr sz="2800" spc="-5" dirty="0">
                <a:latin typeface="Verdana"/>
                <a:cs typeface="Verdana"/>
              </a:rPr>
              <a:t>execution </a:t>
            </a:r>
            <a:r>
              <a:rPr sz="2800" spc="105" dirty="0">
                <a:latin typeface="Verdana"/>
                <a:cs typeface="Verdana"/>
              </a:rPr>
              <a:t>and </a:t>
            </a:r>
            <a:r>
              <a:rPr sz="2800" spc="-130" dirty="0">
                <a:latin typeface="Verdana"/>
                <a:cs typeface="Verdana"/>
              </a:rPr>
              <a:t>I/O</a:t>
            </a:r>
            <a:r>
              <a:rPr sz="2800" spc="-6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wait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CPU </a:t>
            </a:r>
            <a:r>
              <a:rPr sz="2800" b="1" dirty="0">
                <a:solidFill>
                  <a:srgbClr val="3366FF"/>
                </a:solidFill>
                <a:latin typeface="Gothic Uralic"/>
                <a:cs typeface="Gothic Uralic"/>
              </a:rPr>
              <a:t>burst </a:t>
            </a:r>
            <a:r>
              <a:rPr sz="2800" spc="10" dirty="0">
                <a:latin typeface="Verdana"/>
                <a:cs typeface="Verdana"/>
              </a:rPr>
              <a:t>followed </a:t>
            </a:r>
            <a:r>
              <a:rPr sz="2800" spc="-5" dirty="0">
                <a:latin typeface="Verdana"/>
                <a:cs typeface="Verdana"/>
              </a:rPr>
              <a:t>by </a:t>
            </a: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I/O</a:t>
            </a:r>
            <a:r>
              <a:rPr sz="2800" b="1" spc="-425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burst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242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Basic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Concepts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8524861" y="1429035"/>
            <a:ext cx="2552065" cy="5230495"/>
            <a:chOff x="8524861" y="1429035"/>
            <a:chExt cx="2552065" cy="5230495"/>
          </a:xfrm>
        </p:grpSpPr>
        <p:sp>
          <p:nvSpPr>
            <p:cNvPr id="6" name="object 6"/>
            <p:cNvSpPr/>
            <p:nvPr/>
          </p:nvSpPr>
          <p:spPr>
            <a:xfrm>
              <a:off x="8528801" y="2906070"/>
              <a:ext cx="1182370" cy="442595"/>
            </a:xfrm>
            <a:custGeom>
              <a:avLst/>
              <a:gdLst/>
              <a:ahLst/>
              <a:cxnLst/>
              <a:rect l="l" t="t" r="r" b="b"/>
              <a:pathLst>
                <a:path w="1182370" h="442595">
                  <a:moveTo>
                    <a:pt x="1181850" y="0"/>
                  </a:moveTo>
                  <a:lnTo>
                    <a:pt x="0" y="0"/>
                  </a:lnTo>
                  <a:lnTo>
                    <a:pt x="0" y="441978"/>
                  </a:lnTo>
                  <a:lnTo>
                    <a:pt x="1181850" y="441978"/>
                  </a:lnTo>
                  <a:lnTo>
                    <a:pt x="1181850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28801" y="2906070"/>
              <a:ext cx="1182370" cy="1628775"/>
            </a:xfrm>
            <a:custGeom>
              <a:avLst/>
              <a:gdLst/>
              <a:ahLst/>
              <a:cxnLst/>
              <a:rect l="l" t="t" r="r" b="b"/>
              <a:pathLst>
                <a:path w="1182370" h="1628775">
                  <a:moveTo>
                    <a:pt x="0" y="0"/>
                  </a:moveTo>
                  <a:lnTo>
                    <a:pt x="1181850" y="0"/>
                  </a:lnTo>
                  <a:lnTo>
                    <a:pt x="1181850" y="441978"/>
                  </a:lnTo>
                  <a:lnTo>
                    <a:pt x="0" y="441978"/>
                  </a:lnTo>
                  <a:lnTo>
                    <a:pt x="0" y="0"/>
                  </a:lnTo>
                  <a:close/>
                </a:path>
                <a:path w="1182370" h="1628775">
                  <a:moveTo>
                    <a:pt x="0" y="1185273"/>
                  </a:moveTo>
                  <a:lnTo>
                    <a:pt x="1181850" y="1185273"/>
                  </a:lnTo>
                  <a:lnTo>
                    <a:pt x="1181850" y="1628490"/>
                  </a:lnTo>
                  <a:lnTo>
                    <a:pt x="0" y="1628490"/>
                  </a:lnTo>
                  <a:lnTo>
                    <a:pt x="0" y="1185273"/>
                  </a:lnTo>
                  <a:close/>
                </a:path>
              </a:pathLst>
            </a:custGeom>
            <a:ln w="752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28801" y="5702530"/>
              <a:ext cx="1182370" cy="441959"/>
            </a:xfrm>
            <a:custGeom>
              <a:avLst/>
              <a:gdLst/>
              <a:ahLst/>
              <a:cxnLst/>
              <a:rect l="l" t="t" r="r" b="b"/>
              <a:pathLst>
                <a:path w="1182370" h="441960">
                  <a:moveTo>
                    <a:pt x="1181850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1181850" y="441960"/>
                  </a:lnTo>
                  <a:lnTo>
                    <a:pt x="1181850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28801" y="5702530"/>
              <a:ext cx="1182370" cy="441959"/>
            </a:xfrm>
            <a:custGeom>
              <a:avLst/>
              <a:gdLst/>
              <a:ahLst/>
              <a:cxnLst/>
              <a:rect l="l" t="t" r="r" b="b"/>
              <a:pathLst>
                <a:path w="1182370" h="441960">
                  <a:moveTo>
                    <a:pt x="0" y="0"/>
                  </a:moveTo>
                  <a:lnTo>
                    <a:pt x="1181850" y="0"/>
                  </a:lnTo>
                  <a:lnTo>
                    <a:pt x="1181850" y="441960"/>
                  </a:lnTo>
                  <a:lnTo>
                    <a:pt x="0" y="441960"/>
                  </a:lnTo>
                  <a:lnTo>
                    <a:pt x="0" y="0"/>
                  </a:lnTo>
                  <a:close/>
                </a:path>
              </a:pathLst>
            </a:custGeom>
            <a:ln w="785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91438" y="2105803"/>
              <a:ext cx="694921" cy="4699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98178" y="2460205"/>
              <a:ext cx="127000" cy="115570"/>
            </a:xfrm>
            <a:custGeom>
              <a:avLst/>
              <a:gdLst/>
              <a:ahLst/>
              <a:cxnLst/>
              <a:rect l="l" t="t" r="r" b="b"/>
              <a:pathLst>
                <a:path w="127000" h="115569">
                  <a:moveTo>
                    <a:pt x="12992" y="30607"/>
                  </a:moveTo>
                  <a:lnTo>
                    <a:pt x="0" y="30607"/>
                  </a:lnTo>
                  <a:lnTo>
                    <a:pt x="0" y="112877"/>
                  </a:lnTo>
                  <a:lnTo>
                    <a:pt x="12992" y="112877"/>
                  </a:lnTo>
                  <a:lnTo>
                    <a:pt x="12992" y="30607"/>
                  </a:lnTo>
                  <a:close/>
                </a:path>
                <a:path w="127000" h="115569">
                  <a:moveTo>
                    <a:pt x="12992" y="0"/>
                  </a:moveTo>
                  <a:lnTo>
                    <a:pt x="0" y="0"/>
                  </a:lnTo>
                  <a:lnTo>
                    <a:pt x="0" y="15925"/>
                  </a:lnTo>
                  <a:lnTo>
                    <a:pt x="12992" y="15925"/>
                  </a:lnTo>
                  <a:lnTo>
                    <a:pt x="12992" y="0"/>
                  </a:lnTo>
                  <a:close/>
                </a:path>
                <a:path w="127000" h="115569">
                  <a:moveTo>
                    <a:pt x="43726" y="0"/>
                  </a:moveTo>
                  <a:lnTo>
                    <a:pt x="31915" y="0"/>
                  </a:lnTo>
                  <a:lnTo>
                    <a:pt x="31915" y="112877"/>
                  </a:lnTo>
                  <a:lnTo>
                    <a:pt x="43726" y="112877"/>
                  </a:lnTo>
                  <a:lnTo>
                    <a:pt x="43726" y="0"/>
                  </a:lnTo>
                  <a:close/>
                </a:path>
                <a:path w="127000" h="115569">
                  <a:moveTo>
                    <a:pt x="126453" y="75730"/>
                  </a:moveTo>
                  <a:lnTo>
                    <a:pt x="125374" y="65112"/>
                  </a:lnTo>
                  <a:lnTo>
                    <a:pt x="124460" y="55943"/>
                  </a:lnTo>
                  <a:lnTo>
                    <a:pt x="118605" y="41224"/>
                  </a:lnTo>
                  <a:lnTo>
                    <a:pt x="118478" y="40894"/>
                  </a:lnTo>
                  <a:lnTo>
                    <a:pt x="113461" y="36080"/>
                  </a:lnTo>
                  <a:lnTo>
                    <a:pt x="113461" y="65112"/>
                  </a:lnTo>
                  <a:lnTo>
                    <a:pt x="72097" y="65112"/>
                  </a:lnTo>
                  <a:lnTo>
                    <a:pt x="73761" y="56299"/>
                  </a:lnTo>
                  <a:lnTo>
                    <a:pt x="78295" y="48653"/>
                  </a:lnTo>
                  <a:lnTo>
                    <a:pt x="85051" y="43268"/>
                  </a:lnTo>
                  <a:lnTo>
                    <a:pt x="93357" y="41224"/>
                  </a:lnTo>
                  <a:lnTo>
                    <a:pt x="102323" y="43268"/>
                  </a:lnTo>
                  <a:lnTo>
                    <a:pt x="108280" y="48653"/>
                  </a:lnTo>
                  <a:lnTo>
                    <a:pt x="111810" y="56299"/>
                  </a:lnTo>
                  <a:lnTo>
                    <a:pt x="113461" y="65112"/>
                  </a:lnTo>
                  <a:lnTo>
                    <a:pt x="113461" y="36080"/>
                  </a:lnTo>
                  <a:lnTo>
                    <a:pt x="108508" y="31318"/>
                  </a:lnTo>
                  <a:lnTo>
                    <a:pt x="94538" y="27952"/>
                  </a:lnTo>
                  <a:lnTo>
                    <a:pt x="79032" y="31661"/>
                  </a:lnTo>
                  <a:lnTo>
                    <a:pt x="67957" y="41706"/>
                  </a:lnTo>
                  <a:lnTo>
                    <a:pt x="61302" y="56464"/>
                  </a:lnTo>
                  <a:lnTo>
                    <a:pt x="59080" y="74307"/>
                  </a:lnTo>
                  <a:lnTo>
                    <a:pt x="61429" y="90830"/>
                  </a:lnTo>
                  <a:lnTo>
                    <a:pt x="68097" y="103886"/>
                  </a:lnTo>
                  <a:lnTo>
                    <a:pt x="78536" y="112458"/>
                  </a:lnTo>
                  <a:lnTo>
                    <a:pt x="92176" y="115531"/>
                  </a:lnTo>
                  <a:lnTo>
                    <a:pt x="104000" y="115531"/>
                  </a:lnTo>
                  <a:lnTo>
                    <a:pt x="125272" y="87579"/>
                  </a:lnTo>
                  <a:lnTo>
                    <a:pt x="113461" y="87579"/>
                  </a:lnTo>
                  <a:lnTo>
                    <a:pt x="112280" y="92887"/>
                  </a:lnTo>
                  <a:lnTo>
                    <a:pt x="105181" y="103505"/>
                  </a:lnTo>
                  <a:lnTo>
                    <a:pt x="94538" y="103505"/>
                  </a:lnTo>
                  <a:lnTo>
                    <a:pt x="85051" y="101574"/>
                  </a:lnTo>
                  <a:lnTo>
                    <a:pt x="78003" y="96050"/>
                  </a:lnTo>
                  <a:lnTo>
                    <a:pt x="73609" y="87312"/>
                  </a:lnTo>
                  <a:lnTo>
                    <a:pt x="72097" y="75730"/>
                  </a:lnTo>
                  <a:lnTo>
                    <a:pt x="126453" y="7573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1438" y="3495434"/>
              <a:ext cx="338011" cy="1088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83805" y="3517904"/>
              <a:ext cx="19050" cy="83820"/>
            </a:xfrm>
            <a:custGeom>
              <a:avLst/>
              <a:gdLst/>
              <a:ahLst/>
              <a:cxnLst/>
              <a:rect l="l" t="t" r="r" b="b"/>
              <a:pathLst>
                <a:path w="19050" h="83820">
                  <a:moveTo>
                    <a:pt x="18916" y="0"/>
                  </a:moveTo>
                  <a:lnTo>
                    <a:pt x="0" y="0"/>
                  </a:lnTo>
                  <a:lnTo>
                    <a:pt x="0" y="83689"/>
                  </a:lnTo>
                  <a:lnTo>
                    <a:pt x="18916" y="83689"/>
                  </a:lnTo>
                  <a:lnTo>
                    <a:pt x="1891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57882" y="1897891"/>
              <a:ext cx="818510" cy="43390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802" y="3487483"/>
              <a:ext cx="664210" cy="116839"/>
            </a:xfrm>
            <a:custGeom>
              <a:avLst/>
              <a:gdLst/>
              <a:ahLst/>
              <a:cxnLst/>
              <a:rect l="l" t="t" r="r" b="b"/>
              <a:pathLst>
                <a:path w="664209" h="116839">
                  <a:moveTo>
                    <a:pt x="1891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910" y="19812"/>
                  </a:lnTo>
                  <a:lnTo>
                    <a:pt x="18910" y="0"/>
                  </a:lnTo>
                  <a:close/>
                </a:path>
                <a:path w="664209" h="116839">
                  <a:moveTo>
                    <a:pt x="106375" y="55727"/>
                  </a:moveTo>
                  <a:lnTo>
                    <a:pt x="104787" y="46355"/>
                  </a:lnTo>
                  <a:lnTo>
                    <a:pt x="104305" y="43522"/>
                  </a:lnTo>
                  <a:lnTo>
                    <a:pt x="103619" y="42456"/>
                  </a:lnTo>
                  <a:lnTo>
                    <a:pt x="98691" y="34785"/>
                  </a:lnTo>
                  <a:lnTo>
                    <a:pt x="90411" y="29527"/>
                  </a:lnTo>
                  <a:lnTo>
                    <a:pt x="80378" y="27774"/>
                  </a:lnTo>
                  <a:lnTo>
                    <a:pt x="71208" y="29324"/>
                  </a:lnTo>
                  <a:lnTo>
                    <a:pt x="64706" y="33121"/>
                  </a:lnTo>
                  <a:lnTo>
                    <a:pt x="60426" y="37922"/>
                  </a:lnTo>
                  <a:lnTo>
                    <a:pt x="57912" y="42456"/>
                  </a:lnTo>
                  <a:lnTo>
                    <a:pt x="57912" y="30429"/>
                  </a:lnTo>
                  <a:lnTo>
                    <a:pt x="39014" y="30429"/>
                  </a:lnTo>
                  <a:lnTo>
                    <a:pt x="39014" y="114122"/>
                  </a:lnTo>
                  <a:lnTo>
                    <a:pt x="57912" y="114122"/>
                  </a:lnTo>
                  <a:lnTo>
                    <a:pt x="57912" y="53073"/>
                  </a:lnTo>
                  <a:lnTo>
                    <a:pt x="64998" y="46355"/>
                  </a:lnTo>
                  <a:lnTo>
                    <a:pt x="86283" y="46355"/>
                  </a:lnTo>
                  <a:lnTo>
                    <a:pt x="86283" y="114122"/>
                  </a:lnTo>
                  <a:lnTo>
                    <a:pt x="106375" y="114122"/>
                  </a:lnTo>
                  <a:lnTo>
                    <a:pt x="106375" y="55727"/>
                  </a:lnTo>
                  <a:close/>
                </a:path>
                <a:path w="664209" h="116839">
                  <a:moveTo>
                    <a:pt x="190284" y="59626"/>
                  </a:moveTo>
                  <a:lnTo>
                    <a:pt x="185775" y="44043"/>
                  </a:lnTo>
                  <a:lnTo>
                    <a:pt x="177279" y="34277"/>
                  </a:lnTo>
                  <a:lnTo>
                    <a:pt x="167005" y="29222"/>
                  </a:lnTo>
                  <a:lnTo>
                    <a:pt x="157187" y="27774"/>
                  </a:lnTo>
                  <a:lnTo>
                    <a:pt x="140487" y="31318"/>
                  </a:lnTo>
                  <a:lnTo>
                    <a:pt x="129120" y="41084"/>
                  </a:lnTo>
                  <a:lnTo>
                    <a:pt x="122618" y="55841"/>
                  </a:lnTo>
                  <a:lnTo>
                    <a:pt x="120548" y="74307"/>
                  </a:lnTo>
                  <a:lnTo>
                    <a:pt x="122085" y="88176"/>
                  </a:lnTo>
                  <a:lnTo>
                    <a:pt x="127495" y="101981"/>
                  </a:lnTo>
                  <a:lnTo>
                    <a:pt x="137998" y="112547"/>
                  </a:lnTo>
                  <a:lnTo>
                    <a:pt x="154825" y="116776"/>
                  </a:lnTo>
                  <a:lnTo>
                    <a:pt x="172148" y="112687"/>
                  </a:lnTo>
                  <a:lnTo>
                    <a:pt x="168998" y="87579"/>
                  </a:lnTo>
                  <a:lnTo>
                    <a:pt x="166636" y="98196"/>
                  </a:lnTo>
                  <a:lnTo>
                    <a:pt x="156006" y="98196"/>
                  </a:lnTo>
                  <a:lnTo>
                    <a:pt x="147624" y="95148"/>
                  </a:lnTo>
                  <a:lnTo>
                    <a:pt x="143014" y="87731"/>
                  </a:lnTo>
                  <a:lnTo>
                    <a:pt x="141058" y="78562"/>
                  </a:lnTo>
                  <a:lnTo>
                    <a:pt x="140652" y="70243"/>
                  </a:lnTo>
                  <a:lnTo>
                    <a:pt x="141401" y="62623"/>
                  </a:lnTo>
                  <a:lnTo>
                    <a:pt x="144043" y="54838"/>
                  </a:lnTo>
                  <a:lnTo>
                    <a:pt x="149123" y="48793"/>
                  </a:lnTo>
                  <a:lnTo>
                    <a:pt x="157187" y="46355"/>
                  </a:lnTo>
                  <a:lnTo>
                    <a:pt x="165455" y="46355"/>
                  </a:lnTo>
                  <a:lnTo>
                    <a:pt x="168998" y="54317"/>
                  </a:lnTo>
                  <a:lnTo>
                    <a:pt x="170180" y="59626"/>
                  </a:lnTo>
                  <a:lnTo>
                    <a:pt x="190284" y="59626"/>
                  </a:lnTo>
                  <a:close/>
                </a:path>
                <a:path w="664209" h="116839">
                  <a:moveTo>
                    <a:pt x="247015" y="27774"/>
                  </a:moveTo>
                  <a:lnTo>
                    <a:pt x="243471" y="27774"/>
                  </a:lnTo>
                  <a:lnTo>
                    <a:pt x="235839" y="29159"/>
                  </a:lnTo>
                  <a:lnTo>
                    <a:pt x="230314" y="32931"/>
                  </a:lnTo>
                  <a:lnTo>
                    <a:pt x="226339" y="38442"/>
                  </a:lnTo>
                  <a:lnTo>
                    <a:pt x="223367" y="45110"/>
                  </a:lnTo>
                  <a:lnTo>
                    <a:pt x="222186" y="45110"/>
                  </a:lnTo>
                  <a:lnTo>
                    <a:pt x="222186" y="30429"/>
                  </a:lnTo>
                  <a:lnTo>
                    <a:pt x="203276" y="30429"/>
                  </a:lnTo>
                  <a:lnTo>
                    <a:pt x="203276" y="114122"/>
                  </a:lnTo>
                  <a:lnTo>
                    <a:pt x="223367" y="114122"/>
                  </a:lnTo>
                  <a:lnTo>
                    <a:pt x="223367" y="70243"/>
                  </a:lnTo>
                  <a:lnTo>
                    <a:pt x="224142" y="63258"/>
                  </a:lnTo>
                  <a:lnTo>
                    <a:pt x="226923" y="56883"/>
                  </a:lnTo>
                  <a:lnTo>
                    <a:pt x="232346" y="52222"/>
                  </a:lnTo>
                  <a:lnTo>
                    <a:pt x="241109" y="50419"/>
                  </a:lnTo>
                  <a:lnTo>
                    <a:pt x="247015" y="50419"/>
                  </a:lnTo>
                  <a:lnTo>
                    <a:pt x="247015" y="27774"/>
                  </a:lnTo>
                  <a:close/>
                </a:path>
                <a:path w="664209" h="116839">
                  <a:moveTo>
                    <a:pt x="323824" y="74307"/>
                  </a:moveTo>
                  <a:lnTo>
                    <a:pt x="322313" y="63690"/>
                  </a:lnTo>
                  <a:lnTo>
                    <a:pt x="320471" y="50761"/>
                  </a:lnTo>
                  <a:lnTo>
                    <a:pt x="317842" y="46355"/>
                  </a:lnTo>
                  <a:lnTo>
                    <a:pt x="312013" y="36576"/>
                  </a:lnTo>
                  <a:lnTo>
                    <a:pt x="303733" y="31407"/>
                  </a:lnTo>
                  <a:lnTo>
                    <a:pt x="303733" y="63690"/>
                  </a:lnTo>
                  <a:lnTo>
                    <a:pt x="272999" y="63690"/>
                  </a:lnTo>
                  <a:lnTo>
                    <a:pt x="274205" y="53073"/>
                  </a:lnTo>
                  <a:lnTo>
                    <a:pt x="280111" y="46355"/>
                  </a:lnTo>
                  <a:lnTo>
                    <a:pt x="295465" y="46355"/>
                  </a:lnTo>
                  <a:lnTo>
                    <a:pt x="302552" y="50419"/>
                  </a:lnTo>
                  <a:lnTo>
                    <a:pt x="303733" y="63690"/>
                  </a:lnTo>
                  <a:lnTo>
                    <a:pt x="303733" y="31407"/>
                  </a:lnTo>
                  <a:lnTo>
                    <a:pt x="300888" y="29616"/>
                  </a:lnTo>
                  <a:lnTo>
                    <a:pt x="289560" y="27774"/>
                  </a:lnTo>
                  <a:lnTo>
                    <a:pt x="269875" y="32918"/>
                  </a:lnTo>
                  <a:lnTo>
                    <a:pt x="258826" y="45021"/>
                  </a:lnTo>
                  <a:lnTo>
                    <a:pt x="253987" y="59118"/>
                  </a:lnTo>
                  <a:lnTo>
                    <a:pt x="252920" y="70243"/>
                  </a:lnTo>
                  <a:lnTo>
                    <a:pt x="255841" y="92062"/>
                  </a:lnTo>
                  <a:lnTo>
                    <a:pt x="263855" y="106438"/>
                  </a:lnTo>
                  <a:lnTo>
                    <a:pt x="275856" y="114350"/>
                  </a:lnTo>
                  <a:lnTo>
                    <a:pt x="290741" y="116776"/>
                  </a:lnTo>
                  <a:lnTo>
                    <a:pt x="300558" y="115392"/>
                  </a:lnTo>
                  <a:lnTo>
                    <a:pt x="309943" y="110756"/>
                  </a:lnTo>
                  <a:lnTo>
                    <a:pt x="317995" y="102146"/>
                  </a:lnTo>
                  <a:lnTo>
                    <a:pt x="319722" y="98196"/>
                  </a:lnTo>
                  <a:lnTo>
                    <a:pt x="323824" y="88811"/>
                  </a:lnTo>
                  <a:lnTo>
                    <a:pt x="303733" y="88811"/>
                  </a:lnTo>
                  <a:lnTo>
                    <a:pt x="301371" y="95542"/>
                  </a:lnTo>
                  <a:lnTo>
                    <a:pt x="295465" y="98196"/>
                  </a:lnTo>
                  <a:lnTo>
                    <a:pt x="290741" y="98196"/>
                  </a:lnTo>
                  <a:lnTo>
                    <a:pt x="280987" y="96012"/>
                  </a:lnTo>
                  <a:lnTo>
                    <a:pt x="275666" y="90716"/>
                  </a:lnTo>
                  <a:lnTo>
                    <a:pt x="273443" y="84162"/>
                  </a:lnTo>
                  <a:lnTo>
                    <a:pt x="272999" y="78193"/>
                  </a:lnTo>
                  <a:lnTo>
                    <a:pt x="323824" y="78193"/>
                  </a:lnTo>
                  <a:lnTo>
                    <a:pt x="323824" y="74307"/>
                  </a:lnTo>
                  <a:close/>
                </a:path>
                <a:path w="664209" h="116839">
                  <a:moveTo>
                    <a:pt x="445566" y="55727"/>
                  </a:moveTo>
                  <a:lnTo>
                    <a:pt x="443979" y="46355"/>
                  </a:lnTo>
                  <a:lnTo>
                    <a:pt x="443496" y="43522"/>
                  </a:lnTo>
                  <a:lnTo>
                    <a:pt x="442810" y="42456"/>
                  </a:lnTo>
                  <a:lnTo>
                    <a:pt x="441909" y="41046"/>
                  </a:lnTo>
                  <a:lnTo>
                    <a:pt x="437883" y="34785"/>
                  </a:lnTo>
                  <a:lnTo>
                    <a:pt x="429602" y="29527"/>
                  </a:lnTo>
                  <a:lnTo>
                    <a:pt x="419557" y="27774"/>
                  </a:lnTo>
                  <a:lnTo>
                    <a:pt x="406552" y="27774"/>
                  </a:lnTo>
                  <a:lnTo>
                    <a:pt x="401828" y="37147"/>
                  </a:lnTo>
                  <a:lnTo>
                    <a:pt x="399465" y="41046"/>
                  </a:lnTo>
                  <a:lnTo>
                    <a:pt x="393560" y="31838"/>
                  </a:lnTo>
                  <a:lnTo>
                    <a:pt x="388835" y="27774"/>
                  </a:lnTo>
                  <a:lnTo>
                    <a:pt x="378206" y="27774"/>
                  </a:lnTo>
                  <a:lnTo>
                    <a:pt x="369722" y="29324"/>
                  </a:lnTo>
                  <a:lnTo>
                    <a:pt x="363575" y="33121"/>
                  </a:lnTo>
                  <a:lnTo>
                    <a:pt x="359410" y="37922"/>
                  </a:lnTo>
                  <a:lnTo>
                    <a:pt x="356920" y="42456"/>
                  </a:lnTo>
                  <a:lnTo>
                    <a:pt x="356920" y="30429"/>
                  </a:lnTo>
                  <a:lnTo>
                    <a:pt x="338010" y="30429"/>
                  </a:lnTo>
                  <a:lnTo>
                    <a:pt x="338010" y="114122"/>
                  </a:lnTo>
                  <a:lnTo>
                    <a:pt x="358101" y="114122"/>
                  </a:lnTo>
                  <a:lnTo>
                    <a:pt x="358101" y="54317"/>
                  </a:lnTo>
                  <a:lnTo>
                    <a:pt x="360464" y="46355"/>
                  </a:lnTo>
                  <a:lnTo>
                    <a:pt x="381749" y="46355"/>
                  </a:lnTo>
                  <a:lnTo>
                    <a:pt x="381749" y="114122"/>
                  </a:lnTo>
                  <a:lnTo>
                    <a:pt x="401828" y="114122"/>
                  </a:lnTo>
                  <a:lnTo>
                    <a:pt x="401828" y="54317"/>
                  </a:lnTo>
                  <a:lnTo>
                    <a:pt x="405371" y="46355"/>
                  </a:lnTo>
                  <a:lnTo>
                    <a:pt x="420738" y="46355"/>
                  </a:lnTo>
                  <a:lnTo>
                    <a:pt x="425475" y="50419"/>
                  </a:lnTo>
                  <a:lnTo>
                    <a:pt x="425475" y="114122"/>
                  </a:lnTo>
                  <a:lnTo>
                    <a:pt x="445566" y="114122"/>
                  </a:lnTo>
                  <a:lnTo>
                    <a:pt x="445566" y="55727"/>
                  </a:lnTo>
                  <a:close/>
                </a:path>
                <a:path w="664209" h="116839">
                  <a:moveTo>
                    <a:pt x="529475" y="74307"/>
                  </a:moveTo>
                  <a:lnTo>
                    <a:pt x="517499" y="36576"/>
                  </a:lnTo>
                  <a:lnTo>
                    <a:pt x="509371" y="31648"/>
                  </a:lnTo>
                  <a:lnTo>
                    <a:pt x="509371" y="63690"/>
                  </a:lnTo>
                  <a:lnTo>
                    <a:pt x="478663" y="63690"/>
                  </a:lnTo>
                  <a:lnTo>
                    <a:pt x="479844" y="53073"/>
                  </a:lnTo>
                  <a:lnTo>
                    <a:pt x="484568" y="46355"/>
                  </a:lnTo>
                  <a:lnTo>
                    <a:pt x="499922" y="46355"/>
                  </a:lnTo>
                  <a:lnTo>
                    <a:pt x="508190" y="50419"/>
                  </a:lnTo>
                  <a:lnTo>
                    <a:pt x="509371" y="63690"/>
                  </a:lnTo>
                  <a:lnTo>
                    <a:pt x="509371" y="31648"/>
                  </a:lnTo>
                  <a:lnTo>
                    <a:pt x="506031" y="29616"/>
                  </a:lnTo>
                  <a:lnTo>
                    <a:pt x="494017" y="27774"/>
                  </a:lnTo>
                  <a:lnTo>
                    <a:pt x="474510" y="32918"/>
                  </a:lnTo>
                  <a:lnTo>
                    <a:pt x="463880" y="45021"/>
                  </a:lnTo>
                  <a:lnTo>
                    <a:pt x="459447" y="59118"/>
                  </a:lnTo>
                  <a:lnTo>
                    <a:pt x="458558" y="70243"/>
                  </a:lnTo>
                  <a:lnTo>
                    <a:pt x="461289" y="92062"/>
                  </a:lnTo>
                  <a:lnTo>
                    <a:pt x="468896" y="106438"/>
                  </a:lnTo>
                  <a:lnTo>
                    <a:pt x="480491" y="114350"/>
                  </a:lnTo>
                  <a:lnTo>
                    <a:pt x="495198" y="116776"/>
                  </a:lnTo>
                  <a:lnTo>
                    <a:pt x="505180" y="115392"/>
                  </a:lnTo>
                  <a:lnTo>
                    <a:pt x="514845" y="110756"/>
                  </a:lnTo>
                  <a:lnTo>
                    <a:pt x="522947" y="102146"/>
                  </a:lnTo>
                  <a:lnTo>
                    <a:pt x="524535" y="98196"/>
                  </a:lnTo>
                  <a:lnTo>
                    <a:pt x="528294" y="88811"/>
                  </a:lnTo>
                  <a:lnTo>
                    <a:pt x="508190" y="88811"/>
                  </a:lnTo>
                  <a:lnTo>
                    <a:pt x="507009" y="95542"/>
                  </a:lnTo>
                  <a:lnTo>
                    <a:pt x="501103" y="98196"/>
                  </a:lnTo>
                  <a:lnTo>
                    <a:pt x="495198" y="98196"/>
                  </a:lnTo>
                  <a:lnTo>
                    <a:pt x="486117" y="96012"/>
                  </a:lnTo>
                  <a:lnTo>
                    <a:pt x="481025" y="90716"/>
                  </a:lnTo>
                  <a:lnTo>
                    <a:pt x="478586" y="84162"/>
                  </a:lnTo>
                  <a:lnTo>
                    <a:pt x="477481" y="78193"/>
                  </a:lnTo>
                  <a:lnTo>
                    <a:pt x="529475" y="78193"/>
                  </a:lnTo>
                  <a:lnTo>
                    <a:pt x="529475" y="74307"/>
                  </a:lnTo>
                  <a:close/>
                </a:path>
                <a:path w="664209" h="116839">
                  <a:moveTo>
                    <a:pt x="611009" y="55727"/>
                  </a:moveTo>
                  <a:lnTo>
                    <a:pt x="608939" y="43522"/>
                  </a:lnTo>
                  <a:lnTo>
                    <a:pt x="603338" y="34785"/>
                  </a:lnTo>
                  <a:lnTo>
                    <a:pt x="595071" y="29527"/>
                  </a:lnTo>
                  <a:lnTo>
                    <a:pt x="585025" y="27774"/>
                  </a:lnTo>
                  <a:lnTo>
                    <a:pt x="575856" y="29324"/>
                  </a:lnTo>
                  <a:lnTo>
                    <a:pt x="569353" y="33121"/>
                  </a:lnTo>
                  <a:lnTo>
                    <a:pt x="565073" y="37922"/>
                  </a:lnTo>
                  <a:lnTo>
                    <a:pt x="562559" y="42456"/>
                  </a:lnTo>
                  <a:lnTo>
                    <a:pt x="561378" y="42456"/>
                  </a:lnTo>
                  <a:lnTo>
                    <a:pt x="561378" y="30429"/>
                  </a:lnTo>
                  <a:lnTo>
                    <a:pt x="542467" y="30429"/>
                  </a:lnTo>
                  <a:lnTo>
                    <a:pt x="542467" y="114122"/>
                  </a:lnTo>
                  <a:lnTo>
                    <a:pt x="562559" y="114122"/>
                  </a:lnTo>
                  <a:lnTo>
                    <a:pt x="562559" y="53073"/>
                  </a:lnTo>
                  <a:lnTo>
                    <a:pt x="569645" y="46355"/>
                  </a:lnTo>
                  <a:lnTo>
                    <a:pt x="590931" y="46355"/>
                  </a:lnTo>
                  <a:lnTo>
                    <a:pt x="590931" y="114122"/>
                  </a:lnTo>
                  <a:lnTo>
                    <a:pt x="611009" y="114122"/>
                  </a:lnTo>
                  <a:lnTo>
                    <a:pt x="611009" y="55727"/>
                  </a:lnTo>
                  <a:close/>
                </a:path>
                <a:path w="664209" h="116839">
                  <a:moveTo>
                    <a:pt x="664197" y="30429"/>
                  </a:moveTo>
                  <a:lnTo>
                    <a:pt x="651205" y="30429"/>
                  </a:lnTo>
                  <a:lnTo>
                    <a:pt x="651205" y="7962"/>
                  </a:lnTo>
                  <a:lnTo>
                    <a:pt x="632294" y="7962"/>
                  </a:lnTo>
                  <a:lnTo>
                    <a:pt x="632294" y="30429"/>
                  </a:lnTo>
                  <a:lnTo>
                    <a:pt x="621665" y="30429"/>
                  </a:lnTo>
                  <a:lnTo>
                    <a:pt x="621665" y="46355"/>
                  </a:lnTo>
                  <a:lnTo>
                    <a:pt x="632294" y="46355"/>
                  </a:lnTo>
                  <a:lnTo>
                    <a:pt x="632294" y="96774"/>
                  </a:lnTo>
                  <a:lnTo>
                    <a:pt x="632942" y="104152"/>
                  </a:lnTo>
                  <a:lnTo>
                    <a:pt x="635685" y="110045"/>
                  </a:lnTo>
                  <a:lnTo>
                    <a:pt x="641769" y="113944"/>
                  </a:lnTo>
                  <a:lnTo>
                    <a:pt x="652386" y="115354"/>
                  </a:lnTo>
                  <a:lnTo>
                    <a:pt x="660654" y="115354"/>
                  </a:lnTo>
                  <a:lnTo>
                    <a:pt x="664197" y="114122"/>
                  </a:lnTo>
                  <a:lnTo>
                    <a:pt x="664197" y="98196"/>
                  </a:lnTo>
                  <a:lnTo>
                    <a:pt x="652386" y="98196"/>
                  </a:lnTo>
                  <a:lnTo>
                    <a:pt x="651205" y="96774"/>
                  </a:lnTo>
                  <a:lnTo>
                    <a:pt x="651205" y="46355"/>
                  </a:lnTo>
                  <a:lnTo>
                    <a:pt x="664197" y="46355"/>
                  </a:lnTo>
                  <a:lnTo>
                    <a:pt x="664197" y="3042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97348" y="3664051"/>
              <a:ext cx="358105" cy="116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9075" y="3840453"/>
              <a:ext cx="325001" cy="116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0179" y="3849830"/>
              <a:ext cx="111089" cy="107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343" y="3840454"/>
              <a:ext cx="173990" cy="116839"/>
            </a:xfrm>
            <a:custGeom>
              <a:avLst/>
              <a:gdLst/>
              <a:ahLst/>
              <a:cxnLst/>
              <a:rect l="l" t="t" r="r" b="b"/>
              <a:pathLst>
                <a:path w="173990" h="116839">
                  <a:moveTo>
                    <a:pt x="35458" y="0"/>
                  </a:moveTo>
                  <a:lnTo>
                    <a:pt x="29552" y="0"/>
                  </a:lnTo>
                  <a:lnTo>
                    <a:pt x="21615" y="1041"/>
                  </a:lnTo>
                  <a:lnTo>
                    <a:pt x="15671" y="4318"/>
                  </a:lnTo>
                  <a:lnTo>
                    <a:pt x="11950" y="10083"/>
                  </a:lnTo>
                  <a:lnTo>
                    <a:pt x="10655" y="18580"/>
                  </a:lnTo>
                  <a:lnTo>
                    <a:pt x="10655" y="31851"/>
                  </a:lnTo>
                  <a:lnTo>
                    <a:pt x="0" y="31851"/>
                  </a:lnTo>
                  <a:lnTo>
                    <a:pt x="0" y="43878"/>
                  </a:lnTo>
                  <a:lnTo>
                    <a:pt x="10655" y="43878"/>
                  </a:lnTo>
                  <a:lnTo>
                    <a:pt x="10655" y="115544"/>
                  </a:lnTo>
                  <a:lnTo>
                    <a:pt x="22466" y="115544"/>
                  </a:lnTo>
                  <a:lnTo>
                    <a:pt x="22466" y="43878"/>
                  </a:lnTo>
                  <a:lnTo>
                    <a:pt x="35458" y="43878"/>
                  </a:lnTo>
                  <a:lnTo>
                    <a:pt x="35458" y="31851"/>
                  </a:lnTo>
                  <a:lnTo>
                    <a:pt x="22466" y="31851"/>
                  </a:lnTo>
                  <a:lnTo>
                    <a:pt x="22466" y="15925"/>
                  </a:lnTo>
                  <a:lnTo>
                    <a:pt x="24828" y="12039"/>
                  </a:lnTo>
                  <a:lnTo>
                    <a:pt x="31915" y="12039"/>
                  </a:lnTo>
                  <a:lnTo>
                    <a:pt x="33096" y="13271"/>
                  </a:lnTo>
                  <a:lnTo>
                    <a:pt x="35458" y="13271"/>
                  </a:lnTo>
                  <a:lnTo>
                    <a:pt x="35458" y="0"/>
                  </a:lnTo>
                  <a:close/>
                </a:path>
                <a:path w="173990" h="116839">
                  <a:moveTo>
                    <a:pt x="59105" y="31851"/>
                  </a:moveTo>
                  <a:lnTo>
                    <a:pt x="47294" y="31851"/>
                  </a:lnTo>
                  <a:lnTo>
                    <a:pt x="47294" y="115544"/>
                  </a:lnTo>
                  <a:lnTo>
                    <a:pt x="59105" y="115544"/>
                  </a:lnTo>
                  <a:lnTo>
                    <a:pt x="59105" y="31851"/>
                  </a:lnTo>
                  <a:close/>
                </a:path>
                <a:path w="173990" h="116839">
                  <a:moveTo>
                    <a:pt x="59105" y="1422"/>
                  </a:moveTo>
                  <a:lnTo>
                    <a:pt x="47294" y="1422"/>
                  </a:lnTo>
                  <a:lnTo>
                    <a:pt x="47294" y="17348"/>
                  </a:lnTo>
                  <a:lnTo>
                    <a:pt x="59105" y="17348"/>
                  </a:lnTo>
                  <a:lnTo>
                    <a:pt x="59105" y="1422"/>
                  </a:lnTo>
                  <a:close/>
                </a:path>
                <a:path w="173990" h="116839">
                  <a:moveTo>
                    <a:pt x="91008" y="1422"/>
                  </a:moveTo>
                  <a:lnTo>
                    <a:pt x="79197" y="1422"/>
                  </a:lnTo>
                  <a:lnTo>
                    <a:pt x="79197" y="115544"/>
                  </a:lnTo>
                  <a:lnTo>
                    <a:pt x="91008" y="115544"/>
                  </a:lnTo>
                  <a:lnTo>
                    <a:pt x="91008" y="1422"/>
                  </a:lnTo>
                  <a:close/>
                </a:path>
                <a:path w="173990" h="116839">
                  <a:moveTo>
                    <a:pt x="173748" y="78384"/>
                  </a:moveTo>
                  <a:lnTo>
                    <a:pt x="172681" y="67767"/>
                  </a:lnTo>
                  <a:lnTo>
                    <a:pt x="171754" y="58610"/>
                  </a:lnTo>
                  <a:lnTo>
                    <a:pt x="165773" y="43548"/>
                  </a:lnTo>
                  <a:lnTo>
                    <a:pt x="164642" y="42468"/>
                  </a:lnTo>
                  <a:lnTo>
                    <a:pt x="160743" y="38722"/>
                  </a:lnTo>
                  <a:lnTo>
                    <a:pt x="160743" y="67767"/>
                  </a:lnTo>
                  <a:lnTo>
                    <a:pt x="119380" y="67767"/>
                  </a:lnTo>
                  <a:lnTo>
                    <a:pt x="155422" y="50139"/>
                  </a:lnTo>
                  <a:lnTo>
                    <a:pt x="160743" y="67767"/>
                  </a:lnTo>
                  <a:lnTo>
                    <a:pt x="160743" y="38722"/>
                  </a:lnTo>
                  <a:lnTo>
                    <a:pt x="155803" y="33972"/>
                  </a:lnTo>
                  <a:lnTo>
                    <a:pt x="141846" y="30619"/>
                  </a:lnTo>
                  <a:lnTo>
                    <a:pt x="125831" y="34112"/>
                  </a:lnTo>
                  <a:lnTo>
                    <a:pt x="114808" y="43688"/>
                  </a:lnTo>
                  <a:lnTo>
                    <a:pt x="108432" y="58013"/>
                  </a:lnTo>
                  <a:lnTo>
                    <a:pt x="106387" y="75730"/>
                  </a:lnTo>
                  <a:lnTo>
                    <a:pt x="108559" y="92227"/>
                  </a:lnTo>
                  <a:lnTo>
                    <a:pt x="114947" y="105219"/>
                  </a:lnTo>
                  <a:lnTo>
                    <a:pt x="125323" y="113728"/>
                  </a:lnTo>
                  <a:lnTo>
                    <a:pt x="139458" y="116776"/>
                  </a:lnTo>
                  <a:lnTo>
                    <a:pt x="151295" y="116776"/>
                  </a:lnTo>
                  <a:lnTo>
                    <a:pt x="156019" y="114122"/>
                  </a:lnTo>
                  <a:lnTo>
                    <a:pt x="159562" y="111467"/>
                  </a:lnTo>
                  <a:lnTo>
                    <a:pt x="165417" y="105752"/>
                  </a:lnTo>
                  <a:lnTo>
                    <a:pt x="165887" y="104927"/>
                  </a:lnTo>
                  <a:lnTo>
                    <a:pt x="169164" y="99237"/>
                  </a:lnTo>
                  <a:lnTo>
                    <a:pt x="171361" y="93230"/>
                  </a:lnTo>
                  <a:lnTo>
                    <a:pt x="172554" y="89001"/>
                  </a:lnTo>
                  <a:lnTo>
                    <a:pt x="159562" y="89001"/>
                  </a:lnTo>
                  <a:lnTo>
                    <a:pt x="159562" y="95554"/>
                  </a:lnTo>
                  <a:lnTo>
                    <a:pt x="152476" y="104927"/>
                  </a:lnTo>
                  <a:lnTo>
                    <a:pt x="140665" y="104927"/>
                  </a:lnTo>
                  <a:lnTo>
                    <a:pt x="131343" y="103187"/>
                  </a:lnTo>
                  <a:lnTo>
                    <a:pt x="124701" y="98094"/>
                  </a:lnTo>
                  <a:lnTo>
                    <a:pt x="120713" y="89776"/>
                  </a:lnTo>
                  <a:lnTo>
                    <a:pt x="119380" y="78384"/>
                  </a:lnTo>
                  <a:lnTo>
                    <a:pt x="173748" y="7838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1438" y="4886303"/>
              <a:ext cx="694921" cy="469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98178" y="5240667"/>
              <a:ext cx="127000" cy="115570"/>
            </a:xfrm>
            <a:custGeom>
              <a:avLst/>
              <a:gdLst/>
              <a:ahLst/>
              <a:cxnLst/>
              <a:rect l="l" t="t" r="r" b="b"/>
              <a:pathLst>
                <a:path w="127000" h="115570">
                  <a:moveTo>
                    <a:pt x="13004" y="30543"/>
                  </a:moveTo>
                  <a:lnTo>
                    <a:pt x="0" y="30543"/>
                  </a:lnTo>
                  <a:lnTo>
                    <a:pt x="0" y="112814"/>
                  </a:lnTo>
                  <a:lnTo>
                    <a:pt x="13004" y="112814"/>
                  </a:lnTo>
                  <a:lnTo>
                    <a:pt x="13004" y="30543"/>
                  </a:lnTo>
                  <a:close/>
                </a:path>
                <a:path w="127000" h="115570">
                  <a:moveTo>
                    <a:pt x="13004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3004" y="14605"/>
                  </a:lnTo>
                  <a:lnTo>
                    <a:pt x="13004" y="0"/>
                  </a:lnTo>
                  <a:close/>
                </a:path>
                <a:path w="127000" h="115570">
                  <a:moveTo>
                    <a:pt x="43726" y="0"/>
                  </a:moveTo>
                  <a:lnTo>
                    <a:pt x="31915" y="0"/>
                  </a:lnTo>
                  <a:lnTo>
                    <a:pt x="31915" y="112814"/>
                  </a:lnTo>
                  <a:lnTo>
                    <a:pt x="43726" y="112814"/>
                  </a:lnTo>
                  <a:lnTo>
                    <a:pt x="43726" y="0"/>
                  </a:lnTo>
                  <a:close/>
                </a:path>
                <a:path w="127000" h="115570">
                  <a:moveTo>
                    <a:pt x="126453" y="75653"/>
                  </a:moveTo>
                  <a:lnTo>
                    <a:pt x="113461" y="36004"/>
                  </a:lnTo>
                  <a:lnTo>
                    <a:pt x="113461" y="65049"/>
                  </a:lnTo>
                  <a:lnTo>
                    <a:pt x="72097" y="65049"/>
                  </a:lnTo>
                  <a:lnTo>
                    <a:pt x="73761" y="55511"/>
                  </a:lnTo>
                  <a:lnTo>
                    <a:pt x="78295" y="47459"/>
                  </a:lnTo>
                  <a:lnTo>
                    <a:pt x="85051" y="41910"/>
                  </a:lnTo>
                  <a:lnTo>
                    <a:pt x="93357" y="39827"/>
                  </a:lnTo>
                  <a:lnTo>
                    <a:pt x="102323" y="41910"/>
                  </a:lnTo>
                  <a:lnTo>
                    <a:pt x="108280" y="47459"/>
                  </a:lnTo>
                  <a:lnTo>
                    <a:pt x="111810" y="55511"/>
                  </a:lnTo>
                  <a:lnTo>
                    <a:pt x="113461" y="65049"/>
                  </a:lnTo>
                  <a:lnTo>
                    <a:pt x="113461" y="36004"/>
                  </a:lnTo>
                  <a:lnTo>
                    <a:pt x="108508" y="31229"/>
                  </a:lnTo>
                  <a:lnTo>
                    <a:pt x="94538" y="27876"/>
                  </a:lnTo>
                  <a:lnTo>
                    <a:pt x="79032" y="31394"/>
                  </a:lnTo>
                  <a:lnTo>
                    <a:pt x="67957" y="41148"/>
                  </a:lnTo>
                  <a:lnTo>
                    <a:pt x="61302" y="55880"/>
                  </a:lnTo>
                  <a:lnTo>
                    <a:pt x="59080" y="74333"/>
                  </a:lnTo>
                  <a:lnTo>
                    <a:pt x="61429" y="90843"/>
                  </a:lnTo>
                  <a:lnTo>
                    <a:pt x="68097" y="103860"/>
                  </a:lnTo>
                  <a:lnTo>
                    <a:pt x="78536" y="112395"/>
                  </a:lnTo>
                  <a:lnTo>
                    <a:pt x="92176" y="115468"/>
                  </a:lnTo>
                  <a:lnTo>
                    <a:pt x="104000" y="115468"/>
                  </a:lnTo>
                  <a:lnTo>
                    <a:pt x="108737" y="111493"/>
                  </a:lnTo>
                  <a:lnTo>
                    <a:pt x="112280" y="108839"/>
                  </a:lnTo>
                  <a:lnTo>
                    <a:pt x="125272" y="86271"/>
                  </a:lnTo>
                  <a:lnTo>
                    <a:pt x="113461" y="86271"/>
                  </a:lnTo>
                  <a:lnTo>
                    <a:pt x="111506" y="91770"/>
                  </a:lnTo>
                  <a:lnTo>
                    <a:pt x="107543" y="97383"/>
                  </a:lnTo>
                  <a:lnTo>
                    <a:pt x="101815" y="101765"/>
                  </a:lnTo>
                  <a:lnTo>
                    <a:pt x="94538" y="103530"/>
                  </a:lnTo>
                  <a:lnTo>
                    <a:pt x="85051" y="101600"/>
                  </a:lnTo>
                  <a:lnTo>
                    <a:pt x="78003" y="96062"/>
                  </a:lnTo>
                  <a:lnTo>
                    <a:pt x="73609" y="87287"/>
                  </a:lnTo>
                  <a:lnTo>
                    <a:pt x="72097" y="75653"/>
                  </a:lnTo>
                  <a:lnTo>
                    <a:pt x="126453" y="7565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94718" y="3070795"/>
              <a:ext cx="247002" cy="1153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80718" y="3068141"/>
              <a:ext cx="169004" cy="118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86359" y="3066725"/>
              <a:ext cx="181571" cy="1194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4718" y="4255891"/>
              <a:ext cx="247002" cy="1155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80719" y="4254476"/>
              <a:ext cx="169004" cy="1169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86359" y="4253237"/>
              <a:ext cx="181571" cy="11942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94718" y="5865768"/>
              <a:ext cx="247002" cy="1154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80719" y="5864441"/>
              <a:ext cx="169004" cy="11679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86360" y="5863114"/>
              <a:ext cx="181571" cy="11944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96083" y="1429041"/>
              <a:ext cx="46355" cy="5230495"/>
            </a:xfrm>
            <a:custGeom>
              <a:avLst/>
              <a:gdLst/>
              <a:ahLst/>
              <a:cxnLst/>
              <a:rect l="l" t="t" r="r" b="b"/>
              <a:pathLst>
                <a:path w="46354" h="5230495">
                  <a:moveTo>
                    <a:pt x="46088" y="5203863"/>
                  </a:moveTo>
                  <a:lnTo>
                    <a:pt x="44246" y="5193754"/>
                  </a:lnTo>
                  <a:lnTo>
                    <a:pt x="39293" y="5185778"/>
                  </a:lnTo>
                  <a:lnTo>
                    <a:pt x="32131" y="5180533"/>
                  </a:lnTo>
                  <a:lnTo>
                    <a:pt x="23634" y="5178641"/>
                  </a:lnTo>
                  <a:lnTo>
                    <a:pt x="14452" y="5180533"/>
                  </a:lnTo>
                  <a:lnTo>
                    <a:pt x="6946" y="5185778"/>
                  </a:lnTo>
                  <a:lnTo>
                    <a:pt x="1866" y="5193754"/>
                  </a:lnTo>
                  <a:lnTo>
                    <a:pt x="0" y="5203863"/>
                  </a:lnTo>
                  <a:lnTo>
                    <a:pt x="1866" y="5214163"/>
                  </a:lnTo>
                  <a:lnTo>
                    <a:pt x="6946" y="5222608"/>
                  </a:lnTo>
                  <a:lnTo>
                    <a:pt x="14452" y="5228310"/>
                  </a:lnTo>
                  <a:lnTo>
                    <a:pt x="23634" y="5230406"/>
                  </a:lnTo>
                  <a:lnTo>
                    <a:pt x="32131" y="5228310"/>
                  </a:lnTo>
                  <a:lnTo>
                    <a:pt x="39293" y="5222608"/>
                  </a:lnTo>
                  <a:lnTo>
                    <a:pt x="44246" y="5214163"/>
                  </a:lnTo>
                  <a:lnTo>
                    <a:pt x="46088" y="5203863"/>
                  </a:lnTo>
                  <a:close/>
                </a:path>
                <a:path w="46354" h="5230495">
                  <a:moveTo>
                    <a:pt x="46088" y="5044605"/>
                  </a:moveTo>
                  <a:lnTo>
                    <a:pt x="44246" y="5034496"/>
                  </a:lnTo>
                  <a:lnTo>
                    <a:pt x="39293" y="5026507"/>
                  </a:lnTo>
                  <a:lnTo>
                    <a:pt x="32131" y="5021262"/>
                  </a:lnTo>
                  <a:lnTo>
                    <a:pt x="23634" y="5019370"/>
                  </a:lnTo>
                  <a:lnTo>
                    <a:pt x="14452" y="5021262"/>
                  </a:lnTo>
                  <a:lnTo>
                    <a:pt x="6946" y="5026507"/>
                  </a:lnTo>
                  <a:lnTo>
                    <a:pt x="1866" y="5034496"/>
                  </a:lnTo>
                  <a:lnTo>
                    <a:pt x="0" y="5044605"/>
                  </a:lnTo>
                  <a:lnTo>
                    <a:pt x="1866" y="5054905"/>
                  </a:lnTo>
                  <a:lnTo>
                    <a:pt x="6946" y="5063350"/>
                  </a:lnTo>
                  <a:lnTo>
                    <a:pt x="14452" y="5069052"/>
                  </a:lnTo>
                  <a:lnTo>
                    <a:pt x="23634" y="5071148"/>
                  </a:lnTo>
                  <a:lnTo>
                    <a:pt x="32131" y="5069052"/>
                  </a:lnTo>
                  <a:lnTo>
                    <a:pt x="39293" y="5063350"/>
                  </a:lnTo>
                  <a:lnTo>
                    <a:pt x="44246" y="5054905"/>
                  </a:lnTo>
                  <a:lnTo>
                    <a:pt x="46088" y="5044605"/>
                  </a:lnTo>
                  <a:close/>
                </a:path>
                <a:path w="46354" h="5230495">
                  <a:moveTo>
                    <a:pt x="46088" y="4885334"/>
                  </a:moveTo>
                  <a:lnTo>
                    <a:pt x="44246" y="4875225"/>
                  </a:lnTo>
                  <a:lnTo>
                    <a:pt x="39293" y="4867249"/>
                  </a:lnTo>
                  <a:lnTo>
                    <a:pt x="32131" y="4862004"/>
                  </a:lnTo>
                  <a:lnTo>
                    <a:pt x="23634" y="4860112"/>
                  </a:lnTo>
                  <a:lnTo>
                    <a:pt x="14452" y="4862004"/>
                  </a:lnTo>
                  <a:lnTo>
                    <a:pt x="6946" y="4867249"/>
                  </a:lnTo>
                  <a:lnTo>
                    <a:pt x="1866" y="4875225"/>
                  </a:lnTo>
                  <a:lnTo>
                    <a:pt x="0" y="4885334"/>
                  </a:lnTo>
                  <a:lnTo>
                    <a:pt x="1866" y="4895634"/>
                  </a:lnTo>
                  <a:lnTo>
                    <a:pt x="6946" y="4904067"/>
                  </a:lnTo>
                  <a:lnTo>
                    <a:pt x="14452" y="4909769"/>
                  </a:lnTo>
                  <a:lnTo>
                    <a:pt x="23634" y="4911864"/>
                  </a:lnTo>
                  <a:lnTo>
                    <a:pt x="32131" y="4909769"/>
                  </a:lnTo>
                  <a:lnTo>
                    <a:pt x="39293" y="4904067"/>
                  </a:lnTo>
                  <a:lnTo>
                    <a:pt x="44246" y="4895634"/>
                  </a:lnTo>
                  <a:lnTo>
                    <a:pt x="46088" y="4885334"/>
                  </a:lnTo>
                  <a:close/>
                </a:path>
                <a:path w="46354" h="5230495">
                  <a:moveTo>
                    <a:pt x="46088" y="345020"/>
                  </a:moveTo>
                  <a:lnTo>
                    <a:pt x="44246" y="334670"/>
                  </a:lnTo>
                  <a:lnTo>
                    <a:pt x="39293" y="326237"/>
                  </a:lnTo>
                  <a:lnTo>
                    <a:pt x="32131" y="320560"/>
                  </a:lnTo>
                  <a:lnTo>
                    <a:pt x="23622" y="318477"/>
                  </a:lnTo>
                  <a:lnTo>
                    <a:pt x="14452" y="320560"/>
                  </a:lnTo>
                  <a:lnTo>
                    <a:pt x="6946" y="326237"/>
                  </a:lnTo>
                  <a:lnTo>
                    <a:pt x="1866" y="334670"/>
                  </a:lnTo>
                  <a:lnTo>
                    <a:pt x="0" y="345020"/>
                  </a:lnTo>
                  <a:lnTo>
                    <a:pt x="1866" y="355282"/>
                  </a:lnTo>
                  <a:lnTo>
                    <a:pt x="6946" y="363728"/>
                  </a:lnTo>
                  <a:lnTo>
                    <a:pt x="14452" y="369455"/>
                  </a:lnTo>
                  <a:lnTo>
                    <a:pt x="23622" y="371563"/>
                  </a:lnTo>
                  <a:lnTo>
                    <a:pt x="32131" y="369455"/>
                  </a:lnTo>
                  <a:lnTo>
                    <a:pt x="39293" y="363728"/>
                  </a:lnTo>
                  <a:lnTo>
                    <a:pt x="44246" y="355282"/>
                  </a:lnTo>
                  <a:lnTo>
                    <a:pt x="46088" y="345020"/>
                  </a:lnTo>
                  <a:close/>
                </a:path>
                <a:path w="46354" h="5230495">
                  <a:moveTo>
                    <a:pt x="46088" y="185775"/>
                  </a:moveTo>
                  <a:lnTo>
                    <a:pt x="44246" y="175437"/>
                  </a:lnTo>
                  <a:lnTo>
                    <a:pt x="39293" y="167005"/>
                  </a:lnTo>
                  <a:lnTo>
                    <a:pt x="32131" y="161315"/>
                  </a:lnTo>
                  <a:lnTo>
                    <a:pt x="23622" y="159245"/>
                  </a:lnTo>
                  <a:lnTo>
                    <a:pt x="14452" y="161315"/>
                  </a:lnTo>
                  <a:lnTo>
                    <a:pt x="6946" y="167005"/>
                  </a:lnTo>
                  <a:lnTo>
                    <a:pt x="1866" y="175437"/>
                  </a:lnTo>
                  <a:lnTo>
                    <a:pt x="0" y="185775"/>
                  </a:lnTo>
                  <a:lnTo>
                    <a:pt x="1866" y="196049"/>
                  </a:lnTo>
                  <a:lnTo>
                    <a:pt x="6946" y="204495"/>
                  </a:lnTo>
                  <a:lnTo>
                    <a:pt x="14452" y="210210"/>
                  </a:lnTo>
                  <a:lnTo>
                    <a:pt x="23622" y="212318"/>
                  </a:lnTo>
                  <a:lnTo>
                    <a:pt x="32131" y="210210"/>
                  </a:lnTo>
                  <a:lnTo>
                    <a:pt x="39293" y="204495"/>
                  </a:lnTo>
                  <a:lnTo>
                    <a:pt x="44246" y="196049"/>
                  </a:lnTo>
                  <a:lnTo>
                    <a:pt x="46088" y="185775"/>
                  </a:lnTo>
                  <a:close/>
                </a:path>
                <a:path w="46354" h="5230495">
                  <a:moveTo>
                    <a:pt x="46088" y="26543"/>
                  </a:moveTo>
                  <a:lnTo>
                    <a:pt x="44246" y="16192"/>
                  </a:lnTo>
                  <a:lnTo>
                    <a:pt x="39293" y="7759"/>
                  </a:lnTo>
                  <a:lnTo>
                    <a:pt x="32131" y="2082"/>
                  </a:lnTo>
                  <a:lnTo>
                    <a:pt x="23622" y="0"/>
                  </a:lnTo>
                  <a:lnTo>
                    <a:pt x="14452" y="2082"/>
                  </a:lnTo>
                  <a:lnTo>
                    <a:pt x="6946" y="7759"/>
                  </a:lnTo>
                  <a:lnTo>
                    <a:pt x="1866" y="16192"/>
                  </a:lnTo>
                  <a:lnTo>
                    <a:pt x="0" y="26543"/>
                  </a:lnTo>
                  <a:lnTo>
                    <a:pt x="1866" y="36804"/>
                  </a:lnTo>
                  <a:lnTo>
                    <a:pt x="6946" y="45250"/>
                  </a:lnTo>
                  <a:lnTo>
                    <a:pt x="14452" y="50977"/>
                  </a:lnTo>
                  <a:lnTo>
                    <a:pt x="23622" y="53073"/>
                  </a:lnTo>
                  <a:lnTo>
                    <a:pt x="32131" y="50977"/>
                  </a:lnTo>
                  <a:lnTo>
                    <a:pt x="39293" y="45250"/>
                  </a:lnTo>
                  <a:lnTo>
                    <a:pt x="44246" y="36804"/>
                  </a:lnTo>
                  <a:lnTo>
                    <a:pt x="46088" y="2654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2566" y="196850"/>
          <a:ext cx="3613784" cy="28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309880" indent="1270">
                        <a:lnSpc>
                          <a:spcPts val="235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29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09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016495" y="658368"/>
            <a:ext cx="3531235" cy="963294"/>
            <a:chOff x="7016495" y="658368"/>
            <a:chExt cx="3531235" cy="963294"/>
          </a:xfrm>
        </p:grpSpPr>
        <p:sp>
          <p:nvSpPr>
            <p:cNvPr id="4" name="object 4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2946400" y="0"/>
                  </a:moveTo>
                  <a:lnTo>
                    <a:pt x="564896" y="0"/>
                  </a:lnTo>
                  <a:lnTo>
                    <a:pt x="513470" y="1927"/>
                  </a:lnTo>
                  <a:lnTo>
                    <a:pt x="463340" y="7600"/>
                  </a:lnTo>
                  <a:lnTo>
                    <a:pt x="414704" y="16850"/>
                  </a:lnTo>
                  <a:lnTo>
                    <a:pt x="367763" y="29512"/>
                  </a:lnTo>
                  <a:lnTo>
                    <a:pt x="322714" y="45418"/>
                  </a:lnTo>
                  <a:lnTo>
                    <a:pt x="279757" y="64403"/>
                  </a:lnTo>
                  <a:lnTo>
                    <a:pt x="239092" y="86299"/>
                  </a:lnTo>
                  <a:lnTo>
                    <a:pt x="200917" y="110940"/>
                  </a:lnTo>
                  <a:lnTo>
                    <a:pt x="165433" y="138160"/>
                  </a:lnTo>
                  <a:lnTo>
                    <a:pt x="132838" y="167791"/>
                  </a:lnTo>
                  <a:lnTo>
                    <a:pt x="103331" y="199668"/>
                  </a:lnTo>
                  <a:lnTo>
                    <a:pt x="77112" y="233623"/>
                  </a:lnTo>
                  <a:lnTo>
                    <a:pt x="54380" y="269490"/>
                  </a:lnTo>
                  <a:lnTo>
                    <a:pt x="35334" y="307103"/>
                  </a:lnTo>
                  <a:lnTo>
                    <a:pt x="20174" y="346295"/>
                  </a:lnTo>
                  <a:lnTo>
                    <a:pt x="9099" y="386899"/>
                  </a:lnTo>
                  <a:lnTo>
                    <a:pt x="2308" y="428749"/>
                  </a:lnTo>
                  <a:lnTo>
                    <a:pt x="0" y="471677"/>
                  </a:lnTo>
                  <a:lnTo>
                    <a:pt x="2308" y="514606"/>
                  </a:lnTo>
                  <a:lnTo>
                    <a:pt x="9099" y="556456"/>
                  </a:lnTo>
                  <a:lnTo>
                    <a:pt x="20174" y="597060"/>
                  </a:lnTo>
                  <a:lnTo>
                    <a:pt x="35334" y="636252"/>
                  </a:lnTo>
                  <a:lnTo>
                    <a:pt x="54380" y="673865"/>
                  </a:lnTo>
                  <a:lnTo>
                    <a:pt x="77112" y="709732"/>
                  </a:lnTo>
                  <a:lnTo>
                    <a:pt x="103331" y="743687"/>
                  </a:lnTo>
                  <a:lnTo>
                    <a:pt x="132838" y="775564"/>
                  </a:lnTo>
                  <a:lnTo>
                    <a:pt x="165433" y="805195"/>
                  </a:lnTo>
                  <a:lnTo>
                    <a:pt x="200917" y="832415"/>
                  </a:lnTo>
                  <a:lnTo>
                    <a:pt x="239092" y="857056"/>
                  </a:lnTo>
                  <a:lnTo>
                    <a:pt x="279757" y="878952"/>
                  </a:lnTo>
                  <a:lnTo>
                    <a:pt x="322714" y="897937"/>
                  </a:lnTo>
                  <a:lnTo>
                    <a:pt x="367763" y="913843"/>
                  </a:lnTo>
                  <a:lnTo>
                    <a:pt x="414704" y="926505"/>
                  </a:lnTo>
                  <a:lnTo>
                    <a:pt x="463340" y="935755"/>
                  </a:lnTo>
                  <a:lnTo>
                    <a:pt x="513470" y="941428"/>
                  </a:lnTo>
                  <a:lnTo>
                    <a:pt x="564896" y="943355"/>
                  </a:lnTo>
                  <a:lnTo>
                    <a:pt x="2946400" y="943355"/>
                  </a:lnTo>
                  <a:lnTo>
                    <a:pt x="2997825" y="941428"/>
                  </a:lnTo>
                  <a:lnTo>
                    <a:pt x="3047955" y="935755"/>
                  </a:lnTo>
                  <a:lnTo>
                    <a:pt x="3096591" y="926505"/>
                  </a:lnTo>
                  <a:lnTo>
                    <a:pt x="3143532" y="913843"/>
                  </a:lnTo>
                  <a:lnTo>
                    <a:pt x="3188581" y="897937"/>
                  </a:lnTo>
                  <a:lnTo>
                    <a:pt x="3231538" y="878952"/>
                  </a:lnTo>
                  <a:lnTo>
                    <a:pt x="3272203" y="857056"/>
                  </a:lnTo>
                  <a:lnTo>
                    <a:pt x="3310378" y="832415"/>
                  </a:lnTo>
                  <a:lnTo>
                    <a:pt x="3345862" y="805195"/>
                  </a:lnTo>
                  <a:lnTo>
                    <a:pt x="3378457" y="775564"/>
                  </a:lnTo>
                  <a:lnTo>
                    <a:pt x="3407964" y="743687"/>
                  </a:lnTo>
                  <a:lnTo>
                    <a:pt x="3434183" y="709732"/>
                  </a:lnTo>
                  <a:lnTo>
                    <a:pt x="3456915" y="673865"/>
                  </a:lnTo>
                  <a:lnTo>
                    <a:pt x="3475961" y="636252"/>
                  </a:lnTo>
                  <a:lnTo>
                    <a:pt x="3491121" y="597060"/>
                  </a:lnTo>
                  <a:lnTo>
                    <a:pt x="3502196" y="556456"/>
                  </a:lnTo>
                  <a:lnTo>
                    <a:pt x="3508987" y="514606"/>
                  </a:lnTo>
                  <a:lnTo>
                    <a:pt x="3511296" y="471677"/>
                  </a:lnTo>
                  <a:lnTo>
                    <a:pt x="3508987" y="428749"/>
                  </a:lnTo>
                  <a:lnTo>
                    <a:pt x="3502196" y="386899"/>
                  </a:lnTo>
                  <a:lnTo>
                    <a:pt x="3491121" y="346295"/>
                  </a:lnTo>
                  <a:lnTo>
                    <a:pt x="3475961" y="307103"/>
                  </a:lnTo>
                  <a:lnTo>
                    <a:pt x="3456915" y="269490"/>
                  </a:lnTo>
                  <a:lnTo>
                    <a:pt x="3434183" y="233623"/>
                  </a:lnTo>
                  <a:lnTo>
                    <a:pt x="3407964" y="199668"/>
                  </a:lnTo>
                  <a:lnTo>
                    <a:pt x="3378457" y="167791"/>
                  </a:lnTo>
                  <a:lnTo>
                    <a:pt x="3345862" y="138160"/>
                  </a:lnTo>
                  <a:lnTo>
                    <a:pt x="3310378" y="110940"/>
                  </a:lnTo>
                  <a:lnTo>
                    <a:pt x="3272203" y="86299"/>
                  </a:lnTo>
                  <a:lnTo>
                    <a:pt x="3231538" y="64403"/>
                  </a:lnTo>
                  <a:lnTo>
                    <a:pt x="3188581" y="45418"/>
                  </a:lnTo>
                  <a:lnTo>
                    <a:pt x="3143532" y="29512"/>
                  </a:lnTo>
                  <a:lnTo>
                    <a:pt x="3096591" y="16850"/>
                  </a:lnTo>
                  <a:lnTo>
                    <a:pt x="3047955" y="7600"/>
                  </a:lnTo>
                  <a:lnTo>
                    <a:pt x="2997825" y="1927"/>
                  </a:lnTo>
                  <a:lnTo>
                    <a:pt x="294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6401" y="668274"/>
              <a:ext cx="3511550" cy="943610"/>
            </a:xfrm>
            <a:custGeom>
              <a:avLst/>
              <a:gdLst/>
              <a:ahLst/>
              <a:cxnLst/>
              <a:rect l="l" t="t" r="r" b="b"/>
              <a:pathLst>
                <a:path w="3511550" h="943610">
                  <a:moveTo>
                    <a:pt x="564896" y="0"/>
                  </a:moveTo>
                  <a:lnTo>
                    <a:pt x="2946400" y="0"/>
                  </a:lnTo>
                  <a:lnTo>
                    <a:pt x="2997825" y="1927"/>
                  </a:lnTo>
                  <a:lnTo>
                    <a:pt x="3047955" y="7600"/>
                  </a:lnTo>
                  <a:lnTo>
                    <a:pt x="3096591" y="16850"/>
                  </a:lnTo>
                  <a:lnTo>
                    <a:pt x="3143532" y="29512"/>
                  </a:lnTo>
                  <a:lnTo>
                    <a:pt x="3188581" y="45418"/>
                  </a:lnTo>
                  <a:lnTo>
                    <a:pt x="3231538" y="64403"/>
                  </a:lnTo>
                  <a:lnTo>
                    <a:pt x="3272203" y="86299"/>
                  </a:lnTo>
                  <a:lnTo>
                    <a:pt x="3310378" y="110940"/>
                  </a:lnTo>
                  <a:lnTo>
                    <a:pt x="3345862" y="138160"/>
                  </a:lnTo>
                  <a:lnTo>
                    <a:pt x="3378457" y="167791"/>
                  </a:lnTo>
                  <a:lnTo>
                    <a:pt x="3407964" y="199668"/>
                  </a:lnTo>
                  <a:lnTo>
                    <a:pt x="3434183" y="233623"/>
                  </a:lnTo>
                  <a:lnTo>
                    <a:pt x="3456915" y="269490"/>
                  </a:lnTo>
                  <a:lnTo>
                    <a:pt x="3475961" y="307103"/>
                  </a:lnTo>
                  <a:lnTo>
                    <a:pt x="3491121" y="346295"/>
                  </a:lnTo>
                  <a:lnTo>
                    <a:pt x="3502196" y="386899"/>
                  </a:lnTo>
                  <a:lnTo>
                    <a:pt x="3508987" y="428749"/>
                  </a:lnTo>
                  <a:lnTo>
                    <a:pt x="3511296" y="471677"/>
                  </a:lnTo>
                  <a:lnTo>
                    <a:pt x="3508987" y="514606"/>
                  </a:lnTo>
                  <a:lnTo>
                    <a:pt x="3502196" y="556456"/>
                  </a:lnTo>
                  <a:lnTo>
                    <a:pt x="3491121" y="597060"/>
                  </a:lnTo>
                  <a:lnTo>
                    <a:pt x="3475961" y="636252"/>
                  </a:lnTo>
                  <a:lnTo>
                    <a:pt x="3456915" y="673865"/>
                  </a:lnTo>
                  <a:lnTo>
                    <a:pt x="3434183" y="709732"/>
                  </a:lnTo>
                  <a:lnTo>
                    <a:pt x="3407964" y="743687"/>
                  </a:lnTo>
                  <a:lnTo>
                    <a:pt x="3378457" y="775564"/>
                  </a:lnTo>
                  <a:lnTo>
                    <a:pt x="3345862" y="805195"/>
                  </a:lnTo>
                  <a:lnTo>
                    <a:pt x="3310378" y="832415"/>
                  </a:lnTo>
                  <a:lnTo>
                    <a:pt x="3272203" y="857056"/>
                  </a:lnTo>
                  <a:lnTo>
                    <a:pt x="3231538" y="878952"/>
                  </a:lnTo>
                  <a:lnTo>
                    <a:pt x="3188581" y="897937"/>
                  </a:lnTo>
                  <a:lnTo>
                    <a:pt x="3143532" y="913843"/>
                  </a:lnTo>
                  <a:lnTo>
                    <a:pt x="3096591" y="926505"/>
                  </a:lnTo>
                  <a:lnTo>
                    <a:pt x="3047955" y="935755"/>
                  </a:lnTo>
                  <a:lnTo>
                    <a:pt x="2997825" y="941428"/>
                  </a:lnTo>
                  <a:lnTo>
                    <a:pt x="2946400" y="943355"/>
                  </a:lnTo>
                  <a:lnTo>
                    <a:pt x="564896" y="943355"/>
                  </a:lnTo>
                  <a:lnTo>
                    <a:pt x="513470" y="941428"/>
                  </a:lnTo>
                  <a:lnTo>
                    <a:pt x="463340" y="935755"/>
                  </a:lnTo>
                  <a:lnTo>
                    <a:pt x="414704" y="926505"/>
                  </a:lnTo>
                  <a:lnTo>
                    <a:pt x="367763" y="913843"/>
                  </a:lnTo>
                  <a:lnTo>
                    <a:pt x="322714" y="897937"/>
                  </a:lnTo>
                  <a:lnTo>
                    <a:pt x="279757" y="878952"/>
                  </a:lnTo>
                  <a:lnTo>
                    <a:pt x="239092" y="857056"/>
                  </a:lnTo>
                  <a:lnTo>
                    <a:pt x="200917" y="832415"/>
                  </a:lnTo>
                  <a:lnTo>
                    <a:pt x="165433" y="805195"/>
                  </a:lnTo>
                  <a:lnTo>
                    <a:pt x="132838" y="775564"/>
                  </a:lnTo>
                  <a:lnTo>
                    <a:pt x="103331" y="743687"/>
                  </a:lnTo>
                  <a:lnTo>
                    <a:pt x="77112" y="709732"/>
                  </a:lnTo>
                  <a:lnTo>
                    <a:pt x="54380" y="673865"/>
                  </a:lnTo>
                  <a:lnTo>
                    <a:pt x="35334" y="636252"/>
                  </a:lnTo>
                  <a:lnTo>
                    <a:pt x="20174" y="597060"/>
                  </a:lnTo>
                  <a:lnTo>
                    <a:pt x="9099" y="556456"/>
                  </a:lnTo>
                  <a:lnTo>
                    <a:pt x="2308" y="514606"/>
                  </a:lnTo>
                  <a:lnTo>
                    <a:pt x="0" y="471677"/>
                  </a:lnTo>
                  <a:lnTo>
                    <a:pt x="2308" y="428749"/>
                  </a:lnTo>
                  <a:lnTo>
                    <a:pt x="9099" y="386899"/>
                  </a:lnTo>
                  <a:lnTo>
                    <a:pt x="20174" y="346295"/>
                  </a:lnTo>
                  <a:lnTo>
                    <a:pt x="35334" y="307103"/>
                  </a:lnTo>
                  <a:lnTo>
                    <a:pt x="54380" y="269490"/>
                  </a:lnTo>
                  <a:lnTo>
                    <a:pt x="77112" y="233623"/>
                  </a:lnTo>
                  <a:lnTo>
                    <a:pt x="103331" y="199668"/>
                  </a:lnTo>
                  <a:lnTo>
                    <a:pt x="132838" y="167791"/>
                  </a:lnTo>
                  <a:lnTo>
                    <a:pt x="165433" y="138160"/>
                  </a:lnTo>
                  <a:lnTo>
                    <a:pt x="200917" y="110940"/>
                  </a:lnTo>
                  <a:lnTo>
                    <a:pt x="239092" y="86299"/>
                  </a:lnTo>
                  <a:lnTo>
                    <a:pt x="279757" y="64403"/>
                  </a:lnTo>
                  <a:lnTo>
                    <a:pt x="322714" y="45418"/>
                  </a:lnTo>
                  <a:lnTo>
                    <a:pt x="367763" y="29512"/>
                  </a:lnTo>
                  <a:lnTo>
                    <a:pt x="414704" y="16850"/>
                  </a:lnTo>
                  <a:lnTo>
                    <a:pt x="463340" y="7600"/>
                  </a:lnTo>
                  <a:lnTo>
                    <a:pt x="513470" y="1927"/>
                  </a:lnTo>
                  <a:lnTo>
                    <a:pt x="564896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1030" y="302463"/>
            <a:ext cx="156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Ready</a:t>
            </a:r>
            <a:r>
              <a:rPr sz="1800" b="1" spc="-7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4467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6990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2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017" y="395516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7061" y="3475990"/>
            <a:ext cx="1811020" cy="568960"/>
            <a:chOff x="2147061" y="3475990"/>
            <a:chExt cx="1811020" cy="568960"/>
          </a:xfrm>
        </p:grpSpPr>
        <p:sp>
          <p:nvSpPr>
            <p:cNvPr id="12" name="object 12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221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803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1744" y="3794759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29" h="650875">
                <a:moveTo>
                  <a:pt x="410082" y="0"/>
                </a:moveTo>
                <a:lnTo>
                  <a:pt x="45592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7" y="622887"/>
                </a:lnTo>
                <a:lnTo>
                  <a:pt x="13366" y="637381"/>
                </a:lnTo>
                <a:lnTo>
                  <a:pt x="27860" y="647160"/>
                </a:lnTo>
                <a:lnTo>
                  <a:pt x="45592" y="650747"/>
                </a:lnTo>
                <a:lnTo>
                  <a:pt x="410082" y="650747"/>
                </a:lnTo>
                <a:lnTo>
                  <a:pt x="427815" y="647160"/>
                </a:lnTo>
                <a:lnTo>
                  <a:pt x="442309" y="637381"/>
                </a:lnTo>
                <a:lnTo>
                  <a:pt x="452088" y="622887"/>
                </a:lnTo>
                <a:lnTo>
                  <a:pt x="455675" y="605154"/>
                </a:lnTo>
                <a:lnTo>
                  <a:pt x="455675" y="45592"/>
                </a:lnTo>
                <a:lnTo>
                  <a:pt x="452088" y="27860"/>
                </a:lnTo>
                <a:lnTo>
                  <a:pt x="442309" y="13366"/>
                </a:lnTo>
                <a:lnTo>
                  <a:pt x="427815" y="3587"/>
                </a:lnTo>
                <a:lnTo>
                  <a:pt x="41008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0379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74338" y="3475990"/>
            <a:ext cx="1812925" cy="568960"/>
            <a:chOff x="3974338" y="3475990"/>
            <a:chExt cx="1812925" cy="568960"/>
          </a:xfrm>
        </p:grpSpPr>
        <p:sp>
          <p:nvSpPr>
            <p:cNvPr id="18" name="object 18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60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60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4498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60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60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55946" y="3494913"/>
            <a:ext cx="44830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0054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7"/>
                </a:lnTo>
                <a:lnTo>
                  <a:pt x="408685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2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51852" y="395765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01614" y="3475990"/>
            <a:ext cx="1812925" cy="568960"/>
            <a:chOff x="5801614" y="3475990"/>
            <a:chExt cx="1812925" cy="568960"/>
          </a:xfrm>
        </p:grpSpPr>
        <p:sp>
          <p:nvSpPr>
            <p:cNvPr id="24" name="object 24"/>
            <p:cNvSpPr/>
            <p:nvPr/>
          </p:nvSpPr>
          <p:spPr>
            <a:xfrm>
              <a:off x="5811774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59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39"/>
                  </a:lnTo>
                  <a:lnTo>
                    <a:pt x="1737359" y="548639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1774" y="348615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59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59" y="548639"/>
                  </a:lnTo>
                  <a:lnTo>
                    <a:pt x="54863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84111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83623" y="3794759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6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2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6" y="650747"/>
                </a:lnTo>
                <a:lnTo>
                  <a:pt x="408685" y="650747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2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84056" y="397713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86471" y="3476244"/>
            <a:ext cx="1811020" cy="568960"/>
            <a:chOff x="7586471" y="3476244"/>
            <a:chExt cx="1811020" cy="568960"/>
          </a:xfrm>
        </p:grpSpPr>
        <p:sp>
          <p:nvSpPr>
            <p:cNvPr id="30" name="object 30"/>
            <p:cNvSpPr/>
            <p:nvPr/>
          </p:nvSpPr>
          <p:spPr>
            <a:xfrm>
              <a:off x="7596377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6" y="0"/>
                  </a:moveTo>
                  <a:lnTo>
                    <a:pt x="54864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4" y="548639"/>
                  </a:lnTo>
                  <a:lnTo>
                    <a:pt x="1735836" y="548639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96377" y="348615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4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39"/>
                  </a:lnTo>
                  <a:lnTo>
                    <a:pt x="54864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67445" y="3494913"/>
            <a:ext cx="4476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6311" y="61569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1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8"/>
                </a:lnTo>
                <a:lnTo>
                  <a:pt x="408686" y="650748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1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8579" y="775843"/>
            <a:ext cx="2298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615695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30" h="650875">
                <a:moveTo>
                  <a:pt x="410108" y="0"/>
                </a:moveTo>
                <a:lnTo>
                  <a:pt x="45567" y="0"/>
                </a:lnTo>
                <a:lnTo>
                  <a:pt x="27828" y="3587"/>
                </a:lnTo>
                <a:lnTo>
                  <a:pt x="13344" y="13366"/>
                </a:lnTo>
                <a:lnTo>
                  <a:pt x="3580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0" y="622887"/>
                </a:lnTo>
                <a:lnTo>
                  <a:pt x="13344" y="637381"/>
                </a:lnTo>
                <a:lnTo>
                  <a:pt x="27828" y="647160"/>
                </a:lnTo>
                <a:lnTo>
                  <a:pt x="45567" y="650748"/>
                </a:lnTo>
                <a:lnTo>
                  <a:pt x="410108" y="650748"/>
                </a:lnTo>
                <a:lnTo>
                  <a:pt x="427847" y="647160"/>
                </a:lnTo>
                <a:lnTo>
                  <a:pt x="442331" y="637381"/>
                </a:lnTo>
                <a:lnTo>
                  <a:pt x="452095" y="622887"/>
                </a:lnTo>
                <a:lnTo>
                  <a:pt x="455676" y="605154"/>
                </a:lnTo>
                <a:lnTo>
                  <a:pt x="455676" y="45592"/>
                </a:lnTo>
                <a:lnTo>
                  <a:pt x="452095" y="27860"/>
                </a:lnTo>
                <a:lnTo>
                  <a:pt x="442331" y="13366"/>
                </a:lnTo>
                <a:lnTo>
                  <a:pt x="427847" y="3587"/>
                </a:lnTo>
                <a:lnTo>
                  <a:pt x="41010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886" y="775843"/>
            <a:ext cx="2298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8905" y="296925"/>
            <a:ext cx="1811020" cy="568960"/>
            <a:chOff x="898905" y="296925"/>
            <a:chExt cx="1811020" cy="568960"/>
          </a:xfrm>
        </p:grpSpPr>
        <p:sp>
          <p:nvSpPr>
            <p:cNvPr id="7" name="object 7"/>
            <p:cNvSpPr/>
            <p:nvPr/>
          </p:nvSpPr>
          <p:spPr>
            <a:xfrm>
              <a:off x="909065" y="307085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40">
                  <a:moveTo>
                    <a:pt x="1735836" y="0"/>
                  </a:moveTo>
                  <a:lnTo>
                    <a:pt x="54864" y="0"/>
                  </a:lnTo>
                  <a:lnTo>
                    <a:pt x="33507" y="4304"/>
                  </a:lnTo>
                  <a:lnTo>
                    <a:pt x="16068" y="16049"/>
                  </a:lnTo>
                  <a:lnTo>
                    <a:pt x="4311" y="33486"/>
                  </a:lnTo>
                  <a:lnTo>
                    <a:pt x="0" y="54864"/>
                  </a:lnTo>
                  <a:lnTo>
                    <a:pt x="0" y="493776"/>
                  </a:lnTo>
                  <a:lnTo>
                    <a:pt x="4311" y="515153"/>
                  </a:lnTo>
                  <a:lnTo>
                    <a:pt x="16068" y="532590"/>
                  </a:lnTo>
                  <a:lnTo>
                    <a:pt x="33507" y="544335"/>
                  </a:lnTo>
                  <a:lnTo>
                    <a:pt x="54864" y="548640"/>
                  </a:lnTo>
                  <a:lnTo>
                    <a:pt x="1735836" y="548640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6"/>
                  </a:lnTo>
                  <a:lnTo>
                    <a:pt x="1790700" y="54864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9065" y="307085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40">
                  <a:moveTo>
                    <a:pt x="0" y="54864"/>
                  </a:moveTo>
                  <a:lnTo>
                    <a:pt x="4311" y="33486"/>
                  </a:lnTo>
                  <a:lnTo>
                    <a:pt x="16068" y="16049"/>
                  </a:lnTo>
                  <a:lnTo>
                    <a:pt x="33507" y="4304"/>
                  </a:lnTo>
                  <a:lnTo>
                    <a:pt x="54864" y="0"/>
                  </a:lnTo>
                  <a:lnTo>
                    <a:pt x="1735836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4"/>
                  </a:lnTo>
                  <a:lnTo>
                    <a:pt x="1790700" y="493776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6" y="548640"/>
                  </a:lnTo>
                  <a:lnTo>
                    <a:pt x="54864" y="548640"/>
                  </a:lnTo>
                  <a:lnTo>
                    <a:pt x="33507" y="544335"/>
                  </a:lnTo>
                  <a:lnTo>
                    <a:pt x="16068" y="532590"/>
                  </a:lnTo>
                  <a:lnTo>
                    <a:pt x="4311" y="515153"/>
                  </a:lnTo>
                  <a:lnTo>
                    <a:pt x="0" y="493776"/>
                  </a:lnTo>
                  <a:lnTo>
                    <a:pt x="0" y="54864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79625" y="315290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23588" y="615695"/>
            <a:ext cx="455930" cy="650875"/>
          </a:xfrm>
          <a:custGeom>
            <a:avLst/>
            <a:gdLst/>
            <a:ahLst/>
            <a:cxnLst/>
            <a:rect l="l" t="t" r="r" b="b"/>
            <a:pathLst>
              <a:path w="455929" h="650875">
                <a:moveTo>
                  <a:pt x="410083" y="0"/>
                </a:moveTo>
                <a:lnTo>
                  <a:pt x="45592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2"/>
                </a:lnTo>
                <a:lnTo>
                  <a:pt x="0" y="605154"/>
                </a:lnTo>
                <a:lnTo>
                  <a:pt x="3587" y="622887"/>
                </a:lnTo>
                <a:lnTo>
                  <a:pt x="13366" y="637381"/>
                </a:lnTo>
                <a:lnTo>
                  <a:pt x="27860" y="647160"/>
                </a:lnTo>
                <a:lnTo>
                  <a:pt x="45592" y="650748"/>
                </a:lnTo>
                <a:lnTo>
                  <a:pt x="410083" y="650748"/>
                </a:lnTo>
                <a:lnTo>
                  <a:pt x="427815" y="647160"/>
                </a:lnTo>
                <a:lnTo>
                  <a:pt x="442309" y="637381"/>
                </a:lnTo>
                <a:lnTo>
                  <a:pt x="452088" y="622887"/>
                </a:lnTo>
                <a:lnTo>
                  <a:pt x="455675" y="605154"/>
                </a:lnTo>
                <a:lnTo>
                  <a:pt x="455675" y="45592"/>
                </a:lnTo>
                <a:lnTo>
                  <a:pt x="452088" y="27860"/>
                </a:lnTo>
                <a:lnTo>
                  <a:pt x="442309" y="13366"/>
                </a:lnTo>
                <a:lnTo>
                  <a:pt x="427815" y="3587"/>
                </a:lnTo>
                <a:lnTo>
                  <a:pt x="41008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31970" y="778891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6182" y="296925"/>
            <a:ext cx="1812925" cy="568960"/>
            <a:chOff x="2726182" y="296925"/>
            <a:chExt cx="1812925" cy="568960"/>
          </a:xfrm>
        </p:grpSpPr>
        <p:sp>
          <p:nvSpPr>
            <p:cNvPr id="13" name="object 13"/>
            <p:cNvSpPr/>
            <p:nvPr/>
          </p:nvSpPr>
          <p:spPr>
            <a:xfrm>
              <a:off x="2736342" y="307085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40">
                  <a:moveTo>
                    <a:pt x="1737359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4"/>
                  </a:lnTo>
                  <a:lnTo>
                    <a:pt x="0" y="493776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40"/>
                  </a:lnTo>
                  <a:lnTo>
                    <a:pt x="1737359" y="548640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3" y="493776"/>
                  </a:lnTo>
                  <a:lnTo>
                    <a:pt x="1792223" y="54864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6342" y="307085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40">
                  <a:moveTo>
                    <a:pt x="0" y="54864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7359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3" y="54864"/>
                  </a:lnTo>
                  <a:lnTo>
                    <a:pt x="1792223" y="493776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59" y="548640"/>
                  </a:lnTo>
                  <a:lnTo>
                    <a:pt x="54863" y="548640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6"/>
                  </a:lnTo>
                  <a:lnTo>
                    <a:pt x="0" y="54864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07790" y="315290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2388" y="61569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6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1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8"/>
                </a:lnTo>
                <a:lnTo>
                  <a:pt x="408686" y="650748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2" y="605281"/>
                </a:lnTo>
                <a:lnTo>
                  <a:pt x="454152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03696" y="778891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53458" y="296925"/>
            <a:ext cx="1812925" cy="568960"/>
            <a:chOff x="4553458" y="296925"/>
            <a:chExt cx="1812925" cy="568960"/>
          </a:xfrm>
        </p:grpSpPr>
        <p:sp>
          <p:nvSpPr>
            <p:cNvPr id="19" name="object 19"/>
            <p:cNvSpPr/>
            <p:nvPr/>
          </p:nvSpPr>
          <p:spPr>
            <a:xfrm>
              <a:off x="4563618" y="307085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40">
                  <a:moveTo>
                    <a:pt x="1737360" y="0"/>
                  </a:moveTo>
                  <a:lnTo>
                    <a:pt x="54864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4"/>
                  </a:lnTo>
                  <a:lnTo>
                    <a:pt x="0" y="493776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4" y="548640"/>
                  </a:lnTo>
                  <a:lnTo>
                    <a:pt x="1737360" y="548640"/>
                  </a:lnTo>
                  <a:lnTo>
                    <a:pt x="1758737" y="544335"/>
                  </a:lnTo>
                  <a:lnTo>
                    <a:pt x="1776174" y="532590"/>
                  </a:lnTo>
                  <a:lnTo>
                    <a:pt x="1787919" y="515153"/>
                  </a:lnTo>
                  <a:lnTo>
                    <a:pt x="1792224" y="493776"/>
                  </a:lnTo>
                  <a:lnTo>
                    <a:pt x="1792224" y="54864"/>
                  </a:lnTo>
                  <a:lnTo>
                    <a:pt x="1787919" y="33486"/>
                  </a:lnTo>
                  <a:lnTo>
                    <a:pt x="1776174" y="16049"/>
                  </a:lnTo>
                  <a:lnTo>
                    <a:pt x="1758737" y="4304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3618" y="307085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40">
                  <a:moveTo>
                    <a:pt x="0" y="54864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4" y="0"/>
                  </a:lnTo>
                  <a:lnTo>
                    <a:pt x="1737360" y="0"/>
                  </a:lnTo>
                  <a:lnTo>
                    <a:pt x="1758737" y="4304"/>
                  </a:lnTo>
                  <a:lnTo>
                    <a:pt x="1776174" y="16049"/>
                  </a:lnTo>
                  <a:lnTo>
                    <a:pt x="1787919" y="33486"/>
                  </a:lnTo>
                  <a:lnTo>
                    <a:pt x="1792224" y="54864"/>
                  </a:lnTo>
                  <a:lnTo>
                    <a:pt x="1792224" y="493776"/>
                  </a:lnTo>
                  <a:lnTo>
                    <a:pt x="1787919" y="515153"/>
                  </a:lnTo>
                  <a:lnTo>
                    <a:pt x="1776174" y="532590"/>
                  </a:lnTo>
                  <a:lnTo>
                    <a:pt x="1758737" y="544335"/>
                  </a:lnTo>
                  <a:lnTo>
                    <a:pt x="1737360" y="548640"/>
                  </a:lnTo>
                  <a:lnTo>
                    <a:pt x="54864" y="548640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6"/>
                  </a:lnTo>
                  <a:lnTo>
                    <a:pt x="0" y="54864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35702" y="315290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35468" y="61569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5" y="0"/>
                </a:ln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605281"/>
                </a:lnTo>
                <a:lnTo>
                  <a:pt x="3567" y="622994"/>
                </a:lnTo>
                <a:lnTo>
                  <a:pt x="13303" y="637444"/>
                </a:lnTo>
                <a:lnTo>
                  <a:pt x="27753" y="647180"/>
                </a:lnTo>
                <a:lnTo>
                  <a:pt x="45465" y="650748"/>
                </a:lnTo>
                <a:lnTo>
                  <a:pt x="408685" y="650748"/>
                </a:lnTo>
                <a:lnTo>
                  <a:pt x="426398" y="647180"/>
                </a:lnTo>
                <a:lnTo>
                  <a:pt x="440848" y="637444"/>
                </a:lnTo>
                <a:lnTo>
                  <a:pt x="450584" y="622994"/>
                </a:lnTo>
                <a:lnTo>
                  <a:pt x="454151" y="605281"/>
                </a:lnTo>
                <a:lnTo>
                  <a:pt x="454151" y="45465"/>
                </a:lnTo>
                <a:lnTo>
                  <a:pt x="450584" y="27753"/>
                </a:lnTo>
                <a:lnTo>
                  <a:pt x="440848" y="13303"/>
                </a:lnTo>
                <a:lnTo>
                  <a:pt x="426398" y="3567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35900" y="797813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38315" y="297179"/>
            <a:ext cx="1811020" cy="568960"/>
            <a:chOff x="6338315" y="297179"/>
            <a:chExt cx="1811020" cy="568960"/>
          </a:xfrm>
        </p:grpSpPr>
        <p:sp>
          <p:nvSpPr>
            <p:cNvPr id="25" name="object 25"/>
            <p:cNvSpPr/>
            <p:nvPr/>
          </p:nvSpPr>
          <p:spPr>
            <a:xfrm>
              <a:off x="6348221" y="307085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40">
                  <a:moveTo>
                    <a:pt x="1735835" y="0"/>
                  </a:moveTo>
                  <a:lnTo>
                    <a:pt x="54863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4"/>
                  </a:lnTo>
                  <a:lnTo>
                    <a:pt x="0" y="493776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3" y="548640"/>
                  </a:lnTo>
                  <a:lnTo>
                    <a:pt x="1735835" y="548640"/>
                  </a:lnTo>
                  <a:lnTo>
                    <a:pt x="1757213" y="544335"/>
                  </a:lnTo>
                  <a:lnTo>
                    <a:pt x="1774650" y="532590"/>
                  </a:lnTo>
                  <a:lnTo>
                    <a:pt x="1786395" y="515153"/>
                  </a:lnTo>
                  <a:lnTo>
                    <a:pt x="1790700" y="493776"/>
                  </a:lnTo>
                  <a:lnTo>
                    <a:pt x="1790700" y="54864"/>
                  </a:lnTo>
                  <a:lnTo>
                    <a:pt x="1786395" y="33486"/>
                  </a:lnTo>
                  <a:lnTo>
                    <a:pt x="1774650" y="16049"/>
                  </a:lnTo>
                  <a:lnTo>
                    <a:pt x="1757213" y="4304"/>
                  </a:lnTo>
                  <a:lnTo>
                    <a:pt x="17358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8221" y="307085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40">
                  <a:moveTo>
                    <a:pt x="0" y="54864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1735835" y="0"/>
                  </a:lnTo>
                  <a:lnTo>
                    <a:pt x="1757213" y="4304"/>
                  </a:lnTo>
                  <a:lnTo>
                    <a:pt x="1774650" y="16049"/>
                  </a:lnTo>
                  <a:lnTo>
                    <a:pt x="1786395" y="33486"/>
                  </a:lnTo>
                  <a:lnTo>
                    <a:pt x="1790700" y="54864"/>
                  </a:lnTo>
                  <a:lnTo>
                    <a:pt x="1790700" y="493776"/>
                  </a:lnTo>
                  <a:lnTo>
                    <a:pt x="1786395" y="515153"/>
                  </a:lnTo>
                  <a:lnTo>
                    <a:pt x="1774650" y="532590"/>
                  </a:lnTo>
                  <a:lnTo>
                    <a:pt x="1757213" y="544335"/>
                  </a:lnTo>
                  <a:lnTo>
                    <a:pt x="1735835" y="548640"/>
                  </a:lnTo>
                  <a:lnTo>
                    <a:pt x="54863" y="548640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6"/>
                  </a:lnTo>
                  <a:lnTo>
                    <a:pt x="0" y="54864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19290" y="315290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36960" y="2469322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75282" y="1562513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1951" y="1162563"/>
            <a:ext cx="3831590" cy="1878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600" dirty="0">
                <a:latin typeface="Times New Roman"/>
                <a:cs typeface="Times New Roman"/>
              </a:rPr>
              <a:t>Turnaround Time (TAT)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AvgTAT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311275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60"/>
              </a:spcBef>
            </a:pPr>
            <a:r>
              <a:rPr sz="1600" dirty="0">
                <a:latin typeface="Times New Roman"/>
                <a:cs typeface="Times New Roman"/>
              </a:rPr>
              <a:t>WaitingTime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(WT)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</a:t>
            </a:r>
            <a:r>
              <a:rPr sz="1350" spc="37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r>
              <a:rPr sz="1350" spc="3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BT</a:t>
            </a:r>
            <a:endParaRPr sz="16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Avg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Times New Roman"/>
                <a:cs typeface="Times New Roman"/>
              </a:rPr>
              <a:t>B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272540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116596" y="2602992"/>
          <a:ext cx="6513829" cy="2803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6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5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1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203835" indent="-106680">
                        <a:lnSpc>
                          <a:spcPts val="235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</a:t>
                      </a:r>
                      <a:r>
                        <a:rPr sz="2000" b="1" spc="-10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val  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330200" indent="1270">
                        <a:lnSpc>
                          <a:spcPts val="235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</a:t>
                      </a:r>
                      <a:r>
                        <a:rPr sz="2000" b="1" spc="-15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2000" b="1" dirty="0">
                          <a:latin typeface="Gothic Uralic"/>
                          <a:cs typeface="Gothic Uralic"/>
                        </a:rPr>
                        <a:t>t  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860"/>
                        </a:lnSpc>
                        <a:spcBef>
                          <a:spcPts val="950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Completion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  <a:p>
                      <a:pPr marL="251460">
                        <a:lnSpc>
                          <a:spcPts val="186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</a:t>
                      </a: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(CT)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TAT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WT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4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375"/>
                        </a:lnSpc>
                        <a:spcBef>
                          <a:spcPts val="4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42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2375"/>
                        </a:lnSpc>
                        <a:spcBef>
                          <a:spcPts val="51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073910" y="5541975"/>
            <a:ext cx="604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TAT </a:t>
            </a:r>
            <a:r>
              <a:rPr sz="1800" b="1" dirty="0">
                <a:latin typeface="Gothic Uralic"/>
                <a:cs typeface="Gothic Uralic"/>
              </a:rPr>
              <a:t>= (8 + </a:t>
            </a:r>
            <a:r>
              <a:rPr sz="1800" b="1" spc="-5" dirty="0">
                <a:latin typeface="Gothic Uralic"/>
                <a:cs typeface="Gothic Uralic"/>
              </a:rPr>
              <a:t>11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19+23)/4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61/ </a:t>
            </a:r>
            <a:r>
              <a:rPr sz="1800" b="1" dirty="0">
                <a:latin typeface="Gothic Uralic"/>
                <a:cs typeface="Gothic Uralic"/>
              </a:rPr>
              <a:t>4 = </a:t>
            </a:r>
            <a:r>
              <a:rPr sz="1800" b="1" spc="-5" dirty="0">
                <a:latin typeface="Gothic Uralic"/>
                <a:cs typeface="Gothic Uralic"/>
              </a:rPr>
              <a:t>15.25</a:t>
            </a:r>
            <a:r>
              <a:rPr sz="1800" b="1" spc="-10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WT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(0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7+10 </a:t>
            </a:r>
            <a:r>
              <a:rPr sz="1800" b="1" dirty="0">
                <a:latin typeface="Gothic Uralic"/>
                <a:cs typeface="Gothic Uralic"/>
              </a:rPr>
              <a:t>+ </a:t>
            </a:r>
            <a:r>
              <a:rPr sz="1800" b="1" spc="-5" dirty="0">
                <a:latin typeface="Gothic Uralic"/>
                <a:cs typeface="Gothic Uralic"/>
              </a:rPr>
              <a:t>18) </a:t>
            </a:r>
            <a:r>
              <a:rPr sz="1800" b="1" dirty="0">
                <a:latin typeface="Gothic Uralic"/>
                <a:cs typeface="Gothic Uralic"/>
              </a:rPr>
              <a:t>/ 4 = 35/4 = </a:t>
            </a:r>
            <a:r>
              <a:rPr sz="1800" b="1" spc="-5" dirty="0">
                <a:latin typeface="Gothic Uralic"/>
                <a:cs typeface="Gothic Uralic"/>
              </a:rPr>
              <a:t>8.75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="" xmlns:a16="http://schemas.microsoft.com/office/drawing/2014/main" id="{147A7B89-3F6F-4EC3-97F6-8046BD728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3048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 smtClean="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/>
              <a:t>GMU – CS 571</a:t>
            </a:r>
            <a:endParaRPr kumimoji="0" lang="en-US" altLang="en-US" b="0"/>
          </a:p>
        </p:txBody>
      </p:sp>
      <p:sp>
        <p:nvSpPr>
          <p:cNvPr id="10243" name="Rectangle 19">
            <a:extLst>
              <a:ext uri="{FF2B5EF4-FFF2-40B4-BE49-F238E27FC236}">
                <a16:creationId xmlns="" xmlns:a16="http://schemas.microsoft.com/office/drawing/2014/main" id="{6E6DE6BE-ABBF-49A2-BA05-3A8E65411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944350"/>
            <a:ext cx="6815455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Single FIFO ready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No-preemptive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Not suitable for timesharing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Simple to implement and understand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="" xmlns:a16="http://schemas.microsoft.com/office/drawing/2014/main" id="{807E8E47-0B03-4893-9C7C-D123C3E4B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457201"/>
            <a:ext cx="8340725" cy="430887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First-Come, First-Served (FCFS) Scheduling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60646" y="201930"/>
            <a:ext cx="2722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Assignment</a:t>
            </a:r>
            <a:r>
              <a:rPr sz="2000" u="heavy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Questions</a:t>
            </a:r>
            <a:endParaRPr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6E5269-C6BA-449C-8FCA-ABD608E7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3555"/>
            <a:ext cx="10287000" cy="3343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C4BB822-B5B0-496B-B931-DC8E23C6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929632"/>
            <a:ext cx="442912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708640" cy="330148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6319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125" dirty="0">
                <a:latin typeface="Verdana"/>
                <a:cs typeface="Verdana"/>
              </a:rPr>
              <a:t>Concept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45" dirty="0">
                <a:latin typeface="Verdana"/>
                <a:cs typeface="Verdana"/>
              </a:rPr>
              <a:t>-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Allocate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process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with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smallest  </a:t>
            </a:r>
            <a:r>
              <a:rPr sz="2000" spc="-100" dirty="0">
                <a:latin typeface="Verdana"/>
                <a:cs typeface="Verdana"/>
              </a:rPr>
              <a:t>next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280" dirty="0">
                <a:latin typeface="Verdana"/>
                <a:cs typeface="Verdana"/>
              </a:rPr>
              <a:t> </a:t>
            </a:r>
            <a:r>
              <a:rPr sz="2000" spc="-180" dirty="0">
                <a:latin typeface="Verdana"/>
                <a:cs typeface="Verdana"/>
              </a:rPr>
              <a:t>burst.</a:t>
            </a:r>
            <a:endParaRPr lang="en-US" sz="2000" spc="-180" dirty="0">
              <a:latin typeface="Verdana"/>
              <a:cs typeface="Verdana"/>
            </a:endParaRPr>
          </a:p>
          <a:p>
            <a:pPr marL="241300" marR="16319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lang="en-US" sz="2000" spc="-180" dirty="0">
                <a:latin typeface="Verdana"/>
                <a:cs typeface="Verdana"/>
              </a:rPr>
              <a:t>Mode :Non-Preemptive</a:t>
            </a:r>
          </a:p>
          <a:p>
            <a:pPr marL="241300" marR="16319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lang="en-US" sz="2000" spc="-180" dirty="0">
                <a:latin typeface="Verdana"/>
                <a:cs typeface="Verdana"/>
              </a:rPr>
              <a:t>Criteria :Burst Time</a:t>
            </a:r>
            <a:endParaRPr sz="20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10" dirty="0">
                <a:latin typeface="Verdana"/>
                <a:cs typeface="Verdana"/>
              </a:rPr>
              <a:t>Working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345" dirty="0">
                <a:latin typeface="Verdana"/>
                <a:cs typeface="Verdana"/>
              </a:rPr>
              <a:t>-</a:t>
            </a:r>
            <a:endParaRPr sz="2000" dirty="0">
              <a:latin typeface="Verdana"/>
              <a:cs typeface="Verdana"/>
            </a:endParaRPr>
          </a:p>
          <a:p>
            <a:pPr marL="698500" marR="388620" lvl="1" indent="-228600">
              <a:lnSpc>
                <a:spcPts val="2590"/>
              </a:lnSpc>
              <a:spcBef>
                <a:spcPts val="92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310" dirty="0">
                <a:latin typeface="Verdana"/>
                <a:cs typeface="Verdana"/>
              </a:rPr>
              <a:t>It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associates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with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each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process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length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lang="en-US" sz="2000" spc="10" dirty="0">
                <a:latin typeface="Verdana"/>
                <a:cs typeface="Verdana"/>
              </a:rPr>
              <a:t> its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next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  </a:t>
            </a:r>
            <a:r>
              <a:rPr sz="2000" spc="-155" dirty="0">
                <a:latin typeface="Verdana"/>
                <a:cs typeface="Verdana"/>
              </a:rPr>
              <a:t>burst.</a:t>
            </a:r>
            <a:endParaRPr sz="20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4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135" dirty="0">
                <a:latin typeface="Verdana"/>
                <a:cs typeface="Verdana"/>
              </a:rPr>
              <a:t>The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40" dirty="0">
                <a:latin typeface="Verdana"/>
                <a:cs typeface="Verdana"/>
              </a:rPr>
              <a:t>is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allocated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process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with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smallest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next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burst.</a:t>
            </a:r>
            <a:endParaRPr sz="2000" dirty="0">
              <a:latin typeface="Verdana"/>
              <a:cs typeface="Verdana"/>
            </a:endParaRPr>
          </a:p>
          <a:p>
            <a:pPr marL="698500" marR="701040" lvl="1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290" dirty="0">
                <a:latin typeface="Verdana"/>
                <a:cs typeface="Verdana"/>
              </a:rPr>
              <a:t>If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processes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have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same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next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175" dirty="0">
                <a:latin typeface="Verdana"/>
                <a:cs typeface="Verdana"/>
              </a:rPr>
              <a:t> bursts,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FCFS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40" dirty="0">
                <a:latin typeface="Verdana"/>
                <a:cs typeface="Verdana"/>
              </a:rPr>
              <a:t>is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used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  </a:t>
            </a:r>
            <a:r>
              <a:rPr sz="2000" spc="-15" dirty="0">
                <a:latin typeface="Verdana"/>
                <a:cs typeface="Verdana"/>
              </a:rPr>
              <a:t>break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35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tie.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9169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Shortest-Job-First </a:t>
            </a:r>
            <a:r>
              <a:rPr sz="4400" dirty="0">
                <a:solidFill>
                  <a:srgbClr val="FF0000"/>
                </a:solidFill>
              </a:rPr>
              <a:t>(SJF)</a:t>
            </a:r>
            <a:r>
              <a:rPr sz="4400" spc="-4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29271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4163060" algn="l"/>
              </a:tabLst>
            </a:pPr>
            <a:r>
              <a:rPr sz="2800" spc="-30" dirty="0">
                <a:latin typeface="Verdana"/>
                <a:cs typeface="Verdana"/>
              </a:rPr>
              <a:t>Consider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40" dirty="0">
                <a:latin typeface="Verdana"/>
                <a:cs typeface="Verdana"/>
              </a:rPr>
              <a:t>following </a:t>
            </a:r>
            <a:r>
              <a:rPr sz="2800" spc="-130" dirty="0">
                <a:latin typeface="Verdana"/>
                <a:cs typeface="Verdana"/>
              </a:rPr>
              <a:t>set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60" dirty="0">
                <a:latin typeface="Verdana"/>
                <a:cs typeface="Verdana"/>
              </a:rPr>
              <a:t>processes </a:t>
            </a:r>
            <a:r>
              <a:rPr sz="2800" spc="-40" dirty="0">
                <a:latin typeface="Verdana"/>
                <a:cs typeface="Verdana"/>
              </a:rPr>
              <a:t>that </a:t>
            </a:r>
            <a:r>
              <a:rPr sz="28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arrive at time  </a:t>
            </a:r>
            <a:r>
              <a:rPr sz="2800" b="1" spc="-130" dirty="0">
                <a:solidFill>
                  <a:srgbClr val="FF0000"/>
                </a:solidFill>
                <a:latin typeface="Gothic Uralic"/>
                <a:cs typeface="Gothic Uralic"/>
              </a:rPr>
              <a:t>0</a:t>
            </a:r>
            <a:r>
              <a:rPr sz="2800" spc="-130" dirty="0">
                <a:latin typeface="Verdana"/>
                <a:cs typeface="Verdana"/>
              </a:rPr>
              <a:t>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order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75" dirty="0">
                <a:latin typeface="Verdana"/>
                <a:cs typeface="Verdana"/>
              </a:rPr>
              <a:t>PI,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P2,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P3,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CPU-burst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milliseconds  </a:t>
            </a:r>
            <a:r>
              <a:rPr sz="2800" spc="-20" dirty="0">
                <a:latin typeface="Verdana"/>
                <a:cs typeface="Verdana"/>
              </a:rPr>
              <a:t>given </a:t>
            </a:r>
            <a:r>
              <a:rPr sz="2800" spc="50" dirty="0">
                <a:latin typeface="Verdana"/>
                <a:cs typeface="Verdana"/>
              </a:rPr>
              <a:t>below</a:t>
            </a:r>
            <a:r>
              <a:rPr sz="2800" spc="-34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(Avg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10" dirty="0">
                <a:latin typeface="Verdana"/>
                <a:cs typeface="Verdana"/>
              </a:rPr>
              <a:t>TAT	</a:t>
            </a:r>
            <a:r>
              <a:rPr sz="2800" spc="60" dirty="0">
                <a:latin typeface="Verdana"/>
                <a:cs typeface="Verdana"/>
              </a:rPr>
              <a:t>Avg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WT)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2028" y="3005223"/>
            <a:ext cx="1563371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Gothic Uralic"/>
                <a:cs typeface="Gothic Uralic"/>
              </a:rPr>
              <a:t>Process</a:t>
            </a:r>
            <a:endParaRPr sz="2800" dirty="0">
              <a:latin typeface="Gothic Uralic"/>
              <a:cs typeface="Gothic Uralic"/>
            </a:endParaRPr>
          </a:p>
          <a:p>
            <a:pPr marL="972185" marR="53975" indent="-33655" algn="just">
              <a:lnSpc>
                <a:spcPct val="120000"/>
              </a:lnSpc>
            </a:pP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1  </a:t>
            </a: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2  </a:t>
            </a:r>
            <a:r>
              <a:rPr sz="2800" b="1" i="1" dirty="0">
                <a:latin typeface="TeXGyreAdventor"/>
                <a:cs typeface="TeXGyreAdventor"/>
              </a:rPr>
              <a:t>P</a:t>
            </a:r>
            <a:r>
              <a:rPr sz="2775" b="1" i="1" baseline="-21021" dirty="0">
                <a:latin typeface="TeXGyreAdventor"/>
                <a:cs typeface="TeXGyreAdventor"/>
              </a:rPr>
              <a:t>3</a:t>
            </a:r>
            <a:endParaRPr sz="2775" baseline="-21021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8128" y="3005223"/>
            <a:ext cx="2092071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20000"/>
              </a:lnSpc>
              <a:spcBef>
                <a:spcPts val="95"/>
              </a:spcBef>
            </a:pPr>
            <a:r>
              <a:rPr sz="2800" b="1" spc="-5" dirty="0">
                <a:latin typeface="Gothic Uralic"/>
                <a:cs typeface="Gothic Uralic"/>
              </a:rPr>
              <a:t>Burst</a:t>
            </a:r>
            <a:r>
              <a:rPr sz="2800" b="1" spc="-80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Time  </a:t>
            </a:r>
            <a:r>
              <a:rPr sz="2800" b="1" spc="-15" dirty="0">
                <a:latin typeface="Gothic Uralic"/>
                <a:cs typeface="Gothic Uralic"/>
              </a:rPr>
              <a:t>24</a:t>
            </a:r>
            <a:endParaRPr sz="2800" dirty="0">
              <a:latin typeface="Gothic Uralic"/>
              <a:cs typeface="Gothic Uralic"/>
            </a:endParaRPr>
          </a:p>
          <a:p>
            <a:pPr marL="33401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Gothic Uralic"/>
                <a:cs typeface="Gothic Uralic"/>
              </a:rPr>
              <a:t>3</a:t>
            </a:r>
            <a:endParaRPr sz="2800" dirty="0">
              <a:latin typeface="Gothic Uralic"/>
              <a:cs typeface="Gothic Uralic"/>
            </a:endParaRPr>
          </a:p>
          <a:p>
            <a:pPr marL="35052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Gothic Uralic"/>
                <a:cs typeface="Gothic Uralic"/>
              </a:rPr>
              <a:t>3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52400"/>
            <a:ext cx="9169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Shortest-Job-First </a:t>
            </a:r>
            <a:r>
              <a:rPr sz="4400" dirty="0">
                <a:solidFill>
                  <a:srgbClr val="FF0000"/>
                </a:solidFill>
              </a:rPr>
              <a:t>(SJF)</a:t>
            </a:r>
            <a:r>
              <a:rPr sz="4400" spc="-4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3555491" y="6141720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8"/>
                </a:lnTo>
                <a:lnTo>
                  <a:pt x="13303" y="13301"/>
                </a:lnTo>
                <a:lnTo>
                  <a:pt x="3567" y="27737"/>
                </a:lnTo>
                <a:lnTo>
                  <a:pt x="0" y="45415"/>
                </a:lnTo>
                <a:lnTo>
                  <a:pt x="0" y="605332"/>
                </a:lnTo>
                <a:lnTo>
                  <a:pt x="3567" y="623010"/>
                </a:lnTo>
                <a:lnTo>
                  <a:pt x="13303" y="637446"/>
                </a:lnTo>
                <a:lnTo>
                  <a:pt x="27753" y="647179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79"/>
                </a:lnTo>
                <a:lnTo>
                  <a:pt x="440848" y="637446"/>
                </a:lnTo>
                <a:lnTo>
                  <a:pt x="450584" y="623010"/>
                </a:lnTo>
                <a:lnTo>
                  <a:pt x="454152" y="605332"/>
                </a:lnTo>
                <a:lnTo>
                  <a:pt x="454152" y="45415"/>
                </a:lnTo>
                <a:lnTo>
                  <a:pt x="450584" y="27737"/>
                </a:lnTo>
                <a:lnTo>
                  <a:pt x="440848" y="13301"/>
                </a:lnTo>
                <a:lnTo>
                  <a:pt x="426398" y="3568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8395" y="6302451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0407" y="6141720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8"/>
                </a:lnTo>
                <a:lnTo>
                  <a:pt x="13303" y="13301"/>
                </a:lnTo>
                <a:lnTo>
                  <a:pt x="3567" y="27737"/>
                </a:lnTo>
                <a:lnTo>
                  <a:pt x="0" y="45415"/>
                </a:lnTo>
                <a:lnTo>
                  <a:pt x="0" y="605332"/>
                </a:lnTo>
                <a:lnTo>
                  <a:pt x="3567" y="623010"/>
                </a:lnTo>
                <a:lnTo>
                  <a:pt x="13303" y="637446"/>
                </a:lnTo>
                <a:lnTo>
                  <a:pt x="27753" y="647179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79"/>
                </a:lnTo>
                <a:lnTo>
                  <a:pt x="440848" y="637446"/>
                </a:lnTo>
                <a:lnTo>
                  <a:pt x="450584" y="623010"/>
                </a:lnTo>
                <a:lnTo>
                  <a:pt x="454152" y="605332"/>
                </a:lnTo>
                <a:lnTo>
                  <a:pt x="454152" y="45415"/>
                </a:lnTo>
                <a:lnTo>
                  <a:pt x="450584" y="27737"/>
                </a:lnTo>
                <a:lnTo>
                  <a:pt x="440848" y="13301"/>
                </a:lnTo>
                <a:lnTo>
                  <a:pt x="426398" y="3568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2422" y="6302451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085" y="5822950"/>
            <a:ext cx="1812925" cy="568960"/>
            <a:chOff x="1958085" y="5822950"/>
            <a:chExt cx="1812925" cy="568960"/>
          </a:xfrm>
        </p:grpSpPr>
        <p:sp>
          <p:nvSpPr>
            <p:cNvPr id="12" name="object 12"/>
            <p:cNvSpPr/>
            <p:nvPr/>
          </p:nvSpPr>
          <p:spPr>
            <a:xfrm>
              <a:off x="1968245" y="583311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59" y="0"/>
                  </a:moveTo>
                  <a:lnTo>
                    <a:pt x="54864" y="0"/>
                  </a:lnTo>
                  <a:lnTo>
                    <a:pt x="33486" y="4311"/>
                  </a:lnTo>
                  <a:lnTo>
                    <a:pt x="16049" y="16068"/>
                  </a:lnTo>
                  <a:lnTo>
                    <a:pt x="4304" y="33507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32"/>
                  </a:lnTo>
                  <a:lnTo>
                    <a:pt x="16049" y="532571"/>
                  </a:lnTo>
                  <a:lnTo>
                    <a:pt x="33486" y="544328"/>
                  </a:lnTo>
                  <a:lnTo>
                    <a:pt x="54864" y="548639"/>
                  </a:lnTo>
                  <a:lnTo>
                    <a:pt x="1737359" y="548639"/>
                  </a:lnTo>
                  <a:lnTo>
                    <a:pt x="1758737" y="544328"/>
                  </a:lnTo>
                  <a:lnTo>
                    <a:pt x="1776174" y="532571"/>
                  </a:lnTo>
                  <a:lnTo>
                    <a:pt x="1787919" y="515132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507"/>
                  </a:lnTo>
                  <a:lnTo>
                    <a:pt x="1776174" y="16068"/>
                  </a:lnTo>
                  <a:lnTo>
                    <a:pt x="1758737" y="4311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245" y="583311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507"/>
                  </a:lnTo>
                  <a:lnTo>
                    <a:pt x="16049" y="16068"/>
                  </a:lnTo>
                  <a:lnTo>
                    <a:pt x="33486" y="4311"/>
                  </a:lnTo>
                  <a:lnTo>
                    <a:pt x="54864" y="0"/>
                  </a:lnTo>
                  <a:lnTo>
                    <a:pt x="1737359" y="0"/>
                  </a:lnTo>
                  <a:lnTo>
                    <a:pt x="1758737" y="4311"/>
                  </a:lnTo>
                  <a:lnTo>
                    <a:pt x="1776174" y="16068"/>
                  </a:lnTo>
                  <a:lnTo>
                    <a:pt x="1787919" y="33507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32"/>
                  </a:lnTo>
                  <a:lnTo>
                    <a:pt x="1776174" y="532571"/>
                  </a:lnTo>
                  <a:lnTo>
                    <a:pt x="1758737" y="544328"/>
                  </a:lnTo>
                  <a:lnTo>
                    <a:pt x="1737359" y="548639"/>
                  </a:lnTo>
                  <a:lnTo>
                    <a:pt x="54864" y="548639"/>
                  </a:lnTo>
                  <a:lnTo>
                    <a:pt x="33486" y="544328"/>
                  </a:lnTo>
                  <a:lnTo>
                    <a:pt x="16049" y="532571"/>
                  </a:lnTo>
                  <a:lnTo>
                    <a:pt x="4304" y="515132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9314" y="584250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84291" y="6141720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60" h="650875">
                <a:moveTo>
                  <a:pt x="408686" y="0"/>
                </a:moveTo>
                <a:lnTo>
                  <a:pt x="45466" y="0"/>
                </a:lnTo>
                <a:lnTo>
                  <a:pt x="27753" y="3568"/>
                </a:lnTo>
                <a:lnTo>
                  <a:pt x="13303" y="13301"/>
                </a:lnTo>
                <a:lnTo>
                  <a:pt x="3567" y="27737"/>
                </a:lnTo>
                <a:lnTo>
                  <a:pt x="0" y="45415"/>
                </a:lnTo>
                <a:lnTo>
                  <a:pt x="0" y="605332"/>
                </a:lnTo>
                <a:lnTo>
                  <a:pt x="3567" y="623010"/>
                </a:lnTo>
                <a:lnTo>
                  <a:pt x="13303" y="637446"/>
                </a:lnTo>
                <a:lnTo>
                  <a:pt x="27753" y="647179"/>
                </a:lnTo>
                <a:lnTo>
                  <a:pt x="45466" y="650747"/>
                </a:lnTo>
                <a:lnTo>
                  <a:pt x="408686" y="650747"/>
                </a:lnTo>
                <a:lnTo>
                  <a:pt x="426398" y="647179"/>
                </a:lnTo>
                <a:lnTo>
                  <a:pt x="440848" y="637446"/>
                </a:lnTo>
                <a:lnTo>
                  <a:pt x="450584" y="623010"/>
                </a:lnTo>
                <a:lnTo>
                  <a:pt x="454152" y="605332"/>
                </a:lnTo>
                <a:lnTo>
                  <a:pt x="454152" y="45415"/>
                </a:lnTo>
                <a:lnTo>
                  <a:pt x="450584" y="27737"/>
                </a:lnTo>
                <a:lnTo>
                  <a:pt x="440848" y="13301"/>
                </a:lnTo>
                <a:lnTo>
                  <a:pt x="426398" y="3568"/>
                </a:lnTo>
                <a:lnTo>
                  <a:pt x="40868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90717" y="6305499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85361" y="5822950"/>
            <a:ext cx="1812925" cy="568960"/>
            <a:chOff x="3785361" y="5822950"/>
            <a:chExt cx="1812925" cy="568960"/>
          </a:xfrm>
        </p:grpSpPr>
        <p:sp>
          <p:nvSpPr>
            <p:cNvPr id="18" name="object 18"/>
            <p:cNvSpPr/>
            <p:nvPr/>
          </p:nvSpPr>
          <p:spPr>
            <a:xfrm>
              <a:off x="3795521" y="583311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1737360" y="0"/>
                  </a:moveTo>
                  <a:lnTo>
                    <a:pt x="54863" y="0"/>
                  </a:lnTo>
                  <a:lnTo>
                    <a:pt x="33486" y="4311"/>
                  </a:lnTo>
                  <a:lnTo>
                    <a:pt x="16049" y="16068"/>
                  </a:lnTo>
                  <a:lnTo>
                    <a:pt x="4304" y="33507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32"/>
                  </a:lnTo>
                  <a:lnTo>
                    <a:pt x="16049" y="532571"/>
                  </a:lnTo>
                  <a:lnTo>
                    <a:pt x="33486" y="544328"/>
                  </a:lnTo>
                  <a:lnTo>
                    <a:pt x="54863" y="548639"/>
                  </a:lnTo>
                  <a:lnTo>
                    <a:pt x="1737360" y="548639"/>
                  </a:lnTo>
                  <a:lnTo>
                    <a:pt x="1758737" y="544328"/>
                  </a:lnTo>
                  <a:lnTo>
                    <a:pt x="1776174" y="532571"/>
                  </a:lnTo>
                  <a:lnTo>
                    <a:pt x="1787919" y="515132"/>
                  </a:lnTo>
                  <a:lnTo>
                    <a:pt x="1792224" y="493775"/>
                  </a:lnTo>
                  <a:lnTo>
                    <a:pt x="1792224" y="54863"/>
                  </a:lnTo>
                  <a:lnTo>
                    <a:pt x="1787919" y="33507"/>
                  </a:lnTo>
                  <a:lnTo>
                    <a:pt x="1776174" y="16068"/>
                  </a:lnTo>
                  <a:lnTo>
                    <a:pt x="1758737" y="4311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5521" y="5833110"/>
              <a:ext cx="1792605" cy="548640"/>
            </a:xfrm>
            <a:custGeom>
              <a:avLst/>
              <a:gdLst/>
              <a:ahLst/>
              <a:cxnLst/>
              <a:rect l="l" t="t" r="r" b="b"/>
              <a:pathLst>
                <a:path w="1792604" h="548639">
                  <a:moveTo>
                    <a:pt x="0" y="54863"/>
                  </a:moveTo>
                  <a:lnTo>
                    <a:pt x="4304" y="33507"/>
                  </a:lnTo>
                  <a:lnTo>
                    <a:pt x="16049" y="16068"/>
                  </a:lnTo>
                  <a:lnTo>
                    <a:pt x="33486" y="4311"/>
                  </a:lnTo>
                  <a:lnTo>
                    <a:pt x="54863" y="0"/>
                  </a:lnTo>
                  <a:lnTo>
                    <a:pt x="1737360" y="0"/>
                  </a:lnTo>
                  <a:lnTo>
                    <a:pt x="1758737" y="4311"/>
                  </a:lnTo>
                  <a:lnTo>
                    <a:pt x="1776174" y="16068"/>
                  </a:lnTo>
                  <a:lnTo>
                    <a:pt x="1787919" y="33507"/>
                  </a:lnTo>
                  <a:lnTo>
                    <a:pt x="1792224" y="54863"/>
                  </a:lnTo>
                  <a:lnTo>
                    <a:pt x="1792224" y="493775"/>
                  </a:lnTo>
                  <a:lnTo>
                    <a:pt x="1787919" y="515132"/>
                  </a:lnTo>
                  <a:lnTo>
                    <a:pt x="1776174" y="532571"/>
                  </a:lnTo>
                  <a:lnTo>
                    <a:pt x="1758737" y="544328"/>
                  </a:lnTo>
                  <a:lnTo>
                    <a:pt x="1737360" y="548639"/>
                  </a:lnTo>
                  <a:lnTo>
                    <a:pt x="54863" y="548639"/>
                  </a:lnTo>
                  <a:lnTo>
                    <a:pt x="33486" y="544328"/>
                  </a:lnTo>
                  <a:lnTo>
                    <a:pt x="16049" y="532571"/>
                  </a:lnTo>
                  <a:lnTo>
                    <a:pt x="4304" y="515132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67225" y="584250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1568" y="6141720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5" y="0"/>
                </a:lnTo>
                <a:lnTo>
                  <a:pt x="27753" y="3568"/>
                </a:lnTo>
                <a:lnTo>
                  <a:pt x="13303" y="13301"/>
                </a:lnTo>
                <a:lnTo>
                  <a:pt x="3567" y="27737"/>
                </a:lnTo>
                <a:lnTo>
                  <a:pt x="0" y="45415"/>
                </a:lnTo>
                <a:lnTo>
                  <a:pt x="0" y="605332"/>
                </a:lnTo>
                <a:lnTo>
                  <a:pt x="3567" y="623010"/>
                </a:lnTo>
                <a:lnTo>
                  <a:pt x="13303" y="637446"/>
                </a:lnTo>
                <a:lnTo>
                  <a:pt x="27753" y="647179"/>
                </a:lnTo>
                <a:lnTo>
                  <a:pt x="45465" y="650747"/>
                </a:lnTo>
                <a:lnTo>
                  <a:pt x="408685" y="650747"/>
                </a:lnTo>
                <a:lnTo>
                  <a:pt x="426398" y="647179"/>
                </a:lnTo>
                <a:lnTo>
                  <a:pt x="440848" y="637446"/>
                </a:lnTo>
                <a:lnTo>
                  <a:pt x="450584" y="623010"/>
                </a:lnTo>
                <a:lnTo>
                  <a:pt x="454151" y="605332"/>
                </a:lnTo>
                <a:lnTo>
                  <a:pt x="454151" y="45415"/>
                </a:lnTo>
                <a:lnTo>
                  <a:pt x="450584" y="27737"/>
                </a:lnTo>
                <a:lnTo>
                  <a:pt x="440848" y="13301"/>
                </a:lnTo>
                <a:lnTo>
                  <a:pt x="426398" y="3568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63130" y="6305499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14161" y="5822950"/>
            <a:ext cx="1811020" cy="568960"/>
            <a:chOff x="5614161" y="5822950"/>
            <a:chExt cx="1811020" cy="568960"/>
          </a:xfrm>
        </p:grpSpPr>
        <p:sp>
          <p:nvSpPr>
            <p:cNvPr id="24" name="object 24"/>
            <p:cNvSpPr/>
            <p:nvPr/>
          </p:nvSpPr>
          <p:spPr>
            <a:xfrm>
              <a:off x="5624321" y="583311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1735835" y="0"/>
                  </a:moveTo>
                  <a:lnTo>
                    <a:pt x="54863" y="0"/>
                  </a:lnTo>
                  <a:lnTo>
                    <a:pt x="33486" y="4311"/>
                  </a:lnTo>
                  <a:lnTo>
                    <a:pt x="16049" y="16068"/>
                  </a:lnTo>
                  <a:lnTo>
                    <a:pt x="4304" y="33507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32"/>
                  </a:lnTo>
                  <a:lnTo>
                    <a:pt x="16049" y="532571"/>
                  </a:lnTo>
                  <a:lnTo>
                    <a:pt x="33486" y="544328"/>
                  </a:lnTo>
                  <a:lnTo>
                    <a:pt x="54863" y="548639"/>
                  </a:lnTo>
                  <a:lnTo>
                    <a:pt x="1735835" y="548639"/>
                  </a:lnTo>
                  <a:lnTo>
                    <a:pt x="1757213" y="544328"/>
                  </a:lnTo>
                  <a:lnTo>
                    <a:pt x="1774650" y="532571"/>
                  </a:lnTo>
                  <a:lnTo>
                    <a:pt x="1786395" y="515132"/>
                  </a:lnTo>
                  <a:lnTo>
                    <a:pt x="1790700" y="493775"/>
                  </a:lnTo>
                  <a:lnTo>
                    <a:pt x="1790700" y="54863"/>
                  </a:lnTo>
                  <a:lnTo>
                    <a:pt x="1786395" y="33507"/>
                  </a:lnTo>
                  <a:lnTo>
                    <a:pt x="1774650" y="16068"/>
                  </a:lnTo>
                  <a:lnTo>
                    <a:pt x="1757213" y="4311"/>
                  </a:lnTo>
                  <a:lnTo>
                    <a:pt x="173583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24321" y="5833110"/>
              <a:ext cx="1790700" cy="548640"/>
            </a:xfrm>
            <a:custGeom>
              <a:avLst/>
              <a:gdLst/>
              <a:ahLst/>
              <a:cxnLst/>
              <a:rect l="l" t="t" r="r" b="b"/>
              <a:pathLst>
                <a:path w="1790700" h="548639">
                  <a:moveTo>
                    <a:pt x="0" y="54863"/>
                  </a:moveTo>
                  <a:lnTo>
                    <a:pt x="4304" y="33507"/>
                  </a:lnTo>
                  <a:lnTo>
                    <a:pt x="16049" y="16068"/>
                  </a:lnTo>
                  <a:lnTo>
                    <a:pt x="33486" y="4311"/>
                  </a:lnTo>
                  <a:lnTo>
                    <a:pt x="54863" y="0"/>
                  </a:lnTo>
                  <a:lnTo>
                    <a:pt x="1735835" y="0"/>
                  </a:lnTo>
                  <a:lnTo>
                    <a:pt x="1757213" y="4311"/>
                  </a:lnTo>
                  <a:lnTo>
                    <a:pt x="1774650" y="16068"/>
                  </a:lnTo>
                  <a:lnTo>
                    <a:pt x="1786395" y="33507"/>
                  </a:lnTo>
                  <a:lnTo>
                    <a:pt x="1790700" y="54863"/>
                  </a:lnTo>
                  <a:lnTo>
                    <a:pt x="1790700" y="493775"/>
                  </a:lnTo>
                  <a:lnTo>
                    <a:pt x="1786395" y="515132"/>
                  </a:lnTo>
                  <a:lnTo>
                    <a:pt x="1774650" y="532571"/>
                  </a:lnTo>
                  <a:lnTo>
                    <a:pt x="1757213" y="544328"/>
                  </a:lnTo>
                  <a:lnTo>
                    <a:pt x="1735835" y="548639"/>
                  </a:lnTo>
                  <a:lnTo>
                    <a:pt x="54863" y="548639"/>
                  </a:lnTo>
                  <a:lnTo>
                    <a:pt x="33486" y="544328"/>
                  </a:lnTo>
                  <a:lnTo>
                    <a:pt x="16049" y="532571"/>
                  </a:lnTo>
                  <a:lnTo>
                    <a:pt x="4304" y="515132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5390" y="584250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94647" y="6141720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408685" y="0"/>
                </a:moveTo>
                <a:lnTo>
                  <a:pt x="45466" y="0"/>
                </a:lnTo>
                <a:lnTo>
                  <a:pt x="27753" y="3568"/>
                </a:lnTo>
                <a:lnTo>
                  <a:pt x="13303" y="13301"/>
                </a:lnTo>
                <a:lnTo>
                  <a:pt x="3567" y="27737"/>
                </a:lnTo>
                <a:lnTo>
                  <a:pt x="0" y="45415"/>
                </a:lnTo>
                <a:lnTo>
                  <a:pt x="0" y="605332"/>
                </a:lnTo>
                <a:lnTo>
                  <a:pt x="3567" y="623010"/>
                </a:lnTo>
                <a:lnTo>
                  <a:pt x="13303" y="637446"/>
                </a:lnTo>
                <a:lnTo>
                  <a:pt x="27753" y="647179"/>
                </a:lnTo>
                <a:lnTo>
                  <a:pt x="45466" y="650747"/>
                </a:lnTo>
                <a:lnTo>
                  <a:pt x="408685" y="650747"/>
                </a:lnTo>
                <a:lnTo>
                  <a:pt x="426398" y="647179"/>
                </a:lnTo>
                <a:lnTo>
                  <a:pt x="440848" y="637446"/>
                </a:lnTo>
                <a:lnTo>
                  <a:pt x="450584" y="623010"/>
                </a:lnTo>
                <a:lnTo>
                  <a:pt x="454151" y="605332"/>
                </a:lnTo>
                <a:lnTo>
                  <a:pt x="454151" y="45415"/>
                </a:lnTo>
                <a:lnTo>
                  <a:pt x="450584" y="27737"/>
                </a:lnTo>
                <a:lnTo>
                  <a:pt x="440848" y="13301"/>
                </a:lnTo>
                <a:lnTo>
                  <a:pt x="426398" y="3568"/>
                </a:lnTo>
                <a:lnTo>
                  <a:pt x="40868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2555" y="609600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351155" y="0"/>
                </a:moveTo>
                <a:lnTo>
                  <a:pt x="38988" y="0"/>
                </a:lnTo>
                <a:lnTo>
                  <a:pt x="23842" y="3073"/>
                </a:lnTo>
                <a:lnTo>
                  <a:pt x="11445" y="11445"/>
                </a:lnTo>
                <a:lnTo>
                  <a:pt x="3073" y="23842"/>
                </a:lnTo>
                <a:lnTo>
                  <a:pt x="0" y="38988"/>
                </a:lnTo>
                <a:lnTo>
                  <a:pt x="0" y="611759"/>
                </a:lnTo>
                <a:lnTo>
                  <a:pt x="3073" y="626905"/>
                </a:lnTo>
                <a:lnTo>
                  <a:pt x="11445" y="639302"/>
                </a:lnTo>
                <a:lnTo>
                  <a:pt x="23842" y="647674"/>
                </a:lnTo>
                <a:lnTo>
                  <a:pt x="38988" y="650748"/>
                </a:lnTo>
                <a:lnTo>
                  <a:pt x="351155" y="650748"/>
                </a:lnTo>
                <a:lnTo>
                  <a:pt x="366301" y="647674"/>
                </a:lnTo>
                <a:lnTo>
                  <a:pt x="378698" y="639302"/>
                </a:lnTo>
                <a:lnTo>
                  <a:pt x="387070" y="626905"/>
                </a:lnTo>
                <a:lnTo>
                  <a:pt x="390144" y="611759"/>
                </a:lnTo>
                <a:lnTo>
                  <a:pt x="390144" y="38988"/>
                </a:lnTo>
                <a:lnTo>
                  <a:pt x="387070" y="23842"/>
                </a:lnTo>
                <a:lnTo>
                  <a:pt x="378698" y="11445"/>
                </a:lnTo>
                <a:lnTo>
                  <a:pt x="366301" y="3073"/>
                </a:lnTo>
                <a:lnTo>
                  <a:pt x="35115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1395" y="82308"/>
            <a:ext cx="1370965" cy="786130"/>
            <a:chOff x="8121395" y="82308"/>
            <a:chExt cx="1370965" cy="786130"/>
          </a:xfrm>
        </p:grpSpPr>
        <p:sp>
          <p:nvSpPr>
            <p:cNvPr id="4" name="object 4"/>
            <p:cNvSpPr/>
            <p:nvPr/>
          </p:nvSpPr>
          <p:spPr>
            <a:xfrm>
              <a:off x="8272119" y="214696"/>
              <a:ext cx="447603" cy="23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3459" y="82308"/>
              <a:ext cx="858774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1395" y="356628"/>
              <a:ext cx="753618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3459" y="356628"/>
              <a:ext cx="799338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8936" y="145796"/>
            <a:ext cx="109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Avg </a:t>
            </a: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TAT</a:t>
            </a:r>
            <a:r>
              <a:rPr sz="1800" b="1" spc="-85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Avg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WT</a:t>
            </a:r>
            <a:r>
              <a:rPr sz="1800" b="1" spc="-55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1916" y="2565145"/>
            <a:ext cx="1643888" cy="243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3586" y="2909189"/>
          <a:ext cx="6795768" cy="194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50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50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3838">
                <a:tc>
                  <a:txBody>
                    <a:bodyPr/>
                    <a:lstStyle/>
                    <a:p>
                      <a:pPr marL="506730" marR="219710" indent="-28194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600" b="1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ocess  id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132080" indent="-30353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Burst</a:t>
                      </a:r>
                      <a:r>
                        <a:rPr sz="1600" b="1" spc="-9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</a:t>
                      </a: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(BT)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 marR="123189" indent="-375285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Arrival</a:t>
                      </a:r>
                      <a:r>
                        <a:rPr sz="16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(AT)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marR="58419" indent="-12065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Compl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etion  Time</a:t>
                      </a:r>
                      <a:r>
                        <a:rPr sz="16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(CT)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TAT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WT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983">
                <a:tc>
                  <a:txBody>
                    <a:bodyPr/>
                    <a:lstStyle/>
                    <a:p>
                      <a:pPr marR="5067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PI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24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30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478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R="47879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473892" y="2226084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2213" y="1319908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2086" y="1301171"/>
            <a:ext cx="3828415" cy="1496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Times New Roman"/>
                <a:cs typeface="Times New Roman"/>
              </a:rPr>
              <a:t>AvgTAT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59"/>
              </a:spcBef>
            </a:pPr>
            <a:r>
              <a:rPr sz="1600" dirty="0">
                <a:latin typeface="Times New Roman"/>
                <a:cs typeface="Times New Roman"/>
              </a:rPr>
              <a:t>WaitingTime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(WT)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</a:t>
            </a:r>
            <a:r>
              <a:rPr sz="1350" spc="37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r>
              <a:rPr sz="1350" spc="3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BT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1600" dirty="0">
                <a:latin typeface="Times New Roman"/>
                <a:cs typeface="Times New Roman"/>
              </a:rPr>
              <a:t>Avg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Times New Roman"/>
                <a:cs typeface="Times New Roman"/>
              </a:rPr>
              <a:t>B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269365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6320" y="1126623"/>
            <a:ext cx="4089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900" spc="10" dirty="0">
                <a:latin typeface="Times New Roman"/>
                <a:cs typeface="Times New Roman"/>
              </a:rPr>
              <a:t>i	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4284" y="990580"/>
            <a:ext cx="27076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Turnaround Time (TAT)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C -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1820" y="5409387"/>
            <a:ext cx="3616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Average TAT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39 </a:t>
            </a:r>
            <a:r>
              <a:rPr sz="1800" b="1" dirty="0">
                <a:latin typeface="Gothic Uralic"/>
                <a:cs typeface="Gothic Uralic"/>
              </a:rPr>
              <a:t>/ 3 = </a:t>
            </a:r>
            <a:r>
              <a:rPr sz="1800" b="1" spc="-5" dirty="0">
                <a:latin typeface="Gothic Uralic"/>
                <a:cs typeface="Gothic Uralic"/>
              </a:rPr>
              <a:t>13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WT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9/ </a:t>
            </a:r>
            <a:r>
              <a:rPr sz="1800" b="1" dirty="0">
                <a:latin typeface="Gothic Uralic"/>
                <a:cs typeface="Gothic Uralic"/>
              </a:rPr>
              <a:t>3 = 3</a:t>
            </a:r>
            <a:r>
              <a:rPr sz="1800" b="1" spc="-9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073" y="769746"/>
            <a:ext cx="2298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6551" y="609600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351129" y="0"/>
                </a:moveTo>
                <a:lnTo>
                  <a:pt x="39014" y="0"/>
                </a:lnTo>
                <a:lnTo>
                  <a:pt x="23826" y="3073"/>
                </a:lnTo>
                <a:lnTo>
                  <a:pt x="11425" y="11445"/>
                </a:lnTo>
                <a:lnTo>
                  <a:pt x="3065" y="23842"/>
                </a:lnTo>
                <a:lnTo>
                  <a:pt x="0" y="38988"/>
                </a:lnTo>
                <a:lnTo>
                  <a:pt x="0" y="611759"/>
                </a:lnTo>
                <a:lnTo>
                  <a:pt x="3065" y="626905"/>
                </a:lnTo>
                <a:lnTo>
                  <a:pt x="11425" y="639302"/>
                </a:lnTo>
                <a:lnTo>
                  <a:pt x="23826" y="647674"/>
                </a:lnTo>
                <a:lnTo>
                  <a:pt x="39014" y="650748"/>
                </a:lnTo>
                <a:lnTo>
                  <a:pt x="351129" y="650748"/>
                </a:lnTo>
                <a:lnTo>
                  <a:pt x="366317" y="647674"/>
                </a:lnTo>
                <a:lnTo>
                  <a:pt x="378718" y="639302"/>
                </a:lnTo>
                <a:lnTo>
                  <a:pt x="387078" y="626905"/>
                </a:lnTo>
                <a:lnTo>
                  <a:pt x="390144" y="611759"/>
                </a:lnTo>
                <a:lnTo>
                  <a:pt x="390144" y="38988"/>
                </a:lnTo>
                <a:lnTo>
                  <a:pt x="387078" y="23842"/>
                </a:lnTo>
                <a:lnTo>
                  <a:pt x="378718" y="11445"/>
                </a:lnTo>
                <a:lnTo>
                  <a:pt x="366317" y="3073"/>
                </a:lnTo>
                <a:lnTo>
                  <a:pt x="35112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6816" y="769746"/>
            <a:ext cx="2298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2226" y="290829"/>
            <a:ext cx="1557020" cy="568960"/>
            <a:chOff x="792226" y="290829"/>
            <a:chExt cx="1557020" cy="568960"/>
          </a:xfrm>
        </p:grpSpPr>
        <p:sp>
          <p:nvSpPr>
            <p:cNvPr id="21" name="object 21"/>
            <p:cNvSpPr/>
            <p:nvPr/>
          </p:nvSpPr>
          <p:spPr>
            <a:xfrm>
              <a:off x="802386" y="300989"/>
              <a:ext cx="1536700" cy="548640"/>
            </a:xfrm>
            <a:custGeom>
              <a:avLst/>
              <a:gdLst/>
              <a:ahLst/>
              <a:cxnLst/>
              <a:rect l="l" t="t" r="r" b="b"/>
              <a:pathLst>
                <a:path w="1536700" h="548640">
                  <a:moveTo>
                    <a:pt x="1481327" y="0"/>
                  </a:moveTo>
                  <a:lnTo>
                    <a:pt x="54864" y="0"/>
                  </a:lnTo>
                  <a:lnTo>
                    <a:pt x="33507" y="4304"/>
                  </a:lnTo>
                  <a:lnTo>
                    <a:pt x="16068" y="16049"/>
                  </a:lnTo>
                  <a:lnTo>
                    <a:pt x="4311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11" y="515153"/>
                  </a:lnTo>
                  <a:lnTo>
                    <a:pt x="16068" y="532590"/>
                  </a:lnTo>
                  <a:lnTo>
                    <a:pt x="33507" y="544335"/>
                  </a:lnTo>
                  <a:lnTo>
                    <a:pt x="54864" y="548639"/>
                  </a:lnTo>
                  <a:lnTo>
                    <a:pt x="1481327" y="548639"/>
                  </a:lnTo>
                  <a:lnTo>
                    <a:pt x="1502705" y="544335"/>
                  </a:lnTo>
                  <a:lnTo>
                    <a:pt x="1520142" y="532590"/>
                  </a:lnTo>
                  <a:lnTo>
                    <a:pt x="1531887" y="515153"/>
                  </a:lnTo>
                  <a:lnTo>
                    <a:pt x="1536191" y="493775"/>
                  </a:lnTo>
                  <a:lnTo>
                    <a:pt x="1536191" y="54863"/>
                  </a:lnTo>
                  <a:lnTo>
                    <a:pt x="1531887" y="33486"/>
                  </a:lnTo>
                  <a:lnTo>
                    <a:pt x="1520142" y="16049"/>
                  </a:lnTo>
                  <a:lnTo>
                    <a:pt x="1502705" y="4304"/>
                  </a:lnTo>
                  <a:lnTo>
                    <a:pt x="148132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2386" y="300989"/>
              <a:ext cx="1536700" cy="548640"/>
            </a:xfrm>
            <a:custGeom>
              <a:avLst/>
              <a:gdLst/>
              <a:ahLst/>
              <a:cxnLst/>
              <a:rect l="l" t="t" r="r" b="b"/>
              <a:pathLst>
                <a:path w="1536700" h="548640">
                  <a:moveTo>
                    <a:pt x="0" y="54863"/>
                  </a:moveTo>
                  <a:lnTo>
                    <a:pt x="4311" y="33486"/>
                  </a:lnTo>
                  <a:lnTo>
                    <a:pt x="16068" y="16049"/>
                  </a:lnTo>
                  <a:lnTo>
                    <a:pt x="33507" y="4304"/>
                  </a:lnTo>
                  <a:lnTo>
                    <a:pt x="54864" y="0"/>
                  </a:lnTo>
                  <a:lnTo>
                    <a:pt x="1481327" y="0"/>
                  </a:lnTo>
                  <a:lnTo>
                    <a:pt x="1502705" y="4304"/>
                  </a:lnTo>
                  <a:lnTo>
                    <a:pt x="1520142" y="16049"/>
                  </a:lnTo>
                  <a:lnTo>
                    <a:pt x="1531887" y="33486"/>
                  </a:lnTo>
                  <a:lnTo>
                    <a:pt x="1536191" y="54863"/>
                  </a:lnTo>
                  <a:lnTo>
                    <a:pt x="1536191" y="493775"/>
                  </a:lnTo>
                  <a:lnTo>
                    <a:pt x="1531887" y="515153"/>
                  </a:lnTo>
                  <a:lnTo>
                    <a:pt x="1520142" y="532590"/>
                  </a:lnTo>
                  <a:lnTo>
                    <a:pt x="1502705" y="544335"/>
                  </a:lnTo>
                  <a:lnTo>
                    <a:pt x="1481327" y="548639"/>
                  </a:lnTo>
                  <a:lnTo>
                    <a:pt x="54864" y="548639"/>
                  </a:lnTo>
                  <a:lnTo>
                    <a:pt x="33507" y="544335"/>
                  </a:lnTo>
                  <a:lnTo>
                    <a:pt x="16068" y="532590"/>
                  </a:lnTo>
                  <a:lnTo>
                    <a:pt x="4311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45183" y="309194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29228" y="609600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351155" y="0"/>
                </a:moveTo>
                <a:lnTo>
                  <a:pt x="38988" y="0"/>
                </a:lnTo>
                <a:lnTo>
                  <a:pt x="23842" y="3073"/>
                </a:lnTo>
                <a:lnTo>
                  <a:pt x="11445" y="11445"/>
                </a:lnTo>
                <a:lnTo>
                  <a:pt x="3073" y="23842"/>
                </a:lnTo>
                <a:lnTo>
                  <a:pt x="0" y="38988"/>
                </a:lnTo>
                <a:lnTo>
                  <a:pt x="0" y="611759"/>
                </a:lnTo>
                <a:lnTo>
                  <a:pt x="3073" y="626905"/>
                </a:lnTo>
                <a:lnTo>
                  <a:pt x="11445" y="639302"/>
                </a:lnTo>
                <a:lnTo>
                  <a:pt x="23842" y="647674"/>
                </a:lnTo>
                <a:lnTo>
                  <a:pt x="38988" y="650748"/>
                </a:lnTo>
                <a:lnTo>
                  <a:pt x="351155" y="650748"/>
                </a:lnTo>
                <a:lnTo>
                  <a:pt x="366301" y="647674"/>
                </a:lnTo>
                <a:lnTo>
                  <a:pt x="378698" y="639302"/>
                </a:lnTo>
                <a:lnTo>
                  <a:pt x="387070" y="626905"/>
                </a:lnTo>
                <a:lnTo>
                  <a:pt x="390144" y="611759"/>
                </a:lnTo>
                <a:lnTo>
                  <a:pt x="390144" y="38988"/>
                </a:lnTo>
                <a:lnTo>
                  <a:pt x="387070" y="23842"/>
                </a:lnTo>
                <a:lnTo>
                  <a:pt x="378698" y="11445"/>
                </a:lnTo>
                <a:lnTo>
                  <a:pt x="366301" y="3073"/>
                </a:lnTo>
                <a:lnTo>
                  <a:pt x="35115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04665" y="77279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58898" y="290829"/>
            <a:ext cx="1557020" cy="568960"/>
            <a:chOff x="2358898" y="290829"/>
            <a:chExt cx="1557020" cy="568960"/>
          </a:xfrm>
        </p:grpSpPr>
        <p:sp>
          <p:nvSpPr>
            <p:cNvPr id="27" name="object 27"/>
            <p:cNvSpPr/>
            <p:nvPr/>
          </p:nvSpPr>
          <p:spPr>
            <a:xfrm>
              <a:off x="2369058" y="300989"/>
              <a:ext cx="1536700" cy="548640"/>
            </a:xfrm>
            <a:custGeom>
              <a:avLst/>
              <a:gdLst/>
              <a:ahLst/>
              <a:cxnLst/>
              <a:rect l="l" t="t" r="r" b="b"/>
              <a:pathLst>
                <a:path w="1536700" h="548640">
                  <a:moveTo>
                    <a:pt x="1481328" y="0"/>
                  </a:moveTo>
                  <a:lnTo>
                    <a:pt x="54864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4" y="548639"/>
                  </a:lnTo>
                  <a:lnTo>
                    <a:pt x="1481328" y="548639"/>
                  </a:lnTo>
                  <a:lnTo>
                    <a:pt x="1502705" y="544335"/>
                  </a:lnTo>
                  <a:lnTo>
                    <a:pt x="1520142" y="532590"/>
                  </a:lnTo>
                  <a:lnTo>
                    <a:pt x="1531887" y="515153"/>
                  </a:lnTo>
                  <a:lnTo>
                    <a:pt x="1536192" y="493775"/>
                  </a:lnTo>
                  <a:lnTo>
                    <a:pt x="1536192" y="54863"/>
                  </a:lnTo>
                  <a:lnTo>
                    <a:pt x="1531887" y="33486"/>
                  </a:lnTo>
                  <a:lnTo>
                    <a:pt x="1520142" y="16049"/>
                  </a:lnTo>
                  <a:lnTo>
                    <a:pt x="1502705" y="4304"/>
                  </a:lnTo>
                  <a:lnTo>
                    <a:pt x="148132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9058" y="300989"/>
              <a:ext cx="1536700" cy="548640"/>
            </a:xfrm>
            <a:custGeom>
              <a:avLst/>
              <a:gdLst/>
              <a:ahLst/>
              <a:cxnLst/>
              <a:rect l="l" t="t" r="r" b="b"/>
              <a:pathLst>
                <a:path w="1536700" h="548640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4" y="0"/>
                  </a:lnTo>
                  <a:lnTo>
                    <a:pt x="1481328" y="0"/>
                  </a:lnTo>
                  <a:lnTo>
                    <a:pt x="1502705" y="4304"/>
                  </a:lnTo>
                  <a:lnTo>
                    <a:pt x="1520142" y="16049"/>
                  </a:lnTo>
                  <a:lnTo>
                    <a:pt x="1531887" y="33486"/>
                  </a:lnTo>
                  <a:lnTo>
                    <a:pt x="1536192" y="54863"/>
                  </a:lnTo>
                  <a:lnTo>
                    <a:pt x="1536192" y="493775"/>
                  </a:lnTo>
                  <a:lnTo>
                    <a:pt x="1531887" y="515153"/>
                  </a:lnTo>
                  <a:lnTo>
                    <a:pt x="1520142" y="532590"/>
                  </a:lnTo>
                  <a:lnTo>
                    <a:pt x="1502705" y="544335"/>
                  </a:lnTo>
                  <a:lnTo>
                    <a:pt x="1481328" y="548639"/>
                  </a:lnTo>
                  <a:lnTo>
                    <a:pt x="54864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11601" y="309194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95900" y="609600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351154" y="0"/>
                </a:moveTo>
                <a:lnTo>
                  <a:pt x="38988" y="0"/>
                </a:lnTo>
                <a:lnTo>
                  <a:pt x="23842" y="3073"/>
                </a:lnTo>
                <a:lnTo>
                  <a:pt x="11445" y="11445"/>
                </a:lnTo>
                <a:lnTo>
                  <a:pt x="3073" y="23842"/>
                </a:lnTo>
                <a:lnTo>
                  <a:pt x="0" y="38988"/>
                </a:lnTo>
                <a:lnTo>
                  <a:pt x="0" y="611759"/>
                </a:lnTo>
                <a:lnTo>
                  <a:pt x="3073" y="626905"/>
                </a:lnTo>
                <a:lnTo>
                  <a:pt x="11445" y="639302"/>
                </a:lnTo>
                <a:lnTo>
                  <a:pt x="23842" y="647674"/>
                </a:lnTo>
                <a:lnTo>
                  <a:pt x="38988" y="650748"/>
                </a:lnTo>
                <a:lnTo>
                  <a:pt x="351154" y="650748"/>
                </a:lnTo>
                <a:lnTo>
                  <a:pt x="366301" y="647674"/>
                </a:lnTo>
                <a:lnTo>
                  <a:pt x="378698" y="639302"/>
                </a:lnTo>
                <a:lnTo>
                  <a:pt x="387070" y="626905"/>
                </a:lnTo>
                <a:lnTo>
                  <a:pt x="390144" y="611759"/>
                </a:lnTo>
                <a:lnTo>
                  <a:pt x="390144" y="38988"/>
                </a:lnTo>
                <a:lnTo>
                  <a:pt x="387070" y="23842"/>
                </a:lnTo>
                <a:lnTo>
                  <a:pt x="378698" y="11445"/>
                </a:lnTo>
                <a:lnTo>
                  <a:pt x="366301" y="3073"/>
                </a:lnTo>
                <a:lnTo>
                  <a:pt x="35115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08421" y="772794"/>
            <a:ext cx="22225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235" dirty="0"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ts val="3190"/>
              </a:lnSpc>
            </a:pPr>
            <a:r>
              <a:rPr sz="2800" spc="-235" dirty="0">
                <a:latin typeface="Verdana"/>
                <a:cs typeface="Verdana"/>
              </a:rPr>
              <a:t>0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25823" y="291084"/>
            <a:ext cx="1554480" cy="568960"/>
            <a:chOff x="3925823" y="291084"/>
            <a:chExt cx="1554480" cy="568960"/>
          </a:xfrm>
        </p:grpSpPr>
        <p:sp>
          <p:nvSpPr>
            <p:cNvPr id="33" name="object 33"/>
            <p:cNvSpPr/>
            <p:nvPr/>
          </p:nvSpPr>
          <p:spPr>
            <a:xfrm>
              <a:off x="3935729" y="300990"/>
              <a:ext cx="1534795" cy="548640"/>
            </a:xfrm>
            <a:custGeom>
              <a:avLst/>
              <a:gdLst/>
              <a:ahLst/>
              <a:cxnLst/>
              <a:rect l="l" t="t" r="r" b="b"/>
              <a:pathLst>
                <a:path w="1534795" h="548640">
                  <a:moveTo>
                    <a:pt x="1479804" y="0"/>
                  </a:moveTo>
                  <a:lnTo>
                    <a:pt x="54864" y="0"/>
                  </a:ln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0" y="493775"/>
                  </a:lnTo>
                  <a:lnTo>
                    <a:pt x="4304" y="515153"/>
                  </a:lnTo>
                  <a:lnTo>
                    <a:pt x="16049" y="532590"/>
                  </a:lnTo>
                  <a:lnTo>
                    <a:pt x="33486" y="544335"/>
                  </a:lnTo>
                  <a:lnTo>
                    <a:pt x="54864" y="548639"/>
                  </a:lnTo>
                  <a:lnTo>
                    <a:pt x="1479804" y="548639"/>
                  </a:lnTo>
                  <a:lnTo>
                    <a:pt x="1501181" y="544335"/>
                  </a:lnTo>
                  <a:lnTo>
                    <a:pt x="1518618" y="532590"/>
                  </a:lnTo>
                  <a:lnTo>
                    <a:pt x="1530363" y="515153"/>
                  </a:lnTo>
                  <a:lnTo>
                    <a:pt x="1534668" y="493775"/>
                  </a:lnTo>
                  <a:lnTo>
                    <a:pt x="1534668" y="54863"/>
                  </a:lnTo>
                  <a:lnTo>
                    <a:pt x="1530363" y="33486"/>
                  </a:lnTo>
                  <a:lnTo>
                    <a:pt x="1518618" y="16049"/>
                  </a:lnTo>
                  <a:lnTo>
                    <a:pt x="1501181" y="4304"/>
                  </a:lnTo>
                  <a:lnTo>
                    <a:pt x="14798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5729" y="300990"/>
              <a:ext cx="1534795" cy="548640"/>
            </a:xfrm>
            <a:custGeom>
              <a:avLst/>
              <a:gdLst/>
              <a:ahLst/>
              <a:cxnLst/>
              <a:rect l="l" t="t" r="r" b="b"/>
              <a:pathLst>
                <a:path w="1534795" h="548640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4" y="0"/>
                  </a:lnTo>
                  <a:lnTo>
                    <a:pt x="1479804" y="0"/>
                  </a:lnTo>
                  <a:lnTo>
                    <a:pt x="1501181" y="4304"/>
                  </a:lnTo>
                  <a:lnTo>
                    <a:pt x="1518618" y="16049"/>
                  </a:lnTo>
                  <a:lnTo>
                    <a:pt x="1530363" y="33486"/>
                  </a:lnTo>
                  <a:lnTo>
                    <a:pt x="1534668" y="54863"/>
                  </a:lnTo>
                  <a:lnTo>
                    <a:pt x="1534668" y="493775"/>
                  </a:lnTo>
                  <a:lnTo>
                    <a:pt x="1530363" y="515153"/>
                  </a:lnTo>
                  <a:lnTo>
                    <a:pt x="1518618" y="532590"/>
                  </a:lnTo>
                  <a:lnTo>
                    <a:pt x="1501181" y="544335"/>
                  </a:lnTo>
                  <a:lnTo>
                    <a:pt x="1479804" y="548639"/>
                  </a:lnTo>
                  <a:lnTo>
                    <a:pt x="54864" y="548639"/>
                  </a:lnTo>
                  <a:lnTo>
                    <a:pt x="33486" y="544335"/>
                  </a:lnTo>
                  <a:lnTo>
                    <a:pt x="16049" y="532590"/>
                  </a:lnTo>
                  <a:lnTo>
                    <a:pt x="4304" y="515153"/>
                  </a:lnTo>
                  <a:lnTo>
                    <a:pt x="0" y="493775"/>
                  </a:lnTo>
                  <a:lnTo>
                    <a:pt x="0" y="5486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78273" y="309194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24471" y="609600"/>
            <a:ext cx="388620" cy="650875"/>
          </a:xfrm>
          <a:custGeom>
            <a:avLst/>
            <a:gdLst/>
            <a:ahLst/>
            <a:cxnLst/>
            <a:rect l="l" t="t" r="r" b="b"/>
            <a:pathLst>
              <a:path w="388620" h="650875">
                <a:moveTo>
                  <a:pt x="349757" y="0"/>
                </a:moveTo>
                <a:lnTo>
                  <a:pt x="38861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2"/>
                </a:lnTo>
                <a:lnTo>
                  <a:pt x="0" y="611886"/>
                </a:lnTo>
                <a:lnTo>
                  <a:pt x="3053" y="627012"/>
                </a:lnTo>
                <a:lnTo>
                  <a:pt x="11382" y="639365"/>
                </a:lnTo>
                <a:lnTo>
                  <a:pt x="23735" y="647694"/>
                </a:lnTo>
                <a:lnTo>
                  <a:pt x="38861" y="650748"/>
                </a:lnTo>
                <a:lnTo>
                  <a:pt x="349757" y="650748"/>
                </a:lnTo>
                <a:lnTo>
                  <a:pt x="364884" y="647694"/>
                </a:lnTo>
                <a:lnTo>
                  <a:pt x="377237" y="639365"/>
                </a:lnTo>
                <a:lnTo>
                  <a:pt x="385566" y="627012"/>
                </a:lnTo>
                <a:lnTo>
                  <a:pt x="388620" y="611886"/>
                </a:lnTo>
                <a:lnTo>
                  <a:pt x="388620" y="38862"/>
                </a:lnTo>
                <a:lnTo>
                  <a:pt x="385566" y="23735"/>
                </a:lnTo>
                <a:lnTo>
                  <a:pt x="377237" y="11382"/>
                </a:lnTo>
                <a:lnTo>
                  <a:pt x="364884" y="3053"/>
                </a:lnTo>
                <a:lnTo>
                  <a:pt x="34975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3" name="object 3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37516" y="2210906"/>
              <a:ext cx="4259151" cy="1825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9" y="4881448"/>
            <a:ext cx="3768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240" dirty="0">
                <a:latin typeface="Verdana"/>
                <a:cs typeface="Verdana"/>
              </a:rPr>
              <a:t>SJF </a:t>
            </a:r>
            <a:r>
              <a:rPr sz="2800" spc="-20" dirty="0">
                <a:latin typeface="Verdana"/>
                <a:cs typeface="Verdana"/>
              </a:rPr>
              <a:t>scheduling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chart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034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of</a:t>
            </a:r>
            <a:r>
              <a:rPr sz="4400" spc="-12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SJF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3587213" y="6395753"/>
            <a:ext cx="977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0955" y="6395753"/>
            <a:ext cx="977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4414" y="6395753"/>
            <a:ext cx="16954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3121" y="6395753"/>
            <a:ext cx="16954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2443" y="6395753"/>
            <a:ext cx="9779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27752" y="5771973"/>
          <a:ext cx="6624953" cy="587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40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9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87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700" spc="-7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104" baseline="-30555" dirty="0">
                          <a:latin typeface="Arial"/>
                          <a:cs typeface="Arial"/>
                        </a:rPr>
                        <a:t>4</a:t>
                      </a:r>
                      <a:endParaRPr sz="1500" baseline="-30555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700" spc="-7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104" baseline="-30555" dirty="0">
                          <a:latin typeface="Arial"/>
                          <a:cs typeface="Arial"/>
                        </a:rPr>
                        <a:t>1</a:t>
                      </a:r>
                      <a:endParaRPr sz="1500" baseline="-30555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700" spc="-1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02" baseline="-30555" dirty="0">
                          <a:latin typeface="Arial"/>
                          <a:cs typeface="Arial"/>
                        </a:rPr>
                        <a:t>3</a:t>
                      </a:r>
                      <a:endParaRPr sz="1500" baseline="-30555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700" spc="-1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02" baseline="-30555" dirty="0">
                          <a:latin typeface="Arial"/>
                          <a:cs typeface="Arial"/>
                        </a:rPr>
                        <a:t>2</a:t>
                      </a:r>
                      <a:endParaRPr sz="1500" baseline="-30555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CD5A39-CA75-4798-A51B-CFF2A5DD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"/>
            <a:ext cx="83820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683FE7-EBBD-4F92-8D9C-3201D2D9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95800"/>
            <a:ext cx="4946469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0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A6C3E9-E92B-4FC9-97BA-23E75C78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66837"/>
            <a:ext cx="6858000" cy="412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B96F2C-643A-4282-9155-102BEDD0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04800"/>
            <a:ext cx="289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10864215" cy="4232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Short-term</a:t>
            </a:r>
            <a:r>
              <a:rPr sz="2400" b="1" spc="5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scheduler </a:t>
            </a:r>
            <a:r>
              <a:rPr sz="2400" spc="-60" dirty="0">
                <a:latin typeface="Verdana"/>
                <a:cs typeface="Verdana"/>
              </a:rPr>
              <a:t>selects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among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processes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queue, 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allocates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CPU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them</a:t>
            </a:r>
            <a:endParaRPr sz="24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545"/>
              </a:spcBef>
              <a:buClr>
                <a:srgbClr val="EC7C3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65" dirty="0">
                <a:latin typeface="Verdana"/>
                <a:cs typeface="Verdana"/>
              </a:rPr>
              <a:t>Queue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may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ordered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ways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20" dirty="0">
                <a:latin typeface="Verdana"/>
                <a:cs typeface="Verdana"/>
              </a:rPr>
              <a:t>CPU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scheduling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decisions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take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place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when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process:</a:t>
            </a:r>
            <a:endParaRPr sz="2400">
              <a:latin typeface="Verdana"/>
              <a:cs typeface="Verdana"/>
            </a:endParaRPr>
          </a:p>
          <a:p>
            <a:pPr marL="1384300" indent="-457834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spc="-85" dirty="0">
                <a:latin typeface="Verdana"/>
                <a:cs typeface="Verdana"/>
              </a:rPr>
              <a:t>Switches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running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waiting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  <a:p>
            <a:pPr marL="1384300" indent="-457834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spc="-85" dirty="0">
                <a:latin typeface="Verdana"/>
                <a:cs typeface="Verdana"/>
              </a:rPr>
              <a:t>Switches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running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state</a:t>
            </a:r>
            <a:endParaRPr sz="2400">
              <a:latin typeface="Verdana"/>
              <a:cs typeface="Verdana"/>
            </a:endParaRPr>
          </a:p>
          <a:p>
            <a:pPr marL="1384300" indent="-457834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spc="-85" dirty="0">
                <a:latin typeface="Verdana"/>
                <a:cs typeface="Verdana"/>
              </a:rPr>
              <a:t>Switches </a:t>
            </a:r>
            <a:r>
              <a:rPr sz="2400" spc="-95" dirty="0">
                <a:latin typeface="Verdana"/>
                <a:cs typeface="Verdana"/>
              </a:rPr>
              <a:t>from </a:t>
            </a:r>
            <a:r>
              <a:rPr sz="2400" spc="-30" dirty="0">
                <a:latin typeface="Verdana"/>
                <a:cs typeface="Verdana"/>
              </a:rPr>
              <a:t>waiting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endParaRPr sz="2400">
              <a:latin typeface="Verdana"/>
              <a:cs typeface="Verdana"/>
            </a:endParaRPr>
          </a:p>
          <a:p>
            <a:pPr marL="1384300" indent="-457834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spc="-110" dirty="0">
                <a:latin typeface="Verdana"/>
                <a:cs typeface="Verdana"/>
              </a:rPr>
              <a:t>Terminates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30" dirty="0">
                <a:latin typeface="Verdana"/>
                <a:cs typeface="Verdana"/>
              </a:rPr>
              <a:t>Scheduling under </a:t>
            </a:r>
            <a:r>
              <a:rPr sz="2400" spc="-195" dirty="0">
                <a:latin typeface="Verdana"/>
                <a:cs typeface="Verdana"/>
              </a:rPr>
              <a:t>1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4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4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non-preemptive</a:t>
            </a:r>
            <a:endParaRPr sz="24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75" dirty="0">
                <a:latin typeface="Verdana"/>
                <a:cs typeface="Verdana"/>
              </a:rPr>
              <a:t>All </a:t>
            </a:r>
            <a:r>
              <a:rPr sz="2400" spc="-50" dirty="0">
                <a:latin typeface="Verdana"/>
                <a:cs typeface="Verdana"/>
              </a:rPr>
              <a:t>other </a:t>
            </a:r>
            <a:r>
              <a:rPr sz="2400" spc="-15" dirty="0">
                <a:latin typeface="Verdana"/>
                <a:cs typeface="Verdana"/>
              </a:rPr>
              <a:t>scheduling</a:t>
            </a:r>
            <a:r>
              <a:rPr sz="2400" spc="-44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preemptive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007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CPU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Scheduler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23158"/>
            <a:ext cx="11097260" cy="388696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75" dirty="0">
                <a:latin typeface="Verdana"/>
                <a:cs typeface="Verdana"/>
              </a:rPr>
              <a:t>Also </a:t>
            </a:r>
            <a:r>
              <a:rPr sz="2800" spc="80" dirty="0">
                <a:latin typeface="Verdana"/>
                <a:cs typeface="Verdana"/>
              </a:rPr>
              <a:t>called </a:t>
            </a:r>
            <a:r>
              <a:rPr sz="2800" spc="-80" dirty="0">
                <a:latin typeface="Verdana"/>
                <a:cs typeface="Verdana"/>
              </a:rPr>
              <a:t>as </a:t>
            </a:r>
            <a:r>
              <a:rPr sz="2800" b="1" spc="-5" dirty="0">
                <a:solidFill>
                  <a:srgbClr val="00AF50"/>
                </a:solidFill>
                <a:latin typeface="Gothic Uralic"/>
                <a:cs typeface="Gothic Uralic"/>
              </a:rPr>
              <a:t>shortest </a:t>
            </a:r>
            <a:r>
              <a:rPr sz="2800" b="1" spc="-10" dirty="0">
                <a:solidFill>
                  <a:srgbClr val="00AF50"/>
                </a:solidFill>
                <a:latin typeface="Gothic Uralic"/>
                <a:cs typeface="Gothic Uralic"/>
              </a:rPr>
              <a:t>next </a:t>
            </a:r>
            <a:r>
              <a:rPr sz="2800" b="1" spc="-5" dirty="0">
                <a:solidFill>
                  <a:srgbClr val="00AF50"/>
                </a:solidFill>
                <a:latin typeface="Gothic Uralic"/>
                <a:cs typeface="Gothic Uralic"/>
              </a:rPr>
              <a:t>CPU burst</a:t>
            </a:r>
            <a:r>
              <a:rPr sz="2800" b="1" spc="-505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2800" b="1" spc="-25" dirty="0">
                <a:solidFill>
                  <a:srgbClr val="00AF50"/>
                </a:solidFill>
                <a:latin typeface="Gothic Uralic"/>
                <a:cs typeface="Gothic Uralic"/>
              </a:rPr>
              <a:t>scheduling</a:t>
            </a:r>
            <a:r>
              <a:rPr sz="2800" spc="-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5" dirty="0">
                <a:latin typeface="Verdana"/>
                <a:cs typeface="Verdana"/>
              </a:rPr>
              <a:t>It </a:t>
            </a:r>
            <a:r>
              <a:rPr sz="2800" spc="-285" dirty="0">
                <a:latin typeface="Verdana"/>
                <a:cs typeface="Verdana"/>
              </a:rPr>
              <a:t>is </a:t>
            </a:r>
            <a:r>
              <a:rPr sz="2800" spc="-25" dirty="0">
                <a:latin typeface="Verdana"/>
                <a:cs typeface="Verdana"/>
              </a:rPr>
              <a:t>provably the </a:t>
            </a:r>
            <a:r>
              <a:rPr sz="2800" b="1" spc="-10" dirty="0">
                <a:solidFill>
                  <a:srgbClr val="00AF50"/>
                </a:solidFill>
                <a:latin typeface="Gothic Uralic"/>
                <a:cs typeface="Gothic Uralic"/>
              </a:rPr>
              <a:t>optimal </a:t>
            </a:r>
            <a:r>
              <a:rPr sz="2800" b="1" spc="-5" dirty="0">
                <a:solidFill>
                  <a:srgbClr val="00AF50"/>
                </a:solidFill>
                <a:latin typeface="Gothic Uralic"/>
                <a:cs typeface="Gothic Uralic"/>
              </a:rPr>
              <a:t>scheduling</a:t>
            </a:r>
            <a:r>
              <a:rPr sz="2800" b="1" spc="-100" dirty="0">
                <a:solidFill>
                  <a:srgbClr val="00AF50"/>
                </a:solidFill>
                <a:latin typeface="Gothic Uralic"/>
                <a:cs typeface="Gothic Uralic"/>
              </a:rPr>
              <a:t> </a:t>
            </a:r>
            <a:r>
              <a:rPr sz="2800" b="1" spc="-30" dirty="0">
                <a:solidFill>
                  <a:srgbClr val="00AF50"/>
                </a:solidFill>
                <a:latin typeface="Gothic Uralic"/>
                <a:cs typeface="Gothic Uralic"/>
              </a:rPr>
              <a:t>algorithm</a:t>
            </a:r>
            <a:r>
              <a:rPr sz="2800" spc="-3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241300" marR="6350" indent="-228600">
              <a:lnSpc>
                <a:spcPts val="3020"/>
              </a:lnSpc>
              <a:spcBef>
                <a:spcPts val="106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4084954" algn="l"/>
              </a:tabLst>
            </a:pPr>
            <a:r>
              <a:rPr sz="2800" spc="-355" dirty="0">
                <a:latin typeface="Verdana"/>
                <a:cs typeface="Verdana"/>
              </a:rPr>
              <a:t>It  </a:t>
            </a:r>
            <a:r>
              <a:rPr sz="2800" spc="-80" dirty="0">
                <a:latin typeface="Verdana"/>
                <a:cs typeface="Verdana"/>
              </a:rPr>
              <a:t>gives</a:t>
            </a:r>
            <a:r>
              <a:rPr sz="2800" spc="11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195" dirty="0"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Gothic Uralic"/>
                <a:cs typeface="Gothic Uralic"/>
              </a:rPr>
              <a:t>minimum	average waiting </a:t>
            </a:r>
            <a:r>
              <a:rPr sz="2800" b="1" dirty="0">
                <a:solidFill>
                  <a:srgbClr val="00AF50"/>
                </a:solidFill>
                <a:latin typeface="Gothic Uralic"/>
                <a:cs typeface="Gothic Uralic"/>
              </a:rPr>
              <a:t>time </a:t>
            </a:r>
            <a:r>
              <a:rPr sz="2800" spc="-110" dirty="0">
                <a:latin typeface="Verdana"/>
                <a:cs typeface="Verdana"/>
              </a:rPr>
              <a:t>for </a:t>
            </a:r>
            <a:r>
              <a:rPr sz="2800" spc="225" dirty="0">
                <a:latin typeface="Verdana"/>
                <a:cs typeface="Verdana"/>
              </a:rPr>
              <a:t>a </a:t>
            </a:r>
            <a:r>
              <a:rPr sz="2800" spc="-20" dirty="0">
                <a:latin typeface="Verdana"/>
                <a:cs typeface="Verdana"/>
              </a:rPr>
              <a:t>given </a:t>
            </a:r>
            <a:r>
              <a:rPr sz="2800" spc="-135" dirty="0">
                <a:latin typeface="Verdana"/>
                <a:cs typeface="Verdana"/>
              </a:rPr>
              <a:t>set </a:t>
            </a:r>
            <a:r>
              <a:rPr sz="2800" spc="15" dirty="0">
                <a:latin typeface="Verdana"/>
                <a:cs typeface="Verdana"/>
              </a:rPr>
              <a:t>of  </a:t>
            </a:r>
            <a:r>
              <a:rPr sz="2800" spc="-60" dirty="0">
                <a:latin typeface="Verdana"/>
                <a:cs typeface="Verdana"/>
              </a:rPr>
              <a:t>processes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45" dirty="0">
                <a:latin typeface="Verdana"/>
                <a:cs typeface="Verdana"/>
              </a:rPr>
              <a:t>Knowing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length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next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request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is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b="1" spc="-30" dirty="0">
                <a:solidFill>
                  <a:srgbClr val="00AF50"/>
                </a:solidFill>
                <a:latin typeface="Gothic Uralic"/>
                <a:cs typeface="Gothic Uralic"/>
              </a:rPr>
              <a:t>difficult</a:t>
            </a:r>
            <a:r>
              <a:rPr sz="2800" spc="-3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5" dirty="0">
                <a:latin typeface="Verdana"/>
                <a:cs typeface="Verdana"/>
              </a:rPr>
              <a:t>It </a:t>
            </a:r>
            <a:r>
              <a:rPr sz="2800" b="1" spc="-10" dirty="0">
                <a:solidFill>
                  <a:srgbClr val="0000CC"/>
                </a:solidFill>
                <a:latin typeface="Gothic Uralic"/>
                <a:cs typeface="Gothic Uralic"/>
              </a:rPr>
              <a:t>can’t </a:t>
            </a:r>
            <a:r>
              <a:rPr sz="2800" b="1" spc="-5" dirty="0">
                <a:solidFill>
                  <a:srgbClr val="0000CC"/>
                </a:solidFill>
                <a:latin typeface="Gothic Uralic"/>
                <a:cs typeface="Gothic Uralic"/>
              </a:rPr>
              <a:t>be implemented </a:t>
            </a:r>
            <a:r>
              <a:rPr sz="2800" spc="30" dirty="0">
                <a:latin typeface="Verdana"/>
                <a:cs typeface="Verdana"/>
              </a:rPr>
              <a:t>at </a:t>
            </a:r>
            <a:r>
              <a:rPr sz="2800" spc="-165" dirty="0">
                <a:latin typeface="Verdana"/>
                <a:cs typeface="Verdana"/>
              </a:rPr>
              <a:t>short </a:t>
            </a:r>
            <a:r>
              <a:rPr sz="2800" spc="-120" dirty="0">
                <a:latin typeface="Verdana"/>
                <a:cs typeface="Verdana"/>
              </a:rPr>
              <a:t>term </a:t>
            </a:r>
            <a:r>
              <a:rPr sz="2800" spc="-20" dirty="0">
                <a:latin typeface="Verdana"/>
                <a:cs typeface="Verdana"/>
              </a:rPr>
              <a:t>scheduling </a:t>
            </a:r>
            <a:r>
              <a:rPr sz="2800" spc="-50" dirty="0">
                <a:latin typeface="Verdana"/>
                <a:cs typeface="Verdana"/>
              </a:rPr>
              <a:t>level </a:t>
            </a:r>
            <a:r>
              <a:rPr sz="2800" spc="-80" dirty="0">
                <a:latin typeface="Verdana"/>
                <a:cs typeface="Verdana"/>
              </a:rPr>
              <a:t>as </a:t>
            </a:r>
            <a:r>
              <a:rPr sz="2800" spc="-175" dirty="0">
                <a:latin typeface="Verdana"/>
                <a:cs typeface="Verdana"/>
              </a:rPr>
              <a:t>it </a:t>
            </a:r>
            <a:r>
              <a:rPr sz="2800" spc="-280" dirty="0">
                <a:latin typeface="Verdana"/>
                <a:cs typeface="Verdana"/>
              </a:rPr>
              <a:t>is  </a:t>
            </a:r>
            <a:r>
              <a:rPr sz="2800" spc="-60" dirty="0">
                <a:latin typeface="Verdana"/>
                <a:cs typeface="Verdana"/>
              </a:rPr>
              <a:t>difficult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know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length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next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burst.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240" dirty="0">
                <a:latin typeface="Verdana"/>
                <a:cs typeface="Verdana"/>
              </a:rPr>
              <a:t>SJF </a:t>
            </a:r>
            <a:r>
              <a:rPr sz="2800" spc="-150" dirty="0">
                <a:latin typeface="Verdana"/>
                <a:cs typeface="Verdana"/>
              </a:rPr>
              <a:t>will </a:t>
            </a:r>
            <a:r>
              <a:rPr sz="2800" spc="-175" dirty="0">
                <a:latin typeface="Verdana"/>
                <a:cs typeface="Verdana"/>
              </a:rPr>
              <a:t>result </a:t>
            </a:r>
            <a:r>
              <a:rPr sz="2800" spc="-135" dirty="0">
                <a:latin typeface="Verdana"/>
                <a:cs typeface="Verdana"/>
              </a:rPr>
              <a:t>in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95" dirty="0">
                <a:latin typeface="Verdana"/>
                <a:cs typeface="Verdana"/>
              </a:rPr>
              <a:t>maximum</a:t>
            </a:r>
            <a:r>
              <a:rPr sz="2800" spc="-51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Throughput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036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Observations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90740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886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SJF </a:t>
            </a:r>
            <a:r>
              <a:rPr sz="4400" dirty="0">
                <a:solidFill>
                  <a:srgbClr val="FF0000"/>
                </a:solidFill>
              </a:rPr>
              <a:t>with </a:t>
            </a:r>
            <a:r>
              <a:rPr sz="4400" spc="-5" dirty="0">
                <a:solidFill>
                  <a:srgbClr val="FF0000"/>
                </a:solidFill>
              </a:rPr>
              <a:t>Prediction </a:t>
            </a:r>
            <a:r>
              <a:rPr sz="4400" dirty="0">
                <a:solidFill>
                  <a:srgbClr val="FF0000"/>
                </a:solidFill>
              </a:rPr>
              <a:t>Techniques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BT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987290" y="2320289"/>
            <a:ext cx="2693035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Gothic Uralic"/>
                <a:cs typeface="Gothic Uralic"/>
              </a:rPr>
              <a:t>Prediction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Techniques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8002" y="3230117"/>
            <a:ext cx="798830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Gothic Uralic"/>
                <a:cs typeface="Gothic Uralic"/>
              </a:rPr>
              <a:t>Static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894" y="4226814"/>
            <a:ext cx="1765300" cy="370840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latin typeface="Gothic Uralic"/>
                <a:cs typeface="Gothic Uralic"/>
              </a:rPr>
              <a:t>1. Process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size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4894" y="4597146"/>
            <a:ext cx="1885314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Gothic Uralic"/>
                <a:cs typeface="Gothic Uralic"/>
              </a:rPr>
              <a:t>2. Process</a:t>
            </a:r>
            <a:r>
              <a:rPr sz="1800" b="1" spc="-6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Type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861" y="3230117"/>
            <a:ext cx="1191895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Gothic Uralic"/>
                <a:cs typeface="Gothic Uralic"/>
              </a:rPr>
              <a:t>Dynamic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5630" y="4167378"/>
            <a:ext cx="2512060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Gothic Uralic"/>
                <a:cs typeface="Gothic Uralic"/>
              </a:rPr>
              <a:t>1. Simple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Averaging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5630" y="4536185"/>
            <a:ext cx="2969260" cy="368935"/>
          </a:xfrm>
          <a:prstGeom prst="rect">
            <a:avLst/>
          </a:prstGeom>
          <a:ln w="19811">
            <a:solidFill>
              <a:srgbClr val="0D0D0D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Gothic Uralic"/>
                <a:cs typeface="Gothic Uralic"/>
              </a:rPr>
              <a:t>2. Exponential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averaging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48428" y="2682239"/>
            <a:ext cx="2581910" cy="1544955"/>
            <a:chOff x="4948428" y="2682239"/>
            <a:chExt cx="2581910" cy="1544955"/>
          </a:xfrm>
        </p:grpSpPr>
        <p:sp>
          <p:nvSpPr>
            <p:cNvPr id="12" name="object 12"/>
            <p:cNvSpPr/>
            <p:nvPr/>
          </p:nvSpPr>
          <p:spPr>
            <a:xfrm>
              <a:off x="5588508" y="2961131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5">
                  <a:moveTo>
                    <a:pt x="0" y="0"/>
                  </a:moveTo>
                  <a:lnTo>
                    <a:pt x="1567561" y="0"/>
                  </a:lnTo>
                </a:path>
              </a:pathLst>
            </a:custGeom>
            <a:ln w="1219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5796" y="2956051"/>
              <a:ext cx="2265680" cy="273050"/>
            </a:xfrm>
            <a:custGeom>
              <a:avLst/>
              <a:gdLst/>
              <a:ahLst/>
              <a:cxnLst/>
              <a:rect l="l" t="t" r="r" b="b"/>
              <a:pathLst>
                <a:path w="2265679" h="273050">
                  <a:moveTo>
                    <a:pt x="366649" y="10160"/>
                  </a:moveTo>
                  <a:lnTo>
                    <a:pt x="359029" y="0"/>
                  </a:lnTo>
                  <a:lnTo>
                    <a:pt x="57594" y="222453"/>
                  </a:lnTo>
                  <a:lnTo>
                    <a:pt x="38735" y="196850"/>
                  </a:lnTo>
                  <a:lnTo>
                    <a:pt x="0" y="272796"/>
                  </a:lnTo>
                  <a:lnTo>
                    <a:pt x="83947" y="258191"/>
                  </a:lnTo>
                  <a:lnTo>
                    <a:pt x="70650" y="240157"/>
                  </a:lnTo>
                  <a:lnTo>
                    <a:pt x="65087" y="232613"/>
                  </a:lnTo>
                  <a:lnTo>
                    <a:pt x="366649" y="10160"/>
                  </a:lnTo>
                  <a:close/>
                </a:path>
                <a:path w="2265679" h="273050">
                  <a:moveTo>
                    <a:pt x="2265680" y="272796"/>
                  </a:moveTo>
                  <a:lnTo>
                    <a:pt x="2249589" y="238252"/>
                  </a:lnTo>
                  <a:lnTo>
                    <a:pt x="2229739" y="195580"/>
                  </a:lnTo>
                  <a:lnTo>
                    <a:pt x="2210041" y="220345"/>
                  </a:lnTo>
                  <a:lnTo>
                    <a:pt x="1933321" y="127"/>
                  </a:lnTo>
                  <a:lnTo>
                    <a:pt x="1925447" y="10033"/>
                  </a:lnTo>
                  <a:lnTo>
                    <a:pt x="2202103" y="230314"/>
                  </a:lnTo>
                  <a:lnTo>
                    <a:pt x="2182368" y="255143"/>
                  </a:lnTo>
                  <a:lnTo>
                    <a:pt x="2265680" y="272796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7648" y="2688335"/>
              <a:ext cx="5080" cy="272415"/>
            </a:xfrm>
            <a:custGeom>
              <a:avLst/>
              <a:gdLst/>
              <a:ahLst/>
              <a:cxnLst/>
              <a:rect l="l" t="t" r="r" b="b"/>
              <a:pathLst>
                <a:path w="5079" h="272414">
                  <a:moveTo>
                    <a:pt x="4699" y="0"/>
                  </a:moveTo>
                  <a:lnTo>
                    <a:pt x="0" y="272034"/>
                  </a:lnTo>
                </a:path>
              </a:pathLst>
            </a:custGeom>
            <a:ln w="12191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8428" y="3598163"/>
              <a:ext cx="2581910" cy="629285"/>
            </a:xfrm>
            <a:custGeom>
              <a:avLst/>
              <a:gdLst/>
              <a:ahLst/>
              <a:cxnLst/>
              <a:rect l="l" t="t" r="r" b="b"/>
              <a:pathLst>
                <a:path w="2581909" h="629285">
                  <a:moveTo>
                    <a:pt x="76200" y="552577"/>
                  </a:moveTo>
                  <a:lnTo>
                    <a:pt x="44450" y="552577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552577"/>
                  </a:lnTo>
                  <a:lnTo>
                    <a:pt x="0" y="552577"/>
                  </a:lnTo>
                  <a:lnTo>
                    <a:pt x="38100" y="628777"/>
                  </a:lnTo>
                  <a:lnTo>
                    <a:pt x="69850" y="565277"/>
                  </a:lnTo>
                  <a:lnTo>
                    <a:pt x="76200" y="552577"/>
                  </a:lnTo>
                  <a:close/>
                </a:path>
                <a:path w="2581909" h="629285">
                  <a:moveTo>
                    <a:pt x="2581656" y="491744"/>
                  </a:moveTo>
                  <a:lnTo>
                    <a:pt x="2549906" y="491744"/>
                  </a:lnTo>
                  <a:lnTo>
                    <a:pt x="2549906" y="0"/>
                  </a:lnTo>
                  <a:lnTo>
                    <a:pt x="2537206" y="0"/>
                  </a:lnTo>
                  <a:lnTo>
                    <a:pt x="2537206" y="491744"/>
                  </a:lnTo>
                  <a:lnTo>
                    <a:pt x="2505456" y="491744"/>
                  </a:lnTo>
                  <a:lnTo>
                    <a:pt x="2543556" y="567944"/>
                  </a:lnTo>
                  <a:lnTo>
                    <a:pt x="2575306" y="504444"/>
                  </a:lnTo>
                  <a:lnTo>
                    <a:pt x="2581656" y="491744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1198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069690-B771-4BB2-8E83-E8FF50E5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43000"/>
            <a:ext cx="9458325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8" y="1720112"/>
            <a:ext cx="10436861" cy="1052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" dirty="0">
                <a:latin typeface="Verdana"/>
                <a:cs typeface="Verdana"/>
              </a:rPr>
              <a:t>Commonly, </a:t>
            </a:r>
            <a:r>
              <a:rPr sz="2800" spc="-5" dirty="0">
                <a:latin typeface="Arial"/>
                <a:cs typeface="Arial"/>
              </a:rPr>
              <a:t>α </a:t>
            </a:r>
            <a:r>
              <a:rPr sz="2800" spc="-135" dirty="0">
                <a:latin typeface="Verdana"/>
                <a:cs typeface="Verdana"/>
              </a:rPr>
              <a:t>set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425" dirty="0">
                <a:latin typeface="Verdana"/>
                <a:cs typeface="Verdana"/>
              </a:rPr>
              <a:t> </a:t>
            </a:r>
            <a:r>
              <a:rPr sz="2800" spc="-480" dirty="0">
                <a:latin typeface="Verdana"/>
                <a:cs typeface="Verdana"/>
              </a:rPr>
              <a:t>½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" dirty="0">
                <a:latin typeface="Verdana"/>
                <a:cs typeface="Verdana"/>
              </a:rPr>
              <a:t>Preemptive </a:t>
            </a:r>
            <a:r>
              <a:rPr sz="2800" spc="-120" dirty="0">
                <a:latin typeface="Verdana"/>
                <a:cs typeface="Verdana"/>
              </a:rPr>
              <a:t>version </a:t>
            </a:r>
            <a:r>
              <a:rPr sz="2800" spc="80" dirty="0">
                <a:latin typeface="Verdana"/>
                <a:cs typeface="Verdana"/>
              </a:rPr>
              <a:t>called</a:t>
            </a:r>
            <a:r>
              <a:rPr sz="2800" spc="-400" dirty="0"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shortest-remaining-time-first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669112"/>
            <a:ext cx="10970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Determining </a:t>
            </a:r>
            <a:r>
              <a:rPr sz="4400" dirty="0">
                <a:solidFill>
                  <a:srgbClr val="FF0000"/>
                </a:solidFill>
              </a:rPr>
              <a:t>Length of Next CPU</a:t>
            </a:r>
            <a:r>
              <a:rPr sz="4400" spc="-15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Burst</a:t>
            </a:r>
            <a:endParaRPr sz="4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4239" y="1737106"/>
            <a:ext cx="5728335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Font typeface="Wingdings"/>
              <a:buChar char=""/>
              <a:tabLst>
                <a:tab pos="254000" algn="l"/>
              </a:tabLst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390" dirty="0">
                <a:latin typeface="Verdana"/>
                <a:cs typeface="Verdana"/>
              </a:rPr>
              <a:t>=0</a:t>
            </a:r>
            <a:endParaRPr sz="2600">
              <a:latin typeface="Verdana"/>
              <a:cs typeface="Verdana"/>
            </a:endParaRPr>
          </a:p>
          <a:p>
            <a:pPr marL="711200" lvl="1" indent="-229235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711835" algn="l"/>
              </a:tabLst>
            </a:pPr>
            <a:r>
              <a:rPr sz="2200" spc="-110" dirty="0">
                <a:latin typeface="Symbol"/>
                <a:cs typeface="Symbol"/>
              </a:rPr>
              <a:t></a:t>
            </a:r>
            <a:r>
              <a:rPr sz="2175" spc="-165" baseline="-21072" dirty="0">
                <a:latin typeface="Verdana"/>
                <a:cs typeface="Verdana"/>
              </a:rPr>
              <a:t>n+1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365" dirty="0">
                <a:latin typeface="Verdana"/>
                <a:cs typeface="Verdana"/>
              </a:rPr>
              <a:t> </a:t>
            </a:r>
            <a:r>
              <a:rPr sz="2200" spc="-5" dirty="0">
                <a:latin typeface="Symbol"/>
                <a:cs typeface="Symbol"/>
              </a:rPr>
              <a:t></a:t>
            </a:r>
            <a:r>
              <a:rPr sz="2175" spc="-7" baseline="-21072" dirty="0">
                <a:latin typeface="Verdana"/>
                <a:cs typeface="Verdana"/>
              </a:rPr>
              <a:t>n</a:t>
            </a:r>
            <a:endParaRPr sz="2175" baseline="-21072">
              <a:latin typeface="Verdana"/>
              <a:cs typeface="Verdana"/>
            </a:endParaRPr>
          </a:p>
          <a:p>
            <a:pPr marL="711200" lvl="1" indent="-229235">
              <a:lnSpc>
                <a:spcPts val="2640"/>
              </a:lnSpc>
              <a:spcBef>
                <a:spcPts val="5"/>
              </a:spcBef>
              <a:buClr>
                <a:srgbClr val="EC7C30"/>
              </a:buClr>
              <a:buFont typeface="Wingdings"/>
              <a:buChar char=""/>
              <a:tabLst>
                <a:tab pos="711835" algn="l"/>
              </a:tabLst>
            </a:pPr>
            <a:r>
              <a:rPr sz="2200" spc="20" dirty="0">
                <a:latin typeface="Verdana"/>
                <a:cs typeface="Verdana"/>
              </a:rPr>
              <a:t>Recent </a:t>
            </a:r>
            <a:r>
              <a:rPr sz="2200" spc="-135" dirty="0">
                <a:latin typeface="Verdana"/>
                <a:cs typeface="Verdana"/>
              </a:rPr>
              <a:t>history </a:t>
            </a:r>
            <a:r>
              <a:rPr sz="2200" spc="10" dirty="0">
                <a:latin typeface="Verdana"/>
                <a:cs typeface="Verdana"/>
              </a:rPr>
              <a:t>does</a:t>
            </a:r>
            <a:r>
              <a:rPr sz="2200" spc="-5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not </a:t>
            </a:r>
            <a:r>
              <a:rPr sz="2200" spc="25" dirty="0">
                <a:latin typeface="Verdana"/>
                <a:cs typeface="Verdana"/>
              </a:rPr>
              <a:t>count</a:t>
            </a:r>
            <a:endParaRPr sz="2200">
              <a:latin typeface="Verdana"/>
              <a:cs typeface="Verdana"/>
            </a:endParaRPr>
          </a:p>
          <a:p>
            <a:pPr marL="254000" indent="-228600">
              <a:lnSpc>
                <a:spcPts val="3120"/>
              </a:lnSpc>
              <a:buClr>
                <a:srgbClr val="EC7C30"/>
              </a:buClr>
              <a:buFont typeface="Wingdings"/>
              <a:buChar char=""/>
              <a:tabLst>
                <a:tab pos="254000" algn="l"/>
              </a:tabLst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390" dirty="0">
                <a:latin typeface="Verdana"/>
                <a:cs typeface="Verdana"/>
              </a:rPr>
              <a:t>=1</a:t>
            </a:r>
            <a:endParaRPr sz="2600">
              <a:latin typeface="Verdana"/>
              <a:cs typeface="Verdana"/>
            </a:endParaRPr>
          </a:p>
          <a:p>
            <a:pPr marL="788670" lvl="1" indent="-306705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Wingdings"/>
              <a:buChar char=""/>
              <a:tabLst>
                <a:tab pos="788670" algn="l"/>
                <a:tab pos="789305" algn="l"/>
              </a:tabLst>
            </a:pPr>
            <a:r>
              <a:rPr sz="2200" spc="-110" dirty="0">
                <a:latin typeface="Symbol"/>
                <a:cs typeface="Symbol"/>
              </a:rPr>
              <a:t></a:t>
            </a:r>
            <a:r>
              <a:rPr sz="2175" spc="-165" baseline="-21072" dirty="0">
                <a:latin typeface="Verdana"/>
                <a:cs typeface="Verdana"/>
              </a:rPr>
              <a:t>n+1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5" dirty="0">
                <a:latin typeface="Symbol"/>
                <a:cs typeface="Symbol"/>
              </a:rPr>
              <a:t>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eXGyreAdventor"/>
                <a:cs typeface="TeXGyreAdventor"/>
              </a:rPr>
              <a:t>t</a:t>
            </a:r>
            <a:r>
              <a:rPr sz="2175" spc="-7" baseline="-21072" dirty="0">
                <a:latin typeface="Verdana"/>
                <a:cs typeface="Verdana"/>
              </a:rPr>
              <a:t>n</a:t>
            </a:r>
            <a:endParaRPr sz="2175" baseline="-21072">
              <a:latin typeface="Verdana"/>
              <a:cs typeface="Verdana"/>
            </a:endParaRPr>
          </a:p>
          <a:p>
            <a:pPr marL="228600" marR="20320" lvl="1" indent="-228600" algn="r">
              <a:lnSpc>
                <a:spcPts val="2640"/>
              </a:lnSpc>
              <a:buClr>
                <a:srgbClr val="EC7C30"/>
              </a:buClr>
              <a:buFont typeface="Wingdings"/>
              <a:buChar char=""/>
              <a:tabLst>
                <a:tab pos="228600" algn="l"/>
              </a:tabLst>
            </a:pPr>
            <a:r>
              <a:rPr sz="2200" spc="-45" dirty="0">
                <a:latin typeface="Verdana"/>
                <a:cs typeface="Verdana"/>
              </a:rPr>
              <a:t>Only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actual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last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CPU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burst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counts</a:t>
            </a:r>
            <a:endParaRPr sz="2200">
              <a:latin typeface="Verdana"/>
              <a:cs typeface="Verdana"/>
            </a:endParaRPr>
          </a:p>
          <a:p>
            <a:pPr marL="254000" marR="17780" indent="-254000" algn="r">
              <a:lnSpc>
                <a:spcPts val="3120"/>
              </a:lnSpc>
              <a:buClr>
                <a:srgbClr val="EC7C30"/>
              </a:buClr>
              <a:buFont typeface="Wingdings"/>
              <a:buChar char=""/>
              <a:tabLst>
                <a:tab pos="254000" algn="l"/>
              </a:tabLst>
            </a:pPr>
            <a:r>
              <a:rPr sz="2600" spc="-295" dirty="0">
                <a:latin typeface="Verdana"/>
                <a:cs typeface="Verdana"/>
              </a:rPr>
              <a:t>If</a:t>
            </a:r>
            <a:r>
              <a:rPr sz="2600" spc="-235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we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55" dirty="0">
                <a:latin typeface="Verdana"/>
                <a:cs typeface="Verdana"/>
              </a:rPr>
              <a:t>expand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formula,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85" dirty="0">
                <a:latin typeface="Verdana"/>
                <a:cs typeface="Verdana"/>
              </a:rPr>
              <a:t>we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get:</a:t>
            </a:r>
            <a:endParaRPr sz="2600">
              <a:latin typeface="Verdana"/>
              <a:cs typeface="Verdana"/>
            </a:endParaRPr>
          </a:p>
          <a:p>
            <a:pPr marR="840105" algn="ctr">
              <a:lnSpc>
                <a:spcPct val="100000"/>
              </a:lnSpc>
            </a:pPr>
            <a:r>
              <a:rPr sz="1900" spc="-85" dirty="0">
                <a:latin typeface="Symbol"/>
                <a:cs typeface="Symbol"/>
              </a:rPr>
              <a:t></a:t>
            </a:r>
            <a:r>
              <a:rPr sz="1875" i="1" spc="-127" baseline="-20000" dirty="0">
                <a:latin typeface="TeXGyreAdventor"/>
                <a:cs typeface="TeXGyreAdventor"/>
              </a:rPr>
              <a:t>n</a:t>
            </a:r>
            <a:r>
              <a:rPr sz="1875" spc="-127" baseline="-20000" dirty="0">
                <a:latin typeface="Verdana"/>
                <a:cs typeface="Verdana"/>
              </a:rPr>
              <a:t>+1 </a:t>
            </a:r>
            <a:r>
              <a:rPr sz="1900" spc="-409" dirty="0">
                <a:latin typeface="Verdana"/>
                <a:cs typeface="Verdana"/>
              </a:rPr>
              <a:t>= </a:t>
            </a:r>
            <a:r>
              <a:rPr sz="1900" spc="-5" dirty="0">
                <a:latin typeface="Symbol"/>
                <a:cs typeface="Symbol"/>
              </a:rPr>
              <a:t>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70" dirty="0">
                <a:latin typeface="Verdana"/>
                <a:cs typeface="Verdana"/>
              </a:rPr>
              <a:t>t</a:t>
            </a:r>
            <a:r>
              <a:rPr sz="1875" i="1" spc="-254" baseline="-20000" dirty="0">
                <a:latin typeface="TeXGyreAdventor"/>
                <a:cs typeface="TeXGyreAdventor"/>
              </a:rPr>
              <a:t>n</a:t>
            </a:r>
            <a:r>
              <a:rPr sz="1900" spc="-170" dirty="0">
                <a:latin typeface="Verdana"/>
                <a:cs typeface="Verdana"/>
              </a:rPr>
              <a:t>+(1 </a:t>
            </a:r>
            <a:r>
              <a:rPr sz="1900" i="1" spc="-5" dirty="0">
                <a:latin typeface="TeXGyreAdventor"/>
                <a:cs typeface="TeXGyreAdventor"/>
              </a:rPr>
              <a:t>- </a:t>
            </a:r>
            <a:r>
              <a:rPr sz="1900" spc="-10" dirty="0">
                <a:latin typeface="Symbol"/>
                <a:cs typeface="Symbol"/>
              </a:rPr>
              <a:t></a:t>
            </a:r>
            <a:r>
              <a:rPr sz="1900" i="1" spc="-10" dirty="0">
                <a:latin typeface="TeXGyreAdventor"/>
                <a:cs typeface="TeXGyreAdventor"/>
              </a:rPr>
              <a:t>)</a:t>
            </a:r>
            <a:r>
              <a:rPr sz="1900" spc="-10" dirty="0">
                <a:latin typeface="Symbol"/>
                <a:cs typeface="Symbol"/>
              </a:rPr>
              <a:t>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eXGyreAdventor"/>
                <a:cs typeface="TeXGyreAdventor"/>
              </a:rPr>
              <a:t>t</a:t>
            </a:r>
            <a:r>
              <a:rPr sz="1875" i="1" spc="15" baseline="-20000" dirty="0">
                <a:latin typeface="TeXGyreAdventor"/>
                <a:cs typeface="TeXGyreAdventor"/>
              </a:rPr>
              <a:t>n </a:t>
            </a:r>
            <a:r>
              <a:rPr sz="1875" spc="-179" baseline="-20000" dirty="0">
                <a:latin typeface="Verdana"/>
                <a:cs typeface="Verdana"/>
              </a:rPr>
              <a:t>-1 </a:t>
            </a:r>
            <a:r>
              <a:rPr sz="1900" spc="-409" dirty="0">
                <a:latin typeface="Verdana"/>
                <a:cs typeface="Verdana"/>
              </a:rPr>
              <a:t>+</a:t>
            </a:r>
            <a:r>
              <a:rPr sz="1900" spc="-380" dirty="0">
                <a:latin typeface="Verdana"/>
                <a:cs typeface="Verdana"/>
              </a:rPr>
              <a:t> </a:t>
            </a:r>
            <a:r>
              <a:rPr sz="1900" spc="340" dirty="0">
                <a:latin typeface="Verdana"/>
                <a:cs typeface="Verdana"/>
              </a:rPr>
              <a:t>…</a:t>
            </a:r>
            <a:endParaRPr sz="1900">
              <a:latin typeface="Verdana"/>
              <a:cs typeface="Verdana"/>
            </a:endParaRPr>
          </a:p>
          <a:p>
            <a:pPr marR="198755" algn="ctr">
              <a:lnSpc>
                <a:spcPct val="100000"/>
              </a:lnSpc>
            </a:pPr>
            <a:r>
              <a:rPr sz="1900" i="1" spc="-60" dirty="0">
                <a:latin typeface="TeXGyreAdventor"/>
                <a:cs typeface="TeXGyreAdventor"/>
              </a:rPr>
              <a:t>+(</a:t>
            </a:r>
            <a:r>
              <a:rPr sz="1900" spc="-60" dirty="0">
                <a:latin typeface="Verdana"/>
                <a:cs typeface="Verdana"/>
              </a:rPr>
              <a:t>1 </a:t>
            </a:r>
            <a:r>
              <a:rPr sz="1900" spc="-235" dirty="0">
                <a:latin typeface="Verdana"/>
                <a:cs typeface="Verdana"/>
              </a:rPr>
              <a:t>- </a:t>
            </a:r>
            <a:r>
              <a:rPr sz="1900" spc="-5" dirty="0">
                <a:latin typeface="Symbol"/>
                <a:cs typeface="Symbol"/>
              </a:rPr>
              <a:t>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eXGyreAdventor"/>
                <a:cs typeface="TeXGyreAdventor"/>
              </a:rPr>
              <a:t>)</a:t>
            </a:r>
            <a:r>
              <a:rPr sz="1875" i="1" spc="-15" baseline="26666" dirty="0">
                <a:latin typeface="TeXGyreAdventor"/>
                <a:cs typeface="TeXGyreAdventor"/>
              </a:rPr>
              <a:t>j </a:t>
            </a:r>
            <a:r>
              <a:rPr sz="1900" spc="-5" dirty="0">
                <a:latin typeface="Symbol"/>
                <a:cs typeface="Symbol"/>
              </a:rPr>
              <a:t>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eXGyreAdventor"/>
                <a:cs typeface="TeXGyreAdventor"/>
              </a:rPr>
              <a:t>t</a:t>
            </a:r>
            <a:r>
              <a:rPr sz="1875" i="1" spc="15" baseline="-20000" dirty="0">
                <a:latin typeface="TeXGyreAdventor"/>
                <a:cs typeface="TeXGyreAdventor"/>
              </a:rPr>
              <a:t>n </a:t>
            </a:r>
            <a:r>
              <a:rPr sz="1875" spc="-112" baseline="-20000" dirty="0">
                <a:latin typeface="Verdana"/>
                <a:cs typeface="Verdana"/>
              </a:rPr>
              <a:t>-</a:t>
            </a:r>
            <a:r>
              <a:rPr sz="1875" i="1" spc="-112" baseline="-20000" dirty="0">
                <a:latin typeface="TeXGyreAdventor"/>
                <a:cs typeface="TeXGyreAdventor"/>
              </a:rPr>
              <a:t>j </a:t>
            </a:r>
            <a:r>
              <a:rPr sz="1900" spc="-409" dirty="0">
                <a:latin typeface="Verdana"/>
                <a:cs typeface="Verdana"/>
              </a:rPr>
              <a:t>+</a:t>
            </a:r>
            <a:r>
              <a:rPr sz="1900" spc="-235" dirty="0">
                <a:latin typeface="Verdana"/>
                <a:cs typeface="Verdana"/>
              </a:rPr>
              <a:t> </a:t>
            </a:r>
            <a:r>
              <a:rPr sz="1900" spc="340" dirty="0">
                <a:latin typeface="Verdana"/>
                <a:cs typeface="Verdana"/>
              </a:rPr>
              <a:t>…</a:t>
            </a:r>
            <a:endParaRPr sz="1900">
              <a:latin typeface="Verdana"/>
              <a:cs typeface="Verdana"/>
            </a:endParaRPr>
          </a:p>
          <a:p>
            <a:pPr marR="781050" algn="ctr">
              <a:lnSpc>
                <a:spcPct val="100000"/>
              </a:lnSpc>
            </a:pPr>
            <a:r>
              <a:rPr sz="1900" i="1" spc="-60" dirty="0">
                <a:latin typeface="TeXGyreAdventor"/>
                <a:cs typeface="TeXGyreAdventor"/>
              </a:rPr>
              <a:t>+(</a:t>
            </a:r>
            <a:r>
              <a:rPr sz="1900" spc="-60" dirty="0">
                <a:latin typeface="Verdana"/>
                <a:cs typeface="Verdana"/>
              </a:rPr>
              <a:t>1 </a:t>
            </a:r>
            <a:r>
              <a:rPr sz="1900" spc="-235" dirty="0">
                <a:latin typeface="Verdana"/>
                <a:cs typeface="Verdana"/>
              </a:rPr>
              <a:t>- </a:t>
            </a:r>
            <a:r>
              <a:rPr sz="1900" spc="-5" dirty="0">
                <a:latin typeface="Symbol"/>
                <a:cs typeface="Symbol"/>
              </a:rPr>
              <a:t>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eXGyreAdventor"/>
                <a:cs typeface="TeXGyreAdventor"/>
              </a:rPr>
              <a:t>)</a:t>
            </a:r>
            <a:r>
              <a:rPr sz="1875" i="1" spc="-7" baseline="26666" dirty="0">
                <a:latin typeface="TeXGyreAdventor"/>
                <a:cs typeface="TeXGyreAdventor"/>
              </a:rPr>
              <a:t>n </a:t>
            </a:r>
            <a:r>
              <a:rPr sz="1875" spc="-254" baseline="26666" dirty="0">
                <a:latin typeface="Verdana"/>
                <a:cs typeface="Verdana"/>
              </a:rPr>
              <a:t>+1</a:t>
            </a:r>
            <a:r>
              <a:rPr sz="1875" spc="-75" baseline="26666" dirty="0">
                <a:latin typeface="Verdana"/>
                <a:cs typeface="Verdana"/>
              </a:rPr>
              <a:t> </a:t>
            </a:r>
            <a:r>
              <a:rPr sz="1900" spc="-45" dirty="0">
                <a:latin typeface="Symbol"/>
                <a:cs typeface="Symbol"/>
              </a:rPr>
              <a:t></a:t>
            </a:r>
            <a:r>
              <a:rPr sz="1875" spc="-67" baseline="-20000" dirty="0">
                <a:latin typeface="Verdana"/>
                <a:cs typeface="Verdana"/>
              </a:rPr>
              <a:t>0</a:t>
            </a:r>
            <a:endParaRPr sz="1875" baseline="-20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70703"/>
            <a:ext cx="9288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60" dirty="0">
                <a:latin typeface="Verdana"/>
                <a:cs typeface="Verdana"/>
              </a:rPr>
              <a:t>Since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both</a:t>
            </a:r>
            <a:r>
              <a:rPr sz="2600" spc="-220" dirty="0">
                <a:latin typeface="Verdana"/>
                <a:cs typeface="Verdana"/>
              </a:rPr>
              <a:t> </a:t>
            </a:r>
            <a:r>
              <a:rPr sz="2600" dirty="0">
                <a:latin typeface="Symbol"/>
                <a:cs typeface="Symbol"/>
              </a:rPr>
              <a:t>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Verdana"/>
                <a:cs typeface="Verdana"/>
              </a:rPr>
              <a:t>and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(1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320" dirty="0">
                <a:latin typeface="Verdana"/>
                <a:cs typeface="Verdana"/>
              </a:rPr>
              <a:t>-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110" dirty="0">
                <a:latin typeface="Symbol"/>
                <a:cs typeface="Symbol"/>
              </a:rPr>
              <a:t></a:t>
            </a:r>
            <a:r>
              <a:rPr sz="2600" spc="-110" dirty="0">
                <a:latin typeface="Verdana"/>
                <a:cs typeface="Verdana"/>
              </a:rPr>
              <a:t>)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are</a:t>
            </a:r>
            <a:r>
              <a:rPr sz="2600" spc="-190" dirty="0">
                <a:latin typeface="Verdana"/>
                <a:cs typeface="Verdana"/>
              </a:rPr>
              <a:t> less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than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100" dirty="0">
                <a:latin typeface="Verdana"/>
                <a:cs typeface="Verdana"/>
              </a:rPr>
              <a:t>or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50" dirty="0">
                <a:latin typeface="Verdana"/>
                <a:cs typeface="Verdana"/>
              </a:rPr>
              <a:t>equal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to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220" dirty="0">
                <a:latin typeface="Verdana"/>
                <a:cs typeface="Verdana"/>
              </a:rPr>
              <a:t>1,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155" dirty="0">
                <a:latin typeface="Verdana"/>
                <a:cs typeface="Verdana"/>
              </a:rPr>
              <a:t>each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5548071"/>
            <a:ext cx="832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latin typeface="Verdana"/>
                <a:cs typeface="Verdana"/>
              </a:rPr>
              <a:t>successive </a:t>
            </a:r>
            <a:r>
              <a:rPr sz="2600" spc="-105" dirty="0">
                <a:latin typeface="Verdana"/>
                <a:cs typeface="Verdana"/>
              </a:rPr>
              <a:t>term </a:t>
            </a:r>
            <a:r>
              <a:rPr sz="2600" spc="-65" dirty="0">
                <a:latin typeface="Verdana"/>
                <a:cs typeface="Verdana"/>
              </a:rPr>
              <a:t>has </a:t>
            </a:r>
            <a:r>
              <a:rPr sz="2600" spc="-190" dirty="0">
                <a:latin typeface="Verdana"/>
                <a:cs typeface="Verdana"/>
              </a:rPr>
              <a:t>less </a:t>
            </a:r>
            <a:r>
              <a:rPr sz="2600" spc="-20" dirty="0">
                <a:latin typeface="Verdana"/>
                <a:cs typeface="Verdana"/>
              </a:rPr>
              <a:t>weight </a:t>
            </a:r>
            <a:r>
              <a:rPr sz="2600" spc="-10" dirty="0">
                <a:latin typeface="Verdana"/>
                <a:cs typeface="Verdana"/>
              </a:rPr>
              <a:t>than</a:t>
            </a:r>
            <a:r>
              <a:rPr sz="2600" spc="-670" dirty="0">
                <a:latin typeface="Verdana"/>
                <a:cs typeface="Verdana"/>
              </a:rPr>
              <a:t> </a:t>
            </a:r>
            <a:r>
              <a:rPr sz="2600" spc="-229" dirty="0">
                <a:latin typeface="Verdana"/>
                <a:cs typeface="Verdana"/>
              </a:rPr>
              <a:t>its </a:t>
            </a:r>
            <a:r>
              <a:rPr sz="2600" spc="-15" dirty="0">
                <a:latin typeface="Verdana"/>
                <a:cs typeface="Verdana"/>
              </a:rPr>
              <a:t>predecessor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9614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Examples </a:t>
            </a:r>
            <a:r>
              <a:rPr sz="4400" dirty="0">
                <a:solidFill>
                  <a:srgbClr val="FF0000"/>
                </a:solidFill>
              </a:rPr>
              <a:t>of </a:t>
            </a:r>
            <a:r>
              <a:rPr sz="4400" spc="-5" dirty="0">
                <a:solidFill>
                  <a:srgbClr val="FF0000"/>
                </a:solidFill>
              </a:rPr>
              <a:t>Exponential</a:t>
            </a:r>
            <a:r>
              <a:rPr sz="4400" spc="-10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Averaging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EF76D0-965D-47C8-B594-DDC6C8FA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8858477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0217BC-76CF-4514-83CD-372E629C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752600"/>
            <a:ext cx="8401277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11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057593-B974-4BA5-9ECB-AB21A16D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681037"/>
            <a:ext cx="758666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404E8E-6A20-4F30-A0C1-14244778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5981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9650" y="1741677"/>
          <a:ext cx="4324350" cy="29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74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Arrival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Time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Burst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Time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20</a:t>
                      </a:r>
                      <a:endParaRPr sz="2400" dirty="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8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 dirty="0">
                        <a:latin typeface="Gothic Uralic"/>
                        <a:cs typeface="Gothic Uralic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05571" y="1741677"/>
          <a:ext cx="3221354" cy="272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7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7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Arrival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Burst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7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 dirty="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 dirty="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53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40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5" dirty="0">
                          <a:latin typeface="Gothic Uralic"/>
                          <a:cs typeface="Gothic Uralic"/>
                        </a:rPr>
                        <a:t>P5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8</a:t>
                      </a:r>
                      <a:endParaRPr sz="2000" dirty="0">
                        <a:latin typeface="Gothic Uralic"/>
                        <a:cs typeface="Gothic Uralic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7064" y="435863"/>
            <a:ext cx="0" cy="6212205"/>
          </a:xfrm>
          <a:custGeom>
            <a:avLst/>
            <a:gdLst/>
            <a:ahLst/>
            <a:cxnLst/>
            <a:rect l="l" t="t" r="r" b="b"/>
            <a:pathLst>
              <a:path h="6212205">
                <a:moveTo>
                  <a:pt x="0" y="0"/>
                </a:moveTo>
                <a:lnTo>
                  <a:pt x="0" y="6212116"/>
                </a:lnTo>
              </a:path>
            </a:pathLst>
          </a:custGeom>
          <a:ln w="762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4375" y="930655"/>
            <a:ext cx="1053338" cy="180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6651" y="930655"/>
            <a:ext cx="1087501" cy="180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9338" y="132715"/>
            <a:ext cx="245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Assignment</a:t>
            </a:r>
            <a:r>
              <a:rPr sz="18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Questions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51406"/>
            <a:ext cx="10835640" cy="44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b="1" i="1" dirty="0">
                <a:latin typeface="TeXGyreAdventor"/>
                <a:cs typeface="TeXGyreAdventor"/>
              </a:rPr>
              <a:t>Concept — </a:t>
            </a:r>
            <a:r>
              <a:rPr sz="2600" spc="-25" dirty="0">
                <a:latin typeface="Verdana"/>
                <a:cs typeface="Verdana"/>
              </a:rPr>
              <a:t>Preempt </a:t>
            </a:r>
            <a:r>
              <a:rPr sz="2600" spc="-20" dirty="0">
                <a:latin typeface="Verdana"/>
                <a:cs typeface="Verdana"/>
              </a:rPr>
              <a:t>the </a:t>
            </a:r>
            <a:r>
              <a:rPr sz="2600" spc="-90" dirty="0">
                <a:latin typeface="Verdana"/>
                <a:cs typeface="Verdana"/>
              </a:rPr>
              <a:t>currently </a:t>
            </a:r>
            <a:r>
              <a:rPr sz="2600" spc="-5" dirty="0">
                <a:latin typeface="Verdana"/>
                <a:cs typeface="Verdana"/>
              </a:rPr>
              <a:t>executing </a:t>
            </a:r>
            <a:r>
              <a:rPr sz="2600" spc="-65" dirty="0">
                <a:latin typeface="Verdana"/>
                <a:cs typeface="Verdana"/>
              </a:rPr>
              <a:t>process, </a:t>
            </a:r>
            <a:r>
              <a:rPr sz="2600" spc="-145" dirty="0">
                <a:latin typeface="Verdana"/>
                <a:cs typeface="Verdana"/>
              </a:rPr>
              <a:t>if </a:t>
            </a:r>
            <a:r>
              <a:rPr sz="2600" spc="-20" dirty="0">
                <a:latin typeface="Verdana"/>
                <a:cs typeface="Verdana"/>
              </a:rPr>
              <a:t>the </a:t>
            </a:r>
            <a:r>
              <a:rPr sz="2600" spc="-50" dirty="0">
                <a:latin typeface="Verdana"/>
                <a:cs typeface="Verdana"/>
              </a:rPr>
              <a:t>newly  </a:t>
            </a:r>
            <a:r>
              <a:rPr sz="2600" spc="-65" dirty="0">
                <a:latin typeface="Verdana"/>
                <a:cs typeface="Verdana"/>
              </a:rPr>
              <a:t>arrived </a:t>
            </a:r>
            <a:r>
              <a:rPr sz="2600" spc="-45" dirty="0">
                <a:latin typeface="Verdana"/>
                <a:cs typeface="Verdana"/>
              </a:rPr>
              <a:t>process </a:t>
            </a:r>
            <a:r>
              <a:rPr sz="2600" spc="-60" dirty="0">
                <a:latin typeface="Verdana"/>
                <a:cs typeface="Verdana"/>
              </a:rPr>
              <a:t>has </a:t>
            </a:r>
            <a:r>
              <a:rPr sz="2600" spc="-140" dirty="0">
                <a:latin typeface="Verdana"/>
                <a:cs typeface="Verdana"/>
              </a:rPr>
              <a:t>shorter </a:t>
            </a:r>
            <a:r>
              <a:rPr sz="2600" spc="20" dirty="0">
                <a:latin typeface="Verdana"/>
                <a:cs typeface="Verdana"/>
              </a:rPr>
              <a:t>CPU </a:t>
            </a:r>
            <a:r>
              <a:rPr sz="2600" spc="-150" dirty="0">
                <a:latin typeface="Verdana"/>
                <a:cs typeface="Verdana"/>
              </a:rPr>
              <a:t>burst </a:t>
            </a:r>
            <a:r>
              <a:rPr sz="2600" spc="-70" dirty="0">
                <a:latin typeface="Verdana"/>
                <a:cs typeface="Verdana"/>
              </a:rPr>
              <a:t>time </a:t>
            </a:r>
            <a:r>
              <a:rPr sz="2600" spc="-130" dirty="0">
                <a:latin typeface="Verdana"/>
                <a:cs typeface="Verdana"/>
              </a:rPr>
              <a:t>in </a:t>
            </a:r>
            <a:r>
              <a:rPr sz="2600" spc="-5" dirty="0">
                <a:latin typeface="Verdana"/>
                <a:cs typeface="Verdana"/>
              </a:rPr>
              <a:t>comparison </a:t>
            </a:r>
            <a:r>
              <a:rPr sz="2600" spc="-10" dirty="0">
                <a:latin typeface="Verdana"/>
                <a:cs typeface="Verdana"/>
              </a:rPr>
              <a:t>to </a:t>
            </a:r>
            <a:r>
              <a:rPr sz="2600" spc="-25" dirty="0">
                <a:latin typeface="Verdana"/>
                <a:cs typeface="Verdana"/>
              </a:rPr>
              <a:t>the  </a:t>
            </a:r>
            <a:r>
              <a:rPr sz="2600" dirty="0">
                <a:latin typeface="Verdana"/>
                <a:cs typeface="Verdana"/>
              </a:rPr>
              <a:t>executing </a:t>
            </a:r>
            <a:r>
              <a:rPr sz="2600" spc="-65" dirty="0">
                <a:latin typeface="Verdana"/>
                <a:cs typeface="Verdana"/>
              </a:rPr>
              <a:t>process. </a:t>
            </a:r>
            <a:endParaRPr sz="26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b="1" dirty="0">
                <a:latin typeface="Gothic Uralic"/>
                <a:cs typeface="Gothic Uralic"/>
              </a:rPr>
              <a:t>Working</a:t>
            </a:r>
            <a:r>
              <a:rPr sz="2600" b="1" spc="-25" dirty="0">
                <a:latin typeface="Gothic Uralic"/>
                <a:cs typeface="Gothic Uralic"/>
              </a:rPr>
              <a:t> </a:t>
            </a:r>
            <a:r>
              <a:rPr sz="2600" b="1" dirty="0">
                <a:latin typeface="Gothic Uralic"/>
                <a:cs typeface="Gothic Uralic"/>
              </a:rPr>
              <a:t>-</a:t>
            </a:r>
            <a:endParaRPr sz="2600" dirty="0">
              <a:latin typeface="Gothic Uralic"/>
              <a:cs typeface="Gothic Uralic"/>
            </a:endParaRPr>
          </a:p>
          <a:p>
            <a:pPr marL="698500" marR="530225" lvl="1" indent="-228600">
              <a:lnSpc>
                <a:spcPct val="120000"/>
              </a:lnSpc>
              <a:spcBef>
                <a:spcPts val="8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55" dirty="0">
                <a:latin typeface="Verdana"/>
                <a:cs typeface="Verdana"/>
              </a:rPr>
              <a:t>Same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SJF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except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that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130" dirty="0">
                <a:latin typeface="Verdana"/>
                <a:cs typeface="Verdana"/>
              </a:rPr>
              <a:t>can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cause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preemption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when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new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process  </a:t>
            </a:r>
            <a:r>
              <a:rPr sz="2200" spc="-125" dirty="0">
                <a:latin typeface="Verdana"/>
                <a:cs typeface="Verdana"/>
              </a:rPr>
              <a:t>arrives.</a:t>
            </a:r>
            <a:endParaRPr sz="2200" dirty="0">
              <a:latin typeface="Verdana"/>
              <a:cs typeface="Verdana"/>
            </a:endParaRPr>
          </a:p>
          <a:p>
            <a:pPr marL="1155700" marR="172720" lvl="2" indent="-228600">
              <a:lnSpc>
                <a:spcPct val="120100"/>
              </a:lnSpc>
              <a:spcBef>
                <a:spcPts val="73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1900" spc="-229" dirty="0">
                <a:latin typeface="Verdana"/>
                <a:cs typeface="Verdana"/>
              </a:rPr>
              <a:t>If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new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arrived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has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same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CPU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14" dirty="0">
                <a:latin typeface="Verdana"/>
                <a:cs typeface="Verdana"/>
              </a:rPr>
              <a:t>burst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time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as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that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executing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process’s  remaining </a:t>
            </a:r>
            <a:r>
              <a:rPr sz="1900" spc="10" dirty="0">
                <a:latin typeface="Verdana"/>
                <a:cs typeface="Verdana"/>
              </a:rPr>
              <a:t>CPU </a:t>
            </a:r>
            <a:r>
              <a:rPr sz="1900" spc="-114" dirty="0">
                <a:latin typeface="Verdana"/>
                <a:cs typeface="Verdana"/>
              </a:rPr>
              <a:t>burst</a:t>
            </a:r>
            <a:r>
              <a:rPr sz="1900" spc="-395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time,</a:t>
            </a:r>
            <a:endParaRPr sz="19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114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executing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195" dirty="0">
                <a:latin typeface="Verdana"/>
                <a:cs typeface="Verdana"/>
              </a:rPr>
              <a:t>is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allowed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continue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avoid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context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switch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overhead.</a:t>
            </a:r>
          </a:p>
          <a:p>
            <a:pPr marL="698500" lvl="1" indent="-229235">
              <a:lnSpc>
                <a:spcPct val="100000"/>
              </a:lnSpc>
              <a:spcBef>
                <a:spcPts val="12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95" dirty="0">
                <a:latin typeface="Verdana"/>
                <a:cs typeface="Verdana"/>
              </a:rPr>
              <a:t>Has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overhead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context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switch.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103955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Shortest Remaining Time First </a:t>
            </a:r>
            <a:r>
              <a:rPr sz="3600" dirty="0">
                <a:solidFill>
                  <a:srgbClr val="FF0000"/>
                </a:solidFill>
              </a:rPr>
              <a:t>/ </a:t>
            </a:r>
            <a:r>
              <a:rPr sz="3600" spc="-5" dirty="0">
                <a:solidFill>
                  <a:srgbClr val="FF0000"/>
                </a:solidFill>
              </a:rPr>
              <a:t>Shortest </a:t>
            </a:r>
            <a:r>
              <a:rPr sz="3600" dirty="0">
                <a:solidFill>
                  <a:srgbClr val="FF0000"/>
                </a:solidFill>
              </a:rPr>
              <a:t>Job </a:t>
            </a:r>
            <a:r>
              <a:rPr sz="3600" spc="-5" dirty="0">
                <a:solidFill>
                  <a:srgbClr val="FF0000"/>
                </a:solidFill>
              </a:rPr>
              <a:t>First  Preemptive Scheduling </a:t>
            </a:r>
            <a:r>
              <a:rPr sz="3600" dirty="0">
                <a:solidFill>
                  <a:srgbClr val="FF0000"/>
                </a:solidFill>
              </a:rPr>
              <a:t>(SRTF / </a:t>
            </a:r>
            <a:r>
              <a:rPr sz="3600" spc="-5" dirty="0">
                <a:solidFill>
                  <a:srgbClr val="FF0000"/>
                </a:solidFill>
              </a:rPr>
              <a:t>SJFP</a:t>
            </a:r>
            <a:r>
              <a:rPr sz="3600" spc="-10" dirty="0">
                <a:solidFill>
                  <a:srgbClr val="FF0000"/>
                </a:solidFill>
              </a:rPr>
              <a:t>)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325735" cy="3378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40" dirty="0">
                <a:latin typeface="Verdana"/>
                <a:cs typeface="Verdana"/>
              </a:rPr>
              <a:t>Dispatcher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module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gives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control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  </a:t>
            </a:r>
            <a:r>
              <a:rPr sz="2800" spc="25" dirty="0">
                <a:latin typeface="Verdana"/>
                <a:cs typeface="Verdana"/>
              </a:rPr>
              <a:t>selected </a:t>
            </a:r>
            <a:r>
              <a:rPr sz="2800" dirty="0">
                <a:latin typeface="Verdana"/>
                <a:cs typeface="Verdana"/>
              </a:rPr>
              <a:t>by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740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short-term </a:t>
            </a:r>
            <a:r>
              <a:rPr sz="2800" spc="-80" dirty="0">
                <a:latin typeface="Verdana"/>
                <a:cs typeface="Verdana"/>
              </a:rPr>
              <a:t>scheduler; </a:t>
            </a:r>
            <a:r>
              <a:rPr sz="2800" spc="-200" dirty="0">
                <a:latin typeface="Verdana"/>
                <a:cs typeface="Verdana"/>
              </a:rPr>
              <a:t>this </a:t>
            </a:r>
            <a:r>
              <a:rPr sz="2800" spc="-145" dirty="0">
                <a:latin typeface="Verdana"/>
                <a:cs typeface="Verdana"/>
              </a:rPr>
              <a:t>involves:</a:t>
            </a:r>
            <a:endParaRPr sz="28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50" dirty="0">
                <a:latin typeface="Verdana"/>
                <a:cs typeface="Verdana"/>
              </a:rPr>
              <a:t>switching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context</a:t>
            </a:r>
            <a:endParaRPr sz="2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50" dirty="0">
                <a:latin typeface="Verdana"/>
                <a:cs typeface="Verdana"/>
              </a:rPr>
              <a:t>switching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40" dirty="0">
                <a:latin typeface="Verdana"/>
                <a:cs typeface="Verdana"/>
              </a:rPr>
              <a:t>user</a:t>
            </a:r>
            <a:r>
              <a:rPr sz="2400" spc="-53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mode</a:t>
            </a:r>
            <a:endParaRPr sz="2400">
              <a:latin typeface="Verdana"/>
              <a:cs typeface="Verdana"/>
            </a:endParaRPr>
          </a:p>
          <a:p>
            <a:pPr marL="698500" lvl="1" indent="-229235">
              <a:lnSpc>
                <a:spcPts val="2735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65" dirty="0">
                <a:latin typeface="Verdana"/>
                <a:cs typeface="Verdana"/>
              </a:rPr>
              <a:t>jumping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proper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location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user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restart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endParaRPr sz="2400">
              <a:latin typeface="Verdana"/>
              <a:cs typeface="Verdana"/>
            </a:endParaRPr>
          </a:p>
          <a:p>
            <a:pPr marL="698500">
              <a:lnSpc>
                <a:spcPts val="2735"/>
              </a:lnSpc>
            </a:pPr>
            <a:r>
              <a:rPr sz="2400" spc="-20" dirty="0">
                <a:latin typeface="Verdana"/>
                <a:cs typeface="Verdana"/>
              </a:rPr>
              <a:t>program</a:t>
            </a:r>
            <a:endParaRPr sz="2400">
              <a:latin typeface="Verdana"/>
              <a:cs typeface="Verdana"/>
            </a:endParaRPr>
          </a:p>
          <a:p>
            <a:pPr marL="241300" marR="290830" indent="-228600">
              <a:lnSpc>
                <a:spcPts val="3020"/>
              </a:lnSpc>
              <a:spcBef>
                <a:spcPts val="104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Dispatch latency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-80" dirty="0">
                <a:latin typeface="Verdana"/>
                <a:cs typeface="Verdana"/>
              </a:rPr>
              <a:t>time </a:t>
            </a:r>
            <a:r>
              <a:rPr sz="2800" spc="-175" dirty="0">
                <a:latin typeface="Verdana"/>
                <a:cs typeface="Verdana"/>
              </a:rPr>
              <a:t>it </a:t>
            </a:r>
            <a:r>
              <a:rPr sz="2800" spc="-85" dirty="0">
                <a:latin typeface="Verdana"/>
                <a:cs typeface="Verdana"/>
              </a:rPr>
              <a:t>takes </a:t>
            </a:r>
            <a:r>
              <a:rPr sz="2800" spc="-110" dirty="0">
                <a:latin typeface="Verdana"/>
                <a:cs typeface="Verdana"/>
              </a:rPr>
              <a:t>for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dispatcher to</a:t>
            </a:r>
            <a:r>
              <a:rPr sz="2800" spc="-75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stop  </a:t>
            </a:r>
            <a:r>
              <a:rPr sz="2800" spc="70" dirty="0">
                <a:latin typeface="Verdana"/>
                <a:cs typeface="Verdana"/>
              </a:rPr>
              <a:t>one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105" dirty="0">
                <a:latin typeface="Verdana"/>
                <a:cs typeface="Verdana"/>
              </a:rPr>
              <a:t>and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start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another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running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934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Dispatcher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5029BD-4929-4A5F-9A5B-5610B53E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1"/>
            <a:ext cx="8167687" cy="3809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0DF8DA-CC17-4A33-99FD-1277E545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63722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88F956-9974-4D5C-8729-16595EE7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990601"/>
            <a:ext cx="6886575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81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A01D3EB-E10A-41E9-93C0-C1B59FF2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33400"/>
            <a:ext cx="6829425" cy="3590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947E2F-8AE4-4CE2-8CF5-7BA3FB8E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72000"/>
            <a:ext cx="5229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7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247B6AF-FA50-4CCA-917B-BC236F05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43000"/>
            <a:ext cx="80629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8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897B19-EFC6-4236-8811-B7E22C86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8200"/>
            <a:ext cx="1082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1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34359ED-4D1A-4D24-9432-BEBCAF77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71625"/>
            <a:ext cx="1035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5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1F63CE9-5E1C-4B85-B4DA-88824165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899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3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6F34554-38C4-4180-9712-C22D38F2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6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2426143-FD7B-4F6E-8430-C3D95F06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95" y="914401"/>
            <a:ext cx="7874567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BFE27C-A5DD-4D62-82F5-51B57FE3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8839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23121"/>
            <a:ext cx="10290810" cy="4079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CPU utilization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45" dirty="0">
                <a:latin typeface="Verdana"/>
                <a:cs typeface="Verdana"/>
              </a:rPr>
              <a:t>keep</a:t>
            </a:r>
            <a:r>
              <a:rPr sz="2800" spc="-7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20" dirty="0">
                <a:latin typeface="Verdana"/>
                <a:cs typeface="Verdana"/>
              </a:rPr>
              <a:t>CPU </a:t>
            </a:r>
            <a:r>
              <a:rPr sz="2800" spc="-80" dirty="0">
                <a:latin typeface="Verdana"/>
                <a:cs typeface="Verdana"/>
              </a:rPr>
              <a:t>as </a:t>
            </a:r>
            <a:r>
              <a:rPr sz="2800" spc="-114" dirty="0">
                <a:latin typeface="Verdana"/>
                <a:cs typeface="Verdana"/>
              </a:rPr>
              <a:t>busy </a:t>
            </a:r>
            <a:r>
              <a:rPr sz="2800" spc="-80" dirty="0">
                <a:latin typeface="Verdana"/>
                <a:cs typeface="Verdana"/>
              </a:rPr>
              <a:t>as </a:t>
            </a:r>
            <a:r>
              <a:rPr sz="2800" spc="-75" dirty="0">
                <a:latin typeface="Verdana"/>
                <a:cs typeface="Verdana"/>
              </a:rPr>
              <a:t>possible</a:t>
            </a:r>
            <a:endParaRPr sz="2800">
              <a:latin typeface="Verdana"/>
              <a:cs typeface="Verdana"/>
            </a:endParaRPr>
          </a:p>
          <a:p>
            <a:pPr marL="241300" marR="5080" indent="-228600">
              <a:lnSpc>
                <a:spcPts val="2690"/>
              </a:lnSpc>
              <a:spcBef>
                <a:spcPts val="9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Throughput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-280" dirty="0">
                <a:latin typeface="Verdana"/>
                <a:cs typeface="Verdana"/>
              </a:rPr>
              <a:t>#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65" dirty="0">
                <a:latin typeface="Verdana"/>
                <a:cs typeface="Verdana"/>
              </a:rPr>
              <a:t>processes </a:t>
            </a:r>
            <a:r>
              <a:rPr sz="2800" spc="-40" dirty="0">
                <a:latin typeface="Verdana"/>
                <a:cs typeface="Verdana"/>
              </a:rPr>
              <a:t>that </a:t>
            </a:r>
            <a:r>
              <a:rPr sz="2800" spc="60" dirty="0">
                <a:latin typeface="Verdana"/>
                <a:cs typeface="Verdana"/>
              </a:rPr>
              <a:t>complete </a:t>
            </a:r>
            <a:r>
              <a:rPr sz="2800" spc="-130" dirty="0">
                <a:latin typeface="Verdana"/>
                <a:cs typeface="Verdana"/>
              </a:rPr>
              <a:t>their</a:t>
            </a:r>
            <a:r>
              <a:rPr sz="2800" spc="-7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execution  </a:t>
            </a:r>
            <a:r>
              <a:rPr sz="2800" spc="-20" dirty="0">
                <a:latin typeface="Verdana"/>
                <a:cs typeface="Verdana"/>
              </a:rPr>
              <a:t>per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39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unit</a:t>
            </a:r>
            <a:endParaRPr sz="2800">
              <a:latin typeface="Verdana"/>
              <a:cs typeface="Verdana"/>
            </a:endParaRPr>
          </a:p>
          <a:p>
            <a:pPr marL="241300" marR="149225" indent="-228600">
              <a:lnSpc>
                <a:spcPct val="80000"/>
              </a:lnSpc>
              <a:spcBef>
                <a:spcPts val="10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Turnaround time</a:t>
            </a:r>
            <a:r>
              <a:rPr sz="2800" b="1" dirty="0">
                <a:latin typeface="Gothic Uralic"/>
                <a:cs typeface="Gothic Uralic"/>
              </a:rPr>
              <a:t> </a:t>
            </a:r>
            <a:r>
              <a:rPr sz="2800" spc="-385" dirty="0">
                <a:latin typeface="Verdana"/>
                <a:cs typeface="Verdana"/>
              </a:rPr>
              <a:t>–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amount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execute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particular  </a:t>
            </a:r>
            <a:r>
              <a:rPr sz="2800" spc="-45" dirty="0">
                <a:latin typeface="Verdana"/>
                <a:cs typeface="Verdana"/>
              </a:rPr>
              <a:t>process</a:t>
            </a:r>
            <a:endParaRPr sz="2800">
              <a:latin typeface="Verdana"/>
              <a:cs typeface="Verdana"/>
            </a:endParaRPr>
          </a:p>
          <a:p>
            <a:pPr marL="241300" marR="20955" indent="-228600">
              <a:lnSpc>
                <a:spcPct val="80000"/>
              </a:lnSpc>
              <a:spcBef>
                <a:spcPts val="10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Waiting</a:t>
            </a:r>
            <a:r>
              <a:rPr sz="2800" b="1" spc="15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time</a:t>
            </a:r>
            <a:r>
              <a:rPr sz="2800" b="1" spc="10" dirty="0">
                <a:latin typeface="Gothic Uralic"/>
                <a:cs typeface="Gothic Uralic"/>
              </a:rPr>
              <a:t> </a:t>
            </a:r>
            <a:r>
              <a:rPr sz="2800" spc="-385" dirty="0">
                <a:latin typeface="Verdana"/>
                <a:cs typeface="Verdana"/>
              </a:rPr>
              <a:t>–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amount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has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been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waiting  </a:t>
            </a:r>
            <a:r>
              <a:rPr sz="2800" spc="-135" dirty="0">
                <a:latin typeface="Verdana"/>
                <a:cs typeface="Verdana"/>
              </a:rPr>
              <a:t>in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5" dirty="0">
                <a:latin typeface="Verdana"/>
                <a:cs typeface="Verdana"/>
              </a:rPr>
              <a:t>ready</a:t>
            </a:r>
            <a:r>
              <a:rPr sz="2800" spc="-44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  <a:p>
            <a:pPr marL="241300" marR="151130" indent="-228600">
              <a:lnSpc>
                <a:spcPct val="80000"/>
              </a:lnSpc>
              <a:spcBef>
                <a:spcPts val="10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2258695" algn="l"/>
              </a:tabLst>
            </a:pPr>
            <a:r>
              <a:rPr sz="2800" b="1" spc="-5" dirty="0">
                <a:latin typeface="Gothic Uralic"/>
                <a:cs typeface="Gothic Uralic"/>
              </a:rPr>
              <a:t>Response time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-10" dirty="0">
                <a:latin typeface="Verdana"/>
                <a:cs typeface="Verdana"/>
              </a:rPr>
              <a:t>amount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80" dirty="0">
                <a:latin typeface="Verdana"/>
                <a:cs typeface="Verdana"/>
              </a:rPr>
              <a:t>time </a:t>
            </a:r>
            <a:r>
              <a:rPr sz="2800" spc="-180" dirty="0">
                <a:latin typeface="Verdana"/>
                <a:cs typeface="Verdana"/>
              </a:rPr>
              <a:t>it </a:t>
            </a:r>
            <a:r>
              <a:rPr sz="2800" spc="-85" dirty="0">
                <a:latin typeface="Verdana"/>
                <a:cs typeface="Verdana"/>
              </a:rPr>
              <a:t>takes </a:t>
            </a:r>
            <a:r>
              <a:rPr sz="2800" spc="-110" dirty="0">
                <a:latin typeface="Verdana"/>
                <a:cs typeface="Verdana"/>
              </a:rPr>
              <a:t>from </a:t>
            </a:r>
            <a:r>
              <a:rPr sz="2800" spc="5" dirty="0">
                <a:latin typeface="Verdana"/>
                <a:cs typeface="Verdana"/>
              </a:rPr>
              <a:t>when </a:t>
            </a:r>
            <a:r>
              <a:rPr sz="2800" spc="225" dirty="0">
                <a:latin typeface="Verdana"/>
                <a:cs typeface="Verdana"/>
              </a:rPr>
              <a:t>a  </a:t>
            </a:r>
            <a:r>
              <a:rPr sz="2800" spc="-70" dirty="0">
                <a:latin typeface="Verdana"/>
                <a:cs typeface="Verdana"/>
              </a:rPr>
              <a:t>request </a:t>
            </a:r>
            <a:r>
              <a:rPr sz="2800" spc="-40" dirty="0">
                <a:latin typeface="Verdana"/>
                <a:cs typeface="Verdana"/>
              </a:rPr>
              <a:t>was </a:t>
            </a:r>
            <a:r>
              <a:rPr sz="2800" spc="-65" dirty="0">
                <a:latin typeface="Verdana"/>
                <a:cs typeface="Verdana"/>
              </a:rPr>
              <a:t>submitted </a:t>
            </a:r>
            <a:r>
              <a:rPr sz="2800" spc="-140" dirty="0">
                <a:latin typeface="Verdana"/>
                <a:cs typeface="Verdana"/>
              </a:rPr>
              <a:t>until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240" dirty="0">
                <a:latin typeface="Verdana"/>
                <a:cs typeface="Verdana"/>
              </a:rPr>
              <a:t>first </a:t>
            </a:r>
            <a:r>
              <a:rPr sz="2800" spc="-80" dirty="0">
                <a:latin typeface="Verdana"/>
                <a:cs typeface="Verdana"/>
              </a:rPr>
              <a:t>response</a:t>
            </a:r>
            <a:r>
              <a:rPr sz="2800" spc="-71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 </a:t>
            </a:r>
            <a:r>
              <a:rPr sz="2800" spc="50" dirty="0">
                <a:latin typeface="Verdana"/>
                <a:cs typeface="Verdana"/>
              </a:rPr>
              <a:t>produced,  </a:t>
            </a:r>
            <a:r>
              <a:rPr sz="2800" spc="-35" dirty="0">
                <a:latin typeface="Verdana"/>
                <a:cs typeface="Verdana"/>
              </a:rPr>
              <a:t>not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output	</a:t>
            </a:r>
            <a:r>
              <a:rPr sz="2800" spc="-140" dirty="0">
                <a:latin typeface="Verdana"/>
                <a:cs typeface="Verdana"/>
              </a:rPr>
              <a:t>(for </a:t>
            </a:r>
            <a:r>
              <a:rPr sz="2800" spc="-120" dirty="0">
                <a:latin typeface="Verdana"/>
                <a:cs typeface="Verdana"/>
              </a:rPr>
              <a:t>time-sharing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environment)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5153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Scheduling</a:t>
            </a:r>
            <a:r>
              <a:rPr sz="4400" spc="-8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Criteria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E557255-2674-48F2-93A1-E96A1A33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71247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4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965708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45" dirty="0">
                <a:latin typeface="Verdana"/>
                <a:cs typeface="Verdana"/>
              </a:rPr>
              <a:t>Now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we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85" dirty="0">
                <a:latin typeface="Verdana"/>
                <a:cs typeface="Verdana"/>
              </a:rPr>
              <a:t>add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concepts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varying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arrival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times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5" dirty="0">
                <a:latin typeface="Verdana"/>
                <a:cs typeface="Verdana"/>
              </a:rPr>
              <a:t>and  </a:t>
            </a:r>
            <a:r>
              <a:rPr sz="2800" spc="-15" dirty="0">
                <a:latin typeface="Verdana"/>
                <a:cs typeface="Verdana"/>
              </a:rPr>
              <a:t>preemption to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54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analysis</a:t>
            </a:r>
            <a:endParaRPr sz="2800">
              <a:latin typeface="Verdana"/>
              <a:cs typeface="Verdana"/>
            </a:endParaRPr>
          </a:p>
          <a:p>
            <a:pPr marL="1414780">
              <a:lnSpc>
                <a:spcPct val="100000"/>
              </a:lnSpc>
              <a:spcBef>
                <a:spcPts val="635"/>
              </a:spcBef>
              <a:tabLst>
                <a:tab pos="4996180" algn="l"/>
              </a:tabLst>
            </a:pPr>
            <a:r>
              <a:rPr sz="2800" u="heavy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Process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Arrival</a:t>
            </a:r>
            <a:r>
              <a:rPr sz="2800" i="1" u="heavy" spc="15" dirty="0">
                <a:uFill>
                  <a:solidFill>
                    <a:srgbClr val="000000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2800" u="heavy" spc="-1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Time</a:t>
            </a:r>
            <a:r>
              <a:rPr sz="2800" spc="-180" dirty="0">
                <a:latin typeface="Verdana"/>
                <a:cs typeface="Verdana"/>
              </a:rPr>
              <a:t>	</a:t>
            </a:r>
            <a:r>
              <a:rPr sz="2800" u="heavy" spc="-2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Burst</a:t>
            </a:r>
            <a:r>
              <a:rPr sz="2800" u="heavy" spc="-2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800" u="heavy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77948" y="3116452"/>
          <a:ext cx="3825238" cy="214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2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55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1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1303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47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2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3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9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4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39" y="5266131"/>
            <a:ext cx="503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i="1" spc="-5" dirty="0">
                <a:latin typeface="TeXGyreAdventor"/>
                <a:cs typeface="TeXGyreAdventor"/>
              </a:rPr>
              <a:t>Preemptive </a:t>
            </a:r>
            <a:r>
              <a:rPr sz="2800" spc="-240" dirty="0">
                <a:latin typeface="Verdana"/>
                <a:cs typeface="Verdana"/>
              </a:rPr>
              <a:t>SJF </a:t>
            </a:r>
            <a:r>
              <a:rPr sz="2800" spc="15" dirty="0">
                <a:latin typeface="Verdana"/>
                <a:cs typeface="Verdana"/>
              </a:rPr>
              <a:t>Gantt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Chart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763600"/>
            <a:ext cx="7881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</a:rPr>
              <a:t>Example </a:t>
            </a:r>
            <a:r>
              <a:rPr sz="3200" dirty="0">
                <a:solidFill>
                  <a:srgbClr val="FF0000"/>
                </a:solidFill>
              </a:rPr>
              <a:t>of </a:t>
            </a:r>
            <a:r>
              <a:rPr sz="3200" spc="-5" dirty="0">
                <a:solidFill>
                  <a:srgbClr val="FF0000"/>
                </a:solidFill>
              </a:rPr>
              <a:t>Shortest-remaining-time-first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869375" y="6683758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522" y="6683758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5763" y="6683758"/>
            <a:ext cx="1644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0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9953" y="6683758"/>
            <a:ext cx="1644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0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08852" y="6078938"/>
          <a:ext cx="6371588" cy="57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628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011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-120" baseline="-29239" dirty="0">
                          <a:latin typeface="Arial"/>
                          <a:cs typeface="Arial"/>
                        </a:rPr>
                        <a:t>1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7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-104" baseline="-29239" dirty="0">
                          <a:latin typeface="Arial"/>
                          <a:cs typeface="Arial"/>
                        </a:rPr>
                        <a:t>2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3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-195" baseline="-29239" dirty="0">
                          <a:latin typeface="Arial"/>
                          <a:cs typeface="Arial"/>
                        </a:rPr>
                        <a:t>4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3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-195" baseline="-29239" dirty="0">
                          <a:latin typeface="Arial"/>
                          <a:cs typeface="Arial"/>
                        </a:rPr>
                        <a:t>1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3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-195" baseline="-29239" dirty="0">
                          <a:latin typeface="Arial"/>
                          <a:cs typeface="Arial"/>
                        </a:rPr>
                        <a:t>3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21205" y="6683758"/>
            <a:ext cx="9525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4674" y="6683758"/>
            <a:ext cx="1644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Arial"/>
                <a:cs typeface="Arial"/>
              </a:rPr>
              <a:t>17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8038" y="2369947"/>
          <a:ext cx="4093845" cy="3719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4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46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41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835" indent="-128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Arrival  </a:t>
                      </a: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Time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 marR="3321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2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7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P4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P5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P6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912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2 (Find</a:t>
            </a:r>
            <a:r>
              <a:rPr sz="4400" spc="-10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ThroughPut)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6079330" y="2496312"/>
            <a:ext cx="5378450" cy="1020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 marR="43180" indent="-10795">
              <a:lnSpc>
                <a:spcPct val="128000"/>
              </a:lnSpc>
              <a:spcBef>
                <a:spcPts val="90"/>
              </a:spcBef>
            </a:pPr>
            <a:r>
              <a:rPr sz="2550" dirty="0">
                <a:latin typeface="Times New Roman"/>
                <a:cs typeface="Times New Roman"/>
              </a:rPr>
              <a:t>Schedulelength(L)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Max(C</a:t>
            </a:r>
            <a:r>
              <a:rPr sz="2250" spc="30" baseline="-24074" dirty="0">
                <a:latin typeface="Times New Roman"/>
                <a:cs typeface="Times New Roman"/>
              </a:rPr>
              <a:t>i</a:t>
            </a:r>
            <a:r>
              <a:rPr sz="2250" spc="-82" baseline="-2407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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Min(A</a:t>
            </a:r>
            <a:r>
              <a:rPr sz="2250" spc="44" baseline="-24074" dirty="0">
                <a:latin typeface="Times New Roman"/>
                <a:cs typeface="Times New Roman"/>
              </a:rPr>
              <a:t>i</a:t>
            </a:r>
            <a:r>
              <a:rPr sz="2250" spc="-82" baseline="-2407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  </a:t>
            </a:r>
            <a:r>
              <a:rPr sz="2550" spc="10" dirty="0">
                <a:latin typeface="Times New Roman"/>
                <a:cs typeface="Times New Roman"/>
              </a:rPr>
              <a:t>Through Put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N/L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616243"/>
            <a:ext cx="10488930" cy="364740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145" dirty="0">
                <a:latin typeface="Verdana"/>
                <a:cs typeface="Verdana"/>
              </a:rPr>
              <a:t>A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priority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number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(integer)</a:t>
            </a:r>
            <a:r>
              <a:rPr sz="2600" spc="-170" dirty="0">
                <a:latin typeface="Verdana"/>
                <a:cs typeface="Verdana"/>
              </a:rPr>
              <a:t> </a:t>
            </a:r>
            <a:r>
              <a:rPr sz="2600" spc="-275" dirty="0">
                <a:latin typeface="Verdana"/>
                <a:cs typeface="Verdana"/>
              </a:rPr>
              <a:t>is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associated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with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155" dirty="0">
                <a:latin typeface="Verdana"/>
                <a:cs typeface="Verdana"/>
              </a:rPr>
              <a:t>each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process</a:t>
            </a:r>
            <a:endParaRPr sz="2600" dirty="0">
              <a:latin typeface="Verdana"/>
              <a:cs typeface="Verdana"/>
            </a:endParaRPr>
          </a:p>
          <a:p>
            <a:pPr marL="241300" marR="836294" indent="-228600">
              <a:lnSpc>
                <a:spcPts val="2500"/>
              </a:lnSpc>
              <a:spcBef>
                <a:spcPts val="183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135" dirty="0">
                <a:latin typeface="Verdana"/>
                <a:cs typeface="Verdana"/>
              </a:rPr>
              <a:t>The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CPU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70" dirty="0">
                <a:latin typeface="Verdana"/>
                <a:cs typeface="Verdana"/>
              </a:rPr>
              <a:t>is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70" dirty="0">
                <a:latin typeface="Verdana"/>
                <a:cs typeface="Verdana"/>
              </a:rPr>
              <a:t>allocated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to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process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with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75" dirty="0">
                <a:latin typeface="Verdana"/>
                <a:cs typeface="Verdana"/>
              </a:rPr>
              <a:t>highest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140" dirty="0">
                <a:latin typeface="Verdana"/>
                <a:cs typeface="Verdana"/>
              </a:rPr>
              <a:t>priority  </a:t>
            </a:r>
            <a:r>
              <a:rPr sz="2600" spc="-135" dirty="0">
                <a:latin typeface="Verdana"/>
                <a:cs typeface="Verdana"/>
              </a:rPr>
              <a:t>(smallest </a:t>
            </a:r>
            <a:r>
              <a:rPr sz="2600" spc="-50" dirty="0">
                <a:latin typeface="Verdana"/>
                <a:cs typeface="Verdana"/>
              </a:rPr>
              <a:t>integer </a:t>
            </a:r>
            <a:r>
              <a:rPr sz="2600" dirty="0">
                <a:latin typeface="Symbol"/>
                <a:cs typeface="Symbol"/>
              </a:rPr>
              <a:t>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Verdana"/>
                <a:cs typeface="Verdana"/>
              </a:rPr>
              <a:t>highest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150" dirty="0">
                <a:latin typeface="Verdana"/>
                <a:cs typeface="Verdana"/>
              </a:rPr>
              <a:t>priority)</a:t>
            </a:r>
            <a:endParaRPr sz="26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25" dirty="0">
                <a:latin typeface="Verdana"/>
                <a:cs typeface="Verdana"/>
              </a:rPr>
              <a:t>Preemptive</a:t>
            </a:r>
            <a:endParaRPr sz="22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10" dirty="0">
                <a:latin typeface="Verdana"/>
                <a:cs typeface="Verdana"/>
              </a:rPr>
              <a:t>Nonpreemptive</a:t>
            </a:r>
            <a:endParaRPr sz="22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5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30" dirty="0">
                <a:latin typeface="Verdana"/>
                <a:cs typeface="Verdana"/>
              </a:rPr>
              <a:t>Problem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dirty="0">
                <a:latin typeface="Symbol"/>
                <a:cs typeface="Symbol"/>
              </a:rPr>
              <a:t>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Gothic Uralic"/>
                <a:cs typeface="Gothic Uralic"/>
              </a:rPr>
              <a:t>Starvation</a:t>
            </a:r>
            <a:r>
              <a:rPr sz="2600" b="1" spc="-40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600" spc="-355" dirty="0">
                <a:latin typeface="Verdana"/>
                <a:cs typeface="Verdana"/>
              </a:rPr>
              <a:t>–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low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priority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processes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may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never</a:t>
            </a:r>
            <a:r>
              <a:rPr sz="2600" spc="-220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execute</a:t>
            </a:r>
            <a:endParaRPr sz="2600" dirty="0">
              <a:latin typeface="Verdana"/>
              <a:cs typeface="Verdana"/>
            </a:endParaRPr>
          </a:p>
          <a:p>
            <a:pPr marL="241300" marR="141605" indent="-228600">
              <a:lnSpc>
                <a:spcPct val="80000"/>
              </a:lnSpc>
              <a:spcBef>
                <a:spcPts val="186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114" dirty="0">
                <a:latin typeface="Verdana"/>
                <a:cs typeface="Verdana"/>
              </a:rPr>
              <a:t>Solution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dirty="0">
                <a:latin typeface="Symbol"/>
                <a:cs typeface="Symbol"/>
              </a:rPr>
              <a:t>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366FF"/>
                </a:solidFill>
                <a:latin typeface="Gothic Uralic"/>
                <a:cs typeface="Gothic Uralic"/>
              </a:rPr>
              <a:t>Aging</a:t>
            </a:r>
            <a:r>
              <a:rPr sz="2600" b="1" spc="-15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600" spc="-355" dirty="0">
                <a:latin typeface="Verdana"/>
                <a:cs typeface="Verdana"/>
              </a:rPr>
              <a:t>–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as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time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progresses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increase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priority</a:t>
            </a:r>
            <a:r>
              <a:rPr sz="2600" spc="-175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of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  </a:t>
            </a:r>
            <a:r>
              <a:rPr sz="2600" spc="-45" dirty="0">
                <a:latin typeface="Verdana"/>
                <a:cs typeface="Verdana"/>
              </a:rPr>
              <a:t>process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Priority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512425" cy="40373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4038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Concept - </a:t>
            </a:r>
            <a:r>
              <a:rPr sz="2800" i="1" dirty="0">
                <a:latin typeface="TeXGyreAdventor"/>
                <a:cs typeface="TeXGyreAdventor"/>
              </a:rPr>
              <a:t>Priorities </a:t>
            </a:r>
            <a:r>
              <a:rPr sz="2800" i="1" spc="-10" dirty="0">
                <a:latin typeface="TeXGyreAdventor"/>
                <a:cs typeface="TeXGyreAdventor"/>
              </a:rPr>
              <a:t>are </a:t>
            </a:r>
            <a:r>
              <a:rPr sz="2800" i="1" spc="-5" dirty="0">
                <a:latin typeface="TeXGyreAdventor"/>
                <a:cs typeface="TeXGyreAdventor"/>
              </a:rPr>
              <a:t>associated </a:t>
            </a:r>
            <a:r>
              <a:rPr sz="2800" i="1" dirty="0">
                <a:latin typeface="TeXGyreAdventor"/>
                <a:cs typeface="TeXGyreAdventor"/>
              </a:rPr>
              <a:t>with </a:t>
            </a:r>
            <a:r>
              <a:rPr sz="2800" i="1" spc="-10" dirty="0">
                <a:latin typeface="TeXGyreAdventor"/>
                <a:cs typeface="TeXGyreAdventor"/>
              </a:rPr>
              <a:t>processes, </a:t>
            </a:r>
            <a:r>
              <a:rPr sz="2800" i="1" spc="-5" dirty="0">
                <a:latin typeface="TeXGyreAdventor"/>
                <a:cs typeface="TeXGyreAdventor"/>
              </a:rPr>
              <a:t>CPU </a:t>
            </a:r>
            <a:r>
              <a:rPr sz="2800" i="1" dirty="0">
                <a:latin typeface="TeXGyreAdventor"/>
                <a:cs typeface="TeXGyreAdventor"/>
              </a:rPr>
              <a:t>is  </a:t>
            </a:r>
            <a:r>
              <a:rPr sz="2800" i="1" spc="-5" dirty="0">
                <a:latin typeface="TeXGyreAdventor"/>
                <a:cs typeface="TeXGyreAdventor"/>
              </a:rPr>
              <a:t>allocated to the process </a:t>
            </a:r>
            <a:r>
              <a:rPr sz="2800" i="1" dirty="0">
                <a:latin typeface="TeXGyreAdventor"/>
                <a:cs typeface="TeXGyreAdventor"/>
              </a:rPr>
              <a:t>with </a:t>
            </a:r>
            <a:r>
              <a:rPr sz="2800" i="1" spc="-5" dirty="0">
                <a:latin typeface="TeXGyreAdventor"/>
                <a:cs typeface="TeXGyreAdventor"/>
              </a:rPr>
              <a:t>highest</a:t>
            </a:r>
            <a:r>
              <a:rPr sz="2800" i="1" spc="114" dirty="0">
                <a:latin typeface="TeXGyreAdventor"/>
                <a:cs typeface="TeXGyreAdventor"/>
              </a:rPr>
              <a:t> </a:t>
            </a:r>
            <a:r>
              <a:rPr sz="2800" i="1" dirty="0">
                <a:latin typeface="TeXGyreAdventor"/>
                <a:cs typeface="TeXGyreAdventor"/>
              </a:rPr>
              <a:t>priority.</a:t>
            </a:r>
            <a:endParaRPr sz="2800" dirty="0">
              <a:latin typeface="TeXGyreAdventor"/>
              <a:cs typeface="TeXGyreAdventor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latin typeface="Gothic Uralic"/>
                <a:cs typeface="Gothic Uralic"/>
              </a:rPr>
              <a:t>Working</a:t>
            </a:r>
            <a:endParaRPr sz="2800" dirty="0">
              <a:latin typeface="Gothic Uralic"/>
              <a:cs typeface="Gothic Uralic"/>
            </a:endParaRPr>
          </a:p>
          <a:p>
            <a:pPr marL="241300" marR="443230" indent="-228600">
              <a:lnSpc>
                <a:spcPct val="90000"/>
              </a:lnSpc>
              <a:spcBef>
                <a:spcPts val="994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85" dirty="0">
                <a:latin typeface="Verdana"/>
                <a:cs typeface="Verdana"/>
              </a:rPr>
              <a:t>Processes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25" dirty="0">
                <a:latin typeface="Verdana"/>
                <a:cs typeface="Verdana"/>
              </a:rPr>
              <a:t>kept </a:t>
            </a:r>
            <a:r>
              <a:rPr sz="2800" spc="-135" dirty="0">
                <a:latin typeface="Verdana"/>
                <a:cs typeface="Verdana"/>
              </a:rPr>
              <a:t>in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5" dirty="0">
                <a:latin typeface="Verdana"/>
                <a:cs typeface="Verdana"/>
              </a:rPr>
              <a:t>ready </a:t>
            </a:r>
            <a:r>
              <a:rPr sz="2800" spc="65" dirty="0">
                <a:latin typeface="Verdana"/>
                <a:cs typeface="Verdana"/>
              </a:rPr>
              <a:t>queue </a:t>
            </a:r>
            <a:r>
              <a:rPr sz="2800" spc="-135" dirty="0">
                <a:latin typeface="Verdana"/>
                <a:cs typeface="Verdana"/>
              </a:rPr>
              <a:t>in </a:t>
            </a:r>
            <a:r>
              <a:rPr sz="2800" spc="-55" dirty="0">
                <a:latin typeface="Verdana"/>
                <a:cs typeface="Verdana"/>
              </a:rPr>
              <a:t>order </a:t>
            </a:r>
            <a:r>
              <a:rPr sz="2800" spc="15" dirty="0">
                <a:latin typeface="Verdana"/>
                <a:cs typeface="Verdana"/>
              </a:rPr>
              <a:t>of </a:t>
            </a:r>
            <a:r>
              <a:rPr sz="2800" spc="-125" dirty="0">
                <a:latin typeface="Verdana"/>
                <a:cs typeface="Verdana"/>
              </a:rPr>
              <a:t>their  </a:t>
            </a:r>
            <a:r>
              <a:rPr sz="2800" spc="-150" dirty="0">
                <a:latin typeface="Verdana"/>
                <a:cs typeface="Verdana"/>
              </a:rPr>
              <a:t>priorities,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whether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processes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arrive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at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same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or  </a:t>
            </a:r>
            <a:r>
              <a:rPr sz="2800" spc="50" dirty="0">
                <a:latin typeface="Verdana"/>
                <a:cs typeface="Verdana"/>
              </a:rPr>
              <a:t>have </a:t>
            </a:r>
            <a:r>
              <a:rPr sz="2800" spc="-60" dirty="0">
                <a:latin typeface="Verdana"/>
                <a:cs typeface="Verdana"/>
              </a:rPr>
              <a:t>different</a:t>
            </a:r>
            <a:r>
              <a:rPr sz="2800" spc="-450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times.</a:t>
            </a:r>
            <a:endParaRPr sz="28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allocated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highest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priority.</a:t>
            </a:r>
            <a:endParaRPr sz="2800" dirty="0">
              <a:latin typeface="Verdana"/>
              <a:cs typeface="Verdana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30" dirty="0">
                <a:latin typeface="Verdana"/>
                <a:cs typeface="Verdana"/>
              </a:rPr>
              <a:t>If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two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processes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have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same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priority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(Equal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priority),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FCFS  </a:t>
            </a:r>
            <a:r>
              <a:rPr sz="2800" spc="-290" dirty="0">
                <a:latin typeface="Verdana"/>
                <a:cs typeface="Verdana"/>
              </a:rPr>
              <a:t>is </a:t>
            </a:r>
            <a:r>
              <a:rPr sz="2800" spc="-35" dirty="0">
                <a:latin typeface="Verdana"/>
                <a:cs typeface="Verdana"/>
              </a:rPr>
              <a:t>used </a:t>
            </a:r>
            <a:r>
              <a:rPr sz="2800" spc="-15" dirty="0">
                <a:latin typeface="Verdana"/>
                <a:cs typeface="Verdana"/>
              </a:rPr>
              <a:t>to break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64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tie.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855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Priority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5161" y="1808733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005" algn="l"/>
              </a:tabLst>
            </a:pPr>
            <a:r>
              <a:rPr sz="2800" spc="-75" dirty="0">
                <a:latin typeface="Verdana"/>
                <a:cs typeface="Verdana"/>
              </a:rPr>
              <a:t>Process	</a:t>
            </a:r>
            <a:r>
              <a:rPr sz="2800" spc="-254" dirty="0">
                <a:latin typeface="Verdana"/>
                <a:cs typeface="Verdana"/>
              </a:rPr>
              <a:t>Burst </a:t>
            </a:r>
            <a:r>
              <a:rPr sz="2800" spc="-175" dirty="0">
                <a:latin typeface="Verdana"/>
                <a:cs typeface="Verdana"/>
              </a:rPr>
              <a:t>Time</a:t>
            </a:r>
            <a:r>
              <a:rPr sz="2800" spc="175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Priority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7607" y="2220341"/>
          <a:ext cx="4487545" cy="26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0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5687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1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11239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33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800" spc="-235" dirty="0">
                          <a:latin typeface="Verdana"/>
                          <a:cs typeface="Verdana"/>
                        </a:rPr>
                        <a:t>10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2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20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190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3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20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2190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4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20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i="1" dirty="0">
                          <a:latin typeface="TeXGyreAdventor"/>
                          <a:cs typeface="TeXGyreAdventor"/>
                        </a:rPr>
                        <a:t>P</a:t>
                      </a:r>
                      <a:r>
                        <a:rPr sz="2775" i="1" baseline="-21021" dirty="0">
                          <a:latin typeface="TeXGyreAdventor"/>
                          <a:cs typeface="TeXGyreAdventor"/>
                        </a:rPr>
                        <a:t>5</a:t>
                      </a:r>
                      <a:endParaRPr sz="2775" baseline="-21021">
                        <a:latin typeface="TeXGyreAdventor"/>
                        <a:cs typeface="TeXGyreAdventor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20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39" y="5223459"/>
            <a:ext cx="5528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65" dirty="0">
                <a:latin typeface="Verdana"/>
                <a:cs typeface="Verdana"/>
              </a:rPr>
              <a:t>Priority </a:t>
            </a:r>
            <a:r>
              <a:rPr sz="2800" spc="-20" dirty="0">
                <a:latin typeface="Verdana"/>
                <a:cs typeface="Verdana"/>
              </a:rPr>
              <a:t>scheduling </a:t>
            </a:r>
            <a:r>
              <a:rPr sz="2800" spc="15" dirty="0">
                <a:latin typeface="Verdana"/>
                <a:cs typeface="Verdana"/>
              </a:rPr>
              <a:t>Gantt</a:t>
            </a:r>
            <a:r>
              <a:rPr sz="2800" spc="-45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Chart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669112"/>
            <a:ext cx="8989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of </a:t>
            </a:r>
            <a:r>
              <a:rPr sz="4400" spc="-5" dirty="0">
                <a:solidFill>
                  <a:srgbClr val="FF0000"/>
                </a:solidFill>
              </a:rPr>
              <a:t>Priority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3717035" y="6013703"/>
            <a:ext cx="6318504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65188"/>
              </p:ext>
            </p:extLst>
          </p:nvPr>
        </p:nvGraphicFramePr>
        <p:xfrm>
          <a:off x="1206112" y="2954525"/>
          <a:ext cx="7984488" cy="269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50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50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43838">
                <a:tc>
                  <a:txBody>
                    <a:bodyPr/>
                    <a:lstStyle/>
                    <a:p>
                      <a:pPr marL="506730" marR="219710" indent="-28194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600" b="1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ocess  id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132080" indent="-30353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Burst</a:t>
                      </a:r>
                      <a:r>
                        <a:rPr sz="1600" b="1" spc="-9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</a:t>
                      </a: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(BT)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 marR="123189" indent="-375285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Arrival</a:t>
                      </a:r>
                      <a:r>
                        <a:rPr sz="16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(AT)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marR="58419" indent="-12065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Compl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etion  Time</a:t>
                      </a:r>
                      <a:r>
                        <a:rPr sz="16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(CT)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29870" algn="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TAT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WT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RT</a:t>
                      </a:r>
                      <a:endParaRPr sz="1600" dirty="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16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18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066531" y="47256"/>
            <a:ext cx="1697355" cy="1060450"/>
            <a:chOff x="8066531" y="47256"/>
            <a:chExt cx="1697355" cy="1060450"/>
          </a:xfrm>
        </p:grpSpPr>
        <p:sp>
          <p:nvSpPr>
            <p:cNvPr id="4" name="object 4"/>
            <p:cNvSpPr/>
            <p:nvPr/>
          </p:nvSpPr>
          <p:spPr>
            <a:xfrm>
              <a:off x="8217255" y="179644"/>
              <a:ext cx="447603" cy="23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8595" y="47256"/>
              <a:ext cx="858774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6531" y="321576"/>
              <a:ext cx="753618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8595" y="321576"/>
              <a:ext cx="799338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6531" y="595896"/>
              <a:ext cx="1568957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9927" y="595896"/>
              <a:ext cx="433565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21916" y="2565145"/>
            <a:ext cx="1643888" cy="243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73892" y="2226084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2213" y="1319908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8884" y="110743"/>
            <a:ext cx="3831590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Avg </a:t>
            </a: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TAT</a:t>
            </a:r>
            <a:r>
              <a:rPr sz="1800" b="1" spc="-10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  <a:p>
            <a:pPr marL="46990">
              <a:lnSpc>
                <a:spcPct val="100000"/>
              </a:lnSpc>
            </a:pP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Avg </a:t>
            </a: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WT</a:t>
            </a:r>
            <a:r>
              <a:rPr sz="1800" b="1" spc="-10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  <a:p>
            <a:pPr marL="46990">
              <a:lnSpc>
                <a:spcPct val="100000"/>
              </a:lnSpc>
            </a:pP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RT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for </a:t>
            </a:r>
            <a:r>
              <a:rPr sz="1800" b="1" spc="-5" dirty="0">
                <a:solidFill>
                  <a:srgbClr val="001F5F"/>
                </a:solidFill>
                <a:latin typeface="Gothic Uralic"/>
                <a:cs typeface="Gothic Uralic"/>
              </a:rPr>
              <a:t>p5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is</a:t>
            </a:r>
            <a:r>
              <a:rPr sz="1800" b="1" spc="459" dirty="0">
                <a:solidFill>
                  <a:srgbClr val="001F5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001F5F"/>
                </a:solidFill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600" dirty="0">
                <a:latin typeface="Times New Roman"/>
                <a:cs typeface="Times New Roman"/>
              </a:rPr>
              <a:t>Turnaround Time (TAT)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AvgTAT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311275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Times New Roman"/>
                <a:cs typeface="Times New Roman"/>
              </a:rPr>
              <a:t>WaitingTime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(WT)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C</a:t>
            </a:r>
            <a:r>
              <a:rPr sz="1350" spc="37" baseline="-24691" dirty="0">
                <a:latin typeface="Times New Roman"/>
                <a:cs typeface="Times New Roman"/>
              </a:rPr>
              <a:t>i</a:t>
            </a:r>
            <a:r>
              <a:rPr sz="1350" spc="375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A</a:t>
            </a:r>
            <a:r>
              <a:rPr sz="1350" spc="67" baseline="-24691" dirty="0">
                <a:latin typeface="Times New Roman"/>
                <a:cs typeface="Times New Roman"/>
              </a:rPr>
              <a:t>i</a:t>
            </a:r>
            <a:r>
              <a:rPr sz="1350" spc="3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BT</a:t>
            </a:r>
            <a:endParaRPr sz="16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Avg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1/n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3600" spc="292" baseline="-8101" dirty="0">
                <a:latin typeface="Symbol"/>
                <a:cs typeface="Symbol"/>
              </a:rPr>
              <a:t></a:t>
            </a:r>
            <a:r>
              <a:rPr sz="1600" spc="40" dirty="0">
                <a:latin typeface="Times New Roman"/>
                <a:cs typeface="Times New Roman"/>
              </a:rPr>
              <a:t>C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A</a:t>
            </a:r>
            <a:r>
              <a:rPr sz="1350" spc="15" baseline="-24691" dirty="0">
                <a:latin typeface="Times New Roman"/>
                <a:cs typeface="Times New Roman"/>
              </a:rPr>
              <a:t>i</a:t>
            </a:r>
            <a:r>
              <a:rPr sz="1350" baseline="-2469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Times New Roman"/>
                <a:cs typeface="Times New Roman"/>
              </a:rPr>
              <a:t>B</a:t>
            </a:r>
            <a:r>
              <a:rPr sz="1350" i="1" spc="15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L="1272540">
              <a:lnSpc>
                <a:spcPct val="100000"/>
              </a:lnSpc>
              <a:spcBef>
                <a:spcPts val="160"/>
              </a:spcBef>
            </a:pPr>
            <a:r>
              <a:rPr sz="900" spc="15" dirty="0">
                <a:latin typeface="Times New Roman"/>
                <a:cs typeface="Times New Roman"/>
              </a:rPr>
              <a:t>i</a:t>
            </a:r>
            <a:r>
              <a:rPr sz="900" spc="1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1820" y="5836411"/>
            <a:ext cx="3616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TAT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39 </a:t>
            </a:r>
            <a:r>
              <a:rPr sz="1800" b="1" dirty="0">
                <a:latin typeface="Gothic Uralic"/>
                <a:cs typeface="Gothic Uralic"/>
              </a:rPr>
              <a:t>/ 3 = </a:t>
            </a:r>
            <a:r>
              <a:rPr sz="1800" b="1" spc="-5" dirty="0">
                <a:latin typeface="Gothic Uralic"/>
                <a:cs typeface="Gothic Uralic"/>
              </a:rPr>
              <a:t>13</a:t>
            </a:r>
            <a:r>
              <a:rPr sz="1800" b="1" spc="-11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Average WT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9/ </a:t>
            </a:r>
            <a:r>
              <a:rPr sz="1800" b="1" dirty="0">
                <a:latin typeface="Gothic Uralic"/>
                <a:cs typeface="Gothic Uralic"/>
              </a:rPr>
              <a:t>3 = 3</a:t>
            </a:r>
            <a:r>
              <a:rPr sz="1800" b="1" spc="-5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9596" y="231647"/>
            <a:ext cx="6318504" cy="844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56954" y="6113475"/>
            <a:ext cx="245554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Where</a:t>
            </a:r>
            <a:endParaRPr sz="1800">
              <a:latin typeface="Gothic Uralic"/>
              <a:cs typeface="Gothic Uralic"/>
            </a:endParaRPr>
          </a:p>
          <a:p>
            <a:pPr marL="352425">
              <a:lnSpc>
                <a:spcPts val="2095"/>
              </a:lnSpc>
            </a:pPr>
            <a:r>
              <a:rPr sz="1800" b="1" spc="-5" dirty="0">
                <a:latin typeface="Gothic Uralic"/>
                <a:cs typeface="Gothic Uralic"/>
              </a:rPr>
              <a:t>ST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Schedule</a:t>
            </a:r>
            <a:r>
              <a:rPr sz="1800" b="1" spc="-10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Time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3B00F3C-B7E0-4010-AACD-572DB14B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773763"/>
            <a:ext cx="8043862" cy="47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3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CA29BF-F239-4B11-9DD3-F731A325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6712"/>
            <a:ext cx="7996237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5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BCF5415-F04A-4B4A-A6FB-B9AB1556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5391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33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Notation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962179" y="4266760"/>
            <a:ext cx="7874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7264" y="2065637"/>
            <a:ext cx="319913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dirty="0">
                <a:latin typeface="Times New Roman"/>
                <a:cs typeface="Times New Roman"/>
              </a:rPr>
              <a:t>'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N'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Processes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(P1.....Pn)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865" y="3241918"/>
            <a:ext cx="3913535" cy="7175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600075" algn="r">
              <a:lnSpc>
                <a:spcPct val="100000"/>
              </a:lnSpc>
              <a:spcBef>
                <a:spcPts val="335"/>
              </a:spcBef>
            </a:pPr>
            <a:r>
              <a:rPr sz="1500" i="1" spc="-5" dirty="0">
                <a:latin typeface="Times New Roman"/>
                <a:cs typeface="Times New Roman"/>
              </a:rPr>
              <a:t>i</a:t>
            </a:r>
            <a:endParaRPr sz="15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550" spc="5" dirty="0">
                <a:latin typeface="Times New Roman"/>
                <a:cs typeface="Times New Roman"/>
              </a:rPr>
              <a:t>Complet</a:t>
            </a:r>
            <a:r>
              <a:rPr lang="en-US" sz="2550" spc="5" dirty="0">
                <a:latin typeface="Times New Roman"/>
                <a:cs typeface="Times New Roman"/>
              </a:rPr>
              <a:t>ion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Time</a:t>
            </a:r>
            <a:r>
              <a:rPr sz="2550" spc="-49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(CT)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C</a:t>
            </a:r>
            <a:r>
              <a:rPr sz="2250" spc="60" baseline="-24074" dirty="0">
                <a:latin typeface="Times New Roman"/>
                <a:cs typeface="Times New Roman"/>
              </a:rPr>
              <a:t>i</a:t>
            </a:r>
            <a:endParaRPr sz="2250" baseline="-24074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6989" y="2449384"/>
            <a:ext cx="3047365" cy="10223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550" spc="5" dirty="0">
                <a:latin typeface="Times New Roman"/>
                <a:cs typeface="Times New Roman"/>
              </a:rPr>
              <a:t>Arrival </a:t>
            </a:r>
            <a:r>
              <a:rPr sz="2550" spc="10" dirty="0">
                <a:latin typeface="Times New Roman"/>
                <a:cs typeface="Times New Roman"/>
              </a:rPr>
              <a:t>Time </a:t>
            </a:r>
            <a:r>
              <a:rPr sz="2550" spc="5" dirty="0">
                <a:latin typeface="Times New Roman"/>
                <a:cs typeface="Times New Roman"/>
              </a:rPr>
              <a:t>(AT)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-100" dirty="0">
                <a:latin typeface="Times New Roman"/>
                <a:cs typeface="Times New Roman"/>
              </a:rPr>
              <a:t>A</a:t>
            </a:r>
            <a:r>
              <a:rPr sz="2250" i="1" spc="-150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2550" spc="5" dirty="0">
                <a:latin typeface="Times New Roman"/>
                <a:cs typeface="Times New Roman"/>
              </a:rPr>
              <a:t>Burst </a:t>
            </a:r>
            <a:r>
              <a:rPr sz="2550" spc="10" dirty="0">
                <a:latin typeface="Times New Roman"/>
                <a:cs typeface="Times New Roman"/>
              </a:rPr>
              <a:t>Time </a:t>
            </a:r>
            <a:r>
              <a:rPr sz="2550" spc="5" dirty="0">
                <a:latin typeface="Times New Roman"/>
                <a:cs typeface="Times New Roman"/>
              </a:rPr>
              <a:t>(BT)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B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9346" y="4822014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6230" y="4512082"/>
            <a:ext cx="787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04667" y="4512082"/>
            <a:ext cx="787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0789" y="3368859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319" y="2727941"/>
            <a:ext cx="4446270" cy="15417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2550" spc="10" dirty="0">
                <a:latin typeface="Times New Roman"/>
                <a:cs typeface="Times New Roman"/>
              </a:rPr>
              <a:t>Turnaround Time (TAT)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C</a:t>
            </a:r>
            <a:r>
              <a:rPr sz="2250" spc="60" baseline="-24074" dirty="0">
                <a:latin typeface="Times New Roman"/>
                <a:cs typeface="Times New Roman"/>
              </a:rPr>
              <a:t>i </a:t>
            </a:r>
            <a:r>
              <a:rPr sz="2550" spc="5" dirty="0">
                <a:latin typeface="Times New Roman"/>
                <a:cs typeface="Times New Roman"/>
              </a:rPr>
              <a:t>-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A</a:t>
            </a:r>
            <a:r>
              <a:rPr sz="2250" spc="104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350"/>
              </a:spcBef>
            </a:pPr>
            <a:r>
              <a:rPr sz="2550" spc="10" dirty="0">
                <a:latin typeface="Times New Roman"/>
                <a:cs typeface="Times New Roman"/>
              </a:rPr>
              <a:t>AvgTAT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1/n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5775" spc="472" baseline="-8658" dirty="0">
                <a:latin typeface="Symbol"/>
                <a:cs typeface="Symbol"/>
              </a:rPr>
              <a:t></a:t>
            </a:r>
            <a:r>
              <a:rPr sz="2550" spc="85" dirty="0">
                <a:latin typeface="Times New Roman"/>
                <a:cs typeface="Times New Roman"/>
              </a:rPr>
              <a:t>C</a:t>
            </a:r>
            <a:r>
              <a:rPr sz="2250" baseline="-24074" dirty="0">
                <a:latin typeface="Times New Roman"/>
                <a:cs typeface="Times New Roman"/>
              </a:rPr>
              <a:t>i </a:t>
            </a:r>
            <a:r>
              <a:rPr sz="2250" spc="22" baseline="-2407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-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Times New Roman"/>
                <a:cs typeface="Times New Roman"/>
              </a:rPr>
              <a:t>A</a:t>
            </a:r>
            <a:r>
              <a:rPr sz="2250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  <a:p>
            <a:pPr marR="22860" algn="ctr">
              <a:lnSpc>
                <a:spcPct val="100000"/>
              </a:lnSpc>
              <a:spcBef>
                <a:spcPts val="195"/>
              </a:spcBef>
            </a:pP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7453" y="4792033"/>
            <a:ext cx="3809365" cy="9309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2550" spc="10" dirty="0">
                <a:latin typeface="Times New Roman"/>
                <a:cs typeface="Times New Roman"/>
              </a:rPr>
              <a:t>Avg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WT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1/n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5775" spc="472" baseline="-8658" dirty="0">
                <a:latin typeface="Symbol"/>
                <a:cs typeface="Symbol"/>
              </a:rPr>
              <a:t></a:t>
            </a:r>
            <a:r>
              <a:rPr sz="2550" spc="85" dirty="0">
                <a:latin typeface="Times New Roman"/>
                <a:cs typeface="Times New Roman"/>
              </a:rPr>
              <a:t>C</a:t>
            </a:r>
            <a:r>
              <a:rPr sz="2250" baseline="-24074" dirty="0">
                <a:latin typeface="Times New Roman"/>
                <a:cs typeface="Times New Roman"/>
              </a:rPr>
              <a:t>i </a:t>
            </a:r>
            <a:r>
              <a:rPr sz="2250" spc="22" baseline="-2407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-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Times New Roman"/>
                <a:cs typeface="Times New Roman"/>
              </a:rPr>
              <a:t>A</a:t>
            </a:r>
            <a:r>
              <a:rPr sz="2250" baseline="-24074" dirty="0">
                <a:latin typeface="Times New Roman"/>
                <a:cs typeface="Times New Roman"/>
              </a:rPr>
              <a:t>i </a:t>
            </a:r>
            <a:r>
              <a:rPr sz="2250" spc="-37" baseline="-24074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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B</a:t>
            </a:r>
            <a:r>
              <a:rPr sz="2250" i="1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  <a:p>
            <a:pPr marL="472440" algn="ctr">
              <a:lnSpc>
                <a:spcPct val="100000"/>
              </a:lnSpc>
              <a:spcBef>
                <a:spcPts val="195"/>
              </a:spcBef>
            </a:pP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7959" y="4293935"/>
            <a:ext cx="603631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39335" algn="l"/>
                <a:tab pos="5395595" algn="l"/>
              </a:tabLst>
            </a:pPr>
            <a:r>
              <a:rPr sz="2550" spc="10" dirty="0">
                <a:latin typeface="Times New Roman"/>
                <a:cs typeface="Times New Roman"/>
              </a:rPr>
              <a:t>WaitingTime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(WT)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TAT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-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BT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C	</a:t>
            </a:r>
            <a:r>
              <a:rPr sz="2550" spc="5" dirty="0">
                <a:latin typeface="Times New Roman"/>
                <a:cs typeface="Times New Roman"/>
              </a:rPr>
              <a:t>-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A	</a:t>
            </a:r>
            <a:r>
              <a:rPr sz="2550" spc="10" dirty="0">
                <a:latin typeface="Symbol"/>
                <a:cs typeface="Symbol"/>
              </a:rPr>
              <a:t></a:t>
            </a:r>
            <a:r>
              <a:rPr sz="2550" spc="-19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BT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27350" y="2013711"/>
          <a:ext cx="5676900" cy="400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8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Priority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225" dirty="0">
                          <a:latin typeface="Carlito"/>
                          <a:cs typeface="Carlito"/>
                        </a:rPr>
                        <a:t>AT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65" dirty="0">
                          <a:latin typeface="Carlito"/>
                          <a:cs typeface="Carlito"/>
                        </a:rPr>
                        <a:t>BT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8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2(L)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8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8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10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8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7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spc="-5" dirty="0">
                          <a:latin typeface="Carlito"/>
                          <a:cs typeface="Carlito"/>
                        </a:rPr>
                        <a:t>12 (H)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70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6283"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b="1" spc="-10" dirty="0">
                          <a:latin typeface="Carlito"/>
                          <a:cs typeface="Carlito"/>
                        </a:rPr>
                        <a:t>P7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9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275"/>
                        </a:lnSpc>
                      </a:pPr>
                      <a:r>
                        <a:rPr sz="2800" b="1" dirty="0">
                          <a:latin typeface="Carlito"/>
                          <a:cs typeface="Carlito"/>
                        </a:rPr>
                        <a:t>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511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2</a:t>
            </a:r>
            <a:r>
              <a:rPr sz="4400" spc="-7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(Preemptive)</a:t>
            </a:r>
            <a:endParaRPr sz="4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948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6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62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536" y="4215384"/>
            <a:ext cx="1129665" cy="464820"/>
            <a:chOff x="1240536" y="4215384"/>
            <a:chExt cx="1129665" cy="464820"/>
          </a:xfrm>
        </p:grpSpPr>
        <p:sp>
          <p:nvSpPr>
            <p:cNvPr id="7" name="object 7"/>
            <p:cNvSpPr/>
            <p:nvPr/>
          </p:nvSpPr>
          <p:spPr>
            <a:xfrm>
              <a:off x="1250442" y="4225290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442" y="4225290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769" y="418231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12" name="object 12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6" name="object 16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20" name="object 20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4" name="object 24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8" name="object 28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P4  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32" name="object 32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6" name="object 36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2153" y="81998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948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6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62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282" y="4215129"/>
            <a:ext cx="1130300" cy="465455"/>
            <a:chOff x="1240282" y="4215129"/>
            <a:chExt cx="1130300" cy="465455"/>
          </a:xfrm>
        </p:grpSpPr>
        <p:sp>
          <p:nvSpPr>
            <p:cNvPr id="7" name="object 7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769" y="418231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12" name="object 12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6" name="object 16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20" name="object 20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4" name="object 24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8" name="object 28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P4  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32" name="object 32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6" name="object 36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41191" y="44881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4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40" y="499110"/>
                </a:lnTo>
                <a:lnTo>
                  <a:pt x="281940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68115" y="4645278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449067" y="4227576"/>
            <a:ext cx="1129665" cy="464820"/>
            <a:chOff x="2449067" y="4227576"/>
            <a:chExt cx="1129665" cy="464820"/>
          </a:xfrm>
        </p:grpSpPr>
        <p:sp>
          <p:nvSpPr>
            <p:cNvPr id="49" name="object 49"/>
            <p:cNvSpPr/>
            <p:nvPr/>
          </p:nvSpPr>
          <p:spPr>
            <a:xfrm>
              <a:off x="2458973" y="423748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8973" y="423748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89682" y="419569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2153" y="113487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948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6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62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282" y="4215129"/>
            <a:ext cx="1130300" cy="465455"/>
            <a:chOff x="1240282" y="4215129"/>
            <a:chExt cx="1130300" cy="465455"/>
          </a:xfrm>
        </p:grpSpPr>
        <p:sp>
          <p:nvSpPr>
            <p:cNvPr id="7" name="object 7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769" y="418231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12" name="object 12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6" name="object 16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20" name="object 20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4" name="object 24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8" name="object 28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P4  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32" name="object 32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6" name="object 36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41191" y="44881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4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40" y="499110"/>
                </a:lnTo>
                <a:lnTo>
                  <a:pt x="281940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68115" y="4645278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448814" y="4227321"/>
            <a:ext cx="1130300" cy="465455"/>
            <a:chOff x="2448814" y="4227321"/>
            <a:chExt cx="1130300" cy="465455"/>
          </a:xfrm>
        </p:grpSpPr>
        <p:sp>
          <p:nvSpPr>
            <p:cNvPr id="49" name="object 49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89682" y="419569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51247" y="4477511"/>
            <a:ext cx="280670" cy="525780"/>
          </a:xfrm>
          <a:custGeom>
            <a:avLst/>
            <a:gdLst/>
            <a:ahLst/>
            <a:cxnLst/>
            <a:rect l="l" t="t" r="r" b="b"/>
            <a:pathLst>
              <a:path w="280670" h="525779">
                <a:moveTo>
                  <a:pt x="252349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7"/>
                </a:lnTo>
                <a:lnTo>
                  <a:pt x="0" y="497713"/>
                </a:lnTo>
                <a:lnTo>
                  <a:pt x="2206" y="508634"/>
                </a:lnTo>
                <a:lnTo>
                  <a:pt x="8223" y="517556"/>
                </a:lnTo>
                <a:lnTo>
                  <a:pt x="17145" y="523573"/>
                </a:lnTo>
                <a:lnTo>
                  <a:pt x="28066" y="525780"/>
                </a:lnTo>
                <a:lnTo>
                  <a:pt x="252349" y="525780"/>
                </a:lnTo>
                <a:lnTo>
                  <a:pt x="263271" y="523573"/>
                </a:lnTo>
                <a:lnTo>
                  <a:pt x="272192" y="517556"/>
                </a:lnTo>
                <a:lnTo>
                  <a:pt x="278209" y="508635"/>
                </a:lnTo>
                <a:lnTo>
                  <a:pt x="280415" y="497713"/>
                </a:lnTo>
                <a:lnTo>
                  <a:pt x="280415" y="28067"/>
                </a:lnTo>
                <a:lnTo>
                  <a:pt x="278209" y="17145"/>
                </a:lnTo>
                <a:lnTo>
                  <a:pt x="272192" y="8223"/>
                </a:lnTo>
                <a:lnTo>
                  <a:pt x="263270" y="2206"/>
                </a:lnTo>
                <a:lnTo>
                  <a:pt x="2523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76902" y="4633976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57600" y="4216908"/>
            <a:ext cx="1129665" cy="464820"/>
            <a:chOff x="3657600" y="4216908"/>
            <a:chExt cx="1129665" cy="464820"/>
          </a:xfrm>
        </p:grpSpPr>
        <p:sp>
          <p:nvSpPr>
            <p:cNvPr id="55" name="object 55"/>
            <p:cNvSpPr/>
            <p:nvPr/>
          </p:nvSpPr>
          <p:spPr>
            <a:xfrm>
              <a:off x="3667505" y="4226814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67505" y="4226814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98721" y="4184396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1448765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948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6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62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282" y="4215129"/>
            <a:ext cx="1130300" cy="465455"/>
            <a:chOff x="1240282" y="4215129"/>
            <a:chExt cx="1130300" cy="465455"/>
          </a:xfrm>
        </p:grpSpPr>
        <p:sp>
          <p:nvSpPr>
            <p:cNvPr id="7" name="object 7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769" y="418231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12" name="object 12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6" name="object 16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20" name="object 20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4" name="object 24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8" name="object 28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P4  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32" name="object 32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6" name="object 36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41191" y="44881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4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40" y="499110"/>
                </a:lnTo>
                <a:lnTo>
                  <a:pt x="281940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68115" y="4645278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448814" y="4227321"/>
            <a:ext cx="1130300" cy="465455"/>
            <a:chOff x="2448814" y="4227321"/>
            <a:chExt cx="1130300" cy="465455"/>
          </a:xfrm>
        </p:grpSpPr>
        <p:sp>
          <p:nvSpPr>
            <p:cNvPr id="49" name="object 49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89682" y="419569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51247" y="4477511"/>
            <a:ext cx="280670" cy="525780"/>
          </a:xfrm>
          <a:custGeom>
            <a:avLst/>
            <a:gdLst/>
            <a:ahLst/>
            <a:cxnLst/>
            <a:rect l="l" t="t" r="r" b="b"/>
            <a:pathLst>
              <a:path w="280670" h="525779">
                <a:moveTo>
                  <a:pt x="252349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7"/>
                </a:lnTo>
                <a:lnTo>
                  <a:pt x="0" y="497713"/>
                </a:lnTo>
                <a:lnTo>
                  <a:pt x="2206" y="508634"/>
                </a:lnTo>
                <a:lnTo>
                  <a:pt x="8223" y="517556"/>
                </a:lnTo>
                <a:lnTo>
                  <a:pt x="17145" y="523573"/>
                </a:lnTo>
                <a:lnTo>
                  <a:pt x="28066" y="525780"/>
                </a:lnTo>
                <a:lnTo>
                  <a:pt x="252349" y="525780"/>
                </a:lnTo>
                <a:lnTo>
                  <a:pt x="263271" y="523573"/>
                </a:lnTo>
                <a:lnTo>
                  <a:pt x="272192" y="517556"/>
                </a:lnTo>
                <a:lnTo>
                  <a:pt x="278209" y="508635"/>
                </a:lnTo>
                <a:lnTo>
                  <a:pt x="280415" y="497713"/>
                </a:lnTo>
                <a:lnTo>
                  <a:pt x="280415" y="28067"/>
                </a:lnTo>
                <a:lnTo>
                  <a:pt x="278209" y="17145"/>
                </a:lnTo>
                <a:lnTo>
                  <a:pt x="272192" y="8223"/>
                </a:lnTo>
                <a:lnTo>
                  <a:pt x="263270" y="2206"/>
                </a:lnTo>
                <a:lnTo>
                  <a:pt x="2523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76902" y="4633976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57346" y="4216653"/>
            <a:ext cx="1130300" cy="465455"/>
            <a:chOff x="3657346" y="4216653"/>
            <a:chExt cx="1130300" cy="465455"/>
          </a:xfrm>
        </p:grpSpPr>
        <p:sp>
          <p:nvSpPr>
            <p:cNvPr id="55" name="object 55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98721" y="4184396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08547" y="4472940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35217" y="4630039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14900" y="4212335"/>
            <a:ext cx="1130935" cy="464820"/>
            <a:chOff x="4914900" y="4212335"/>
            <a:chExt cx="1130935" cy="464820"/>
          </a:xfrm>
        </p:grpSpPr>
        <p:sp>
          <p:nvSpPr>
            <p:cNvPr id="61" name="object 61"/>
            <p:cNvSpPr/>
            <p:nvPr/>
          </p:nvSpPr>
          <p:spPr>
            <a:xfrm>
              <a:off x="4924805" y="4222241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1066546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49"/>
                  </a:lnTo>
                  <a:lnTo>
                    <a:pt x="0" y="400557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7"/>
                  </a:lnTo>
                  <a:lnTo>
                    <a:pt x="1066546" y="445007"/>
                  </a:lnTo>
                  <a:lnTo>
                    <a:pt x="1083831" y="441509"/>
                  </a:lnTo>
                  <a:lnTo>
                    <a:pt x="1097962" y="431974"/>
                  </a:lnTo>
                  <a:lnTo>
                    <a:pt x="1107497" y="417843"/>
                  </a:lnTo>
                  <a:lnTo>
                    <a:pt x="1110996" y="400557"/>
                  </a:lnTo>
                  <a:lnTo>
                    <a:pt x="1110996" y="44449"/>
                  </a:lnTo>
                  <a:lnTo>
                    <a:pt x="1107497" y="27164"/>
                  </a:lnTo>
                  <a:lnTo>
                    <a:pt x="1097962" y="13033"/>
                  </a:lnTo>
                  <a:lnTo>
                    <a:pt x="1083831" y="3498"/>
                  </a:lnTo>
                  <a:lnTo>
                    <a:pt x="10665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24805" y="4222241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56657" y="417977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42153" y="17636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948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1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447598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6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62" y="4631893"/>
            <a:ext cx="23050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282" y="4215129"/>
            <a:ext cx="1130300" cy="465455"/>
            <a:chOff x="1240282" y="4215129"/>
            <a:chExt cx="1130300" cy="465455"/>
          </a:xfrm>
        </p:grpSpPr>
        <p:sp>
          <p:nvSpPr>
            <p:cNvPr id="7" name="object 7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442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769" y="418231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12" name="object 12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6" name="object 16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20" name="object 20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4" name="object 24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8" name="object 28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32" name="object 32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6" name="object 36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41191" y="44881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4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40" y="499110"/>
                </a:lnTo>
                <a:lnTo>
                  <a:pt x="281940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68115" y="4645278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448814" y="4227321"/>
            <a:ext cx="1130300" cy="465455"/>
            <a:chOff x="2448814" y="4227321"/>
            <a:chExt cx="1130300" cy="465455"/>
          </a:xfrm>
        </p:grpSpPr>
        <p:sp>
          <p:nvSpPr>
            <p:cNvPr id="49" name="object 49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89682" y="4195698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51247" y="4477511"/>
            <a:ext cx="280670" cy="525780"/>
          </a:xfrm>
          <a:custGeom>
            <a:avLst/>
            <a:gdLst/>
            <a:ahLst/>
            <a:cxnLst/>
            <a:rect l="l" t="t" r="r" b="b"/>
            <a:pathLst>
              <a:path w="280670" h="525779">
                <a:moveTo>
                  <a:pt x="252349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7"/>
                </a:lnTo>
                <a:lnTo>
                  <a:pt x="0" y="497713"/>
                </a:lnTo>
                <a:lnTo>
                  <a:pt x="2206" y="508634"/>
                </a:lnTo>
                <a:lnTo>
                  <a:pt x="8223" y="517556"/>
                </a:lnTo>
                <a:lnTo>
                  <a:pt x="17145" y="523573"/>
                </a:lnTo>
                <a:lnTo>
                  <a:pt x="28066" y="525780"/>
                </a:lnTo>
                <a:lnTo>
                  <a:pt x="252349" y="525780"/>
                </a:lnTo>
                <a:lnTo>
                  <a:pt x="263271" y="523573"/>
                </a:lnTo>
                <a:lnTo>
                  <a:pt x="272192" y="517556"/>
                </a:lnTo>
                <a:lnTo>
                  <a:pt x="278209" y="508635"/>
                </a:lnTo>
                <a:lnTo>
                  <a:pt x="280415" y="497713"/>
                </a:lnTo>
                <a:lnTo>
                  <a:pt x="280415" y="28067"/>
                </a:lnTo>
                <a:lnTo>
                  <a:pt x="278209" y="17145"/>
                </a:lnTo>
                <a:lnTo>
                  <a:pt x="272192" y="8223"/>
                </a:lnTo>
                <a:lnTo>
                  <a:pt x="263270" y="2206"/>
                </a:lnTo>
                <a:lnTo>
                  <a:pt x="2523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676902" y="4633976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57346" y="4216653"/>
            <a:ext cx="1130300" cy="465455"/>
            <a:chOff x="3657346" y="4216653"/>
            <a:chExt cx="1130300" cy="465455"/>
          </a:xfrm>
        </p:grpSpPr>
        <p:sp>
          <p:nvSpPr>
            <p:cNvPr id="55" name="object 55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98721" y="4184396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08547" y="4472940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35217" y="4630039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14646" y="4212082"/>
            <a:ext cx="1131570" cy="465455"/>
            <a:chOff x="4914646" y="4212082"/>
            <a:chExt cx="1131570" cy="465455"/>
          </a:xfrm>
        </p:grpSpPr>
        <p:sp>
          <p:nvSpPr>
            <p:cNvPr id="61" name="object 61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1066546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49"/>
                  </a:lnTo>
                  <a:lnTo>
                    <a:pt x="0" y="400557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7"/>
                  </a:lnTo>
                  <a:lnTo>
                    <a:pt x="1066546" y="445007"/>
                  </a:lnTo>
                  <a:lnTo>
                    <a:pt x="1083831" y="441509"/>
                  </a:lnTo>
                  <a:lnTo>
                    <a:pt x="1097962" y="431974"/>
                  </a:lnTo>
                  <a:lnTo>
                    <a:pt x="1107497" y="417843"/>
                  </a:lnTo>
                  <a:lnTo>
                    <a:pt x="1110996" y="400557"/>
                  </a:lnTo>
                  <a:lnTo>
                    <a:pt x="1110996" y="44449"/>
                  </a:lnTo>
                  <a:lnTo>
                    <a:pt x="1107497" y="27164"/>
                  </a:lnTo>
                  <a:lnTo>
                    <a:pt x="1097962" y="13033"/>
                  </a:lnTo>
                  <a:lnTo>
                    <a:pt x="1083831" y="3498"/>
                  </a:lnTo>
                  <a:lnTo>
                    <a:pt x="106654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256657" y="4179773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140196" y="4197096"/>
            <a:ext cx="1274445" cy="788035"/>
            <a:chOff x="6140196" y="4197096"/>
            <a:chExt cx="1274445" cy="788035"/>
          </a:xfrm>
        </p:grpSpPr>
        <p:sp>
          <p:nvSpPr>
            <p:cNvPr id="65" name="object 65"/>
            <p:cNvSpPr/>
            <p:nvPr/>
          </p:nvSpPr>
          <p:spPr>
            <a:xfrm>
              <a:off x="6150102" y="4207002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50102" y="420700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42153" y="17636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0"/>
            <a:ext cx="2819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P6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2392426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6159" y="4197096"/>
            <a:ext cx="1274445" cy="788035"/>
            <a:chOff x="7376159" y="4197096"/>
            <a:chExt cx="1274445" cy="788035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2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5" y="420700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87325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spc="-5" dirty="0">
                <a:latin typeface="Gothic Uralic"/>
                <a:cs typeface="Gothic Uralic"/>
              </a:rPr>
              <a:t>P5  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17636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80332"/>
            <a:ext cx="1274445" cy="786765"/>
            <a:chOff x="8606028" y="4180332"/>
            <a:chExt cx="1274445" cy="786765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8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947150" y="4147184"/>
            <a:ext cx="918844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11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224485"/>
            <a:ext cx="2819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270675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75759"/>
            <a:ext cx="2486025" cy="791210"/>
            <a:chOff x="8606028" y="4175759"/>
            <a:chExt cx="2486025" cy="791210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7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25990" y="4185665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7368"/>
                  </a:moveTo>
                  <a:lnTo>
                    <a:pt x="1263472" y="266382"/>
                  </a:lnTo>
                  <a:lnTo>
                    <a:pt x="1257439" y="257416"/>
                  </a:lnTo>
                  <a:lnTo>
                    <a:pt x="1248473" y="251383"/>
                  </a:lnTo>
                  <a:lnTo>
                    <a:pt x="1237488" y="249174"/>
                  </a:lnTo>
                  <a:lnTo>
                    <a:pt x="1110996" y="249174"/>
                  </a:lnTo>
                  <a:lnTo>
                    <a:pt x="1110996" y="44323"/>
                  </a:lnTo>
                  <a:lnTo>
                    <a:pt x="1107516" y="27063"/>
                  </a:lnTo>
                  <a:lnTo>
                    <a:pt x="1098016" y="12979"/>
                  </a:lnTo>
                  <a:lnTo>
                    <a:pt x="1083932" y="3479"/>
                  </a:lnTo>
                  <a:lnTo>
                    <a:pt x="1066673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25990" y="4185665"/>
              <a:ext cx="1111250" cy="443865"/>
            </a:xfrm>
            <a:custGeom>
              <a:avLst/>
              <a:gdLst/>
              <a:ahLst/>
              <a:cxnLst/>
              <a:rect l="l" t="t" r="r" b="b"/>
              <a:pathLst>
                <a:path w="1111250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6673" y="0"/>
                  </a:lnTo>
                  <a:lnTo>
                    <a:pt x="1083939" y="3478"/>
                  </a:lnTo>
                  <a:lnTo>
                    <a:pt x="1098026" y="12969"/>
                  </a:lnTo>
                  <a:lnTo>
                    <a:pt x="1107517" y="27056"/>
                  </a:lnTo>
                  <a:lnTo>
                    <a:pt x="1110995" y="44322"/>
                  </a:lnTo>
                  <a:lnTo>
                    <a:pt x="1110995" y="399160"/>
                  </a:lnTo>
                  <a:lnTo>
                    <a:pt x="1107517" y="416427"/>
                  </a:lnTo>
                  <a:lnTo>
                    <a:pt x="1098026" y="430514"/>
                  </a:lnTo>
                  <a:lnTo>
                    <a:pt x="1083939" y="440005"/>
                  </a:lnTo>
                  <a:lnTo>
                    <a:pt x="1066673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947150" y="4147184"/>
            <a:ext cx="212979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900" spc="-135" dirty="0">
                <a:latin typeface="Verdana"/>
                <a:cs typeface="Verdana"/>
              </a:rPr>
              <a:t>P4	</a:t>
            </a:r>
            <a:r>
              <a:rPr sz="2900" spc="-140" dirty="0">
                <a:latin typeface="Verdana"/>
                <a:cs typeface="Verdana"/>
              </a:rPr>
              <a:t>P7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  <a:tabLst>
                <a:tab pos="1778000" algn="l"/>
              </a:tabLst>
            </a:pPr>
            <a:r>
              <a:rPr sz="2400" spc="-200" dirty="0">
                <a:latin typeface="Verdana"/>
                <a:cs typeface="Verdana"/>
              </a:rPr>
              <a:t>11	</a:t>
            </a:r>
            <a:r>
              <a:rPr sz="3600" spc="-300" baseline="1157" dirty="0">
                <a:latin typeface="Verdana"/>
                <a:cs typeface="Verdana"/>
              </a:rPr>
              <a:t>17</a:t>
            </a:r>
            <a:endParaRPr sz="3600" baseline="1157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224485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2077669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75759"/>
            <a:ext cx="2486025" cy="791210"/>
            <a:chOff x="8606028" y="4175759"/>
            <a:chExt cx="2486025" cy="791210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7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25990" y="4185665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7368"/>
                  </a:moveTo>
                  <a:lnTo>
                    <a:pt x="1263472" y="266382"/>
                  </a:lnTo>
                  <a:lnTo>
                    <a:pt x="1257439" y="257416"/>
                  </a:lnTo>
                  <a:lnTo>
                    <a:pt x="1248473" y="251383"/>
                  </a:lnTo>
                  <a:lnTo>
                    <a:pt x="1237488" y="249174"/>
                  </a:lnTo>
                  <a:lnTo>
                    <a:pt x="1110996" y="249174"/>
                  </a:lnTo>
                  <a:lnTo>
                    <a:pt x="1110996" y="44323"/>
                  </a:lnTo>
                  <a:lnTo>
                    <a:pt x="1107516" y="27063"/>
                  </a:lnTo>
                  <a:lnTo>
                    <a:pt x="1098016" y="12979"/>
                  </a:lnTo>
                  <a:lnTo>
                    <a:pt x="1083932" y="3479"/>
                  </a:lnTo>
                  <a:lnTo>
                    <a:pt x="1066673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25990" y="4185665"/>
              <a:ext cx="1111250" cy="443865"/>
            </a:xfrm>
            <a:custGeom>
              <a:avLst/>
              <a:gdLst/>
              <a:ahLst/>
              <a:cxnLst/>
              <a:rect l="l" t="t" r="r" b="b"/>
              <a:pathLst>
                <a:path w="1111250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6673" y="0"/>
                  </a:lnTo>
                  <a:lnTo>
                    <a:pt x="1083939" y="3478"/>
                  </a:lnTo>
                  <a:lnTo>
                    <a:pt x="1098026" y="12969"/>
                  </a:lnTo>
                  <a:lnTo>
                    <a:pt x="1107517" y="27056"/>
                  </a:lnTo>
                  <a:lnTo>
                    <a:pt x="1110995" y="44322"/>
                  </a:lnTo>
                  <a:lnTo>
                    <a:pt x="1110995" y="399160"/>
                  </a:lnTo>
                  <a:lnTo>
                    <a:pt x="1107517" y="416427"/>
                  </a:lnTo>
                  <a:lnTo>
                    <a:pt x="1098026" y="430514"/>
                  </a:lnTo>
                  <a:lnTo>
                    <a:pt x="1083939" y="440005"/>
                  </a:lnTo>
                  <a:lnTo>
                    <a:pt x="1066673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947150" y="4147184"/>
            <a:ext cx="212979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900" spc="-135" dirty="0">
                <a:latin typeface="Verdana"/>
                <a:cs typeface="Verdana"/>
              </a:rPr>
              <a:t>P4	</a:t>
            </a:r>
            <a:r>
              <a:rPr sz="2900" spc="-140" dirty="0">
                <a:latin typeface="Verdana"/>
                <a:cs typeface="Verdana"/>
              </a:rPr>
              <a:t>P7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  <a:tabLst>
                <a:tab pos="1778000" algn="l"/>
              </a:tabLst>
            </a:pPr>
            <a:r>
              <a:rPr sz="2400" spc="-200" dirty="0">
                <a:latin typeface="Verdana"/>
                <a:cs typeface="Verdana"/>
              </a:rPr>
              <a:t>11	</a:t>
            </a:r>
            <a:r>
              <a:rPr sz="3600" spc="-300" baseline="1157" dirty="0">
                <a:latin typeface="Verdana"/>
                <a:cs typeface="Verdana"/>
              </a:rPr>
              <a:t>17</a:t>
            </a:r>
            <a:endParaRPr sz="3600" baseline="1157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948939" y="5678423"/>
            <a:ext cx="1274445" cy="786765"/>
            <a:chOff x="2948939" y="5678423"/>
            <a:chExt cx="1274445" cy="786765"/>
          </a:xfrm>
        </p:grpSpPr>
        <p:sp>
          <p:nvSpPr>
            <p:cNvPr id="70" name="object 70"/>
            <p:cNvSpPr/>
            <p:nvPr/>
          </p:nvSpPr>
          <p:spPr>
            <a:xfrm>
              <a:off x="2958846" y="5688329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892"/>
                  </a:moveTo>
                  <a:lnTo>
                    <a:pt x="1261948" y="267919"/>
                  </a:lnTo>
                  <a:lnTo>
                    <a:pt x="1255915" y="258965"/>
                  </a:lnTo>
                  <a:lnTo>
                    <a:pt x="1246949" y="252920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348"/>
                  </a:lnTo>
                  <a:lnTo>
                    <a:pt x="1105992" y="27089"/>
                  </a:lnTo>
                  <a:lnTo>
                    <a:pt x="1096492" y="12992"/>
                  </a:lnTo>
                  <a:lnTo>
                    <a:pt x="1082408" y="3492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92"/>
                  </a:lnTo>
                  <a:lnTo>
                    <a:pt x="12966" y="12992"/>
                  </a:lnTo>
                  <a:lnTo>
                    <a:pt x="3467" y="27089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67" y="416407"/>
                  </a:lnTo>
                  <a:lnTo>
                    <a:pt x="12966" y="430504"/>
                  </a:lnTo>
                  <a:lnTo>
                    <a:pt x="27051" y="440004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69"/>
                  </a:lnTo>
                  <a:lnTo>
                    <a:pt x="990447" y="768223"/>
                  </a:lnTo>
                  <a:lnTo>
                    <a:pt x="999413" y="774268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68"/>
                  </a:lnTo>
                  <a:lnTo>
                    <a:pt x="1255915" y="768223"/>
                  </a:lnTo>
                  <a:lnTo>
                    <a:pt x="1261948" y="759269"/>
                  </a:lnTo>
                  <a:lnTo>
                    <a:pt x="1264158" y="748284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8845" y="5688329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1" y="44348"/>
                  </a:lnTo>
                  <a:lnTo>
                    <a:pt x="1109471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89808" y="5645302"/>
            <a:ext cx="918844" cy="852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P5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</a:pPr>
            <a:r>
              <a:rPr sz="2400" spc="-195" dirty="0">
                <a:latin typeface="Verdana"/>
                <a:cs typeface="Verdana"/>
              </a:rPr>
              <a:t>18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795909"/>
            <a:ext cx="7329805" cy="3513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Gothic Uralic"/>
                <a:cs typeface="Gothic Uralic"/>
              </a:rPr>
              <a:t>Scheduling </a:t>
            </a:r>
            <a:r>
              <a:rPr sz="2800" b="1" spc="-5" dirty="0">
                <a:solidFill>
                  <a:srgbClr val="FF0000"/>
                </a:solidFill>
                <a:latin typeface="Gothic Uralic"/>
                <a:cs typeface="Gothic Uralic"/>
              </a:rPr>
              <a:t>Algorithm Optimization</a:t>
            </a:r>
            <a:r>
              <a:rPr sz="2800" b="1" spc="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Gothic Uralic"/>
                <a:cs typeface="Gothic Uralic"/>
              </a:rPr>
              <a:t>Criteria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40" dirty="0">
                <a:latin typeface="Verdana"/>
                <a:cs typeface="Verdana"/>
              </a:rPr>
              <a:t>Max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42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utilization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40" dirty="0">
                <a:latin typeface="Verdana"/>
                <a:cs typeface="Verdana"/>
              </a:rPr>
              <a:t>Max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throughput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20" dirty="0">
                <a:latin typeface="Verdana"/>
                <a:cs typeface="Verdana"/>
              </a:rPr>
              <a:t>Min </a:t>
            </a:r>
            <a:r>
              <a:rPr sz="2800" spc="-65" dirty="0">
                <a:latin typeface="Verdana"/>
                <a:cs typeface="Verdana"/>
              </a:rPr>
              <a:t>turnaround</a:t>
            </a:r>
            <a:r>
              <a:rPr sz="2800" spc="-3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20" dirty="0">
                <a:latin typeface="Verdana"/>
                <a:cs typeface="Verdana"/>
              </a:rPr>
              <a:t>Min </a:t>
            </a:r>
            <a:r>
              <a:rPr sz="2800" spc="-35" dirty="0">
                <a:latin typeface="Verdana"/>
                <a:cs typeface="Verdana"/>
              </a:rPr>
              <a:t>waiting</a:t>
            </a:r>
            <a:r>
              <a:rPr sz="2800" spc="-41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20" dirty="0">
                <a:latin typeface="Verdana"/>
                <a:cs typeface="Verdana"/>
              </a:rPr>
              <a:t>Min </a:t>
            </a:r>
            <a:r>
              <a:rPr sz="2800" spc="-75" dirty="0">
                <a:latin typeface="Verdana"/>
                <a:cs typeface="Verdana"/>
              </a:rPr>
              <a:t>response</a:t>
            </a:r>
            <a:r>
              <a:rPr sz="2800" spc="-35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499364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1448765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75759"/>
            <a:ext cx="2486025" cy="791210"/>
            <a:chOff x="8606028" y="4175759"/>
            <a:chExt cx="2486025" cy="791210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7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25990" y="4185665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7368"/>
                  </a:moveTo>
                  <a:lnTo>
                    <a:pt x="1263472" y="266382"/>
                  </a:lnTo>
                  <a:lnTo>
                    <a:pt x="1257439" y="257416"/>
                  </a:lnTo>
                  <a:lnTo>
                    <a:pt x="1248473" y="251383"/>
                  </a:lnTo>
                  <a:lnTo>
                    <a:pt x="1237488" y="249174"/>
                  </a:lnTo>
                  <a:lnTo>
                    <a:pt x="1110996" y="249174"/>
                  </a:lnTo>
                  <a:lnTo>
                    <a:pt x="1110996" y="44323"/>
                  </a:lnTo>
                  <a:lnTo>
                    <a:pt x="1107516" y="27063"/>
                  </a:lnTo>
                  <a:lnTo>
                    <a:pt x="1098016" y="12979"/>
                  </a:lnTo>
                  <a:lnTo>
                    <a:pt x="1083932" y="3479"/>
                  </a:lnTo>
                  <a:lnTo>
                    <a:pt x="1066673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25990" y="4185665"/>
              <a:ext cx="1111250" cy="443865"/>
            </a:xfrm>
            <a:custGeom>
              <a:avLst/>
              <a:gdLst/>
              <a:ahLst/>
              <a:cxnLst/>
              <a:rect l="l" t="t" r="r" b="b"/>
              <a:pathLst>
                <a:path w="1111250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6673" y="0"/>
                  </a:lnTo>
                  <a:lnTo>
                    <a:pt x="1083939" y="3478"/>
                  </a:lnTo>
                  <a:lnTo>
                    <a:pt x="1098026" y="12969"/>
                  </a:lnTo>
                  <a:lnTo>
                    <a:pt x="1107517" y="27056"/>
                  </a:lnTo>
                  <a:lnTo>
                    <a:pt x="1110995" y="44322"/>
                  </a:lnTo>
                  <a:lnTo>
                    <a:pt x="1110995" y="399160"/>
                  </a:lnTo>
                  <a:lnTo>
                    <a:pt x="1107517" y="416427"/>
                  </a:lnTo>
                  <a:lnTo>
                    <a:pt x="1098026" y="430514"/>
                  </a:lnTo>
                  <a:lnTo>
                    <a:pt x="1083939" y="440005"/>
                  </a:lnTo>
                  <a:lnTo>
                    <a:pt x="1066673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947150" y="4147184"/>
            <a:ext cx="212979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900" spc="-135" dirty="0">
                <a:latin typeface="Verdana"/>
                <a:cs typeface="Verdana"/>
              </a:rPr>
              <a:t>P4	</a:t>
            </a:r>
            <a:r>
              <a:rPr sz="2900" spc="-140" dirty="0">
                <a:latin typeface="Verdana"/>
                <a:cs typeface="Verdana"/>
              </a:rPr>
              <a:t>P7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  <a:tabLst>
                <a:tab pos="1778000" algn="l"/>
              </a:tabLst>
            </a:pPr>
            <a:r>
              <a:rPr sz="2400" spc="-200" dirty="0">
                <a:latin typeface="Verdana"/>
                <a:cs typeface="Verdana"/>
              </a:rPr>
              <a:t>11	</a:t>
            </a:r>
            <a:r>
              <a:rPr sz="3600" spc="-300" baseline="1157" dirty="0">
                <a:latin typeface="Verdana"/>
                <a:cs typeface="Verdana"/>
              </a:rPr>
              <a:t>17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41064" y="593902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6" y="0"/>
                </a:moveTo>
                <a:lnTo>
                  <a:pt x="28194" y="0"/>
                </a:lnTo>
                <a:lnTo>
                  <a:pt x="17198" y="2215"/>
                </a:lnTo>
                <a:lnTo>
                  <a:pt x="8239" y="8258"/>
                </a:lnTo>
                <a:lnTo>
                  <a:pt x="2208" y="17220"/>
                </a:lnTo>
                <a:lnTo>
                  <a:pt x="0" y="28194"/>
                </a:lnTo>
                <a:lnTo>
                  <a:pt x="0" y="497586"/>
                </a:lnTo>
                <a:lnTo>
                  <a:pt x="2208" y="508559"/>
                </a:lnTo>
                <a:lnTo>
                  <a:pt x="8239" y="517521"/>
                </a:lnTo>
                <a:lnTo>
                  <a:pt x="17198" y="523564"/>
                </a:lnTo>
                <a:lnTo>
                  <a:pt x="28194" y="525780"/>
                </a:lnTo>
                <a:lnTo>
                  <a:pt x="253746" y="525780"/>
                </a:lnTo>
                <a:lnTo>
                  <a:pt x="264741" y="523564"/>
                </a:lnTo>
                <a:lnTo>
                  <a:pt x="273700" y="517521"/>
                </a:lnTo>
                <a:lnTo>
                  <a:pt x="279731" y="508559"/>
                </a:lnTo>
                <a:lnTo>
                  <a:pt x="281939" y="497586"/>
                </a:lnTo>
                <a:lnTo>
                  <a:pt x="281939" y="28194"/>
                </a:lnTo>
                <a:lnTo>
                  <a:pt x="279731" y="17220"/>
                </a:lnTo>
                <a:lnTo>
                  <a:pt x="273700" y="8258"/>
                </a:lnTo>
                <a:lnTo>
                  <a:pt x="264741" y="2215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844544" y="6105550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Verdana"/>
                <a:cs typeface="Verdana"/>
              </a:rPr>
              <a:t>18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948685" y="5678170"/>
            <a:ext cx="1130300" cy="464184"/>
            <a:chOff x="2948685" y="5678170"/>
            <a:chExt cx="1130300" cy="464184"/>
          </a:xfrm>
        </p:grpSpPr>
        <p:sp>
          <p:nvSpPr>
            <p:cNvPr id="72" name="object 72"/>
            <p:cNvSpPr/>
            <p:nvPr/>
          </p:nvSpPr>
          <p:spPr>
            <a:xfrm>
              <a:off x="2958845" y="5688330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84"/>
                  </a:lnTo>
                  <a:lnTo>
                    <a:pt x="12969" y="12987"/>
                  </a:lnTo>
                  <a:lnTo>
                    <a:pt x="3478" y="27083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78" y="416400"/>
                  </a:lnTo>
                  <a:lnTo>
                    <a:pt x="12969" y="430496"/>
                  </a:lnTo>
                  <a:lnTo>
                    <a:pt x="27056" y="439999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39999"/>
                  </a:lnTo>
                  <a:lnTo>
                    <a:pt x="1096502" y="430496"/>
                  </a:lnTo>
                  <a:lnTo>
                    <a:pt x="1105993" y="416400"/>
                  </a:lnTo>
                  <a:lnTo>
                    <a:pt x="1109471" y="399135"/>
                  </a:lnTo>
                  <a:lnTo>
                    <a:pt x="1109471" y="44348"/>
                  </a:lnTo>
                  <a:lnTo>
                    <a:pt x="1105993" y="27083"/>
                  </a:lnTo>
                  <a:lnTo>
                    <a:pt x="1096502" y="12987"/>
                  </a:lnTo>
                  <a:lnTo>
                    <a:pt x="1082415" y="3484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58845" y="5688330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1" y="44348"/>
                  </a:lnTo>
                  <a:lnTo>
                    <a:pt x="1109471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289808" y="5645302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10555" y="5929884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15"/>
                </a:lnTo>
                <a:lnTo>
                  <a:pt x="8239" y="8258"/>
                </a:lnTo>
                <a:lnTo>
                  <a:pt x="2208" y="17220"/>
                </a:lnTo>
                <a:lnTo>
                  <a:pt x="0" y="28193"/>
                </a:lnTo>
                <a:lnTo>
                  <a:pt x="0" y="499109"/>
                </a:lnTo>
                <a:lnTo>
                  <a:pt x="2208" y="510083"/>
                </a:lnTo>
                <a:lnTo>
                  <a:pt x="8239" y="519045"/>
                </a:lnTo>
                <a:lnTo>
                  <a:pt x="17198" y="525088"/>
                </a:lnTo>
                <a:lnTo>
                  <a:pt x="28194" y="527303"/>
                </a:lnTo>
                <a:lnTo>
                  <a:pt x="253746" y="527303"/>
                </a:lnTo>
                <a:lnTo>
                  <a:pt x="264741" y="525088"/>
                </a:lnTo>
                <a:lnTo>
                  <a:pt x="273700" y="519045"/>
                </a:lnTo>
                <a:lnTo>
                  <a:pt x="279731" y="510083"/>
                </a:lnTo>
                <a:lnTo>
                  <a:pt x="281940" y="499109"/>
                </a:lnTo>
                <a:lnTo>
                  <a:pt x="281940" y="28193"/>
                </a:lnTo>
                <a:lnTo>
                  <a:pt x="279731" y="17220"/>
                </a:lnTo>
                <a:lnTo>
                  <a:pt x="273700" y="8258"/>
                </a:lnTo>
                <a:lnTo>
                  <a:pt x="264741" y="2215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13782" y="6097625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Verdana"/>
                <a:cs typeface="Verdana"/>
              </a:rPr>
              <a:t>20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218432" y="5669279"/>
            <a:ext cx="1129665" cy="464820"/>
            <a:chOff x="4218432" y="5669279"/>
            <a:chExt cx="1129665" cy="464820"/>
          </a:xfrm>
        </p:grpSpPr>
        <p:sp>
          <p:nvSpPr>
            <p:cNvPr id="78" name="object 78"/>
            <p:cNvSpPr/>
            <p:nvPr/>
          </p:nvSpPr>
          <p:spPr>
            <a:xfrm>
              <a:off x="4228338" y="5679185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7"/>
                  </a:lnTo>
                  <a:lnTo>
                    <a:pt x="13033" y="13034"/>
                  </a:lnTo>
                  <a:lnTo>
                    <a:pt x="3498" y="27180"/>
                  </a:lnTo>
                  <a:lnTo>
                    <a:pt x="0" y="44500"/>
                  </a:lnTo>
                  <a:lnTo>
                    <a:pt x="0" y="400507"/>
                  </a:lnTo>
                  <a:lnTo>
                    <a:pt x="3498" y="417827"/>
                  </a:lnTo>
                  <a:lnTo>
                    <a:pt x="13033" y="431973"/>
                  </a:lnTo>
                  <a:lnTo>
                    <a:pt x="27164" y="441510"/>
                  </a:lnTo>
                  <a:lnTo>
                    <a:pt x="44450" y="445007"/>
                  </a:lnTo>
                  <a:lnTo>
                    <a:pt x="1065022" y="445007"/>
                  </a:lnTo>
                  <a:lnTo>
                    <a:pt x="1082307" y="441510"/>
                  </a:lnTo>
                  <a:lnTo>
                    <a:pt x="1096438" y="431973"/>
                  </a:lnTo>
                  <a:lnTo>
                    <a:pt x="1105973" y="417827"/>
                  </a:lnTo>
                  <a:lnTo>
                    <a:pt x="1109472" y="400507"/>
                  </a:lnTo>
                  <a:lnTo>
                    <a:pt x="1109472" y="44500"/>
                  </a:lnTo>
                  <a:lnTo>
                    <a:pt x="1105973" y="27180"/>
                  </a:lnTo>
                  <a:lnTo>
                    <a:pt x="1096438" y="13034"/>
                  </a:lnTo>
                  <a:lnTo>
                    <a:pt x="1082307" y="349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28338" y="5679185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500"/>
                  </a:moveTo>
                  <a:lnTo>
                    <a:pt x="3498" y="27180"/>
                  </a:lnTo>
                  <a:lnTo>
                    <a:pt x="13033" y="13034"/>
                  </a:lnTo>
                  <a:lnTo>
                    <a:pt x="27164" y="3497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7"/>
                  </a:lnTo>
                  <a:lnTo>
                    <a:pt x="1096438" y="13034"/>
                  </a:lnTo>
                  <a:lnTo>
                    <a:pt x="1105973" y="27180"/>
                  </a:lnTo>
                  <a:lnTo>
                    <a:pt x="1109472" y="44500"/>
                  </a:lnTo>
                  <a:lnTo>
                    <a:pt x="1109472" y="400507"/>
                  </a:lnTo>
                  <a:lnTo>
                    <a:pt x="1105973" y="417827"/>
                  </a:lnTo>
                  <a:lnTo>
                    <a:pt x="1096438" y="431973"/>
                  </a:lnTo>
                  <a:lnTo>
                    <a:pt x="1082307" y="441510"/>
                  </a:lnTo>
                  <a:lnTo>
                    <a:pt x="1065022" y="445007"/>
                  </a:lnTo>
                  <a:lnTo>
                    <a:pt x="44450" y="445007"/>
                  </a:lnTo>
                  <a:lnTo>
                    <a:pt x="27164" y="441510"/>
                  </a:lnTo>
                  <a:lnTo>
                    <a:pt x="13033" y="431973"/>
                  </a:lnTo>
                  <a:lnTo>
                    <a:pt x="3498" y="417827"/>
                  </a:lnTo>
                  <a:lnTo>
                    <a:pt x="0" y="400507"/>
                  </a:lnTo>
                  <a:lnTo>
                    <a:pt x="0" y="4450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559046" y="563737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3" name="object 3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8" name="object 8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12" name="object 12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6" name="object 16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20" name="object 20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4" name="object 24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8" name="object 28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32" name="object 32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79963" y="636523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3" name="object 43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7" name="object 47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1" name="object 51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5" name="object 55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2153" y="113487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75759"/>
            <a:ext cx="2486025" cy="791210"/>
            <a:chOff x="8606028" y="4175759"/>
            <a:chExt cx="2486025" cy="791210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7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25990" y="4185665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7368"/>
                  </a:moveTo>
                  <a:lnTo>
                    <a:pt x="1263472" y="266382"/>
                  </a:lnTo>
                  <a:lnTo>
                    <a:pt x="1257439" y="257416"/>
                  </a:lnTo>
                  <a:lnTo>
                    <a:pt x="1248473" y="251383"/>
                  </a:lnTo>
                  <a:lnTo>
                    <a:pt x="1237488" y="249174"/>
                  </a:lnTo>
                  <a:lnTo>
                    <a:pt x="1110996" y="249174"/>
                  </a:lnTo>
                  <a:lnTo>
                    <a:pt x="1110996" y="44323"/>
                  </a:lnTo>
                  <a:lnTo>
                    <a:pt x="1107516" y="27063"/>
                  </a:lnTo>
                  <a:lnTo>
                    <a:pt x="1098016" y="12979"/>
                  </a:lnTo>
                  <a:lnTo>
                    <a:pt x="1083932" y="3479"/>
                  </a:lnTo>
                  <a:lnTo>
                    <a:pt x="1066673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25990" y="4185665"/>
              <a:ext cx="1111250" cy="443865"/>
            </a:xfrm>
            <a:custGeom>
              <a:avLst/>
              <a:gdLst/>
              <a:ahLst/>
              <a:cxnLst/>
              <a:rect l="l" t="t" r="r" b="b"/>
              <a:pathLst>
                <a:path w="1111250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6673" y="0"/>
                  </a:lnTo>
                  <a:lnTo>
                    <a:pt x="1083939" y="3478"/>
                  </a:lnTo>
                  <a:lnTo>
                    <a:pt x="1098026" y="12969"/>
                  </a:lnTo>
                  <a:lnTo>
                    <a:pt x="1107517" y="27056"/>
                  </a:lnTo>
                  <a:lnTo>
                    <a:pt x="1110995" y="44322"/>
                  </a:lnTo>
                  <a:lnTo>
                    <a:pt x="1110995" y="399160"/>
                  </a:lnTo>
                  <a:lnTo>
                    <a:pt x="1107517" y="416427"/>
                  </a:lnTo>
                  <a:lnTo>
                    <a:pt x="1098026" y="430514"/>
                  </a:lnTo>
                  <a:lnTo>
                    <a:pt x="1083939" y="440005"/>
                  </a:lnTo>
                  <a:lnTo>
                    <a:pt x="1066673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947150" y="4147184"/>
            <a:ext cx="212979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900" spc="-135" dirty="0">
                <a:latin typeface="Verdana"/>
                <a:cs typeface="Verdana"/>
              </a:rPr>
              <a:t>P4	</a:t>
            </a:r>
            <a:r>
              <a:rPr sz="2900" spc="-140" dirty="0">
                <a:latin typeface="Verdana"/>
                <a:cs typeface="Verdana"/>
              </a:rPr>
              <a:t>P7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  <a:tabLst>
                <a:tab pos="1778000" algn="l"/>
              </a:tabLst>
            </a:pPr>
            <a:r>
              <a:rPr sz="2400" spc="-200" dirty="0">
                <a:latin typeface="Verdana"/>
                <a:cs typeface="Verdana"/>
              </a:rPr>
              <a:t>11	</a:t>
            </a:r>
            <a:r>
              <a:rPr sz="3600" spc="-300" baseline="1157" dirty="0">
                <a:latin typeface="Verdana"/>
                <a:cs typeface="Verdana"/>
              </a:rPr>
              <a:t>17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41064" y="5939028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6" y="0"/>
                </a:moveTo>
                <a:lnTo>
                  <a:pt x="28194" y="0"/>
                </a:lnTo>
                <a:lnTo>
                  <a:pt x="17198" y="2215"/>
                </a:lnTo>
                <a:lnTo>
                  <a:pt x="8239" y="8258"/>
                </a:lnTo>
                <a:lnTo>
                  <a:pt x="2208" y="17220"/>
                </a:lnTo>
                <a:lnTo>
                  <a:pt x="0" y="28194"/>
                </a:lnTo>
                <a:lnTo>
                  <a:pt x="0" y="497586"/>
                </a:lnTo>
                <a:lnTo>
                  <a:pt x="2208" y="508559"/>
                </a:lnTo>
                <a:lnTo>
                  <a:pt x="8239" y="517521"/>
                </a:lnTo>
                <a:lnTo>
                  <a:pt x="17198" y="523564"/>
                </a:lnTo>
                <a:lnTo>
                  <a:pt x="28194" y="525780"/>
                </a:lnTo>
                <a:lnTo>
                  <a:pt x="253746" y="525780"/>
                </a:lnTo>
                <a:lnTo>
                  <a:pt x="264741" y="523564"/>
                </a:lnTo>
                <a:lnTo>
                  <a:pt x="273700" y="517521"/>
                </a:lnTo>
                <a:lnTo>
                  <a:pt x="279731" y="508559"/>
                </a:lnTo>
                <a:lnTo>
                  <a:pt x="281939" y="497586"/>
                </a:lnTo>
                <a:lnTo>
                  <a:pt x="281939" y="28194"/>
                </a:lnTo>
                <a:lnTo>
                  <a:pt x="279731" y="17220"/>
                </a:lnTo>
                <a:lnTo>
                  <a:pt x="273700" y="8258"/>
                </a:lnTo>
                <a:lnTo>
                  <a:pt x="264741" y="2215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844544" y="6105550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Verdana"/>
                <a:cs typeface="Verdana"/>
              </a:rPr>
              <a:t>18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948685" y="5678170"/>
            <a:ext cx="1130300" cy="464184"/>
            <a:chOff x="2948685" y="5678170"/>
            <a:chExt cx="1130300" cy="464184"/>
          </a:xfrm>
        </p:grpSpPr>
        <p:sp>
          <p:nvSpPr>
            <p:cNvPr id="72" name="object 72"/>
            <p:cNvSpPr/>
            <p:nvPr/>
          </p:nvSpPr>
          <p:spPr>
            <a:xfrm>
              <a:off x="2958845" y="5688330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84"/>
                  </a:lnTo>
                  <a:lnTo>
                    <a:pt x="12969" y="12987"/>
                  </a:lnTo>
                  <a:lnTo>
                    <a:pt x="3478" y="27083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78" y="416400"/>
                  </a:lnTo>
                  <a:lnTo>
                    <a:pt x="12969" y="430496"/>
                  </a:lnTo>
                  <a:lnTo>
                    <a:pt x="27056" y="439999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39999"/>
                  </a:lnTo>
                  <a:lnTo>
                    <a:pt x="1096502" y="430496"/>
                  </a:lnTo>
                  <a:lnTo>
                    <a:pt x="1105993" y="416400"/>
                  </a:lnTo>
                  <a:lnTo>
                    <a:pt x="1109471" y="399135"/>
                  </a:lnTo>
                  <a:lnTo>
                    <a:pt x="1109471" y="44348"/>
                  </a:lnTo>
                  <a:lnTo>
                    <a:pt x="1105993" y="27083"/>
                  </a:lnTo>
                  <a:lnTo>
                    <a:pt x="1096502" y="12987"/>
                  </a:lnTo>
                  <a:lnTo>
                    <a:pt x="1082415" y="3484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58845" y="5688330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1" y="44348"/>
                  </a:lnTo>
                  <a:lnTo>
                    <a:pt x="1109471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289808" y="5645302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P5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10555" y="5929884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4" y="0"/>
                </a:lnTo>
                <a:lnTo>
                  <a:pt x="17198" y="2215"/>
                </a:lnTo>
                <a:lnTo>
                  <a:pt x="8239" y="8258"/>
                </a:lnTo>
                <a:lnTo>
                  <a:pt x="2208" y="17220"/>
                </a:lnTo>
                <a:lnTo>
                  <a:pt x="0" y="28193"/>
                </a:lnTo>
                <a:lnTo>
                  <a:pt x="0" y="499109"/>
                </a:lnTo>
                <a:lnTo>
                  <a:pt x="2208" y="510083"/>
                </a:lnTo>
                <a:lnTo>
                  <a:pt x="8239" y="519045"/>
                </a:lnTo>
                <a:lnTo>
                  <a:pt x="17198" y="525088"/>
                </a:lnTo>
                <a:lnTo>
                  <a:pt x="28194" y="527303"/>
                </a:lnTo>
                <a:lnTo>
                  <a:pt x="253746" y="527303"/>
                </a:lnTo>
                <a:lnTo>
                  <a:pt x="264741" y="525088"/>
                </a:lnTo>
                <a:lnTo>
                  <a:pt x="273700" y="519045"/>
                </a:lnTo>
                <a:lnTo>
                  <a:pt x="279731" y="510083"/>
                </a:lnTo>
                <a:lnTo>
                  <a:pt x="281940" y="499109"/>
                </a:lnTo>
                <a:lnTo>
                  <a:pt x="281940" y="28193"/>
                </a:lnTo>
                <a:lnTo>
                  <a:pt x="279731" y="17220"/>
                </a:lnTo>
                <a:lnTo>
                  <a:pt x="273700" y="8258"/>
                </a:lnTo>
                <a:lnTo>
                  <a:pt x="264741" y="2215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113782" y="6097625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Verdana"/>
                <a:cs typeface="Verdana"/>
              </a:rPr>
              <a:t>20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218178" y="5669026"/>
            <a:ext cx="1130300" cy="465455"/>
            <a:chOff x="4218178" y="5669026"/>
            <a:chExt cx="1130300" cy="465455"/>
          </a:xfrm>
        </p:grpSpPr>
        <p:sp>
          <p:nvSpPr>
            <p:cNvPr id="78" name="object 78"/>
            <p:cNvSpPr/>
            <p:nvPr/>
          </p:nvSpPr>
          <p:spPr>
            <a:xfrm>
              <a:off x="4228338" y="5679186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7"/>
                  </a:lnTo>
                  <a:lnTo>
                    <a:pt x="13033" y="13034"/>
                  </a:lnTo>
                  <a:lnTo>
                    <a:pt x="3498" y="27180"/>
                  </a:lnTo>
                  <a:lnTo>
                    <a:pt x="0" y="44500"/>
                  </a:lnTo>
                  <a:lnTo>
                    <a:pt x="0" y="400507"/>
                  </a:lnTo>
                  <a:lnTo>
                    <a:pt x="3498" y="417827"/>
                  </a:lnTo>
                  <a:lnTo>
                    <a:pt x="13033" y="431973"/>
                  </a:lnTo>
                  <a:lnTo>
                    <a:pt x="27164" y="441510"/>
                  </a:lnTo>
                  <a:lnTo>
                    <a:pt x="44450" y="445007"/>
                  </a:lnTo>
                  <a:lnTo>
                    <a:pt x="1065022" y="445007"/>
                  </a:lnTo>
                  <a:lnTo>
                    <a:pt x="1082307" y="441510"/>
                  </a:lnTo>
                  <a:lnTo>
                    <a:pt x="1096438" y="431973"/>
                  </a:lnTo>
                  <a:lnTo>
                    <a:pt x="1105973" y="417827"/>
                  </a:lnTo>
                  <a:lnTo>
                    <a:pt x="1109472" y="400507"/>
                  </a:lnTo>
                  <a:lnTo>
                    <a:pt x="1109472" y="44500"/>
                  </a:lnTo>
                  <a:lnTo>
                    <a:pt x="1105973" y="27180"/>
                  </a:lnTo>
                  <a:lnTo>
                    <a:pt x="1096438" y="13034"/>
                  </a:lnTo>
                  <a:lnTo>
                    <a:pt x="1082307" y="349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28338" y="5679186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500"/>
                  </a:moveTo>
                  <a:lnTo>
                    <a:pt x="3498" y="27180"/>
                  </a:lnTo>
                  <a:lnTo>
                    <a:pt x="13033" y="13034"/>
                  </a:lnTo>
                  <a:lnTo>
                    <a:pt x="27164" y="3497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7"/>
                  </a:lnTo>
                  <a:lnTo>
                    <a:pt x="1096438" y="13034"/>
                  </a:lnTo>
                  <a:lnTo>
                    <a:pt x="1105973" y="27180"/>
                  </a:lnTo>
                  <a:lnTo>
                    <a:pt x="1109472" y="44500"/>
                  </a:lnTo>
                  <a:lnTo>
                    <a:pt x="1109472" y="400507"/>
                  </a:lnTo>
                  <a:lnTo>
                    <a:pt x="1105973" y="417827"/>
                  </a:lnTo>
                  <a:lnTo>
                    <a:pt x="1096438" y="431973"/>
                  </a:lnTo>
                  <a:lnTo>
                    <a:pt x="1082307" y="441510"/>
                  </a:lnTo>
                  <a:lnTo>
                    <a:pt x="1065022" y="445007"/>
                  </a:lnTo>
                  <a:lnTo>
                    <a:pt x="44450" y="445007"/>
                  </a:lnTo>
                  <a:lnTo>
                    <a:pt x="27164" y="441510"/>
                  </a:lnTo>
                  <a:lnTo>
                    <a:pt x="13033" y="431973"/>
                  </a:lnTo>
                  <a:lnTo>
                    <a:pt x="3498" y="417827"/>
                  </a:lnTo>
                  <a:lnTo>
                    <a:pt x="0" y="400507"/>
                  </a:lnTo>
                  <a:lnTo>
                    <a:pt x="0" y="4450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559046" y="563737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457188" y="5928359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4" y="0"/>
                </a:lnTo>
                <a:lnTo>
                  <a:pt x="17198" y="2215"/>
                </a:lnTo>
                <a:lnTo>
                  <a:pt x="8239" y="8258"/>
                </a:lnTo>
                <a:lnTo>
                  <a:pt x="2208" y="17220"/>
                </a:lnTo>
                <a:lnTo>
                  <a:pt x="0" y="28193"/>
                </a:lnTo>
                <a:lnTo>
                  <a:pt x="0" y="497585"/>
                </a:lnTo>
                <a:lnTo>
                  <a:pt x="2208" y="508559"/>
                </a:lnTo>
                <a:lnTo>
                  <a:pt x="8239" y="517521"/>
                </a:lnTo>
                <a:lnTo>
                  <a:pt x="17198" y="523564"/>
                </a:lnTo>
                <a:lnTo>
                  <a:pt x="28194" y="525779"/>
                </a:lnTo>
                <a:lnTo>
                  <a:pt x="253745" y="525779"/>
                </a:lnTo>
                <a:lnTo>
                  <a:pt x="264741" y="523564"/>
                </a:lnTo>
                <a:lnTo>
                  <a:pt x="273700" y="517521"/>
                </a:lnTo>
                <a:lnTo>
                  <a:pt x="279731" y="508559"/>
                </a:lnTo>
                <a:lnTo>
                  <a:pt x="281939" y="497585"/>
                </a:lnTo>
                <a:lnTo>
                  <a:pt x="281939" y="28193"/>
                </a:lnTo>
                <a:lnTo>
                  <a:pt x="279731" y="17220"/>
                </a:lnTo>
                <a:lnTo>
                  <a:pt x="273700" y="8258"/>
                </a:lnTo>
                <a:lnTo>
                  <a:pt x="264741" y="2215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60667" y="6095187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Verdana"/>
                <a:cs typeface="Verdana"/>
              </a:rPr>
              <a:t>21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465064" y="5667755"/>
            <a:ext cx="1129665" cy="463550"/>
            <a:chOff x="5465064" y="5667755"/>
            <a:chExt cx="1129665" cy="463550"/>
          </a:xfrm>
        </p:grpSpPr>
        <p:sp>
          <p:nvSpPr>
            <p:cNvPr id="84" name="object 84"/>
            <p:cNvSpPr/>
            <p:nvPr/>
          </p:nvSpPr>
          <p:spPr>
            <a:xfrm>
              <a:off x="5474970" y="5677661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2" y="0"/>
                  </a:lnTo>
                  <a:lnTo>
                    <a:pt x="27056" y="3484"/>
                  </a:lnTo>
                  <a:lnTo>
                    <a:pt x="12969" y="12987"/>
                  </a:lnTo>
                  <a:lnTo>
                    <a:pt x="3478" y="27083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78" y="416400"/>
                  </a:lnTo>
                  <a:lnTo>
                    <a:pt x="12969" y="430496"/>
                  </a:lnTo>
                  <a:lnTo>
                    <a:pt x="27056" y="439999"/>
                  </a:lnTo>
                  <a:lnTo>
                    <a:pt x="44322" y="443483"/>
                  </a:lnTo>
                  <a:lnTo>
                    <a:pt x="1065149" y="443483"/>
                  </a:lnTo>
                  <a:lnTo>
                    <a:pt x="1082415" y="439999"/>
                  </a:lnTo>
                  <a:lnTo>
                    <a:pt x="1096502" y="430496"/>
                  </a:lnTo>
                  <a:lnTo>
                    <a:pt x="1105993" y="416400"/>
                  </a:lnTo>
                  <a:lnTo>
                    <a:pt x="1109472" y="399135"/>
                  </a:lnTo>
                  <a:lnTo>
                    <a:pt x="1109472" y="44348"/>
                  </a:lnTo>
                  <a:lnTo>
                    <a:pt x="1105993" y="27083"/>
                  </a:lnTo>
                  <a:lnTo>
                    <a:pt x="1096502" y="12987"/>
                  </a:lnTo>
                  <a:lnTo>
                    <a:pt x="1082415" y="3484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74970" y="5677661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2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2" y="44348"/>
                  </a:lnTo>
                  <a:lnTo>
                    <a:pt x="1109472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3"/>
                  </a:lnTo>
                  <a:lnTo>
                    <a:pt x="44322" y="443483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805932" y="5634939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76008" y="240411"/>
          <a:ext cx="3977639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Pno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Priority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160" dirty="0">
                          <a:latin typeface="Carlito"/>
                          <a:cs typeface="Carlito"/>
                        </a:rPr>
                        <a:t>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spc="-45" dirty="0">
                          <a:latin typeface="Carlito"/>
                          <a:cs typeface="Carlito"/>
                        </a:rPr>
                        <a:t>BT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2(L)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(H)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P7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819902" y="1042161"/>
            <a:ext cx="674370" cy="845185"/>
            <a:chOff x="5819902" y="1042161"/>
            <a:chExt cx="674370" cy="845185"/>
          </a:xfrm>
        </p:grpSpPr>
        <p:sp>
          <p:nvSpPr>
            <p:cNvPr id="4" name="object 4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548639" y="0"/>
                  </a:moveTo>
                  <a:lnTo>
                    <a:pt x="105155" y="0"/>
                  </a:lnTo>
                  <a:lnTo>
                    <a:pt x="86263" y="6640"/>
                  </a:lnTo>
                  <a:lnTo>
                    <a:pt x="52098" y="56275"/>
                  </a:lnTo>
                  <a:lnTo>
                    <a:pt x="37420" y="96942"/>
                  </a:lnTo>
                  <a:lnTo>
                    <a:pt x="24743" y="146624"/>
                  </a:lnTo>
                  <a:lnTo>
                    <a:pt x="14365" y="204159"/>
                  </a:lnTo>
                  <a:lnTo>
                    <a:pt x="6583" y="268382"/>
                  </a:lnTo>
                  <a:lnTo>
                    <a:pt x="1695" y="338131"/>
                  </a:lnTo>
                  <a:lnTo>
                    <a:pt x="0" y="412241"/>
                  </a:lnTo>
                  <a:lnTo>
                    <a:pt x="1695" y="486352"/>
                  </a:lnTo>
                  <a:lnTo>
                    <a:pt x="6583" y="556101"/>
                  </a:lnTo>
                  <a:lnTo>
                    <a:pt x="14365" y="620324"/>
                  </a:lnTo>
                  <a:lnTo>
                    <a:pt x="24743" y="677859"/>
                  </a:lnTo>
                  <a:lnTo>
                    <a:pt x="37420" y="727541"/>
                  </a:lnTo>
                  <a:lnTo>
                    <a:pt x="52098" y="768208"/>
                  </a:lnTo>
                  <a:lnTo>
                    <a:pt x="86263" y="817843"/>
                  </a:lnTo>
                  <a:lnTo>
                    <a:pt x="105155" y="824483"/>
                  </a:lnTo>
                  <a:lnTo>
                    <a:pt x="548639" y="824483"/>
                  </a:lnTo>
                  <a:lnTo>
                    <a:pt x="585317" y="798697"/>
                  </a:lnTo>
                  <a:lnTo>
                    <a:pt x="616375" y="727541"/>
                  </a:lnTo>
                  <a:lnTo>
                    <a:pt x="629052" y="677859"/>
                  </a:lnTo>
                  <a:lnTo>
                    <a:pt x="639430" y="620324"/>
                  </a:lnTo>
                  <a:lnTo>
                    <a:pt x="647212" y="556101"/>
                  </a:lnTo>
                  <a:lnTo>
                    <a:pt x="652100" y="486352"/>
                  </a:lnTo>
                  <a:lnTo>
                    <a:pt x="653796" y="412241"/>
                  </a:lnTo>
                  <a:lnTo>
                    <a:pt x="652100" y="338131"/>
                  </a:lnTo>
                  <a:lnTo>
                    <a:pt x="647212" y="268382"/>
                  </a:lnTo>
                  <a:lnTo>
                    <a:pt x="639430" y="204159"/>
                  </a:lnTo>
                  <a:lnTo>
                    <a:pt x="629052" y="146624"/>
                  </a:lnTo>
                  <a:lnTo>
                    <a:pt x="616375" y="96942"/>
                  </a:lnTo>
                  <a:lnTo>
                    <a:pt x="601697" y="56275"/>
                  </a:lnTo>
                  <a:lnTo>
                    <a:pt x="567532" y="6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0062" y="1052321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105155" y="0"/>
                  </a:moveTo>
                  <a:lnTo>
                    <a:pt x="548639" y="0"/>
                  </a:lnTo>
                  <a:lnTo>
                    <a:pt x="567532" y="6640"/>
                  </a:lnTo>
                  <a:lnTo>
                    <a:pt x="601697" y="56275"/>
                  </a:lnTo>
                  <a:lnTo>
                    <a:pt x="616375" y="96942"/>
                  </a:lnTo>
                  <a:lnTo>
                    <a:pt x="629052" y="146624"/>
                  </a:lnTo>
                  <a:lnTo>
                    <a:pt x="639430" y="204159"/>
                  </a:lnTo>
                  <a:lnTo>
                    <a:pt x="647212" y="268382"/>
                  </a:lnTo>
                  <a:lnTo>
                    <a:pt x="652100" y="338131"/>
                  </a:lnTo>
                  <a:lnTo>
                    <a:pt x="653796" y="412241"/>
                  </a:lnTo>
                  <a:lnTo>
                    <a:pt x="652100" y="486352"/>
                  </a:lnTo>
                  <a:lnTo>
                    <a:pt x="647212" y="556101"/>
                  </a:lnTo>
                  <a:lnTo>
                    <a:pt x="639430" y="620324"/>
                  </a:lnTo>
                  <a:lnTo>
                    <a:pt x="629052" y="677859"/>
                  </a:lnTo>
                  <a:lnTo>
                    <a:pt x="616375" y="727541"/>
                  </a:lnTo>
                  <a:lnTo>
                    <a:pt x="601697" y="768208"/>
                  </a:lnTo>
                  <a:lnTo>
                    <a:pt x="567532" y="817843"/>
                  </a:lnTo>
                  <a:lnTo>
                    <a:pt x="548639" y="824483"/>
                  </a:lnTo>
                  <a:lnTo>
                    <a:pt x="105155" y="824483"/>
                  </a:lnTo>
                  <a:lnTo>
                    <a:pt x="68478" y="798697"/>
                  </a:lnTo>
                  <a:lnTo>
                    <a:pt x="37420" y="727541"/>
                  </a:lnTo>
                  <a:lnTo>
                    <a:pt x="24743" y="677859"/>
                  </a:lnTo>
                  <a:lnTo>
                    <a:pt x="14365" y="620324"/>
                  </a:lnTo>
                  <a:lnTo>
                    <a:pt x="6583" y="556101"/>
                  </a:lnTo>
                  <a:lnTo>
                    <a:pt x="1695" y="486352"/>
                  </a:lnTo>
                  <a:lnTo>
                    <a:pt x="0" y="412241"/>
                  </a:lnTo>
                  <a:lnTo>
                    <a:pt x="1695" y="338131"/>
                  </a:lnTo>
                  <a:lnTo>
                    <a:pt x="6583" y="268382"/>
                  </a:lnTo>
                  <a:lnTo>
                    <a:pt x="14365" y="204159"/>
                  </a:lnTo>
                  <a:lnTo>
                    <a:pt x="24743" y="146624"/>
                  </a:lnTo>
                  <a:lnTo>
                    <a:pt x="37420" y="96942"/>
                  </a:lnTo>
                  <a:lnTo>
                    <a:pt x="52098" y="56275"/>
                  </a:lnTo>
                  <a:lnTo>
                    <a:pt x="86263" y="6640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16244" y="1309496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89521" y="1020825"/>
            <a:ext cx="674370" cy="846455"/>
            <a:chOff x="6589521" y="1020825"/>
            <a:chExt cx="674370" cy="846455"/>
          </a:xfrm>
        </p:grpSpPr>
        <p:sp>
          <p:nvSpPr>
            <p:cNvPr id="8" name="object 8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6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6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9681" y="1030985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6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6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86118" y="115189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00543" y="1021080"/>
            <a:ext cx="673735" cy="845819"/>
            <a:chOff x="7400543" y="1021080"/>
            <a:chExt cx="673735" cy="845819"/>
          </a:xfrm>
        </p:grpSpPr>
        <p:sp>
          <p:nvSpPr>
            <p:cNvPr id="12" name="object 12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548640" y="0"/>
                  </a:moveTo>
                  <a:lnTo>
                    <a:pt x="105155" y="0"/>
                  </a:lnTo>
                  <a:lnTo>
                    <a:pt x="86263" y="6654"/>
                  </a:lnTo>
                  <a:lnTo>
                    <a:pt x="52098" y="56388"/>
                  </a:lnTo>
                  <a:lnTo>
                    <a:pt x="37420" y="97134"/>
                  </a:lnTo>
                  <a:lnTo>
                    <a:pt x="24743" y="146912"/>
                  </a:lnTo>
                  <a:lnTo>
                    <a:pt x="14365" y="204554"/>
                  </a:lnTo>
                  <a:lnTo>
                    <a:pt x="6583" y="268895"/>
                  </a:lnTo>
                  <a:lnTo>
                    <a:pt x="1695" y="338767"/>
                  </a:lnTo>
                  <a:lnTo>
                    <a:pt x="0" y="413003"/>
                  </a:lnTo>
                  <a:lnTo>
                    <a:pt x="1695" y="487240"/>
                  </a:lnTo>
                  <a:lnTo>
                    <a:pt x="6583" y="557112"/>
                  </a:lnTo>
                  <a:lnTo>
                    <a:pt x="14365" y="621453"/>
                  </a:lnTo>
                  <a:lnTo>
                    <a:pt x="24743" y="679095"/>
                  </a:lnTo>
                  <a:lnTo>
                    <a:pt x="37420" y="728873"/>
                  </a:lnTo>
                  <a:lnTo>
                    <a:pt x="52098" y="769619"/>
                  </a:lnTo>
                  <a:lnTo>
                    <a:pt x="86263" y="819353"/>
                  </a:lnTo>
                  <a:lnTo>
                    <a:pt x="105155" y="826008"/>
                  </a:lnTo>
                  <a:lnTo>
                    <a:pt x="548640" y="826008"/>
                  </a:lnTo>
                  <a:lnTo>
                    <a:pt x="585317" y="800168"/>
                  </a:lnTo>
                  <a:lnTo>
                    <a:pt x="616375" y="728873"/>
                  </a:lnTo>
                  <a:lnTo>
                    <a:pt x="629052" y="679095"/>
                  </a:lnTo>
                  <a:lnTo>
                    <a:pt x="639430" y="621453"/>
                  </a:lnTo>
                  <a:lnTo>
                    <a:pt x="647212" y="557112"/>
                  </a:lnTo>
                  <a:lnTo>
                    <a:pt x="652100" y="487240"/>
                  </a:lnTo>
                  <a:lnTo>
                    <a:pt x="653796" y="413003"/>
                  </a:lnTo>
                  <a:lnTo>
                    <a:pt x="652100" y="338767"/>
                  </a:lnTo>
                  <a:lnTo>
                    <a:pt x="647212" y="268895"/>
                  </a:lnTo>
                  <a:lnTo>
                    <a:pt x="639430" y="204554"/>
                  </a:lnTo>
                  <a:lnTo>
                    <a:pt x="629052" y="146912"/>
                  </a:lnTo>
                  <a:lnTo>
                    <a:pt x="616375" y="97134"/>
                  </a:lnTo>
                  <a:lnTo>
                    <a:pt x="601697" y="56388"/>
                  </a:lnTo>
                  <a:lnTo>
                    <a:pt x="567532" y="6654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449" y="1030986"/>
              <a:ext cx="654050" cy="826135"/>
            </a:xfrm>
            <a:custGeom>
              <a:avLst/>
              <a:gdLst/>
              <a:ahLst/>
              <a:cxnLst/>
              <a:rect l="l" t="t" r="r" b="b"/>
              <a:pathLst>
                <a:path w="654050" h="826135">
                  <a:moveTo>
                    <a:pt x="105155" y="0"/>
                  </a:moveTo>
                  <a:lnTo>
                    <a:pt x="548640" y="0"/>
                  </a:lnTo>
                  <a:lnTo>
                    <a:pt x="567532" y="6654"/>
                  </a:lnTo>
                  <a:lnTo>
                    <a:pt x="601697" y="56388"/>
                  </a:lnTo>
                  <a:lnTo>
                    <a:pt x="616375" y="97134"/>
                  </a:lnTo>
                  <a:lnTo>
                    <a:pt x="629052" y="146912"/>
                  </a:lnTo>
                  <a:lnTo>
                    <a:pt x="639430" y="204554"/>
                  </a:lnTo>
                  <a:lnTo>
                    <a:pt x="647212" y="268895"/>
                  </a:lnTo>
                  <a:lnTo>
                    <a:pt x="652100" y="338767"/>
                  </a:lnTo>
                  <a:lnTo>
                    <a:pt x="653796" y="413003"/>
                  </a:lnTo>
                  <a:lnTo>
                    <a:pt x="652100" y="487240"/>
                  </a:lnTo>
                  <a:lnTo>
                    <a:pt x="647212" y="557112"/>
                  </a:lnTo>
                  <a:lnTo>
                    <a:pt x="639430" y="621453"/>
                  </a:lnTo>
                  <a:lnTo>
                    <a:pt x="629052" y="679095"/>
                  </a:lnTo>
                  <a:lnTo>
                    <a:pt x="616375" y="728873"/>
                  </a:lnTo>
                  <a:lnTo>
                    <a:pt x="601697" y="769620"/>
                  </a:lnTo>
                  <a:lnTo>
                    <a:pt x="567532" y="819353"/>
                  </a:lnTo>
                  <a:lnTo>
                    <a:pt x="548640" y="826008"/>
                  </a:lnTo>
                  <a:lnTo>
                    <a:pt x="105155" y="826008"/>
                  </a:lnTo>
                  <a:lnTo>
                    <a:pt x="68478" y="800168"/>
                  </a:lnTo>
                  <a:lnTo>
                    <a:pt x="37420" y="728873"/>
                  </a:lnTo>
                  <a:lnTo>
                    <a:pt x="24743" y="679095"/>
                  </a:lnTo>
                  <a:lnTo>
                    <a:pt x="14365" y="621453"/>
                  </a:lnTo>
                  <a:lnTo>
                    <a:pt x="6583" y="557112"/>
                  </a:lnTo>
                  <a:lnTo>
                    <a:pt x="1695" y="487240"/>
                  </a:lnTo>
                  <a:lnTo>
                    <a:pt x="0" y="413003"/>
                  </a:lnTo>
                  <a:lnTo>
                    <a:pt x="1695" y="338767"/>
                  </a:lnTo>
                  <a:lnTo>
                    <a:pt x="6583" y="268895"/>
                  </a:lnTo>
                  <a:lnTo>
                    <a:pt x="14365" y="204554"/>
                  </a:lnTo>
                  <a:lnTo>
                    <a:pt x="24743" y="146912"/>
                  </a:lnTo>
                  <a:lnTo>
                    <a:pt x="37420" y="97134"/>
                  </a:lnTo>
                  <a:lnTo>
                    <a:pt x="52098" y="56388"/>
                  </a:lnTo>
                  <a:lnTo>
                    <a:pt x="86263" y="6654"/>
                  </a:lnTo>
                  <a:lnTo>
                    <a:pt x="1051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7520" y="1014729"/>
            <a:ext cx="28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12835" y="833627"/>
            <a:ext cx="715010" cy="1033780"/>
            <a:chOff x="8212835" y="833627"/>
            <a:chExt cx="715010" cy="1033780"/>
          </a:xfrm>
        </p:grpSpPr>
        <p:sp>
          <p:nvSpPr>
            <p:cNvPr id="16" name="object 16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583183" y="0"/>
                  </a:moveTo>
                  <a:lnTo>
                    <a:pt x="111759" y="0"/>
                  </a:lnTo>
                  <a:lnTo>
                    <a:pt x="95245" y="5493"/>
                  </a:lnTo>
                  <a:lnTo>
                    <a:pt x="64645" y="47088"/>
                  </a:lnTo>
                  <a:lnTo>
                    <a:pt x="38437" y="124275"/>
                  </a:lnTo>
                  <a:lnTo>
                    <a:pt x="27413" y="174258"/>
                  </a:lnTo>
                  <a:lnTo>
                    <a:pt x="18005" y="230788"/>
                  </a:lnTo>
                  <a:lnTo>
                    <a:pt x="10387" y="293084"/>
                  </a:lnTo>
                  <a:lnTo>
                    <a:pt x="4731" y="360361"/>
                  </a:lnTo>
                  <a:lnTo>
                    <a:pt x="1211" y="431838"/>
                  </a:lnTo>
                  <a:lnTo>
                    <a:pt x="0" y="506729"/>
                  </a:lnTo>
                  <a:lnTo>
                    <a:pt x="1211" y="581621"/>
                  </a:lnTo>
                  <a:lnTo>
                    <a:pt x="4731" y="653098"/>
                  </a:lnTo>
                  <a:lnTo>
                    <a:pt x="10387" y="720375"/>
                  </a:lnTo>
                  <a:lnTo>
                    <a:pt x="18005" y="782671"/>
                  </a:lnTo>
                  <a:lnTo>
                    <a:pt x="27413" y="839201"/>
                  </a:lnTo>
                  <a:lnTo>
                    <a:pt x="38437" y="889184"/>
                  </a:lnTo>
                  <a:lnTo>
                    <a:pt x="50906" y="931834"/>
                  </a:lnTo>
                  <a:lnTo>
                    <a:pt x="79482" y="992009"/>
                  </a:lnTo>
                  <a:lnTo>
                    <a:pt x="111759" y="1013460"/>
                  </a:lnTo>
                  <a:lnTo>
                    <a:pt x="583183" y="1013460"/>
                  </a:lnTo>
                  <a:lnTo>
                    <a:pt x="615461" y="992009"/>
                  </a:lnTo>
                  <a:lnTo>
                    <a:pt x="644037" y="931834"/>
                  </a:lnTo>
                  <a:lnTo>
                    <a:pt x="656506" y="889184"/>
                  </a:lnTo>
                  <a:lnTo>
                    <a:pt x="667530" y="839201"/>
                  </a:lnTo>
                  <a:lnTo>
                    <a:pt x="676938" y="782671"/>
                  </a:lnTo>
                  <a:lnTo>
                    <a:pt x="684556" y="720375"/>
                  </a:lnTo>
                  <a:lnTo>
                    <a:pt x="690212" y="653098"/>
                  </a:lnTo>
                  <a:lnTo>
                    <a:pt x="693732" y="581621"/>
                  </a:lnTo>
                  <a:lnTo>
                    <a:pt x="694943" y="506729"/>
                  </a:lnTo>
                  <a:lnTo>
                    <a:pt x="693732" y="431838"/>
                  </a:lnTo>
                  <a:lnTo>
                    <a:pt x="690212" y="360361"/>
                  </a:lnTo>
                  <a:lnTo>
                    <a:pt x="684556" y="293084"/>
                  </a:lnTo>
                  <a:lnTo>
                    <a:pt x="676938" y="230788"/>
                  </a:lnTo>
                  <a:lnTo>
                    <a:pt x="667530" y="174258"/>
                  </a:lnTo>
                  <a:lnTo>
                    <a:pt x="656506" y="124275"/>
                  </a:lnTo>
                  <a:lnTo>
                    <a:pt x="644037" y="81625"/>
                  </a:lnTo>
                  <a:lnTo>
                    <a:pt x="615461" y="2145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2741" y="843533"/>
              <a:ext cx="695325" cy="1013460"/>
            </a:xfrm>
            <a:custGeom>
              <a:avLst/>
              <a:gdLst/>
              <a:ahLst/>
              <a:cxnLst/>
              <a:rect l="l" t="t" r="r" b="b"/>
              <a:pathLst>
                <a:path w="695325" h="1013460">
                  <a:moveTo>
                    <a:pt x="111759" y="0"/>
                  </a:moveTo>
                  <a:lnTo>
                    <a:pt x="583183" y="0"/>
                  </a:lnTo>
                  <a:lnTo>
                    <a:pt x="599698" y="5493"/>
                  </a:lnTo>
                  <a:lnTo>
                    <a:pt x="630298" y="47088"/>
                  </a:lnTo>
                  <a:lnTo>
                    <a:pt x="656506" y="124275"/>
                  </a:lnTo>
                  <a:lnTo>
                    <a:pt x="667530" y="174258"/>
                  </a:lnTo>
                  <a:lnTo>
                    <a:pt x="676938" y="230788"/>
                  </a:lnTo>
                  <a:lnTo>
                    <a:pt x="684556" y="293084"/>
                  </a:lnTo>
                  <a:lnTo>
                    <a:pt x="690212" y="360361"/>
                  </a:lnTo>
                  <a:lnTo>
                    <a:pt x="693732" y="431838"/>
                  </a:lnTo>
                  <a:lnTo>
                    <a:pt x="694943" y="506729"/>
                  </a:lnTo>
                  <a:lnTo>
                    <a:pt x="693732" y="581621"/>
                  </a:lnTo>
                  <a:lnTo>
                    <a:pt x="690212" y="653098"/>
                  </a:lnTo>
                  <a:lnTo>
                    <a:pt x="684556" y="720375"/>
                  </a:lnTo>
                  <a:lnTo>
                    <a:pt x="676938" y="782671"/>
                  </a:lnTo>
                  <a:lnTo>
                    <a:pt x="667530" y="839201"/>
                  </a:lnTo>
                  <a:lnTo>
                    <a:pt x="656506" y="889184"/>
                  </a:lnTo>
                  <a:lnTo>
                    <a:pt x="644037" y="931834"/>
                  </a:lnTo>
                  <a:lnTo>
                    <a:pt x="615461" y="992009"/>
                  </a:lnTo>
                  <a:lnTo>
                    <a:pt x="583183" y="1013460"/>
                  </a:lnTo>
                  <a:lnTo>
                    <a:pt x="111759" y="1013460"/>
                  </a:lnTo>
                  <a:lnTo>
                    <a:pt x="79482" y="992009"/>
                  </a:lnTo>
                  <a:lnTo>
                    <a:pt x="50906" y="931834"/>
                  </a:lnTo>
                  <a:lnTo>
                    <a:pt x="38437" y="889184"/>
                  </a:lnTo>
                  <a:lnTo>
                    <a:pt x="27413" y="839201"/>
                  </a:lnTo>
                  <a:lnTo>
                    <a:pt x="18005" y="782671"/>
                  </a:lnTo>
                  <a:lnTo>
                    <a:pt x="10387" y="720375"/>
                  </a:lnTo>
                  <a:lnTo>
                    <a:pt x="4731" y="653098"/>
                  </a:lnTo>
                  <a:lnTo>
                    <a:pt x="1211" y="581621"/>
                  </a:lnTo>
                  <a:lnTo>
                    <a:pt x="0" y="506729"/>
                  </a:lnTo>
                  <a:lnTo>
                    <a:pt x="1211" y="431838"/>
                  </a:lnTo>
                  <a:lnTo>
                    <a:pt x="4731" y="360361"/>
                  </a:lnTo>
                  <a:lnTo>
                    <a:pt x="10387" y="293084"/>
                  </a:lnTo>
                  <a:lnTo>
                    <a:pt x="18005" y="230788"/>
                  </a:lnTo>
                  <a:lnTo>
                    <a:pt x="27413" y="174258"/>
                  </a:lnTo>
                  <a:lnTo>
                    <a:pt x="38437" y="124275"/>
                  </a:lnTo>
                  <a:lnTo>
                    <a:pt x="50906" y="81625"/>
                  </a:lnTo>
                  <a:lnTo>
                    <a:pt x="79482" y="21450"/>
                  </a:lnTo>
                  <a:lnTo>
                    <a:pt x="111759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28735" y="783463"/>
            <a:ext cx="281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23604" y="475487"/>
            <a:ext cx="715010" cy="1391920"/>
            <a:chOff x="9023604" y="475487"/>
            <a:chExt cx="715010" cy="1391920"/>
          </a:xfrm>
        </p:grpSpPr>
        <p:sp>
          <p:nvSpPr>
            <p:cNvPr id="20" name="object 20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583184" y="0"/>
                  </a:moveTo>
                  <a:lnTo>
                    <a:pt x="111760" y="0"/>
                  </a:lnTo>
                  <a:lnTo>
                    <a:pt x="99582" y="4024"/>
                  </a:lnTo>
                  <a:lnTo>
                    <a:pt x="76435" y="34966"/>
                  </a:lnTo>
                  <a:lnTo>
                    <a:pt x="55353" y="93641"/>
                  </a:lnTo>
                  <a:lnTo>
                    <a:pt x="45756" y="132331"/>
                  </a:lnTo>
                  <a:lnTo>
                    <a:pt x="36880" y="176700"/>
                  </a:lnTo>
                  <a:lnTo>
                    <a:pt x="28793" y="226326"/>
                  </a:lnTo>
                  <a:lnTo>
                    <a:pt x="21563" y="280793"/>
                  </a:lnTo>
                  <a:lnTo>
                    <a:pt x="15258" y="339682"/>
                  </a:lnTo>
                  <a:lnTo>
                    <a:pt x="9947" y="402574"/>
                  </a:lnTo>
                  <a:lnTo>
                    <a:pt x="5697" y="469050"/>
                  </a:lnTo>
                  <a:lnTo>
                    <a:pt x="2577" y="538692"/>
                  </a:lnTo>
                  <a:lnTo>
                    <a:pt x="655" y="611082"/>
                  </a:lnTo>
                  <a:lnTo>
                    <a:pt x="0" y="685800"/>
                  </a:lnTo>
                  <a:lnTo>
                    <a:pt x="655" y="760517"/>
                  </a:lnTo>
                  <a:lnTo>
                    <a:pt x="2577" y="832907"/>
                  </a:lnTo>
                  <a:lnTo>
                    <a:pt x="5697" y="902549"/>
                  </a:lnTo>
                  <a:lnTo>
                    <a:pt x="9947" y="969025"/>
                  </a:lnTo>
                  <a:lnTo>
                    <a:pt x="15258" y="1031917"/>
                  </a:lnTo>
                  <a:lnTo>
                    <a:pt x="21563" y="1090806"/>
                  </a:lnTo>
                  <a:lnTo>
                    <a:pt x="28793" y="1145273"/>
                  </a:lnTo>
                  <a:lnTo>
                    <a:pt x="36880" y="1194899"/>
                  </a:lnTo>
                  <a:lnTo>
                    <a:pt x="45756" y="1239268"/>
                  </a:lnTo>
                  <a:lnTo>
                    <a:pt x="55353" y="1277958"/>
                  </a:lnTo>
                  <a:lnTo>
                    <a:pt x="76435" y="1336633"/>
                  </a:lnTo>
                  <a:lnTo>
                    <a:pt x="99582" y="1367575"/>
                  </a:lnTo>
                  <a:lnTo>
                    <a:pt x="111760" y="1371600"/>
                  </a:lnTo>
                  <a:lnTo>
                    <a:pt x="583184" y="1371600"/>
                  </a:lnTo>
                  <a:lnTo>
                    <a:pt x="618508" y="1336633"/>
                  </a:lnTo>
                  <a:lnTo>
                    <a:pt x="639590" y="1277958"/>
                  </a:lnTo>
                  <a:lnTo>
                    <a:pt x="649187" y="1239268"/>
                  </a:lnTo>
                  <a:lnTo>
                    <a:pt x="658063" y="1194899"/>
                  </a:lnTo>
                  <a:lnTo>
                    <a:pt x="666150" y="1145273"/>
                  </a:lnTo>
                  <a:lnTo>
                    <a:pt x="673380" y="1090806"/>
                  </a:lnTo>
                  <a:lnTo>
                    <a:pt x="679685" y="1031917"/>
                  </a:lnTo>
                  <a:lnTo>
                    <a:pt x="684996" y="969025"/>
                  </a:lnTo>
                  <a:lnTo>
                    <a:pt x="689246" y="902549"/>
                  </a:lnTo>
                  <a:lnTo>
                    <a:pt x="692366" y="832907"/>
                  </a:lnTo>
                  <a:lnTo>
                    <a:pt x="694288" y="760517"/>
                  </a:lnTo>
                  <a:lnTo>
                    <a:pt x="694944" y="685800"/>
                  </a:lnTo>
                  <a:lnTo>
                    <a:pt x="694288" y="611082"/>
                  </a:lnTo>
                  <a:lnTo>
                    <a:pt x="692366" y="538692"/>
                  </a:lnTo>
                  <a:lnTo>
                    <a:pt x="689246" y="469050"/>
                  </a:lnTo>
                  <a:lnTo>
                    <a:pt x="684996" y="402574"/>
                  </a:lnTo>
                  <a:lnTo>
                    <a:pt x="679685" y="339682"/>
                  </a:lnTo>
                  <a:lnTo>
                    <a:pt x="673380" y="280793"/>
                  </a:lnTo>
                  <a:lnTo>
                    <a:pt x="666150" y="226326"/>
                  </a:lnTo>
                  <a:lnTo>
                    <a:pt x="658063" y="176700"/>
                  </a:lnTo>
                  <a:lnTo>
                    <a:pt x="649187" y="132331"/>
                  </a:lnTo>
                  <a:lnTo>
                    <a:pt x="639590" y="93641"/>
                  </a:lnTo>
                  <a:lnTo>
                    <a:pt x="618508" y="34966"/>
                  </a:lnTo>
                  <a:lnTo>
                    <a:pt x="595361" y="402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33510" y="485393"/>
              <a:ext cx="695325" cy="1371600"/>
            </a:xfrm>
            <a:custGeom>
              <a:avLst/>
              <a:gdLst/>
              <a:ahLst/>
              <a:cxnLst/>
              <a:rect l="l" t="t" r="r" b="b"/>
              <a:pathLst>
                <a:path w="695325" h="1371600">
                  <a:moveTo>
                    <a:pt x="111760" y="0"/>
                  </a:moveTo>
                  <a:lnTo>
                    <a:pt x="583184" y="0"/>
                  </a:lnTo>
                  <a:lnTo>
                    <a:pt x="595361" y="4024"/>
                  </a:lnTo>
                  <a:lnTo>
                    <a:pt x="618508" y="34966"/>
                  </a:lnTo>
                  <a:lnTo>
                    <a:pt x="639590" y="93641"/>
                  </a:lnTo>
                  <a:lnTo>
                    <a:pt x="649187" y="132331"/>
                  </a:lnTo>
                  <a:lnTo>
                    <a:pt x="658063" y="176700"/>
                  </a:lnTo>
                  <a:lnTo>
                    <a:pt x="666150" y="226326"/>
                  </a:lnTo>
                  <a:lnTo>
                    <a:pt x="673380" y="280793"/>
                  </a:lnTo>
                  <a:lnTo>
                    <a:pt x="679685" y="339682"/>
                  </a:lnTo>
                  <a:lnTo>
                    <a:pt x="684996" y="402574"/>
                  </a:lnTo>
                  <a:lnTo>
                    <a:pt x="689246" y="469050"/>
                  </a:lnTo>
                  <a:lnTo>
                    <a:pt x="692366" y="538692"/>
                  </a:lnTo>
                  <a:lnTo>
                    <a:pt x="694288" y="611082"/>
                  </a:lnTo>
                  <a:lnTo>
                    <a:pt x="694944" y="685800"/>
                  </a:lnTo>
                  <a:lnTo>
                    <a:pt x="694288" y="760517"/>
                  </a:lnTo>
                  <a:lnTo>
                    <a:pt x="692366" y="832907"/>
                  </a:lnTo>
                  <a:lnTo>
                    <a:pt x="689246" y="902549"/>
                  </a:lnTo>
                  <a:lnTo>
                    <a:pt x="684996" y="969025"/>
                  </a:lnTo>
                  <a:lnTo>
                    <a:pt x="679685" y="1031917"/>
                  </a:lnTo>
                  <a:lnTo>
                    <a:pt x="673380" y="1090806"/>
                  </a:lnTo>
                  <a:lnTo>
                    <a:pt x="666150" y="1145273"/>
                  </a:lnTo>
                  <a:lnTo>
                    <a:pt x="658063" y="1194899"/>
                  </a:lnTo>
                  <a:lnTo>
                    <a:pt x="649187" y="1239268"/>
                  </a:lnTo>
                  <a:lnTo>
                    <a:pt x="639590" y="1277958"/>
                  </a:lnTo>
                  <a:lnTo>
                    <a:pt x="618508" y="1336633"/>
                  </a:lnTo>
                  <a:lnTo>
                    <a:pt x="595361" y="1367575"/>
                  </a:lnTo>
                  <a:lnTo>
                    <a:pt x="583184" y="1371600"/>
                  </a:lnTo>
                  <a:lnTo>
                    <a:pt x="111760" y="1371600"/>
                  </a:lnTo>
                  <a:lnTo>
                    <a:pt x="76435" y="1336633"/>
                  </a:lnTo>
                  <a:lnTo>
                    <a:pt x="55353" y="1277958"/>
                  </a:lnTo>
                  <a:lnTo>
                    <a:pt x="45756" y="1239268"/>
                  </a:lnTo>
                  <a:lnTo>
                    <a:pt x="36880" y="1194899"/>
                  </a:lnTo>
                  <a:lnTo>
                    <a:pt x="28793" y="1145273"/>
                  </a:lnTo>
                  <a:lnTo>
                    <a:pt x="21563" y="1090806"/>
                  </a:lnTo>
                  <a:lnTo>
                    <a:pt x="15258" y="1031917"/>
                  </a:lnTo>
                  <a:lnTo>
                    <a:pt x="9947" y="969025"/>
                  </a:lnTo>
                  <a:lnTo>
                    <a:pt x="5697" y="902549"/>
                  </a:lnTo>
                  <a:lnTo>
                    <a:pt x="2577" y="832907"/>
                  </a:lnTo>
                  <a:lnTo>
                    <a:pt x="655" y="760517"/>
                  </a:lnTo>
                  <a:lnTo>
                    <a:pt x="0" y="685800"/>
                  </a:lnTo>
                  <a:lnTo>
                    <a:pt x="655" y="611082"/>
                  </a:lnTo>
                  <a:lnTo>
                    <a:pt x="2577" y="538692"/>
                  </a:lnTo>
                  <a:lnTo>
                    <a:pt x="5697" y="469050"/>
                  </a:lnTo>
                  <a:lnTo>
                    <a:pt x="9947" y="402574"/>
                  </a:lnTo>
                  <a:lnTo>
                    <a:pt x="15258" y="339682"/>
                  </a:lnTo>
                  <a:lnTo>
                    <a:pt x="21563" y="280793"/>
                  </a:lnTo>
                  <a:lnTo>
                    <a:pt x="28793" y="226326"/>
                  </a:lnTo>
                  <a:lnTo>
                    <a:pt x="36880" y="176700"/>
                  </a:lnTo>
                  <a:lnTo>
                    <a:pt x="45756" y="132331"/>
                  </a:lnTo>
                  <a:lnTo>
                    <a:pt x="55353" y="93641"/>
                  </a:lnTo>
                  <a:lnTo>
                    <a:pt x="76435" y="34966"/>
                  </a:lnTo>
                  <a:lnTo>
                    <a:pt x="99582" y="402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240139" y="467105"/>
            <a:ext cx="28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P1  P2  P3 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P4  </a:t>
            </a:r>
            <a:r>
              <a:rPr sz="1800" b="1" dirty="0">
                <a:latin typeface="Gothic Uralic"/>
                <a:cs typeface="Gothic Uralic"/>
              </a:rPr>
              <a:t>P5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852659" y="237743"/>
            <a:ext cx="715010" cy="1629410"/>
            <a:chOff x="9852659" y="237743"/>
            <a:chExt cx="715010" cy="1629410"/>
          </a:xfrm>
        </p:grpSpPr>
        <p:sp>
          <p:nvSpPr>
            <p:cNvPr id="24" name="object 24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583183" y="0"/>
                  </a:moveTo>
                  <a:lnTo>
                    <a:pt x="111759" y="0"/>
                  </a:lnTo>
                  <a:lnTo>
                    <a:pt x="100996" y="3683"/>
                  </a:lnTo>
                  <a:lnTo>
                    <a:pt x="70631" y="56243"/>
                  </a:lnTo>
                  <a:lnTo>
                    <a:pt x="52459" y="122500"/>
                  </a:lnTo>
                  <a:lnTo>
                    <a:pt x="44135" y="163981"/>
                  </a:lnTo>
                  <a:lnTo>
                    <a:pt x="36382" y="210581"/>
                  </a:lnTo>
                  <a:lnTo>
                    <a:pt x="29246" y="261963"/>
                  </a:lnTo>
                  <a:lnTo>
                    <a:pt x="22774" y="317789"/>
                  </a:lnTo>
                  <a:lnTo>
                    <a:pt x="17013" y="377722"/>
                  </a:lnTo>
                  <a:lnTo>
                    <a:pt x="12009" y="441424"/>
                  </a:lnTo>
                  <a:lnTo>
                    <a:pt x="7811" y="508559"/>
                  </a:lnTo>
                  <a:lnTo>
                    <a:pt x="4464" y="578788"/>
                  </a:lnTo>
                  <a:lnTo>
                    <a:pt x="2015" y="651775"/>
                  </a:lnTo>
                  <a:lnTo>
                    <a:pt x="511" y="727182"/>
                  </a:lnTo>
                  <a:lnTo>
                    <a:pt x="0" y="804672"/>
                  </a:lnTo>
                  <a:lnTo>
                    <a:pt x="511" y="882161"/>
                  </a:lnTo>
                  <a:lnTo>
                    <a:pt x="2015" y="957568"/>
                  </a:lnTo>
                  <a:lnTo>
                    <a:pt x="4464" y="1030555"/>
                  </a:lnTo>
                  <a:lnTo>
                    <a:pt x="7811" y="1100784"/>
                  </a:lnTo>
                  <a:lnTo>
                    <a:pt x="12009" y="1167919"/>
                  </a:lnTo>
                  <a:lnTo>
                    <a:pt x="17013" y="1231621"/>
                  </a:lnTo>
                  <a:lnTo>
                    <a:pt x="22774" y="1291554"/>
                  </a:lnTo>
                  <a:lnTo>
                    <a:pt x="29246" y="1347380"/>
                  </a:lnTo>
                  <a:lnTo>
                    <a:pt x="36382" y="1398762"/>
                  </a:lnTo>
                  <a:lnTo>
                    <a:pt x="44135" y="1445362"/>
                  </a:lnTo>
                  <a:lnTo>
                    <a:pt x="52459" y="1486843"/>
                  </a:lnTo>
                  <a:lnTo>
                    <a:pt x="70631" y="1553100"/>
                  </a:lnTo>
                  <a:lnTo>
                    <a:pt x="90523" y="1594833"/>
                  </a:lnTo>
                  <a:lnTo>
                    <a:pt x="111759" y="1609344"/>
                  </a:lnTo>
                  <a:lnTo>
                    <a:pt x="583183" y="1609344"/>
                  </a:lnTo>
                  <a:lnTo>
                    <a:pt x="614557" y="1577200"/>
                  </a:lnTo>
                  <a:lnTo>
                    <a:pt x="633636" y="1522868"/>
                  </a:lnTo>
                  <a:lnTo>
                    <a:pt x="650808" y="1445362"/>
                  </a:lnTo>
                  <a:lnTo>
                    <a:pt x="658561" y="1398762"/>
                  </a:lnTo>
                  <a:lnTo>
                    <a:pt x="665697" y="1347380"/>
                  </a:lnTo>
                  <a:lnTo>
                    <a:pt x="672169" y="1291554"/>
                  </a:lnTo>
                  <a:lnTo>
                    <a:pt x="677930" y="1231621"/>
                  </a:lnTo>
                  <a:lnTo>
                    <a:pt x="682934" y="1167919"/>
                  </a:lnTo>
                  <a:lnTo>
                    <a:pt x="687132" y="1100784"/>
                  </a:lnTo>
                  <a:lnTo>
                    <a:pt x="690479" y="1030555"/>
                  </a:lnTo>
                  <a:lnTo>
                    <a:pt x="692928" y="957568"/>
                  </a:lnTo>
                  <a:lnTo>
                    <a:pt x="694432" y="882161"/>
                  </a:lnTo>
                  <a:lnTo>
                    <a:pt x="694943" y="804672"/>
                  </a:lnTo>
                  <a:lnTo>
                    <a:pt x="694432" y="727182"/>
                  </a:lnTo>
                  <a:lnTo>
                    <a:pt x="692928" y="651775"/>
                  </a:lnTo>
                  <a:lnTo>
                    <a:pt x="690479" y="578788"/>
                  </a:lnTo>
                  <a:lnTo>
                    <a:pt x="687132" y="508559"/>
                  </a:lnTo>
                  <a:lnTo>
                    <a:pt x="682934" y="441424"/>
                  </a:lnTo>
                  <a:lnTo>
                    <a:pt x="677930" y="377722"/>
                  </a:lnTo>
                  <a:lnTo>
                    <a:pt x="672169" y="317789"/>
                  </a:lnTo>
                  <a:lnTo>
                    <a:pt x="665697" y="261963"/>
                  </a:lnTo>
                  <a:lnTo>
                    <a:pt x="658561" y="210581"/>
                  </a:lnTo>
                  <a:lnTo>
                    <a:pt x="650808" y="163981"/>
                  </a:lnTo>
                  <a:lnTo>
                    <a:pt x="642484" y="122500"/>
                  </a:lnTo>
                  <a:lnTo>
                    <a:pt x="624312" y="56243"/>
                  </a:lnTo>
                  <a:lnTo>
                    <a:pt x="604420" y="14510"/>
                  </a:lnTo>
                  <a:lnTo>
                    <a:pt x="58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62565" y="247649"/>
              <a:ext cx="695325" cy="1609725"/>
            </a:xfrm>
            <a:custGeom>
              <a:avLst/>
              <a:gdLst/>
              <a:ahLst/>
              <a:cxnLst/>
              <a:rect l="l" t="t" r="r" b="b"/>
              <a:pathLst>
                <a:path w="695325" h="1609725">
                  <a:moveTo>
                    <a:pt x="111759" y="0"/>
                  </a:moveTo>
                  <a:lnTo>
                    <a:pt x="583183" y="0"/>
                  </a:lnTo>
                  <a:lnTo>
                    <a:pt x="593947" y="3683"/>
                  </a:lnTo>
                  <a:lnTo>
                    <a:pt x="624312" y="56243"/>
                  </a:lnTo>
                  <a:lnTo>
                    <a:pt x="642484" y="122500"/>
                  </a:lnTo>
                  <a:lnTo>
                    <a:pt x="650808" y="163981"/>
                  </a:lnTo>
                  <a:lnTo>
                    <a:pt x="658561" y="210581"/>
                  </a:lnTo>
                  <a:lnTo>
                    <a:pt x="665697" y="261963"/>
                  </a:lnTo>
                  <a:lnTo>
                    <a:pt x="672169" y="317789"/>
                  </a:lnTo>
                  <a:lnTo>
                    <a:pt x="677930" y="377722"/>
                  </a:lnTo>
                  <a:lnTo>
                    <a:pt x="682934" y="441424"/>
                  </a:lnTo>
                  <a:lnTo>
                    <a:pt x="687132" y="508559"/>
                  </a:lnTo>
                  <a:lnTo>
                    <a:pt x="690479" y="578788"/>
                  </a:lnTo>
                  <a:lnTo>
                    <a:pt x="692928" y="651775"/>
                  </a:lnTo>
                  <a:lnTo>
                    <a:pt x="694432" y="727182"/>
                  </a:lnTo>
                  <a:lnTo>
                    <a:pt x="694943" y="804672"/>
                  </a:lnTo>
                  <a:lnTo>
                    <a:pt x="694432" y="882161"/>
                  </a:lnTo>
                  <a:lnTo>
                    <a:pt x="692928" y="957568"/>
                  </a:lnTo>
                  <a:lnTo>
                    <a:pt x="690479" y="1030555"/>
                  </a:lnTo>
                  <a:lnTo>
                    <a:pt x="687132" y="1100784"/>
                  </a:lnTo>
                  <a:lnTo>
                    <a:pt x="682934" y="1167919"/>
                  </a:lnTo>
                  <a:lnTo>
                    <a:pt x="677930" y="1231621"/>
                  </a:lnTo>
                  <a:lnTo>
                    <a:pt x="672169" y="1291554"/>
                  </a:lnTo>
                  <a:lnTo>
                    <a:pt x="665697" y="1347380"/>
                  </a:lnTo>
                  <a:lnTo>
                    <a:pt x="658561" y="1398762"/>
                  </a:lnTo>
                  <a:lnTo>
                    <a:pt x="650808" y="1445362"/>
                  </a:lnTo>
                  <a:lnTo>
                    <a:pt x="642484" y="1486843"/>
                  </a:lnTo>
                  <a:lnTo>
                    <a:pt x="624312" y="1553100"/>
                  </a:lnTo>
                  <a:lnTo>
                    <a:pt x="604420" y="1594833"/>
                  </a:lnTo>
                  <a:lnTo>
                    <a:pt x="583183" y="1609344"/>
                  </a:lnTo>
                  <a:lnTo>
                    <a:pt x="111759" y="1609344"/>
                  </a:lnTo>
                  <a:lnTo>
                    <a:pt x="80386" y="1577200"/>
                  </a:lnTo>
                  <a:lnTo>
                    <a:pt x="61307" y="1522868"/>
                  </a:lnTo>
                  <a:lnTo>
                    <a:pt x="44135" y="1445362"/>
                  </a:lnTo>
                  <a:lnTo>
                    <a:pt x="36382" y="1398762"/>
                  </a:lnTo>
                  <a:lnTo>
                    <a:pt x="29246" y="1347380"/>
                  </a:lnTo>
                  <a:lnTo>
                    <a:pt x="22774" y="1291554"/>
                  </a:lnTo>
                  <a:lnTo>
                    <a:pt x="17013" y="1231621"/>
                  </a:lnTo>
                  <a:lnTo>
                    <a:pt x="12009" y="1167919"/>
                  </a:lnTo>
                  <a:lnTo>
                    <a:pt x="7811" y="1100784"/>
                  </a:lnTo>
                  <a:lnTo>
                    <a:pt x="4464" y="1030555"/>
                  </a:lnTo>
                  <a:lnTo>
                    <a:pt x="2015" y="957568"/>
                  </a:lnTo>
                  <a:lnTo>
                    <a:pt x="511" y="882161"/>
                  </a:lnTo>
                  <a:lnTo>
                    <a:pt x="0" y="804672"/>
                  </a:lnTo>
                  <a:lnTo>
                    <a:pt x="511" y="727182"/>
                  </a:lnTo>
                  <a:lnTo>
                    <a:pt x="2015" y="651775"/>
                  </a:lnTo>
                  <a:lnTo>
                    <a:pt x="4464" y="578788"/>
                  </a:lnTo>
                  <a:lnTo>
                    <a:pt x="7811" y="508559"/>
                  </a:lnTo>
                  <a:lnTo>
                    <a:pt x="12009" y="441424"/>
                  </a:lnTo>
                  <a:lnTo>
                    <a:pt x="17013" y="377722"/>
                  </a:lnTo>
                  <a:lnTo>
                    <a:pt x="22774" y="317789"/>
                  </a:lnTo>
                  <a:lnTo>
                    <a:pt x="29246" y="261963"/>
                  </a:lnTo>
                  <a:lnTo>
                    <a:pt x="36382" y="210581"/>
                  </a:lnTo>
                  <a:lnTo>
                    <a:pt x="44135" y="163981"/>
                  </a:lnTo>
                  <a:lnTo>
                    <a:pt x="52459" y="122500"/>
                  </a:lnTo>
                  <a:lnTo>
                    <a:pt x="70631" y="56243"/>
                  </a:lnTo>
                  <a:lnTo>
                    <a:pt x="90523" y="14510"/>
                  </a:lnTo>
                  <a:lnTo>
                    <a:pt x="111759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069448" y="211073"/>
            <a:ext cx="2819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P1  P2  P3  P4  P5 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3428" y="0"/>
            <a:ext cx="715010" cy="1876425"/>
            <a:chOff x="10663428" y="0"/>
            <a:chExt cx="715010" cy="1876425"/>
          </a:xfrm>
        </p:grpSpPr>
        <p:sp>
          <p:nvSpPr>
            <p:cNvPr id="28" name="object 28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583184" y="0"/>
                  </a:moveTo>
                  <a:lnTo>
                    <a:pt x="111760" y="0"/>
                  </a:lnTo>
                  <a:lnTo>
                    <a:pt x="102594" y="3076"/>
                  </a:lnTo>
                  <a:lnTo>
                    <a:pt x="76435" y="47317"/>
                  </a:lnTo>
                  <a:lnTo>
                    <a:pt x="60400" y="103596"/>
                  </a:lnTo>
                  <a:lnTo>
                    <a:pt x="45756" y="179076"/>
                  </a:lnTo>
                  <a:lnTo>
                    <a:pt x="39028" y="223418"/>
                  </a:lnTo>
                  <a:lnTo>
                    <a:pt x="32734" y="271843"/>
                  </a:lnTo>
                  <a:lnTo>
                    <a:pt x="26903" y="324113"/>
                  </a:lnTo>
                  <a:lnTo>
                    <a:pt x="21563" y="379988"/>
                  </a:lnTo>
                  <a:lnTo>
                    <a:pt x="16744" y="439229"/>
                  </a:lnTo>
                  <a:lnTo>
                    <a:pt x="12474" y="501598"/>
                  </a:lnTo>
                  <a:lnTo>
                    <a:pt x="8782" y="566856"/>
                  </a:lnTo>
                  <a:lnTo>
                    <a:pt x="5697" y="634764"/>
                  </a:lnTo>
                  <a:lnTo>
                    <a:pt x="3248" y="705082"/>
                  </a:lnTo>
                  <a:lnTo>
                    <a:pt x="1462" y="777573"/>
                  </a:lnTo>
                  <a:lnTo>
                    <a:pt x="370" y="851997"/>
                  </a:lnTo>
                  <a:lnTo>
                    <a:pt x="0" y="928116"/>
                  </a:lnTo>
                  <a:lnTo>
                    <a:pt x="370" y="1004234"/>
                  </a:lnTo>
                  <a:lnTo>
                    <a:pt x="1462" y="1078658"/>
                  </a:lnTo>
                  <a:lnTo>
                    <a:pt x="3248" y="1151149"/>
                  </a:lnTo>
                  <a:lnTo>
                    <a:pt x="5697" y="1221467"/>
                  </a:lnTo>
                  <a:lnTo>
                    <a:pt x="8782" y="1289375"/>
                  </a:lnTo>
                  <a:lnTo>
                    <a:pt x="12474" y="1354633"/>
                  </a:lnTo>
                  <a:lnTo>
                    <a:pt x="16744" y="1417002"/>
                  </a:lnTo>
                  <a:lnTo>
                    <a:pt x="21563" y="1476243"/>
                  </a:lnTo>
                  <a:lnTo>
                    <a:pt x="26903" y="1532118"/>
                  </a:lnTo>
                  <a:lnTo>
                    <a:pt x="32734" y="1584388"/>
                  </a:lnTo>
                  <a:lnTo>
                    <a:pt x="39028" y="1632813"/>
                  </a:lnTo>
                  <a:lnTo>
                    <a:pt x="45756" y="1677155"/>
                  </a:lnTo>
                  <a:lnTo>
                    <a:pt x="52890" y="1717175"/>
                  </a:lnTo>
                  <a:lnTo>
                    <a:pt x="68258" y="1783294"/>
                  </a:lnTo>
                  <a:lnTo>
                    <a:pt x="84903" y="1829257"/>
                  </a:lnTo>
                  <a:lnTo>
                    <a:pt x="111760" y="1856232"/>
                  </a:lnTo>
                  <a:lnTo>
                    <a:pt x="583184" y="1856232"/>
                  </a:lnTo>
                  <a:lnTo>
                    <a:pt x="618508" y="1808914"/>
                  </a:lnTo>
                  <a:lnTo>
                    <a:pt x="634543" y="1752635"/>
                  </a:lnTo>
                  <a:lnTo>
                    <a:pt x="649187" y="1677155"/>
                  </a:lnTo>
                  <a:lnTo>
                    <a:pt x="655915" y="1632813"/>
                  </a:lnTo>
                  <a:lnTo>
                    <a:pt x="662209" y="1584388"/>
                  </a:lnTo>
                  <a:lnTo>
                    <a:pt x="668040" y="1532118"/>
                  </a:lnTo>
                  <a:lnTo>
                    <a:pt x="673380" y="1476243"/>
                  </a:lnTo>
                  <a:lnTo>
                    <a:pt x="678199" y="1417002"/>
                  </a:lnTo>
                  <a:lnTo>
                    <a:pt x="682469" y="1354633"/>
                  </a:lnTo>
                  <a:lnTo>
                    <a:pt x="686161" y="1289375"/>
                  </a:lnTo>
                  <a:lnTo>
                    <a:pt x="689246" y="1221467"/>
                  </a:lnTo>
                  <a:lnTo>
                    <a:pt x="691695" y="1151149"/>
                  </a:lnTo>
                  <a:lnTo>
                    <a:pt x="693481" y="1078658"/>
                  </a:lnTo>
                  <a:lnTo>
                    <a:pt x="694573" y="1004234"/>
                  </a:lnTo>
                  <a:lnTo>
                    <a:pt x="694944" y="928116"/>
                  </a:lnTo>
                  <a:lnTo>
                    <a:pt x="694573" y="851997"/>
                  </a:lnTo>
                  <a:lnTo>
                    <a:pt x="693481" y="777573"/>
                  </a:lnTo>
                  <a:lnTo>
                    <a:pt x="691695" y="705082"/>
                  </a:lnTo>
                  <a:lnTo>
                    <a:pt x="689246" y="634764"/>
                  </a:lnTo>
                  <a:lnTo>
                    <a:pt x="686161" y="566856"/>
                  </a:lnTo>
                  <a:lnTo>
                    <a:pt x="682469" y="501598"/>
                  </a:lnTo>
                  <a:lnTo>
                    <a:pt x="678199" y="439229"/>
                  </a:lnTo>
                  <a:lnTo>
                    <a:pt x="673380" y="379988"/>
                  </a:lnTo>
                  <a:lnTo>
                    <a:pt x="668040" y="324113"/>
                  </a:lnTo>
                  <a:lnTo>
                    <a:pt x="662209" y="271843"/>
                  </a:lnTo>
                  <a:lnTo>
                    <a:pt x="655915" y="223418"/>
                  </a:lnTo>
                  <a:lnTo>
                    <a:pt x="649187" y="179076"/>
                  </a:lnTo>
                  <a:lnTo>
                    <a:pt x="642053" y="139056"/>
                  </a:lnTo>
                  <a:lnTo>
                    <a:pt x="626685" y="72937"/>
                  </a:lnTo>
                  <a:lnTo>
                    <a:pt x="610040" y="26974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73334" y="761"/>
              <a:ext cx="695325" cy="1856739"/>
            </a:xfrm>
            <a:custGeom>
              <a:avLst/>
              <a:gdLst/>
              <a:ahLst/>
              <a:cxnLst/>
              <a:rect l="l" t="t" r="r" b="b"/>
              <a:pathLst>
                <a:path w="695325" h="1856739">
                  <a:moveTo>
                    <a:pt x="111760" y="0"/>
                  </a:moveTo>
                  <a:lnTo>
                    <a:pt x="583184" y="0"/>
                  </a:lnTo>
                  <a:lnTo>
                    <a:pt x="592349" y="3076"/>
                  </a:lnTo>
                  <a:lnTo>
                    <a:pt x="618508" y="47317"/>
                  </a:lnTo>
                  <a:lnTo>
                    <a:pt x="634543" y="103596"/>
                  </a:lnTo>
                  <a:lnTo>
                    <a:pt x="649187" y="179076"/>
                  </a:lnTo>
                  <a:lnTo>
                    <a:pt x="655915" y="223418"/>
                  </a:lnTo>
                  <a:lnTo>
                    <a:pt x="662209" y="271843"/>
                  </a:lnTo>
                  <a:lnTo>
                    <a:pt x="668040" y="324113"/>
                  </a:lnTo>
                  <a:lnTo>
                    <a:pt x="673380" y="379988"/>
                  </a:lnTo>
                  <a:lnTo>
                    <a:pt x="678199" y="439229"/>
                  </a:lnTo>
                  <a:lnTo>
                    <a:pt x="682469" y="501598"/>
                  </a:lnTo>
                  <a:lnTo>
                    <a:pt x="686161" y="566856"/>
                  </a:lnTo>
                  <a:lnTo>
                    <a:pt x="689246" y="634764"/>
                  </a:lnTo>
                  <a:lnTo>
                    <a:pt x="691695" y="705082"/>
                  </a:lnTo>
                  <a:lnTo>
                    <a:pt x="693481" y="777573"/>
                  </a:lnTo>
                  <a:lnTo>
                    <a:pt x="694573" y="851997"/>
                  </a:lnTo>
                  <a:lnTo>
                    <a:pt x="694944" y="928116"/>
                  </a:lnTo>
                  <a:lnTo>
                    <a:pt x="694573" y="1004234"/>
                  </a:lnTo>
                  <a:lnTo>
                    <a:pt x="693481" y="1078658"/>
                  </a:lnTo>
                  <a:lnTo>
                    <a:pt x="691695" y="1151149"/>
                  </a:lnTo>
                  <a:lnTo>
                    <a:pt x="689246" y="1221467"/>
                  </a:lnTo>
                  <a:lnTo>
                    <a:pt x="686161" y="1289375"/>
                  </a:lnTo>
                  <a:lnTo>
                    <a:pt x="682469" y="1354633"/>
                  </a:lnTo>
                  <a:lnTo>
                    <a:pt x="678199" y="1417002"/>
                  </a:lnTo>
                  <a:lnTo>
                    <a:pt x="673380" y="1476243"/>
                  </a:lnTo>
                  <a:lnTo>
                    <a:pt x="668040" y="1532118"/>
                  </a:lnTo>
                  <a:lnTo>
                    <a:pt x="662209" y="1584388"/>
                  </a:lnTo>
                  <a:lnTo>
                    <a:pt x="655915" y="1632813"/>
                  </a:lnTo>
                  <a:lnTo>
                    <a:pt x="649187" y="1677155"/>
                  </a:lnTo>
                  <a:lnTo>
                    <a:pt x="642053" y="1717175"/>
                  </a:lnTo>
                  <a:lnTo>
                    <a:pt x="626685" y="1783294"/>
                  </a:lnTo>
                  <a:lnTo>
                    <a:pt x="610040" y="1829257"/>
                  </a:lnTo>
                  <a:lnTo>
                    <a:pt x="583184" y="1856232"/>
                  </a:lnTo>
                  <a:lnTo>
                    <a:pt x="111760" y="1856232"/>
                  </a:lnTo>
                  <a:lnTo>
                    <a:pt x="76435" y="1808914"/>
                  </a:lnTo>
                  <a:lnTo>
                    <a:pt x="60400" y="1752635"/>
                  </a:lnTo>
                  <a:lnTo>
                    <a:pt x="45756" y="1677155"/>
                  </a:lnTo>
                  <a:lnTo>
                    <a:pt x="39028" y="1632813"/>
                  </a:lnTo>
                  <a:lnTo>
                    <a:pt x="32734" y="1584388"/>
                  </a:lnTo>
                  <a:lnTo>
                    <a:pt x="26903" y="1532118"/>
                  </a:lnTo>
                  <a:lnTo>
                    <a:pt x="21563" y="1476243"/>
                  </a:lnTo>
                  <a:lnTo>
                    <a:pt x="16744" y="1417002"/>
                  </a:lnTo>
                  <a:lnTo>
                    <a:pt x="12474" y="1354633"/>
                  </a:lnTo>
                  <a:lnTo>
                    <a:pt x="8782" y="1289375"/>
                  </a:lnTo>
                  <a:lnTo>
                    <a:pt x="5697" y="1221467"/>
                  </a:lnTo>
                  <a:lnTo>
                    <a:pt x="3248" y="1151149"/>
                  </a:lnTo>
                  <a:lnTo>
                    <a:pt x="1462" y="1078658"/>
                  </a:lnTo>
                  <a:lnTo>
                    <a:pt x="370" y="1004234"/>
                  </a:lnTo>
                  <a:lnTo>
                    <a:pt x="0" y="928116"/>
                  </a:lnTo>
                  <a:lnTo>
                    <a:pt x="370" y="851997"/>
                  </a:lnTo>
                  <a:lnTo>
                    <a:pt x="1462" y="777573"/>
                  </a:lnTo>
                  <a:lnTo>
                    <a:pt x="3248" y="705082"/>
                  </a:lnTo>
                  <a:lnTo>
                    <a:pt x="5697" y="634764"/>
                  </a:lnTo>
                  <a:lnTo>
                    <a:pt x="8782" y="566856"/>
                  </a:lnTo>
                  <a:lnTo>
                    <a:pt x="12474" y="501598"/>
                  </a:lnTo>
                  <a:lnTo>
                    <a:pt x="16744" y="439229"/>
                  </a:lnTo>
                  <a:lnTo>
                    <a:pt x="21563" y="379988"/>
                  </a:lnTo>
                  <a:lnTo>
                    <a:pt x="26903" y="324113"/>
                  </a:lnTo>
                  <a:lnTo>
                    <a:pt x="32734" y="271843"/>
                  </a:lnTo>
                  <a:lnTo>
                    <a:pt x="39028" y="223418"/>
                  </a:lnTo>
                  <a:lnTo>
                    <a:pt x="45756" y="179076"/>
                  </a:lnTo>
                  <a:lnTo>
                    <a:pt x="52890" y="139056"/>
                  </a:lnTo>
                  <a:lnTo>
                    <a:pt x="68258" y="72937"/>
                  </a:lnTo>
                  <a:lnTo>
                    <a:pt x="84903" y="26974"/>
                  </a:lnTo>
                  <a:lnTo>
                    <a:pt x="11176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79963" y="77368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53684" y="1861947"/>
            <a:ext cx="834390" cy="17145"/>
          </a:xfrm>
          <a:custGeom>
            <a:avLst/>
            <a:gdLst/>
            <a:ahLst/>
            <a:cxnLst/>
            <a:rect l="l" t="t" r="r" b="b"/>
            <a:pathLst>
              <a:path w="834390" h="17144">
                <a:moveTo>
                  <a:pt x="0" y="16636"/>
                </a:moveTo>
                <a:lnTo>
                  <a:pt x="834389" y="16636"/>
                </a:lnTo>
              </a:path>
              <a:path w="834390" h="17144">
                <a:moveTo>
                  <a:pt x="0" y="0"/>
                </a:moveTo>
                <a:lnTo>
                  <a:pt x="834389" y="0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7597" y="187680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807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75442" y="1853945"/>
            <a:ext cx="459105" cy="256540"/>
          </a:xfrm>
          <a:custGeom>
            <a:avLst/>
            <a:gdLst/>
            <a:ahLst/>
            <a:cxnLst/>
            <a:rect l="l" t="t" r="r" b="b"/>
            <a:pathLst>
              <a:path w="459104" h="256539">
                <a:moveTo>
                  <a:pt x="458724" y="0"/>
                </a:moveTo>
                <a:lnTo>
                  <a:pt x="0" y="0"/>
                </a:lnTo>
                <a:lnTo>
                  <a:pt x="0" y="256032"/>
                </a:lnTo>
                <a:lnTo>
                  <a:pt x="458724" y="256032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1233" y="1856994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458724" y="0"/>
                </a:moveTo>
                <a:lnTo>
                  <a:pt x="0" y="0"/>
                </a:lnTo>
                <a:lnTo>
                  <a:pt x="0" y="254508"/>
                </a:lnTo>
                <a:lnTo>
                  <a:pt x="458724" y="254508"/>
                </a:lnTo>
                <a:lnTo>
                  <a:pt x="458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917691" y="1850453"/>
          <a:ext cx="5438769" cy="25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78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67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401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422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48094"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5759322" y="125983"/>
            <a:ext cx="144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Gothic Uralic"/>
                <a:cs typeface="Gothic Uralic"/>
              </a:rPr>
              <a:t>Arrival</a:t>
            </a:r>
            <a:r>
              <a:rPr sz="2000" b="1" spc="-7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2153" y="81998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07947" y="4215129"/>
            <a:ext cx="1407160" cy="786765"/>
            <a:chOff x="1107947" y="4215129"/>
            <a:chExt cx="1407160" cy="786765"/>
          </a:xfrm>
        </p:grpSpPr>
        <p:sp>
          <p:nvSpPr>
            <p:cNvPr id="40" name="object 40"/>
            <p:cNvSpPr/>
            <p:nvPr/>
          </p:nvSpPr>
          <p:spPr>
            <a:xfrm>
              <a:off x="1107948" y="4225289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450"/>
                  </a:lnTo>
                  <a:lnTo>
                    <a:pt x="1248460" y="27165"/>
                  </a:lnTo>
                  <a:lnTo>
                    <a:pt x="1238923" y="13042"/>
                  </a:lnTo>
                  <a:lnTo>
                    <a:pt x="1224800" y="3505"/>
                  </a:lnTo>
                  <a:lnTo>
                    <a:pt x="1207516" y="0"/>
                  </a:lnTo>
                  <a:lnTo>
                    <a:pt x="186944" y="0"/>
                  </a:lnTo>
                  <a:lnTo>
                    <a:pt x="169646" y="3505"/>
                  </a:lnTo>
                  <a:lnTo>
                    <a:pt x="155524" y="13042"/>
                  </a:lnTo>
                  <a:lnTo>
                    <a:pt x="145986" y="27165"/>
                  </a:lnTo>
                  <a:lnTo>
                    <a:pt x="142494" y="44450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5008"/>
                  </a:lnTo>
                  <a:lnTo>
                    <a:pt x="1124712" y="445008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0441" y="4225289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80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34262" y="4182313"/>
            <a:ext cx="135509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</a:tabLst>
            </a:pPr>
            <a:r>
              <a:rPr sz="2900" spc="-235" dirty="0">
                <a:latin typeface="Verdana"/>
                <a:cs typeface="Verdana"/>
              </a:rPr>
              <a:t>0	1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48814" y="4227321"/>
            <a:ext cx="1274445" cy="788670"/>
            <a:chOff x="2448814" y="4227321"/>
            <a:chExt cx="1274445" cy="788670"/>
          </a:xfrm>
        </p:grpSpPr>
        <p:sp>
          <p:nvSpPr>
            <p:cNvPr id="44" name="object 44"/>
            <p:cNvSpPr/>
            <p:nvPr/>
          </p:nvSpPr>
          <p:spPr>
            <a:xfrm>
              <a:off x="2458974" y="423748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58974" y="42374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789682" y="4195698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57346" y="4216653"/>
            <a:ext cx="1274445" cy="786765"/>
            <a:chOff x="3657346" y="4216653"/>
            <a:chExt cx="1274445" cy="786765"/>
          </a:xfrm>
        </p:grpSpPr>
        <p:sp>
          <p:nvSpPr>
            <p:cNvPr id="48" name="object 48"/>
            <p:cNvSpPr/>
            <p:nvPr/>
          </p:nvSpPr>
          <p:spPr>
            <a:xfrm>
              <a:off x="3667506" y="42268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00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67506" y="4226813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98721" y="4184396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914646" y="4212082"/>
            <a:ext cx="1276350" cy="788670"/>
            <a:chOff x="4914646" y="4212082"/>
            <a:chExt cx="1276350" cy="788670"/>
          </a:xfrm>
        </p:grpSpPr>
        <p:sp>
          <p:nvSpPr>
            <p:cNvPr id="52" name="object 52"/>
            <p:cNvSpPr/>
            <p:nvPr/>
          </p:nvSpPr>
          <p:spPr>
            <a:xfrm>
              <a:off x="4924806" y="4222241"/>
              <a:ext cx="1266190" cy="778510"/>
            </a:xfrm>
            <a:custGeom>
              <a:avLst/>
              <a:gdLst/>
              <a:ahLst/>
              <a:cxnLst/>
              <a:rect l="l" t="t" r="r" b="b"/>
              <a:pathLst>
                <a:path w="1266189" h="778510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808"/>
                  </a:lnTo>
                  <a:lnTo>
                    <a:pt x="985939" y="760806"/>
                  </a:lnTo>
                  <a:lnTo>
                    <a:pt x="991971" y="769772"/>
                  </a:lnTo>
                  <a:lnTo>
                    <a:pt x="1000937" y="775804"/>
                  </a:lnTo>
                  <a:lnTo>
                    <a:pt x="1011936" y="778002"/>
                  </a:lnTo>
                  <a:lnTo>
                    <a:pt x="1237488" y="778002"/>
                  </a:lnTo>
                  <a:lnTo>
                    <a:pt x="1248473" y="775804"/>
                  </a:lnTo>
                  <a:lnTo>
                    <a:pt x="1257439" y="769772"/>
                  </a:lnTo>
                  <a:lnTo>
                    <a:pt x="1263472" y="760806"/>
                  </a:lnTo>
                  <a:lnTo>
                    <a:pt x="1265682" y="749808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24806" y="4222242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6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6" y="44449"/>
                  </a:lnTo>
                  <a:lnTo>
                    <a:pt x="1110996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6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256657" y="4179773"/>
            <a:ext cx="908685" cy="918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39941" y="4196841"/>
            <a:ext cx="1274445" cy="788670"/>
            <a:chOff x="6139941" y="4196841"/>
            <a:chExt cx="1274445" cy="788670"/>
          </a:xfrm>
        </p:grpSpPr>
        <p:sp>
          <p:nvSpPr>
            <p:cNvPr id="56" name="object 56"/>
            <p:cNvSpPr/>
            <p:nvPr/>
          </p:nvSpPr>
          <p:spPr>
            <a:xfrm>
              <a:off x="6150102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06"/>
                  </a:lnTo>
                  <a:lnTo>
                    <a:pt x="1255915" y="258940"/>
                  </a:lnTo>
                  <a:lnTo>
                    <a:pt x="1246949" y="252907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806"/>
                  </a:lnTo>
                  <a:lnTo>
                    <a:pt x="990447" y="769772"/>
                  </a:lnTo>
                  <a:lnTo>
                    <a:pt x="999413" y="775804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804"/>
                  </a:lnTo>
                  <a:lnTo>
                    <a:pt x="1255915" y="769772"/>
                  </a:lnTo>
                  <a:lnTo>
                    <a:pt x="1261948" y="760806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50101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81064" y="4164838"/>
            <a:ext cx="9080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P4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2900" spc="-235" dirty="0">
                <a:latin typeface="Verdana"/>
                <a:cs typeface="Verdana"/>
              </a:rPr>
              <a:t>5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75906" y="4196841"/>
            <a:ext cx="1274445" cy="788670"/>
            <a:chOff x="7375906" y="4196841"/>
            <a:chExt cx="1274445" cy="788670"/>
          </a:xfrm>
        </p:grpSpPr>
        <p:sp>
          <p:nvSpPr>
            <p:cNvPr id="60" name="object 60"/>
            <p:cNvSpPr/>
            <p:nvPr/>
          </p:nvSpPr>
          <p:spPr>
            <a:xfrm>
              <a:off x="7386066" y="4207001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450"/>
                  </a:lnTo>
                  <a:lnTo>
                    <a:pt x="1105966" y="27165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9935"/>
                  </a:lnTo>
                  <a:lnTo>
                    <a:pt x="985939" y="760857"/>
                  </a:lnTo>
                  <a:lnTo>
                    <a:pt x="991958" y="769785"/>
                  </a:lnTo>
                  <a:lnTo>
                    <a:pt x="1000887" y="775804"/>
                  </a:lnTo>
                  <a:lnTo>
                    <a:pt x="1011809" y="778002"/>
                  </a:lnTo>
                  <a:lnTo>
                    <a:pt x="1236091" y="778002"/>
                  </a:lnTo>
                  <a:lnTo>
                    <a:pt x="1247013" y="775804"/>
                  </a:lnTo>
                  <a:lnTo>
                    <a:pt x="1255928" y="769785"/>
                  </a:lnTo>
                  <a:lnTo>
                    <a:pt x="1261948" y="760869"/>
                  </a:lnTo>
                  <a:lnTo>
                    <a:pt x="1264158" y="749935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86066" y="420700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717663" y="4164838"/>
            <a:ext cx="83502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P6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06028" y="4175759"/>
            <a:ext cx="2486025" cy="791210"/>
            <a:chOff x="8606028" y="4175759"/>
            <a:chExt cx="2486025" cy="791210"/>
          </a:xfrm>
        </p:grpSpPr>
        <p:sp>
          <p:nvSpPr>
            <p:cNvPr id="64" name="object 64"/>
            <p:cNvSpPr/>
            <p:nvPr/>
          </p:nvSpPr>
          <p:spPr>
            <a:xfrm>
              <a:off x="8615934" y="4190237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7368"/>
                  </a:moveTo>
                  <a:lnTo>
                    <a:pt x="1261948" y="266382"/>
                  </a:lnTo>
                  <a:lnTo>
                    <a:pt x="1255915" y="257416"/>
                  </a:lnTo>
                  <a:lnTo>
                    <a:pt x="1246949" y="251383"/>
                  </a:lnTo>
                  <a:lnTo>
                    <a:pt x="1235964" y="249174"/>
                  </a:lnTo>
                  <a:lnTo>
                    <a:pt x="1109472" y="249174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82"/>
                  </a:lnTo>
                  <a:lnTo>
                    <a:pt x="990447" y="768248"/>
                  </a:lnTo>
                  <a:lnTo>
                    <a:pt x="999413" y="774280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80"/>
                  </a:lnTo>
                  <a:lnTo>
                    <a:pt x="1255915" y="768248"/>
                  </a:lnTo>
                  <a:lnTo>
                    <a:pt x="1261948" y="759282"/>
                  </a:lnTo>
                  <a:lnTo>
                    <a:pt x="1264158" y="748284"/>
                  </a:lnTo>
                  <a:lnTo>
                    <a:pt x="1264158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15934" y="4190237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25990" y="4185665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7368"/>
                  </a:moveTo>
                  <a:lnTo>
                    <a:pt x="1263472" y="266382"/>
                  </a:lnTo>
                  <a:lnTo>
                    <a:pt x="1257439" y="257416"/>
                  </a:lnTo>
                  <a:lnTo>
                    <a:pt x="1248473" y="251383"/>
                  </a:lnTo>
                  <a:lnTo>
                    <a:pt x="1237488" y="249174"/>
                  </a:lnTo>
                  <a:lnTo>
                    <a:pt x="1110996" y="249174"/>
                  </a:lnTo>
                  <a:lnTo>
                    <a:pt x="1110996" y="44323"/>
                  </a:lnTo>
                  <a:lnTo>
                    <a:pt x="1107516" y="27063"/>
                  </a:lnTo>
                  <a:lnTo>
                    <a:pt x="1098016" y="12979"/>
                  </a:lnTo>
                  <a:lnTo>
                    <a:pt x="1083932" y="3479"/>
                  </a:lnTo>
                  <a:lnTo>
                    <a:pt x="1066673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7368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25990" y="4185665"/>
              <a:ext cx="1111250" cy="443865"/>
            </a:xfrm>
            <a:custGeom>
              <a:avLst/>
              <a:gdLst/>
              <a:ahLst/>
              <a:cxnLst/>
              <a:rect l="l" t="t" r="r" b="b"/>
              <a:pathLst>
                <a:path w="1111250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6673" y="0"/>
                  </a:lnTo>
                  <a:lnTo>
                    <a:pt x="1083939" y="3478"/>
                  </a:lnTo>
                  <a:lnTo>
                    <a:pt x="1098026" y="12969"/>
                  </a:lnTo>
                  <a:lnTo>
                    <a:pt x="1107517" y="27056"/>
                  </a:lnTo>
                  <a:lnTo>
                    <a:pt x="1110995" y="44322"/>
                  </a:lnTo>
                  <a:lnTo>
                    <a:pt x="1110995" y="399160"/>
                  </a:lnTo>
                  <a:lnTo>
                    <a:pt x="1107517" y="416427"/>
                  </a:lnTo>
                  <a:lnTo>
                    <a:pt x="1098026" y="430514"/>
                  </a:lnTo>
                  <a:lnTo>
                    <a:pt x="1083939" y="440005"/>
                  </a:lnTo>
                  <a:lnTo>
                    <a:pt x="1066673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947150" y="4147184"/>
            <a:ext cx="212979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900" spc="-135" dirty="0">
                <a:latin typeface="Verdana"/>
                <a:cs typeface="Verdana"/>
              </a:rPr>
              <a:t>P4	</a:t>
            </a:r>
            <a:r>
              <a:rPr sz="2900" spc="-140" dirty="0">
                <a:latin typeface="Verdana"/>
                <a:cs typeface="Verdana"/>
              </a:rPr>
              <a:t>P7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  <a:tabLst>
                <a:tab pos="1778000" algn="l"/>
              </a:tabLst>
            </a:pPr>
            <a:r>
              <a:rPr sz="2400" spc="-200" dirty="0">
                <a:latin typeface="Verdana"/>
                <a:cs typeface="Verdana"/>
              </a:rPr>
              <a:t>11	</a:t>
            </a:r>
            <a:r>
              <a:rPr sz="3600" spc="-300" baseline="1157" dirty="0">
                <a:latin typeface="Verdana"/>
                <a:cs typeface="Verdana"/>
              </a:rPr>
              <a:t>17</a:t>
            </a:r>
            <a:endParaRPr sz="3600" baseline="1157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948685" y="5678170"/>
            <a:ext cx="1274445" cy="786765"/>
            <a:chOff x="2948685" y="5678170"/>
            <a:chExt cx="1274445" cy="786765"/>
          </a:xfrm>
        </p:grpSpPr>
        <p:sp>
          <p:nvSpPr>
            <p:cNvPr id="70" name="object 70"/>
            <p:cNvSpPr/>
            <p:nvPr/>
          </p:nvSpPr>
          <p:spPr>
            <a:xfrm>
              <a:off x="2958846" y="5688330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892"/>
                  </a:moveTo>
                  <a:lnTo>
                    <a:pt x="1261948" y="267919"/>
                  </a:lnTo>
                  <a:lnTo>
                    <a:pt x="1255915" y="258965"/>
                  </a:lnTo>
                  <a:lnTo>
                    <a:pt x="1246949" y="252920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348"/>
                  </a:lnTo>
                  <a:lnTo>
                    <a:pt x="1105992" y="27089"/>
                  </a:lnTo>
                  <a:lnTo>
                    <a:pt x="1096492" y="12992"/>
                  </a:lnTo>
                  <a:lnTo>
                    <a:pt x="1082408" y="3492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92"/>
                  </a:lnTo>
                  <a:lnTo>
                    <a:pt x="12966" y="12992"/>
                  </a:lnTo>
                  <a:lnTo>
                    <a:pt x="3467" y="27089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67" y="416407"/>
                  </a:lnTo>
                  <a:lnTo>
                    <a:pt x="12966" y="430504"/>
                  </a:lnTo>
                  <a:lnTo>
                    <a:pt x="27051" y="440004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69"/>
                  </a:lnTo>
                  <a:lnTo>
                    <a:pt x="990447" y="768223"/>
                  </a:lnTo>
                  <a:lnTo>
                    <a:pt x="999413" y="774268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68"/>
                  </a:lnTo>
                  <a:lnTo>
                    <a:pt x="1255915" y="768223"/>
                  </a:lnTo>
                  <a:lnTo>
                    <a:pt x="1261948" y="759269"/>
                  </a:lnTo>
                  <a:lnTo>
                    <a:pt x="1264158" y="748284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8845" y="5688330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1" y="44348"/>
                  </a:lnTo>
                  <a:lnTo>
                    <a:pt x="1109471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89808" y="5645302"/>
            <a:ext cx="918844" cy="852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P5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</a:pPr>
            <a:r>
              <a:rPr sz="2400" spc="-195" dirty="0">
                <a:latin typeface="Verdana"/>
                <a:cs typeface="Verdana"/>
              </a:rPr>
              <a:t>18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218178" y="5669026"/>
            <a:ext cx="1274445" cy="788670"/>
            <a:chOff x="4218178" y="5669026"/>
            <a:chExt cx="1274445" cy="788670"/>
          </a:xfrm>
        </p:grpSpPr>
        <p:sp>
          <p:nvSpPr>
            <p:cNvPr id="74" name="object 74"/>
            <p:cNvSpPr/>
            <p:nvPr/>
          </p:nvSpPr>
          <p:spPr>
            <a:xfrm>
              <a:off x="4228338" y="5679186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5" h="778510">
                  <a:moveTo>
                    <a:pt x="1264158" y="278892"/>
                  </a:moveTo>
                  <a:lnTo>
                    <a:pt x="1261948" y="267919"/>
                  </a:lnTo>
                  <a:lnTo>
                    <a:pt x="1255915" y="258965"/>
                  </a:lnTo>
                  <a:lnTo>
                    <a:pt x="1246949" y="252920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500"/>
                  </a:lnTo>
                  <a:lnTo>
                    <a:pt x="1105966" y="27190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90"/>
                  </a:lnTo>
                  <a:lnTo>
                    <a:pt x="0" y="44500"/>
                  </a:lnTo>
                  <a:lnTo>
                    <a:pt x="0" y="400507"/>
                  </a:lnTo>
                  <a:lnTo>
                    <a:pt x="3492" y="417830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793"/>
                  </a:lnTo>
                  <a:lnTo>
                    <a:pt x="990447" y="769747"/>
                  </a:lnTo>
                  <a:lnTo>
                    <a:pt x="999413" y="775792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792"/>
                  </a:lnTo>
                  <a:lnTo>
                    <a:pt x="1255915" y="769747"/>
                  </a:lnTo>
                  <a:lnTo>
                    <a:pt x="1261948" y="760793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28338" y="5679186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500"/>
                  </a:moveTo>
                  <a:lnTo>
                    <a:pt x="3498" y="27180"/>
                  </a:lnTo>
                  <a:lnTo>
                    <a:pt x="13033" y="13034"/>
                  </a:lnTo>
                  <a:lnTo>
                    <a:pt x="27164" y="3497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7"/>
                  </a:lnTo>
                  <a:lnTo>
                    <a:pt x="1096438" y="13034"/>
                  </a:lnTo>
                  <a:lnTo>
                    <a:pt x="1105973" y="27180"/>
                  </a:lnTo>
                  <a:lnTo>
                    <a:pt x="1109472" y="44500"/>
                  </a:lnTo>
                  <a:lnTo>
                    <a:pt x="1109472" y="400507"/>
                  </a:lnTo>
                  <a:lnTo>
                    <a:pt x="1105973" y="417827"/>
                  </a:lnTo>
                  <a:lnTo>
                    <a:pt x="1096438" y="431973"/>
                  </a:lnTo>
                  <a:lnTo>
                    <a:pt x="1082307" y="441510"/>
                  </a:lnTo>
                  <a:lnTo>
                    <a:pt x="1065022" y="445007"/>
                  </a:lnTo>
                  <a:lnTo>
                    <a:pt x="44450" y="445007"/>
                  </a:lnTo>
                  <a:lnTo>
                    <a:pt x="27164" y="441510"/>
                  </a:lnTo>
                  <a:lnTo>
                    <a:pt x="13033" y="431973"/>
                  </a:lnTo>
                  <a:lnTo>
                    <a:pt x="3498" y="417827"/>
                  </a:lnTo>
                  <a:lnTo>
                    <a:pt x="0" y="400507"/>
                  </a:lnTo>
                  <a:lnTo>
                    <a:pt x="0" y="4450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559046" y="5637377"/>
            <a:ext cx="918844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0"/>
              </a:spcBef>
            </a:pPr>
            <a:r>
              <a:rPr sz="2400" spc="-200" dirty="0">
                <a:latin typeface="Verdana"/>
                <a:cs typeface="Verdana"/>
              </a:rPr>
              <a:t>20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464809" y="5667502"/>
            <a:ext cx="1274445" cy="786765"/>
            <a:chOff x="5464809" y="5667502"/>
            <a:chExt cx="1274445" cy="786765"/>
          </a:xfrm>
        </p:grpSpPr>
        <p:sp>
          <p:nvSpPr>
            <p:cNvPr id="78" name="object 78"/>
            <p:cNvSpPr/>
            <p:nvPr/>
          </p:nvSpPr>
          <p:spPr>
            <a:xfrm>
              <a:off x="5474970" y="5677662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4" h="776604">
                  <a:moveTo>
                    <a:pt x="1264158" y="278892"/>
                  </a:moveTo>
                  <a:lnTo>
                    <a:pt x="1261948" y="267919"/>
                  </a:lnTo>
                  <a:lnTo>
                    <a:pt x="1255915" y="258965"/>
                  </a:lnTo>
                  <a:lnTo>
                    <a:pt x="1246949" y="252920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348"/>
                  </a:lnTo>
                  <a:lnTo>
                    <a:pt x="1105992" y="27089"/>
                  </a:lnTo>
                  <a:lnTo>
                    <a:pt x="1096492" y="12992"/>
                  </a:lnTo>
                  <a:lnTo>
                    <a:pt x="1082408" y="3492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92"/>
                  </a:lnTo>
                  <a:lnTo>
                    <a:pt x="12966" y="12992"/>
                  </a:lnTo>
                  <a:lnTo>
                    <a:pt x="3467" y="27089"/>
                  </a:lnTo>
                  <a:lnTo>
                    <a:pt x="0" y="44348"/>
                  </a:lnTo>
                  <a:lnTo>
                    <a:pt x="0" y="399135"/>
                  </a:lnTo>
                  <a:lnTo>
                    <a:pt x="3467" y="416407"/>
                  </a:lnTo>
                  <a:lnTo>
                    <a:pt x="12966" y="430504"/>
                  </a:lnTo>
                  <a:lnTo>
                    <a:pt x="27051" y="440004"/>
                  </a:lnTo>
                  <a:lnTo>
                    <a:pt x="44323" y="443484"/>
                  </a:lnTo>
                  <a:lnTo>
                    <a:pt x="982218" y="443484"/>
                  </a:lnTo>
                  <a:lnTo>
                    <a:pt x="982218" y="748284"/>
                  </a:lnTo>
                  <a:lnTo>
                    <a:pt x="984415" y="759269"/>
                  </a:lnTo>
                  <a:lnTo>
                    <a:pt x="990447" y="768223"/>
                  </a:lnTo>
                  <a:lnTo>
                    <a:pt x="999413" y="774268"/>
                  </a:lnTo>
                  <a:lnTo>
                    <a:pt x="1010412" y="776478"/>
                  </a:lnTo>
                  <a:lnTo>
                    <a:pt x="1235964" y="776478"/>
                  </a:lnTo>
                  <a:lnTo>
                    <a:pt x="1246949" y="774268"/>
                  </a:lnTo>
                  <a:lnTo>
                    <a:pt x="1255915" y="768223"/>
                  </a:lnTo>
                  <a:lnTo>
                    <a:pt x="1261948" y="759269"/>
                  </a:lnTo>
                  <a:lnTo>
                    <a:pt x="1264158" y="748284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74969" y="5677662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48"/>
                  </a:moveTo>
                  <a:lnTo>
                    <a:pt x="3478" y="27083"/>
                  </a:lnTo>
                  <a:lnTo>
                    <a:pt x="12969" y="12987"/>
                  </a:lnTo>
                  <a:lnTo>
                    <a:pt x="27056" y="3484"/>
                  </a:lnTo>
                  <a:lnTo>
                    <a:pt x="44322" y="0"/>
                  </a:lnTo>
                  <a:lnTo>
                    <a:pt x="1065149" y="0"/>
                  </a:lnTo>
                  <a:lnTo>
                    <a:pt x="1082415" y="3484"/>
                  </a:lnTo>
                  <a:lnTo>
                    <a:pt x="1096502" y="12987"/>
                  </a:lnTo>
                  <a:lnTo>
                    <a:pt x="1105993" y="27083"/>
                  </a:lnTo>
                  <a:lnTo>
                    <a:pt x="1109472" y="44348"/>
                  </a:lnTo>
                  <a:lnTo>
                    <a:pt x="1109472" y="399135"/>
                  </a:lnTo>
                  <a:lnTo>
                    <a:pt x="1105993" y="416400"/>
                  </a:lnTo>
                  <a:lnTo>
                    <a:pt x="1096502" y="430496"/>
                  </a:lnTo>
                  <a:lnTo>
                    <a:pt x="1082415" y="439999"/>
                  </a:lnTo>
                  <a:lnTo>
                    <a:pt x="1065149" y="443483"/>
                  </a:lnTo>
                  <a:lnTo>
                    <a:pt x="44322" y="443483"/>
                  </a:lnTo>
                  <a:lnTo>
                    <a:pt x="27056" y="439999"/>
                  </a:lnTo>
                  <a:lnTo>
                    <a:pt x="12969" y="430496"/>
                  </a:lnTo>
                  <a:lnTo>
                    <a:pt x="3478" y="416400"/>
                  </a:lnTo>
                  <a:lnTo>
                    <a:pt x="0" y="399135"/>
                  </a:lnTo>
                  <a:lnTo>
                    <a:pt x="0" y="4434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805932" y="5634939"/>
            <a:ext cx="918844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5"/>
              </a:spcBef>
            </a:pPr>
            <a:r>
              <a:rPr sz="2400" spc="-200" dirty="0">
                <a:latin typeface="Verdana"/>
                <a:cs typeface="Verdana"/>
              </a:rPr>
              <a:t>21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729983" y="5643371"/>
            <a:ext cx="1274445" cy="788035"/>
            <a:chOff x="6729983" y="5643371"/>
            <a:chExt cx="1274445" cy="788035"/>
          </a:xfrm>
        </p:grpSpPr>
        <p:sp>
          <p:nvSpPr>
            <p:cNvPr id="82" name="object 82"/>
            <p:cNvSpPr/>
            <p:nvPr/>
          </p:nvSpPr>
          <p:spPr>
            <a:xfrm>
              <a:off x="6739890" y="5653277"/>
              <a:ext cx="1264285" cy="778510"/>
            </a:xfrm>
            <a:custGeom>
              <a:avLst/>
              <a:gdLst/>
              <a:ahLst/>
              <a:cxnLst/>
              <a:rect l="l" t="t" r="r" b="b"/>
              <a:pathLst>
                <a:path w="1264284" h="778510">
                  <a:moveTo>
                    <a:pt x="1264158" y="278892"/>
                  </a:moveTo>
                  <a:lnTo>
                    <a:pt x="1261948" y="267919"/>
                  </a:lnTo>
                  <a:lnTo>
                    <a:pt x="1255915" y="258965"/>
                  </a:lnTo>
                  <a:lnTo>
                    <a:pt x="1246949" y="252920"/>
                  </a:lnTo>
                  <a:lnTo>
                    <a:pt x="1235964" y="250698"/>
                  </a:lnTo>
                  <a:lnTo>
                    <a:pt x="1109472" y="250698"/>
                  </a:lnTo>
                  <a:lnTo>
                    <a:pt x="1109472" y="44500"/>
                  </a:lnTo>
                  <a:lnTo>
                    <a:pt x="1105966" y="27190"/>
                  </a:lnTo>
                  <a:lnTo>
                    <a:pt x="1096429" y="13042"/>
                  </a:lnTo>
                  <a:lnTo>
                    <a:pt x="1082306" y="3505"/>
                  </a:lnTo>
                  <a:lnTo>
                    <a:pt x="1065022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90"/>
                  </a:lnTo>
                  <a:lnTo>
                    <a:pt x="0" y="44500"/>
                  </a:lnTo>
                  <a:lnTo>
                    <a:pt x="0" y="400507"/>
                  </a:lnTo>
                  <a:lnTo>
                    <a:pt x="3492" y="417830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2218" y="445008"/>
                  </a:lnTo>
                  <a:lnTo>
                    <a:pt x="982218" y="749808"/>
                  </a:lnTo>
                  <a:lnTo>
                    <a:pt x="984415" y="760793"/>
                  </a:lnTo>
                  <a:lnTo>
                    <a:pt x="990447" y="769747"/>
                  </a:lnTo>
                  <a:lnTo>
                    <a:pt x="999413" y="775792"/>
                  </a:lnTo>
                  <a:lnTo>
                    <a:pt x="1010412" y="778002"/>
                  </a:lnTo>
                  <a:lnTo>
                    <a:pt x="1235964" y="778002"/>
                  </a:lnTo>
                  <a:lnTo>
                    <a:pt x="1246949" y="775792"/>
                  </a:lnTo>
                  <a:lnTo>
                    <a:pt x="1255915" y="769747"/>
                  </a:lnTo>
                  <a:lnTo>
                    <a:pt x="1261948" y="760793"/>
                  </a:lnTo>
                  <a:lnTo>
                    <a:pt x="1264158" y="749808"/>
                  </a:lnTo>
                  <a:lnTo>
                    <a:pt x="1264158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39889" y="5653277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500"/>
                  </a:moveTo>
                  <a:lnTo>
                    <a:pt x="3498" y="27180"/>
                  </a:lnTo>
                  <a:lnTo>
                    <a:pt x="13033" y="13034"/>
                  </a:lnTo>
                  <a:lnTo>
                    <a:pt x="27164" y="3497"/>
                  </a:lnTo>
                  <a:lnTo>
                    <a:pt x="44450" y="0"/>
                  </a:lnTo>
                  <a:lnTo>
                    <a:pt x="1065021" y="0"/>
                  </a:lnTo>
                  <a:lnTo>
                    <a:pt x="1082307" y="3497"/>
                  </a:lnTo>
                  <a:lnTo>
                    <a:pt x="1096438" y="13034"/>
                  </a:lnTo>
                  <a:lnTo>
                    <a:pt x="1105973" y="27180"/>
                  </a:lnTo>
                  <a:lnTo>
                    <a:pt x="1109471" y="44500"/>
                  </a:lnTo>
                  <a:lnTo>
                    <a:pt x="1109471" y="400507"/>
                  </a:lnTo>
                  <a:lnTo>
                    <a:pt x="1105973" y="417827"/>
                  </a:lnTo>
                  <a:lnTo>
                    <a:pt x="1096438" y="431973"/>
                  </a:lnTo>
                  <a:lnTo>
                    <a:pt x="1082307" y="441510"/>
                  </a:lnTo>
                  <a:lnTo>
                    <a:pt x="1065021" y="445008"/>
                  </a:lnTo>
                  <a:lnTo>
                    <a:pt x="44450" y="445008"/>
                  </a:lnTo>
                  <a:lnTo>
                    <a:pt x="27164" y="441510"/>
                  </a:lnTo>
                  <a:lnTo>
                    <a:pt x="13033" y="431973"/>
                  </a:lnTo>
                  <a:lnTo>
                    <a:pt x="3498" y="417827"/>
                  </a:lnTo>
                  <a:lnTo>
                    <a:pt x="0" y="400507"/>
                  </a:lnTo>
                  <a:lnTo>
                    <a:pt x="0" y="4450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071106" y="5611164"/>
            <a:ext cx="918844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marL="567055">
              <a:lnSpc>
                <a:spcPct val="100000"/>
              </a:lnSpc>
              <a:spcBef>
                <a:spcPts val="145"/>
              </a:spcBef>
            </a:pPr>
            <a:r>
              <a:rPr sz="2400" spc="-195" dirty="0">
                <a:latin typeface="Verdana"/>
                <a:cs typeface="Verdana"/>
              </a:rPr>
              <a:t>24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7" y="377952"/>
            <a:ext cx="239395" cy="292735"/>
          </a:xfrm>
          <a:custGeom>
            <a:avLst/>
            <a:gdLst/>
            <a:ahLst/>
            <a:cxnLst/>
            <a:rect l="l" t="t" r="r" b="b"/>
            <a:pathLst>
              <a:path w="239394" h="292734">
                <a:moveTo>
                  <a:pt x="215392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5"/>
                </a:lnTo>
                <a:lnTo>
                  <a:pt x="1873" y="14573"/>
                </a:lnTo>
                <a:lnTo>
                  <a:pt x="0" y="23875"/>
                </a:lnTo>
                <a:lnTo>
                  <a:pt x="0" y="268732"/>
                </a:lnTo>
                <a:lnTo>
                  <a:pt x="1873" y="278034"/>
                </a:lnTo>
                <a:lnTo>
                  <a:pt x="6985" y="285623"/>
                </a:lnTo>
                <a:lnTo>
                  <a:pt x="14573" y="290734"/>
                </a:lnTo>
                <a:lnTo>
                  <a:pt x="23875" y="292608"/>
                </a:lnTo>
                <a:lnTo>
                  <a:pt x="215392" y="292608"/>
                </a:lnTo>
                <a:lnTo>
                  <a:pt x="224694" y="290734"/>
                </a:lnTo>
                <a:lnTo>
                  <a:pt x="232282" y="285623"/>
                </a:lnTo>
                <a:lnTo>
                  <a:pt x="237394" y="278034"/>
                </a:lnTo>
                <a:lnTo>
                  <a:pt x="239268" y="268732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5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5670" y="4752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468" y="377952"/>
            <a:ext cx="239395" cy="292735"/>
          </a:xfrm>
          <a:custGeom>
            <a:avLst/>
            <a:gdLst/>
            <a:ahLst/>
            <a:cxnLst/>
            <a:rect l="l" t="t" r="r" b="b"/>
            <a:pathLst>
              <a:path w="239394" h="292734">
                <a:moveTo>
                  <a:pt x="215341" y="0"/>
                </a:moveTo>
                <a:lnTo>
                  <a:pt x="23926" y="0"/>
                </a:lnTo>
                <a:lnTo>
                  <a:pt x="14610" y="1873"/>
                </a:lnTo>
                <a:lnTo>
                  <a:pt x="7005" y="6985"/>
                </a:lnTo>
                <a:lnTo>
                  <a:pt x="1879" y="14573"/>
                </a:lnTo>
                <a:lnTo>
                  <a:pt x="0" y="23875"/>
                </a:lnTo>
                <a:lnTo>
                  <a:pt x="0" y="268732"/>
                </a:lnTo>
                <a:lnTo>
                  <a:pt x="1879" y="278034"/>
                </a:lnTo>
                <a:lnTo>
                  <a:pt x="7005" y="285623"/>
                </a:lnTo>
                <a:lnTo>
                  <a:pt x="14610" y="290734"/>
                </a:lnTo>
                <a:lnTo>
                  <a:pt x="23926" y="292608"/>
                </a:lnTo>
                <a:lnTo>
                  <a:pt x="215341" y="292608"/>
                </a:lnTo>
                <a:lnTo>
                  <a:pt x="224657" y="290734"/>
                </a:lnTo>
                <a:lnTo>
                  <a:pt x="232262" y="285623"/>
                </a:lnTo>
                <a:lnTo>
                  <a:pt x="237388" y="278034"/>
                </a:lnTo>
                <a:lnTo>
                  <a:pt x="239268" y="268732"/>
                </a:lnTo>
                <a:lnTo>
                  <a:pt x="239268" y="23875"/>
                </a:lnTo>
                <a:lnTo>
                  <a:pt x="237388" y="14573"/>
                </a:lnTo>
                <a:lnTo>
                  <a:pt x="232262" y="6985"/>
                </a:lnTo>
                <a:lnTo>
                  <a:pt x="224657" y="1873"/>
                </a:lnTo>
                <a:lnTo>
                  <a:pt x="21534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2840" y="47523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941" y="229870"/>
            <a:ext cx="960755" cy="267335"/>
            <a:chOff x="805941" y="229870"/>
            <a:chExt cx="960755" cy="267335"/>
          </a:xfrm>
        </p:grpSpPr>
        <p:sp>
          <p:nvSpPr>
            <p:cNvPr id="7" name="object 7"/>
            <p:cNvSpPr/>
            <p:nvPr/>
          </p:nvSpPr>
          <p:spPr>
            <a:xfrm>
              <a:off x="816101" y="240030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5" h="247015">
                  <a:moveTo>
                    <a:pt x="915670" y="0"/>
                  </a:moveTo>
                  <a:lnTo>
                    <a:pt x="24688" y="0"/>
                  </a:lnTo>
                  <a:lnTo>
                    <a:pt x="15076" y="1938"/>
                  </a:lnTo>
                  <a:lnTo>
                    <a:pt x="7229" y="7223"/>
                  </a:lnTo>
                  <a:lnTo>
                    <a:pt x="1939" y="15055"/>
                  </a:lnTo>
                  <a:lnTo>
                    <a:pt x="0" y="24638"/>
                  </a:lnTo>
                  <a:lnTo>
                    <a:pt x="0" y="222250"/>
                  </a:lnTo>
                  <a:lnTo>
                    <a:pt x="1939" y="231832"/>
                  </a:lnTo>
                  <a:lnTo>
                    <a:pt x="7229" y="239664"/>
                  </a:lnTo>
                  <a:lnTo>
                    <a:pt x="15076" y="244949"/>
                  </a:lnTo>
                  <a:lnTo>
                    <a:pt x="24688" y="246887"/>
                  </a:lnTo>
                  <a:lnTo>
                    <a:pt x="915670" y="246887"/>
                  </a:lnTo>
                  <a:lnTo>
                    <a:pt x="925252" y="244949"/>
                  </a:lnTo>
                  <a:lnTo>
                    <a:pt x="933084" y="239664"/>
                  </a:lnTo>
                  <a:lnTo>
                    <a:pt x="938369" y="231832"/>
                  </a:lnTo>
                  <a:lnTo>
                    <a:pt x="940308" y="222250"/>
                  </a:lnTo>
                  <a:lnTo>
                    <a:pt x="940308" y="24638"/>
                  </a:lnTo>
                  <a:lnTo>
                    <a:pt x="938369" y="15055"/>
                  </a:lnTo>
                  <a:lnTo>
                    <a:pt x="933084" y="7223"/>
                  </a:lnTo>
                  <a:lnTo>
                    <a:pt x="925252" y="1938"/>
                  </a:lnTo>
                  <a:lnTo>
                    <a:pt x="91567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6101" y="240030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5" h="247015">
                  <a:moveTo>
                    <a:pt x="0" y="24638"/>
                  </a:moveTo>
                  <a:lnTo>
                    <a:pt x="1939" y="15055"/>
                  </a:lnTo>
                  <a:lnTo>
                    <a:pt x="7229" y="7223"/>
                  </a:lnTo>
                  <a:lnTo>
                    <a:pt x="15076" y="1938"/>
                  </a:lnTo>
                  <a:lnTo>
                    <a:pt x="24688" y="0"/>
                  </a:lnTo>
                  <a:lnTo>
                    <a:pt x="915670" y="0"/>
                  </a:lnTo>
                  <a:lnTo>
                    <a:pt x="925252" y="1938"/>
                  </a:lnTo>
                  <a:lnTo>
                    <a:pt x="933084" y="7223"/>
                  </a:lnTo>
                  <a:lnTo>
                    <a:pt x="938369" y="15055"/>
                  </a:lnTo>
                  <a:lnTo>
                    <a:pt x="940308" y="24638"/>
                  </a:lnTo>
                  <a:lnTo>
                    <a:pt x="940308" y="222250"/>
                  </a:lnTo>
                  <a:lnTo>
                    <a:pt x="938369" y="231832"/>
                  </a:lnTo>
                  <a:lnTo>
                    <a:pt x="933084" y="239664"/>
                  </a:lnTo>
                  <a:lnTo>
                    <a:pt x="925252" y="244949"/>
                  </a:lnTo>
                  <a:lnTo>
                    <a:pt x="915670" y="246887"/>
                  </a:lnTo>
                  <a:lnTo>
                    <a:pt x="24688" y="246887"/>
                  </a:lnTo>
                  <a:lnTo>
                    <a:pt x="15076" y="244949"/>
                  </a:lnTo>
                  <a:lnTo>
                    <a:pt x="7229" y="239664"/>
                  </a:lnTo>
                  <a:lnTo>
                    <a:pt x="1939" y="231832"/>
                  </a:lnTo>
                  <a:lnTo>
                    <a:pt x="0" y="222250"/>
                  </a:lnTo>
                  <a:lnTo>
                    <a:pt x="0" y="2463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6947" y="176276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3095" y="385572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4" h="291465">
                <a:moveTo>
                  <a:pt x="215392" y="0"/>
                </a:moveTo>
                <a:lnTo>
                  <a:pt x="23876" y="0"/>
                </a:lnTo>
                <a:lnTo>
                  <a:pt x="14573" y="1873"/>
                </a:lnTo>
                <a:lnTo>
                  <a:pt x="6985" y="6984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7"/>
                </a:lnTo>
                <a:lnTo>
                  <a:pt x="1873" y="276510"/>
                </a:lnTo>
                <a:lnTo>
                  <a:pt x="6985" y="284099"/>
                </a:lnTo>
                <a:lnTo>
                  <a:pt x="14573" y="289210"/>
                </a:lnTo>
                <a:lnTo>
                  <a:pt x="23876" y="291083"/>
                </a:lnTo>
                <a:lnTo>
                  <a:pt x="215392" y="291083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8" y="267207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4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9798" y="48234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30070" y="237490"/>
            <a:ext cx="960755" cy="266065"/>
            <a:chOff x="1830070" y="237490"/>
            <a:chExt cx="960755" cy="266065"/>
          </a:xfrm>
        </p:grpSpPr>
        <p:sp>
          <p:nvSpPr>
            <p:cNvPr id="13" name="object 13"/>
            <p:cNvSpPr/>
            <p:nvPr/>
          </p:nvSpPr>
          <p:spPr>
            <a:xfrm>
              <a:off x="1840230" y="247650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915796" y="0"/>
                  </a:moveTo>
                  <a:lnTo>
                    <a:pt x="24511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0"/>
                  </a:lnTo>
                  <a:lnTo>
                    <a:pt x="0" y="220852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1" y="245363"/>
                  </a:lnTo>
                  <a:lnTo>
                    <a:pt x="915796" y="245363"/>
                  </a:lnTo>
                  <a:lnTo>
                    <a:pt x="925359" y="243445"/>
                  </a:lnTo>
                  <a:lnTo>
                    <a:pt x="933148" y="238204"/>
                  </a:lnTo>
                  <a:lnTo>
                    <a:pt x="938389" y="230415"/>
                  </a:lnTo>
                  <a:lnTo>
                    <a:pt x="940307" y="220852"/>
                  </a:lnTo>
                  <a:lnTo>
                    <a:pt x="940307" y="24510"/>
                  </a:lnTo>
                  <a:lnTo>
                    <a:pt x="938389" y="14948"/>
                  </a:lnTo>
                  <a:lnTo>
                    <a:pt x="933148" y="7159"/>
                  </a:lnTo>
                  <a:lnTo>
                    <a:pt x="925359" y="1918"/>
                  </a:lnTo>
                  <a:lnTo>
                    <a:pt x="91579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0230" y="247650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24510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1" y="0"/>
                  </a:lnTo>
                  <a:lnTo>
                    <a:pt x="915796" y="0"/>
                  </a:lnTo>
                  <a:lnTo>
                    <a:pt x="925359" y="1918"/>
                  </a:lnTo>
                  <a:lnTo>
                    <a:pt x="933148" y="7159"/>
                  </a:lnTo>
                  <a:lnTo>
                    <a:pt x="938389" y="14948"/>
                  </a:lnTo>
                  <a:lnTo>
                    <a:pt x="940307" y="24510"/>
                  </a:lnTo>
                  <a:lnTo>
                    <a:pt x="940307" y="220852"/>
                  </a:lnTo>
                  <a:lnTo>
                    <a:pt x="938389" y="230415"/>
                  </a:lnTo>
                  <a:lnTo>
                    <a:pt x="933148" y="238204"/>
                  </a:lnTo>
                  <a:lnTo>
                    <a:pt x="925359" y="243445"/>
                  </a:lnTo>
                  <a:lnTo>
                    <a:pt x="915796" y="245363"/>
                  </a:lnTo>
                  <a:lnTo>
                    <a:pt x="24511" y="245363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2"/>
                  </a:lnTo>
                  <a:lnTo>
                    <a:pt x="0" y="2451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51126" y="183642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97223" y="379475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1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4" y="6985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8"/>
                </a:lnTo>
                <a:lnTo>
                  <a:pt x="1873" y="276510"/>
                </a:lnTo>
                <a:lnTo>
                  <a:pt x="6984" y="284099"/>
                </a:lnTo>
                <a:lnTo>
                  <a:pt x="14573" y="289210"/>
                </a:lnTo>
                <a:lnTo>
                  <a:pt x="23875" y="291084"/>
                </a:lnTo>
                <a:lnTo>
                  <a:pt x="215391" y="291084"/>
                </a:lnTo>
                <a:lnTo>
                  <a:pt x="224694" y="289210"/>
                </a:lnTo>
                <a:lnTo>
                  <a:pt x="232283" y="284099"/>
                </a:lnTo>
                <a:lnTo>
                  <a:pt x="237394" y="276510"/>
                </a:lnTo>
                <a:lnTo>
                  <a:pt x="239267" y="267208"/>
                </a:lnTo>
                <a:lnTo>
                  <a:pt x="239267" y="23875"/>
                </a:lnTo>
                <a:lnTo>
                  <a:pt x="237394" y="14573"/>
                </a:lnTo>
                <a:lnTo>
                  <a:pt x="232283" y="6985"/>
                </a:lnTo>
                <a:lnTo>
                  <a:pt x="224694" y="1873"/>
                </a:lnTo>
                <a:lnTo>
                  <a:pt x="21539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33927" y="47625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54198" y="231393"/>
            <a:ext cx="960755" cy="266065"/>
            <a:chOff x="2854198" y="231393"/>
            <a:chExt cx="960755" cy="266065"/>
          </a:xfrm>
        </p:grpSpPr>
        <p:sp>
          <p:nvSpPr>
            <p:cNvPr id="19" name="object 19"/>
            <p:cNvSpPr/>
            <p:nvPr/>
          </p:nvSpPr>
          <p:spPr>
            <a:xfrm>
              <a:off x="2864358" y="241553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915796" y="0"/>
                  </a:moveTo>
                  <a:lnTo>
                    <a:pt x="24511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0" y="220853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1" y="245363"/>
                  </a:lnTo>
                  <a:lnTo>
                    <a:pt x="915796" y="245363"/>
                  </a:lnTo>
                  <a:lnTo>
                    <a:pt x="925359" y="243445"/>
                  </a:lnTo>
                  <a:lnTo>
                    <a:pt x="933148" y="238204"/>
                  </a:lnTo>
                  <a:lnTo>
                    <a:pt x="938389" y="230415"/>
                  </a:lnTo>
                  <a:lnTo>
                    <a:pt x="940307" y="220853"/>
                  </a:lnTo>
                  <a:lnTo>
                    <a:pt x="940307" y="24511"/>
                  </a:lnTo>
                  <a:lnTo>
                    <a:pt x="938389" y="14948"/>
                  </a:lnTo>
                  <a:lnTo>
                    <a:pt x="933148" y="7159"/>
                  </a:lnTo>
                  <a:lnTo>
                    <a:pt x="925359" y="1918"/>
                  </a:lnTo>
                  <a:lnTo>
                    <a:pt x="91579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4358" y="241553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24511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1" y="0"/>
                  </a:lnTo>
                  <a:lnTo>
                    <a:pt x="915796" y="0"/>
                  </a:lnTo>
                  <a:lnTo>
                    <a:pt x="925359" y="1918"/>
                  </a:lnTo>
                  <a:lnTo>
                    <a:pt x="933148" y="7159"/>
                  </a:lnTo>
                  <a:lnTo>
                    <a:pt x="938389" y="14948"/>
                  </a:lnTo>
                  <a:lnTo>
                    <a:pt x="940307" y="24511"/>
                  </a:lnTo>
                  <a:lnTo>
                    <a:pt x="940307" y="220853"/>
                  </a:lnTo>
                  <a:lnTo>
                    <a:pt x="938389" y="230415"/>
                  </a:lnTo>
                  <a:lnTo>
                    <a:pt x="933148" y="238204"/>
                  </a:lnTo>
                  <a:lnTo>
                    <a:pt x="925359" y="243445"/>
                  </a:lnTo>
                  <a:lnTo>
                    <a:pt x="915796" y="245363"/>
                  </a:lnTo>
                  <a:lnTo>
                    <a:pt x="24511" y="245363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3"/>
                  </a:lnTo>
                  <a:lnTo>
                    <a:pt x="0" y="24511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75254" y="177164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2500" y="377952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1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4" y="6985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8"/>
                </a:lnTo>
                <a:lnTo>
                  <a:pt x="1873" y="276510"/>
                </a:lnTo>
                <a:lnTo>
                  <a:pt x="6984" y="284099"/>
                </a:lnTo>
                <a:lnTo>
                  <a:pt x="14573" y="289210"/>
                </a:lnTo>
                <a:lnTo>
                  <a:pt x="23875" y="291084"/>
                </a:lnTo>
                <a:lnTo>
                  <a:pt x="215391" y="291084"/>
                </a:lnTo>
                <a:lnTo>
                  <a:pt x="224694" y="289210"/>
                </a:lnTo>
                <a:lnTo>
                  <a:pt x="232283" y="284099"/>
                </a:lnTo>
                <a:lnTo>
                  <a:pt x="237394" y="276510"/>
                </a:lnTo>
                <a:lnTo>
                  <a:pt x="239267" y="267208"/>
                </a:lnTo>
                <a:lnTo>
                  <a:pt x="239267" y="23875"/>
                </a:lnTo>
                <a:lnTo>
                  <a:pt x="237394" y="14573"/>
                </a:lnTo>
                <a:lnTo>
                  <a:pt x="232283" y="6985"/>
                </a:lnTo>
                <a:lnTo>
                  <a:pt x="224694" y="1873"/>
                </a:lnTo>
                <a:lnTo>
                  <a:pt x="21539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99457" y="47370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19473" y="228345"/>
            <a:ext cx="960755" cy="267335"/>
            <a:chOff x="3919473" y="228345"/>
            <a:chExt cx="960755" cy="267335"/>
          </a:xfrm>
        </p:grpSpPr>
        <p:sp>
          <p:nvSpPr>
            <p:cNvPr id="25" name="object 25"/>
            <p:cNvSpPr/>
            <p:nvPr/>
          </p:nvSpPr>
          <p:spPr>
            <a:xfrm>
              <a:off x="3929633" y="238505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5" h="247015">
                  <a:moveTo>
                    <a:pt x="915669" y="0"/>
                  </a:moveTo>
                  <a:lnTo>
                    <a:pt x="24637" y="0"/>
                  </a:ln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8"/>
                  </a:lnTo>
                  <a:lnTo>
                    <a:pt x="0" y="222250"/>
                  </a:lnTo>
                  <a:lnTo>
                    <a:pt x="1938" y="231832"/>
                  </a:lnTo>
                  <a:lnTo>
                    <a:pt x="7223" y="239664"/>
                  </a:lnTo>
                  <a:lnTo>
                    <a:pt x="15055" y="244949"/>
                  </a:lnTo>
                  <a:lnTo>
                    <a:pt x="24637" y="246888"/>
                  </a:lnTo>
                  <a:lnTo>
                    <a:pt x="915669" y="246888"/>
                  </a:lnTo>
                  <a:lnTo>
                    <a:pt x="925252" y="244949"/>
                  </a:lnTo>
                  <a:lnTo>
                    <a:pt x="933084" y="239664"/>
                  </a:lnTo>
                  <a:lnTo>
                    <a:pt x="938369" y="231832"/>
                  </a:lnTo>
                  <a:lnTo>
                    <a:pt x="940307" y="222250"/>
                  </a:lnTo>
                  <a:lnTo>
                    <a:pt x="940307" y="24638"/>
                  </a:lnTo>
                  <a:lnTo>
                    <a:pt x="938369" y="15055"/>
                  </a:lnTo>
                  <a:lnTo>
                    <a:pt x="933084" y="7223"/>
                  </a:lnTo>
                  <a:lnTo>
                    <a:pt x="925252" y="1938"/>
                  </a:lnTo>
                  <a:lnTo>
                    <a:pt x="91566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9633" y="238505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5" h="247015">
                  <a:moveTo>
                    <a:pt x="0" y="24638"/>
                  </a:moveTo>
                  <a:lnTo>
                    <a:pt x="1938" y="15055"/>
                  </a:lnTo>
                  <a:lnTo>
                    <a:pt x="7223" y="7223"/>
                  </a:lnTo>
                  <a:lnTo>
                    <a:pt x="15055" y="1938"/>
                  </a:lnTo>
                  <a:lnTo>
                    <a:pt x="24637" y="0"/>
                  </a:lnTo>
                  <a:lnTo>
                    <a:pt x="915669" y="0"/>
                  </a:lnTo>
                  <a:lnTo>
                    <a:pt x="925252" y="1938"/>
                  </a:lnTo>
                  <a:lnTo>
                    <a:pt x="933084" y="7223"/>
                  </a:lnTo>
                  <a:lnTo>
                    <a:pt x="938369" y="15055"/>
                  </a:lnTo>
                  <a:lnTo>
                    <a:pt x="940307" y="24638"/>
                  </a:lnTo>
                  <a:lnTo>
                    <a:pt x="940307" y="222250"/>
                  </a:lnTo>
                  <a:lnTo>
                    <a:pt x="938369" y="231832"/>
                  </a:lnTo>
                  <a:lnTo>
                    <a:pt x="933084" y="239664"/>
                  </a:lnTo>
                  <a:lnTo>
                    <a:pt x="925252" y="244949"/>
                  </a:lnTo>
                  <a:lnTo>
                    <a:pt x="915669" y="246888"/>
                  </a:lnTo>
                  <a:lnTo>
                    <a:pt x="24637" y="246888"/>
                  </a:lnTo>
                  <a:lnTo>
                    <a:pt x="15055" y="244949"/>
                  </a:lnTo>
                  <a:lnTo>
                    <a:pt x="7223" y="239664"/>
                  </a:lnTo>
                  <a:lnTo>
                    <a:pt x="1938" y="231832"/>
                  </a:lnTo>
                  <a:lnTo>
                    <a:pt x="0" y="222250"/>
                  </a:lnTo>
                  <a:lnTo>
                    <a:pt x="0" y="24638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40784" y="175006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00344" y="368808"/>
            <a:ext cx="238125" cy="291465"/>
          </a:xfrm>
          <a:custGeom>
            <a:avLst/>
            <a:gdLst/>
            <a:ahLst/>
            <a:cxnLst/>
            <a:rect l="l" t="t" r="r" b="b"/>
            <a:pathLst>
              <a:path w="238125" h="291465">
                <a:moveTo>
                  <a:pt x="213994" y="0"/>
                </a:moveTo>
                <a:lnTo>
                  <a:pt x="23748" y="0"/>
                </a:lnTo>
                <a:lnTo>
                  <a:pt x="14519" y="1871"/>
                </a:lnTo>
                <a:lnTo>
                  <a:pt x="6969" y="6969"/>
                </a:lnTo>
                <a:lnTo>
                  <a:pt x="1871" y="14519"/>
                </a:lnTo>
                <a:lnTo>
                  <a:pt x="0" y="23749"/>
                </a:lnTo>
                <a:lnTo>
                  <a:pt x="0" y="267334"/>
                </a:lnTo>
                <a:lnTo>
                  <a:pt x="1871" y="276564"/>
                </a:lnTo>
                <a:lnTo>
                  <a:pt x="6969" y="284114"/>
                </a:lnTo>
                <a:lnTo>
                  <a:pt x="14519" y="289212"/>
                </a:lnTo>
                <a:lnTo>
                  <a:pt x="23748" y="291083"/>
                </a:lnTo>
                <a:lnTo>
                  <a:pt x="213994" y="291083"/>
                </a:lnTo>
                <a:lnTo>
                  <a:pt x="223224" y="289212"/>
                </a:lnTo>
                <a:lnTo>
                  <a:pt x="230774" y="284114"/>
                </a:lnTo>
                <a:lnTo>
                  <a:pt x="235872" y="276564"/>
                </a:lnTo>
                <a:lnTo>
                  <a:pt x="237743" y="267334"/>
                </a:lnTo>
                <a:lnTo>
                  <a:pt x="237743" y="23749"/>
                </a:lnTo>
                <a:lnTo>
                  <a:pt x="235872" y="14519"/>
                </a:lnTo>
                <a:lnTo>
                  <a:pt x="230774" y="6969"/>
                </a:lnTo>
                <a:lnTo>
                  <a:pt x="223224" y="1871"/>
                </a:lnTo>
                <a:lnTo>
                  <a:pt x="21399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36411" y="46520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57317" y="220725"/>
            <a:ext cx="960755" cy="266065"/>
            <a:chOff x="4957317" y="220725"/>
            <a:chExt cx="960755" cy="266065"/>
          </a:xfrm>
        </p:grpSpPr>
        <p:sp>
          <p:nvSpPr>
            <p:cNvPr id="31" name="object 31"/>
            <p:cNvSpPr/>
            <p:nvPr/>
          </p:nvSpPr>
          <p:spPr>
            <a:xfrm>
              <a:off x="4967477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915797" y="0"/>
                  </a:moveTo>
                  <a:lnTo>
                    <a:pt x="24511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0" y="220853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1" y="245364"/>
                  </a:lnTo>
                  <a:lnTo>
                    <a:pt x="915797" y="245364"/>
                  </a:lnTo>
                  <a:lnTo>
                    <a:pt x="925359" y="243445"/>
                  </a:lnTo>
                  <a:lnTo>
                    <a:pt x="933148" y="238204"/>
                  </a:lnTo>
                  <a:lnTo>
                    <a:pt x="938389" y="230415"/>
                  </a:lnTo>
                  <a:lnTo>
                    <a:pt x="940308" y="220853"/>
                  </a:lnTo>
                  <a:lnTo>
                    <a:pt x="940308" y="24511"/>
                  </a:lnTo>
                  <a:lnTo>
                    <a:pt x="938389" y="14948"/>
                  </a:lnTo>
                  <a:lnTo>
                    <a:pt x="933148" y="7159"/>
                  </a:lnTo>
                  <a:lnTo>
                    <a:pt x="925359" y="1918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67477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24511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1" y="0"/>
                  </a:lnTo>
                  <a:lnTo>
                    <a:pt x="915797" y="0"/>
                  </a:lnTo>
                  <a:lnTo>
                    <a:pt x="925359" y="1918"/>
                  </a:lnTo>
                  <a:lnTo>
                    <a:pt x="933148" y="7159"/>
                  </a:lnTo>
                  <a:lnTo>
                    <a:pt x="938389" y="14948"/>
                  </a:lnTo>
                  <a:lnTo>
                    <a:pt x="940308" y="24511"/>
                  </a:lnTo>
                  <a:lnTo>
                    <a:pt x="940308" y="220853"/>
                  </a:lnTo>
                  <a:lnTo>
                    <a:pt x="938389" y="230415"/>
                  </a:lnTo>
                  <a:lnTo>
                    <a:pt x="933148" y="238204"/>
                  </a:lnTo>
                  <a:lnTo>
                    <a:pt x="925359" y="243445"/>
                  </a:lnTo>
                  <a:lnTo>
                    <a:pt x="915797" y="245364"/>
                  </a:lnTo>
                  <a:lnTo>
                    <a:pt x="24511" y="245364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3"/>
                  </a:lnTo>
                  <a:lnTo>
                    <a:pt x="0" y="24511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77739" y="166496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47331" y="368808"/>
            <a:ext cx="238125" cy="291465"/>
          </a:xfrm>
          <a:custGeom>
            <a:avLst/>
            <a:gdLst/>
            <a:ahLst/>
            <a:cxnLst/>
            <a:rect l="l" t="t" r="r" b="b"/>
            <a:pathLst>
              <a:path w="238125" h="291465">
                <a:moveTo>
                  <a:pt x="213995" y="0"/>
                </a:moveTo>
                <a:lnTo>
                  <a:pt x="23749" y="0"/>
                </a:lnTo>
                <a:lnTo>
                  <a:pt x="14519" y="1871"/>
                </a:lnTo>
                <a:lnTo>
                  <a:pt x="6969" y="6969"/>
                </a:lnTo>
                <a:lnTo>
                  <a:pt x="1871" y="14519"/>
                </a:lnTo>
                <a:lnTo>
                  <a:pt x="0" y="23749"/>
                </a:lnTo>
                <a:lnTo>
                  <a:pt x="0" y="267334"/>
                </a:lnTo>
                <a:lnTo>
                  <a:pt x="1871" y="276564"/>
                </a:lnTo>
                <a:lnTo>
                  <a:pt x="6969" y="284114"/>
                </a:lnTo>
                <a:lnTo>
                  <a:pt x="14519" y="289212"/>
                </a:lnTo>
                <a:lnTo>
                  <a:pt x="23749" y="291083"/>
                </a:lnTo>
                <a:lnTo>
                  <a:pt x="213995" y="291083"/>
                </a:lnTo>
                <a:lnTo>
                  <a:pt x="223224" y="289212"/>
                </a:lnTo>
                <a:lnTo>
                  <a:pt x="230774" y="284114"/>
                </a:lnTo>
                <a:lnTo>
                  <a:pt x="235872" y="276564"/>
                </a:lnTo>
                <a:lnTo>
                  <a:pt x="237744" y="267334"/>
                </a:lnTo>
                <a:lnTo>
                  <a:pt x="237744" y="23749"/>
                </a:lnTo>
                <a:lnTo>
                  <a:pt x="235872" y="14519"/>
                </a:lnTo>
                <a:lnTo>
                  <a:pt x="230774" y="6969"/>
                </a:lnTo>
                <a:lnTo>
                  <a:pt x="223224" y="1871"/>
                </a:lnTo>
                <a:lnTo>
                  <a:pt x="21399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50506" y="472821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Verdana"/>
                <a:cs typeface="Verdana"/>
              </a:rPr>
              <a:t>9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04305" y="220725"/>
            <a:ext cx="960755" cy="266065"/>
            <a:chOff x="6004305" y="220725"/>
            <a:chExt cx="960755" cy="266065"/>
          </a:xfrm>
        </p:grpSpPr>
        <p:sp>
          <p:nvSpPr>
            <p:cNvPr id="37" name="object 37"/>
            <p:cNvSpPr/>
            <p:nvPr/>
          </p:nvSpPr>
          <p:spPr>
            <a:xfrm>
              <a:off x="6014465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5">
                  <a:moveTo>
                    <a:pt x="915797" y="0"/>
                  </a:moveTo>
                  <a:lnTo>
                    <a:pt x="24511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0" y="220853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1" y="245364"/>
                  </a:lnTo>
                  <a:lnTo>
                    <a:pt x="915797" y="245364"/>
                  </a:lnTo>
                  <a:lnTo>
                    <a:pt x="925359" y="243445"/>
                  </a:lnTo>
                  <a:lnTo>
                    <a:pt x="933148" y="238204"/>
                  </a:lnTo>
                  <a:lnTo>
                    <a:pt x="938389" y="230415"/>
                  </a:lnTo>
                  <a:lnTo>
                    <a:pt x="940308" y="220853"/>
                  </a:lnTo>
                  <a:lnTo>
                    <a:pt x="940308" y="24511"/>
                  </a:lnTo>
                  <a:lnTo>
                    <a:pt x="938389" y="14948"/>
                  </a:lnTo>
                  <a:lnTo>
                    <a:pt x="933148" y="7159"/>
                  </a:lnTo>
                  <a:lnTo>
                    <a:pt x="925359" y="1918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4465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5">
                  <a:moveTo>
                    <a:pt x="0" y="24511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1" y="0"/>
                  </a:lnTo>
                  <a:lnTo>
                    <a:pt x="915797" y="0"/>
                  </a:lnTo>
                  <a:lnTo>
                    <a:pt x="925359" y="1918"/>
                  </a:lnTo>
                  <a:lnTo>
                    <a:pt x="933148" y="7159"/>
                  </a:lnTo>
                  <a:lnTo>
                    <a:pt x="938389" y="14948"/>
                  </a:lnTo>
                  <a:lnTo>
                    <a:pt x="940308" y="24511"/>
                  </a:lnTo>
                  <a:lnTo>
                    <a:pt x="940308" y="220853"/>
                  </a:lnTo>
                  <a:lnTo>
                    <a:pt x="938389" y="230415"/>
                  </a:lnTo>
                  <a:lnTo>
                    <a:pt x="933148" y="238204"/>
                  </a:lnTo>
                  <a:lnTo>
                    <a:pt x="925359" y="243445"/>
                  </a:lnTo>
                  <a:lnTo>
                    <a:pt x="915797" y="245364"/>
                  </a:lnTo>
                  <a:lnTo>
                    <a:pt x="24511" y="245364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3"/>
                  </a:lnTo>
                  <a:lnTo>
                    <a:pt x="0" y="24511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25361" y="166496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88223" y="359663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2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5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8"/>
                </a:lnTo>
                <a:lnTo>
                  <a:pt x="1873" y="276510"/>
                </a:lnTo>
                <a:lnTo>
                  <a:pt x="6985" y="284099"/>
                </a:lnTo>
                <a:lnTo>
                  <a:pt x="14573" y="289210"/>
                </a:lnTo>
                <a:lnTo>
                  <a:pt x="23875" y="291084"/>
                </a:lnTo>
                <a:lnTo>
                  <a:pt x="215392" y="291084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8" y="267208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5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35900" y="46304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Verdana"/>
                <a:cs typeface="Verdana"/>
              </a:rPr>
              <a:t>11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45197" y="210058"/>
            <a:ext cx="960755" cy="267335"/>
            <a:chOff x="7045197" y="210058"/>
            <a:chExt cx="960755" cy="267335"/>
          </a:xfrm>
        </p:grpSpPr>
        <p:sp>
          <p:nvSpPr>
            <p:cNvPr id="43" name="object 43"/>
            <p:cNvSpPr/>
            <p:nvPr/>
          </p:nvSpPr>
          <p:spPr>
            <a:xfrm>
              <a:off x="7055357" y="220218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915670" y="0"/>
                  </a:moveTo>
                  <a:lnTo>
                    <a:pt x="24638" y="0"/>
                  </a:ln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0" y="222249"/>
                  </a:lnTo>
                  <a:lnTo>
                    <a:pt x="1938" y="231832"/>
                  </a:lnTo>
                  <a:lnTo>
                    <a:pt x="7223" y="239664"/>
                  </a:lnTo>
                  <a:lnTo>
                    <a:pt x="15055" y="244949"/>
                  </a:lnTo>
                  <a:lnTo>
                    <a:pt x="24638" y="246887"/>
                  </a:lnTo>
                  <a:lnTo>
                    <a:pt x="915670" y="246887"/>
                  </a:lnTo>
                  <a:lnTo>
                    <a:pt x="925252" y="244949"/>
                  </a:lnTo>
                  <a:lnTo>
                    <a:pt x="933084" y="239664"/>
                  </a:lnTo>
                  <a:lnTo>
                    <a:pt x="938369" y="231832"/>
                  </a:lnTo>
                  <a:lnTo>
                    <a:pt x="940308" y="222249"/>
                  </a:lnTo>
                  <a:lnTo>
                    <a:pt x="940308" y="24637"/>
                  </a:lnTo>
                  <a:lnTo>
                    <a:pt x="938369" y="15055"/>
                  </a:lnTo>
                  <a:lnTo>
                    <a:pt x="933084" y="7223"/>
                  </a:lnTo>
                  <a:lnTo>
                    <a:pt x="925252" y="1938"/>
                  </a:lnTo>
                  <a:lnTo>
                    <a:pt x="91567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5357" y="220218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0" y="24637"/>
                  </a:moveTo>
                  <a:lnTo>
                    <a:pt x="1938" y="15055"/>
                  </a:lnTo>
                  <a:lnTo>
                    <a:pt x="7223" y="7223"/>
                  </a:lnTo>
                  <a:lnTo>
                    <a:pt x="15055" y="1938"/>
                  </a:lnTo>
                  <a:lnTo>
                    <a:pt x="24638" y="0"/>
                  </a:lnTo>
                  <a:lnTo>
                    <a:pt x="915670" y="0"/>
                  </a:lnTo>
                  <a:lnTo>
                    <a:pt x="925252" y="1938"/>
                  </a:lnTo>
                  <a:lnTo>
                    <a:pt x="933084" y="7223"/>
                  </a:lnTo>
                  <a:lnTo>
                    <a:pt x="938369" y="15055"/>
                  </a:lnTo>
                  <a:lnTo>
                    <a:pt x="940308" y="24637"/>
                  </a:lnTo>
                  <a:lnTo>
                    <a:pt x="940308" y="222249"/>
                  </a:lnTo>
                  <a:lnTo>
                    <a:pt x="938369" y="231832"/>
                  </a:lnTo>
                  <a:lnTo>
                    <a:pt x="933084" y="239664"/>
                  </a:lnTo>
                  <a:lnTo>
                    <a:pt x="925252" y="244949"/>
                  </a:lnTo>
                  <a:lnTo>
                    <a:pt x="915670" y="246887"/>
                  </a:lnTo>
                  <a:lnTo>
                    <a:pt x="24638" y="246887"/>
                  </a:lnTo>
                  <a:lnTo>
                    <a:pt x="15055" y="244949"/>
                  </a:lnTo>
                  <a:lnTo>
                    <a:pt x="7223" y="239664"/>
                  </a:lnTo>
                  <a:lnTo>
                    <a:pt x="1938" y="231832"/>
                  </a:lnTo>
                  <a:lnTo>
                    <a:pt x="0" y="222249"/>
                  </a:lnTo>
                  <a:lnTo>
                    <a:pt x="0" y="24637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66761" y="156463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Verdana"/>
                <a:cs typeface="Verdana"/>
              </a:rPr>
              <a:t>P4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10828" y="368808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2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4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7"/>
                </a:lnTo>
                <a:lnTo>
                  <a:pt x="1873" y="276510"/>
                </a:lnTo>
                <a:lnTo>
                  <a:pt x="6985" y="284099"/>
                </a:lnTo>
                <a:lnTo>
                  <a:pt x="14573" y="289210"/>
                </a:lnTo>
                <a:lnTo>
                  <a:pt x="23875" y="291083"/>
                </a:lnTo>
                <a:lnTo>
                  <a:pt x="215392" y="291083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8" y="267207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4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858250" y="47282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Verdana"/>
                <a:cs typeface="Verdana"/>
              </a:rPr>
              <a:t>17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68056" y="220979"/>
            <a:ext cx="960119" cy="265430"/>
            <a:chOff x="8068056" y="220979"/>
            <a:chExt cx="960119" cy="265430"/>
          </a:xfrm>
        </p:grpSpPr>
        <p:sp>
          <p:nvSpPr>
            <p:cNvPr id="49" name="object 49"/>
            <p:cNvSpPr/>
            <p:nvPr/>
          </p:nvSpPr>
          <p:spPr>
            <a:xfrm>
              <a:off x="8077962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5">
                  <a:moveTo>
                    <a:pt x="915797" y="0"/>
                  </a:moveTo>
                  <a:lnTo>
                    <a:pt x="24511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0" y="220853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1" y="245364"/>
                  </a:lnTo>
                  <a:lnTo>
                    <a:pt x="915797" y="245364"/>
                  </a:lnTo>
                  <a:lnTo>
                    <a:pt x="925306" y="243445"/>
                  </a:lnTo>
                  <a:lnTo>
                    <a:pt x="933100" y="238204"/>
                  </a:lnTo>
                  <a:lnTo>
                    <a:pt x="938371" y="230415"/>
                  </a:lnTo>
                  <a:lnTo>
                    <a:pt x="940308" y="220853"/>
                  </a:lnTo>
                  <a:lnTo>
                    <a:pt x="940308" y="24511"/>
                  </a:lnTo>
                  <a:lnTo>
                    <a:pt x="938371" y="14948"/>
                  </a:lnTo>
                  <a:lnTo>
                    <a:pt x="933100" y="7159"/>
                  </a:lnTo>
                  <a:lnTo>
                    <a:pt x="925306" y="1918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77962" y="2308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5">
                  <a:moveTo>
                    <a:pt x="0" y="24511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1" y="0"/>
                  </a:lnTo>
                  <a:lnTo>
                    <a:pt x="915797" y="0"/>
                  </a:lnTo>
                  <a:lnTo>
                    <a:pt x="925306" y="1918"/>
                  </a:lnTo>
                  <a:lnTo>
                    <a:pt x="933100" y="7159"/>
                  </a:lnTo>
                  <a:lnTo>
                    <a:pt x="938371" y="14948"/>
                  </a:lnTo>
                  <a:lnTo>
                    <a:pt x="940308" y="24511"/>
                  </a:lnTo>
                  <a:lnTo>
                    <a:pt x="940308" y="220853"/>
                  </a:lnTo>
                  <a:lnTo>
                    <a:pt x="938371" y="230415"/>
                  </a:lnTo>
                  <a:lnTo>
                    <a:pt x="933100" y="238204"/>
                  </a:lnTo>
                  <a:lnTo>
                    <a:pt x="925306" y="243445"/>
                  </a:lnTo>
                  <a:lnTo>
                    <a:pt x="915797" y="245364"/>
                  </a:lnTo>
                  <a:lnTo>
                    <a:pt x="24511" y="245364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3"/>
                  </a:lnTo>
                  <a:lnTo>
                    <a:pt x="0" y="24511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390381" y="170764"/>
            <a:ext cx="318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Verdana"/>
                <a:cs typeface="Verdana"/>
              </a:rPr>
              <a:t>P7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670035" y="1175003"/>
            <a:ext cx="238125" cy="291465"/>
          </a:xfrm>
          <a:custGeom>
            <a:avLst/>
            <a:gdLst/>
            <a:ahLst/>
            <a:cxnLst/>
            <a:rect l="l" t="t" r="r" b="b"/>
            <a:pathLst>
              <a:path w="238125" h="291465">
                <a:moveTo>
                  <a:pt x="213995" y="0"/>
                </a:moveTo>
                <a:lnTo>
                  <a:pt x="23749" y="0"/>
                </a:lnTo>
                <a:lnTo>
                  <a:pt x="14519" y="1871"/>
                </a:lnTo>
                <a:lnTo>
                  <a:pt x="6969" y="6969"/>
                </a:lnTo>
                <a:lnTo>
                  <a:pt x="1871" y="14519"/>
                </a:lnTo>
                <a:lnTo>
                  <a:pt x="0" y="23749"/>
                </a:lnTo>
                <a:lnTo>
                  <a:pt x="0" y="267335"/>
                </a:lnTo>
                <a:lnTo>
                  <a:pt x="1871" y="276564"/>
                </a:lnTo>
                <a:lnTo>
                  <a:pt x="6969" y="284114"/>
                </a:lnTo>
                <a:lnTo>
                  <a:pt x="14519" y="289212"/>
                </a:lnTo>
                <a:lnTo>
                  <a:pt x="23749" y="291084"/>
                </a:lnTo>
                <a:lnTo>
                  <a:pt x="213995" y="291084"/>
                </a:lnTo>
                <a:lnTo>
                  <a:pt x="223224" y="289212"/>
                </a:lnTo>
                <a:lnTo>
                  <a:pt x="230774" y="284114"/>
                </a:lnTo>
                <a:lnTo>
                  <a:pt x="235872" y="276564"/>
                </a:lnTo>
                <a:lnTo>
                  <a:pt x="237744" y="267335"/>
                </a:lnTo>
                <a:lnTo>
                  <a:pt x="237744" y="23749"/>
                </a:lnTo>
                <a:lnTo>
                  <a:pt x="235872" y="14519"/>
                </a:lnTo>
                <a:lnTo>
                  <a:pt x="230774" y="6969"/>
                </a:lnTo>
                <a:lnTo>
                  <a:pt x="223224" y="1871"/>
                </a:lnTo>
                <a:lnTo>
                  <a:pt x="21399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602726" y="127571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827009" y="1025397"/>
            <a:ext cx="960755" cy="267335"/>
            <a:chOff x="7827009" y="1025397"/>
            <a:chExt cx="960755" cy="267335"/>
          </a:xfrm>
        </p:grpSpPr>
        <p:sp>
          <p:nvSpPr>
            <p:cNvPr id="55" name="object 55"/>
            <p:cNvSpPr/>
            <p:nvPr/>
          </p:nvSpPr>
          <p:spPr>
            <a:xfrm>
              <a:off x="7837169" y="1035557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915670" y="0"/>
                  </a:moveTo>
                  <a:lnTo>
                    <a:pt x="24637" y="0"/>
                  </a:ln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0" y="222250"/>
                  </a:lnTo>
                  <a:lnTo>
                    <a:pt x="1938" y="231832"/>
                  </a:lnTo>
                  <a:lnTo>
                    <a:pt x="7223" y="239664"/>
                  </a:lnTo>
                  <a:lnTo>
                    <a:pt x="15055" y="244949"/>
                  </a:lnTo>
                  <a:lnTo>
                    <a:pt x="24637" y="246887"/>
                  </a:lnTo>
                  <a:lnTo>
                    <a:pt x="915670" y="246887"/>
                  </a:lnTo>
                  <a:lnTo>
                    <a:pt x="925252" y="244949"/>
                  </a:lnTo>
                  <a:lnTo>
                    <a:pt x="933084" y="239664"/>
                  </a:lnTo>
                  <a:lnTo>
                    <a:pt x="938369" y="231832"/>
                  </a:lnTo>
                  <a:lnTo>
                    <a:pt x="940307" y="222250"/>
                  </a:lnTo>
                  <a:lnTo>
                    <a:pt x="940307" y="24637"/>
                  </a:lnTo>
                  <a:lnTo>
                    <a:pt x="938369" y="15055"/>
                  </a:lnTo>
                  <a:lnTo>
                    <a:pt x="933084" y="7223"/>
                  </a:lnTo>
                  <a:lnTo>
                    <a:pt x="925252" y="1938"/>
                  </a:lnTo>
                  <a:lnTo>
                    <a:pt x="91567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37169" y="1035557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0" y="24637"/>
                  </a:moveTo>
                  <a:lnTo>
                    <a:pt x="1938" y="15055"/>
                  </a:lnTo>
                  <a:lnTo>
                    <a:pt x="7223" y="7223"/>
                  </a:lnTo>
                  <a:lnTo>
                    <a:pt x="15055" y="1938"/>
                  </a:lnTo>
                  <a:lnTo>
                    <a:pt x="24637" y="0"/>
                  </a:lnTo>
                  <a:lnTo>
                    <a:pt x="915670" y="0"/>
                  </a:lnTo>
                  <a:lnTo>
                    <a:pt x="925252" y="1938"/>
                  </a:lnTo>
                  <a:lnTo>
                    <a:pt x="933084" y="7223"/>
                  </a:lnTo>
                  <a:lnTo>
                    <a:pt x="938369" y="15055"/>
                  </a:lnTo>
                  <a:lnTo>
                    <a:pt x="940307" y="24637"/>
                  </a:lnTo>
                  <a:lnTo>
                    <a:pt x="940307" y="222250"/>
                  </a:lnTo>
                  <a:lnTo>
                    <a:pt x="938369" y="231832"/>
                  </a:lnTo>
                  <a:lnTo>
                    <a:pt x="933084" y="239664"/>
                  </a:lnTo>
                  <a:lnTo>
                    <a:pt x="925252" y="244949"/>
                  </a:lnTo>
                  <a:lnTo>
                    <a:pt x="915670" y="246887"/>
                  </a:lnTo>
                  <a:lnTo>
                    <a:pt x="24637" y="246887"/>
                  </a:lnTo>
                  <a:lnTo>
                    <a:pt x="15055" y="244949"/>
                  </a:lnTo>
                  <a:lnTo>
                    <a:pt x="7223" y="239664"/>
                  </a:lnTo>
                  <a:lnTo>
                    <a:pt x="1938" y="231832"/>
                  </a:lnTo>
                  <a:lnTo>
                    <a:pt x="0" y="222250"/>
                  </a:lnTo>
                  <a:lnTo>
                    <a:pt x="0" y="24637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147684" y="972057"/>
            <a:ext cx="31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Verdana"/>
                <a:cs typeface="Verdana"/>
              </a:rPr>
              <a:t>P5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744456" y="1170432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2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4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7"/>
                </a:lnTo>
                <a:lnTo>
                  <a:pt x="1873" y="276510"/>
                </a:lnTo>
                <a:lnTo>
                  <a:pt x="6985" y="284099"/>
                </a:lnTo>
                <a:lnTo>
                  <a:pt x="14573" y="289210"/>
                </a:lnTo>
                <a:lnTo>
                  <a:pt x="23875" y="291083"/>
                </a:lnTo>
                <a:lnTo>
                  <a:pt x="215392" y="291083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8" y="267207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4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691878" y="127419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901430" y="1020825"/>
            <a:ext cx="960755" cy="267335"/>
            <a:chOff x="8901430" y="1020825"/>
            <a:chExt cx="960755" cy="267335"/>
          </a:xfrm>
        </p:grpSpPr>
        <p:sp>
          <p:nvSpPr>
            <p:cNvPr id="61" name="object 61"/>
            <p:cNvSpPr/>
            <p:nvPr/>
          </p:nvSpPr>
          <p:spPr>
            <a:xfrm>
              <a:off x="8911590" y="1030985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915669" y="0"/>
                  </a:moveTo>
                  <a:lnTo>
                    <a:pt x="24637" y="0"/>
                  </a:lnTo>
                  <a:lnTo>
                    <a:pt x="15055" y="1938"/>
                  </a:lnTo>
                  <a:lnTo>
                    <a:pt x="7223" y="7223"/>
                  </a:lnTo>
                  <a:lnTo>
                    <a:pt x="1938" y="15055"/>
                  </a:lnTo>
                  <a:lnTo>
                    <a:pt x="0" y="24637"/>
                  </a:lnTo>
                  <a:lnTo>
                    <a:pt x="0" y="222250"/>
                  </a:lnTo>
                  <a:lnTo>
                    <a:pt x="1938" y="231832"/>
                  </a:lnTo>
                  <a:lnTo>
                    <a:pt x="7223" y="239664"/>
                  </a:lnTo>
                  <a:lnTo>
                    <a:pt x="15055" y="244949"/>
                  </a:lnTo>
                  <a:lnTo>
                    <a:pt x="24637" y="246887"/>
                  </a:lnTo>
                  <a:lnTo>
                    <a:pt x="915669" y="246887"/>
                  </a:lnTo>
                  <a:lnTo>
                    <a:pt x="925252" y="244949"/>
                  </a:lnTo>
                  <a:lnTo>
                    <a:pt x="933084" y="239664"/>
                  </a:lnTo>
                  <a:lnTo>
                    <a:pt x="938369" y="231832"/>
                  </a:lnTo>
                  <a:lnTo>
                    <a:pt x="940307" y="222250"/>
                  </a:lnTo>
                  <a:lnTo>
                    <a:pt x="940307" y="24637"/>
                  </a:lnTo>
                  <a:lnTo>
                    <a:pt x="938369" y="15055"/>
                  </a:lnTo>
                  <a:lnTo>
                    <a:pt x="933084" y="7223"/>
                  </a:lnTo>
                  <a:lnTo>
                    <a:pt x="925252" y="1938"/>
                  </a:lnTo>
                  <a:lnTo>
                    <a:pt x="91566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1590" y="1030985"/>
              <a:ext cx="940435" cy="247015"/>
            </a:xfrm>
            <a:custGeom>
              <a:avLst/>
              <a:gdLst/>
              <a:ahLst/>
              <a:cxnLst/>
              <a:rect l="l" t="t" r="r" b="b"/>
              <a:pathLst>
                <a:path w="940434" h="247015">
                  <a:moveTo>
                    <a:pt x="0" y="24637"/>
                  </a:moveTo>
                  <a:lnTo>
                    <a:pt x="1938" y="15055"/>
                  </a:lnTo>
                  <a:lnTo>
                    <a:pt x="7223" y="7223"/>
                  </a:lnTo>
                  <a:lnTo>
                    <a:pt x="15055" y="1938"/>
                  </a:lnTo>
                  <a:lnTo>
                    <a:pt x="24637" y="0"/>
                  </a:lnTo>
                  <a:lnTo>
                    <a:pt x="915669" y="0"/>
                  </a:lnTo>
                  <a:lnTo>
                    <a:pt x="925252" y="1938"/>
                  </a:lnTo>
                  <a:lnTo>
                    <a:pt x="933084" y="7223"/>
                  </a:lnTo>
                  <a:lnTo>
                    <a:pt x="938369" y="15055"/>
                  </a:lnTo>
                  <a:lnTo>
                    <a:pt x="940307" y="24637"/>
                  </a:lnTo>
                  <a:lnTo>
                    <a:pt x="940307" y="222250"/>
                  </a:lnTo>
                  <a:lnTo>
                    <a:pt x="938369" y="231832"/>
                  </a:lnTo>
                  <a:lnTo>
                    <a:pt x="933084" y="239664"/>
                  </a:lnTo>
                  <a:lnTo>
                    <a:pt x="925252" y="244949"/>
                  </a:lnTo>
                  <a:lnTo>
                    <a:pt x="915669" y="246887"/>
                  </a:lnTo>
                  <a:lnTo>
                    <a:pt x="24637" y="246887"/>
                  </a:lnTo>
                  <a:lnTo>
                    <a:pt x="15055" y="244949"/>
                  </a:lnTo>
                  <a:lnTo>
                    <a:pt x="7223" y="239664"/>
                  </a:lnTo>
                  <a:lnTo>
                    <a:pt x="1938" y="231832"/>
                  </a:lnTo>
                  <a:lnTo>
                    <a:pt x="0" y="222250"/>
                  </a:lnTo>
                  <a:lnTo>
                    <a:pt x="0" y="24637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222740" y="967486"/>
            <a:ext cx="31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Verdana"/>
                <a:cs typeface="Verdana"/>
              </a:rPr>
              <a:t>P3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800588" y="1168908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1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4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7"/>
                </a:lnTo>
                <a:lnTo>
                  <a:pt x="1873" y="276510"/>
                </a:lnTo>
                <a:lnTo>
                  <a:pt x="6984" y="284099"/>
                </a:lnTo>
                <a:lnTo>
                  <a:pt x="14573" y="289210"/>
                </a:lnTo>
                <a:lnTo>
                  <a:pt x="23875" y="291083"/>
                </a:lnTo>
                <a:lnTo>
                  <a:pt x="215391" y="291083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7" y="267207"/>
                </a:lnTo>
                <a:lnTo>
                  <a:pt x="239267" y="23875"/>
                </a:lnTo>
                <a:lnTo>
                  <a:pt x="237394" y="14573"/>
                </a:lnTo>
                <a:lnTo>
                  <a:pt x="232282" y="6984"/>
                </a:lnTo>
                <a:lnTo>
                  <a:pt x="224694" y="1873"/>
                </a:lnTo>
                <a:lnTo>
                  <a:pt x="21539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0748009" y="127236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Verdana"/>
                <a:cs typeface="Verdana"/>
              </a:rPr>
              <a:t>21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957561" y="1020825"/>
            <a:ext cx="960755" cy="266065"/>
            <a:chOff x="9957561" y="1020825"/>
            <a:chExt cx="960755" cy="266065"/>
          </a:xfrm>
        </p:grpSpPr>
        <p:sp>
          <p:nvSpPr>
            <p:cNvPr id="67" name="object 67"/>
            <p:cNvSpPr/>
            <p:nvPr/>
          </p:nvSpPr>
          <p:spPr>
            <a:xfrm>
              <a:off x="9967721" y="10309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4">
                  <a:moveTo>
                    <a:pt x="915797" y="0"/>
                  </a:moveTo>
                  <a:lnTo>
                    <a:pt x="24510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1"/>
                  </a:lnTo>
                  <a:lnTo>
                    <a:pt x="0" y="220852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0" y="245363"/>
                  </a:lnTo>
                  <a:lnTo>
                    <a:pt x="915797" y="245363"/>
                  </a:lnTo>
                  <a:lnTo>
                    <a:pt x="925306" y="243445"/>
                  </a:lnTo>
                  <a:lnTo>
                    <a:pt x="933100" y="238204"/>
                  </a:lnTo>
                  <a:lnTo>
                    <a:pt x="938371" y="230415"/>
                  </a:lnTo>
                  <a:lnTo>
                    <a:pt x="940307" y="220852"/>
                  </a:lnTo>
                  <a:lnTo>
                    <a:pt x="940307" y="24511"/>
                  </a:lnTo>
                  <a:lnTo>
                    <a:pt x="938371" y="14948"/>
                  </a:lnTo>
                  <a:lnTo>
                    <a:pt x="933100" y="7159"/>
                  </a:lnTo>
                  <a:lnTo>
                    <a:pt x="925306" y="1918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67721" y="1030985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4">
                  <a:moveTo>
                    <a:pt x="0" y="24511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0" y="0"/>
                  </a:lnTo>
                  <a:lnTo>
                    <a:pt x="915797" y="0"/>
                  </a:lnTo>
                  <a:lnTo>
                    <a:pt x="925306" y="1918"/>
                  </a:lnTo>
                  <a:lnTo>
                    <a:pt x="933100" y="7159"/>
                  </a:lnTo>
                  <a:lnTo>
                    <a:pt x="938371" y="14948"/>
                  </a:lnTo>
                  <a:lnTo>
                    <a:pt x="940307" y="24511"/>
                  </a:lnTo>
                  <a:lnTo>
                    <a:pt x="940307" y="220852"/>
                  </a:lnTo>
                  <a:lnTo>
                    <a:pt x="938371" y="230415"/>
                  </a:lnTo>
                  <a:lnTo>
                    <a:pt x="933100" y="238204"/>
                  </a:lnTo>
                  <a:lnTo>
                    <a:pt x="925306" y="243445"/>
                  </a:lnTo>
                  <a:lnTo>
                    <a:pt x="915797" y="245363"/>
                  </a:lnTo>
                  <a:lnTo>
                    <a:pt x="24510" y="245363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2"/>
                  </a:lnTo>
                  <a:lnTo>
                    <a:pt x="0" y="24511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279126" y="966343"/>
            <a:ext cx="31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Verdana"/>
                <a:cs typeface="Verdana"/>
              </a:rPr>
              <a:t>P2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871959" y="1155191"/>
            <a:ext cx="239395" cy="291465"/>
          </a:xfrm>
          <a:custGeom>
            <a:avLst/>
            <a:gdLst/>
            <a:ahLst/>
            <a:cxnLst/>
            <a:rect l="l" t="t" r="r" b="b"/>
            <a:pathLst>
              <a:path w="239395" h="291465">
                <a:moveTo>
                  <a:pt x="215392" y="0"/>
                </a:moveTo>
                <a:lnTo>
                  <a:pt x="23875" y="0"/>
                </a:lnTo>
                <a:lnTo>
                  <a:pt x="14573" y="1873"/>
                </a:lnTo>
                <a:lnTo>
                  <a:pt x="6985" y="6985"/>
                </a:lnTo>
                <a:lnTo>
                  <a:pt x="1873" y="14573"/>
                </a:lnTo>
                <a:lnTo>
                  <a:pt x="0" y="23875"/>
                </a:lnTo>
                <a:lnTo>
                  <a:pt x="0" y="267208"/>
                </a:lnTo>
                <a:lnTo>
                  <a:pt x="1873" y="276510"/>
                </a:lnTo>
                <a:lnTo>
                  <a:pt x="6985" y="284099"/>
                </a:lnTo>
                <a:lnTo>
                  <a:pt x="14573" y="289210"/>
                </a:lnTo>
                <a:lnTo>
                  <a:pt x="23875" y="291084"/>
                </a:lnTo>
                <a:lnTo>
                  <a:pt x="215392" y="291084"/>
                </a:lnTo>
                <a:lnTo>
                  <a:pt x="224694" y="289210"/>
                </a:lnTo>
                <a:lnTo>
                  <a:pt x="232282" y="284099"/>
                </a:lnTo>
                <a:lnTo>
                  <a:pt x="237394" y="276510"/>
                </a:lnTo>
                <a:lnTo>
                  <a:pt x="239268" y="267208"/>
                </a:lnTo>
                <a:lnTo>
                  <a:pt x="239268" y="23875"/>
                </a:lnTo>
                <a:lnTo>
                  <a:pt x="237394" y="14573"/>
                </a:lnTo>
                <a:lnTo>
                  <a:pt x="232282" y="6985"/>
                </a:lnTo>
                <a:lnTo>
                  <a:pt x="224694" y="1873"/>
                </a:lnTo>
                <a:lnTo>
                  <a:pt x="21539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819635" y="1259586"/>
            <a:ext cx="252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latin typeface="Verdana"/>
                <a:cs typeface="Verdana"/>
              </a:rPr>
              <a:t>24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1029188" y="1007363"/>
            <a:ext cx="960119" cy="265430"/>
            <a:chOff x="11029188" y="1007363"/>
            <a:chExt cx="960119" cy="265430"/>
          </a:xfrm>
        </p:grpSpPr>
        <p:sp>
          <p:nvSpPr>
            <p:cNvPr id="73" name="object 73"/>
            <p:cNvSpPr/>
            <p:nvPr/>
          </p:nvSpPr>
          <p:spPr>
            <a:xfrm>
              <a:off x="11039094" y="1017269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4">
                  <a:moveTo>
                    <a:pt x="915797" y="0"/>
                  </a:moveTo>
                  <a:lnTo>
                    <a:pt x="24510" y="0"/>
                  </a:lnTo>
                  <a:lnTo>
                    <a:pt x="14948" y="1918"/>
                  </a:lnTo>
                  <a:lnTo>
                    <a:pt x="7159" y="7159"/>
                  </a:lnTo>
                  <a:lnTo>
                    <a:pt x="1918" y="14948"/>
                  </a:lnTo>
                  <a:lnTo>
                    <a:pt x="0" y="24510"/>
                  </a:lnTo>
                  <a:lnTo>
                    <a:pt x="0" y="220852"/>
                  </a:lnTo>
                  <a:lnTo>
                    <a:pt x="1918" y="230415"/>
                  </a:lnTo>
                  <a:lnTo>
                    <a:pt x="7159" y="238204"/>
                  </a:lnTo>
                  <a:lnTo>
                    <a:pt x="14948" y="243445"/>
                  </a:lnTo>
                  <a:lnTo>
                    <a:pt x="24510" y="245363"/>
                  </a:lnTo>
                  <a:lnTo>
                    <a:pt x="915797" y="245363"/>
                  </a:lnTo>
                  <a:lnTo>
                    <a:pt x="925359" y="243445"/>
                  </a:lnTo>
                  <a:lnTo>
                    <a:pt x="933148" y="238204"/>
                  </a:lnTo>
                  <a:lnTo>
                    <a:pt x="938389" y="230415"/>
                  </a:lnTo>
                  <a:lnTo>
                    <a:pt x="940307" y="220852"/>
                  </a:lnTo>
                  <a:lnTo>
                    <a:pt x="940307" y="24510"/>
                  </a:lnTo>
                  <a:lnTo>
                    <a:pt x="938389" y="14948"/>
                  </a:lnTo>
                  <a:lnTo>
                    <a:pt x="933148" y="7159"/>
                  </a:lnTo>
                  <a:lnTo>
                    <a:pt x="925359" y="1918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39094" y="1017269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4" h="245744">
                  <a:moveTo>
                    <a:pt x="0" y="24510"/>
                  </a:moveTo>
                  <a:lnTo>
                    <a:pt x="1918" y="14948"/>
                  </a:lnTo>
                  <a:lnTo>
                    <a:pt x="7159" y="7159"/>
                  </a:lnTo>
                  <a:lnTo>
                    <a:pt x="14948" y="1918"/>
                  </a:lnTo>
                  <a:lnTo>
                    <a:pt x="24510" y="0"/>
                  </a:lnTo>
                  <a:lnTo>
                    <a:pt x="915797" y="0"/>
                  </a:lnTo>
                  <a:lnTo>
                    <a:pt x="925359" y="1918"/>
                  </a:lnTo>
                  <a:lnTo>
                    <a:pt x="933148" y="7159"/>
                  </a:lnTo>
                  <a:lnTo>
                    <a:pt x="938389" y="14948"/>
                  </a:lnTo>
                  <a:lnTo>
                    <a:pt x="940307" y="24510"/>
                  </a:lnTo>
                  <a:lnTo>
                    <a:pt x="940307" y="220852"/>
                  </a:lnTo>
                  <a:lnTo>
                    <a:pt x="938389" y="230415"/>
                  </a:lnTo>
                  <a:lnTo>
                    <a:pt x="933148" y="238204"/>
                  </a:lnTo>
                  <a:lnTo>
                    <a:pt x="925359" y="243445"/>
                  </a:lnTo>
                  <a:lnTo>
                    <a:pt x="915797" y="245363"/>
                  </a:lnTo>
                  <a:lnTo>
                    <a:pt x="24510" y="245363"/>
                  </a:lnTo>
                  <a:lnTo>
                    <a:pt x="14948" y="243445"/>
                  </a:lnTo>
                  <a:lnTo>
                    <a:pt x="7159" y="238204"/>
                  </a:lnTo>
                  <a:lnTo>
                    <a:pt x="1918" y="230415"/>
                  </a:lnTo>
                  <a:lnTo>
                    <a:pt x="0" y="220852"/>
                  </a:lnTo>
                  <a:lnTo>
                    <a:pt x="0" y="2451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350879" y="953262"/>
            <a:ext cx="31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Verdana"/>
                <a:cs typeface="Verdana"/>
              </a:rPr>
              <a:t>P1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17271"/>
              </p:ext>
            </p:extLst>
          </p:nvPr>
        </p:nvGraphicFramePr>
        <p:xfrm>
          <a:off x="1104823" y="2286000"/>
          <a:ext cx="7983216" cy="3434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50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43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88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87120">
                <a:tc>
                  <a:txBody>
                    <a:bodyPr/>
                    <a:lstStyle/>
                    <a:p>
                      <a:pPr marL="506095" marR="219710" indent="-28194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600" b="1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ocess  id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132080" indent="-30353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Burst</a:t>
                      </a:r>
                      <a:r>
                        <a:rPr sz="1600" b="1" spc="-9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</a:t>
                      </a: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(BT)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 marR="123189" indent="-375285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Arrival</a:t>
                      </a:r>
                      <a:r>
                        <a:rPr sz="16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Time  (AT)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marR="58419" indent="-120650">
                        <a:lnSpc>
                          <a:spcPts val="1800"/>
                        </a:lnSpc>
                        <a:spcBef>
                          <a:spcPts val="114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Compl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etion  Time</a:t>
                      </a:r>
                      <a:r>
                        <a:rPr sz="16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(CT)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TAT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WT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RT</a:t>
                      </a:r>
                      <a:endParaRPr sz="1600" dirty="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Gothic Uralic"/>
                          <a:cs typeface="Gothic Uralic"/>
                        </a:rPr>
                        <a:t>P3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43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1793875" y="5785815"/>
            <a:ext cx="305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Average </a:t>
            </a:r>
            <a:r>
              <a:rPr sz="1800" b="1" spc="-5" dirty="0">
                <a:latin typeface="Gothic Uralic"/>
                <a:cs typeface="Gothic Uralic"/>
              </a:rPr>
              <a:t>TAT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14.14 </a:t>
            </a:r>
            <a:r>
              <a:rPr sz="1800" b="1" dirty="0">
                <a:latin typeface="Gothic Uralic"/>
                <a:cs typeface="Gothic Uralic"/>
              </a:rPr>
              <a:t>msec.  Average </a:t>
            </a:r>
            <a:r>
              <a:rPr sz="1800" b="1" spc="-5" dirty="0">
                <a:latin typeface="Gothic Uralic"/>
                <a:cs typeface="Gothic Uralic"/>
              </a:rPr>
              <a:t>WT </a:t>
            </a:r>
            <a:r>
              <a:rPr sz="1800" b="1" dirty="0">
                <a:latin typeface="Gothic Uralic"/>
                <a:cs typeface="Gothic Uralic"/>
              </a:rPr>
              <a:t>= </a:t>
            </a:r>
            <a:r>
              <a:rPr sz="1800" b="1" spc="-5" dirty="0">
                <a:latin typeface="Gothic Uralic"/>
                <a:cs typeface="Gothic Uralic"/>
              </a:rPr>
              <a:t>10.71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msec.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06134" y="5722721"/>
            <a:ext cx="32035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Throughput </a:t>
            </a:r>
            <a:r>
              <a:rPr sz="1800" b="1" spc="-5" dirty="0">
                <a:latin typeface="Gothic Uralic"/>
                <a:cs typeface="Gothic Uralic"/>
              </a:rPr>
              <a:t>=7/24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=0.29msec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0150" y="2661411"/>
          <a:ext cx="7640319" cy="205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88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036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1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Pno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Priority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AT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CPU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I/O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CPU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spc="-10" dirty="0">
                          <a:latin typeface="Gothic Uralic"/>
                          <a:cs typeface="Gothic Uralic"/>
                        </a:rPr>
                        <a:t>3(L)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810"/>
                        </a:lnSpc>
                        <a:spcBef>
                          <a:spcPts val="4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1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P3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-5" dirty="0">
                          <a:latin typeface="Gothic Uralic"/>
                          <a:cs typeface="Gothic Uralic"/>
                        </a:rPr>
                        <a:t>1(H)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1435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85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</a:t>
            </a:r>
            <a:r>
              <a:rPr sz="4400" spc="-10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4</a:t>
            </a:r>
            <a:endParaRPr sz="4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3911" y="1905380"/>
            <a:ext cx="10730865" cy="3193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29895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  <a:tab pos="3274695" algn="l"/>
              </a:tabLst>
            </a:pPr>
            <a:r>
              <a:rPr sz="2400" spc="45" dirty="0">
                <a:latin typeface="Verdana"/>
                <a:cs typeface="Verdana"/>
              </a:rPr>
              <a:t>Each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gets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small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unit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CPU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(</a:t>
            </a:r>
            <a:r>
              <a:rPr sz="2400" b="1" spc="-40" dirty="0">
                <a:solidFill>
                  <a:srgbClr val="3366FF"/>
                </a:solidFill>
                <a:latin typeface="Gothic Uralic"/>
                <a:cs typeface="Gothic Uralic"/>
              </a:rPr>
              <a:t>time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Gothic Uralic"/>
                <a:cs typeface="Gothic Uralic"/>
              </a:rPr>
              <a:t>quantum</a:t>
            </a:r>
            <a:r>
              <a:rPr sz="2400" b="1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400" i="1" spc="-150" dirty="0">
                <a:latin typeface="TeXGyreAdventor"/>
                <a:cs typeface="TeXGyreAdventor"/>
              </a:rPr>
              <a:t>q</a:t>
            </a:r>
            <a:r>
              <a:rPr sz="2400" spc="-150" dirty="0">
                <a:latin typeface="Verdana"/>
                <a:cs typeface="Verdana"/>
              </a:rPr>
              <a:t>),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usually  </a:t>
            </a:r>
            <a:r>
              <a:rPr sz="2400" spc="-215" dirty="0">
                <a:latin typeface="Verdana"/>
                <a:cs typeface="Verdana"/>
              </a:rPr>
              <a:t>10-100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milliseconds.	</a:t>
            </a:r>
            <a:r>
              <a:rPr sz="2400" spc="-55" dirty="0">
                <a:latin typeface="Verdana"/>
                <a:cs typeface="Verdana"/>
              </a:rPr>
              <a:t>After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65" dirty="0">
                <a:latin typeface="Verdana"/>
                <a:cs typeface="Verdana"/>
              </a:rPr>
              <a:t>time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spc="5" dirty="0">
                <a:latin typeface="Verdana"/>
                <a:cs typeface="Verdana"/>
              </a:rPr>
              <a:t>elapsed,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40" dirty="0">
                <a:latin typeface="Verdana"/>
                <a:cs typeface="Verdana"/>
              </a:rPr>
              <a:t>process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25" dirty="0">
                <a:latin typeface="Verdana"/>
                <a:cs typeface="Verdana"/>
              </a:rPr>
              <a:t>preempted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added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end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queue.</a:t>
            </a:r>
            <a:endParaRPr sz="240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180" dirty="0">
                <a:latin typeface="Verdana"/>
                <a:cs typeface="Verdana"/>
              </a:rPr>
              <a:t>Timer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interrupts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every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quantum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schedule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next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endParaRPr sz="240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Verdana"/>
                <a:cs typeface="Verdana"/>
              </a:rPr>
              <a:t>Performance</a:t>
            </a:r>
          </a:p>
          <a:p>
            <a:pPr marL="698500" lvl="1" indent="-228600">
              <a:lnSpc>
                <a:spcPct val="100000"/>
              </a:lnSpc>
              <a:spcBef>
                <a:spcPts val="725"/>
              </a:spcBef>
              <a:buClr>
                <a:srgbClr val="EC7C30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i="1" dirty="0">
                <a:latin typeface="TeXGyreAdventor"/>
                <a:cs typeface="TeXGyreAdventor"/>
              </a:rPr>
              <a:t>q </a:t>
            </a:r>
            <a:r>
              <a:rPr sz="2000" spc="-10" dirty="0">
                <a:latin typeface="Verdana"/>
                <a:cs typeface="Verdana"/>
              </a:rPr>
              <a:t>large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Verdana"/>
                <a:cs typeface="Verdana"/>
              </a:rPr>
              <a:t>FIFO</a:t>
            </a:r>
            <a:endParaRPr sz="2000" dirty="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Clr>
                <a:srgbClr val="EC7C30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i="1" dirty="0">
                <a:latin typeface="TeXGyreAdventor"/>
                <a:cs typeface="TeXGyreAdventor"/>
              </a:rPr>
              <a:t>q</a:t>
            </a:r>
            <a:r>
              <a:rPr sz="2000" i="1" spc="-10" dirty="0">
                <a:latin typeface="TeXGyreAdventor"/>
                <a:cs typeface="TeXGyreAdventor"/>
              </a:rPr>
              <a:t> </a:t>
            </a:r>
            <a:r>
              <a:rPr sz="2000" spc="-95" dirty="0">
                <a:latin typeface="Verdana"/>
                <a:cs typeface="Verdana"/>
              </a:rPr>
              <a:t>small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eXGyreAdventor"/>
                <a:cs typeface="TeXGyreAdventor"/>
              </a:rPr>
              <a:t>q</a:t>
            </a:r>
            <a:r>
              <a:rPr sz="2000" i="1" spc="-5" dirty="0">
                <a:latin typeface="TeXGyreAdventor"/>
                <a:cs typeface="TeXGyreAdventor"/>
              </a:rPr>
              <a:t> </a:t>
            </a:r>
            <a:r>
              <a:rPr sz="2000" spc="-125" dirty="0">
                <a:latin typeface="Verdana"/>
                <a:cs typeface="Verdana"/>
              </a:rPr>
              <a:t>must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be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large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with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respect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context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switch,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otherwise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overhead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endParaRPr sz="2000" dirty="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2000" spc="30" dirty="0">
                <a:latin typeface="Verdana"/>
                <a:cs typeface="Verdana"/>
              </a:rPr>
              <a:t>too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high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5636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Round </a:t>
            </a:r>
            <a:r>
              <a:rPr sz="4400" spc="-5" dirty="0">
                <a:solidFill>
                  <a:srgbClr val="FF0000"/>
                </a:solidFill>
              </a:rPr>
              <a:t>Robin</a:t>
            </a:r>
            <a:r>
              <a:rPr sz="4400" spc="-13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(RR)</a:t>
            </a:r>
            <a:endParaRPr sz="4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52929"/>
            <a:ext cx="10817860" cy="443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135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latin typeface="Gothic Uralic"/>
                <a:cs typeface="Gothic Uralic"/>
              </a:rPr>
              <a:t>Concept — </a:t>
            </a:r>
            <a:r>
              <a:rPr sz="2400" i="1" spc="-5" dirty="0">
                <a:latin typeface="TeXGyreAdventor"/>
                <a:cs typeface="TeXGyreAdventor"/>
              </a:rPr>
              <a:t>CPU time </a:t>
            </a:r>
            <a:r>
              <a:rPr sz="2400" i="1" dirty="0">
                <a:latin typeface="TeXGyreAdventor"/>
                <a:cs typeface="TeXGyreAdventor"/>
              </a:rPr>
              <a:t>(in units </a:t>
            </a:r>
            <a:r>
              <a:rPr sz="2400" i="1" spc="-5" dirty="0">
                <a:latin typeface="TeXGyreAdventor"/>
                <a:cs typeface="TeXGyreAdventor"/>
              </a:rPr>
              <a:t>of time slice/ </a:t>
            </a:r>
            <a:r>
              <a:rPr sz="2400" i="1" dirty="0">
                <a:latin typeface="TeXGyreAdventor"/>
                <a:cs typeface="TeXGyreAdventor"/>
              </a:rPr>
              <a:t>time quantum) </a:t>
            </a:r>
            <a:r>
              <a:rPr sz="2400" i="1" spc="-5" dirty="0">
                <a:latin typeface="TeXGyreAdventor"/>
                <a:cs typeface="TeXGyreAdventor"/>
              </a:rPr>
              <a:t>is shared  </a:t>
            </a:r>
            <a:r>
              <a:rPr sz="2400" i="1" dirty="0">
                <a:latin typeface="TeXGyreAdventor"/>
                <a:cs typeface="TeXGyreAdventor"/>
              </a:rPr>
              <a:t>among the requesting </a:t>
            </a:r>
            <a:r>
              <a:rPr sz="2400" i="1" spc="-5" dirty="0">
                <a:latin typeface="TeXGyreAdventor"/>
                <a:cs typeface="TeXGyreAdventor"/>
              </a:rPr>
              <a:t>processes in </a:t>
            </a:r>
            <a:r>
              <a:rPr sz="2400" i="1" dirty="0">
                <a:latin typeface="TeXGyreAdventor"/>
                <a:cs typeface="TeXGyreAdventor"/>
              </a:rPr>
              <a:t>a round robin</a:t>
            </a:r>
            <a:r>
              <a:rPr sz="2400" i="1" spc="-5" dirty="0">
                <a:latin typeface="TeXGyreAdventor"/>
                <a:cs typeface="TeXGyreAdventor"/>
              </a:rPr>
              <a:t> </a:t>
            </a:r>
            <a:r>
              <a:rPr sz="2400" i="1" dirty="0">
                <a:latin typeface="TeXGyreAdventor"/>
                <a:cs typeface="TeXGyreAdventor"/>
              </a:rPr>
              <a:t>sequence.</a:t>
            </a:r>
            <a:endParaRPr sz="2400">
              <a:latin typeface="TeXGyreAdventor"/>
              <a:cs typeface="TeXGyreAdventor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Gothic Uralic"/>
                <a:cs typeface="Gothic Uralic"/>
              </a:rPr>
              <a:t>Working</a:t>
            </a:r>
            <a:r>
              <a:rPr sz="2400" b="1" spc="-10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-</a:t>
            </a:r>
            <a:endParaRPr sz="2400">
              <a:latin typeface="Gothic Uralic"/>
              <a:cs typeface="Gothic Uralic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72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114" dirty="0">
                <a:latin typeface="Verdana"/>
                <a:cs typeface="Verdana"/>
              </a:rPr>
              <a:t>A </a:t>
            </a:r>
            <a:r>
              <a:rPr sz="2000" spc="-100" dirty="0">
                <a:latin typeface="Verdana"/>
                <a:cs typeface="Verdana"/>
              </a:rPr>
              <a:t>small </a:t>
            </a:r>
            <a:r>
              <a:rPr sz="2000" spc="-95" dirty="0">
                <a:latin typeface="Verdana"/>
                <a:cs typeface="Verdana"/>
              </a:rPr>
              <a:t>unit </a:t>
            </a:r>
            <a:r>
              <a:rPr sz="2000" spc="5" dirty="0">
                <a:latin typeface="Verdana"/>
                <a:cs typeface="Verdana"/>
              </a:rPr>
              <a:t>of </a:t>
            </a:r>
            <a:r>
              <a:rPr sz="2000" spc="-60" dirty="0">
                <a:latin typeface="Verdana"/>
                <a:cs typeface="Verdana"/>
              </a:rPr>
              <a:t>time </a:t>
            </a:r>
            <a:r>
              <a:rPr sz="2000" spc="55" dirty="0">
                <a:latin typeface="Verdana"/>
                <a:cs typeface="Verdana"/>
              </a:rPr>
              <a:t>called </a:t>
            </a:r>
            <a:r>
              <a:rPr sz="2000" spc="-60" dirty="0">
                <a:latin typeface="Verdana"/>
                <a:cs typeface="Verdana"/>
              </a:rPr>
              <a:t>time </a:t>
            </a:r>
            <a:r>
              <a:rPr sz="2000" spc="-45" dirty="0">
                <a:latin typeface="Verdana"/>
                <a:cs typeface="Verdana"/>
              </a:rPr>
              <a:t>slice </a:t>
            </a:r>
            <a:r>
              <a:rPr sz="2000" spc="-35" dirty="0">
                <a:latin typeface="Verdana"/>
                <a:cs typeface="Verdana"/>
              </a:rPr>
              <a:t>/ </a:t>
            </a:r>
            <a:r>
              <a:rPr sz="2000" spc="-60" dirty="0">
                <a:latin typeface="Verdana"/>
                <a:cs typeface="Verdana"/>
              </a:rPr>
              <a:t>time </a:t>
            </a:r>
            <a:r>
              <a:rPr sz="2000" spc="-10" dirty="0">
                <a:latin typeface="Verdana"/>
                <a:cs typeface="Verdana"/>
              </a:rPr>
              <a:t>quantum </a:t>
            </a:r>
            <a:r>
              <a:rPr sz="2000" spc="-21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defined. </a:t>
            </a:r>
            <a:r>
              <a:rPr sz="2000" spc="-250" dirty="0">
                <a:latin typeface="Verdana"/>
                <a:cs typeface="Verdana"/>
              </a:rPr>
              <a:t>It </a:t>
            </a:r>
            <a:r>
              <a:rPr sz="2000" spc="-215" dirty="0">
                <a:latin typeface="Verdana"/>
                <a:cs typeface="Verdana"/>
              </a:rPr>
              <a:t>is </a:t>
            </a:r>
            <a:r>
              <a:rPr sz="2000" spc="-90" dirty="0">
                <a:latin typeface="Verdana"/>
                <a:cs typeface="Verdana"/>
              </a:rPr>
              <a:t>usually </a:t>
            </a:r>
            <a:r>
              <a:rPr sz="2000" spc="-160" dirty="0">
                <a:latin typeface="Verdana"/>
                <a:cs typeface="Verdana"/>
              </a:rPr>
              <a:t>10 </a:t>
            </a:r>
            <a:r>
              <a:rPr sz="2000" spc="5" dirty="0">
                <a:latin typeface="Verdana"/>
                <a:cs typeface="Verdana"/>
              </a:rPr>
              <a:t>to  </a:t>
            </a:r>
            <a:r>
              <a:rPr sz="2000" spc="-160" dirty="0">
                <a:latin typeface="Verdana"/>
                <a:cs typeface="Verdana"/>
              </a:rPr>
              <a:t>100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msecs.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105" dirty="0">
                <a:latin typeface="Verdana"/>
                <a:cs typeface="Verdana"/>
              </a:rPr>
              <a:t>The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ready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queue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operated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circular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queue.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55" dirty="0">
                <a:latin typeface="Verdana"/>
                <a:cs typeface="Verdana"/>
              </a:rPr>
              <a:t>Processes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ready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queue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are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kept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FIFO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order.</a:t>
            </a:r>
            <a:endParaRPr sz="2000">
              <a:latin typeface="Verdana"/>
              <a:cs typeface="Verdana"/>
            </a:endParaRPr>
          </a:p>
          <a:p>
            <a:pPr marL="698500" marR="8255" lvl="1" indent="-228600" algn="just">
              <a:lnSpc>
                <a:spcPct val="100000"/>
              </a:lnSpc>
              <a:spcBef>
                <a:spcPts val="72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105" dirty="0">
                <a:latin typeface="Verdana"/>
                <a:cs typeface="Verdana"/>
              </a:rPr>
              <a:t>The </a:t>
            </a:r>
            <a:r>
              <a:rPr sz="2000" spc="-20" dirty="0">
                <a:latin typeface="Verdana"/>
                <a:cs typeface="Verdana"/>
              </a:rPr>
              <a:t>scheduler </a:t>
            </a:r>
            <a:r>
              <a:rPr sz="2000" spc="-50" dirty="0">
                <a:latin typeface="Verdana"/>
                <a:cs typeface="Verdana"/>
              </a:rPr>
              <a:t>picks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-175" dirty="0">
                <a:latin typeface="Verdana"/>
                <a:cs typeface="Verdana"/>
              </a:rPr>
              <a:t>first </a:t>
            </a:r>
            <a:r>
              <a:rPr sz="2000" spc="-35" dirty="0">
                <a:latin typeface="Verdana"/>
                <a:cs typeface="Verdana"/>
              </a:rPr>
              <a:t>process </a:t>
            </a:r>
            <a:r>
              <a:rPr sz="2000" spc="-80" dirty="0">
                <a:latin typeface="Verdana"/>
                <a:cs typeface="Verdana"/>
              </a:rPr>
              <a:t>from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ready </a:t>
            </a:r>
            <a:r>
              <a:rPr sz="2000" spc="5" dirty="0">
                <a:latin typeface="Verdana"/>
                <a:cs typeface="Verdana"/>
              </a:rPr>
              <a:t>queue, </a:t>
            </a:r>
            <a:r>
              <a:rPr sz="2000" spc="25" dirty="0">
                <a:latin typeface="Verdana"/>
                <a:cs typeface="Verdana"/>
              </a:rPr>
              <a:t>at </a:t>
            </a:r>
            <a:r>
              <a:rPr sz="2000" spc="-15" dirty="0">
                <a:latin typeface="Verdana"/>
                <a:cs typeface="Verdana"/>
              </a:rPr>
              <a:t>the </a:t>
            </a:r>
            <a:r>
              <a:rPr sz="2000" spc="-25" dirty="0">
                <a:latin typeface="Verdana"/>
                <a:cs typeface="Verdana"/>
              </a:rPr>
              <a:t>same </a:t>
            </a:r>
            <a:r>
              <a:rPr sz="2000" spc="-60" dirty="0">
                <a:latin typeface="Verdana"/>
                <a:cs typeface="Verdana"/>
              </a:rPr>
              <a:t>time </a:t>
            </a:r>
            <a:r>
              <a:rPr sz="2000" spc="-140" dirty="0">
                <a:latin typeface="Verdana"/>
                <a:cs typeface="Verdana"/>
              </a:rPr>
              <a:t>sets 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timer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interrupt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at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end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of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time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slice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dispatches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process.</a:t>
            </a:r>
            <a:endParaRPr sz="2000">
              <a:latin typeface="Verdana"/>
              <a:cs typeface="Verdana"/>
            </a:endParaRPr>
          </a:p>
          <a:p>
            <a:pPr marL="698500" marR="8255" lvl="1" indent="-228600" algn="just">
              <a:lnSpc>
                <a:spcPct val="100000"/>
              </a:lnSpc>
              <a:spcBef>
                <a:spcPts val="72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000" spc="-15" dirty="0">
                <a:latin typeface="Verdana"/>
                <a:cs typeface="Verdana"/>
              </a:rPr>
              <a:t>When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timer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goes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off,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either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executing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process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completes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releases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 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or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requires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more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time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thus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requiring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Context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Switch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added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tail  </a:t>
            </a:r>
            <a:r>
              <a:rPr sz="2000" spc="5" dirty="0">
                <a:latin typeface="Verdana"/>
                <a:cs typeface="Verdana"/>
              </a:rPr>
              <a:t>of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3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queue.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650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Round </a:t>
            </a:r>
            <a:r>
              <a:rPr sz="4400" spc="-5" dirty="0">
                <a:solidFill>
                  <a:srgbClr val="FF0000"/>
                </a:solidFill>
              </a:rPr>
              <a:t>Robin</a:t>
            </a:r>
            <a:r>
              <a:rPr sz="4400" spc="-13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(RR)</a:t>
            </a:r>
            <a:endParaRPr sz="4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55134" y="1756917"/>
            <a:ext cx="13379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Burst</a:t>
            </a:r>
            <a:r>
              <a:rPr sz="2200" u="heavy" spc="-2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Time 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24</a:t>
            </a:r>
            <a:endParaRPr sz="2200">
              <a:latin typeface="Verdana"/>
              <a:cs typeface="Verdana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2200" spc="-18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2200" spc="-18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756917"/>
            <a:ext cx="280035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0">
              <a:lnSpc>
                <a:spcPct val="100000"/>
              </a:lnSpc>
              <a:spcBef>
                <a:spcPts val="95"/>
              </a:spcBef>
            </a:pPr>
            <a:r>
              <a:rPr sz="2200" u="heavy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Process</a:t>
            </a:r>
            <a:endParaRPr sz="2200">
              <a:latin typeface="Verdana"/>
              <a:cs typeface="Verdana"/>
            </a:endParaRPr>
          </a:p>
          <a:p>
            <a:pPr marL="2162810" marR="361315" indent="-40005" algn="just">
              <a:lnSpc>
                <a:spcPct val="100000"/>
              </a:lnSpc>
            </a:pPr>
            <a:r>
              <a:rPr sz="2200" i="1" dirty="0">
                <a:latin typeface="TeXGyreAdventor"/>
                <a:cs typeface="TeXGyreAdventor"/>
              </a:rPr>
              <a:t>P</a:t>
            </a:r>
            <a:r>
              <a:rPr sz="2175" i="1" baseline="-21072" dirty="0">
                <a:latin typeface="TeXGyreAdventor"/>
                <a:cs typeface="TeXGyreAdventor"/>
              </a:rPr>
              <a:t>1  </a:t>
            </a:r>
            <a:r>
              <a:rPr sz="2200" i="1" spc="-10" dirty="0">
                <a:latin typeface="TeXGyreAdventor"/>
                <a:cs typeface="TeXGyreAdventor"/>
              </a:rPr>
              <a:t>P</a:t>
            </a:r>
            <a:r>
              <a:rPr sz="2175" i="1" spc="7" baseline="-21072" dirty="0">
                <a:latin typeface="TeXGyreAdventor"/>
                <a:cs typeface="TeXGyreAdventor"/>
              </a:rPr>
              <a:t>2  </a:t>
            </a:r>
            <a:r>
              <a:rPr sz="2200" i="1" spc="-10" dirty="0">
                <a:latin typeface="TeXGyreAdventor"/>
                <a:cs typeface="TeXGyreAdventor"/>
              </a:rPr>
              <a:t>P</a:t>
            </a:r>
            <a:r>
              <a:rPr sz="2175" i="1" spc="7" baseline="-21072" dirty="0">
                <a:latin typeface="TeXGyreAdventor"/>
                <a:cs typeface="TeXGyreAdventor"/>
              </a:rPr>
              <a:t>3</a:t>
            </a:r>
            <a:endParaRPr sz="2175" baseline="-21072">
              <a:latin typeface="TeXGyreAdventor"/>
              <a:cs typeface="TeXGyreAdventor"/>
            </a:endParaRPr>
          </a:p>
          <a:p>
            <a:pPr marL="266700" indent="-228600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Wingdings"/>
              <a:buChar char=""/>
              <a:tabLst>
                <a:tab pos="266700" algn="l"/>
              </a:tabLst>
            </a:pPr>
            <a:r>
              <a:rPr sz="2200" spc="-125" dirty="0">
                <a:latin typeface="Verdana"/>
                <a:cs typeface="Verdana"/>
              </a:rPr>
              <a:t>The </a:t>
            </a:r>
            <a:r>
              <a:rPr sz="2200" spc="15" dirty="0">
                <a:latin typeface="Verdana"/>
                <a:cs typeface="Verdana"/>
              </a:rPr>
              <a:t>Gantt </a:t>
            </a:r>
            <a:r>
              <a:rPr sz="2200" spc="-5" dirty="0">
                <a:latin typeface="Verdana"/>
                <a:cs typeface="Verdana"/>
              </a:rPr>
              <a:t>chart</a:t>
            </a:r>
            <a:r>
              <a:rPr sz="2200" spc="-409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is: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42128"/>
            <a:ext cx="92481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spc="-80" dirty="0">
                <a:latin typeface="Verdana"/>
                <a:cs typeface="Verdana"/>
              </a:rPr>
              <a:t>Typically,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higher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average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turnaround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than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SJF,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but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better</a:t>
            </a:r>
            <a:r>
              <a:rPr sz="2200" spc="-220" dirty="0">
                <a:latin typeface="Verdana"/>
                <a:cs typeface="Verdana"/>
              </a:rPr>
              <a:t> </a:t>
            </a:r>
            <a:r>
              <a:rPr sz="2200" b="1" i="1" spc="-5" dirty="0">
                <a:latin typeface="TeXGyreAdventor"/>
                <a:cs typeface="TeXGyreAdventor"/>
              </a:rPr>
              <a:t>response</a:t>
            </a:r>
            <a:endParaRPr sz="2200">
              <a:latin typeface="TeXGyreAdventor"/>
              <a:cs typeface="TeXGyreAdventor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spc="125" dirty="0">
                <a:latin typeface="Verdana"/>
                <a:cs typeface="Verdana"/>
              </a:rPr>
              <a:t>q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should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be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large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compared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context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switch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200" spc="125" dirty="0">
                <a:latin typeface="Verdana"/>
                <a:cs typeface="Verdana"/>
              </a:rPr>
              <a:t>q</a:t>
            </a:r>
            <a:r>
              <a:rPr sz="2200" spc="-55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usually </a:t>
            </a:r>
            <a:r>
              <a:rPr sz="2200" spc="-190" dirty="0">
                <a:latin typeface="Verdana"/>
                <a:cs typeface="Verdana"/>
              </a:rPr>
              <a:t>10ms </a:t>
            </a:r>
            <a:r>
              <a:rPr sz="2200" spc="-5" dirty="0">
                <a:latin typeface="Verdana"/>
                <a:cs typeface="Verdana"/>
              </a:rPr>
              <a:t>to </a:t>
            </a:r>
            <a:r>
              <a:rPr sz="2200" spc="-190" dirty="0">
                <a:latin typeface="Verdana"/>
                <a:cs typeface="Verdana"/>
              </a:rPr>
              <a:t>100ms, </a:t>
            </a:r>
            <a:r>
              <a:rPr sz="2200" spc="-10" dirty="0">
                <a:latin typeface="Verdana"/>
                <a:cs typeface="Verdana"/>
              </a:rPr>
              <a:t>context </a:t>
            </a:r>
            <a:r>
              <a:rPr sz="2200" spc="-55" dirty="0">
                <a:latin typeface="Verdana"/>
                <a:cs typeface="Verdana"/>
              </a:rPr>
              <a:t>switch </a:t>
            </a:r>
            <a:r>
              <a:rPr sz="2200" spc="-470" dirty="0">
                <a:latin typeface="Verdana"/>
                <a:cs typeface="Verdana"/>
              </a:rPr>
              <a:t>&lt; </a:t>
            </a:r>
            <a:r>
              <a:rPr sz="2200" spc="-185" dirty="0">
                <a:latin typeface="Verdana"/>
                <a:cs typeface="Verdana"/>
              </a:rPr>
              <a:t>10 </a:t>
            </a:r>
            <a:r>
              <a:rPr sz="2200" spc="10" dirty="0">
                <a:latin typeface="Verdana"/>
                <a:cs typeface="Verdana"/>
              </a:rPr>
              <a:t>usec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10160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of RR with Time Quantum =</a:t>
            </a:r>
            <a:r>
              <a:rPr sz="4400" spc="-14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4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2716939" y="4233712"/>
            <a:ext cx="914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7889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1</a:t>
            </a:r>
            <a:r>
              <a:rPr sz="900" spc="1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8508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3</a:t>
            </a: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4606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2</a:t>
            </a:r>
            <a:r>
              <a:rPr sz="900" spc="1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3506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1</a:t>
            </a: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0856" y="4233712"/>
            <a:ext cx="914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5257" y="4233712"/>
            <a:ext cx="914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0609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1</a:t>
            </a: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0223" y="4233712"/>
            <a:ext cx="1574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latin typeface="Arial"/>
                <a:cs typeface="Arial"/>
              </a:rPr>
              <a:t>2</a:t>
            </a: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55285" y="3673432"/>
          <a:ext cx="6654164" cy="53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7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24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36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3094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2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3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1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20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75250" y="3004311"/>
          <a:ext cx="3077210" cy="224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71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2215">
                <a:tc>
                  <a:txBody>
                    <a:bodyPr/>
                    <a:lstStyle/>
                    <a:p>
                      <a:pPr marL="278130" marR="26034" indent="-2438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</a:t>
                      </a:r>
                      <a:r>
                        <a:rPr sz="1400" b="1" spc="-8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Arrival</a:t>
                      </a:r>
                      <a:r>
                        <a:rPr sz="1400" b="1" spc="-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2852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</a:t>
            </a:r>
            <a:r>
              <a:rPr sz="4400" spc="-10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1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374394" y="2194940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49935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55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9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13664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072128" y="958596"/>
            <a:ext cx="4625340" cy="1146810"/>
            <a:chOff x="4072128" y="958596"/>
            <a:chExt cx="4625340" cy="1146810"/>
          </a:xfrm>
        </p:grpSpPr>
        <p:sp>
          <p:nvSpPr>
            <p:cNvPr id="4" name="object 4"/>
            <p:cNvSpPr/>
            <p:nvPr/>
          </p:nvSpPr>
          <p:spPr>
            <a:xfrm>
              <a:off x="4082034" y="968502"/>
              <a:ext cx="4605655" cy="638810"/>
            </a:xfrm>
            <a:custGeom>
              <a:avLst/>
              <a:gdLst/>
              <a:ahLst/>
              <a:cxnLst/>
              <a:rect l="l" t="t" r="r" b="b"/>
              <a:pathLst>
                <a:path w="4605655" h="638810">
                  <a:moveTo>
                    <a:pt x="3864610" y="0"/>
                  </a:moveTo>
                  <a:lnTo>
                    <a:pt x="740917" y="0"/>
                  </a:lnTo>
                  <a:lnTo>
                    <a:pt x="676989" y="1172"/>
                  </a:lnTo>
                  <a:lnTo>
                    <a:pt x="614570" y="4625"/>
                  </a:lnTo>
                  <a:lnTo>
                    <a:pt x="553884" y="10263"/>
                  </a:lnTo>
                  <a:lnTo>
                    <a:pt x="495152" y="17990"/>
                  </a:lnTo>
                  <a:lnTo>
                    <a:pt x="438598" y="27709"/>
                  </a:lnTo>
                  <a:lnTo>
                    <a:pt x="384443" y="39326"/>
                  </a:lnTo>
                  <a:lnTo>
                    <a:pt x="332911" y="52743"/>
                  </a:lnTo>
                  <a:lnTo>
                    <a:pt x="284223" y="67865"/>
                  </a:lnTo>
                  <a:lnTo>
                    <a:pt x="238602" y="84596"/>
                  </a:lnTo>
                  <a:lnTo>
                    <a:pt x="196270" y="102840"/>
                  </a:lnTo>
                  <a:lnTo>
                    <a:pt x="157450" y="122501"/>
                  </a:lnTo>
                  <a:lnTo>
                    <a:pt x="122364" y="143483"/>
                  </a:lnTo>
                  <a:lnTo>
                    <a:pt x="91234" y="165689"/>
                  </a:lnTo>
                  <a:lnTo>
                    <a:pt x="41734" y="213393"/>
                  </a:lnTo>
                  <a:lnTo>
                    <a:pt x="10730" y="264845"/>
                  </a:lnTo>
                  <a:lnTo>
                    <a:pt x="0" y="319277"/>
                  </a:lnTo>
                  <a:lnTo>
                    <a:pt x="2719" y="346818"/>
                  </a:lnTo>
                  <a:lnTo>
                    <a:pt x="23809" y="399856"/>
                  </a:lnTo>
                  <a:lnTo>
                    <a:pt x="64284" y="449530"/>
                  </a:lnTo>
                  <a:lnTo>
                    <a:pt x="122364" y="495072"/>
                  </a:lnTo>
                  <a:lnTo>
                    <a:pt x="157450" y="516054"/>
                  </a:lnTo>
                  <a:lnTo>
                    <a:pt x="196270" y="535715"/>
                  </a:lnTo>
                  <a:lnTo>
                    <a:pt x="238602" y="553959"/>
                  </a:lnTo>
                  <a:lnTo>
                    <a:pt x="284223" y="570690"/>
                  </a:lnTo>
                  <a:lnTo>
                    <a:pt x="332911" y="585812"/>
                  </a:lnTo>
                  <a:lnTo>
                    <a:pt x="384443" y="599229"/>
                  </a:lnTo>
                  <a:lnTo>
                    <a:pt x="438598" y="610846"/>
                  </a:lnTo>
                  <a:lnTo>
                    <a:pt x="495152" y="620565"/>
                  </a:lnTo>
                  <a:lnTo>
                    <a:pt x="553884" y="628292"/>
                  </a:lnTo>
                  <a:lnTo>
                    <a:pt x="614570" y="633930"/>
                  </a:lnTo>
                  <a:lnTo>
                    <a:pt x="676989" y="637383"/>
                  </a:lnTo>
                  <a:lnTo>
                    <a:pt x="740917" y="638556"/>
                  </a:lnTo>
                  <a:lnTo>
                    <a:pt x="3864610" y="638556"/>
                  </a:lnTo>
                  <a:lnTo>
                    <a:pt x="3928538" y="637383"/>
                  </a:lnTo>
                  <a:lnTo>
                    <a:pt x="3990957" y="633930"/>
                  </a:lnTo>
                  <a:lnTo>
                    <a:pt x="4051643" y="628292"/>
                  </a:lnTo>
                  <a:lnTo>
                    <a:pt x="4110375" y="620565"/>
                  </a:lnTo>
                  <a:lnTo>
                    <a:pt x="4166929" y="610846"/>
                  </a:lnTo>
                  <a:lnTo>
                    <a:pt x="4221084" y="599229"/>
                  </a:lnTo>
                  <a:lnTo>
                    <a:pt x="4272616" y="585812"/>
                  </a:lnTo>
                  <a:lnTo>
                    <a:pt x="4321304" y="570690"/>
                  </a:lnTo>
                  <a:lnTo>
                    <a:pt x="4366925" y="553959"/>
                  </a:lnTo>
                  <a:lnTo>
                    <a:pt x="4409257" y="535715"/>
                  </a:lnTo>
                  <a:lnTo>
                    <a:pt x="4448077" y="516054"/>
                  </a:lnTo>
                  <a:lnTo>
                    <a:pt x="4483163" y="495072"/>
                  </a:lnTo>
                  <a:lnTo>
                    <a:pt x="4514293" y="472866"/>
                  </a:lnTo>
                  <a:lnTo>
                    <a:pt x="4563793" y="425162"/>
                  </a:lnTo>
                  <a:lnTo>
                    <a:pt x="4594797" y="373710"/>
                  </a:lnTo>
                  <a:lnTo>
                    <a:pt x="4605527" y="319277"/>
                  </a:lnTo>
                  <a:lnTo>
                    <a:pt x="4602808" y="291737"/>
                  </a:lnTo>
                  <a:lnTo>
                    <a:pt x="4581718" y="238699"/>
                  </a:lnTo>
                  <a:lnTo>
                    <a:pt x="4541243" y="189025"/>
                  </a:lnTo>
                  <a:lnTo>
                    <a:pt x="4483163" y="143483"/>
                  </a:lnTo>
                  <a:lnTo>
                    <a:pt x="4448077" y="122501"/>
                  </a:lnTo>
                  <a:lnTo>
                    <a:pt x="4409257" y="102840"/>
                  </a:lnTo>
                  <a:lnTo>
                    <a:pt x="4366925" y="84596"/>
                  </a:lnTo>
                  <a:lnTo>
                    <a:pt x="4321304" y="67865"/>
                  </a:lnTo>
                  <a:lnTo>
                    <a:pt x="4272616" y="52743"/>
                  </a:lnTo>
                  <a:lnTo>
                    <a:pt x="4221084" y="39326"/>
                  </a:lnTo>
                  <a:lnTo>
                    <a:pt x="4166929" y="27709"/>
                  </a:lnTo>
                  <a:lnTo>
                    <a:pt x="4110375" y="17990"/>
                  </a:lnTo>
                  <a:lnTo>
                    <a:pt x="4051643" y="10263"/>
                  </a:lnTo>
                  <a:lnTo>
                    <a:pt x="3990957" y="4625"/>
                  </a:lnTo>
                  <a:lnTo>
                    <a:pt x="3928538" y="1172"/>
                  </a:lnTo>
                  <a:lnTo>
                    <a:pt x="3864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2034" y="968502"/>
              <a:ext cx="4605655" cy="638810"/>
            </a:xfrm>
            <a:custGeom>
              <a:avLst/>
              <a:gdLst/>
              <a:ahLst/>
              <a:cxnLst/>
              <a:rect l="l" t="t" r="r" b="b"/>
              <a:pathLst>
                <a:path w="4605655" h="638810">
                  <a:moveTo>
                    <a:pt x="740917" y="0"/>
                  </a:moveTo>
                  <a:lnTo>
                    <a:pt x="3864610" y="0"/>
                  </a:lnTo>
                  <a:lnTo>
                    <a:pt x="3928538" y="1172"/>
                  </a:lnTo>
                  <a:lnTo>
                    <a:pt x="3990957" y="4625"/>
                  </a:lnTo>
                  <a:lnTo>
                    <a:pt x="4051643" y="10263"/>
                  </a:lnTo>
                  <a:lnTo>
                    <a:pt x="4110375" y="17990"/>
                  </a:lnTo>
                  <a:lnTo>
                    <a:pt x="4166929" y="27709"/>
                  </a:lnTo>
                  <a:lnTo>
                    <a:pt x="4221084" y="39326"/>
                  </a:lnTo>
                  <a:lnTo>
                    <a:pt x="4272616" y="52743"/>
                  </a:lnTo>
                  <a:lnTo>
                    <a:pt x="4321304" y="67865"/>
                  </a:lnTo>
                  <a:lnTo>
                    <a:pt x="4366925" y="84596"/>
                  </a:lnTo>
                  <a:lnTo>
                    <a:pt x="4409257" y="102840"/>
                  </a:lnTo>
                  <a:lnTo>
                    <a:pt x="4448077" y="122501"/>
                  </a:lnTo>
                  <a:lnTo>
                    <a:pt x="4483163" y="143483"/>
                  </a:lnTo>
                  <a:lnTo>
                    <a:pt x="4514293" y="165689"/>
                  </a:lnTo>
                  <a:lnTo>
                    <a:pt x="4563793" y="213393"/>
                  </a:lnTo>
                  <a:lnTo>
                    <a:pt x="4594797" y="264845"/>
                  </a:lnTo>
                  <a:lnTo>
                    <a:pt x="4605527" y="319277"/>
                  </a:lnTo>
                  <a:lnTo>
                    <a:pt x="4602808" y="346818"/>
                  </a:lnTo>
                  <a:lnTo>
                    <a:pt x="4581718" y="399856"/>
                  </a:lnTo>
                  <a:lnTo>
                    <a:pt x="4541243" y="449530"/>
                  </a:lnTo>
                  <a:lnTo>
                    <a:pt x="4483163" y="495072"/>
                  </a:lnTo>
                  <a:lnTo>
                    <a:pt x="4448077" y="516054"/>
                  </a:lnTo>
                  <a:lnTo>
                    <a:pt x="4409257" y="535715"/>
                  </a:lnTo>
                  <a:lnTo>
                    <a:pt x="4366925" y="553959"/>
                  </a:lnTo>
                  <a:lnTo>
                    <a:pt x="4321304" y="570690"/>
                  </a:lnTo>
                  <a:lnTo>
                    <a:pt x="4272616" y="585812"/>
                  </a:lnTo>
                  <a:lnTo>
                    <a:pt x="4221084" y="599229"/>
                  </a:lnTo>
                  <a:lnTo>
                    <a:pt x="4166929" y="610846"/>
                  </a:lnTo>
                  <a:lnTo>
                    <a:pt x="4110375" y="620565"/>
                  </a:lnTo>
                  <a:lnTo>
                    <a:pt x="4051643" y="628292"/>
                  </a:lnTo>
                  <a:lnTo>
                    <a:pt x="3990957" y="633930"/>
                  </a:lnTo>
                  <a:lnTo>
                    <a:pt x="3928538" y="637383"/>
                  </a:lnTo>
                  <a:lnTo>
                    <a:pt x="3864610" y="638556"/>
                  </a:lnTo>
                  <a:lnTo>
                    <a:pt x="740917" y="638556"/>
                  </a:lnTo>
                  <a:lnTo>
                    <a:pt x="676989" y="637383"/>
                  </a:lnTo>
                  <a:lnTo>
                    <a:pt x="614570" y="633930"/>
                  </a:lnTo>
                  <a:lnTo>
                    <a:pt x="553884" y="628292"/>
                  </a:lnTo>
                  <a:lnTo>
                    <a:pt x="495152" y="620565"/>
                  </a:lnTo>
                  <a:lnTo>
                    <a:pt x="438598" y="610846"/>
                  </a:lnTo>
                  <a:lnTo>
                    <a:pt x="384443" y="599229"/>
                  </a:lnTo>
                  <a:lnTo>
                    <a:pt x="332911" y="585812"/>
                  </a:lnTo>
                  <a:lnTo>
                    <a:pt x="284223" y="570690"/>
                  </a:lnTo>
                  <a:lnTo>
                    <a:pt x="238602" y="553959"/>
                  </a:lnTo>
                  <a:lnTo>
                    <a:pt x="196270" y="535715"/>
                  </a:lnTo>
                  <a:lnTo>
                    <a:pt x="157450" y="516054"/>
                  </a:lnTo>
                  <a:lnTo>
                    <a:pt x="122364" y="495072"/>
                  </a:lnTo>
                  <a:lnTo>
                    <a:pt x="91234" y="472866"/>
                  </a:lnTo>
                  <a:lnTo>
                    <a:pt x="41734" y="425162"/>
                  </a:lnTo>
                  <a:lnTo>
                    <a:pt x="10730" y="373710"/>
                  </a:lnTo>
                  <a:lnTo>
                    <a:pt x="0" y="319277"/>
                  </a:lnTo>
                  <a:lnTo>
                    <a:pt x="2719" y="291737"/>
                  </a:lnTo>
                  <a:lnTo>
                    <a:pt x="23809" y="238699"/>
                  </a:lnTo>
                  <a:lnTo>
                    <a:pt x="64284" y="189025"/>
                  </a:lnTo>
                  <a:lnTo>
                    <a:pt x="122364" y="143483"/>
                  </a:lnTo>
                  <a:lnTo>
                    <a:pt x="157450" y="122501"/>
                  </a:lnTo>
                  <a:lnTo>
                    <a:pt x="196270" y="102840"/>
                  </a:lnTo>
                  <a:lnTo>
                    <a:pt x="238602" y="84596"/>
                  </a:lnTo>
                  <a:lnTo>
                    <a:pt x="284223" y="67865"/>
                  </a:lnTo>
                  <a:lnTo>
                    <a:pt x="332911" y="52743"/>
                  </a:lnTo>
                  <a:lnTo>
                    <a:pt x="384443" y="39326"/>
                  </a:lnTo>
                  <a:lnTo>
                    <a:pt x="438598" y="27709"/>
                  </a:lnTo>
                  <a:lnTo>
                    <a:pt x="495152" y="17990"/>
                  </a:lnTo>
                  <a:lnTo>
                    <a:pt x="553884" y="10263"/>
                  </a:lnTo>
                  <a:lnTo>
                    <a:pt x="614570" y="4625"/>
                  </a:lnTo>
                  <a:lnTo>
                    <a:pt x="676989" y="1172"/>
                  </a:lnTo>
                  <a:lnTo>
                    <a:pt x="740917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1594116"/>
              <a:ext cx="742950" cy="51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2829" y="558799"/>
            <a:ext cx="5414010" cy="172021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8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 marR="146685" algn="r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  <a:p>
            <a:pPr marL="1349375" algn="ctr">
              <a:lnSpc>
                <a:spcPct val="100000"/>
              </a:lnSpc>
              <a:spcBef>
                <a:spcPts val="1964"/>
              </a:spcBef>
            </a:pPr>
            <a:r>
              <a:rPr sz="1800" spc="10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18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66061"/>
            <a:ext cx="10229215" cy="7931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45" dirty="0">
                <a:latin typeface="Verdana"/>
                <a:cs typeface="Verdana"/>
              </a:rPr>
              <a:t>Classification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scheduling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algorithms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given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table  </a:t>
            </a:r>
            <a:r>
              <a:rPr sz="2800" spc="45" dirty="0">
                <a:latin typeface="Verdana"/>
                <a:cs typeface="Verdana"/>
              </a:rPr>
              <a:t>below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79873"/>
            <a:ext cx="8543290" cy="1939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35" dirty="0">
                <a:latin typeface="Verdana"/>
                <a:cs typeface="Verdana"/>
              </a:rPr>
              <a:t>Other</a:t>
            </a:r>
            <a:r>
              <a:rPr sz="2600" spc="-22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classes</a:t>
            </a:r>
            <a:r>
              <a:rPr sz="2600" spc="-17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of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CPU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scheduling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algorithms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includes</a:t>
            </a:r>
            <a:endParaRPr sz="26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50" dirty="0">
                <a:latin typeface="Verdana"/>
                <a:cs typeface="Verdana"/>
              </a:rPr>
              <a:t>Multilevel </a:t>
            </a:r>
            <a:r>
              <a:rPr sz="2200" spc="55" dirty="0">
                <a:latin typeface="Verdana"/>
                <a:cs typeface="Verdana"/>
              </a:rPr>
              <a:t>Queue</a:t>
            </a:r>
            <a:r>
              <a:rPr sz="2200" spc="-31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Scheduling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50" dirty="0">
                <a:latin typeface="Verdana"/>
                <a:cs typeface="Verdana"/>
              </a:rPr>
              <a:t>Multilevel </a:t>
            </a:r>
            <a:r>
              <a:rPr sz="2200" spc="65" dirty="0">
                <a:latin typeface="Verdana"/>
                <a:cs typeface="Verdana"/>
              </a:rPr>
              <a:t>Feedback </a:t>
            </a:r>
            <a:r>
              <a:rPr sz="2200" spc="55" dirty="0">
                <a:latin typeface="Verdana"/>
                <a:cs typeface="Verdana"/>
              </a:rPr>
              <a:t>Queue</a:t>
            </a:r>
            <a:r>
              <a:rPr sz="2200" spc="-5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scheduling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35" dirty="0">
                <a:latin typeface="Verdana"/>
                <a:cs typeface="Verdana"/>
              </a:rPr>
              <a:t>Multiple </a:t>
            </a:r>
            <a:r>
              <a:rPr sz="2200" spc="-90" dirty="0">
                <a:latin typeface="Verdana"/>
                <a:cs typeface="Verdana"/>
              </a:rPr>
              <a:t>–Processes</a:t>
            </a:r>
            <a:r>
              <a:rPr sz="2200" spc="-31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Scheduling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100" dirty="0">
                <a:latin typeface="Verdana"/>
                <a:cs typeface="Verdana"/>
              </a:rPr>
              <a:t>Real-Time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Scheduling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6061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Scheduling</a:t>
            </a:r>
            <a:r>
              <a:rPr sz="4400" spc="-10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Algorithms</a:t>
            </a:r>
            <a:endParaRPr sz="4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1801" y="2704592"/>
          <a:ext cx="10918824" cy="2139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9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31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515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29793">
                <a:tc gridSpan="6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CPU /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Processor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Scheduling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Algorithms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765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39"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Non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Preemptive</a:t>
                      </a:r>
                      <a:r>
                        <a:rPr sz="18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Algorithms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Preemptive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Algorithms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3515" marR="1746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First-Come 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First-Serve  (FCFS)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2169" marR="203200" indent="-64198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Shortest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Job</a:t>
                      </a:r>
                      <a:r>
                        <a:rPr sz="1800" b="1" spc="-10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First  (SJF)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0510" indent="-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Priority</a:t>
                      </a:r>
                      <a:r>
                        <a:rPr sz="1800" b="1" spc="-8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Non 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Preemptive  (P-NP)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 marR="1365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Shortest 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Remaining</a:t>
                      </a:r>
                      <a:r>
                        <a:rPr sz="1800" b="1" spc="-8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Time 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First</a:t>
                      </a:r>
                      <a:r>
                        <a:rPr sz="1800" b="1" spc="-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(SRTF)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marR="376555" indent="-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Priority 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Pre</a:t>
                      </a:r>
                      <a:r>
                        <a:rPr sz="1800" b="1" spc="5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mpti</a:t>
                      </a:r>
                      <a:r>
                        <a:rPr sz="1800" b="1" spc="5" dirty="0">
                          <a:latin typeface="Gothic Uralic"/>
                          <a:cs typeface="Gothic Uralic"/>
                        </a:rPr>
                        <a:t>v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e 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(Pri-P)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264160" indent="-4127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Round  Robin  (RR)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955" y="3912108"/>
            <a:ext cx="1129665" cy="463550"/>
            <a:chOff x="1171955" y="3912108"/>
            <a:chExt cx="1129665" cy="463550"/>
          </a:xfrm>
        </p:grpSpPr>
        <p:sp>
          <p:nvSpPr>
            <p:cNvPr id="9" name="object 9"/>
            <p:cNvSpPr/>
            <p:nvPr/>
          </p:nvSpPr>
          <p:spPr>
            <a:xfrm>
              <a:off x="1181861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1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12188" y="3878960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64553" y="821182"/>
            <a:ext cx="4627880" cy="657860"/>
            <a:chOff x="6464553" y="821182"/>
            <a:chExt cx="4627880" cy="657860"/>
          </a:xfrm>
        </p:grpSpPr>
        <p:sp>
          <p:nvSpPr>
            <p:cNvPr id="13" name="object 13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5701" y="570738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9880" y="1455432"/>
            <a:ext cx="742950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6785" y="1518665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3298" y="913002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955" y="3912108"/>
            <a:ext cx="1129665" cy="463550"/>
            <a:chOff x="1171955" y="3912108"/>
            <a:chExt cx="1129665" cy="463550"/>
          </a:xfrm>
        </p:grpSpPr>
        <p:sp>
          <p:nvSpPr>
            <p:cNvPr id="9" name="object 9"/>
            <p:cNvSpPr/>
            <p:nvPr/>
          </p:nvSpPr>
          <p:spPr>
            <a:xfrm>
              <a:off x="1181861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1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12188" y="3878960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64553" y="821182"/>
            <a:ext cx="4627880" cy="657860"/>
            <a:chOff x="6464553" y="821182"/>
            <a:chExt cx="4627880" cy="657860"/>
          </a:xfrm>
        </p:grpSpPr>
        <p:sp>
          <p:nvSpPr>
            <p:cNvPr id="13" name="object 13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5275" marR="5080" indent="-201295">
              <a:lnSpc>
                <a:spcPct val="154600"/>
              </a:lnSpc>
              <a:spcBef>
                <a:spcPts val="100"/>
              </a:spcBef>
            </a:pPr>
            <a:r>
              <a:rPr dirty="0"/>
              <a:t>Queue  </a:t>
            </a:r>
            <a:r>
              <a:rPr spc="-5" dirty="0">
                <a:solidFill>
                  <a:srgbClr val="FF0000"/>
                </a:solidFill>
              </a:rPr>
              <a:t>P2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16" name="object 16"/>
          <p:cNvSpPr/>
          <p:nvPr/>
        </p:nvSpPr>
        <p:spPr>
          <a:xfrm>
            <a:off x="6659880" y="1455432"/>
            <a:ext cx="103250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6785" y="1518665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702" y="3911853"/>
            <a:ext cx="2470785" cy="786765"/>
            <a:chOff x="1171702" y="3911853"/>
            <a:chExt cx="2470785" cy="786765"/>
          </a:xfrm>
        </p:grpSpPr>
        <p:sp>
          <p:nvSpPr>
            <p:cNvPr id="9" name="object 9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0419" y="4172711"/>
              <a:ext cx="281940" cy="525780"/>
            </a:xfrm>
            <a:custGeom>
              <a:avLst/>
              <a:gdLst/>
              <a:ahLst/>
              <a:cxnLst/>
              <a:rect l="l" t="t" r="r" b="b"/>
              <a:pathLst>
                <a:path w="281939" h="525779">
                  <a:moveTo>
                    <a:pt x="253745" y="0"/>
                  </a:moveTo>
                  <a:lnTo>
                    <a:pt x="28193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497586"/>
                  </a:lnTo>
                  <a:lnTo>
                    <a:pt x="2208" y="508581"/>
                  </a:lnTo>
                  <a:lnTo>
                    <a:pt x="8239" y="517540"/>
                  </a:lnTo>
                  <a:lnTo>
                    <a:pt x="17198" y="523571"/>
                  </a:lnTo>
                  <a:lnTo>
                    <a:pt x="28193" y="525780"/>
                  </a:lnTo>
                  <a:lnTo>
                    <a:pt x="253745" y="525780"/>
                  </a:lnTo>
                  <a:lnTo>
                    <a:pt x="264741" y="523571"/>
                  </a:lnTo>
                  <a:lnTo>
                    <a:pt x="273700" y="517540"/>
                  </a:lnTo>
                  <a:lnTo>
                    <a:pt x="279731" y="508581"/>
                  </a:lnTo>
                  <a:lnTo>
                    <a:pt x="281939" y="497586"/>
                  </a:lnTo>
                  <a:lnTo>
                    <a:pt x="281939" y="28193"/>
                  </a:lnTo>
                  <a:lnTo>
                    <a:pt x="279731" y="17198"/>
                  </a:lnTo>
                  <a:lnTo>
                    <a:pt x="273700" y="8239"/>
                  </a:lnTo>
                  <a:lnTo>
                    <a:pt x="264741" y="2208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64553" y="821182"/>
            <a:ext cx="4627880" cy="657860"/>
            <a:chOff x="6464553" y="821182"/>
            <a:chExt cx="4627880" cy="657860"/>
          </a:xfrm>
        </p:grpSpPr>
        <p:sp>
          <p:nvSpPr>
            <p:cNvPr id="13" name="object 13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5275" marR="5080" indent="-201295">
              <a:lnSpc>
                <a:spcPct val="154600"/>
              </a:lnSpc>
              <a:spcBef>
                <a:spcPts val="100"/>
              </a:spcBef>
            </a:pPr>
            <a:r>
              <a:rPr dirty="0"/>
              <a:t>Queue  </a:t>
            </a:r>
            <a:r>
              <a:rPr spc="-5" dirty="0">
                <a:solidFill>
                  <a:srgbClr val="FF0000"/>
                </a:solidFill>
              </a:rPr>
              <a:t>P3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6" name="object 16"/>
          <p:cNvSpPr/>
          <p:nvPr/>
        </p:nvSpPr>
        <p:spPr>
          <a:xfrm>
            <a:off x="6659880" y="1455432"/>
            <a:ext cx="103250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6785" y="1518665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3298" y="1277874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6073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6772" y="3912108"/>
            <a:ext cx="1129665" cy="463550"/>
            <a:chOff x="2366772" y="3912108"/>
            <a:chExt cx="1129665" cy="463550"/>
          </a:xfrm>
        </p:grpSpPr>
        <p:sp>
          <p:nvSpPr>
            <p:cNvPr id="21" name="object 21"/>
            <p:cNvSpPr/>
            <p:nvPr/>
          </p:nvSpPr>
          <p:spPr>
            <a:xfrm>
              <a:off x="2376678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76678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12188" y="3878960"/>
            <a:ext cx="16433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sz="2900" spc="-135" dirty="0">
                <a:latin typeface="Verdana"/>
                <a:cs typeface="Verdana"/>
              </a:rPr>
              <a:t>P</a:t>
            </a:r>
            <a:r>
              <a:rPr sz="2900" spc="-140" dirty="0">
                <a:latin typeface="Verdana"/>
                <a:cs typeface="Verdana"/>
              </a:rPr>
              <a:t>1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702" y="3911853"/>
            <a:ext cx="2470785" cy="786765"/>
            <a:chOff x="1171702" y="3911853"/>
            <a:chExt cx="2470785" cy="786765"/>
          </a:xfrm>
        </p:grpSpPr>
        <p:sp>
          <p:nvSpPr>
            <p:cNvPr id="9" name="object 9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0419" y="4172711"/>
              <a:ext cx="281940" cy="525780"/>
            </a:xfrm>
            <a:custGeom>
              <a:avLst/>
              <a:gdLst/>
              <a:ahLst/>
              <a:cxnLst/>
              <a:rect l="l" t="t" r="r" b="b"/>
              <a:pathLst>
                <a:path w="281939" h="525779">
                  <a:moveTo>
                    <a:pt x="253745" y="0"/>
                  </a:moveTo>
                  <a:lnTo>
                    <a:pt x="28193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497586"/>
                  </a:lnTo>
                  <a:lnTo>
                    <a:pt x="2208" y="508581"/>
                  </a:lnTo>
                  <a:lnTo>
                    <a:pt x="8239" y="517540"/>
                  </a:lnTo>
                  <a:lnTo>
                    <a:pt x="17198" y="523571"/>
                  </a:lnTo>
                  <a:lnTo>
                    <a:pt x="28193" y="525780"/>
                  </a:lnTo>
                  <a:lnTo>
                    <a:pt x="253745" y="525780"/>
                  </a:lnTo>
                  <a:lnTo>
                    <a:pt x="264741" y="523571"/>
                  </a:lnTo>
                  <a:lnTo>
                    <a:pt x="273700" y="517540"/>
                  </a:lnTo>
                  <a:lnTo>
                    <a:pt x="279731" y="508581"/>
                  </a:lnTo>
                  <a:lnTo>
                    <a:pt x="281939" y="497586"/>
                  </a:lnTo>
                  <a:lnTo>
                    <a:pt x="281939" y="28193"/>
                  </a:lnTo>
                  <a:lnTo>
                    <a:pt x="279731" y="17198"/>
                  </a:lnTo>
                  <a:lnTo>
                    <a:pt x="273700" y="8239"/>
                  </a:lnTo>
                  <a:lnTo>
                    <a:pt x="264741" y="2208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64553" y="821182"/>
            <a:ext cx="4627880" cy="657860"/>
            <a:chOff x="6464553" y="821182"/>
            <a:chExt cx="4627880" cy="657860"/>
          </a:xfrm>
        </p:grpSpPr>
        <p:sp>
          <p:nvSpPr>
            <p:cNvPr id="13" name="object 13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5701" y="420878"/>
            <a:ext cx="784860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 marL="405765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P1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9880" y="1455432"/>
            <a:ext cx="103250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6785" y="1518665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7203" y="1650238"/>
            <a:ext cx="125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6073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6517" y="3911853"/>
            <a:ext cx="1130300" cy="464184"/>
            <a:chOff x="2366517" y="3911853"/>
            <a:chExt cx="1130300" cy="464184"/>
          </a:xfrm>
        </p:grpSpPr>
        <p:sp>
          <p:nvSpPr>
            <p:cNvPr id="21" name="object 21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12188" y="3878960"/>
            <a:ext cx="16433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sz="2900" spc="-135" dirty="0">
                <a:latin typeface="Verdana"/>
                <a:cs typeface="Verdana"/>
              </a:rPr>
              <a:t>P</a:t>
            </a:r>
            <a:r>
              <a:rPr sz="2900" spc="-140" dirty="0">
                <a:latin typeface="Verdana"/>
                <a:cs typeface="Verdana"/>
              </a:rPr>
              <a:t>1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55235" y="41833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81905" y="4340097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6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63111" y="3922776"/>
            <a:ext cx="1129665" cy="464820"/>
            <a:chOff x="3563111" y="3922776"/>
            <a:chExt cx="1129665" cy="464820"/>
          </a:xfrm>
        </p:grpSpPr>
        <p:sp>
          <p:nvSpPr>
            <p:cNvPr id="27" name="object 27"/>
            <p:cNvSpPr/>
            <p:nvPr/>
          </p:nvSpPr>
          <p:spPr>
            <a:xfrm>
              <a:off x="3573017" y="393268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3017" y="3932682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03726" y="389051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702" y="3911853"/>
            <a:ext cx="2470785" cy="786765"/>
            <a:chOff x="1171702" y="3911853"/>
            <a:chExt cx="2470785" cy="786765"/>
          </a:xfrm>
        </p:grpSpPr>
        <p:sp>
          <p:nvSpPr>
            <p:cNvPr id="9" name="object 9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0419" y="4172711"/>
              <a:ext cx="281940" cy="525780"/>
            </a:xfrm>
            <a:custGeom>
              <a:avLst/>
              <a:gdLst/>
              <a:ahLst/>
              <a:cxnLst/>
              <a:rect l="l" t="t" r="r" b="b"/>
              <a:pathLst>
                <a:path w="281939" h="525779">
                  <a:moveTo>
                    <a:pt x="253745" y="0"/>
                  </a:moveTo>
                  <a:lnTo>
                    <a:pt x="28193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497586"/>
                  </a:lnTo>
                  <a:lnTo>
                    <a:pt x="2208" y="508581"/>
                  </a:lnTo>
                  <a:lnTo>
                    <a:pt x="8239" y="517540"/>
                  </a:lnTo>
                  <a:lnTo>
                    <a:pt x="17198" y="523571"/>
                  </a:lnTo>
                  <a:lnTo>
                    <a:pt x="28193" y="525780"/>
                  </a:lnTo>
                  <a:lnTo>
                    <a:pt x="253745" y="525780"/>
                  </a:lnTo>
                  <a:lnTo>
                    <a:pt x="264741" y="523571"/>
                  </a:lnTo>
                  <a:lnTo>
                    <a:pt x="273700" y="517540"/>
                  </a:lnTo>
                  <a:lnTo>
                    <a:pt x="279731" y="508581"/>
                  </a:lnTo>
                  <a:lnTo>
                    <a:pt x="281939" y="497586"/>
                  </a:lnTo>
                  <a:lnTo>
                    <a:pt x="281939" y="28193"/>
                  </a:lnTo>
                  <a:lnTo>
                    <a:pt x="279731" y="17198"/>
                  </a:lnTo>
                  <a:lnTo>
                    <a:pt x="273700" y="8239"/>
                  </a:lnTo>
                  <a:lnTo>
                    <a:pt x="264741" y="2208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64553" y="821182"/>
            <a:ext cx="4627880" cy="657860"/>
            <a:chOff x="6464553" y="821182"/>
            <a:chExt cx="4627880" cy="657860"/>
          </a:xfrm>
        </p:grpSpPr>
        <p:sp>
          <p:nvSpPr>
            <p:cNvPr id="13" name="object 13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3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5701" y="420878"/>
            <a:ext cx="784860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 marL="43815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9880" y="1455432"/>
            <a:ext cx="103250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6785" y="1518665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3298" y="913002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6073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6517" y="3911853"/>
            <a:ext cx="1130300" cy="464184"/>
            <a:chOff x="2366517" y="3911853"/>
            <a:chExt cx="1130300" cy="464184"/>
          </a:xfrm>
        </p:grpSpPr>
        <p:sp>
          <p:nvSpPr>
            <p:cNvPr id="21" name="object 21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12188" y="3878960"/>
            <a:ext cx="16433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sz="2900" spc="-135" dirty="0">
                <a:latin typeface="Verdana"/>
                <a:cs typeface="Verdana"/>
              </a:rPr>
              <a:t>P</a:t>
            </a:r>
            <a:r>
              <a:rPr sz="2900" spc="-140" dirty="0">
                <a:latin typeface="Verdana"/>
                <a:cs typeface="Verdana"/>
              </a:rPr>
              <a:t>1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55235" y="41833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81905" y="4340097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6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62858" y="3922521"/>
            <a:ext cx="1130300" cy="465455"/>
            <a:chOff x="3562858" y="3922521"/>
            <a:chExt cx="1130300" cy="465455"/>
          </a:xfrm>
        </p:grpSpPr>
        <p:sp>
          <p:nvSpPr>
            <p:cNvPr id="27" name="object 27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03726" y="389051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14059" y="4172711"/>
            <a:ext cx="280670" cy="525780"/>
          </a:xfrm>
          <a:custGeom>
            <a:avLst/>
            <a:gdLst/>
            <a:ahLst/>
            <a:cxnLst/>
            <a:rect l="l" t="t" r="r" b="b"/>
            <a:pathLst>
              <a:path w="280670" h="525779">
                <a:moveTo>
                  <a:pt x="252349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7"/>
                </a:lnTo>
                <a:lnTo>
                  <a:pt x="0" y="497713"/>
                </a:lnTo>
                <a:lnTo>
                  <a:pt x="2206" y="508634"/>
                </a:lnTo>
                <a:lnTo>
                  <a:pt x="8223" y="517556"/>
                </a:lnTo>
                <a:lnTo>
                  <a:pt x="17145" y="523573"/>
                </a:lnTo>
                <a:lnTo>
                  <a:pt x="28066" y="525780"/>
                </a:lnTo>
                <a:lnTo>
                  <a:pt x="252349" y="525780"/>
                </a:lnTo>
                <a:lnTo>
                  <a:pt x="263271" y="523573"/>
                </a:lnTo>
                <a:lnTo>
                  <a:pt x="272192" y="517556"/>
                </a:lnTo>
                <a:lnTo>
                  <a:pt x="278209" y="508635"/>
                </a:lnTo>
                <a:lnTo>
                  <a:pt x="280415" y="497713"/>
                </a:lnTo>
                <a:lnTo>
                  <a:pt x="280415" y="28067"/>
                </a:lnTo>
                <a:lnTo>
                  <a:pt x="278209" y="17145"/>
                </a:lnTo>
                <a:lnTo>
                  <a:pt x="272192" y="8223"/>
                </a:lnTo>
                <a:lnTo>
                  <a:pt x="263270" y="2206"/>
                </a:lnTo>
                <a:lnTo>
                  <a:pt x="2523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40095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20411" y="3912108"/>
            <a:ext cx="1129665" cy="463550"/>
            <a:chOff x="4820411" y="3912108"/>
            <a:chExt cx="1129665" cy="463550"/>
          </a:xfrm>
        </p:grpSpPr>
        <p:sp>
          <p:nvSpPr>
            <p:cNvPr id="33" name="object 33"/>
            <p:cNvSpPr/>
            <p:nvPr/>
          </p:nvSpPr>
          <p:spPr>
            <a:xfrm>
              <a:off x="4830317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30317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61534" y="3878960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4079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253745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39" y="497586"/>
                </a:lnTo>
                <a:lnTo>
                  <a:pt x="281939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0369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172711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5" y="0"/>
                </a:moveTo>
                <a:lnTo>
                  <a:pt x="28193" y="0"/>
                </a:lnTo>
                <a:lnTo>
                  <a:pt x="17220" y="2208"/>
                </a:lnTo>
                <a:lnTo>
                  <a:pt x="8258" y="8239"/>
                </a:lnTo>
                <a:lnTo>
                  <a:pt x="2215" y="17198"/>
                </a:lnTo>
                <a:lnTo>
                  <a:pt x="0" y="28193"/>
                </a:lnTo>
                <a:lnTo>
                  <a:pt x="0" y="497586"/>
                </a:lnTo>
                <a:lnTo>
                  <a:pt x="2215" y="508581"/>
                </a:lnTo>
                <a:lnTo>
                  <a:pt x="8258" y="517540"/>
                </a:lnTo>
                <a:lnTo>
                  <a:pt x="17220" y="523571"/>
                </a:lnTo>
                <a:lnTo>
                  <a:pt x="28193" y="525780"/>
                </a:lnTo>
                <a:lnTo>
                  <a:pt x="253745" y="525780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6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682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1702" y="3911853"/>
            <a:ext cx="2470785" cy="786765"/>
            <a:chOff x="1171702" y="3911853"/>
            <a:chExt cx="2470785" cy="786765"/>
          </a:xfrm>
        </p:grpSpPr>
        <p:sp>
          <p:nvSpPr>
            <p:cNvPr id="9" name="object 9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1065149" y="0"/>
                  </a:moveTo>
                  <a:lnTo>
                    <a:pt x="44348" y="0"/>
                  </a:lnTo>
                  <a:lnTo>
                    <a:pt x="27083" y="3478"/>
                  </a:lnTo>
                  <a:lnTo>
                    <a:pt x="12987" y="12969"/>
                  </a:lnTo>
                  <a:lnTo>
                    <a:pt x="3484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84" y="416427"/>
                  </a:lnTo>
                  <a:lnTo>
                    <a:pt x="12987" y="430514"/>
                  </a:lnTo>
                  <a:lnTo>
                    <a:pt x="27083" y="440005"/>
                  </a:lnTo>
                  <a:lnTo>
                    <a:pt x="44348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1"/>
                  </a:lnTo>
                  <a:lnTo>
                    <a:pt x="1109471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862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0419" y="4172711"/>
              <a:ext cx="281940" cy="525780"/>
            </a:xfrm>
            <a:custGeom>
              <a:avLst/>
              <a:gdLst/>
              <a:ahLst/>
              <a:cxnLst/>
              <a:rect l="l" t="t" r="r" b="b"/>
              <a:pathLst>
                <a:path w="281939" h="525779">
                  <a:moveTo>
                    <a:pt x="253745" y="0"/>
                  </a:moveTo>
                  <a:lnTo>
                    <a:pt x="28193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497586"/>
                  </a:lnTo>
                  <a:lnTo>
                    <a:pt x="2208" y="508581"/>
                  </a:lnTo>
                  <a:lnTo>
                    <a:pt x="8239" y="517540"/>
                  </a:lnTo>
                  <a:lnTo>
                    <a:pt x="17198" y="523571"/>
                  </a:lnTo>
                  <a:lnTo>
                    <a:pt x="28193" y="525780"/>
                  </a:lnTo>
                  <a:lnTo>
                    <a:pt x="253745" y="525780"/>
                  </a:lnTo>
                  <a:lnTo>
                    <a:pt x="264741" y="523571"/>
                  </a:lnTo>
                  <a:lnTo>
                    <a:pt x="273700" y="517540"/>
                  </a:lnTo>
                  <a:lnTo>
                    <a:pt x="279731" y="508581"/>
                  </a:lnTo>
                  <a:lnTo>
                    <a:pt x="281939" y="497586"/>
                  </a:lnTo>
                  <a:lnTo>
                    <a:pt x="281939" y="28193"/>
                  </a:lnTo>
                  <a:lnTo>
                    <a:pt x="279731" y="17198"/>
                  </a:lnTo>
                  <a:lnTo>
                    <a:pt x="273700" y="8239"/>
                  </a:lnTo>
                  <a:lnTo>
                    <a:pt x="264741" y="2208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64808" y="821436"/>
            <a:ext cx="4627245" cy="1145540"/>
            <a:chOff x="6464808" y="821436"/>
            <a:chExt cx="4627245" cy="1145540"/>
          </a:xfrm>
        </p:grpSpPr>
        <p:sp>
          <p:nvSpPr>
            <p:cNvPr id="13" name="object 13"/>
            <p:cNvSpPr/>
            <p:nvPr/>
          </p:nvSpPr>
          <p:spPr>
            <a:xfrm>
              <a:off x="6474714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4714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9880" y="1455432"/>
              <a:ext cx="1032509" cy="51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6785" y="420878"/>
            <a:ext cx="2263775" cy="139763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491615">
              <a:lnSpc>
                <a:spcPct val="100000"/>
              </a:lnSpc>
              <a:spcBef>
                <a:spcPts val="128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 marR="82550" algn="r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P3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8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6073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6517" y="3911853"/>
            <a:ext cx="1130300" cy="464184"/>
            <a:chOff x="2366517" y="3911853"/>
            <a:chExt cx="1130300" cy="464184"/>
          </a:xfrm>
        </p:grpSpPr>
        <p:sp>
          <p:nvSpPr>
            <p:cNvPr id="19" name="object 19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12188" y="3878960"/>
            <a:ext cx="16433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sz="2900" spc="-135" dirty="0">
                <a:latin typeface="Verdana"/>
                <a:cs typeface="Verdana"/>
              </a:rPr>
              <a:t>P</a:t>
            </a:r>
            <a:r>
              <a:rPr sz="2900" spc="-140" dirty="0">
                <a:latin typeface="Verdana"/>
                <a:cs typeface="Verdana"/>
              </a:rPr>
              <a:t>1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55235" y="41833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81905" y="4340097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6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62858" y="3922521"/>
            <a:ext cx="1130300" cy="465455"/>
            <a:chOff x="3562858" y="3922521"/>
            <a:chExt cx="1130300" cy="465455"/>
          </a:xfrm>
        </p:grpSpPr>
        <p:sp>
          <p:nvSpPr>
            <p:cNvPr id="25" name="object 25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03726" y="389051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14059" y="4172711"/>
            <a:ext cx="280670" cy="525780"/>
          </a:xfrm>
          <a:custGeom>
            <a:avLst/>
            <a:gdLst/>
            <a:ahLst/>
            <a:cxnLst/>
            <a:rect l="l" t="t" r="r" b="b"/>
            <a:pathLst>
              <a:path w="280670" h="525779">
                <a:moveTo>
                  <a:pt x="252349" y="0"/>
                </a:moveTo>
                <a:lnTo>
                  <a:pt x="28066" y="0"/>
                </a:lnTo>
                <a:lnTo>
                  <a:pt x="17144" y="2206"/>
                </a:lnTo>
                <a:lnTo>
                  <a:pt x="8223" y="8223"/>
                </a:lnTo>
                <a:lnTo>
                  <a:pt x="2206" y="17144"/>
                </a:lnTo>
                <a:lnTo>
                  <a:pt x="0" y="28067"/>
                </a:lnTo>
                <a:lnTo>
                  <a:pt x="0" y="497713"/>
                </a:lnTo>
                <a:lnTo>
                  <a:pt x="2206" y="508634"/>
                </a:lnTo>
                <a:lnTo>
                  <a:pt x="8223" y="517556"/>
                </a:lnTo>
                <a:lnTo>
                  <a:pt x="17145" y="523573"/>
                </a:lnTo>
                <a:lnTo>
                  <a:pt x="28066" y="525780"/>
                </a:lnTo>
                <a:lnTo>
                  <a:pt x="252349" y="525780"/>
                </a:lnTo>
                <a:lnTo>
                  <a:pt x="263271" y="523573"/>
                </a:lnTo>
                <a:lnTo>
                  <a:pt x="272192" y="517556"/>
                </a:lnTo>
                <a:lnTo>
                  <a:pt x="278209" y="508635"/>
                </a:lnTo>
                <a:lnTo>
                  <a:pt x="280415" y="497713"/>
                </a:lnTo>
                <a:lnTo>
                  <a:pt x="280415" y="28067"/>
                </a:lnTo>
                <a:lnTo>
                  <a:pt x="278209" y="17145"/>
                </a:lnTo>
                <a:lnTo>
                  <a:pt x="272192" y="8223"/>
                </a:lnTo>
                <a:lnTo>
                  <a:pt x="263270" y="2206"/>
                </a:lnTo>
                <a:lnTo>
                  <a:pt x="2523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40095" y="4328540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20411" y="3912108"/>
            <a:ext cx="1129665" cy="463550"/>
            <a:chOff x="4820411" y="3912108"/>
            <a:chExt cx="1129665" cy="463550"/>
          </a:xfrm>
        </p:grpSpPr>
        <p:sp>
          <p:nvSpPr>
            <p:cNvPr id="31" name="object 31"/>
            <p:cNvSpPr/>
            <p:nvPr/>
          </p:nvSpPr>
          <p:spPr>
            <a:xfrm>
              <a:off x="4830317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4"/>
                  </a:lnTo>
                  <a:lnTo>
                    <a:pt x="1065149" y="443484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2" y="399161"/>
                  </a:lnTo>
                  <a:lnTo>
                    <a:pt x="1109472" y="44323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30317" y="3922014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61534" y="3878960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3551" y="341884"/>
          <a:ext cx="2517139" cy="177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7492">
                <a:tc>
                  <a:txBody>
                    <a:bodyPr/>
                    <a:lstStyle/>
                    <a:p>
                      <a:pPr marL="277495" marR="26034" indent="-2444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P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oc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s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s  Id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21920" indent="-749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400" b="1" spc="-10" dirty="0">
                          <a:latin typeface="Gothic Uralic"/>
                          <a:cs typeface="Gothic Uralic"/>
                        </a:rPr>
                        <a:t>rr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iv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al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84455" indent="-2000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4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400" b="1" spc="-5" dirty="0">
                          <a:latin typeface="Gothic Uralic"/>
                          <a:cs typeface="Gothic Uralic"/>
                        </a:rPr>
                        <a:t>Burst  </a:t>
                      </a:r>
                      <a:r>
                        <a:rPr sz="1400" b="1" dirty="0">
                          <a:latin typeface="Gothic Uralic"/>
                          <a:cs typeface="Gothic Uralic"/>
                        </a:rPr>
                        <a:t>Time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743">
                <a:tc>
                  <a:txBody>
                    <a:bodyPr/>
                    <a:lstStyle/>
                    <a:p>
                      <a:pPr marR="2533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5" dirty="0">
                          <a:latin typeface="Gothic Uralic"/>
                          <a:cs typeface="Gothic Uralic"/>
                        </a:rPr>
                        <a:t>P3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400">
                        <a:latin typeface="Gothic Uralic"/>
                        <a:cs typeface="Gothic Uralic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52829" y="197891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Time </a:t>
            </a:r>
            <a:r>
              <a:rPr sz="1800" b="1" dirty="0">
                <a:latin typeface="Gothic Uralic"/>
                <a:cs typeface="Gothic Uralic"/>
              </a:rPr>
              <a:t>Quantum =</a:t>
            </a:r>
            <a:r>
              <a:rPr sz="1800" b="1" spc="-12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9367" y="3911853"/>
            <a:ext cx="2603500" cy="786765"/>
            <a:chOff x="1039367" y="3911853"/>
            <a:chExt cx="2603500" cy="786765"/>
          </a:xfrm>
        </p:grpSpPr>
        <p:sp>
          <p:nvSpPr>
            <p:cNvPr id="5" name="object 5"/>
            <p:cNvSpPr/>
            <p:nvPr/>
          </p:nvSpPr>
          <p:spPr>
            <a:xfrm>
              <a:off x="1039368" y="3922013"/>
              <a:ext cx="1407160" cy="776605"/>
            </a:xfrm>
            <a:custGeom>
              <a:avLst/>
              <a:gdLst/>
              <a:ahLst/>
              <a:cxnLst/>
              <a:rect l="l" t="t" r="r" b="b"/>
              <a:pathLst>
                <a:path w="1407160" h="776604">
                  <a:moveTo>
                    <a:pt x="1406652" y="278892"/>
                  </a:moveTo>
                  <a:lnTo>
                    <a:pt x="1404442" y="267906"/>
                  </a:lnTo>
                  <a:lnTo>
                    <a:pt x="1398409" y="258940"/>
                  </a:lnTo>
                  <a:lnTo>
                    <a:pt x="1389443" y="252907"/>
                  </a:lnTo>
                  <a:lnTo>
                    <a:pt x="1378458" y="250698"/>
                  </a:lnTo>
                  <a:lnTo>
                    <a:pt x="1251966" y="250698"/>
                  </a:lnTo>
                  <a:lnTo>
                    <a:pt x="1251966" y="44323"/>
                  </a:lnTo>
                  <a:lnTo>
                    <a:pt x="1248486" y="27063"/>
                  </a:lnTo>
                  <a:lnTo>
                    <a:pt x="1238986" y="12979"/>
                  </a:lnTo>
                  <a:lnTo>
                    <a:pt x="1224902" y="3479"/>
                  </a:lnTo>
                  <a:lnTo>
                    <a:pt x="1207643" y="0"/>
                  </a:lnTo>
                  <a:lnTo>
                    <a:pt x="186842" y="0"/>
                  </a:lnTo>
                  <a:lnTo>
                    <a:pt x="169570" y="3479"/>
                  </a:lnTo>
                  <a:lnTo>
                    <a:pt x="155473" y="12979"/>
                  </a:lnTo>
                  <a:lnTo>
                    <a:pt x="145973" y="27063"/>
                  </a:lnTo>
                  <a:lnTo>
                    <a:pt x="142494" y="44323"/>
                  </a:lnTo>
                  <a:lnTo>
                    <a:pt x="142494" y="250698"/>
                  </a:lnTo>
                  <a:lnTo>
                    <a:pt x="28194" y="250698"/>
                  </a:lnTo>
                  <a:lnTo>
                    <a:pt x="17208" y="252907"/>
                  </a:lnTo>
                  <a:lnTo>
                    <a:pt x="8255" y="258940"/>
                  </a:lnTo>
                  <a:lnTo>
                    <a:pt x="2209" y="267906"/>
                  </a:lnTo>
                  <a:lnTo>
                    <a:pt x="0" y="278892"/>
                  </a:lnTo>
                  <a:lnTo>
                    <a:pt x="0" y="748284"/>
                  </a:lnTo>
                  <a:lnTo>
                    <a:pt x="2209" y="759282"/>
                  </a:lnTo>
                  <a:lnTo>
                    <a:pt x="8255" y="768248"/>
                  </a:lnTo>
                  <a:lnTo>
                    <a:pt x="17208" y="774280"/>
                  </a:lnTo>
                  <a:lnTo>
                    <a:pt x="28194" y="776478"/>
                  </a:lnTo>
                  <a:lnTo>
                    <a:pt x="253746" y="776478"/>
                  </a:lnTo>
                  <a:lnTo>
                    <a:pt x="264731" y="774280"/>
                  </a:lnTo>
                  <a:lnTo>
                    <a:pt x="273697" y="768248"/>
                  </a:lnTo>
                  <a:lnTo>
                    <a:pt x="279730" y="759282"/>
                  </a:lnTo>
                  <a:lnTo>
                    <a:pt x="281940" y="748284"/>
                  </a:lnTo>
                  <a:lnTo>
                    <a:pt x="281940" y="443484"/>
                  </a:lnTo>
                  <a:lnTo>
                    <a:pt x="1124712" y="443484"/>
                  </a:lnTo>
                  <a:lnTo>
                    <a:pt x="1124712" y="748284"/>
                  </a:lnTo>
                  <a:lnTo>
                    <a:pt x="1126909" y="759282"/>
                  </a:lnTo>
                  <a:lnTo>
                    <a:pt x="1132941" y="768248"/>
                  </a:lnTo>
                  <a:lnTo>
                    <a:pt x="1141907" y="774280"/>
                  </a:lnTo>
                  <a:lnTo>
                    <a:pt x="1152906" y="776478"/>
                  </a:lnTo>
                  <a:lnTo>
                    <a:pt x="1378458" y="776478"/>
                  </a:lnTo>
                  <a:lnTo>
                    <a:pt x="1389443" y="774280"/>
                  </a:lnTo>
                  <a:lnTo>
                    <a:pt x="1398409" y="768248"/>
                  </a:lnTo>
                  <a:lnTo>
                    <a:pt x="1404442" y="759282"/>
                  </a:lnTo>
                  <a:lnTo>
                    <a:pt x="1406652" y="748284"/>
                  </a:lnTo>
                  <a:lnTo>
                    <a:pt x="140665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1861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80" h="443864">
                  <a:moveTo>
                    <a:pt x="0" y="44323"/>
                  </a:moveTo>
                  <a:lnTo>
                    <a:pt x="3484" y="27056"/>
                  </a:lnTo>
                  <a:lnTo>
                    <a:pt x="12987" y="12969"/>
                  </a:lnTo>
                  <a:lnTo>
                    <a:pt x="27083" y="3478"/>
                  </a:lnTo>
                  <a:lnTo>
                    <a:pt x="44348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3"/>
                  </a:lnTo>
                  <a:lnTo>
                    <a:pt x="1109471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48" y="443484"/>
                  </a:lnTo>
                  <a:lnTo>
                    <a:pt x="27083" y="440005"/>
                  </a:lnTo>
                  <a:lnTo>
                    <a:pt x="12987" y="430514"/>
                  </a:lnTo>
                  <a:lnTo>
                    <a:pt x="3484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6678" y="3922013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89" h="776604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09472" y="250698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6677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5682" y="3878960"/>
            <a:ext cx="255079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2900" spc="-135" dirty="0">
                <a:latin typeface="Verdana"/>
                <a:cs typeface="Verdana"/>
              </a:rPr>
              <a:t>P1	</a:t>
            </a:r>
            <a:r>
              <a:rPr sz="2900" spc="-140" dirty="0">
                <a:latin typeface="Verdana"/>
                <a:cs typeface="Verdana"/>
              </a:rPr>
              <a:t>P2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1124585" algn="l"/>
                <a:tab pos="2320290" algn="l"/>
              </a:tabLst>
            </a:pPr>
            <a:r>
              <a:rPr sz="2900" spc="-235" dirty="0">
                <a:latin typeface="Verdana"/>
                <a:cs typeface="Verdana"/>
              </a:rPr>
              <a:t>0	2	4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64808" y="821436"/>
            <a:ext cx="4627245" cy="1145540"/>
            <a:chOff x="6464808" y="821436"/>
            <a:chExt cx="4627245" cy="1145540"/>
          </a:xfrm>
        </p:grpSpPr>
        <p:sp>
          <p:nvSpPr>
            <p:cNvPr id="11" name="object 11"/>
            <p:cNvSpPr/>
            <p:nvPr/>
          </p:nvSpPr>
          <p:spPr>
            <a:xfrm>
              <a:off x="6474714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3865880" y="0"/>
                  </a:moveTo>
                  <a:lnTo>
                    <a:pt x="741171" y="0"/>
                  </a:lnTo>
                  <a:lnTo>
                    <a:pt x="677223" y="1169"/>
                  </a:lnTo>
                  <a:lnTo>
                    <a:pt x="614784" y="4613"/>
                  </a:lnTo>
                  <a:lnTo>
                    <a:pt x="554078" y="10236"/>
                  </a:lnTo>
                  <a:lnTo>
                    <a:pt x="495327" y="17943"/>
                  </a:lnTo>
                  <a:lnTo>
                    <a:pt x="438754" y="27637"/>
                  </a:lnTo>
                  <a:lnTo>
                    <a:pt x="384581" y="39224"/>
                  </a:lnTo>
                  <a:lnTo>
                    <a:pt x="333031" y="52607"/>
                  </a:lnTo>
                  <a:lnTo>
                    <a:pt x="284326" y="67691"/>
                  </a:lnTo>
                  <a:lnTo>
                    <a:pt x="238689" y="84380"/>
                  </a:lnTo>
                  <a:lnTo>
                    <a:pt x="196342" y="102579"/>
                  </a:lnTo>
                  <a:lnTo>
                    <a:pt x="157508" y="122192"/>
                  </a:lnTo>
                  <a:lnTo>
                    <a:pt x="122409" y="143123"/>
                  </a:lnTo>
                  <a:lnTo>
                    <a:pt x="91268" y="165276"/>
                  </a:lnTo>
                  <a:lnTo>
                    <a:pt x="41750" y="212868"/>
                  </a:lnTo>
                  <a:lnTo>
                    <a:pt x="10734" y="264203"/>
                  </a:lnTo>
                  <a:lnTo>
                    <a:pt x="0" y="318516"/>
                  </a:lnTo>
                  <a:lnTo>
                    <a:pt x="2720" y="345996"/>
                  </a:lnTo>
                  <a:lnTo>
                    <a:pt x="23818" y="398915"/>
                  </a:lnTo>
                  <a:lnTo>
                    <a:pt x="64308" y="448474"/>
                  </a:lnTo>
                  <a:lnTo>
                    <a:pt x="122409" y="493908"/>
                  </a:lnTo>
                  <a:lnTo>
                    <a:pt x="157508" y="514839"/>
                  </a:lnTo>
                  <a:lnTo>
                    <a:pt x="196342" y="534452"/>
                  </a:lnTo>
                  <a:lnTo>
                    <a:pt x="238689" y="552651"/>
                  </a:lnTo>
                  <a:lnTo>
                    <a:pt x="284326" y="569340"/>
                  </a:lnTo>
                  <a:lnTo>
                    <a:pt x="333031" y="584424"/>
                  </a:lnTo>
                  <a:lnTo>
                    <a:pt x="384581" y="597807"/>
                  </a:lnTo>
                  <a:lnTo>
                    <a:pt x="438754" y="609394"/>
                  </a:lnTo>
                  <a:lnTo>
                    <a:pt x="495327" y="619088"/>
                  </a:lnTo>
                  <a:lnTo>
                    <a:pt x="554078" y="626795"/>
                  </a:lnTo>
                  <a:lnTo>
                    <a:pt x="614784" y="632418"/>
                  </a:lnTo>
                  <a:lnTo>
                    <a:pt x="677223" y="635862"/>
                  </a:lnTo>
                  <a:lnTo>
                    <a:pt x="741171" y="637032"/>
                  </a:lnTo>
                  <a:lnTo>
                    <a:pt x="3865880" y="637032"/>
                  </a:lnTo>
                  <a:lnTo>
                    <a:pt x="3929828" y="635862"/>
                  </a:lnTo>
                  <a:lnTo>
                    <a:pt x="3992267" y="632418"/>
                  </a:lnTo>
                  <a:lnTo>
                    <a:pt x="4052973" y="626795"/>
                  </a:lnTo>
                  <a:lnTo>
                    <a:pt x="4111724" y="619088"/>
                  </a:lnTo>
                  <a:lnTo>
                    <a:pt x="4168297" y="609394"/>
                  </a:lnTo>
                  <a:lnTo>
                    <a:pt x="4222470" y="597807"/>
                  </a:lnTo>
                  <a:lnTo>
                    <a:pt x="4274020" y="584424"/>
                  </a:lnTo>
                  <a:lnTo>
                    <a:pt x="4322725" y="569340"/>
                  </a:lnTo>
                  <a:lnTo>
                    <a:pt x="4368362" y="552651"/>
                  </a:lnTo>
                  <a:lnTo>
                    <a:pt x="4410709" y="534452"/>
                  </a:lnTo>
                  <a:lnTo>
                    <a:pt x="4449543" y="514839"/>
                  </a:lnTo>
                  <a:lnTo>
                    <a:pt x="4484642" y="493908"/>
                  </a:lnTo>
                  <a:lnTo>
                    <a:pt x="4515783" y="471755"/>
                  </a:lnTo>
                  <a:lnTo>
                    <a:pt x="4565301" y="424163"/>
                  </a:lnTo>
                  <a:lnTo>
                    <a:pt x="4596317" y="372828"/>
                  </a:lnTo>
                  <a:lnTo>
                    <a:pt x="4607052" y="318516"/>
                  </a:lnTo>
                  <a:lnTo>
                    <a:pt x="4604331" y="291035"/>
                  </a:lnTo>
                  <a:lnTo>
                    <a:pt x="4583233" y="238116"/>
                  </a:lnTo>
                  <a:lnTo>
                    <a:pt x="4542743" y="188557"/>
                  </a:lnTo>
                  <a:lnTo>
                    <a:pt x="4484642" y="143123"/>
                  </a:lnTo>
                  <a:lnTo>
                    <a:pt x="4449543" y="122192"/>
                  </a:lnTo>
                  <a:lnTo>
                    <a:pt x="4410709" y="102579"/>
                  </a:lnTo>
                  <a:lnTo>
                    <a:pt x="4368362" y="84380"/>
                  </a:lnTo>
                  <a:lnTo>
                    <a:pt x="4322725" y="67691"/>
                  </a:lnTo>
                  <a:lnTo>
                    <a:pt x="4274020" y="52607"/>
                  </a:lnTo>
                  <a:lnTo>
                    <a:pt x="4222470" y="39224"/>
                  </a:lnTo>
                  <a:lnTo>
                    <a:pt x="4168297" y="27637"/>
                  </a:lnTo>
                  <a:lnTo>
                    <a:pt x="4111724" y="17943"/>
                  </a:lnTo>
                  <a:lnTo>
                    <a:pt x="4052973" y="10236"/>
                  </a:lnTo>
                  <a:lnTo>
                    <a:pt x="3992267" y="4613"/>
                  </a:lnTo>
                  <a:lnTo>
                    <a:pt x="3929828" y="1169"/>
                  </a:lnTo>
                  <a:lnTo>
                    <a:pt x="386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4714" y="831342"/>
              <a:ext cx="4607560" cy="637540"/>
            </a:xfrm>
            <a:custGeom>
              <a:avLst/>
              <a:gdLst/>
              <a:ahLst/>
              <a:cxnLst/>
              <a:rect l="l" t="t" r="r" b="b"/>
              <a:pathLst>
                <a:path w="4607559" h="637540">
                  <a:moveTo>
                    <a:pt x="741171" y="0"/>
                  </a:moveTo>
                  <a:lnTo>
                    <a:pt x="3865880" y="0"/>
                  </a:lnTo>
                  <a:lnTo>
                    <a:pt x="3929828" y="1169"/>
                  </a:lnTo>
                  <a:lnTo>
                    <a:pt x="3992267" y="4613"/>
                  </a:lnTo>
                  <a:lnTo>
                    <a:pt x="4052973" y="10236"/>
                  </a:lnTo>
                  <a:lnTo>
                    <a:pt x="4111724" y="17943"/>
                  </a:lnTo>
                  <a:lnTo>
                    <a:pt x="4168297" y="27637"/>
                  </a:lnTo>
                  <a:lnTo>
                    <a:pt x="4222470" y="39224"/>
                  </a:lnTo>
                  <a:lnTo>
                    <a:pt x="4274020" y="52607"/>
                  </a:lnTo>
                  <a:lnTo>
                    <a:pt x="4322725" y="67691"/>
                  </a:lnTo>
                  <a:lnTo>
                    <a:pt x="4368362" y="84380"/>
                  </a:lnTo>
                  <a:lnTo>
                    <a:pt x="4410709" y="102579"/>
                  </a:lnTo>
                  <a:lnTo>
                    <a:pt x="4449543" y="122192"/>
                  </a:lnTo>
                  <a:lnTo>
                    <a:pt x="4484642" y="143123"/>
                  </a:lnTo>
                  <a:lnTo>
                    <a:pt x="4515783" y="165276"/>
                  </a:lnTo>
                  <a:lnTo>
                    <a:pt x="4565301" y="212868"/>
                  </a:lnTo>
                  <a:lnTo>
                    <a:pt x="4596317" y="264203"/>
                  </a:lnTo>
                  <a:lnTo>
                    <a:pt x="4607052" y="318516"/>
                  </a:lnTo>
                  <a:lnTo>
                    <a:pt x="4604331" y="345996"/>
                  </a:lnTo>
                  <a:lnTo>
                    <a:pt x="4583233" y="398915"/>
                  </a:lnTo>
                  <a:lnTo>
                    <a:pt x="4542743" y="448474"/>
                  </a:lnTo>
                  <a:lnTo>
                    <a:pt x="4484642" y="493908"/>
                  </a:lnTo>
                  <a:lnTo>
                    <a:pt x="4449543" y="514839"/>
                  </a:lnTo>
                  <a:lnTo>
                    <a:pt x="4410709" y="534452"/>
                  </a:lnTo>
                  <a:lnTo>
                    <a:pt x="4368362" y="552651"/>
                  </a:lnTo>
                  <a:lnTo>
                    <a:pt x="4322725" y="569340"/>
                  </a:lnTo>
                  <a:lnTo>
                    <a:pt x="4274020" y="584424"/>
                  </a:lnTo>
                  <a:lnTo>
                    <a:pt x="4222470" y="597807"/>
                  </a:lnTo>
                  <a:lnTo>
                    <a:pt x="4168297" y="609394"/>
                  </a:lnTo>
                  <a:lnTo>
                    <a:pt x="4111724" y="619088"/>
                  </a:lnTo>
                  <a:lnTo>
                    <a:pt x="4052973" y="626795"/>
                  </a:lnTo>
                  <a:lnTo>
                    <a:pt x="3992267" y="632418"/>
                  </a:lnTo>
                  <a:lnTo>
                    <a:pt x="3929828" y="635862"/>
                  </a:lnTo>
                  <a:lnTo>
                    <a:pt x="3865880" y="637032"/>
                  </a:lnTo>
                  <a:lnTo>
                    <a:pt x="741171" y="637032"/>
                  </a:lnTo>
                  <a:lnTo>
                    <a:pt x="677223" y="635862"/>
                  </a:lnTo>
                  <a:lnTo>
                    <a:pt x="614784" y="632418"/>
                  </a:lnTo>
                  <a:lnTo>
                    <a:pt x="554078" y="626795"/>
                  </a:lnTo>
                  <a:lnTo>
                    <a:pt x="495327" y="619088"/>
                  </a:lnTo>
                  <a:lnTo>
                    <a:pt x="438754" y="609394"/>
                  </a:lnTo>
                  <a:lnTo>
                    <a:pt x="384581" y="597807"/>
                  </a:lnTo>
                  <a:lnTo>
                    <a:pt x="333031" y="584424"/>
                  </a:lnTo>
                  <a:lnTo>
                    <a:pt x="284326" y="569340"/>
                  </a:lnTo>
                  <a:lnTo>
                    <a:pt x="238689" y="552651"/>
                  </a:lnTo>
                  <a:lnTo>
                    <a:pt x="196342" y="534452"/>
                  </a:lnTo>
                  <a:lnTo>
                    <a:pt x="157508" y="514839"/>
                  </a:lnTo>
                  <a:lnTo>
                    <a:pt x="122409" y="493908"/>
                  </a:lnTo>
                  <a:lnTo>
                    <a:pt x="91268" y="471755"/>
                  </a:lnTo>
                  <a:lnTo>
                    <a:pt x="41750" y="424163"/>
                  </a:lnTo>
                  <a:lnTo>
                    <a:pt x="10734" y="372828"/>
                  </a:lnTo>
                  <a:lnTo>
                    <a:pt x="0" y="318516"/>
                  </a:lnTo>
                  <a:lnTo>
                    <a:pt x="2720" y="291035"/>
                  </a:lnTo>
                  <a:lnTo>
                    <a:pt x="23818" y="238116"/>
                  </a:lnTo>
                  <a:lnTo>
                    <a:pt x="64308" y="188557"/>
                  </a:lnTo>
                  <a:lnTo>
                    <a:pt x="122409" y="143123"/>
                  </a:lnTo>
                  <a:lnTo>
                    <a:pt x="157508" y="122192"/>
                  </a:lnTo>
                  <a:lnTo>
                    <a:pt x="196342" y="102579"/>
                  </a:lnTo>
                  <a:lnTo>
                    <a:pt x="238689" y="84380"/>
                  </a:lnTo>
                  <a:lnTo>
                    <a:pt x="284326" y="67691"/>
                  </a:lnTo>
                  <a:lnTo>
                    <a:pt x="333031" y="52607"/>
                  </a:lnTo>
                  <a:lnTo>
                    <a:pt x="384581" y="39224"/>
                  </a:lnTo>
                  <a:lnTo>
                    <a:pt x="438754" y="27637"/>
                  </a:lnTo>
                  <a:lnTo>
                    <a:pt x="495327" y="17943"/>
                  </a:lnTo>
                  <a:lnTo>
                    <a:pt x="554078" y="10236"/>
                  </a:lnTo>
                  <a:lnTo>
                    <a:pt x="614784" y="4613"/>
                  </a:lnTo>
                  <a:lnTo>
                    <a:pt x="677223" y="1169"/>
                  </a:lnTo>
                  <a:lnTo>
                    <a:pt x="74117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9880" y="1455432"/>
              <a:ext cx="867918" cy="51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96785" y="570738"/>
            <a:ext cx="226377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16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Final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5235" y="4183379"/>
            <a:ext cx="281940" cy="527685"/>
          </a:xfrm>
          <a:custGeom>
            <a:avLst/>
            <a:gdLst/>
            <a:ahLst/>
            <a:cxnLst/>
            <a:rect l="l" t="t" r="r" b="b"/>
            <a:pathLst>
              <a:path w="281939" h="527685">
                <a:moveTo>
                  <a:pt x="253746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499110"/>
                </a:lnTo>
                <a:lnTo>
                  <a:pt x="2208" y="510105"/>
                </a:lnTo>
                <a:lnTo>
                  <a:pt x="8239" y="519064"/>
                </a:lnTo>
                <a:lnTo>
                  <a:pt x="17198" y="525095"/>
                </a:lnTo>
                <a:lnTo>
                  <a:pt x="28193" y="527304"/>
                </a:lnTo>
                <a:lnTo>
                  <a:pt x="253746" y="527304"/>
                </a:lnTo>
                <a:lnTo>
                  <a:pt x="264741" y="525095"/>
                </a:lnTo>
                <a:lnTo>
                  <a:pt x="273700" y="519064"/>
                </a:lnTo>
                <a:lnTo>
                  <a:pt x="279731" y="510105"/>
                </a:lnTo>
                <a:lnTo>
                  <a:pt x="281939" y="499110"/>
                </a:lnTo>
                <a:lnTo>
                  <a:pt x="281939" y="28194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81905" y="4340097"/>
            <a:ext cx="2298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35" dirty="0">
                <a:latin typeface="Verdana"/>
                <a:cs typeface="Verdana"/>
              </a:rPr>
              <a:t>6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62858" y="3922521"/>
            <a:ext cx="1130300" cy="465455"/>
            <a:chOff x="3562858" y="3922521"/>
            <a:chExt cx="1130300" cy="465455"/>
          </a:xfrm>
        </p:grpSpPr>
        <p:sp>
          <p:nvSpPr>
            <p:cNvPr id="18" name="object 18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1065022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1065022" y="445008"/>
                  </a:lnTo>
                  <a:lnTo>
                    <a:pt x="1082307" y="441509"/>
                  </a:lnTo>
                  <a:lnTo>
                    <a:pt x="1096438" y="431974"/>
                  </a:lnTo>
                  <a:lnTo>
                    <a:pt x="1105973" y="417843"/>
                  </a:lnTo>
                  <a:lnTo>
                    <a:pt x="1109472" y="400558"/>
                  </a:lnTo>
                  <a:lnTo>
                    <a:pt x="1109472" y="44450"/>
                  </a:lnTo>
                  <a:lnTo>
                    <a:pt x="1105973" y="27164"/>
                  </a:lnTo>
                  <a:lnTo>
                    <a:pt x="1096438" y="13033"/>
                  </a:lnTo>
                  <a:lnTo>
                    <a:pt x="1082307" y="3498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3018" y="3932681"/>
              <a:ext cx="1109980" cy="445134"/>
            </a:xfrm>
            <a:custGeom>
              <a:avLst/>
              <a:gdLst/>
              <a:ahLst/>
              <a:cxnLst/>
              <a:rect l="l" t="t" r="r" b="b"/>
              <a:pathLst>
                <a:path w="1109979" h="445135">
                  <a:moveTo>
                    <a:pt x="0" y="44450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5022" y="0"/>
                  </a:lnTo>
                  <a:lnTo>
                    <a:pt x="1082307" y="3498"/>
                  </a:lnTo>
                  <a:lnTo>
                    <a:pt x="1096438" y="13033"/>
                  </a:lnTo>
                  <a:lnTo>
                    <a:pt x="1105973" y="27164"/>
                  </a:lnTo>
                  <a:lnTo>
                    <a:pt x="1109472" y="44450"/>
                  </a:lnTo>
                  <a:lnTo>
                    <a:pt x="1109472" y="400558"/>
                  </a:lnTo>
                  <a:lnTo>
                    <a:pt x="1105973" y="417843"/>
                  </a:lnTo>
                  <a:lnTo>
                    <a:pt x="1096438" y="431974"/>
                  </a:lnTo>
                  <a:lnTo>
                    <a:pt x="1082307" y="441509"/>
                  </a:lnTo>
                  <a:lnTo>
                    <a:pt x="1065022" y="445008"/>
                  </a:lnTo>
                  <a:lnTo>
                    <a:pt x="44450" y="445008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8"/>
                  </a:lnTo>
                  <a:lnTo>
                    <a:pt x="0" y="44450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03726" y="3890517"/>
            <a:ext cx="4476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20158" y="3911853"/>
            <a:ext cx="1274445" cy="786765"/>
            <a:chOff x="4820158" y="3911853"/>
            <a:chExt cx="1274445" cy="786765"/>
          </a:xfrm>
        </p:grpSpPr>
        <p:sp>
          <p:nvSpPr>
            <p:cNvPr id="22" name="object 22"/>
            <p:cNvSpPr/>
            <p:nvPr/>
          </p:nvSpPr>
          <p:spPr>
            <a:xfrm>
              <a:off x="4830318" y="3922013"/>
              <a:ext cx="1264285" cy="776605"/>
            </a:xfrm>
            <a:custGeom>
              <a:avLst/>
              <a:gdLst/>
              <a:ahLst/>
              <a:cxnLst/>
              <a:rect l="l" t="t" r="r" b="b"/>
              <a:pathLst>
                <a:path w="1264285" h="776604">
                  <a:moveTo>
                    <a:pt x="1264158" y="278765"/>
                  </a:moveTo>
                  <a:lnTo>
                    <a:pt x="1261948" y="267855"/>
                  </a:lnTo>
                  <a:lnTo>
                    <a:pt x="1255928" y="258927"/>
                  </a:lnTo>
                  <a:lnTo>
                    <a:pt x="1247013" y="252907"/>
                  </a:lnTo>
                  <a:lnTo>
                    <a:pt x="1236091" y="250698"/>
                  </a:lnTo>
                  <a:lnTo>
                    <a:pt x="1109472" y="250698"/>
                  </a:lnTo>
                  <a:lnTo>
                    <a:pt x="1109472" y="44323"/>
                  </a:lnTo>
                  <a:lnTo>
                    <a:pt x="1105992" y="27063"/>
                  </a:lnTo>
                  <a:lnTo>
                    <a:pt x="1096492" y="12979"/>
                  </a:lnTo>
                  <a:lnTo>
                    <a:pt x="1082408" y="3479"/>
                  </a:lnTo>
                  <a:lnTo>
                    <a:pt x="1065149" y="0"/>
                  </a:lnTo>
                  <a:lnTo>
                    <a:pt x="44323" y="0"/>
                  </a:lnTo>
                  <a:lnTo>
                    <a:pt x="27051" y="3479"/>
                  </a:lnTo>
                  <a:lnTo>
                    <a:pt x="12966" y="12979"/>
                  </a:lnTo>
                  <a:lnTo>
                    <a:pt x="3467" y="27063"/>
                  </a:lnTo>
                  <a:lnTo>
                    <a:pt x="0" y="44323"/>
                  </a:lnTo>
                  <a:lnTo>
                    <a:pt x="0" y="399161"/>
                  </a:lnTo>
                  <a:lnTo>
                    <a:pt x="3467" y="416433"/>
                  </a:lnTo>
                  <a:lnTo>
                    <a:pt x="12966" y="430517"/>
                  </a:lnTo>
                  <a:lnTo>
                    <a:pt x="27051" y="440016"/>
                  </a:lnTo>
                  <a:lnTo>
                    <a:pt x="44323" y="443484"/>
                  </a:lnTo>
                  <a:lnTo>
                    <a:pt x="983742" y="443484"/>
                  </a:lnTo>
                  <a:lnTo>
                    <a:pt x="983742" y="748411"/>
                  </a:lnTo>
                  <a:lnTo>
                    <a:pt x="985939" y="759333"/>
                  </a:lnTo>
                  <a:lnTo>
                    <a:pt x="991958" y="768261"/>
                  </a:lnTo>
                  <a:lnTo>
                    <a:pt x="1000887" y="774280"/>
                  </a:lnTo>
                  <a:lnTo>
                    <a:pt x="1011809" y="776478"/>
                  </a:lnTo>
                  <a:lnTo>
                    <a:pt x="1236091" y="776478"/>
                  </a:lnTo>
                  <a:lnTo>
                    <a:pt x="1247013" y="774280"/>
                  </a:lnTo>
                  <a:lnTo>
                    <a:pt x="1255928" y="768261"/>
                  </a:lnTo>
                  <a:lnTo>
                    <a:pt x="1261948" y="759333"/>
                  </a:lnTo>
                  <a:lnTo>
                    <a:pt x="1264158" y="748411"/>
                  </a:lnTo>
                  <a:lnTo>
                    <a:pt x="1264158" y="278765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0318" y="3922013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3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2" y="44323"/>
                  </a:lnTo>
                  <a:lnTo>
                    <a:pt x="1109472" y="399161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4"/>
                  </a:lnTo>
                  <a:lnTo>
                    <a:pt x="44323" y="443484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1"/>
                  </a:lnTo>
                  <a:lnTo>
                    <a:pt x="0" y="44323"/>
                  </a:lnTo>
                  <a:close/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1534" y="3878960"/>
            <a:ext cx="90868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2900" spc="-235" dirty="0">
                <a:latin typeface="Verdana"/>
                <a:cs typeface="Verdana"/>
              </a:rPr>
              <a:t>8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7831" y="4197096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40" h="525779">
                <a:moveTo>
                  <a:pt x="253746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0" y="497585"/>
                </a:lnTo>
                <a:lnTo>
                  <a:pt x="2208" y="508581"/>
                </a:lnTo>
                <a:lnTo>
                  <a:pt x="8239" y="517540"/>
                </a:lnTo>
                <a:lnTo>
                  <a:pt x="17198" y="523571"/>
                </a:lnTo>
                <a:lnTo>
                  <a:pt x="28194" y="525779"/>
                </a:lnTo>
                <a:lnTo>
                  <a:pt x="253746" y="525779"/>
                </a:lnTo>
                <a:lnTo>
                  <a:pt x="264741" y="523571"/>
                </a:lnTo>
                <a:lnTo>
                  <a:pt x="273700" y="517540"/>
                </a:lnTo>
                <a:lnTo>
                  <a:pt x="279731" y="508581"/>
                </a:lnTo>
                <a:lnTo>
                  <a:pt x="281940" y="497585"/>
                </a:lnTo>
                <a:lnTo>
                  <a:pt x="281940" y="28193"/>
                </a:lnTo>
                <a:lnTo>
                  <a:pt x="279731" y="17198"/>
                </a:lnTo>
                <a:lnTo>
                  <a:pt x="273700" y="8239"/>
                </a:lnTo>
                <a:lnTo>
                  <a:pt x="264741" y="2208"/>
                </a:lnTo>
                <a:lnTo>
                  <a:pt x="2537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25385" y="4353305"/>
            <a:ext cx="4343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40" dirty="0">
                <a:latin typeface="Verdana"/>
                <a:cs typeface="Verdana"/>
              </a:rPr>
              <a:t>10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45453" y="3936238"/>
            <a:ext cx="1130300" cy="464184"/>
            <a:chOff x="6045453" y="3936238"/>
            <a:chExt cx="1130300" cy="464184"/>
          </a:xfrm>
        </p:grpSpPr>
        <p:sp>
          <p:nvSpPr>
            <p:cNvPr id="28" name="object 28"/>
            <p:cNvSpPr/>
            <p:nvPr/>
          </p:nvSpPr>
          <p:spPr>
            <a:xfrm>
              <a:off x="6055613" y="3946398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1065149" y="0"/>
                  </a:moveTo>
                  <a:lnTo>
                    <a:pt x="44323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2"/>
                  </a:lnTo>
                  <a:lnTo>
                    <a:pt x="0" y="399160"/>
                  </a:lnTo>
                  <a:lnTo>
                    <a:pt x="3478" y="416427"/>
                  </a:lnTo>
                  <a:lnTo>
                    <a:pt x="12969" y="430514"/>
                  </a:lnTo>
                  <a:lnTo>
                    <a:pt x="27056" y="440005"/>
                  </a:lnTo>
                  <a:lnTo>
                    <a:pt x="44323" y="443483"/>
                  </a:lnTo>
                  <a:lnTo>
                    <a:pt x="1065149" y="443483"/>
                  </a:lnTo>
                  <a:lnTo>
                    <a:pt x="1082415" y="440005"/>
                  </a:lnTo>
                  <a:lnTo>
                    <a:pt x="1096502" y="430514"/>
                  </a:lnTo>
                  <a:lnTo>
                    <a:pt x="1105993" y="416427"/>
                  </a:lnTo>
                  <a:lnTo>
                    <a:pt x="1109471" y="399160"/>
                  </a:lnTo>
                  <a:lnTo>
                    <a:pt x="1109471" y="44322"/>
                  </a:lnTo>
                  <a:lnTo>
                    <a:pt x="1105993" y="27056"/>
                  </a:lnTo>
                  <a:lnTo>
                    <a:pt x="1096502" y="12969"/>
                  </a:lnTo>
                  <a:lnTo>
                    <a:pt x="1082415" y="3478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55613" y="3946398"/>
              <a:ext cx="1109980" cy="443865"/>
            </a:xfrm>
            <a:custGeom>
              <a:avLst/>
              <a:gdLst/>
              <a:ahLst/>
              <a:cxnLst/>
              <a:rect l="l" t="t" r="r" b="b"/>
              <a:pathLst>
                <a:path w="1109979" h="4438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3" y="0"/>
                  </a:lnTo>
                  <a:lnTo>
                    <a:pt x="1065149" y="0"/>
                  </a:lnTo>
                  <a:lnTo>
                    <a:pt x="1082415" y="3478"/>
                  </a:lnTo>
                  <a:lnTo>
                    <a:pt x="1096502" y="12969"/>
                  </a:lnTo>
                  <a:lnTo>
                    <a:pt x="1105993" y="27056"/>
                  </a:lnTo>
                  <a:lnTo>
                    <a:pt x="1109471" y="44322"/>
                  </a:lnTo>
                  <a:lnTo>
                    <a:pt x="1109471" y="399160"/>
                  </a:lnTo>
                  <a:lnTo>
                    <a:pt x="1105993" y="416427"/>
                  </a:lnTo>
                  <a:lnTo>
                    <a:pt x="1096502" y="430514"/>
                  </a:lnTo>
                  <a:lnTo>
                    <a:pt x="1082415" y="440005"/>
                  </a:lnTo>
                  <a:lnTo>
                    <a:pt x="1065149" y="443483"/>
                  </a:lnTo>
                  <a:lnTo>
                    <a:pt x="44323" y="443483"/>
                  </a:lnTo>
                  <a:lnTo>
                    <a:pt x="27056" y="440005"/>
                  </a:lnTo>
                  <a:lnTo>
                    <a:pt x="12969" y="430514"/>
                  </a:lnTo>
                  <a:lnTo>
                    <a:pt x="3478" y="416427"/>
                  </a:lnTo>
                  <a:lnTo>
                    <a:pt x="0" y="399160"/>
                  </a:lnTo>
                  <a:lnTo>
                    <a:pt x="0" y="44322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86576" y="3903040"/>
            <a:ext cx="4476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0" dirty="0">
                <a:latin typeface="Verdana"/>
                <a:cs typeface="Verdana"/>
              </a:rPr>
              <a:t>P3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41107" y="3906011"/>
            <a:ext cx="1275715" cy="786765"/>
            <a:chOff x="7341107" y="3906011"/>
            <a:chExt cx="1275715" cy="786765"/>
          </a:xfrm>
        </p:grpSpPr>
        <p:sp>
          <p:nvSpPr>
            <p:cNvPr id="32" name="object 32"/>
            <p:cNvSpPr/>
            <p:nvPr/>
          </p:nvSpPr>
          <p:spPr>
            <a:xfrm>
              <a:off x="7351014" y="3915917"/>
              <a:ext cx="1266190" cy="776605"/>
            </a:xfrm>
            <a:custGeom>
              <a:avLst/>
              <a:gdLst/>
              <a:ahLst/>
              <a:cxnLst/>
              <a:rect l="l" t="t" r="r" b="b"/>
              <a:pathLst>
                <a:path w="1266190" h="776604">
                  <a:moveTo>
                    <a:pt x="1265682" y="278892"/>
                  </a:moveTo>
                  <a:lnTo>
                    <a:pt x="1263472" y="267906"/>
                  </a:lnTo>
                  <a:lnTo>
                    <a:pt x="1257439" y="258940"/>
                  </a:lnTo>
                  <a:lnTo>
                    <a:pt x="1248473" y="252907"/>
                  </a:lnTo>
                  <a:lnTo>
                    <a:pt x="1237488" y="250698"/>
                  </a:lnTo>
                  <a:lnTo>
                    <a:pt x="1110996" y="250698"/>
                  </a:lnTo>
                  <a:lnTo>
                    <a:pt x="1110996" y="44450"/>
                  </a:lnTo>
                  <a:lnTo>
                    <a:pt x="1107490" y="27165"/>
                  </a:lnTo>
                  <a:lnTo>
                    <a:pt x="1097953" y="13042"/>
                  </a:lnTo>
                  <a:lnTo>
                    <a:pt x="1083830" y="3505"/>
                  </a:lnTo>
                  <a:lnTo>
                    <a:pt x="1066546" y="0"/>
                  </a:lnTo>
                  <a:lnTo>
                    <a:pt x="44450" y="0"/>
                  </a:lnTo>
                  <a:lnTo>
                    <a:pt x="27152" y="3505"/>
                  </a:lnTo>
                  <a:lnTo>
                    <a:pt x="13030" y="13042"/>
                  </a:lnTo>
                  <a:lnTo>
                    <a:pt x="3492" y="27165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2" y="417855"/>
                  </a:lnTo>
                  <a:lnTo>
                    <a:pt x="13030" y="431977"/>
                  </a:lnTo>
                  <a:lnTo>
                    <a:pt x="27152" y="441515"/>
                  </a:lnTo>
                  <a:lnTo>
                    <a:pt x="44450" y="445008"/>
                  </a:lnTo>
                  <a:lnTo>
                    <a:pt x="983742" y="445008"/>
                  </a:lnTo>
                  <a:lnTo>
                    <a:pt x="983742" y="748284"/>
                  </a:lnTo>
                  <a:lnTo>
                    <a:pt x="985939" y="759282"/>
                  </a:lnTo>
                  <a:lnTo>
                    <a:pt x="991971" y="768248"/>
                  </a:lnTo>
                  <a:lnTo>
                    <a:pt x="1000937" y="774280"/>
                  </a:lnTo>
                  <a:lnTo>
                    <a:pt x="1011936" y="776478"/>
                  </a:lnTo>
                  <a:lnTo>
                    <a:pt x="1237488" y="776478"/>
                  </a:lnTo>
                  <a:lnTo>
                    <a:pt x="1248473" y="774280"/>
                  </a:lnTo>
                  <a:lnTo>
                    <a:pt x="1257439" y="768248"/>
                  </a:lnTo>
                  <a:lnTo>
                    <a:pt x="1263472" y="759282"/>
                  </a:lnTo>
                  <a:lnTo>
                    <a:pt x="1265682" y="748284"/>
                  </a:lnTo>
                  <a:lnTo>
                    <a:pt x="1265682" y="278892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51013" y="3915917"/>
              <a:ext cx="1111250" cy="445134"/>
            </a:xfrm>
            <a:custGeom>
              <a:avLst/>
              <a:gdLst/>
              <a:ahLst/>
              <a:cxnLst/>
              <a:rect l="l" t="t" r="r" b="b"/>
              <a:pathLst>
                <a:path w="1111250" h="445135">
                  <a:moveTo>
                    <a:pt x="0" y="44449"/>
                  </a:moveTo>
                  <a:lnTo>
                    <a:pt x="3498" y="27164"/>
                  </a:lnTo>
                  <a:lnTo>
                    <a:pt x="13033" y="13033"/>
                  </a:lnTo>
                  <a:lnTo>
                    <a:pt x="27164" y="3498"/>
                  </a:lnTo>
                  <a:lnTo>
                    <a:pt x="44450" y="0"/>
                  </a:lnTo>
                  <a:lnTo>
                    <a:pt x="1066545" y="0"/>
                  </a:lnTo>
                  <a:lnTo>
                    <a:pt x="1083831" y="3498"/>
                  </a:lnTo>
                  <a:lnTo>
                    <a:pt x="1097962" y="13033"/>
                  </a:lnTo>
                  <a:lnTo>
                    <a:pt x="1107497" y="27164"/>
                  </a:lnTo>
                  <a:lnTo>
                    <a:pt x="1110995" y="44449"/>
                  </a:lnTo>
                  <a:lnTo>
                    <a:pt x="1110995" y="400557"/>
                  </a:lnTo>
                  <a:lnTo>
                    <a:pt x="1107497" y="417843"/>
                  </a:lnTo>
                  <a:lnTo>
                    <a:pt x="1097962" y="431974"/>
                  </a:lnTo>
                  <a:lnTo>
                    <a:pt x="1083831" y="441509"/>
                  </a:lnTo>
                  <a:lnTo>
                    <a:pt x="1066545" y="445007"/>
                  </a:lnTo>
                  <a:lnTo>
                    <a:pt x="44450" y="445007"/>
                  </a:lnTo>
                  <a:lnTo>
                    <a:pt x="27164" y="441509"/>
                  </a:lnTo>
                  <a:lnTo>
                    <a:pt x="13033" y="431974"/>
                  </a:lnTo>
                  <a:lnTo>
                    <a:pt x="3498" y="417843"/>
                  </a:lnTo>
                  <a:lnTo>
                    <a:pt x="0" y="400557"/>
                  </a:lnTo>
                  <a:lnTo>
                    <a:pt x="0" y="44449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82865" y="3873500"/>
            <a:ext cx="10731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40" dirty="0">
                <a:latin typeface="Verdana"/>
                <a:cs typeface="Verdana"/>
              </a:rPr>
              <a:t>P1</a:t>
            </a:r>
            <a:endParaRPr sz="2900">
              <a:latin typeface="Verdana"/>
              <a:cs typeface="Verdana"/>
            </a:endParaRPr>
          </a:p>
          <a:p>
            <a:pPr marL="651510">
              <a:lnSpc>
                <a:spcPct val="100000"/>
              </a:lnSpc>
              <a:spcBef>
                <a:spcPts val="65"/>
              </a:spcBef>
            </a:pPr>
            <a:r>
              <a:rPr sz="2900" spc="-240" dirty="0">
                <a:latin typeface="Verdana"/>
                <a:cs typeface="Verdana"/>
              </a:rPr>
              <a:t>12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578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Example </a:t>
            </a:r>
            <a:r>
              <a:rPr sz="4400" dirty="0">
                <a:solidFill>
                  <a:srgbClr val="FF0000"/>
                </a:solidFill>
              </a:rPr>
              <a:t>2 [ Time Quantum = 3</a:t>
            </a:r>
            <a:r>
              <a:rPr sz="4400" spc="-18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]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75250" y="2442336"/>
          <a:ext cx="3232785" cy="343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7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75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698">
                <a:tc>
                  <a:txBody>
                    <a:bodyPr/>
                    <a:lstStyle/>
                    <a:p>
                      <a:pPr marL="448309" marR="74930" indent="-364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process</a:t>
                      </a:r>
                      <a:r>
                        <a:rPr sz="1600" b="1" spc="-7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-  id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73660" indent="-2324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CPU</a:t>
                      </a:r>
                      <a:r>
                        <a:rPr sz="1600" b="1" spc="-7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Burst  Time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218440" indent="-857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600" b="1" dirty="0">
                          <a:latin typeface="Gothic Uralic"/>
                          <a:cs typeface="Gothic Uralic"/>
                        </a:rPr>
                        <a:t>rri</a:t>
                      </a:r>
                      <a:r>
                        <a:rPr sz="1600" b="1" spc="-5" dirty="0">
                          <a:latin typeface="Gothic Uralic"/>
                          <a:cs typeface="Gothic Uralic"/>
                        </a:rPr>
                        <a:t>val  Time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5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7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P4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9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40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P5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92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spc="-15" dirty="0">
                          <a:latin typeface="Gothic Uralic"/>
                          <a:cs typeface="Gothic Uralic"/>
                        </a:rPr>
                        <a:t>P6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3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6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6437" cy="685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1365" cy="6858000"/>
            <a:chOff x="0" y="0"/>
            <a:chExt cx="1219136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4571999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86000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71500" cy="2286000"/>
            </a:xfrm>
            <a:custGeom>
              <a:avLst/>
              <a:gdLst/>
              <a:ahLst/>
              <a:cxnLst/>
              <a:rect l="l" t="t" r="r" b="b"/>
              <a:pathLst>
                <a:path w="571500" h="2286000">
                  <a:moveTo>
                    <a:pt x="5715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500" y="2286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451" y="0"/>
              <a:ext cx="147828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223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20" h="6858000">
                  <a:moveTo>
                    <a:pt x="45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" y="685800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8951" y="1638406"/>
              <a:ext cx="11432286" cy="180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3760" y="2776464"/>
              <a:ext cx="3769179" cy="2676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669112"/>
            <a:ext cx="8578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FF0000"/>
                </a:solidFill>
                <a:latin typeface="Gothic Uralic"/>
                <a:cs typeface="Gothic Uralic"/>
              </a:rPr>
              <a:t>Example </a:t>
            </a:r>
            <a:r>
              <a:rPr sz="4400" b="1" dirty="0">
                <a:solidFill>
                  <a:srgbClr val="FF0000"/>
                </a:solidFill>
                <a:latin typeface="Gothic Uralic"/>
                <a:cs typeface="Gothic Uralic"/>
              </a:rPr>
              <a:t>3 [ Time Quantum = 5</a:t>
            </a:r>
            <a:r>
              <a:rPr sz="4400" b="1" spc="-18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4400" b="1" dirty="0">
                <a:solidFill>
                  <a:srgbClr val="FF0000"/>
                </a:solidFill>
                <a:latin typeface="Gothic Uralic"/>
                <a:cs typeface="Gothic Uralic"/>
              </a:rPr>
              <a:t>]</a:t>
            </a:r>
            <a:endParaRPr sz="4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1907539"/>
            <a:ext cx="3646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Assignment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othic Uralic"/>
                <a:cs typeface="Gothic Uralic"/>
              </a:rPr>
              <a:t>Question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296" y="1833372"/>
            <a:ext cx="9741408" cy="43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95909"/>
            <a:ext cx="6871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Time Quantum and Context </a:t>
            </a:r>
            <a:r>
              <a:rPr sz="2800" spc="-10" dirty="0">
                <a:solidFill>
                  <a:srgbClr val="FF0000"/>
                </a:solidFill>
              </a:rPr>
              <a:t>Switch</a:t>
            </a:r>
            <a:r>
              <a:rPr sz="2800" spc="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Time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23158"/>
            <a:ext cx="10923270" cy="23298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5" dirty="0">
                <a:latin typeface="Verdana"/>
                <a:cs typeface="Verdana"/>
              </a:rPr>
              <a:t>It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used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represent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scheduling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processes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graphically</a:t>
            </a:r>
            <a:endParaRPr sz="2800">
              <a:latin typeface="Verdana"/>
              <a:cs typeface="Verdana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355" dirty="0">
                <a:latin typeface="Verdana"/>
                <a:cs typeface="Verdana"/>
              </a:rPr>
              <a:t>It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29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rectangular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scale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diagram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x-axis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depicting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 </a:t>
            </a:r>
            <a:r>
              <a:rPr sz="2800" spc="-80" dirty="0">
                <a:latin typeface="Verdana"/>
                <a:cs typeface="Verdana"/>
              </a:rPr>
              <a:t>timeline</a:t>
            </a:r>
            <a:endParaRPr sz="2800">
              <a:latin typeface="Verdana"/>
              <a:cs typeface="Verdana"/>
            </a:endParaRPr>
          </a:p>
          <a:p>
            <a:pPr marL="241300" marR="560705" indent="-228600">
              <a:lnSpc>
                <a:spcPts val="3020"/>
              </a:lnSpc>
              <a:spcBef>
                <a:spcPts val="10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10" dirty="0">
                <a:latin typeface="Verdana"/>
                <a:cs typeface="Verdana"/>
              </a:rPr>
              <a:t>Process-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ids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processes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allocated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for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particular  </a:t>
            </a:r>
            <a:r>
              <a:rPr sz="2800" spc="-80" dirty="0">
                <a:latin typeface="Verdana"/>
                <a:cs typeface="Verdana"/>
              </a:rPr>
              <a:t>time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periods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indicated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that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rectangular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slot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3102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Gantt</a:t>
            </a:r>
            <a:r>
              <a:rPr sz="4400" spc="-7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chart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261658" y="4453945"/>
            <a:ext cx="8678354" cy="1534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5691" y="2061972"/>
            <a:ext cx="6167628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26389"/>
            <a:ext cx="6982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</a:rPr>
              <a:t>Turnaround </a:t>
            </a:r>
            <a:r>
              <a:rPr sz="2400" spc="-5" dirty="0">
                <a:solidFill>
                  <a:srgbClr val="FF0000"/>
                </a:solidFill>
              </a:rPr>
              <a:t>Time Varies With </a:t>
            </a:r>
            <a:r>
              <a:rPr sz="2400" dirty="0">
                <a:solidFill>
                  <a:srgbClr val="FF0000"/>
                </a:solidFill>
              </a:rPr>
              <a:t>The </a:t>
            </a:r>
            <a:r>
              <a:rPr sz="2400" spc="-5" dirty="0">
                <a:solidFill>
                  <a:srgbClr val="FF0000"/>
                </a:solidFill>
              </a:rPr>
              <a:t>Time</a:t>
            </a:r>
            <a:r>
              <a:rPr sz="2400" spc="-2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Quantum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51240" y="3778758"/>
            <a:ext cx="20745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Verdana"/>
                <a:cs typeface="Verdana"/>
              </a:rPr>
              <a:t>80% of </a:t>
            </a:r>
            <a:r>
              <a:rPr sz="1300" spc="-10" dirty="0">
                <a:latin typeface="Verdana"/>
                <a:cs typeface="Verdana"/>
              </a:rPr>
              <a:t>CPU bursts  </a:t>
            </a:r>
            <a:r>
              <a:rPr sz="1300" spc="-5" dirty="0">
                <a:latin typeface="Verdana"/>
                <a:cs typeface="Verdana"/>
              </a:rPr>
              <a:t>should be shorter than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q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31721"/>
            <a:ext cx="10476865" cy="48901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30" dirty="0">
                <a:latin typeface="Verdana"/>
                <a:cs typeface="Verdana"/>
              </a:rPr>
              <a:t>Ready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60" dirty="0">
                <a:latin typeface="Verdana"/>
                <a:cs typeface="Verdana"/>
              </a:rPr>
              <a:t>queue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275" dirty="0">
                <a:latin typeface="Verdana"/>
                <a:cs typeface="Verdana"/>
              </a:rPr>
              <a:t>is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partitioned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into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separate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queues,</a:t>
            </a:r>
            <a:r>
              <a:rPr sz="2600" spc="-27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eg:</a:t>
            </a:r>
            <a:endParaRPr sz="26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solidFill>
                  <a:srgbClr val="3366FF"/>
                </a:solidFill>
                <a:latin typeface="Gothic Uralic"/>
                <a:cs typeface="Gothic Uralic"/>
              </a:rPr>
              <a:t>foreground </a:t>
            </a:r>
            <a:r>
              <a:rPr sz="2200" spc="-55" dirty="0">
                <a:latin typeface="Verdana"/>
                <a:cs typeface="Verdana"/>
              </a:rPr>
              <a:t>(interactive)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b="1" spc="-10" dirty="0">
                <a:solidFill>
                  <a:srgbClr val="3366FF"/>
                </a:solidFill>
                <a:latin typeface="Gothic Uralic"/>
                <a:cs typeface="Gothic Uralic"/>
              </a:rPr>
              <a:t>background</a:t>
            </a:r>
            <a:r>
              <a:rPr sz="2200" b="1" spc="10" dirty="0">
                <a:solidFill>
                  <a:srgbClr val="3366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latin typeface="Verdana"/>
                <a:cs typeface="Verdana"/>
              </a:rPr>
              <a:t>(batch)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65" dirty="0">
                <a:latin typeface="Verdana"/>
                <a:cs typeface="Verdana"/>
              </a:rPr>
              <a:t>Process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permanently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130" dirty="0">
                <a:latin typeface="Verdana"/>
                <a:cs typeface="Verdana"/>
              </a:rPr>
              <a:t>in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215" dirty="0">
                <a:latin typeface="Verdana"/>
                <a:cs typeface="Verdana"/>
              </a:rPr>
              <a:t>a</a:t>
            </a:r>
            <a:r>
              <a:rPr sz="2600" spc="-18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given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60" dirty="0">
                <a:latin typeface="Verdana"/>
                <a:cs typeface="Verdana"/>
              </a:rPr>
              <a:t>queue</a:t>
            </a:r>
            <a:endParaRPr sz="2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55" dirty="0">
                <a:latin typeface="Verdana"/>
                <a:cs typeface="Verdana"/>
              </a:rPr>
              <a:t>Each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60" dirty="0">
                <a:latin typeface="Verdana"/>
                <a:cs typeface="Verdana"/>
              </a:rPr>
              <a:t>queue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has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229" dirty="0">
                <a:latin typeface="Verdana"/>
                <a:cs typeface="Verdana"/>
              </a:rPr>
              <a:t>its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own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scheduling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algorithm:</a:t>
            </a:r>
            <a:endParaRPr sz="26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20" dirty="0">
                <a:latin typeface="Verdana"/>
                <a:cs typeface="Verdana"/>
              </a:rPr>
              <a:t>foreground </a:t>
            </a:r>
            <a:r>
              <a:rPr sz="2200" spc="-300" dirty="0">
                <a:latin typeface="Verdana"/>
                <a:cs typeface="Verdana"/>
              </a:rPr>
              <a:t>– </a:t>
            </a:r>
            <a:r>
              <a:rPr sz="2200" spc="-204" dirty="0">
                <a:latin typeface="Verdana"/>
                <a:cs typeface="Verdana"/>
              </a:rPr>
              <a:t>RR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25" dirty="0">
                <a:latin typeface="Verdana"/>
                <a:cs typeface="Verdana"/>
              </a:rPr>
              <a:t>background </a:t>
            </a:r>
            <a:r>
              <a:rPr sz="2200" spc="-305" dirty="0">
                <a:latin typeface="Verdana"/>
                <a:cs typeface="Verdana"/>
              </a:rPr>
              <a:t>–</a:t>
            </a:r>
            <a:r>
              <a:rPr sz="2200" spc="-340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FCFS</a:t>
            </a:r>
            <a:endParaRPr sz="2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309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spc="-35" dirty="0">
                <a:latin typeface="Verdana"/>
                <a:cs typeface="Verdana"/>
              </a:rPr>
              <a:t>Scheduling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160" dirty="0">
                <a:latin typeface="Verdana"/>
                <a:cs typeface="Verdana"/>
              </a:rPr>
              <a:t>must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145" dirty="0">
                <a:latin typeface="Verdana"/>
                <a:cs typeface="Verdana"/>
              </a:rPr>
              <a:t>be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done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55" dirty="0">
                <a:latin typeface="Verdana"/>
                <a:cs typeface="Verdana"/>
              </a:rPr>
              <a:t>between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-75" dirty="0">
                <a:latin typeface="Verdana"/>
                <a:cs typeface="Verdana"/>
              </a:rPr>
              <a:t>queues:</a:t>
            </a:r>
            <a:endParaRPr sz="2600">
              <a:latin typeface="Verdana"/>
              <a:cs typeface="Verdana"/>
            </a:endParaRPr>
          </a:p>
          <a:p>
            <a:pPr marL="698500" lvl="1" indent="-229235">
              <a:lnSpc>
                <a:spcPts val="2375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70" dirty="0">
                <a:latin typeface="Verdana"/>
                <a:cs typeface="Verdana"/>
              </a:rPr>
              <a:t>Fixed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priority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scheduling;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(i.e.,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serve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from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foreground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then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from</a:t>
            </a:r>
            <a:endParaRPr sz="2200">
              <a:latin typeface="Verdana"/>
              <a:cs typeface="Verdana"/>
            </a:endParaRPr>
          </a:p>
          <a:p>
            <a:pPr marL="698500">
              <a:lnSpc>
                <a:spcPts val="2375"/>
              </a:lnSpc>
              <a:tabLst>
                <a:tab pos="2721610" algn="l"/>
              </a:tabLst>
            </a:pPr>
            <a:r>
              <a:rPr sz="2200" spc="-10" dirty="0">
                <a:latin typeface="Verdana"/>
                <a:cs typeface="Verdana"/>
              </a:rPr>
              <a:t>background).	</a:t>
            </a:r>
            <a:r>
              <a:rPr sz="2200" spc="-120" dirty="0">
                <a:latin typeface="Verdana"/>
                <a:cs typeface="Verdana"/>
              </a:rPr>
              <a:t>Possibility </a:t>
            </a:r>
            <a:r>
              <a:rPr sz="2200" spc="10" dirty="0">
                <a:latin typeface="Verdana"/>
                <a:cs typeface="Verdana"/>
              </a:rPr>
              <a:t>of</a:t>
            </a:r>
            <a:r>
              <a:rPr sz="2200" spc="-25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starvation.</a:t>
            </a:r>
            <a:endParaRPr sz="2200">
              <a:latin typeface="Verdana"/>
              <a:cs typeface="Verdana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79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140" dirty="0">
                <a:latin typeface="Verdana"/>
                <a:cs typeface="Verdana"/>
              </a:rPr>
              <a:t>Time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slice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305" dirty="0">
                <a:latin typeface="Verdana"/>
                <a:cs typeface="Verdana"/>
              </a:rPr>
              <a:t>–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each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queue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gets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certain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amount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CPU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time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which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30" dirty="0">
                <a:latin typeface="Verdana"/>
                <a:cs typeface="Verdana"/>
              </a:rPr>
              <a:t>can  </a:t>
            </a:r>
            <a:r>
              <a:rPr sz="2200" dirty="0">
                <a:latin typeface="Verdana"/>
                <a:cs typeface="Verdana"/>
              </a:rPr>
              <a:t>schedule </a:t>
            </a:r>
            <a:r>
              <a:rPr sz="2200" spc="-25" dirty="0">
                <a:latin typeface="Verdana"/>
                <a:cs typeface="Verdana"/>
              </a:rPr>
              <a:t>amongst </a:t>
            </a:r>
            <a:r>
              <a:rPr sz="2200" spc="-190" dirty="0">
                <a:latin typeface="Verdana"/>
                <a:cs typeface="Verdana"/>
              </a:rPr>
              <a:t>its </a:t>
            </a:r>
            <a:r>
              <a:rPr sz="2200" spc="-90" dirty="0">
                <a:latin typeface="Verdana"/>
                <a:cs typeface="Verdana"/>
              </a:rPr>
              <a:t>processes; </a:t>
            </a:r>
            <a:r>
              <a:rPr sz="2200" spc="-135" dirty="0">
                <a:latin typeface="Verdana"/>
                <a:cs typeface="Verdana"/>
              </a:rPr>
              <a:t>i.e., </a:t>
            </a:r>
            <a:r>
              <a:rPr sz="2200" spc="-350" dirty="0">
                <a:latin typeface="Verdana"/>
                <a:cs typeface="Verdana"/>
              </a:rPr>
              <a:t>80%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20" dirty="0">
                <a:latin typeface="Verdana"/>
                <a:cs typeface="Verdana"/>
              </a:rPr>
              <a:t>foreground</a:t>
            </a:r>
            <a:r>
              <a:rPr sz="2200" spc="-5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 </a:t>
            </a:r>
            <a:r>
              <a:rPr sz="2200" spc="-200" dirty="0">
                <a:latin typeface="Verdana"/>
                <a:cs typeface="Verdana"/>
              </a:rPr>
              <a:t>RR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350" dirty="0">
                <a:latin typeface="Verdana"/>
                <a:cs typeface="Verdana"/>
              </a:rPr>
              <a:t>20%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25" dirty="0">
                <a:latin typeface="Verdana"/>
                <a:cs typeface="Verdana"/>
              </a:rPr>
              <a:t>background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31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FCFS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608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Queue</a:t>
            </a:r>
            <a:endParaRPr sz="4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24682"/>
            <a:ext cx="11033125" cy="4507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latin typeface="TeXGyreAdventor"/>
                <a:cs typeface="TeXGyreAdventor"/>
              </a:rPr>
              <a:t>Concept -</a:t>
            </a:r>
            <a:r>
              <a:rPr sz="2800" b="1" i="1" spc="5" dirty="0">
                <a:latin typeface="TeXGyreAdventor"/>
                <a:cs typeface="TeXGyreAdventor"/>
              </a:rPr>
              <a:t> </a:t>
            </a:r>
            <a:r>
              <a:rPr sz="2800" spc="-85" dirty="0">
                <a:latin typeface="Verdana"/>
                <a:cs typeface="Verdana"/>
              </a:rPr>
              <a:t>Processes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scheduled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per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their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category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Gothic Uralic"/>
                <a:cs typeface="Gothic Uralic"/>
              </a:rPr>
              <a:t>Working</a:t>
            </a:r>
            <a:endParaRPr sz="2800">
              <a:latin typeface="Gothic Uralic"/>
              <a:cs typeface="Gothic Uralic"/>
            </a:endParaRPr>
          </a:p>
          <a:p>
            <a:pPr marL="698500" indent="-229235">
              <a:lnSpc>
                <a:spcPct val="100000"/>
              </a:lnSpc>
              <a:spcBef>
                <a:spcPts val="58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ready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partitioned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into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several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separate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queues</a:t>
            </a:r>
            <a:endParaRPr sz="2400">
              <a:latin typeface="Verdana"/>
              <a:cs typeface="Verdana"/>
            </a:endParaRPr>
          </a:p>
          <a:p>
            <a:pPr marL="698500" marR="460375" indent="-228600">
              <a:lnSpc>
                <a:spcPts val="2590"/>
              </a:lnSpc>
              <a:spcBef>
                <a:spcPts val="90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70" dirty="0">
                <a:latin typeface="Verdana"/>
                <a:cs typeface="Verdana"/>
              </a:rPr>
              <a:t>Processes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assigned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permanently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based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some  </a:t>
            </a:r>
            <a:r>
              <a:rPr sz="2400" spc="-65" dirty="0">
                <a:latin typeface="Verdana"/>
                <a:cs typeface="Verdana"/>
              </a:rPr>
              <a:t>property.</a:t>
            </a:r>
            <a:endParaRPr sz="2400">
              <a:latin typeface="Verdana"/>
              <a:cs typeface="Verdana"/>
            </a:endParaRPr>
          </a:p>
          <a:p>
            <a:pPr marL="698500" indent="-229235">
              <a:lnSpc>
                <a:spcPct val="100000"/>
              </a:lnSpc>
              <a:spcBef>
                <a:spcPts val="54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45" dirty="0">
                <a:latin typeface="Verdana"/>
                <a:cs typeface="Verdana"/>
              </a:rPr>
              <a:t>Each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has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own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scheduling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algorithm.</a:t>
            </a:r>
            <a:endParaRPr sz="2400">
              <a:latin typeface="Verdana"/>
              <a:cs typeface="Verdana"/>
            </a:endParaRPr>
          </a:p>
          <a:p>
            <a:pPr marL="698500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70" dirty="0">
                <a:latin typeface="Verdana"/>
                <a:cs typeface="Verdana"/>
              </a:rPr>
              <a:t>Inter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scheduling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also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done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either</a:t>
            </a:r>
            <a:endParaRPr sz="2400">
              <a:latin typeface="Verdana"/>
              <a:cs typeface="Verdana"/>
            </a:endParaRPr>
          </a:p>
          <a:p>
            <a:pPr marL="1155700" lvl="1" indent="-229235">
              <a:lnSpc>
                <a:spcPts val="2280"/>
              </a:lnSpc>
              <a:spcBef>
                <a:spcPts val="484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95" dirty="0">
                <a:latin typeface="Verdana"/>
                <a:cs typeface="Verdana"/>
              </a:rPr>
              <a:t>fixed-priority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preemptive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scheduling,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i.e.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each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queues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has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priority,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process</a:t>
            </a:r>
            <a:endParaRPr sz="2000">
              <a:latin typeface="Verdana"/>
              <a:cs typeface="Verdana"/>
            </a:endParaRPr>
          </a:p>
          <a:p>
            <a:pPr marL="1155700">
              <a:lnSpc>
                <a:spcPts val="2280"/>
              </a:lnSpc>
            </a:pPr>
            <a:r>
              <a:rPr sz="2000" spc="-100" dirty="0">
                <a:latin typeface="Verdana"/>
                <a:cs typeface="Verdana"/>
              </a:rPr>
              <a:t>in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queue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with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higher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priority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are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scheduled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before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other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queue.</a:t>
            </a:r>
            <a:endParaRPr sz="2000">
              <a:latin typeface="Verdana"/>
              <a:cs typeface="Verdana"/>
            </a:endParaRPr>
          </a:p>
          <a:p>
            <a:pPr marL="367093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5" dirty="0">
                <a:latin typeface="Verdana"/>
                <a:cs typeface="Verdana"/>
              </a:rPr>
              <a:t>time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slice,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i.e.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each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queue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gets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certain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portion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CPU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time.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4608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Queue</a:t>
            </a:r>
            <a:endParaRPr sz="4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2779" y="1949195"/>
            <a:ext cx="6902196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7784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 Queue</a:t>
            </a:r>
            <a:r>
              <a:rPr sz="4400" spc="-9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052685" cy="42589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150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170" dirty="0">
                <a:latin typeface="Verdana"/>
                <a:cs typeface="Verdana"/>
              </a:rPr>
              <a:t>can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5" dirty="0">
                <a:latin typeface="Verdana"/>
                <a:cs typeface="Verdana"/>
              </a:rPr>
              <a:t>move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between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various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queues;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aging  </a:t>
            </a:r>
            <a:r>
              <a:rPr sz="2800" spc="170" dirty="0">
                <a:latin typeface="Verdana"/>
                <a:cs typeface="Verdana"/>
              </a:rPr>
              <a:t>can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55" dirty="0">
                <a:latin typeface="Verdana"/>
                <a:cs typeface="Verdana"/>
              </a:rPr>
              <a:t>be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implemented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00" dirty="0">
                <a:latin typeface="Verdana"/>
                <a:cs typeface="Verdana"/>
              </a:rPr>
              <a:t>this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way</a:t>
            </a:r>
            <a:endParaRPr sz="2800" dirty="0">
              <a:latin typeface="Verdana"/>
              <a:cs typeface="Verdana"/>
            </a:endParaRPr>
          </a:p>
          <a:p>
            <a:pPr marL="241300" marR="680085" indent="-228600">
              <a:lnSpc>
                <a:spcPts val="3020"/>
              </a:lnSpc>
              <a:spcBef>
                <a:spcPts val="101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latin typeface="Verdana"/>
                <a:cs typeface="Verdana"/>
              </a:rPr>
              <a:t>Multilevel-feedback-queue </a:t>
            </a:r>
            <a:r>
              <a:rPr sz="2800" spc="-35" dirty="0">
                <a:latin typeface="Verdana"/>
                <a:cs typeface="Verdana"/>
              </a:rPr>
              <a:t>scheduler </a:t>
            </a:r>
            <a:r>
              <a:rPr sz="2800" spc="35" dirty="0">
                <a:latin typeface="Verdana"/>
                <a:cs typeface="Verdana"/>
              </a:rPr>
              <a:t>defined</a:t>
            </a:r>
            <a:r>
              <a:rPr sz="2800" spc="-7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by </a:t>
            </a:r>
            <a:r>
              <a:rPr sz="2800" spc="-25" dirty="0">
                <a:latin typeface="Verdana"/>
                <a:cs typeface="Verdana"/>
              </a:rPr>
              <a:t>the  </a:t>
            </a:r>
            <a:r>
              <a:rPr sz="2800" spc="-40" dirty="0">
                <a:latin typeface="Verdana"/>
                <a:cs typeface="Verdana"/>
              </a:rPr>
              <a:t>following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parameters: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40" dirty="0">
                <a:latin typeface="Verdana"/>
                <a:cs typeface="Verdana"/>
              </a:rPr>
              <a:t>number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3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queues</a:t>
            </a:r>
            <a:endParaRPr sz="24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20" dirty="0">
                <a:latin typeface="Verdana"/>
                <a:cs typeface="Verdana"/>
              </a:rPr>
              <a:t>scheduling </a:t>
            </a:r>
            <a:r>
              <a:rPr sz="2400" spc="-85" dirty="0">
                <a:latin typeface="Verdana"/>
                <a:cs typeface="Verdana"/>
              </a:rPr>
              <a:t>algorithms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59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queue</a:t>
            </a:r>
            <a:endParaRPr sz="24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20" dirty="0">
                <a:latin typeface="Verdana"/>
                <a:cs typeface="Verdana"/>
              </a:rPr>
              <a:t>method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used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determine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upgrade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endParaRPr sz="24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20" dirty="0">
                <a:latin typeface="Verdana"/>
                <a:cs typeface="Verdana"/>
              </a:rPr>
              <a:t>method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used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determine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demote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endParaRPr sz="2400" dirty="0">
              <a:latin typeface="Verdana"/>
              <a:cs typeface="Verdana"/>
            </a:endParaRPr>
          </a:p>
          <a:p>
            <a:pPr marL="698500" marR="447675" lvl="1" indent="-228600">
              <a:lnSpc>
                <a:spcPts val="2590"/>
              </a:lnSpc>
              <a:spcBef>
                <a:spcPts val="90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20" dirty="0">
                <a:latin typeface="Verdana"/>
                <a:cs typeface="Verdana"/>
              </a:rPr>
              <a:t>method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used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determine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which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queue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will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enter  </a:t>
            </a:r>
            <a:r>
              <a:rPr sz="2400" spc="5" dirty="0">
                <a:latin typeface="Verdana"/>
                <a:cs typeface="Verdana"/>
              </a:rPr>
              <a:t>when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-40" dirty="0">
                <a:latin typeface="Verdana"/>
                <a:cs typeface="Verdana"/>
              </a:rPr>
              <a:t>process </a:t>
            </a:r>
            <a:r>
              <a:rPr sz="2400" spc="5" dirty="0">
                <a:latin typeface="Verdana"/>
                <a:cs typeface="Verdana"/>
              </a:rPr>
              <a:t>needs </a:t>
            </a:r>
            <a:r>
              <a:rPr sz="2400" spc="-45" dirty="0">
                <a:latin typeface="Verdana"/>
                <a:cs typeface="Verdana"/>
              </a:rPr>
              <a:t>service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7535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 Feedback</a:t>
            </a:r>
            <a:r>
              <a:rPr sz="4400" spc="-12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Queue</a:t>
            </a:r>
            <a:endParaRPr sz="4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8839" y="1716470"/>
            <a:ext cx="5702300" cy="39414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819"/>
              </a:spcBef>
              <a:buClr>
                <a:srgbClr val="EC7C30"/>
              </a:buClr>
              <a:buFont typeface="Wingdings"/>
              <a:buChar char=""/>
              <a:tabLst>
                <a:tab pos="279400" algn="l"/>
              </a:tabLst>
            </a:pPr>
            <a:r>
              <a:rPr sz="2800" spc="-135" dirty="0">
                <a:latin typeface="Verdana"/>
                <a:cs typeface="Verdana"/>
              </a:rPr>
              <a:t>Three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queues:</a:t>
            </a:r>
            <a:endParaRPr sz="2800">
              <a:latin typeface="Verdana"/>
              <a:cs typeface="Verdana"/>
            </a:endParaRPr>
          </a:p>
          <a:p>
            <a:pPr marL="736600" lvl="1" indent="-229235">
              <a:lnSpc>
                <a:spcPct val="100000"/>
              </a:lnSpc>
              <a:spcBef>
                <a:spcPts val="370"/>
              </a:spcBef>
              <a:buClr>
                <a:srgbClr val="EC7C30"/>
              </a:buClr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0 </a:t>
            </a:r>
            <a:r>
              <a:rPr sz="1400" spc="-190" dirty="0">
                <a:latin typeface="Verdana"/>
                <a:cs typeface="Verdana"/>
              </a:rPr>
              <a:t>– </a:t>
            </a:r>
            <a:r>
              <a:rPr sz="1400" spc="-125" dirty="0">
                <a:latin typeface="Verdana"/>
                <a:cs typeface="Verdana"/>
              </a:rPr>
              <a:t>RR </a:t>
            </a:r>
            <a:r>
              <a:rPr sz="1400" spc="-50" dirty="0">
                <a:latin typeface="Verdana"/>
                <a:cs typeface="Verdana"/>
              </a:rPr>
              <a:t>with </a:t>
            </a:r>
            <a:r>
              <a:rPr sz="1400" spc="-40" dirty="0">
                <a:latin typeface="Verdana"/>
                <a:cs typeface="Verdana"/>
              </a:rPr>
              <a:t>time </a:t>
            </a:r>
            <a:r>
              <a:rPr sz="1400" spc="-10" dirty="0">
                <a:latin typeface="Verdana"/>
                <a:cs typeface="Verdana"/>
              </a:rPr>
              <a:t>quantum </a:t>
            </a:r>
            <a:r>
              <a:rPr sz="1400" spc="-114" dirty="0">
                <a:latin typeface="Verdana"/>
                <a:cs typeface="Verdana"/>
              </a:rPr>
              <a:t>8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milliseconds</a:t>
            </a:r>
            <a:endParaRPr sz="1400">
              <a:latin typeface="Verdana"/>
              <a:cs typeface="Verdana"/>
            </a:endParaRPr>
          </a:p>
          <a:p>
            <a:pPr marL="736600" lvl="1" indent="-229235">
              <a:lnSpc>
                <a:spcPct val="100000"/>
              </a:lnSpc>
              <a:spcBef>
                <a:spcPts val="340"/>
              </a:spcBef>
              <a:buClr>
                <a:srgbClr val="EC7C30"/>
              </a:buClr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1 </a:t>
            </a:r>
            <a:r>
              <a:rPr sz="1400" spc="-190" dirty="0">
                <a:latin typeface="Verdana"/>
                <a:cs typeface="Verdana"/>
              </a:rPr>
              <a:t>– </a:t>
            </a:r>
            <a:r>
              <a:rPr sz="1400" spc="-125" dirty="0">
                <a:latin typeface="Verdana"/>
                <a:cs typeface="Verdana"/>
              </a:rPr>
              <a:t>RR </a:t>
            </a:r>
            <a:r>
              <a:rPr sz="1400" spc="-40" dirty="0">
                <a:latin typeface="Verdana"/>
                <a:cs typeface="Verdana"/>
              </a:rPr>
              <a:t>time </a:t>
            </a:r>
            <a:r>
              <a:rPr sz="1400" spc="-10" dirty="0">
                <a:latin typeface="Verdana"/>
                <a:cs typeface="Verdana"/>
              </a:rPr>
              <a:t>quantum </a:t>
            </a:r>
            <a:r>
              <a:rPr sz="1400" spc="-114" dirty="0">
                <a:latin typeface="Verdana"/>
                <a:cs typeface="Verdana"/>
              </a:rPr>
              <a:t>16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milliseconds</a:t>
            </a:r>
            <a:endParaRPr sz="1400">
              <a:latin typeface="Verdana"/>
              <a:cs typeface="Verdana"/>
            </a:endParaRPr>
          </a:p>
          <a:p>
            <a:pPr marL="736600" lvl="1" indent="-229235">
              <a:lnSpc>
                <a:spcPct val="100000"/>
              </a:lnSpc>
              <a:spcBef>
                <a:spcPts val="335"/>
              </a:spcBef>
              <a:buClr>
                <a:srgbClr val="EC7C30"/>
              </a:buClr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2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FCFS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C7C30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279400" indent="-228600">
              <a:lnSpc>
                <a:spcPct val="100000"/>
              </a:lnSpc>
              <a:buClr>
                <a:srgbClr val="EC7C30"/>
              </a:buClr>
              <a:buFont typeface="Wingdings"/>
              <a:buChar char=""/>
              <a:tabLst>
                <a:tab pos="279400" algn="l"/>
              </a:tabLst>
            </a:pPr>
            <a:r>
              <a:rPr sz="2800" spc="-35" dirty="0">
                <a:latin typeface="Verdana"/>
                <a:cs typeface="Verdana"/>
              </a:rPr>
              <a:t>Scheduling</a:t>
            </a:r>
            <a:endParaRPr sz="2800">
              <a:latin typeface="Verdana"/>
              <a:cs typeface="Verdana"/>
            </a:endParaRPr>
          </a:p>
          <a:p>
            <a:pPr marL="736600" lvl="1" indent="-229235">
              <a:lnSpc>
                <a:spcPct val="100000"/>
              </a:lnSpc>
              <a:spcBef>
                <a:spcPts val="370"/>
              </a:spcBef>
              <a:buClr>
                <a:srgbClr val="EC7C30"/>
              </a:buClr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1400" spc="80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new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job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enters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queue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i="1" spc="10" dirty="0">
                <a:latin typeface="TeXGyreAdventor"/>
                <a:cs typeface="TeXGyreAdventor"/>
              </a:rPr>
              <a:t>Q</a:t>
            </a:r>
            <a:r>
              <a:rPr sz="1350" i="1" spc="15" baseline="-21604" dirty="0">
                <a:latin typeface="TeXGyreAdventor"/>
                <a:cs typeface="TeXGyreAdventor"/>
              </a:rPr>
              <a:t>0</a:t>
            </a:r>
            <a:r>
              <a:rPr sz="1350" i="1" spc="202" baseline="-21604" dirty="0">
                <a:latin typeface="TeXGyreAdventor"/>
                <a:cs typeface="TeXGyreAdventor"/>
              </a:rPr>
              <a:t> </a:t>
            </a:r>
            <a:r>
              <a:rPr sz="1400" spc="5" dirty="0">
                <a:latin typeface="Verdana"/>
                <a:cs typeface="Verdana"/>
              </a:rPr>
              <a:t>which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is </a:t>
            </a:r>
            <a:r>
              <a:rPr sz="1400" spc="-30" dirty="0">
                <a:latin typeface="Verdana"/>
                <a:cs typeface="Verdana"/>
              </a:rPr>
              <a:t>served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FCFS</a:t>
            </a:r>
            <a:endParaRPr sz="1400">
              <a:latin typeface="Verdana"/>
              <a:cs typeface="Verdana"/>
            </a:endParaRPr>
          </a:p>
          <a:p>
            <a:pPr marL="1193800" lvl="2" indent="-229235">
              <a:lnSpc>
                <a:spcPct val="100000"/>
              </a:lnSpc>
              <a:spcBef>
                <a:spcPts val="340"/>
              </a:spcBef>
              <a:buClr>
                <a:srgbClr val="EC7C30"/>
              </a:buClr>
              <a:buFont typeface="Wingdings"/>
              <a:buChar char=""/>
              <a:tabLst>
                <a:tab pos="1193800" algn="l"/>
                <a:tab pos="1194435" algn="l"/>
              </a:tabLst>
            </a:pPr>
            <a:r>
              <a:rPr sz="1400" spc="-15" dirty="0">
                <a:latin typeface="Verdana"/>
                <a:cs typeface="Verdana"/>
              </a:rPr>
              <a:t>When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gains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CPU,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job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receives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8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milliseconds</a:t>
            </a:r>
            <a:endParaRPr sz="1400">
              <a:latin typeface="Verdana"/>
              <a:cs typeface="Verdana"/>
            </a:endParaRPr>
          </a:p>
          <a:p>
            <a:pPr marL="1193800" marR="172720" lvl="2" indent="-228600">
              <a:lnSpc>
                <a:spcPts val="1510"/>
              </a:lnSpc>
              <a:spcBef>
                <a:spcPts val="525"/>
              </a:spcBef>
              <a:buClr>
                <a:srgbClr val="EC7C30"/>
              </a:buClr>
              <a:buFont typeface="Wingdings"/>
              <a:buChar char=""/>
              <a:tabLst>
                <a:tab pos="1193800" algn="l"/>
                <a:tab pos="1194435" algn="l"/>
              </a:tabLst>
            </a:pPr>
            <a:r>
              <a:rPr sz="1400" spc="-155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does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not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finish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in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8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milliseconds,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job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is </a:t>
            </a:r>
            <a:r>
              <a:rPr sz="1400" spc="30" dirty="0">
                <a:latin typeface="Verdana"/>
                <a:cs typeface="Verdana"/>
              </a:rPr>
              <a:t>moved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  </a:t>
            </a:r>
            <a:r>
              <a:rPr sz="1400" spc="30" dirty="0">
                <a:latin typeface="Verdana"/>
                <a:cs typeface="Verdana"/>
              </a:rPr>
              <a:t>queue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1</a:t>
            </a:r>
            <a:endParaRPr sz="1350" baseline="-21604">
              <a:latin typeface="Verdana"/>
              <a:cs typeface="Verdana"/>
            </a:endParaRPr>
          </a:p>
          <a:p>
            <a:pPr marL="736600" marR="43180" lvl="1" indent="-228600">
              <a:lnSpc>
                <a:spcPts val="1510"/>
              </a:lnSpc>
              <a:spcBef>
                <a:spcPts val="509"/>
              </a:spcBef>
              <a:buClr>
                <a:srgbClr val="EC7C30"/>
              </a:buClr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1400" spc="10" dirty="0">
                <a:latin typeface="Verdana"/>
                <a:cs typeface="Verdana"/>
              </a:rPr>
              <a:t>At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1</a:t>
            </a:r>
            <a:r>
              <a:rPr sz="1350" spc="97" baseline="-2160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job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is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again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served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FCFS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receives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16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additional  </a:t>
            </a:r>
            <a:r>
              <a:rPr sz="1400" spc="-40" dirty="0">
                <a:latin typeface="Verdana"/>
                <a:cs typeface="Verdana"/>
              </a:rPr>
              <a:t>milliseconds</a:t>
            </a:r>
            <a:endParaRPr sz="1400">
              <a:latin typeface="Verdana"/>
              <a:cs typeface="Verdana"/>
            </a:endParaRPr>
          </a:p>
          <a:p>
            <a:pPr marL="1193800" lvl="2" indent="-229235">
              <a:lnSpc>
                <a:spcPts val="1595"/>
              </a:lnSpc>
              <a:spcBef>
                <a:spcPts val="315"/>
              </a:spcBef>
              <a:buClr>
                <a:srgbClr val="EC7C30"/>
              </a:buClr>
              <a:buFont typeface="Wingdings"/>
              <a:buChar char=""/>
              <a:tabLst>
                <a:tab pos="1193800" algn="l"/>
                <a:tab pos="1194435" algn="l"/>
              </a:tabLst>
            </a:pPr>
            <a:r>
              <a:rPr sz="1400" spc="-155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still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does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not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complete,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is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preempted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193800">
              <a:lnSpc>
                <a:spcPts val="1595"/>
              </a:lnSpc>
            </a:pPr>
            <a:r>
              <a:rPr sz="1400" spc="30" dirty="0">
                <a:latin typeface="Verdana"/>
                <a:cs typeface="Verdana"/>
              </a:rPr>
              <a:t>moved</a:t>
            </a:r>
            <a:r>
              <a:rPr sz="1400" spc="-3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 </a:t>
            </a:r>
            <a:r>
              <a:rPr sz="1400" spc="30" dirty="0">
                <a:latin typeface="Verdana"/>
                <a:cs typeface="Verdana"/>
              </a:rPr>
              <a:t>queue </a:t>
            </a:r>
            <a:r>
              <a:rPr sz="1400" i="1" spc="-25" dirty="0">
                <a:latin typeface="TeXGyreAdventor"/>
                <a:cs typeface="TeXGyreAdventor"/>
              </a:rPr>
              <a:t>Q</a:t>
            </a:r>
            <a:r>
              <a:rPr sz="1350" spc="-37" baseline="-21604" dirty="0">
                <a:latin typeface="Verdana"/>
                <a:cs typeface="Verdana"/>
              </a:rPr>
              <a:t>2</a:t>
            </a:r>
            <a:endParaRPr sz="1350" baseline="-21604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01116"/>
            <a:ext cx="9758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</a:rPr>
              <a:t>Example </a:t>
            </a:r>
            <a:r>
              <a:rPr sz="4000" spc="-5" dirty="0">
                <a:solidFill>
                  <a:srgbClr val="FF0000"/>
                </a:solidFill>
              </a:rPr>
              <a:t>of Multilevel Feedback</a:t>
            </a:r>
            <a:r>
              <a:rPr sz="4000" spc="14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Queue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6640068" y="2263139"/>
            <a:ext cx="5068824" cy="338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72157"/>
            <a:ext cx="10797540" cy="45218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139065" indent="-228600">
              <a:lnSpc>
                <a:spcPts val="2500"/>
              </a:lnSpc>
              <a:spcBef>
                <a:spcPts val="7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b="1" dirty="0">
                <a:latin typeface="Gothic Uralic"/>
                <a:cs typeface="Gothic Uralic"/>
              </a:rPr>
              <a:t>Concept — </a:t>
            </a:r>
            <a:r>
              <a:rPr sz="2600" i="1" spc="-5" dirty="0">
                <a:latin typeface="TeXGyreAdventor"/>
                <a:cs typeface="TeXGyreAdventor"/>
              </a:rPr>
              <a:t>Processes are scheduled </a:t>
            </a:r>
            <a:r>
              <a:rPr sz="2600" i="1" dirty="0">
                <a:latin typeface="TeXGyreAdventor"/>
                <a:cs typeface="TeXGyreAdventor"/>
              </a:rPr>
              <a:t>as </a:t>
            </a:r>
            <a:r>
              <a:rPr sz="2600" i="1" spc="-5" dirty="0">
                <a:latin typeface="TeXGyreAdventor"/>
                <a:cs typeface="TeXGyreAdventor"/>
              </a:rPr>
              <a:t>per </a:t>
            </a:r>
            <a:r>
              <a:rPr sz="2600" i="1" dirty="0">
                <a:latin typeface="TeXGyreAdventor"/>
                <a:cs typeface="TeXGyreAdventor"/>
              </a:rPr>
              <a:t>their category, </a:t>
            </a:r>
            <a:r>
              <a:rPr sz="2600" i="1" spc="-5" dirty="0">
                <a:latin typeface="TeXGyreAdventor"/>
                <a:cs typeface="TeXGyreAdventor"/>
              </a:rPr>
              <a:t>and if  </a:t>
            </a:r>
            <a:r>
              <a:rPr sz="2600" i="1" dirty="0">
                <a:latin typeface="TeXGyreAdventor"/>
                <a:cs typeface="TeXGyreAdventor"/>
              </a:rPr>
              <a:t>required moved up/down between the</a:t>
            </a:r>
            <a:r>
              <a:rPr sz="2600" i="1" spc="-80" dirty="0">
                <a:latin typeface="TeXGyreAdventor"/>
                <a:cs typeface="TeXGyreAdventor"/>
              </a:rPr>
              <a:t> </a:t>
            </a:r>
            <a:r>
              <a:rPr sz="2600" i="1" dirty="0">
                <a:latin typeface="TeXGyreAdventor"/>
                <a:cs typeface="TeXGyreAdventor"/>
              </a:rPr>
              <a:t>queues.</a:t>
            </a:r>
            <a:endParaRPr sz="2600">
              <a:latin typeface="TeXGyreAdventor"/>
              <a:cs typeface="TeXGyreAdventor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600" b="1" dirty="0">
                <a:latin typeface="Gothic Uralic"/>
                <a:cs typeface="Gothic Uralic"/>
              </a:rPr>
              <a:t>Working</a:t>
            </a:r>
            <a:endParaRPr sz="2600">
              <a:latin typeface="Gothic Uralic"/>
              <a:cs typeface="Gothic Uralic"/>
            </a:endParaRPr>
          </a:p>
          <a:p>
            <a:pPr marL="698500" marR="35560" lvl="1" indent="-228600">
              <a:lnSpc>
                <a:spcPts val="2110"/>
              </a:lnSpc>
              <a:spcBef>
                <a:spcPts val="77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125" dirty="0">
                <a:latin typeface="Verdana"/>
                <a:cs typeface="Verdana"/>
              </a:rPr>
              <a:t>The </a:t>
            </a:r>
            <a:r>
              <a:rPr sz="2200" spc="-50" dirty="0">
                <a:latin typeface="Verdana"/>
                <a:cs typeface="Verdana"/>
              </a:rPr>
              <a:t>different </a:t>
            </a:r>
            <a:r>
              <a:rPr sz="2200" spc="5" dirty="0">
                <a:latin typeface="Verdana"/>
                <a:cs typeface="Verdana"/>
              </a:rPr>
              <a:t>ready </a:t>
            </a:r>
            <a:r>
              <a:rPr sz="2200" spc="-15" dirty="0">
                <a:latin typeface="Verdana"/>
                <a:cs typeface="Verdana"/>
              </a:rPr>
              <a:t>queues </a:t>
            </a:r>
            <a:r>
              <a:rPr sz="2200" spc="-210" dirty="0">
                <a:latin typeface="Verdana"/>
                <a:cs typeface="Verdana"/>
              </a:rPr>
              <a:t>(0 </a:t>
            </a:r>
            <a:r>
              <a:rPr sz="2200" spc="-204" dirty="0">
                <a:latin typeface="Verdana"/>
                <a:cs typeface="Verdana"/>
              </a:rPr>
              <a:t>.. </a:t>
            </a:r>
            <a:r>
              <a:rPr sz="2200" spc="-175" dirty="0">
                <a:latin typeface="Verdana"/>
                <a:cs typeface="Verdana"/>
              </a:rPr>
              <a:t>n-1) </a:t>
            </a:r>
            <a:r>
              <a:rPr sz="2200" dirty="0">
                <a:latin typeface="Verdana"/>
                <a:cs typeface="Verdana"/>
              </a:rPr>
              <a:t>are </a:t>
            </a:r>
            <a:r>
              <a:rPr sz="2200" spc="45" dirty="0">
                <a:latin typeface="Verdana"/>
                <a:cs typeface="Verdana"/>
              </a:rPr>
              <a:t>based </a:t>
            </a:r>
            <a:r>
              <a:rPr sz="2200" spc="20" dirty="0">
                <a:latin typeface="Verdana"/>
                <a:cs typeface="Verdana"/>
              </a:rPr>
              <a:t>on </a:t>
            </a:r>
            <a:r>
              <a:rPr sz="2200" spc="-50" dirty="0">
                <a:latin typeface="Verdana"/>
                <a:cs typeface="Verdana"/>
              </a:rPr>
              <a:t>different </a:t>
            </a:r>
            <a:r>
              <a:rPr sz="2200" spc="15" dirty="0">
                <a:latin typeface="Verdana"/>
                <a:cs typeface="Verdana"/>
              </a:rPr>
              <a:t>CPU </a:t>
            </a:r>
            <a:r>
              <a:rPr sz="2200" spc="-130" dirty="0">
                <a:latin typeface="Verdana"/>
                <a:cs typeface="Verdana"/>
              </a:rPr>
              <a:t>burst  </a:t>
            </a:r>
            <a:r>
              <a:rPr sz="2200" spc="-30" dirty="0">
                <a:latin typeface="Verdana"/>
                <a:cs typeface="Verdana"/>
              </a:rPr>
              <a:t>characteristics </a:t>
            </a:r>
            <a:r>
              <a:rPr sz="2200" spc="-120" dirty="0">
                <a:latin typeface="Verdana"/>
                <a:cs typeface="Verdana"/>
              </a:rPr>
              <a:t>(i.e </a:t>
            </a:r>
            <a:r>
              <a:rPr sz="2200" spc="-60" dirty="0">
                <a:latin typeface="Verdana"/>
                <a:cs typeface="Verdana"/>
              </a:rPr>
              <a:t>time </a:t>
            </a:r>
            <a:r>
              <a:rPr sz="2200" spc="-15" dirty="0">
                <a:latin typeface="Verdana"/>
                <a:cs typeface="Verdana"/>
              </a:rPr>
              <a:t>quantum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190" dirty="0">
                <a:latin typeface="Verdana"/>
                <a:cs typeface="Verdana"/>
              </a:rPr>
              <a:t>8, </a:t>
            </a:r>
            <a:r>
              <a:rPr sz="2200" spc="-195" dirty="0">
                <a:latin typeface="Verdana"/>
                <a:cs typeface="Verdana"/>
              </a:rPr>
              <a:t>16, </a:t>
            </a:r>
            <a:r>
              <a:rPr sz="2200" spc="-185" dirty="0">
                <a:latin typeface="Verdana"/>
                <a:cs typeface="Verdana"/>
              </a:rPr>
              <a:t>24 </a:t>
            </a:r>
            <a:r>
              <a:rPr sz="2200" spc="20" dirty="0">
                <a:latin typeface="Verdana"/>
                <a:cs typeface="Verdana"/>
              </a:rPr>
              <a:t>etc)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dirty="0">
                <a:latin typeface="Verdana"/>
                <a:cs typeface="Verdana"/>
              </a:rPr>
              <a:t>are </a:t>
            </a:r>
            <a:r>
              <a:rPr sz="2200" spc="5" dirty="0">
                <a:latin typeface="Verdana"/>
                <a:cs typeface="Verdana"/>
              </a:rPr>
              <a:t>ordered </a:t>
            </a:r>
            <a:r>
              <a:rPr sz="2200" spc="-105" dirty="0">
                <a:latin typeface="Verdana"/>
                <a:cs typeface="Verdana"/>
              </a:rPr>
              <a:t>in  </a:t>
            </a:r>
            <a:r>
              <a:rPr sz="2200" spc="25" dirty="0">
                <a:latin typeface="Verdana"/>
                <a:cs typeface="Verdana"/>
              </a:rPr>
              <a:t>ascending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order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their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time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quantum's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25" dirty="0">
                <a:latin typeface="Verdana"/>
                <a:cs typeface="Verdana"/>
              </a:rPr>
              <a:t>(i.e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135" dirty="0">
                <a:latin typeface="Verdana"/>
                <a:cs typeface="Verdana"/>
              </a:rPr>
              <a:t>short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CPU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burst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high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priority).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40" dirty="0">
                <a:latin typeface="Verdana"/>
                <a:cs typeface="Verdana"/>
              </a:rPr>
              <a:t>Each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process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entering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system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placed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ready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queue0.</a:t>
            </a:r>
            <a:endParaRPr sz="2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45" dirty="0">
                <a:latin typeface="Verdana"/>
                <a:cs typeface="Verdana"/>
              </a:rPr>
              <a:t>Scheduler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executes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processes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ready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queue0,</a:t>
            </a:r>
            <a:endParaRPr sz="2200">
              <a:latin typeface="Verdana"/>
              <a:cs typeface="Verdana"/>
            </a:endParaRPr>
          </a:p>
          <a:p>
            <a:pPr marL="1155700" marR="707390" lvl="2" indent="-228600">
              <a:lnSpc>
                <a:spcPct val="80000"/>
              </a:lnSpc>
              <a:spcBef>
                <a:spcPts val="695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1900" spc="-105" dirty="0">
                <a:latin typeface="Verdana"/>
                <a:cs typeface="Verdana"/>
              </a:rPr>
              <a:t>if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any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80" dirty="0">
                <a:latin typeface="Verdana"/>
                <a:cs typeface="Verdana"/>
              </a:rPr>
              <a:t>requires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more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CPU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time,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120" dirty="0">
                <a:latin typeface="Verdana"/>
                <a:cs typeface="Verdana"/>
              </a:rPr>
              <a:t>it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-195" dirty="0">
                <a:latin typeface="Verdana"/>
                <a:cs typeface="Verdana"/>
              </a:rPr>
              <a:t>is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moved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queue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with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lower  </a:t>
            </a:r>
            <a:r>
              <a:rPr sz="1900" spc="-100" dirty="0">
                <a:latin typeface="Verdana"/>
                <a:cs typeface="Verdana"/>
              </a:rPr>
              <a:t>priority </a:t>
            </a:r>
            <a:r>
              <a:rPr sz="1900" spc="-95" dirty="0">
                <a:latin typeface="Verdana"/>
                <a:cs typeface="Verdana"/>
              </a:rPr>
              <a:t>(next </a:t>
            </a:r>
            <a:r>
              <a:rPr sz="1900" spc="30" dirty="0">
                <a:latin typeface="Verdana"/>
                <a:cs typeface="Verdana"/>
              </a:rPr>
              <a:t>below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38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queue).</a:t>
            </a:r>
            <a:endParaRPr sz="19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200" spc="-40" dirty="0">
                <a:latin typeface="Verdana"/>
                <a:cs typeface="Verdana"/>
              </a:rPr>
              <a:t>Scheduler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executes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processes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ready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queue0,</a:t>
            </a:r>
            <a:endParaRPr sz="2200">
              <a:latin typeface="Verdana"/>
              <a:cs typeface="Verdana"/>
            </a:endParaRPr>
          </a:p>
          <a:p>
            <a:pPr marL="1155700" marR="5080" lvl="2" indent="-228600">
              <a:lnSpc>
                <a:spcPts val="1820"/>
              </a:lnSpc>
              <a:spcBef>
                <a:spcPts val="685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1900" spc="-105" dirty="0">
                <a:latin typeface="Verdana"/>
                <a:cs typeface="Verdana"/>
              </a:rPr>
              <a:t>if </a:t>
            </a:r>
            <a:r>
              <a:rPr sz="1900" spc="-120" dirty="0">
                <a:latin typeface="Verdana"/>
                <a:cs typeface="Verdana"/>
              </a:rPr>
              <a:t>it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45" dirty="0">
                <a:latin typeface="Verdana"/>
                <a:cs typeface="Verdana"/>
              </a:rPr>
              <a:t>empty, </a:t>
            </a:r>
            <a:r>
              <a:rPr sz="1900" spc="-15" dirty="0">
                <a:latin typeface="Verdana"/>
                <a:cs typeface="Verdana"/>
              </a:rPr>
              <a:t>executes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45" dirty="0">
                <a:latin typeface="Verdana"/>
                <a:cs typeface="Verdana"/>
              </a:rPr>
              <a:t>processes </a:t>
            </a:r>
            <a:r>
              <a:rPr sz="1900" spc="-90" dirty="0">
                <a:latin typeface="Verdana"/>
                <a:cs typeface="Verdana"/>
              </a:rPr>
              <a:t>in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70" dirty="0">
                <a:latin typeface="Verdana"/>
                <a:cs typeface="Verdana"/>
              </a:rPr>
              <a:t>next </a:t>
            </a:r>
            <a:r>
              <a:rPr sz="1900" spc="-35" dirty="0">
                <a:latin typeface="Verdana"/>
                <a:cs typeface="Verdana"/>
              </a:rPr>
              <a:t>level </a:t>
            </a:r>
            <a:r>
              <a:rPr sz="1900" dirty="0">
                <a:latin typeface="Verdana"/>
                <a:cs typeface="Verdana"/>
              </a:rPr>
              <a:t>ready </a:t>
            </a:r>
            <a:r>
              <a:rPr sz="1900" spc="5" dirty="0">
                <a:latin typeface="Verdana"/>
                <a:cs typeface="Verdana"/>
              </a:rPr>
              <a:t>queue. </a:t>
            </a:r>
            <a:r>
              <a:rPr sz="1900" spc="-229" dirty="0">
                <a:latin typeface="Verdana"/>
                <a:cs typeface="Verdana"/>
              </a:rPr>
              <a:t>If </a:t>
            </a:r>
            <a:r>
              <a:rPr sz="1900" spc="-25" dirty="0">
                <a:latin typeface="Verdana"/>
                <a:cs typeface="Verdana"/>
              </a:rPr>
              <a:t>scheduler </a:t>
            </a:r>
            <a:r>
              <a:rPr sz="1900" spc="-195" dirty="0">
                <a:latin typeface="Verdana"/>
                <a:cs typeface="Verdana"/>
              </a:rPr>
              <a:t>is  </a:t>
            </a:r>
            <a:r>
              <a:rPr sz="1900" spc="-5" dirty="0">
                <a:latin typeface="Verdana"/>
                <a:cs typeface="Verdana"/>
              </a:rPr>
              <a:t>executing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queue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1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process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arrives</a:t>
            </a:r>
            <a:r>
              <a:rPr sz="1900" spc="-16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queue0,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then 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queue0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preempts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process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ready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queue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1.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7535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 Feedback</a:t>
            </a:r>
            <a:r>
              <a:rPr sz="4400" spc="-12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Queue</a:t>
            </a:r>
            <a:endParaRPr sz="4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705102"/>
            <a:ext cx="10767695" cy="324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3200" b="1" dirty="0">
                <a:latin typeface="Gothic Uralic"/>
                <a:cs typeface="Gothic Uralic"/>
              </a:rPr>
              <a:t>Observations</a:t>
            </a:r>
            <a:endParaRPr sz="32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66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355" dirty="0">
                <a:latin typeface="Verdana"/>
                <a:cs typeface="Verdana"/>
              </a:rPr>
              <a:t>It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gives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highest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priority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any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process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small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burst.</a:t>
            </a:r>
            <a:endParaRPr sz="28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parameters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that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define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00" dirty="0">
                <a:latin typeface="Verdana"/>
                <a:cs typeface="Verdana"/>
              </a:rPr>
              <a:t>this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scheduler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00" dirty="0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880"/>
              </a:spcBef>
              <a:buClr>
                <a:srgbClr val="EC7C30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spc="-40" dirty="0">
                <a:latin typeface="Verdana"/>
                <a:cs typeface="Verdana"/>
              </a:rPr>
              <a:t>No.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queues;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Scheduling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Queue;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Methods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55" dirty="0">
                <a:latin typeface="Verdana"/>
                <a:cs typeface="Verdana"/>
              </a:rPr>
              <a:t>upgrade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45" dirty="0">
                <a:latin typeface="Verdana"/>
                <a:cs typeface="Verdana"/>
              </a:rPr>
              <a:t>demote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40" dirty="0">
                <a:latin typeface="Verdana"/>
                <a:cs typeface="Verdana"/>
              </a:rPr>
              <a:t>process </a:t>
            </a:r>
            <a:r>
              <a:rPr sz="2400" spc="50" dirty="0">
                <a:latin typeface="Verdana"/>
                <a:cs typeface="Verdana"/>
              </a:rPr>
              <a:t>between </a:t>
            </a:r>
            <a:r>
              <a:rPr sz="2400" spc="-40" dirty="0">
                <a:latin typeface="Verdana"/>
                <a:cs typeface="Verdana"/>
              </a:rPr>
              <a:t>queues,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110" dirty="0">
                <a:latin typeface="Verdana"/>
                <a:cs typeface="Verdana"/>
              </a:rPr>
              <a:t>decide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place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process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entry</a:t>
            </a:r>
            <a:endParaRPr sz="2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655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355" dirty="0">
                <a:latin typeface="Verdana"/>
                <a:cs typeface="Verdana"/>
              </a:rPr>
              <a:t>It </a:t>
            </a:r>
            <a:r>
              <a:rPr sz="2800" spc="-290" dirty="0">
                <a:latin typeface="Verdana"/>
                <a:cs typeface="Verdana"/>
              </a:rPr>
              <a:t>is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25" dirty="0">
                <a:latin typeface="Verdana"/>
                <a:cs typeface="Verdana"/>
              </a:rPr>
              <a:t>most </a:t>
            </a:r>
            <a:r>
              <a:rPr sz="2800" dirty="0">
                <a:latin typeface="Verdana"/>
                <a:cs typeface="Verdana"/>
              </a:rPr>
              <a:t>general </a:t>
            </a:r>
            <a:r>
              <a:rPr sz="2800" spc="-25" dirty="0">
                <a:latin typeface="Verdana"/>
                <a:cs typeface="Verdana"/>
              </a:rPr>
              <a:t>scheduling</a:t>
            </a:r>
            <a:r>
              <a:rPr sz="2800" spc="-42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algorithm.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7535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Multilevel Feedback</a:t>
            </a:r>
            <a:r>
              <a:rPr sz="4400" spc="-12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Queue</a:t>
            </a:r>
            <a:endParaRPr sz="4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638406"/>
            <a:ext cx="11432286" cy="180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483850" cy="38605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37235" indent="-228600">
              <a:lnSpc>
                <a:spcPts val="3020"/>
              </a:lnSpc>
              <a:spcBef>
                <a:spcPts val="48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20" dirty="0">
                <a:latin typeface="Verdana"/>
                <a:cs typeface="Verdana"/>
              </a:rPr>
              <a:t>CPU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scheduling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more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complex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when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multiple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CPUs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  </a:t>
            </a:r>
            <a:r>
              <a:rPr sz="2800" spc="25" dirty="0">
                <a:latin typeface="Verdana"/>
                <a:cs typeface="Verdana"/>
              </a:rPr>
              <a:t>available</a:t>
            </a:r>
            <a:endParaRPr sz="2800" dirty="0">
              <a:latin typeface="Verdana"/>
              <a:cs typeface="Verdana"/>
            </a:endParaRPr>
          </a:p>
          <a:p>
            <a:pPr marL="241300" marR="64769" indent="-228600">
              <a:lnSpc>
                <a:spcPct val="90000"/>
              </a:lnSpc>
              <a:spcBef>
                <a:spcPts val="1005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Asymmetric multiprocessing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-75" dirty="0">
                <a:latin typeface="Verdana"/>
                <a:cs typeface="Verdana"/>
              </a:rPr>
              <a:t>only </a:t>
            </a:r>
            <a:r>
              <a:rPr sz="2800" spc="70" dirty="0">
                <a:latin typeface="Verdana"/>
                <a:cs typeface="Verdana"/>
              </a:rPr>
              <a:t>one </a:t>
            </a:r>
            <a:r>
              <a:rPr sz="2800" spc="-60" dirty="0">
                <a:latin typeface="Verdana"/>
                <a:cs typeface="Verdana"/>
              </a:rPr>
              <a:t>processor</a:t>
            </a:r>
            <a:r>
              <a:rPr sz="2800" spc="-34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accesses 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75" dirty="0">
                <a:latin typeface="Verdana"/>
                <a:cs typeface="Verdana"/>
              </a:rPr>
              <a:t>system </a:t>
            </a:r>
            <a:r>
              <a:rPr sz="2800" spc="114" dirty="0">
                <a:latin typeface="Verdana"/>
                <a:cs typeface="Verdana"/>
              </a:rPr>
              <a:t>data </a:t>
            </a:r>
            <a:r>
              <a:rPr sz="2800" spc="-155" dirty="0">
                <a:latin typeface="Verdana"/>
                <a:cs typeface="Verdana"/>
              </a:rPr>
              <a:t>structures, </a:t>
            </a:r>
            <a:r>
              <a:rPr sz="2800" spc="-65" dirty="0">
                <a:latin typeface="Verdana"/>
                <a:cs typeface="Verdana"/>
              </a:rPr>
              <a:t>improving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95" dirty="0">
                <a:latin typeface="Verdana"/>
                <a:cs typeface="Verdana"/>
              </a:rPr>
              <a:t>need </a:t>
            </a:r>
            <a:r>
              <a:rPr sz="2800" spc="-110" dirty="0">
                <a:latin typeface="Verdana"/>
                <a:cs typeface="Verdana"/>
              </a:rPr>
              <a:t>for </a:t>
            </a:r>
            <a:r>
              <a:rPr sz="2800" spc="110" dirty="0">
                <a:latin typeface="Verdana"/>
                <a:cs typeface="Verdana"/>
              </a:rPr>
              <a:t>data  </a:t>
            </a:r>
            <a:r>
              <a:rPr sz="2800" spc="-105" dirty="0">
                <a:latin typeface="Verdana"/>
                <a:cs typeface="Verdana"/>
              </a:rPr>
              <a:t>sharing</a:t>
            </a:r>
            <a:endParaRPr sz="2800" dirty="0">
              <a:latin typeface="Verdana"/>
              <a:cs typeface="Verdana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Clr>
                <a:srgbClr val="EC7C30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Symmetric multiprocessing </a:t>
            </a:r>
            <a:r>
              <a:rPr sz="2800" b="1" spc="-5" dirty="0">
                <a:latin typeface="Gothic Uralic"/>
                <a:cs typeface="Gothic Uralic"/>
              </a:rPr>
              <a:t>(</a:t>
            </a:r>
            <a:r>
              <a:rPr sz="2800" b="1" spc="-5" dirty="0">
                <a:solidFill>
                  <a:srgbClr val="3366FF"/>
                </a:solidFill>
                <a:latin typeface="Gothic Uralic"/>
                <a:cs typeface="Gothic Uralic"/>
              </a:rPr>
              <a:t>SMP</a:t>
            </a:r>
            <a:r>
              <a:rPr sz="2800" b="1" spc="-5" dirty="0">
                <a:latin typeface="Gothic Uralic"/>
                <a:cs typeface="Gothic Uralic"/>
              </a:rPr>
              <a:t>) </a:t>
            </a:r>
            <a:r>
              <a:rPr sz="2800" spc="-385" dirty="0">
                <a:latin typeface="Verdana"/>
                <a:cs typeface="Verdana"/>
              </a:rPr>
              <a:t>– </a:t>
            </a:r>
            <a:r>
              <a:rPr sz="2800" spc="165" dirty="0">
                <a:latin typeface="Verdana"/>
                <a:cs typeface="Verdana"/>
              </a:rPr>
              <a:t>each </a:t>
            </a:r>
            <a:r>
              <a:rPr sz="2800" spc="-65" dirty="0">
                <a:latin typeface="Verdana"/>
                <a:cs typeface="Verdana"/>
              </a:rPr>
              <a:t>processor </a:t>
            </a:r>
            <a:r>
              <a:rPr sz="2800" spc="-290" dirty="0">
                <a:latin typeface="Verdana"/>
                <a:cs typeface="Verdana"/>
              </a:rPr>
              <a:t>is </a:t>
            </a:r>
            <a:r>
              <a:rPr sz="2800" spc="-180" dirty="0">
                <a:latin typeface="Verdana"/>
                <a:cs typeface="Verdana"/>
              </a:rPr>
              <a:t>self-  </a:t>
            </a:r>
            <a:r>
              <a:rPr sz="2800" spc="-40" dirty="0">
                <a:latin typeface="Verdana"/>
                <a:cs typeface="Verdana"/>
              </a:rPr>
              <a:t>scheduling,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all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processes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common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ready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queue,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or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each  </a:t>
            </a:r>
            <a:r>
              <a:rPr sz="2800" spc="-75" dirty="0">
                <a:latin typeface="Verdana"/>
                <a:cs typeface="Verdana"/>
              </a:rPr>
              <a:t>has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its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own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private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queue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ready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processes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Clr>
                <a:srgbClr val="EC7C30"/>
              </a:buClr>
              <a:buFont typeface="Wingdings"/>
              <a:buChar char=""/>
              <a:tabLst>
                <a:tab pos="699135" algn="l"/>
              </a:tabLst>
            </a:pPr>
            <a:r>
              <a:rPr sz="2400" spc="-100" dirty="0">
                <a:latin typeface="Verdana"/>
                <a:cs typeface="Verdana"/>
              </a:rPr>
              <a:t>Currently, </a:t>
            </a:r>
            <a:r>
              <a:rPr sz="2400" spc="-105" dirty="0">
                <a:latin typeface="Verdana"/>
                <a:cs typeface="Verdana"/>
              </a:rPr>
              <a:t>most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common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9112"/>
            <a:ext cx="8160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</a:rPr>
              <a:t>Multiple-Processor</a:t>
            </a:r>
            <a:r>
              <a:rPr sz="4400" spc="-50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Scheduling</a:t>
            </a:r>
            <a:endParaRPr sz="4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4716" y="518521"/>
            <a:ext cx="8819227" cy="558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4427</Words>
  <Application>Microsoft Office PowerPoint</Application>
  <PresentationFormat>Widescreen</PresentationFormat>
  <Paragraphs>1847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3" baseType="lpstr">
      <vt:lpstr>宋体</vt:lpstr>
      <vt:lpstr>Arial</vt:lpstr>
      <vt:lpstr>Calibri</vt:lpstr>
      <vt:lpstr>Carlito</vt:lpstr>
      <vt:lpstr>Courier New</vt:lpstr>
      <vt:lpstr>Gothic Uralic</vt:lpstr>
      <vt:lpstr>Helvetica</vt:lpstr>
      <vt:lpstr>MathJax_SansSerif</vt:lpstr>
      <vt:lpstr>Symbol</vt:lpstr>
      <vt:lpstr>TeXGyreAdventor</vt:lpstr>
      <vt:lpstr>Times New Roman</vt:lpstr>
      <vt:lpstr>Verdana</vt:lpstr>
      <vt:lpstr>Wingdings</vt:lpstr>
      <vt:lpstr>Office Theme</vt:lpstr>
      <vt:lpstr>CPU Scheduling</vt:lpstr>
      <vt:lpstr>Basic Concepts</vt:lpstr>
      <vt:lpstr>CPU Scheduler</vt:lpstr>
      <vt:lpstr>Dispatcher</vt:lpstr>
      <vt:lpstr>Scheduling Criteria</vt:lpstr>
      <vt:lpstr>Notation</vt:lpstr>
      <vt:lpstr>PowerPoint Presentation</vt:lpstr>
      <vt:lpstr>Scheduling Algorithms</vt:lpstr>
      <vt:lpstr>Gantt chart</vt:lpstr>
      <vt:lpstr>First- Come, First-Served (FCFS) Scheduling</vt:lpstr>
      <vt:lpstr>First- Come, First-Served (FCFS) Scheduling</vt:lpstr>
      <vt:lpstr>Avg WT ?</vt:lpstr>
      <vt:lpstr>Example 2</vt:lpstr>
      <vt:lpstr>PowerPoint Presentation</vt:lpstr>
      <vt:lpstr>Example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P1</vt:lpstr>
      <vt:lpstr>First-Come, First-Served (FCFS) Scheduling</vt:lpstr>
      <vt:lpstr>Assignment Questions</vt:lpstr>
      <vt:lpstr>Shortest-Job-First (SJF) Scheduling</vt:lpstr>
      <vt:lpstr>Shortest-Job-First (SJF) Scheduling</vt:lpstr>
      <vt:lpstr>P2</vt:lpstr>
      <vt:lpstr>Example of SJF</vt:lpstr>
      <vt:lpstr>PowerPoint Presentation</vt:lpstr>
      <vt:lpstr>PowerPoint Presentation</vt:lpstr>
      <vt:lpstr>Observations</vt:lpstr>
      <vt:lpstr>SJF with Prediction Techniques BT</vt:lpstr>
      <vt:lpstr>PowerPoint Presentation</vt:lpstr>
      <vt:lpstr>Determining Length of Next CPU Burst</vt:lpstr>
      <vt:lpstr>Examples of Exponential Averaging</vt:lpstr>
      <vt:lpstr>PowerPoint Presentation</vt:lpstr>
      <vt:lpstr>PowerPoint Presentation</vt:lpstr>
      <vt:lpstr>PowerPoint Presentation</vt:lpstr>
      <vt:lpstr>PowerPoint Presentation</vt:lpstr>
      <vt:lpstr>Shortest Remaining Time First / Shortest Job First  Preemptive Scheduling (SRTF / SJFP)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Shortest-remaining-time-first</vt:lpstr>
      <vt:lpstr>Example 2 (Find ThroughPut)</vt:lpstr>
      <vt:lpstr>Priority Scheduling</vt:lpstr>
      <vt:lpstr>Priority Scheduling</vt:lpstr>
      <vt:lpstr>Example of Priority Scheduling</vt:lpstr>
      <vt:lpstr>PowerPoint Presentation</vt:lpstr>
      <vt:lpstr>PowerPoint Presentation</vt:lpstr>
      <vt:lpstr>PowerPoint Presentation</vt:lpstr>
      <vt:lpstr>PowerPoint Presentation</vt:lpstr>
      <vt:lpstr>Example 2 (Preemptive)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4</vt:lpstr>
      <vt:lpstr>Round Robin (RR)</vt:lpstr>
      <vt:lpstr>Round Robin (RR)</vt:lpstr>
      <vt:lpstr>Example of RR with Time Quantum = 4</vt:lpstr>
      <vt:lpstr>Example 1</vt:lpstr>
      <vt:lpstr>PowerPoint Presentation</vt:lpstr>
      <vt:lpstr>PowerPoint Presentation</vt:lpstr>
      <vt:lpstr>Queue  P2 P3</vt:lpstr>
      <vt:lpstr>Queue  P3 P1</vt:lpstr>
      <vt:lpstr>PowerPoint Presentation</vt:lpstr>
      <vt:lpstr>PowerPoint Presentation</vt:lpstr>
      <vt:lpstr>PowerPoint Presentation</vt:lpstr>
      <vt:lpstr>PowerPoint Presentation</vt:lpstr>
      <vt:lpstr>Example 2 [ Time Quantum = 3 ]</vt:lpstr>
      <vt:lpstr>PowerPoint Presentation</vt:lpstr>
      <vt:lpstr>Time Quantum and Context Switch Time</vt:lpstr>
      <vt:lpstr>Turnaround Time Varies With The Time Quantum</vt:lpstr>
      <vt:lpstr>Multilevel Queue</vt:lpstr>
      <vt:lpstr>Multilevel Queue</vt:lpstr>
      <vt:lpstr>Multilevel Queue Scheduling</vt:lpstr>
      <vt:lpstr>Multilevel Feedback Queue</vt:lpstr>
      <vt:lpstr>Example of Multilevel Feedback Queue</vt:lpstr>
      <vt:lpstr>Multilevel Feedback Queue</vt:lpstr>
      <vt:lpstr>Multilevel Feedback Queue</vt:lpstr>
      <vt:lpstr>Multiple-Processor Scheduling</vt:lpstr>
      <vt:lpstr>PowerPoint Presentation</vt:lpstr>
      <vt:lpstr>Multiple-Processor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Multicore Processors</vt:lpstr>
      <vt:lpstr>Multithreaded Multicore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Elsa Joel</dc:creator>
  <cp:lastModifiedBy>Mr. K. Karthik</cp:lastModifiedBy>
  <cp:revision>34</cp:revision>
  <cp:lastPrinted>2022-09-23T01:54:16Z</cp:lastPrinted>
  <dcterms:created xsi:type="dcterms:W3CDTF">2020-08-18T12:34:13Z</dcterms:created>
  <dcterms:modified xsi:type="dcterms:W3CDTF">2022-09-23T01:54:50Z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2020-08-18T00:00:00Z</vt:filetime>
  </property>
</Properties>
</file>