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5850" y="1635709"/>
            <a:ext cx="5940298" cy="159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90029" y="1737106"/>
            <a:ext cx="4544695" cy="434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6070" y="-57200"/>
            <a:ext cx="495985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745" y="1811782"/>
            <a:ext cx="11192509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86048"/>
            <a:ext cx="59690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System</a:t>
            </a:r>
            <a:r>
              <a:rPr sz="6000" spc="-90" dirty="0"/>
              <a:t> </a:t>
            </a:r>
            <a:r>
              <a:rPr sz="6000" spc="-5" dirty="0"/>
              <a:t>Program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9007"/>
            <a:ext cx="6029325" cy="35369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General-purpose </a:t>
            </a:r>
            <a:r>
              <a:rPr sz="2400" b="1" spc="-5" dirty="0">
                <a:latin typeface="Times New Roman"/>
                <a:cs typeface="Times New Roman"/>
              </a:rPr>
              <a:t>OS is </a:t>
            </a:r>
            <a:r>
              <a:rPr sz="2400" b="1" dirty="0">
                <a:latin typeface="Times New Roman"/>
                <a:cs typeface="Times New Roman"/>
              </a:rPr>
              <a:t>very large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Various </a:t>
            </a:r>
            <a:r>
              <a:rPr sz="2400" b="1" spc="-5" dirty="0">
                <a:latin typeface="Times New Roman"/>
                <a:cs typeface="Times New Roman"/>
              </a:rPr>
              <a:t>ways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structure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ones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Monolithic / </a:t>
            </a:r>
            <a:r>
              <a:rPr sz="2400" b="1" spc="-5" dirty="0">
                <a:latin typeface="Times New Roman"/>
                <a:cs typeface="Times New Roman"/>
              </a:rPr>
              <a:t>Simple </a:t>
            </a:r>
            <a:r>
              <a:rPr sz="2400" b="1" spc="-10" dirty="0">
                <a:latin typeface="Times New Roman"/>
                <a:cs typeface="Times New Roman"/>
              </a:rPr>
              <a:t>structure </a:t>
            </a:r>
            <a:r>
              <a:rPr sz="2400" b="1" spc="-5" dirty="0">
                <a:latin typeface="Times New Roman"/>
                <a:cs typeface="Times New Roman"/>
              </a:rPr>
              <a:t>–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MS-DOS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More </a:t>
            </a:r>
            <a:r>
              <a:rPr sz="2400" b="1" dirty="0">
                <a:latin typeface="Times New Roman"/>
                <a:cs typeface="Times New Roman"/>
              </a:rPr>
              <a:t>complex --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UNIX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Layered approach </a:t>
            </a:r>
            <a:r>
              <a:rPr sz="2400" b="1" dirty="0">
                <a:latin typeface="Times New Roman"/>
                <a:cs typeface="Times New Roman"/>
              </a:rPr>
              <a:t>– 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Microkernel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–Mach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Modular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Hybrid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6757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Operating System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9007"/>
            <a:ext cx="9279255" cy="16713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MS-DOS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5" dirty="0">
                <a:latin typeface="Times New Roman"/>
                <a:cs typeface="Times New Roman"/>
              </a:rPr>
              <a:t>written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10" dirty="0">
                <a:latin typeface="Times New Roman"/>
                <a:cs typeface="Times New Roman"/>
              </a:rPr>
              <a:t>provide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most functionality </a:t>
            </a:r>
            <a:r>
              <a:rPr sz="2400" b="1" spc="-5" dirty="0">
                <a:latin typeface="Times New Roman"/>
                <a:cs typeface="Times New Roman"/>
              </a:rPr>
              <a:t>in the </a:t>
            </a:r>
            <a:r>
              <a:rPr sz="2400" b="1" dirty="0">
                <a:latin typeface="Times New Roman"/>
                <a:cs typeface="Times New Roman"/>
              </a:rPr>
              <a:t>least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Not </a:t>
            </a:r>
            <a:r>
              <a:rPr sz="2400" b="1" dirty="0">
                <a:latin typeface="Times New Roman"/>
                <a:cs typeface="Times New Roman"/>
              </a:rPr>
              <a:t>divided into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698500" marR="79375" lvl="1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Although MS-DOS has </a:t>
            </a:r>
            <a:r>
              <a:rPr sz="2400" b="1" dirty="0">
                <a:latin typeface="Times New Roman"/>
                <a:cs typeface="Times New Roman"/>
              </a:rPr>
              <a:t>some </a:t>
            </a:r>
            <a:r>
              <a:rPr sz="2400" b="1" spc="-5" dirty="0">
                <a:latin typeface="Times New Roman"/>
                <a:cs typeface="Times New Roman"/>
              </a:rPr>
              <a:t>structure, </a:t>
            </a:r>
            <a:r>
              <a:rPr sz="2400" b="1" dirty="0">
                <a:latin typeface="Times New Roman"/>
                <a:cs typeface="Times New Roman"/>
              </a:rPr>
              <a:t>its interfaces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levels of  functionality </a:t>
            </a:r>
            <a:r>
              <a:rPr sz="2400" b="1" spc="-20" dirty="0">
                <a:latin typeface="Times New Roman"/>
                <a:cs typeface="Times New Roman"/>
              </a:rPr>
              <a:t>are </a:t>
            </a:r>
            <a:r>
              <a:rPr sz="2400" b="1" spc="-5" dirty="0">
                <a:latin typeface="Times New Roman"/>
                <a:cs typeface="Times New Roman"/>
              </a:rPr>
              <a:t>not well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separated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7062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3720" algn="l"/>
              </a:tabLst>
            </a:pPr>
            <a:r>
              <a:rPr dirty="0">
                <a:latin typeface="Times New Roman"/>
                <a:cs typeface="Times New Roman"/>
              </a:rPr>
              <a:t>Simple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	</a:t>
            </a:r>
            <a:r>
              <a:rPr spc="-5" dirty="0">
                <a:latin typeface="Times New Roman"/>
                <a:cs typeface="Times New Roman"/>
              </a:rPr>
              <a:t>--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MS-DOS</a:t>
            </a:r>
          </a:p>
        </p:txBody>
      </p:sp>
      <p:sp>
        <p:nvSpPr>
          <p:cNvPr id="4" name="object 4"/>
          <p:cNvSpPr/>
          <p:nvPr/>
        </p:nvSpPr>
        <p:spPr>
          <a:xfrm>
            <a:off x="7485888" y="3253740"/>
            <a:ext cx="3570732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8971"/>
            <a:ext cx="10358755" cy="41230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latin typeface="Times New Roman"/>
                <a:cs typeface="Times New Roman"/>
              </a:rPr>
              <a:t>UNIX</a:t>
            </a:r>
            <a:endParaRPr sz="2400">
              <a:latin typeface="Times New Roman"/>
              <a:cs typeface="Times New Roman"/>
            </a:endParaRPr>
          </a:p>
          <a:p>
            <a:pPr marL="774700" indent="-305435">
              <a:lnSpc>
                <a:spcPct val="100000"/>
              </a:lnSpc>
              <a:spcBef>
                <a:spcPts val="285"/>
              </a:spcBef>
              <a:buClr>
                <a:srgbClr val="EC7C30"/>
              </a:buClr>
              <a:buFont typeface="Times New Roman"/>
              <a:buChar char="–"/>
              <a:tabLst>
                <a:tab pos="774700" algn="l"/>
                <a:tab pos="775335" algn="l"/>
              </a:tabLst>
            </a:pPr>
            <a:r>
              <a:rPr sz="2400" b="1" dirty="0">
                <a:latin typeface="Times New Roman"/>
                <a:cs typeface="Times New Roman"/>
              </a:rPr>
              <a:t>limited </a:t>
            </a:r>
            <a:r>
              <a:rPr sz="2400" b="1" spc="-5" dirty="0">
                <a:latin typeface="Times New Roman"/>
                <a:cs typeface="Times New Roman"/>
              </a:rPr>
              <a:t>by </a:t>
            </a:r>
            <a:r>
              <a:rPr sz="2400" b="1" spc="-10" dirty="0">
                <a:latin typeface="Times New Roman"/>
                <a:cs typeface="Times New Roman"/>
              </a:rPr>
              <a:t>hardware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functionality,</a:t>
            </a:r>
            <a:endParaRPr sz="2400">
              <a:latin typeface="Times New Roman"/>
              <a:cs typeface="Times New Roman"/>
            </a:endParaRPr>
          </a:p>
          <a:p>
            <a:pPr marL="12700" marR="1824989" indent="457200">
              <a:lnSpc>
                <a:spcPct val="110000"/>
              </a:lnSpc>
              <a:spcBef>
                <a:spcPts val="5"/>
              </a:spcBef>
              <a:buClr>
                <a:srgbClr val="EC7C30"/>
              </a:buClr>
              <a:buFont typeface="Times New Roman"/>
              <a:buChar char="–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original </a:t>
            </a:r>
            <a:r>
              <a:rPr sz="2400" b="1" spc="-5" dirty="0">
                <a:latin typeface="Times New Roman"/>
                <a:cs typeface="Times New Roman"/>
              </a:rPr>
              <a:t>UNIX </a:t>
            </a:r>
            <a:r>
              <a:rPr sz="2400" b="1" dirty="0">
                <a:latin typeface="Times New Roman"/>
                <a:cs typeface="Times New Roman"/>
              </a:rPr>
              <a:t>operating system </a:t>
            </a:r>
            <a:r>
              <a:rPr sz="2400" b="1" spc="-5" dirty="0">
                <a:latin typeface="Times New Roman"/>
                <a:cs typeface="Times New Roman"/>
              </a:rPr>
              <a:t>had </a:t>
            </a:r>
            <a:r>
              <a:rPr sz="2400" b="1" dirty="0">
                <a:latin typeface="Times New Roman"/>
                <a:cs typeface="Times New Roman"/>
              </a:rPr>
              <a:t>limited structuring.  </a:t>
            </a:r>
            <a:r>
              <a:rPr sz="2400" b="1" spc="-5" dirty="0">
                <a:latin typeface="Times New Roman"/>
                <a:cs typeface="Times New Roman"/>
              </a:rPr>
              <a:t>The UNIX </a:t>
            </a:r>
            <a:r>
              <a:rPr sz="2400" b="1" dirty="0">
                <a:latin typeface="Times New Roman"/>
                <a:cs typeface="Times New Roman"/>
              </a:rPr>
              <a:t>OS consists of </a:t>
            </a:r>
            <a:r>
              <a:rPr sz="2400" b="1" spc="-10" dirty="0">
                <a:latin typeface="Times New Roman"/>
                <a:cs typeface="Times New Roman"/>
              </a:rPr>
              <a:t>two </a:t>
            </a:r>
            <a:r>
              <a:rPr sz="2400" b="1" spc="-5" dirty="0">
                <a:latin typeface="Times New Roman"/>
                <a:cs typeface="Times New Roman"/>
              </a:rPr>
              <a:t>separable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parts</a:t>
            </a:r>
            <a:endParaRPr sz="2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Systems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8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kernel</a:t>
            </a:r>
            <a:endParaRPr sz="2400">
              <a:latin typeface="Times New Roman"/>
              <a:cs typeface="Times New Roman"/>
            </a:endParaRPr>
          </a:p>
          <a:p>
            <a:pPr marL="1155700" marR="6985" lvl="1" indent="-228600" algn="just">
              <a:lnSpc>
                <a:spcPct val="80000"/>
              </a:lnSpc>
              <a:spcBef>
                <a:spcPts val="865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Consists </a:t>
            </a:r>
            <a:r>
              <a:rPr sz="2400" b="1" dirty="0">
                <a:latin typeface="Times New Roman"/>
                <a:cs typeface="Times New Roman"/>
              </a:rPr>
              <a:t>of everything </a:t>
            </a:r>
            <a:r>
              <a:rPr sz="2400" b="1" spc="-5" dirty="0">
                <a:latin typeface="Times New Roman"/>
                <a:cs typeface="Times New Roman"/>
              </a:rPr>
              <a:t>below the system-call interface </a:t>
            </a:r>
            <a:r>
              <a:rPr sz="2400" b="1" spc="-10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above </a:t>
            </a:r>
            <a:r>
              <a:rPr sz="2400" b="1" spc="-5" dirty="0">
                <a:latin typeface="Times New Roman"/>
                <a:cs typeface="Times New Roman"/>
              </a:rPr>
              <a:t>the  physical</a:t>
            </a:r>
            <a:r>
              <a:rPr sz="2400" b="1" spc="-10" dirty="0">
                <a:latin typeface="Times New Roman"/>
                <a:cs typeface="Times New Roman"/>
              </a:rPr>
              <a:t> hardware</a:t>
            </a:r>
            <a:endParaRPr sz="2400">
              <a:latin typeface="Times New Roman"/>
              <a:cs typeface="Times New Roman"/>
            </a:endParaRPr>
          </a:p>
          <a:p>
            <a:pPr marL="1155700" marR="5080" lvl="1" indent="-228600" algn="just">
              <a:lnSpc>
                <a:spcPct val="80000"/>
              </a:lnSpc>
              <a:spcBef>
                <a:spcPts val="865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Provides </a:t>
            </a:r>
            <a:r>
              <a:rPr sz="2400" b="1" spc="-5" dirty="0">
                <a:latin typeface="Times New Roman"/>
                <a:cs typeface="Times New Roman"/>
              </a:rPr>
              <a:t>the file system, CPU </a:t>
            </a:r>
            <a:r>
              <a:rPr sz="2400" b="1" dirty="0">
                <a:latin typeface="Times New Roman"/>
                <a:cs typeface="Times New Roman"/>
              </a:rPr>
              <a:t>scheduling, memory management, </a:t>
            </a:r>
            <a:r>
              <a:rPr sz="2400" b="1" spc="-5" dirty="0">
                <a:latin typeface="Times New Roman"/>
                <a:cs typeface="Times New Roman"/>
              </a:rPr>
              <a:t>and  </a:t>
            </a:r>
            <a:r>
              <a:rPr sz="2400" b="1" dirty="0">
                <a:latin typeface="Times New Roman"/>
                <a:cs typeface="Times New Roman"/>
              </a:rPr>
              <a:t>other operating-system functions; a </a:t>
            </a:r>
            <a:r>
              <a:rPr sz="2400" b="1" spc="-5" dirty="0">
                <a:latin typeface="Times New Roman"/>
                <a:cs typeface="Times New Roman"/>
              </a:rPr>
              <a:t>large number of functions </a:t>
            </a:r>
            <a:r>
              <a:rPr sz="2400" b="1" dirty="0">
                <a:latin typeface="Times New Roman"/>
                <a:cs typeface="Times New Roman"/>
              </a:rPr>
              <a:t>for one  level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745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97830" algn="l"/>
              </a:tabLst>
            </a:pPr>
            <a:r>
              <a:rPr dirty="0">
                <a:latin typeface="Times New Roman"/>
                <a:cs typeface="Times New Roman"/>
              </a:rPr>
              <a:t>Non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	</a:t>
            </a:r>
            <a:r>
              <a:rPr spc="-5" dirty="0">
                <a:latin typeface="Times New Roman"/>
                <a:cs typeface="Times New Roman"/>
              </a:rPr>
              <a:t>--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571999"/>
              <a:ext cx="571500" cy="2286000"/>
            </a:xfrm>
            <a:custGeom>
              <a:avLst/>
              <a:gdLst/>
              <a:ahLst/>
              <a:cxnLst/>
              <a:rect l="l" t="t" r="r" b="b"/>
              <a:pathLst>
                <a:path w="571500" h="2286000">
                  <a:moveTo>
                    <a:pt x="5715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500" y="2286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86000"/>
              <a:ext cx="571500" cy="2286000"/>
            </a:xfrm>
            <a:custGeom>
              <a:avLst/>
              <a:gdLst/>
              <a:ahLst/>
              <a:cxnLst/>
              <a:rect l="l" t="t" r="r" b="b"/>
              <a:pathLst>
                <a:path w="571500" h="2286000">
                  <a:moveTo>
                    <a:pt x="5715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500" y="2286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71500" cy="2286000"/>
            </a:xfrm>
            <a:custGeom>
              <a:avLst/>
              <a:gdLst/>
              <a:ahLst/>
              <a:cxnLst/>
              <a:rect l="l" t="t" r="r" b="b"/>
              <a:pathLst>
                <a:path w="571500" h="2286000">
                  <a:moveTo>
                    <a:pt x="5715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500" y="2286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8451" y="0"/>
              <a:ext cx="147828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223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20" h="6858000">
                  <a:moveTo>
                    <a:pt x="45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" y="685800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1667" y="2305811"/>
              <a:ext cx="6871711" cy="4206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659968"/>
            <a:ext cx="1104646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Traditional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UNIX System</a:t>
            </a: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r>
              <a:rPr lang="en-US"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(MONOLITHIC Structure)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047" y="1934921"/>
            <a:ext cx="4558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Beyond simple </a:t>
            </a:r>
            <a:r>
              <a:rPr sz="2000" dirty="0">
                <a:latin typeface="Verdana"/>
                <a:cs typeface="Verdana"/>
              </a:rPr>
              <a:t>but not fully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layered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561" y="3394243"/>
            <a:ext cx="120523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449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Layered</a:t>
            </a:r>
            <a:r>
              <a:rPr spc="-3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4" name="object 4"/>
          <p:cNvSpPr/>
          <p:nvPr/>
        </p:nvSpPr>
        <p:spPr>
          <a:xfrm>
            <a:off x="8430768" y="3267454"/>
            <a:ext cx="3621936" cy="3590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811782"/>
            <a:ext cx="10298430" cy="337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The operating system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divided into a number of layers (levels), each </a:t>
            </a:r>
            <a:r>
              <a:rPr sz="2400" b="1" spc="-5" dirty="0">
                <a:latin typeface="Times New Roman"/>
                <a:cs typeface="Times New Roman"/>
              </a:rPr>
              <a:t>built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on  </a:t>
            </a:r>
            <a:r>
              <a:rPr sz="2400" b="1" dirty="0">
                <a:latin typeface="Times New Roman"/>
                <a:cs typeface="Times New Roman"/>
              </a:rPr>
              <a:t>top of </a:t>
            </a:r>
            <a:r>
              <a:rPr sz="2400" b="1" spc="-5" dirty="0">
                <a:latin typeface="Times New Roman"/>
                <a:cs typeface="Times New Roman"/>
              </a:rPr>
              <a:t>lower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layers.</a:t>
            </a:r>
            <a:endParaRPr sz="2400" dirty="0">
              <a:latin typeface="Times New Roman"/>
              <a:cs typeface="Times New Roman"/>
            </a:endParaRPr>
          </a:p>
          <a:p>
            <a:pPr marL="698500" marR="424815" lvl="1" indent="-228600">
              <a:lnSpc>
                <a:spcPts val="2590"/>
              </a:lnSpc>
              <a:spcBef>
                <a:spcPts val="8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bottom layer (layer 0), </a:t>
            </a:r>
            <a:r>
              <a:rPr sz="2400" b="1" spc="-5" dirty="0">
                <a:latin typeface="Times New Roman"/>
                <a:cs typeface="Times New Roman"/>
              </a:rPr>
              <a:t>is the </a:t>
            </a:r>
            <a:r>
              <a:rPr sz="2400" b="1" spc="-10" dirty="0">
                <a:latin typeface="Times New Roman"/>
                <a:cs typeface="Times New Roman"/>
              </a:rPr>
              <a:t>hardware; </a:t>
            </a:r>
            <a:r>
              <a:rPr sz="2400" b="1" spc="-5" dirty="0">
                <a:latin typeface="Times New Roman"/>
                <a:cs typeface="Times New Roman"/>
              </a:rPr>
              <a:t>the highest </a:t>
            </a:r>
            <a:r>
              <a:rPr sz="2400" b="1" dirty="0">
                <a:latin typeface="Times New Roman"/>
                <a:cs typeface="Times New Roman"/>
              </a:rPr>
              <a:t>(layer </a:t>
            </a:r>
            <a:r>
              <a:rPr sz="2400" b="1" spc="-5" dirty="0">
                <a:latin typeface="Times New Roman"/>
                <a:cs typeface="Times New Roman"/>
              </a:rPr>
              <a:t>N) is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  user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interface.</a:t>
            </a:r>
            <a:endParaRPr sz="2400" dirty="0">
              <a:latin typeface="Times New Roman"/>
              <a:cs typeface="Times New Roman"/>
            </a:endParaRPr>
          </a:p>
          <a:p>
            <a:pPr marL="241300" marR="2799080" indent="-228600">
              <a:lnSpc>
                <a:spcPts val="2590"/>
              </a:lnSpc>
              <a:spcBef>
                <a:spcPts val="8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With modularity, </a:t>
            </a:r>
            <a:r>
              <a:rPr sz="2400" b="1" dirty="0">
                <a:latin typeface="Times New Roman"/>
                <a:cs typeface="Times New Roman"/>
              </a:rPr>
              <a:t>layers </a:t>
            </a:r>
            <a:r>
              <a:rPr sz="2400" b="1" spc="-15" dirty="0">
                <a:latin typeface="Times New Roman"/>
                <a:cs typeface="Times New Roman"/>
              </a:rPr>
              <a:t>are </a:t>
            </a:r>
            <a:r>
              <a:rPr sz="2400" b="1" dirty="0">
                <a:latin typeface="Times New Roman"/>
                <a:cs typeface="Times New Roman"/>
              </a:rPr>
              <a:t>selected such that each uses  (operations) and services of only </a:t>
            </a:r>
            <a:r>
              <a:rPr sz="2400" b="1" spc="-15" dirty="0">
                <a:latin typeface="Times New Roman"/>
                <a:cs typeface="Times New Roman"/>
              </a:rPr>
              <a:t>lower-level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layers</a:t>
            </a:r>
            <a:endParaRPr sz="2400" dirty="0">
              <a:latin typeface="Times New Roman"/>
              <a:cs typeface="Times New Roman"/>
            </a:endParaRPr>
          </a:p>
          <a:p>
            <a:pPr marL="435609" indent="-343535">
              <a:lnSpc>
                <a:spcPts val="2695"/>
              </a:lnSpc>
              <a:buFont typeface="Wingdings"/>
              <a:buChar char=""/>
              <a:tabLst>
                <a:tab pos="436245" algn="l"/>
              </a:tabLst>
            </a:pP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The main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advantage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simplicity of construction</a:t>
            </a:r>
            <a:r>
              <a:rPr sz="2400" b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debugging.</a:t>
            </a:r>
            <a:endParaRPr sz="2400" dirty="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buFont typeface="Wingdings"/>
              <a:buChar char=""/>
              <a:tabLst>
                <a:tab pos="436245" algn="l"/>
              </a:tabLst>
            </a:pP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The main 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difficulty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is defining the various</a:t>
            </a:r>
            <a:r>
              <a:rPr sz="2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layers.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9007"/>
            <a:ext cx="9805035" cy="447173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Moves </a:t>
            </a:r>
            <a:r>
              <a:rPr sz="2400" b="1" spc="-5" dirty="0">
                <a:latin typeface="Times New Roman"/>
                <a:cs typeface="Times New Roman"/>
              </a:rPr>
              <a:t>as much </a:t>
            </a:r>
            <a:r>
              <a:rPr sz="2400" b="1" spc="-10" dirty="0">
                <a:latin typeface="Times New Roman"/>
                <a:cs typeface="Times New Roman"/>
              </a:rPr>
              <a:t>from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kernel into user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space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Mach </a:t>
            </a:r>
            <a:r>
              <a:rPr sz="2400" b="1" dirty="0">
                <a:latin typeface="Times New Roman"/>
                <a:cs typeface="Times New Roman"/>
              </a:rPr>
              <a:t>example of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microkernel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Communication takes </a:t>
            </a:r>
            <a:r>
              <a:rPr sz="2400" b="1" spc="-5" dirty="0">
                <a:latin typeface="Times New Roman"/>
                <a:cs typeface="Times New Roman"/>
              </a:rPr>
              <a:t>place between </a:t>
            </a:r>
            <a:r>
              <a:rPr sz="2400" b="1" dirty="0">
                <a:latin typeface="Times New Roman"/>
                <a:cs typeface="Times New Roman"/>
              </a:rPr>
              <a:t>user modules using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message</a:t>
            </a:r>
            <a:r>
              <a:rPr sz="2400" b="1" spc="-7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passing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Benefits: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Extending the </a:t>
            </a:r>
            <a:r>
              <a:rPr sz="2400" b="1" dirty="0">
                <a:latin typeface="Times New Roman"/>
                <a:cs typeface="Times New Roman"/>
              </a:rPr>
              <a:t>operating system </a:t>
            </a:r>
            <a:r>
              <a:rPr sz="2400" b="1" spc="-5" dirty="0">
                <a:latin typeface="Times New Roman"/>
                <a:cs typeface="Times New Roman"/>
              </a:rPr>
              <a:t>becomes much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easier.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Any changes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kernel </a:t>
            </a:r>
            <a:r>
              <a:rPr sz="2400" b="1" spc="-5" dirty="0">
                <a:latin typeface="Times New Roman"/>
                <a:cs typeface="Times New Roman"/>
              </a:rPr>
              <a:t>tend to </a:t>
            </a:r>
            <a:r>
              <a:rPr sz="2400" b="1" spc="-10" dirty="0">
                <a:latin typeface="Times New Roman"/>
                <a:cs typeface="Times New Roman"/>
              </a:rPr>
              <a:t>be </a:t>
            </a:r>
            <a:r>
              <a:rPr sz="2400" b="1" spc="-40" dirty="0">
                <a:latin typeface="Times New Roman"/>
                <a:cs typeface="Times New Roman"/>
              </a:rPr>
              <a:t>fewer, </a:t>
            </a:r>
            <a:r>
              <a:rPr sz="2400" b="1" spc="-5" dirty="0">
                <a:latin typeface="Times New Roman"/>
                <a:cs typeface="Times New Roman"/>
              </a:rPr>
              <a:t>since the </a:t>
            </a:r>
            <a:r>
              <a:rPr sz="2400" b="1" dirty="0">
                <a:latin typeface="Times New Roman"/>
                <a:cs typeface="Times New Roman"/>
              </a:rPr>
              <a:t>kernel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smaller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More </a:t>
            </a:r>
            <a:r>
              <a:rPr sz="2400" b="1" spc="-10" dirty="0">
                <a:latin typeface="Times New Roman"/>
                <a:cs typeface="Times New Roman"/>
              </a:rPr>
              <a:t>reliable </a:t>
            </a:r>
            <a:r>
              <a:rPr sz="2400" b="1" dirty="0">
                <a:latin typeface="Times New Roman"/>
                <a:cs typeface="Times New Roman"/>
              </a:rPr>
              <a:t>(less code </a:t>
            </a:r>
            <a:r>
              <a:rPr sz="2400" b="1" spc="-5" dirty="0">
                <a:latin typeface="Times New Roman"/>
                <a:cs typeface="Times New Roman"/>
              </a:rPr>
              <a:t>is running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spc="-5" dirty="0">
                <a:latin typeface="Times New Roman"/>
                <a:cs typeface="Times New Roman"/>
              </a:rPr>
              <a:t>kernel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mode)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More </a:t>
            </a:r>
            <a:r>
              <a:rPr sz="2400" b="1" spc="-10" dirty="0">
                <a:latin typeface="Times New Roman"/>
                <a:cs typeface="Times New Roman"/>
              </a:rPr>
              <a:t>secure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Detriments: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Performance overhead of user </a:t>
            </a:r>
            <a:r>
              <a:rPr sz="2400" b="1" spc="-5" dirty="0">
                <a:latin typeface="Times New Roman"/>
                <a:cs typeface="Times New Roman"/>
              </a:rPr>
              <a:t>space </a:t>
            </a:r>
            <a:r>
              <a:rPr sz="2400" b="1" dirty="0">
                <a:latin typeface="Times New Roman"/>
                <a:cs typeface="Times New Roman"/>
              </a:rPr>
              <a:t>to kernel </a:t>
            </a:r>
            <a:r>
              <a:rPr sz="2400" b="1" spc="-5" dirty="0">
                <a:latin typeface="Times New Roman"/>
                <a:cs typeface="Times New Roman"/>
              </a:rPr>
              <a:t>space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communication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72713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/>
                <a:cs typeface="Times New Roman"/>
              </a:rPr>
              <a:t>Microkernel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2644062" y="3695200"/>
              <a:ext cx="6515734" cy="1464310"/>
            </a:xfrm>
            <a:custGeom>
              <a:avLst/>
              <a:gdLst/>
              <a:ahLst/>
              <a:cxnLst/>
              <a:rect l="l" t="t" r="r" b="b"/>
              <a:pathLst>
                <a:path w="6515734" h="1464310">
                  <a:moveTo>
                    <a:pt x="6515459" y="0"/>
                  </a:moveTo>
                  <a:lnTo>
                    <a:pt x="0" y="0"/>
                  </a:lnTo>
                  <a:lnTo>
                    <a:pt x="0" y="1464193"/>
                  </a:lnTo>
                  <a:lnTo>
                    <a:pt x="6515459" y="1464193"/>
                  </a:lnTo>
                  <a:lnTo>
                    <a:pt x="6515459" y="0"/>
                  </a:lnTo>
                  <a:close/>
                </a:path>
              </a:pathLst>
            </a:custGeom>
            <a:solidFill>
              <a:srgbClr val="D4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44062" y="3695200"/>
              <a:ext cx="6515734" cy="1464310"/>
            </a:xfrm>
            <a:custGeom>
              <a:avLst/>
              <a:gdLst/>
              <a:ahLst/>
              <a:cxnLst/>
              <a:rect l="l" t="t" r="r" b="b"/>
              <a:pathLst>
                <a:path w="6515734" h="1464310">
                  <a:moveTo>
                    <a:pt x="6515459" y="1464193"/>
                  </a:moveTo>
                  <a:lnTo>
                    <a:pt x="0" y="1464193"/>
                  </a:lnTo>
                  <a:lnTo>
                    <a:pt x="0" y="0"/>
                  </a:lnTo>
                  <a:lnTo>
                    <a:pt x="6515459" y="0"/>
                  </a:lnTo>
                  <a:lnTo>
                    <a:pt x="6515459" y="1464193"/>
                  </a:lnTo>
                  <a:close/>
                </a:path>
              </a:pathLst>
            </a:custGeom>
            <a:ln w="9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0101" y="2375548"/>
              <a:ext cx="1296670" cy="810895"/>
            </a:xfrm>
            <a:custGeom>
              <a:avLst/>
              <a:gdLst/>
              <a:ahLst/>
              <a:cxnLst/>
              <a:rect l="l" t="t" r="r" b="b"/>
              <a:pathLst>
                <a:path w="1296670" h="810894">
                  <a:moveTo>
                    <a:pt x="1296544" y="0"/>
                  </a:moveTo>
                  <a:lnTo>
                    <a:pt x="0" y="0"/>
                  </a:lnTo>
                  <a:lnTo>
                    <a:pt x="0" y="810785"/>
                  </a:lnTo>
                  <a:lnTo>
                    <a:pt x="1296544" y="810785"/>
                  </a:lnTo>
                  <a:lnTo>
                    <a:pt x="129654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72713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/>
                <a:cs typeface="Times New Roman"/>
              </a:rPr>
              <a:t>Microkernel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0101" y="2375548"/>
            <a:ext cx="1296670" cy="810895"/>
          </a:xfrm>
          <a:prstGeom prst="rect">
            <a:avLst/>
          </a:prstGeom>
          <a:ln w="954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45440" marR="249554" indent="-84455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Arial"/>
                <a:cs typeface="Arial"/>
              </a:rPr>
              <a:t>Applica</a:t>
            </a:r>
            <a:r>
              <a:rPr sz="1250" spc="-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ion  </a:t>
            </a:r>
            <a:r>
              <a:rPr sz="1250" spc="-5" dirty="0">
                <a:latin typeface="Arial"/>
                <a:cs typeface="Arial"/>
              </a:rPr>
              <a:t>Program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3534" y="2375548"/>
            <a:ext cx="1296670" cy="810895"/>
          </a:xfrm>
          <a:custGeom>
            <a:avLst/>
            <a:gdLst/>
            <a:ahLst/>
            <a:cxnLst/>
            <a:rect l="l" t="t" r="r" b="b"/>
            <a:pathLst>
              <a:path w="1296670" h="810894">
                <a:moveTo>
                  <a:pt x="1296532" y="0"/>
                </a:moveTo>
                <a:lnTo>
                  <a:pt x="0" y="0"/>
                </a:lnTo>
                <a:lnTo>
                  <a:pt x="0" y="810785"/>
                </a:lnTo>
                <a:lnTo>
                  <a:pt x="1296532" y="810785"/>
                </a:lnTo>
                <a:lnTo>
                  <a:pt x="1296532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3534" y="2375548"/>
            <a:ext cx="1296670" cy="810895"/>
          </a:xfrm>
          <a:prstGeom prst="rect">
            <a:avLst/>
          </a:prstGeom>
          <a:ln w="954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85445" marR="373380" indent="136525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Arial"/>
                <a:cs typeface="Arial"/>
              </a:rPr>
              <a:t>File  Sys</a:t>
            </a:r>
            <a:r>
              <a:rPr sz="1250" spc="-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em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5987" y="2375548"/>
            <a:ext cx="1296670" cy="810895"/>
          </a:xfrm>
          <a:custGeom>
            <a:avLst/>
            <a:gdLst/>
            <a:ahLst/>
            <a:cxnLst/>
            <a:rect l="l" t="t" r="r" b="b"/>
            <a:pathLst>
              <a:path w="1296670" h="810894">
                <a:moveTo>
                  <a:pt x="1296214" y="0"/>
                </a:moveTo>
                <a:lnTo>
                  <a:pt x="0" y="0"/>
                </a:lnTo>
                <a:lnTo>
                  <a:pt x="0" y="810785"/>
                </a:lnTo>
                <a:lnTo>
                  <a:pt x="1296214" y="810785"/>
                </a:lnTo>
                <a:lnTo>
                  <a:pt x="1296214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45987" y="2375548"/>
            <a:ext cx="1296670" cy="810895"/>
          </a:xfrm>
          <a:prstGeom prst="rect">
            <a:avLst/>
          </a:prstGeom>
          <a:ln w="954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38150" marR="394970" indent="-31115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Arial"/>
                <a:cs typeface="Arial"/>
              </a:rPr>
              <a:t>Devi</a:t>
            </a:r>
            <a:r>
              <a:rPr sz="1250" spc="-5" dirty="0">
                <a:latin typeface="Arial"/>
                <a:cs typeface="Arial"/>
              </a:rPr>
              <a:t>c</a:t>
            </a:r>
            <a:r>
              <a:rPr sz="1250" dirty="0">
                <a:latin typeface="Arial"/>
                <a:cs typeface="Arial"/>
              </a:rPr>
              <a:t>e  Driver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8982" y="3998998"/>
            <a:ext cx="6525895" cy="1967230"/>
            <a:chOff x="2638982" y="3998998"/>
            <a:chExt cx="6525895" cy="1967230"/>
          </a:xfrm>
        </p:grpSpPr>
        <p:sp>
          <p:nvSpPr>
            <p:cNvPr id="13" name="object 13"/>
            <p:cNvSpPr/>
            <p:nvPr/>
          </p:nvSpPr>
          <p:spPr>
            <a:xfrm>
              <a:off x="2644062" y="5504749"/>
              <a:ext cx="6515734" cy="456565"/>
            </a:xfrm>
            <a:custGeom>
              <a:avLst/>
              <a:gdLst/>
              <a:ahLst/>
              <a:cxnLst/>
              <a:rect l="l" t="t" r="r" b="b"/>
              <a:pathLst>
                <a:path w="6515734" h="456564">
                  <a:moveTo>
                    <a:pt x="6515459" y="456219"/>
                  </a:moveTo>
                  <a:lnTo>
                    <a:pt x="0" y="456219"/>
                  </a:lnTo>
                  <a:lnTo>
                    <a:pt x="0" y="0"/>
                  </a:lnTo>
                  <a:lnTo>
                    <a:pt x="6515459" y="0"/>
                  </a:lnTo>
                  <a:lnTo>
                    <a:pt x="6515459" y="456219"/>
                  </a:lnTo>
                  <a:close/>
                </a:path>
              </a:pathLst>
            </a:custGeom>
            <a:ln w="9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0101" y="4004078"/>
              <a:ext cx="1412875" cy="791845"/>
            </a:xfrm>
            <a:custGeom>
              <a:avLst/>
              <a:gdLst/>
              <a:ahLst/>
              <a:cxnLst/>
              <a:rect l="l" t="t" r="r" b="b"/>
              <a:pathLst>
                <a:path w="1412875" h="791845">
                  <a:moveTo>
                    <a:pt x="706189" y="0"/>
                  </a:moveTo>
                  <a:lnTo>
                    <a:pt x="645263" y="1452"/>
                  </a:lnTo>
                  <a:lnTo>
                    <a:pt x="585775" y="5731"/>
                  </a:lnTo>
                  <a:lnTo>
                    <a:pt x="527937" y="12717"/>
                  </a:lnTo>
                  <a:lnTo>
                    <a:pt x="471961" y="22291"/>
                  </a:lnTo>
                  <a:lnTo>
                    <a:pt x="418059" y="34335"/>
                  </a:lnTo>
                  <a:lnTo>
                    <a:pt x="366444" y="48731"/>
                  </a:lnTo>
                  <a:lnTo>
                    <a:pt x="317326" y="65359"/>
                  </a:lnTo>
                  <a:lnTo>
                    <a:pt x="270920" y="84100"/>
                  </a:lnTo>
                  <a:lnTo>
                    <a:pt x="227435" y="104837"/>
                  </a:lnTo>
                  <a:lnTo>
                    <a:pt x="187086" y="127450"/>
                  </a:lnTo>
                  <a:lnTo>
                    <a:pt x="150083" y="151820"/>
                  </a:lnTo>
                  <a:lnTo>
                    <a:pt x="116640" y="177830"/>
                  </a:lnTo>
                  <a:lnTo>
                    <a:pt x="86967" y="205359"/>
                  </a:lnTo>
                  <a:lnTo>
                    <a:pt x="61277" y="234290"/>
                  </a:lnTo>
                  <a:lnTo>
                    <a:pt x="22696" y="295882"/>
                  </a:lnTo>
                  <a:lnTo>
                    <a:pt x="2592" y="361655"/>
                  </a:lnTo>
                  <a:lnTo>
                    <a:pt x="0" y="395812"/>
                  </a:lnTo>
                  <a:lnTo>
                    <a:pt x="2592" y="429984"/>
                  </a:lnTo>
                  <a:lnTo>
                    <a:pt x="22696" y="495779"/>
                  </a:lnTo>
                  <a:lnTo>
                    <a:pt x="61277" y="557386"/>
                  </a:lnTo>
                  <a:lnTo>
                    <a:pt x="86967" y="586323"/>
                  </a:lnTo>
                  <a:lnTo>
                    <a:pt x="116640" y="613857"/>
                  </a:lnTo>
                  <a:lnTo>
                    <a:pt x="150083" y="639869"/>
                  </a:lnTo>
                  <a:lnTo>
                    <a:pt x="187086" y="664242"/>
                  </a:lnTo>
                  <a:lnTo>
                    <a:pt x="227436" y="686856"/>
                  </a:lnTo>
                  <a:lnTo>
                    <a:pt x="270920" y="707593"/>
                  </a:lnTo>
                  <a:lnTo>
                    <a:pt x="317326" y="726335"/>
                  </a:lnTo>
                  <a:lnTo>
                    <a:pt x="366444" y="742962"/>
                  </a:lnTo>
                  <a:lnTo>
                    <a:pt x="418059" y="757357"/>
                  </a:lnTo>
                  <a:lnTo>
                    <a:pt x="471961" y="769400"/>
                  </a:lnTo>
                  <a:lnTo>
                    <a:pt x="527937" y="778974"/>
                  </a:lnTo>
                  <a:lnTo>
                    <a:pt x="585775" y="785959"/>
                  </a:lnTo>
                  <a:lnTo>
                    <a:pt x="645263" y="790237"/>
                  </a:lnTo>
                  <a:lnTo>
                    <a:pt x="706189" y="791689"/>
                  </a:lnTo>
                  <a:lnTo>
                    <a:pt x="767138" y="790237"/>
                  </a:lnTo>
                  <a:lnTo>
                    <a:pt x="826643" y="785959"/>
                  </a:lnTo>
                  <a:lnTo>
                    <a:pt x="884494" y="778974"/>
                  </a:lnTo>
                  <a:lnTo>
                    <a:pt x="940478" y="769400"/>
                  </a:lnTo>
                  <a:lnTo>
                    <a:pt x="994385" y="757357"/>
                  </a:lnTo>
                  <a:lnTo>
                    <a:pt x="1046002" y="742962"/>
                  </a:lnTo>
                  <a:lnTo>
                    <a:pt x="1095118" y="726335"/>
                  </a:lnTo>
                  <a:lnTo>
                    <a:pt x="1141521" y="707593"/>
                  </a:lnTo>
                  <a:lnTo>
                    <a:pt x="1185000" y="686856"/>
                  </a:lnTo>
                  <a:lnTo>
                    <a:pt x="1225342" y="664242"/>
                  </a:lnTo>
                  <a:lnTo>
                    <a:pt x="1262336" y="639869"/>
                  </a:lnTo>
                  <a:lnTo>
                    <a:pt x="1295771" y="613857"/>
                  </a:lnTo>
                  <a:lnTo>
                    <a:pt x="1325434" y="586323"/>
                  </a:lnTo>
                  <a:lnTo>
                    <a:pt x="1351115" y="557386"/>
                  </a:lnTo>
                  <a:lnTo>
                    <a:pt x="1389681" y="495779"/>
                  </a:lnTo>
                  <a:lnTo>
                    <a:pt x="1409775" y="429984"/>
                  </a:lnTo>
                  <a:lnTo>
                    <a:pt x="1412366" y="395812"/>
                  </a:lnTo>
                  <a:lnTo>
                    <a:pt x="1409775" y="361655"/>
                  </a:lnTo>
                  <a:lnTo>
                    <a:pt x="1389681" y="295882"/>
                  </a:lnTo>
                  <a:lnTo>
                    <a:pt x="1351115" y="234290"/>
                  </a:lnTo>
                  <a:lnTo>
                    <a:pt x="1325434" y="205359"/>
                  </a:lnTo>
                  <a:lnTo>
                    <a:pt x="1295771" y="177830"/>
                  </a:lnTo>
                  <a:lnTo>
                    <a:pt x="1262336" y="151820"/>
                  </a:lnTo>
                  <a:lnTo>
                    <a:pt x="1225342" y="127450"/>
                  </a:lnTo>
                  <a:lnTo>
                    <a:pt x="1185000" y="104837"/>
                  </a:lnTo>
                  <a:lnTo>
                    <a:pt x="1141521" y="84100"/>
                  </a:lnTo>
                  <a:lnTo>
                    <a:pt x="1095118" y="65359"/>
                  </a:lnTo>
                  <a:lnTo>
                    <a:pt x="1046002" y="48731"/>
                  </a:lnTo>
                  <a:lnTo>
                    <a:pt x="994385" y="34335"/>
                  </a:lnTo>
                  <a:lnTo>
                    <a:pt x="940478" y="22291"/>
                  </a:lnTo>
                  <a:lnTo>
                    <a:pt x="884494" y="12717"/>
                  </a:lnTo>
                  <a:lnTo>
                    <a:pt x="826643" y="5731"/>
                  </a:lnTo>
                  <a:lnTo>
                    <a:pt x="767138" y="1452"/>
                  </a:lnTo>
                  <a:lnTo>
                    <a:pt x="70618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0101" y="4004078"/>
              <a:ext cx="1412875" cy="791845"/>
            </a:xfrm>
            <a:custGeom>
              <a:avLst/>
              <a:gdLst/>
              <a:ahLst/>
              <a:cxnLst/>
              <a:rect l="l" t="t" r="r" b="b"/>
              <a:pathLst>
                <a:path w="1412875" h="791845">
                  <a:moveTo>
                    <a:pt x="1412366" y="395812"/>
                  </a:moveTo>
                  <a:lnTo>
                    <a:pt x="1409775" y="429984"/>
                  </a:lnTo>
                  <a:lnTo>
                    <a:pt x="1402143" y="463346"/>
                  </a:lnTo>
                  <a:lnTo>
                    <a:pt x="1372601" y="527166"/>
                  </a:lnTo>
                  <a:lnTo>
                    <a:pt x="1325434" y="586323"/>
                  </a:lnTo>
                  <a:lnTo>
                    <a:pt x="1295771" y="613857"/>
                  </a:lnTo>
                  <a:lnTo>
                    <a:pt x="1262336" y="639869"/>
                  </a:lnTo>
                  <a:lnTo>
                    <a:pt x="1225342" y="664242"/>
                  </a:lnTo>
                  <a:lnTo>
                    <a:pt x="1185000" y="686856"/>
                  </a:lnTo>
                  <a:lnTo>
                    <a:pt x="1141521" y="707593"/>
                  </a:lnTo>
                  <a:lnTo>
                    <a:pt x="1095118" y="726335"/>
                  </a:lnTo>
                  <a:lnTo>
                    <a:pt x="1046002" y="742962"/>
                  </a:lnTo>
                  <a:lnTo>
                    <a:pt x="994385" y="757357"/>
                  </a:lnTo>
                  <a:lnTo>
                    <a:pt x="940478" y="769400"/>
                  </a:lnTo>
                  <a:lnTo>
                    <a:pt x="884494" y="778974"/>
                  </a:lnTo>
                  <a:lnTo>
                    <a:pt x="826643" y="785959"/>
                  </a:lnTo>
                  <a:lnTo>
                    <a:pt x="767138" y="790237"/>
                  </a:lnTo>
                  <a:lnTo>
                    <a:pt x="706189" y="791689"/>
                  </a:lnTo>
                  <a:lnTo>
                    <a:pt x="645263" y="790237"/>
                  </a:lnTo>
                  <a:lnTo>
                    <a:pt x="585775" y="785959"/>
                  </a:lnTo>
                  <a:lnTo>
                    <a:pt x="527937" y="778974"/>
                  </a:lnTo>
                  <a:lnTo>
                    <a:pt x="471961" y="769400"/>
                  </a:lnTo>
                  <a:lnTo>
                    <a:pt x="418059" y="757357"/>
                  </a:lnTo>
                  <a:lnTo>
                    <a:pt x="366444" y="742962"/>
                  </a:lnTo>
                  <a:lnTo>
                    <a:pt x="317326" y="726335"/>
                  </a:lnTo>
                  <a:lnTo>
                    <a:pt x="270920" y="707593"/>
                  </a:lnTo>
                  <a:lnTo>
                    <a:pt x="227436" y="686856"/>
                  </a:lnTo>
                  <a:lnTo>
                    <a:pt x="187086" y="664242"/>
                  </a:lnTo>
                  <a:lnTo>
                    <a:pt x="150083" y="639869"/>
                  </a:lnTo>
                  <a:lnTo>
                    <a:pt x="116640" y="613857"/>
                  </a:lnTo>
                  <a:lnTo>
                    <a:pt x="86967" y="586323"/>
                  </a:lnTo>
                  <a:lnTo>
                    <a:pt x="61277" y="557386"/>
                  </a:lnTo>
                  <a:lnTo>
                    <a:pt x="22696" y="495779"/>
                  </a:lnTo>
                  <a:lnTo>
                    <a:pt x="2592" y="429984"/>
                  </a:lnTo>
                  <a:lnTo>
                    <a:pt x="0" y="395812"/>
                  </a:lnTo>
                  <a:lnTo>
                    <a:pt x="2592" y="361655"/>
                  </a:lnTo>
                  <a:lnTo>
                    <a:pt x="22696" y="295882"/>
                  </a:lnTo>
                  <a:lnTo>
                    <a:pt x="61277" y="234290"/>
                  </a:lnTo>
                  <a:lnTo>
                    <a:pt x="86967" y="205359"/>
                  </a:lnTo>
                  <a:lnTo>
                    <a:pt x="116640" y="177830"/>
                  </a:lnTo>
                  <a:lnTo>
                    <a:pt x="150083" y="151820"/>
                  </a:lnTo>
                  <a:lnTo>
                    <a:pt x="187086" y="127450"/>
                  </a:lnTo>
                  <a:lnTo>
                    <a:pt x="227435" y="104837"/>
                  </a:lnTo>
                  <a:lnTo>
                    <a:pt x="270920" y="84100"/>
                  </a:lnTo>
                  <a:lnTo>
                    <a:pt x="317326" y="65359"/>
                  </a:lnTo>
                  <a:lnTo>
                    <a:pt x="366444" y="48731"/>
                  </a:lnTo>
                  <a:lnTo>
                    <a:pt x="418059" y="34335"/>
                  </a:lnTo>
                  <a:lnTo>
                    <a:pt x="471961" y="22291"/>
                  </a:lnTo>
                  <a:lnTo>
                    <a:pt x="527937" y="12717"/>
                  </a:lnTo>
                  <a:lnTo>
                    <a:pt x="585775" y="5731"/>
                  </a:lnTo>
                  <a:lnTo>
                    <a:pt x="645263" y="1452"/>
                  </a:lnTo>
                  <a:lnTo>
                    <a:pt x="706189" y="0"/>
                  </a:lnTo>
                  <a:lnTo>
                    <a:pt x="767138" y="1452"/>
                  </a:lnTo>
                  <a:lnTo>
                    <a:pt x="826643" y="5731"/>
                  </a:lnTo>
                  <a:lnTo>
                    <a:pt x="884494" y="12717"/>
                  </a:lnTo>
                  <a:lnTo>
                    <a:pt x="940478" y="22291"/>
                  </a:lnTo>
                  <a:lnTo>
                    <a:pt x="994385" y="34335"/>
                  </a:lnTo>
                  <a:lnTo>
                    <a:pt x="1046002" y="48731"/>
                  </a:lnTo>
                  <a:lnTo>
                    <a:pt x="1095118" y="65359"/>
                  </a:lnTo>
                  <a:lnTo>
                    <a:pt x="1141521" y="84100"/>
                  </a:lnTo>
                  <a:lnTo>
                    <a:pt x="1185000" y="104837"/>
                  </a:lnTo>
                  <a:lnTo>
                    <a:pt x="1225342" y="127450"/>
                  </a:lnTo>
                  <a:lnTo>
                    <a:pt x="1262336" y="151820"/>
                  </a:lnTo>
                  <a:lnTo>
                    <a:pt x="1295771" y="177830"/>
                  </a:lnTo>
                  <a:lnTo>
                    <a:pt x="1325434" y="205359"/>
                  </a:lnTo>
                  <a:lnTo>
                    <a:pt x="1351115" y="234290"/>
                  </a:lnTo>
                  <a:lnTo>
                    <a:pt x="1389681" y="295882"/>
                  </a:lnTo>
                  <a:lnTo>
                    <a:pt x="1409775" y="361655"/>
                  </a:lnTo>
                  <a:lnTo>
                    <a:pt x="1412366" y="395812"/>
                  </a:lnTo>
                  <a:close/>
                </a:path>
              </a:pathLst>
            </a:custGeom>
            <a:ln w="9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1324" y="4176588"/>
            <a:ext cx="1129665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Interprocess  Com</a:t>
            </a:r>
            <a:r>
              <a:rPr sz="1250" spc="-5" dirty="0">
                <a:latin typeface="Arial"/>
                <a:cs typeface="Arial"/>
              </a:rPr>
              <a:t>m</a:t>
            </a:r>
            <a:r>
              <a:rPr sz="1250" dirty="0">
                <a:latin typeface="Arial"/>
                <a:cs typeface="Arial"/>
              </a:rPr>
              <a:t>unica</a:t>
            </a:r>
            <a:r>
              <a:rPr sz="1250" spc="-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ion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48454" y="3947492"/>
            <a:ext cx="1423035" cy="802005"/>
            <a:chOff x="5248454" y="3947492"/>
            <a:chExt cx="1423035" cy="802005"/>
          </a:xfrm>
        </p:grpSpPr>
        <p:sp>
          <p:nvSpPr>
            <p:cNvPr id="18" name="object 18"/>
            <p:cNvSpPr/>
            <p:nvPr/>
          </p:nvSpPr>
          <p:spPr>
            <a:xfrm>
              <a:off x="5253534" y="3952572"/>
              <a:ext cx="1412875" cy="791845"/>
            </a:xfrm>
            <a:custGeom>
              <a:avLst/>
              <a:gdLst/>
              <a:ahLst/>
              <a:cxnLst/>
              <a:rect l="l" t="t" r="r" b="b"/>
              <a:pathLst>
                <a:path w="1412875" h="791845">
                  <a:moveTo>
                    <a:pt x="706176" y="0"/>
                  </a:moveTo>
                  <a:lnTo>
                    <a:pt x="645264" y="1452"/>
                  </a:lnTo>
                  <a:lnTo>
                    <a:pt x="585787" y="5731"/>
                  </a:lnTo>
                  <a:lnTo>
                    <a:pt x="527957" y="12717"/>
                  </a:lnTo>
                  <a:lnTo>
                    <a:pt x="471987" y="22291"/>
                  </a:lnTo>
                  <a:lnTo>
                    <a:pt x="418089" y="34335"/>
                  </a:lnTo>
                  <a:lnTo>
                    <a:pt x="366476" y="48731"/>
                  </a:lnTo>
                  <a:lnTo>
                    <a:pt x="317360" y="65359"/>
                  </a:lnTo>
                  <a:lnTo>
                    <a:pt x="270952" y="84100"/>
                  </a:lnTo>
                  <a:lnTo>
                    <a:pt x="227466" y="104837"/>
                  </a:lnTo>
                  <a:lnTo>
                    <a:pt x="187114" y="127450"/>
                  </a:lnTo>
                  <a:lnTo>
                    <a:pt x="150108" y="151820"/>
                  </a:lnTo>
                  <a:lnTo>
                    <a:pt x="116660" y="177830"/>
                  </a:lnTo>
                  <a:lnTo>
                    <a:pt x="86983" y="205359"/>
                  </a:lnTo>
                  <a:lnTo>
                    <a:pt x="61290" y="234290"/>
                  </a:lnTo>
                  <a:lnTo>
                    <a:pt x="22701" y="295882"/>
                  </a:lnTo>
                  <a:lnTo>
                    <a:pt x="2593" y="361655"/>
                  </a:lnTo>
                  <a:lnTo>
                    <a:pt x="0" y="395812"/>
                  </a:lnTo>
                  <a:lnTo>
                    <a:pt x="2593" y="429984"/>
                  </a:lnTo>
                  <a:lnTo>
                    <a:pt x="22701" y="495779"/>
                  </a:lnTo>
                  <a:lnTo>
                    <a:pt x="61290" y="557386"/>
                  </a:lnTo>
                  <a:lnTo>
                    <a:pt x="86983" y="586323"/>
                  </a:lnTo>
                  <a:lnTo>
                    <a:pt x="116660" y="613857"/>
                  </a:lnTo>
                  <a:lnTo>
                    <a:pt x="150108" y="639869"/>
                  </a:lnTo>
                  <a:lnTo>
                    <a:pt x="187114" y="664242"/>
                  </a:lnTo>
                  <a:lnTo>
                    <a:pt x="227466" y="686856"/>
                  </a:lnTo>
                  <a:lnTo>
                    <a:pt x="270952" y="707593"/>
                  </a:lnTo>
                  <a:lnTo>
                    <a:pt x="317360" y="726335"/>
                  </a:lnTo>
                  <a:lnTo>
                    <a:pt x="366476" y="742962"/>
                  </a:lnTo>
                  <a:lnTo>
                    <a:pt x="418089" y="757357"/>
                  </a:lnTo>
                  <a:lnTo>
                    <a:pt x="471987" y="769400"/>
                  </a:lnTo>
                  <a:lnTo>
                    <a:pt x="527957" y="778974"/>
                  </a:lnTo>
                  <a:lnTo>
                    <a:pt x="585787" y="785959"/>
                  </a:lnTo>
                  <a:lnTo>
                    <a:pt x="645264" y="790237"/>
                  </a:lnTo>
                  <a:lnTo>
                    <a:pt x="706177" y="791689"/>
                  </a:lnTo>
                  <a:lnTo>
                    <a:pt x="767125" y="790237"/>
                  </a:lnTo>
                  <a:lnTo>
                    <a:pt x="826630" y="785959"/>
                  </a:lnTo>
                  <a:lnTo>
                    <a:pt x="884481" y="778974"/>
                  </a:lnTo>
                  <a:lnTo>
                    <a:pt x="940466" y="769400"/>
                  </a:lnTo>
                  <a:lnTo>
                    <a:pt x="994372" y="757357"/>
                  </a:lnTo>
                  <a:lnTo>
                    <a:pt x="1045990" y="742962"/>
                  </a:lnTo>
                  <a:lnTo>
                    <a:pt x="1095106" y="726335"/>
                  </a:lnTo>
                  <a:lnTo>
                    <a:pt x="1141508" y="707593"/>
                  </a:lnTo>
                  <a:lnTo>
                    <a:pt x="1184987" y="686856"/>
                  </a:lnTo>
                  <a:lnTo>
                    <a:pt x="1225329" y="664242"/>
                  </a:lnTo>
                  <a:lnTo>
                    <a:pt x="1262323" y="639869"/>
                  </a:lnTo>
                  <a:lnTo>
                    <a:pt x="1295758" y="613857"/>
                  </a:lnTo>
                  <a:lnTo>
                    <a:pt x="1325422" y="586323"/>
                  </a:lnTo>
                  <a:lnTo>
                    <a:pt x="1351102" y="557386"/>
                  </a:lnTo>
                  <a:lnTo>
                    <a:pt x="1389668" y="495779"/>
                  </a:lnTo>
                  <a:lnTo>
                    <a:pt x="1409762" y="429984"/>
                  </a:lnTo>
                  <a:lnTo>
                    <a:pt x="1412353" y="395812"/>
                  </a:lnTo>
                  <a:lnTo>
                    <a:pt x="1409762" y="361655"/>
                  </a:lnTo>
                  <a:lnTo>
                    <a:pt x="1389668" y="295882"/>
                  </a:lnTo>
                  <a:lnTo>
                    <a:pt x="1351102" y="234290"/>
                  </a:lnTo>
                  <a:lnTo>
                    <a:pt x="1325422" y="205359"/>
                  </a:lnTo>
                  <a:lnTo>
                    <a:pt x="1295758" y="177830"/>
                  </a:lnTo>
                  <a:lnTo>
                    <a:pt x="1262323" y="151820"/>
                  </a:lnTo>
                  <a:lnTo>
                    <a:pt x="1225329" y="127450"/>
                  </a:lnTo>
                  <a:lnTo>
                    <a:pt x="1184987" y="104837"/>
                  </a:lnTo>
                  <a:lnTo>
                    <a:pt x="1141508" y="84100"/>
                  </a:lnTo>
                  <a:lnTo>
                    <a:pt x="1095105" y="65359"/>
                  </a:lnTo>
                  <a:lnTo>
                    <a:pt x="1045990" y="48731"/>
                  </a:lnTo>
                  <a:lnTo>
                    <a:pt x="994372" y="34335"/>
                  </a:lnTo>
                  <a:lnTo>
                    <a:pt x="940466" y="22291"/>
                  </a:lnTo>
                  <a:lnTo>
                    <a:pt x="884481" y="12717"/>
                  </a:lnTo>
                  <a:lnTo>
                    <a:pt x="826630" y="5731"/>
                  </a:lnTo>
                  <a:lnTo>
                    <a:pt x="767125" y="1452"/>
                  </a:lnTo>
                  <a:lnTo>
                    <a:pt x="70617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3534" y="3952572"/>
              <a:ext cx="1412875" cy="791845"/>
            </a:xfrm>
            <a:custGeom>
              <a:avLst/>
              <a:gdLst/>
              <a:ahLst/>
              <a:cxnLst/>
              <a:rect l="l" t="t" r="r" b="b"/>
              <a:pathLst>
                <a:path w="1412875" h="791845">
                  <a:moveTo>
                    <a:pt x="1412353" y="395812"/>
                  </a:moveTo>
                  <a:lnTo>
                    <a:pt x="1409762" y="429984"/>
                  </a:lnTo>
                  <a:lnTo>
                    <a:pt x="1402130" y="463346"/>
                  </a:lnTo>
                  <a:lnTo>
                    <a:pt x="1372588" y="527166"/>
                  </a:lnTo>
                  <a:lnTo>
                    <a:pt x="1325422" y="586323"/>
                  </a:lnTo>
                  <a:lnTo>
                    <a:pt x="1295758" y="613857"/>
                  </a:lnTo>
                  <a:lnTo>
                    <a:pt x="1262323" y="639869"/>
                  </a:lnTo>
                  <a:lnTo>
                    <a:pt x="1225329" y="664242"/>
                  </a:lnTo>
                  <a:lnTo>
                    <a:pt x="1184987" y="686856"/>
                  </a:lnTo>
                  <a:lnTo>
                    <a:pt x="1141508" y="707593"/>
                  </a:lnTo>
                  <a:lnTo>
                    <a:pt x="1095106" y="726335"/>
                  </a:lnTo>
                  <a:lnTo>
                    <a:pt x="1045990" y="742962"/>
                  </a:lnTo>
                  <a:lnTo>
                    <a:pt x="994372" y="757357"/>
                  </a:lnTo>
                  <a:lnTo>
                    <a:pt x="940466" y="769400"/>
                  </a:lnTo>
                  <a:lnTo>
                    <a:pt x="884481" y="778974"/>
                  </a:lnTo>
                  <a:lnTo>
                    <a:pt x="826630" y="785959"/>
                  </a:lnTo>
                  <a:lnTo>
                    <a:pt x="767125" y="790237"/>
                  </a:lnTo>
                  <a:lnTo>
                    <a:pt x="706177" y="791689"/>
                  </a:lnTo>
                  <a:lnTo>
                    <a:pt x="645264" y="790237"/>
                  </a:lnTo>
                  <a:lnTo>
                    <a:pt x="585787" y="785959"/>
                  </a:lnTo>
                  <a:lnTo>
                    <a:pt x="527957" y="778974"/>
                  </a:lnTo>
                  <a:lnTo>
                    <a:pt x="471987" y="769400"/>
                  </a:lnTo>
                  <a:lnTo>
                    <a:pt x="418089" y="757357"/>
                  </a:lnTo>
                  <a:lnTo>
                    <a:pt x="366476" y="742962"/>
                  </a:lnTo>
                  <a:lnTo>
                    <a:pt x="317360" y="726335"/>
                  </a:lnTo>
                  <a:lnTo>
                    <a:pt x="270952" y="707593"/>
                  </a:lnTo>
                  <a:lnTo>
                    <a:pt x="227466" y="686856"/>
                  </a:lnTo>
                  <a:lnTo>
                    <a:pt x="187114" y="664242"/>
                  </a:lnTo>
                  <a:lnTo>
                    <a:pt x="150108" y="639869"/>
                  </a:lnTo>
                  <a:lnTo>
                    <a:pt x="116660" y="613857"/>
                  </a:lnTo>
                  <a:lnTo>
                    <a:pt x="86983" y="586323"/>
                  </a:lnTo>
                  <a:lnTo>
                    <a:pt x="61290" y="557386"/>
                  </a:lnTo>
                  <a:lnTo>
                    <a:pt x="22701" y="495779"/>
                  </a:lnTo>
                  <a:lnTo>
                    <a:pt x="2593" y="429984"/>
                  </a:lnTo>
                  <a:lnTo>
                    <a:pt x="0" y="395812"/>
                  </a:lnTo>
                  <a:lnTo>
                    <a:pt x="2593" y="361655"/>
                  </a:lnTo>
                  <a:lnTo>
                    <a:pt x="22701" y="295882"/>
                  </a:lnTo>
                  <a:lnTo>
                    <a:pt x="61290" y="234290"/>
                  </a:lnTo>
                  <a:lnTo>
                    <a:pt x="86983" y="205359"/>
                  </a:lnTo>
                  <a:lnTo>
                    <a:pt x="116660" y="177830"/>
                  </a:lnTo>
                  <a:lnTo>
                    <a:pt x="150108" y="151820"/>
                  </a:lnTo>
                  <a:lnTo>
                    <a:pt x="187114" y="127450"/>
                  </a:lnTo>
                  <a:lnTo>
                    <a:pt x="227466" y="104837"/>
                  </a:lnTo>
                  <a:lnTo>
                    <a:pt x="270952" y="84100"/>
                  </a:lnTo>
                  <a:lnTo>
                    <a:pt x="317360" y="65359"/>
                  </a:lnTo>
                  <a:lnTo>
                    <a:pt x="366476" y="48731"/>
                  </a:lnTo>
                  <a:lnTo>
                    <a:pt x="418089" y="34335"/>
                  </a:lnTo>
                  <a:lnTo>
                    <a:pt x="471987" y="22291"/>
                  </a:lnTo>
                  <a:lnTo>
                    <a:pt x="527957" y="12717"/>
                  </a:lnTo>
                  <a:lnTo>
                    <a:pt x="585787" y="5731"/>
                  </a:lnTo>
                  <a:lnTo>
                    <a:pt x="645264" y="1452"/>
                  </a:lnTo>
                  <a:lnTo>
                    <a:pt x="706176" y="0"/>
                  </a:lnTo>
                  <a:lnTo>
                    <a:pt x="767125" y="1452"/>
                  </a:lnTo>
                  <a:lnTo>
                    <a:pt x="826630" y="5731"/>
                  </a:lnTo>
                  <a:lnTo>
                    <a:pt x="884481" y="12717"/>
                  </a:lnTo>
                  <a:lnTo>
                    <a:pt x="940466" y="22291"/>
                  </a:lnTo>
                  <a:lnTo>
                    <a:pt x="994372" y="34335"/>
                  </a:lnTo>
                  <a:lnTo>
                    <a:pt x="1045990" y="48731"/>
                  </a:lnTo>
                  <a:lnTo>
                    <a:pt x="1095105" y="65359"/>
                  </a:lnTo>
                  <a:lnTo>
                    <a:pt x="1141508" y="84100"/>
                  </a:lnTo>
                  <a:lnTo>
                    <a:pt x="1184987" y="104837"/>
                  </a:lnTo>
                  <a:lnTo>
                    <a:pt x="1225329" y="127450"/>
                  </a:lnTo>
                  <a:lnTo>
                    <a:pt x="1262323" y="151820"/>
                  </a:lnTo>
                  <a:lnTo>
                    <a:pt x="1295758" y="177830"/>
                  </a:lnTo>
                  <a:lnTo>
                    <a:pt x="1325422" y="205359"/>
                  </a:lnTo>
                  <a:lnTo>
                    <a:pt x="1351102" y="234290"/>
                  </a:lnTo>
                  <a:lnTo>
                    <a:pt x="1389668" y="295882"/>
                  </a:lnTo>
                  <a:lnTo>
                    <a:pt x="1409762" y="361655"/>
                  </a:lnTo>
                  <a:lnTo>
                    <a:pt x="1412353" y="395812"/>
                  </a:lnTo>
                  <a:close/>
                </a:path>
              </a:pathLst>
            </a:custGeom>
            <a:ln w="9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27307" y="4125082"/>
            <a:ext cx="864869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715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memory  manag</a:t>
            </a:r>
            <a:r>
              <a:rPr sz="1250" spc="-5" dirty="0">
                <a:latin typeface="Arial"/>
                <a:cs typeface="Arial"/>
              </a:rPr>
              <a:t>m</a:t>
            </a:r>
            <a:r>
              <a:rPr sz="1250" dirty="0">
                <a:latin typeface="Arial"/>
                <a:cs typeface="Arial"/>
              </a:rPr>
              <a:t>ent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24831" y="3947492"/>
            <a:ext cx="1423035" cy="802005"/>
            <a:chOff x="7324831" y="3947492"/>
            <a:chExt cx="1423035" cy="802005"/>
          </a:xfrm>
        </p:grpSpPr>
        <p:sp>
          <p:nvSpPr>
            <p:cNvPr id="22" name="object 22"/>
            <p:cNvSpPr/>
            <p:nvPr/>
          </p:nvSpPr>
          <p:spPr>
            <a:xfrm>
              <a:off x="7329911" y="3952572"/>
              <a:ext cx="1412875" cy="791845"/>
            </a:xfrm>
            <a:custGeom>
              <a:avLst/>
              <a:gdLst/>
              <a:ahLst/>
              <a:cxnLst/>
              <a:rect l="l" t="t" r="r" b="b"/>
              <a:pathLst>
                <a:path w="1412875" h="791845">
                  <a:moveTo>
                    <a:pt x="706081" y="0"/>
                  </a:moveTo>
                  <a:lnTo>
                    <a:pt x="645170" y="1452"/>
                  </a:lnTo>
                  <a:lnTo>
                    <a:pt x="585695" y="5731"/>
                  </a:lnTo>
                  <a:lnTo>
                    <a:pt x="527868" y="12717"/>
                  </a:lnTo>
                  <a:lnTo>
                    <a:pt x="471903" y="22291"/>
                  </a:lnTo>
                  <a:lnTo>
                    <a:pt x="418010" y="34335"/>
                  </a:lnTo>
                  <a:lnTo>
                    <a:pt x="366403" y="48731"/>
                  </a:lnTo>
                  <a:lnTo>
                    <a:pt x="317294" y="65359"/>
                  </a:lnTo>
                  <a:lnTo>
                    <a:pt x="270893" y="84100"/>
                  </a:lnTo>
                  <a:lnTo>
                    <a:pt x="227415" y="104837"/>
                  </a:lnTo>
                  <a:lnTo>
                    <a:pt x="187070" y="127450"/>
                  </a:lnTo>
                  <a:lnTo>
                    <a:pt x="150071" y="151820"/>
                  </a:lnTo>
                  <a:lnTo>
                    <a:pt x="116631" y="177830"/>
                  </a:lnTo>
                  <a:lnTo>
                    <a:pt x="86961" y="205359"/>
                  </a:lnTo>
                  <a:lnTo>
                    <a:pt x="61273" y="234290"/>
                  </a:lnTo>
                  <a:lnTo>
                    <a:pt x="22695" y="295882"/>
                  </a:lnTo>
                  <a:lnTo>
                    <a:pt x="2592" y="361655"/>
                  </a:lnTo>
                  <a:lnTo>
                    <a:pt x="0" y="395812"/>
                  </a:lnTo>
                  <a:lnTo>
                    <a:pt x="2592" y="429984"/>
                  </a:lnTo>
                  <a:lnTo>
                    <a:pt x="22695" y="495779"/>
                  </a:lnTo>
                  <a:lnTo>
                    <a:pt x="61273" y="557386"/>
                  </a:lnTo>
                  <a:lnTo>
                    <a:pt x="86961" y="586323"/>
                  </a:lnTo>
                  <a:lnTo>
                    <a:pt x="116631" y="613857"/>
                  </a:lnTo>
                  <a:lnTo>
                    <a:pt x="150071" y="639869"/>
                  </a:lnTo>
                  <a:lnTo>
                    <a:pt x="187070" y="664242"/>
                  </a:lnTo>
                  <a:lnTo>
                    <a:pt x="227415" y="686856"/>
                  </a:lnTo>
                  <a:lnTo>
                    <a:pt x="270893" y="707593"/>
                  </a:lnTo>
                  <a:lnTo>
                    <a:pt x="317294" y="726335"/>
                  </a:lnTo>
                  <a:lnTo>
                    <a:pt x="366403" y="742962"/>
                  </a:lnTo>
                  <a:lnTo>
                    <a:pt x="418010" y="757357"/>
                  </a:lnTo>
                  <a:lnTo>
                    <a:pt x="471903" y="769400"/>
                  </a:lnTo>
                  <a:lnTo>
                    <a:pt x="527868" y="778974"/>
                  </a:lnTo>
                  <a:lnTo>
                    <a:pt x="585695" y="785959"/>
                  </a:lnTo>
                  <a:lnTo>
                    <a:pt x="645170" y="790237"/>
                  </a:lnTo>
                  <a:lnTo>
                    <a:pt x="706081" y="791689"/>
                  </a:lnTo>
                  <a:lnTo>
                    <a:pt x="767043" y="790237"/>
                  </a:lnTo>
                  <a:lnTo>
                    <a:pt x="826560" y="785959"/>
                  </a:lnTo>
                  <a:lnTo>
                    <a:pt x="884420" y="778974"/>
                  </a:lnTo>
                  <a:lnTo>
                    <a:pt x="940412" y="769400"/>
                  </a:lnTo>
                  <a:lnTo>
                    <a:pt x="994323" y="757357"/>
                  </a:lnTo>
                  <a:lnTo>
                    <a:pt x="1045944" y="742962"/>
                  </a:lnTo>
                  <a:lnTo>
                    <a:pt x="1095062" y="726335"/>
                  </a:lnTo>
                  <a:lnTo>
                    <a:pt x="1141466" y="707593"/>
                  </a:lnTo>
                  <a:lnTo>
                    <a:pt x="1184944" y="686856"/>
                  </a:lnTo>
                  <a:lnTo>
                    <a:pt x="1225285" y="664242"/>
                  </a:lnTo>
                  <a:lnTo>
                    <a:pt x="1262277" y="639869"/>
                  </a:lnTo>
                  <a:lnTo>
                    <a:pt x="1295709" y="613857"/>
                  </a:lnTo>
                  <a:lnTo>
                    <a:pt x="1325370" y="586323"/>
                  </a:lnTo>
                  <a:lnTo>
                    <a:pt x="1351048" y="557386"/>
                  </a:lnTo>
                  <a:lnTo>
                    <a:pt x="1389608" y="495779"/>
                  </a:lnTo>
                  <a:lnTo>
                    <a:pt x="1409699" y="429984"/>
                  </a:lnTo>
                  <a:lnTo>
                    <a:pt x="1412290" y="395812"/>
                  </a:lnTo>
                  <a:lnTo>
                    <a:pt x="1409699" y="361655"/>
                  </a:lnTo>
                  <a:lnTo>
                    <a:pt x="1389608" y="295882"/>
                  </a:lnTo>
                  <a:lnTo>
                    <a:pt x="1351048" y="234290"/>
                  </a:lnTo>
                  <a:lnTo>
                    <a:pt x="1325370" y="205359"/>
                  </a:lnTo>
                  <a:lnTo>
                    <a:pt x="1295709" y="177830"/>
                  </a:lnTo>
                  <a:lnTo>
                    <a:pt x="1262277" y="151820"/>
                  </a:lnTo>
                  <a:lnTo>
                    <a:pt x="1225285" y="127450"/>
                  </a:lnTo>
                  <a:lnTo>
                    <a:pt x="1184944" y="104837"/>
                  </a:lnTo>
                  <a:lnTo>
                    <a:pt x="1141466" y="84100"/>
                  </a:lnTo>
                  <a:lnTo>
                    <a:pt x="1095062" y="65359"/>
                  </a:lnTo>
                  <a:lnTo>
                    <a:pt x="1045944" y="48731"/>
                  </a:lnTo>
                  <a:lnTo>
                    <a:pt x="994323" y="34335"/>
                  </a:lnTo>
                  <a:lnTo>
                    <a:pt x="940412" y="22291"/>
                  </a:lnTo>
                  <a:lnTo>
                    <a:pt x="884420" y="12717"/>
                  </a:lnTo>
                  <a:lnTo>
                    <a:pt x="826560" y="5731"/>
                  </a:lnTo>
                  <a:lnTo>
                    <a:pt x="767043" y="1452"/>
                  </a:lnTo>
                  <a:lnTo>
                    <a:pt x="70608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9911" y="3952572"/>
              <a:ext cx="1412875" cy="791845"/>
            </a:xfrm>
            <a:custGeom>
              <a:avLst/>
              <a:gdLst/>
              <a:ahLst/>
              <a:cxnLst/>
              <a:rect l="l" t="t" r="r" b="b"/>
              <a:pathLst>
                <a:path w="1412875" h="791845">
                  <a:moveTo>
                    <a:pt x="1412290" y="395812"/>
                  </a:moveTo>
                  <a:lnTo>
                    <a:pt x="1409699" y="429984"/>
                  </a:lnTo>
                  <a:lnTo>
                    <a:pt x="1402068" y="463346"/>
                  </a:lnTo>
                  <a:lnTo>
                    <a:pt x="1372531" y="527166"/>
                  </a:lnTo>
                  <a:lnTo>
                    <a:pt x="1325370" y="586323"/>
                  </a:lnTo>
                  <a:lnTo>
                    <a:pt x="1295709" y="613857"/>
                  </a:lnTo>
                  <a:lnTo>
                    <a:pt x="1262277" y="639869"/>
                  </a:lnTo>
                  <a:lnTo>
                    <a:pt x="1225285" y="664242"/>
                  </a:lnTo>
                  <a:lnTo>
                    <a:pt x="1184944" y="686856"/>
                  </a:lnTo>
                  <a:lnTo>
                    <a:pt x="1141466" y="707593"/>
                  </a:lnTo>
                  <a:lnTo>
                    <a:pt x="1095062" y="726335"/>
                  </a:lnTo>
                  <a:lnTo>
                    <a:pt x="1045944" y="742962"/>
                  </a:lnTo>
                  <a:lnTo>
                    <a:pt x="994323" y="757357"/>
                  </a:lnTo>
                  <a:lnTo>
                    <a:pt x="940412" y="769400"/>
                  </a:lnTo>
                  <a:lnTo>
                    <a:pt x="884420" y="778974"/>
                  </a:lnTo>
                  <a:lnTo>
                    <a:pt x="826560" y="785959"/>
                  </a:lnTo>
                  <a:lnTo>
                    <a:pt x="767043" y="790237"/>
                  </a:lnTo>
                  <a:lnTo>
                    <a:pt x="706081" y="791689"/>
                  </a:lnTo>
                  <a:lnTo>
                    <a:pt x="645170" y="790237"/>
                  </a:lnTo>
                  <a:lnTo>
                    <a:pt x="585695" y="785959"/>
                  </a:lnTo>
                  <a:lnTo>
                    <a:pt x="527868" y="778974"/>
                  </a:lnTo>
                  <a:lnTo>
                    <a:pt x="471903" y="769400"/>
                  </a:lnTo>
                  <a:lnTo>
                    <a:pt x="418010" y="757357"/>
                  </a:lnTo>
                  <a:lnTo>
                    <a:pt x="366403" y="742962"/>
                  </a:lnTo>
                  <a:lnTo>
                    <a:pt x="317294" y="726335"/>
                  </a:lnTo>
                  <a:lnTo>
                    <a:pt x="270893" y="707593"/>
                  </a:lnTo>
                  <a:lnTo>
                    <a:pt x="227415" y="686856"/>
                  </a:lnTo>
                  <a:lnTo>
                    <a:pt x="187070" y="664242"/>
                  </a:lnTo>
                  <a:lnTo>
                    <a:pt x="150071" y="639869"/>
                  </a:lnTo>
                  <a:lnTo>
                    <a:pt x="116631" y="613857"/>
                  </a:lnTo>
                  <a:lnTo>
                    <a:pt x="86961" y="586323"/>
                  </a:lnTo>
                  <a:lnTo>
                    <a:pt x="61273" y="557386"/>
                  </a:lnTo>
                  <a:lnTo>
                    <a:pt x="22695" y="495779"/>
                  </a:lnTo>
                  <a:lnTo>
                    <a:pt x="2592" y="429984"/>
                  </a:lnTo>
                  <a:lnTo>
                    <a:pt x="0" y="395812"/>
                  </a:lnTo>
                  <a:lnTo>
                    <a:pt x="2592" y="361655"/>
                  </a:lnTo>
                  <a:lnTo>
                    <a:pt x="22695" y="295882"/>
                  </a:lnTo>
                  <a:lnTo>
                    <a:pt x="61273" y="234290"/>
                  </a:lnTo>
                  <a:lnTo>
                    <a:pt x="86961" y="205359"/>
                  </a:lnTo>
                  <a:lnTo>
                    <a:pt x="116631" y="177830"/>
                  </a:lnTo>
                  <a:lnTo>
                    <a:pt x="150071" y="151820"/>
                  </a:lnTo>
                  <a:lnTo>
                    <a:pt x="187070" y="127450"/>
                  </a:lnTo>
                  <a:lnTo>
                    <a:pt x="227415" y="104837"/>
                  </a:lnTo>
                  <a:lnTo>
                    <a:pt x="270893" y="84100"/>
                  </a:lnTo>
                  <a:lnTo>
                    <a:pt x="317294" y="65359"/>
                  </a:lnTo>
                  <a:lnTo>
                    <a:pt x="366403" y="48731"/>
                  </a:lnTo>
                  <a:lnTo>
                    <a:pt x="418010" y="34335"/>
                  </a:lnTo>
                  <a:lnTo>
                    <a:pt x="471903" y="22291"/>
                  </a:lnTo>
                  <a:lnTo>
                    <a:pt x="527868" y="12717"/>
                  </a:lnTo>
                  <a:lnTo>
                    <a:pt x="585695" y="5731"/>
                  </a:lnTo>
                  <a:lnTo>
                    <a:pt x="645170" y="1452"/>
                  </a:lnTo>
                  <a:lnTo>
                    <a:pt x="706081" y="0"/>
                  </a:lnTo>
                  <a:lnTo>
                    <a:pt x="767043" y="1452"/>
                  </a:lnTo>
                  <a:lnTo>
                    <a:pt x="826560" y="5731"/>
                  </a:lnTo>
                  <a:lnTo>
                    <a:pt x="884420" y="12717"/>
                  </a:lnTo>
                  <a:lnTo>
                    <a:pt x="940412" y="22291"/>
                  </a:lnTo>
                  <a:lnTo>
                    <a:pt x="994323" y="34335"/>
                  </a:lnTo>
                  <a:lnTo>
                    <a:pt x="1045944" y="48731"/>
                  </a:lnTo>
                  <a:lnTo>
                    <a:pt x="1095062" y="65359"/>
                  </a:lnTo>
                  <a:lnTo>
                    <a:pt x="1141466" y="84100"/>
                  </a:lnTo>
                  <a:lnTo>
                    <a:pt x="1184944" y="104837"/>
                  </a:lnTo>
                  <a:lnTo>
                    <a:pt x="1225285" y="127450"/>
                  </a:lnTo>
                  <a:lnTo>
                    <a:pt x="1262277" y="151820"/>
                  </a:lnTo>
                  <a:lnTo>
                    <a:pt x="1295709" y="177830"/>
                  </a:lnTo>
                  <a:lnTo>
                    <a:pt x="1325370" y="205359"/>
                  </a:lnTo>
                  <a:lnTo>
                    <a:pt x="1351048" y="234290"/>
                  </a:lnTo>
                  <a:lnTo>
                    <a:pt x="1389608" y="295882"/>
                  </a:lnTo>
                  <a:lnTo>
                    <a:pt x="1409699" y="361655"/>
                  </a:lnTo>
                  <a:lnTo>
                    <a:pt x="1412290" y="395812"/>
                  </a:lnTo>
                  <a:close/>
                </a:path>
              </a:pathLst>
            </a:custGeom>
            <a:ln w="9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43202" y="4125082"/>
            <a:ext cx="785495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CPU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Arial"/>
                <a:cs typeface="Arial"/>
              </a:rPr>
              <a:t>sche</a:t>
            </a:r>
            <a:r>
              <a:rPr sz="1250" spc="-5" dirty="0">
                <a:latin typeface="Arial"/>
                <a:cs typeface="Arial"/>
              </a:rPr>
              <a:t>d</a:t>
            </a:r>
            <a:r>
              <a:rPr sz="1250" dirty="0">
                <a:latin typeface="Arial"/>
                <a:cs typeface="Arial"/>
              </a:rPr>
              <a:t>uling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00997" y="3068991"/>
            <a:ext cx="3853179" cy="805815"/>
            <a:chOff x="3900997" y="3068991"/>
            <a:chExt cx="3853179" cy="805815"/>
          </a:xfrm>
        </p:grpSpPr>
        <p:sp>
          <p:nvSpPr>
            <p:cNvPr id="26" name="object 26"/>
            <p:cNvSpPr/>
            <p:nvPr/>
          </p:nvSpPr>
          <p:spPr>
            <a:xfrm>
              <a:off x="3900995" y="3068992"/>
              <a:ext cx="2666365" cy="805815"/>
            </a:xfrm>
            <a:custGeom>
              <a:avLst/>
              <a:gdLst/>
              <a:ahLst/>
              <a:cxnLst/>
              <a:rect l="l" t="t" r="r" b="b"/>
              <a:pathLst>
                <a:path w="2666365" h="805814">
                  <a:moveTo>
                    <a:pt x="78714" y="656971"/>
                  </a:moveTo>
                  <a:lnTo>
                    <a:pt x="59626" y="656971"/>
                  </a:lnTo>
                  <a:lnTo>
                    <a:pt x="59626" y="686079"/>
                  </a:lnTo>
                  <a:lnTo>
                    <a:pt x="78714" y="686079"/>
                  </a:lnTo>
                  <a:lnTo>
                    <a:pt x="78714" y="656971"/>
                  </a:lnTo>
                  <a:close/>
                </a:path>
                <a:path w="2666365" h="805814">
                  <a:moveTo>
                    <a:pt x="78714" y="604761"/>
                  </a:moveTo>
                  <a:lnTo>
                    <a:pt x="59626" y="604761"/>
                  </a:lnTo>
                  <a:lnTo>
                    <a:pt x="59626" y="633869"/>
                  </a:lnTo>
                  <a:lnTo>
                    <a:pt x="78714" y="633869"/>
                  </a:lnTo>
                  <a:lnTo>
                    <a:pt x="78714" y="604761"/>
                  </a:lnTo>
                  <a:close/>
                </a:path>
                <a:path w="2666365" h="805814">
                  <a:moveTo>
                    <a:pt x="78714" y="552526"/>
                  </a:moveTo>
                  <a:lnTo>
                    <a:pt x="59626" y="552526"/>
                  </a:lnTo>
                  <a:lnTo>
                    <a:pt x="59626" y="581634"/>
                  </a:lnTo>
                  <a:lnTo>
                    <a:pt x="78714" y="581634"/>
                  </a:lnTo>
                  <a:lnTo>
                    <a:pt x="78714" y="552526"/>
                  </a:lnTo>
                  <a:close/>
                </a:path>
                <a:path w="2666365" h="805814">
                  <a:moveTo>
                    <a:pt x="78714" y="499846"/>
                  </a:moveTo>
                  <a:lnTo>
                    <a:pt x="59626" y="499846"/>
                  </a:lnTo>
                  <a:lnTo>
                    <a:pt x="59626" y="529170"/>
                  </a:lnTo>
                  <a:lnTo>
                    <a:pt x="78714" y="529170"/>
                  </a:lnTo>
                  <a:lnTo>
                    <a:pt x="78714" y="499846"/>
                  </a:lnTo>
                  <a:close/>
                </a:path>
                <a:path w="2666365" h="805814">
                  <a:moveTo>
                    <a:pt x="78714" y="447636"/>
                  </a:moveTo>
                  <a:lnTo>
                    <a:pt x="59626" y="447636"/>
                  </a:lnTo>
                  <a:lnTo>
                    <a:pt x="59626" y="476745"/>
                  </a:lnTo>
                  <a:lnTo>
                    <a:pt x="78714" y="476745"/>
                  </a:lnTo>
                  <a:lnTo>
                    <a:pt x="78714" y="447636"/>
                  </a:lnTo>
                  <a:close/>
                </a:path>
                <a:path w="2666365" h="805814">
                  <a:moveTo>
                    <a:pt x="78714" y="395655"/>
                  </a:moveTo>
                  <a:lnTo>
                    <a:pt x="59626" y="395655"/>
                  </a:lnTo>
                  <a:lnTo>
                    <a:pt x="59626" y="424764"/>
                  </a:lnTo>
                  <a:lnTo>
                    <a:pt x="78714" y="424764"/>
                  </a:lnTo>
                  <a:lnTo>
                    <a:pt x="78714" y="395655"/>
                  </a:lnTo>
                  <a:close/>
                </a:path>
                <a:path w="2666365" h="805814">
                  <a:moveTo>
                    <a:pt x="78714" y="342950"/>
                  </a:moveTo>
                  <a:lnTo>
                    <a:pt x="59626" y="342950"/>
                  </a:lnTo>
                  <a:lnTo>
                    <a:pt x="59626" y="372046"/>
                  </a:lnTo>
                  <a:lnTo>
                    <a:pt x="78714" y="372046"/>
                  </a:lnTo>
                  <a:lnTo>
                    <a:pt x="78714" y="342950"/>
                  </a:lnTo>
                  <a:close/>
                </a:path>
                <a:path w="2666365" h="805814">
                  <a:moveTo>
                    <a:pt x="78714" y="290741"/>
                  </a:moveTo>
                  <a:lnTo>
                    <a:pt x="59626" y="290741"/>
                  </a:lnTo>
                  <a:lnTo>
                    <a:pt x="59626" y="319849"/>
                  </a:lnTo>
                  <a:lnTo>
                    <a:pt x="78714" y="319849"/>
                  </a:lnTo>
                  <a:lnTo>
                    <a:pt x="78714" y="290741"/>
                  </a:lnTo>
                  <a:close/>
                </a:path>
                <a:path w="2666365" h="805814">
                  <a:moveTo>
                    <a:pt x="78714" y="238531"/>
                  </a:moveTo>
                  <a:lnTo>
                    <a:pt x="59626" y="238531"/>
                  </a:lnTo>
                  <a:lnTo>
                    <a:pt x="59626" y="267804"/>
                  </a:lnTo>
                  <a:lnTo>
                    <a:pt x="78714" y="267804"/>
                  </a:lnTo>
                  <a:lnTo>
                    <a:pt x="78714" y="238531"/>
                  </a:lnTo>
                  <a:close/>
                </a:path>
                <a:path w="2666365" h="805814">
                  <a:moveTo>
                    <a:pt x="78714" y="185978"/>
                  </a:moveTo>
                  <a:lnTo>
                    <a:pt x="59626" y="185978"/>
                  </a:lnTo>
                  <a:lnTo>
                    <a:pt x="59626" y="215087"/>
                  </a:lnTo>
                  <a:lnTo>
                    <a:pt x="78714" y="215087"/>
                  </a:lnTo>
                  <a:lnTo>
                    <a:pt x="78714" y="185978"/>
                  </a:lnTo>
                  <a:close/>
                </a:path>
                <a:path w="2666365" h="805814">
                  <a:moveTo>
                    <a:pt x="78714" y="133769"/>
                  </a:moveTo>
                  <a:lnTo>
                    <a:pt x="59626" y="133769"/>
                  </a:lnTo>
                  <a:lnTo>
                    <a:pt x="59626" y="162877"/>
                  </a:lnTo>
                  <a:lnTo>
                    <a:pt x="78714" y="162877"/>
                  </a:lnTo>
                  <a:lnTo>
                    <a:pt x="78714" y="133769"/>
                  </a:lnTo>
                  <a:close/>
                </a:path>
                <a:path w="2666365" h="805814">
                  <a:moveTo>
                    <a:pt x="78714" y="81534"/>
                  </a:moveTo>
                  <a:lnTo>
                    <a:pt x="59626" y="81534"/>
                  </a:lnTo>
                  <a:lnTo>
                    <a:pt x="59626" y="110642"/>
                  </a:lnTo>
                  <a:lnTo>
                    <a:pt x="78714" y="110642"/>
                  </a:lnTo>
                  <a:lnTo>
                    <a:pt x="78714" y="81534"/>
                  </a:lnTo>
                  <a:close/>
                </a:path>
                <a:path w="2666365" h="805814">
                  <a:moveTo>
                    <a:pt x="82969" y="710920"/>
                  </a:moveTo>
                  <a:lnTo>
                    <a:pt x="63652" y="710920"/>
                  </a:lnTo>
                  <a:lnTo>
                    <a:pt x="63652" y="742632"/>
                  </a:lnTo>
                  <a:lnTo>
                    <a:pt x="82969" y="742632"/>
                  </a:lnTo>
                  <a:lnTo>
                    <a:pt x="82969" y="710920"/>
                  </a:lnTo>
                  <a:close/>
                </a:path>
                <a:path w="2666365" h="805814">
                  <a:moveTo>
                    <a:pt x="95580" y="780796"/>
                  </a:moveTo>
                  <a:lnTo>
                    <a:pt x="82969" y="780796"/>
                  </a:lnTo>
                  <a:lnTo>
                    <a:pt x="82969" y="768121"/>
                  </a:lnTo>
                  <a:lnTo>
                    <a:pt x="63652" y="768121"/>
                  </a:lnTo>
                  <a:lnTo>
                    <a:pt x="63652" y="799833"/>
                  </a:lnTo>
                  <a:lnTo>
                    <a:pt x="95580" y="799833"/>
                  </a:lnTo>
                  <a:lnTo>
                    <a:pt x="95580" y="780796"/>
                  </a:lnTo>
                  <a:close/>
                </a:path>
                <a:path w="2666365" h="805814">
                  <a:moveTo>
                    <a:pt x="143776" y="71780"/>
                  </a:moveTo>
                  <a:lnTo>
                    <a:pt x="71755" y="0"/>
                  </a:lnTo>
                  <a:lnTo>
                    <a:pt x="0" y="71780"/>
                  </a:lnTo>
                  <a:lnTo>
                    <a:pt x="21437" y="93230"/>
                  </a:lnTo>
                  <a:lnTo>
                    <a:pt x="71755" y="42900"/>
                  </a:lnTo>
                  <a:lnTo>
                    <a:pt x="122326" y="93230"/>
                  </a:lnTo>
                  <a:lnTo>
                    <a:pt x="143776" y="71780"/>
                  </a:lnTo>
                  <a:close/>
                </a:path>
                <a:path w="2666365" h="805814">
                  <a:moveTo>
                    <a:pt x="152831" y="780796"/>
                  </a:moveTo>
                  <a:lnTo>
                    <a:pt x="120904" y="780796"/>
                  </a:lnTo>
                  <a:lnTo>
                    <a:pt x="120904" y="799833"/>
                  </a:lnTo>
                  <a:lnTo>
                    <a:pt x="152831" y="799833"/>
                  </a:lnTo>
                  <a:lnTo>
                    <a:pt x="152831" y="780796"/>
                  </a:lnTo>
                  <a:close/>
                </a:path>
                <a:path w="2666365" h="805814">
                  <a:moveTo>
                    <a:pt x="209524" y="786257"/>
                  </a:moveTo>
                  <a:lnTo>
                    <a:pt x="179476" y="786257"/>
                  </a:lnTo>
                  <a:lnTo>
                    <a:pt x="179476" y="805319"/>
                  </a:lnTo>
                  <a:lnTo>
                    <a:pt x="209524" y="805319"/>
                  </a:lnTo>
                  <a:lnTo>
                    <a:pt x="209524" y="786257"/>
                  </a:lnTo>
                  <a:close/>
                </a:path>
                <a:path w="2666365" h="805814">
                  <a:moveTo>
                    <a:pt x="263410" y="786257"/>
                  </a:moveTo>
                  <a:lnTo>
                    <a:pt x="233349" y="786257"/>
                  </a:lnTo>
                  <a:lnTo>
                    <a:pt x="233349" y="805319"/>
                  </a:lnTo>
                  <a:lnTo>
                    <a:pt x="263410" y="805319"/>
                  </a:lnTo>
                  <a:lnTo>
                    <a:pt x="263410" y="786257"/>
                  </a:lnTo>
                  <a:close/>
                </a:path>
                <a:path w="2666365" h="805814">
                  <a:moveTo>
                    <a:pt x="317246" y="786257"/>
                  </a:moveTo>
                  <a:lnTo>
                    <a:pt x="287197" y="786257"/>
                  </a:lnTo>
                  <a:lnTo>
                    <a:pt x="287197" y="805319"/>
                  </a:lnTo>
                  <a:lnTo>
                    <a:pt x="317246" y="805319"/>
                  </a:lnTo>
                  <a:lnTo>
                    <a:pt x="317246" y="786257"/>
                  </a:lnTo>
                  <a:close/>
                </a:path>
                <a:path w="2666365" h="805814">
                  <a:moveTo>
                    <a:pt x="371602" y="786257"/>
                  </a:moveTo>
                  <a:lnTo>
                    <a:pt x="341553" y="786257"/>
                  </a:lnTo>
                  <a:lnTo>
                    <a:pt x="341553" y="805319"/>
                  </a:lnTo>
                  <a:lnTo>
                    <a:pt x="371602" y="805319"/>
                  </a:lnTo>
                  <a:lnTo>
                    <a:pt x="371602" y="786257"/>
                  </a:lnTo>
                  <a:close/>
                </a:path>
                <a:path w="2666365" h="805814">
                  <a:moveTo>
                    <a:pt x="425450" y="786257"/>
                  </a:moveTo>
                  <a:lnTo>
                    <a:pt x="395401" y="786257"/>
                  </a:lnTo>
                  <a:lnTo>
                    <a:pt x="395401" y="805319"/>
                  </a:lnTo>
                  <a:lnTo>
                    <a:pt x="425450" y="805319"/>
                  </a:lnTo>
                  <a:lnTo>
                    <a:pt x="425450" y="786257"/>
                  </a:lnTo>
                  <a:close/>
                </a:path>
                <a:path w="2666365" h="805814">
                  <a:moveTo>
                    <a:pt x="479323" y="786257"/>
                  </a:moveTo>
                  <a:lnTo>
                    <a:pt x="449275" y="786257"/>
                  </a:lnTo>
                  <a:lnTo>
                    <a:pt x="449275" y="805319"/>
                  </a:lnTo>
                  <a:lnTo>
                    <a:pt x="479323" y="805319"/>
                  </a:lnTo>
                  <a:lnTo>
                    <a:pt x="479323" y="786257"/>
                  </a:lnTo>
                  <a:close/>
                </a:path>
                <a:path w="2666365" h="805814">
                  <a:moveTo>
                    <a:pt x="533641" y="786257"/>
                  </a:moveTo>
                  <a:lnTo>
                    <a:pt x="503593" y="786257"/>
                  </a:lnTo>
                  <a:lnTo>
                    <a:pt x="503593" y="805319"/>
                  </a:lnTo>
                  <a:lnTo>
                    <a:pt x="533641" y="805319"/>
                  </a:lnTo>
                  <a:lnTo>
                    <a:pt x="533641" y="786257"/>
                  </a:lnTo>
                  <a:close/>
                </a:path>
                <a:path w="2666365" h="805814">
                  <a:moveTo>
                    <a:pt x="587489" y="786257"/>
                  </a:moveTo>
                  <a:lnTo>
                    <a:pt x="557466" y="786257"/>
                  </a:lnTo>
                  <a:lnTo>
                    <a:pt x="557466" y="805319"/>
                  </a:lnTo>
                  <a:lnTo>
                    <a:pt x="587489" y="805319"/>
                  </a:lnTo>
                  <a:lnTo>
                    <a:pt x="587489" y="786257"/>
                  </a:lnTo>
                  <a:close/>
                </a:path>
                <a:path w="2666365" h="805814">
                  <a:moveTo>
                    <a:pt x="641362" y="786257"/>
                  </a:moveTo>
                  <a:lnTo>
                    <a:pt x="611314" y="786257"/>
                  </a:lnTo>
                  <a:lnTo>
                    <a:pt x="611314" y="805319"/>
                  </a:lnTo>
                  <a:lnTo>
                    <a:pt x="641362" y="805319"/>
                  </a:lnTo>
                  <a:lnTo>
                    <a:pt x="641362" y="786257"/>
                  </a:lnTo>
                  <a:close/>
                </a:path>
                <a:path w="2666365" h="805814">
                  <a:moveTo>
                    <a:pt x="695693" y="786257"/>
                  </a:moveTo>
                  <a:lnTo>
                    <a:pt x="665670" y="786257"/>
                  </a:lnTo>
                  <a:lnTo>
                    <a:pt x="665670" y="805319"/>
                  </a:lnTo>
                  <a:lnTo>
                    <a:pt x="695693" y="805319"/>
                  </a:lnTo>
                  <a:lnTo>
                    <a:pt x="695693" y="786257"/>
                  </a:lnTo>
                  <a:close/>
                </a:path>
                <a:path w="2666365" h="805814">
                  <a:moveTo>
                    <a:pt x="749566" y="786257"/>
                  </a:moveTo>
                  <a:lnTo>
                    <a:pt x="719518" y="786257"/>
                  </a:lnTo>
                  <a:lnTo>
                    <a:pt x="719518" y="805319"/>
                  </a:lnTo>
                  <a:lnTo>
                    <a:pt x="749566" y="805319"/>
                  </a:lnTo>
                  <a:lnTo>
                    <a:pt x="749566" y="786257"/>
                  </a:lnTo>
                  <a:close/>
                </a:path>
                <a:path w="2666365" h="805814">
                  <a:moveTo>
                    <a:pt x="803414" y="786257"/>
                  </a:moveTo>
                  <a:lnTo>
                    <a:pt x="773391" y="786257"/>
                  </a:lnTo>
                  <a:lnTo>
                    <a:pt x="773391" y="805319"/>
                  </a:lnTo>
                  <a:lnTo>
                    <a:pt x="803414" y="805319"/>
                  </a:lnTo>
                  <a:lnTo>
                    <a:pt x="803414" y="786257"/>
                  </a:lnTo>
                  <a:close/>
                </a:path>
                <a:path w="2666365" h="805814">
                  <a:moveTo>
                    <a:pt x="857986" y="786257"/>
                  </a:moveTo>
                  <a:lnTo>
                    <a:pt x="827811" y="786257"/>
                  </a:lnTo>
                  <a:lnTo>
                    <a:pt x="827811" y="805319"/>
                  </a:lnTo>
                  <a:lnTo>
                    <a:pt x="857986" y="805319"/>
                  </a:lnTo>
                  <a:lnTo>
                    <a:pt x="857986" y="786257"/>
                  </a:lnTo>
                  <a:close/>
                </a:path>
                <a:path w="2666365" h="805814">
                  <a:moveTo>
                    <a:pt x="911606" y="786257"/>
                  </a:moveTo>
                  <a:lnTo>
                    <a:pt x="881646" y="786257"/>
                  </a:lnTo>
                  <a:lnTo>
                    <a:pt x="881646" y="805319"/>
                  </a:lnTo>
                  <a:lnTo>
                    <a:pt x="911606" y="805319"/>
                  </a:lnTo>
                  <a:lnTo>
                    <a:pt x="911606" y="786257"/>
                  </a:lnTo>
                  <a:close/>
                </a:path>
                <a:path w="2666365" h="805814">
                  <a:moveTo>
                    <a:pt x="965708" y="786257"/>
                  </a:moveTo>
                  <a:lnTo>
                    <a:pt x="935532" y="786257"/>
                  </a:lnTo>
                  <a:lnTo>
                    <a:pt x="935532" y="805319"/>
                  </a:lnTo>
                  <a:lnTo>
                    <a:pt x="965708" y="805319"/>
                  </a:lnTo>
                  <a:lnTo>
                    <a:pt x="965708" y="786257"/>
                  </a:lnTo>
                  <a:close/>
                </a:path>
                <a:path w="2666365" h="805814">
                  <a:moveTo>
                    <a:pt x="1020064" y="786257"/>
                  </a:moveTo>
                  <a:lnTo>
                    <a:pt x="989850" y="786257"/>
                  </a:lnTo>
                  <a:lnTo>
                    <a:pt x="989850" y="805319"/>
                  </a:lnTo>
                  <a:lnTo>
                    <a:pt x="1020064" y="805319"/>
                  </a:lnTo>
                  <a:lnTo>
                    <a:pt x="1020064" y="786257"/>
                  </a:lnTo>
                  <a:close/>
                </a:path>
                <a:path w="2666365" h="805814">
                  <a:moveTo>
                    <a:pt x="1073683" y="786257"/>
                  </a:moveTo>
                  <a:lnTo>
                    <a:pt x="1043698" y="786257"/>
                  </a:lnTo>
                  <a:lnTo>
                    <a:pt x="1043698" y="805319"/>
                  </a:lnTo>
                  <a:lnTo>
                    <a:pt x="1073683" y="805319"/>
                  </a:lnTo>
                  <a:lnTo>
                    <a:pt x="1073683" y="786257"/>
                  </a:lnTo>
                  <a:close/>
                </a:path>
                <a:path w="2666365" h="805814">
                  <a:moveTo>
                    <a:pt x="1127785" y="786257"/>
                  </a:moveTo>
                  <a:lnTo>
                    <a:pt x="1097572" y="786257"/>
                  </a:lnTo>
                  <a:lnTo>
                    <a:pt x="1097572" y="805319"/>
                  </a:lnTo>
                  <a:lnTo>
                    <a:pt x="1127785" y="805319"/>
                  </a:lnTo>
                  <a:lnTo>
                    <a:pt x="1127785" y="786257"/>
                  </a:lnTo>
                  <a:close/>
                </a:path>
                <a:path w="2666365" h="805814">
                  <a:moveTo>
                    <a:pt x="1182204" y="786257"/>
                  </a:moveTo>
                  <a:lnTo>
                    <a:pt x="1151890" y="786257"/>
                  </a:lnTo>
                  <a:lnTo>
                    <a:pt x="1151890" y="805319"/>
                  </a:lnTo>
                  <a:lnTo>
                    <a:pt x="1182204" y="805319"/>
                  </a:lnTo>
                  <a:lnTo>
                    <a:pt x="1182204" y="786257"/>
                  </a:lnTo>
                  <a:close/>
                </a:path>
                <a:path w="2666365" h="805814">
                  <a:moveTo>
                    <a:pt x="1235824" y="786257"/>
                  </a:moveTo>
                  <a:lnTo>
                    <a:pt x="1205776" y="786257"/>
                  </a:lnTo>
                  <a:lnTo>
                    <a:pt x="1205776" y="805319"/>
                  </a:lnTo>
                  <a:lnTo>
                    <a:pt x="1235824" y="805319"/>
                  </a:lnTo>
                  <a:lnTo>
                    <a:pt x="1235824" y="786257"/>
                  </a:lnTo>
                  <a:close/>
                </a:path>
                <a:path w="2666365" h="805814">
                  <a:moveTo>
                    <a:pt x="1289926" y="786257"/>
                  </a:moveTo>
                  <a:lnTo>
                    <a:pt x="1259865" y="786257"/>
                  </a:lnTo>
                  <a:lnTo>
                    <a:pt x="1259865" y="805319"/>
                  </a:lnTo>
                  <a:lnTo>
                    <a:pt x="1289926" y="805319"/>
                  </a:lnTo>
                  <a:lnTo>
                    <a:pt x="1289926" y="786257"/>
                  </a:lnTo>
                  <a:close/>
                </a:path>
                <a:path w="2666365" h="805814">
                  <a:moveTo>
                    <a:pt x="1344244" y="786257"/>
                  </a:moveTo>
                  <a:lnTo>
                    <a:pt x="1314196" y="786257"/>
                  </a:lnTo>
                  <a:lnTo>
                    <a:pt x="1314196" y="805319"/>
                  </a:lnTo>
                  <a:lnTo>
                    <a:pt x="1344244" y="805319"/>
                  </a:lnTo>
                  <a:lnTo>
                    <a:pt x="1344244" y="786257"/>
                  </a:lnTo>
                  <a:close/>
                </a:path>
                <a:path w="2666365" h="805814">
                  <a:moveTo>
                    <a:pt x="1397863" y="786257"/>
                  </a:moveTo>
                  <a:lnTo>
                    <a:pt x="1367815" y="786257"/>
                  </a:lnTo>
                  <a:lnTo>
                    <a:pt x="1367815" y="805319"/>
                  </a:lnTo>
                  <a:lnTo>
                    <a:pt x="1397863" y="805319"/>
                  </a:lnTo>
                  <a:lnTo>
                    <a:pt x="1397863" y="786257"/>
                  </a:lnTo>
                  <a:close/>
                </a:path>
                <a:path w="2666365" h="805814">
                  <a:moveTo>
                    <a:pt x="1451965" y="786257"/>
                  </a:moveTo>
                  <a:lnTo>
                    <a:pt x="1421917" y="786257"/>
                  </a:lnTo>
                  <a:lnTo>
                    <a:pt x="1421917" y="805319"/>
                  </a:lnTo>
                  <a:lnTo>
                    <a:pt x="1451965" y="805319"/>
                  </a:lnTo>
                  <a:lnTo>
                    <a:pt x="1451965" y="786257"/>
                  </a:lnTo>
                  <a:close/>
                </a:path>
                <a:path w="2666365" h="805814">
                  <a:moveTo>
                    <a:pt x="1508671" y="782002"/>
                  </a:moveTo>
                  <a:lnTo>
                    <a:pt x="1476959" y="782002"/>
                  </a:lnTo>
                  <a:lnTo>
                    <a:pt x="1476959" y="801319"/>
                  </a:lnTo>
                  <a:lnTo>
                    <a:pt x="1508671" y="801319"/>
                  </a:lnTo>
                  <a:lnTo>
                    <a:pt x="1508671" y="782002"/>
                  </a:lnTo>
                  <a:close/>
                </a:path>
                <a:path w="2666365" h="805814">
                  <a:moveTo>
                    <a:pt x="1565846" y="769289"/>
                  </a:moveTo>
                  <a:lnTo>
                    <a:pt x="1546758" y="769289"/>
                  </a:lnTo>
                  <a:lnTo>
                    <a:pt x="1546758" y="782002"/>
                  </a:lnTo>
                  <a:lnTo>
                    <a:pt x="1534147" y="782002"/>
                  </a:lnTo>
                  <a:lnTo>
                    <a:pt x="1534147" y="801319"/>
                  </a:lnTo>
                  <a:lnTo>
                    <a:pt x="1565846" y="801319"/>
                  </a:lnTo>
                  <a:lnTo>
                    <a:pt x="1565846" y="769289"/>
                  </a:lnTo>
                  <a:close/>
                </a:path>
                <a:path w="2666365" h="805814">
                  <a:moveTo>
                    <a:pt x="1565846" y="712101"/>
                  </a:moveTo>
                  <a:lnTo>
                    <a:pt x="1546758" y="712101"/>
                  </a:lnTo>
                  <a:lnTo>
                    <a:pt x="1546758" y="744067"/>
                  </a:lnTo>
                  <a:lnTo>
                    <a:pt x="1565846" y="744067"/>
                  </a:lnTo>
                  <a:lnTo>
                    <a:pt x="1565846" y="712101"/>
                  </a:lnTo>
                  <a:close/>
                </a:path>
                <a:path w="2666365" h="805814">
                  <a:moveTo>
                    <a:pt x="1571599" y="656717"/>
                  </a:moveTo>
                  <a:lnTo>
                    <a:pt x="1552498" y="656717"/>
                  </a:lnTo>
                  <a:lnTo>
                    <a:pt x="1552498" y="685850"/>
                  </a:lnTo>
                  <a:lnTo>
                    <a:pt x="1571599" y="685850"/>
                  </a:lnTo>
                  <a:lnTo>
                    <a:pt x="1571599" y="656717"/>
                  </a:lnTo>
                  <a:close/>
                </a:path>
                <a:path w="2666365" h="805814">
                  <a:moveTo>
                    <a:pt x="1571599" y="604507"/>
                  </a:moveTo>
                  <a:lnTo>
                    <a:pt x="1552498" y="604507"/>
                  </a:lnTo>
                  <a:lnTo>
                    <a:pt x="1552498" y="633615"/>
                  </a:lnTo>
                  <a:lnTo>
                    <a:pt x="1571599" y="633615"/>
                  </a:lnTo>
                  <a:lnTo>
                    <a:pt x="1571599" y="604507"/>
                  </a:lnTo>
                  <a:close/>
                </a:path>
                <a:path w="2666365" h="805814">
                  <a:moveTo>
                    <a:pt x="1571599" y="552310"/>
                  </a:moveTo>
                  <a:lnTo>
                    <a:pt x="1552498" y="552310"/>
                  </a:lnTo>
                  <a:lnTo>
                    <a:pt x="1552498" y="581406"/>
                  </a:lnTo>
                  <a:lnTo>
                    <a:pt x="1571599" y="581406"/>
                  </a:lnTo>
                  <a:lnTo>
                    <a:pt x="1571599" y="552310"/>
                  </a:lnTo>
                  <a:close/>
                </a:path>
                <a:path w="2666365" h="805814">
                  <a:moveTo>
                    <a:pt x="1571599" y="499592"/>
                  </a:moveTo>
                  <a:lnTo>
                    <a:pt x="1552498" y="499592"/>
                  </a:lnTo>
                  <a:lnTo>
                    <a:pt x="1552498" y="528701"/>
                  </a:lnTo>
                  <a:lnTo>
                    <a:pt x="1571599" y="528701"/>
                  </a:lnTo>
                  <a:lnTo>
                    <a:pt x="1571599" y="499592"/>
                  </a:lnTo>
                  <a:close/>
                </a:path>
                <a:path w="2666365" h="805814">
                  <a:moveTo>
                    <a:pt x="1571599" y="447636"/>
                  </a:moveTo>
                  <a:lnTo>
                    <a:pt x="1552498" y="447636"/>
                  </a:lnTo>
                  <a:lnTo>
                    <a:pt x="1552498" y="476745"/>
                  </a:lnTo>
                  <a:lnTo>
                    <a:pt x="1571599" y="476745"/>
                  </a:lnTo>
                  <a:lnTo>
                    <a:pt x="1571599" y="447636"/>
                  </a:lnTo>
                  <a:close/>
                </a:path>
                <a:path w="2666365" h="805814">
                  <a:moveTo>
                    <a:pt x="1571599" y="395401"/>
                  </a:moveTo>
                  <a:lnTo>
                    <a:pt x="1552498" y="395401"/>
                  </a:lnTo>
                  <a:lnTo>
                    <a:pt x="1552498" y="424510"/>
                  </a:lnTo>
                  <a:lnTo>
                    <a:pt x="1571599" y="424510"/>
                  </a:lnTo>
                  <a:lnTo>
                    <a:pt x="1571599" y="395401"/>
                  </a:lnTo>
                  <a:close/>
                </a:path>
                <a:path w="2666365" h="805814">
                  <a:moveTo>
                    <a:pt x="1571599" y="342722"/>
                  </a:moveTo>
                  <a:lnTo>
                    <a:pt x="1552498" y="342722"/>
                  </a:lnTo>
                  <a:lnTo>
                    <a:pt x="1552498" y="371830"/>
                  </a:lnTo>
                  <a:lnTo>
                    <a:pt x="1571599" y="371830"/>
                  </a:lnTo>
                  <a:lnTo>
                    <a:pt x="1571599" y="342722"/>
                  </a:lnTo>
                  <a:close/>
                </a:path>
                <a:path w="2666365" h="805814">
                  <a:moveTo>
                    <a:pt x="1571599" y="290487"/>
                  </a:moveTo>
                  <a:lnTo>
                    <a:pt x="1552498" y="290487"/>
                  </a:lnTo>
                  <a:lnTo>
                    <a:pt x="1552498" y="319849"/>
                  </a:lnTo>
                  <a:lnTo>
                    <a:pt x="1571599" y="319849"/>
                  </a:lnTo>
                  <a:lnTo>
                    <a:pt x="1571599" y="290487"/>
                  </a:lnTo>
                  <a:close/>
                </a:path>
                <a:path w="2666365" h="805814">
                  <a:moveTo>
                    <a:pt x="1571599" y="238277"/>
                  </a:moveTo>
                  <a:lnTo>
                    <a:pt x="1552498" y="238277"/>
                  </a:lnTo>
                  <a:lnTo>
                    <a:pt x="1552498" y="267322"/>
                  </a:lnTo>
                  <a:lnTo>
                    <a:pt x="1571599" y="267322"/>
                  </a:lnTo>
                  <a:lnTo>
                    <a:pt x="1571599" y="238277"/>
                  </a:lnTo>
                  <a:close/>
                </a:path>
                <a:path w="2666365" h="805814">
                  <a:moveTo>
                    <a:pt x="1571599" y="185508"/>
                  </a:moveTo>
                  <a:lnTo>
                    <a:pt x="1552498" y="185508"/>
                  </a:lnTo>
                  <a:lnTo>
                    <a:pt x="1552498" y="214858"/>
                  </a:lnTo>
                  <a:lnTo>
                    <a:pt x="1571599" y="214858"/>
                  </a:lnTo>
                  <a:lnTo>
                    <a:pt x="1571599" y="185508"/>
                  </a:lnTo>
                  <a:close/>
                </a:path>
                <a:path w="2666365" h="805814">
                  <a:moveTo>
                    <a:pt x="1571599" y="133515"/>
                  </a:moveTo>
                  <a:lnTo>
                    <a:pt x="1552498" y="133515"/>
                  </a:lnTo>
                  <a:lnTo>
                    <a:pt x="1552498" y="162623"/>
                  </a:lnTo>
                  <a:lnTo>
                    <a:pt x="1571599" y="162623"/>
                  </a:lnTo>
                  <a:lnTo>
                    <a:pt x="1571599" y="133515"/>
                  </a:lnTo>
                  <a:close/>
                </a:path>
                <a:path w="2666365" h="805814">
                  <a:moveTo>
                    <a:pt x="1571599" y="81318"/>
                  </a:moveTo>
                  <a:lnTo>
                    <a:pt x="1552498" y="81318"/>
                  </a:lnTo>
                  <a:lnTo>
                    <a:pt x="1552498" y="110426"/>
                  </a:lnTo>
                  <a:lnTo>
                    <a:pt x="1571599" y="110426"/>
                  </a:lnTo>
                  <a:lnTo>
                    <a:pt x="1571599" y="81318"/>
                  </a:lnTo>
                  <a:close/>
                </a:path>
                <a:path w="2666365" h="805814">
                  <a:moveTo>
                    <a:pt x="1634299" y="84721"/>
                  </a:moveTo>
                  <a:lnTo>
                    <a:pt x="1562290" y="12687"/>
                  </a:lnTo>
                  <a:lnTo>
                    <a:pt x="1490522" y="84721"/>
                  </a:lnTo>
                  <a:lnTo>
                    <a:pt x="1511973" y="106159"/>
                  </a:lnTo>
                  <a:lnTo>
                    <a:pt x="1562290" y="55613"/>
                  </a:lnTo>
                  <a:lnTo>
                    <a:pt x="1612836" y="106159"/>
                  </a:lnTo>
                  <a:lnTo>
                    <a:pt x="1634299" y="84721"/>
                  </a:lnTo>
                  <a:close/>
                </a:path>
                <a:path w="2666365" h="805814">
                  <a:moveTo>
                    <a:pt x="2422182" y="656971"/>
                  </a:moveTo>
                  <a:lnTo>
                    <a:pt x="2403094" y="656971"/>
                  </a:lnTo>
                  <a:lnTo>
                    <a:pt x="2403094" y="686079"/>
                  </a:lnTo>
                  <a:lnTo>
                    <a:pt x="2422182" y="686079"/>
                  </a:lnTo>
                  <a:lnTo>
                    <a:pt x="2422182" y="656971"/>
                  </a:lnTo>
                  <a:close/>
                </a:path>
                <a:path w="2666365" h="805814">
                  <a:moveTo>
                    <a:pt x="2422182" y="604761"/>
                  </a:moveTo>
                  <a:lnTo>
                    <a:pt x="2403094" y="604761"/>
                  </a:lnTo>
                  <a:lnTo>
                    <a:pt x="2403094" y="633869"/>
                  </a:lnTo>
                  <a:lnTo>
                    <a:pt x="2422182" y="633869"/>
                  </a:lnTo>
                  <a:lnTo>
                    <a:pt x="2422182" y="604761"/>
                  </a:lnTo>
                  <a:close/>
                </a:path>
                <a:path w="2666365" h="805814">
                  <a:moveTo>
                    <a:pt x="2422182" y="552526"/>
                  </a:moveTo>
                  <a:lnTo>
                    <a:pt x="2403094" y="552526"/>
                  </a:lnTo>
                  <a:lnTo>
                    <a:pt x="2403094" y="581634"/>
                  </a:lnTo>
                  <a:lnTo>
                    <a:pt x="2422182" y="581634"/>
                  </a:lnTo>
                  <a:lnTo>
                    <a:pt x="2422182" y="552526"/>
                  </a:lnTo>
                  <a:close/>
                </a:path>
                <a:path w="2666365" h="805814">
                  <a:moveTo>
                    <a:pt x="2422182" y="499846"/>
                  </a:moveTo>
                  <a:lnTo>
                    <a:pt x="2403094" y="499846"/>
                  </a:lnTo>
                  <a:lnTo>
                    <a:pt x="2403094" y="529170"/>
                  </a:lnTo>
                  <a:lnTo>
                    <a:pt x="2422182" y="529170"/>
                  </a:lnTo>
                  <a:lnTo>
                    <a:pt x="2422182" y="499846"/>
                  </a:lnTo>
                  <a:close/>
                </a:path>
                <a:path w="2666365" h="805814">
                  <a:moveTo>
                    <a:pt x="2422182" y="447636"/>
                  </a:moveTo>
                  <a:lnTo>
                    <a:pt x="2403094" y="447636"/>
                  </a:lnTo>
                  <a:lnTo>
                    <a:pt x="2403094" y="476745"/>
                  </a:lnTo>
                  <a:lnTo>
                    <a:pt x="2422182" y="476745"/>
                  </a:lnTo>
                  <a:lnTo>
                    <a:pt x="2422182" y="447636"/>
                  </a:lnTo>
                  <a:close/>
                </a:path>
                <a:path w="2666365" h="805814">
                  <a:moveTo>
                    <a:pt x="2422182" y="395655"/>
                  </a:moveTo>
                  <a:lnTo>
                    <a:pt x="2403094" y="395655"/>
                  </a:lnTo>
                  <a:lnTo>
                    <a:pt x="2403094" y="424764"/>
                  </a:lnTo>
                  <a:lnTo>
                    <a:pt x="2422182" y="424764"/>
                  </a:lnTo>
                  <a:lnTo>
                    <a:pt x="2422182" y="395655"/>
                  </a:lnTo>
                  <a:close/>
                </a:path>
                <a:path w="2666365" h="805814">
                  <a:moveTo>
                    <a:pt x="2422182" y="342950"/>
                  </a:moveTo>
                  <a:lnTo>
                    <a:pt x="2403094" y="342950"/>
                  </a:lnTo>
                  <a:lnTo>
                    <a:pt x="2403094" y="372046"/>
                  </a:lnTo>
                  <a:lnTo>
                    <a:pt x="2422182" y="372046"/>
                  </a:lnTo>
                  <a:lnTo>
                    <a:pt x="2422182" y="342950"/>
                  </a:lnTo>
                  <a:close/>
                </a:path>
                <a:path w="2666365" h="805814">
                  <a:moveTo>
                    <a:pt x="2422182" y="290741"/>
                  </a:moveTo>
                  <a:lnTo>
                    <a:pt x="2403094" y="290741"/>
                  </a:lnTo>
                  <a:lnTo>
                    <a:pt x="2403094" y="319849"/>
                  </a:lnTo>
                  <a:lnTo>
                    <a:pt x="2422182" y="319849"/>
                  </a:lnTo>
                  <a:lnTo>
                    <a:pt x="2422182" y="290741"/>
                  </a:lnTo>
                  <a:close/>
                </a:path>
                <a:path w="2666365" h="805814">
                  <a:moveTo>
                    <a:pt x="2422182" y="238531"/>
                  </a:moveTo>
                  <a:lnTo>
                    <a:pt x="2403094" y="238531"/>
                  </a:lnTo>
                  <a:lnTo>
                    <a:pt x="2403094" y="267804"/>
                  </a:lnTo>
                  <a:lnTo>
                    <a:pt x="2422182" y="267804"/>
                  </a:lnTo>
                  <a:lnTo>
                    <a:pt x="2422182" y="238531"/>
                  </a:lnTo>
                  <a:close/>
                </a:path>
                <a:path w="2666365" h="805814">
                  <a:moveTo>
                    <a:pt x="2422182" y="185978"/>
                  </a:moveTo>
                  <a:lnTo>
                    <a:pt x="2403094" y="185978"/>
                  </a:lnTo>
                  <a:lnTo>
                    <a:pt x="2403094" y="215087"/>
                  </a:lnTo>
                  <a:lnTo>
                    <a:pt x="2422182" y="215087"/>
                  </a:lnTo>
                  <a:lnTo>
                    <a:pt x="2422182" y="185978"/>
                  </a:lnTo>
                  <a:close/>
                </a:path>
                <a:path w="2666365" h="805814">
                  <a:moveTo>
                    <a:pt x="2422182" y="133769"/>
                  </a:moveTo>
                  <a:lnTo>
                    <a:pt x="2403094" y="133769"/>
                  </a:lnTo>
                  <a:lnTo>
                    <a:pt x="2403094" y="162877"/>
                  </a:lnTo>
                  <a:lnTo>
                    <a:pt x="2422182" y="162877"/>
                  </a:lnTo>
                  <a:lnTo>
                    <a:pt x="2422182" y="133769"/>
                  </a:lnTo>
                  <a:close/>
                </a:path>
                <a:path w="2666365" h="805814">
                  <a:moveTo>
                    <a:pt x="2422182" y="81534"/>
                  </a:moveTo>
                  <a:lnTo>
                    <a:pt x="2403094" y="81534"/>
                  </a:lnTo>
                  <a:lnTo>
                    <a:pt x="2403094" y="110642"/>
                  </a:lnTo>
                  <a:lnTo>
                    <a:pt x="2422182" y="110642"/>
                  </a:lnTo>
                  <a:lnTo>
                    <a:pt x="2422182" y="81534"/>
                  </a:lnTo>
                  <a:close/>
                </a:path>
                <a:path w="2666365" h="805814">
                  <a:moveTo>
                    <a:pt x="2554427" y="786257"/>
                  </a:moveTo>
                  <a:lnTo>
                    <a:pt x="2523426" y="786257"/>
                  </a:lnTo>
                  <a:lnTo>
                    <a:pt x="2523426" y="805319"/>
                  </a:lnTo>
                  <a:lnTo>
                    <a:pt x="2554427" y="805319"/>
                  </a:lnTo>
                  <a:lnTo>
                    <a:pt x="2554427" y="786257"/>
                  </a:lnTo>
                  <a:close/>
                </a:path>
                <a:path w="2666365" h="805814">
                  <a:moveTo>
                    <a:pt x="2610180" y="786257"/>
                  </a:moveTo>
                  <a:lnTo>
                    <a:pt x="2579014" y="786257"/>
                  </a:lnTo>
                  <a:lnTo>
                    <a:pt x="2579014" y="805319"/>
                  </a:lnTo>
                  <a:lnTo>
                    <a:pt x="2610180" y="805319"/>
                  </a:lnTo>
                  <a:lnTo>
                    <a:pt x="2610180" y="786257"/>
                  </a:lnTo>
                  <a:close/>
                </a:path>
                <a:path w="2666365" h="805814">
                  <a:moveTo>
                    <a:pt x="2665996" y="786257"/>
                  </a:moveTo>
                  <a:lnTo>
                    <a:pt x="2634767" y="786257"/>
                  </a:lnTo>
                  <a:lnTo>
                    <a:pt x="2634767" y="805319"/>
                  </a:lnTo>
                  <a:lnTo>
                    <a:pt x="2665996" y="805319"/>
                  </a:lnTo>
                  <a:lnTo>
                    <a:pt x="2665996" y="786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44564" y="3068992"/>
              <a:ext cx="1510030" cy="805815"/>
            </a:xfrm>
            <a:custGeom>
              <a:avLst/>
              <a:gdLst/>
              <a:ahLst/>
              <a:cxnLst/>
              <a:rect l="l" t="t" r="r" b="b"/>
              <a:pathLst>
                <a:path w="1510029" h="805814">
                  <a:moveTo>
                    <a:pt x="82867" y="710920"/>
                  </a:moveTo>
                  <a:lnTo>
                    <a:pt x="63842" y="710920"/>
                  </a:lnTo>
                  <a:lnTo>
                    <a:pt x="63842" y="742632"/>
                  </a:lnTo>
                  <a:lnTo>
                    <a:pt x="82867" y="742632"/>
                  </a:lnTo>
                  <a:lnTo>
                    <a:pt x="82867" y="710920"/>
                  </a:lnTo>
                  <a:close/>
                </a:path>
                <a:path w="1510029" h="805814">
                  <a:moveTo>
                    <a:pt x="95554" y="780796"/>
                  </a:moveTo>
                  <a:lnTo>
                    <a:pt x="82867" y="780796"/>
                  </a:lnTo>
                  <a:lnTo>
                    <a:pt x="82867" y="768121"/>
                  </a:lnTo>
                  <a:lnTo>
                    <a:pt x="63842" y="768121"/>
                  </a:lnTo>
                  <a:lnTo>
                    <a:pt x="63842" y="799833"/>
                  </a:lnTo>
                  <a:lnTo>
                    <a:pt x="95554" y="799833"/>
                  </a:lnTo>
                  <a:lnTo>
                    <a:pt x="95554" y="780796"/>
                  </a:lnTo>
                  <a:close/>
                </a:path>
                <a:path w="1510029" h="805814">
                  <a:moveTo>
                    <a:pt x="143675" y="71780"/>
                  </a:moveTo>
                  <a:lnTo>
                    <a:pt x="71920" y="0"/>
                  </a:lnTo>
                  <a:lnTo>
                    <a:pt x="0" y="71780"/>
                  </a:lnTo>
                  <a:lnTo>
                    <a:pt x="21437" y="93230"/>
                  </a:lnTo>
                  <a:lnTo>
                    <a:pt x="71920" y="42900"/>
                  </a:lnTo>
                  <a:lnTo>
                    <a:pt x="122199" y="93230"/>
                  </a:lnTo>
                  <a:lnTo>
                    <a:pt x="143675" y="71780"/>
                  </a:lnTo>
                  <a:close/>
                </a:path>
                <a:path w="1510029" h="805814">
                  <a:moveTo>
                    <a:pt x="152730" y="780796"/>
                  </a:moveTo>
                  <a:lnTo>
                    <a:pt x="121031" y="780796"/>
                  </a:lnTo>
                  <a:lnTo>
                    <a:pt x="121031" y="799833"/>
                  </a:lnTo>
                  <a:lnTo>
                    <a:pt x="152730" y="799833"/>
                  </a:lnTo>
                  <a:lnTo>
                    <a:pt x="152730" y="780796"/>
                  </a:lnTo>
                  <a:close/>
                </a:path>
                <a:path w="1510029" h="805814">
                  <a:moveTo>
                    <a:pt x="210858" y="786257"/>
                  </a:moveTo>
                  <a:lnTo>
                    <a:pt x="179857" y="786257"/>
                  </a:lnTo>
                  <a:lnTo>
                    <a:pt x="179857" y="805319"/>
                  </a:lnTo>
                  <a:lnTo>
                    <a:pt x="210858" y="805319"/>
                  </a:lnTo>
                  <a:lnTo>
                    <a:pt x="210858" y="786257"/>
                  </a:lnTo>
                  <a:close/>
                </a:path>
                <a:path w="1510029" h="805814">
                  <a:moveTo>
                    <a:pt x="378434" y="786257"/>
                  </a:moveTo>
                  <a:lnTo>
                    <a:pt x="347433" y="786257"/>
                  </a:lnTo>
                  <a:lnTo>
                    <a:pt x="347433" y="805319"/>
                  </a:lnTo>
                  <a:lnTo>
                    <a:pt x="378434" y="805319"/>
                  </a:lnTo>
                  <a:lnTo>
                    <a:pt x="378434" y="786257"/>
                  </a:lnTo>
                  <a:close/>
                </a:path>
                <a:path w="1510029" h="805814">
                  <a:moveTo>
                    <a:pt x="433959" y="786257"/>
                  </a:moveTo>
                  <a:lnTo>
                    <a:pt x="402958" y="786257"/>
                  </a:lnTo>
                  <a:lnTo>
                    <a:pt x="402958" y="805319"/>
                  </a:lnTo>
                  <a:lnTo>
                    <a:pt x="433959" y="805319"/>
                  </a:lnTo>
                  <a:lnTo>
                    <a:pt x="433959" y="786257"/>
                  </a:lnTo>
                  <a:close/>
                </a:path>
                <a:path w="1510029" h="805814">
                  <a:moveTo>
                    <a:pt x="489712" y="786257"/>
                  </a:moveTo>
                  <a:lnTo>
                    <a:pt x="458711" y="786257"/>
                  </a:lnTo>
                  <a:lnTo>
                    <a:pt x="458711" y="805319"/>
                  </a:lnTo>
                  <a:lnTo>
                    <a:pt x="489712" y="805319"/>
                  </a:lnTo>
                  <a:lnTo>
                    <a:pt x="489712" y="786257"/>
                  </a:lnTo>
                  <a:close/>
                </a:path>
                <a:path w="1510029" h="805814">
                  <a:moveTo>
                    <a:pt x="545934" y="786257"/>
                  </a:moveTo>
                  <a:lnTo>
                    <a:pt x="514781" y="786257"/>
                  </a:lnTo>
                  <a:lnTo>
                    <a:pt x="514781" y="805319"/>
                  </a:lnTo>
                  <a:lnTo>
                    <a:pt x="545934" y="805319"/>
                  </a:lnTo>
                  <a:lnTo>
                    <a:pt x="545934" y="786257"/>
                  </a:lnTo>
                  <a:close/>
                </a:path>
                <a:path w="1510029" h="805814">
                  <a:moveTo>
                    <a:pt x="601535" y="786257"/>
                  </a:moveTo>
                  <a:lnTo>
                    <a:pt x="570522" y="786257"/>
                  </a:lnTo>
                  <a:lnTo>
                    <a:pt x="570522" y="805319"/>
                  </a:lnTo>
                  <a:lnTo>
                    <a:pt x="601535" y="805319"/>
                  </a:lnTo>
                  <a:lnTo>
                    <a:pt x="601535" y="786257"/>
                  </a:lnTo>
                  <a:close/>
                </a:path>
                <a:path w="1510029" h="805814">
                  <a:moveTo>
                    <a:pt x="657275" y="786257"/>
                  </a:moveTo>
                  <a:lnTo>
                    <a:pt x="626059" y="786257"/>
                  </a:lnTo>
                  <a:lnTo>
                    <a:pt x="626059" y="805319"/>
                  </a:lnTo>
                  <a:lnTo>
                    <a:pt x="657275" y="805319"/>
                  </a:lnTo>
                  <a:lnTo>
                    <a:pt x="657275" y="786257"/>
                  </a:lnTo>
                  <a:close/>
                </a:path>
                <a:path w="1510029" h="805814">
                  <a:moveTo>
                    <a:pt x="713257" y="786257"/>
                  </a:moveTo>
                  <a:lnTo>
                    <a:pt x="682282" y="786257"/>
                  </a:lnTo>
                  <a:lnTo>
                    <a:pt x="682282" y="805319"/>
                  </a:lnTo>
                  <a:lnTo>
                    <a:pt x="713257" y="805319"/>
                  </a:lnTo>
                  <a:lnTo>
                    <a:pt x="713257" y="786257"/>
                  </a:lnTo>
                  <a:close/>
                </a:path>
                <a:path w="1510029" h="805814">
                  <a:moveTo>
                    <a:pt x="769010" y="786257"/>
                  </a:moveTo>
                  <a:lnTo>
                    <a:pt x="737781" y="786257"/>
                  </a:lnTo>
                  <a:lnTo>
                    <a:pt x="737781" y="805319"/>
                  </a:lnTo>
                  <a:lnTo>
                    <a:pt x="769010" y="805319"/>
                  </a:lnTo>
                  <a:lnTo>
                    <a:pt x="769010" y="786257"/>
                  </a:lnTo>
                  <a:close/>
                </a:path>
                <a:path w="1510029" h="805814">
                  <a:moveTo>
                    <a:pt x="824788" y="786257"/>
                  </a:moveTo>
                  <a:lnTo>
                    <a:pt x="793623" y="786257"/>
                  </a:lnTo>
                  <a:lnTo>
                    <a:pt x="793623" y="805319"/>
                  </a:lnTo>
                  <a:lnTo>
                    <a:pt x="824788" y="805319"/>
                  </a:lnTo>
                  <a:lnTo>
                    <a:pt x="824788" y="786257"/>
                  </a:lnTo>
                  <a:close/>
                </a:path>
                <a:path w="1510029" h="805814">
                  <a:moveTo>
                    <a:pt x="880859" y="786257"/>
                  </a:moveTo>
                  <a:lnTo>
                    <a:pt x="849858" y="786257"/>
                  </a:lnTo>
                  <a:lnTo>
                    <a:pt x="849858" y="805319"/>
                  </a:lnTo>
                  <a:lnTo>
                    <a:pt x="880859" y="805319"/>
                  </a:lnTo>
                  <a:lnTo>
                    <a:pt x="880859" y="786257"/>
                  </a:lnTo>
                  <a:close/>
                </a:path>
                <a:path w="1510029" h="805814">
                  <a:moveTo>
                    <a:pt x="936358" y="786257"/>
                  </a:moveTo>
                  <a:lnTo>
                    <a:pt x="905383" y="786257"/>
                  </a:lnTo>
                  <a:lnTo>
                    <a:pt x="905383" y="805319"/>
                  </a:lnTo>
                  <a:lnTo>
                    <a:pt x="936358" y="805319"/>
                  </a:lnTo>
                  <a:lnTo>
                    <a:pt x="936358" y="786257"/>
                  </a:lnTo>
                  <a:close/>
                </a:path>
                <a:path w="1510029" h="805814">
                  <a:moveTo>
                    <a:pt x="992098" y="786257"/>
                  </a:moveTo>
                  <a:lnTo>
                    <a:pt x="961136" y="786257"/>
                  </a:lnTo>
                  <a:lnTo>
                    <a:pt x="961136" y="805319"/>
                  </a:lnTo>
                  <a:lnTo>
                    <a:pt x="992098" y="805319"/>
                  </a:lnTo>
                  <a:lnTo>
                    <a:pt x="992098" y="786257"/>
                  </a:lnTo>
                  <a:close/>
                </a:path>
                <a:path w="1510029" h="805814">
                  <a:moveTo>
                    <a:pt x="1048334" y="786257"/>
                  </a:moveTo>
                  <a:lnTo>
                    <a:pt x="1017104" y="786257"/>
                  </a:lnTo>
                  <a:lnTo>
                    <a:pt x="1017104" y="805319"/>
                  </a:lnTo>
                  <a:lnTo>
                    <a:pt x="1048334" y="805319"/>
                  </a:lnTo>
                  <a:lnTo>
                    <a:pt x="1048334" y="786257"/>
                  </a:lnTo>
                  <a:close/>
                </a:path>
                <a:path w="1510029" h="805814">
                  <a:moveTo>
                    <a:pt x="1103858" y="786257"/>
                  </a:moveTo>
                  <a:lnTo>
                    <a:pt x="1072946" y="786257"/>
                  </a:lnTo>
                  <a:lnTo>
                    <a:pt x="1072946" y="805319"/>
                  </a:lnTo>
                  <a:lnTo>
                    <a:pt x="1103858" y="805319"/>
                  </a:lnTo>
                  <a:lnTo>
                    <a:pt x="1103858" y="786257"/>
                  </a:lnTo>
                  <a:close/>
                </a:path>
                <a:path w="1510029" h="805814">
                  <a:moveTo>
                    <a:pt x="1159700" y="786257"/>
                  </a:moveTo>
                  <a:lnTo>
                    <a:pt x="1128699" y="786257"/>
                  </a:lnTo>
                  <a:lnTo>
                    <a:pt x="1128699" y="805319"/>
                  </a:lnTo>
                  <a:lnTo>
                    <a:pt x="1159700" y="805319"/>
                  </a:lnTo>
                  <a:lnTo>
                    <a:pt x="1159700" y="786257"/>
                  </a:lnTo>
                  <a:close/>
                </a:path>
                <a:path w="1510029" h="805814">
                  <a:moveTo>
                    <a:pt x="1215936" y="786257"/>
                  </a:moveTo>
                  <a:lnTo>
                    <a:pt x="1184668" y="786257"/>
                  </a:lnTo>
                  <a:lnTo>
                    <a:pt x="1184668" y="805319"/>
                  </a:lnTo>
                  <a:lnTo>
                    <a:pt x="1215936" y="805319"/>
                  </a:lnTo>
                  <a:lnTo>
                    <a:pt x="1215936" y="786257"/>
                  </a:lnTo>
                  <a:close/>
                </a:path>
                <a:path w="1510029" h="805814">
                  <a:moveTo>
                    <a:pt x="1271435" y="786257"/>
                  </a:moveTo>
                  <a:lnTo>
                    <a:pt x="1240205" y="786257"/>
                  </a:lnTo>
                  <a:lnTo>
                    <a:pt x="1240205" y="805319"/>
                  </a:lnTo>
                  <a:lnTo>
                    <a:pt x="1271435" y="805319"/>
                  </a:lnTo>
                  <a:lnTo>
                    <a:pt x="1271435" y="786257"/>
                  </a:lnTo>
                  <a:close/>
                </a:path>
                <a:path w="1510029" h="805814">
                  <a:moveTo>
                    <a:pt x="1327175" y="786257"/>
                  </a:moveTo>
                  <a:lnTo>
                    <a:pt x="1295958" y="786257"/>
                  </a:lnTo>
                  <a:lnTo>
                    <a:pt x="1295958" y="805319"/>
                  </a:lnTo>
                  <a:lnTo>
                    <a:pt x="1327175" y="805319"/>
                  </a:lnTo>
                  <a:lnTo>
                    <a:pt x="1327175" y="786257"/>
                  </a:lnTo>
                  <a:close/>
                </a:path>
                <a:path w="1510029" h="805814">
                  <a:moveTo>
                    <a:pt x="1384452" y="782002"/>
                  </a:moveTo>
                  <a:lnTo>
                    <a:pt x="1352753" y="782002"/>
                  </a:lnTo>
                  <a:lnTo>
                    <a:pt x="1352753" y="801319"/>
                  </a:lnTo>
                  <a:lnTo>
                    <a:pt x="1384452" y="801319"/>
                  </a:lnTo>
                  <a:lnTo>
                    <a:pt x="1384452" y="782002"/>
                  </a:lnTo>
                  <a:close/>
                </a:path>
                <a:path w="1510029" h="805814">
                  <a:moveTo>
                    <a:pt x="1441602" y="769289"/>
                  </a:moveTo>
                  <a:lnTo>
                    <a:pt x="1422539" y="769289"/>
                  </a:lnTo>
                  <a:lnTo>
                    <a:pt x="1422539" y="782002"/>
                  </a:lnTo>
                  <a:lnTo>
                    <a:pt x="1409903" y="782002"/>
                  </a:lnTo>
                  <a:lnTo>
                    <a:pt x="1409903" y="801319"/>
                  </a:lnTo>
                  <a:lnTo>
                    <a:pt x="1441602" y="801319"/>
                  </a:lnTo>
                  <a:lnTo>
                    <a:pt x="1441602" y="769289"/>
                  </a:lnTo>
                  <a:close/>
                </a:path>
                <a:path w="1510029" h="805814">
                  <a:moveTo>
                    <a:pt x="1441602" y="712101"/>
                  </a:moveTo>
                  <a:lnTo>
                    <a:pt x="1422539" y="712101"/>
                  </a:lnTo>
                  <a:lnTo>
                    <a:pt x="1422539" y="744067"/>
                  </a:lnTo>
                  <a:lnTo>
                    <a:pt x="1441602" y="744067"/>
                  </a:lnTo>
                  <a:lnTo>
                    <a:pt x="1441602" y="712101"/>
                  </a:lnTo>
                  <a:close/>
                </a:path>
                <a:path w="1510029" h="805814">
                  <a:moveTo>
                    <a:pt x="1447063" y="656717"/>
                  </a:moveTo>
                  <a:lnTo>
                    <a:pt x="1428038" y="656717"/>
                  </a:lnTo>
                  <a:lnTo>
                    <a:pt x="1428038" y="685850"/>
                  </a:lnTo>
                  <a:lnTo>
                    <a:pt x="1447063" y="685850"/>
                  </a:lnTo>
                  <a:lnTo>
                    <a:pt x="1447063" y="656717"/>
                  </a:lnTo>
                  <a:close/>
                </a:path>
                <a:path w="1510029" h="805814">
                  <a:moveTo>
                    <a:pt x="1447063" y="604507"/>
                  </a:moveTo>
                  <a:lnTo>
                    <a:pt x="1428038" y="604507"/>
                  </a:lnTo>
                  <a:lnTo>
                    <a:pt x="1428038" y="633615"/>
                  </a:lnTo>
                  <a:lnTo>
                    <a:pt x="1447063" y="633615"/>
                  </a:lnTo>
                  <a:lnTo>
                    <a:pt x="1447063" y="604507"/>
                  </a:lnTo>
                  <a:close/>
                </a:path>
                <a:path w="1510029" h="805814">
                  <a:moveTo>
                    <a:pt x="1447063" y="552310"/>
                  </a:moveTo>
                  <a:lnTo>
                    <a:pt x="1428038" y="552310"/>
                  </a:lnTo>
                  <a:lnTo>
                    <a:pt x="1428038" y="581406"/>
                  </a:lnTo>
                  <a:lnTo>
                    <a:pt x="1447063" y="581406"/>
                  </a:lnTo>
                  <a:lnTo>
                    <a:pt x="1447063" y="552310"/>
                  </a:lnTo>
                  <a:close/>
                </a:path>
                <a:path w="1510029" h="805814">
                  <a:moveTo>
                    <a:pt x="1447063" y="499592"/>
                  </a:moveTo>
                  <a:lnTo>
                    <a:pt x="1428038" y="499592"/>
                  </a:lnTo>
                  <a:lnTo>
                    <a:pt x="1428038" y="528701"/>
                  </a:lnTo>
                  <a:lnTo>
                    <a:pt x="1447063" y="528701"/>
                  </a:lnTo>
                  <a:lnTo>
                    <a:pt x="1447063" y="499592"/>
                  </a:lnTo>
                  <a:close/>
                </a:path>
                <a:path w="1510029" h="805814">
                  <a:moveTo>
                    <a:pt x="1447063" y="447636"/>
                  </a:moveTo>
                  <a:lnTo>
                    <a:pt x="1428038" y="447636"/>
                  </a:lnTo>
                  <a:lnTo>
                    <a:pt x="1428038" y="476745"/>
                  </a:lnTo>
                  <a:lnTo>
                    <a:pt x="1447063" y="476745"/>
                  </a:lnTo>
                  <a:lnTo>
                    <a:pt x="1447063" y="447636"/>
                  </a:lnTo>
                  <a:close/>
                </a:path>
                <a:path w="1510029" h="805814">
                  <a:moveTo>
                    <a:pt x="1447063" y="395401"/>
                  </a:moveTo>
                  <a:lnTo>
                    <a:pt x="1428038" y="395401"/>
                  </a:lnTo>
                  <a:lnTo>
                    <a:pt x="1428038" y="424510"/>
                  </a:lnTo>
                  <a:lnTo>
                    <a:pt x="1447063" y="424510"/>
                  </a:lnTo>
                  <a:lnTo>
                    <a:pt x="1447063" y="395401"/>
                  </a:lnTo>
                  <a:close/>
                </a:path>
                <a:path w="1510029" h="805814">
                  <a:moveTo>
                    <a:pt x="1447063" y="342722"/>
                  </a:moveTo>
                  <a:lnTo>
                    <a:pt x="1428038" y="342722"/>
                  </a:lnTo>
                  <a:lnTo>
                    <a:pt x="1428038" y="371830"/>
                  </a:lnTo>
                  <a:lnTo>
                    <a:pt x="1447063" y="371830"/>
                  </a:lnTo>
                  <a:lnTo>
                    <a:pt x="1447063" y="342722"/>
                  </a:lnTo>
                  <a:close/>
                </a:path>
                <a:path w="1510029" h="805814">
                  <a:moveTo>
                    <a:pt x="1447063" y="290487"/>
                  </a:moveTo>
                  <a:lnTo>
                    <a:pt x="1428038" y="290487"/>
                  </a:lnTo>
                  <a:lnTo>
                    <a:pt x="1428038" y="319849"/>
                  </a:lnTo>
                  <a:lnTo>
                    <a:pt x="1447063" y="319849"/>
                  </a:lnTo>
                  <a:lnTo>
                    <a:pt x="1447063" y="290487"/>
                  </a:lnTo>
                  <a:close/>
                </a:path>
                <a:path w="1510029" h="805814">
                  <a:moveTo>
                    <a:pt x="1447063" y="238277"/>
                  </a:moveTo>
                  <a:lnTo>
                    <a:pt x="1428038" y="238277"/>
                  </a:lnTo>
                  <a:lnTo>
                    <a:pt x="1428038" y="267322"/>
                  </a:lnTo>
                  <a:lnTo>
                    <a:pt x="1447063" y="267322"/>
                  </a:lnTo>
                  <a:lnTo>
                    <a:pt x="1447063" y="238277"/>
                  </a:lnTo>
                  <a:close/>
                </a:path>
                <a:path w="1510029" h="805814">
                  <a:moveTo>
                    <a:pt x="1447063" y="185508"/>
                  </a:moveTo>
                  <a:lnTo>
                    <a:pt x="1428038" y="185508"/>
                  </a:lnTo>
                  <a:lnTo>
                    <a:pt x="1428038" y="214858"/>
                  </a:lnTo>
                  <a:lnTo>
                    <a:pt x="1447063" y="214858"/>
                  </a:lnTo>
                  <a:lnTo>
                    <a:pt x="1447063" y="185508"/>
                  </a:lnTo>
                  <a:close/>
                </a:path>
                <a:path w="1510029" h="805814">
                  <a:moveTo>
                    <a:pt x="1447063" y="133515"/>
                  </a:moveTo>
                  <a:lnTo>
                    <a:pt x="1428038" y="133515"/>
                  </a:lnTo>
                  <a:lnTo>
                    <a:pt x="1428038" y="162623"/>
                  </a:lnTo>
                  <a:lnTo>
                    <a:pt x="1447063" y="162623"/>
                  </a:lnTo>
                  <a:lnTo>
                    <a:pt x="1447063" y="133515"/>
                  </a:lnTo>
                  <a:close/>
                </a:path>
                <a:path w="1510029" h="805814">
                  <a:moveTo>
                    <a:pt x="1447063" y="81318"/>
                  </a:moveTo>
                  <a:lnTo>
                    <a:pt x="1428038" y="81318"/>
                  </a:lnTo>
                  <a:lnTo>
                    <a:pt x="1428038" y="110426"/>
                  </a:lnTo>
                  <a:lnTo>
                    <a:pt x="1447063" y="110426"/>
                  </a:lnTo>
                  <a:lnTo>
                    <a:pt x="1447063" y="81318"/>
                  </a:lnTo>
                  <a:close/>
                </a:path>
                <a:path w="1510029" h="805814">
                  <a:moveTo>
                    <a:pt x="1509522" y="84721"/>
                  </a:moveTo>
                  <a:lnTo>
                    <a:pt x="1437830" y="12687"/>
                  </a:lnTo>
                  <a:lnTo>
                    <a:pt x="1365846" y="84721"/>
                  </a:lnTo>
                  <a:lnTo>
                    <a:pt x="1387284" y="106159"/>
                  </a:lnTo>
                  <a:lnTo>
                    <a:pt x="1437830" y="55613"/>
                  </a:lnTo>
                  <a:lnTo>
                    <a:pt x="1488046" y="106159"/>
                  </a:lnTo>
                  <a:lnTo>
                    <a:pt x="1509522" y="84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77079" y="3676107"/>
            <a:ext cx="54229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Arial"/>
                <a:cs typeface="Arial"/>
              </a:rPr>
              <a:t>mes</a:t>
            </a:r>
            <a:r>
              <a:rPr sz="900" spc="-10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ag</a:t>
            </a:r>
            <a:r>
              <a:rPr sz="900" spc="-1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6524" y="3676107"/>
            <a:ext cx="54229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Arial"/>
                <a:cs typeface="Arial"/>
              </a:rPr>
              <a:t>mes</a:t>
            </a:r>
            <a:r>
              <a:rPr sz="900" spc="-10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ag</a:t>
            </a:r>
            <a:r>
              <a:rPr sz="900" spc="-1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36139" y="4942349"/>
            <a:ext cx="84709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mi</a:t>
            </a:r>
            <a:r>
              <a:rPr sz="1250" spc="-5" dirty="0">
                <a:latin typeface="Arial"/>
                <a:cs typeface="Arial"/>
              </a:rPr>
              <a:t>c</a:t>
            </a:r>
            <a:r>
              <a:rPr sz="1250" dirty="0">
                <a:latin typeface="Arial"/>
                <a:cs typeface="Arial"/>
              </a:rPr>
              <a:t>rokernel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Arial"/>
                <a:cs typeface="Arial"/>
              </a:rPr>
              <a:t>hardware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74095" y="2369240"/>
            <a:ext cx="5489575" cy="3308985"/>
            <a:chOff x="4074095" y="2369240"/>
            <a:chExt cx="5489575" cy="3308985"/>
          </a:xfrm>
        </p:grpSpPr>
        <p:sp>
          <p:nvSpPr>
            <p:cNvPr id="32" name="object 32"/>
            <p:cNvSpPr/>
            <p:nvPr/>
          </p:nvSpPr>
          <p:spPr>
            <a:xfrm>
              <a:off x="4074083" y="4988712"/>
              <a:ext cx="3601720" cy="689610"/>
            </a:xfrm>
            <a:custGeom>
              <a:avLst/>
              <a:gdLst/>
              <a:ahLst/>
              <a:cxnLst/>
              <a:rect l="l" t="t" r="r" b="b"/>
              <a:pathLst>
                <a:path w="3601720" h="689610">
                  <a:moveTo>
                    <a:pt x="83616" y="112801"/>
                  </a:moveTo>
                  <a:lnTo>
                    <a:pt x="41656" y="40538"/>
                  </a:lnTo>
                  <a:lnTo>
                    <a:pt x="0" y="112801"/>
                  </a:lnTo>
                  <a:lnTo>
                    <a:pt x="36690" y="112801"/>
                  </a:lnTo>
                  <a:lnTo>
                    <a:pt x="36690" y="351955"/>
                  </a:lnTo>
                  <a:lnTo>
                    <a:pt x="36690" y="616673"/>
                  </a:lnTo>
                  <a:lnTo>
                    <a:pt x="0" y="616673"/>
                  </a:lnTo>
                  <a:lnTo>
                    <a:pt x="41871" y="689165"/>
                  </a:lnTo>
                  <a:lnTo>
                    <a:pt x="83616" y="616673"/>
                  </a:lnTo>
                  <a:lnTo>
                    <a:pt x="46926" y="616673"/>
                  </a:lnTo>
                  <a:lnTo>
                    <a:pt x="46926" y="351955"/>
                  </a:lnTo>
                  <a:lnTo>
                    <a:pt x="46926" y="112801"/>
                  </a:lnTo>
                  <a:lnTo>
                    <a:pt x="83616" y="112801"/>
                  </a:lnTo>
                  <a:close/>
                </a:path>
                <a:path w="3601720" h="689610">
                  <a:moveTo>
                    <a:pt x="3601605" y="72504"/>
                  </a:moveTo>
                  <a:lnTo>
                    <a:pt x="3559899" y="0"/>
                  </a:lnTo>
                  <a:lnTo>
                    <a:pt x="3518179" y="72504"/>
                  </a:lnTo>
                  <a:lnTo>
                    <a:pt x="3554933" y="72504"/>
                  </a:lnTo>
                  <a:lnTo>
                    <a:pt x="3554933" y="311670"/>
                  </a:lnTo>
                  <a:lnTo>
                    <a:pt x="3554933" y="576122"/>
                  </a:lnTo>
                  <a:lnTo>
                    <a:pt x="3518179" y="576122"/>
                  </a:lnTo>
                  <a:lnTo>
                    <a:pt x="3559899" y="648639"/>
                  </a:lnTo>
                  <a:lnTo>
                    <a:pt x="3601605" y="576122"/>
                  </a:lnTo>
                  <a:lnTo>
                    <a:pt x="3564852" y="576122"/>
                  </a:lnTo>
                  <a:lnTo>
                    <a:pt x="3564852" y="311670"/>
                  </a:lnTo>
                  <a:lnTo>
                    <a:pt x="3564852" y="72504"/>
                  </a:lnTo>
                  <a:lnTo>
                    <a:pt x="3601605" y="7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14070" y="2375548"/>
              <a:ext cx="143510" cy="2783840"/>
            </a:xfrm>
            <a:custGeom>
              <a:avLst/>
              <a:gdLst/>
              <a:ahLst/>
              <a:cxnLst/>
              <a:rect l="l" t="t" r="r" b="b"/>
              <a:pathLst>
                <a:path w="143509" h="2783840">
                  <a:moveTo>
                    <a:pt x="9561" y="0"/>
                  </a:moveTo>
                  <a:lnTo>
                    <a:pt x="142982" y="0"/>
                  </a:lnTo>
                  <a:lnTo>
                    <a:pt x="142982" y="810785"/>
                  </a:lnTo>
                  <a:lnTo>
                    <a:pt x="9561" y="810785"/>
                  </a:lnTo>
                </a:path>
                <a:path w="143509" h="2783840">
                  <a:moveTo>
                    <a:pt x="0" y="1319651"/>
                  </a:moveTo>
                  <a:lnTo>
                    <a:pt x="133452" y="1319651"/>
                  </a:lnTo>
                  <a:lnTo>
                    <a:pt x="133452" y="2783845"/>
                  </a:lnTo>
                  <a:lnTo>
                    <a:pt x="0" y="2783845"/>
                  </a:lnTo>
                </a:path>
              </a:pathLst>
            </a:custGeom>
            <a:ln w="12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601755" y="2553587"/>
            <a:ext cx="423545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user  mode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23928" y="4176588"/>
            <a:ext cx="459105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kernel  mode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72713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/>
                <a:cs typeface="Times New Roman"/>
              </a:rPr>
              <a:t>Microkernel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3266" y="2107438"/>
          <a:ext cx="5457823" cy="3711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99">
                <a:tc gridSpan="5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User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Space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Processes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22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549">
                <a:tc>
                  <a:txBody>
                    <a:bodyPr/>
                    <a:lstStyle/>
                    <a:p>
                      <a:pPr marL="107314" marR="100965" indent="5715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File 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Management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8699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r>
                        <a:rPr sz="1800" b="1" spc="-6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Server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8699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Device</a:t>
                      </a:r>
                      <a:r>
                        <a:rPr sz="1800" b="1" spc="-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Drivers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8763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Pager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8699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68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Gothic Uralic"/>
                          <a:cs typeface="Gothic Uralic"/>
                        </a:rPr>
                        <a:t>Micro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Gothic Uralic"/>
                          <a:cs typeface="Gothic Uralic"/>
                        </a:rPr>
                        <a:t>Kernel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6476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Gothic Uralic"/>
                          <a:cs typeface="Gothic Uralic"/>
                        </a:rPr>
                        <a:t>(IPC ,</a:t>
                      </a:r>
                      <a:r>
                        <a:rPr sz="1800" b="1" spc="-20" dirty="0">
                          <a:solidFill>
                            <a:srgbClr val="C0000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Gothic Uralic"/>
                          <a:cs typeface="Gothic Uralic"/>
                        </a:rPr>
                        <a:t>Scheduling)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989821" y="4550409"/>
            <a:ext cx="2256790" cy="1282700"/>
            <a:chOff x="8989821" y="4550409"/>
            <a:chExt cx="2256790" cy="1282700"/>
          </a:xfrm>
        </p:grpSpPr>
        <p:sp>
          <p:nvSpPr>
            <p:cNvPr id="5" name="object 5"/>
            <p:cNvSpPr/>
            <p:nvPr/>
          </p:nvSpPr>
          <p:spPr>
            <a:xfrm>
              <a:off x="8996171" y="4556759"/>
              <a:ext cx="532130" cy="1270000"/>
            </a:xfrm>
            <a:custGeom>
              <a:avLst/>
              <a:gdLst/>
              <a:ahLst/>
              <a:cxnLst/>
              <a:rect l="l" t="t" r="r" b="b"/>
              <a:pathLst>
                <a:path w="532129" h="1270000">
                  <a:moveTo>
                    <a:pt x="0" y="0"/>
                  </a:moveTo>
                  <a:lnTo>
                    <a:pt x="57954" y="1994"/>
                  </a:lnTo>
                  <a:lnTo>
                    <a:pt x="114101" y="7838"/>
                  </a:lnTo>
                  <a:lnTo>
                    <a:pt x="168115" y="17324"/>
                  </a:lnTo>
                  <a:lnTo>
                    <a:pt x="219673" y="30246"/>
                  </a:lnTo>
                  <a:lnTo>
                    <a:pt x="268449" y="46397"/>
                  </a:lnTo>
                  <a:lnTo>
                    <a:pt x="314120" y="65568"/>
                  </a:lnTo>
                  <a:lnTo>
                    <a:pt x="356361" y="87553"/>
                  </a:lnTo>
                  <a:lnTo>
                    <a:pt x="394848" y="112144"/>
                  </a:lnTo>
                  <a:lnTo>
                    <a:pt x="429255" y="139135"/>
                  </a:lnTo>
                  <a:lnTo>
                    <a:pt x="459260" y="168317"/>
                  </a:lnTo>
                  <a:lnTo>
                    <a:pt x="484536" y="199484"/>
                  </a:lnTo>
                  <a:lnTo>
                    <a:pt x="504760" y="232428"/>
                  </a:lnTo>
                  <a:lnTo>
                    <a:pt x="528755" y="302819"/>
                  </a:lnTo>
                  <a:lnTo>
                    <a:pt x="531876" y="339851"/>
                  </a:lnTo>
                  <a:lnTo>
                    <a:pt x="531876" y="929639"/>
                  </a:lnTo>
                  <a:lnTo>
                    <a:pt x="519608" y="1002553"/>
                  </a:lnTo>
                  <a:lnTo>
                    <a:pt x="484536" y="1070013"/>
                  </a:lnTo>
                  <a:lnTo>
                    <a:pt x="459260" y="1101180"/>
                  </a:lnTo>
                  <a:lnTo>
                    <a:pt x="429255" y="1130362"/>
                  </a:lnTo>
                  <a:lnTo>
                    <a:pt x="394848" y="1157352"/>
                  </a:lnTo>
                  <a:lnTo>
                    <a:pt x="356361" y="1181942"/>
                  </a:lnTo>
                  <a:lnTo>
                    <a:pt x="314120" y="1203927"/>
                  </a:lnTo>
                  <a:lnTo>
                    <a:pt x="268449" y="1223097"/>
                  </a:lnTo>
                  <a:lnTo>
                    <a:pt x="219673" y="1239246"/>
                  </a:lnTo>
                  <a:lnTo>
                    <a:pt x="168115" y="1252168"/>
                  </a:lnTo>
                  <a:lnTo>
                    <a:pt x="114101" y="1261654"/>
                  </a:lnTo>
                  <a:lnTo>
                    <a:pt x="57954" y="1267498"/>
                  </a:lnTo>
                  <a:lnTo>
                    <a:pt x="0" y="1269492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84011" y="5093026"/>
              <a:ext cx="1462413" cy="23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61346" y="5028946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Kernel</a:t>
            </a:r>
            <a:r>
              <a:rPr sz="1800" spc="-5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Space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54895" y="4774691"/>
            <a:ext cx="327660" cy="824865"/>
            <a:chOff x="9454895" y="4774691"/>
            <a:chExt cx="327660" cy="824865"/>
          </a:xfrm>
        </p:grpSpPr>
        <p:sp>
          <p:nvSpPr>
            <p:cNvPr id="9" name="object 9"/>
            <p:cNvSpPr/>
            <p:nvPr/>
          </p:nvSpPr>
          <p:spPr>
            <a:xfrm>
              <a:off x="9454895" y="4774691"/>
              <a:ext cx="327621" cy="824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8047" y="4847843"/>
              <a:ext cx="185927" cy="6720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28047" y="4847843"/>
              <a:ext cx="186055" cy="672465"/>
            </a:xfrm>
            <a:custGeom>
              <a:avLst/>
              <a:gdLst/>
              <a:ahLst/>
              <a:cxnLst/>
              <a:rect l="l" t="t" r="r" b="b"/>
              <a:pathLst>
                <a:path w="186054" h="672464">
                  <a:moveTo>
                    <a:pt x="0" y="672083"/>
                  </a:moveTo>
                  <a:lnTo>
                    <a:pt x="185927" y="336041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4161"/>
            <a:ext cx="9359265" cy="3909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Many modern operating </a:t>
            </a:r>
            <a:r>
              <a:rPr sz="2800" b="1" dirty="0">
                <a:latin typeface="Times New Roman"/>
                <a:cs typeface="Times New Roman"/>
              </a:rPr>
              <a:t>systems </a:t>
            </a:r>
            <a:r>
              <a:rPr sz="2800" b="1" spc="-5" dirty="0">
                <a:latin typeface="Times New Roman"/>
                <a:cs typeface="Times New Roman"/>
              </a:rPr>
              <a:t>implement </a:t>
            </a:r>
            <a:r>
              <a:rPr sz="2800" b="1" dirty="0">
                <a:solidFill>
                  <a:srgbClr val="3366FF"/>
                </a:solidFill>
                <a:latin typeface="Times New Roman"/>
                <a:cs typeface="Times New Roman"/>
              </a:rPr>
              <a:t>loadable </a:t>
            </a:r>
            <a:r>
              <a:rPr sz="28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kernel  </a:t>
            </a:r>
            <a:r>
              <a:rPr sz="2800" b="1" dirty="0">
                <a:solidFill>
                  <a:srgbClr val="3366FF"/>
                </a:solidFill>
                <a:latin typeface="Times New Roman"/>
                <a:cs typeface="Times New Roman"/>
              </a:rPr>
              <a:t>modules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Uses object-oriented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Each </a:t>
            </a:r>
            <a:r>
              <a:rPr sz="2800" b="1" spc="-20" dirty="0">
                <a:latin typeface="Times New Roman"/>
                <a:cs typeface="Times New Roman"/>
              </a:rPr>
              <a:t>core </a:t>
            </a:r>
            <a:r>
              <a:rPr sz="2800" b="1" spc="-5" dirty="0">
                <a:latin typeface="Times New Roman"/>
                <a:cs typeface="Times New Roman"/>
              </a:rPr>
              <a:t>component is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separate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Each talks to the </a:t>
            </a:r>
            <a:r>
              <a:rPr sz="2800" b="1" dirty="0">
                <a:latin typeface="Times New Roman"/>
                <a:cs typeface="Times New Roman"/>
              </a:rPr>
              <a:t>others </a:t>
            </a:r>
            <a:r>
              <a:rPr sz="2800" b="1" spc="-5" dirty="0">
                <a:latin typeface="Times New Roman"/>
                <a:cs typeface="Times New Roman"/>
              </a:rPr>
              <a:t>over </a:t>
            </a:r>
            <a:r>
              <a:rPr sz="2800" b="1" spc="-15" dirty="0">
                <a:latin typeface="Times New Roman"/>
                <a:cs typeface="Times New Roman"/>
              </a:rPr>
              <a:t>known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interfaces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Each is loadable as needed </a:t>
            </a:r>
            <a:r>
              <a:rPr sz="2800" b="1" spc="-10" dirty="0">
                <a:latin typeface="Times New Roman"/>
                <a:cs typeface="Times New Roman"/>
              </a:rPr>
              <a:t>within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kernel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Overall, </a:t>
            </a:r>
            <a:r>
              <a:rPr sz="2800" b="1" dirty="0">
                <a:latin typeface="Times New Roman"/>
                <a:cs typeface="Times New Roman"/>
              </a:rPr>
              <a:t>similar </a:t>
            </a:r>
            <a:r>
              <a:rPr sz="2800" b="1" spc="-5" dirty="0">
                <a:latin typeface="Times New Roman"/>
                <a:cs typeface="Times New Roman"/>
              </a:rPr>
              <a:t>to </a:t>
            </a:r>
            <a:r>
              <a:rPr sz="2800" b="1" dirty="0">
                <a:latin typeface="Times New Roman"/>
                <a:cs typeface="Times New Roman"/>
              </a:rPr>
              <a:t>layers but </a:t>
            </a:r>
            <a:r>
              <a:rPr sz="2800" b="1" spc="-10" dirty="0">
                <a:latin typeface="Times New Roman"/>
                <a:cs typeface="Times New Roman"/>
              </a:rPr>
              <a:t>with </a:t>
            </a:r>
            <a:r>
              <a:rPr sz="2800" b="1" spc="-15" dirty="0">
                <a:latin typeface="Times New Roman"/>
                <a:cs typeface="Times New Roman"/>
              </a:rPr>
              <a:t>more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flexible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Linux, Solaris,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etc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Modules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9795" y="2429255"/>
              <a:ext cx="6957059" cy="3747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6408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Solaris Modular</a:t>
            </a:r>
            <a:r>
              <a:rPr spc="-3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5918"/>
            <a:ext cx="8972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6379" algn="l"/>
                <a:tab pos="7395209" algn="l"/>
              </a:tabLst>
            </a:pPr>
            <a:r>
              <a:rPr sz="3600" spc="-5" dirty="0"/>
              <a:t>Fou</a:t>
            </a:r>
            <a:r>
              <a:rPr sz="3600" dirty="0"/>
              <a:t>r</a:t>
            </a:r>
            <a:r>
              <a:rPr sz="3600" spc="-5" dirty="0"/>
              <a:t> </a:t>
            </a:r>
            <a:r>
              <a:rPr sz="3600" dirty="0"/>
              <a:t>Components	</a:t>
            </a:r>
            <a:r>
              <a:rPr sz="3600" spc="-5" dirty="0"/>
              <a:t>o</a:t>
            </a:r>
            <a:r>
              <a:rPr sz="3600" dirty="0"/>
              <a:t>f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 </a:t>
            </a:r>
            <a:r>
              <a:rPr sz="3600" dirty="0"/>
              <a:t>Computer	</a:t>
            </a:r>
            <a:r>
              <a:rPr sz="3600" spc="-5" dirty="0"/>
              <a:t>System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01111" y="908302"/>
            <a:ext cx="7467600" cy="594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9007"/>
            <a:ext cx="10073005" cy="27692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Most modern operating systems </a:t>
            </a:r>
            <a:r>
              <a:rPr sz="2400" b="1" spc="-15" dirty="0">
                <a:latin typeface="Times New Roman"/>
                <a:cs typeface="Times New Roman"/>
              </a:rPr>
              <a:t>are </a:t>
            </a:r>
            <a:r>
              <a:rPr sz="2400" b="1" dirty="0">
                <a:latin typeface="Times New Roman"/>
                <a:cs typeface="Times New Roman"/>
              </a:rPr>
              <a:t>actually </a:t>
            </a:r>
            <a:r>
              <a:rPr sz="2400" b="1" spc="-5" dirty="0">
                <a:latin typeface="Times New Roman"/>
                <a:cs typeface="Times New Roman"/>
              </a:rPr>
              <a:t>not one </a:t>
            </a:r>
            <a:r>
              <a:rPr sz="2400" b="1" spc="-15" dirty="0">
                <a:latin typeface="Times New Roman"/>
                <a:cs typeface="Times New Roman"/>
              </a:rPr>
              <a:t>pure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4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Hybrid combines multiple </a:t>
            </a:r>
            <a:r>
              <a:rPr sz="2400" b="1" spc="-5" dirty="0">
                <a:latin typeface="Times New Roman"/>
                <a:cs typeface="Times New Roman"/>
              </a:rPr>
              <a:t>approaches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10" dirty="0">
                <a:latin typeface="Times New Roman"/>
                <a:cs typeface="Times New Roman"/>
              </a:rPr>
              <a:t>address </a:t>
            </a:r>
            <a:r>
              <a:rPr sz="2400" b="1" dirty="0">
                <a:latin typeface="Times New Roman"/>
                <a:cs typeface="Times New Roman"/>
              </a:rPr>
              <a:t>performance,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security,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40"/>
              </a:lnSpc>
            </a:pPr>
            <a:r>
              <a:rPr sz="2400" b="1" dirty="0">
                <a:latin typeface="Times New Roman"/>
                <a:cs typeface="Times New Roman"/>
              </a:rPr>
              <a:t>usability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needs</a:t>
            </a:r>
            <a:endParaRPr sz="2400">
              <a:latin typeface="Times New Roman"/>
              <a:cs typeface="Times New Roman"/>
            </a:endParaRPr>
          </a:p>
          <a:p>
            <a:pPr marL="698500" marR="349250" lvl="1" indent="-228600">
              <a:lnSpc>
                <a:spcPts val="2590"/>
              </a:lnSpc>
              <a:spcBef>
                <a:spcPts val="90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Linux and </a:t>
            </a:r>
            <a:r>
              <a:rPr sz="2400" b="1" dirty="0">
                <a:latin typeface="Times New Roman"/>
                <a:cs typeface="Times New Roman"/>
              </a:rPr>
              <a:t>Solaris kernels </a:t>
            </a:r>
            <a:r>
              <a:rPr sz="2400" b="1" spc="-5" dirty="0">
                <a:latin typeface="Times New Roman"/>
                <a:cs typeface="Times New Roman"/>
              </a:rPr>
              <a:t>in </a:t>
            </a:r>
            <a:r>
              <a:rPr sz="2400" b="1" dirty="0">
                <a:latin typeface="Times New Roman"/>
                <a:cs typeface="Times New Roman"/>
              </a:rPr>
              <a:t>kernel </a:t>
            </a:r>
            <a:r>
              <a:rPr sz="2400" b="1" spc="-10" dirty="0">
                <a:latin typeface="Times New Roman"/>
                <a:cs typeface="Times New Roman"/>
              </a:rPr>
              <a:t>address </a:t>
            </a:r>
            <a:r>
              <a:rPr sz="2400" b="1" spc="-5" dirty="0">
                <a:latin typeface="Times New Roman"/>
                <a:cs typeface="Times New Roman"/>
              </a:rPr>
              <a:t>space, so </a:t>
            </a:r>
            <a:r>
              <a:rPr sz="2400" b="1" dirty="0">
                <a:latin typeface="Times New Roman"/>
                <a:cs typeface="Times New Roman"/>
              </a:rPr>
              <a:t>monolithic, </a:t>
            </a:r>
            <a:r>
              <a:rPr sz="2400" b="1" spc="-5" dirty="0">
                <a:latin typeface="Times New Roman"/>
                <a:cs typeface="Times New Roman"/>
              </a:rPr>
              <a:t>plus  modular for dynamic </a:t>
            </a:r>
            <a:r>
              <a:rPr sz="2400" b="1" dirty="0">
                <a:latin typeface="Times New Roman"/>
                <a:cs typeface="Times New Roman"/>
              </a:rPr>
              <a:t>loading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35"/>
              </a:lnSpc>
              <a:spcBef>
                <a:spcPts val="54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Windows </a:t>
            </a:r>
            <a:r>
              <a:rPr sz="2400" b="1" dirty="0">
                <a:latin typeface="Times New Roman"/>
                <a:cs typeface="Times New Roman"/>
              </a:rPr>
              <a:t>mostly monolithic, plus </a:t>
            </a:r>
            <a:r>
              <a:rPr sz="2400" b="1" spc="-5" dirty="0">
                <a:latin typeface="Times New Roman"/>
                <a:cs typeface="Times New Roman"/>
              </a:rPr>
              <a:t>microkernel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latin typeface="Times New Roman"/>
                <a:cs typeface="Times New Roman"/>
              </a:rPr>
              <a:t>different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subsystem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</a:pPr>
            <a:r>
              <a:rPr sz="2400" b="1" i="1" dirty="0">
                <a:latin typeface="Times New Roman"/>
                <a:cs typeface="Times New Roman"/>
              </a:rPr>
              <a:t>personalities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3834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Hybrid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9007"/>
            <a:ext cx="10253345" cy="4305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Most modern operating systems </a:t>
            </a:r>
            <a:r>
              <a:rPr sz="2400" b="1" spc="-15" dirty="0">
                <a:latin typeface="Times New Roman"/>
                <a:cs typeface="Times New Roman"/>
              </a:rPr>
              <a:t>are </a:t>
            </a:r>
            <a:r>
              <a:rPr sz="2400" b="1" dirty="0">
                <a:latin typeface="Times New Roman"/>
                <a:cs typeface="Times New Roman"/>
              </a:rPr>
              <a:t>actually </a:t>
            </a:r>
            <a:r>
              <a:rPr sz="2400" b="1" spc="-5" dirty="0">
                <a:latin typeface="Times New Roman"/>
                <a:cs typeface="Times New Roman"/>
              </a:rPr>
              <a:t>not one </a:t>
            </a:r>
            <a:r>
              <a:rPr sz="2400" b="1" spc="-15" dirty="0">
                <a:latin typeface="Times New Roman"/>
                <a:cs typeface="Times New Roman"/>
              </a:rPr>
              <a:t>pure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4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Hybrid combines multiple </a:t>
            </a:r>
            <a:r>
              <a:rPr sz="2400" b="1" spc="-5" dirty="0">
                <a:latin typeface="Times New Roman"/>
                <a:cs typeface="Times New Roman"/>
              </a:rPr>
              <a:t>approaches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10" dirty="0">
                <a:latin typeface="Times New Roman"/>
                <a:cs typeface="Times New Roman"/>
              </a:rPr>
              <a:t>address </a:t>
            </a:r>
            <a:r>
              <a:rPr sz="2400" b="1" dirty="0">
                <a:latin typeface="Times New Roman"/>
                <a:cs typeface="Times New Roman"/>
              </a:rPr>
              <a:t>performance,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security,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40"/>
              </a:lnSpc>
            </a:pPr>
            <a:r>
              <a:rPr sz="2400" b="1" dirty="0">
                <a:latin typeface="Times New Roman"/>
                <a:cs typeface="Times New Roman"/>
              </a:rPr>
              <a:t>usability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needs</a:t>
            </a:r>
            <a:endParaRPr sz="2400">
              <a:latin typeface="Times New Roman"/>
              <a:cs typeface="Times New Roman"/>
            </a:endParaRPr>
          </a:p>
          <a:p>
            <a:pPr marL="698500" marR="529590" lvl="1" indent="-228600">
              <a:lnSpc>
                <a:spcPts val="2590"/>
              </a:lnSpc>
              <a:spcBef>
                <a:spcPts val="90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Linux and </a:t>
            </a:r>
            <a:r>
              <a:rPr sz="2400" b="1" dirty="0">
                <a:latin typeface="Times New Roman"/>
                <a:cs typeface="Times New Roman"/>
              </a:rPr>
              <a:t>Solaris kernels </a:t>
            </a:r>
            <a:r>
              <a:rPr sz="2400" b="1" spc="-5" dirty="0">
                <a:latin typeface="Times New Roman"/>
                <a:cs typeface="Times New Roman"/>
              </a:rPr>
              <a:t>in </a:t>
            </a:r>
            <a:r>
              <a:rPr sz="2400" b="1" dirty="0">
                <a:latin typeface="Times New Roman"/>
                <a:cs typeface="Times New Roman"/>
              </a:rPr>
              <a:t>kernel </a:t>
            </a:r>
            <a:r>
              <a:rPr sz="2400" b="1" spc="-10" dirty="0">
                <a:latin typeface="Times New Roman"/>
                <a:cs typeface="Times New Roman"/>
              </a:rPr>
              <a:t>address </a:t>
            </a:r>
            <a:r>
              <a:rPr sz="2400" b="1" spc="-5" dirty="0">
                <a:latin typeface="Times New Roman"/>
                <a:cs typeface="Times New Roman"/>
              </a:rPr>
              <a:t>space, so </a:t>
            </a:r>
            <a:r>
              <a:rPr sz="2400" b="1" dirty="0">
                <a:latin typeface="Times New Roman"/>
                <a:cs typeface="Times New Roman"/>
              </a:rPr>
              <a:t>monolithic, </a:t>
            </a:r>
            <a:r>
              <a:rPr sz="2400" b="1" spc="-5" dirty="0">
                <a:latin typeface="Times New Roman"/>
                <a:cs typeface="Times New Roman"/>
              </a:rPr>
              <a:t>plus  modular for dynamic </a:t>
            </a:r>
            <a:r>
              <a:rPr sz="2400" b="1" dirty="0">
                <a:latin typeface="Times New Roman"/>
                <a:cs typeface="Times New Roman"/>
              </a:rPr>
              <a:t>loading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35"/>
              </a:lnSpc>
              <a:spcBef>
                <a:spcPts val="54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Windows </a:t>
            </a:r>
            <a:r>
              <a:rPr sz="2400" b="1" dirty="0">
                <a:latin typeface="Times New Roman"/>
                <a:cs typeface="Times New Roman"/>
              </a:rPr>
              <a:t>mostly monolithic, plus </a:t>
            </a:r>
            <a:r>
              <a:rPr sz="2400" b="1" spc="-5" dirty="0">
                <a:latin typeface="Times New Roman"/>
                <a:cs typeface="Times New Roman"/>
              </a:rPr>
              <a:t>microkernel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latin typeface="Times New Roman"/>
                <a:cs typeface="Times New Roman"/>
              </a:rPr>
              <a:t>different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subsystem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</a:pPr>
            <a:r>
              <a:rPr sz="2400" b="1" i="1" dirty="0">
                <a:latin typeface="Times New Roman"/>
                <a:cs typeface="Times New Roman"/>
              </a:rPr>
              <a:t>personalities</a:t>
            </a:r>
            <a:endParaRPr sz="2400">
              <a:latin typeface="Times New Roman"/>
              <a:cs typeface="Times New Roman"/>
            </a:endParaRPr>
          </a:p>
          <a:p>
            <a:pPr marL="241300" marR="1069340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Apple </a:t>
            </a:r>
            <a:r>
              <a:rPr sz="2400" b="1" dirty="0">
                <a:latin typeface="Times New Roman"/>
                <a:cs typeface="Times New Roman"/>
              </a:rPr>
              <a:t>Mac OS </a:t>
            </a:r>
            <a:r>
              <a:rPr sz="2400" b="1" spc="-5" dirty="0">
                <a:latin typeface="Times New Roman"/>
                <a:cs typeface="Times New Roman"/>
              </a:rPr>
              <a:t>X </a:t>
            </a:r>
            <a:r>
              <a:rPr sz="2400" b="1" dirty="0">
                <a:latin typeface="Times New Roman"/>
                <a:cs typeface="Times New Roman"/>
              </a:rPr>
              <a:t>hybrid, </a:t>
            </a:r>
            <a:r>
              <a:rPr sz="2400" b="1" spc="-5" dirty="0">
                <a:latin typeface="Times New Roman"/>
                <a:cs typeface="Times New Roman"/>
              </a:rPr>
              <a:t>layered,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Aqua </a:t>
            </a:r>
            <a:r>
              <a:rPr sz="2400" b="1" spc="-5" dirty="0">
                <a:latin typeface="Times New Roman"/>
                <a:cs typeface="Times New Roman"/>
              </a:rPr>
              <a:t>UI plus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Cocoa</a:t>
            </a:r>
            <a:r>
              <a:rPr sz="2400" b="1" spc="-1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programming  environment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869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Below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kernel consisting of Mach </a:t>
            </a:r>
            <a:r>
              <a:rPr sz="2400" b="1" spc="-5" dirty="0">
                <a:latin typeface="Times New Roman"/>
                <a:cs typeface="Times New Roman"/>
              </a:rPr>
              <a:t>microkernel and BSD Unix </a:t>
            </a:r>
            <a:r>
              <a:rPr sz="2400" b="1" dirty="0">
                <a:latin typeface="Times New Roman"/>
                <a:cs typeface="Times New Roman"/>
              </a:rPr>
              <a:t>parts,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plus  I/O </a:t>
            </a:r>
            <a:r>
              <a:rPr sz="2400" b="1" dirty="0">
                <a:latin typeface="Times New Roman"/>
                <a:cs typeface="Times New Roman"/>
              </a:rPr>
              <a:t>kit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dynamically loadable </a:t>
            </a:r>
            <a:r>
              <a:rPr sz="2400" b="1" spc="-5" dirty="0">
                <a:latin typeface="Times New Roman"/>
                <a:cs typeface="Times New Roman"/>
              </a:rPr>
              <a:t>modules </a:t>
            </a:r>
            <a:r>
              <a:rPr sz="2400" b="1" dirty="0">
                <a:latin typeface="Times New Roman"/>
                <a:cs typeface="Times New Roman"/>
              </a:rPr>
              <a:t>(called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kernel</a:t>
            </a:r>
            <a:r>
              <a:rPr sz="2400" b="1" spc="-8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extensions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3834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Hybrid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2104796" y="1830831"/>
              <a:ext cx="7986395" cy="1951355"/>
            </a:xfrm>
            <a:custGeom>
              <a:avLst/>
              <a:gdLst/>
              <a:ahLst/>
              <a:cxnLst/>
              <a:rect l="l" t="t" r="r" b="b"/>
              <a:pathLst>
                <a:path w="7986395" h="1951354">
                  <a:moveTo>
                    <a:pt x="7985925" y="908532"/>
                  </a:moveTo>
                  <a:lnTo>
                    <a:pt x="0" y="908519"/>
                  </a:lnTo>
                  <a:lnTo>
                    <a:pt x="0" y="1951177"/>
                  </a:lnTo>
                  <a:lnTo>
                    <a:pt x="7985925" y="1951177"/>
                  </a:lnTo>
                  <a:lnTo>
                    <a:pt x="7985925" y="908532"/>
                  </a:lnTo>
                  <a:close/>
                </a:path>
                <a:path w="7986395" h="1951354">
                  <a:moveTo>
                    <a:pt x="7985925" y="0"/>
                  </a:moveTo>
                  <a:lnTo>
                    <a:pt x="0" y="0"/>
                  </a:lnTo>
                  <a:lnTo>
                    <a:pt x="0" y="631151"/>
                  </a:lnTo>
                  <a:lnTo>
                    <a:pt x="7985925" y="631151"/>
                  </a:lnTo>
                  <a:lnTo>
                    <a:pt x="7985925" y="0"/>
                  </a:lnTo>
                  <a:close/>
                </a:path>
              </a:pathLst>
            </a:custGeom>
            <a:solidFill>
              <a:srgbClr val="D4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04797" y="1830828"/>
              <a:ext cx="7986395" cy="1951355"/>
            </a:xfrm>
            <a:custGeom>
              <a:avLst/>
              <a:gdLst/>
              <a:ahLst/>
              <a:cxnLst/>
              <a:rect l="l" t="t" r="r" b="b"/>
              <a:pathLst>
                <a:path w="7986395" h="1951354">
                  <a:moveTo>
                    <a:pt x="7985929" y="631149"/>
                  </a:moveTo>
                  <a:lnTo>
                    <a:pt x="0" y="631149"/>
                  </a:lnTo>
                  <a:lnTo>
                    <a:pt x="0" y="0"/>
                  </a:lnTo>
                  <a:lnTo>
                    <a:pt x="7985929" y="0"/>
                  </a:lnTo>
                  <a:lnTo>
                    <a:pt x="7985929" y="631149"/>
                  </a:lnTo>
                  <a:close/>
                </a:path>
                <a:path w="7986395" h="1951354">
                  <a:moveTo>
                    <a:pt x="7985929" y="1951177"/>
                  </a:moveTo>
                  <a:lnTo>
                    <a:pt x="0" y="1951177"/>
                  </a:lnTo>
                  <a:lnTo>
                    <a:pt x="0" y="908523"/>
                  </a:lnTo>
                  <a:lnTo>
                    <a:pt x="7985929" y="908523"/>
                  </a:lnTo>
                  <a:lnTo>
                    <a:pt x="7985929" y="1951177"/>
                  </a:lnTo>
                  <a:close/>
                </a:path>
              </a:pathLst>
            </a:custGeom>
            <a:ln w="12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81530" y="1819068"/>
            <a:ext cx="21882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graphical </a:t>
            </a:r>
            <a:r>
              <a:rPr sz="1650" dirty="0">
                <a:latin typeface="Arial"/>
                <a:cs typeface="Arial"/>
              </a:rPr>
              <a:t>user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interface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839" y="1962311"/>
            <a:ext cx="502284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Aqua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30824" y="3202870"/>
            <a:ext cx="2700020" cy="431165"/>
            <a:chOff x="2730824" y="3202870"/>
            <a:chExt cx="2700020" cy="431165"/>
          </a:xfrm>
        </p:grpSpPr>
        <p:sp>
          <p:nvSpPr>
            <p:cNvPr id="8" name="object 8"/>
            <p:cNvSpPr/>
            <p:nvPr/>
          </p:nvSpPr>
          <p:spPr>
            <a:xfrm>
              <a:off x="2735904" y="3207950"/>
              <a:ext cx="1090930" cy="421005"/>
            </a:xfrm>
            <a:custGeom>
              <a:avLst/>
              <a:gdLst/>
              <a:ahLst/>
              <a:cxnLst/>
              <a:rect l="l" t="t" r="r" b="b"/>
              <a:pathLst>
                <a:path w="1090929" h="421004">
                  <a:moveTo>
                    <a:pt x="545358" y="0"/>
                  </a:moveTo>
                  <a:lnTo>
                    <a:pt x="476942" y="1639"/>
                  </a:lnTo>
                  <a:lnTo>
                    <a:pt x="411064" y="6427"/>
                  </a:lnTo>
                  <a:lnTo>
                    <a:pt x="348235" y="14166"/>
                  </a:lnTo>
                  <a:lnTo>
                    <a:pt x="288965" y="24660"/>
                  </a:lnTo>
                  <a:lnTo>
                    <a:pt x="233766" y="37712"/>
                  </a:lnTo>
                  <a:lnTo>
                    <a:pt x="183148" y="53126"/>
                  </a:lnTo>
                  <a:lnTo>
                    <a:pt x="137622" y="70704"/>
                  </a:lnTo>
                  <a:lnTo>
                    <a:pt x="97699" y="90251"/>
                  </a:lnTo>
                  <a:lnTo>
                    <a:pt x="63889" y="111570"/>
                  </a:lnTo>
                  <a:lnTo>
                    <a:pt x="16653" y="158735"/>
                  </a:lnTo>
                  <a:lnTo>
                    <a:pt x="0" y="210627"/>
                  </a:lnTo>
                  <a:lnTo>
                    <a:pt x="4248" y="237017"/>
                  </a:lnTo>
                  <a:lnTo>
                    <a:pt x="36704" y="286665"/>
                  </a:lnTo>
                  <a:lnTo>
                    <a:pt x="97699" y="330821"/>
                  </a:lnTo>
                  <a:lnTo>
                    <a:pt x="137622" y="350347"/>
                  </a:lnTo>
                  <a:lnTo>
                    <a:pt x="183148" y="367909"/>
                  </a:lnTo>
                  <a:lnTo>
                    <a:pt x="233766" y="383310"/>
                  </a:lnTo>
                  <a:lnTo>
                    <a:pt x="288965" y="396352"/>
                  </a:lnTo>
                  <a:lnTo>
                    <a:pt x="348235" y="406840"/>
                  </a:lnTo>
                  <a:lnTo>
                    <a:pt x="411064" y="414575"/>
                  </a:lnTo>
                  <a:lnTo>
                    <a:pt x="476942" y="419360"/>
                  </a:lnTo>
                  <a:lnTo>
                    <a:pt x="545358" y="420999"/>
                  </a:lnTo>
                  <a:lnTo>
                    <a:pt x="613725" y="419360"/>
                  </a:lnTo>
                  <a:lnTo>
                    <a:pt x="679558" y="414575"/>
                  </a:lnTo>
                  <a:lnTo>
                    <a:pt x="742347" y="406840"/>
                  </a:lnTo>
                  <a:lnTo>
                    <a:pt x="801580" y="396352"/>
                  </a:lnTo>
                  <a:lnTo>
                    <a:pt x="856747" y="383310"/>
                  </a:lnTo>
                  <a:lnTo>
                    <a:pt x="907337" y="367909"/>
                  </a:lnTo>
                  <a:lnTo>
                    <a:pt x="952840" y="350347"/>
                  </a:lnTo>
                  <a:lnTo>
                    <a:pt x="992743" y="330821"/>
                  </a:lnTo>
                  <a:lnTo>
                    <a:pt x="1026537" y="309528"/>
                  </a:lnTo>
                  <a:lnTo>
                    <a:pt x="1073752" y="262429"/>
                  </a:lnTo>
                  <a:lnTo>
                    <a:pt x="1090398" y="210627"/>
                  </a:lnTo>
                  <a:lnTo>
                    <a:pt x="1086152" y="184188"/>
                  </a:lnTo>
                  <a:lnTo>
                    <a:pt x="1053710" y="134463"/>
                  </a:lnTo>
                  <a:lnTo>
                    <a:pt x="992743" y="90251"/>
                  </a:lnTo>
                  <a:lnTo>
                    <a:pt x="952840" y="70704"/>
                  </a:lnTo>
                  <a:lnTo>
                    <a:pt x="907337" y="53126"/>
                  </a:lnTo>
                  <a:lnTo>
                    <a:pt x="856747" y="37712"/>
                  </a:lnTo>
                  <a:lnTo>
                    <a:pt x="801580" y="24660"/>
                  </a:lnTo>
                  <a:lnTo>
                    <a:pt x="742347" y="14166"/>
                  </a:lnTo>
                  <a:lnTo>
                    <a:pt x="679558" y="6427"/>
                  </a:lnTo>
                  <a:lnTo>
                    <a:pt x="613725" y="1639"/>
                  </a:lnTo>
                  <a:lnTo>
                    <a:pt x="545358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5904" y="3207950"/>
              <a:ext cx="1090930" cy="421005"/>
            </a:xfrm>
            <a:custGeom>
              <a:avLst/>
              <a:gdLst/>
              <a:ahLst/>
              <a:cxnLst/>
              <a:rect l="l" t="t" r="r" b="b"/>
              <a:pathLst>
                <a:path w="1090929" h="421004">
                  <a:moveTo>
                    <a:pt x="1090398" y="210627"/>
                  </a:moveTo>
                  <a:lnTo>
                    <a:pt x="1086152" y="237017"/>
                  </a:lnTo>
                  <a:lnTo>
                    <a:pt x="1073752" y="262429"/>
                  </a:lnTo>
                  <a:lnTo>
                    <a:pt x="1026537" y="309528"/>
                  </a:lnTo>
                  <a:lnTo>
                    <a:pt x="992743" y="330821"/>
                  </a:lnTo>
                  <a:lnTo>
                    <a:pt x="952840" y="350347"/>
                  </a:lnTo>
                  <a:lnTo>
                    <a:pt x="907337" y="367909"/>
                  </a:lnTo>
                  <a:lnTo>
                    <a:pt x="856747" y="383310"/>
                  </a:lnTo>
                  <a:lnTo>
                    <a:pt x="801580" y="396352"/>
                  </a:lnTo>
                  <a:lnTo>
                    <a:pt x="742347" y="406840"/>
                  </a:lnTo>
                  <a:lnTo>
                    <a:pt x="679558" y="414575"/>
                  </a:lnTo>
                  <a:lnTo>
                    <a:pt x="613725" y="419360"/>
                  </a:lnTo>
                  <a:lnTo>
                    <a:pt x="545358" y="420999"/>
                  </a:lnTo>
                  <a:lnTo>
                    <a:pt x="476942" y="419360"/>
                  </a:lnTo>
                  <a:lnTo>
                    <a:pt x="411064" y="414575"/>
                  </a:lnTo>
                  <a:lnTo>
                    <a:pt x="348235" y="406840"/>
                  </a:lnTo>
                  <a:lnTo>
                    <a:pt x="288965" y="396352"/>
                  </a:lnTo>
                  <a:lnTo>
                    <a:pt x="233766" y="383310"/>
                  </a:lnTo>
                  <a:lnTo>
                    <a:pt x="183148" y="367909"/>
                  </a:lnTo>
                  <a:lnTo>
                    <a:pt x="137622" y="350347"/>
                  </a:lnTo>
                  <a:lnTo>
                    <a:pt x="97699" y="330821"/>
                  </a:lnTo>
                  <a:lnTo>
                    <a:pt x="63889" y="309528"/>
                  </a:lnTo>
                  <a:lnTo>
                    <a:pt x="16653" y="262429"/>
                  </a:lnTo>
                  <a:lnTo>
                    <a:pt x="0" y="210627"/>
                  </a:lnTo>
                  <a:lnTo>
                    <a:pt x="4248" y="184188"/>
                  </a:lnTo>
                  <a:lnTo>
                    <a:pt x="36704" y="134463"/>
                  </a:lnTo>
                  <a:lnTo>
                    <a:pt x="97699" y="90251"/>
                  </a:lnTo>
                  <a:lnTo>
                    <a:pt x="137622" y="70704"/>
                  </a:lnTo>
                  <a:lnTo>
                    <a:pt x="183148" y="53126"/>
                  </a:lnTo>
                  <a:lnTo>
                    <a:pt x="233766" y="37712"/>
                  </a:lnTo>
                  <a:lnTo>
                    <a:pt x="288965" y="24660"/>
                  </a:lnTo>
                  <a:lnTo>
                    <a:pt x="348235" y="14166"/>
                  </a:lnTo>
                  <a:lnTo>
                    <a:pt x="411064" y="6427"/>
                  </a:lnTo>
                  <a:lnTo>
                    <a:pt x="476942" y="1639"/>
                  </a:lnTo>
                  <a:lnTo>
                    <a:pt x="545358" y="0"/>
                  </a:lnTo>
                  <a:lnTo>
                    <a:pt x="613725" y="1639"/>
                  </a:lnTo>
                  <a:lnTo>
                    <a:pt x="679558" y="6427"/>
                  </a:lnTo>
                  <a:lnTo>
                    <a:pt x="742347" y="14166"/>
                  </a:lnTo>
                  <a:lnTo>
                    <a:pt x="801580" y="24660"/>
                  </a:lnTo>
                  <a:lnTo>
                    <a:pt x="856747" y="37712"/>
                  </a:lnTo>
                  <a:lnTo>
                    <a:pt x="907337" y="53126"/>
                  </a:lnTo>
                  <a:lnTo>
                    <a:pt x="952840" y="70704"/>
                  </a:lnTo>
                  <a:lnTo>
                    <a:pt x="992743" y="90251"/>
                  </a:lnTo>
                  <a:lnTo>
                    <a:pt x="1026537" y="111570"/>
                  </a:lnTo>
                  <a:lnTo>
                    <a:pt x="1073752" y="158735"/>
                  </a:lnTo>
                  <a:lnTo>
                    <a:pt x="1090398" y="210627"/>
                  </a:lnTo>
                  <a:close/>
                </a:path>
              </a:pathLst>
            </a:custGeom>
            <a:ln w="9570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4792" y="3207950"/>
              <a:ext cx="1090930" cy="421005"/>
            </a:xfrm>
            <a:custGeom>
              <a:avLst/>
              <a:gdLst/>
              <a:ahLst/>
              <a:cxnLst/>
              <a:rect l="l" t="t" r="r" b="b"/>
              <a:pathLst>
                <a:path w="1090929" h="421004">
                  <a:moveTo>
                    <a:pt x="545135" y="0"/>
                  </a:moveTo>
                  <a:lnTo>
                    <a:pt x="476767" y="1639"/>
                  </a:lnTo>
                  <a:lnTo>
                    <a:pt x="410929" y="6427"/>
                  </a:lnTo>
                  <a:lnTo>
                    <a:pt x="348133" y="14166"/>
                  </a:lnTo>
                  <a:lnTo>
                    <a:pt x="288891" y="24660"/>
                  </a:lnTo>
                  <a:lnTo>
                    <a:pt x="233714" y="37712"/>
                  </a:lnTo>
                  <a:lnTo>
                    <a:pt x="183114" y="53126"/>
                  </a:lnTo>
                  <a:lnTo>
                    <a:pt x="137601" y="70704"/>
                  </a:lnTo>
                  <a:lnTo>
                    <a:pt x="97686" y="90251"/>
                  </a:lnTo>
                  <a:lnTo>
                    <a:pt x="63883" y="111570"/>
                  </a:lnTo>
                  <a:lnTo>
                    <a:pt x="16652" y="158735"/>
                  </a:lnTo>
                  <a:lnTo>
                    <a:pt x="0" y="210627"/>
                  </a:lnTo>
                  <a:lnTo>
                    <a:pt x="4248" y="237017"/>
                  </a:lnTo>
                  <a:lnTo>
                    <a:pt x="36701" y="286665"/>
                  </a:lnTo>
                  <a:lnTo>
                    <a:pt x="97686" y="330821"/>
                  </a:lnTo>
                  <a:lnTo>
                    <a:pt x="137601" y="350347"/>
                  </a:lnTo>
                  <a:lnTo>
                    <a:pt x="183114" y="367909"/>
                  </a:lnTo>
                  <a:lnTo>
                    <a:pt x="233714" y="383310"/>
                  </a:lnTo>
                  <a:lnTo>
                    <a:pt x="288891" y="396352"/>
                  </a:lnTo>
                  <a:lnTo>
                    <a:pt x="348133" y="406840"/>
                  </a:lnTo>
                  <a:lnTo>
                    <a:pt x="410929" y="414575"/>
                  </a:lnTo>
                  <a:lnTo>
                    <a:pt x="476767" y="419360"/>
                  </a:lnTo>
                  <a:lnTo>
                    <a:pt x="545135" y="420999"/>
                  </a:lnTo>
                  <a:lnTo>
                    <a:pt x="613551" y="419360"/>
                  </a:lnTo>
                  <a:lnTo>
                    <a:pt x="679429" y="414575"/>
                  </a:lnTo>
                  <a:lnTo>
                    <a:pt x="742258" y="406840"/>
                  </a:lnTo>
                  <a:lnTo>
                    <a:pt x="801528" y="396352"/>
                  </a:lnTo>
                  <a:lnTo>
                    <a:pt x="856727" y="383310"/>
                  </a:lnTo>
                  <a:lnTo>
                    <a:pt x="907345" y="367909"/>
                  </a:lnTo>
                  <a:lnTo>
                    <a:pt x="952871" y="350347"/>
                  </a:lnTo>
                  <a:lnTo>
                    <a:pt x="992794" y="330821"/>
                  </a:lnTo>
                  <a:lnTo>
                    <a:pt x="1026604" y="309528"/>
                  </a:lnTo>
                  <a:lnTo>
                    <a:pt x="1073840" y="262429"/>
                  </a:lnTo>
                  <a:lnTo>
                    <a:pt x="1090494" y="210627"/>
                  </a:lnTo>
                  <a:lnTo>
                    <a:pt x="1086245" y="184188"/>
                  </a:lnTo>
                  <a:lnTo>
                    <a:pt x="1053790" y="134463"/>
                  </a:lnTo>
                  <a:lnTo>
                    <a:pt x="992794" y="90251"/>
                  </a:lnTo>
                  <a:lnTo>
                    <a:pt x="952871" y="70704"/>
                  </a:lnTo>
                  <a:lnTo>
                    <a:pt x="907345" y="53126"/>
                  </a:lnTo>
                  <a:lnTo>
                    <a:pt x="856727" y="37712"/>
                  </a:lnTo>
                  <a:lnTo>
                    <a:pt x="801528" y="24660"/>
                  </a:lnTo>
                  <a:lnTo>
                    <a:pt x="742258" y="14166"/>
                  </a:lnTo>
                  <a:lnTo>
                    <a:pt x="679429" y="6427"/>
                  </a:lnTo>
                  <a:lnTo>
                    <a:pt x="613551" y="1639"/>
                  </a:lnTo>
                  <a:lnTo>
                    <a:pt x="545135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4792" y="3207950"/>
              <a:ext cx="1090930" cy="421005"/>
            </a:xfrm>
            <a:custGeom>
              <a:avLst/>
              <a:gdLst/>
              <a:ahLst/>
              <a:cxnLst/>
              <a:rect l="l" t="t" r="r" b="b"/>
              <a:pathLst>
                <a:path w="1090929" h="421004">
                  <a:moveTo>
                    <a:pt x="1090494" y="210627"/>
                  </a:moveTo>
                  <a:lnTo>
                    <a:pt x="1086245" y="237017"/>
                  </a:lnTo>
                  <a:lnTo>
                    <a:pt x="1073840" y="262429"/>
                  </a:lnTo>
                  <a:lnTo>
                    <a:pt x="1026604" y="309528"/>
                  </a:lnTo>
                  <a:lnTo>
                    <a:pt x="992794" y="330821"/>
                  </a:lnTo>
                  <a:lnTo>
                    <a:pt x="952871" y="350347"/>
                  </a:lnTo>
                  <a:lnTo>
                    <a:pt x="907345" y="367909"/>
                  </a:lnTo>
                  <a:lnTo>
                    <a:pt x="856727" y="383310"/>
                  </a:lnTo>
                  <a:lnTo>
                    <a:pt x="801528" y="396352"/>
                  </a:lnTo>
                  <a:lnTo>
                    <a:pt x="742258" y="406840"/>
                  </a:lnTo>
                  <a:lnTo>
                    <a:pt x="679429" y="414575"/>
                  </a:lnTo>
                  <a:lnTo>
                    <a:pt x="613551" y="419360"/>
                  </a:lnTo>
                  <a:lnTo>
                    <a:pt x="545135" y="420999"/>
                  </a:lnTo>
                  <a:lnTo>
                    <a:pt x="476767" y="419360"/>
                  </a:lnTo>
                  <a:lnTo>
                    <a:pt x="410929" y="414575"/>
                  </a:lnTo>
                  <a:lnTo>
                    <a:pt x="348133" y="406840"/>
                  </a:lnTo>
                  <a:lnTo>
                    <a:pt x="288891" y="396352"/>
                  </a:lnTo>
                  <a:lnTo>
                    <a:pt x="233714" y="383310"/>
                  </a:lnTo>
                  <a:lnTo>
                    <a:pt x="183114" y="367909"/>
                  </a:lnTo>
                  <a:lnTo>
                    <a:pt x="137601" y="350347"/>
                  </a:lnTo>
                  <a:lnTo>
                    <a:pt x="97686" y="330821"/>
                  </a:lnTo>
                  <a:lnTo>
                    <a:pt x="63883" y="309528"/>
                  </a:lnTo>
                  <a:lnTo>
                    <a:pt x="16652" y="262429"/>
                  </a:lnTo>
                  <a:lnTo>
                    <a:pt x="0" y="210627"/>
                  </a:lnTo>
                  <a:lnTo>
                    <a:pt x="4248" y="184188"/>
                  </a:lnTo>
                  <a:lnTo>
                    <a:pt x="36701" y="134463"/>
                  </a:lnTo>
                  <a:lnTo>
                    <a:pt x="97686" y="90251"/>
                  </a:lnTo>
                  <a:lnTo>
                    <a:pt x="137601" y="70704"/>
                  </a:lnTo>
                  <a:lnTo>
                    <a:pt x="183114" y="53126"/>
                  </a:lnTo>
                  <a:lnTo>
                    <a:pt x="233714" y="37712"/>
                  </a:lnTo>
                  <a:lnTo>
                    <a:pt x="288891" y="24660"/>
                  </a:lnTo>
                  <a:lnTo>
                    <a:pt x="348133" y="14166"/>
                  </a:lnTo>
                  <a:lnTo>
                    <a:pt x="410929" y="6427"/>
                  </a:lnTo>
                  <a:lnTo>
                    <a:pt x="476767" y="1639"/>
                  </a:lnTo>
                  <a:lnTo>
                    <a:pt x="545135" y="0"/>
                  </a:lnTo>
                  <a:lnTo>
                    <a:pt x="613551" y="1639"/>
                  </a:lnTo>
                  <a:lnTo>
                    <a:pt x="679429" y="6427"/>
                  </a:lnTo>
                  <a:lnTo>
                    <a:pt x="742258" y="14166"/>
                  </a:lnTo>
                  <a:lnTo>
                    <a:pt x="801528" y="24660"/>
                  </a:lnTo>
                  <a:lnTo>
                    <a:pt x="856727" y="37712"/>
                  </a:lnTo>
                  <a:lnTo>
                    <a:pt x="907345" y="53126"/>
                  </a:lnTo>
                  <a:lnTo>
                    <a:pt x="952871" y="70704"/>
                  </a:lnTo>
                  <a:lnTo>
                    <a:pt x="992794" y="90251"/>
                  </a:lnTo>
                  <a:lnTo>
                    <a:pt x="1026604" y="111570"/>
                  </a:lnTo>
                  <a:lnTo>
                    <a:pt x="1073840" y="158735"/>
                  </a:lnTo>
                  <a:lnTo>
                    <a:pt x="1090494" y="210627"/>
                  </a:lnTo>
                  <a:close/>
                </a:path>
              </a:pathLst>
            </a:custGeom>
            <a:ln w="9570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77891" y="2717778"/>
            <a:ext cx="3561715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application environments </a:t>
            </a:r>
            <a:r>
              <a:rPr sz="1650" dirty="0">
                <a:latin typeface="Arial"/>
                <a:cs typeface="Arial"/>
              </a:rPr>
              <a:t>and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services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847725">
              <a:lnSpc>
                <a:spcPct val="100000"/>
              </a:lnSpc>
              <a:tabLst>
                <a:tab pos="2379345" algn="l"/>
              </a:tabLst>
            </a:pPr>
            <a:r>
              <a:rPr sz="1650" dirty="0">
                <a:latin typeface="Arial"/>
                <a:cs typeface="Arial"/>
              </a:rPr>
              <a:t>Java	Cocoa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9477" y="3202870"/>
            <a:ext cx="1255395" cy="431165"/>
            <a:chOff x="6009477" y="3202870"/>
            <a:chExt cx="1255395" cy="431165"/>
          </a:xfrm>
        </p:grpSpPr>
        <p:sp>
          <p:nvSpPr>
            <p:cNvPr id="14" name="object 14"/>
            <p:cNvSpPr/>
            <p:nvPr/>
          </p:nvSpPr>
          <p:spPr>
            <a:xfrm>
              <a:off x="6014557" y="3207950"/>
              <a:ext cx="1245235" cy="421005"/>
            </a:xfrm>
            <a:custGeom>
              <a:avLst/>
              <a:gdLst/>
              <a:ahLst/>
              <a:cxnLst/>
              <a:rect l="l" t="t" r="r" b="b"/>
              <a:pathLst>
                <a:path w="1245234" h="421004">
                  <a:moveTo>
                    <a:pt x="622570" y="0"/>
                  </a:moveTo>
                  <a:lnTo>
                    <a:pt x="554740" y="1234"/>
                  </a:lnTo>
                  <a:lnTo>
                    <a:pt x="489024" y="4853"/>
                  </a:lnTo>
                  <a:lnTo>
                    <a:pt x="425802" y="10729"/>
                  </a:lnTo>
                  <a:lnTo>
                    <a:pt x="365454" y="18732"/>
                  </a:lnTo>
                  <a:lnTo>
                    <a:pt x="308361" y="28736"/>
                  </a:lnTo>
                  <a:lnTo>
                    <a:pt x="254902" y="40612"/>
                  </a:lnTo>
                  <a:lnTo>
                    <a:pt x="205457" y="54233"/>
                  </a:lnTo>
                  <a:lnTo>
                    <a:pt x="160406" y="69469"/>
                  </a:lnTo>
                  <a:lnTo>
                    <a:pt x="120129" y="86194"/>
                  </a:lnTo>
                  <a:lnTo>
                    <a:pt x="85006" y="104279"/>
                  </a:lnTo>
                  <a:lnTo>
                    <a:pt x="31742" y="144017"/>
                  </a:lnTo>
                  <a:lnTo>
                    <a:pt x="3653" y="187661"/>
                  </a:lnTo>
                  <a:lnTo>
                    <a:pt x="0" y="210627"/>
                  </a:lnTo>
                  <a:lnTo>
                    <a:pt x="3653" y="233551"/>
                  </a:lnTo>
                  <a:lnTo>
                    <a:pt x="31742" y="277124"/>
                  </a:lnTo>
                  <a:lnTo>
                    <a:pt x="85006" y="316809"/>
                  </a:lnTo>
                  <a:lnTo>
                    <a:pt x="120129" y="334874"/>
                  </a:lnTo>
                  <a:lnTo>
                    <a:pt x="160406" y="351581"/>
                  </a:lnTo>
                  <a:lnTo>
                    <a:pt x="205457" y="366803"/>
                  </a:lnTo>
                  <a:lnTo>
                    <a:pt x="254902" y="380412"/>
                  </a:lnTo>
                  <a:lnTo>
                    <a:pt x="308361" y="392279"/>
                  </a:lnTo>
                  <a:lnTo>
                    <a:pt x="365454" y="402276"/>
                  </a:lnTo>
                  <a:lnTo>
                    <a:pt x="425802" y="410275"/>
                  </a:lnTo>
                  <a:lnTo>
                    <a:pt x="489024" y="416147"/>
                  </a:lnTo>
                  <a:lnTo>
                    <a:pt x="554740" y="419765"/>
                  </a:lnTo>
                  <a:lnTo>
                    <a:pt x="622570" y="420999"/>
                  </a:lnTo>
                  <a:lnTo>
                    <a:pt x="690395" y="419765"/>
                  </a:lnTo>
                  <a:lnTo>
                    <a:pt x="756106" y="416147"/>
                  </a:lnTo>
                  <a:lnTo>
                    <a:pt x="819323" y="410275"/>
                  </a:lnTo>
                  <a:lnTo>
                    <a:pt x="879667" y="402276"/>
                  </a:lnTo>
                  <a:lnTo>
                    <a:pt x="936757" y="392279"/>
                  </a:lnTo>
                  <a:lnTo>
                    <a:pt x="990214" y="380412"/>
                  </a:lnTo>
                  <a:lnTo>
                    <a:pt x="1039657" y="366803"/>
                  </a:lnTo>
                  <a:lnTo>
                    <a:pt x="1084706" y="351581"/>
                  </a:lnTo>
                  <a:lnTo>
                    <a:pt x="1124982" y="334874"/>
                  </a:lnTo>
                  <a:lnTo>
                    <a:pt x="1160104" y="316809"/>
                  </a:lnTo>
                  <a:lnTo>
                    <a:pt x="1213367" y="277124"/>
                  </a:lnTo>
                  <a:lnTo>
                    <a:pt x="1241455" y="233551"/>
                  </a:lnTo>
                  <a:lnTo>
                    <a:pt x="1245109" y="210627"/>
                  </a:lnTo>
                  <a:lnTo>
                    <a:pt x="1241455" y="187661"/>
                  </a:lnTo>
                  <a:lnTo>
                    <a:pt x="1213367" y="144017"/>
                  </a:lnTo>
                  <a:lnTo>
                    <a:pt x="1160104" y="104279"/>
                  </a:lnTo>
                  <a:lnTo>
                    <a:pt x="1124982" y="86194"/>
                  </a:lnTo>
                  <a:lnTo>
                    <a:pt x="1084706" y="69469"/>
                  </a:lnTo>
                  <a:lnTo>
                    <a:pt x="1039657" y="54233"/>
                  </a:lnTo>
                  <a:lnTo>
                    <a:pt x="990214" y="40612"/>
                  </a:lnTo>
                  <a:lnTo>
                    <a:pt x="936757" y="28736"/>
                  </a:lnTo>
                  <a:lnTo>
                    <a:pt x="879667" y="18732"/>
                  </a:lnTo>
                  <a:lnTo>
                    <a:pt x="819323" y="10729"/>
                  </a:lnTo>
                  <a:lnTo>
                    <a:pt x="756106" y="4853"/>
                  </a:lnTo>
                  <a:lnTo>
                    <a:pt x="690395" y="1234"/>
                  </a:lnTo>
                  <a:lnTo>
                    <a:pt x="6225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4557" y="3207950"/>
              <a:ext cx="1245235" cy="421005"/>
            </a:xfrm>
            <a:custGeom>
              <a:avLst/>
              <a:gdLst/>
              <a:ahLst/>
              <a:cxnLst/>
              <a:rect l="l" t="t" r="r" b="b"/>
              <a:pathLst>
                <a:path w="1245234" h="421004">
                  <a:moveTo>
                    <a:pt x="1245109" y="210627"/>
                  </a:moveTo>
                  <a:lnTo>
                    <a:pt x="1241455" y="233551"/>
                  </a:lnTo>
                  <a:lnTo>
                    <a:pt x="1230748" y="255759"/>
                  </a:lnTo>
                  <a:lnTo>
                    <a:pt x="1189692" y="297517"/>
                  </a:lnTo>
                  <a:lnTo>
                    <a:pt x="1124982" y="334874"/>
                  </a:lnTo>
                  <a:lnTo>
                    <a:pt x="1084706" y="351581"/>
                  </a:lnTo>
                  <a:lnTo>
                    <a:pt x="1039657" y="366803"/>
                  </a:lnTo>
                  <a:lnTo>
                    <a:pt x="990214" y="380412"/>
                  </a:lnTo>
                  <a:lnTo>
                    <a:pt x="936757" y="392279"/>
                  </a:lnTo>
                  <a:lnTo>
                    <a:pt x="879667" y="402276"/>
                  </a:lnTo>
                  <a:lnTo>
                    <a:pt x="819323" y="410275"/>
                  </a:lnTo>
                  <a:lnTo>
                    <a:pt x="756106" y="416147"/>
                  </a:lnTo>
                  <a:lnTo>
                    <a:pt x="690395" y="419765"/>
                  </a:lnTo>
                  <a:lnTo>
                    <a:pt x="622570" y="420999"/>
                  </a:lnTo>
                  <a:lnTo>
                    <a:pt x="554740" y="419765"/>
                  </a:lnTo>
                  <a:lnTo>
                    <a:pt x="489024" y="416147"/>
                  </a:lnTo>
                  <a:lnTo>
                    <a:pt x="425802" y="410275"/>
                  </a:lnTo>
                  <a:lnTo>
                    <a:pt x="365454" y="402276"/>
                  </a:lnTo>
                  <a:lnTo>
                    <a:pt x="308361" y="392279"/>
                  </a:lnTo>
                  <a:lnTo>
                    <a:pt x="254902" y="380412"/>
                  </a:lnTo>
                  <a:lnTo>
                    <a:pt x="205457" y="366803"/>
                  </a:lnTo>
                  <a:lnTo>
                    <a:pt x="160406" y="351581"/>
                  </a:lnTo>
                  <a:lnTo>
                    <a:pt x="120129" y="334874"/>
                  </a:lnTo>
                  <a:lnTo>
                    <a:pt x="85006" y="316809"/>
                  </a:lnTo>
                  <a:lnTo>
                    <a:pt x="31742" y="277124"/>
                  </a:lnTo>
                  <a:lnTo>
                    <a:pt x="3653" y="233551"/>
                  </a:lnTo>
                  <a:lnTo>
                    <a:pt x="0" y="210627"/>
                  </a:lnTo>
                  <a:lnTo>
                    <a:pt x="3653" y="187661"/>
                  </a:lnTo>
                  <a:lnTo>
                    <a:pt x="31742" y="144017"/>
                  </a:lnTo>
                  <a:lnTo>
                    <a:pt x="85006" y="104279"/>
                  </a:lnTo>
                  <a:lnTo>
                    <a:pt x="120129" y="86194"/>
                  </a:lnTo>
                  <a:lnTo>
                    <a:pt x="160406" y="69469"/>
                  </a:lnTo>
                  <a:lnTo>
                    <a:pt x="205457" y="54233"/>
                  </a:lnTo>
                  <a:lnTo>
                    <a:pt x="254902" y="40612"/>
                  </a:lnTo>
                  <a:lnTo>
                    <a:pt x="308361" y="28736"/>
                  </a:lnTo>
                  <a:lnTo>
                    <a:pt x="365454" y="18732"/>
                  </a:lnTo>
                  <a:lnTo>
                    <a:pt x="425802" y="10729"/>
                  </a:lnTo>
                  <a:lnTo>
                    <a:pt x="489024" y="4853"/>
                  </a:lnTo>
                  <a:lnTo>
                    <a:pt x="554740" y="1234"/>
                  </a:lnTo>
                  <a:lnTo>
                    <a:pt x="622570" y="0"/>
                  </a:lnTo>
                  <a:lnTo>
                    <a:pt x="690395" y="1234"/>
                  </a:lnTo>
                  <a:lnTo>
                    <a:pt x="756106" y="4853"/>
                  </a:lnTo>
                  <a:lnTo>
                    <a:pt x="819323" y="10729"/>
                  </a:lnTo>
                  <a:lnTo>
                    <a:pt x="879667" y="18732"/>
                  </a:lnTo>
                  <a:lnTo>
                    <a:pt x="936757" y="28736"/>
                  </a:lnTo>
                  <a:lnTo>
                    <a:pt x="990214" y="40612"/>
                  </a:lnTo>
                  <a:lnTo>
                    <a:pt x="1039657" y="54233"/>
                  </a:lnTo>
                  <a:lnTo>
                    <a:pt x="1084706" y="69469"/>
                  </a:lnTo>
                  <a:lnTo>
                    <a:pt x="1124982" y="86194"/>
                  </a:lnTo>
                  <a:lnTo>
                    <a:pt x="1160104" y="104279"/>
                  </a:lnTo>
                  <a:lnTo>
                    <a:pt x="1213367" y="144017"/>
                  </a:lnTo>
                  <a:lnTo>
                    <a:pt x="1241455" y="187661"/>
                  </a:lnTo>
                  <a:lnTo>
                    <a:pt x="1245109" y="210627"/>
                  </a:lnTo>
                  <a:close/>
                </a:path>
              </a:pathLst>
            </a:custGeom>
            <a:ln w="9570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70224" y="3262969"/>
            <a:ext cx="9436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Quicktime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853" y="3202870"/>
            <a:ext cx="1100455" cy="431165"/>
            <a:chOff x="7943853" y="3202870"/>
            <a:chExt cx="1100455" cy="431165"/>
          </a:xfrm>
        </p:grpSpPr>
        <p:sp>
          <p:nvSpPr>
            <p:cNvPr id="18" name="object 18"/>
            <p:cNvSpPr/>
            <p:nvPr/>
          </p:nvSpPr>
          <p:spPr>
            <a:xfrm>
              <a:off x="7948933" y="3207950"/>
              <a:ext cx="1090295" cy="421005"/>
            </a:xfrm>
            <a:custGeom>
              <a:avLst/>
              <a:gdLst/>
              <a:ahLst/>
              <a:cxnLst/>
              <a:rect l="l" t="t" r="r" b="b"/>
              <a:pathLst>
                <a:path w="1090295" h="421004">
                  <a:moveTo>
                    <a:pt x="545040" y="0"/>
                  </a:moveTo>
                  <a:lnTo>
                    <a:pt x="476673" y="1639"/>
                  </a:lnTo>
                  <a:lnTo>
                    <a:pt x="410839" y="6427"/>
                  </a:lnTo>
                  <a:lnTo>
                    <a:pt x="348051" y="14166"/>
                  </a:lnTo>
                  <a:lnTo>
                    <a:pt x="288817" y="24660"/>
                  </a:lnTo>
                  <a:lnTo>
                    <a:pt x="233650" y="37712"/>
                  </a:lnTo>
                  <a:lnTo>
                    <a:pt x="183060" y="53126"/>
                  </a:lnTo>
                  <a:lnTo>
                    <a:pt x="137558" y="70704"/>
                  </a:lnTo>
                  <a:lnTo>
                    <a:pt x="97655" y="90251"/>
                  </a:lnTo>
                  <a:lnTo>
                    <a:pt x="63861" y="111570"/>
                  </a:lnTo>
                  <a:lnTo>
                    <a:pt x="16646" y="158735"/>
                  </a:lnTo>
                  <a:lnTo>
                    <a:pt x="0" y="210627"/>
                  </a:lnTo>
                  <a:lnTo>
                    <a:pt x="4246" y="237017"/>
                  </a:lnTo>
                  <a:lnTo>
                    <a:pt x="36688" y="286665"/>
                  </a:lnTo>
                  <a:lnTo>
                    <a:pt x="97655" y="330821"/>
                  </a:lnTo>
                  <a:lnTo>
                    <a:pt x="137558" y="350347"/>
                  </a:lnTo>
                  <a:lnTo>
                    <a:pt x="183060" y="367909"/>
                  </a:lnTo>
                  <a:lnTo>
                    <a:pt x="233650" y="383310"/>
                  </a:lnTo>
                  <a:lnTo>
                    <a:pt x="288817" y="396352"/>
                  </a:lnTo>
                  <a:lnTo>
                    <a:pt x="348051" y="406840"/>
                  </a:lnTo>
                  <a:lnTo>
                    <a:pt x="410839" y="414575"/>
                  </a:lnTo>
                  <a:lnTo>
                    <a:pt x="476673" y="419360"/>
                  </a:lnTo>
                  <a:lnTo>
                    <a:pt x="545040" y="420999"/>
                  </a:lnTo>
                  <a:lnTo>
                    <a:pt x="613452" y="419360"/>
                  </a:lnTo>
                  <a:lnTo>
                    <a:pt x="679320" y="414575"/>
                  </a:lnTo>
                  <a:lnTo>
                    <a:pt x="742133" y="406840"/>
                  </a:lnTo>
                  <a:lnTo>
                    <a:pt x="801382" y="396352"/>
                  </a:lnTo>
                  <a:lnTo>
                    <a:pt x="856558" y="383310"/>
                  </a:lnTo>
                  <a:lnTo>
                    <a:pt x="907151" y="367909"/>
                  </a:lnTo>
                  <a:lnTo>
                    <a:pt x="952651" y="350347"/>
                  </a:lnTo>
                  <a:lnTo>
                    <a:pt x="992549" y="330821"/>
                  </a:lnTo>
                  <a:lnTo>
                    <a:pt x="1026336" y="309528"/>
                  </a:lnTo>
                  <a:lnTo>
                    <a:pt x="1073536" y="262429"/>
                  </a:lnTo>
                  <a:lnTo>
                    <a:pt x="1090175" y="210627"/>
                  </a:lnTo>
                  <a:lnTo>
                    <a:pt x="1085930" y="184188"/>
                  </a:lnTo>
                  <a:lnTo>
                    <a:pt x="1053501" y="134463"/>
                  </a:lnTo>
                  <a:lnTo>
                    <a:pt x="992549" y="90251"/>
                  </a:lnTo>
                  <a:lnTo>
                    <a:pt x="952651" y="70704"/>
                  </a:lnTo>
                  <a:lnTo>
                    <a:pt x="907151" y="53126"/>
                  </a:lnTo>
                  <a:lnTo>
                    <a:pt x="856558" y="37712"/>
                  </a:lnTo>
                  <a:lnTo>
                    <a:pt x="801382" y="24660"/>
                  </a:lnTo>
                  <a:lnTo>
                    <a:pt x="742133" y="14166"/>
                  </a:lnTo>
                  <a:lnTo>
                    <a:pt x="679320" y="6427"/>
                  </a:lnTo>
                  <a:lnTo>
                    <a:pt x="613452" y="1639"/>
                  </a:lnTo>
                  <a:lnTo>
                    <a:pt x="5450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48933" y="3207950"/>
              <a:ext cx="1090295" cy="421005"/>
            </a:xfrm>
            <a:custGeom>
              <a:avLst/>
              <a:gdLst/>
              <a:ahLst/>
              <a:cxnLst/>
              <a:rect l="l" t="t" r="r" b="b"/>
              <a:pathLst>
                <a:path w="1090295" h="421004">
                  <a:moveTo>
                    <a:pt x="1090175" y="210627"/>
                  </a:moveTo>
                  <a:lnTo>
                    <a:pt x="1085930" y="237017"/>
                  </a:lnTo>
                  <a:lnTo>
                    <a:pt x="1073536" y="262429"/>
                  </a:lnTo>
                  <a:lnTo>
                    <a:pt x="1026336" y="309528"/>
                  </a:lnTo>
                  <a:lnTo>
                    <a:pt x="992549" y="330821"/>
                  </a:lnTo>
                  <a:lnTo>
                    <a:pt x="952651" y="350347"/>
                  </a:lnTo>
                  <a:lnTo>
                    <a:pt x="907151" y="367909"/>
                  </a:lnTo>
                  <a:lnTo>
                    <a:pt x="856558" y="383310"/>
                  </a:lnTo>
                  <a:lnTo>
                    <a:pt x="801382" y="396352"/>
                  </a:lnTo>
                  <a:lnTo>
                    <a:pt x="742133" y="406840"/>
                  </a:lnTo>
                  <a:lnTo>
                    <a:pt x="679320" y="414575"/>
                  </a:lnTo>
                  <a:lnTo>
                    <a:pt x="613452" y="419360"/>
                  </a:lnTo>
                  <a:lnTo>
                    <a:pt x="545040" y="420999"/>
                  </a:lnTo>
                  <a:lnTo>
                    <a:pt x="476673" y="419360"/>
                  </a:lnTo>
                  <a:lnTo>
                    <a:pt x="410839" y="414575"/>
                  </a:lnTo>
                  <a:lnTo>
                    <a:pt x="348051" y="406840"/>
                  </a:lnTo>
                  <a:lnTo>
                    <a:pt x="288817" y="396352"/>
                  </a:lnTo>
                  <a:lnTo>
                    <a:pt x="233650" y="383310"/>
                  </a:lnTo>
                  <a:lnTo>
                    <a:pt x="183060" y="367909"/>
                  </a:lnTo>
                  <a:lnTo>
                    <a:pt x="137558" y="350347"/>
                  </a:lnTo>
                  <a:lnTo>
                    <a:pt x="97655" y="330821"/>
                  </a:lnTo>
                  <a:lnTo>
                    <a:pt x="63861" y="309528"/>
                  </a:lnTo>
                  <a:lnTo>
                    <a:pt x="16646" y="262429"/>
                  </a:lnTo>
                  <a:lnTo>
                    <a:pt x="0" y="210627"/>
                  </a:lnTo>
                  <a:lnTo>
                    <a:pt x="4246" y="184188"/>
                  </a:lnTo>
                  <a:lnTo>
                    <a:pt x="36688" y="134463"/>
                  </a:lnTo>
                  <a:lnTo>
                    <a:pt x="97655" y="90251"/>
                  </a:lnTo>
                  <a:lnTo>
                    <a:pt x="137558" y="70704"/>
                  </a:lnTo>
                  <a:lnTo>
                    <a:pt x="183060" y="53126"/>
                  </a:lnTo>
                  <a:lnTo>
                    <a:pt x="233650" y="37712"/>
                  </a:lnTo>
                  <a:lnTo>
                    <a:pt x="288817" y="24660"/>
                  </a:lnTo>
                  <a:lnTo>
                    <a:pt x="348051" y="14166"/>
                  </a:lnTo>
                  <a:lnTo>
                    <a:pt x="410839" y="6427"/>
                  </a:lnTo>
                  <a:lnTo>
                    <a:pt x="476673" y="1639"/>
                  </a:lnTo>
                  <a:lnTo>
                    <a:pt x="545040" y="0"/>
                  </a:lnTo>
                  <a:lnTo>
                    <a:pt x="613452" y="1639"/>
                  </a:lnTo>
                  <a:lnTo>
                    <a:pt x="679320" y="6427"/>
                  </a:lnTo>
                  <a:lnTo>
                    <a:pt x="742133" y="14166"/>
                  </a:lnTo>
                  <a:lnTo>
                    <a:pt x="801382" y="24660"/>
                  </a:lnTo>
                  <a:lnTo>
                    <a:pt x="856558" y="37712"/>
                  </a:lnTo>
                  <a:lnTo>
                    <a:pt x="907151" y="53126"/>
                  </a:lnTo>
                  <a:lnTo>
                    <a:pt x="952651" y="70704"/>
                  </a:lnTo>
                  <a:lnTo>
                    <a:pt x="992549" y="90251"/>
                  </a:lnTo>
                  <a:lnTo>
                    <a:pt x="1026336" y="111570"/>
                  </a:lnTo>
                  <a:lnTo>
                    <a:pt x="1073536" y="158735"/>
                  </a:lnTo>
                  <a:lnTo>
                    <a:pt x="1090175" y="210627"/>
                  </a:lnTo>
                  <a:close/>
                </a:path>
              </a:pathLst>
            </a:custGeom>
            <a:ln w="9570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80693" y="3272941"/>
            <a:ext cx="44323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BSD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1797" y="3643363"/>
            <a:ext cx="19685" cy="354330"/>
          </a:xfrm>
          <a:custGeom>
            <a:avLst/>
            <a:gdLst/>
            <a:ahLst/>
            <a:cxnLst/>
            <a:rect l="l" t="t" r="r" b="b"/>
            <a:pathLst>
              <a:path w="19684" h="354329">
                <a:moveTo>
                  <a:pt x="19113" y="318439"/>
                </a:moveTo>
                <a:lnTo>
                  <a:pt x="0" y="318439"/>
                </a:lnTo>
                <a:lnTo>
                  <a:pt x="0" y="354088"/>
                </a:lnTo>
                <a:lnTo>
                  <a:pt x="19113" y="354088"/>
                </a:lnTo>
                <a:lnTo>
                  <a:pt x="19113" y="318439"/>
                </a:lnTo>
                <a:close/>
              </a:path>
              <a:path w="19684" h="354329">
                <a:moveTo>
                  <a:pt x="19113" y="254838"/>
                </a:moveTo>
                <a:lnTo>
                  <a:pt x="0" y="254838"/>
                </a:lnTo>
                <a:lnTo>
                  <a:pt x="0" y="290271"/>
                </a:lnTo>
                <a:lnTo>
                  <a:pt x="19113" y="290271"/>
                </a:lnTo>
                <a:lnTo>
                  <a:pt x="19113" y="254838"/>
                </a:lnTo>
                <a:close/>
              </a:path>
              <a:path w="19684" h="354329">
                <a:moveTo>
                  <a:pt x="19113" y="191249"/>
                </a:moveTo>
                <a:lnTo>
                  <a:pt x="0" y="191249"/>
                </a:lnTo>
                <a:lnTo>
                  <a:pt x="0" y="226898"/>
                </a:lnTo>
                <a:lnTo>
                  <a:pt x="19113" y="226898"/>
                </a:lnTo>
                <a:lnTo>
                  <a:pt x="19113" y="191249"/>
                </a:lnTo>
                <a:close/>
              </a:path>
              <a:path w="19684" h="354329">
                <a:moveTo>
                  <a:pt x="19113" y="127177"/>
                </a:moveTo>
                <a:lnTo>
                  <a:pt x="0" y="127177"/>
                </a:lnTo>
                <a:lnTo>
                  <a:pt x="0" y="162763"/>
                </a:lnTo>
                <a:lnTo>
                  <a:pt x="19113" y="162763"/>
                </a:lnTo>
                <a:lnTo>
                  <a:pt x="19113" y="127177"/>
                </a:lnTo>
                <a:close/>
              </a:path>
              <a:path w="19684" h="354329">
                <a:moveTo>
                  <a:pt x="19113" y="63588"/>
                </a:moveTo>
                <a:lnTo>
                  <a:pt x="0" y="63588"/>
                </a:lnTo>
                <a:lnTo>
                  <a:pt x="0" y="98945"/>
                </a:lnTo>
                <a:lnTo>
                  <a:pt x="19113" y="98945"/>
                </a:lnTo>
                <a:lnTo>
                  <a:pt x="19113" y="63588"/>
                </a:lnTo>
                <a:close/>
              </a:path>
              <a:path w="19684" h="354329">
                <a:moveTo>
                  <a:pt x="19113" y="0"/>
                </a:moveTo>
                <a:lnTo>
                  <a:pt x="0" y="0"/>
                </a:lnTo>
                <a:lnTo>
                  <a:pt x="0" y="35585"/>
                </a:lnTo>
                <a:lnTo>
                  <a:pt x="19113" y="35585"/>
                </a:lnTo>
                <a:lnTo>
                  <a:pt x="19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81797" y="4089526"/>
            <a:ext cx="19685" cy="290830"/>
          </a:xfrm>
          <a:custGeom>
            <a:avLst/>
            <a:gdLst/>
            <a:ahLst/>
            <a:cxnLst/>
            <a:rect l="l" t="t" r="r" b="b"/>
            <a:pathLst>
              <a:path w="19684" h="290829">
                <a:moveTo>
                  <a:pt x="19113" y="254812"/>
                </a:moveTo>
                <a:lnTo>
                  <a:pt x="0" y="254812"/>
                </a:lnTo>
                <a:lnTo>
                  <a:pt x="0" y="290499"/>
                </a:lnTo>
                <a:lnTo>
                  <a:pt x="19113" y="290499"/>
                </a:lnTo>
                <a:lnTo>
                  <a:pt x="19113" y="254812"/>
                </a:lnTo>
                <a:close/>
              </a:path>
              <a:path w="19684" h="290829">
                <a:moveTo>
                  <a:pt x="19113" y="191223"/>
                </a:moveTo>
                <a:lnTo>
                  <a:pt x="0" y="191223"/>
                </a:lnTo>
                <a:lnTo>
                  <a:pt x="0" y="226593"/>
                </a:lnTo>
                <a:lnTo>
                  <a:pt x="19113" y="226593"/>
                </a:lnTo>
                <a:lnTo>
                  <a:pt x="19113" y="191223"/>
                </a:lnTo>
                <a:close/>
              </a:path>
              <a:path w="19684" h="290829">
                <a:moveTo>
                  <a:pt x="19113" y="127635"/>
                </a:moveTo>
                <a:lnTo>
                  <a:pt x="0" y="127635"/>
                </a:lnTo>
                <a:lnTo>
                  <a:pt x="0" y="163245"/>
                </a:lnTo>
                <a:lnTo>
                  <a:pt x="19113" y="163245"/>
                </a:lnTo>
                <a:lnTo>
                  <a:pt x="19113" y="127635"/>
                </a:lnTo>
                <a:close/>
              </a:path>
              <a:path w="19684" h="290829">
                <a:moveTo>
                  <a:pt x="19113" y="63588"/>
                </a:moveTo>
                <a:lnTo>
                  <a:pt x="0" y="63588"/>
                </a:lnTo>
                <a:lnTo>
                  <a:pt x="0" y="99174"/>
                </a:lnTo>
                <a:lnTo>
                  <a:pt x="19113" y="99174"/>
                </a:lnTo>
                <a:lnTo>
                  <a:pt x="19113" y="63588"/>
                </a:lnTo>
                <a:close/>
              </a:path>
              <a:path w="19684" h="290829">
                <a:moveTo>
                  <a:pt x="19113" y="0"/>
                </a:moveTo>
                <a:lnTo>
                  <a:pt x="0" y="0"/>
                </a:lnTo>
                <a:lnTo>
                  <a:pt x="0" y="35331"/>
                </a:lnTo>
                <a:lnTo>
                  <a:pt x="19113" y="35331"/>
                </a:lnTo>
                <a:lnTo>
                  <a:pt x="19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98469" y="4039490"/>
          <a:ext cx="7985759" cy="21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3725">
                <a:tc>
                  <a:txBody>
                    <a:bodyPr/>
                    <a:lstStyle/>
                    <a:p>
                      <a:pPr marL="69215">
                        <a:lnSpc>
                          <a:spcPts val="190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1650" spc="-5" dirty="0">
                          <a:latin typeface="Arial"/>
                          <a:cs typeface="Arial"/>
                        </a:rPr>
                        <a:t> environment</a:t>
                      </a:r>
                      <a:endParaRPr sz="16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2555" algn="ctr">
                        <a:lnSpc>
                          <a:spcPts val="121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Mach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8090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4F0F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819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-5" dirty="0">
                          <a:latin typeface="Arial"/>
                          <a:cs typeface="Arial"/>
                        </a:rPr>
                        <a:t>BSD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8090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80909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17">
                <a:tc gridSpan="2"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16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kit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1650" spc="-5" dirty="0">
                          <a:latin typeface="Arial"/>
                          <a:cs typeface="Arial"/>
                        </a:rPr>
                        <a:t> extensions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493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Mac OS X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Structure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9007"/>
            <a:ext cx="8491220" cy="35369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Apple </a:t>
            </a:r>
            <a:r>
              <a:rPr sz="2400" b="1" dirty="0">
                <a:latin typeface="Times New Roman"/>
                <a:cs typeface="Times New Roman"/>
              </a:rPr>
              <a:t>mobile </a:t>
            </a:r>
            <a:r>
              <a:rPr sz="2400" b="1" spc="-5" dirty="0">
                <a:latin typeface="Times New Roman"/>
                <a:cs typeface="Times New Roman"/>
              </a:rPr>
              <a:t>OS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i="1" spc="-5" dirty="0">
                <a:latin typeface="Times New Roman"/>
                <a:cs typeface="Times New Roman"/>
              </a:rPr>
              <a:t>iPhone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iPad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Structured </a:t>
            </a:r>
            <a:r>
              <a:rPr sz="2400" b="1" dirty="0">
                <a:latin typeface="Times New Roman"/>
                <a:cs typeface="Times New Roman"/>
              </a:rPr>
              <a:t>on Mac OS </a:t>
            </a:r>
            <a:r>
              <a:rPr sz="2400" b="1" spc="-5" dirty="0">
                <a:latin typeface="Times New Roman"/>
                <a:cs typeface="Times New Roman"/>
              </a:rPr>
              <a:t>X, added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Does not run OS X </a:t>
            </a:r>
            <a:r>
              <a:rPr sz="2400" b="1" dirty="0">
                <a:latin typeface="Times New Roman"/>
                <a:cs typeface="Times New Roman"/>
              </a:rPr>
              <a:t>applications natively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Also runs on different CPU </a:t>
            </a:r>
            <a:r>
              <a:rPr sz="2400" b="1" spc="-10" dirty="0">
                <a:latin typeface="Times New Roman"/>
                <a:cs typeface="Times New Roman"/>
              </a:rPr>
              <a:t>architecture </a:t>
            </a:r>
            <a:r>
              <a:rPr sz="2400" b="1" spc="-5" dirty="0">
                <a:latin typeface="Times New Roman"/>
                <a:cs typeface="Times New Roman"/>
              </a:rPr>
              <a:t>(ARM vs.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Intel)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Cocoa </a:t>
            </a:r>
            <a:r>
              <a:rPr sz="2400" b="1" spc="-45" dirty="0">
                <a:solidFill>
                  <a:srgbClr val="3366FF"/>
                </a:solidFill>
                <a:latin typeface="Times New Roman"/>
                <a:cs typeface="Times New Roman"/>
              </a:rPr>
              <a:t>Touch </a:t>
            </a:r>
            <a:r>
              <a:rPr sz="2400" b="1" dirty="0">
                <a:latin typeface="Times New Roman"/>
                <a:cs typeface="Times New Roman"/>
              </a:rPr>
              <a:t>Objective-C </a:t>
            </a:r>
            <a:r>
              <a:rPr sz="2400" b="1" spc="-5" dirty="0">
                <a:latin typeface="Times New Roman"/>
                <a:cs typeface="Times New Roman"/>
              </a:rPr>
              <a:t>API </a:t>
            </a:r>
            <a:r>
              <a:rPr sz="2400" b="1" dirty="0">
                <a:latin typeface="Times New Roman"/>
                <a:cs typeface="Times New Roman"/>
              </a:rPr>
              <a:t>for developing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apps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Media services </a:t>
            </a:r>
            <a:r>
              <a:rPr sz="2400" b="1" dirty="0">
                <a:latin typeface="Times New Roman"/>
                <a:cs typeface="Times New Roman"/>
              </a:rPr>
              <a:t>layer for </a:t>
            </a:r>
            <a:r>
              <a:rPr sz="2400" b="1" spc="-5" dirty="0">
                <a:latin typeface="Times New Roman"/>
                <a:cs typeface="Times New Roman"/>
              </a:rPr>
              <a:t>graphics, audio,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5" dirty="0">
                <a:solidFill>
                  <a:srgbClr val="3366FF"/>
                </a:solidFill>
                <a:latin typeface="Times New Roman"/>
                <a:cs typeface="Times New Roman"/>
              </a:rPr>
              <a:t>Core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services </a:t>
            </a:r>
            <a:r>
              <a:rPr sz="2400" b="1" spc="-10" dirty="0">
                <a:latin typeface="Times New Roman"/>
                <a:cs typeface="Times New Roman"/>
              </a:rPr>
              <a:t>provides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computing,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databases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Core </a:t>
            </a:r>
            <a:r>
              <a:rPr sz="2400" b="1" dirty="0">
                <a:latin typeface="Times New Roman"/>
                <a:cs typeface="Times New Roman"/>
              </a:rPr>
              <a:t>operating system, </a:t>
            </a:r>
            <a:r>
              <a:rPr sz="2400" b="1" spc="-5" dirty="0">
                <a:latin typeface="Times New Roman"/>
                <a:cs typeface="Times New Roman"/>
              </a:rPr>
              <a:t>based on </a:t>
            </a:r>
            <a:r>
              <a:rPr sz="2400" b="1" dirty="0">
                <a:latin typeface="Times New Roman"/>
                <a:cs typeface="Times New Roman"/>
              </a:rPr>
              <a:t>Mac </a:t>
            </a:r>
            <a:r>
              <a:rPr sz="2400" b="1" spc="-5" dirty="0">
                <a:latin typeface="Times New Roman"/>
                <a:cs typeface="Times New Roman"/>
              </a:rPr>
              <a:t>OS X </a:t>
            </a:r>
            <a:r>
              <a:rPr sz="2400" b="1" dirty="0">
                <a:latin typeface="Times New Roman"/>
                <a:cs typeface="Times New Roman"/>
              </a:rPr>
              <a:t>kernel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927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33766" y="3632591"/>
            <a:ext cx="1952625" cy="2047875"/>
            <a:chOff x="9733766" y="3632591"/>
            <a:chExt cx="1952625" cy="2047875"/>
          </a:xfrm>
        </p:grpSpPr>
        <p:sp>
          <p:nvSpPr>
            <p:cNvPr id="5" name="object 5"/>
            <p:cNvSpPr/>
            <p:nvPr/>
          </p:nvSpPr>
          <p:spPr>
            <a:xfrm>
              <a:off x="9738962" y="3637788"/>
              <a:ext cx="1942464" cy="346710"/>
            </a:xfrm>
            <a:custGeom>
              <a:avLst/>
              <a:gdLst/>
              <a:ahLst/>
              <a:cxnLst/>
              <a:rect l="l" t="t" r="r" b="b"/>
              <a:pathLst>
                <a:path w="1942465" h="346710">
                  <a:moveTo>
                    <a:pt x="0" y="346469"/>
                  </a:moveTo>
                  <a:lnTo>
                    <a:pt x="1942180" y="346469"/>
                  </a:lnTo>
                  <a:lnTo>
                    <a:pt x="1942180" y="0"/>
                  </a:lnTo>
                  <a:lnTo>
                    <a:pt x="0" y="0"/>
                  </a:lnTo>
                  <a:lnTo>
                    <a:pt x="0" y="346469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8962" y="3637788"/>
              <a:ext cx="1942464" cy="346710"/>
            </a:xfrm>
            <a:custGeom>
              <a:avLst/>
              <a:gdLst/>
              <a:ahLst/>
              <a:cxnLst/>
              <a:rect l="l" t="t" r="r" b="b"/>
              <a:pathLst>
                <a:path w="1942465" h="346710">
                  <a:moveTo>
                    <a:pt x="1942180" y="346469"/>
                  </a:moveTo>
                  <a:lnTo>
                    <a:pt x="0" y="346469"/>
                  </a:lnTo>
                  <a:lnTo>
                    <a:pt x="0" y="0"/>
                  </a:lnTo>
                </a:path>
                <a:path w="1942465" h="346710">
                  <a:moveTo>
                    <a:pt x="1942180" y="0"/>
                  </a:moveTo>
                  <a:lnTo>
                    <a:pt x="1942180" y="346469"/>
                  </a:lnTo>
                </a:path>
              </a:pathLst>
            </a:custGeom>
            <a:ln w="1037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8962" y="4192139"/>
              <a:ext cx="1942464" cy="357505"/>
            </a:xfrm>
            <a:custGeom>
              <a:avLst/>
              <a:gdLst/>
              <a:ahLst/>
              <a:cxnLst/>
              <a:rect l="l" t="t" r="r" b="b"/>
              <a:pathLst>
                <a:path w="1942465" h="357504">
                  <a:moveTo>
                    <a:pt x="1942180" y="0"/>
                  </a:moveTo>
                  <a:lnTo>
                    <a:pt x="0" y="0"/>
                  </a:lnTo>
                  <a:lnTo>
                    <a:pt x="0" y="356879"/>
                  </a:lnTo>
                  <a:lnTo>
                    <a:pt x="1942180" y="356879"/>
                  </a:lnTo>
                  <a:lnTo>
                    <a:pt x="1942180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38962" y="4192139"/>
              <a:ext cx="1942464" cy="357505"/>
            </a:xfrm>
            <a:custGeom>
              <a:avLst/>
              <a:gdLst/>
              <a:ahLst/>
              <a:cxnLst/>
              <a:rect l="l" t="t" r="r" b="b"/>
              <a:pathLst>
                <a:path w="1942465" h="357504">
                  <a:moveTo>
                    <a:pt x="1942180" y="356879"/>
                  </a:moveTo>
                  <a:lnTo>
                    <a:pt x="0" y="356879"/>
                  </a:lnTo>
                  <a:lnTo>
                    <a:pt x="0" y="0"/>
                  </a:lnTo>
                  <a:lnTo>
                    <a:pt x="1942180" y="0"/>
                  </a:lnTo>
                  <a:lnTo>
                    <a:pt x="1942180" y="356879"/>
                  </a:lnTo>
                  <a:close/>
                </a:path>
              </a:pathLst>
            </a:custGeom>
            <a:ln w="1039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38962" y="4756900"/>
              <a:ext cx="1942464" cy="355600"/>
            </a:xfrm>
            <a:custGeom>
              <a:avLst/>
              <a:gdLst/>
              <a:ahLst/>
              <a:cxnLst/>
              <a:rect l="l" t="t" r="r" b="b"/>
              <a:pathLst>
                <a:path w="1942465" h="355600">
                  <a:moveTo>
                    <a:pt x="1942180" y="0"/>
                  </a:moveTo>
                  <a:lnTo>
                    <a:pt x="0" y="0"/>
                  </a:lnTo>
                  <a:lnTo>
                    <a:pt x="0" y="355125"/>
                  </a:lnTo>
                  <a:lnTo>
                    <a:pt x="1942180" y="355125"/>
                  </a:lnTo>
                  <a:lnTo>
                    <a:pt x="1942180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38962" y="4756900"/>
              <a:ext cx="1942464" cy="355600"/>
            </a:xfrm>
            <a:custGeom>
              <a:avLst/>
              <a:gdLst/>
              <a:ahLst/>
              <a:cxnLst/>
              <a:rect l="l" t="t" r="r" b="b"/>
              <a:pathLst>
                <a:path w="1942465" h="355600">
                  <a:moveTo>
                    <a:pt x="1942180" y="355125"/>
                  </a:moveTo>
                  <a:lnTo>
                    <a:pt x="0" y="355125"/>
                  </a:lnTo>
                  <a:lnTo>
                    <a:pt x="0" y="0"/>
                  </a:lnTo>
                  <a:lnTo>
                    <a:pt x="1942180" y="0"/>
                  </a:lnTo>
                  <a:lnTo>
                    <a:pt x="1942180" y="355125"/>
                  </a:lnTo>
                  <a:close/>
                </a:path>
              </a:pathLst>
            </a:custGeom>
            <a:ln w="1039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8962" y="5319906"/>
              <a:ext cx="1942464" cy="355600"/>
            </a:xfrm>
            <a:custGeom>
              <a:avLst/>
              <a:gdLst/>
              <a:ahLst/>
              <a:cxnLst/>
              <a:rect l="l" t="t" r="r" b="b"/>
              <a:pathLst>
                <a:path w="1942465" h="355600">
                  <a:moveTo>
                    <a:pt x="1942180" y="0"/>
                  </a:moveTo>
                  <a:lnTo>
                    <a:pt x="0" y="0"/>
                  </a:lnTo>
                  <a:lnTo>
                    <a:pt x="0" y="355142"/>
                  </a:lnTo>
                  <a:lnTo>
                    <a:pt x="1942180" y="355142"/>
                  </a:lnTo>
                  <a:lnTo>
                    <a:pt x="1942180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8962" y="5319906"/>
              <a:ext cx="1942464" cy="355600"/>
            </a:xfrm>
            <a:custGeom>
              <a:avLst/>
              <a:gdLst/>
              <a:ahLst/>
              <a:cxnLst/>
              <a:rect l="l" t="t" r="r" b="b"/>
              <a:pathLst>
                <a:path w="1942465" h="355600">
                  <a:moveTo>
                    <a:pt x="1942180" y="355142"/>
                  </a:moveTo>
                  <a:lnTo>
                    <a:pt x="0" y="355142"/>
                  </a:lnTo>
                  <a:lnTo>
                    <a:pt x="0" y="0"/>
                  </a:lnTo>
                  <a:lnTo>
                    <a:pt x="1942180" y="0"/>
                  </a:lnTo>
                  <a:lnTo>
                    <a:pt x="1942180" y="355142"/>
                  </a:lnTo>
                  <a:close/>
                </a:path>
              </a:pathLst>
            </a:custGeom>
            <a:ln w="1039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47" y="3720934"/>
              <a:ext cx="583565" cy="156210"/>
            </a:xfrm>
            <a:custGeom>
              <a:avLst/>
              <a:gdLst/>
              <a:ahLst/>
              <a:cxnLst/>
              <a:rect l="l" t="t" r="r" b="b"/>
              <a:pathLst>
                <a:path w="583565" h="156210">
                  <a:moveTo>
                    <a:pt x="131089" y="97015"/>
                  </a:moveTo>
                  <a:lnTo>
                    <a:pt x="112128" y="97015"/>
                  </a:lnTo>
                  <a:lnTo>
                    <a:pt x="104406" y="118135"/>
                  </a:lnTo>
                  <a:lnTo>
                    <a:pt x="93141" y="130797"/>
                  </a:lnTo>
                  <a:lnTo>
                    <a:pt x="80581" y="136969"/>
                  </a:lnTo>
                  <a:lnTo>
                    <a:pt x="68986" y="138595"/>
                  </a:lnTo>
                  <a:lnTo>
                    <a:pt x="46164" y="133718"/>
                  </a:lnTo>
                  <a:lnTo>
                    <a:pt x="31267" y="120408"/>
                  </a:lnTo>
                  <a:lnTo>
                    <a:pt x="23152" y="100609"/>
                  </a:lnTo>
                  <a:lnTo>
                    <a:pt x="20701" y="76250"/>
                  </a:lnTo>
                  <a:lnTo>
                    <a:pt x="24612" y="50965"/>
                  </a:lnTo>
                  <a:lnTo>
                    <a:pt x="35153" y="32499"/>
                  </a:lnTo>
                  <a:lnTo>
                    <a:pt x="50533" y="21183"/>
                  </a:lnTo>
                  <a:lnTo>
                    <a:pt x="68986" y="17335"/>
                  </a:lnTo>
                  <a:lnTo>
                    <a:pt x="80556" y="18554"/>
                  </a:lnTo>
                  <a:lnTo>
                    <a:pt x="92925" y="23177"/>
                  </a:lnTo>
                  <a:lnTo>
                    <a:pt x="103682" y="32689"/>
                  </a:lnTo>
                  <a:lnTo>
                    <a:pt x="110401" y="48526"/>
                  </a:lnTo>
                  <a:lnTo>
                    <a:pt x="129362" y="48526"/>
                  </a:lnTo>
                  <a:lnTo>
                    <a:pt x="124536" y="30708"/>
                  </a:lnTo>
                  <a:lnTo>
                    <a:pt x="112763" y="15163"/>
                  </a:lnTo>
                  <a:lnTo>
                    <a:pt x="94195" y="4178"/>
                  </a:lnTo>
                  <a:lnTo>
                    <a:pt x="68986" y="0"/>
                  </a:lnTo>
                  <a:lnTo>
                    <a:pt x="40017" y="5600"/>
                  </a:lnTo>
                  <a:lnTo>
                    <a:pt x="18326" y="21437"/>
                  </a:lnTo>
                  <a:lnTo>
                    <a:pt x="4711" y="46050"/>
                  </a:lnTo>
                  <a:lnTo>
                    <a:pt x="0" y="77978"/>
                  </a:lnTo>
                  <a:lnTo>
                    <a:pt x="5651" y="113538"/>
                  </a:lnTo>
                  <a:lnTo>
                    <a:pt x="20701" y="137731"/>
                  </a:lnTo>
                  <a:lnTo>
                    <a:pt x="42202" y="151536"/>
                  </a:lnTo>
                  <a:lnTo>
                    <a:pt x="67259" y="155930"/>
                  </a:lnTo>
                  <a:lnTo>
                    <a:pt x="80391" y="154762"/>
                  </a:lnTo>
                  <a:lnTo>
                    <a:pt x="99834" y="147916"/>
                  </a:lnTo>
                  <a:lnTo>
                    <a:pt x="118935" y="130340"/>
                  </a:lnTo>
                  <a:lnTo>
                    <a:pt x="131089" y="97015"/>
                  </a:lnTo>
                  <a:close/>
                </a:path>
                <a:path w="583565" h="156210">
                  <a:moveTo>
                    <a:pt x="248386" y="98755"/>
                  </a:moveTo>
                  <a:lnTo>
                    <a:pt x="245414" y="78130"/>
                  </a:lnTo>
                  <a:lnTo>
                    <a:pt x="236308" y="59791"/>
                  </a:lnTo>
                  <a:lnTo>
                    <a:pt x="233210" y="57175"/>
                  </a:lnTo>
                  <a:lnTo>
                    <a:pt x="229400" y="53962"/>
                  </a:lnTo>
                  <a:lnTo>
                    <a:pt x="229400" y="98755"/>
                  </a:lnTo>
                  <a:lnTo>
                    <a:pt x="228193" y="110832"/>
                  </a:lnTo>
                  <a:lnTo>
                    <a:pt x="223583" y="123875"/>
                  </a:lnTo>
                  <a:lnTo>
                    <a:pt x="214122" y="134315"/>
                  </a:lnTo>
                  <a:lnTo>
                    <a:pt x="198348" y="138595"/>
                  </a:lnTo>
                  <a:lnTo>
                    <a:pt x="182587" y="134315"/>
                  </a:lnTo>
                  <a:lnTo>
                    <a:pt x="173139" y="123875"/>
                  </a:lnTo>
                  <a:lnTo>
                    <a:pt x="168516" y="110832"/>
                  </a:lnTo>
                  <a:lnTo>
                    <a:pt x="167309" y="98755"/>
                  </a:lnTo>
                  <a:lnTo>
                    <a:pt x="168516" y="85686"/>
                  </a:lnTo>
                  <a:lnTo>
                    <a:pt x="173139" y="72123"/>
                  </a:lnTo>
                  <a:lnTo>
                    <a:pt x="182587" y="61480"/>
                  </a:lnTo>
                  <a:lnTo>
                    <a:pt x="198348" y="57175"/>
                  </a:lnTo>
                  <a:lnTo>
                    <a:pt x="214122" y="61480"/>
                  </a:lnTo>
                  <a:lnTo>
                    <a:pt x="223583" y="72123"/>
                  </a:lnTo>
                  <a:lnTo>
                    <a:pt x="228193" y="85686"/>
                  </a:lnTo>
                  <a:lnTo>
                    <a:pt x="229400" y="98755"/>
                  </a:lnTo>
                  <a:lnTo>
                    <a:pt x="229400" y="53962"/>
                  </a:lnTo>
                  <a:lnTo>
                    <a:pt x="220726" y="46634"/>
                  </a:lnTo>
                  <a:lnTo>
                    <a:pt x="198348" y="41592"/>
                  </a:lnTo>
                  <a:lnTo>
                    <a:pt x="175983" y="46634"/>
                  </a:lnTo>
                  <a:lnTo>
                    <a:pt x="160413" y="59791"/>
                  </a:lnTo>
                  <a:lnTo>
                    <a:pt x="151307" y="78130"/>
                  </a:lnTo>
                  <a:lnTo>
                    <a:pt x="148348" y="98755"/>
                  </a:lnTo>
                  <a:lnTo>
                    <a:pt x="151307" y="119380"/>
                  </a:lnTo>
                  <a:lnTo>
                    <a:pt x="160413" y="137731"/>
                  </a:lnTo>
                  <a:lnTo>
                    <a:pt x="175983" y="150888"/>
                  </a:lnTo>
                  <a:lnTo>
                    <a:pt x="198348" y="155930"/>
                  </a:lnTo>
                  <a:lnTo>
                    <a:pt x="220726" y="150888"/>
                  </a:lnTo>
                  <a:lnTo>
                    <a:pt x="235292" y="138595"/>
                  </a:lnTo>
                  <a:lnTo>
                    <a:pt x="236308" y="137731"/>
                  </a:lnTo>
                  <a:lnTo>
                    <a:pt x="245414" y="119380"/>
                  </a:lnTo>
                  <a:lnTo>
                    <a:pt x="248386" y="98755"/>
                  </a:lnTo>
                  <a:close/>
                </a:path>
                <a:path w="583565" h="156210">
                  <a:moveTo>
                    <a:pt x="353593" y="81432"/>
                  </a:moveTo>
                  <a:lnTo>
                    <a:pt x="350545" y="67170"/>
                  </a:lnTo>
                  <a:lnTo>
                    <a:pt x="343458" y="54368"/>
                  </a:lnTo>
                  <a:lnTo>
                    <a:pt x="331520" y="45135"/>
                  </a:lnTo>
                  <a:lnTo>
                    <a:pt x="313931" y="41592"/>
                  </a:lnTo>
                  <a:lnTo>
                    <a:pt x="290563" y="46164"/>
                  </a:lnTo>
                  <a:lnTo>
                    <a:pt x="274472" y="58699"/>
                  </a:lnTo>
                  <a:lnTo>
                    <a:pt x="265163" y="77393"/>
                  </a:lnTo>
                  <a:lnTo>
                    <a:pt x="262178" y="100482"/>
                  </a:lnTo>
                  <a:lnTo>
                    <a:pt x="265353" y="122301"/>
                  </a:lnTo>
                  <a:lnTo>
                    <a:pt x="274688" y="139903"/>
                  </a:lnTo>
                  <a:lnTo>
                    <a:pt x="289839" y="151650"/>
                  </a:lnTo>
                  <a:lnTo>
                    <a:pt x="310476" y="155930"/>
                  </a:lnTo>
                  <a:lnTo>
                    <a:pt x="330073" y="151866"/>
                  </a:lnTo>
                  <a:lnTo>
                    <a:pt x="343039" y="141630"/>
                  </a:lnTo>
                  <a:lnTo>
                    <a:pt x="350494" y="128155"/>
                  </a:lnTo>
                  <a:lnTo>
                    <a:pt x="353593" y="114350"/>
                  </a:lnTo>
                  <a:lnTo>
                    <a:pt x="336359" y="114350"/>
                  </a:lnTo>
                  <a:lnTo>
                    <a:pt x="332549" y="124993"/>
                  </a:lnTo>
                  <a:lnTo>
                    <a:pt x="326644" y="133197"/>
                  </a:lnTo>
                  <a:lnTo>
                    <a:pt x="319125" y="138480"/>
                  </a:lnTo>
                  <a:lnTo>
                    <a:pt x="310476" y="140347"/>
                  </a:lnTo>
                  <a:lnTo>
                    <a:pt x="295706" y="136283"/>
                  </a:lnTo>
                  <a:lnTo>
                    <a:pt x="286766" y="126047"/>
                  </a:lnTo>
                  <a:lnTo>
                    <a:pt x="282346" y="112560"/>
                  </a:lnTo>
                  <a:lnTo>
                    <a:pt x="281152" y="98755"/>
                  </a:lnTo>
                  <a:lnTo>
                    <a:pt x="282587" y="84226"/>
                  </a:lnTo>
                  <a:lnTo>
                    <a:pt x="287401" y="70827"/>
                  </a:lnTo>
                  <a:lnTo>
                    <a:pt x="296430" y="60998"/>
                  </a:lnTo>
                  <a:lnTo>
                    <a:pt x="310476" y="57175"/>
                  </a:lnTo>
                  <a:lnTo>
                    <a:pt x="320827" y="58775"/>
                  </a:lnTo>
                  <a:lnTo>
                    <a:pt x="328587" y="63461"/>
                  </a:lnTo>
                  <a:lnTo>
                    <a:pt x="333768" y="71069"/>
                  </a:lnTo>
                  <a:lnTo>
                    <a:pt x="336359" y="81432"/>
                  </a:lnTo>
                  <a:lnTo>
                    <a:pt x="353593" y="81432"/>
                  </a:lnTo>
                  <a:close/>
                </a:path>
                <a:path w="583565" h="156210">
                  <a:moveTo>
                    <a:pt x="465721" y="98755"/>
                  </a:moveTo>
                  <a:lnTo>
                    <a:pt x="462749" y="78130"/>
                  </a:lnTo>
                  <a:lnTo>
                    <a:pt x="453644" y="59791"/>
                  </a:lnTo>
                  <a:lnTo>
                    <a:pt x="450557" y="57175"/>
                  </a:lnTo>
                  <a:lnTo>
                    <a:pt x="446735" y="53962"/>
                  </a:lnTo>
                  <a:lnTo>
                    <a:pt x="446735" y="98755"/>
                  </a:lnTo>
                  <a:lnTo>
                    <a:pt x="445528" y="110832"/>
                  </a:lnTo>
                  <a:lnTo>
                    <a:pt x="440918" y="123875"/>
                  </a:lnTo>
                  <a:lnTo>
                    <a:pt x="431457" y="134315"/>
                  </a:lnTo>
                  <a:lnTo>
                    <a:pt x="415696" y="138595"/>
                  </a:lnTo>
                  <a:lnTo>
                    <a:pt x="399923" y="134315"/>
                  </a:lnTo>
                  <a:lnTo>
                    <a:pt x="390461" y="123875"/>
                  </a:lnTo>
                  <a:lnTo>
                    <a:pt x="385851" y="110832"/>
                  </a:lnTo>
                  <a:lnTo>
                    <a:pt x="384644" y="98755"/>
                  </a:lnTo>
                  <a:lnTo>
                    <a:pt x="385851" y="85686"/>
                  </a:lnTo>
                  <a:lnTo>
                    <a:pt x="390461" y="72123"/>
                  </a:lnTo>
                  <a:lnTo>
                    <a:pt x="399923" y="61480"/>
                  </a:lnTo>
                  <a:lnTo>
                    <a:pt x="415696" y="57175"/>
                  </a:lnTo>
                  <a:lnTo>
                    <a:pt x="431457" y="61480"/>
                  </a:lnTo>
                  <a:lnTo>
                    <a:pt x="440918" y="72123"/>
                  </a:lnTo>
                  <a:lnTo>
                    <a:pt x="445528" y="85686"/>
                  </a:lnTo>
                  <a:lnTo>
                    <a:pt x="446735" y="98755"/>
                  </a:lnTo>
                  <a:lnTo>
                    <a:pt x="446735" y="53962"/>
                  </a:lnTo>
                  <a:lnTo>
                    <a:pt x="438061" y="46634"/>
                  </a:lnTo>
                  <a:lnTo>
                    <a:pt x="415696" y="41592"/>
                  </a:lnTo>
                  <a:lnTo>
                    <a:pt x="394042" y="46634"/>
                  </a:lnTo>
                  <a:lnTo>
                    <a:pt x="378383" y="59791"/>
                  </a:lnTo>
                  <a:lnTo>
                    <a:pt x="368871" y="78130"/>
                  </a:lnTo>
                  <a:lnTo>
                    <a:pt x="365658" y="98755"/>
                  </a:lnTo>
                  <a:lnTo>
                    <a:pt x="368871" y="119380"/>
                  </a:lnTo>
                  <a:lnTo>
                    <a:pt x="378383" y="137731"/>
                  </a:lnTo>
                  <a:lnTo>
                    <a:pt x="394042" y="150888"/>
                  </a:lnTo>
                  <a:lnTo>
                    <a:pt x="415696" y="155930"/>
                  </a:lnTo>
                  <a:lnTo>
                    <a:pt x="438061" y="150888"/>
                  </a:lnTo>
                  <a:lnTo>
                    <a:pt x="452628" y="138595"/>
                  </a:lnTo>
                  <a:lnTo>
                    <a:pt x="453644" y="137731"/>
                  </a:lnTo>
                  <a:lnTo>
                    <a:pt x="462749" y="119380"/>
                  </a:lnTo>
                  <a:lnTo>
                    <a:pt x="465721" y="98755"/>
                  </a:lnTo>
                  <a:close/>
                </a:path>
                <a:path w="583565" h="156210">
                  <a:moveTo>
                    <a:pt x="582993" y="138595"/>
                  </a:moveTo>
                  <a:lnTo>
                    <a:pt x="581279" y="138595"/>
                  </a:lnTo>
                  <a:lnTo>
                    <a:pt x="579551" y="140347"/>
                  </a:lnTo>
                  <a:lnTo>
                    <a:pt x="572655" y="140347"/>
                  </a:lnTo>
                  <a:lnTo>
                    <a:pt x="570928" y="138595"/>
                  </a:lnTo>
                  <a:lnTo>
                    <a:pt x="570928" y="97015"/>
                  </a:lnTo>
                  <a:lnTo>
                    <a:pt x="570928" y="71056"/>
                  </a:lnTo>
                  <a:lnTo>
                    <a:pt x="566686" y="57175"/>
                  </a:lnTo>
                  <a:lnTo>
                    <a:pt x="565950" y="54749"/>
                  </a:lnTo>
                  <a:lnTo>
                    <a:pt x="554329" y="45923"/>
                  </a:lnTo>
                  <a:lnTo>
                    <a:pt x="541096" y="42303"/>
                  </a:lnTo>
                  <a:lnTo>
                    <a:pt x="531266" y="41592"/>
                  </a:lnTo>
                  <a:lnTo>
                    <a:pt x="513575" y="43624"/>
                  </a:lnTo>
                  <a:lnTo>
                    <a:pt x="499783" y="50038"/>
                  </a:lnTo>
                  <a:lnTo>
                    <a:pt x="490499" y="61328"/>
                  </a:lnTo>
                  <a:lnTo>
                    <a:pt x="486410" y="77978"/>
                  </a:lnTo>
                  <a:lnTo>
                    <a:pt x="503669" y="77978"/>
                  </a:lnTo>
                  <a:lnTo>
                    <a:pt x="505256" y="71056"/>
                  </a:lnTo>
                  <a:lnTo>
                    <a:pt x="508622" y="64325"/>
                  </a:lnTo>
                  <a:lnTo>
                    <a:pt x="515543" y="59207"/>
                  </a:lnTo>
                  <a:lnTo>
                    <a:pt x="527799" y="57175"/>
                  </a:lnTo>
                  <a:lnTo>
                    <a:pt x="539115" y="58178"/>
                  </a:lnTo>
                  <a:lnTo>
                    <a:pt x="547204" y="61290"/>
                  </a:lnTo>
                  <a:lnTo>
                    <a:pt x="552056" y="66687"/>
                  </a:lnTo>
                  <a:lnTo>
                    <a:pt x="553669" y="74510"/>
                  </a:lnTo>
                  <a:lnTo>
                    <a:pt x="553669" y="84899"/>
                  </a:lnTo>
                  <a:lnTo>
                    <a:pt x="553669" y="97015"/>
                  </a:lnTo>
                  <a:lnTo>
                    <a:pt x="553669" y="114350"/>
                  </a:lnTo>
                  <a:lnTo>
                    <a:pt x="550710" y="124993"/>
                  </a:lnTo>
                  <a:lnTo>
                    <a:pt x="542899" y="133197"/>
                  </a:lnTo>
                  <a:lnTo>
                    <a:pt x="531850" y="138480"/>
                  </a:lnTo>
                  <a:lnTo>
                    <a:pt x="519176" y="140347"/>
                  </a:lnTo>
                  <a:lnTo>
                    <a:pt x="511124" y="139065"/>
                  </a:lnTo>
                  <a:lnTo>
                    <a:pt x="505167" y="135356"/>
                  </a:lnTo>
                  <a:lnTo>
                    <a:pt x="501484" y="129374"/>
                  </a:lnTo>
                  <a:lnTo>
                    <a:pt x="500214" y="121285"/>
                  </a:lnTo>
                  <a:lnTo>
                    <a:pt x="502500" y="112979"/>
                  </a:lnTo>
                  <a:lnTo>
                    <a:pt x="508190" y="108077"/>
                  </a:lnTo>
                  <a:lnTo>
                    <a:pt x="515493" y="105448"/>
                  </a:lnTo>
                  <a:lnTo>
                    <a:pt x="522630" y="103949"/>
                  </a:lnTo>
                  <a:lnTo>
                    <a:pt x="536448" y="101650"/>
                  </a:lnTo>
                  <a:lnTo>
                    <a:pt x="545261" y="99834"/>
                  </a:lnTo>
                  <a:lnTo>
                    <a:pt x="550519" y="98348"/>
                  </a:lnTo>
                  <a:lnTo>
                    <a:pt x="553669" y="97015"/>
                  </a:lnTo>
                  <a:lnTo>
                    <a:pt x="553669" y="84899"/>
                  </a:lnTo>
                  <a:lnTo>
                    <a:pt x="548500" y="86626"/>
                  </a:lnTo>
                  <a:lnTo>
                    <a:pt x="543331" y="86626"/>
                  </a:lnTo>
                  <a:lnTo>
                    <a:pt x="496519" y="95504"/>
                  </a:lnTo>
                  <a:lnTo>
                    <a:pt x="481228" y="124739"/>
                  </a:lnTo>
                  <a:lnTo>
                    <a:pt x="483717" y="136931"/>
                  </a:lnTo>
                  <a:lnTo>
                    <a:pt x="490715" y="146837"/>
                  </a:lnTo>
                  <a:lnTo>
                    <a:pt x="501599" y="153492"/>
                  </a:lnTo>
                  <a:lnTo>
                    <a:pt x="515734" y="155930"/>
                  </a:lnTo>
                  <a:lnTo>
                    <a:pt x="529424" y="154190"/>
                  </a:lnTo>
                  <a:lnTo>
                    <a:pt x="539877" y="149860"/>
                  </a:lnTo>
                  <a:lnTo>
                    <a:pt x="547751" y="144233"/>
                  </a:lnTo>
                  <a:lnTo>
                    <a:pt x="551827" y="140347"/>
                  </a:lnTo>
                  <a:lnTo>
                    <a:pt x="553669" y="138595"/>
                  </a:lnTo>
                  <a:lnTo>
                    <a:pt x="555396" y="145542"/>
                  </a:lnTo>
                  <a:lnTo>
                    <a:pt x="557123" y="154190"/>
                  </a:lnTo>
                  <a:lnTo>
                    <a:pt x="577824" y="154190"/>
                  </a:lnTo>
                  <a:lnTo>
                    <a:pt x="579551" y="152463"/>
                  </a:lnTo>
                  <a:lnTo>
                    <a:pt x="582993" y="152463"/>
                  </a:lnTo>
                  <a:lnTo>
                    <a:pt x="582993" y="140347"/>
                  </a:lnTo>
                  <a:lnTo>
                    <a:pt x="582993" y="13859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49717" y="3724417"/>
              <a:ext cx="229403" cy="152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01551" y="3765988"/>
              <a:ext cx="86250" cy="110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08485" y="3724417"/>
              <a:ext cx="198355" cy="152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13222" y="4289155"/>
              <a:ext cx="141429" cy="147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78806" y="4289155"/>
              <a:ext cx="210420" cy="1507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15093" y="4289158"/>
              <a:ext cx="19050" cy="147320"/>
            </a:xfrm>
            <a:custGeom>
              <a:avLst/>
              <a:gdLst/>
              <a:ahLst/>
              <a:cxnLst/>
              <a:rect l="l" t="t" r="r" b="b"/>
              <a:pathLst>
                <a:path w="19050" h="147320">
                  <a:moveTo>
                    <a:pt x="18986" y="39839"/>
                  </a:moveTo>
                  <a:lnTo>
                    <a:pt x="0" y="39839"/>
                  </a:lnTo>
                  <a:lnTo>
                    <a:pt x="0" y="147243"/>
                  </a:lnTo>
                  <a:lnTo>
                    <a:pt x="18986" y="147243"/>
                  </a:lnTo>
                  <a:lnTo>
                    <a:pt x="18986" y="39839"/>
                  </a:lnTo>
                  <a:close/>
                </a:path>
                <a:path w="19050" h="147320">
                  <a:moveTo>
                    <a:pt x="18986" y="0"/>
                  </a:moveTo>
                  <a:lnTo>
                    <a:pt x="0" y="0"/>
                  </a:lnTo>
                  <a:lnTo>
                    <a:pt x="0" y="20802"/>
                  </a:lnTo>
                  <a:lnTo>
                    <a:pt x="18986" y="20802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54770" y="4325533"/>
              <a:ext cx="101763" cy="1143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30718" y="4283961"/>
              <a:ext cx="232850" cy="1559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89446" y="4289155"/>
              <a:ext cx="187990" cy="1472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98143" y="4325533"/>
              <a:ext cx="307012" cy="1143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64954" y="4848722"/>
              <a:ext cx="248386" cy="155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37494" y="4888563"/>
              <a:ext cx="158665" cy="114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72069" y="4848722"/>
              <a:ext cx="234574" cy="155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30797" y="4852184"/>
              <a:ext cx="187990" cy="1472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39494" y="4888562"/>
              <a:ext cx="308759" cy="1143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13341" y="5411729"/>
              <a:ext cx="246639" cy="1559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84134" y="5453305"/>
              <a:ext cx="158688" cy="11260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16985" y="5411729"/>
              <a:ext cx="281158" cy="1559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8688"/>
            <a:ext cx="10238740" cy="42513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Developed </a:t>
            </a:r>
            <a:r>
              <a:rPr sz="2200" b="1" dirty="0">
                <a:latin typeface="Times New Roman"/>
                <a:cs typeface="Times New Roman"/>
              </a:rPr>
              <a:t>by </a:t>
            </a:r>
            <a:r>
              <a:rPr sz="2200" b="1" spc="-5" dirty="0">
                <a:latin typeface="Times New Roman"/>
                <a:cs typeface="Times New Roman"/>
              </a:rPr>
              <a:t>Open Handset Alliance (mostly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Google)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Open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Source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Similar stack to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IOS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Based </a:t>
            </a:r>
            <a:r>
              <a:rPr sz="2200" b="1" dirty="0">
                <a:latin typeface="Times New Roman"/>
                <a:cs typeface="Times New Roman"/>
              </a:rPr>
              <a:t>on </a:t>
            </a:r>
            <a:r>
              <a:rPr sz="2200" b="1" spc="-5" dirty="0">
                <a:latin typeface="Times New Roman"/>
                <a:cs typeface="Times New Roman"/>
              </a:rPr>
              <a:t>Linux kernel but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modified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Provides process, </a:t>
            </a:r>
            <a:r>
              <a:rPr sz="2200" b="1" spc="-25" dirty="0">
                <a:latin typeface="Times New Roman"/>
                <a:cs typeface="Times New Roman"/>
              </a:rPr>
              <a:t>memory, </a:t>
            </a:r>
            <a:r>
              <a:rPr sz="2200" b="1" spc="-5" dirty="0">
                <a:latin typeface="Times New Roman"/>
                <a:cs typeface="Times New Roman"/>
              </a:rPr>
              <a:t>device-driver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Adds power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Runtime environment includes </a:t>
            </a:r>
            <a:r>
              <a:rPr sz="2200" b="1" spc="-15" dirty="0">
                <a:latin typeface="Times New Roman"/>
                <a:cs typeface="Times New Roman"/>
              </a:rPr>
              <a:t>core </a:t>
            </a:r>
            <a:r>
              <a:rPr sz="2200" b="1" spc="-5" dirty="0">
                <a:latin typeface="Times New Roman"/>
                <a:cs typeface="Times New Roman"/>
              </a:rPr>
              <a:t>set </a:t>
            </a:r>
            <a:r>
              <a:rPr sz="2200" b="1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libraries and Dalvik </a:t>
            </a:r>
            <a:r>
              <a:rPr sz="2200" b="1" dirty="0">
                <a:latin typeface="Times New Roman"/>
                <a:cs typeface="Times New Roman"/>
              </a:rPr>
              <a:t>virtual</a:t>
            </a:r>
            <a:r>
              <a:rPr sz="2200" b="1" spc="1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machine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Apps developed in </a:t>
            </a:r>
            <a:r>
              <a:rPr sz="2200" b="1" dirty="0">
                <a:latin typeface="Times New Roman"/>
                <a:cs typeface="Times New Roman"/>
              </a:rPr>
              <a:t>Java </a:t>
            </a:r>
            <a:r>
              <a:rPr sz="2200" b="1" spc="-5" dirty="0">
                <a:latin typeface="Times New Roman"/>
                <a:cs typeface="Times New Roman"/>
              </a:rPr>
              <a:t>plus </a:t>
            </a:r>
            <a:r>
              <a:rPr sz="2200" b="1" spc="-10" dirty="0">
                <a:latin typeface="Times New Roman"/>
                <a:cs typeface="Times New Roman"/>
              </a:rPr>
              <a:t>Android</a:t>
            </a:r>
            <a:r>
              <a:rPr sz="2200" b="1" spc="-254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API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795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Java class files compiled to </a:t>
            </a:r>
            <a:r>
              <a:rPr sz="2200" b="1" dirty="0">
                <a:latin typeface="Times New Roman"/>
                <a:cs typeface="Times New Roman"/>
              </a:rPr>
              <a:t>Java </a:t>
            </a:r>
            <a:r>
              <a:rPr sz="2200" b="1" spc="-5" dirty="0">
                <a:latin typeface="Times New Roman"/>
                <a:cs typeface="Times New Roman"/>
              </a:rPr>
              <a:t>bytecode then translated to executable than  runs in Dalvik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VM</a:t>
            </a:r>
            <a:endParaRPr sz="2200">
              <a:latin typeface="Times New Roman"/>
              <a:cs typeface="Times New Roman"/>
            </a:endParaRPr>
          </a:p>
          <a:p>
            <a:pPr marL="241300" marR="962025" indent="-228600">
              <a:lnSpc>
                <a:spcPct val="80000"/>
              </a:lnSpc>
              <a:spcBef>
                <a:spcPts val="7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Libraries include frameworks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b="1" spc="-5" dirty="0">
                <a:latin typeface="Times New Roman"/>
                <a:cs typeface="Times New Roman"/>
              </a:rPr>
              <a:t>web </a:t>
            </a:r>
            <a:r>
              <a:rPr sz="2200" b="1" spc="-10" dirty="0">
                <a:latin typeface="Times New Roman"/>
                <a:cs typeface="Times New Roman"/>
              </a:rPr>
              <a:t>browser </a:t>
            </a:r>
            <a:r>
              <a:rPr sz="2200" b="1" spc="-5" dirty="0">
                <a:latin typeface="Times New Roman"/>
                <a:cs typeface="Times New Roman"/>
              </a:rPr>
              <a:t>(webkit), </a:t>
            </a:r>
            <a:r>
              <a:rPr sz="2200" b="1" dirty="0">
                <a:latin typeface="Times New Roman"/>
                <a:cs typeface="Times New Roman"/>
              </a:rPr>
              <a:t>database </a:t>
            </a:r>
            <a:r>
              <a:rPr sz="2200" b="1" spc="-5" dirty="0">
                <a:latin typeface="Times New Roman"/>
                <a:cs typeface="Times New Roman"/>
              </a:rPr>
              <a:t>(SQLite),  multimedia, smaller libc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2036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And</a:t>
            </a:r>
            <a:r>
              <a:rPr spc="-8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oid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29" y="2071493"/>
            <a:ext cx="5476875" cy="541020"/>
          </a:xfrm>
          <a:prstGeom prst="rect">
            <a:avLst/>
          </a:prstGeom>
          <a:solidFill>
            <a:srgbClr val="D3EFF3"/>
          </a:solidFill>
          <a:ln w="10846">
            <a:solidFill>
              <a:srgbClr val="080909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R="109855" algn="ctr">
              <a:lnSpc>
                <a:spcPct val="100000"/>
              </a:lnSpc>
              <a:spcBef>
                <a:spcPts val="1305"/>
              </a:spcBef>
            </a:pPr>
            <a:r>
              <a:rPr sz="1400" dirty="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6629" y="2878198"/>
            <a:ext cx="5476875" cy="54165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R="55880" algn="ctr">
              <a:lnSpc>
                <a:spcPct val="100000"/>
              </a:lnSpc>
              <a:spcBef>
                <a:spcPts val="1280"/>
              </a:spcBef>
            </a:pP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Framework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4396" y="3730589"/>
            <a:ext cx="2004695" cy="1955800"/>
          </a:xfrm>
          <a:prstGeom prst="rect">
            <a:avLst/>
          </a:prstGeom>
          <a:solidFill>
            <a:srgbClr val="D3EFF3"/>
          </a:solidFill>
          <a:ln w="10845">
            <a:solidFill>
              <a:srgbClr val="08090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375"/>
              </a:spcBef>
            </a:pPr>
            <a:r>
              <a:rPr sz="1400" spc="5" dirty="0">
                <a:latin typeface="Arial"/>
                <a:cs typeface="Arial"/>
              </a:rPr>
              <a:t>Android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runtime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6162" y="4151514"/>
            <a:ext cx="1557020" cy="32194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290"/>
              </a:spcBef>
            </a:pPr>
            <a:r>
              <a:rPr sz="1400" spc="5" dirty="0">
                <a:latin typeface="Arial"/>
                <a:cs typeface="Arial"/>
              </a:rPr>
              <a:t>Core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Libraries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162" y="4670912"/>
            <a:ext cx="1557020" cy="64706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67640" marR="174625" indent="358775">
              <a:lnSpc>
                <a:spcPct val="101000"/>
              </a:lnSpc>
              <a:spcBef>
                <a:spcPts val="570"/>
              </a:spcBef>
            </a:pPr>
            <a:r>
              <a:rPr sz="1400" spc="5" dirty="0">
                <a:latin typeface="Arial"/>
                <a:cs typeface="Arial"/>
              </a:rPr>
              <a:t>Dalvik  </a:t>
            </a:r>
            <a:r>
              <a:rPr sz="1400" dirty="0">
                <a:latin typeface="Arial"/>
                <a:cs typeface="Arial"/>
              </a:rPr>
              <a:t>virtual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6629" y="3730589"/>
            <a:ext cx="3084830" cy="1955800"/>
          </a:xfrm>
          <a:prstGeom prst="rect">
            <a:avLst/>
          </a:prstGeom>
          <a:solidFill>
            <a:srgbClr val="D3EFF3"/>
          </a:solidFill>
          <a:ln w="10845">
            <a:solidFill>
              <a:srgbClr val="08090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Arial"/>
                <a:cs typeface="Arial"/>
              </a:rPr>
              <a:t>Libraries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6629" y="5874621"/>
            <a:ext cx="5476875" cy="541020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180"/>
              </a:spcBef>
            </a:pPr>
            <a:r>
              <a:rPr sz="1400" spc="5" dirty="0">
                <a:latin typeface="Arial"/>
                <a:cs typeface="Arial"/>
              </a:rPr>
              <a:t>Linux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kernel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2450" y="4151514"/>
            <a:ext cx="906780" cy="32194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90"/>
              </a:spcBef>
            </a:pPr>
            <a:r>
              <a:rPr sz="1400" spc="5" dirty="0">
                <a:latin typeface="Arial"/>
                <a:cs typeface="Arial"/>
              </a:rPr>
              <a:t>SQLite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2163" y="4151514"/>
            <a:ext cx="958850" cy="32194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90"/>
              </a:spcBef>
            </a:pPr>
            <a:r>
              <a:rPr sz="1400" spc="5" dirty="0">
                <a:latin typeface="Arial"/>
                <a:cs typeface="Arial"/>
              </a:rPr>
              <a:t>openGL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2450" y="4619137"/>
            <a:ext cx="906780" cy="483870"/>
          </a:xfrm>
          <a:prstGeom prst="rect">
            <a:avLst/>
          </a:prstGeom>
          <a:solidFill>
            <a:srgbClr val="D2D2D2"/>
          </a:solidFill>
          <a:ln w="10845">
            <a:solidFill>
              <a:srgbClr val="08090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1600" marR="88265" indent="59690">
              <a:lnSpc>
                <a:spcPct val="100899"/>
              </a:lnSpc>
              <a:spcBef>
                <a:spcPts val="165"/>
              </a:spcBef>
            </a:pPr>
            <a:r>
              <a:rPr sz="1400" spc="5" dirty="0">
                <a:latin typeface="Arial"/>
                <a:cs typeface="Arial"/>
              </a:rPr>
              <a:t>surface  manager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2450" y="5215406"/>
            <a:ext cx="906780" cy="32194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90"/>
              </a:spcBef>
            </a:pPr>
            <a:r>
              <a:rPr sz="1400" spc="5" dirty="0">
                <a:latin typeface="Arial"/>
                <a:cs typeface="Arial"/>
              </a:rPr>
              <a:t>webkit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2163" y="5215406"/>
            <a:ext cx="958850" cy="321945"/>
          </a:xfrm>
          <a:prstGeom prst="rect">
            <a:avLst/>
          </a:prstGeom>
          <a:solidFill>
            <a:srgbClr val="D2D2D2"/>
          </a:solidFill>
          <a:ln w="10846">
            <a:solidFill>
              <a:srgbClr val="08090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libc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2163" y="4619136"/>
            <a:ext cx="958850" cy="483870"/>
          </a:xfrm>
          <a:prstGeom prst="rect">
            <a:avLst/>
          </a:prstGeom>
          <a:solidFill>
            <a:srgbClr val="D2D2D2"/>
          </a:solidFill>
          <a:ln w="10845">
            <a:solidFill>
              <a:srgbClr val="08090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0325" marR="53340" indent="173990">
              <a:lnSpc>
                <a:spcPct val="100899"/>
              </a:lnSpc>
              <a:spcBef>
                <a:spcPts val="165"/>
              </a:spcBef>
            </a:pPr>
            <a:r>
              <a:rPr sz="1400" spc="5" dirty="0">
                <a:latin typeface="Arial"/>
                <a:cs typeface="Arial"/>
              </a:rPr>
              <a:t>media  framewo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5169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Android</a:t>
            </a:r>
            <a:r>
              <a:rPr spc="-29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Architecture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11782"/>
            <a:ext cx="10074910" cy="2586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420370" indent="-228600" algn="just">
              <a:lnSpc>
                <a:spcPct val="90100"/>
              </a:lnSpc>
              <a:spcBef>
                <a:spcPts val="38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 </a:t>
            </a:r>
            <a:r>
              <a:rPr sz="2400" b="1" i="1" dirty="0">
                <a:latin typeface="Times New Roman"/>
                <a:cs typeface="Times New Roman"/>
              </a:rPr>
              <a:t>virtual machine </a:t>
            </a:r>
            <a:r>
              <a:rPr sz="2400" b="1" dirty="0">
                <a:latin typeface="Times New Roman"/>
                <a:cs typeface="Times New Roman"/>
              </a:rPr>
              <a:t>takes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layered approach </a:t>
            </a:r>
            <a:r>
              <a:rPr sz="2400" b="1" dirty="0">
                <a:latin typeface="Times New Roman"/>
                <a:cs typeface="Times New Roman"/>
              </a:rPr>
              <a:t>to its logical conclusion. </a:t>
            </a:r>
            <a:r>
              <a:rPr sz="2400" b="1" spc="-5" dirty="0">
                <a:latin typeface="Times New Roman"/>
                <a:cs typeface="Times New Roman"/>
              </a:rPr>
              <a:t>It  treats </a:t>
            </a:r>
            <a:r>
              <a:rPr sz="2400" b="1" spc="-10" dirty="0">
                <a:latin typeface="Times New Roman"/>
                <a:cs typeface="Times New Roman"/>
              </a:rPr>
              <a:t>hardware </a:t>
            </a:r>
            <a:r>
              <a:rPr sz="2400" b="1" dirty="0">
                <a:latin typeface="Times New Roman"/>
                <a:cs typeface="Times New Roman"/>
              </a:rPr>
              <a:t>and the operating system kernel as though they </a:t>
            </a:r>
            <a:r>
              <a:rPr sz="2400" b="1" spc="-15" dirty="0">
                <a:latin typeface="Times New Roman"/>
                <a:cs typeface="Times New Roman"/>
              </a:rPr>
              <a:t>were </a:t>
            </a:r>
            <a:r>
              <a:rPr sz="2400" b="1" dirty="0">
                <a:latin typeface="Times New Roman"/>
                <a:cs typeface="Times New Roman"/>
              </a:rPr>
              <a:t>all  </a:t>
            </a:r>
            <a:r>
              <a:rPr sz="2400" b="1" spc="-10" dirty="0">
                <a:latin typeface="Times New Roman"/>
                <a:cs typeface="Times New Roman"/>
              </a:rPr>
              <a:t>hardware</a:t>
            </a:r>
            <a:endParaRPr sz="2400">
              <a:latin typeface="Times New Roman"/>
              <a:cs typeface="Times New Roman"/>
            </a:endParaRPr>
          </a:p>
          <a:p>
            <a:pPr marL="241300" marR="546100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virtual machine </a:t>
            </a:r>
            <a:r>
              <a:rPr sz="2400" b="1" spc="-10" dirty="0">
                <a:latin typeface="Times New Roman"/>
                <a:cs typeface="Times New Roman"/>
              </a:rPr>
              <a:t>provides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interface </a:t>
            </a:r>
            <a:r>
              <a:rPr sz="2400" b="1" i="1" dirty="0">
                <a:latin typeface="Times New Roman"/>
                <a:cs typeface="Times New Roman"/>
              </a:rPr>
              <a:t>identical </a:t>
            </a:r>
            <a:r>
              <a:rPr sz="2400" b="1" dirty="0">
                <a:latin typeface="Times New Roman"/>
                <a:cs typeface="Times New Roman"/>
              </a:rPr>
              <a:t>to the </a:t>
            </a:r>
            <a:r>
              <a:rPr sz="2400" b="1" spc="-5" dirty="0">
                <a:latin typeface="Times New Roman"/>
                <a:cs typeface="Times New Roman"/>
              </a:rPr>
              <a:t>underlying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bare  </a:t>
            </a:r>
            <a:r>
              <a:rPr sz="2400" b="1" spc="-10" dirty="0">
                <a:latin typeface="Times New Roman"/>
                <a:cs typeface="Times New Roman"/>
              </a:rPr>
              <a:t>hardware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54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The VM </a:t>
            </a:r>
            <a:r>
              <a:rPr sz="2400" b="1" spc="-5" dirty="0">
                <a:latin typeface="Times New Roman"/>
                <a:cs typeface="Times New Roman"/>
              </a:rPr>
              <a:t>creates </a:t>
            </a:r>
            <a:r>
              <a:rPr sz="2400" b="1" dirty="0">
                <a:latin typeface="Times New Roman"/>
                <a:cs typeface="Times New Roman"/>
              </a:rPr>
              <a:t>the illusion of multiple </a:t>
            </a:r>
            <a:r>
              <a:rPr sz="2400" b="1" spc="-5" dirty="0">
                <a:latin typeface="Times New Roman"/>
                <a:cs typeface="Times New Roman"/>
              </a:rPr>
              <a:t>processes, </a:t>
            </a:r>
            <a:r>
              <a:rPr sz="2400" b="1" dirty="0">
                <a:latin typeface="Times New Roman"/>
                <a:cs typeface="Times New Roman"/>
              </a:rPr>
              <a:t>each executing on its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own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b="1" spc="-5" dirty="0">
                <a:latin typeface="Times New Roman"/>
                <a:cs typeface="Times New Roman"/>
              </a:rPr>
              <a:t>processor with </a:t>
            </a:r>
            <a:r>
              <a:rPr sz="2400" b="1" dirty="0">
                <a:latin typeface="Times New Roman"/>
                <a:cs typeface="Times New Roman"/>
              </a:rPr>
              <a:t>its </a:t>
            </a:r>
            <a:r>
              <a:rPr sz="2400" b="1" spc="-10" dirty="0">
                <a:latin typeface="Times New Roman"/>
                <a:cs typeface="Times New Roman"/>
              </a:rPr>
              <a:t>own </a:t>
            </a:r>
            <a:r>
              <a:rPr sz="2400" b="1" dirty="0">
                <a:latin typeface="Times New Roman"/>
                <a:cs typeface="Times New Roman"/>
              </a:rPr>
              <a:t>(virtual)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4185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imes New Roman"/>
                <a:cs typeface="Times New Roman"/>
              </a:rPr>
              <a:t>Virtual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Machines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3613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System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3800" y="6264655"/>
            <a:ext cx="220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Non-virtual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6770" y="6264655"/>
            <a:ext cx="171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Virtual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3264" y="2014220"/>
            <a:ext cx="6248400" cy="4258310"/>
            <a:chOff x="2493264" y="2014220"/>
            <a:chExt cx="6248400" cy="4258310"/>
          </a:xfrm>
        </p:grpSpPr>
        <p:sp>
          <p:nvSpPr>
            <p:cNvPr id="6" name="object 6"/>
            <p:cNvSpPr/>
            <p:nvPr/>
          </p:nvSpPr>
          <p:spPr>
            <a:xfrm>
              <a:off x="2531364" y="2052827"/>
              <a:ext cx="6172199" cy="4181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3264" y="2014219"/>
              <a:ext cx="6248400" cy="4258310"/>
            </a:xfrm>
            <a:custGeom>
              <a:avLst/>
              <a:gdLst/>
              <a:ahLst/>
              <a:cxnLst/>
              <a:rect l="l" t="t" r="r" b="b"/>
              <a:pathLst>
                <a:path w="6248400" h="4258310">
                  <a:moveTo>
                    <a:pt x="62230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220210"/>
                  </a:lnTo>
                  <a:lnTo>
                    <a:pt x="25400" y="4232910"/>
                  </a:lnTo>
                  <a:lnTo>
                    <a:pt x="6223000" y="4232910"/>
                  </a:lnTo>
                  <a:lnTo>
                    <a:pt x="6223000" y="4220476"/>
                  </a:lnTo>
                  <a:lnTo>
                    <a:pt x="6223000" y="4220210"/>
                  </a:lnTo>
                  <a:lnTo>
                    <a:pt x="6223000" y="38608"/>
                  </a:lnTo>
                  <a:lnTo>
                    <a:pt x="6210300" y="38608"/>
                  </a:lnTo>
                  <a:lnTo>
                    <a:pt x="6210300" y="4220210"/>
                  </a:lnTo>
                  <a:lnTo>
                    <a:pt x="38100" y="4220210"/>
                  </a:lnTo>
                  <a:lnTo>
                    <a:pt x="38100" y="38100"/>
                  </a:lnTo>
                  <a:lnTo>
                    <a:pt x="6223000" y="38100"/>
                  </a:lnTo>
                  <a:lnTo>
                    <a:pt x="6223000" y="25400"/>
                  </a:lnTo>
                  <a:close/>
                </a:path>
                <a:path w="6248400" h="4258310">
                  <a:moveTo>
                    <a:pt x="6248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245610"/>
                  </a:lnTo>
                  <a:lnTo>
                    <a:pt x="0" y="4258310"/>
                  </a:lnTo>
                  <a:lnTo>
                    <a:pt x="6248400" y="4258310"/>
                  </a:lnTo>
                  <a:lnTo>
                    <a:pt x="6248400" y="4245876"/>
                  </a:lnTo>
                  <a:lnTo>
                    <a:pt x="6248400" y="4245610"/>
                  </a:lnTo>
                  <a:lnTo>
                    <a:pt x="6248400" y="13208"/>
                  </a:lnTo>
                  <a:lnTo>
                    <a:pt x="6235700" y="13208"/>
                  </a:lnTo>
                  <a:lnTo>
                    <a:pt x="6235700" y="4245610"/>
                  </a:lnTo>
                  <a:lnTo>
                    <a:pt x="12700" y="4245610"/>
                  </a:lnTo>
                  <a:lnTo>
                    <a:pt x="12700" y="12700"/>
                  </a:lnTo>
                  <a:lnTo>
                    <a:pt x="6248400" y="127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8688"/>
            <a:ext cx="9416415" cy="377859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How to </a:t>
            </a:r>
            <a:r>
              <a:rPr sz="2200" b="1" spc="-10" dirty="0">
                <a:latin typeface="Times New Roman"/>
                <a:cs typeface="Times New Roman"/>
              </a:rPr>
              <a:t>create </a:t>
            </a:r>
            <a:r>
              <a:rPr sz="2200" b="1" spc="-5" dirty="0">
                <a:latin typeface="Times New Roman"/>
                <a:cs typeface="Times New Roman"/>
              </a:rPr>
              <a:t>several VM when we </a:t>
            </a:r>
            <a:r>
              <a:rPr sz="2200" b="1" dirty="0">
                <a:latin typeface="Times New Roman"/>
                <a:cs typeface="Times New Roman"/>
              </a:rPr>
              <a:t>have </a:t>
            </a:r>
            <a:r>
              <a:rPr sz="2200" b="1" spc="-5" dirty="0">
                <a:latin typeface="Times New Roman"/>
                <a:cs typeface="Times New Roman"/>
              </a:rPr>
              <a:t>only one set </a:t>
            </a:r>
            <a:r>
              <a:rPr sz="2200" b="1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hardware</a:t>
            </a:r>
            <a:r>
              <a:rPr sz="2200" b="1" spc="9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resources?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Sharing </a:t>
            </a:r>
            <a:r>
              <a:rPr sz="2200" b="1" spc="-10" dirty="0">
                <a:latin typeface="Times New Roman"/>
                <a:cs typeface="Times New Roman"/>
              </a:rPr>
              <a:t>resources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CPU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Time-shared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scheduling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Printers/card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readers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dirty="0">
                <a:latin typeface="Times New Roman"/>
                <a:cs typeface="Times New Roman"/>
              </a:rPr>
              <a:t>Spooling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Memory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Virtual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memory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HD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Ha! Its not possible to </a:t>
            </a:r>
            <a:r>
              <a:rPr sz="2200" b="1" dirty="0">
                <a:latin typeface="Times New Roman"/>
                <a:cs typeface="Times New Roman"/>
              </a:rPr>
              <a:t>have </a:t>
            </a:r>
            <a:r>
              <a:rPr sz="2200" b="1" spc="-5" dirty="0">
                <a:latin typeface="Times New Roman"/>
                <a:cs typeface="Times New Roman"/>
              </a:rPr>
              <a:t>full HD for each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VM!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8468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imes New Roman"/>
                <a:cs typeface="Times New Roman"/>
              </a:rPr>
              <a:t>Virtual </a:t>
            </a:r>
            <a:r>
              <a:rPr dirty="0">
                <a:latin typeface="Times New Roman"/>
                <a:cs typeface="Times New Roman"/>
              </a:rPr>
              <a:t>Machines -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Implementation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427"/>
            <a:ext cx="7607300" cy="32810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latin typeface="Times New Roman"/>
                <a:cs typeface="Times New Roman"/>
              </a:rPr>
              <a:t>Advantage: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b="1" dirty="0">
                <a:latin typeface="Times New Roman"/>
                <a:cs typeface="Times New Roman"/>
              </a:rPr>
              <a:t>Complete </a:t>
            </a:r>
            <a:r>
              <a:rPr sz="2000" b="1" spc="-5" dirty="0">
                <a:latin typeface="Times New Roman"/>
                <a:cs typeface="Times New Roman"/>
              </a:rPr>
              <a:t>protection/isolation </a:t>
            </a:r>
            <a:r>
              <a:rPr sz="2000" b="1" dirty="0">
                <a:latin typeface="Times New Roman"/>
                <a:cs typeface="Times New Roman"/>
              </a:rPr>
              <a:t>of system </a:t>
            </a:r>
            <a:r>
              <a:rPr sz="2000" b="1" spc="-10" dirty="0">
                <a:latin typeface="Times New Roman"/>
                <a:cs typeface="Times New Roman"/>
              </a:rPr>
              <a:t>resources </a:t>
            </a:r>
            <a:r>
              <a:rPr sz="2000" b="1" dirty="0">
                <a:latin typeface="Times New Roman"/>
                <a:cs typeface="Times New Roman"/>
              </a:rPr>
              <a:t>between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VMs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484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b="1" dirty="0">
                <a:latin typeface="Times New Roman"/>
                <a:cs typeface="Times New Roman"/>
              </a:rPr>
              <a:t>Perfect vehicle for operating-systems </a:t>
            </a:r>
            <a:r>
              <a:rPr sz="2000" b="1" spc="-10" dirty="0">
                <a:latin typeface="Times New Roman"/>
                <a:cs typeface="Times New Roman"/>
              </a:rPr>
              <a:t>research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439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If the OS </a:t>
            </a:r>
            <a:r>
              <a:rPr sz="1800" b="1" dirty="0">
                <a:latin typeface="Times New Roman"/>
                <a:cs typeface="Times New Roman"/>
              </a:rPr>
              <a:t>you </a:t>
            </a:r>
            <a:r>
              <a:rPr sz="1800" b="1" spc="-15" dirty="0">
                <a:latin typeface="Times New Roman"/>
                <a:cs typeface="Times New Roman"/>
              </a:rPr>
              <a:t>are </a:t>
            </a:r>
            <a:r>
              <a:rPr sz="1800" b="1" spc="-5" dirty="0">
                <a:latin typeface="Times New Roman"/>
                <a:cs typeface="Times New Roman"/>
              </a:rPr>
              <a:t>developing crashes, just restart the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VM</a:t>
            </a:r>
            <a:endParaRPr sz="18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4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b="1" dirty="0">
                <a:latin typeface="Times New Roman"/>
                <a:cs typeface="Times New Roman"/>
              </a:rPr>
              <a:t>Useful </a:t>
            </a:r>
            <a:r>
              <a:rPr sz="2000" b="1" spc="-5" dirty="0">
                <a:latin typeface="Times New Roman"/>
                <a:cs typeface="Times New Roman"/>
              </a:rPr>
              <a:t>when </a:t>
            </a:r>
            <a:r>
              <a:rPr sz="2000" b="1" dirty="0">
                <a:latin typeface="Times New Roman"/>
                <a:cs typeface="Times New Roman"/>
              </a:rPr>
              <a:t>you have applications for </a:t>
            </a:r>
            <a:r>
              <a:rPr sz="2000" b="1" spc="-5" dirty="0">
                <a:latin typeface="Times New Roman"/>
                <a:cs typeface="Times New Roman"/>
              </a:rPr>
              <a:t>different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C7C3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Disadvantage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b="1" dirty="0">
                <a:latin typeface="Times New Roman"/>
                <a:cs typeface="Times New Roman"/>
              </a:rPr>
              <a:t>No </a:t>
            </a:r>
            <a:r>
              <a:rPr sz="2000" b="1" spc="-10" dirty="0">
                <a:latin typeface="Times New Roman"/>
                <a:cs typeface="Times New Roman"/>
              </a:rPr>
              <a:t>direct </a:t>
            </a:r>
            <a:r>
              <a:rPr sz="2000" b="1" dirty="0">
                <a:latin typeface="Times New Roman"/>
                <a:cs typeface="Times New Roman"/>
              </a:rPr>
              <a:t>sharing of </a:t>
            </a:r>
            <a:r>
              <a:rPr sz="2000" b="1" spc="-10" dirty="0">
                <a:latin typeface="Times New Roman"/>
                <a:cs typeface="Times New Roman"/>
              </a:rPr>
              <a:t>resources </a:t>
            </a:r>
            <a:r>
              <a:rPr sz="2000" b="1" dirty="0">
                <a:latin typeface="Times New Roman"/>
                <a:cs typeface="Times New Roman"/>
              </a:rPr>
              <a:t>between </a:t>
            </a:r>
            <a:r>
              <a:rPr sz="2000" b="1" spc="-5" dirty="0">
                <a:latin typeface="Times New Roman"/>
                <a:cs typeface="Times New Roman"/>
              </a:rPr>
              <a:t>different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VMs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b="1" dirty="0">
                <a:latin typeface="Times New Roman"/>
                <a:cs typeface="Times New Roman"/>
              </a:rPr>
              <a:t>Difficult to </a:t>
            </a:r>
            <a:r>
              <a:rPr sz="2000" b="1" spc="-5" dirty="0">
                <a:latin typeface="Times New Roman"/>
                <a:cs typeface="Times New Roman"/>
              </a:rPr>
              <a:t>implement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completely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3496"/>
            <a:ext cx="10290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Advantages/Disadvantages </a:t>
            </a:r>
            <a:r>
              <a:rPr sz="4000" spc="-5" dirty="0">
                <a:latin typeface="Times New Roman"/>
                <a:cs typeface="Times New Roman"/>
              </a:rPr>
              <a:t>of </a:t>
            </a:r>
            <a:r>
              <a:rPr sz="4000" spc="-25" dirty="0">
                <a:latin typeface="Times New Roman"/>
                <a:cs typeface="Times New Roman"/>
              </a:rPr>
              <a:t>Virtual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Machines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11782"/>
            <a:ext cx="10509885" cy="416844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8260" indent="-228600">
              <a:lnSpc>
                <a:spcPts val="2590"/>
              </a:lnSpc>
              <a:spcBef>
                <a:spcPts val="42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2270760" algn="l"/>
              </a:tabLst>
            </a:pPr>
            <a:r>
              <a:rPr sz="2400" b="1" dirty="0">
                <a:latin typeface="Times New Roman"/>
                <a:cs typeface="Times New Roman"/>
              </a:rPr>
              <a:t>System </a:t>
            </a:r>
            <a:r>
              <a:rPr sz="2400" b="1" spc="-5" dirty="0">
                <a:latin typeface="Times New Roman"/>
                <a:cs typeface="Times New Roman"/>
              </a:rPr>
              <a:t>programs </a:t>
            </a:r>
            <a:r>
              <a:rPr sz="2400" b="1" spc="-10" dirty="0">
                <a:latin typeface="Times New Roman"/>
                <a:cs typeface="Times New Roman"/>
              </a:rPr>
              <a:t>provide </a:t>
            </a:r>
            <a:r>
              <a:rPr sz="2400" b="1" dirty="0">
                <a:latin typeface="Times New Roman"/>
                <a:cs typeface="Times New Roman"/>
              </a:rPr>
              <a:t>a convenient </a:t>
            </a:r>
            <a:r>
              <a:rPr sz="2400" b="1" spc="-5" dirty="0">
                <a:latin typeface="Times New Roman"/>
                <a:cs typeface="Times New Roman"/>
              </a:rPr>
              <a:t>environment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spc="-10" dirty="0">
                <a:latin typeface="Times New Roman"/>
                <a:cs typeface="Times New Roman"/>
              </a:rPr>
              <a:t>program </a:t>
            </a:r>
            <a:r>
              <a:rPr sz="2400" b="1" dirty="0">
                <a:latin typeface="Times New Roman"/>
                <a:cs typeface="Times New Roman"/>
              </a:rPr>
              <a:t>development  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execution.	They can be divided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into: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4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File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ma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nagement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Status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File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modification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Programming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language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support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Program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loading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execution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Communications</a:t>
            </a:r>
            <a:endParaRPr sz="2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Most users view of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operation system </a:t>
            </a:r>
            <a:r>
              <a:rPr sz="2400" b="1" spc="-5" dirty="0">
                <a:latin typeface="Times New Roman"/>
                <a:cs typeface="Times New Roman"/>
              </a:rPr>
              <a:t>is defined by system </a:t>
            </a:r>
            <a:r>
              <a:rPr sz="2400" b="1" spc="-10" dirty="0">
                <a:latin typeface="Times New Roman"/>
                <a:cs typeface="Times New Roman"/>
              </a:rPr>
              <a:t>programs, </a:t>
            </a:r>
            <a:r>
              <a:rPr sz="2400" b="1" spc="-5" dirty="0">
                <a:latin typeface="Times New Roman"/>
                <a:cs typeface="Times New Roman"/>
              </a:rPr>
              <a:t>not </a:t>
            </a:r>
            <a:r>
              <a:rPr sz="2400" b="1" dirty="0">
                <a:latin typeface="Times New Roman"/>
                <a:cs typeface="Times New Roman"/>
              </a:rPr>
              <a:t>the  actual system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4224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System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Programs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6392" y="1932432"/>
              <a:ext cx="6617208" cy="4632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8292" y="1894839"/>
              <a:ext cx="6693534" cy="4709160"/>
            </a:xfrm>
            <a:custGeom>
              <a:avLst/>
              <a:gdLst/>
              <a:ahLst/>
              <a:cxnLst/>
              <a:rect l="l" t="t" r="r" b="b"/>
              <a:pathLst>
                <a:path w="6693534" h="4709159">
                  <a:moveTo>
                    <a:pt x="6668008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671060"/>
                  </a:lnTo>
                  <a:lnTo>
                    <a:pt x="25400" y="4683760"/>
                  </a:lnTo>
                  <a:lnTo>
                    <a:pt x="6668008" y="4683760"/>
                  </a:lnTo>
                  <a:lnTo>
                    <a:pt x="6668008" y="4671060"/>
                  </a:lnTo>
                  <a:lnTo>
                    <a:pt x="38100" y="4671060"/>
                  </a:lnTo>
                  <a:lnTo>
                    <a:pt x="38100" y="38100"/>
                  </a:lnTo>
                  <a:lnTo>
                    <a:pt x="6655308" y="38100"/>
                  </a:lnTo>
                  <a:lnTo>
                    <a:pt x="6655308" y="4670552"/>
                  </a:lnTo>
                  <a:lnTo>
                    <a:pt x="6668008" y="4670552"/>
                  </a:lnTo>
                  <a:lnTo>
                    <a:pt x="6668008" y="38100"/>
                  </a:lnTo>
                  <a:lnTo>
                    <a:pt x="6668008" y="37592"/>
                  </a:lnTo>
                  <a:lnTo>
                    <a:pt x="6668008" y="25400"/>
                  </a:lnTo>
                  <a:close/>
                </a:path>
                <a:path w="6693534" h="4709159">
                  <a:moveTo>
                    <a:pt x="669340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696460"/>
                  </a:lnTo>
                  <a:lnTo>
                    <a:pt x="0" y="4709160"/>
                  </a:lnTo>
                  <a:lnTo>
                    <a:pt x="6693408" y="4709160"/>
                  </a:lnTo>
                  <a:lnTo>
                    <a:pt x="6693408" y="4696460"/>
                  </a:lnTo>
                  <a:lnTo>
                    <a:pt x="12700" y="4696460"/>
                  </a:lnTo>
                  <a:lnTo>
                    <a:pt x="12700" y="12700"/>
                  </a:lnTo>
                  <a:lnTo>
                    <a:pt x="6680708" y="12700"/>
                  </a:lnTo>
                  <a:lnTo>
                    <a:pt x="6680708" y="4695952"/>
                  </a:lnTo>
                  <a:lnTo>
                    <a:pt x="6693408" y="4695952"/>
                  </a:lnTo>
                  <a:lnTo>
                    <a:pt x="6693408" y="12700"/>
                  </a:lnTo>
                  <a:lnTo>
                    <a:pt x="6693408" y="12192"/>
                  </a:lnTo>
                  <a:lnTo>
                    <a:pt x="6693408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7685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Example: </a:t>
            </a:r>
            <a:r>
              <a:rPr spc="-10" dirty="0">
                <a:latin typeface="Times New Roman"/>
                <a:cs typeface="Times New Roman"/>
              </a:rPr>
              <a:t>VMware</a:t>
            </a:r>
            <a:r>
              <a:rPr spc="-40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Architecture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1695" y="2500883"/>
              <a:ext cx="6388608" cy="3000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3596" y="2462529"/>
              <a:ext cx="6464935" cy="3077210"/>
            </a:xfrm>
            <a:custGeom>
              <a:avLst/>
              <a:gdLst/>
              <a:ahLst/>
              <a:cxnLst/>
              <a:rect l="l" t="t" r="r" b="b"/>
              <a:pathLst>
                <a:path w="6464934" h="3077210">
                  <a:moveTo>
                    <a:pt x="6439408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3039110"/>
                  </a:lnTo>
                  <a:lnTo>
                    <a:pt x="25400" y="3051810"/>
                  </a:lnTo>
                  <a:lnTo>
                    <a:pt x="6439408" y="3051810"/>
                  </a:lnTo>
                  <a:lnTo>
                    <a:pt x="6439408" y="3039110"/>
                  </a:lnTo>
                  <a:lnTo>
                    <a:pt x="6439408" y="38354"/>
                  </a:lnTo>
                  <a:lnTo>
                    <a:pt x="6426708" y="38354"/>
                  </a:lnTo>
                  <a:lnTo>
                    <a:pt x="6426708" y="3039110"/>
                  </a:lnTo>
                  <a:lnTo>
                    <a:pt x="38100" y="3039110"/>
                  </a:lnTo>
                  <a:lnTo>
                    <a:pt x="38100" y="38100"/>
                  </a:lnTo>
                  <a:lnTo>
                    <a:pt x="6439408" y="38100"/>
                  </a:lnTo>
                  <a:lnTo>
                    <a:pt x="6439408" y="25400"/>
                  </a:lnTo>
                  <a:close/>
                </a:path>
                <a:path w="6464934" h="3077210">
                  <a:moveTo>
                    <a:pt x="646480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064510"/>
                  </a:lnTo>
                  <a:lnTo>
                    <a:pt x="0" y="3077210"/>
                  </a:lnTo>
                  <a:lnTo>
                    <a:pt x="6464808" y="3077210"/>
                  </a:lnTo>
                  <a:lnTo>
                    <a:pt x="6464808" y="3064510"/>
                  </a:lnTo>
                  <a:lnTo>
                    <a:pt x="6464808" y="12954"/>
                  </a:lnTo>
                  <a:lnTo>
                    <a:pt x="6452108" y="12954"/>
                  </a:lnTo>
                  <a:lnTo>
                    <a:pt x="6452108" y="3064510"/>
                  </a:lnTo>
                  <a:lnTo>
                    <a:pt x="12700" y="3064510"/>
                  </a:lnTo>
                  <a:lnTo>
                    <a:pt x="12700" y="12700"/>
                  </a:lnTo>
                  <a:lnTo>
                    <a:pt x="6464808" y="12700"/>
                  </a:lnTo>
                  <a:lnTo>
                    <a:pt x="6464808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6287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Java </a:t>
            </a:r>
            <a:r>
              <a:rPr spc="-25" dirty="0">
                <a:latin typeface="Times New Roman"/>
                <a:cs typeface="Times New Roman"/>
              </a:rPr>
              <a:t>Virtual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Machine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8688"/>
            <a:ext cx="10503535" cy="369601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Provide </a:t>
            </a:r>
            <a:r>
              <a:rPr sz="2200" b="1" spc="-5" dirty="0">
                <a:latin typeface="Times New Roman"/>
                <a:cs typeface="Times New Roman"/>
              </a:rPr>
              <a:t>a </a:t>
            </a:r>
            <a:r>
              <a:rPr sz="2200" b="1" dirty="0">
                <a:latin typeface="Times New Roman"/>
                <a:cs typeface="Times New Roman"/>
              </a:rPr>
              <a:t>convenient </a:t>
            </a:r>
            <a:r>
              <a:rPr sz="2200" b="1" spc="-5" dirty="0">
                <a:latin typeface="Times New Roman"/>
                <a:cs typeface="Times New Roman"/>
              </a:rPr>
              <a:t>environment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b="1" spc="-10" dirty="0">
                <a:latin typeface="Times New Roman"/>
                <a:cs typeface="Times New Roman"/>
              </a:rPr>
              <a:t>program </a:t>
            </a:r>
            <a:r>
              <a:rPr sz="2200" b="1" spc="-5" dirty="0">
                <a:latin typeface="Times New Roman"/>
                <a:cs typeface="Times New Roman"/>
              </a:rPr>
              <a:t>development and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execution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375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Some of them </a:t>
            </a:r>
            <a:r>
              <a:rPr sz="2200" b="1" spc="-15" dirty="0">
                <a:latin typeface="Times New Roman"/>
                <a:cs typeface="Times New Roman"/>
              </a:rPr>
              <a:t>are </a:t>
            </a:r>
            <a:r>
              <a:rPr sz="2200" b="1" spc="-5" dirty="0">
                <a:latin typeface="Times New Roman"/>
                <a:cs typeface="Times New Roman"/>
              </a:rPr>
              <a:t>simply user interfaces to system calls; others </a:t>
            </a:r>
            <a:r>
              <a:rPr sz="2200" b="1" spc="-15" dirty="0">
                <a:latin typeface="Times New Roman"/>
                <a:cs typeface="Times New Roman"/>
              </a:rPr>
              <a:t>are</a:t>
            </a:r>
            <a:r>
              <a:rPr sz="2200" b="1" spc="1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considerably</a:t>
            </a:r>
            <a:endParaRPr sz="2200" dirty="0">
              <a:latin typeface="Times New Roman"/>
              <a:cs typeface="Times New Roman"/>
            </a:endParaRPr>
          </a:p>
          <a:p>
            <a:pPr marL="698500">
              <a:lnSpc>
                <a:spcPts val="2375"/>
              </a:lnSpc>
            </a:pPr>
            <a:r>
              <a:rPr sz="2200" b="1" spc="-15" dirty="0">
                <a:latin typeface="Times New Roman"/>
                <a:cs typeface="Times New Roman"/>
              </a:rPr>
              <a:t>more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complex</a:t>
            </a:r>
            <a:endParaRPr sz="2200" dirty="0">
              <a:latin typeface="Times New Roman"/>
              <a:cs typeface="Times New Roman"/>
            </a:endParaRPr>
          </a:p>
          <a:p>
            <a:pPr marL="241300" marR="762635" indent="-228600">
              <a:lnSpc>
                <a:spcPct val="80000"/>
              </a:lnSpc>
              <a:spcBef>
                <a:spcPts val="172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File management </a:t>
            </a:r>
            <a:r>
              <a:rPr sz="2200" b="1" spc="-5" dirty="0">
                <a:latin typeface="Times New Roman"/>
                <a:cs typeface="Times New Roman"/>
              </a:rPr>
              <a:t>- </a:t>
            </a:r>
            <a:r>
              <a:rPr sz="2200" b="1" spc="-10" dirty="0">
                <a:latin typeface="Times New Roman"/>
                <a:cs typeface="Times New Roman"/>
              </a:rPr>
              <a:t>Create, </a:t>
            </a:r>
            <a:r>
              <a:rPr sz="2200" b="1" spc="-5" dirty="0">
                <a:latin typeface="Times New Roman"/>
                <a:cs typeface="Times New Roman"/>
              </a:rPr>
              <a:t>delete, </a:t>
            </a:r>
            <a:r>
              <a:rPr sz="2200" b="1" spc="-25" dirty="0">
                <a:latin typeface="Times New Roman"/>
                <a:cs typeface="Times New Roman"/>
              </a:rPr>
              <a:t>copy, </a:t>
            </a:r>
            <a:r>
              <a:rPr sz="2200" b="1" spc="-10" dirty="0">
                <a:latin typeface="Times New Roman"/>
                <a:cs typeface="Times New Roman"/>
              </a:rPr>
              <a:t>rename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9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Status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endParaRPr sz="220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79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Some ask the system for info - date, time, amount of available </a:t>
            </a:r>
            <a:r>
              <a:rPr sz="2200" b="1" spc="-25" dirty="0">
                <a:latin typeface="Times New Roman"/>
                <a:cs typeface="Times New Roman"/>
              </a:rPr>
              <a:t>memory, </a:t>
            </a:r>
            <a:r>
              <a:rPr sz="2200" b="1" spc="-5" dirty="0">
                <a:latin typeface="Times New Roman"/>
                <a:cs typeface="Times New Roman"/>
              </a:rPr>
              <a:t>disk space,  number of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users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Others </a:t>
            </a:r>
            <a:r>
              <a:rPr sz="2200" b="1" spc="-10" dirty="0">
                <a:latin typeface="Times New Roman"/>
                <a:cs typeface="Times New Roman"/>
              </a:rPr>
              <a:t>provide </a:t>
            </a:r>
            <a:r>
              <a:rPr sz="2200" b="1" spc="-5" dirty="0">
                <a:latin typeface="Times New Roman"/>
                <a:cs typeface="Times New Roman"/>
              </a:rPr>
              <a:t>detailed performance, logging, and debugging</a:t>
            </a:r>
            <a:r>
              <a:rPr sz="2200" b="1" spc="7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information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375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30" dirty="0">
                <a:latin typeface="Times New Roman"/>
                <a:cs typeface="Times New Roman"/>
              </a:rPr>
              <a:t>Typically, </a:t>
            </a:r>
            <a:r>
              <a:rPr sz="2200" b="1" spc="-5" dirty="0">
                <a:latin typeface="Times New Roman"/>
                <a:cs typeface="Times New Roman"/>
              </a:rPr>
              <a:t>these </a:t>
            </a:r>
            <a:r>
              <a:rPr sz="2200" b="1" spc="-10" dirty="0">
                <a:latin typeface="Times New Roman"/>
                <a:cs typeface="Times New Roman"/>
              </a:rPr>
              <a:t>programs </a:t>
            </a:r>
            <a:r>
              <a:rPr sz="2200" b="1" spc="-5" dirty="0">
                <a:latin typeface="Times New Roman"/>
                <a:cs typeface="Times New Roman"/>
              </a:rPr>
              <a:t>format and print the output to the terminal or</a:t>
            </a:r>
            <a:r>
              <a:rPr sz="2200" b="1" spc="1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other</a:t>
            </a:r>
            <a:endParaRPr sz="2200" dirty="0">
              <a:latin typeface="Times New Roman"/>
              <a:cs typeface="Times New Roman"/>
            </a:endParaRPr>
          </a:p>
          <a:p>
            <a:pPr marL="698500">
              <a:lnSpc>
                <a:spcPts val="2375"/>
              </a:lnSpc>
            </a:pPr>
            <a:r>
              <a:rPr sz="2200" b="1" spc="-5" dirty="0">
                <a:latin typeface="Times New Roman"/>
                <a:cs typeface="Times New Roman"/>
              </a:rPr>
              <a:t>output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devices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4224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System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4247"/>
            <a:ext cx="10749280" cy="362406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File modification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0" dirty="0">
                <a:latin typeface="Times New Roman"/>
                <a:cs typeface="Times New Roman"/>
              </a:rPr>
              <a:t>Text </a:t>
            </a:r>
            <a:r>
              <a:rPr sz="2100" b="1" dirty="0">
                <a:latin typeface="Times New Roman"/>
                <a:cs typeface="Times New Roman"/>
              </a:rPr>
              <a:t>editors to </a:t>
            </a:r>
            <a:r>
              <a:rPr sz="2100" b="1" spc="-10" dirty="0">
                <a:latin typeface="Times New Roman"/>
                <a:cs typeface="Times New Roman"/>
              </a:rPr>
              <a:t>create </a:t>
            </a:r>
            <a:r>
              <a:rPr sz="2100" b="1" dirty="0">
                <a:latin typeface="Times New Roman"/>
                <a:cs typeface="Times New Roman"/>
              </a:rPr>
              <a:t>and modify</a:t>
            </a:r>
            <a:r>
              <a:rPr sz="2100" b="1" spc="2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files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Special commands </a:t>
            </a:r>
            <a:r>
              <a:rPr sz="2100" b="1" dirty="0">
                <a:latin typeface="Times New Roman"/>
                <a:cs typeface="Times New Roman"/>
              </a:rPr>
              <a:t>to </a:t>
            </a:r>
            <a:r>
              <a:rPr sz="2100" b="1" spc="-5" dirty="0">
                <a:latin typeface="Times New Roman"/>
                <a:cs typeface="Times New Roman"/>
              </a:rPr>
              <a:t>search contents </a:t>
            </a:r>
            <a:r>
              <a:rPr sz="2100" b="1" dirty="0">
                <a:latin typeface="Times New Roman"/>
                <a:cs typeface="Times New Roman"/>
              </a:rPr>
              <a:t>of files or perform transformations of </a:t>
            </a:r>
            <a:r>
              <a:rPr sz="2100" b="1" spc="-5" dirty="0">
                <a:latin typeface="Times New Roman"/>
                <a:cs typeface="Times New Roman"/>
              </a:rPr>
              <a:t>the</a:t>
            </a:r>
            <a:r>
              <a:rPr sz="2100" b="1" spc="-9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text</a:t>
            </a:r>
            <a:endParaRPr sz="2100" dirty="0">
              <a:latin typeface="Times New Roman"/>
              <a:cs typeface="Times New Roman"/>
            </a:endParaRPr>
          </a:p>
          <a:p>
            <a:pPr marL="241300" marR="828040" indent="-228600">
              <a:lnSpc>
                <a:spcPts val="2270"/>
              </a:lnSpc>
              <a:spcBef>
                <a:spcPts val="79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Programming-language support </a:t>
            </a:r>
            <a:r>
              <a:rPr sz="2100" b="1" spc="-5" dirty="0">
                <a:latin typeface="Times New Roman"/>
                <a:cs typeface="Times New Roman"/>
              </a:rPr>
              <a:t>- </a:t>
            </a:r>
            <a:r>
              <a:rPr sz="2100" b="1" dirty="0">
                <a:latin typeface="Times New Roman"/>
                <a:cs typeface="Times New Roman"/>
              </a:rPr>
              <a:t>Compilers, assemblers,</a:t>
            </a:r>
            <a:r>
              <a:rPr sz="2100" b="1" spc="-5" dirty="0">
                <a:latin typeface="Times New Roman"/>
                <a:cs typeface="Times New Roman"/>
              </a:rPr>
              <a:t> interpreters</a:t>
            </a:r>
            <a:endParaRPr sz="21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395"/>
              </a:lnSpc>
              <a:spcBef>
                <a:spcPts val="4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loading and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execution- </a:t>
            </a:r>
            <a:r>
              <a:rPr sz="2100" b="1" spc="-5" dirty="0">
                <a:latin typeface="Times New Roman"/>
                <a:cs typeface="Times New Roman"/>
              </a:rPr>
              <a:t>Absolute </a:t>
            </a:r>
            <a:r>
              <a:rPr sz="2100" b="1" dirty="0">
                <a:latin typeface="Times New Roman"/>
                <a:cs typeface="Times New Roman"/>
              </a:rPr>
              <a:t>loaders, </a:t>
            </a:r>
            <a:r>
              <a:rPr sz="2100" b="1" spc="-5" dirty="0">
                <a:latin typeface="Times New Roman"/>
                <a:cs typeface="Times New Roman"/>
              </a:rPr>
              <a:t>relocatable </a:t>
            </a:r>
            <a:r>
              <a:rPr sz="2100" b="1" dirty="0">
                <a:latin typeface="Times New Roman"/>
                <a:cs typeface="Times New Roman"/>
              </a:rPr>
              <a:t>loaders, linkage editors,</a:t>
            </a:r>
            <a:r>
              <a:rPr sz="2100" b="1" spc="-15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endParaRPr sz="2100" dirty="0">
              <a:latin typeface="Times New Roman"/>
              <a:cs typeface="Times New Roman"/>
            </a:endParaRPr>
          </a:p>
          <a:p>
            <a:pPr marL="241300">
              <a:lnSpc>
                <a:spcPts val="2395"/>
              </a:lnSpc>
            </a:pP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debugging systems </a:t>
            </a:r>
            <a:r>
              <a:rPr sz="2100" b="1" dirty="0">
                <a:latin typeface="Times New Roman"/>
                <a:cs typeface="Times New Roman"/>
              </a:rPr>
              <a:t>for </a:t>
            </a:r>
            <a:r>
              <a:rPr sz="2100" b="1" spc="-5" dirty="0">
                <a:latin typeface="Times New Roman"/>
                <a:cs typeface="Times New Roman"/>
              </a:rPr>
              <a:t>higher-level and </a:t>
            </a:r>
            <a:r>
              <a:rPr sz="2100" b="1" dirty="0">
                <a:latin typeface="Times New Roman"/>
                <a:cs typeface="Times New Roman"/>
              </a:rPr>
              <a:t>machine</a:t>
            </a:r>
            <a:r>
              <a:rPr sz="2100" b="1" spc="-10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language</a:t>
            </a:r>
            <a:endParaRPr sz="21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270"/>
              </a:lnSpc>
              <a:spcBef>
                <a:spcPts val="79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Communications </a:t>
            </a:r>
            <a:r>
              <a:rPr sz="2100" b="1" dirty="0">
                <a:latin typeface="Times New Roman"/>
                <a:cs typeface="Times New Roman"/>
              </a:rPr>
              <a:t>- </a:t>
            </a:r>
            <a:r>
              <a:rPr sz="2100" b="1" spc="-5" dirty="0">
                <a:latin typeface="Times New Roman"/>
                <a:cs typeface="Times New Roman"/>
              </a:rPr>
              <a:t>Provide the </a:t>
            </a:r>
            <a:r>
              <a:rPr sz="2100" b="1" dirty="0">
                <a:latin typeface="Times New Roman"/>
                <a:cs typeface="Times New Roman"/>
              </a:rPr>
              <a:t>mechanism for </a:t>
            </a:r>
            <a:r>
              <a:rPr sz="2100" b="1" spc="-5" dirty="0">
                <a:latin typeface="Times New Roman"/>
                <a:cs typeface="Times New Roman"/>
              </a:rPr>
              <a:t>creating virtual connections </a:t>
            </a:r>
            <a:r>
              <a:rPr sz="2100" b="1" dirty="0">
                <a:latin typeface="Times New Roman"/>
                <a:cs typeface="Times New Roman"/>
              </a:rPr>
              <a:t>among </a:t>
            </a:r>
            <a:r>
              <a:rPr sz="2100" b="1" spc="-5" dirty="0">
                <a:latin typeface="Times New Roman"/>
                <a:cs typeface="Times New Roman"/>
              </a:rPr>
              <a:t>processes,  </a:t>
            </a:r>
            <a:r>
              <a:rPr sz="2100" b="1" dirty="0">
                <a:latin typeface="Times New Roman"/>
                <a:cs typeface="Times New Roman"/>
              </a:rPr>
              <a:t>users, </a:t>
            </a:r>
            <a:r>
              <a:rPr sz="2100" b="1" spc="-5" dirty="0">
                <a:latin typeface="Times New Roman"/>
                <a:cs typeface="Times New Roman"/>
              </a:rPr>
              <a:t>and </a:t>
            </a:r>
            <a:r>
              <a:rPr sz="2100" b="1" dirty="0">
                <a:latin typeface="Times New Roman"/>
                <a:cs typeface="Times New Roman"/>
              </a:rPr>
              <a:t>computer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systems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380"/>
              </a:lnSpc>
              <a:spcBef>
                <a:spcPts val="4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dirty="0">
                <a:latin typeface="Times New Roman"/>
                <a:cs typeface="Times New Roman"/>
              </a:rPr>
              <a:t>Allow </a:t>
            </a:r>
            <a:r>
              <a:rPr sz="2100" b="1" spc="-5" dirty="0">
                <a:latin typeface="Times New Roman"/>
                <a:cs typeface="Times New Roman"/>
              </a:rPr>
              <a:t>users </a:t>
            </a:r>
            <a:r>
              <a:rPr sz="2100" b="1" dirty="0">
                <a:latin typeface="Times New Roman"/>
                <a:cs typeface="Times New Roman"/>
              </a:rPr>
              <a:t>to </a:t>
            </a:r>
            <a:r>
              <a:rPr sz="2100" b="1" spc="-5" dirty="0">
                <a:latin typeface="Times New Roman"/>
                <a:cs typeface="Times New Roman"/>
              </a:rPr>
              <a:t>send </a:t>
            </a:r>
            <a:r>
              <a:rPr sz="2100" b="1" dirty="0">
                <a:latin typeface="Times New Roman"/>
                <a:cs typeface="Times New Roman"/>
              </a:rPr>
              <a:t>messages to one </a:t>
            </a:r>
            <a:r>
              <a:rPr sz="2100" b="1" spc="95" dirty="0">
                <a:latin typeface="Times New Roman"/>
                <a:cs typeface="Times New Roman"/>
              </a:rPr>
              <a:t>another</a:t>
            </a:r>
            <a:r>
              <a:rPr sz="2100" b="1" spc="95" dirty="0">
                <a:latin typeface="Courier New"/>
                <a:cs typeface="Courier New"/>
              </a:rPr>
              <a:t>’</a:t>
            </a:r>
            <a:r>
              <a:rPr sz="2100" b="1" spc="95" dirty="0">
                <a:latin typeface="Times New Roman"/>
                <a:cs typeface="Times New Roman"/>
              </a:rPr>
              <a:t>s </a:t>
            </a:r>
            <a:r>
              <a:rPr sz="2100" b="1" spc="-5" dirty="0">
                <a:latin typeface="Times New Roman"/>
                <a:cs typeface="Times New Roman"/>
              </a:rPr>
              <a:t>screens, </a:t>
            </a:r>
            <a:r>
              <a:rPr sz="2100" b="1" spc="-10" dirty="0">
                <a:latin typeface="Times New Roman"/>
                <a:cs typeface="Times New Roman"/>
              </a:rPr>
              <a:t>browse </a:t>
            </a:r>
            <a:r>
              <a:rPr sz="2100" b="1" spc="-5" dirty="0">
                <a:latin typeface="Times New Roman"/>
                <a:cs typeface="Times New Roman"/>
              </a:rPr>
              <a:t>web </a:t>
            </a:r>
            <a:r>
              <a:rPr sz="2100" b="1" dirty="0">
                <a:latin typeface="Times New Roman"/>
                <a:cs typeface="Times New Roman"/>
              </a:rPr>
              <a:t>pages,</a:t>
            </a:r>
            <a:r>
              <a:rPr sz="2100" b="1" spc="-17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send</a:t>
            </a:r>
            <a:endParaRPr sz="2100" dirty="0">
              <a:latin typeface="Times New Roman"/>
              <a:cs typeface="Times New Roman"/>
            </a:endParaRPr>
          </a:p>
          <a:p>
            <a:pPr marL="698500">
              <a:lnSpc>
                <a:spcPts val="2380"/>
              </a:lnSpc>
            </a:pPr>
            <a:r>
              <a:rPr sz="2100" b="1" spc="-5" dirty="0">
                <a:latin typeface="Times New Roman"/>
                <a:cs typeface="Times New Roman"/>
              </a:rPr>
              <a:t>electronic-mail </a:t>
            </a:r>
            <a:r>
              <a:rPr sz="2100" b="1" dirty="0">
                <a:latin typeface="Times New Roman"/>
                <a:cs typeface="Times New Roman"/>
              </a:rPr>
              <a:t>messages, log in </a:t>
            </a:r>
            <a:r>
              <a:rPr sz="2100" b="1" spc="-15" dirty="0">
                <a:latin typeface="Times New Roman"/>
                <a:cs typeface="Times New Roman"/>
              </a:rPr>
              <a:t>remotely, </a:t>
            </a:r>
            <a:r>
              <a:rPr sz="2100" b="1" dirty="0">
                <a:latin typeface="Times New Roman"/>
                <a:cs typeface="Times New Roman"/>
              </a:rPr>
              <a:t>transfer files </a:t>
            </a:r>
            <a:r>
              <a:rPr sz="2100" b="1" spc="-10" dirty="0">
                <a:latin typeface="Times New Roman"/>
                <a:cs typeface="Times New Roman"/>
              </a:rPr>
              <a:t>from </a:t>
            </a:r>
            <a:r>
              <a:rPr sz="2100" b="1" dirty="0">
                <a:latin typeface="Times New Roman"/>
                <a:cs typeface="Times New Roman"/>
              </a:rPr>
              <a:t>one machine to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another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6054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System </a:t>
            </a:r>
            <a:r>
              <a:rPr spc="-10" dirty="0">
                <a:latin typeface="Times New Roman"/>
                <a:cs typeface="Times New Roman"/>
              </a:rPr>
              <a:t>Programs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(Cont.)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4247"/>
            <a:ext cx="9660255" cy="388567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Background</a:t>
            </a:r>
            <a:r>
              <a:rPr sz="21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Launch </a:t>
            </a:r>
            <a:r>
              <a:rPr sz="2100" b="1" dirty="0">
                <a:latin typeface="Times New Roman"/>
                <a:cs typeface="Times New Roman"/>
              </a:rPr>
              <a:t>at boot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time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Provide </a:t>
            </a:r>
            <a:r>
              <a:rPr sz="2100" b="1" dirty="0">
                <a:latin typeface="Times New Roman"/>
                <a:cs typeface="Times New Roman"/>
              </a:rPr>
              <a:t>facilities like </a:t>
            </a:r>
            <a:r>
              <a:rPr sz="2100" b="1" spc="-5" dirty="0">
                <a:latin typeface="Times New Roman"/>
                <a:cs typeface="Times New Roman"/>
              </a:rPr>
              <a:t>disk checking, </a:t>
            </a:r>
            <a:r>
              <a:rPr sz="2100" b="1" spc="-10" dirty="0">
                <a:latin typeface="Times New Roman"/>
                <a:cs typeface="Times New Roman"/>
              </a:rPr>
              <a:t>process </a:t>
            </a:r>
            <a:r>
              <a:rPr sz="2100" b="1" spc="-5" dirty="0">
                <a:latin typeface="Times New Roman"/>
                <a:cs typeface="Times New Roman"/>
              </a:rPr>
              <a:t>scheduling, </a:t>
            </a:r>
            <a:r>
              <a:rPr sz="2100" b="1" spc="-10" dirty="0">
                <a:latin typeface="Times New Roman"/>
                <a:cs typeface="Times New Roman"/>
              </a:rPr>
              <a:t>error </a:t>
            </a:r>
            <a:r>
              <a:rPr sz="2100" b="1" dirty="0">
                <a:latin typeface="Times New Roman"/>
                <a:cs typeface="Times New Roman"/>
              </a:rPr>
              <a:t>logging,</a:t>
            </a:r>
            <a:r>
              <a:rPr sz="2100" b="1" spc="6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printing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Run </a:t>
            </a:r>
            <a:r>
              <a:rPr sz="2100" b="1" dirty="0">
                <a:latin typeface="Times New Roman"/>
                <a:cs typeface="Times New Roman"/>
              </a:rPr>
              <a:t>in </a:t>
            </a:r>
            <a:r>
              <a:rPr sz="2100" b="1" spc="-5" dirty="0">
                <a:latin typeface="Times New Roman"/>
                <a:cs typeface="Times New Roman"/>
              </a:rPr>
              <a:t>user </a:t>
            </a:r>
            <a:r>
              <a:rPr sz="2100" b="1" dirty="0">
                <a:latin typeface="Times New Roman"/>
                <a:cs typeface="Times New Roman"/>
              </a:rPr>
              <a:t>context not </a:t>
            </a:r>
            <a:r>
              <a:rPr sz="2100" b="1" spc="-5" dirty="0">
                <a:latin typeface="Times New Roman"/>
                <a:cs typeface="Times New Roman"/>
              </a:rPr>
              <a:t>kernel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context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Known as </a:t>
            </a:r>
            <a:r>
              <a:rPr sz="2100" b="1" dirty="0">
                <a:solidFill>
                  <a:srgbClr val="3366FF"/>
                </a:solidFill>
                <a:latin typeface="Times New Roman"/>
                <a:cs typeface="Times New Roman"/>
              </a:rPr>
              <a:t>services</a:t>
            </a:r>
            <a:r>
              <a:rPr sz="2100" b="1" dirty="0">
                <a:latin typeface="Times New Roman"/>
                <a:cs typeface="Times New Roman"/>
              </a:rPr>
              <a:t>, </a:t>
            </a:r>
            <a:r>
              <a:rPr sz="21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subsystems</a:t>
            </a:r>
            <a:r>
              <a:rPr sz="2100" b="1" spc="-5" dirty="0">
                <a:latin typeface="Times New Roman"/>
                <a:cs typeface="Times New Roman"/>
              </a:rPr>
              <a:t>,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366FF"/>
                </a:solidFill>
                <a:latin typeface="Times New Roman"/>
                <a:cs typeface="Times New Roman"/>
              </a:rPr>
              <a:t>daemons</a:t>
            </a:r>
            <a:endParaRPr sz="2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2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programs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Don’t pertain </a:t>
            </a:r>
            <a:r>
              <a:rPr sz="2100" b="1" dirty="0">
                <a:latin typeface="Times New Roman"/>
                <a:cs typeface="Times New Roman"/>
              </a:rPr>
              <a:t>to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system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Run by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users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Not </a:t>
            </a:r>
            <a:r>
              <a:rPr sz="2100" b="1" dirty="0">
                <a:latin typeface="Times New Roman"/>
                <a:cs typeface="Times New Roman"/>
              </a:rPr>
              <a:t>typically </a:t>
            </a:r>
            <a:r>
              <a:rPr sz="2100" b="1" spc="-5" dirty="0">
                <a:latin typeface="Times New Roman"/>
                <a:cs typeface="Times New Roman"/>
              </a:rPr>
              <a:t>considered </a:t>
            </a:r>
            <a:r>
              <a:rPr sz="2100" b="1" dirty="0">
                <a:latin typeface="Times New Roman"/>
                <a:cs typeface="Times New Roman"/>
              </a:rPr>
              <a:t>part </a:t>
            </a:r>
            <a:r>
              <a:rPr sz="2100" b="1" spc="5" dirty="0">
                <a:latin typeface="Times New Roman"/>
                <a:cs typeface="Times New Roman"/>
              </a:rPr>
              <a:t>of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OS</a:t>
            </a:r>
            <a:endParaRPr sz="21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Launched by </a:t>
            </a:r>
            <a:r>
              <a:rPr sz="2100" b="1" dirty="0">
                <a:latin typeface="Times New Roman"/>
                <a:cs typeface="Times New Roman"/>
              </a:rPr>
              <a:t>command line, mouse click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9968"/>
            <a:ext cx="6054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System </a:t>
            </a:r>
            <a:r>
              <a:rPr spc="-10" dirty="0">
                <a:latin typeface="Times New Roman"/>
                <a:cs typeface="Times New Roman"/>
              </a:rPr>
              <a:t>Programs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16353"/>
            <a:ext cx="10490835" cy="45942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ts val="2560"/>
              </a:lnSpc>
              <a:spcBef>
                <a:spcPts val="45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Design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Implementation of </a:t>
            </a:r>
            <a:r>
              <a:rPr sz="2400" b="1" spc="-5" dirty="0">
                <a:latin typeface="Times New Roman"/>
                <a:cs typeface="Times New Roman"/>
              </a:rPr>
              <a:t>OS not </a:t>
            </a:r>
            <a:r>
              <a:rPr sz="2400" b="1" spc="175" dirty="0">
                <a:latin typeface="Courier New"/>
                <a:cs typeface="Courier New"/>
              </a:rPr>
              <a:t>“</a:t>
            </a:r>
            <a:r>
              <a:rPr sz="2400" b="1" spc="175" dirty="0">
                <a:latin typeface="Times New Roman"/>
                <a:cs typeface="Times New Roman"/>
              </a:rPr>
              <a:t>solvable</a:t>
            </a:r>
            <a:r>
              <a:rPr sz="2400" b="1" spc="175" dirty="0">
                <a:latin typeface="Courier New"/>
                <a:cs typeface="Courier New"/>
              </a:rPr>
              <a:t>”</a:t>
            </a:r>
            <a:r>
              <a:rPr sz="2400" b="1" spc="175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but </a:t>
            </a:r>
            <a:r>
              <a:rPr sz="2400" b="1" dirty="0">
                <a:latin typeface="Times New Roman"/>
                <a:cs typeface="Times New Roman"/>
              </a:rPr>
              <a:t>some </a:t>
            </a:r>
            <a:r>
              <a:rPr sz="2400" b="1" spc="-10" dirty="0">
                <a:latin typeface="Times New Roman"/>
                <a:cs typeface="Times New Roman"/>
              </a:rPr>
              <a:t>approaches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have  </a:t>
            </a:r>
            <a:r>
              <a:rPr sz="2400" b="1" spc="-10" dirty="0">
                <a:latin typeface="Times New Roman"/>
                <a:cs typeface="Times New Roman"/>
              </a:rPr>
              <a:t>proven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successful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6814820" algn="l"/>
              </a:tabLst>
            </a:pPr>
            <a:r>
              <a:rPr sz="2400" b="1" dirty="0">
                <a:latin typeface="Times New Roman"/>
                <a:cs typeface="Times New Roman"/>
              </a:rPr>
              <a:t>Internal </a:t>
            </a:r>
            <a:r>
              <a:rPr sz="2400" b="1" spc="-5" dirty="0">
                <a:latin typeface="Times New Roman"/>
                <a:cs typeface="Times New Roman"/>
              </a:rPr>
              <a:t>structure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different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Systems	can vary</a:t>
            </a:r>
            <a:r>
              <a:rPr sz="2400" b="1" spc="-5" dirty="0">
                <a:latin typeface="Times New Roman"/>
                <a:cs typeface="Times New Roman"/>
              </a:rPr>
              <a:t> widely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Start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design </a:t>
            </a:r>
            <a:r>
              <a:rPr sz="2400" b="1" spc="-5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defining </a:t>
            </a:r>
            <a:r>
              <a:rPr sz="2400" b="1" spc="-5" dirty="0">
                <a:latin typeface="Times New Roman"/>
                <a:cs typeface="Times New Roman"/>
              </a:rPr>
              <a:t>goals and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specifications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Affected </a:t>
            </a:r>
            <a:r>
              <a:rPr sz="2400" b="1" spc="-5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choice of </a:t>
            </a:r>
            <a:r>
              <a:rPr sz="2400" b="1" spc="-10" dirty="0">
                <a:latin typeface="Times New Roman"/>
                <a:cs typeface="Times New Roman"/>
              </a:rPr>
              <a:t>hardware, </a:t>
            </a:r>
            <a:r>
              <a:rPr sz="2400" b="1" dirty="0">
                <a:latin typeface="Times New Roman"/>
                <a:cs typeface="Times New Roman"/>
              </a:rPr>
              <a:t>type of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2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User </a:t>
            </a:r>
            <a:r>
              <a:rPr sz="2400" b="1" dirty="0">
                <a:latin typeface="Times New Roman"/>
                <a:cs typeface="Times New Roman"/>
              </a:rPr>
              <a:t>goals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System</a:t>
            </a:r>
            <a:r>
              <a:rPr sz="2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goals</a:t>
            </a:r>
            <a:endParaRPr sz="2400">
              <a:latin typeface="Times New Roman"/>
              <a:cs typeface="Times New Roman"/>
            </a:endParaRPr>
          </a:p>
          <a:p>
            <a:pPr marL="698500" marR="425450" lvl="1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User </a:t>
            </a:r>
            <a:r>
              <a:rPr sz="2400" b="1" dirty="0">
                <a:latin typeface="Times New Roman"/>
                <a:cs typeface="Times New Roman"/>
              </a:rPr>
              <a:t>goals – operating system </a:t>
            </a:r>
            <a:r>
              <a:rPr sz="2400" b="1" spc="-5" dirty="0">
                <a:latin typeface="Times New Roman"/>
                <a:cs typeface="Times New Roman"/>
              </a:rPr>
              <a:t>should be </a:t>
            </a:r>
            <a:r>
              <a:rPr sz="2400" b="1" dirty="0">
                <a:latin typeface="Times New Roman"/>
                <a:cs typeface="Times New Roman"/>
              </a:rPr>
              <a:t>convenient to </a:t>
            </a:r>
            <a:r>
              <a:rPr sz="2400" b="1" spc="-5" dirty="0">
                <a:latin typeface="Times New Roman"/>
                <a:cs typeface="Times New Roman"/>
              </a:rPr>
              <a:t>use, </a:t>
            </a:r>
            <a:r>
              <a:rPr sz="2400" b="1" dirty="0">
                <a:latin typeface="Times New Roman"/>
                <a:cs typeface="Times New Roman"/>
              </a:rPr>
              <a:t>easy to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learn,  </a:t>
            </a:r>
            <a:r>
              <a:rPr sz="2400" b="1" spc="-5" dirty="0">
                <a:latin typeface="Times New Roman"/>
                <a:cs typeface="Times New Roman"/>
              </a:rPr>
              <a:t>reliable, </a:t>
            </a:r>
            <a:r>
              <a:rPr sz="2400" b="1" dirty="0">
                <a:latin typeface="Times New Roman"/>
                <a:cs typeface="Times New Roman"/>
              </a:rPr>
              <a:t>safe, 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fast</a:t>
            </a:r>
            <a:endParaRPr sz="2400">
              <a:latin typeface="Times New Roman"/>
              <a:cs typeface="Times New Roman"/>
            </a:endParaRPr>
          </a:p>
          <a:p>
            <a:pPr marL="698500" marR="224790" lvl="1" indent="-228600">
              <a:lnSpc>
                <a:spcPts val="2590"/>
              </a:lnSpc>
              <a:spcBef>
                <a:spcPts val="869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System goals </a:t>
            </a:r>
            <a:r>
              <a:rPr sz="2400" b="1" dirty="0">
                <a:latin typeface="Times New Roman"/>
                <a:cs typeface="Times New Roman"/>
              </a:rPr>
              <a:t>– operating system </a:t>
            </a:r>
            <a:r>
              <a:rPr sz="2400" b="1" spc="-5" dirty="0">
                <a:latin typeface="Times New Roman"/>
                <a:cs typeface="Times New Roman"/>
              </a:rPr>
              <a:t>should be </a:t>
            </a:r>
            <a:r>
              <a:rPr sz="2400" b="1" dirty="0">
                <a:latin typeface="Times New Roman"/>
                <a:cs typeface="Times New Roman"/>
              </a:rPr>
              <a:t>easy to </a:t>
            </a:r>
            <a:r>
              <a:rPr sz="2400" b="1" spc="-5" dirty="0">
                <a:latin typeface="Times New Roman"/>
                <a:cs typeface="Times New Roman"/>
              </a:rPr>
              <a:t>design, </a:t>
            </a:r>
            <a:r>
              <a:rPr sz="2400" b="1" dirty="0">
                <a:latin typeface="Times New Roman"/>
                <a:cs typeface="Times New Roman"/>
              </a:rPr>
              <a:t>implement, </a:t>
            </a:r>
            <a:r>
              <a:rPr sz="2400" b="1" spc="-5" dirty="0">
                <a:latin typeface="Times New Roman"/>
                <a:cs typeface="Times New Roman"/>
              </a:rPr>
              <a:t>and  </a:t>
            </a:r>
            <a:r>
              <a:rPr sz="2400" b="1" dirty="0">
                <a:latin typeface="Times New Roman"/>
                <a:cs typeface="Times New Roman"/>
              </a:rPr>
              <a:t>maintain, </a:t>
            </a:r>
            <a:r>
              <a:rPr sz="2400" b="1" spc="-5" dirty="0">
                <a:latin typeface="Times New Roman"/>
                <a:cs typeface="Times New Roman"/>
              </a:rPr>
              <a:t>as well as </a:t>
            </a:r>
            <a:r>
              <a:rPr sz="2400" b="1" dirty="0">
                <a:latin typeface="Times New Roman"/>
                <a:cs typeface="Times New Roman"/>
              </a:rPr>
              <a:t>flexible, </a:t>
            </a:r>
            <a:r>
              <a:rPr sz="2400" b="1" spc="-5" dirty="0">
                <a:latin typeface="Times New Roman"/>
                <a:cs typeface="Times New Roman"/>
              </a:rPr>
              <a:t>reliable, </a:t>
            </a:r>
            <a:r>
              <a:rPr sz="2400" b="1" spc="-15" dirty="0">
                <a:latin typeface="Times New Roman"/>
                <a:cs typeface="Times New Roman"/>
              </a:rPr>
              <a:t>error-free,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efficient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25500"/>
            <a:ext cx="9071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Operating </a:t>
            </a:r>
            <a:r>
              <a:rPr sz="3600" dirty="0">
                <a:latin typeface="Times New Roman"/>
                <a:cs typeface="Times New Roman"/>
              </a:rPr>
              <a:t>System </a:t>
            </a:r>
            <a:r>
              <a:rPr sz="3600" spc="-5" dirty="0">
                <a:latin typeface="Times New Roman"/>
                <a:cs typeface="Times New Roman"/>
              </a:rPr>
              <a:t>Design </a:t>
            </a:r>
            <a:r>
              <a:rPr sz="3600" dirty="0">
                <a:latin typeface="Times New Roman"/>
                <a:cs typeface="Times New Roman"/>
              </a:rPr>
              <a:t>and Implementation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8586"/>
            <a:ext cx="10853420" cy="45050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dirty="0">
                <a:latin typeface="Times New Roman"/>
                <a:cs typeface="Times New Roman"/>
              </a:rPr>
              <a:t>Important principle 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separate</a:t>
            </a:r>
            <a:endParaRPr sz="2800" dirty="0">
              <a:latin typeface="Times New Roman"/>
              <a:cs typeface="Times New Roman"/>
            </a:endParaRPr>
          </a:p>
          <a:p>
            <a:pPr marL="241300" marR="6416675">
              <a:lnSpc>
                <a:spcPts val="3030"/>
              </a:lnSpc>
              <a:spcBef>
                <a:spcPts val="1045"/>
              </a:spcBef>
              <a:tabLst>
                <a:tab pos="1553210" algn="l"/>
                <a:tab pos="2295525" algn="l"/>
              </a:tabLst>
            </a:pPr>
            <a:r>
              <a:rPr sz="28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Policy</a:t>
            </a:r>
            <a:r>
              <a:rPr sz="2800" b="1" spc="-5" dirty="0">
                <a:latin typeface="Times New Roman"/>
                <a:cs typeface="Times New Roman"/>
              </a:rPr>
              <a:t>:	</a:t>
            </a:r>
            <a:r>
              <a:rPr sz="2800" b="1" i="1" spc="-5" dirty="0">
                <a:latin typeface="Times New Roman"/>
                <a:cs typeface="Times New Roman"/>
              </a:rPr>
              <a:t>What </a:t>
            </a:r>
            <a:r>
              <a:rPr sz="2800" b="1" spc="-10" dirty="0">
                <a:latin typeface="Times New Roman"/>
                <a:cs typeface="Times New Roman"/>
              </a:rPr>
              <a:t>will </a:t>
            </a:r>
            <a:r>
              <a:rPr sz="2800" b="1" spc="-5" dirty="0">
                <a:latin typeface="Times New Roman"/>
                <a:cs typeface="Times New Roman"/>
              </a:rPr>
              <a:t>be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done?  </a:t>
            </a:r>
            <a:r>
              <a:rPr sz="28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Mechanism</a:t>
            </a:r>
            <a:r>
              <a:rPr sz="2800" b="1" spc="-5" dirty="0">
                <a:latin typeface="Times New Roman"/>
                <a:cs typeface="Times New Roman"/>
              </a:rPr>
              <a:t>:	</a:t>
            </a:r>
            <a:r>
              <a:rPr sz="2800" b="1" i="1" spc="-5" dirty="0">
                <a:latin typeface="Times New Roman"/>
                <a:cs typeface="Times New Roman"/>
              </a:rPr>
              <a:t>How </a:t>
            </a:r>
            <a:r>
              <a:rPr sz="2800" b="1" spc="-5" dirty="0">
                <a:latin typeface="Times New Roman"/>
                <a:cs typeface="Times New Roman"/>
              </a:rPr>
              <a:t>to do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it?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Mechanisms determine </a:t>
            </a:r>
            <a:r>
              <a:rPr sz="2800" b="1" dirty="0">
                <a:latin typeface="Times New Roman"/>
                <a:cs typeface="Times New Roman"/>
              </a:rPr>
              <a:t>how </a:t>
            </a:r>
            <a:r>
              <a:rPr sz="2800" b="1" spc="-5" dirty="0">
                <a:latin typeface="Times New Roman"/>
                <a:cs typeface="Times New Roman"/>
              </a:rPr>
              <a:t>to do </a:t>
            </a:r>
            <a:r>
              <a:rPr sz="2800" b="1" dirty="0">
                <a:latin typeface="Times New Roman"/>
                <a:cs typeface="Times New Roman"/>
              </a:rPr>
              <a:t>something, policies </a:t>
            </a:r>
            <a:r>
              <a:rPr sz="2800" b="1" spc="-5" dirty="0">
                <a:latin typeface="Times New Roman"/>
                <a:cs typeface="Times New Roman"/>
              </a:rPr>
              <a:t>decide what </a:t>
            </a:r>
            <a:r>
              <a:rPr sz="2800" b="1" spc="-10" dirty="0">
                <a:latin typeface="Times New Roman"/>
                <a:cs typeface="Times New Roman"/>
              </a:rPr>
              <a:t>will  </a:t>
            </a:r>
            <a:r>
              <a:rPr sz="2800" b="1" spc="-5" dirty="0">
                <a:latin typeface="Times New Roman"/>
                <a:cs typeface="Times New Roman"/>
              </a:rPr>
              <a:t>be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done</a:t>
            </a:r>
            <a:endParaRPr sz="2800" dirty="0">
              <a:latin typeface="Times New Roman"/>
              <a:cs typeface="Times New Roman"/>
            </a:endParaRPr>
          </a:p>
          <a:p>
            <a:pPr marL="241300" marR="476884" indent="-228600">
              <a:lnSpc>
                <a:spcPts val="3020"/>
              </a:lnSpc>
              <a:spcBef>
                <a:spcPts val="101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separation </a:t>
            </a:r>
            <a:r>
              <a:rPr sz="2800" b="1" spc="-5" dirty="0">
                <a:latin typeface="Times New Roman"/>
                <a:cs typeface="Times New Roman"/>
              </a:rPr>
              <a:t>of </a:t>
            </a:r>
            <a:r>
              <a:rPr sz="2800" b="1" dirty="0">
                <a:latin typeface="Times New Roman"/>
                <a:cs typeface="Times New Roman"/>
              </a:rPr>
              <a:t>policy </a:t>
            </a:r>
            <a:r>
              <a:rPr sz="2800" b="1" spc="-15" dirty="0">
                <a:latin typeface="Times New Roman"/>
                <a:cs typeface="Times New Roman"/>
              </a:rPr>
              <a:t>from </a:t>
            </a:r>
            <a:r>
              <a:rPr sz="2800" b="1" spc="-5" dirty="0">
                <a:latin typeface="Times New Roman"/>
                <a:cs typeface="Times New Roman"/>
              </a:rPr>
              <a:t>mechanism is a very </a:t>
            </a:r>
            <a:r>
              <a:rPr sz="2800" b="1" dirty="0">
                <a:latin typeface="Times New Roman"/>
                <a:cs typeface="Times New Roman"/>
              </a:rPr>
              <a:t>important  principle, </a:t>
            </a:r>
            <a:r>
              <a:rPr sz="2800" b="1" spc="-5" dirty="0">
                <a:latin typeface="Times New Roman"/>
                <a:cs typeface="Times New Roman"/>
              </a:rPr>
              <a:t>it allows </a:t>
            </a:r>
            <a:r>
              <a:rPr sz="2800" b="1" dirty="0">
                <a:latin typeface="Times New Roman"/>
                <a:cs typeface="Times New Roman"/>
              </a:rPr>
              <a:t>maximum flexibility </a:t>
            </a:r>
            <a:r>
              <a:rPr sz="2800" b="1" spc="-5" dirty="0">
                <a:latin typeface="Times New Roman"/>
                <a:cs typeface="Times New Roman"/>
              </a:rPr>
              <a:t>if </a:t>
            </a:r>
            <a:r>
              <a:rPr sz="2800" b="1" dirty="0">
                <a:latin typeface="Times New Roman"/>
                <a:cs typeface="Times New Roman"/>
              </a:rPr>
              <a:t>policy </a:t>
            </a:r>
            <a:r>
              <a:rPr sz="2800" b="1" spc="-5" dirty="0">
                <a:latin typeface="Times New Roman"/>
                <a:cs typeface="Times New Roman"/>
              </a:rPr>
              <a:t>decisions </a:t>
            </a:r>
            <a:r>
              <a:rPr sz="2800" b="1" spc="-20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latin typeface="Times New Roman"/>
                <a:cs typeface="Times New Roman"/>
              </a:rPr>
              <a:t>to be  </a:t>
            </a:r>
            <a:r>
              <a:rPr sz="2800" b="1" dirty="0">
                <a:latin typeface="Times New Roman"/>
                <a:cs typeface="Times New Roman"/>
              </a:rPr>
              <a:t>changed later </a:t>
            </a:r>
            <a:endParaRPr lang="en-US" sz="2800" b="1" dirty="0">
              <a:latin typeface="Times New Roman"/>
              <a:cs typeface="Times New Roman"/>
            </a:endParaRPr>
          </a:p>
          <a:p>
            <a:pPr marL="241300" marR="476884" indent="-228600">
              <a:lnSpc>
                <a:spcPts val="3020"/>
              </a:lnSpc>
              <a:spcBef>
                <a:spcPts val="101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dirty="0">
                <a:latin typeface="Times New Roman"/>
                <a:cs typeface="Times New Roman"/>
              </a:rPr>
              <a:t>Specifying and designing an </a:t>
            </a:r>
            <a:r>
              <a:rPr sz="2800" b="1" spc="-5" dirty="0">
                <a:latin typeface="Times New Roman"/>
                <a:cs typeface="Times New Roman"/>
              </a:rPr>
              <a:t>OS </a:t>
            </a:r>
            <a:r>
              <a:rPr sz="2800" b="1" dirty="0">
                <a:latin typeface="Times New Roman"/>
                <a:cs typeface="Times New Roman"/>
              </a:rPr>
              <a:t>is highly </a:t>
            </a:r>
            <a:r>
              <a:rPr sz="2800" b="1" spc="-10" dirty="0">
                <a:latin typeface="Times New Roman"/>
                <a:cs typeface="Times New Roman"/>
              </a:rPr>
              <a:t>creative </a:t>
            </a:r>
            <a:r>
              <a:rPr sz="2800" b="1" spc="-5" dirty="0">
                <a:latin typeface="Times New Roman"/>
                <a:cs typeface="Times New Roman"/>
              </a:rPr>
              <a:t>task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15" dirty="0">
                <a:solidFill>
                  <a:srgbClr val="3366FF"/>
                </a:solidFill>
                <a:latin typeface="Times New Roman"/>
                <a:cs typeface="Times New Roman"/>
              </a:rPr>
              <a:t>software  </a:t>
            </a:r>
            <a:r>
              <a:rPr sz="28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engineering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7504"/>
            <a:ext cx="9396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Operating System Design and Implementation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(Cont.)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8688"/>
            <a:ext cx="9571990" cy="36688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Much</a:t>
            </a:r>
            <a:r>
              <a:rPr sz="2200" b="1" dirty="0">
                <a:latin typeface="Times New Roman"/>
                <a:cs typeface="Times New Roman"/>
              </a:rPr>
              <a:t> variation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Early OSes in assembly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language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Then system </a:t>
            </a:r>
            <a:r>
              <a:rPr sz="2200" b="1" spc="-10" dirty="0">
                <a:latin typeface="Times New Roman"/>
                <a:cs typeface="Times New Roman"/>
              </a:rPr>
              <a:t>programming </a:t>
            </a:r>
            <a:r>
              <a:rPr sz="2200" b="1" spc="-5" dirty="0">
                <a:latin typeface="Times New Roman"/>
                <a:cs typeface="Times New Roman"/>
              </a:rPr>
              <a:t>languages like Algol,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PL/1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Now C, C++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Actually </a:t>
            </a:r>
            <a:r>
              <a:rPr sz="2200" b="1" dirty="0">
                <a:latin typeface="Times New Roman"/>
                <a:cs typeface="Times New Roman"/>
              </a:rPr>
              <a:t>usually </a:t>
            </a:r>
            <a:r>
              <a:rPr sz="2200" b="1" spc="-5" dirty="0">
                <a:latin typeface="Times New Roman"/>
                <a:cs typeface="Times New Roman"/>
              </a:rPr>
              <a:t>a mix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languages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Lowest levels in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assembly</a:t>
            </a:r>
            <a:endParaRPr sz="2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Main body in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</a:t>
            </a:r>
            <a:endParaRPr sz="220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79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Systems </a:t>
            </a:r>
            <a:r>
              <a:rPr sz="2200" b="1" spc="-10" dirty="0">
                <a:latin typeface="Times New Roman"/>
                <a:cs typeface="Times New Roman"/>
              </a:rPr>
              <a:t>programs </a:t>
            </a:r>
            <a:r>
              <a:rPr sz="2200" b="1" spc="-5" dirty="0">
                <a:latin typeface="Times New Roman"/>
                <a:cs typeface="Times New Roman"/>
              </a:rPr>
              <a:t>in C, C++, scripting languages like PERL, Python, shell  scripts</a:t>
            </a:r>
            <a:endParaRPr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More </a:t>
            </a:r>
            <a:r>
              <a:rPr sz="2200" b="1" spc="-5" dirty="0">
                <a:latin typeface="Times New Roman"/>
                <a:cs typeface="Times New Roman"/>
              </a:rPr>
              <a:t>high-level language easier to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port </a:t>
            </a:r>
            <a:r>
              <a:rPr sz="2200" b="1" spc="-5" dirty="0">
                <a:latin typeface="Times New Roman"/>
                <a:cs typeface="Times New Roman"/>
              </a:rPr>
              <a:t>to other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hardware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89812"/>
            <a:ext cx="2455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Implementation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1487</Words>
  <Application>Microsoft Office PowerPoint</Application>
  <PresentationFormat>Widescreen</PresentationFormat>
  <Paragraphs>243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Carlito</vt:lpstr>
      <vt:lpstr>Courier New</vt:lpstr>
      <vt:lpstr>Gothic Uralic</vt:lpstr>
      <vt:lpstr>Times New Roman</vt:lpstr>
      <vt:lpstr>Verdana</vt:lpstr>
      <vt:lpstr>Wingdings</vt:lpstr>
      <vt:lpstr>Office Theme</vt:lpstr>
      <vt:lpstr>System Program</vt:lpstr>
      <vt:lpstr>Four Components of a Computer System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-- MS-DOS</vt:lpstr>
      <vt:lpstr>Non Simple Structure -- UNIX</vt:lpstr>
      <vt:lpstr>PowerPoint Presentation</vt:lpstr>
      <vt:lpstr>Layered Approach</vt:lpstr>
      <vt:lpstr>Microkernel System Structure</vt:lpstr>
      <vt:lpstr>Microkernel System Structure</vt:lpstr>
      <vt:lpstr>Microkernel System Structure</vt:lpstr>
      <vt:lpstr>Modules</vt:lpstr>
      <vt:lpstr>Solaris Modular Approach</vt:lpstr>
      <vt:lpstr>Hybrid Systems</vt:lpstr>
      <vt:lpstr>Hybrid Systems</vt:lpstr>
      <vt:lpstr>Mac OS X Structure</vt:lpstr>
      <vt:lpstr>iOS</vt:lpstr>
      <vt:lpstr>Android</vt:lpstr>
      <vt:lpstr>Android Architecture</vt:lpstr>
      <vt:lpstr>Virtual Machines</vt:lpstr>
      <vt:lpstr>System Models</vt:lpstr>
      <vt:lpstr>Virtual Machines - Implementation</vt:lpstr>
      <vt:lpstr>Advantages/Disadvantages of Virtual Machines</vt:lpstr>
      <vt:lpstr>Example: VMware Architecture</vt:lpstr>
      <vt:lpstr>The Java 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</dc:title>
  <dc:creator>Elsa Joel</dc:creator>
  <cp:lastModifiedBy>Arvind Kumar Chaubey</cp:lastModifiedBy>
  <cp:revision>13</cp:revision>
  <dcterms:created xsi:type="dcterms:W3CDTF">2020-09-12T04:44:56Z</dcterms:created>
  <dcterms:modified xsi:type="dcterms:W3CDTF">2020-09-15T10:18:14Z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2020-09-12T00:00:00Z</vt:filetime>
  </property>
</Properties>
</file>