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38" r:id="rId13"/>
    <p:sldId id="328" r:id="rId14"/>
    <p:sldId id="329" r:id="rId15"/>
    <p:sldId id="333" r:id="rId16"/>
    <p:sldId id="334" r:id="rId17"/>
    <p:sldId id="335" r:id="rId18"/>
    <p:sldId id="339" r:id="rId19"/>
    <p:sldId id="340" r:id="rId20"/>
    <p:sldId id="336" r:id="rId21"/>
    <p:sldId id="337" r:id="rId22"/>
    <p:sldId id="341" r:id="rId23"/>
    <p:sldId id="34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E425-2DCB-4E1B-9DD0-240959CB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63CAF-E00C-40A1-89F3-3B9FB2E54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3F0-CCD1-4CFF-89C9-08868EB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6E22-5DBD-4B3C-91B6-BECB2B1F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FE9D-D78C-4CCC-95DA-D686BEB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7227-C999-4D6F-B854-FB5348AB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53395-546B-4536-A64A-16B4B97C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B4A0-D3AC-4C5E-9961-1F53A800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48B9-A37D-4978-89C8-CA89A96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7981-E02E-416C-A0C7-B4E9C32E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09CD2-A58E-4692-A86B-7A4153FE9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483BD-DEBB-41A9-8804-A7F5E97E3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49FC-3752-41FF-9EEA-7B5B694F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FD90-4CA0-4A12-B511-570EF22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BC8B-A770-45AE-AF9C-277657C5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C5AF-F9B0-43A3-810E-32FFF8DA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7D85-45FA-4431-A70F-F613FE3F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92FC-2B82-4A5D-A17D-02E1A846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E6C0-D722-40F4-838F-6B7C501F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C35D-A0EF-4776-B298-C530E6EB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DBD1-C334-4223-A441-E2C3DF3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26C8F-99C1-4339-A55E-10C54C37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FDDC-788C-4EB5-B878-A8CBE01C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1641-99AA-4924-9FB5-6665C45A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805A-C95B-491D-A86F-1F5315D7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8341-5734-4AC2-A4B7-57098B28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930B-20C1-4776-864F-834E91AF5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0A545-E5E2-4548-978B-AD8D1A07A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EFE-802E-4FD6-8032-6A313861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2BE65-E9A6-48A8-90E3-6B032FF0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737D7-9DF0-4664-A766-EF24DD70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BEBF-0FBF-4CD7-B5B9-E005E1D0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61D7F-D156-4817-9147-8A3131490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FC068-5A29-4154-9C5F-162457E7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C568E-1DE7-4C91-AA81-91279828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ADA8-BA8F-4E2D-95E4-251AE5B73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899E5-EB35-4C56-8893-26229DD3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D3BA8-606C-4516-BFC9-1C97175A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DEDE1-4FA6-4804-B18A-9B3AE0F1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4A43-1D7A-451D-8F10-A98BD504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939C6-FD6E-47FD-A3C0-193089A8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0D672-548C-4CDB-8877-0A3F7A7C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4FB4C-E38A-4585-BEAC-2F6CA456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2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3F0C1-B5E5-4651-A79B-7933B4E6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5A44-6C6E-4806-AF43-67C8B83F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A281A-949E-4BD6-81DC-BE4C8AA7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B8EA-EDBA-4000-BE4F-9F6F73FE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BA21-92FB-4FD2-80D3-EEE6F6C2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5D7B1-F2C7-4C99-B2D8-07CEB7775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6383-4522-419B-8E8A-9D3ADE36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A281-DC60-412A-80EF-95186A92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8F02-EE0E-44FE-A902-3D22579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7919-0D16-4ABF-A79A-1BCDDCF1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5BE06-9F6F-4189-9D0D-A94D2B9BF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A764-AB3F-49CE-AD88-8DF7B683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D4798-8E76-4D71-AE79-F4D0A3DE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FC36E-7DF2-44C2-B3AA-647EC9D2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3EA91-B6EA-4CCD-9C4E-3550AD21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22F9B-9F20-4066-9660-8AA2D7D6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2F92D-CDA4-46FF-9D7A-0B495E57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1347-EC69-4E20-B51E-8FC7AB1C6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637F-408A-4ECF-BC54-94F555FFF50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7AD88-450C-49C6-9055-71B747CF8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4E7A-ACE1-4CA9-83A4-7D5511EEA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FB29-D3EA-4F16-84F1-8B4B8BDA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6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18CF-8FB5-43E6-BDA4-8702F87F9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42197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0" y="0"/>
            <a:ext cx="1156715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49223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20" h="6858000">
                  <a:moveTo>
                    <a:pt x="45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" y="685800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5423" y="0"/>
              <a:ext cx="11466576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447DF-CCE0-4609-ACD1-1611561B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000125"/>
            <a:ext cx="65246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223" y="0"/>
            <a:ext cx="115427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9" y="0"/>
            <a:ext cx="1159763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46250"/>
            <a:ext cx="987361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Gothic Uralic"/>
                <a:cs typeface="Gothic Uralic"/>
              </a:rPr>
              <a:t>Logical </a:t>
            </a:r>
            <a:r>
              <a:rPr sz="2400" spc="-5" dirty="0">
                <a:latin typeface="Gothic Uralic"/>
                <a:cs typeface="Gothic Uralic"/>
              </a:rPr>
              <a:t>address </a:t>
            </a:r>
            <a:r>
              <a:rPr sz="2400" dirty="0">
                <a:latin typeface="Gothic Uralic"/>
                <a:cs typeface="Gothic Uralic"/>
              </a:rPr>
              <a:t>consists </a:t>
            </a:r>
            <a:r>
              <a:rPr sz="2400" spc="-5" dirty="0">
                <a:latin typeface="Gothic Uralic"/>
                <a:cs typeface="Gothic Uralic"/>
              </a:rPr>
              <a:t>of </a:t>
            </a:r>
            <a:r>
              <a:rPr sz="2400" dirty="0">
                <a:latin typeface="Gothic Uralic"/>
                <a:cs typeface="Gothic Uralic"/>
              </a:rPr>
              <a:t>a </a:t>
            </a:r>
            <a:r>
              <a:rPr sz="2400" spc="-5" dirty="0">
                <a:latin typeface="Gothic Uralic"/>
                <a:cs typeface="Gothic Uralic"/>
              </a:rPr>
              <a:t>two</a:t>
            </a:r>
            <a:r>
              <a:rPr sz="2400" spc="-2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tuple:</a:t>
            </a:r>
            <a:endParaRPr sz="2400">
              <a:latin typeface="Gothic Uralic"/>
              <a:cs typeface="Gothic Uralic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latin typeface="Gothic Uralic"/>
                <a:cs typeface="Gothic Uralic"/>
              </a:rPr>
              <a:t>&lt;segment-number,</a:t>
            </a:r>
            <a:r>
              <a:rPr sz="2400" spc="-2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offset&gt;,</a:t>
            </a:r>
            <a:endParaRPr sz="2400">
              <a:latin typeface="Gothic Uralic"/>
              <a:cs typeface="Gothic Uralic"/>
            </a:endParaRPr>
          </a:p>
          <a:p>
            <a:pPr marL="241300" marR="5080" indent="-228600">
              <a:lnSpc>
                <a:spcPct val="70000"/>
              </a:lnSpc>
              <a:spcBef>
                <a:spcPts val="17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3366FF"/>
                </a:solidFill>
                <a:latin typeface="Gothic Uralic"/>
                <a:cs typeface="Gothic Uralic"/>
              </a:rPr>
              <a:t>Segment table </a:t>
            </a:r>
            <a:r>
              <a:rPr sz="2400" dirty="0">
                <a:latin typeface="Gothic Uralic"/>
                <a:cs typeface="Gothic Uralic"/>
              </a:rPr>
              <a:t>– maps two-dimensional physical </a:t>
            </a:r>
            <a:r>
              <a:rPr sz="2400" spc="-5" dirty="0">
                <a:latin typeface="Gothic Uralic"/>
                <a:cs typeface="Gothic Uralic"/>
              </a:rPr>
              <a:t>addresses;</a:t>
            </a:r>
            <a:r>
              <a:rPr sz="2400" spc="-14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each  </a:t>
            </a:r>
            <a:r>
              <a:rPr sz="2400" spc="-5" dirty="0">
                <a:latin typeface="Gothic Uralic"/>
                <a:cs typeface="Gothic Uralic"/>
              </a:rPr>
              <a:t>table entry</a:t>
            </a:r>
            <a:r>
              <a:rPr sz="2400" dirty="0">
                <a:latin typeface="Gothic Uralic"/>
                <a:cs typeface="Gothic Uralic"/>
              </a:rPr>
              <a:t> has: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3206623"/>
            <a:ext cx="9367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spc="-5" dirty="0">
                <a:solidFill>
                  <a:srgbClr val="3366FF"/>
                </a:solidFill>
                <a:latin typeface="Gothic Uralic"/>
                <a:cs typeface="Gothic Uralic"/>
              </a:rPr>
              <a:t>base </a:t>
            </a:r>
            <a:r>
              <a:rPr sz="2000" dirty="0">
                <a:latin typeface="Gothic Uralic"/>
                <a:cs typeface="Gothic Uralic"/>
              </a:rPr>
              <a:t>– contains </a:t>
            </a:r>
            <a:r>
              <a:rPr sz="2000" spc="5" dirty="0">
                <a:latin typeface="Gothic Uralic"/>
                <a:cs typeface="Gothic Uralic"/>
              </a:rPr>
              <a:t>the </a:t>
            </a:r>
            <a:r>
              <a:rPr sz="2000" spc="-5" dirty="0">
                <a:latin typeface="Gothic Uralic"/>
                <a:cs typeface="Gothic Uralic"/>
              </a:rPr>
              <a:t>starting physical address </a:t>
            </a:r>
            <a:r>
              <a:rPr sz="2000" dirty="0">
                <a:latin typeface="Gothic Uralic"/>
                <a:cs typeface="Gothic Uralic"/>
              </a:rPr>
              <a:t>where </a:t>
            </a:r>
            <a:r>
              <a:rPr sz="2000" spc="5" dirty="0">
                <a:latin typeface="Gothic Uralic"/>
                <a:cs typeface="Gothic Uralic"/>
              </a:rPr>
              <a:t>the </a:t>
            </a:r>
            <a:r>
              <a:rPr sz="2000" dirty="0">
                <a:latin typeface="Gothic Uralic"/>
                <a:cs typeface="Gothic Uralic"/>
              </a:rPr>
              <a:t>segments reside</a:t>
            </a:r>
            <a:r>
              <a:rPr sz="2000" spc="-204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in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3419983"/>
            <a:ext cx="53352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othic Uralic"/>
                <a:cs typeface="Gothic Uralic"/>
              </a:rPr>
              <a:t>memory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spc="-5" dirty="0">
                <a:solidFill>
                  <a:srgbClr val="3366FF"/>
                </a:solidFill>
                <a:latin typeface="Gothic Uralic"/>
                <a:cs typeface="Gothic Uralic"/>
              </a:rPr>
              <a:t>limit </a:t>
            </a:r>
            <a:r>
              <a:rPr sz="2000" dirty="0">
                <a:latin typeface="Gothic Uralic"/>
                <a:cs typeface="Gothic Uralic"/>
              </a:rPr>
              <a:t>– </a:t>
            </a:r>
            <a:r>
              <a:rPr sz="2000" spc="-5" dirty="0">
                <a:latin typeface="Gothic Uralic"/>
                <a:cs typeface="Gothic Uralic"/>
              </a:rPr>
              <a:t>specifies </a:t>
            </a:r>
            <a:r>
              <a:rPr sz="2000" spc="5" dirty="0">
                <a:latin typeface="Gothic Uralic"/>
                <a:cs typeface="Gothic Uralic"/>
              </a:rPr>
              <a:t>the </a:t>
            </a:r>
            <a:r>
              <a:rPr sz="2000" dirty="0">
                <a:latin typeface="Gothic Uralic"/>
                <a:cs typeface="Gothic Uralic"/>
              </a:rPr>
              <a:t>length </a:t>
            </a:r>
            <a:r>
              <a:rPr sz="2000" spc="-5" dirty="0">
                <a:latin typeface="Gothic Uralic"/>
                <a:cs typeface="Gothic Uralic"/>
              </a:rPr>
              <a:t>of </a:t>
            </a:r>
            <a:r>
              <a:rPr sz="2000" spc="5" dirty="0">
                <a:latin typeface="Gothic Uralic"/>
                <a:cs typeface="Gothic Uralic"/>
              </a:rPr>
              <a:t>the</a:t>
            </a:r>
            <a:r>
              <a:rPr sz="2000" spc="-14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segment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136517"/>
            <a:ext cx="998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3366FF"/>
                </a:solidFill>
                <a:latin typeface="Gothic Uralic"/>
                <a:cs typeface="Gothic Uralic"/>
              </a:rPr>
              <a:t>Segment-table base register </a:t>
            </a:r>
            <a:r>
              <a:rPr sz="2400" b="1" dirty="0">
                <a:solidFill>
                  <a:srgbClr val="3366FF"/>
                </a:solidFill>
                <a:latin typeface="Gothic Uralic"/>
                <a:cs typeface="Gothic Uralic"/>
              </a:rPr>
              <a:t>(STBR) </a:t>
            </a:r>
            <a:r>
              <a:rPr sz="2400" dirty="0">
                <a:latin typeface="Gothic Uralic"/>
                <a:cs typeface="Gothic Uralic"/>
              </a:rPr>
              <a:t>points </a:t>
            </a:r>
            <a:r>
              <a:rPr sz="2400" spc="-5" dirty="0">
                <a:latin typeface="Gothic Uralic"/>
                <a:cs typeface="Gothic Uralic"/>
              </a:rPr>
              <a:t>to the </a:t>
            </a:r>
            <a:r>
              <a:rPr sz="2400" dirty="0">
                <a:latin typeface="Gothic Uralic"/>
                <a:cs typeface="Gothic Uralic"/>
              </a:rPr>
              <a:t>segment</a:t>
            </a:r>
            <a:r>
              <a:rPr sz="2400" spc="75" dirty="0">
                <a:latin typeface="Gothic Uralic"/>
                <a:cs typeface="Gothic Uralic"/>
              </a:rPr>
              <a:t> </a:t>
            </a:r>
            <a:r>
              <a:rPr sz="2400" spc="-10" dirty="0">
                <a:latin typeface="Gothic Uralic"/>
                <a:cs typeface="Gothic Uralic"/>
              </a:rPr>
              <a:t>table</a:t>
            </a:r>
            <a:r>
              <a:rPr sz="2400" spc="-10" dirty="0">
                <a:latin typeface="kiloji"/>
                <a:cs typeface="kiloji"/>
              </a:rPr>
              <a:t>’</a:t>
            </a:r>
            <a:r>
              <a:rPr sz="2400" spc="-10" dirty="0">
                <a:latin typeface="Gothic Uralic"/>
                <a:cs typeface="Gothic Uralic"/>
              </a:rPr>
              <a:t>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4392548"/>
            <a:ext cx="288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othic Uralic"/>
                <a:cs typeface="Gothic Uralic"/>
              </a:rPr>
              <a:t>location </a:t>
            </a:r>
            <a:r>
              <a:rPr sz="2400" spc="10" dirty="0">
                <a:latin typeface="Gothic Uralic"/>
                <a:cs typeface="Gothic Uralic"/>
              </a:rPr>
              <a:t>in</a:t>
            </a:r>
            <a:r>
              <a:rPr sz="2400" spc="-14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memory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864989"/>
            <a:ext cx="10098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3366FF"/>
                </a:solidFill>
                <a:latin typeface="Gothic Uralic"/>
                <a:cs typeface="Gothic Uralic"/>
              </a:rPr>
              <a:t>Segment-table </a:t>
            </a:r>
            <a:r>
              <a:rPr sz="2400" b="1" dirty="0">
                <a:solidFill>
                  <a:srgbClr val="3366FF"/>
                </a:solidFill>
                <a:latin typeface="Gothic Uralic"/>
                <a:cs typeface="Gothic Uralic"/>
              </a:rPr>
              <a:t>length </a:t>
            </a:r>
            <a:r>
              <a:rPr sz="2400" b="1" spc="-5" dirty="0">
                <a:solidFill>
                  <a:srgbClr val="3366FF"/>
                </a:solidFill>
                <a:latin typeface="Gothic Uralic"/>
                <a:cs typeface="Gothic Uralic"/>
              </a:rPr>
              <a:t>register (STLR) </a:t>
            </a:r>
            <a:r>
              <a:rPr sz="2400" dirty="0">
                <a:latin typeface="Gothic Uralic"/>
                <a:cs typeface="Gothic Uralic"/>
              </a:rPr>
              <a:t>indicates </a:t>
            </a:r>
            <a:r>
              <a:rPr sz="2400" spc="-5" dirty="0">
                <a:latin typeface="Gothic Uralic"/>
                <a:cs typeface="Gothic Uralic"/>
              </a:rPr>
              <a:t>number of</a:t>
            </a:r>
            <a:r>
              <a:rPr sz="2400" spc="6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segments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5120716"/>
            <a:ext cx="67811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othic Uralic"/>
                <a:cs typeface="Gothic Uralic"/>
              </a:rPr>
              <a:t>used </a:t>
            </a:r>
            <a:r>
              <a:rPr sz="2400" spc="-5" dirty="0">
                <a:latin typeface="Gothic Uralic"/>
                <a:cs typeface="Gothic Uralic"/>
              </a:rPr>
              <a:t>by </a:t>
            </a:r>
            <a:r>
              <a:rPr sz="2400" dirty="0">
                <a:latin typeface="Gothic Uralic"/>
                <a:cs typeface="Gothic Uralic"/>
              </a:rPr>
              <a:t>a</a:t>
            </a:r>
            <a:r>
              <a:rPr sz="2400" spc="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program;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7292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Segmentation</a:t>
            </a:r>
            <a:r>
              <a:rPr sz="4400" spc="-50" dirty="0"/>
              <a:t> </a:t>
            </a:r>
            <a:r>
              <a:rPr sz="4400" spc="-5" dirty="0"/>
              <a:t>Architecture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21468"/>
            <a:ext cx="9721850" cy="43986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latin typeface="Gothic Uralic"/>
                <a:cs typeface="Gothic Uralic"/>
              </a:rPr>
              <a:t>Protection</a:t>
            </a:r>
            <a:endParaRPr sz="28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9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10" dirty="0">
                <a:latin typeface="Gothic Uralic"/>
                <a:cs typeface="Gothic Uralic"/>
              </a:rPr>
              <a:t>With </a:t>
            </a:r>
            <a:r>
              <a:rPr sz="2400" dirty="0">
                <a:latin typeface="Gothic Uralic"/>
                <a:cs typeface="Gothic Uralic"/>
              </a:rPr>
              <a:t>each </a:t>
            </a:r>
            <a:r>
              <a:rPr sz="2400" spc="-5" dirty="0">
                <a:latin typeface="Gothic Uralic"/>
                <a:cs typeface="Gothic Uralic"/>
              </a:rPr>
              <a:t>entry </a:t>
            </a:r>
            <a:r>
              <a:rPr sz="2400" spc="10" dirty="0">
                <a:latin typeface="Gothic Uralic"/>
                <a:cs typeface="Gothic Uralic"/>
              </a:rPr>
              <a:t>in </a:t>
            </a:r>
            <a:r>
              <a:rPr sz="2400" spc="-5" dirty="0">
                <a:latin typeface="Gothic Uralic"/>
                <a:cs typeface="Gothic Uralic"/>
              </a:rPr>
              <a:t>segment table</a:t>
            </a:r>
            <a:r>
              <a:rPr sz="2400" spc="-6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associate:</a:t>
            </a:r>
            <a:endParaRPr sz="2400">
              <a:latin typeface="Gothic Uralic"/>
              <a:cs typeface="Gothic Uralic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000" spc="-5" dirty="0">
                <a:latin typeface="Gothic Uralic"/>
                <a:cs typeface="Gothic Uralic"/>
              </a:rPr>
              <a:t>validation bit </a:t>
            </a:r>
            <a:r>
              <a:rPr sz="2000" dirty="0">
                <a:latin typeface="Gothic Uralic"/>
                <a:cs typeface="Gothic Uralic"/>
              </a:rPr>
              <a:t>= 0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othic Uralic"/>
                <a:cs typeface="Gothic Uralic"/>
              </a:rPr>
              <a:t>illegal</a:t>
            </a:r>
            <a:r>
              <a:rPr sz="2000" spc="-3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segment</a:t>
            </a:r>
            <a:endParaRPr sz="2000">
              <a:latin typeface="Gothic Uralic"/>
              <a:cs typeface="Gothic Uralic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000" dirty="0">
                <a:latin typeface="Gothic Uralic"/>
                <a:cs typeface="Gothic Uralic"/>
              </a:rPr>
              <a:t>read/write/execute</a:t>
            </a:r>
            <a:r>
              <a:rPr sz="2000" spc="-5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privileges</a:t>
            </a:r>
            <a:endParaRPr sz="2000">
              <a:latin typeface="Gothic Uralic"/>
              <a:cs typeface="Gothic Uralic"/>
            </a:endParaRPr>
          </a:p>
          <a:p>
            <a:pPr marL="241300" marR="5080" indent="-228600">
              <a:lnSpc>
                <a:spcPts val="3030"/>
              </a:lnSpc>
              <a:spcBef>
                <a:spcPts val="103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latin typeface="Gothic Uralic"/>
                <a:cs typeface="Gothic Uralic"/>
              </a:rPr>
              <a:t>Protection bits </a:t>
            </a:r>
            <a:r>
              <a:rPr sz="2800" spc="-5" dirty="0">
                <a:latin typeface="Gothic Uralic"/>
                <a:cs typeface="Gothic Uralic"/>
              </a:rPr>
              <a:t>associated </a:t>
            </a:r>
            <a:r>
              <a:rPr sz="2800" dirty="0">
                <a:latin typeface="Gothic Uralic"/>
                <a:cs typeface="Gothic Uralic"/>
              </a:rPr>
              <a:t>with </a:t>
            </a:r>
            <a:r>
              <a:rPr sz="2800" spc="-5" dirty="0">
                <a:latin typeface="Gothic Uralic"/>
                <a:cs typeface="Gothic Uralic"/>
              </a:rPr>
              <a:t>segments; code sharing  occurs at segment</a:t>
            </a:r>
            <a:r>
              <a:rPr sz="2800" spc="4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level</a:t>
            </a:r>
            <a:endParaRPr sz="2800">
              <a:latin typeface="Gothic Uralic"/>
              <a:cs typeface="Gothic Uralic"/>
            </a:endParaRPr>
          </a:p>
          <a:p>
            <a:pPr marL="241300" marR="260350" indent="-228600">
              <a:lnSpc>
                <a:spcPts val="3020"/>
              </a:lnSpc>
              <a:spcBef>
                <a:spcPts val="10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Since </a:t>
            </a:r>
            <a:r>
              <a:rPr sz="2800" spc="-10" dirty="0">
                <a:latin typeface="Gothic Uralic"/>
                <a:cs typeface="Gothic Uralic"/>
              </a:rPr>
              <a:t>segments vary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10" dirty="0">
                <a:latin typeface="Gothic Uralic"/>
                <a:cs typeface="Gothic Uralic"/>
              </a:rPr>
              <a:t>length, </a:t>
            </a:r>
            <a:r>
              <a:rPr sz="2800" spc="-5" dirty="0">
                <a:latin typeface="Gothic Uralic"/>
                <a:cs typeface="Gothic Uralic"/>
              </a:rPr>
              <a:t>memory allocation </a:t>
            </a:r>
            <a:r>
              <a:rPr sz="2800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a  dynamic storage-allocation</a:t>
            </a:r>
            <a:r>
              <a:rPr sz="2800" spc="2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problem</a:t>
            </a:r>
            <a:endParaRPr sz="2800">
              <a:latin typeface="Gothic Uralic"/>
              <a:cs typeface="Gothic Uralic"/>
            </a:endParaRPr>
          </a:p>
          <a:p>
            <a:pPr marL="241300" marR="873125" indent="-228600">
              <a:lnSpc>
                <a:spcPts val="3020"/>
              </a:lnSpc>
              <a:spcBef>
                <a:spcPts val="102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A segmentation example </a:t>
            </a:r>
            <a:r>
              <a:rPr sz="2800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shown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the following  diagram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9326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Segmentation Architecture</a:t>
            </a:r>
            <a:r>
              <a:rPr sz="4400" spc="-55" dirty="0"/>
              <a:t> </a:t>
            </a:r>
            <a:r>
              <a:rPr sz="4400" dirty="0"/>
              <a:t>(Cont.)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758951" y="1638406"/>
              <a:ext cx="11432286" cy="180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8355" y="2121407"/>
              <a:ext cx="6309360" cy="4428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6599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Segmentation</a:t>
            </a:r>
            <a:r>
              <a:rPr sz="4400" spc="-70" dirty="0"/>
              <a:t> </a:t>
            </a:r>
            <a:r>
              <a:rPr sz="4400" spc="-5" dirty="0"/>
              <a:t>Hardware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681E8-7DB9-47D9-AB21-68EE5CB6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98" y="1252151"/>
            <a:ext cx="7071540" cy="33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5363F-61E3-4883-9C73-0EB5914292DC}"/>
              </a:ext>
            </a:extLst>
          </p:cNvPr>
          <p:cNvSpPr txBox="1"/>
          <p:nvPr/>
        </p:nvSpPr>
        <p:spPr>
          <a:xfrm>
            <a:off x="2034746" y="14999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Disadvantages-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F0291-00EB-4133-877E-DCAD5F18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59" y="2287159"/>
            <a:ext cx="7549593" cy="28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5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56917"/>
            <a:ext cx="9213850" cy="4338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spc="-5" dirty="0">
                <a:latin typeface="Gothic Uralic"/>
                <a:cs typeface="Gothic Uralic"/>
              </a:rPr>
              <a:t>Memory-management </a:t>
            </a:r>
            <a:r>
              <a:rPr sz="2200" spc="-10" dirty="0">
                <a:latin typeface="Gothic Uralic"/>
                <a:cs typeface="Gothic Uralic"/>
              </a:rPr>
              <a:t>scheme </a:t>
            </a:r>
            <a:r>
              <a:rPr sz="2200" spc="-5" dirty="0">
                <a:latin typeface="Gothic Uralic"/>
                <a:cs typeface="Gothic Uralic"/>
              </a:rPr>
              <a:t>that supports user </a:t>
            </a:r>
            <a:r>
              <a:rPr sz="2200" spc="5" dirty="0">
                <a:latin typeface="Gothic Uralic"/>
                <a:cs typeface="Gothic Uralic"/>
              </a:rPr>
              <a:t>view </a:t>
            </a:r>
            <a:r>
              <a:rPr sz="2200" spc="-5" dirty="0">
                <a:latin typeface="Gothic Uralic"/>
                <a:cs typeface="Gothic Uralic"/>
              </a:rPr>
              <a:t>of</a:t>
            </a:r>
            <a:r>
              <a:rPr sz="2200" spc="-5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memory</a:t>
            </a:r>
            <a:endParaRPr sz="2200" dirty="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spc="-5" dirty="0">
                <a:latin typeface="Gothic Uralic"/>
                <a:cs typeface="Gothic Uralic"/>
              </a:rPr>
              <a:t>A program </a:t>
            </a:r>
            <a:r>
              <a:rPr sz="2200" spc="5" dirty="0">
                <a:latin typeface="Gothic Uralic"/>
                <a:cs typeface="Gothic Uralic"/>
              </a:rPr>
              <a:t>is </a:t>
            </a:r>
            <a:r>
              <a:rPr sz="2200" spc="-5" dirty="0">
                <a:latin typeface="Gothic Uralic"/>
                <a:cs typeface="Gothic Uralic"/>
              </a:rPr>
              <a:t>a collection of</a:t>
            </a:r>
            <a:r>
              <a:rPr sz="2200" spc="-30" dirty="0">
                <a:latin typeface="Gothic Uralic"/>
                <a:cs typeface="Gothic Uralic"/>
              </a:rPr>
              <a:t> </a:t>
            </a:r>
            <a:r>
              <a:rPr sz="2200" dirty="0">
                <a:latin typeface="Gothic Uralic"/>
                <a:cs typeface="Gothic Uralic"/>
              </a:rPr>
              <a:t>segments</a:t>
            </a:r>
          </a:p>
          <a:p>
            <a:pPr marL="698500" lvl="1" indent="-229235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1900" spc="-5" dirty="0">
                <a:latin typeface="Gothic Uralic"/>
                <a:cs typeface="Gothic Uralic"/>
              </a:rPr>
              <a:t>A </a:t>
            </a:r>
            <a:r>
              <a:rPr sz="1900" spc="-10" dirty="0">
                <a:latin typeface="Gothic Uralic"/>
                <a:cs typeface="Gothic Uralic"/>
              </a:rPr>
              <a:t>segment </a:t>
            </a:r>
            <a:r>
              <a:rPr sz="1900" dirty="0">
                <a:latin typeface="Gothic Uralic"/>
                <a:cs typeface="Gothic Uralic"/>
              </a:rPr>
              <a:t>is </a:t>
            </a:r>
            <a:r>
              <a:rPr sz="1900" spc="-5" dirty="0">
                <a:latin typeface="Gothic Uralic"/>
                <a:cs typeface="Gothic Uralic"/>
              </a:rPr>
              <a:t>a logical unit </a:t>
            </a:r>
            <a:r>
              <a:rPr sz="1900" spc="-10" dirty="0">
                <a:latin typeface="Gothic Uralic"/>
                <a:cs typeface="Gothic Uralic"/>
              </a:rPr>
              <a:t>such</a:t>
            </a:r>
            <a:r>
              <a:rPr sz="1900" spc="15" dirty="0">
                <a:latin typeface="Gothic Uralic"/>
                <a:cs typeface="Gothic Uralic"/>
              </a:rPr>
              <a:t> </a:t>
            </a:r>
            <a:r>
              <a:rPr sz="1900" spc="-10" dirty="0">
                <a:latin typeface="Gothic Uralic"/>
                <a:cs typeface="Gothic Uralic"/>
              </a:rPr>
              <a:t>as:</a:t>
            </a:r>
            <a:endParaRPr sz="1900" dirty="0">
              <a:latin typeface="Gothic Uralic"/>
              <a:cs typeface="Gothic Uralic"/>
            </a:endParaRPr>
          </a:p>
          <a:p>
            <a:pPr marL="1844675" marR="542480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Gothic Uralic"/>
                <a:cs typeface="Gothic Uralic"/>
              </a:rPr>
              <a:t>main</a:t>
            </a:r>
            <a:r>
              <a:rPr sz="2200" spc="-95" dirty="0">
                <a:latin typeface="Gothic Uralic"/>
                <a:cs typeface="Gothic Uralic"/>
              </a:rPr>
              <a:t> </a:t>
            </a:r>
            <a:r>
              <a:rPr sz="2200" spc="-10" dirty="0">
                <a:latin typeface="Gothic Uralic"/>
                <a:cs typeface="Gothic Uralic"/>
              </a:rPr>
              <a:t>program  procedure  </a:t>
            </a:r>
            <a:r>
              <a:rPr sz="2200" spc="-5" dirty="0">
                <a:latin typeface="Gothic Uralic"/>
                <a:cs typeface="Gothic Uralic"/>
              </a:rPr>
              <a:t>function  method  object</a:t>
            </a:r>
            <a:endParaRPr sz="2200" dirty="0">
              <a:latin typeface="Gothic Uralic"/>
              <a:cs typeface="Gothic Uralic"/>
            </a:endParaRPr>
          </a:p>
          <a:p>
            <a:pPr marL="1844675" marR="3097530">
              <a:lnSpc>
                <a:spcPct val="100000"/>
              </a:lnSpc>
            </a:pPr>
            <a:r>
              <a:rPr sz="2200" spc="-10" dirty="0">
                <a:latin typeface="Gothic Uralic"/>
                <a:cs typeface="Gothic Uralic"/>
              </a:rPr>
              <a:t>local </a:t>
            </a:r>
            <a:r>
              <a:rPr sz="2200" spc="-5" dirty="0">
                <a:latin typeface="Gothic Uralic"/>
                <a:cs typeface="Gothic Uralic"/>
              </a:rPr>
              <a:t>variables, global variables  common</a:t>
            </a:r>
            <a:r>
              <a:rPr sz="220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block</a:t>
            </a:r>
            <a:endParaRPr sz="2200" dirty="0">
              <a:latin typeface="Gothic Uralic"/>
              <a:cs typeface="Gothic Uralic"/>
            </a:endParaRPr>
          </a:p>
          <a:p>
            <a:pPr marL="1844675">
              <a:lnSpc>
                <a:spcPct val="100000"/>
              </a:lnSpc>
            </a:pPr>
            <a:r>
              <a:rPr sz="2200" spc="-5" dirty="0">
                <a:latin typeface="Gothic Uralic"/>
                <a:cs typeface="Gothic Uralic"/>
              </a:rPr>
              <a:t>stack</a:t>
            </a:r>
            <a:endParaRPr sz="2200" dirty="0">
              <a:latin typeface="Gothic Uralic"/>
              <a:cs typeface="Gothic Uralic"/>
            </a:endParaRPr>
          </a:p>
          <a:p>
            <a:pPr marL="1844675" marR="5621655">
              <a:lnSpc>
                <a:spcPct val="100000"/>
              </a:lnSpc>
            </a:pPr>
            <a:r>
              <a:rPr sz="2200" spc="-5" dirty="0">
                <a:latin typeface="Gothic Uralic"/>
                <a:cs typeface="Gothic Uralic"/>
              </a:rPr>
              <a:t>symbol</a:t>
            </a:r>
            <a:r>
              <a:rPr sz="2200" spc="-85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table  </a:t>
            </a:r>
            <a:r>
              <a:rPr sz="2200" spc="-10" dirty="0">
                <a:latin typeface="Gothic Uralic"/>
                <a:cs typeface="Gothic Uralic"/>
              </a:rPr>
              <a:t>arrays</a:t>
            </a:r>
            <a:endParaRPr sz="22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3797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Segmentation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758951" y="1638406"/>
              <a:ext cx="11432286" cy="180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1911" y="1802892"/>
              <a:ext cx="8215884" cy="4785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Example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758951" y="1638406"/>
              <a:ext cx="11432286" cy="180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2151" y="2150544"/>
              <a:ext cx="7548445" cy="4073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4610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Example</a:t>
            </a:r>
            <a:r>
              <a:rPr sz="4400" spc="-80" dirty="0"/>
              <a:t> </a:t>
            </a:r>
            <a:r>
              <a:rPr sz="4400" dirty="0"/>
              <a:t>solution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33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92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476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32459" y="0"/>
              <a:ext cx="1155954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36308" y="3278123"/>
              <a:ext cx="5156200" cy="3580129"/>
            </a:xfrm>
            <a:custGeom>
              <a:avLst/>
              <a:gdLst/>
              <a:ahLst/>
              <a:cxnLst/>
              <a:rect l="l" t="t" r="r" b="b"/>
              <a:pathLst>
                <a:path w="5156200" h="3580129">
                  <a:moveTo>
                    <a:pt x="566928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566928" y="393192"/>
                  </a:lnTo>
                  <a:lnTo>
                    <a:pt x="566928" y="0"/>
                  </a:lnTo>
                  <a:close/>
                </a:path>
                <a:path w="5156200" h="3580129">
                  <a:moveTo>
                    <a:pt x="5155679" y="3279648"/>
                  </a:moveTo>
                  <a:lnTo>
                    <a:pt x="4590288" y="3279648"/>
                  </a:lnTo>
                  <a:lnTo>
                    <a:pt x="4590288" y="3579876"/>
                  </a:lnTo>
                  <a:lnTo>
                    <a:pt x="5155679" y="3579876"/>
                  </a:lnTo>
                  <a:lnTo>
                    <a:pt x="5155679" y="3279648"/>
                  </a:lnTo>
                  <a:close/>
                </a:path>
              </a:pathLst>
            </a:custGeom>
            <a:solidFill>
              <a:srgbClr val="FBF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32459" y="0"/>
              <a:ext cx="11559539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26595" y="6466332"/>
              <a:ext cx="565785" cy="391795"/>
            </a:xfrm>
            <a:custGeom>
              <a:avLst/>
              <a:gdLst/>
              <a:ahLst/>
              <a:cxnLst/>
              <a:rect l="l" t="t" r="r" b="b"/>
              <a:pathLst>
                <a:path w="565784" h="391795">
                  <a:moveTo>
                    <a:pt x="565403" y="0"/>
                  </a:moveTo>
                  <a:lnTo>
                    <a:pt x="0" y="0"/>
                  </a:lnTo>
                  <a:lnTo>
                    <a:pt x="0" y="391667"/>
                  </a:lnTo>
                  <a:lnTo>
                    <a:pt x="565403" y="391667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FBF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1323" y="699700"/>
            <a:ext cx="8774601" cy="5925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41323" y="699700"/>
            <a:ext cx="9700260" cy="5925820"/>
            <a:chOff x="1341323" y="699700"/>
            <a:chExt cx="9700260" cy="5925820"/>
          </a:xfrm>
        </p:grpSpPr>
        <p:sp>
          <p:nvSpPr>
            <p:cNvPr id="4" name="object 4"/>
            <p:cNvSpPr/>
            <p:nvPr/>
          </p:nvSpPr>
          <p:spPr>
            <a:xfrm>
              <a:off x="1341323" y="699700"/>
              <a:ext cx="8774601" cy="59254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6847" y="2086355"/>
              <a:ext cx="7304532" cy="3782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24840" y="0"/>
              <a:ext cx="11567159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640" y="1556003"/>
              <a:ext cx="8258809" cy="5302250"/>
            </a:xfrm>
            <a:custGeom>
              <a:avLst/>
              <a:gdLst/>
              <a:ahLst/>
              <a:cxnLst/>
              <a:rect l="l" t="t" r="r" b="b"/>
              <a:pathLst>
                <a:path w="8258809" h="5302250">
                  <a:moveTo>
                    <a:pt x="8258556" y="0"/>
                  </a:moveTo>
                  <a:lnTo>
                    <a:pt x="3692652" y="0"/>
                  </a:lnTo>
                  <a:lnTo>
                    <a:pt x="3692652" y="70104"/>
                  </a:lnTo>
                  <a:lnTo>
                    <a:pt x="2307336" y="70104"/>
                  </a:lnTo>
                  <a:lnTo>
                    <a:pt x="2307336" y="635508"/>
                  </a:lnTo>
                  <a:lnTo>
                    <a:pt x="3692652" y="635508"/>
                  </a:lnTo>
                  <a:lnTo>
                    <a:pt x="3692652" y="1652016"/>
                  </a:lnTo>
                  <a:lnTo>
                    <a:pt x="0" y="1652016"/>
                  </a:lnTo>
                  <a:lnTo>
                    <a:pt x="0" y="5301996"/>
                  </a:lnTo>
                  <a:lnTo>
                    <a:pt x="3802367" y="5301996"/>
                  </a:lnTo>
                  <a:lnTo>
                    <a:pt x="3802367" y="4873752"/>
                  </a:lnTo>
                  <a:lnTo>
                    <a:pt x="8258556" y="4873752"/>
                  </a:lnTo>
                  <a:lnTo>
                    <a:pt x="8258556" y="0"/>
                  </a:lnTo>
                  <a:close/>
                </a:path>
              </a:pathLst>
            </a:custGeom>
            <a:solidFill>
              <a:srgbClr val="FBF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24840" y="0"/>
              <a:ext cx="11567159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640" y="2945891"/>
              <a:ext cx="8258809" cy="3912235"/>
            </a:xfrm>
            <a:custGeom>
              <a:avLst/>
              <a:gdLst/>
              <a:ahLst/>
              <a:cxnLst/>
              <a:rect l="l" t="t" r="r" b="b"/>
              <a:pathLst>
                <a:path w="8258809" h="3912234">
                  <a:moveTo>
                    <a:pt x="8258556" y="2148840"/>
                  </a:moveTo>
                  <a:lnTo>
                    <a:pt x="3902964" y="2148840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3912108"/>
                  </a:lnTo>
                  <a:lnTo>
                    <a:pt x="3902964" y="3912108"/>
                  </a:lnTo>
                  <a:lnTo>
                    <a:pt x="3902964" y="3483864"/>
                  </a:lnTo>
                  <a:lnTo>
                    <a:pt x="8258556" y="3483864"/>
                  </a:lnTo>
                  <a:lnTo>
                    <a:pt x="8258556" y="2148840"/>
                  </a:lnTo>
                  <a:close/>
                </a:path>
              </a:pathLst>
            </a:custGeom>
            <a:solidFill>
              <a:srgbClr val="FBF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32603" y="1964435"/>
              <a:ext cx="4355592" cy="3261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24840" y="0"/>
              <a:ext cx="11567159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640" y="5196839"/>
              <a:ext cx="8272780" cy="1661160"/>
            </a:xfrm>
            <a:custGeom>
              <a:avLst/>
              <a:gdLst/>
              <a:ahLst/>
              <a:cxnLst/>
              <a:rect l="l" t="t" r="r" b="b"/>
              <a:pathLst>
                <a:path w="8272780" h="1661159">
                  <a:moveTo>
                    <a:pt x="5631180" y="0"/>
                  </a:moveTo>
                  <a:lnTo>
                    <a:pt x="3707892" y="0"/>
                  </a:lnTo>
                  <a:lnTo>
                    <a:pt x="3707892" y="739140"/>
                  </a:lnTo>
                  <a:lnTo>
                    <a:pt x="0" y="739140"/>
                  </a:lnTo>
                  <a:lnTo>
                    <a:pt x="0" y="1661160"/>
                  </a:lnTo>
                  <a:lnTo>
                    <a:pt x="3902964" y="1661160"/>
                  </a:lnTo>
                  <a:lnTo>
                    <a:pt x="3902964" y="1001268"/>
                  </a:lnTo>
                  <a:lnTo>
                    <a:pt x="5631180" y="1001268"/>
                  </a:lnTo>
                  <a:lnTo>
                    <a:pt x="5631180" y="0"/>
                  </a:lnTo>
                  <a:close/>
                </a:path>
                <a:path w="8272780" h="1661159">
                  <a:moveTo>
                    <a:pt x="8272272" y="0"/>
                  </a:moveTo>
                  <a:lnTo>
                    <a:pt x="6283452" y="0"/>
                  </a:lnTo>
                  <a:lnTo>
                    <a:pt x="6283452" y="1001268"/>
                  </a:lnTo>
                  <a:lnTo>
                    <a:pt x="8272272" y="1001268"/>
                  </a:lnTo>
                  <a:lnTo>
                    <a:pt x="8272272" y="0"/>
                  </a:lnTo>
                  <a:close/>
                </a:path>
              </a:pathLst>
            </a:custGeom>
            <a:solidFill>
              <a:srgbClr val="FBF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188</Words>
  <Application>Microsoft Office PowerPoint</Application>
  <PresentationFormat>Widescreen</PresentationFormat>
  <Paragraphs>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Gothic Uralic</vt:lpstr>
      <vt:lpstr>kiloji</vt:lpstr>
      <vt:lpstr>roboto condensed</vt:lpstr>
      <vt:lpstr>Symbol</vt:lpstr>
      <vt:lpstr>Times New Roman</vt:lpstr>
      <vt:lpstr>Wingdings</vt:lpstr>
      <vt:lpstr>Office Theme</vt:lpstr>
      <vt:lpstr>Segmentation</vt:lpstr>
      <vt:lpstr>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Segmentation Architecture</vt:lpstr>
      <vt:lpstr>Segmentation Architecture (Cont.)</vt:lpstr>
      <vt:lpstr>Segmentation Hardware</vt:lpstr>
      <vt:lpstr>PowerPoint Presentation</vt:lpstr>
      <vt:lpstr>PowerPoint Presentation</vt:lpstr>
      <vt:lpstr>Example</vt:lpstr>
      <vt:lpstr>Example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</dc:title>
  <dc:creator>Arvind Kumar Chaubey</dc:creator>
  <cp:lastModifiedBy>Kavita Agrawal</cp:lastModifiedBy>
  <cp:revision>7</cp:revision>
  <dcterms:created xsi:type="dcterms:W3CDTF">2020-09-03T10:28:52Z</dcterms:created>
  <dcterms:modified xsi:type="dcterms:W3CDTF">2021-09-07T10:43:29Z</dcterms:modified>
</cp:coreProperties>
</file>