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302" r:id="rId2"/>
    <p:sldId id="258" r:id="rId3"/>
    <p:sldId id="259" r:id="rId4"/>
    <p:sldId id="37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78" r:id="rId19"/>
    <p:sldId id="379" r:id="rId20"/>
    <p:sldId id="274" r:id="rId21"/>
    <p:sldId id="303" r:id="rId22"/>
    <p:sldId id="304" r:id="rId23"/>
    <p:sldId id="305" r:id="rId24"/>
    <p:sldId id="277" r:id="rId25"/>
    <p:sldId id="278" r:id="rId26"/>
    <p:sldId id="279" r:id="rId27"/>
    <p:sldId id="280" r:id="rId28"/>
    <p:sldId id="34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E1B9E-20F4-4039-BE39-E824C4B577F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C2CE0-AAB6-4284-9609-6EAF90D1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9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EACE558-AD6B-4482-89C2-B0812C4EF9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4DC5A1-FD2F-4E2D-98B8-728F06256C55}" type="slidenum">
              <a:rPr lang="en-US" altLang="en-US">
                <a:latin typeface="Helvetica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EE3FE22-9ABF-44A3-BBBC-C54E2527C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F982A5E-B252-4E75-9343-7EF98AAD3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08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EACE558-AD6B-4482-89C2-B0812C4EF9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4DC5A1-FD2F-4E2D-98B8-728F06256C55}" type="slidenum">
              <a:rPr lang="en-US" altLang="en-US">
                <a:latin typeface="Helvetica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EE3FE22-9ABF-44A3-BBBC-C54E2527C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F982A5E-B252-4E75-9343-7EF98AAD3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5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EACE558-AD6B-4482-89C2-B0812C4EF9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4DC5A1-FD2F-4E2D-98B8-728F06256C55}" type="slidenum">
              <a:rPr lang="en-US" altLang="en-US">
                <a:latin typeface="Helvetica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EE3FE22-9ABF-44A3-BBBC-C54E2527C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F982A5E-B252-4E75-9343-7EF98AAD3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06437" cy="6854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74291" y="3537203"/>
            <a:ext cx="3049905" cy="196850"/>
          </a:xfrm>
          <a:custGeom>
            <a:avLst/>
            <a:gdLst/>
            <a:ahLst/>
            <a:cxnLst/>
            <a:rect l="l" t="t" r="r" b="b"/>
            <a:pathLst>
              <a:path w="3049904" h="196850">
                <a:moveTo>
                  <a:pt x="3049524" y="0"/>
                </a:moveTo>
                <a:lnTo>
                  <a:pt x="0" y="0"/>
                </a:lnTo>
                <a:lnTo>
                  <a:pt x="0" y="196596"/>
                </a:lnTo>
                <a:lnTo>
                  <a:pt x="3049524" y="196596"/>
                </a:lnTo>
                <a:lnTo>
                  <a:pt x="304952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65147" y="3774947"/>
            <a:ext cx="9160002" cy="212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623815" y="3537203"/>
            <a:ext cx="3048000" cy="196850"/>
          </a:xfrm>
          <a:custGeom>
            <a:avLst/>
            <a:gdLst/>
            <a:ahLst/>
            <a:cxnLst/>
            <a:rect l="l" t="t" r="r" b="b"/>
            <a:pathLst>
              <a:path w="3048000" h="196850">
                <a:moveTo>
                  <a:pt x="3047999" y="0"/>
                </a:moveTo>
                <a:lnTo>
                  <a:pt x="0" y="0"/>
                </a:lnTo>
                <a:lnTo>
                  <a:pt x="0" y="196596"/>
                </a:lnTo>
                <a:lnTo>
                  <a:pt x="3047999" y="196596"/>
                </a:lnTo>
                <a:lnTo>
                  <a:pt x="30479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70291" y="3537203"/>
            <a:ext cx="3048000" cy="196850"/>
          </a:xfrm>
          <a:custGeom>
            <a:avLst/>
            <a:gdLst/>
            <a:ahLst/>
            <a:cxnLst/>
            <a:rect l="l" t="t" r="r" b="b"/>
            <a:pathLst>
              <a:path w="3048000" h="196850">
                <a:moveTo>
                  <a:pt x="3048000" y="0"/>
                </a:moveTo>
                <a:lnTo>
                  <a:pt x="0" y="0"/>
                </a:lnTo>
                <a:lnTo>
                  <a:pt x="0" y="196596"/>
                </a:lnTo>
                <a:lnTo>
                  <a:pt x="3048000" y="196596"/>
                </a:lnTo>
                <a:lnTo>
                  <a:pt x="30480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25850" y="1635709"/>
            <a:ext cx="5940298" cy="1591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06437" cy="6854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571999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28600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68451" y="0"/>
            <a:ext cx="14782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49223" y="0"/>
            <a:ext cx="45720" cy="6858000"/>
          </a:xfrm>
          <a:custGeom>
            <a:avLst/>
            <a:gdLst/>
            <a:ahLst/>
            <a:cxnLst/>
            <a:rect l="l" t="t" r="r" b="b"/>
            <a:pathLst>
              <a:path w="45720" h="6858000">
                <a:moveTo>
                  <a:pt x="4572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" y="68580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06437" cy="6854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571999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28600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68451" y="0"/>
            <a:ext cx="14782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49223" y="0"/>
            <a:ext cx="45720" cy="6858000"/>
          </a:xfrm>
          <a:custGeom>
            <a:avLst/>
            <a:gdLst/>
            <a:ahLst/>
            <a:cxnLst/>
            <a:rect l="l" t="t" r="r" b="b"/>
            <a:pathLst>
              <a:path w="45720" h="6858000">
                <a:moveTo>
                  <a:pt x="4572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" y="68580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38200" y="1690116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741675"/>
            <a:ext cx="4382135" cy="411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06437" cy="6854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571999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28600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68451" y="0"/>
            <a:ext cx="14782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49223" y="0"/>
            <a:ext cx="45720" cy="6858000"/>
          </a:xfrm>
          <a:custGeom>
            <a:avLst/>
            <a:gdLst/>
            <a:ahLst/>
            <a:cxnLst/>
            <a:rect l="l" t="t" r="r" b="b"/>
            <a:pathLst>
              <a:path w="45720" h="6858000">
                <a:moveTo>
                  <a:pt x="4572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" y="68580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06437" cy="68545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571999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28600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68451" y="0"/>
            <a:ext cx="147828" cy="6857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49223" y="0"/>
            <a:ext cx="45720" cy="6858000"/>
          </a:xfrm>
          <a:custGeom>
            <a:avLst/>
            <a:gdLst/>
            <a:ahLst/>
            <a:cxnLst/>
            <a:rect l="l" t="t" r="r" b="b"/>
            <a:pathLst>
              <a:path w="45720" h="6858000">
                <a:moveTo>
                  <a:pt x="4572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" y="68580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69112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014169"/>
            <a:ext cx="7205980" cy="2404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9" Type="http://schemas.openxmlformats.org/officeDocument/2006/relationships/image" Target="../media/image77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42" Type="http://schemas.openxmlformats.org/officeDocument/2006/relationships/image" Target="../media/image80.png"/><Relationship Id="rId47" Type="http://schemas.openxmlformats.org/officeDocument/2006/relationships/image" Target="../media/image85.png"/><Relationship Id="rId50" Type="http://schemas.openxmlformats.org/officeDocument/2006/relationships/image" Target="../media/image88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Relationship Id="rId46" Type="http://schemas.openxmlformats.org/officeDocument/2006/relationships/image" Target="../media/image84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41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40" Type="http://schemas.openxmlformats.org/officeDocument/2006/relationships/image" Target="../media/image78.png"/><Relationship Id="rId45" Type="http://schemas.openxmlformats.org/officeDocument/2006/relationships/image" Target="../media/image83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49" Type="http://schemas.openxmlformats.org/officeDocument/2006/relationships/image" Target="../media/image87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4" Type="http://schemas.openxmlformats.org/officeDocument/2006/relationships/image" Target="../media/image82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Relationship Id="rId43" Type="http://schemas.openxmlformats.org/officeDocument/2006/relationships/image" Target="../media/image81.png"/><Relationship Id="rId48" Type="http://schemas.openxmlformats.org/officeDocument/2006/relationships/image" Target="../media/image86.png"/><Relationship Id="rId8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pthreads/" TargetMode="Externa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ADD7-15EA-4FB0-BD6D-8AD961FC3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850" y="1635709"/>
            <a:ext cx="5940298" cy="923330"/>
          </a:xfrm>
        </p:spPr>
        <p:txBody>
          <a:bodyPr/>
          <a:lstStyle/>
          <a:p>
            <a:r>
              <a:rPr lang="en-US" dirty="0"/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123028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7735" y="0"/>
            <a:ext cx="9745980" cy="6719570"/>
            <a:chOff x="1697735" y="0"/>
            <a:chExt cx="9745980" cy="6719570"/>
          </a:xfrm>
        </p:grpSpPr>
        <p:sp>
          <p:nvSpPr>
            <p:cNvPr id="3" name="object 3"/>
            <p:cNvSpPr/>
            <p:nvPr/>
          </p:nvSpPr>
          <p:spPr>
            <a:xfrm>
              <a:off x="1697735" y="0"/>
              <a:ext cx="9745979" cy="6719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697735" y="2220467"/>
              <a:ext cx="9745980" cy="4328160"/>
            </a:xfrm>
            <a:custGeom>
              <a:avLst/>
              <a:gdLst/>
              <a:ahLst/>
              <a:cxnLst/>
              <a:rect l="l" t="t" r="r" b="b"/>
              <a:pathLst>
                <a:path w="9745980" h="4328159">
                  <a:moveTo>
                    <a:pt x="9745979" y="0"/>
                  </a:moveTo>
                  <a:lnTo>
                    <a:pt x="0" y="0"/>
                  </a:lnTo>
                  <a:lnTo>
                    <a:pt x="0" y="4328160"/>
                  </a:lnTo>
                  <a:lnTo>
                    <a:pt x="9745979" y="4328160"/>
                  </a:lnTo>
                  <a:lnTo>
                    <a:pt x="9745979" y="0"/>
                  </a:lnTo>
                  <a:close/>
                </a:path>
              </a:pathLst>
            </a:custGeom>
            <a:solidFill>
              <a:srgbClr val="E9E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7735" y="0"/>
            <a:ext cx="9745980" cy="6719570"/>
            <a:chOff x="1697735" y="0"/>
            <a:chExt cx="9745980" cy="6719570"/>
          </a:xfrm>
        </p:grpSpPr>
        <p:sp>
          <p:nvSpPr>
            <p:cNvPr id="3" name="object 3"/>
            <p:cNvSpPr/>
            <p:nvPr/>
          </p:nvSpPr>
          <p:spPr>
            <a:xfrm>
              <a:off x="1697735" y="0"/>
              <a:ext cx="9745979" cy="6719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29371" y="3922776"/>
              <a:ext cx="3514725" cy="2796540"/>
            </a:xfrm>
            <a:custGeom>
              <a:avLst/>
              <a:gdLst/>
              <a:ahLst/>
              <a:cxnLst/>
              <a:rect l="l" t="t" r="r" b="b"/>
              <a:pathLst>
                <a:path w="3514725" h="2796540">
                  <a:moveTo>
                    <a:pt x="3514344" y="0"/>
                  </a:moveTo>
                  <a:lnTo>
                    <a:pt x="0" y="0"/>
                  </a:lnTo>
                  <a:lnTo>
                    <a:pt x="0" y="2796540"/>
                  </a:lnTo>
                  <a:lnTo>
                    <a:pt x="3514344" y="2796540"/>
                  </a:lnTo>
                  <a:lnTo>
                    <a:pt x="3514344" y="0"/>
                  </a:lnTo>
                  <a:close/>
                </a:path>
              </a:pathLst>
            </a:custGeom>
            <a:solidFill>
              <a:srgbClr val="E9E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7735" y="0"/>
            <a:ext cx="9745980" cy="6858000"/>
            <a:chOff x="1697735" y="0"/>
            <a:chExt cx="9745980" cy="6858000"/>
          </a:xfrm>
        </p:grpSpPr>
        <p:sp>
          <p:nvSpPr>
            <p:cNvPr id="3" name="object 3"/>
            <p:cNvSpPr/>
            <p:nvPr/>
          </p:nvSpPr>
          <p:spPr>
            <a:xfrm>
              <a:off x="1697735" y="0"/>
              <a:ext cx="974597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29371" y="3922776"/>
              <a:ext cx="3514725" cy="2796540"/>
            </a:xfrm>
            <a:custGeom>
              <a:avLst/>
              <a:gdLst/>
              <a:ahLst/>
              <a:cxnLst/>
              <a:rect l="l" t="t" r="r" b="b"/>
              <a:pathLst>
                <a:path w="3514725" h="2796540">
                  <a:moveTo>
                    <a:pt x="3514344" y="0"/>
                  </a:moveTo>
                  <a:lnTo>
                    <a:pt x="0" y="0"/>
                  </a:lnTo>
                  <a:lnTo>
                    <a:pt x="0" y="2796540"/>
                  </a:lnTo>
                  <a:lnTo>
                    <a:pt x="3514344" y="2796540"/>
                  </a:lnTo>
                  <a:lnTo>
                    <a:pt x="3514344" y="0"/>
                  </a:lnTo>
                  <a:close/>
                </a:path>
              </a:pathLst>
            </a:custGeom>
            <a:solidFill>
              <a:srgbClr val="E9E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29371" y="1830323"/>
              <a:ext cx="3258312" cy="4648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7735" y="0"/>
            <a:ext cx="9745980" cy="6858000"/>
            <a:chOff x="1697735" y="0"/>
            <a:chExt cx="9745980" cy="6858000"/>
          </a:xfrm>
        </p:grpSpPr>
        <p:sp>
          <p:nvSpPr>
            <p:cNvPr id="3" name="object 3"/>
            <p:cNvSpPr/>
            <p:nvPr/>
          </p:nvSpPr>
          <p:spPr>
            <a:xfrm>
              <a:off x="1697735" y="0"/>
              <a:ext cx="974597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29371" y="3922776"/>
              <a:ext cx="3514725" cy="2796540"/>
            </a:xfrm>
            <a:custGeom>
              <a:avLst/>
              <a:gdLst/>
              <a:ahLst/>
              <a:cxnLst/>
              <a:rect l="l" t="t" r="r" b="b"/>
              <a:pathLst>
                <a:path w="3514725" h="2796540">
                  <a:moveTo>
                    <a:pt x="3514344" y="0"/>
                  </a:moveTo>
                  <a:lnTo>
                    <a:pt x="0" y="0"/>
                  </a:lnTo>
                  <a:lnTo>
                    <a:pt x="0" y="2796540"/>
                  </a:lnTo>
                  <a:lnTo>
                    <a:pt x="3514344" y="2796540"/>
                  </a:lnTo>
                  <a:lnTo>
                    <a:pt x="3514344" y="0"/>
                  </a:lnTo>
                  <a:close/>
                </a:path>
              </a:pathLst>
            </a:custGeom>
            <a:solidFill>
              <a:srgbClr val="E9E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29371" y="1830323"/>
              <a:ext cx="3258312" cy="4648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9523" y="5370576"/>
              <a:ext cx="3523487" cy="10317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54679" y="5446776"/>
              <a:ext cx="3317748" cy="876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54679" y="5446776"/>
              <a:ext cx="3317875" cy="876300"/>
            </a:xfrm>
            <a:custGeom>
              <a:avLst/>
              <a:gdLst/>
              <a:ahLst/>
              <a:cxnLst/>
              <a:rect l="l" t="t" r="r" b="b"/>
              <a:pathLst>
                <a:path w="3317875" h="876300">
                  <a:moveTo>
                    <a:pt x="0" y="146050"/>
                  </a:moveTo>
                  <a:lnTo>
                    <a:pt x="7447" y="99893"/>
                  </a:lnTo>
                  <a:lnTo>
                    <a:pt x="28183" y="59801"/>
                  </a:lnTo>
                  <a:lnTo>
                    <a:pt x="59801" y="28183"/>
                  </a:lnTo>
                  <a:lnTo>
                    <a:pt x="99893" y="7447"/>
                  </a:lnTo>
                  <a:lnTo>
                    <a:pt x="146049" y="0"/>
                  </a:lnTo>
                  <a:lnTo>
                    <a:pt x="3171697" y="0"/>
                  </a:lnTo>
                  <a:lnTo>
                    <a:pt x="3217854" y="7447"/>
                  </a:lnTo>
                  <a:lnTo>
                    <a:pt x="3257946" y="28183"/>
                  </a:lnTo>
                  <a:lnTo>
                    <a:pt x="3289564" y="59801"/>
                  </a:lnTo>
                  <a:lnTo>
                    <a:pt x="3310300" y="99893"/>
                  </a:lnTo>
                  <a:lnTo>
                    <a:pt x="3317748" y="146050"/>
                  </a:lnTo>
                  <a:lnTo>
                    <a:pt x="3317748" y="730250"/>
                  </a:lnTo>
                  <a:lnTo>
                    <a:pt x="3310300" y="776411"/>
                  </a:lnTo>
                  <a:lnTo>
                    <a:pt x="3289564" y="816503"/>
                  </a:lnTo>
                  <a:lnTo>
                    <a:pt x="3257946" y="848119"/>
                  </a:lnTo>
                  <a:lnTo>
                    <a:pt x="3217854" y="868853"/>
                  </a:lnTo>
                  <a:lnTo>
                    <a:pt x="3171697" y="876300"/>
                  </a:lnTo>
                  <a:lnTo>
                    <a:pt x="146049" y="876300"/>
                  </a:lnTo>
                  <a:lnTo>
                    <a:pt x="99893" y="868853"/>
                  </a:lnTo>
                  <a:lnTo>
                    <a:pt x="59801" y="848119"/>
                  </a:lnTo>
                  <a:lnTo>
                    <a:pt x="28183" y="816503"/>
                  </a:lnTo>
                  <a:lnTo>
                    <a:pt x="7447" y="776411"/>
                  </a:lnTo>
                  <a:lnTo>
                    <a:pt x="0" y="730250"/>
                  </a:lnTo>
                  <a:lnTo>
                    <a:pt x="0" y="146050"/>
                  </a:lnTo>
                  <a:close/>
                </a:path>
              </a:pathLst>
            </a:custGeom>
            <a:ln w="1219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111" y="284988"/>
            <a:ext cx="9663684" cy="6259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8111" y="284988"/>
            <a:ext cx="9664065" cy="6259195"/>
            <a:chOff x="1658111" y="284988"/>
            <a:chExt cx="9664065" cy="6259195"/>
          </a:xfrm>
        </p:grpSpPr>
        <p:sp>
          <p:nvSpPr>
            <p:cNvPr id="3" name="object 3"/>
            <p:cNvSpPr/>
            <p:nvPr/>
          </p:nvSpPr>
          <p:spPr>
            <a:xfrm>
              <a:off x="1658111" y="284988"/>
              <a:ext cx="9663684" cy="6259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20328" y="2298192"/>
              <a:ext cx="2461260" cy="4142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365" cy="6858000"/>
            <a:chOff x="0" y="0"/>
            <a:chExt cx="12191365" cy="6858000"/>
          </a:xfrm>
        </p:grpSpPr>
        <p:sp>
          <p:nvSpPr>
            <p:cNvPr id="3" name="object 3"/>
            <p:cNvSpPr/>
            <p:nvPr/>
          </p:nvSpPr>
          <p:spPr>
            <a:xfrm>
              <a:off x="2839620" y="2086357"/>
              <a:ext cx="3076575" cy="1256030"/>
            </a:xfrm>
            <a:custGeom>
              <a:avLst/>
              <a:gdLst/>
              <a:ahLst/>
              <a:cxnLst/>
              <a:rect l="l" t="t" r="r" b="b"/>
              <a:pathLst>
                <a:path w="3076575" h="1256029">
                  <a:moveTo>
                    <a:pt x="0" y="1255687"/>
                  </a:moveTo>
                  <a:lnTo>
                    <a:pt x="3076280" y="1255687"/>
                  </a:lnTo>
                  <a:lnTo>
                    <a:pt x="3076280" y="0"/>
                  </a:lnTo>
                  <a:lnTo>
                    <a:pt x="0" y="0"/>
                  </a:lnTo>
                  <a:lnTo>
                    <a:pt x="0" y="1255687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39620" y="2086358"/>
              <a:ext cx="3076575" cy="3937635"/>
            </a:xfrm>
            <a:custGeom>
              <a:avLst/>
              <a:gdLst/>
              <a:ahLst/>
              <a:cxnLst/>
              <a:rect l="l" t="t" r="r" b="b"/>
              <a:pathLst>
                <a:path w="3076575" h="3937635">
                  <a:moveTo>
                    <a:pt x="3076280" y="1255687"/>
                  </a:moveTo>
                  <a:lnTo>
                    <a:pt x="0" y="1255687"/>
                  </a:lnTo>
                  <a:lnTo>
                    <a:pt x="0" y="0"/>
                  </a:lnTo>
                </a:path>
                <a:path w="3076575" h="3937635">
                  <a:moveTo>
                    <a:pt x="3076280" y="0"/>
                  </a:moveTo>
                  <a:lnTo>
                    <a:pt x="3076280" y="1255687"/>
                  </a:lnTo>
                </a:path>
                <a:path w="3076575" h="3937635">
                  <a:moveTo>
                    <a:pt x="3076280" y="3937047"/>
                  </a:moveTo>
                  <a:lnTo>
                    <a:pt x="0" y="3937047"/>
                  </a:lnTo>
                  <a:lnTo>
                    <a:pt x="0" y="0"/>
                  </a:lnTo>
                </a:path>
                <a:path w="3076575" h="3937635">
                  <a:moveTo>
                    <a:pt x="3076280" y="0"/>
                  </a:moveTo>
                  <a:lnTo>
                    <a:pt x="3076280" y="3937047"/>
                  </a:lnTo>
                </a:path>
              </a:pathLst>
            </a:custGeom>
            <a:ln w="9977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9193" y="2820858"/>
              <a:ext cx="878840" cy="409575"/>
            </a:xfrm>
            <a:custGeom>
              <a:avLst/>
              <a:gdLst/>
              <a:ahLst/>
              <a:cxnLst/>
              <a:rect l="l" t="t" r="r" b="b"/>
              <a:pathLst>
                <a:path w="878839" h="409575">
                  <a:moveTo>
                    <a:pt x="878247" y="0"/>
                  </a:moveTo>
                  <a:lnTo>
                    <a:pt x="0" y="0"/>
                  </a:lnTo>
                  <a:lnTo>
                    <a:pt x="0" y="409535"/>
                  </a:lnTo>
                  <a:lnTo>
                    <a:pt x="878247" y="409535"/>
                  </a:lnTo>
                  <a:lnTo>
                    <a:pt x="878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49193" y="2820858"/>
              <a:ext cx="878840" cy="409575"/>
            </a:xfrm>
            <a:custGeom>
              <a:avLst/>
              <a:gdLst/>
              <a:ahLst/>
              <a:cxnLst/>
              <a:rect l="l" t="t" r="r" b="b"/>
              <a:pathLst>
                <a:path w="878839" h="409575">
                  <a:moveTo>
                    <a:pt x="878247" y="409535"/>
                  </a:moveTo>
                  <a:lnTo>
                    <a:pt x="0" y="409535"/>
                  </a:lnTo>
                  <a:lnTo>
                    <a:pt x="0" y="0"/>
                  </a:lnTo>
                  <a:lnTo>
                    <a:pt x="878247" y="0"/>
                  </a:lnTo>
                  <a:lnTo>
                    <a:pt x="878247" y="409535"/>
                  </a:lnTo>
                  <a:close/>
                </a:path>
              </a:pathLst>
            </a:custGeom>
            <a:ln w="998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7262" y="2969134"/>
              <a:ext cx="260645" cy="1498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4476" y="2934068"/>
              <a:ext cx="17145" cy="142240"/>
            </a:xfrm>
            <a:custGeom>
              <a:avLst/>
              <a:gdLst/>
              <a:ahLst/>
              <a:cxnLst/>
              <a:rect l="l" t="t" r="r" b="b"/>
              <a:pathLst>
                <a:path w="17145" h="142239">
                  <a:moveTo>
                    <a:pt x="16598" y="38404"/>
                  </a:moveTo>
                  <a:lnTo>
                    <a:pt x="0" y="38404"/>
                  </a:lnTo>
                  <a:lnTo>
                    <a:pt x="0" y="141617"/>
                  </a:lnTo>
                  <a:lnTo>
                    <a:pt x="16598" y="141617"/>
                  </a:lnTo>
                  <a:lnTo>
                    <a:pt x="16598" y="38404"/>
                  </a:lnTo>
                  <a:close/>
                </a:path>
                <a:path w="17145" h="142239">
                  <a:moveTo>
                    <a:pt x="16598" y="0"/>
                  </a:moveTo>
                  <a:lnTo>
                    <a:pt x="0" y="0"/>
                  </a:lnTo>
                  <a:lnTo>
                    <a:pt x="0" y="19977"/>
                  </a:lnTo>
                  <a:lnTo>
                    <a:pt x="16598" y="19977"/>
                  </a:lnTo>
                  <a:lnTo>
                    <a:pt x="16598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40998" y="2944052"/>
              <a:ext cx="250700" cy="1349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6595" y="2969134"/>
              <a:ext cx="142777" cy="1098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49193" y="2189574"/>
              <a:ext cx="878840" cy="410209"/>
            </a:xfrm>
            <a:custGeom>
              <a:avLst/>
              <a:gdLst/>
              <a:ahLst/>
              <a:cxnLst/>
              <a:rect l="l" t="t" r="r" b="b"/>
              <a:pathLst>
                <a:path w="878839" h="410210">
                  <a:moveTo>
                    <a:pt x="878247" y="0"/>
                  </a:moveTo>
                  <a:lnTo>
                    <a:pt x="0" y="0"/>
                  </a:lnTo>
                  <a:lnTo>
                    <a:pt x="0" y="409757"/>
                  </a:lnTo>
                  <a:lnTo>
                    <a:pt x="878247" y="409757"/>
                  </a:lnTo>
                  <a:lnTo>
                    <a:pt x="878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49193" y="2189574"/>
              <a:ext cx="878840" cy="410209"/>
            </a:xfrm>
            <a:custGeom>
              <a:avLst/>
              <a:gdLst/>
              <a:ahLst/>
              <a:cxnLst/>
              <a:rect l="l" t="t" r="r" b="b"/>
              <a:pathLst>
                <a:path w="878839" h="410210">
                  <a:moveTo>
                    <a:pt x="878247" y="409757"/>
                  </a:moveTo>
                  <a:lnTo>
                    <a:pt x="0" y="409757"/>
                  </a:lnTo>
                  <a:lnTo>
                    <a:pt x="0" y="0"/>
                  </a:lnTo>
                  <a:lnTo>
                    <a:pt x="878247" y="0"/>
                  </a:lnTo>
                  <a:lnTo>
                    <a:pt x="878247" y="409757"/>
                  </a:lnTo>
                  <a:close/>
                </a:path>
              </a:pathLst>
            </a:custGeom>
            <a:ln w="998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74985" y="2301225"/>
              <a:ext cx="302151" cy="146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97053" y="2337850"/>
              <a:ext cx="94646" cy="1098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38684" y="2189574"/>
              <a:ext cx="878840" cy="410209"/>
            </a:xfrm>
            <a:custGeom>
              <a:avLst/>
              <a:gdLst/>
              <a:ahLst/>
              <a:cxnLst/>
              <a:rect l="l" t="t" r="r" b="b"/>
              <a:pathLst>
                <a:path w="878839" h="410210">
                  <a:moveTo>
                    <a:pt x="878238" y="0"/>
                  </a:moveTo>
                  <a:lnTo>
                    <a:pt x="0" y="0"/>
                  </a:lnTo>
                  <a:lnTo>
                    <a:pt x="0" y="409757"/>
                  </a:lnTo>
                  <a:lnTo>
                    <a:pt x="878238" y="409757"/>
                  </a:lnTo>
                  <a:lnTo>
                    <a:pt x="8782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38684" y="2189574"/>
              <a:ext cx="878840" cy="410209"/>
            </a:xfrm>
            <a:custGeom>
              <a:avLst/>
              <a:gdLst/>
              <a:ahLst/>
              <a:cxnLst/>
              <a:rect l="l" t="t" r="r" b="b"/>
              <a:pathLst>
                <a:path w="878839" h="410210">
                  <a:moveTo>
                    <a:pt x="878238" y="409757"/>
                  </a:moveTo>
                  <a:lnTo>
                    <a:pt x="0" y="409757"/>
                  </a:lnTo>
                  <a:lnTo>
                    <a:pt x="0" y="0"/>
                  </a:lnTo>
                  <a:lnTo>
                    <a:pt x="878238" y="0"/>
                  </a:lnTo>
                  <a:lnTo>
                    <a:pt x="878238" y="409757"/>
                  </a:lnTo>
                  <a:close/>
                </a:path>
              </a:pathLst>
            </a:custGeom>
            <a:ln w="998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86044" y="2301225"/>
              <a:ext cx="91304" cy="146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7286" y="2311213"/>
              <a:ext cx="263956" cy="13651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28144" y="2189574"/>
              <a:ext cx="876935" cy="410209"/>
            </a:xfrm>
            <a:custGeom>
              <a:avLst/>
              <a:gdLst/>
              <a:ahLst/>
              <a:cxnLst/>
              <a:rect l="l" t="t" r="r" b="b"/>
              <a:pathLst>
                <a:path w="876935" h="410210">
                  <a:moveTo>
                    <a:pt x="876667" y="0"/>
                  </a:moveTo>
                  <a:lnTo>
                    <a:pt x="0" y="0"/>
                  </a:lnTo>
                  <a:lnTo>
                    <a:pt x="0" y="409757"/>
                  </a:lnTo>
                  <a:lnTo>
                    <a:pt x="876667" y="409757"/>
                  </a:lnTo>
                  <a:lnTo>
                    <a:pt x="8766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28144" y="2189574"/>
              <a:ext cx="876935" cy="410209"/>
            </a:xfrm>
            <a:custGeom>
              <a:avLst/>
              <a:gdLst/>
              <a:ahLst/>
              <a:cxnLst/>
              <a:rect l="l" t="t" r="r" b="b"/>
              <a:pathLst>
                <a:path w="876935" h="410210">
                  <a:moveTo>
                    <a:pt x="876667" y="409757"/>
                  </a:moveTo>
                  <a:lnTo>
                    <a:pt x="0" y="409757"/>
                  </a:lnTo>
                  <a:lnTo>
                    <a:pt x="0" y="0"/>
                  </a:lnTo>
                  <a:lnTo>
                    <a:pt x="876667" y="0"/>
                  </a:lnTo>
                  <a:lnTo>
                    <a:pt x="876667" y="409757"/>
                  </a:lnTo>
                  <a:close/>
                </a:path>
              </a:pathLst>
            </a:custGeom>
            <a:ln w="998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7188" y="2299449"/>
              <a:ext cx="82984" cy="1449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98276" y="2301225"/>
              <a:ext cx="17145" cy="143510"/>
            </a:xfrm>
            <a:custGeom>
              <a:avLst/>
              <a:gdLst/>
              <a:ahLst/>
              <a:cxnLst/>
              <a:rect l="l" t="t" r="r" b="b"/>
              <a:pathLst>
                <a:path w="17145" h="143510">
                  <a:moveTo>
                    <a:pt x="16596" y="0"/>
                  </a:moveTo>
                  <a:lnTo>
                    <a:pt x="0" y="0"/>
                  </a:lnTo>
                  <a:lnTo>
                    <a:pt x="0" y="143171"/>
                  </a:lnTo>
                  <a:lnTo>
                    <a:pt x="16596" y="143171"/>
                  </a:lnTo>
                  <a:lnTo>
                    <a:pt x="16596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36559" y="2337850"/>
              <a:ext cx="194293" cy="1098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28144" y="2820858"/>
              <a:ext cx="876935" cy="409575"/>
            </a:xfrm>
            <a:custGeom>
              <a:avLst/>
              <a:gdLst/>
              <a:ahLst/>
              <a:cxnLst/>
              <a:rect l="l" t="t" r="r" b="b"/>
              <a:pathLst>
                <a:path w="876935" h="409575">
                  <a:moveTo>
                    <a:pt x="876667" y="0"/>
                  </a:moveTo>
                  <a:lnTo>
                    <a:pt x="0" y="0"/>
                  </a:lnTo>
                  <a:lnTo>
                    <a:pt x="0" y="409535"/>
                  </a:lnTo>
                  <a:lnTo>
                    <a:pt x="876667" y="409535"/>
                  </a:lnTo>
                  <a:lnTo>
                    <a:pt x="8766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28144" y="2820858"/>
              <a:ext cx="876935" cy="409575"/>
            </a:xfrm>
            <a:custGeom>
              <a:avLst/>
              <a:gdLst/>
              <a:ahLst/>
              <a:cxnLst/>
              <a:rect l="l" t="t" r="r" b="b"/>
              <a:pathLst>
                <a:path w="876935" h="409575">
                  <a:moveTo>
                    <a:pt x="876667" y="409535"/>
                  </a:moveTo>
                  <a:lnTo>
                    <a:pt x="0" y="409535"/>
                  </a:lnTo>
                  <a:lnTo>
                    <a:pt x="0" y="0"/>
                  </a:lnTo>
                  <a:lnTo>
                    <a:pt x="876667" y="0"/>
                  </a:lnTo>
                  <a:lnTo>
                    <a:pt x="876667" y="409535"/>
                  </a:lnTo>
                  <a:close/>
                </a:path>
              </a:pathLst>
            </a:custGeom>
            <a:ln w="998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35627" y="2934063"/>
              <a:ext cx="458294" cy="14494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39620" y="2710982"/>
              <a:ext cx="3076575" cy="0"/>
            </a:xfrm>
            <a:custGeom>
              <a:avLst/>
              <a:gdLst/>
              <a:ahLst/>
              <a:cxnLst/>
              <a:rect l="l" t="t" r="r" b="b"/>
              <a:pathLst>
                <a:path w="3076575">
                  <a:moveTo>
                    <a:pt x="0" y="0"/>
                  </a:moveTo>
                  <a:lnTo>
                    <a:pt x="0" y="0"/>
                  </a:lnTo>
                  <a:lnTo>
                    <a:pt x="3076280" y="0"/>
                  </a:lnTo>
                </a:path>
              </a:pathLst>
            </a:custGeom>
            <a:ln w="999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54268" y="4165556"/>
              <a:ext cx="247248" cy="8813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68907" y="2086357"/>
              <a:ext cx="3078480" cy="1777364"/>
            </a:xfrm>
            <a:custGeom>
              <a:avLst/>
              <a:gdLst/>
              <a:ahLst/>
              <a:cxnLst/>
              <a:rect l="l" t="t" r="r" b="b"/>
              <a:pathLst>
                <a:path w="3078479" h="1777364">
                  <a:moveTo>
                    <a:pt x="0" y="1777096"/>
                  </a:moveTo>
                  <a:lnTo>
                    <a:pt x="3077941" y="1777096"/>
                  </a:lnTo>
                  <a:lnTo>
                    <a:pt x="3077941" y="0"/>
                  </a:lnTo>
                  <a:lnTo>
                    <a:pt x="0" y="0"/>
                  </a:lnTo>
                  <a:lnTo>
                    <a:pt x="0" y="1777096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8907" y="2086358"/>
              <a:ext cx="3078480" cy="3937635"/>
            </a:xfrm>
            <a:custGeom>
              <a:avLst/>
              <a:gdLst/>
              <a:ahLst/>
              <a:cxnLst/>
              <a:rect l="l" t="t" r="r" b="b"/>
              <a:pathLst>
                <a:path w="3078479" h="3937635">
                  <a:moveTo>
                    <a:pt x="3077941" y="1777096"/>
                  </a:moveTo>
                  <a:lnTo>
                    <a:pt x="0" y="1777096"/>
                  </a:lnTo>
                  <a:lnTo>
                    <a:pt x="0" y="0"/>
                  </a:lnTo>
                </a:path>
                <a:path w="3078479" h="3937635">
                  <a:moveTo>
                    <a:pt x="3077941" y="0"/>
                  </a:moveTo>
                  <a:lnTo>
                    <a:pt x="3077941" y="1777096"/>
                  </a:lnTo>
                </a:path>
                <a:path w="3078479" h="3937635">
                  <a:moveTo>
                    <a:pt x="3077941" y="3937047"/>
                  </a:moveTo>
                  <a:lnTo>
                    <a:pt x="0" y="3937047"/>
                  </a:lnTo>
                  <a:lnTo>
                    <a:pt x="0" y="0"/>
                  </a:lnTo>
                </a:path>
                <a:path w="3078479" h="3937635">
                  <a:moveTo>
                    <a:pt x="3077941" y="0"/>
                  </a:moveTo>
                  <a:lnTo>
                    <a:pt x="3077941" y="3937047"/>
                  </a:lnTo>
                </a:path>
              </a:pathLst>
            </a:custGeom>
            <a:ln w="9977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79996" y="2820858"/>
              <a:ext cx="878840" cy="409575"/>
            </a:xfrm>
            <a:custGeom>
              <a:avLst/>
              <a:gdLst/>
              <a:ahLst/>
              <a:cxnLst/>
              <a:rect l="l" t="t" r="r" b="b"/>
              <a:pathLst>
                <a:path w="878840" h="409575">
                  <a:moveTo>
                    <a:pt x="878305" y="0"/>
                  </a:moveTo>
                  <a:lnTo>
                    <a:pt x="0" y="0"/>
                  </a:lnTo>
                  <a:lnTo>
                    <a:pt x="0" y="409535"/>
                  </a:lnTo>
                  <a:lnTo>
                    <a:pt x="878305" y="409535"/>
                  </a:lnTo>
                  <a:lnTo>
                    <a:pt x="8783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79996" y="2820858"/>
              <a:ext cx="878840" cy="409575"/>
            </a:xfrm>
            <a:custGeom>
              <a:avLst/>
              <a:gdLst/>
              <a:ahLst/>
              <a:cxnLst/>
              <a:rect l="l" t="t" r="r" b="b"/>
              <a:pathLst>
                <a:path w="878840" h="409575">
                  <a:moveTo>
                    <a:pt x="878305" y="409535"/>
                  </a:moveTo>
                  <a:lnTo>
                    <a:pt x="0" y="409535"/>
                  </a:lnTo>
                  <a:lnTo>
                    <a:pt x="0" y="0"/>
                  </a:lnTo>
                  <a:lnTo>
                    <a:pt x="878305" y="0"/>
                  </a:lnTo>
                  <a:lnTo>
                    <a:pt x="878305" y="409535"/>
                  </a:lnTo>
                  <a:close/>
                </a:path>
              </a:pathLst>
            </a:custGeom>
            <a:ln w="998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48153" y="2969134"/>
              <a:ext cx="260681" cy="14983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33616" y="2934068"/>
              <a:ext cx="18415" cy="142240"/>
            </a:xfrm>
            <a:custGeom>
              <a:avLst/>
              <a:gdLst/>
              <a:ahLst/>
              <a:cxnLst/>
              <a:rect l="l" t="t" r="r" b="b"/>
              <a:pathLst>
                <a:path w="18415" h="142239">
                  <a:moveTo>
                    <a:pt x="18364" y="38404"/>
                  </a:moveTo>
                  <a:lnTo>
                    <a:pt x="0" y="38404"/>
                  </a:lnTo>
                  <a:lnTo>
                    <a:pt x="0" y="141617"/>
                  </a:lnTo>
                  <a:lnTo>
                    <a:pt x="18364" y="141617"/>
                  </a:lnTo>
                  <a:lnTo>
                    <a:pt x="18364" y="38404"/>
                  </a:lnTo>
                  <a:close/>
                </a:path>
                <a:path w="18415" h="142239">
                  <a:moveTo>
                    <a:pt x="18364" y="0"/>
                  </a:moveTo>
                  <a:lnTo>
                    <a:pt x="0" y="0"/>
                  </a:lnTo>
                  <a:lnTo>
                    <a:pt x="0" y="19977"/>
                  </a:lnTo>
                  <a:lnTo>
                    <a:pt x="18364" y="19977"/>
                  </a:lnTo>
                  <a:lnTo>
                    <a:pt x="18364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71903" y="2944052"/>
              <a:ext cx="250723" cy="13495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45861" y="2969134"/>
              <a:ext cx="142732" cy="1098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69610" y="2820858"/>
              <a:ext cx="876935" cy="409575"/>
            </a:xfrm>
            <a:custGeom>
              <a:avLst/>
              <a:gdLst/>
              <a:ahLst/>
              <a:cxnLst/>
              <a:rect l="l" t="t" r="r" b="b"/>
              <a:pathLst>
                <a:path w="876934" h="409575">
                  <a:moveTo>
                    <a:pt x="876535" y="0"/>
                  </a:moveTo>
                  <a:lnTo>
                    <a:pt x="0" y="0"/>
                  </a:lnTo>
                  <a:lnTo>
                    <a:pt x="0" y="409535"/>
                  </a:lnTo>
                  <a:lnTo>
                    <a:pt x="876535" y="409535"/>
                  </a:lnTo>
                  <a:lnTo>
                    <a:pt x="8765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69610" y="2820858"/>
              <a:ext cx="876935" cy="409575"/>
            </a:xfrm>
            <a:custGeom>
              <a:avLst/>
              <a:gdLst/>
              <a:ahLst/>
              <a:cxnLst/>
              <a:rect l="l" t="t" r="r" b="b"/>
              <a:pathLst>
                <a:path w="876934" h="409575">
                  <a:moveTo>
                    <a:pt x="876535" y="409535"/>
                  </a:moveTo>
                  <a:lnTo>
                    <a:pt x="0" y="409535"/>
                  </a:lnTo>
                  <a:lnTo>
                    <a:pt x="0" y="0"/>
                  </a:lnTo>
                  <a:lnTo>
                    <a:pt x="876535" y="0"/>
                  </a:lnTo>
                  <a:lnTo>
                    <a:pt x="876535" y="409535"/>
                  </a:lnTo>
                  <a:close/>
                </a:path>
              </a:pathLst>
            </a:custGeom>
            <a:ln w="998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37546" y="2969134"/>
              <a:ext cx="259132" cy="14983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923225" y="2934068"/>
              <a:ext cx="17145" cy="142240"/>
            </a:xfrm>
            <a:custGeom>
              <a:avLst/>
              <a:gdLst/>
              <a:ahLst/>
              <a:cxnLst/>
              <a:rect l="l" t="t" r="r" b="b"/>
              <a:pathLst>
                <a:path w="17145" h="142239">
                  <a:moveTo>
                    <a:pt x="16598" y="38404"/>
                  </a:moveTo>
                  <a:lnTo>
                    <a:pt x="0" y="38404"/>
                  </a:lnTo>
                  <a:lnTo>
                    <a:pt x="0" y="141617"/>
                  </a:lnTo>
                  <a:lnTo>
                    <a:pt x="16598" y="141617"/>
                  </a:lnTo>
                  <a:lnTo>
                    <a:pt x="16598" y="38404"/>
                  </a:lnTo>
                  <a:close/>
                </a:path>
                <a:path w="17145" h="142239">
                  <a:moveTo>
                    <a:pt x="16598" y="0"/>
                  </a:moveTo>
                  <a:lnTo>
                    <a:pt x="0" y="0"/>
                  </a:lnTo>
                  <a:lnTo>
                    <a:pt x="0" y="19977"/>
                  </a:lnTo>
                  <a:lnTo>
                    <a:pt x="16598" y="19977"/>
                  </a:lnTo>
                  <a:lnTo>
                    <a:pt x="16598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59747" y="2944052"/>
              <a:ext cx="250722" cy="13495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235255" y="2969134"/>
              <a:ext cx="142732" cy="10987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57455" y="2820858"/>
              <a:ext cx="878205" cy="409575"/>
            </a:xfrm>
            <a:custGeom>
              <a:avLst/>
              <a:gdLst/>
              <a:ahLst/>
              <a:cxnLst/>
              <a:rect l="l" t="t" r="r" b="b"/>
              <a:pathLst>
                <a:path w="878204" h="409575">
                  <a:moveTo>
                    <a:pt x="878084" y="0"/>
                  </a:moveTo>
                  <a:lnTo>
                    <a:pt x="0" y="0"/>
                  </a:lnTo>
                  <a:lnTo>
                    <a:pt x="0" y="409535"/>
                  </a:lnTo>
                  <a:lnTo>
                    <a:pt x="878084" y="409535"/>
                  </a:lnTo>
                  <a:lnTo>
                    <a:pt x="878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557455" y="2820858"/>
              <a:ext cx="878205" cy="409575"/>
            </a:xfrm>
            <a:custGeom>
              <a:avLst/>
              <a:gdLst/>
              <a:ahLst/>
              <a:cxnLst/>
              <a:rect l="l" t="t" r="r" b="b"/>
              <a:pathLst>
                <a:path w="878204" h="409575">
                  <a:moveTo>
                    <a:pt x="878084" y="409535"/>
                  </a:moveTo>
                  <a:lnTo>
                    <a:pt x="0" y="409535"/>
                  </a:lnTo>
                  <a:lnTo>
                    <a:pt x="0" y="0"/>
                  </a:lnTo>
                  <a:lnTo>
                    <a:pt x="878084" y="0"/>
                  </a:lnTo>
                  <a:lnTo>
                    <a:pt x="878084" y="409535"/>
                  </a:lnTo>
                  <a:close/>
                </a:path>
              </a:pathLst>
            </a:custGeom>
            <a:ln w="998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25392" y="2969134"/>
              <a:ext cx="260681" cy="14983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11070" y="2934068"/>
              <a:ext cx="18415" cy="142240"/>
            </a:xfrm>
            <a:custGeom>
              <a:avLst/>
              <a:gdLst/>
              <a:ahLst/>
              <a:cxnLst/>
              <a:rect l="l" t="t" r="r" b="b"/>
              <a:pathLst>
                <a:path w="18415" h="142239">
                  <a:moveTo>
                    <a:pt x="18148" y="38404"/>
                  </a:moveTo>
                  <a:lnTo>
                    <a:pt x="0" y="38404"/>
                  </a:lnTo>
                  <a:lnTo>
                    <a:pt x="0" y="141617"/>
                  </a:lnTo>
                  <a:lnTo>
                    <a:pt x="18148" y="141617"/>
                  </a:lnTo>
                  <a:lnTo>
                    <a:pt x="18148" y="38404"/>
                  </a:lnTo>
                  <a:close/>
                </a:path>
                <a:path w="18415" h="142239">
                  <a:moveTo>
                    <a:pt x="18148" y="0"/>
                  </a:moveTo>
                  <a:lnTo>
                    <a:pt x="0" y="0"/>
                  </a:lnTo>
                  <a:lnTo>
                    <a:pt x="0" y="19977"/>
                  </a:lnTo>
                  <a:lnTo>
                    <a:pt x="18148" y="19977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9141" y="2944052"/>
              <a:ext cx="250722" cy="13495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223099" y="2969134"/>
              <a:ext cx="142732" cy="10987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79996" y="2189574"/>
              <a:ext cx="878840" cy="410209"/>
            </a:xfrm>
            <a:custGeom>
              <a:avLst/>
              <a:gdLst/>
              <a:ahLst/>
              <a:cxnLst/>
              <a:rect l="l" t="t" r="r" b="b"/>
              <a:pathLst>
                <a:path w="878840" h="410210">
                  <a:moveTo>
                    <a:pt x="878305" y="0"/>
                  </a:moveTo>
                  <a:lnTo>
                    <a:pt x="0" y="0"/>
                  </a:lnTo>
                  <a:lnTo>
                    <a:pt x="0" y="409757"/>
                  </a:lnTo>
                  <a:lnTo>
                    <a:pt x="878305" y="409757"/>
                  </a:lnTo>
                  <a:lnTo>
                    <a:pt x="8783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79996" y="2189574"/>
              <a:ext cx="878840" cy="410209"/>
            </a:xfrm>
            <a:custGeom>
              <a:avLst/>
              <a:gdLst/>
              <a:ahLst/>
              <a:cxnLst/>
              <a:rect l="l" t="t" r="r" b="b"/>
              <a:pathLst>
                <a:path w="878840" h="410210">
                  <a:moveTo>
                    <a:pt x="878305" y="409757"/>
                  </a:moveTo>
                  <a:lnTo>
                    <a:pt x="0" y="409757"/>
                  </a:lnTo>
                  <a:lnTo>
                    <a:pt x="0" y="0"/>
                  </a:lnTo>
                  <a:lnTo>
                    <a:pt x="878305" y="0"/>
                  </a:lnTo>
                  <a:lnTo>
                    <a:pt x="878305" y="409757"/>
                  </a:lnTo>
                  <a:close/>
                </a:path>
              </a:pathLst>
            </a:custGeom>
            <a:ln w="998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04163" y="2301225"/>
              <a:ext cx="303832" cy="1465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27912" y="2337850"/>
              <a:ext cx="94712" cy="10987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69610" y="2189574"/>
              <a:ext cx="876935" cy="410209"/>
            </a:xfrm>
            <a:custGeom>
              <a:avLst/>
              <a:gdLst/>
              <a:ahLst/>
              <a:cxnLst/>
              <a:rect l="l" t="t" r="r" b="b"/>
              <a:pathLst>
                <a:path w="876934" h="410210">
                  <a:moveTo>
                    <a:pt x="876535" y="0"/>
                  </a:moveTo>
                  <a:lnTo>
                    <a:pt x="0" y="0"/>
                  </a:lnTo>
                  <a:lnTo>
                    <a:pt x="0" y="409757"/>
                  </a:lnTo>
                  <a:lnTo>
                    <a:pt x="876535" y="409757"/>
                  </a:lnTo>
                  <a:lnTo>
                    <a:pt x="8765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69610" y="2189574"/>
              <a:ext cx="876935" cy="410209"/>
            </a:xfrm>
            <a:custGeom>
              <a:avLst/>
              <a:gdLst/>
              <a:ahLst/>
              <a:cxnLst/>
              <a:rect l="l" t="t" r="r" b="b"/>
              <a:pathLst>
                <a:path w="876934" h="410210">
                  <a:moveTo>
                    <a:pt x="876535" y="409757"/>
                  </a:moveTo>
                  <a:lnTo>
                    <a:pt x="0" y="409757"/>
                  </a:lnTo>
                  <a:lnTo>
                    <a:pt x="0" y="0"/>
                  </a:lnTo>
                  <a:lnTo>
                    <a:pt x="876535" y="0"/>
                  </a:lnTo>
                  <a:lnTo>
                    <a:pt x="876535" y="409757"/>
                  </a:lnTo>
                  <a:close/>
                </a:path>
              </a:pathLst>
            </a:custGeom>
            <a:ln w="998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816793" y="2301225"/>
              <a:ext cx="91393" cy="1465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28102" y="2311213"/>
              <a:ext cx="262451" cy="13651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57455" y="2189574"/>
              <a:ext cx="878205" cy="410209"/>
            </a:xfrm>
            <a:custGeom>
              <a:avLst/>
              <a:gdLst/>
              <a:ahLst/>
              <a:cxnLst/>
              <a:rect l="l" t="t" r="r" b="b"/>
              <a:pathLst>
                <a:path w="878204" h="410210">
                  <a:moveTo>
                    <a:pt x="878084" y="0"/>
                  </a:moveTo>
                  <a:lnTo>
                    <a:pt x="0" y="0"/>
                  </a:lnTo>
                  <a:lnTo>
                    <a:pt x="0" y="409757"/>
                  </a:lnTo>
                  <a:lnTo>
                    <a:pt x="878084" y="409757"/>
                  </a:lnTo>
                  <a:lnTo>
                    <a:pt x="878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57455" y="2189574"/>
              <a:ext cx="878205" cy="410209"/>
            </a:xfrm>
            <a:custGeom>
              <a:avLst/>
              <a:gdLst/>
              <a:ahLst/>
              <a:cxnLst/>
              <a:rect l="l" t="t" r="r" b="b"/>
              <a:pathLst>
                <a:path w="878204" h="410210">
                  <a:moveTo>
                    <a:pt x="878084" y="409757"/>
                  </a:moveTo>
                  <a:lnTo>
                    <a:pt x="0" y="409757"/>
                  </a:lnTo>
                  <a:lnTo>
                    <a:pt x="0" y="0"/>
                  </a:lnTo>
                  <a:lnTo>
                    <a:pt x="878084" y="0"/>
                  </a:lnTo>
                  <a:lnTo>
                    <a:pt x="878084" y="409757"/>
                  </a:lnTo>
                  <a:close/>
                </a:path>
              </a:pathLst>
            </a:custGeom>
            <a:ln w="998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17915" y="2299449"/>
              <a:ext cx="83205" cy="14494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927675" y="2301225"/>
              <a:ext cx="18415" cy="143510"/>
            </a:xfrm>
            <a:custGeom>
              <a:avLst/>
              <a:gdLst/>
              <a:ahLst/>
              <a:cxnLst/>
              <a:rect l="l" t="t" r="r" b="b"/>
              <a:pathLst>
                <a:path w="18415" h="143510">
                  <a:moveTo>
                    <a:pt x="18145" y="0"/>
                  </a:moveTo>
                  <a:lnTo>
                    <a:pt x="0" y="0"/>
                  </a:lnTo>
                  <a:lnTo>
                    <a:pt x="0" y="143171"/>
                  </a:lnTo>
                  <a:lnTo>
                    <a:pt x="18145" y="143171"/>
                  </a:lnTo>
                  <a:lnTo>
                    <a:pt x="181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967508" y="2337850"/>
              <a:ext cx="194072" cy="10987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557455" y="3342045"/>
              <a:ext cx="878205" cy="410209"/>
            </a:xfrm>
            <a:custGeom>
              <a:avLst/>
              <a:gdLst/>
              <a:ahLst/>
              <a:cxnLst/>
              <a:rect l="l" t="t" r="r" b="b"/>
              <a:pathLst>
                <a:path w="878204" h="410210">
                  <a:moveTo>
                    <a:pt x="878084" y="0"/>
                  </a:moveTo>
                  <a:lnTo>
                    <a:pt x="0" y="0"/>
                  </a:lnTo>
                  <a:lnTo>
                    <a:pt x="0" y="409757"/>
                  </a:lnTo>
                  <a:lnTo>
                    <a:pt x="878084" y="409757"/>
                  </a:lnTo>
                  <a:lnTo>
                    <a:pt x="878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557455" y="3342045"/>
              <a:ext cx="878205" cy="410209"/>
            </a:xfrm>
            <a:custGeom>
              <a:avLst/>
              <a:gdLst/>
              <a:ahLst/>
              <a:cxnLst/>
              <a:rect l="l" t="t" r="r" b="b"/>
              <a:pathLst>
                <a:path w="878204" h="410210">
                  <a:moveTo>
                    <a:pt x="878084" y="409757"/>
                  </a:moveTo>
                  <a:lnTo>
                    <a:pt x="0" y="409757"/>
                  </a:lnTo>
                  <a:lnTo>
                    <a:pt x="0" y="0"/>
                  </a:lnTo>
                  <a:lnTo>
                    <a:pt x="878084" y="0"/>
                  </a:lnTo>
                  <a:lnTo>
                    <a:pt x="878084" y="409757"/>
                  </a:lnTo>
                  <a:close/>
                </a:path>
              </a:pathLst>
            </a:custGeom>
            <a:ln w="998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766575" y="3453696"/>
              <a:ext cx="458073" cy="1465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569610" y="3342045"/>
              <a:ext cx="876935" cy="410209"/>
            </a:xfrm>
            <a:custGeom>
              <a:avLst/>
              <a:gdLst/>
              <a:ahLst/>
              <a:cxnLst/>
              <a:rect l="l" t="t" r="r" b="b"/>
              <a:pathLst>
                <a:path w="876934" h="410210">
                  <a:moveTo>
                    <a:pt x="876535" y="0"/>
                  </a:moveTo>
                  <a:lnTo>
                    <a:pt x="0" y="0"/>
                  </a:lnTo>
                  <a:lnTo>
                    <a:pt x="0" y="409757"/>
                  </a:lnTo>
                  <a:lnTo>
                    <a:pt x="876535" y="409757"/>
                  </a:lnTo>
                  <a:lnTo>
                    <a:pt x="8765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569610" y="3342045"/>
              <a:ext cx="876935" cy="410209"/>
            </a:xfrm>
            <a:custGeom>
              <a:avLst/>
              <a:gdLst/>
              <a:ahLst/>
              <a:cxnLst/>
              <a:rect l="l" t="t" r="r" b="b"/>
              <a:pathLst>
                <a:path w="876934" h="410210">
                  <a:moveTo>
                    <a:pt x="876535" y="409757"/>
                  </a:moveTo>
                  <a:lnTo>
                    <a:pt x="0" y="409757"/>
                  </a:lnTo>
                  <a:lnTo>
                    <a:pt x="0" y="0"/>
                  </a:lnTo>
                  <a:lnTo>
                    <a:pt x="876535" y="0"/>
                  </a:lnTo>
                  <a:lnTo>
                    <a:pt x="876535" y="409757"/>
                  </a:lnTo>
                  <a:close/>
                </a:path>
              </a:pathLst>
            </a:custGeom>
            <a:ln w="998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776960" y="3453696"/>
              <a:ext cx="458294" cy="1465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79996" y="3342045"/>
              <a:ext cx="878840" cy="410209"/>
            </a:xfrm>
            <a:custGeom>
              <a:avLst/>
              <a:gdLst/>
              <a:ahLst/>
              <a:cxnLst/>
              <a:rect l="l" t="t" r="r" b="b"/>
              <a:pathLst>
                <a:path w="878840" h="410210">
                  <a:moveTo>
                    <a:pt x="878305" y="0"/>
                  </a:moveTo>
                  <a:lnTo>
                    <a:pt x="0" y="0"/>
                  </a:lnTo>
                  <a:lnTo>
                    <a:pt x="0" y="409757"/>
                  </a:lnTo>
                  <a:lnTo>
                    <a:pt x="878305" y="409757"/>
                  </a:lnTo>
                  <a:lnTo>
                    <a:pt x="8783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79996" y="3342045"/>
              <a:ext cx="878840" cy="410209"/>
            </a:xfrm>
            <a:custGeom>
              <a:avLst/>
              <a:gdLst/>
              <a:ahLst/>
              <a:cxnLst/>
              <a:rect l="l" t="t" r="r" b="b"/>
              <a:pathLst>
                <a:path w="878840" h="410210">
                  <a:moveTo>
                    <a:pt x="878305" y="409757"/>
                  </a:moveTo>
                  <a:lnTo>
                    <a:pt x="0" y="409757"/>
                  </a:lnTo>
                  <a:lnTo>
                    <a:pt x="0" y="0"/>
                  </a:lnTo>
                  <a:lnTo>
                    <a:pt x="878305" y="0"/>
                  </a:lnTo>
                  <a:lnTo>
                    <a:pt x="878305" y="409757"/>
                  </a:lnTo>
                  <a:close/>
                </a:path>
              </a:pathLst>
            </a:custGeom>
            <a:ln w="998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89337" y="3453696"/>
              <a:ext cx="458073" cy="1465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468907" y="2710982"/>
              <a:ext cx="3078480" cy="0"/>
            </a:xfrm>
            <a:custGeom>
              <a:avLst/>
              <a:gdLst/>
              <a:ahLst/>
              <a:cxnLst/>
              <a:rect l="l" t="t" r="r" b="b"/>
              <a:pathLst>
                <a:path w="3078479">
                  <a:moveTo>
                    <a:pt x="0" y="0"/>
                  </a:moveTo>
                  <a:lnTo>
                    <a:pt x="0" y="0"/>
                  </a:lnTo>
                  <a:lnTo>
                    <a:pt x="3077941" y="0"/>
                  </a:lnTo>
                </a:path>
              </a:pathLst>
            </a:custGeom>
            <a:ln w="999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883401" y="4165556"/>
              <a:ext cx="248952" cy="88131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67453" y="4165556"/>
              <a:ext cx="247182" cy="88131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901121" y="4165556"/>
              <a:ext cx="247182" cy="88131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468907" y="2710982"/>
              <a:ext cx="3078480" cy="3312795"/>
            </a:xfrm>
            <a:custGeom>
              <a:avLst/>
              <a:gdLst/>
              <a:ahLst/>
              <a:cxnLst/>
              <a:rect l="l" t="t" r="r" b="b"/>
              <a:pathLst>
                <a:path w="3078479" h="3312795">
                  <a:moveTo>
                    <a:pt x="1044273" y="0"/>
                  </a:moveTo>
                  <a:lnTo>
                    <a:pt x="1044273" y="0"/>
                  </a:lnTo>
                  <a:lnTo>
                    <a:pt x="1044273" y="3312422"/>
                  </a:lnTo>
                </a:path>
                <a:path w="3078479" h="3312795">
                  <a:moveTo>
                    <a:pt x="2033667" y="0"/>
                  </a:moveTo>
                  <a:lnTo>
                    <a:pt x="2033667" y="0"/>
                  </a:lnTo>
                  <a:lnTo>
                    <a:pt x="2033667" y="3312422"/>
                  </a:lnTo>
                </a:path>
                <a:path w="3078479" h="3312795">
                  <a:moveTo>
                    <a:pt x="0" y="576235"/>
                  </a:moveTo>
                  <a:lnTo>
                    <a:pt x="0" y="576235"/>
                  </a:lnTo>
                  <a:lnTo>
                    <a:pt x="3077941" y="576235"/>
                  </a:lnTo>
                </a:path>
              </a:pathLst>
            </a:custGeom>
            <a:ln w="9977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995680" y="4532873"/>
              <a:ext cx="151068" cy="14321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174986" y="4532872"/>
              <a:ext cx="371880" cy="14488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749330" y="4532872"/>
              <a:ext cx="149371" cy="14321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927027" y="4532872"/>
              <a:ext cx="371769" cy="14488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188136" y="4606145"/>
              <a:ext cx="493395" cy="0"/>
            </a:xfrm>
            <a:custGeom>
              <a:avLst/>
              <a:gdLst/>
              <a:ahLst/>
              <a:cxnLst/>
              <a:rect l="l" t="t" r="r" b="b"/>
              <a:pathLst>
                <a:path w="493395">
                  <a:moveTo>
                    <a:pt x="0" y="0"/>
                  </a:moveTo>
                  <a:lnTo>
                    <a:pt x="0" y="0"/>
                  </a:lnTo>
                  <a:lnTo>
                    <a:pt x="493258" y="0"/>
                  </a:lnTo>
                </a:path>
              </a:pathLst>
            </a:custGeom>
            <a:ln w="21650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131706" y="4562839"/>
              <a:ext cx="101600" cy="86995"/>
            </a:xfrm>
            <a:custGeom>
              <a:avLst/>
              <a:gdLst/>
              <a:ahLst/>
              <a:cxnLst/>
              <a:rect l="l" t="t" r="r" b="b"/>
              <a:pathLst>
                <a:path w="101600" h="86995">
                  <a:moveTo>
                    <a:pt x="101351" y="0"/>
                  </a:moveTo>
                  <a:lnTo>
                    <a:pt x="0" y="43306"/>
                  </a:lnTo>
                  <a:lnTo>
                    <a:pt x="101351" y="86612"/>
                  </a:lnTo>
                  <a:lnTo>
                    <a:pt x="82984" y="43306"/>
                  </a:lnTo>
                  <a:lnTo>
                    <a:pt x="10135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613275" y="4606145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0" y="0"/>
                  </a:lnTo>
                  <a:lnTo>
                    <a:pt x="494741" y="0"/>
                  </a:lnTo>
                </a:path>
              </a:pathLst>
            </a:custGeom>
            <a:ln w="21650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058204" y="4562839"/>
              <a:ext cx="101600" cy="86995"/>
            </a:xfrm>
            <a:custGeom>
              <a:avLst/>
              <a:gdLst/>
              <a:ahLst/>
              <a:cxnLst/>
              <a:rect l="l" t="t" r="r" b="b"/>
              <a:pathLst>
                <a:path w="101600" h="86995">
                  <a:moveTo>
                    <a:pt x="0" y="0"/>
                  </a:moveTo>
                  <a:lnTo>
                    <a:pt x="18256" y="43306"/>
                  </a:lnTo>
                  <a:lnTo>
                    <a:pt x="0" y="86612"/>
                  </a:lnTo>
                  <a:lnTo>
                    <a:pt x="101285" y="43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321082" y="6248246"/>
              <a:ext cx="84666" cy="109917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427323" y="6213284"/>
              <a:ext cx="18415" cy="141605"/>
            </a:xfrm>
            <a:custGeom>
              <a:avLst/>
              <a:gdLst/>
              <a:ahLst/>
              <a:cxnLst/>
              <a:rect l="l" t="t" r="r" b="b"/>
              <a:pathLst>
                <a:path w="18414" h="141604">
                  <a:moveTo>
                    <a:pt x="18275" y="38303"/>
                  </a:moveTo>
                  <a:lnTo>
                    <a:pt x="0" y="38303"/>
                  </a:lnTo>
                  <a:lnTo>
                    <a:pt x="0" y="141554"/>
                  </a:lnTo>
                  <a:lnTo>
                    <a:pt x="18275" y="141554"/>
                  </a:lnTo>
                  <a:lnTo>
                    <a:pt x="18275" y="38303"/>
                  </a:lnTo>
                  <a:close/>
                </a:path>
                <a:path w="18414" h="141604">
                  <a:moveTo>
                    <a:pt x="18275" y="0"/>
                  </a:moveTo>
                  <a:lnTo>
                    <a:pt x="0" y="0"/>
                  </a:lnTo>
                  <a:lnTo>
                    <a:pt x="0" y="19977"/>
                  </a:lnTo>
                  <a:lnTo>
                    <a:pt x="18275" y="19977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576740" y="6248246"/>
              <a:ext cx="91326" cy="15155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472158" y="6248246"/>
              <a:ext cx="83006" cy="10658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692962" y="6213272"/>
              <a:ext cx="18415" cy="141605"/>
            </a:xfrm>
            <a:custGeom>
              <a:avLst/>
              <a:gdLst/>
              <a:ahLst/>
              <a:cxnLst/>
              <a:rect l="l" t="t" r="r" b="b"/>
              <a:pathLst>
                <a:path w="18414" h="141604">
                  <a:moveTo>
                    <a:pt x="18256" y="0"/>
                  </a:moveTo>
                  <a:lnTo>
                    <a:pt x="0" y="0"/>
                  </a:lnTo>
                  <a:lnTo>
                    <a:pt x="0" y="141561"/>
                  </a:lnTo>
                  <a:lnTo>
                    <a:pt x="18256" y="141561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732817" y="6213272"/>
              <a:ext cx="320407" cy="144891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083121" y="6213272"/>
              <a:ext cx="370220" cy="144891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74917" y="6213272"/>
              <a:ext cx="200888" cy="144891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753833" y="6248246"/>
              <a:ext cx="91304" cy="148222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868392" y="6248247"/>
              <a:ext cx="564515" cy="110489"/>
            </a:xfrm>
            <a:custGeom>
              <a:avLst/>
              <a:gdLst/>
              <a:ahLst/>
              <a:cxnLst/>
              <a:rect l="l" t="t" r="r" b="b"/>
              <a:pathLst>
                <a:path w="564514" h="110489">
                  <a:moveTo>
                    <a:pt x="51447" y="1663"/>
                  </a:moveTo>
                  <a:lnTo>
                    <a:pt x="49784" y="1663"/>
                  </a:lnTo>
                  <a:lnTo>
                    <a:pt x="48133" y="0"/>
                  </a:lnTo>
                  <a:lnTo>
                    <a:pt x="46469" y="0"/>
                  </a:lnTo>
                  <a:lnTo>
                    <a:pt x="37388" y="1511"/>
                  </a:lnTo>
                  <a:lnTo>
                    <a:pt x="29870" y="5829"/>
                  </a:lnTo>
                  <a:lnTo>
                    <a:pt x="23596" y="12649"/>
                  </a:lnTo>
                  <a:lnTo>
                    <a:pt x="18249" y="21653"/>
                  </a:lnTo>
                  <a:lnTo>
                    <a:pt x="16598" y="21653"/>
                  </a:lnTo>
                  <a:lnTo>
                    <a:pt x="16598" y="3340"/>
                  </a:lnTo>
                  <a:lnTo>
                    <a:pt x="0" y="3340"/>
                  </a:lnTo>
                  <a:lnTo>
                    <a:pt x="0" y="106591"/>
                  </a:lnTo>
                  <a:lnTo>
                    <a:pt x="18249" y="106591"/>
                  </a:lnTo>
                  <a:lnTo>
                    <a:pt x="18249" y="46634"/>
                  </a:lnTo>
                  <a:lnTo>
                    <a:pt x="20066" y="36144"/>
                  </a:lnTo>
                  <a:lnTo>
                    <a:pt x="25311" y="27698"/>
                  </a:lnTo>
                  <a:lnTo>
                    <a:pt x="33655" y="22047"/>
                  </a:lnTo>
                  <a:lnTo>
                    <a:pt x="44805" y="19989"/>
                  </a:lnTo>
                  <a:lnTo>
                    <a:pt x="51447" y="19989"/>
                  </a:lnTo>
                  <a:lnTo>
                    <a:pt x="51447" y="1663"/>
                  </a:lnTo>
                  <a:close/>
                </a:path>
                <a:path w="564514" h="110489">
                  <a:moveTo>
                    <a:pt x="154393" y="54965"/>
                  </a:moveTo>
                  <a:lnTo>
                    <a:pt x="151536" y="35140"/>
                  </a:lnTo>
                  <a:lnTo>
                    <a:pt x="142773" y="17487"/>
                  </a:lnTo>
                  <a:lnTo>
                    <a:pt x="139814" y="14998"/>
                  </a:lnTo>
                  <a:lnTo>
                    <a:pt x="136118" y="11887"/>
                  </a:lnTo>
                  <a:lnTo>
                    <a:pt x="136118" y="54965"/>
                  </a:lnTo>
                  <a:lnTo>
                    <a:pt x="134950" y="67538"/>
                  </a:lnTo>
                  <a:lnTo>
                    <a:pt x="130517" y="80568"/>
                  </a:lnTo>
                  <a:lnTo>
                    <a:pt x="121412" y="90792"/>
                  </a:lnTo>
                  <a:lnTo>
                    <a:pt x="106235" y="94932"/>
                  </a:lnTo>
                  <a:lnTo>
                    <a:pt x="91071" y="90792"/>
                  </a:lnTo>
                  <a:lnTo>
                    <a:pt x="81965" y="80568"/>
                  </a:lnTo>
                  <a:lnTo>
                    <a:pt x="77533" y="67538"/>
                  </a:lnTo>
                  <a:lnTo>
                    <a:pt x="76365" y="54965"/>
                  </a:lnTo>
                  <a:lnTo>
                    <a:pt x="77533" y="43103"/>
                  </a:lnTo>
                  <a:lnTo>
                    <a:pt x="106235" y="14998"/>
                  </a:lnTo>
                  <a:lnTo>
                    <a:pt x="134950" y="43103"/>
                  </a:lnTo>
                  <a:lnTo>
                    <a:pt x="136118" y="54965"/>
                  </a:lnTo>
                  <a:lnTo>
                    <a:pt x="136118" y="11887"/>
                  </a:lnTo>
                  <a:lnTo>
                    <a:pt x="127774" y="4851"/>
                  </a:lnTo>
                  <a:lnTo>
                    <a:pt x="106235" y="0"/>
                  </a:lnTo>
                  <a:lnTo>
                    <a:pt x="84709" y="4851"/>
                  </a:lnTo>
                  <a:lnTo>
                    <a:pt x="69710" y="17487"/>
                  </a:lnTo>
                  <a:lnTo>
                    <a:pt x="60947" y="35140"/>
                  </a:lnTo>
                  <a:lnTo>
                    <a:pt x="58089" y="54965"/>
                  </a:lnTo>
                  <a:lnTo>
                    <a:pt x="60947" y="74790"/>
                  </a:lnTo>
                  <a:lnTo>
                    <a:pt x="69710" y="92430"/>
                  </a:lnTo>
                  <a:lnTo>
                    <a:pt x="84709" y="105079"/>
                  </a:lnTo>
                  <a:lnTo>
                    <a:pt x="106235" y="109918"/>
                  </a:lnTo>
                  <a:lnTo>
                    <a:pt x="127774" y="105079"/>
                  </a:lnTo>
                  <a:lnTo>
                    <a:pt x="139801" y="94932"/>
                  </a:lnTo>
                  <a:lnTo>
                    <a:pt x="142773" y="92430"/>
                  </a:lnTo>
                  <a:lnTo>
                    <a:pt x="151536" y="74790"/>
                  </a:lnTo>
                  <a:lnTo>
                    <a:pt x="154393" y="54965"/>
                  </a:lnTo>
                  <a:close/>
                </a:path>
                <a:path w="564514" h="110489">
                  <a:moveTo>
                    <a:pt x="257276" y="38315"/>
                  </a:moveTo>
                  <a:lnTo>
                    <a:pt x="254381" y="24599"/>
                  </a:lnTo>
                  <a:lnTo>
                    <a:pt x="247396" y="12280"/>
                  </a:lnTo>
                  <a:lnTo>
                    <a:pt x="235394" y="3416"/>
                  </a:lnTo>
                  <a:lnTo>
                    <a:pt x="217436" y="0"/>
                  </a:lnTo>
                  <a:lnTo>
                    <a:pt x="195922" y="4660"/>
                  </a:lnTo>
                  <a:lnTo>
                    <a:pt x="180936" y="17284"/>
                  </a:lnTo>
                  <a:lnTo>
                    <a:pt x="172173" y="35839"/>
                  </a:lnTo>
                  <a:lnTo>
                    <a:pt x="169329" y="58293"/>
                  </a:lnTo>
                  <a:lnTo>
                    <a:pt x="172377" y="79006"/>
                  </a:lnTo>
                  <a:lnTo>
                    <a:pt x="181190" y="95351"/>
                  </a:lnTo>
                  <a:lnTo>
                    <a:pt x="195262" y="106070"/>
                  </a:lnTo>
                  <a:lnTo>
                    <a:pt x="214122" y="109918"/>
                  </a:lnTo>
                  <a:lnTo>
                    <a:pt x="233997" y="106019"/>
                  </a:lnTo>
                  <a:lnTo>
                    <a:pt x="246976" y="96177"/>
                  </a:lnTo>
                  <a:lnTo>
                    <a:pt x="254330" y="83223"/>
                  </a:lnTo>
                  <a:lnTo>
                    <a:pt x="257276" y="69951"/>
                  </a:lnTo>
                  <a:lnTo>
                    <a:pt x="240677" y="69951"/>
                  </a:lnTo>
                  <a:lnTo>
                    <a:pt x="237020" y="80886"/>
                  </a:lnTo>
                  <a:lnTo>
                    <a:pt x="231355" y="88684"/>
                  </a:lnTo>
                  <a:lnTo>
                    <a:pt x="224155" y="93370"/>
                  </a:lnTo>
                  <a:lnTo>
                    <a:pt x="215887" y="94932"/>
                  </a:lnTo>
                  <a:lnTo>
                    <a:pt x="200914" y="91262"/>
                  </a:lnTo>
                  <a:lnTo>
                    <a:pt x="192354" y="81826"/>
                  </a:lnTo>
                  <a:lnTo>
                    <a:pt x="188468" y="68935"/>
                  </a:lnTo>
                  <a:lnTo>
                    <a:pt x="187566" y="54965"/>
                  </a:lnTo>
                  <a:lnTo>
                    <a:pt x="188937" y="41249"/>
                  </a:lnTo>
                  <a:lnTo>
                    <a:pt x="193598" y="28943"/>
                  </a:lnTo>
                  <a:lnTo>
                    <a:pt x="202311" y="20066"/>
                  </a:lnTo>
                  <a:lnTo>
                    <a:pt x="215887" y="16662"/>
                  </a:lnTo>
                  <a:lnTo>
                    <a:pt x="225552" y="18173"/>
                  </a:lnTo>
                  <a:lnTo>
                    <a:pt x="232600" y="22491"/>
                  </a:lnTo>
                  <a:lnTo>
                    <a:pt x="237490" y="29311"/>
                  </a:lnTo>
                  <a:lnTo>
                    <a:pt x="240677" y="38315"/>
                  </a:lnTo>
                  <a:lnTo>
                    <a:pt x="257276" y="38315"/>
                  </a:lnTo>
                  <a:close/>
                </a:path>
                <a:path w="564514" h="110489">
                  <a:moveTo>
                    <a:pt x="363486" y="61620"/>
                  </a:moveTo>
                  <a:lnTo>
                    <a:pt x="353110" y="17081"/>
                  </a:lnTo>
                  <a:lnTo>
                    <a:pt x="346887" y="11239"/>
                  </a:lnTo>
                  <a:lnTo>
                    <a:pt x="346887" y="46634"/>
                  </a:lnTo>
                  <a:lnTo>
                    <a:pt x="288912" y="46634"/>
                  </a:lnTo>
                  <a:lnTo>
                    <a:pt x="291223" y="35623"/>
                  </a:lnTo>
                  <a:lnTo>
                    <a:pt x="297408" y="26022"/>
                  </a:lnTo>
                  <a:lnTo>
                    <a:pt x="306374" y="19240"/>
                  </a:lnTo>
                  <a:lnTo>
                    <a:pt x="317017" y="16662"/>
                  </a:lnTo>
                  <a:lnTo>
                    <a:pt x="330619" y="19240"/>
                  </a:lnTo>
                  <a:lnTo>
                    <a:pt x="339509" y="26022"/>
                  </a:lnTo>
                  <a:lnTo>
                    <a:pt x="344627" y="35623"/>
                  </a:lnTo>
                  <a:lnTo>
                    <a:pt x="346887" y="46634"/>
                  </a:lnTo>
                  <a:lnTo>
                    <a:pt x="346887" y="11239"/>
                  </a:lnTo>
                  <a:lnTo>
                    <a:pt x="339686" y="4483"/>
                  </a:lnTo>
                  <a:lnTo>
                    <a:pt x="320332" y="0"/>
                  </a:lnTo>
                  <a:lnTo>
                    <a:pt x="297903" y="4660"/>
                  </a:lnTo>
                  <a:lnTo>
                    <a:pt x="282409" y="17284"/>
                  </a:lnTo>
                  <a:lnTo>
                    <a:pt x="273443" y="35839"/>
                  </a:lnTo>
                  <a:lnTo>
                    <a:pt x="270548" y="58293"/>
                  </a:lnTo>
                  <a:lnTo>
                    <a:pt x="273608" y="79006"/>
                  </a:lnTo>
                  <a:lnTo>
                    <a:pt x="282575" y="95351"/>
                  </a:lnTo>
                  <a:lnTo>
                    <a:pt x="297154" y="106070"/>
                  </a:lnTo>
                  <a:lnTo>
                    <a:pt x="317017" y="109918"/>
                  </a:lnTo>
                  <a:lnTo>
                    <a:pt x="327698" y="109347"/>
                  </a:lnTo>
                  <a:lnTo>
                    <a:pt x="361594" y="80314"/>
                  </a:lnTo>
                  <a:lnTo>
                    <a:pt x="363486" y="74942"/>
                  </a:lnTo>
                  <a:lnTo>
                    <a:pt x="345338" y="74942"/>
                  </a:lnTo>
                  <a:lnTo>
                    <a:pt x="343535" y="81584"/>
                  </a:lnTo>
                  <a:lnTo>
                    <a:pt x="338289" y="88061"/>
                  </a:lnTo>
                  <a:lnTo>
                    <a:pt x="329946" y="92989"/>
                  </a:lnTo>
                  <a:lnTo>
                    <a:pt x="318795" y="94932"/>
                  </a:lnTo>
                  <a:lnTo>
                    <a:pt x="305714" y="92773"/>
                  </a:lnTo>
                  <a:lnTo>
                    <a:pt x="296379" y="86398"/>
                  </a:lnTo>
                  <a:lnTo>
                    <a:pt x="290779" y="75958"/>
                  </a:lnTo>
                  <a:lnTo>
                    <a:pt x="288912" y="61620"/>
                  </a:lnTo>
                  <a:lnTo>
                    <a:pt x="363486" y="61620"/>
                  </a:lnTo>
                  <a:close/>
                </a:path>
                <a:path w="564514" h="110489">
                  <a:moveTo>
                    <a:pt x="464845" y="76619"/>
                  </a:moveTo>
                  <a:lnTo>
                    <a:pt x="434962" y="48298"/>
                  </a:lnTo>
                  <a:lnTo>
                    <a:pt x="418376" y="44970"/>
                  </a:lnTo>
                  <a:lnTo>
                    <a:pt x="405091" y="41643"/>
                  </a:lnTo>
                  <a:lnTo>
                    <a:pt x="399999" y="38315"/>
                  </a:lnTo>
                  <a:lnTo>
                    <a:pt x="399999" y="18326"/>
                  </a:lnTo>
                  <a:lnTo>
                    <a:pt x="415048" y="14998"/>
                  </a:lnTo>
                  <a:lnTo>
                    <a:pt x="419925" y="14998"/>
                  </a:lnTo>
                  <a:lnTo>
                    <a:pt x="432981" y="16916"/>
                  </a:lnTo>
                  <a:lnTo>
                    <a:pt x="440550" y="21653"/>
                  </a:lnTo>
                  <a:lnTo>
                    <a:pt x="444068" y="27635"/>
                  </a:lnTo>
                  <a:lnTo>
                    <a:pt x="444919" y="33312"/>
                  </a:lnTo>
                  <a:lnTo>
                    <a:pt x="461518" y="33312"/>
                  </a:lnTo>
                  <a:lnTo>
                    <a:pt x="460438" y="25996"/>
                  </a:lnTo>
                  <a:lnTo>
                    <a:pt x="455295" y="14782"/>
                  </a:lnTo>
                  <a:lnTo>
                    <a:pt x="443318" y="4508"/>
                  </a:lnTo>
                  <a:lnTo>
                    <a:pt x="421690" y="0"/>
                  </a:lnTo>
                  <a:lnTo>
                    <a:pt x="407301" y="2159"/>
                  </a:lnTo>
                  <a:lnTo>
                    <a:pt x="395084" y="8534"/>
                  </a:lnTo>
                  <a:lnTo>
                    <a:pt x="386588" y="18973"/>
                  </a:lnTo>
                  <a:lnTo>
                    <a:pt x="383400" y="33312"/>
                  </a:lnTo>
                  <a:lnTo>
                    <a:pt x="384949" y="43065"/>
                  </a:lnTo>
                  <a:lnTo>
                    <a:pt x="389458" y="50177"/>
                  </a:lnTo>
                  <a:lnTo>
                    <a:pt x="396760" y="55092"/>
                  </a:lnTo>
                  <a:lnTo>
                    <a:pt x="406641" y="58293"/>
                  </a:lnTo>
                  <a:lnTo>
                    <a:pt x="426554" y="63296"/>
                  </a:lnTo>
                  <a:lnTo>
                    <a:pt x="446468" y="69951"/>
                  </a:lnTo>
                  <a:lnTo>
                    <a:pt x="446468" y="78282"/>
                  </a:lnTo>
                  <a:lnTo>
                    <a:pt x="444715" y="85801"/>
                  </a:lnTo>
                  <a:lnTo>
                    <a:pt x="439839" y="90982"/>
                  </a:lnTo>
                  <a:lnTo>
                    <a:pt x="432473" y="93967"/>
                  </a:lnTo>
                  <a:lnTo>
                    <a:pt x="423240" y="94932"/>
                  </a:lnTo>
                  <a:lnTo>
                    <a:pt x="408635" y="92722"/>
                  </a:lnTo>
                  <a:lnTo>
                    <a:pt x="400672" y="87236"/>
                  </a:lnTo>
                  <a:lnTo>
                    <a:pt x="397344" y="80175"/>
                  </a:lnTo>
                  <a:lnTo>
                    <a:pt x="396684" y="73279"/>
                  </a:lnTo>
                  <a:lnTo>
                    <a:pt x="380085" y="73279"/>
                  </a:lnTo>
                  <a:lnTo>
                    <a:pt x="381228" y="84632"/>
                  </a:lnTo>
                  <a:lnTo>
                    <a:pt x="386727" y="96596"/>
                  </a:lnTo>
                  <a:lnTo>
                    <a:pt x="399694" y="106070"/>
                  </a:lnTo>
                  <a:lnTo>
                    <a:pt x="423240" y="109918"/>
                  </a:lnTo>
                  <a:lnTo>
                    <a:pt x="439547" y="107759"/>
                  </a:lnTo>
                  <a:lnTo>
                    <a:pt x="452755" y="101384"/>
                  </a:lnTo>
                  <a:lnTo>
                    <a:pt x="461606" y="90957"/>
                  </a:lnTo>
                  <a:lnTo>
                    <a:pt x="464845" y="76619"/>
                  </a:lnTo>
                  <a:close/>
                </a:path>
                <a:path w="564514" h="110489">
                  <a:moveTo>
                    <a:pt x="564426" y="76619"/>
                  </a:moveTo>
                  <a:lnTo>
                    <a:pt x="534543" y="48298"/>
                  </a:lnTo>
                  <a:lnTo>
                    <a:pt x="517956" y="44970"/>
                  </a:lnTo>
                  <a:lnTo>
                    <a:pt x="504672" y="41643"/>
                  </a:lnTo>
                  <a:lnTo>
                    <a:pt x="499808" y="38315"/>
                  </a:lnTo>
                  <a:lnTo>
                    <a:pt x="499808" y="18326"/>
                  </a:lnTo>
                  <a:lnTo>
                    <a:pt x="514629" y="14998"/>
                  </a:lnTo>
                  <a:lnTo>
                    <a:pt x="519722" y="14998"/>
                  </a:lnTo>
                  <a:lnTo>
                    <a:pt x="532650" y="16916"/>
                  </a:lnTo>
                  <a:lnTo>
                    <a:pt x="540169" y="21653"/>
                  </a:lnTo>
                  <a:lnTo>
                    <a:pt x="543648" y="27635"/>
                  </a:lnTo>
                  <a:lnTo>
                    <a:pt x="544512" y="33312"/>
                  </a:lnTo>
                  <a:lnTo>
                    <a:pt x="561098" y="33312"/>
                  </a:lnTo>
                  <a:lnTo>
                    <a:pt x="560019" y="25996"/>
                  </a:lnTo>
                  <a:lnTo>
                    <a:pt x="554875" y="14782"/>
                  </a:lnTo>
                  <a:lnTo>
                    <a:pt x="542899" y="4508"/>
                  </a:lnTo>
                  <a:lnTo>
                    <a:pt x="521271" y="0"/>
                  </a:lnTo>
                  <a:lnTo>
                    <a:pt x="506920" y="2159"/>
                  </a:lnTo>
                  <a:lnTo>
                    <a:pt x="494766" y="8534"/>
                  </a:lnTo>
                  <a:lnTo>
                    <a:pt x="486359" y="18973"/>
                  </a:lnTo>
                  <a:lnTo>
                    <a:pt x="483209" y="33312"/>
                  </a:lnTo>
                  <a:lnTo>
                    <a:pt x="484720" y="43065"/>
                  </a:lnTo>
                  <a:lnTo>
                    <a:pt x="489178" y="50177"/>
                  </a:lnTo>
                  <a:lnTo>
                    <a:pt x="496468" y="55092"/>
                  </a:lnTo>
                  <a:lnTo>
                    <a:pt x="506450" y="58293"/>
                  </a:lnTo>
                  <a:lnTo>
                    <a:pt x="526364" y="63296"/>
                  </a:lnTo>
                  <a:lnTo>
                    <a:pt x="546277" y="69951"/>
                  </a:lnTo>
                  <a:lnTo>
                    <a:pt x="546277" y="78282"/>
                  </a:lnTo>
                  <a:lnTo>
                    <a:pt x="544512" y="85801"/>
                  </a:lnTo>
                  <a:lnTo>
                    <a:pt x="539635" y="90982"/>
                  </a:lnTo>
                  <a:lnTo>
                    <a:pt x="532269" y="93967"/>
                  </a:lnTo>
                  <a:lnTo>
                    <a:pt x="523036" y="94932"/>
                  </a:lnTo>
                  <a:lnTo>
                    <a:pt x="508342" y="92722"/>
                  </a:lnTo>
                  <a:lnTo>
                    <a:pt x="500392" y="87236"/>
                  </a:lnTo>
                  <a:lnTo>
                    <a:pt x="497116" y="80175"/>
                  </a:lnTo>
                  <a:lnTo>
                    <a:pt x="496481" y="73279"/>
                  </a:lnTo>
                  <a:lnTo>
                    <a:pt x="479894" y="73279"/>
                  </a:lnTo>
                  <a:lnTo>
                    <a:pt x="481025" y="84632"/>
                  </a:lnTo>
                  <a:lnTo>
                    <a:pt x="486524" y="96596"/>
                  </a:lnTo>
                  <a:lnTo>
                    <a:pt x="499491" y="106070"/>
                  </a:lnTo>
                  <a:lnTo>
                    <a:pt x="523036" y="109918"/>
                  </a:lnTo>
                  <a:lnTo>
                    <a:pt x="539305" y="107759"/>
                  </a:lnTo>
                  <a:lnTo>
                    <a:pt x="552450" y="101384"/>
                  </a:lnTo>
                  <a:lnTo>
                    <a:pt x="561225" y="90957"/>
                  </a:lnTo>
                  <a:lnTo>
                    <a:pt x="564426" y="76619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41609" y="6248246"/>
              <a:ext cx="137864" cy="106588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207577" y="6251578"/>
              <a:ext cx="82984" cy="106585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317117" y="6213272"/>
              <a:ext cx="283916" cy="143226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629359" y="6213272"/>
              <a:ext cx="371769" cy="144891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21045" y="6213272"/>
              <a:ext cx="200932" cy="144891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301642" y="6248246"/>
              <a:ext cx="91393" cy="148222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416265" y="6248247"/>
              <a:ext cx="563245" cy="110489"/>
            </a:xfrm>
            <a:custGeom>
              <a:avLst/>
              <a:gdLst/>
              <a:ahLst/>
              <a:cxnLst/>
              <a:rect l="l" t="t" r="r" b="b"/>
              <a:pathLst>
                <a:path w="563245" h="110489">
                  <a:moveTo>
                    <a:pt x="49796" y="1663"/>
                  </a:moveTo>
                  <a:lnTo>
                    <a:pt x="48018" y="1663"/>
                  </a:lnTo>
                  <a:lnTo>
                    <a:pt x="48018" y="0"/>
                  </a:lnTo>
                  <a:lnTo>
                    <a:pt x="46469" y="0"/>
                  </a:lnTo>
                  <a:lnTo>
                    <a:pt x="37134" y="1511"/>
                  </a:lnTo>
                  <a:lnTo>
                    <a:pt x="29044" y="5829"/>
                  </a:lnTo>
                  <a:lnTo>
                    <a:pt x="22199" y="12649"/>
                  </a:lnTo>
                  <a:lnTo>
                    <a:pt x="16598" y="21653"/>
                  </a:lnTo>
                  <a:lnTo>
                    <a:pt x="16598" y="3340"/>
                  </a:lnTo>
                  <a:lnTo>
                    <a:pt x="0" y="3340"/>
                  </a:lnTo>
                  <a:lnTo>
                    <a:pt x="0" y="106591"/>
                  </a:lnTo>
                  <a:lnTo>
                    <a:pt x="16598" y="106591"/>
                  </a:lnTo>
                  <a:lnTo>
                    <a:pt x="16598" y="46634"/>
                  </a:lnTo>
                  <a:lnTo>
                    <a:pt x="18630" y="36144"/>
                  </a:lnTo>
                  <a:lnTo>
                    <a:pt x="24231" y="27698"/>
                  </a:lnTo>
                  <a:lnTo>
                    <a:pt x="32651" y="22047"/>
                  </a:lnTo>
                  <a:lnTo>
                    <a:pt x="34645" y="21653"/>
                  </a:lnTo>
                  <a:lnTo>
                    <a:pt x="43154" y="19989"/>
                  </a:lnTo>
                  <a:lnTo>
                    <a:pt x="49796" y="19989"/>
                  </a:lnTo>
                  <a:lnTo>
                    <a:pt x="49796" y="1663"/>
                  </a:lnTo>
                  <a:close/>
                </a:path>
                <a:path w="563245" h="110489">
                  <a:moveTo>
                    <a:pt x="154457" y="54965"/>
                  </a:moveTo>
                  <a:lnTo>
                    <a:pt x="151587" y="35140"/>
                  </a:lnTo>
                  <a:lnTo>
                    <a:pt x="142786" y="17487"/>
                  </a:lnTo>
                  <a:lnTo>
                    <a:pt x="139827" y="14998"/>
                  </a:lnTo>
                  <a:lnTo>
                    <a:pt x="136093" y="11861"/>
                  </a:lnTo>
                  <a:lnTo>
                    <a:pt x="136093" y="54965"/>
                  </a:lnTo>
                  <a:lnTo>
                    <a:pt x="134937" y="67538"/>
                  </a:lnTo>
                  <a:lnTo>
                    <a:pt x="130530" y="80568"/>
                  </a:lnTo>
                  <a:lnTo>
                    <a:pt x="121437" y="90792"/>
                  </a:lnTo>
                  <a:lnTo>
                    <a:pt x="106222" y="94932"/>
                  </a:lnTo>
                  <a:lnTo>
                    <a:pt x="91008" y="90792"/>
                  </a:lnTo>
                  <a:lnTo>
                    <a:pt x="81902" y="80568"/>
                  </a:lnTo>
                  <a:lnTo>
                    <a:pt x="77495" y="67538"/>
                  </a:lnTo>
                  <a:lnTo>
                    <a:pt x="76339" y="54965"/>
                  </a:lnTo>
                  <a:lnTo>
                    <a:pt x="77495" y="43103"/>
                  </a:lnTo>
                  <a:lnTo>
                    <a:pt x="81902" y="29984"/>
                  </a:lnTo>
                  <a:lnTo>
                    <a:pt x="91008" y="19367"/>
                  </a:lnTo>
                  <a:lnTo>
                    <a:pt x="106222" y="14998"/>
                  </a:lnTo>
                  <a:lnTo>
                    <a:pt x="121437" y="19367"/>
                  </a:lnTo>
                  <a:lnTo>
                    <a:pt x="130530" y="29984"/>
                  </a:lnTo>
                  <a:lnTo>
                    <a:pt x="134937" y="43103"/>
                  </a:lnTo>
                  <a:lnTo>
                    <a:pt x="136093" y="54965"/>
                  </a:lnTo>
                  <a:lnTo>
                    <a:pt x="136093" y="11861"/>
                  </a:lnTo>
                  <a:lnTo>
                    <a:pt x="127762" y="4851"/>
                  </a:lnTo>
                  <a:lnTo>
                    <a:pt x="106222" y="0"/>
                  </a:lnTo>
                  <a:lnTo>
                    <a:pt x="84683" y="4851"/>
                  </a:lnTo>
                  <a:lnTo>
                    <a:pt x="69646" y="17487"/>
                  </a:lnTo>
                  <a:lnTo>
                    <a:pt x="60845" y="35140"/>
                  </a:lnTo>
                  <a:lnTo>
                    <a:pt x="57975" y="54965"/>
                  </a:lnTo>
                  <a:lnTo>
                    <a:pt x="60845" y="74790"/>
                  </a:lnTo>
                  <a:lnTo>
                    <a:pt x="69646" y="92430"/>
                  </a:lnTo>
                  <a:lnTo>
                    <a:pt x="84683" y="105079"/>
                  </a:lnTo>
                  <a:lnTo>
                    <a:pt x="106222" y="109918"/>
                  </a:lnTo>
                  <a:lnTo>
                    <a:pt x="127762" y="105079"/>
                  </a:lnTo>
                  <a:lnTo>
                    <a:pt x="139814" y="94932"/>
                  </a:lnTo>
                  <a:lnTo>
                    <a:pt x="142786" y="92430"/>
                  </a:lnTo>
                  <a:lnTo>
                    <a:pt x="151587" y="74790"/>
                  </a:lnTo>
                  <a:lnTo>
                    <a:pt x="154457" y="54965"/>
                  </a:lnTo>
                  <a:close/>
                </a:path>
                <a:path w="563245" h="110489">
                  <a:moveTo>
                    <a:pt x="255587" y="38315"/>
                  </a:moveTo>
                  <a:lnTo>
                    <a:pt x="252730" y="24599"/>
                  </a:lnTo>
                  <a:lnTo>
                    <a:pt x="245935" y="12280"/>
                  </a:lnTo>
                  <a:lnTo>
                    <a:pt x="234467" y="3416"/>
                  </a:lnTo>
                  <a:lnTo>
                    <a:pt x="217525" y="0"/>
                  </a:lnTo>
                  <a:lnTo>
                    <a:pt x="194995" y="4660"/>
                  </a:lnTo>
                  <a:lnTo>
                    <a:pt x="179527" y="17284"/>
                  </a:lnTo>
                  <a:lnTo>
                    <a:pt x="170599" y="35839"/>
                  </a:lnTo>
                  <a:lnTo>
                    <a:pt x="167741" y="58293"/>
                  </a:lnTo>
                  <a:lnTo>
                    <a:pt x="170802" y="79006"/>
                  </a:lnTo>
                  <a:lnTo>
                    <a:pt x="179768" y="95351"/>
                  </a:lnTo>
                  <a:lnTo>
                    <a:pt x="194348" y="106070"/>
                  </a:lnTo>
                  <a:lnTo>
                    <a:pt x="214210" y="109918"/>
                  </a:lnTo>
                  <a:lnTo>
                    <a:pt x="233057" y="106019"/>
                  </a:lnTo>
                  <a:lnTo>
                    <a:pt x="245529" y="96177"/>
                  </a:lnTo>
                  <a:lnTo>
                    <a:pt x="252679" y="83223"/>
                  </a:lnTo>
                  <a:lnTo>
                    <a:pt x="255587" y="69951"/>
                  </a:lnTo>
                  <a:lnTo>
                    <a:pt x="239001" y="69951"/>
                  </a:lnTo>
                  <a:lnTo>
                    <a:pt x="235343" y="80886"/>
                  </a:lnTo>
                  <a:lnTo>
                    <a:pt x="229679" y="88684"/>
                  </a:lnTo>
                  <a:lnTo>
                    <a:pt x="222465" y="93370"/>
                  </a:lnTo>
                  <a:lnTo>
                    <a:pt x="214210" y="94932"/>
                  </a:lnTo>
                  <a:lnTo>
                    <a:pt x="199986" y="91262"/>
                  </a:lnTo>
                  <a:lnTo>
                    <a:pt x="191338" y="81826"/>
                  </a:lnTo>
                  <a:lnTo>
                    <a:pt x="187045" y="68935"/>
                  </a:lnTo>
                  <a:lnTo>
                    <a:pt x="185889" y="54965"/>
                  </a:lnTo>
                  <a:lnTo>
                    <a:pt x="187261" y="41249"/>
                  </a:lnTo>
                  <a:lnTo>
                    <a:pt x="191909" y="28943"/>
                  </a:lnTo>
                  <a:lnTo>
                    <a:pt x="200634" y="20066"/>
                  </a:lnTo>
                  <a:lnTo>
                    <a:pt x="214210" y="16662"/>
                  </a:lnTo>
                  <a:lnTo>
                    <a:pt x="224116" y="18173"/>
                  </a:lnTo>
                  <a:lnTo>
                    <a:pt x="231584" y="22491"/>
                  </a:lnTo>
                  <a:lnTo>
                    <a:pt x="236550" y="29311"/>
                  </a:lnTo>
                  <a:lnTo>
                    <a:pt x="239001" y="38315"/>
                  </a:lnTo>
                  <a:lnTo>
                    <a:pt x="255587" y="38315"/>
                  </a:lnTo>
                  <a:close/>
                </a:path>
                <a:path w="563245" h="110489">
                  <a:moveTo>
                    <a:pt x="363588" y="61620"/>
                  </a:moveTo>
                  <a:lnTo>
                    <a:pt x="361899" y="46634"/>
                  </a:lnTo>
                  <a:lnTo>
                    <a:pt x="360768" y="36537"/>
                  </a:lnTo>
                  <a:lnTo>
                    <a:pt x="352323" y="17081"/>
                  </a:lnTo>
                  <a:lnTo>
                    <a:pt x="351866" y="16662"/>
                  </a:lnTo>
                  <a:lnTo>
                    <a:pt x="345211" y="10706"/>
                  </a:lnTo>
                  <a:lnTo>
                    <a:pt x="345211" y="46634"/>
                  </a:lnTo>
                  <a:lnTo>
                    <a:pt x="287235" y="46634"/>
                  </a:lnTo>
                  <a:lnTo>
                    <a:pt x="289572" y="35623"/>
                  </a:lnTo>
                  <a:lnTo>
                    <a:pt x="295948" y="26022"/>
                  </a:lnTo>
                  <a:lnTo>
                    <a:pt x="305447" y="19240"/>
                  </a:lnTo>
                  <a:lnTo>
                    <a:pt x="317106" y="16662"/>
                  </a:lnTo>
                  <a:lnTo>
                    <a:pt x="329692" y="19240"/>
                  </a:lnTo>
                  <a:lnTo>
                    <a:pt x="338048" y="26022"/>
                  </a:lnTo>
                  <a:lnTo>
                    <a:pt x="342976" y="35623"/>
                  </a:lnTo>
                  <a:lnTo>
                    <a:pt x="345211" y="46634"/>
                  </a:lnTo>
                  <a:lnTo>
                    <a:pt x="345211" y="10706"/>
                  </a:lnTo>
                  <a:lnTo>
                    <a:pt x="338277" y="4483"/>
                  </a:lnTo>
                  <a:lnTo>
                    <a:pt x="318655" y="0"/>
                  </a:lnTo>
                  <a:lnTo>
                    <a:pt x="296875" y="4660"/>
                  </a:lnTo>
                  <a:lnTo>
                    <a:pt x="281317" y="17284"/>
                  </a:lnTo>
                  <a:lnTo>
                    <a:pt x="271983" y="35839"/>
                  </a:lnTo>
                  <a:lnTo>
                    <a:pt x="268871" y="58293"/>
                  </a:lnTo>
                  <a:lnTo>
                    <a:pt x="272173" y="79006"/>
                  </a:lnTo>
                  <a:lnTo>
                    <a:pt x="281571" y="95351"/>
                  </a:lnTo>
                  <a:lnTo>
                    <a:pt x="296227" y="106070"/>
                  </a:lnTo>
                  <a:lnTo>
                    <a:pt x="315341" y="109918"/>
                  </a:lnTo>
                  <a:lnTo>
                    <a:pt x="326047" y="109347"/>
                  </a:lnTo>
                  <a:lnTo>
                    <a:pt x="352856" y="94932"/>
                  </a:lnTo>
                  <a:lnTo>
                    <a:pt x="357720" y="87858"/>
                  </a:lnTo>
                  <a:lnTo>
                    <a:pt x="360845" y="80314"/>
                  </a:lnTo>
                  <a:lnTo>
                    <a:pt x="361810" y="74942"/>
                  </a:lnTo>
                  <a:lnTo>
                    <a:pt x="345211" y="74942"/>
                  </a:lnTo>
                  <a:lnTo>
                    <a:pt x="342531" y="81584"/>
                  </a:lnTo>
                  <a:lnTo>
                    <a:pt x="336994" y="88061"/>
                  </a:lnTo>
                  <a:lnTo>
                    <a:pt x="328942" y="92989"/>
                  </a:lnTo>
                  <a:lnTo>
                    <a:pt x="318655" y="94932"/>
                  </a:lnTo>
                  <a:lnTo>
                    <a:pt x="305346" y="92773"/>
                  </a:lnTo>
                  <a:lnTo>
                    <a:pt x="295478" y="86398"/>
                  </a:lnTo>
                  <a:lnTo>
                    <a:pt x="289344" y="75958"/>
                  </a:lnTo>
                  <a:lnTo>
                    <a:pt x="287235" y="61620"/>
                  </a:lnTo>
                  <a:lnTo>
                    <a:pt x="363588" y="61620"/>
                  </a:lnTo>
                  <a:close/>
                </a:path>
                <a:path w="563245" h="110489">
                  <a:moveTo>
                    <a:pt x="463169" y="76619"/>
                  </a:moveTo>
                  <a:lnTo>
                    <a:pt x="434835" y="48298"/>
                  </a:lnTo>
                  <a:lnTo>
                    <a:pt x="416687" y="44970"/>
                  </a:lnTo>
                  <a:lnTo>
                    <a:pt x="403415" y="41643"/>
                  </a:lnTo>
                  <a:lnTo>
                    <a:pt x="398322" y="38315"/>
                  </a:lnTo>
                  <a:lnTo>
                    <a:pt x="398322" y="29984"/>
                  </a:lnTo>
                  <a:lnTo>
                    <a:pt x="400773" y="22720"/>
                  </a:lnTo>
                  <a:lnTo>
                    <a:pt x="406679" y="18122"/>
                  </a:lnTo>
                  <a:lnTo>
                    <a:pt x="413816" y="15697"/>
                  </a:lnTo>
                  <a:lnTo>
                    <a:pt x="420014" y="14998"/>
                  </a:lnTo>
                  <a:lnTo>
                    <a:pt x="432701" y="16916"/>
                  </a:lnTo>
                  <a:lnTo>
                    <a:pt x="439674" y="21653"/>
                  </a:lnTo>
                  <a:lnTo>
                    <a:pt x="442633" y="27635"/>
                  </a:lnTo>
                  <a:lnTo>
                    <a:pt x="443242" y="33312"/>
                  </a:lnTo>
                  <a:lnTo>
                    <a:pt x="459841" y="33312"/>
                  </a:lnTo>
                  <a:lnTo>
                    <a:pt x="458990" y="25996"/>
                  </a:lnTo>
                  <a:lnTo>
                    <a:pt x="454393" y="14782"/>
                  </a:lnTo>
                  <a:lnTo>
                    <a:pt x="442950" y="4508"/>
                  </a:lnTo>
                  <a:lnTo>
                    <a:pt x="421563" y="0"/>
                  </a:lnTo>
                  <a:lnTo>
                    <a:pt x="406285" y="2159"/>
                  </a:lnTo>
                  <a:lnTo>
                    <a:pt x="393598" y="8534"/>
                  </a:lnTo>
                  <a:lnTo>
                    <a:pt x="384937" y="18973"/>
                  </a:lnTo>
                  <a:lnTo>
                    <a:pt x="381723" y="33312"/>
                  </a:lnTo>
                  <a:lnTo>
                    <a:pt x="383489" y="43065"/>
                  </a:lnTo>
                  <a:lnTo>
                    <a:pt x="388366" y="50177"/>
                  </a:lnTo>
                  <a:lnTo>
                    <a:pt x="395732" y="55092"/>
                  </a:lnTo>
                  <a:lnTo>
                    <a:pt x="404964" y="58293"/>
                  </a:lnTo>
                  <a:lnTo>
                    <a:pt x="426656" y="63296"/>
                  </a:lnTo>
                  <a:lnTo>
                    <a:pt x="446570" y="69951"/>
                  </a:lnTo>
                  <a:lnTo>
                    <a:pt x="446570" y="78282"/>
                  </a:lnTo>
                  <a:lnTo>
                    <a:pt x="444550" y="85801"/>
                  </a:lnTo>
                  <a:lnTo>
                    <a:pt x="439267" y="90982"/>
                  </a:lnTo>
                  <a:lnTo>
                    <a:pt x="431812" y="93967"/>
                  </a:lnTo>
                  <a:lnTo>
                    <a:pt x="423329" y="94932"/>
                  </a:lnTo>
                  <a:lnTo>
                    <a:pt x="408355" y="92722"/>
                  </a:lnTo>
                  <a:lnTo>
                    <a:pt x="399796" y="87236"/>
                  </a:lnTo>
                  <a:lnTo>
                    <a:pt x="395909" y="80175"/>
                  </a:lnTo>
                  <a:lnTo>
                    <a:pt x="395008" y="73279"/>
                  </a:lnTo>
                  <a:lnTo>
                    <a:pt x="378409" y="73279"/>
                  </a:lnTo>
                  <a:lnTo>
                    <a:pt x="379577" y="84632"/>
                  </a:lnTo>
                  <a:lnTo>
                    <a:pt x="385267" y="96596"/>
                  </a:lnTo>
                  <a:lnTo>
                    <a:pt x="398754" y="106070"/>
                  </a:lnTo>
                  <a:lnTo>
                    <a:pt x="423329" y="109918"/>
                  </a:lnTo>
                  <a:lnTo>
                    <a:pt x="439356" y="107759"/>
                  </a:lnTo>
                  <a:lnTo>
                    <a:pt x="451954" y="101384"/>
                  </a:lnTo>
                  <a:lnTo>
                    <a:pt x="460209" y="90957"/>
                  </a:lnTo>
                  <a:lnTo>
                    <a:pt x="463169" y="76619"/>
                  </a:lnTo>
                  <a:close/>
                </a:path>
                <a:path w="563245" h="110489">
                  <a:moveTo>
                    <a:pt x="562749" y="76619"/>
                  </a:moveTo>
                  <a:lnTo>
                    <a:pt x="534644" y="48298"/>
                  </a:lnTo>
                  <a:lnTo>
                    <a:pt x="516267" y="44970"/>
                  </a:lnTo>
                  <a:lnTo>
                    <a:pt x="502996" y="41643"/>
                  </a:lnTo>
                  <a:lnTo>
                    <a:pt x="498132" y="38315"/>
                  </a:lnTo>
                  <a:lnTo>
                    <a:pt x="498132" y="29984"/>
                  </a:lnTo>
                  <a:lnTo>
                    <a:pt x="500545" y="22720"/>
                  </a:lnTo>
                  <a:lnTo>
                    <a:pt x="506374" y="18122"/>
                  </a:lnTo>
                  <a:lnTo>
                    <a:pt x="513435" y="15697"/>
                  </a:lnTo>
                  <a:lnTo>
                    <a:pt x="519595" y="14998"/>
                  </a:lnTo>
                  <a:lnTo>
                    <a:pt x="532371" y="16916"/>
                  </a:lnTo>
                  <a:lnTo>
                    <a:pt x="539343" y="21653"/>
                  </a:lnTo>
                  <a:lnTo>
                    <a:pt x="542251" y="27635"/>
                  </a:lnTo>
                  <a:lnTo>
                    <a:pt x="542823" y="33312"/>
                  </a:lnTo>
                  <a:lnTo>
                    <a:pt x="559422" y="33312"/>
                  </a:lnTo>
                  <a:lnTo>
                    <a:pt x="558609" y="25996"/>
                  </a:lnTo>
                  <a:lnTo>
                    <a:pt x="554088" y="14782"/>
                  </a:lnTo>
                  <a:lnTo>
                    <a:pt x="542709" y="4508"/>
                  </a:lnTo>
                  <a:lnTo>
                    <a:pt x="521360" y="0"/>
                  </a:lnTo>
                  <a:lnTo>
                    <a:pt x="505993" y="2159"/>
                  </a:lnTo>
                  <a:lnTo>
                    <a:pt x="493318" y="8534"/>
                  </a:lnTo>
                  <a:lnTo>
                    <a:pt x="484708" y="18973"/>
                  </a:lnTo>
                  <a:lnTo>
                    <a:pt x="481533" y="33312"/>
                  </a:lnTo>
                  <a:lnTo>
                    <a:pt x="483298" y="43065"/>
                  </a:lnTo>
                  <a:lnTo>
                    <a:pt x="488175" y="50177"/>
                  </a:lnTo>
                  <a:lnTo>
                    <a:pt x="495528" y="55092"/>
                  </a:lnTo>
                  <a:lnTo>
                    <a:pt x="504761" y="58293"/>
                  </a:lnTo>
                  <a:lnTo>
                    <a:pt x="526237" y="63296"/>
                  </a:lnTo>
                  <a:lnTo>
                    <a:pt x="546150" y="69951"/>
                  </a:lnTo>
                  <a:lnTo>
                    <a:pt x="546150" y="78282"/>
                  </a:lnTo>
                  <a:lnTo>
                    <a:pt x="544169" y="85801"/>
                  </a:lnTo>
                  <a:lnTo>
                    <a:pt x="538924" y="90982"/>
                  </a:lnTo>
                  <a:lnTo>
                    <a:pt x="531495" y="93967"/>
                  </a:lnTo>
                  <a:lnTo>
                    <a:pt x="522909" y="94932"/>
                  </a:lnTo>
                  <a:lnTo>
                    <a:pt x="508063" y="92722"/>
                  </a:lnTo>
                  <a:lnTo>
                    <a:pt x="499567" y="87236"/>
                  </a:lnTo>
                  <a:lnTo>
                    <a:pt x="495719" y="80175"/>
                  </a:lnTo>
                  <a:lnTo>
                    <a:pt x="494804" y="73279"/>
                  </a:lnTo>
                  <a:lnTo>
                    <a:pt x="478205" y="73279"/>
                  </a:lnTo>
                  <a:lnTo>
                    <a:pt x="479374" y="84632"/>
                  </a:lnTo>
                  <a:lnTo>
                    <a:pt x="485038" y="96596"/>
                  </a:lnTo>
                  <a:lnTo>
                    <a:pt x="498475" y="106070"/>
                  </a:lnTo>
                  <a:lnTo>
                    <a:pt x="522909" y="109918"/>
                  </a:lnTo>
                  <a:lnTo>
                    <a:pt x="538937" y="107759"/>
                  </a:lnTo>
                  <a:lnTo>
                    <a:pt x="551535" y="101384"/>
                  </a:lnTo>
                  <a:lnTo>
                    <a:pt x="559790" y="90957"/>
                  </a:lnTo>
                  <a:lnTo>
                    <a:pt x="562749" y="76619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9624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Single </a:t>
            </a:r>
            <a:r>
              <a:rPr dirty="0"/>
              <a:t>and Multithreaded</a:t>
            </a:r>
            <a:r>
              <a:rPr spc="-135" dirty="0"/>
              <a:t> </a:t>
            </a:r>
            <a:r>
              <a:rPr spc="-5" dirty="0"/>
              <a:t>Processes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2516" y="613018"/>
            <a:ext cx="8914505" cy="606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0708A2B-8200-45D2-8F48-18A794B5B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0626" y="201613"/>
            <a:ext cx="7826375" cy="677108"/>
          </a:xfrm>
        </p:spPr>
        <p:txBody>
          <a:bodyPr/>
          <a:lstStyle/>
          <a:p>
            <a:r>
              <a:rPr lang="en-US" altLang="en-US" dirty="0"/>
              <a:t>Why Threads?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921777B-1347-455E-9FE6-DD249AE0C2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6939" y="2014169"/>
            <a:ext cx="7205980" cy="83099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Light Weight</a:t>
            </a:r>
          </a:p>
          <a:p>
            <a:pPr lvl="1"/>
            <a:r>
              <a:rPr lang="en-US" altLang="en-US" dirty="0"/>
              <a:t>Efficient Communication between the entities</a:t>
            </a:r>
          </a:p>
          <a:p>
            <a:pPr lvl="1"/>
            <a:r>
              <a:rPr lang="en-US" altLang="en-US" dirty="0"/>
              <a:t>Efficient Context Switching</a:t>
            </a:r>
          </a:p>
        </p:txBody>
      </p:sp>
    </p:spTree>
    <p:extLst>
      <p:ext uri="{BB962C8B-B14F-4D97-AF65-F5344CB8AC3E}">
        <p14:creationId xmlns:p14="http://schemas.microsoft.com/office/powerpoint/2010/main" val="3789425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0708A2B-8200-45D2-8F48-18A794B5B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0626" y="201613"/>
            <a:ext cx="7826375" cy="677108"/>
          </a:xfrm>
        </p:spPr>
        <p:txBody>
          <a:bodyPr/>
          <a:lstStyle/>
          <a:p>
            <a:r>
              <a:rPr lang="en-US" altLang="en-US" dirty="0"/>
              <a:t>Thread vs Process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6552D47-5465-4493-AD4C-5C9848BFF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2225" y="2035969"/>
            <a:ext cx="92297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3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37106"/>
            <a:ext cx="744728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dirty="0">
                <a:latin typeface="Gothic Uralic"/>
                <a:cs typeface="Gothic Uralic"/>
              </a:rPr>
              <a:t>Most modern </a:t>
            </a:r>
            <a:r>
              <a:rPr sz="2600" spc="-5" dirty="0">
                <a:latin typeface="Gothic Uralic"/>
                <a:cs typeface="Gothic Uralic"/>
              </a:rPr>
              <a:t>applications are</a:t>
            </a:r>
            <a:r>
              <a:rPr sz="2600" spc="20" dirty="0">
                <a:latin typeface="Gothic Uralic"/>
                <a:cs typeface="Gothic Uralic"/>
              </a:rPr>
              <a:t> </a:t>
            </a:r>
            <a:r>
              <a:rPr sz="2600" dirty="0">
                <a:latin typeface="Gothic Uralic"/>
                <a:cs typeface="Gothic Uralic"/>
              </a:rPr>
              <a:t>multithreaded</a:t>
            </a:r>
            <a:endParaRPr sz="26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dirty="0">
                <a:latin typeface="Gothic Uralic"/>
                <a:cs typeface="Gothic Uralic"/>
              </a:rPr>
              <a:t>Threads run </a:t>
            </a:r>
            <a:r>
              <a:rPr sz="2600" spc="-5" dirty="0">
                <a:latin typeface="Gothic Uralic"/>
                <a:cs typeface="Gothic Uralic"/>
              </a:rPr>
              <a:t>within</a:t>
            </a:r>
            <a:r>
              <a:rPr sz="2600" spc="5" dirty="0">
                <a:latin typeface="Gothic Uralic"/>
                <a:cs typeface="Gothic Uralic"/>
              </a:rPr>
              <a:t> </a:t>
            </a:r>
            <a:r>
              <a:rPr sz="2600" dirty="0">
                <a:latin typeface="Gothic Uralic"/>
                <a:cs typeface="Gothic Uralic"/>
              </a:rPr>
              <a:t>application</a:t>
            </a:r>
            <a:endParaRPr sz="2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529967"/>
            <a:ext cx="96875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dirty="0">
                <a:latin typeface="Gothic Uralic"/>
                <a:cs typeface="Gothic Uralic"/>
              </a:rPr>
              <a:t>Multiple tasks </a:t>
            </a:r>
            <a:r>
              <a:rPr sz="2600" spc="-5" dirty="0">
                <a:latin typeface="Gothic Uralic"/>
                <a:cs typeface="Gothic Uralic"/>
              </a:rPr>
              <a:t>with </a:t>
            </a:r>
            <a:r>
              <a:rPr sz="2600" dirty="0">
                <a:latin typeface="Gothic Uralic"/>
                <a:cs typeface="Gothic Uralic"/>
              </a:rPr>
              <a:t>the </a:t>
            </a:r>
            <a:r>
              <a:rPr sz="2600" spc="-5" dirty="0">
                <a:latin typeface="Gothic Uralic"/>
                <a:cs typeface="Gothic Uralic"/>
              </a:rPr>
              <a:t>application </a:t>
            </a:r>
            <a:r>
              <a:rPr sz="2600" dirty="0">
                <a:latin typeface="Gothic Uralic"/>
                <a:cs typeface="Gothic Uralic"/>
              </a:rPr>
              <a:t>can be implemented</a:t>
            </a:r>
            <a:r>
              <a:rPr sz="2600" spc="30" dirty="0">
                <a:latin typeface="Gothic Uralic"/>
                <a:cs typeface="Gothic Uralic"/>
              </a:rPr>
              <a:t> </a:t>
            </a:r>
            <a:r>
              <a:rPr sz="2600" spc="-5" dirty="0">
                <a:latin typeface="Gothic Uralic"/>
                <a:cs typeface="Gothic Uralic"/>
              </a:rPr>
              <a:t>by</a:t>
            </a:r>
            <a:endParaRPr sz="26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2807335"/>
            <a:ext cx="3980815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Gothic Uralic"/>
                <a:cs typeface="Gothic Uralic"/>
              </a:rPr>
              <a:t>separate</a:t>
            </a:r>
            <a:r>
              <a:rPr sz="2600" spc="-15" dirty="0">
                <a:latin typeface="Gothic Uralic"/>
                <a:cs typeface="Gothic Uralic"/>
              </a:rPr>
              <a:t> </a:t>
            </a:r>
            <a:r>
              <a:rPr sz="2600" dirty="0">
                <a:latin typeface="Gothic Uralic"/>
                <a:cs typeface="Gothic Uralic"/>
              </a:rPr>
              <a:t>threads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3298879"/>
            <a:ext cx="10259061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dirty="0">
                <a:latin typeface="Gothic Uralic"/>
                <a:cs typeface="Gothic Uralic"/>
              </a:rPr>
              <a:t>Process creation </a:t>
            </a:r>
            <a:r>
              <a:rPr sz="2600" spc="-5" dirty="0">
                <a:latin typeface="Gothic Uralic"/>
                <a:cs typeface="Gothic Uralic"/>
              </a:rPr>
              <a:t>is heavy-weight while </a:t>
            </a:r>
            <a:r>
              <a:rPr sz="2600" dirty="0">
                <a:latin typeface="Gothic Uralic"/>
                <a:cs typeface="Gothic Uralic"/>
              </a:rPr>
              <a:t>thread creation </a:t>
            </a:r>
            <a:r>
              <a:rPr sz="2600" spc="-5" dirty="0">
                <a:latin typeface="Gothic Uralic"/>
                <a:cs typeface="Gothic Uralic"/>
              </a:rPr>
              <a:t>is</a:t>
            </a:r>
            <a:r>
              <a:rPr sz="2600" spc="50" dirty="0">
                <a:latin typeface="Gothic Uralic"/>
                <a:cs typeface="Gothic Uralic"/>
              </a:rPr>
              <a:t> </a:t>
            </a:r>
            <a:r>
              <a:rPr sz="2600" spc="-5" dirty="0">
                <a:latin typeface="Gothic Uralic"/>
                <a:cs typeface="Gothic Uralic"/>
              </a:rPr>
              <a:t>light-</a:t>
            </a:r>
            <a:endParaRPr sz="26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745103"/>
            <a:ext cx="6372860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Gothic Uralic"/>
                <a:cs typeface="Gothic Uralic"/>
              </a:rPr>
              <a:t>weight</a:t>
            </a:r>
            <a:endParaRPr sz="2600" dirty="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dirty="0">
                <a:latin typeface="Gothic Uralic"/>
                <a:cs typeface="Gothic Uralic"/>
              </a:rPr>
              <a:t>Can </a:t>
            </a:r>
            <a:r>
              <a:rPr sz="2600" spc="-5" dirty="0">
                <a:latin typeface="Gothic Uralic"/>
                <a:cs typeface="Gothic Uralic"/>
              </a:rPr>
              <a:t>simplify </a:t>
            </a:r>
            <a:r>
              <a:rPr sz="2600" dirty="0">
                <a:latin typeface="Gothic Uralic"/>
                <a:cs typeface="Gothic Uralic"/>
              </a:rPr>
              <a:t>code, increase</a:t>
            </a:r>
            <a:r>
              <a:rPr sz="2600" spc="5" dirty="0">
                <a:latin typeface="Gothic Uralic"/>
                <a:cs typeface="Gothic Uralic"/>
              </a:rPr>
              <a:t> </a:t>
            </a:r>
            <a:r>
              <a:rPr sz="2600" dirty="0">
                <a:latin typeface="Gothic Uralic"/>
                <a:cs typeface="Gothic Uralic"/>
              </a:rPr>
              <a:t>efficiency</a:t>
            </a: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dirty="0">
                <a:latin typeface="Gothic Uralic"/>
                <a:cs typeface="Gothic Uralic"/>
              </a:rPr>
              <a:t>Kernels </a:t>
            </a:r>
            <a:r>
              <a:rPr sz="2600" spc="-5" dirty="0">
                <a:latin typeface="Gothic Uralic"/>
                <a:cs typeface="Gothic Uralic"/>
              </a:rPr>
              <a:t>are </a:t>
            </a:r>
            <a:r>
              <a:rPr sz="2600" dirty="0">
                <a:latin typeface="Gothic Uralic"/>
                <a:cs typeface="Gothic Uralic"/>
              </a:rPr>
              <a:t>generally</a:t>
            </a:r>
            <a:r>
              <a:rPr sz="2600" spc="40" dirty="0">
                <a:latin typeface="Gothic Uralic"/>
                <a:cs typeface="Gothic Uralic"/>
              </a:rPr>
              <a:t> </a:t>
            </a:r>
            <a:r>
              <a:rPr sz="2600" dirty="0">
                <a:latin typeface="Gothic Uralic"/>
                <a:cs typeface="Gothic Uralic"/>
              </a:rPr>
              <a:t>multithreaded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2868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Motivation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6148" y="102106"/>
            <a:ext cx="8046720" cy="6664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B448-3B89-499A-B927-3BAFE1D7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Thread States in Operating Systems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581838-D7A5-4057-8976-FA96ABFB2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" y="1969293"/>
            <a:ext cx="7419975" cy="29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0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37D7-4F4C-4B32-806F-5959F6C0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669112"/>
            <a:ext cx="10358120" cy="1354217"/>
          </a:xfrm>
        </p:spPr>
        <p:txBody>
          <a:bodyPr/>
          <a:lstStyle/>
          <a:p>
            <a:br>
              <a:rPr lang="en-IN" b="0" i="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6CE37-9AB5-4C56-AD3E-08E70207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843087"/>
            <a:ext cx="9736772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38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461394-97C9-4977-A992-5927EAC0C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2362200"/>
            <a:ext cx="9396412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91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537" y="954782"/>
            <a:ext cx="8577306" cy="4847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6055" y="864737"/>
            <a:ext cx="8047990" cy="4830445"/>
            <a:chOff x="2046055" y="864737"/>
            <a:chExt cx="8047990" cy="4830445"/>
          </a:xfrm>
        </p:grpSpPr>
        <p:sp>
          <p:nvSpPr>
            <p:cNvPr id="3" name="object 3"/>
            <p:cNvSpPr/>
            <p:nvPr/>
          </p:nvSpPr>
          <p:spPr>
            <a:xfrm>
              <a:off x="2046055" y="864737"/>
              <a:ext cx="8047659" cy="44723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54936" y="4689347"/>
              <a:ext cx="7106920" cy="1005840"/>
            </a:xfrm>
            <a:custGeom>
              <a:avLst/>
              <a:gdLst/>
              <a:ahLst/>
              <a:cxnLst/>
              <a:rect l="l" t="t" r="r" b="b"/>
              <a:pathLst>
                <a:path w="7106920" h="1005839">
                  <a:moveTo>
                    <a:pt x="7106411" y="0"/>
                  </a:moveTo>
                  <a:lnTo>
                    <a:pt x="0" y="0"/>
                  </a:lnTo>
                  <a:lnTo>
                    <a:pt x="0" y="1005839"/>
                  </a:lnTo>
                  <a:lnTo>
                    <a:pt x="7106411" y="1005839"/>
                  </a:lnTo>
                  <a:lnTo>
                    <a:pt x="71064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8286" y="1152049"/>
            <a:ext cx="10866214" cy="3650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76773" y="6055258"/>
            <a:ext cx="6707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Gothic Uralic"/>
                <a:cs typeface="Gothic Uralic"/>
                <a:hlinkClick r:id="rId3"/>
              </a:rPr>
              <a:t>https://computing.llnl.gov/tutorials/pthreads/</a:t>
            </a:r>
            <a:endParaRPr sz="24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4480" y="448783"/>
            <a:ext cx="8343430" cy="6133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0708A2B-8200-45D2-8F48-18A794B5B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0626" y="201613"/>
            <a:ext cx="7826375" cy="677108"/>
          </a:xfrm>
        </p:spPr>
        <p:txBody>
          <a:bodyPr/>
          <a:lstStyle/>
          <a:p>
            <a:r>
              <a:rPr lang="en-US" altLang="en-US"/>
              <a:t>User Threads and Kernel Threads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921777B-1347-455E-9FE6-DD249AE0C2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6939" y="2014169"/>
            <a:ext cx="7205980" cy="489364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>
                <a:solidFill>
                  <a:srgbClr val="3366FF"/>
                </a:solidFill>
              </a:rPr>
              <a:t>User threads</a:t>
            </a:r>
            <a:r>
              <a:rPr lang="en-US" altLang="en-US"/>
              <a:t> - management done by user-level threads library</a:t>
            </a:r>
          </a:p>
          <a:p>
            <a:r>
              <a:rPr lang="en-US" altLang="en-US"/>
              <a:t>Three primary thread libraries:</a:t>
            </a:r>
          </a:p>
          <a:p>
            <a:pPr lvl="1"/>
            <a:r>
              <a:rPr lang="en-US" altLang="en-US"/>
              <a:t> POSIX </a:t>
            </a:r>
            <a:r>
              <a:rPr lang="en-US" altLang="en-US" b="1">
                <a:solidFill>
                  <a:srgbClr val="3366FF"/>
                </a:solidFill>
              </a:rPr>
              <a:t>Pthreads</a:t>
            </a:r>
            <a:endParaRPr lang="en-US" altLang="en-US" b="1" i="1">
              <a:solidFill>
                <a:srgbClr val="3366FF"/>
              </a:solidFill>
            </a:endParaRPr>
          </a:p>
          <a:p>
            <a:pPr lvl="1"/>
            <a:r>
              <a:rPr lang="en-US" altLang="en-US"/>
              <a:t> Windows threads</a:t>
            </a:r>
          </a:p>
          <a:p>
            <a:pPr lvl="1"/>
            <a:r>
              <a:rPr lang="en-US" altLang="en-US"/>
              <a:t> Java threads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Kernel threads </a:t>
            </a:r>
            <a:r>
              <a:rPr lang="en-US" altLang="en-US"/>
              <a:t>- Supported by the Kernel</a:t>
            </a:r>
          </a:p>
          <a:p>
            <a:r>
              <a:rPr lang="en-US" altLang="en-US"/>
              <a:t>Examples – virtually all general purpose operating systems, including:</a:t>
            </a:r>
          </a:p>
          <a:p>
            <a:pPr lvl="1"/>
            <a:r>
              <a:rPr lang="en-US" altLang="en-US"/>
              <a:t>Windows </a:t>
            </a:r>
          </a:p>
          <a:p>
            <a:pPr lvl="1"/>
            <a:r>
              <a:rPr lang="en-US" altLang="en-US"/>
              <a:t>Solaris</a:t>
            </a:r>
          </a:p>
          <a:p>
            <a:pPr lvl="1"/>
            <a:r>
              <a:rPr lang="en-US" altLang="en-US"/>
              <a:t>Linux</a:t>
            </a:r>
          </a:p>
          <a:p>
            <a:pPr lvl="1"/>
            <a:r>
              <a:rPr lang="en-US" altLang="en-US"/>
              <a:t>Tru64 UNIX</a:t>
            </a:r>
          </a:p>
          <a:p>
            <a:pPr lvl="1"/>
            <a:r>
              <a:rPr lang="en-US" altLang="en-US"/>
              <a:t>Mac OS X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9655" y="420623"/>
            <a:ext cx="9258300" cy="5990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365" cy="6858000"/>
            <a:chOff x="0" y="0"/>
            <a:chExt cx="12191365" cy="6858000"/>
          </a:xfrm>
        </p:grpSpPr>
        <p:sp>
          <p:nvSpPr>
            <p:cNvPr id="3" name="object 3"/>
            <p:cNvSpPr/>
            <p:nvPr/>
          </p:nvSpPr>
          <p:spPr>
            <a:xfrm>
              <a:off x="2226054" y="3273026"/>
              <a:ext cx="1216025" cy="465455"/>
            </a:xfrm>
            <a:custGeom>
              <a:avLst/>
              <a:gdLst/>
              <a:ahLst/>
              <a:cxnLst/>
              <a:rect l="l" t="t" r="r" b="b"/>
              <a:pathLst>
                <a:path w="1216025" h="465454">
                  <a:moveTo>
                    <a:pt x="1215920" y="0"/>
                  </a:moveTo>
                  <a:lnTo>
                    <a:pt x="0" y="0"/>
                  </a:lnTo>
                  <a:lnTo>
                    <a:pt x="0" y="465101"/>
                  </a:lnTo>
                  <a:lnTo>
                    <a:pt x="1215920" y="465101"/>
                  </a:lnTo>
                  <a:lnTo>
                    <a:pt x="1215920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26054" y="3273026"/>
              <a:ext cx="1216025" cy="465455"/>
            </a:xfrm>
            <a:custGeom>
              <a:avLst/>
              <a:gdLst/>
              <a:ahLst/>
              <a:cxnLst/>
              <a:rect l="l" t="t" r="r" b="b"/>
              <a:pathLst>
                <a:path w="1216025" h="465454">
                  <a:moveTo>
                    <a:pt x="1215920" y="465101"/>
                  </a:moveTo>
                  <a:lnTo>
                    <a:pt x="0" y="465101"/>
                  </a:lnTo>
                  <a:lnTo>
                    <a:pt x="0" y="0"/>
                  </a:lnTo>
                  <a:lnTo>
                    <a:pt x="1215920" y="0"/>
                  </a:lnTo>
                  <a:lnTo>
                    <a:pt x="1215920" y="465101"/>
                  </a:lnTo>
                  <a:close/>
                </a:path>
              </a:pathLst>
            </a:custGeom>
            <a:ln w="1120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50054" y="3463553"/>
              <a:ext cx="108008" cy="125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82265" y="3424326"/>
              <a:ext cx="93345" cy="160655"/>
            </a:xfrm>
            <a:custGeom>
              <a:avLst/>
              <a:gdLst/>
              <a:ahLst/>
              <a:cxnLst/>
              <a:rect l="l" t="t" r="r" b="b"/>
              <a:pathLst>
                <a:path w="93344" h="160654">
                  <a:moveTo>
                    <a:pt x="31648" y="0"/>
                  </a:moveTo>
                  <a:lnTo>
                    <a:pt x="0" y="0"/>
                  </a:lnTo>
                  <a:lnTo>
                    <a:pt x="0" y="160655"/>
                  </a:lnTo>
                  <a:lnTo>
                    <a:pt x="31648" y="160655"/>
                  </a:lnTo>
                  <a:lnTo>
                    <a:pt x="31648" y="0"/>
                  </a:lnTo>
                  <a:close/>
                </a:path>
                <a:path w="93344" h="160654">
                  <a:moveTo>
                    <a:pt x="93078" y="42964"/>
                  </a:moveTo>
                  <a:lnTo>
                    <a:pt x="61429" y="42964"/>
                  </a:lnTo>
                  <a:lnTo>
                    <a:pt x="61429" y="160655"/>
                  </a:lnTo>
                  <a:lnTo>
                    <a:pt x="93078" y="160655"/>
                  </a:lnTo>
                  <a:lnTo>
                    <a:pt x="93078" y="42964"/>
                  </a:lnTo>
                  <a:close/>
                </a:path>
                <a:path w="93344" h="160654">
                  <a:moveTo>
                    <a:pt x="93078" y="0"/>
                  </a:moveTo>
                  <a:lnTo>
                    <a:pt x="61429" y="0"/>
                  </a:lnTo>
                  <a:lnTo>
                    <a:pt x="61429" y="28003"/>
                  </a:lnTo>
                  <a:lnTo>
                    <a:pt x="93078" y="28003"/>
                  </a:lnTo>
                  <a:lnTo>
                    <a:pt x="93078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5834" y="3463553"/>
              <a:ext cx="111732" cy="1251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29908" y="3433653"/>
              <a:ext cx="189927" cy="1531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5146" y="2951733"/>
              <a:ext cx="244475" cy="209550"/>
            </a:xfrm>
            <a:custGeom>
              <a:avLst/>
              <a:gdLst/>
              <a:ahLst/>
              <a:cxnLst/>
              <a:rect l="l" t="t" r="r" b="b"/>
              <a:pathLst>
                <a:path w="244475" h="209550">
                  <a:moveTo>
                    <a:pt x="52133" y="0"/>
                  </a:moveTo>
                  <a:lnTo>
                    <a:pt x="39103" y="0"/>
                  </a:lnTo>
                  <a:lnTo>
                    <a:pt x="22783" y="25019"/>
                  </a:lnTo>
                  <a:lnTo>
                    <a:pt x="10477" y="50203"/>
                  </a:lnTo>
                  <a:lnTo>
                    <a:pt x="2705" y="76441"/>
                  </a:lnTo>
                  <a:lnTo>
                    <a:pt x="0" y="104609"/>
                  </a:lnTo>
                  <a:lnTo>
                    <a:pt x="2971" y="133299"/>
                  </a:lnTo>
                  <a:lnTo>
                    <a:pt x="11176" y="159016"/>
                  </a:lnTo>
                  <a:lnTo>
                    <a:pt x="23571" y="183680"/>
                  </a:lnTo>
                  <a:lnTo>
                    <a:pt x="39103" y="209219"/>
                  </a:lnTo>
                  <a:lnTo>
                    <a:pt x="52133" y="209219"/>
                  </a:lnTo>
                  <a:lnTo>
                    <a:pt x="39624" y="183769"/>
                  </a:lnTo>
                  <a:lnTo>
                    <a:pt x="30251" y="159715"/>
                  </a:lnTo>
                  <a:lnTo>
                    <a:pt x="24384" y="135661"/>
                  </a:lnTo>
                  <a:lnTo>
                    <a:pt x="22339" y="110210"/>
                  </a:lnTo>
                  <a:lnTo>
                    <a:pt x="24384" y="75120"/>
                  </a:lnTo>
                  <a:lnTo>
                    <a:pt x="30251" y="48094"/>
                  </a:lnTo>
                  <a:lnTo>
                    <a:pt x="39624" y="24574"/>
                  </a:lnTo>
                  <a:lnTo>
                    <a:pt x="52133" y="0"/>
                  </a:lnTo>
                  <a:close/>
                </a:path>
                <a:path w="244475" h="209550">
                  <a:moveTo>
                    <a:pt x="139661" y="5600"/>
                  </a:moveTo>
                  <a:lnTo>
                    <a:pt x="124764" y="5600"/>
                  </a:lnTo>
                  <a:lnTo>
                    <a:pt x="118605" y="21043"/>
                  </a:lnTo>
                  <a:lnTo>
                    <a:pt x="110337" y="29654"/>
                  </a:lnTo>
                  <a:lnTo>
                    <a:pt x="98577" y="33718"/>
                  </a:lnTo>
                  <a:lnTo>
                    <a:pt x="81915" y="35496"/>
                  </a:lnTo>
                  <a:lnTo>
                    <a:pt x="81915" y="52298"/>
                  </a:lnTo>
                  <a:lnTo>
                    <a:pt x="119176" y="52298"/>
                  </a:lnTo>
                  <a:lnTo>
                    <a:pt x="119176" y="162509"/>
                  </a:lnTo>
                  <a:lnTo>
                    <a:pt x="139661" y="162509"/>
                  </a:lnTo>
                  <a:lnTo>
                    <a:pt x="139661" y="5600"/>
                  </a:lnTo>
                  <a:close/>
                </a:path>
                <a:path w="244475" h="209550">
                  <a:moveTo>
                    <a:pt x="243916" y="102743"/>
                  </a:moveTo>
                  <a:lnTo>
                    <a:pt x="240957" y="74079"/>
                  </a:lnTo>
                  <a:lnTo>
                    <a:pt x="232752" y="48564"/>
                  </a:lnTo>
                  <a:lnTo>
                    <a:pt x="220357" y="24460"/>
                  </a:lnTo>
                  <a:lnTo>
                    <a:pt x="204825" y="0"/>
                  </a:lnTo>
                  <a:lnTo>
                    <a:pt x="191795" y="0"/>
                  </a:lnTo>
                  <a:lnTo>
                    <a:pt x="204304" y="24396"/>
                  </a:lnTo>
                  <a:lnTo>
                    <a:pt x="213664" y="48094"/>
                  </a:lnTo>
                  <a:lnTo>
                    <a:pt x="219544" y="72504"/>
                  </a:lnTo>
                  <a:lnTo>
                    <a:pt x="221576" y="99009"/>
                  </a:lnTo>
                  <a:lnTo>
                    <a:pt x="219544" y="133299"/>
                  </a:lnTo>
                  <a:lnTo>
                    <a:pt x="213664" y="160413"/>
                  </a:lnTo>
                  <a:lnTo>
                    <a:pt x="204304" y="184378"/>
                  </a:lnTo>
                  <a:lnTo>
                    <a:pt x="191795" y="209219"/>
                  </a:lnTo>
                  <a:lnTo>
                    <a:pt x="204825" y="209219"/>
                  </a:lnTo>
                  <a:lnTo>
                    <a:pt x="221145" y="183121"/>
                  </a:lnTo>
                  <a:lnTo>
                    <a:pt x="233451" y="157378"/>
                  </a:lnTo>
                  <a:lnTo>
                    <a:pt x="241211" y="130937"/>
                  </a:lnTo>
                  <a:lnTo>
                    <a:pt x="243916" y="102743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22187" y="2994692"/>
              <a:ext cx="292350" cy="1662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44326" y="2998427"/>
              <a:ext cx="93089" cy="1195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61644" y="2964793"/>
              <a:ext cx="284977" cy="1531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86756" y="2770457"/>
              <a:ext cx="94827" cy="1197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05911" y="2770457"/>
              <a:ext cx="271821" cy="12348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45356" y="2727637"/>
              <a:ext cx="1638621" cy="6574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2831" y="4731888"/>
              <a:ext cx="242032" cy="20919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64224" y="4735626"/>
              <a:ext cx="69215" cy="159385"/>
            </a:xfrm>
            <a:custGeom>
              <a:avLst/>
              <a:gdLst/>
              <a:ahLst/>
              <a:cxnLst/>
              <a:rect l="l" t="t" r="r" b="b"/>
              <a:pathLst>
                <a:path w="69214" h="159385">
                  <a:moveTo>
                    <a:pt x="18618" y="0"/>
                  </a:moveTo>
                  <a:lnTo>
                    <a:pt x="0" y="0"/>
                  </a:lnTo>
                  <a:lnTo>
                    <a:pt x="0" y="158762"/>
                  </a:lnTo>
                  <a:lnTo>
                    <a:pt x="18618" y="158762"/>
                  </a:lnTo>
                  <a:lnTo>
                    <a:pt x="18618" y="0"/>
                  </a:lnTo>
                  <a:close/>
                </a:path>
                <a:path w="69214" h="159385">
                  <a:moveTo>
                    <a:pt x="69011" y="42976"/>
                  </a:moveTo>
                  <a:lnTo>
                    <a:pt x="48412" y="42976"/>
                  </a:lnTo>
                  <a:lnTo>
                    <a:pt x="48412" y="158762"/>
                  </a:lnTo>
                  <a:lnTo>
                    <a:pt x="69011" y="158762"/>
                  </a:lnTo>
                  <a:lnTo>
                    <a:pt x="69011" y="42976"/>
                  </a:lnTo>
                  <a:close/>
                </a:path>
                <a:path w="69214" h="159385">
                  <a:moveTo>
                    <a:pt x="69011" y="0"/>
                  </a:moveTo>
                  <a:lnTo>
                    <a:pt x="48412" y="0"/>
                  </a:lnTo>
                  <a:lnTo>
                    <a:pt x="48412" y="22402"/>
                  </a:lnTo>
                  <a:lnTo>
                    <a:pt x="69011" y="22402"/>
                  </a:lnTo>
                  <a:lnTo>
                    <a:pt x="6901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55582" y="4746826"/>
              <a:ext cx="281254" cy="1513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60915" y="4774833"/>
              <a:ext cx="95075" cy="11954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85775" y="4735626"/>
              <a:ext cx="19050" cy="159385"/>
            </a:xfrm>
            <a:custGeom>
              <a:avLst/>
              <a:gdLst/>
              <a:ahLst/>
              <a:cxnLst/>
              <a:rect l="l" t="t" r="r" b="b"/>
              <a:pathLst>
                <a:path w="19050" h="159385">
                  <a:moveTo>
                    <a:pt x="18618" y="42976"/>
                  </a:moveTo>
                  <a:lnTo>
                    <a:pt x="0" y="42976"/>
                  </a:lnTo>
                  <a:lnTo>
                    <a:pt x="0" y="158762"/>
                  </a:lnTo>
                  <a:lnTo>
                    <a:pt x="18618" y="158762"/>
                  </a:lnTo>
                  <a:lnTo>
                    <a:pt x="18618" y="42976"/>
                  </a:lnTo>
                  <a:close/>
                </a:path>
                <a:path w="19050" h="159385">
                  <a:moveTo>
                    <a:pt x="18618" y="0"/>
                  </a:moveTo>
                  <a:lnTo>
                    <a:pt x="0" y="0"/>
                  </a:lnTo>
                  <a:lnTo>
                    <a:pt x="0" y="22402"/>
                  </a:lnTo>
                  <a:lnTo>
                    <a:pt x="18618" y="22402"/>
                  </a:lnTo>
                  <a:lnTo>
                    <a:pt x="18618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34186" y="4774833"/>
              <a:ext cx="94827" cy="11954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53340" y="4774833"/>
              <a:ext cx="102274" cy="16998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50505" y="4774833"/>
              <a:ext cx="1219843" cy="3474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92689" y="4959783"/>
              <a:ext cx="19050" cy="159385"/>
            </a:xfrm>
            <a:custGeom>
              <a:avLst/>
              <a:gdLst/>
              <a:ahLst/>
              <a:cxnLst/>
              <a:rect l="l" t="t" r="r" b="b"/>
              <a:pathLst>
                <a:path w="19050" h="159385">
                  <a:moveTo>
                    <a:pt x="18617" y="0"/>
                  </a:moveTo>
                  <a:lnTo>
                    <a:pt x="0" y="0"/>
                  </a:lnTo>
                  <a:lnTo>
                    <a:pt x="0" y="158759"/>
                  </a:lnTo>
                  <a:lnTo>
                    <a:pt x="18617" y="158759"/>
                  </a:lnTo>
                  <a:lnTo>
                    <a:pt x="18617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74296" y="5223152"/>
              <a:ext cx="98550" cy="1232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93449" y="5183936"/>
              <a:ext cx="69215" cy="159385"/>
            </a:xfrm>
            <a:custGeom>
              <a:avLst/>
              <a:gdLst/>
              <a:ahLst/>
              <a:cxnLst/>
              <a:rect l="l" t="t" r="r" b="b"/>
              <a:pathLst>
                <a:path w="69214" h="159385">
                  <a:moveTo>
                    <a:pt x="20345" y="0"/>
                  </a:moveTo>
                  <a:lnTo>
                    <a:pt x="0" y="0"/>
                  </a:lnTo>
                  <a:lnTo>
                    <a:pt x="0" y="158775"/>
                  </a:lnTo>
                  <a:lnTo>
                    <a:pt x="20345" y="158775"/>
                  </a:lnTo>
                  <a:lnTo>
                    <a:pt x="20345" y="0"/>
                  </a:lnTo>
                  <a:close/>
                </a:path>
                <a:path w="69214" h="159385">
                  <a:moveTo>
                    <a:pt x="68757" y="42964"/>
                  </a:moveTo>
                  <a:lnTo>
                    <a:pt x="50139" y="42964"/>
                  </a:lnTo>
                  <a:lnTo>
                    <a:pt x="50139" y="158775"/>
                  </a:lnTo>
                  <a:lnTo>
                    <a:pt x="68757" y="158775"/>
                  </a:lnTo>
                  <a:lnTo>
                    <a:pt x="68757" y="42964"/>
                  </a:lnTo>
                  <a:close/>
                </a:path>
                <a:path w="69214" h="159385">
                  <a:moveTo>
                    <a:pt x="68757" y="0"/>
                  </a:moveTo>
                  <a:lnTo>
                    <a:pt x="50139" y="0"/>
                  </a:lnTo>
                  <a:lnTo>
                    <a:pt x="50139" y="22415"/>
                  </a:lnTo>
                  <a:lnTo>
                    <a:pt x="68757" y="22415"/>
                  </a:lnTo>
                  <a:lnTo>
                    <a:pt x="68757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86540" y="5223152"/>
              <a:ext cx="106246" cy="12328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16865" y="5195134"/>
              <a:ext cx="167560" cy="14943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68330" y="5223152"/>
              <a:ext cx="290438" cy="1662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88558" y="5226889"/>
              <a:ext cx="93089" cy="11954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07712" y="5195134"/>
              <a:ext cx="390975" cy="1513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78556" y="3273026"/>
              <a:ext cx="1217930" cy="465455"/>
            </a:xfrm>
            <a:custGeom>
              <a:avLst/>
              <a:gdLst/>
              <a:ahLst/>
              <a:cxnLst/>
              <a:rect l="l" t="t" r="r" b="b"/>
              <a:pathLst>
                <a:path w="1217929" h="465454">
                  <a:moveTo>
                    <a:pt x="1217857" y="0"/>
                  </a:moveTo>
                  <a:lnTo>
                    <a:pt x="0" y="0"/>
                  </a:lnTo>
                  <a:lnTo>
                    <a:pt x="0" y="465101"/>
                  </a:lnTo>
                  <a:lnTo>
                    <a:pt x="1217857" y="465101"/>
                  </a:lnTo>
                  <a:lnTo>
                    <a:pt x="1217857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78556" y="3273026"/>
              <a:ext cx="1217930" cy="465455"/>
            </a:xfrm>
            <a:custGeom>
              <a:avLst/>
              <a:gdLst/>
              <a:ahLst/>
              <a:cxnLst/>
              <a:rect l="l" t="t" r="r" b="b"/>
              <a:pathLst>
                <a:path w="1217929" h="465454">
                  <a:moveTo>
                    <a:pt x="1217857" y="465101"/>
                  </a:moveTo>
                  <a:lnTo>
                    <a:pt x="0" y="465101"/>
                  </a:lnTo>
                  <a:lnTo>
                    <a:pt x="0" y="0"/>
                  </a:lnTo>
                  <a:lnTo>
                    <a:pt x="1217857" y="0"/>
                  </a:lnTo>
                  <a:lnTo>
                    <a:pt x="1217857" y="465101"/>
                  </a:lnTo>
                  <a:close/>
                </a:path>
              </a:pathLst>
            </a:custGeom>
            <a:ln w="1120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59810" y="3463553"/>
              <a:ext cx="234585" cy="12515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14751" y="3463553"/>
              <a:ext cx="314766" cy="12515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49873" y="3463553"/>
              <a:ext cx="69010" cy="12141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32921" y="3273026"/>
              <a:ext cx="1212215" cy="465455"/>
            </a:xfrm>
            <a:custGeom>
              <a:avLst/>
              <a:gdLst/>
              <a:ahLst/>
              <a:cxnLst/>
              <a:rect l="l" t="t" r="r" b="b"/>
              <a:pathLst>
                <a:path w="1212215" h="465454">
                  <a:moveTo>
                    <a:pt x="0" y="465101"/>
                  </a:moveTo>
                  <a:lnTo>
                    <a:pt x="1211652" y="465101"/>
                  </a:lnTo>
                  <a:lnTo>
                    <a:pt x="1211652" y="0"/>
                  </a:lnTo>
                  <a:lnTo>
                    <a:pt x="0" y="0"/>
                  </a:lnTo>
                  <a:lnTo>
                    <a:pt x="0" y="465101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32921" y="3273026"/>
              <a:ext cx="1212215" cy="465455"/>
            </a:xfrm>
            <a:custGeom>
              <a:avLst/>
              <a:gdLst/>
              <a:ahLst/>
              <a:cxnLst/>
              <a:rect l="l" t="t" r="r" b="b"/>
              <a:pathLst>
                <a:path w="1212215" h="465454">
                  <a:moveTo>
                    <a:pt x="1211652" y="465101"/>
                  </a:moveTo>
                  <a:lnTo>
                    <a:pt x="0" y="465101"/>
                  </a:lnTo>
                  <a:lnTo>
                    <a:pt x="0" y="0"/>
                  </a:lnTo>
                  <a:lnTo>
                    <a:pt x="1211652" y="0"/>
                  </a:lnTo>
                </a:path>
              </a:pathLst>
            </a:custGeom>
            <a:ln w="1120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02756" y="3433653"/>
              <a:ext cx="65286" cy="15318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88398" y="3424317"/>
              <a:ext cx="106246" cy="16065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024432" y="3424317"/>
              <a:ext cx="443105" cy="16438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41974" y="3506498"/>
              <a:ext cx="1871345" cy="0"/>
            </a:xfrm>
            <a:custGeom>
              <a:avLst/>
              <a:gdLst/>
              <a:ahLst/>
              <a:cxnLst/>
              <a:rect l="l" t="t" r="r" b="b"/>
              <a:pathLst>
                <a:path w="1871345">
                  <a:moveTo>
                    <a:pt x="1871295" y="0"/>
                  </a:moveTo>
                  <a:lnTo>
                    <a:pt x="1871295" y="0"/>
                  </a:lnTo>
                  <a:lnTo>
                    <a:pt x="0" y="0"/>
                  </a:lnTo>
                </a:path>
              </a:pathLst>
            </a:custGeom>
            <a:ln w="2428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64863" y="3457951"/>
              <a:ext cx="114300" cy="95250"/>
            </a:xfrm>
            <a:custGeom>
              <a:avLst/>
              <a:gdLst/>
              <a:ahLst/>
              <a:cxnLst/>
              <a:rect l="l" t="t" r="r" b="b"/>
              <a:pathLst>
                <a:path w="114300" h="95250">
                  <a:moveTo>
                    <a:pt x="0" y="0"/>
                  </a:moveTo>
                  <a:lnTo>
                    <a:pt x="20603" y="48546"/>
                  </a:lnTo>
                  <a:lnTo>
                    <a:pt x="0" y="95250"/>
                  </a:lnTo>
                  <a:lnTo>
                    <a:pt x="113693" y="48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87484" y="3738127"/>
              <a:ext cx="457200" cy="836294"/>
            </a:xfrm>
            <a:custGeom>
              <a:avLst/>
              <a:gdLst/>
              <a:ahLst/>
              <a:cxnLst/>
              <a:rect l="l" t="t" r="r" b="b"/>
              <a:pathLst>
                <a:path w="457200" h="836295">
                  <a:moveTo>
                    <a:pt x="0" y="67243"/>
                  </a:moveTo>
                  <a:lnTo>
                    <a:pt x="0" y="353401"/>
                  </a:lnTo>
                  <a:lnTo>
                    <a:pt x="0" y="514167"/>
                  </a:lnTo>
                  <a:lnTo>
                    <a:pt x="0" y="608382"/>
                  </a:lnTo>
                  <a:lnTo>
                    <a:pt x="0" y="694888"/>
                  </a:lnTo>
                  <a:lnTo>
                    <a:pt x="12907" y="747932"/>
                  </a:lnTo>
                  <a:lnTo>
                    <a:pt x="47922" y="789180"/>
                  </a:lnTo>
                  <a:lnTo>
                    <a:pt x="99486" y="817915"/>
                  </a:lnTo>
                  <a:lnTo>
                    <a:pt x="162039" y="833421"/>
                  </a:lnTo>
                  <a:lnTo>
                    <a:pt x="195699" y="835989"/>
                  </a:lnTo>
                  <a:lnTo>
                    <a:pt x="230021" y="834981"/>
                  </a:lnTo>
                  <a:lnTo>
                    <a:pt x="297874" y="821879"/>
                  </a:lnTo>
                  <a:lnTo>
                    <a:pt x="360037" y="793399"/>
                  </a:lnTo>
                  <a:lnTo>
                    <a:pt x="410951" y="748824"/>
                  </a:lnTo>
                  <a:lnTo>
                    <a:pt x="445057" y="687437"/>
                  </a:lnTo>
                  <a:lnTo>
                    <a:pt x="454069" y="650215"/>
                  </a:lnTo>
                  <a:lnTo>
                    <a:pt x="456795" y="608522"/>
                  </a:lnTo>
                  <a:lnTo>
                    <a:pt x="452538" y="562268"/>
                  </a:lnTo>
                  <a:lnTo>
                    <a:pt x="397573" y="237207"/>
                  </a:lnTo>
                  <a:lnTo>
                    <a:pt x="369347" y="70283"/>
                  </a:lnTo>
                  <a:lnTo>
                    <a:pt x="358948" y="8785"/>
                  </a:lnTo>
                  <a:lnTo>
                    <a:pt x="357463" y="0"/>
                  </a:lnTo>
                </a:path>
              </a:pathLst>
            </a:custGeom>
            <a:ln w="24229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39078" y="3738127"/>
              <a:ext cx="97155" cy="114300"/>
            </a:xfrm>
            <a:custGeom>
              <a:avLst/>
              <a:gdLst/>
              <a:ahLst/>
              <a:cxnLst/>
              <a:rect l="l" t="t" r="r" b="b"/>
              <a:pathLst>
                <a:path w="97154" h="114300">
                  <a:moveTo>
                    <a:pt x="48406" y="0"/>
                  </a:moveTo>
                  <a:lnTo>
                    <a:pt x="0" y="113947"/>
                  </a:lnTo>
                  <a:lnTo>
                    <a:pt x="48406" y="93408"/>
                  </a:lnTo>
                  <a:lnTo>
                    <a:pt x="96812" y="113947"/>
                  </a:lnTo>
                  <a:lnTo>
                    <a:pt x="48406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96413" y="3506498"/>
              <a:ext cx="1870075" cy="0"/>
            </a:xfrm>
            <a:custGeom>
              <a:avLst/>
              <a:gdLst/>
              <a:ahLst/>
              <a:cxnLst/>
              <a:rect l="l" t="t" r="r" b="b"/>
              <a:pathLst>
                <a:path w="1870075">
                  <a:moveTo>
                    <a:pt x="1869483" y="0"/>
                  </a:moveTo>
                  <a:lnTo>
                    <a:pt x="1869483" y="0"/>
                  </a:lnTo>
                  <a:lnTo>
                    <a:pt x="0" y="0"/>
                  </a:lnTo>
                </a:path>
              </a:pathLst>
            </a:custGeom>
            <a:ln w="2428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419227" y="3457952"/>
              <a:ext cx="114300" cy="95250"/>
            </a:xfrm>
            <a:custGeom>
              <a:avLst/>
              <a:gdLst/>
              <a:ahLst/>
              <a:cxnLst/>
              <a:rect l="l" t="t" r="r" b="b"/>
              <a:pathLst>
                <a:path w="114300" h="95250">
                  <a:moveTo>
                    <a:pt x="0" y="0"/>
                  </a:moveTo>
                  <a:lnTo>
                    <a:pt x="20603" y="48546"/>
                  </a:lnTo>
                  <a:lnTo>
                    <a:pt x="0" y="95250"/>
                  </a:lnTo>
                  <a:lnTo>
                    <a:pt x="113693" y="48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9136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Multithreaded </a:t>
            </a:r>
            <a:r>
              <a:rPr spc="-5" dirty="0"/>
              <a:t>Server</a:t>
            </a:r>
            <a:r>
              <a:rPr spc="-80" dirty="0"/>
              <a:t> </a:t>
            </a:r>
            <a:r>
              <a:rPr spc="-5" dirty="0"/>
              <a:t>Architecture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9488" y="515112"/>
            <a:ext cx="9029700" cy="5801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9477" y="1151335"/>
            <a:ext cx="8716040" cy="4416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8733"/>
            <a:ext cx="279273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Gothic Uralic"/>
                <a:cs typeface="Gothic Uralic"/>
              </a:rPr>
              <a:t>Many-to-One</a:t>
            </a:r>
            <a:endParaRPr sz="2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C7C30"/>
              </a:buClr>
              <a:buFont typeface="Wingdings"/>
              <a:buChar char=""/>
            </a:pPr>
            <a:endParaRPr sz="31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Gothic Uralic"/>
                <a:cs typeface="Gothic Uralic"/>
              </a:rPr>
              <a:t>One-to-One</a:t>
            </a:r>
            <a:endParaRPr sz="2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C7C30"/>
              </a:buClr>
              <a:buFont typeface="Wingdings"/>
              <a:buChar char=""/>
            </a:pPr>
            <a:endParaRPr sz="31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10" dirty="0">
                <a:latin typeface="Gothic Uralic"/>
                <a:cs typeface="Gothic Uralic"/>
              </a:rPr>
              <a:t>Many-to-Many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6039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Multithreading</a:t>
            </a:r>
            <a:r>
              <a:rPr spc="-50" dirty="0"/>
              <a:t> </a:t>
            </a:r>
            <a:r>
              <a:rPr dirty="0"/>
              <a:t>Models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23158"/>
            <a:ext cx="9888855" cy="38506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Gothic Uralic"/>
                <a:cs typeface="Gothic Uralic"/>
              </a:rPr>
              <a:t>Many </a:t>
            </a:r>
            <a:r>
              <a:rPr sz="2800" spc="-10" dirty="0">
                <a:latin typeface="Gothic Uralic"/>
                <a:cs typeface="Gothic Uralic"/>
              </a:rPr>
              <a:t>user-level </a:t>
            </a:r>
            <a:r>
              <a:rPr sz="2800" spc="-5" dirty="0">
                <a:latin typeface="Gothic Uralic"/>
                <a:cs typeface="Gothic Uralic"/>
              </a:rPr>
              <a:t>threads mapped to single kernel</a:t>
            </a:r>
            <a:r>
              <a:rPr sz="2800" spc="17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thread</a:t>
            </a:r>
            <a:endParaRPr sz="28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Gothic Uralic"/>
                <a:cs typeface="Gothic Uralic"/>
              </a:rPr>
              <a:t>One thread </a:t>
            </a:r>
            <a:r>
              <a:rPr sz="2800" dirty="0">
                <a:latin typeface="Gothic Uralic"/>
                <a:cs typeface="Gothic Uralic"/>
              </a:rPr>
              <a:t>blocking </a:t>
            </a:r>
            <a:r>
              <a:rPr sz="2800" spc="-5" dirty="0">
                <a:latin typeface="Gothic Uralic"/>
                <a:cs typeface="Gothic Uralic"/>
              </a:rPr>
              <a:t>causes all to</a:t>
            </a:r>
            <a:r>
              <a:rPr sz="2800" spc="10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block</a:t>
            </a:r>
            <a:endParaRPr sz="2800">
              <a:latin typeface="Gothic Uralic"/>
              <a:cs typeface="Gothic Uralic"/>
            </a:endParaRPr>
          </a:p>
          <a:p>
            <a:pPr marL="241300" marR="635635" indent="-228600">
              <a:lnSpc>
                <a:spcPts val="3020"/>
              </a:lnSpc>
              <a:spcBef>
                <a:spcPts val="106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Gothic Uralic"/>
                <a:cs typeface="Gothic Uralic"/>
              </a:rPr>
              <a:t>Multiple threads may not run </a:t>
            </a:r>
            <a:r>
              <a:rPr sz="2800" dirty="0">
                <a:latin typeface="Gothic Uralic"/>
                <a:cs typeface="Gothic Uralic"/>
              </a:rPr>
              <a:t>in </a:t>
            </a:r>
            <a:r>
              <a:rPr sz="2800" spc="-5" dirty="0">
                <a:latin typeface="Gothic Uralic"/>
                <a:cs typeface="Gothic Uralic"/>
              </a:rPr>
              <a:t>parallel on </a:t>
            </a:r>
            <a:r>
              <a:rPr sz="2800" dirty="0">
                <a:latin typeface="Gothic Uralic"/>
                <a:cs typeface="Gothic Uralic"/>
              </a:rPr>
              <a:t>muticore  </a:t>
            </a:r>
            <a:r>
              <a:rPr sz="2800" spc="-10" dirty="0">
                <a:latin typeface="Gothic Uralic"/>
                <a:cs typeface="Gothic Uralic"/>
              </a:rPr>
              <a:t>system </a:t>
            </a:r>
            <a:r>
              <a:rPr sz="2800" spc="-5" dirty="0">
                <a:latin typeface="Gothic Uralic"/>
                <a:cs typeface="Gothic Uralic"/>
              </a:rPr>
              <a:t>because </a:t>
            </a:r>
            <a:r>
              <a:rPr sz="2800" dirty="0">
                <a:latin typeface="Gothic Uralic"/>
                <a:cs typeface="Gothic Uralic"/>
              </a:rPr>
              <a:t>only </a:t>
            </a:r>
            <a:r>
              <a:rPr sz="2800" spc="-5" dirty="0">
                <a:latin typeface="Gothic Uralic"/>
                <a:cs typeface="Gothic Uralic"/>
              </a:rPr>
              <a:t>one may </a:t>
            </a:r>
            <a:r>
              <a:rPr sz="2800" spc="-10" dirty="0">
                <a:latin typeface="Gothic Uralic"/>
                <a:cs typeface="Gothic Uralic"/>
              </a:rPr>
              <a:t>be </a:t>
            </a:r>
            <a:r>
              <a:rPr sz="2800" dirty="0">
                <a:latin typeface="Gothic Uralic"/>
                <a:cs typeface="Gothic Uralic"/>
              </a:rPr>
              <a:t>in </a:t>
            </a:r>
            <a:r>
              <a:rPr sz="2800" spc="-5" dirty="0">
                <a:latin typeface="Gothic Uralic"/>
                <a:cs typeface="Gothic Uralic"/>
              </a:rPr>
              <a:t>kernel at a</a:t>
            </a:r>
            <a:r>
              <a:rPr sz="2800" spc="155" dirty="0">
                <a:latin typeface="Gothic Uralic"/>
                <a:cs typeface="Gothic Uralic"/>
              </a:rPr>
              <a:t> </a:t>
            </a:r>
            <a:r>
              <a:rPr sz="2800" dirty="0">
                <a:latin typeface="Gothic Uralic"/>
                <a:cs typeface="Gothic Uralic"/>
              </a:rPr>
              <a:t>time</a:t>
            </a:r>
            <a:endParaRPr sz="28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Gothic Uralic"/>
                <a:cs typeface="Gothic Uralic"/>
              </a:rPr>
              <a:t>Few systems currently use </a:t>
            </a:r>
            <a:r>
              <a:rPr sz="2800" dirty="0">
                <a:latin typeface="Gothic Uralic"/>
                <a:cs typeface="Gothic Uralic"/>
              </a:rPr>
              <a:t>this</a:t>
            </a:r>
            <a:r>
              <a:rPr sz="2800" spc="75" dirty="0">
                <a:latin typeface="Gothic Uralic"/>
                <a:cs typeface="Gothic Uralic"/>
              </a:rPr>
              <a:t> </a:t>
            </a:r>
            <a:r>
              <a:rPr sz="2800" dirty="0">
                <a:latin typeface="Gothic Uralic"/>
                <a:cs typeface="Gothic Uralic"/>
              </a:rPr>
              <a:t>model</a:t>
            </a:r>
            <a:endParaRPr sz="28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Gothic Uralic"/>
                <a:cs typeface="Gothic Uralic"/>
              </a:rPr>
              <a:t>Examples:</a:t>
            </a:r>
            <a:endParaRPr sz="2800">
              <a:latin typeface="Gothic Uralic"/>
              <a:cs typeface="Gothic Uralic"/>
            </a:endParaRPr>
          </a:p>
          <a:p>
            <a:pPr marL="698500" lvl="1" indent="-229235">
              <a:lnSpc>
                <a:spcPct val="100000"/>
              </a:lnSpc>
              <a:spcBef>
                <a:spcPts val="59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spc="-5" dirty="0">
                <a:solidFill>
                  <a:srgbClr val="3366FF"/>
                </a:solidFill>
                <a:latin typeface="Gothic Uralic"/>
                <a:cs typeface="Gothic Uralic"/>
              </a:rPr>
              <a:t>Solaris </a:t>
            </a:r>
            <a:r>
              <a:rPr sz="2400" b="1" dirty="0">
                <a:solidFill>
                  <a:srgbClr val="3366FF"/>
                </a:solidFill>
                <a:latin typeface="Gothic Uralic"/>
                <a:cs typeface="Gothic Uralic"/>
              </a:rPr>
              <a:t>Green</a:t>
            </a:r>
            <a:r>
              <a:rPr sz="2400" b="1" spc="-20" dirty="0">
                <a:solidFill>
                  <a:srgbClr val="3366FF"/>
                </a:solidFill>
                <a:latin typeface="Gothic Uralic"/>
                <a:cs typeface="Gothic Uralic"/>
              </a:rPr>
              <a:t> </a:t>
            </a:r>
            <a:r>
              <a:rPr sz="2400" b="1" dirty="0">
                <a:solidFill>
                  <a:srgbClr val="3366FF"/>
                </a:solidFill>
                <a:latin typeface="Gothic Uralic"/>
                <a:cs typeface="Gothic Uralic"/>
              </a:rPr>
              <a:t>Threads</a:t>
            </a:r>
            <a:endParaRPr sz="2400">
              <a:latin typeface="Gothic Uralic"/>
              <a:cs typeface="Gothic Uralic"/>
            </a:endParaRPr>
          </a:p>
          <a:p>
            <a:pPr marL="698500" lvl="1" indent="-229235">
              <a:lnSpc>
                <a:spcPct val="100000"/>
              </a:lnSpc>
              <a:spcBef>
                <a:spcPts val="58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b="1" dirty="0">
                <a:solidFill>
                  <a:srgbClr val="3366FF"/>
                </a:solidFill>
                <a:latin typeface="Gothic Uralic"/>
                <a:cs typeface="Gothic Uralic"/>
              </a:rPr>
              <a:t>GNU </a:t>
            </a:r>
            <a:r>
              <a:rPr sz="2400" b="1" spc="-5" dirty="0">
                <a:solidFill>
                  <a:srgbClr val="3366FF"/>
                </a:solidFill>
                <a:latin typeface="Gothic Uralic"/>
                <a:cs typeface="Gothic Uralic"/>
              </a:rPr>
              <a:t>Portable Threads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3716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Many-to-One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611186" y="3802916"/>
            <a:ext cx="2741295" cy="3054350"/>
            <a:chOff x="8611186" y="3802916"/>
            <a:chExt cx="2741295" cy="3054350"/>
          </a:xfrm>
        </p:grpSpPr>
        <p:sp>
          <p:nvSpPr>
            <p:cNvPr id="5" name="object 5"/>
            <p:cNvSpPr/>
            <p:nvPr/>
          </p:nvSpPr>
          <p:spPr>
            <a:xfrm>
              <a:off x="10406921" y="6609580"/>
              <a:ext cx="10795" cy="102235"/>
            </a:xfrm>
            <a:custGeom>
              <a:avLst/>
              <a:gdLst/>
              <a:ahLst/>
              <a:cxnLst/>
              <a:rect l="l" t="t" r="r" b="b"/>
              <a:pathLst>
                <a:path w="10795" h="102234">
                  <a:moveTo>
                    <a:pt x="10663" y="0"/>
                  </a:moveTo>
                  <a:lnTo>
                    <a:pt x="0" y="0"/>
                  </a:lnTo>
                  <a:lnTo>
                    <a:pt x="0" y="102151"/>
                  </a:lnTo>
                  <a:lnTo>
                    <a:pt x="10663" y="102151"/>
                  </a:lnTo>
                  <a:lnTo>
                    <a:pt x="10663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63509" y="6609580"/>
              <a:ext cx="95972" cy="1033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78676" y="6609580"/>
              <a:ext cx="237869" cy="1045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11186" y="3802916"/>
              <a:ext cx="2740815" cy="30540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1532" y="542544"/>
            <a:ext cx="7824216" cy="5797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23158"/>
            <a:ext cx="10017125" cy="42894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Gothic Uralic"/>
                <a:cs typeface="Gothic Uralic"/>
              </a:rPr>
              <a:t>Each </a:t>
            </a:r>
            <a:r>
              <a:rPr sz="2800" spc="-10" dirty="0">
                <a:latin typeface="Gothic Uralic"/>
                <a:cs typeface="Gothic Uralic"/>
              </a:rPr>
              <a:t>user-level </a:t>
            </a:r>
            <a:r>
              <a:rPr sz="2800" spc="-5" dirty="0">
                <a:latin typeface="Gothic Uralic"/>
                <a:cs typeface="Gothic Uralic"/>
              </a:rPr>
              <a:t>thread maps to kernel</a:t>
            </a:r>
            <a:r>
              <a:rPr sz="2800" spc="11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thread</a:t>
            </a:r>
            <a:endParaRPr sz="28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Gothic Uralic"/>
                <a:cs typeface="Gothic Uralic"/>
              </a:rPr>
              <a:t>Creating a </a:t>
            </a:r>
            <a:r>
              <a:rPr sz="2800" spc="-10" dirty="0">
                <a:latin typeface="Gothic Uralic"/>
                <a:cs typeface="Gothic Uralic"/>
              </a:rPr>
              <a:t>user-level </a:t>
            </a:r>
            <a:r>
              <a:rPr sz="2800" spc="-5" dirty="0">
                <a:latin typeface="Gothic Uralic"/>
                <a:cs typeface="Gothic Uralic"/>
              </a:rPr>
              <a:t>thread creates a </a:t>
            </a:r>
            <a:r>
              <a:rPr sz="2800" spc="-10" dirty="0">
                <a:latin typeface="Gothic Uralic"/>
                <a:cs typeface="Gothic Uralic"/>
              </a:rPr>
              <a:t>kernel</a:t>
            </a:r>
            <a:r>
              <a:rPr sz="2800" spc="15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thread</a:t>
            </a:r>
            <a:endParaRPr sz="28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Gothic Uralic"/>
                <a:cs typeface="Gothic Uralic"/>
              </a:rPr>
              <a:t>More concurrency than</a:t>
            </a:r>
            <a:r>
              <a:rPr sz="2800" spc="7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many-to-one</a:t>
            </a:r>
            <a:endParaRPr sz="2800">
              <a:latin typeface="Gothic Uralic"/>
              <a:cs typeface="Gothic Uralic"/>
            </a:endParaRPr>
          </a:p>
          <a:p>
            <a:pPr marL="241300" marR="5080" indent="-228600">
              <a:lnSpc>
                <a:spcPts val="3020"/>
              </a:lnSpc>
              <a:spcBef>
                <a:spcPts val="105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Gothic Uralic"/>
                <a:cs typeface="Gothic Uralic"/>
              </a:rPr>
              <a:t>Number of threads </a:t>
            </a:r>
            <a:r>
              <a:rPr sz="2800" spc="-10" dirty="0">
                <a:latin typeface="Gothic Uralic"/>
                <a:cs typeface="Gothic Uralic"/>
              </a:rPr>
              <a:t>per </a:t>
            </a:r>
            <a:r>
              <a:rPr sz="2800" spc="-5" dirty="0">
                <a:latin typeface="Gothic Uralic"/>
                <a:cs typeface="Gothic Uralic"/>
              </a:rPr>
              <a:t>process sometimes restricted due  to</a:t>
            </a:r>
            <a:r>
              <a:rPr sz="2800" spc="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overhead</a:t>
            </a:r>
            <a:endParaRPr sz="28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Gothic Uralic"/>
                <a:cs typeface="Gothic Uralic"/>
              </a:rPr>
              <a:t>Examples</a:t>
            </a:r>
            <a:endParaRPr sz="2800">
              <a:latin typeface="Gothic Uralic"/>
              <a:cs typeface="Gothic Uralic"/>
            </a:endParaRPr>
          </a:p>
          <a:p>
            <a:pPr marL="698500" lvl="1" indent="-229235">
              <a:lnSpc>
                <a:spcPct val="100000"/>
              </a:lnSpc>
              <a:spcBef>
                <a:spcPts val="59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-5" dirty="0">
                <a:latin typeface="Gothic Uralic"/>
                <a:cs typeface="Gothic Uralic"/>
              </a:rPr>
              <a:t>Windows</a:t>
            </a:r>
            <a:endParaRPr sz="2400">
              <a:latin typeface="Gothic Uralic"/>
              <a:cs typeface="Gothic Uralic"/>
            </a:endParaRPr>
          </a:p>
          <a:p>
            <a:pPr marL="698500" lvl="1" indent="-229235">
              <a:lnSpc>
                <a:spcPct val="100000"/>
              </a:lnSpc>
              <a:spcBef>
                <a:spcPts val="58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dirty="0">
                <a:latin typeface="Gothic Uralic"/>
                <a:cs typeface="Gothic Uralic"/>
              </a:rPr>
              <a:t>Linux</a:t>
            </a:r>
            <a:endParaRPr sz="2400">
              <a:latin typeface="Gothic Uralic"/>
              <a:cs typeface="Gothic Uralic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dirty="0">
                <a:latin typeface="Gothic Uralic"/>
                <a:cs typeface="Gothic Uralic"/>
              </a:rPr>
              <a:t>Solaris 9 </a:t>
            </a:r>
            <a:r>
              <a:rPr sz="2400" spc="-5" dirty="0">
                <a:latin typeface="Gothic Uralic"/>
                <a:cs typeface="Gothic Uralic"/>
              </a:rPr>
              <a:t>and</a:t>
            </a:r>
            <a:r>
              <a:rPr sz="2400" spc="-55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later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33483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On</a:t>
            </a:r>
            <a:r>
              <a:rPr spc="-10" dirty="0"/>
              <a:t>e</a:t>
            </a:r>
            <a:r>
              <a:rPr spc="-5" dirty="0"/>
              <a:t>-to-</a:t>
            </a:r>
            <a:r>
              <a:rPr dirty="0"/>
              <a:t>One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909785" y="4399848"/>
            <a:ext cx="4469130" cy="1911350"/>
            <a:chOff x="5909785" y="4399848"/>
            <a:chExt cx="4469130" cy="1911350"/>
          </a:xfrm>
        </p:grpSpPr>
        <p:sp>
          <p:nvSpPr>
            <p:cNvPr id="5" name="object 5"/>
            <p:cNvSpPr/>
            <p:nvPr/>
          </p:nvSpPr>
          <p:spPr>
            <a:xfrm>
              <a:off x="8398123" y="5780853"/>
              <a:ext cx="463550" cy="525780"/>
            </a:xfrm>
            <a:custGeom>
              <a:avLst/>
              <a:gdLst/>
              <a:ahLst/>
              <a:cxnLst/>
              <a:rect l="l" t="t" r="r" b="b"/>
              <a:pathLst>
                <a:path w="463550" h="525779">
                  <a:moveTo>
                    <a:pt x="230822" y="0"/>
                  </a:moveTo>
                  <a:lnTo>
                    <a:pt x="184298" y="5329"/>
                  </a:lnTo>
                  <a:lnTo>
                    <a:pt x="140967" y="20625"/>
                  </a:lnTo>
                  <a:lnTo>
                    <a:pt x="101758" y="44852"/>
                  </a:lnTo>
                  <a:lnTo>
                    <a:pt x="67598" y="76974"/>
                  </a:lnTo>
                  <a:lnTo>
                    <a:pt x="39415" y="115954"/>
                  </a:lnTo>
                  <a:lnTo>
                    <a:pt x="18136" y="160755"/>
                  </a:lnTo>
                  <a:lnTo>
                    <a:pt x="4688" y="210341"/>
                  </a:lnTo>
                  <a:lnTo>
                    <a:pt x="0" y="263677"/>
                  </a:lnTo>
                  <a:lnTo>
                    <a:pt x="4688" y="316484"/>
                  </a:lnTo>
                  <a:lnTo>
                    <a:pt x="18136" y="365673"/>
                  </a:lnTo>
                  <a:lnTo>
                    <a:pt x="39415" y="410190"/>
                  </a:lnTo>
                  <a:lnTo>
                    <a:pt x="67598" y="448979"/>
                  </a:lnTo>
                  <a:lnTo>
                    <a:pt x="101758" y="480985"/>
                  </a:lnTo>
                  <a:lnTo>
                    <a:pt x="140967" y="505152"/>
                  </a:lnTo>
                  <a:lnTo>
                    <a:pt x="184298" y="520427"/>
                  </a:lnTo>
                  <a:lnTo>
                    <a:pt x="230823" y="525752"/>
                  </a:lnTo>
                  <a:lnTo>
                    <a:pt x="277412" y="520427"/>
                  </a:lnTo>
                  <a:lnTo>
                    <a:pt x="320914" y="505152"/>
                  </a:lnTo>
                  <a:lnTo>
                    <a:pt x="360365" y="480985"/>
                  </a:lnTo>
                  <a:lnTo>
                    <a:pt x="394802" y="448979"/>
                  </a:lnTo>
                  <a:lnTo>
                    <a:pt x="423263" y="410190"/>
                  </a:lnTo>
                  <a:lnTo>
                    <a:pt x="444784" y="365673"/>
                  </a:lnTo>
                  <a:lnTo>
                    <a:pt x="458403" y="316484"/>
                  </a:lnTo>
                  <a:lnTo>
                    <a:pt x="463156" y="263677"/>
                  </a:lnTo>
                  <a:lnTo>
                    <a:pt x="458403" y="210341"/>
                  </a:lnTo>
                  <a:lnTo>
                    <a:pt x="444784" y="160755"/>
                  </a:lnTo>
                  <a:lnTo>
                    <a:pt x="423263" y="115954"/>
                  </a:lnTo>
                  <a:lnTo>
                    <a:pt x="394802" y="76974"/>
                  </a:lnTo>
                  <a:lnTo>
                    <a:pt x="360365" y="44852"/>
                  </a:lnTo>
                  <a:lnTo>
                    <a:pt x="320914" y="20625"/>
                  </a:lnTo>
                  <a:lnTo>
                    <a:pt x="277412" y="5329"/>
                  </a:lnTo>
                  <a:lnTo>
                    <a:pt x="230822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98123" y="5780853"/>
              <a:ext cx="463550" cy="525780"/>
            </a:xfrm>
            <a:custGeom>
              <a:avLst/>
              <a:gdLst/>
              <a:ahLst/>
              <a:cxnLst/>
              <a:rect l="l" t="t" r="r" b="b"/>
              <a:pathLst>
                <a:path w="463550" h="525779">
                  <a:moveTo>
                    <a:pt x="463156" y="263677"/>
                  </a:moveTo>
                  <a:lnTo>
                    <a:pt x="458403" y="316484"/>
                  </a:lnTo>
                  <a:lnTo>
                    <a:pt x="444784" y="365673"/>
                  </a:lnTo>
                  <a:lnTo>
                    <a:pt x="423263" y="410190"/>
                  </a:lnTo>
                  <a:lnTo>
                    <a:pt x="394802" y="448979"/>
                  </a:lnTo>
                  <a:lnTo>
                    <a:pt x="360365" y="480985"/>
                  </a:lnTo>
                  <a:lnTo>
                    <a:pt x="320914" y="505152"/>
                  </a:lnTo>
                  <a:lnTo>
                    <a:pt x="277412" y="520427"/>
                  </a:lnTo>
                  <a:lnTo>
                    <a:pt x="230823" y="525752"/>
                  </a:lnTo>
                  <a:lnTo>
                    <a:pt x="184298" y="520427"/>
                  </a:lnTo>
                  <a:lnTo>
                    <a:pt x="140967" y="505152"/>
                  </a:lnTo>
                  <a:lnTo>
                    <a:pt x="101758" y="480985"/>
                  </a:lnTo>
                  <a:lnTo>
                    <a:pt x="67598" y="448979"/>
                  </a:lnTo>
                  <a:lnTo>
                    <a:pt x="39415" y="410190"/>
                  </a:lnTo>
                  <a:lnTo>
                    <a:pt x="18136" y="365673"/>
                  </a:lnTo>
                  <a:lnTo>
                    <a:pt x="4688" y="316484"/>
                  </a:lnTo>
                  <a:lnTo>
                    <a:pt x="0" y="263677"/>
                  </a:lnTo>
                  <a:lnTo>
                    <a:pt x="4688" y="210341"/>
                  </a:lnTo>
                  <a:lnTo>
                    <a:pt x="18136" y="160755"/>
                  </a:lnTo>
                  <a:lnTo>
                    <a:pt x="39415" y="115954"/>
                  </a:lnTo>
                  <a:lnTo>
                    <a:pt x="67598" y="76974"/>
                  </a:lnTo>
                  <a:lnTo>
                    <a:pt x="101758" y="44852"/>
                  </a:lnTo>
                  <a:lnTo>
                    <a:pt x="140967" y="20625"/>
                  </a:lnTo>
                  <a:lnTo>
                    <a:pt x="184298" y="5329"/>
                  </a:lnTo>
                  <a:lnTo>
                    <a:pt x="230822" y="0"/>
                  </a:lnTo>
                  <a:lnTo>
                    <a:pt x="277412" y="5329"/>
                  </a:lnTo>
                  <a:lnTo>
                    <a:pt x="320914" y="20625"/>
                  </a:lnTo>
                  <a:lnTo>
                    <a:pt x="360365" y="44852"/>
                  </a:lnTo>
                  <a:lnTo>
                    <a:pt x="394802" y="76974"/>
                  </a:lnTo>
                  <a:lnTo>
                    <a:pt x="423263" y="115954"/>
                  </a:lnTo>
                  <a:lnTo>
                    <a:pt x="444784" y="160755"/>
                  </a:lnTo>
                  <a:lnTo>
                    <a:pt x="458403" y="210341"/>
                  </a:lnTo>
                  <a:lnTo>
                    <a:pt x="463156" y="263677"/>
                  </a:lnTo>
                  <a:close/>
                </a:path>
              </a:pathLst>
            </a:custGeom>
            <a:ln w="900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97469" y="4735789"/>
              <a:ext cx="357505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357001" y="0"/>
                  </a:moveTo>
                  <a:lnTo>
                    <a:pt x="357001" y="0"/>
                  </a:lnTo>
                  <a:lnTo>
                    <a:pt x="0" y="0"/>
                  </a:lnTo>
                </a:path>
              </a:pathLst>
            </a:custGeom>
            <a:ln w="20901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12459" y="4682727"/>
              <a:ext cx="255189" cy="10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87482" y="4682727"/>
              <a:ext cx="44450" cy="103505"/>
            </a:xfrm>
            <a:custGeom>
              <a:avLst/>
              <a:gdLst/>
              <a:ahLst/>
              <a:cxnLst/>
              <a:rect l="l" t="t" r="r" b="b"/>
              <a:pathLst>
                <a:path w="44450" h="103504">
                  <a:moveTo>
                    <a:pt x="42500" y="0"/>
                  </a:moveTo>
                  <a:lnTo>
                    <a:pt x="39666" y="0"/>
                  </a:lnTo>
                  <a:lnTo>
                    <a:pt x="31904" y="1431"/>
                  </a:lnTo>
                  <a:lnTo>
                    <a:pt x="25452" y="5424"/>
                  </a:lnTo>
                  <a:lnTo>
                    <a:pt x="20063" y="11527"/>
                  </a:lnTo>
                  <a:lnTo>
                    <a:pt x="15488" y="19287"/>
                  </a:lnTo>
                  <a:lnTo>
                    <a:pt x="14166" y="19287"/>
                  </a:lnTo>
                  <a:lnTo>
                    <a:pt x="14166" y="3214"/>
                  </a:lnTo>
                  <a:lnTo>
                    <a:pt x="0" y="3214"/>
                  </a:lnTo>
                  <a:lnTo>
                    <a:pt x="0" y="102886"/>
                  </a:lnTo>
                  <a:lnTo>
                    <a:pt x="15488" y="102886"/>
                  </a:lnTo>
                  <a:lnTo>
                    <a:pt x="15488" y="45024"/>
                  </a:lnTo>
                  <a:lnTo>
                    <a:pt x="17038" y="34640"/>
                  </a:lnTo>
                  <a:lnTo>
                    <a:pt x="21509" y="25919"/>
                  </a:lnTo>
                  <a:lnTo>
                    <a:pt x="28637" y="19915"/>
                  </a:lnTo>
                  <a:lnTo>
                    <a:pt x="38155" y="17679"/>
                  </a:lnTo>
                  <a:lnTo>
                    <a:pt x="43822" y="17679"/>
                  </a:lnTo>
                  <a:lnTo>
                    <a:pt x="43822" y="1607"/>
                  </a:lnTo>
                  <a:lnTo>
                    <a:pt x="4250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80983" y="4648953"/>
              <a:ext cx="127500" cy="1382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33983" y="4648953"/>
              <a:ext cx="317334" cy="1398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19124" y="5208474"/>
              <a:ext cx="738505" cy="833119"/>
            </a:xfrm>
            <a:custGeom>
              <a:avLst/>
              <a:gdLst/>
              <a:ahLst/>
              <a:cxnLst/>
              <a:rect l="l" t="t" r="r" b="b"/>
              <a:pathLst>
                <a:path w="738504" h="833120">
                  <a:moveTo>
                    <a:pt x="738180" y="832841"/>
                  </a:moveTo>
                  <a:lnTo>
                    <a:pt x="738180" y="832841"/>
                  </a:lnTo>
                  <a:lnTo>
                    <a:pt x="385334" y="832841"/>
                  </a:lnTo>
                </a:path>
                <a:path w="738504" h="833120">
                  <a:moveTo>
                    <a:pt x="0" y="0"/>
                  </a:moveTo>
                  <a:lnTo>
                    <a:pt x="0" y="0"/>
                  </a:lnTo>
                  <a:lnTo>
                    <a:pt x="0" y="565949"/>
                  </a:lnTo>
                </a:path>
              </a:pathLst>
            </a:custGeom>
            <a:ln w="19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08304" y="5965753"/>
              <a:ext cx="161500" cy="1398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89638" y="5965753"/>
              <a:ext cx="259345" cy="1398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09806" y="5965753"/>
              <a:ext cx="127500" cy="1382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62806" y="5965753"/>
              <a:ext cx="316012" cy="1398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97780" y="5975396"/>
              <a:ext cx="73666" cy="1366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63534" y="5774424"/>
              <a:ext cx="463550" cy="525780"/>
            </a:xfrm>
            <a:custGeom>
              <a:avLst/>
              <a:gdLst/>
              <a:ahLst/>
              <a:cxnLst/>
              <a:rect l="l" t="t" r="r" b="b"/>
              <a:pathLst>
                <a:path w="463550" h="525779">
                  <a:moveTo>
                    <a:pt x="232371" y="0"/>
                  </a:moveTo>
                  <a:lnTo>
                    <a:pt x="185368" y="5329"/>
                  </a:lnTo>
                  <a:lnTo>
                    <a:pt x="141668" y="20625"/>
                  </a:lnTo>
                  <a:lnTo>
                    <a:pt x="102186" y="44852"/>
                  </a:lnTo>
                  <a:lnTo>
                    <a:pt x="67834" y="76974"/>
                  </a:lnTo>
                  <a:lnTo>
                    <a:pt x="39527" y="115954"/>
                  </a:lnTo>
                  <a:lnTo>
                    <a:pt x="18176" y="160755"/>
                  </a:lnTo>
                  <a:lnTo>
                    <a:pt x="4696" y="210341"/>
                  </a:lnTo>
                  <a:lnTo>
                    <a:pt x="0" y="263677"/>
                  </a:lnTo>
                  <a:lnTo>
                    <a:pt x="4696" y="316484"/>
                  </a:lnTo>
                  <a:lnTo>
                    <a:pt x="18176" y="365673"/>
                  </a:lnTo>
                  <a:lnTo>
                    <a:pt x="39527" y="410189"/>
                  </a:lnTo>
                  <a:lnTo>
                    <a:pt x="67834" y="448978"/>
                  </a:lnTo>
                  <a:lnTo>
                    <a:pt x="102186" y="480983"/>
                  </a:lnTo>
                  <a:lnTo>
                    <a:pt x="141668" y="505150"/>
                  </a:lnTo>
                  <a:lnTo>
                    <a:pt x="185368" y="520424"/>
                  </a:lnTo>
                  <a:lnTo>
                    <a:pt x="232371" y="525750"/>
                  </a:lnTo>
                  <a:lnTo>
                    <a:pt x="278909" y="520424"/>
                  </a:lnTo>
                  <a:lnTo>
                    <a:pt x="322249" y="505150"/>
                  </a:lnTo>
                  <a:lnTo>
                    <a:pt x="361464" y="480983"/>
                  </a:lnTo>
                  <a:lnTo>
                    <a:pt x="395629" y="448978"/>
                  </a:lnTo>
                  <a:lnTo>
                    <a:pt x="423815" y="410189"/>
                  </a:lnTo>
                  <a:lnTo>
                    <a:pt x="445095" y="365673"/>
                  </a:lnTo>
                  <a:lnTo>
                    <a:pt x="458543" y="316484"/>
                  </a:lnTo>
                  <a:lnTo>
                    <a:pt x="463232" y="263677"/>
                  </a:lnTo>
                  <a:lnTo>
                    <a:pt x="458543" y="210341"/>
                  </a:lnTo>
                  <a:lnTo>
                    <a:pt x="445095" y="160755"/>
                  </a:lnTo>
                  <a:lnTo>
                    <a:pt x="423814" y="115954"/>
                  </a:lnTo>
                  <a:lnTo>
                    <a:pt x="395628" y="76974"/>
                  </a:lnTo>
                  <a:lnTo>
                    <a:pt x="361464" y="44852"/>
                  </a:lnTo>
                  <a:lnTo>
                    <a:pt x="322248" y="20625"/>
                  </a:lnTo>
                  <a:lnTo>
                    <a:pt x="278908" y="5329"/>
                  </a:lnTo>
                  <a:lnTo>
                    <a:pt x="232371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63534" y="5774424"/>
              <a:ext cx="463550" cy="525780"/>
            </a:xfrm>
            <a:custGeom>
              <a:avLst/>
              <a:gdLst/>
              <a:ahLst/>
              <a:cxnLst/>
              <a:rect l="l" t="t" r="r" b="b"/>
              <a:pathLst>
                <a:path w="463550" h="525779">
                  <a:moveTo>
                    <a:pt x="463232" y="263677"/>
                  </a:moveTo>
                  <a:lnTo>
                    <a:pt x="458543" y="316484"/>
                  </a:lnTo>
                  <a:lnTo>
                    <a:pt x="445095" y="365673"/>
                  </a:lnTo>
                  <a:lnTo>
                    <a:pt x="423815" y="410189"/>
                  </a:lnTo>
                  <a:lnTo>
                    <a:pt x="395629" y="448978"/>
                  </a:lnTo>
                  <a:lnTo>
                    <a:pt x="361464" y="480983"/>
                  </a:lnTo>
                  <a:lnTo>
                    <a:pt x="322249" y="505150"/>
                  </a:lnTo>
                  <a:lnTo>
                    <a:pt x="278909" y="520424"/>
                  </a:lnTo>
                  <a:lnTo>
                    <a:pt x="232371" y="525750"/>
                  </a:lnTo>
                  <a:lnTo>
                    <a:pt x="185368" y="520424"/>
                  </a:lnTo>
                  <a:lnTo>
                    <a:pt x="141668" y="505150"/>
                  </a:lnTo>
                  <a:lnTo>
                    <a:pt x="102186" y="480983"/>
                  </a:lnTo>
                  <a:lnTo>
                    <a:pt x="67834" y="448978"/>
                  </a:lnTo>
                  <a:lnTo>
                    <a:pt x="39527" y="410189"/>
                  </a:lnTo>
                  <a:lnTo>
                    <a:pt x="18176" y="365673"/>
                  </a:lnTo>
                  <a:lnTo>
                    <a:pt x="4696" y="316484"/>
                  </a:lnTo>
                  <a:lnTo>
                    <a:pt x="0" y="263677"/>
                  </a:lnTo>
                  <a:lnTo>
                    <a:pt x="4696" y="210341"/>
                  </a:lnTo>
                  <a:lnTo>
                    <a:pt x="18176" y="160755"/>
                  </a:lnTo>
                  <a:lnTo>
                    <a:pt x="39527" y="115954"/>
                  </a:lnTo>
                  <a:lnTo>
                    <a:pt x="67834" y="76974"/>
                  </a:lnTo>
                  <a:lnTo>
                    <a:pt x="102186" y="44852"/>
                  </a:lnTo>
                  <a:lnTo>
                    <a:pt x="141668" y="20625"/>
                  </a:lnTo>
                  <a:lnTo>
                    <a:pt x="185368" y="5329"/>
                  </a:lnTo>
                  <a:lnTo>
                    <a:pt x="232371" y="0"/>
                  </a:lnTo>
                  <a:lnTo>
                    <a:pt x="278908" y="5329"/>
                  </a:lnTo>
                  <a:lnTo>
                    <a:pt x="322248" y="20625"/>
                  </a:lnTo>
                  <a:lnTo>
                    <a:pt x="361464" y="44852"/>
                  </a:lnTo>
                  <a:lnTo>
                    <a:pt x="395628" y="76974"/>
                  </a:lnTo>
                  <a:lnTo>
                    <a:pt x="423814" y="115954"/>
                  </a:lnTo>
                  <a:lnTo>
                    <a:pt x="445095" y="160755"/>
                  </a:lnTo>
                  <a:lnTo>
                    <a:pt x="458543" y="210341"/>
                  </a:lnTo>
                  <a:lnTo>
                    <a:pt x="463232" y="263677"/>
                  </a:lnTo>
                  <a:close/>
                </a:path>
              </a:pathLst>
            </a:custGeom>
            <a:ln w="900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94489" y="5208474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0"/>
                  </a:moveTo>
                  <a:lnTo>
                    <a:pt x="0" y="0"/>
                  </a:lnTo>
                  <a:lnTo>
                    <a:pt x="0" y="565949"/>
                  </a:lnTo>
                </a:path>
              </a:pathLst>
            </a:custGeom>
            <a:ln w="1842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64720" y="5968967"/>
              <a:ext cx="72212" cy="13666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38937" y="5774424"/>
              <a:ext cx="463550" cy="525780"/>
            </a:xfrm>
            <a:custGeom>
              <a:avLst/>
              <a:gdLst/>
              <a:ahLst/>
              <a:cxnLst/>
              <a:rect l="l" t="t" r="r" b="b"/>
              <a:pathLst>
                <a:path w="463550" h="525779">
                  <a:moveTo>
                    <a:pt x="230936" y="0"/>
                  </a:moveTo>
                  <a:lnTo>
                    <a:pt x="184401" y="5329"/>
                  </a:lnTo>
                  <a:lnTo>
                    <a:pt x="141055" y="20625"/>
                  </a:lnTo>
                  <a:lnTo>
                    <a:pt x="101827" y="44852"/>
                  </a:lnTo>
                  <a:lnTo>
                    <a:pt x="67648" y="76974"/>
                  </a:lnTo>
                  <a:lnTo>
                    <a:pt x="39446" y="115954"/>
                  </a:lnTo>
                  <a:lnTo>
                    <a:pt x="18151" y="160755"/>
                  </a:lnTo>
                  <a:lnTo>
                    <a:pt x="4692" y="210341"/>
                  </a:lnTo>
                  <a:lnTo>
                    <a:pt x="0" y="263677"/>
                  </a:lnTo>
                  <a:lnTo>
                    <a:pt x="4692" y="316484"/>
                  </a:lnTo>
                  <a:lnTo>
                    <a:pt x="18151" y="365673"/>
                  </a:lnTo>
                  <a:lnTo>
                    <a:pt x="39446" y="410189"/>
                  </a:lnTo>
                  <a:lnTo>
                    <a:pt x="67648" y="448978"/>
                  </a:lnTo>
                  <a:lnTo>
                    <a:pt x="101827" y="480983"/>
                  </a:lnTo>
                  <a:lnTo>
                    <a:pt x="141055" y="505150"/>
                  </a:lnTo>
                  <a:lnTo>
                    <a:pt x="184401" y="520424"/>
                  </a:lnTo>
                  <a:lnTo>
                    <a:pt x="230936" y="525750"/>
                  </a:lnTo>
                  <a:lnTo>
                    <a:pt x="277939" y="520424"/>
                  </a:lnTo>
                  <a:lnTo>
                    <a:pt x="321639" y="505150"/>
                  </a:lnTo>
                  <a:lnTo>
                    <a:pt x="361121" y="480983"/>
                  </a:lnTo>
                  <a:lnTo>
                    <a:pt x="395473" y="448978"/>
                  </a:lnTo>
                  <a:lnTo>
                    <a:pt x="423781" y="410189"/>
                  </a:lnTo>
                  <a:lnTo>
                    <a:pt x="445131" y="365673"/>
                  </a:lnTo>
                  <a:lnTo>
                    <a:pt x="458611" y="316484"/>
                  </a:lnTo>
                  <a:lnTo>
                    <a:pt x="463308" y="263677"/>
                  </a:lnTo>
                  <a:lnTo>
                    <a:pt x="458611" y="210341"/>
                  </a:lnTo>
                  <a:lnTo>
                    <a:pt x="445131" y="160755"/>
                  </a:lnTo>
                  <a:lnTo>
                    <a:pt x="423780" y="115954"/>
                  </a:lnTo>
                  <a:lnTo>
                    <a:pt x="395473" y="76974"/>
                  </a:lnTo>
                  <a:lnTo>
                    <a:pt x="361121" y="44852"/>
                  </a:lnTo>
                  <a:lnTo>
                    <a:pt x="321639" y="20625"/>
                  </a:lnTo>
                  <a:lnTo>
                    <a:pt x="277939" y="5329"/>
                  </a:lnTo>
                  <a:lnTo>
                    <a:pt x="230936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38937" y="5774424"/>
              <a:ext cx="463550" cy="525780"/>
            </a:xfrm>
            <a:custGeom>
              <a:avLst/>
              <a:gdLst/>
              <a:ahLst/>
              <a:cxnLst/>
              <a:rect l="l" t="t" r="r" b="b"/>
              <a:pathLst>
                <a:path w="463550" h="525779">
                  <a:moveTo>
                    <a:pt x="463308" y="263677"/>
                  </a:moveTo>
                  <a:lnTo>
                    <a:pt x="458611" y="316484"/>
                  </a:lnTo>
                  <a:lnTo>
                    <a:pt x="445131" y="365673"/>
                  </a:lnTo>
                  <a:lnTo>
                    <a:pt x="423781" y="410189"/>
                  </a:lnTo>
                  <a:lnTo>
                    <a:pt x="395473" y="448978"/>
                  </a:lnTo>
                  <a:lnTo>
                    <a:pt x="361121" y="480983"/>
                  </a:lnTo>
                  <a:lnTo>
                    <a:pt x="321639" y="505150"/>
                  </a:lnTo>
                  <a:lnTo>
                    <a:pt x="277939" y="520424"/>
                  </a:lnTo>
                  <a:lnTo>
                    <a:pt x="230936" y="525750"/>
                  </a:lnTo>
                  <a:lnTo>
                    <a:pt x="184401" y="520424"/>
                  </a:lnTo>
                  <a:lnTo>
                    <a:pt x="141055" y="505150"/>
                  </a:lnTo>
                  <a:lnTo>
                    <a:pt x="101827" y="480983"/>
                  </a:lnTo>
                  <a:lnTo>
                    <a:pt x="67648" y="448978"/>
                  </a:lnTo>
                  <a:lnTo>
                    <a:pt x="39446" y="410189"/>
                  </a:lnTo>
                  <a:lnTo>
                    <a:pt x="18151" y="365673"/>
                  </a:lnTo>
                  <a:lnTo>
                    <a:pt x="4692" y="316484"/>
                  </a:lnTo>
                  <a:lnTo>
                    <a:pt x="0" y="263677"/>
                  </a:lnTo>
                  <a:lnTo>
                    <a:pt x="4692" y="210341"/>
                  </a:lnTo>
                  <a:lnTo>
                    <a:pt x="18151" y="160755"/>
                  </a:lnTo>
                  <a:lnTo>
                    <a:pt x="39446" y="115954"/>
                  </a:lnTo>
                  <a:lnTo>
                    <a:pt x="67648" y="76974"/>
                  </a:lnTo>
                  <a:lnTo>
                    <a:pt x="101827" y="44852"/>
                  </a:lnTo>
                  <a:lnTo>
                    <a:pt x="141055" y="20625"/>
                  </a:lnTo>
                  <a:lnTo>
                    <a:pt x="184401" y="5329"/>
                  </a:lnTo>
                  <a:lnTo>
                    <a:pt x="230936" y="0"/>
                  </a:lnTo>
                  <a:lnTo>
                    <a:pt x="277939" y="5329"/>
                  </a:lnTo>
                  <a:lnTo>
                    <a:pt x="321639" y="20625"/>
                  </a:lnTo>
                  <a:lnTo>
                    <a:pt x="361121" y="44852"/>
                  </a:lnTo>
                  <a:lnTo>
                    <a:pt x="395473" y="76974"/>
                  </a:lnTo>
                  <a:lnTo>
                    <a:pt x="423780" y="115954"/>
                  </a:lnTo>
                  <a:lnTo>
                    <a:pt x="445131" y="160755"/>
                  </a:lnTo>
                  <a:lnTo>
                    <a:pt x="458611" y="210341"/>
                  </a:lnTo>
                  <a:lnTo>
                    <a:pt x="463308" y="263677"/>
                  </a:lnTo>
                  <a:close/>
                </a:path>
              </a:pathLst>
            </a:custGeom>
            <a:ln w="900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69873" y="5208474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0"/>
                  </a:moveTo>
                  <a:lnTo>
                    <a:pt x="0" y="0"/>
                  </a:lnTo>
                  <a:lnTo>
                    <a:pt x="0" y="565949"/>
                  </a:lnTo>
                </a:path>
              </a:pathLst>
            </a:custGeom>
            <a:ln w="1842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38707" y="5968967"/>
              <a:ext cx="73666" cy="13666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14322" y="5774424"/>
              <a:ext cx="463550" cy="525780"/>
            </a:xfrm>
            <a:custGeom>
              <a:avLst/>
              <a:gdLst/>
              <a:ahLst/>
              <a:cxnLst/>
              <a:rect l="l" t="t" r="r" b="b"/>
              <a:pathLst>
                <a:path w="463550" h="525779">
                  <a:moveTo>
                    <a:pt x="230954" y="0"/>
                  </a:moveTo>
                  <a:lnTo>
                    <a:pt x="184417" y="5329"/>
                  </a:lnTo>
                  <a:lnTo>
                    <a:pt x="141068" y="20625"/>
                  </a:lnTo>
                  <a:lnTo>
                    <a:pt x="101837" y="44852"/>
                  </a:lnTo>
                  <a:lnTo>
                    <a:pt x="67655" y="76974"/>
                  </a:lnTo>
                  <a:lnTo>
                    <a:pt x="39450" y="115954"/>
                  </a:lnTo>
                  <a:lnTo>
                    <a:pt x="18153" y="160755"/>
                  </a:lnTo>
                  <a:lnTo>
                    <a:pt x="4693" y="210341"/>
                  </a:lnTo>
                  <a:lnTo>
                    <a:pt x="0" y="263677"/>
                  </a:lnTo>
                  <a:lnTo>
                    <a:pt x="4693" y="316484"/>
                  </a:lnTo>
                  <a:lnTo>
                    <a:pt x="18153" y="365673"/>
                  </a:lnTo>
                  <a:lnTo>
                    <a:pt x="39450" y="410189"/>
                  </a:lnTo>
                  <a:lnTo>
                    <a:pt x="67655" y="448978"/>
                  </a:lnTo>
                  <a:lnTo>
                    <a:pt x="101837" y="480983"/>
                  </a:lnTo>
                  <a:lnTo>
                    <a:pt x="141068" y="505150"/>
                  </a:lnTo>
                  <a:lnTo>
                    <a:pt x="184417" y="520424"/>
                  </a:lnTo>
                  <a:lnTo>
                    <a:pt x="230954" y="525750"/>
                  </a:lnTo>
                  <a:lnTo>
                    <a:pt x="277545" y="520424"/>
                  </a:lnTo>
                  <a:lnTo>
                    <a:pt x="321049" y="505150"/>
                  </a:lnTo>
                  <a:lnTo>
                    <a:pt x="360503" y="480983"/>
                  </a:lnTo>
                  <a:lnTo>
                    <a:pt x="394943" y="448978"/>
                  </a:lnTo>
                  <a:lnTo>
                    <a:pt x="423407" y="410189"/>
                  </a:lnTo>
                  <a:lnTo>
                    <a:pt x="444932" y="365673"/>
                  </a:lnTo>
                  <a:lnTo>
                    <a:pt x="458553" y="316484"/>
                  </a:lnTo>
                  <a:lnTo>
                    <a:pt x="463307" y="263677"/>
                  </a:lnTo>
                  <a:lnTo>
                    <a:pt x="458553" y="210341"/>
                  </a:lnTo>
                  <a:lnTo>
                    <a:pt x="444932" y="160755"/>
                  </a:lnTo>
                  <a:lnTo>
                    <a:pt x="423407" y="115954"/>
                  </a:lnTo>
                  <a:lnTo>
                    <a:pt x="394943" y="76974"/>
                  </a:lnTo>
                  <a:lnTo>
                    <a:pt x="360502" y="44852"/>
                  </a:lnTo>
                  <a:lnTo>
                    <a:pt x="321048" y="20625"/>
                  </a:lnTo>
                  <a:lnTo>
                    <a:pt x="277544" y="5329"/>
                  </a:lnTo>
                  <a:lnTo>
                    <a:pt x="230954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14322" y="5774424"/>
              <a:ext cx="463550" cy="525780"/>
            </a:xfrm>
            <a:custGeom>
              <a:avLst/>
              <a:gdLst/>
              <a:ahLst/>
              <a:cxnLst/>
              <a:rect l="l" t="t" r="r" b="b"/>
              <a:pathLst>
                <a:path w="463550" h="525779">
                  <a:moveTo>
                    <a:pt x="463307" y="263677"/>
                  </a:moveTo>
                  <a:lnTo>
                    <a:pt x="458553" y="316484"/>
                  </a:lnTo>
                  <a:lnTo>
                    <a:pt x="444932" y="365673"/>
                  </a:lnTo>
                  <a:lnTo>
                    <a:pt x="423407" y="410189"/>
                  </a:lnTo>
                  <a:lnTo>
                    <a:pt x="394943" y="448978"/>
                  </a:lnTo>
                  <a:lnTo>
                    <a:pt x="360503" y="480983"/>
                  </a:lnTo>
                  <a:lnTo>
                    <a:pt x="321049" y="505150"/>
                  </a:lnTo>
                  <a:lnTo>
                    <a:pt x="277545" y="520424"/>
                  </a:lnTo>
                  <a:lnTo>
                    <a:pt x="230954" y="525750"/>
                  </a:lnTo>
                  <a:lnTo>
                    <a:pt x="184417" y="520424"/>
                  </a:lnTo>
                  <a:lnTo>
                    <a:pt x="141068" y="505150"/>
                  </a:lnTo>
                  <a:lnTo>
                    <a:pt x="101837" y="480983"/>
                  </a:lnTo>
                  <a:lnTo>
                    <a:pt x="67655" y="448978"/>
                  </a:lnTo>
                  <a:lnTo>
                    <a:pt x="39450" y="410189"/>
                  </a:lnTo>
                  <a:lnTo>
                    <a:pt x="18153" y="365673"/>
                  </a:lnTo>
                  <a:lnTo>
                    <a:pt x="4693" y="316484"/>
                  </a:lnTo>
                  <a:lnTo>
                    <a:pt x="0" y="263677"/>
                  </a:lnTo>
                  <a:lnTo>
                    <a:pt x="4693" y="210341"/>
                  </a:lnTo>
                  <a:lnTo>
                    <a:pt x="18153" y="160755"/>
                  </a:lnTo>
                  <a:lnTo>
                    <a:pt x="39450" y="115954"/>
                  </a:lnTo>
                  <a:lnTo>
                    <a:pt x="67655" y="76974"/>
                  </a:lnTo>
                  <a:lnTo>
                    <a:pt x="101837" y="44852"/>
                  </a:lnTo>
                  <a:lnTo>
                    <a:pt x="141068" y="20625"/>
                  </a:lnTo>
                  <a:lnTo>
                    <a:pt x="184417" y="5329"/>
                  </a:lnTo>
                  <a:lnTo>
                    <a:pt x="230954" y="0"/>
                  </a:lnTo>
                  <a:lnTo>
                    <a:pt x="277544" y="5329"/>
                  </a:lnTo>
                  <a:lnTo>
                    <a:pt x="321048" y="20625"/>
                  </a:lnTo>
                  <a:lnTo>
                    <a:pt x="360502" y="44852"/>
                  </a:lnTo>
                  <a:lnTo>
                    <a:pt x="394943" y="76974"/>
                  </a:lnTo>
                  <a:lnTo>
                    <a:pt x="423407" y="115954"/>
                  </a:lnTo>
                  <a:lnTo>
                    <a:pt x="444932" y="160755"/>
                  </a:lnTo>
                  <a:lnTo>
                    <a:pt x="458553" y="210341"/>
                  </a:lnTo>
                  <a:lnTo>
                    <a:pt x="463307" y="263677"/>
                  </a:lnTo>
                  <a:close/>
                </a:path>
              </a:pathLst>
            </a:custGeom>
            <a:ln w="900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45276" y="5208474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0"/>
                  </a:moveTo>
                  <a:lnTo>
                    <a:pt x="0" y="0"/>
                  </a:lnTo>
                  <a:lnTo>
                    <a:pt x="0" y="565949"/>
                  </a:lnTo>
                </a:path>
              </a:pathLst>
            </a:custGeom>
            <a:ln w="1842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14091" y="5968967"/>
              <a:ext cx="73685" cy="13666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73203" y="4399913"/>
              <a:ext cx="134840" cy="7315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03932" y="4399848"/>
              <a:ext cx="135296" cy="73152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30852" y="4399913"/>
              <a:ext cx="134791" cy="73152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556979" y="4399913"/>
              <a:ext cx="135245" cy="73152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947785" y="4693983"/>
              <a:ext cx="88265" cy="1389380"/>
            </a:xfrm>
            <a:custGeom>
              <a:avLst/>
              <a:gdLst/>
              <a:ahLst/>
              <a:cxnLst/>
              <a:rect l="l" t="t" r="r" b="b"/>
              <a:pathLst>
                <a:path w="88265" h="1389379">
                  <a:moveTo>
                    <a:pt x="86512" y="0"/>
                  </a:moveTo>
                  <a:lnTo>
                    <a:pt x="0" y="41808"/>
                  </a:lnTo>
                  <a:lnTo>
                    <a:pt x="86512" y="83604"/>
                  </a:lnTo>
                  <a:lnTo>
                    <a:pt x="70827" y="41808"/>
                  </a:lnTo>
                  <a:lnTo>
                    <a:pt x="86512" y="0"/>
                  </a:lnTo>
                  <a:close/>
                </a:path>
                <a:path w="88265" h="1389379">
                  <a:moveTo>
                    <a:pt x="87833" y="1305534"/>
                  </a:moveTo>
                  <a:lnTo>
                    <a:pt x="1511" y="1347343"/>
                  </a:lnTo>
                  <a:lnTo>
                    <a:pt x="87833" y="1389151"/>
                  </a:lnTo>
                  <a:lnTo>
                    <a:pt x="72351" y="1347343"/>
                  </a:lnTo>
                  <a:lnTo>
                    <a:pt x="87833" y="130553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9" y="530351"/>
            <a:ext cx="7615427" cy="5664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8733"/>
            <a:ext cx="10278745" cy="2756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81025" indent="-228600">
              <a:lnSpc>
                <a:spcPts val="3020"/>
              </a:lnSpc>
              <a:spcBef>
                <a:spcPts val="4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Gothic Uralic"/>
                <a:cs typeface="Gothic Uralic"/>
              </a:rPr>
              <a:t>Allows many user </a:t>
            </a:r>
            <a:r>
              <a:rPr sz="2800" spc="-10" dirty="0">
                <a:latin typeface="Gothic Uralic"/>
                <a:cs typeface="Gothic Uralic"/>
              </a:rPr>
              <a:t>level </a:t>
            </a:r>
            <a:r>
              <a:rPr sz="2800" spc="-5" dirty="0">
                <a:latin typeface="Gothic Uralic"/>
                <a:cs typeface="Gothic Uralic"/>
              </a:rPr>
              <a:t>threads to be mapped to many  kernel</a:t>
            </a:r>
            <a:r>
              <a:rPr sz="2800" spc="2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threads</a:t>
            </a:r>
            <a:endParaRPr sz="2800">
              <a:latin typeface="Gothic Uralic"/>
              <a:cs typeface="Gothic Uralic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  <a:tab pos="2181225" algn="l"/>
              </a:tabLst>
            </a:pPr>
            <a:r>
              <a:rPr sz="2800" spc="-5" dirty="0">
                <a:latin typeface="Gothic Uralic"/>
                <a:cs typeface="Gothic Uralic"/>
              </a:rPr>
              <a:t>Allows</a:t>
            </a:r>
            <a:r>
              <a:rPr sz="2800" spc="3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the	operating </a:t>
            </a:r>
            <a:r>
              <a:rPr sz="2800" spc="-10" dirty="0">
                <a:latin typeface="Gothic Uralic"/>
                <a:cs typeface="Gothic Uralic"/>
              </a:rPr>
              <a:t>system </a:t>
            </a:r>
            <a:r>
              <a:rPr sz="2800" spc="-5" dirty="0">
                <a:latin typeface="Gothic Uralic"/>
                <a:cs typeface="Gothic Uralic"/>
              </a:rPr>
              <a:t>to create a sufficient number  of kernel</a:t>
            </a:r>
            <a:r>
              <a:rPr sz="2800" spc="2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threads</a:t>
            </a:r>
            <a:endParaRPr sz="28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Gothic Uralic"/>
                <a:cs typeface="Gothic Uralic"/>
              </a:rPr>
              <a:t>Solaris </a:t>
            </a:r>
            <a:r>
              <a:rPr sz="2800" dirty="0">
                <a:latin typeface="Gothic Uralic"/>
                <a:cs typeface="Gothic Uralic"/>
              </a:rPr>
              <a:t>prior </a:t>
            </a:r>
            <a:r>
              <a:rPr sz="2800" spc="-5" dirty="0">
                <a:latin typeface="Gothic Uralic"/>
                <a:cs typeface="Gothic Uralic"/>
              </a:rPr>
              <a:t>to version</a:t>
            </a:r>
            <a:r>
              <a:rPr sz="2800" spc="1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9</a:t>
            </a:r>
            <a:endParaRPr sz="28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  <a:tab pos="1978660" algn="l"/>
              </a:tabLst>
            </a:pPr>
            <a:r>
              <a:rPr sz="2800" spc="-10" dirty="0">
                <a:latin typeface="Gothic Uralic"/>
                <a:cs typeface="Gothic Uralic"/>
              </a:rPr>
              <a:t>Windows	</a:t>
            </a:r>
            <a:r>
              <a:rPr sz="2800" dirty="0">
                <a:latin typeface="Gothic Uralic"/>
                <a:cs typeface="Gothic Uralic"/>
              </a:rPr>
              <a:t>with </a:t>
            </a:r>
            <a:r>
              <a:rPr sz="2800" spc="-5" dirty="0">
                <a:latin typeface="Gothic Uralic"/>
                <a:cs typeface="Gothic Uralic"/>
              </a:rPr>
              <a:t>the </a:t>
            </a:r>
            <a:r>
              <a:rPr sz="2800" i="1" spc="-5" dirty="0">
                <a:latin typeface="TeXGyreAdventor"/>
                <a:cs typeface="TeXGyreAdventor"/>
              </a:rPr>
              <a:t>ThreadFiber</a:t>
            </a:r>
            <a:r>
              <a:rPr sz="2800" i="1" spc="15" dirty="0">
                <a:latin typeface="TeXGyreAdventor"/>
                <a:cs typeface="TeXGyreAdventor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package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5963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Many-to-Many</a:t>
            </a:r>
            <a:r>
              <a:rPr spc="-95" dirty="0"/>
              <a:t> </a:t>
            </a:r>
            <a:r>
              <a:rPr dirty="0"/>
              <a:t>Model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632832" y="3277523"/>
            <a:ext cx="3157220" cy="3034030"/>
            <a:chOff x="8632832" y="3277523"/>
            <a:chExt cx="3157220" cy="3034030"/>
          </a:xfrm>
        </p:grpSpPr>
        <p:sp>
          <p:nvSpPr>
            <p:cNvPr id="5" name="object 5"/>
            <p:cNvSpPr/>
            <p:nvPr/>
          </p:nvSpPr>
          <p:spPr>
            <a:xfrm>
              <a:off x="10860437" y="3903318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90">
                  <a:moveTo>
                    <a:pt x="262846" y="0"/>
                  </a:moveTo>
                  <a:lnTo>
                    <a:pt x="262846" y="0"/>
                  </a:lnTo>
                  <a:lnTo>
                    <a:pt x="0" y="0"/>
                  </a:lnTo>
                </a:path>
              </a:pathLst>
            </a:custGeom>
            <a:ln w="1545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65474" y="3866404"/>
              <a:ext cx="237391" cy="785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40838" y="3840263"/>
              <a:ext cx="349196" cy="1047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03165" y="5425927"/>
              <a:ext cx="1412293" cy="8850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32336" y="6116303"/>
              <a:ext cx="264160" cy="0"/>
            </a:xfrm>
            <a:custGeom>
              <a:avLst/>
              <a:gdLst/>
              <a:ahLst/>
              <a:cxnLst/>
              <a:rect l="l" t="t" r="r" b="b"/>
              <a:pathLst>
                <a:path w="264159">
                  <a:moveTo>
                    <a:pt x="263831" y="0"/>
                  </a:moveTo>
                  <a:lnTo>
                    <a:pt x="263831" y="0"/>
                  </a:lnTo>
                  <a:lnTo>
                    <a:pt x="0" y="0"/>
                  </a:lnTo>
                </a:path>
              </a:pathLst>
            </a:custGeom>
            <a:ln w="1545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36248" y="6065209"/>
              <a:ext cx="327116" cy="1033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09775" y="6065209"/>
              <a:ext cx="349196" cy="10339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01578" y="4231269"/>
              <a:ext cx="2044064" cy="1241425"/>
            </a:xfrm>
            <a:custGeom>
              <a:avLst/>
              <a:gdLst/>
              <a:ahLst/>
              <a:cxnLst/>
              <a:rect l="l" t="t" r="r" b="b"/>
              <a:pathLst>
                <a:path w="2044065" h="1241425">
                  <a:moveTo>
                    <a:pt x="2043960" y="0"/>
                  </a:moveTo>
                  <a:lnTo>
                    <a:pt x="1021418" y="1240872"/>
                  </a:lnTo>
                  <a:lnTo>
                    <a:pt x="0" y="0"/>
                  </a:lnTo>
                </a:path>
              </a:pathLst>
            </a:custGeom>
            <a:ln w="1498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65158" y="3277523"/>
              <a:ext cx="921074" cy="22016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32832" y="3657755"/>
              <a:ext cx="99651" cy="5486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04473" y="3657914"/>
              <a:ext cx="180294" cy="5486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92255" y="6085409"/>
              <a:ext cx="64769" cy="62230"/>
            </a:xfrm>
            <a:custGeom>
              <a:avLst/>
              <a:gdLst/>
              <a:ahLst/>
              <a:cxnLst/>
              <a:rect l="l" t="t" r="r" b="b"/>
              <a:pathLst>
                <a:path w="64770" h="62229">
                  <a:moveTo>
                    <a:pt x="64270" y="0"/>
                  </a:moveTo>
                  <a:lnTo>
                    <a:pt x="0" y="30893"/>
                  </a:lnTo>
                  <a:lnTo>
                    <a:pt x="64270" y="61803"/>
                  </a:lnTo>
                  <a:lnTo>
                    <a:pt x="52738" y="30893"/>
                  </a:lnTo>
                  <a:lnTo>
                    <a:pt x="6427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8733"/>
            <a:ext cx="9725025" cy="310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0"/>
              </a:lnSpc>
              <a:spcBef>
                <a:spcPts val="9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dirty="0">
                <a:latin typeface="Gothic Uralic"/>
                <a:cs typeface="Gothic Uralic"/>
              </a:rPr>
              <a:t>Similar </a:t>
            </a:r>
            <a:r>
              <a:rPr sz="2800" spc="-5" dirty="0">
                <a:latin typeface="Gothic Uralic"/>
                <a:cs typeface="Gothic Uralic"/>
              </a:rPr>
              <a:t>to </a:t>
            </a:r>
            <a:r>
              <a:rPr sz="2800" spc="-10" dirty="0">
                <a:latin typeface="Gothic Uralic"/>
                <a:cs typeface="Gothic Uralic"/>
              </a:rPr>
              <a:t>M:M, </a:t>
            </a:r>
            <a:r>
              <a:rPr sz="2800" spc="-5" dirty="0">
                <a:latin typeface="Gothic Uralic"/>
                <a:cs typeface="Gothic Uralic"/>
              </a:rPr>
              <a:t>except that </a:t>
            </a:r>
            <a:r>
              <a:rPr sz="2800" dirty="0">
                <a:latin typeface="Gothic Uralic"/>
                <a:cs typeface="Gothic Uralic"/>
              </a:rPr>
              <a:t>it </a:t>
            </a:r>
            <a:r>
              <a:rPr sz="2800" spc="-5" dirty="0">
                <a:latin typeface="Gothic Uralic"/>
                <a:cs typeface="Gothic Uralic"/>
              </a:rPr>
              <a:t>allows a user thread to</a:t>
            </a:r>
            <a:r>
              <a:rPr sz="2800" spc="17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be</a:t>
            </a:r>
            <a:endParaRPr sz="2800">
              <a:latin typeface="Gothic Uralic"/>
              <a:cs typeface="Gothic Uralic"/>
            </a:endParaRPr>
          </a:p>
          <a:p>
            <a:pPr marL="241300">
              <a:lnSpc>
                <a:spcPts val="3190"/>
              </a:lnSpc>
            </a:pPr>
            <a:r>
              <a:rPr sz="2800" b="1" spc="-5" dirty="0">
                <a:latin typeface="Gothic Uralic"/>
                <a:cs typeface="Gothic Uralic"/>
              </a:rPr>
              <a:t>bound </a:t>
            </a:r>
            <a:r>
              <a:rPr sz="2800" spc="-5" dirty="0">
                <a:latin typeface="Gothic Uralic"/>
                <a:cs typeface="Gothic Uralic"/>
              </a:rPr>
              <a:t>to kernel</a:t>
            </a:r>
            <a:r>
              <a:rPr sz="2800" spc="1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thread</a:t>
            </a:r>
            <a:endParaRPr sz="28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Gothic Uralic"/>
                <a:cs typeface="Gothic Uralic"/>
              </a:rPr>
              <a:t>Examples</a:t>
            </a:r>
            <a:endParaRPr sz="2800">
              <a:latin typeface="Gothic Uralic"/>
              <a:cs typeface="Gothic Uralic"/>
            </a:endParaRPr>
          </a:p>
          <a:p>
            <a:pPr marL="698500" lvl="1" indent="-229235">
              <a:lnSpc>
                <a:spcPct val="100000"/>
              </a:lnSpc>
              <a:spcBef>
                <a:spcPts val="59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-10" dirty="0">
                <a:latin typeface="Gothic Uralic"/>
                <a:cs typeface="Gothic Uralic"/>
              </a:rPr>
              <a:t>IRIX</a:t>
            </a:r>
            <a:endParaRPr sz="2400">
              <a:latin typeface="Gothic Uralic"/>
              <a:cs typeface="Gothic Uralic"/>
            </a:endParaRPr>
          </a:p>
          <a:p>
            <a:pPr marL="698500" lvl="1" indent="-229235">
              <a:lnSpc>
                <a:spcPct val="100000"/>
              </a:lnSpc>
              <a:spcBef>
                <a:spcPts val="58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-15" dirty="0">
                <a:latin typeface="Gothic Uralic"/>
                <a:cs typeface="Gothic Uralic"/>
              </a:rPr>
              <a:t>HP-UX</a:t>
            </a:r>
            <a:endParaRPr sz="2400">
              <a:latin typeface="Gothic Uralic"/>
              <a:cs typeface="Gothic Uralic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-5" dirty="0">
                <a:latin typeface="Gothic Uralic"/>
                <a:cs typeface="Gothic Uralic"/>
              </a:rPr>
              <a:t>Tru64</a:t>
            </a:r>
            <a:r>
              <a:rPr sz="2400" spc="5" dirty="0">
                <a:latin typeface="Gothic Uralic"/>
                <a:cs typeface="Gothic Uralic"/>
              </a:rPr>
              <a:t> </a:t>
            </a:r>
            <a:r>
              <a:rPr sz="2400" spc="-15" dirty="0">
                <a:latin typeface="Gothic Uralic"/>
                <a:cs typeface="Gothic Uralic"/>
              </a:rPr>
              <a:t>UNIX</a:t>
            </a:r>
            <a:endParaRPr sz="2400">
              <a:latin typeface="Gothic Uralic"/>
              <a:cs typeface="Gothic Uralic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dirty="0">
                <a:latin typeface="Gothic Uralic"/>
                <a:cs typeface="Gothic Uralic"/>
              </a:rPr>
              <a:t>Solaris 8 </a:t>
            </a:r>
            <a:r>
              <a:rPr sz="2400" spc="-5" dirty="0">
                <a:latin typeface="Gothic Uralic"/>
                <a:cs typeface="Gothic Uralic"/>
              </a:rPr>
              <a:t>and</a:t>
            </a:r>
            <a:r>
              <a:rPr sz="2400" spc="-55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earlier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4476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Two-level</a:t>
            </a:r>
            <a:r>
              <a:rPr spc="-95" dirty="0"/>
              <a:t> </a:t>
            </a:r>
            <a:r>
              <a:rPr dirty="0"/>
              <a:t>Model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928511" y="3060570"/>
            <a:ext cx="3774440" cy="2856230"/>
            <a:chOff x="5928511" y="3060570"/>
            <a:chExt cx="3774440" cy="2856230"/>
          </a:xfrm>
        </p:grpSpPr>
        <p:sp>
          <p:nvSpPr>
            <p:cNvPr id="5" name="object 5"/>
            <p:cNvSpPr/>
            <p:nvPr/>
          </p:nvSpPr>
          <p:spPr>
            <a:xfrm>
              <a:off x="8425690" y="3679178"/>
              <a:ext cx="559435" cy="1829435"/>
            </a:xfrm>
            <a:custGeom>
              <a:avLst/>
              <a:gdLst/>
              <a:ahLst/>
              <a:cxnLst/>
              <a:rect l="l" t="t" r="r" b="b"/>
              <a:pathLst>
                <a:path w="559434" h="1829435">
                  <a:moveTo>
                    <a:pt x="558903" y="0"/>
                  </a:moveTo>
                  <a:lnTo>
                    <a:pt x="558903" y="0"/>
                  </a:lnTo>
                  <a:lnTo>
                    <a:pt x="305623" y="0"/>
                  </a:lnTo>
                </a:path>
                <a:path w="559434" h="1829435">
                  <a:moveTo>
                    <a:pt x="0" y="252109"/>
                  </a:moveTo>
                  <a:lnTo>
                    <a:pt x="0" y="252109"/>
                  </a:lnTo>
                  <a:lnTo>
                    <a:pt x="0" y="1829281"/>
                  </a:lnTo>
                </a:path>
              </a:pathLst>
            </a:custGeom>
            <a:ln w="13680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25070" y="3647962"/>
              <a:ext cx="222559" cy="735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83228" y="3624624"/>
              <a:ext cx="327378" cy="969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33291" y="5719259"/>
              <a:ext cx="251460" cy="0"/>
            </a:xfrm>
            <a:custGeom>
              <a:avLst/>
              <a:gdLst/>
              <a:ahLst/>
              <a:cxnLst/>
              <a:rect l="l" t="t" r="r" b="b"/>
              <a:pathLst>
                <a:path w="251459">
                  <a:moveTo>
                    <a:pt x="251302" y="0"/>
                  </a:moveTo>
                  <a:lnTo>
                    <a:pt x="251302" y="0"/>
                  </a:lnTo>
                  <a:lnTo>
                    <a:pt x="0" y="0"/>
                  </a:lnTo>
                </a:path>
              </a:pathLst>
            </a:custGeom>
            <a:ln w="14500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25071" y="5671305"/>
              <a:ext cx="307601" cy="970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76326" y="5071326"/>
              <a:ext cx="1322803" cy="8306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75259" y="5671305"/>
              <a:ext cx="327378" cy="970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92648" y="3951356"/>
              <a:ext cx="1917064" cy="1163955"/>
            </a:xfrm>
            <a:custGeom>
              <a:avLst/>
              <a:gdLst/>
              <a:ahLst/>
              <a:cxnLst/>
              <a:rect l="l" t="t" r="r" b="b"/>
              <a:pathLst>
                <a:path w="1917065" h="1163954">
                  <a:moveTo>
                    <a:pt x="1916857" y="0"/>
                  </a:moveTo>
                  <a:lnTo>
                    <a:pt x="958402" y="1163361"/>
                  </a:lnTo>
                  <a:lnTo>
                    <a:pt x="0" y="0"/>
                  </a:lnTo>
                </a:path>
              </a:pathLst>
            </a:custGeom>
            <a:ln w="14058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71005" y="3412398"/>
              <a:ext cx="94403" cy="5156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21450" y="3060570"/>
              <a:ext cx="863827" cy="20607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28511" y="3412398"/>
              <a:ext cx="93836" cy="5156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1784" y="3376722"/>
              <a:ext cx="94403" cy="5156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49673" y="5548610"/>
              <a:ext cx="323850" cy="365125"/>
            </a:xfrm>
            <a:custGeom>
              <a:avLst/>
              <a:gdLst/>
              <a:ahLst/>
              <a:cxnLst/>
              <a:rect l="l" t="t" r="r" b="b"/>
              <a:pathLst>
                <a:path w="323850" h="365125">
                  <a:moveTo>
                    <a:pt x="162172" y="0"/>
                  </a:moveTo>
                  <a:lnTo>
                    <a:pt x="118937" y="6579"/>
                  </a:lnTo>
                  <a:lnTo>
                    <a:pt x="80163" y="25118"/>
                  </a:lnTo>
                  <a:lnTo>
                    <a:pt x="47366" y="53820"/>
                  </a:lnTo>
                  <a:lnTo>
                    <a:pt x="22062" y="90887"/>
                  </a:lnTo>
                  <a:lnTo>
                    <a:pt x="5768" y="134522"/>
                  </a:lnTo>
                  <a:lnTo>
                    <a:pt x="0" y="182928"/>
                  </a:lnTo>
                  <a:lnTo>
                    <a:pt x="5768" y="231250"/>
                  </a:lnTo>
                  <a:lnTo>
                    <a:pt x="22062" y="274677"/>
                  </a:lnTo>
                  <a:lnTo>
                    <a:pt x="47366" y="311475"/>
                  </a:lnTo>
                  <a:lnTo>
                    <a:pt x="80163" y="339907"/>
                  </a:lnTo>
                  <a:lnTo>
                    <a:pt x="118937" y="358238"/>
                  </a:lnTo>
                  <a:lnTo>
                    <a:pt x="162172" y="364735"/>
                  </a:lnTo>
                  <a:lnTo>
                    <a:pt x="205064" y="358238"/>
                  </a:lnTo>
                  <a:lnTo>
                    <a:pt x="243591" y="339907"/>
                  </a:lnTo>
                  <a:lnTo>
                    <a:pt x="276221" y="311475"/>
                  </a:lnTo>
                  <a:lnTo>
                    <a:pt x="301423" y="274677"/>
                  </a:lnTo>
                  <a:lnTo>
                    <a:pt x="317667" y="231250"/>
                  </a:lnTo>
                  <a:lnTo>
                    <a:pt x="323422" y="182928"/>
                  </a:lnTo>
                  <a:lnTo>
                    <a:pt x="317667" y="134522"/>
                  </a:lnTo>
                  <a:lnTo>
                    <a:pt x="301423" y="90887"/>
                  </a:lnTo>
                  <a:lnTo>
                    <a:pt x="276221" y="53820"/>
                  </a:lnTo>
                  <a:lnTo>
                    <a:pt x="243591" y="25118"/>
                  </a:lnTo>
                  <a:lnTo>
                    <a:pt x="205064" y="6579"/>
                  </a:lnTo>
                  <a:lnTo>
                    <a:pt x="162172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49673" y="5548610"/>
              <a:ext cx="323850" cy="365125"/>
            </a:xfrm>
            <a:custGeom>
              <a:avLst/>
              <a:gdLst/>
              <a:ahLst/>
              <a:cxnLst/>
              <a:rect l="l" t="t" r="r" b="b"/>
              <a:pathLst>
                <a:path w="323850" h="365125">
                  <a:moveTo>
                    <a:pt x="323422" y="182928"/>
                  </a:moveTo>
                  <a:lnTo>
                    <a:pt x="317667" y="231250"/>
                  </a:lnTo>
                  <a:lnTo>
                    <a:pt x="301423" y="274677"/>
                  </a:lnTo>
                  <a:lnTo>
                    <a:pt x="276221" y="311475"/>
                  </a:lnTo>
                  <a:lnTo>
                    <a:pt x="243591" y="339907"/>
                  </a:lnTo>
                  <a:lnTo>
                    <a:pt x="205064" y="358238"/>
                  </a:lnTo>
                  <a:lnTo>
                    <a:pt x="162172" y="364735"/>
                  </a:lnTo>
                  <a:lnTo>
                    <a:pt x="118937" y="358238"/>
                  </a:lnTo>
                  <a:lnTo>
                    <a:pt x="80163" y="339907"/>
                  </a:lnTo>
                  <a:lnTo>
                    <a:pt x="47366" y="311475"/>
                  </a:lnTo>
                  <a:lnTo>
                    <a:pt x="22062" y="274677"/>
                  </a:lnTo>
                  <a:lnTo>
                    <a:pt x="5768" y="231250"/>
                  </a:lnTo>
                  <a:lnTo>
                    <a:pt x="0" y="182928"/>
                  </a:lnTo>
                  <a:lnTo>
                    <a:pt x="5768" y="134522"/>
                  </a:lnTo>
                  <a:lnTo>
                    <a:pt x="22062" y="90887"/>
                  </a:lnTo>
                  <a:lnTo>
                    <a:pt x="47366" y="53820"/>
                  </a:lnTo>
                  <a:lnTo>
                    <a:pt x="80163" y="25118"/>
                  </a:lnTo>
                  <a:lnTo>
                    <a:pt x="118937" y="6579"/>
                  </a:lnTo>
                  <a:lnTo>
                    <a:pt x="162172" y="0"/>
                  </a:lnTo>
                  <a:lnTo>
                    <a:pt x="205064" y="6579"/>
                  </a:lnTo>
                  <a:lnTo>
                    <a:pt x="243591" y="25118"/>
                  </a:lnTo>
                  <a:lnTo>
                    <a:pt x="276221" y="53820"/>
                  </a:lnTo>
                  <a:lnTo>
                    <a:pt x="301423" y="90887"/>
                  </a:lnTo>
                  <a:lnTo>
                    <a:pt x="317667" y="134522"/>
                  </a:lnTo>
                  <a:lnTo>
                    <a:pt x="323422" y="182928"/>
                  </a:lnTo>
                  <a:close/>
                </a:path>
              </a:pathLst>
            </a:custGeom>
            <a:ln w="6268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89163" y="3650195"/>
              <a:ext cx="372110" cy="2128520"/>
            </a:xfrm>
            <a:custGeom>
              <a:avLst/>
              <a:gdLst/>
              <a:ahLst/>
              <a:cxnLst/>
              <a:rect l="l" t="t" r="r" b="b"/>
              <a:pathLst>
                <a:path w="372109" h="2128520">
                  <a:moveTo>
                    <a:pt x="51422" y="2128189"/>
                  </a:moveTo>
                  <a:lnTo>
                    <a:pt x="26631" y="2084692"/>
                  </a:lnTo>
                  <a:lnTo>
                    <a:pt x="50368" y="2059038"/>
                  </a:lnTo>
                  <a:lnTo>
                    <a:pt x="36525" y="2059038"/>
                  </a:lnTo>
                  <a:lnTo>
                    <a:pt x="10807" y="2088032"/>
                  </a:lnTo>
                  <a:lnTo>
                    <a:pt x="10807" y="2033384"/>
                  </a:lnTo>
                  <a:lnTo>
                    <a:pt x="0" y="2033384"/>
                  </a:lnTo>
                  <a:lnTo>
                    <a:pt x="0" y="2128189"/>
                  </a:lnTo>
                  <a:lnTo>
                    <a:pt x="10807" y="2128189"/>
                  </a:lnTo>
                  <a:lnTo>
                    <a:pt x="10807" y="2102548"/>
                  </a:lnTo>
                  <a:lnTo>
                    <a:pt x="18719" y="2093607"/>
                  </a:lnTo>
                  <a:lnTo>
                    <a:pt x="38493" y="2128189"/>
                  </a:lnTo>
                  <a:lnTo>
                    <a:pt x="51422" y="2128189"/>
                  </a:lnTo>
                  <a:close/>
                </a:path>
                <a:path w="372109" h="2128520">
                  <a:moveTo>
                    <a:pt x="371805" y="2040077"/>
                  </a:moveTo>
                  <a:lnTo>
                    <a:pt x="311556" y="2069071"/>
                  </a:lnTo>
                  <a:lnTo>
                    <a:pt x="371805" y="2098065"/>
                  </a:lnTo>
                  <a:lnTo>
                    <a:pt x="360997" y="2069071"/>
                  </a:lnTo>
                  <a:lnTo>
                    <a:pt x="371805" y="2040077"/>
                  </a:lnTo>
                  <a:close/>
                </a:path>
                <a:path w="372109" h="2128520">
                  <a:moveTo>
                    <a:pt x="371805" y="0"/>
                  </a:moveTo>
                  <a:lnTo>
                    <a:pt x="311556" y="28994"/>
                  </a:lnTo>
                  <a:lnTo>
                    <a:pt x="371805" y="57975"/>
                  </a:lnTo>
                  <a:lnTo>
                    <a:pt x="360997" y="28994"/>
                  </a:lnTo>
                  <a:lnTo>
                    <a:pt x="37180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9777-0612-460C-893B-24F4FD52C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88963"/>
            <a:ext cx="10820399" cy="5829300"/>
          </a:xfrm>
        </p:spPr>
        <p:txBody>
          <a:bodyPr rtlCol="0">
            <a:normAutofit/>
          </a:bodyPr>
          <a:lstStyle/>
          <a:p>
            <a:pPr>
              <a:defRPr/>
            </a:pPr>
            <a:endParaRPr lang="en-IN" b="1" u="sng" dirty="0">
              <a:solidFill>
                <a:srgbClr val="222222"/>
              </a:solidFill>
              <a:latin typeface="Open Sans"/>
            </a:endParaRPr>
          </a:p>
          <a:p>
            <a:pPr>
              <a:defRPr/>
            </a:pPr>
            <a:endParaRPr lang="en-IN" b="1" u="sng" dirty="0">
              <a:solidFill>
                <a:srgbClr val="222222"/>
              </a:solidFill>
              <a:latin typeface="Open Sans"/>
            </a:endParaRPr>
          </a:p>
          <a:p>
            <a:pPr>
              <a:defRPr/>
            </a:pPr>
            <a:endParaRPr lang="en-IN" b="1" u="sng" dirty="0">
              <a:solidFill>
                <a:srgbClr val="222222"/>
              </a:solidFill>
              <a:latin typeface="Open Sans"/>
            </a:endParaRPr>
          </a:p>
          <a:p>
            <a:pPr>
              <a:defRPr/>
            </a:pPr>
            <a:r>
              <a:rPr lang="en-IN" b="1" u="sng" dirty="0">
                <a:solidFill>
                  <a:srgbClr val="222222"/>
                </a:solidFill>
                <a:latin typeface="Open Sans"/>
              </a:rPr>
              <a:t>Word Processor:</a:t>
            </a:r>
            <a:endParaRPr lang="en-IN" b="1" dirty="0">
              <a:solidFill>
                <a:srgbClr val="222222"/>
              </a:solidFill>
              <a:latin typeface="Open Sans"/>
            </a:endParaRPr>
          </a:p>
          <a:p>
            <a:pPr algn="just" eaLnBrk="1" hangingPunct="1">
              <a:defRPr/>
            </a:pPr>
            <a:r>
              <a:rPr lang="en-IN" dirty="0">
                <a:solidFill>
                  <a:srgbClr val="111111"/>
                </a:solidFill>
                <a:latin typeface="Open Sans"/>
              </a:rPr>
              <a:t>A programmer wish to type the text in word processor. Then the programmer opens a file in a word processor and typing the text (It is a </a:t>
            </a:r>
            <a:r>
              <a:rPr lang="en-IN" b="1" dirty="0">
                <a:solidFill>
                  <a:srgbClr val="111111"/>
                </a:solidFill>
                <a:latin typeface="inherit"/>
              </a:rPr>
              <a:t>thread</a:t>
            </a:r>
            <a:r>
              <a:rPr lang="en-IN" dirty="0">
                <a:solidFill>
                  <a:srgbClr val="111111"/>
                </a:solidFill>
                <a:latin typeface="Open Sans"/>
              </a:rPr>
              <a:t>), the text is automatically formatting (It is another </a:t>
            </a:r>
            <a:r>
              <a:rPr lang="en-IN" b="1" dirty="0">
                <a:solidFill>
                  <a:srgbClr val="111111"/>
                </a:solidFill>
                <a:latin typeface="inherit"/>
              </a:rPr>
              <a:t>thread</a:t>
            </a:r>
            <a:r>
              <a:rPr lang="en-IN" dirty="0">
                <a:solidFill>
                  <a:srgbClr val="111111"/>
                </a:solidFill>
                <a:latin typeface="Open Sans"/>
              </a:rPr>
              <a:t>). The text automatically specifies the spelling mistakes (It is another </a:t>
            </a:r>
            <a:r>
              <a:rPr lang="en-IN" b="1" dirty="0">
                <a:solidFill>
                  <a:srgbClr val="111111"/>
                </a:solidFill>
                <a:latin typeface="inherit"/>
              </a:rPr>
              <a:t>thread</a:t>
            </a:r>
            <a:r>
              <a:rPr lang="en-IN" dirty="0">
                <a:solidFill>
                  <a:srgbClr val="111111"/>
                </a:solidFill>
                <a:latin typeface="Open Sans"/>
              </a:rPr>
              <a:t>), and the file is automatically saved in the disk (It is another </a:t>
            </a:r>
            <a:r>
              <a:rPr lang="en-IN" b="1" dirty="0">
                <a:solidFill>
                  <a:srgbClr val="111111"/>
                </a:solidFill>
                <a:latin typeface="inherit"/>
              </a:rPr>
              <a:t>thread</a:t>
            </a:r>
            <a:r>
              <a:rPr lang="en-IN" dirty="0">
                <a:solidFill>
                  <a:srgbClr val="111111"/>
                </a:solidFill>
                <a:latin typeface="Open Sans"/>
              </a:rPr>
              <a:t>).</a:t>
            </a: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CE4D1565-EA07-4CFD-B9F8-DC98BB78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364036"/>
            <a:ext cx="4423916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8733"/>
            <a:ext cx="10680700" cy="3524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49885" indent="-228600">
              <a:lnSpc>
                <a:spcPts val="3020"/>
              </a:lnSpc>
              <a:spcBef>
                <a:spcPts val="4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b="1" spc="-5" dirty="0">
                <a:latin typeface="Gothic Uralic"/>
                <a:cs typeface="Gothic Uralic"/>
              </a:rPr>
              <a:t>Responsiveness – </a:t>
            </a:r>
            <a:r>
              <a:rPr sz="2800" spc="-5" dirty="0">
                <a:latin typeface="Gothic Uralic"/>
                <a:cs typeface="Gothic Uralic"/>
              </a:rPr>
              <a:t>may allow continued execution </a:t>
            </a:r>
            <a:r>
              <a:rPr sz="2800" dirty="0">
                <a:latin typeface="Gothic Uralic"/>
                <a:cs typeface="Gothic Uralic"/>
              </a:rPr>
              <a:t>if </a:t>
            </a:r>
            <a:r>
              <a:rPr sz="2800" spc="-10" dirty="0">
                <a:latin typeface="Gothic Uralic"/>
                <a:cs typeface="Gothic Uralic"/>
              </a:rPr>
              <a:t>part </a:t>
            </a:r>
            <a:r>
              <a:rPr sz="2800" spc="-5" dirty="0">
                <a:latin typeface="Gothic Uralic"/>
                <a:cs typeface="Gothic Uralic"/>
              </a:rPr>
              <a:t>of  process </a:t>
            </a:r>
            <a:r>
              <a:rPr sz="2800" spc="5" dirty="0">
                <a:latin typeface="Gothic Uralic"/>
                <a:cs typeface="Gothic Uralic"/>
              </a:rPr>
              <a:t>is </a:t>
            </a:r>
            <a:r>
              <a:rPr sz="2800" spc="-5" dirty="0">
                <a:latin typeface="Gothic Uralic"/>
                <a:cs typeface="Gothic Uralic"/>
              </a:rPr>
              <a:t>blocked, especially </a:t>
            </a:r>
            <a:r>
              <a:rPr sz="2800" dirty="0">
                <a:latin typeface="Gothic Uralic"/>
                <a:cs typeface="Gothic Uralic"/>
              </a:rPr>
              <a:t>important </a:t>
            </a:r>
            <a:r>
              <a:rPr sz="2800" spc="-5" dirty="0">
                <a:latin typeface="Gothic Uralic"/>
                <a:cs typeface="Gothic Uralic"/>
              </a:rPr>
              <a:t>for user</a:t>
            </a:r>
            <a:r>
              <a:rPr sz="2800" spc="85" dirty="0">
                <a:latin typeface="Gothic Uralic"/>
                <a:cs typeface="Gothic Uralic"/>
              </a:rPr>
              <a:t> </a:t>
            </a:r>
            <a:r>
              <a:rPr sz="2800" dirty="0">
                <a:latin typeface="Gothic Uralic"/>
                <a:cs typeface="Gothic Uralic"/>
              </a:rPr>
              <a:t>interfaces</a:t>
            </a:r>
            <a:endParaRPr sz="2800">
              <a:latin typeface="Gothic Uralic"/>
              <a:cs typeface="Gothic Uralic"/>
            </a:endParaRPr>
          </a:p>
          <a:p>
            <a:pPr marL="241300" marR="1052830" indent="-228600">
              <a:lnSpc>
                <a:spcPts val="3020"/>
              </a:lnSpc>
              <a:spcBef>
                <a:spcPts val="101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b="1" spc="-5" dirty="0">
                <a:latin typeface="Gothic Uralic"/>
                <a:cs typeface="Gothic Uralic"/>
              </a:rPr>
              <a:t>Resource Sharing – </a:t>
            </a:r>
            <a:r>
              <a:rPr sz="2800" spc="-5" dirty="0">
                <a:latin typeface="Gothic Uralic"/>
                <a:cs typeface="Gothic Uralic"/>
              </a:rPr>
              <a:t>threads </a:t>
            </a:r>
            <a:r>
              <a:rPr sz="2800" spc="-10" dirty="0">
                <a:latin typeface="Gothic Uralic"/>
                <a:cs typeface="Gothic Uralic"/>
              </a:rPr>
              <a:t>share </a:t>
            </a:r>
            <a:r>
              <a:rPr sz="2800" spc="-5" dirty="0">
                <a:latin typeface="Gothic Uralic"/>
                <a:cs typeface="Gothic Uralic"/>
              </a:rPr>
              <a:t>resources of process,  easier than </a:t>
            </a:r>
            <a:r>
              <a:rPr sz="2800" spc="-10" dirty="0">
                <a:latin typeface="Gothic Uralic"/>
                <a:cs typeface="Gothic Uralic"/>
              </a:rPr>
              <a:t>shared </a:t>
            </a:r>
            <a:r>
              <a:rPr sz="2800" spc="-5" dirty="0">
                <a:latin typeface="Gothic Uralic"/>
                <a:cs typeface="Gothic Uralic"/>
              </a:rPr>
              <a:t>memory </a:t>
            </a:r>
            <a:r>
              <a:rPr sz="2800" dirty="0">
                <a:latin typeface="Gothic Uralic"/>
                <a:cs typeface="Gothic Uralic"/>
              </a:rPr>
              <a:t>or </a:t>
            </a:r>
            <a:r>
              <a:rPr sz="2800" spc="-5" dirty="0">
                <a:latin typeface="Gothic Uralic"/>
                <a:cs typeface="Gothic Uralic"/>
              </a:rPr>
              <a:t>message</a:t>
            </a:r>
            <a:r>
              <a:rPr sz="2800" spc="15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passing</a:t>
            </a:r>
            <a:endParaRPr sz="2800">
              <a:latin typeface="Gothic Uralic"/>
              <a:cs typeface="Gothic Uralic"/>
            </a:endParaRPr>
          </a:p>
          <a:p>
            <a:pPr marL="241300" marR="5080" indent="-228600">
              <a:lnSpc>
                <a:spcPts val="3030"/>
              </a:lnSpc>
              <a:spcBef>
                <a:spcPts val="101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b="1" spc="-10" dirty="0">
                <a:latin typeface="Gothic Uralic"/>
                <a:cs typeface="Gothic Uralic"/>
              </a:rPr>
              <a:t>Economy </a:t>
            </a:r>
            <a:r>
              <a:rPr sz="2800" b="1" spc="-5" dirty="0">
                <a:latin typeface="Gothic Uralic"/>
                <a:cs typeface="Gothic Uralic"/>
              </a:rPr>
              <a:t>– </a:t>
            </a:r>
            <a:r>
              <a:rPr sz="2800" spc="-10" dirty="0">
                <a:latin typeface="Gothic Uralic"/>
                <a:cs typeface="Gothic Uralic"/>
              </a:rPr>
              <a:t>cheaper </a:t>
            </a:r>
            <a:r>
              <a:rPr sz="2800" spc="-5" dirty="0">
                <a:latin typeface="Gothic Uralic"/>
                <a:cs typeface="Gothic Uralic"/>
              </a:rPr>
              <a:t>than </a:t>
            </a:r>
            <a:r>
              <a:rPr sz="2800" spc="-10" dirty="0">
                <a:latin typeface="Gothic Uralic"/>
                <a:cs typeface="Gothic Uralic"/>
              </a:rPr>
              <a:t>process </a:t>
            </a:r>
            <a:r>
              <a:rPr sz="2800" spc="-5" dirty="0">
                <a:latin typeface="Gothic Uralic"/>
                <a:cs typeface="Gothic Uralic"/>
              </a:rPr>
              <a:t>creation, thread </a:t>
            </a:r>
            <a:r>
              <a:rPr sz="2800" dirty="0">
                <a:latin typeface="Gothic Uralic"/>
                <a:cs typeface="Gothic Uralic"/>
              </a:rPr>
              <a:t>switching  </a:t>
            </a:r>
            <a:r>
              <a:rPr sz="2800" spc="-5" dirty="0">
                <a:latin typeface="Gothic Uralic"/>
                <a:cs typeface="Gothic Uralic"/>
              </a:rPr>
              <a:t>lower overhead than context</a:t>
            </a:r>
            <a:r>
              <a:rPr sz="2800" spc="110" dirty="0">
                <a:latin typeface="Gothic Uralic"/>
                <a:cs typeface="Gothic Uralic"/>
              </a:rPr>
              <a:t> </a:t>
            </a:r>
            <a:r>
              <a:rPr sz="2800" dirty="0">
                <a:latin typeface="Gothic Uralic"/>
                <a:cs typeface="Gothic Uralic"/>
              </a:rPr>
              <a:t>switching</a:t>
            </a:r>
            <a:endParaRPr sz="2800">
              <a:latin typeface="Gothic Uralic"/>
              <a:cs typeface="Gothic Uralic"/>
            </a:endParaRPr>
          </a:p>
          <a:p>
            <a:pPr marL="241300" marR="213360" indent="-228600">
              <a:lnSpc>
                <a:spcPts val="3020"/>
              </a:lnSpc>
              <a:spcBef>
                <a:spcPts val="100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b="1" spc="-5" dirty="0">
                <a:latin typeface="Gothic Uralic"/>
                <a:cs typeface="Gothic Uralic"/>
              </a:rPr>
              <a:t>Scalability – </a:t>
            </a:r>
            <a:r>
              <a:rPr sz="2800" spc="-10" dirty="0">
                <a:latin typeface="Gothic Uralic"/>
                <a:cs typeface="Gothic Uralic"/>
              </a:rPr>
              <a:t>process </a:t>
            </a:r>
            <a:r>
              <a:rPr sz="2800" spc="-5" dirty="0">
                <a:latin typeface="Gothic Uralic"/>
                <a:cs typeface="Gothic Uralic"/>
              </a:rPr>
              <a:t>can take </a:t>
            </a:r>
            <a:r>
              <a:rPr sz="2800" spc="-10" dirty="0">
                <a:latin typeface="Gothic Uralic"/>
                <a:cs typeface="Gothic Uralic"/>
              </a:rPr>
              <a:t>advantage </a:t>
            </a:r>
            <a:r>
              <a:rPr sz="2800" spc="-5" dirty="0">
                <a:latin typeface="Gothic Uralic"/>
                <a:cs typeface="Gothic Uralic"/>
              </a:rPr>
              <a:t>of multiprocessor  architectures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2106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Benefits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0011" y="262127"/>
            <a:ext cx="8953500" cy="6334125"/>
            <a:chOff x="1620011" y="262127"/>
            <a:chExt cx="8953500" cy="6334125"/>
          </a:xfrm>
        </p:grpSpPr>
        <p:sp>
          <p:nvSpPr>
            <p:cNvPr id="3" name="object 3"/>
            <p:cNvSpPr/>
            <p:nvPr/>
          </p:nvSpPr>
          <p:spPr>
            <a:xfrm>
              <a:off x="1620011" y="262127"/>
              <a:ext cx="8953500" cy="6333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46547" y="1345691"/>
              <a:ext cx="5382895" cy="5250180"/>
            </a:xfrm>
            <a:custGeom>
              <a:avLst/>
              <a:gdLst/>
              <a:ahLst/>
              <a:cxnLst/>
              <a:rect l="l" t="t" r="r" b="b"/>
              <a:pathLst>
                <a:path w="5382895" h="5250180">
                  <a:moveTo>
                    <a:pt x="5382767" y="0"/>
                  </a:moveTo>
                  <a:lnTo>
                    <a:pt x="0" y="0"/>
                  </a:lnTo>
                  <a:lnTo>
                    <a:pt x="0" y="5250180"/>
                  </a:lnTo>
                  <a:lnTo>
                    <a:pt x="5382767" y="5250180"/>
                  </a:lnTo>
                  <a:lnTo>
                    <a:pt x="5382767" y="0"/>
                  </a:lnTo>
                  <a:close/>
                </a:path>
              </a:pathLst>
            </a:custGeom>
            <a:solidFill>
              <a:srgbClr val="E9E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0011" y="262127"/>
            <a:ext cx="8953500" cy="6334125"/>
            <a:chOff x="1620011" y="262127"/>
            <a:chExt cx="8953500" cy="6334125"/>
          </a:xfrm>
        </p:grpSpPr>
        <p:sp>
          <p:nvSpPr>
            <p:cNvPr id="3" name="object 3"/>
            <p:cNvSpPr/>
            <p:nvPr/>
          </p:nvSpPr>
          <p:spPr>
            <a:xfrm>
              <a:off x="1620011" y="262127"/>
              <a:ext cx="8953500" cy="6333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46547" y="3160776"/>
              <a:ext cx="5382895" cy="3435350"/>
            </a:xfrm>
            <a:custGeom>
              <a:avLst/>
              <a:gdLst/>
              <a:ahLst/>
              <a:cxnLst/>
              <a:rect l="l" t="t" r="r" b="b"/>
              <a:pathLst>
                <a:path w="5382895" h="3435350">
                  <a:moveTo>
                    <a:pt x="5382767" y="0"/>
                  </a:moveTo>
                  <a:lnTo>
                    <a:pt x="0" y="0"/>
                  </a:lnTo>
                  <a:lnTo>
                    <a:pt x="0" y="3435096"/>
                  </a:lnTo>
                  <a:lnTo>
                    <a:pt x="5382767" y="3435096"/>
                  </a:lnTo>
                  <a:lnTo>
                    <a:pt x="5382767" y="0"/>
                  </a:lnTo>
                  <a:close/>
                </a:path>
              </a:pathLst>
            </a:custGeom>
            <a:solidFill>
              <a:srgbClr val="E9E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0011" y="262127"/>
            <a:ext cx="8953500" cy="6334125"/>
            <a:chOff x="1620011" y="262127"/>
            <a:chExt cx="8953500" cy="6334125"/>
          </a:xfrm>
        </p:grpSpPr>
        <p:sp>
          <p:nvSpPr>
            <p:cNvPr id="3" name="object 3"/>
            <p:cNvSpPr/>
            <p:nvPr/>
          </p:nvSpPr>
          <p:spPr>
            <a:xfrm>
              <a:off x="1620011" y="262127"/>
              <a:ext cx="8953500" cy="6333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46548" y="3160775"/>
              <a:ext cx="5427345" cy="3435350"/>
            </a:xfrm>
            <a:custGeom>
              <a:avLst/>
              <a:gdLst/>
              <a:ahLst/>
              <a:cxnLst/>
              <a:rect l="l" t="t" r="r" b="b"/>
              <a:pathLst>
                <a:path w="5427345" h="3435350">
                  <a:moveTo>
                    <a:pt x="5382755" y="2103120"/>
                  </a:moveTo>
                  <a:lnTo>
                    <a:pt x="0" y="2103120"/>
                  </a:lnTo>
                  <a:lnTo>
                    <a:pt x="0" y="3435096"/>
                  </a:lnTo>
                  <a:lnTo>
                    <a:pt x="5382755" y="3435096"/>
                  </a:lnTo>
                  <a:lnTo>
                    <a:pt x="5382755" y="2103120"/>
                  </a:lnTo>
                  <a:close/>
                </a:path>
                <a:path w="5427345" h="3435350">
                  <a:moveTo>
                    <a:pt x="5426964" y="0"/>
                  </a:moveTo>
                  <a:lnTo>
                    <a:pt x="44196" y="0"/>
                  </a:lnTo>
                  <a:lnTo>
                    <a:pt x="44196" y="1045464"/>
                  </a:lnTo>
                  <a:lnTo>
                    <a:pt x="5426964" y="1045464"/>
                  </a:lnTo>
                  <a:lnTo>
                    <a:pt x="5426964" y="0"/>
                  </a:lnTo>
                  <a:close/>
                </a:path>
              </a:pathLst>
            </a:custGeom>
            <a:solidFill>
              <a:srgbClr val="E9E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0011" y="262127"/>
            <a:ext cx="8953500" cy="6334125"/>
            <a:chOff x="1620011" y="262127"/>
            <a:chExt cx="8953500" cy="6334125"/>
          </a:xfrm>
        </p:grpSpPr>
        <p:sp>
          <p:nvSpPr>
            <p:cNvPr id="3" name="object 3"/>
            <p:cNvSpPr/>
            <p:nvPr/>
          </p:nvSpPr>
          <p:spPr>
            <a:xfrm>
              <a:off x="1620011" y="262127"/>
              <a:ext cx="8953500" cy="6333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46547" y="5263895"/>
              <a:ext cx="5382895" cy="1332230"/>
            </a:xfrm>
            <a:custGeom>
              <a:avLst/>
              <a:gdLst/>
              <a:ahLst/>
              <a:cxnLst/>
              <a:rect l="l" t="t" r="r" b="b"/>
              <a:pathLst>
                <a:path w="5382895" h="1332229">
                  <a:moveTo>
                    <a:pt x="5382767" y="0"/>
                  </a:moveTo>
                  <a:lnTo>
                    <a:pt x="0" y="0"/>
                  </a:lnTo>
                  <a:lnTo>
                    <a:pt x="0" y="1331975"/>
                  </a:lnTo>
                  <a:lnTo>
                    <a:pt x="5382767" y="1331975"/>
                  </a:lnTo>
                  <a:lnTo>
                    <a:pt x="5382767" y="0"/>
                  </a:lnTo>
                  <a:close/>
                </a:path>
              </a:pathLst>
            </a:custGeom>
            <a:solidFill>
              <a:srgbClr val="E9E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431</Words>
  <Application>Microsoft Office PowerPoint</Application>
  <PresentationFormat>Widescreen</PresentationFormat>
  <Paragraphs>82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Gothic Uralic</vt:lpstr>
      <vt:lpstr>Helvetica</vt:lpstr>
      <vt:lpstr>inherit</vt:lpstr>
      <vt:lpstr>Open Sans</vt:lpstr>
      <vt:lpstr>Roboto</vt:lpstr>
      <vt:lpstr>TeXGyreAdventor</vt:lpstr>
      <vt:lpstr>Times New Roman</vt:lpstr>
      <vt:lpstr>Wingdings</vt:lpstr>
      <vt:lpstr>Office Theme</vt:lpstr>
      <vt:lpstr>Thread</vt:lpstr>
      <vt:lpstr>Motivation</vt:lpstr>
      <vt:lpstr>Multithreaded Server Architecture</vt:lpstr>
      <vt:lpstr>PowerPoint Presentation</vt:lpstr>
      <vt:lpstr>Benefits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and Multithreaded Processes</vt:lpstr>
      <vt:lpstr>PowerPoint Presentation</vt:lpstr>
      <vt:lpstr>Why Threads?</vt:lpstr>
      <vt:lpstr>Thread vs Process</vt:lpstr>
      <vt:lpstr>PowerPoint Presentation</vt:lpstr>
      <vt:lpstr>Thread States in Operating Systems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Threads and Kernel Threads</vt:lpstr>
      <vt:lpstr>PowerPoint Presentation</vt:lpstr>
      <vt:lpstr>PowerPoint Presentation</vt:lpstr>
      <vt:lpstr>PowerPoint Presentation</vt:lpstr>
      <vt:lpstr>Multithreading Models</vt:lpstr>
      <vt:lpstr>Many-to-One</vt:lpstr>
      <vt:lpstr>PowerPoint Presentation</vt:lpstr>
      <vt:lpstr>One-to-One</vt:lpstr>
      <vt:lpstr>PowerPoint Presentation</vt:lpstr>
      <vt:lpstr>Many-to-Many Model</vt:lpstr>
      <vt:lpstr>Two-level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Elsa Joel</dc:creator>
  <cp:lastModifiedBy>Arvind Kumar Chaubey</cp:lastModifiedBy>
  <cp:revision>9</cp:revision>
  <dcterms:created xsi:type="dcterms:W3CDTF">2020-08-18T12:28:24Z</dcterms:created>
  <dcterms:modified xsi:type="dcterms:W3CDTF">2020-08-19T07:12:17Z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2020-08-18T00:00:00Z</vt:filetime>
  </property>
</Properties>
</file>