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6CF6-F404-41A8-A45F-B8E7223A3208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1E81-E849-4B8E-9057-D67B7DCE67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670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6CF6-F404-41A8-A45F-B8E7223A3208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1E81-E849-4B8E-9057-D67B7DCE67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87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6CF6-F404-41A8-A45F-B8E7223A3208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1E81-E849-4B8E-9057-D67B7DCE67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855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6CF6-F404-41A8-A45F-B8E7223A3208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1E81-E849-4B8E-9057-D67B7DCE67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37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6CF6-F404-41A8-A45F-B8E7223A3208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1E81-E849-4B8E-9057-D67B7DCE67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191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6CF6-F404-41A8-A45F-B8E7223A3208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1E81-E849-4B8E-9057-D67B7DCE67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79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6CF6-F404-41A8-A45F-B8E7223A3208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1E81-E849-4B8E-9057-D67B7DCE67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936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6CF6-F404-41A8-A45F-B8E7223A3208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1E81-E849-4B8E-9057-D67B7DCE67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01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6CF6-F404-41A8-A45F-B8E7223A3208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1E81-E849-4B8E-9057-D67B7DCE67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793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6CF6-F404-41A8-A45F-B8E7223A3208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1E81-E849-4B8E-9057-D67B7DCE67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1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6CF6-F404-41A8-A45F-B8E7223A3208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1E81-E849-4B8E-9057-D67B7DCE67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020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D6CF6-F404-41A8-A45F-B8E7223A3208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D1E81-E849-4B8E-9057-D67B7DCE67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528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3345" y="286327"/>
            <a:ext cx="10224655" cy="2142837"/>
          </a:xfrm>
        </p:spPr>
        <p:txBody>
          <a:bodyPr>
            <a:normAutofit/>
          </a:bodyPr>
          <a:lstStyle/>
          <a:p>
            <a:r>
              <a:rPr lang="en-US" dirty="0" smtClean="0"/>
              <a:t>Designing a Machine Learning System with Spark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36" y="2512291"/>
            <a:ext cx="11887200" cy="411018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This slide introduces the process of designing a machine learning system using Spark, which is essential for handling large-scale machine learning tasks efficiently.</a:t>
            </a:r>
          </a:p>
          <a:p>
            <a:pPr algn="l"/>
            <a:endParaRPr lang="en-US" dirty="0" smtClean="0"/>
          </a:p>
          <a:p>
            <a:pPr marL="457200" indent="-457200" algn="l">
              <a:buAutoNum type="arabicPeriod"/>
            </a:pPr>
            <a:r>
              <a:rPr lang="en-US" b="1" dirty="0" smtClean="0"/>
              <a:t>Introduction to Machine Learning System Design:</a:t>
            </a:r>
          </a:p>
          <a:p>
            <a:pPr marL="457200" indent="-457200" algn="l">
              <a:buAutoNum type="arabicPeriod"/>
            </a:pPr>
            <a:endParaRPr lang="en-US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A machine learning system involves multiple stages: collecting data, processing it, feature engineering, selecting the model, training, and evaluating the model.</a:t>
            </a:r>
          </a:p>
          <a:p>
            <a:pPr lvl="1" algn="l"/>
            <a:endParaRPr lang="en-US" dirty="0" smtClean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this system design process, Spark's capabilities in distributed computing and fast processing make it suitable for handling large datasets efficiently</a:t>
            </a:r>
            <a:r>
              <a:rPr lang="en-US" dirty="0" smtClean="0"/>
              <a:t>.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911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 Model Evaluation: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evaluate the logistic regression model using metrics such as accuracy, precision, and recall.</a:t>
            </a:r>
            <a:endParaRPr lang="en-IN" dirty="0"/>
          </a:p>
          <a:p>
            <a:r>
              <a:rPr lang="en-IN" dirty="0" smtClean="0"/>
              <a:t># Import evaluation metrics</a:t>
            </a:r>
          </a:p>
          <a:p>
            <a:r>
              <a:rPr lang="en-IN" dirty="0" smtClean="0"/>
              <a:t>from </a:t>
            </a:r>
            <a:r>
              <a:rPr lang="en-IN" dirty="0" err="1" smtClean="0"/>
              <a:t>pyspark.ml.evaluation</a:t>
            </a:r>
            <a:r>
              <a:rPr lang="en-IN" dirty="0" smtClean="0"/>
              <a:t> import </a:t>
            </a:r>
            <a:r>
              <a:rPr lang="en-IN" dirty="0" err="1" smtClean="0"/>
              <a:t>BinaryClassificationEvaluator</a:t>
            </a:r>
            <a:endParaRPr lang="en-IN" dirty="0" smtClean="0"/>
          </a:p>
          <a:p>
            <a:r>
              <a:rPr lang="en-IN" dirty="0" smtClean="0"/>
              <a:t>from </a:t>
            </a:r>
            <a:r>
              <a:rPr lang="en-IN" dirty="0" err="1" smtClean="0"/>
              <a:t>pyspark.ml.evaluation</a:t>
            </a:r>
            <a:r>
              <a:rPr lang="en-IN" dirty="0" smtClean="0"/>
              <a:t> import </a:t>
            </a:r>
            <a:r>
              <a:rPr lang="en-IN" dirty="0" err="1" smtClean="0"/>
              <a:t>MulticlassClassificationEvaluator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# Evaluate the model using accuracy</a:t>
            </a:r>
          </a:p>
          <a:p>
            <a:r>
              <a:rPr lang="en-IN" dirty="0" smtClean="0"/>
              <a:t>evaluator = </a:t>
            </a:r>
            <a:r>
              <a:rPr lang="en-IN" dirty="0" err="1" smtClean="0"/>
              <a:t>MulticlassClassificationEvaluator</a:t>
            </a:r>
            <a:r>
              <a:rPr lang="en-IN" dirty="0" smtClean="0"/>
              <a:t>(</a:t>
            </a:r>
            <a:r>
              <a:rPr lang="en-IN" dirty="0" err="1" smtClean="0"/>
              <a:t>labelCol</a:t>
            </a:r>
            <a:r>
              <a:rPr lang="en-IN" dirty="0" smtClean="0"/>
              <a:t>="churn", </a:t>
            </a:r>
            <a:r>
              <a:rPr lang="en-IN" dirty="0" err="1" smtClean="0"/>
              <a:t>predictionCol</a:t>
            </a:r>
            <a:r>
              <a:rPr lang="en-IN" dirty="0" smtClean="0"/>
              <a:t>="prediction", </a:t>
            </a:r>
            <a:r>
              <a:rPr lang="en-IN" dirty="0" err="1" smtClean="0"/>
              <a:t>metricName</a:t>
            </a:r>
            <a:r>
              <a:rPr lang="en-IN" dirty="0" smtClean="0"/>
              <a:t>="accuracy")</a:t>
            </a:r>
          </a:p>
          <a:p>
            <a:r>
              <a:rPr lang="en-IN" dirty="0" smtClean="0"/>
              <a:t>accuracy = </a:t>
            </a:r>
            <a:r>
              <a:rPr lang="en-IN" dirty="0" err="1" smtClean="0"/>
              <a:t>evaluator.evaluate</a:t>
            </a:r>
            <a:r>
              <a:rPr lang="en-IN" dirty="0" smtClean="0"/>
              <a:t>(predictions)</a:t>
            </a:r>
          </a:p>
          <a:p>
            <a:r>
              <a:rPr lang="en-IN" dirty="0" smtClean="0"/>
              <a:t>print(</a:t>
            </a:r>
            <a:r>
              <a:rPr lang="en-IN" dirty="0" err="1" smtClean="0"/>
              <a:t>f"Accuracy</a:t>
            </a:r>
            <a:r>
              <a:rPr lang="en-IN" dirty="0" smtClean="0"/>
              <a:t>: {accuracy}")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5662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# Evaluate the model using area under ROC (Receiver Operating Characteristic)</a:t>
            </a:r>
          </a:p>
          <a:p>
            <a:r>
              <a:rPr lang="en-IN" dirty="0" err="1" smtClean="0"/>
              <a:t>binary_evaluator</a:t>
            </a:r>
            <a:r>
              <a:rPr lang="en-IN" dirty="0" smtClean="0"/>
              <a:t> = </a:t>
            </a:r>
            <a:r>
              <a:rPr lang="en-IN" dirty="0" err="1" smtClean="0"/>
              <a:t>BinaryClassificationEvaluator</a:t>
            </a:r>
            <a:r>
              <a:rPr lang="en-IN" dirty="0" smtClean="0"/>
              <a:t>(</a:t>
            </a:r>
            <a:r>
              <a:rPr lang="en-IN" dirty="0" err="1" smtClean="0"/>
              <a:t>labelCol</a:t>
            </a:r>
            <a:r>
              <a:rPr lang="en-IN" dirty="0" smtClean="0"/>
              <a:t>="churn")</a:t>
            </a:r>
          </a:p>
          <a:p>
            <a:r>
              <a:rPr lang="en-IN" dirty="0" err="1" smtClean="0"/>
              <a:t>auc</a:t>
            </a:r>
            <a:r>
              <a:rPr lang="en-IN" dirty="0" smtClean="0"/>
              <a:t> = </a:t>
            </a:r>
            <a:r>
              <a:rPr lang="en-IN" dirty="0" err="1" smtClean="0"/>
              <a:t>binary_evaluator.evaluate</a:t>
            </a:r>
            <a:r>
              <a:rPr lang="en-IN" dirty="0" smtClean="0"/>
              <a:t>(predictions)</a:t>
            </a:r>
          </a:p>
          <a:p>
            <a:r>
              <a:rPr lang="en-IN" dirty="0" smtClean="0"/>
              <a:t>print(</a:t>
            </a:r>
            <a:r>
              <a:rPr lang="en-IN" dirty="0" err="1" smtClean="0"/>
              <a:t>f"Area</a:t>
            </a:r>
            <a:r>
              <a:rPr lang="en-IN" dirty="0" smtClean="0"/>
              <a:t> Under ROC: {</a:t>
            </a:r>
            <a:r>
              <a:rPr lang="en-IN" dirty="0" err="1" smtClean="0"/>
              <a:t>auc</a:t>
            </a:r>
            <a:r>
              <a:rPr lang="en-IN" dirty="0" smtClean="0"/>
              <a:t>}")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7160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Full Pipeline Example: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Here’s how the complete pipeline for customer churn prediction using Spark looks. This includes data preprocessing and model training in one pipeline.</a:t>
            </a:r>
          </a:p>
          <a:p>
            <a:r>
              <a:rPr lang="en-IN" dirty="0" smtClean="0"/>
              <a:t># Define the stages of the pipeline</a:t>
            </a:r>
          </a:p>
          <a:p>
            <a:r>
              <a:rPr lang="en-IN" dirty="0" err="1" smtClean="0"/>
              <a:t>pipeline_stages</a:t>
            </a:r>
            <a:r>
              <a:rPr lang="en-IN" dirty="0" smtClean="0"/>
              <a:t> = [</a:t>
            </a:r>
          </a:p>
          <a:p>
            <a:r>
              <a:rPr lang="en-IN" dirty="0" smtClean="0"/>
              <a:t>    </a:t>
            </a:r>
            <a:r>
              <a:rPr lang="en-IN" dirty="0" err="1" smtClean="0"/>
              <a:t>StringIndexer</a:t>
            </a:r>
            <a:r>
              <a:rPr lang="en-IN" dirty="0" smtClean="0"/>
              <a:t>(</a:t>
            </a:r>
            <a:r>
              <a:rPr lang="en-IN" dirty="0" err="1" smtClean="0"/>
              <a:t>inputCol</a:t>
            </a:r>
            <a:r>
              <a:rPr lang="en-IN" dirty="0" smtClean="0"/>
              <a:t>="gender", </a:t>
            </a:r>
            <a:r>
              <a:rPr lang="en-IN" dirty="0" err="1" smtClean="0"/>
              <a:t>outputCol</a:t>
            </a:r>
            <a:r>
              <a:rPr lang="en-IN" dirty="0" smtClean="0"/>
              <a:t>="</a:t>
            </a:r>
            <a:r>
              <a:rPr lang="en-IN" dirty="0" err="1" smtClean="0"/>
              <a:t>gender_index</a:t>
            </a:r>
            <a:r>
              <a:rPr lang="en-IN" dirty="0" smtClean="0"/>
              <a:t>"),</a:t>
            </a:r>
          </a:p>
          <a:p>
            <a:r>
              <a:rPr lang="en-IN" dirty="0" smtClean="0"/>
              <a:t>    </a:t>
            </a:r>
            <a:r>
              <a:rPr lang="en-IN" dirty="0" err="1" smtClean="0"/>
              <a:t>VectorAssembler</a:t>
            </a:r>
            <a:r>
              <a:rPr lang="en-IN" dirty="0" smtClean="0"/>
              <a:t>(</a:t>
            </a:r>
            <a:r>
              <a:rPr lang="en-IN" dirty="0" err="1" smtClean="0"/>
              <a:t>inputCols</a:t>
            </a:r>
            <a:r>
              <a:rPr lang="en-IN" dirty="0" smtClean="0"/>
              <a:t>=["age", "</a:t>
            </a:r>
            <a:r>
              <a:rPr lang="en-IN" dirty="0" err="1" smtClean="0"/>
              <a:t>account_length</a:t>
            </a:r>
            <a:r>
              <a:rPr lang="en-IN" dirty="0" smtClean="0"/>
              <a:t>", "</a:t>
            </a:r>
            <a:r>
              <a:rPr lang="en-IN" dirty="0" err="1" smtClean="0"/>
              <a:t>gender_index</a:t>
            </a:r>
            <a:r>
              <a:rPr lang="en-IN" dirty="0" smtClean="0"/>
              <a:t>", "</a:t>
            </a:r>
            <a:r>
              <a:rPr lang="en-IN" dirty="0" err="1" smtClean="0"/>
              <a:t>monthly_spending</a:t>
            </a:r>
            <a:r>
              <a:rPr lang="en-IN" dirty="0" smtClean="0"/>
              <a:t>"], </a:t>
            </a:r>
            <a:r>
              <a:rPr lang="en-IN" dirty="0" err="1" smtClean="0"/>
              <a:t>outputCol</a:t>
            </a:r>
            <a:r>
              <a:rPr lang="en-IN" dirty="0" smtClean="0"/>
              <a:t>="features"),</a:t>
            </a:r>
          </a:p>
          <a:p>
            <a:r>
              <a:rPr lang="en-IN" dirty="0" smtClean="0"/>
              <a:t>    </a:t>
            </a:r>
            <a:r>
              <a:rPr lang="en-IN" dirty="0" err="1" smtClean="0"/>
              <a:t>LogisticRegression</a:t>
            </a:r>
            <a:r>
              <a:rPr lang="en-IN" dirty="0" smtClean="0"/>
              <a:t>(</a:t>
            </a:r>
            <a:r>
              <a:rPr lang="en-IN" dirty="0" err="1" smtClean="0"/>
              <a:t>labelCol</a:t>
            </a:r>
            <a:r>
              <a:rPr lang="en-IN" dirty="0" smtClean="0"/>
              <a:t>="churn", </a:t>
            </a:r>
            <a:r>
              <a:rPr lang="en-IN" dirty="0" err="1" smtClean="0"/>
              <a:t>featuresCol</a:t>
            </a:r>
            <a:r>
              <a:rPr lang="en-IN" dirty="0" smtClean="0"/>
              <a:t>="features")</a:t>
            </a:r>
          </a:p>
          <a:p>
            <a:r>
              <a:rPr lang="en-IN" dirty="0" smtClean="0"/>
              <a:t>]</a:t>
            </a:r>
          </a:p>
          <a:p>
            <a:endParaRPr lang="en-IN" dirty="0" smtClean="0"/>
          </a:p>
          <a:p>
            <a:r>
              <a:rPr lang="en-IN" dirty="0" smtClean="0"/>
              <a:t># Create a pipeline</a:t>
            </a:r>
          </a:p>
          <a:p>
            <a:r>
              <a:rPr lang="en-IN" dirty="0" smtClean="0"/>
              <a:t>pipeline = Pipeline(stages=</a:t>
            </a:r>
            <a:r>
              <a:rPr lang="en-IN" dirty="0" err="1" smtClean="0"/>
              <a:t>pipeline_stages</a:t>
            </a:r>
            <a:r>
              <a:rPr lang="en-IN" dirty="0" smtClean="0"/>
              <a:t>)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1472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# Fit the pipeline on training data</a:t>
            </a:r>
          </a:p>
          <a:p>
            <a:r>
              <a:rPr lang="en-IN" dirty="0" err="1" smtClean="0"/>
              <a:t>pipeline_model</a:t>
            </a:r>
            <a:r>
              <a:rPr lang="en-IN" dirty="0" smtClean="0"/>
              <a:t> = </a:t>
            </a:r>
            <a:r>
              <a:rPr lang="en-IN" dirty="0" err="1" smtClean="0"/>
              <a:t>pipeline.fit</a:t>
            </a:r>
            <a:r>
              <a:rPr lang="en-IN" dirty="0" smtClean="0"/>
              <a:t>(</a:t>
            </a:r>
            <a:r>
              <a:rPr lang="en-IN" dirty="0" err="1" smtClean="0"/>
              <a:t>train_data</a:t>
            </a:r>
            <a:r>
              <a:rPr lang="en-IN" dirty="0" smtClean="0"/>
              <a:t>)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# Make predictions on the test data</a:t>
            </a:r>
          </a:p>
          <a:p>
            <a:r>
              <a:rPr lang="en-IN" dirty="0" err="1" smtClean="0"/>
              <a:t>pipeline_predictions</a:t>
            </a:r>
            <a:r>
              <a:rPr lang="en-IN" dirty="0" smtClean="0"/>
              <a:t> = </a:t>
            </a:r>
            <a:r>
              <a:rPr lang="en-IN" dirty="0" err="1" smtClean="0"/>
              <a:t>pipeline_model.transform</a:t>
            </a:r>
            <a:r>
              <a:rPr lang="en-IN" dirty="0" smtClean="0"/>
              <a:t>(</a:t>
            </a:r>
            <a:r>
              <a:rPr lang="en-IN" dirty="0" err="1" smtClean="0"/>
              <a:t>test_data</a:t>
            </a:r>
            <a:r>
              <a:rPr lang="en-IN" dirty="0" smtClean="0"/>
              <a:t>)</a:t>
            </a:r>
          </a:p>
          <a:p>
            <a:endParaRPr lang="en-IN" dirty="0" smtClean="0"/>
          </a:p>
          <a:p>
            <a:r>
              <a:rPr lang="en-IN" dirty="0" smtClean="0"/>
              <a:t># Evaluate the predictions</a:t>
            </a:r>
          </a:p>
          <a:p>
            <a:r>
              <a:rPr lang="en-IN" dirty="0" smtClean="0"/>
              <a:t>accuracy = </a:t>
            </a:r>
            <a:r>
              <a:rPr lang="en-IN" dirty="0" err="1" smtClean="0"/>
              <a:t>evaluator.evaluate</a:t>
            </a:r>
            <a:r>
              <a:rPr lang="en-IN" dirty="0" smtClean="0"/>
              <a:t>(</a:t>
            </a:r>
            <a:r>
              <a:rPr lang="en-IN" dirty="0" err="1" smtClean="0"/>
              <a:t>pipeline_predictions</a:t>
            </a:r>
            <a:r>
              <a:rPr lang="en-IN" dirty="0" smtClean="0"/>
              <a:t>)</a:t>
            </a:r>
          </a:p>
          <a:p>
            <a:r>
              <a:rPr lang="en-IN" dirty="0" smtClean="0"/>
              <a:t>print(</a:t>
            </a:r>
            <a:r>
              <a:rPr lang="en-IN" dirty="0" err="1" smtClean="0"/>
              <a:t>f"Pipeline</a:t>
            </a:r>
            <a:r>
              <a:rPr lang="en-IN" dirty="0" smtClean="0"/>
              <a:t> Accuracy: {accuracy}")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2899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5. Visualization (Optional):</a:t>
            </a:r>
          </a:p>
          <a:p>
            <a:r>
              <a:rPr lang="en-US" dirty="0" smtClean="0"/>
              <a:t>If you want to visualize the results, you can export the predictions and use tools like </a:t>
            </a:r>
            <a:r>
              <a:rPr lang="en-US" dirty="0" err="1" smtClean="0"/>
              <a:t>matplotlib</a:t>
            </a:r>
            <a:r>
              <a:rPr lang="en-US" dirty="0" smtClean="0"/>
              <a:t> (in a </a:t>
            </a:r>
            <a:r>
              <a:rPr lang="en-US" dirty="0" err="1" smtClean="0"/>
              <a:t>Jupyter</a:t>
            </a:r>
            <a:r>
              <a:rPr lang="en-US" dirty="0" smtClean="0"/>
              <a:t> environment) for a graphical view of the confusion matrix or ROC curve.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6666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Obtaining, Processing, and Preparing Data with Spark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slide focuses on the process of data ingestion, cleaning, and feature engineering, which are essential steps before training any machine learning model in Spark.</a:t>
            </a:r>
          </a:p>
          <a:p>
            <a:r>
              <a:rPr lang="en-US" b="1" dirty="0" smtClean="0"/>
              <a:t>Code Examples for Data Ingestion, Cleaning, and Preparation:</a:t>
            </a:r>
          </a:p>
          <a:p>
            <a:pPr marL="0" indent="0">
              <a:buNone/>
            </a:pPr>
            <a:r>
              <a:rPr lang="en-US" b="1" dirty="0" smtClean="0"/>
              <a:t>1. Loading Data from Various Sources:</a:t>
            </a:r>
          </a:p>
          <a:p>
            <a:r>
              <a:rPr lang="en-US" dirty="0" smtClean="0"/>
              <a:t>In Spark, you can load data from multiple formats like CSV, JSON, or HDFS.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431399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# Import Spark session</a:t>
            </a:r>
          </a:p>
          <a:p>
            <a:r>
              <a:rPr lang="en-IN" dirty="0" smtClean="0"/>
              <a:t>from </a:t>
            </a:r>
            <a:r>
              <a:rPr lang="en-IN" dirty="0" err="1" smtClean="0"/>
              <a:t>pyspark.sql</a:t>
            </a:r>
            <a:r>
              <a:rPr lang="en-IN" dirty="0" smtClean="0"/>
              <a:t> import </a:t>
            </a:r>
            <a:r>
              <a:rPr lang="en-IN" dirty="0" err="1" smtClean="0"/>
              <a:t>SparkSession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# Initialize a Spark session</a:t>
            </a:r>
          </a:p>
          <a:p>
            <a:r>
              <a:rPr lang="en-IN" dirty="0" smtClean="0"/>
              <a:t>spark = </a:t>
            </a:r>
            <a:r>
              <a:rPr lang="en-IN" dirty="0" err="1" smtClean="0"/>
              <a:t>SparkSession.builder.appName</a:t>
            </a:r>
            <a:r>
              <a:rPr lang="en-IN" dirty="0" smtClean="0"/>
              <a:t>("</a:t>
            </a:r>
            <a:r>
              <a:rPr lang="en-IN" dirty="0" err="1" smtClean="0"/>
              <a:t>DataPreparation</a:t>
            </a:r>
            <a:r>
              <a:rPr lang="en-IN" dirty="0" smtClean="0"/>
              <a:t>").</a:t>
            </a:r>
            <a:r>
              <a:rPr lang="en-IN" dirty="0" err="1" smtClean="0"/>
              <a:t>getOrCreate</a:t>
            </a:r>
            <a:r>
              <a:rPr lang="en-IN" dirty="0" smtClean="0"/>
              <a:t>()</a:t>
            </a:r>
          </a:p>
          <a:p>
            <a:endParaRPr lang="en-IN" dirty="0" smtClean="0"/>
          </a:p>
          <a:p>
            <a:r>
              <a:rPr lang="en-IN" dirty="0" smtClean="0"/>
              <a:t># Load data from a CSV file</a:t>
            </a:r>
          </a:p>
          <a:p>
            <a:r>
              <a:rPr lang="en-IN" dirty="0" err="1" smtClean="0"/>
              <a:t>csv_data</a:t>
            </a:r>
            <a:r>
              <a:rPr lang="en-IN" dirty="0" smtClean="0"/>
              <a:t> = spark.read.csv("data.csv", header=True, </a:t>
            </a:r>
            <a:r>
              <a:rPr lang="en-IN" dirty="0" err="1" smtClean="0"/>
              <a:t>inferSchema</a:t>
            </a:r>
            <a:r>
              <a:rPr lang="en-IN" dirty="0" smtClean="0"/>
              <a:t>=True)</a:t>
            </a:r>
          </a:p>
          <a:p>
            <a:endParaRPr lang="en-IN" dirty="0" smtClean="0"/>
          </a:p>
          <a:p>
            <a:r>
              <a:rPr lang="en-IN" dirty="0" smtClean="0"/>
              <a:t># Load data from a JSON file</a:t>
            </a:r>
          </a:p>
          <a:p>
            <a:r>
              <a:rPr lang="en-IN" dirty="0" err="1" smtClean="0"/>
              <a:t>json_data</a:t>
            </a:r>
            <a:r>
              <a:rPr lang="en-IN" dirty="0" smtClean="0"/>
              <a:t> = </a:t>
            </a:r>
            <a:r>
              <a:rPr lang="en-IN" dirty="0" err="1" smtClean="0"/>
              <a:t>spark.read.json</a:t>
            </a:r>
            <a:r>
              <a:rPr lang="en-IN" dirty="0" smtClean="0"/>
              <a:t>("</a:t>
            </a:r>
            <a:r>
              <a:rPr lang="en-IN" dirty="0" err="1" smtClean="0"/>
              <a:t>data.json</a:t>
            </a:r>
            <a:r>
              <a:rPr lang="en-IN" dirty="0" smtClean="0"/>
              <a:t>")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779372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# Load data from HDFS (example)</a:t>
            </a:r>
          </a:p>
          <a:p>
            <a:r>
              <a:rPr lang="en-IN" dirty="0" err="1" smtClean="0"/>
              <a:t>hdfs_data</a:t>
            </a:r>
            <a:r>
              <a:rPr lang="en-IN" dirty="0" smtClean="0"/>
              <a:t> = spark.read.csv("</a:t>
            </a:r>
            <a:r>
              <a:rPr lang="en-IN" dirty="0" err="1" smtClean="0"/>
              <a:t>hdfs</a:t>
            </a:r>
            <a:r>
              <a:rPr lang="en-IN" dirty="0" smtClean="0"/>
              <a:t>://namenode:8020/user/data/data.csv", header=True, </a:t>
            </a:r>
            <a:r>
              <a:rPr lang="en-IN" dirty="0" err="1" smtClean="0"/>
              <a:t>inferSchema</a:t>
            </a:r>
            <a:r>
              <a:rPr lang="en-IN" dirty="0" smtClean="0"/>
              <a:t>=True)</a:t>
            </a:r>
          </a:p>
          <a:p>
            <a:endParaRPr lang="en-IN" dirty="0" smtClean="0"/>
          </a:p>
          <a:p>
            <a:r>
              <a:rPr lang="en-IN" dirty="0" smtClean="0"/>
              <a:t># Show the loaded CSV data</a:t>
            </a:r>
          </a:p>
          <a:p>
            <a:r>
              <a:rPr lang="en-IN" dirty="0" err="1" smtClean="0"/>
              <a:t>csv_data.show</a:t>
            </a:r>
            <a:r>
              <a:rPr lang="en-IN" dirty="0" smtClean="0"/>
              <a:t>(5)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6478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Data Cleaning: Handling Missing Values and Outliers: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After loading the data, it's essential to handle missing values and clean outliers for a robust machine learning model.</a:t>
            </a:r>
          </a:p>
          <a:p>
            <a:r>
              <a:rPr lang="en-IN" dirty="0" smtClean="0"/>
              <a:t># Handling missing values by filling with default values</a:t>
            </a:r>
          </a:p>
          <a:p>
            <a:r>
              <a:rPr lang="en-IN" dirty="0" err="1" smtClean="0"/>
              <a:t>clean_data</a:t>
            </a:r>
            <a:r>
              <a:rPr lang="en-IN" dirty="0" smtClean="0"/>
              <a:t> = </a:t>
            </a:r>
            <a:r>
              <a:rPr lang="en-IN" dirty="0" err="1" smtClean="0"/>
              <a:t>csv_data.fillna</a:t>
            </a:r>
            <a:r>
              <a:rPr lang="en-IN" dirty="0" smtClean="0"/>
              <a:t>({"</a:t>
            </a:r>
            <a:r>
              <a:rPr lang="en-IN" dirty="0" err="1" smtClean="0"/>
              <a:t>column_name</a:t>
            </a:r>
            <a:r>
              <a:rPr lang="en-IN" dirty="0" smtClean="0"/>
              <a:t>": 0, "</a:t>
            </a:r>
            <a:r>
              <a:rPr lang="en-IN" dirty="0" err="1" smtClean="0"/>
              <a:t>other_column</a:t>
            </a:r>
            <a:r>
              <a:rPr lang="en-IN" dirty="0" smtClean="0"/>
              <a:t>": "unknown"})</a:t>
            </a:r>
          </a:p>
          <a:p>
            <a:endParaRPr lang="en-IN" dirty="0" smtClean="0"/>
          </a:p>
          <a:p>
            <a:r>
              <a:rPr lang="en-IN" dirty="0" smtClean="0"/>
              <a:t># Alternatively, drop rows with missing values</a:t>
            </a:r>
          </a:p>
          <a:p>
            <a:r>
              <a:rPr lang="en-IN" dirty="0" err="1" smtClean="0"/>
              <a:t>clean_data</a:t>
            </a:r>
            <a:r>
              <a:rPr lang="en-IN" dirty="0" smtClean="0"/>
              <a:t> = </a:t>
            </a:r>
            <a:r>
              <a:rPr lang="en-IN" dirty="0" err="1" smtClean="0"/>
              <a:t>csv_data.dropna</a:t>
            </a:r>
            <a:r>
              <a:rPr lang="en-IN" dirty="0" smtClean="0"/>
              <a:t>()</a:t>
            </a:r>
          </a:p>
          <a:p>
            <a:endParaRPr lang="en-IN" dirty="0" smtClean="0"/>
          </a:p>
          <a:p>
            <a:r>
              <a:rPr lang="en-IN" dirty="0" smtClean="0"/>
              <a:t># Show data after cleaning</a:t>
            </a:r>
          </a:p>
          <a:p>
            <a:r>
              <a:rPr lang="en-IN" dirty="0" err="1" smtClean="0"/>
              <a:t>clean_data.show</a:t>
            </a:r>
            <a:r>
              <a:rPr lang="en-IN" dirty="0" smtClean="0"/>
              <a:t>(5)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6810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 Feature Engineering: Encoding Categorical Data and Scaling Numeric Data: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Spark </a:t>
            </a:r>
            <a:r>
              <a:rPr lang="en-US" dirty="0" err="1" smtClean="0"/>
              <a:t>MLlib</a:t>
            </a:r>
            <a:r>
              <a:rPr lang="en-US" dirty="0" smtClean="0"/>
              <a:t> provides tools to transform categorical data into numerical formats (for machine learning models) and to scale numeric features.</a:t>
            </a:r>
          </a:p>
          <a:p>
            <a:r>
              <a:rPr lang="en-US" b="1" dirty="0" smtClean="0"/>
              <a:t>Example 1: One-Hot Encoding for Categorical Data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86843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2. Key Stages in Machine Learning System Design:</a:t>
            </a:r>
          </a:p>
          <a:p>
            <a:r>
              <a:rPr lang="en-US" b="1" dirty="0" smtClean="0"/>
              <a:t>Data Collection and Preprocessing:</a:t>
            </a:r>
            <a:r>
              <a:rPr lang="en-US" dirty="0" smtClean="0"/>
              <a:t> Data is gathered from various sources and cleaned to remove any inconsistencies or missing values. Preprocessing also involves normalizing and transforming features to make them suitable for machine learning models.</a:t>
            </a:r>
          </a:p>
          <a:p>
            <a:r>
              <a:rPr lang="en-US" b="1" dirty="0" smtClean="0"/>
              <a:t>Feature Engineering and Model Selection:</a:t>
            </a:r>
            <a:r>
              <a:rPr lang="en-US" dirty="0" smtClean="0"/>
              <a:t> Feature engineering involves selecting and creating the most relevant features (variables) that the model will learn from. Model selection depends on the type of problem, e.g., classification, regression, clustering.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271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# Import </a:t>
            </a:r>
            <a:r>
              <a:rPr lang="en-IN" dirty="0" err="1" smtClean="0"/>
              <a:t>StringIndexer</a:t>
            </a:r>
            <a:r>
              <a:rPr lang="en-IN" dirty="0" smtClean="0"/>
              <a:t> and </a:t>
            </a:r>
            <a:r>
              <a:rPr lang="en-IN" dirty="0" err="1" smtClean="0"/>
              <a:t>OneHotEncoder</a:t>
            </a:r>
            <a:endParaRPr lang="en-IN" dirty="0" smtClean="0"/>
          </a:p>
          <a:p>
            <a:r>
              <a:rPr lang="en-IN" dirty="0" smtClean="0"/>
              <a:t>from </a:t>
            </a:r>
            <a:r>
              <a:rPr lang="en-IN" dirty="0" err="1" smtClean="0"/>
              <a:t>pyspark.ml.feature</a:t>
            </a:r>
            <a:r>
              <a:rPr lang="en-IN" dirty="0" smtClean="0"/>
              <a:t> import </a:t>
            </a:r>
            <a:r>
              <a:rPr lang="en-IN" dirty="0" err="1" smtClean="0"/>
              <a:t>StringIndexer</a:t>
            </a:r>
            <a:r>
              <a:rPr lang="en-IN" dirty="0" smtClean="0"/>
              <a:t>, </a:t>
            </a:r>
            <a:r>
              <a:rPr lang="en-IN" dirty="0" err="1" smtClean="0"/>
              <a:t>OneHotEncoder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# Convert categorical column 'category' into numerical index</a:t>
            </a:r>
          </a:p>
          <a:p>
            <a:r>
              <a:rPr lang="en-IN" dirty="0" smtClean="0"/>
              <a:t>indexer = </a:t>
            </a:r>
            <a:r>
              <a:rPr lang="en-IN" dirty="0" err="1" smtClean="0"/>
              <a:t>StringIndexer</a:t>
            </a:r>
            <a:r>
              <a:rPr lang="en-IN" dirty="0" smtClean="0"/>
              <a:t>(</a:t>
            </a:r>
            <a:r>
              <a:rPr lang="en-IN" dirty="0" err="1" smtClean="0"/>
              <a:t>inputCol</a:t>
            </a:r>
            <a:r>
              <a:rPr lang="en-IN" dirty="0" smtClean="0"/>
              <a:t>="category", </a:t>
            </a:r>
            <a:r>
              <a:rPr lang="en-IN" dirty="0" err="1" smtClean="0"/>
              <a:t>outputCol</a:t>
            </a:r>
            <a:r>
              <a:rPr lang="en-IN" dirty="0" smtClean="0"/>
              <a:t>="</a:t>
            </a:r>
            <a:r>
              <a:rPr lang="en-IN" dirty="0" err="1" smtClean="0"/>
              <a:t>category_index</a:t>
            </a:r>
            <a:r>
              <a:rPr lang="en-IN" dirty="0" smtClean="0"/>
              <a:t>")</a:t>
            </a:r>
          </a:p>
          <a:p>
            <a:r>
              <a:rPr lang="en-IN" dirty="0" err="1" smtClean="0"/>
              <a:t>indexed_data</a:t>
            </a:r>
            <a:r>
              <a:rPr lang="en-IN" dirty="0" smtClean="0"/>
              <a:t> = </a:t>
            </a:r>
            <a:r>
              <a:rPr lang="en-IN" dirty="0" err="1" smtClean="0"/>
              <a:t>indexer.fit</a:t>
            </a:r>
            <a:r>
              <a:rPr lang="en-IN" dirty="0" smtClean="0"/>
              <a:t>(</a:t>
            </a:r>
            <a:r>
              <a:rPr lang="en-IN" dirty="0" err="1" smtClean="0"/>
              <a:t>clean_data</a:t>
            </a:r>
            <a:r>
              <a:rPr lang="en-IN" dirty="0" smtClean="0"/>
              <a:t>).transform(</a:t>
            </a:r>
            <a:r>
              <a:rPr lang="en-IN" dirty="0" err="1" smtClean="0"/>
              <a:t>clean_data</a:t>
            </a:r>
            <a:r>
              <a:rPr lang="en-IN" dirty="0" smtClean="0"/>
              <a:t>)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2423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# Apply </a:t>
            </a:r>
            <a:r>
              <a:rPr lang="en-IN" dirty="0" err="1" smtClean="0"/>
              <a:t>OneHotEncoding</a:t>
            </a:r>
            <a:r>
              <a:rPr lang="en-IN" dirty="0" smtClean="0"/>
              <a:t> to indexed category</a:t>
            </a:r>
          </a:p>
          <a:p>
            <a:r>
              <a:rPr lang="en-IN" dirty="0" smtClean="0"/>
              <a:t>encoder = </a:t>
            </a:r>
            <a:r>
              <a:rPr lang="en-IN" dirty="0" err="1" smtClean="0"/>
              <a:t>OneHotEncoder</a:t>
            </a:r>
            <a:r>
              <a:rPr lang="en-IN" dirty="0" smtClean="0"/>
              <a:t>(</a:t>
            </a:r>
            <a:r>
              <a:rPr lang="en-IN" dirty="0" err="1" smtClean="0"/>
              <a:t>inputCol</a:t>
            </a:r>
            <a:r>
              <a:rPr lang="en-IN" dirty="0" smtClean="0"/>
              <a:t>="</a:t>
            </a:r>
            <a:r>
              <a:rPr lang="en-IN" dirty="0" err="1" smtClean="0"/>
              <a:t>category_index</a:t>
            </a:r>
            <a:r>
              <a:rPr lang="en-IN" dirty="0" smtClean="0"/>
              <a:t>", </a:t>
            </a:r>
            <a:r>
              <a:rPr lang="en-IN" dirty="0" err="1" smtClean="0"/>
              <a:t>outputCol</a:t>
            </a:r>
            <a:r>
              <a:rPr lang="en-IN" dirty="0" smtClean="0"/>
              <a:t>="</a:t>
            </a:r>
            <a:r>
              <a:rPr lang="en-IN" dirty="0" err="1" smtClean="0"/>
              <a:t>category_encoded</a:t>
            </a:r>
            <a:r>
              <a:rPr lang="en-IN" dirty="0" smtClean="0"/>
              <a:t>")</a:t>
            </a:r>
          </a:p>
          <a:p>
            <a:r>
              <a:rPr lang="en-IN" dirty="0" err="1" smtClean="0"/>
              <a:t>encoded_data</a:t>
            </a:r>
            <a:r>
              <a:rPr lang="en-IN" dirty="0" smtClean="0"/>
              <a:t> = </a:t>
            </a:r>
            <a:r>
              <a:rPr lang="en-IN" dirty="0" err="1" smtClean="0"/>
              <a:t>encoder.fit</a:t>
            </a:r>
            <a:r>
              <a:rPr lang="en-IN" dirty="0" smtClean="0"/>
              <a:t>(</a:t>
            </a:r>
            <a:r>
              <a:rPr lang="en-IN" dirty="0" err="1" smtClean="0"/>
              <a:t>indexed_data</a:t>
            </a:r>
            <a:r>
              <a:rPr lang="en-IN" dirty="0" smtClean="0"/>
              <a:t>).transform(</a:t>
            </a:r>
            <a:r>
              <a:rPr lang="en-IN" dirty="0" err="1" smtClean="0"/>
              <a:t>indexed_data</a:t>
            </a:r>
            <a:r>
              <a:rPr lang="en-IN" dirty="0" smtClean="0"/>
              <a:t>)</a:t>
            </a:r>
          </a:p>
          <a:p>
            <a:endParaRPr lang="en-IN" dirty="0" smtClean="0"/>
          </a:p>
          <a:p>
            <a:r>
              <a:rPr lang="en-IN" dirty="0" smtClean="0"/>
              <a:t># Show the encoded data</a:t>
            </a:r>
          </a:p>
          <a:p>
            <a:r>
              <a:rPr lang="en-IN" dirty="0" err="1" smtClean="0"/>
              <a:t>encoded_data.select</a:t>
            </a:r>
            <a:r>
              <a:rPr lang="en-IN" dirty="0" smtClean="0"/>
              <a:t>("category", "</a:t>
            </a:r>
            <a:r>
              <a:rPr lang="en-IN" dirty="0" err="1" smtClean="0"/>
              <a:t>category_index</a:t>
            </a:r>
            <a:r>
              <a:rPr lang="en-IN" dirty="0" smtClean="0"/>
              <a:t>", "</a:t>
            </a:r>
            <a:r>
              <a:rPr lang="en-IN" dirty="0" err="1" smtClean="0"/>
              <a:t>category_encoded</a:t>
            </a:r>
            <a:r>
              <a:rPr lang="en-IN" dirty="0" smtClean="0"/>
              <a:t>").show(5)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0193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2: Scaling Numeric Features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# Import </a:t>
            </a:r>
            <a:r>
              <a:rPr lang="en-IN" dirty="0" err="1" smtClean="0"/>
              <a:t>StandardScaler</a:t>
            </a:r>
            <a:r>
              <a:rPr lang="en-IN" dirty="0" smtClean="0"/>
              <a:t> for feature scaling</a:t>
            </a:r>
          </a:p>
          <a:p>
            <a:r>
              <a:rPr lang="en-IN" dirty="0" smtClean="0"/>
              <a:t>from </a:t>
            </a:r>
            <a:r>
              <a:rPr lang="en-IN" dirty="0" err="1" smtClean="0"/>
              <a:t>pyspark.ml.feature</a:t>
            </a:r>
            <a:r>
              <a:rPr lang="en-IN" dirty="0" smtClean="0"/>
              <a:t> import </a:t>
            </a:r>
            <a:r>
              <a:rPr lang="en-IN" dirty="0" err="1" smtClean="0"/>
              <a:t>StandardScaler</a:t>
            </a:r>
            <a:endParaRPr lang="en-IN" dirty="0" smtClean="0"/>
          </a:p>
          <a:p>
            <a:r>
              <a:rPr lang="en-IN" dirty="0" smtClean="0"/>
              <a:t>from </a:t>
            </a:r>
            <a:r>
              <a:rPr lang="en-IN" dirty="0" err="1" smtClean="0"/>
              <a:t>pyspark.ml.feature</a:t>
            </a:r>
            <a:r>
              <a:rPr lang="en-IN" dirty="0" smtClean="0"/>
              <a:t> import </a:t>
            </a:r>
            <a:r>
              <a:rPr lang="en-IN" dirty="0" err="1" smtClean="0"/>
              <a:t>VectorAssembler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# Assemble numeric columns into a feature vector</a:t>
            </a:r>
          </a:p>
          <a:p>
            <a:r>
              <a:rPr lang="en-IN" dirty="0" smtClean="0"/>
              <a:t>assembler = </a:t>
            </a:r>
            <a:r>
              <a:rPr lang="en-IN" dirty="0" err="1" smtClean="0"/>
              <a:t>VectorAssembler</a:t>
            </a:r>
            <a:r>
              <a:rPr lang="en-IN" dirty="0" smtClean="0"/>
              <a:t>(</a:t>
            </a:r>
            <a:r>
              <a:rPr lang="en-IN" dirty="0" err="1" smtClean="0"/>
              <a:t>inputCols</a:t>
            </a:r>
            <a:r>
              <a:rPr lang="en-IN" dirty="0" smtClean="0"/>
              <a:t>=["age", "income", "</a:t>
            </a:r>
            <a:r>
              <a:rPr lang="en-IN" dirty="0" err="1" smtClean="0"/>
              <a:t>spending_score</a:t>
            </a:r>
            <a:r>
              <a:rPr lang="en-IN" dirty="0" smtClean="0"/>
              <a:t>"], </a:t>
            </a:r>
            <a:r>
              <a:rPr lang="en-IN" dirty="0" err="1" smtClean="0"/>
              <a:t>outputCol</a:t>
            </a:r>
            <a:r>
              <a:rPr lang="en-IN" dirty="0" smtClean="0"/>
              <a:t>="features")</a:t>
            </a:r>
          </a:p>
          <a:p>
            <a:endParaRPr lang="en-IN" dirty="0" smtClean="0"/>
          </a:p>
          <a:p>
            <a:r>
              <a:rPr lang="en-IN" dirty="0" smtClean="0"/>
              <a:t># Apply feature scaling (mean 0 and variance 1)</a:t>
            </a:r>
          </a:p>
          <a:p>
            <a:r>
              <a:rPr lang="en-IN" dirty="0" smtClean="0"/>
              <a:t>scaler = </a:t>
            </a:r>
            <a:r>
              <a:rPr lang="en-IN" dirty="0" err="1" smtClean="0"/>
              <a:t>StandardScaler</a:t>
            </a:r>
            <a:r>
              <a:rPr lang="en-IN" dirty="0" smtClean="0"/>
              <a:t>(</a:t>
            </a:r>
            <a:r>
              <a:rPr lang="en-IN" dirty="0" err="1" smtClean="0"/>
              <a:t>inputCol</a:t>
            </a:r>
            <a:r>
              <a:rPr lang="en-IN" dirty="0" smtClean="0"/>
              <a:t>="features", </a:t>
            </a:r>
            <a:r>
              <a:rPr lang="en-IN" dirty="0" err="1" smtClean="0"/>
              <a:t>outputCol</a:t>
            </a:r>
            <a:r>
              <a:rPr lang="en-IN" dirty="0" smtClean="0"/>
              <a:t>="</a:t>
            </a:r>
            <a:r>
              <a:rPr lang="en-IN" dirty="0" err="1" smtClean="0"/>
              <a:t>scaled_features</a:t>
            </a:r>
            <a:r>
              <a:rPr lang="en-IN" dirty="0" smtClean="0"/>
              <a:t>", </a:t>
            </a:r>
            <a:r>
              <a:rPr lang="en-IN" dirty="0" err="1" smtClean="0"/>
              <a:t>withStd</a:t>
            </a:r>
            <a:r>
              <a:rPr lang="en-IN" dirty="0" smtClean="0"/>
              <a:t>=True, </a:t>
            </a:r>
            <a:r>
              <a:rPr lang="en-IN" dirty="0" err="1" smtClean="0"/>
              <a:t>withMean</a:t>
            </a:r>
            <a:r>
              <a:rPr lang="en-IN" dirty="0" smtClean="0"/>
              <a:t>=False)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8895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# Fit and transform the data</a:t>
            </a:r>
          </a:p>
          <a:p>
            <a:r>
              <a:rPr lang="en-IN" dirty="0" err="1" smtClean="0"/>
              <a:t>assembled_data</a:t>
            </a:r>
            <a:r>
              <a:rPr lang="en-IN" dirty="0" smtClean="0"/>
              <a:t> = </a:t>
            </a:r>
            <a:r>
              <a:rPr lang="en-IN" dirty="0" err="1" smtClean="0"/>
              <a:t>assembler.transform</a:t>
            </a:r>
            <a:r>
              <a:rPr lang="en-IN" dirty="0" smtClean="0"/>
              <a:t>(</a:t>
            </a:r>
            <a:r>
              <a:rPr lang="en-IN" dirty="0" err="1" smtClean="0"/>
              <a:t>encoded_data</a:t>
            </a:r>
            <a:r>
              <a:rPr lang="en-IN" dirty="0" smtClean="0"/>
              <a:t>)</a:t>
            </a:r>
          </a:p>
          <a:p>
            <a:r>
              <a:rPr lang="en-IN" dirty="0" err="1" smtClean="0"/>
              <a:t>scaled_data</a:t>
            </a:r>
            <a:r>
              <a:rPr lang="en-IN" dirty="0" smtClean="0"/>
              <a:t> = </a:t>
            </a:r>
            <a:r>
              <a:rPr lang="en-IN" dirty="0" err="1" smtClean="0"/>
              <a:t>scaler.fit</a:t>
            </a:r>
            <a:r>
              <a:rPr lang="en-IN" dirty="0" smtClean="0"/>
              <a:t>(</a:t>
            </a:r>
            <a:r>
              <a:rPr lang="en-IN" dirty="0" err="1" smtClean="0"/>
              <a:t>assembled_data</a:t>
            </a:r>
            <a:r>
              <a:rPr lang="en-IN" dirty="0" smtClean="0"/>
              <a:t>).transform(</a:t>
            </a:r>
            <a:r>
              <a:rPr lang="en-IN" dirty="0" err="1" smtClean="0"/>
              <a:t>assembled_data</a:t>
            </a:r>
            <a:r>
              <a:rPr lang="en-IN" dirty="0" smtClean="0"/>
              <a:t>)</a:t>
            </a:r>
          </a:p>
          <a:p>
            <a:endParaRPr lang="en-IN" dirty="0" smtClean="0"/>
          </a:p>
          <a:p>
            <a:r>
              <a:rPr lang="en-IN" dirty="0" smtClean="0"/>
              <a:t># Show the scaled features</a:t>
            </a:r>
          </a:p>
          <a:p>
            <a:r>
              <a:rPr lang="en-IN" dirty="0" err="1" smtClean="0"/>
              <a:t>scaled_data.select</a:t>
            </a:r>
            <a:r>
              <a:rPr lang="en-IN" dirty="0" smtClean="0"/>
              <a:t>("features", "</a:t>
            </a:r>
            <a:r>
              <a:rPr lang="en-IN" dirty="0" err="1" smtClean="0"/>
              <a:t>scaled_features</a:t>
            </a:r>
            <a:r>
              <a:rPr lang="en-IN" dirty="0" smtClean="0"/>
              <a:t>").show(5)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7844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4. Combining All Features into a Single Vector: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This step combines all categorical and numerical features into a single vector, which is used as input for machine learning models.</a:t>
            </a:r>
          </a:p>
          <a:p>
            <a:r>
              <a:rPr lang="en-IN" dirty="0" smtClean="0"/>
              <a:t># Assemble all relevant features (categorical and numerical)</a:t>
            </a:r>
          </a:p>
          <a:p>
            <a:r>
              <a:rPr lang="en-IN" dirty="0" smtClean="0"/>
              <a:t>assembler = </a:t>
            </a:r>
            <a:r>
              <a:rPr lang="en-IN" dirty="0" err="1" smtClean="0"/>
              <a:t>VectorAssembler</a:t>
            </a:r>
            <a:r>
              <a:rPr lang="en-IN" dirty="0" smtClean="0"/>
              <a:t>(</a:t>
            </a:r>
          </a:p>
          <a:p>
            <a:r>
              <a:rPr lang="en-IN" dirty="0" smtClean="0"/>
              <a:t>    </a:t>
            </a:r>
            <a:r>
              <a:rPr lang="en-IN" dirty="0" err="1" smtClean="0"/>
              <a:t>inputCols</a:t>
            </a:r>
            <a:r>
              <a:rPr lang="en-IN" dirty="0" smtClean="0"/>
              <a:t>=["age", "income", "</a:t>
            </a:r>
            <a:r>
              <a:rPr lang="en-IN" dirty="0" err="1" smtClean="0"/>
              <a:t>category_encoded</a:t>
            </a:r>
            <a:r>
              <a:rPr lang="en-IN" dirty="0" smtClean="0"/>
              <a:t>", "</a:t>
            </a:r>
            <a:r>
              <a:rPr lang="en-IN" dirty="0" err="1" smtClean="0"/>
              <a:t>spending_score</a:t>
            </a:r>
            <a:r>
              <a:rPr lang="en-IN" dirty="0" smtClean="0"/>
              <a:t>"],</a:t>
            </a:r>
          </a:p>
          <a:p>
            <a:r>
              <a:rPr lang="en-IN" dirty="0" smtClean="0"/>
              <a:t>    </a:t>
            </a:r>
            <a:r>
              <a:rPr lang="en-IN" dirty="0" err="1" smtClean="0"/>
              <a:t>outputCol</a:t>
            </a:r>
            <a:r>
              <a:rPr lang="en-IN" dirty="0" smtClean="0"/>
              <a:t>="</a:t>
            </a:r>
            <a:r>
              <a:rPr lang="en-IN" dirty="0" err="1" smtClean="0"/>
              <a:t>final_features</a:t>
            </a:r>
            <a:r>
              <a:rPr lang="en-IN" dirty="0" smtClean="0"/>
              <a:t>"</a:t>
            </a:r>
          </a:p>
          <a:p>
            <a:r>
              <a:rPr lang="en-IN" dirty="0" smtClean="0"/>
              <a:t>)</a:t>
            </a:r>
          </a:p>
          <a:p>
            <a:endParaRPr lang="en-IN" dirty="0" smtClean="0"/>
          </a:p>
          <a:p>
            <a:r>
              <a:rPr lang="en-IN" dirty="0" smtClean="0"/>
              <a:t># Transform the data to get the final feature vector</a:t>
            </a:r>
          </a:p>
          <a:p>
            <a:r>
              <a:rPr lang="en-IN" dirty="0" err="1" smtClean="0"/>
              <a:t>final_data</a:t>
            </a:r>
            <a:r>
              <a:rPr lang="en-IN" dirty="0" smtClean="0"/>
              <a:t> = </a:t>
            </a:r>
            <a:r>
              <a:rPr lang="en-IN" dirty="0" err="1" smtClean="0"/>
              <a:t>assembler.transform</a:t>
            </a:r>
            <a:r>
              <a:rPr lang="en-IN" dirty="0" smtClean="0"/>
              <a:t>(</a:t>
            </a:r>
            <a:r>
              <a:rPr lang="en-IN" dirty="0" err="1" smtClean="0"/>
              <a:t>scaled_data</a:t>
            </a:r>
            <a:r>
              <a:rPr lang="en-IN" dirty="0" smtClean="0"/>
              <a:t>)</a:t>
            </a:r>
          </a:p>
          <a:p>
            <a:endParaRPr lang="en-IN" dirty="0" smtClean="0"/>
          </a:p>
          <a:p>
            <a:r>
              <a:rPr lang="en-IN" dirty="0" smtClean="0"/>
              <a:t># Show the final prepared data</a:t>
            </a:r>
          </a:p>
          <a:p>
            <a:r>
              <a:rPr lang="en-IN" dirty="0" err="1" smtClean="0"/>
              <a:t>final_data.select</a:t>
            </a:r>
            <a:r>
              <a:rPr lang="en-IN" dirty="0" smtClean="0"/>
              <a:t>("</a:t>
            </a:r>
            <a:r>
              <a:rPr lang="en-IN" dirty="0" err="1" smtClean="0"/>
              <a:t>final_features</a:t>
            </a:r>
            <a:r>
              <a:rPr lang="en-IN" dirty="0" smtClean="0"/>
              <a:t>", "</a:t>
            </a:r>
            <a:r>
              <a:rPr lang="en-IN" dirty="0" err="1" smtClean="0"/>
              <a:t>label_column</a:t>
            </a:r>
            <a:r>
              <a:rPr lang="en-IN" dirty="0" smtClean="0"/>
              <a:t>").show(5)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3423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Splitting the Data into Training and Test Sets: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the data into training and test sets is crucial to evaluate the performance of machine learning models.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# Split the data into training (80%) and test (20%) sets</a:t>
            </a:r>
          </a:p>
          <a:p>
            <a:r>
              <a:rPr lang="en-US" dirty="0" err="1" smtClean="0">
                <a:solidFill>
                  <a:srgbClr val="00B0F0"/>
                </a:solidFill>
              </a:rPr>
              <a:t>train_data</a:t>
            </a:r>
            <a:r>
              <a:rPr lang="en-US" dirty="0" smtClean="0">
                <a:solidFill>
                  <a:srgbClr val="00B0F0"/>
                </a:solidFill>
              </a:rPr>
              <a:t>, </a:t>
            </a:r>
            <a:r>
              <a:rPr lang="en-US" dirty="0" err="1" smtClean="0">
                <a:solidFill>
                  <a:srgbClr val="00B0F0"/>
                </a:solidFill>
              </a:rPr>
              <a:t>test_data</a:t>
            </a:r>
            <a:r>
              <a:rPr lang="en-US" dirty="0" smtClean="0">
                <a:solidFill>
                  <a:srgbClr val="00B0F0"/>
                </a:solidFill>
              </a:rPr>
              <a:t> = </a:t>
            </a:r>
            <a:r>
              <a:rPr lang="en-US" dirty="0" err="1" smtClean="0">
                <a:solidFill>
                  <a:srgbClr val="00B0F0"/>
                </a:solidFill>
              </a:rPr>
              <a:t>final_data.randomSplit</a:t>
            </a:r>
            <a:r>
              <a:rPr lang="en-US" dirty="0" smtClean="0">
                <a:solidFill>
                  <a:srgbClr val="00B0F0"/>
                </a:solidFill>
              </a:rPr>
              <a:t>([0.8, 0.2])</a:t>
            </a:r>
          </a:p>
          <a:p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# Show the number of rows in training and test sets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print(</a:t>
            </a:r>
            <a:r>
              <a:rPr lang="en-US" dirty="0" err="1" smtClean="0">
                <a:solidFill>
                  <a:srgbClr val="00B0F0"/>
                </a:solidFill>
              </a:rPr>
              <a:t>f"Training</a:t>
            </a:r>
            <a:r>
              <a:rPr lang="en-US" dirty="0" smtClean="0">
                <a:solidFill>
                  <a:srgbClr val="00B0F0"/>
                </a:solidFill>
              </a:rPr>
              <a:t> Data Count: {</a:t>
            </a:r>
            <a:r>
              <a:rPr lang="en-US" dirty="0" err="1" smtClean="0">
                <a:solidFill>
                  <a:srgbClr val="00B0F0"/>
                </a:solidFill>
              </a:rPr>
              <a:t>train_data.count</a:t>
            </a:r>
            <a:r>
              <a:rPr lang="en-US" dirty="0" smtClean="0">
                <a:solidFill>
                  <a:srgbClr val="00B0F0"/>
                </a:solidFill>
              </a:rPr>
              <a:t>()}")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print(</a:t>
            </a:r>
            <a:r>
              <a:rPr lang="en-US" dirty="0" err="1" smtClean="0">
                <a:solidFill>
                  <a:srgbClr val="00B0F0"/>
                </a:solidFill>
              </a:rPr>
              <a:t>f"Test</a:t>
            </a:r>
            <a:r>
              <a:rPr lang="en-US" dirty="0" smtClean="0">
                <a:solidFill>
                  <a:srgbClr val="00B0F0"/>
                </a:solidFill>
              </a:rPr>
              <a:t> Data Count: {</a:t>
            </a:r>
            <a:r>
              <a:rPr lang="en-US" dirty="0" err="1" smtClean="0">
                <a:solidFill>
                  <a:srgbClr val="00B0F0"/>
                </a:solidFill>
              </a:rPr>
              <a:t>test_data.count</a:t>
            </a:r>
            <a:r>
              <a:rPr lang="en-US" dirty="0" smtClean="0">
                <a:solidFill>
                  <a:srgbClr val="00B0F0"/>
                </a:solidFill>
              </a:rPr>
              <a:t>()}")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51450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the Code Examples: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Loading data from different formats (CSV, JSON, HDFS) using Spark’s </a:t>
            </a:r>
            <a:r>
              <a:rPr lang="en-US" dirty="0" err="1" smtClean="0"/>
              <a:t>DataFrame</a:t>
            </a:r>
            <a:r>
              <a:rPr lang="en-US" dirty="0" smtClean="0"/>
              <a:t> API.</a:t>
            </a:r>
          </a:p>
          <a:p>
            <a:r>
              <a:rPr lang="en-US" b="1" dirty="0" smtClean="0"/>
              <a:t>Data cleaning</a:t>
            </a:r>
            <a:r>
              <a:rPr lang="en-US" dirty="0" smtClean="0"/>
              <a:t> includes handling missing values and outliers using Spark </a:t>
            </a:r>
            <a:r>
              <a:rPr lang="en-US" dirty="0" err="1" smtClean="0"/>
              <a:t>DataFrame</a:t>
            </a:r>
            <a:r>
              <a:rPr lang="en-US" dirty="0" smtClean="0"/>
              <a:t> functions.</a:t>
            </a:r>
          </a:p>
          <a:p>
            <a:r>
              <a:rPr lang="en-US" b="1" dirty="0" smtClean="0"/>
              <a:t>Feature engineering</a:t>
            </a:r>
            <a:r>
              <a:rPr lang="en-US" dirty="0" smtClean="0"/>
              <a:t> with </a:t>
            </a:r>
            <a:r>
              <a:rPr lang="en-US" dirty="0" err="1" smtClean="0"/>
              <a:t>OneHotEncoding</a:t>
            </a:r>
            <a:r>
              <a:rPr lang="en-US" dirty="0" smtClean="0"/>
              <a:t> and </a:t>
            </a:r>
            <a:r>
              <a:rPr lang="en-US" dirty="0" err="1" smtClean="0"/>
              <a:t>StandardScaler</a:t>
            </a:r>
            <a:r>
              <a:rPr lang="en-US" dirty="0" smtClean="0"/>
              <a:t> prepares categorical and numerical data for machine learning models.</a:t>
            </a:r>
          </a:p>
          <a:p>
            <a:r>
              <a:rPr lang="en-US" b="1" dirty="0" smtClean="0"/>
              <a:t>Assembling features</a:t>
            </a:r>
            <a:r>
              <a:rPr lang="en-US" dirty="0" smtClean="0"/>
              <a:t> into a single vector and splitting data into training and test sets allows easy integration with Spark's ML models.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1720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Training and Evaluation with Spark </a:t>
            </a:r>
            <a:r>
              <a:rPr lang="en-US" b="1" dirty="0" err="1" smtClean="0"/>
              <a:t>MLlib</a:t>
            </a:r>
            <a:r>
              <a:rPr lang="en-US" b="1" dirty="0" smtClean="0"/>
              <a:t>:</a:t>
            </a:r>
            <a:r>
              <a:rPr lang="en-US" dirty="0" smtClean="0"/>
              <a:t> After preprocessing and feature engineering, models are trained using Spark </a:t>
            </a:r>
            <a:r>
              <a:rPr lang="en-US" dirty="0" err="1" smtClean="0"/>
              <a:t>MLlib</a:t>
            </a:r>
            <a:r>
              <a:rPr lang="en-US" dirty="0" smtClean="0"/>
              <a:t> (Spark’s machine learning library) to handle the large-scale data in parallel. Evaluation metrics such as accuracy, precision, or root mean square error (RMSE) are used to measure the performance of the models.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282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Predicting Customer Churn: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an example, a customer churn prediction system is introduced to illustrate how a machine learning system can be designed using Spark. Customer churn prediction aims to identify which customers are likely to leave a service by analyzing historical data.</a:t>
            </a:r>
          </a:p>
          <a:p>
            <a:r>
              <a:rPr lang="en-US" dirty="0" smtClean="0"/>
              <a:t>This includes data preprocessing, feature extraction (e.g., customer behavior, usage), and training a model like Logistic Regression to classify whether a customer will churn or not.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594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7378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Code Example: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27" y="858982"/>
            <a:ext cx="11169073" cy="5892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1. Data Collection and Preprocessing:</a:t>
            </a:r>
          </a:p>
          <a:p>
            <a:pPr marL="0" indent="0">
              <a:buNone/>
            </a:pP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In this example, we load customer data from a CSV file, clean it, and prepare it for model training</a:t>
            </a:r>
            <a:endParaRPr lang="en-IN" dirty="0" smtClean="0"/>
          </a:p>
          <a:p>
            <a:r>
              <a:rPr lang="en-IN" dirty="0" smtClean="0"/>
              <a:t># Import necessary libraries</a:t>
            </a:r>
          </a:p>
          <a:p>
            <a:r>
              <a:rPr lang="en-IN" dirty="0" smtClean="0"/>
              <a:t>from </a:t>
            </a:r>
            <a:r>
              <a:rPr lang="en-IN" dirty="0" err="1" smtClean="0"/>
              <a:t>pyspark.sql</a:t>
            </a:r>
            <a:r>
              <a:rPr lang="en-IN" dirty="0" smtClean="0"/>
              <a:t> import </a:t>
            </a:r>
            <a:r>
              <a:rPr lang="en-IN" dirty="0" err="1" smtClean="0"/>
              <a:t>SparkSession</a:t>
            </a:r>
            <a:endParaRPr lang="en-IN" dirty="0" smtClean="0"/>
          </a:p>
          <a:p>
            <a:r>
              <a:rPr lang="en-IN" dirty="0" smtClean="0"/>
              <a:t>from </a:t>
            </a:r>
            <a:r>
              <a:rPr lang="en-IN" dirty="0" err="1" smtClean="0"/>
              <a:t>pyspark.sql.functions</a:t>
            </a:r>
            <a:r>
              <a:rPr lang="en-IN" dirty="0" smtClean="0"/>
              <a:t> import col</a:t>
            </a:r>
          </a:p>
          <a:p>
            <a:r>
              <a:rPr lang="en-IN" dirty="0" smtClean="0"/>
              <a:t>from </a:t>
            </a:r>
            <a:r>
              <a:rPr lang="en-IN" dirty="0" err="1" smtClean="0"/>
              <a:t>pyspark.ml.feature</a:t>
            </a:r>
            <a:r>
              <a:rPr lang="en-IN" dirty="0" smtClean="0"/>
              <a:t> import </a:t>
            </a:r>
            <a:r>
              <a:rPr lang="en-IN" dirty="0" err="1" smtClean="0"/>
              <a:t>StringIndexer</a:t>
            </a:r>
            <a:r>
              <a:rPr lang="en-IN" dirty="0" smtClean="0"/>
              <a:t>, </a:t>
            </a:r>
            <a:r>
              <a:rPr lang="en-IN" dirty="0" err="1" smtClean="0"/>
              <a:t>VectorAssembler</a:t>
            </a:r>
            <a:endParaRPr lang="en-IN" dirty="0" smtClean="0"/>
          </a:p>
          <a:p>
            <a:r>
              <a:rPr lang="en-IN" dirty="0" smtClean="0"/>
              <a:t>from pyspark.ml import Pipeline</a:t>
            </a:r>
          </a:p>
          <a:p>
            <a:endParaRPr lang="en-IN" dirty="0" smtClean="0"/>
          </a:p>
          <a:p>
            <a:r>
              <a:rPr lang="en-IN" dirty="0" smtClean="0"/>
              <a:t># Start a Spark session</a:t>
            </a:r>
          </a:p>
          <a:p>
            <a:r>
              <a:rPr lang="en-IN" dirty="0" smtClean="0"/>
              <a:t>spark = </a:t>
            </a:r>
            <a:r>
              <a:rPr lang="en-IN" dirty="0" err="1" smtClean="0"/>
              <a:t>SparkSession.builder.appName</a:t>
            </a:r>
            <a:r>
              <a:rPr lang="en-IN" dirty="0" smtClean="0"/>
              <a:t>("</a:t>
            </a:r>
            <a:r>
              <a:rPr lang="en-IN" dirty="0" err="1" smtClean="0"/>
              <a:t>ChurnPrediction</a:t>
            </a:r>
            <a:r>
              <a:rPr lang="en-IN" dirty="0" smtClean="0"/>
              <a:t>").</a:t>
            </a:r>
            <a:r>
              <a:rPr lang="en-IN" dirty="0" err="1" smtClean="0"/>
              <a:t>getOrCreate</a:t>
            </a:r>
            <a:r>
              <a:rPr lang="en-IN" dirty="0" smtClean="0"/>
              <a:t>()</a:t>
            </a:r>
          </a:p>
          <a:p>
            <a:endParaRPr lang="en-IN" dirty="0" smtClean="0"/>
          </a:p>
          <a:p>
            <a:r>
              <a:rPr lang="en-IN" dirty="0" smtClean="0"/>
              <a:t># Load data from a CSV file</a:t>
            </a:r>
          </a:p>
          <a:p>
            <a:r>
              <a:rPr lang="en-IN" dirty="0" smtClean="0"/>
              <a:t>data = spark.read.csv("customer_data.csv", header=True, </a:t>
            </a:r>
            <a:r>
              <a:rPr lang="en-IN" dirty="0" err="1" smtClean="0"/>
              <a:t>inferSchema</a:t>
            </a:r>
            <a:r>
              <a:rPr lang="en-IN" dirty="0" smtClean="0"/>
              <a:t>=True)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2105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302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2108"/>
            <a:ext cx="10515600" cy="5717309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# Show the schema and sample data</a:t>
            </a:r>
          </a:p>
          <a:p>
            <a:r>
              <a:rPr lang="en-IN" dirty="0" err="1" smtClean="0"/>
              <a:t>data.printSchema</a:t>
            </a:r>
            <a:r>
              <a:rPr lang="en-IN" dirty="0" smtClean="0"/>
              <a:t>()</a:t>
            </a:r>
          </a:p>
          <a:p>
            <a:r>
              <a:rPr lang="en-IN" dirty="0" err="1" smtClean="0"/>
              <a:t>data.show</a:t>
            </a:r>
            <a:r>
              <a:rPr lang="en-IN" dirty="0" smtClean="0"/>
              <a:t>(5)</a:t>
            </a:r>
          </a:p>
          <a:p>
            <a:endParaRPr lang="en-IN" dirty="0" smtClean="0"/>
          </a:p>
          <a:p>
            <a:r>
              <a:rPr lang="en-IN" dirty="0" smtClean="0"/>
              <a:t># Handling missing values by filling them with a default value</a:t>
            </a:r>
          </a:p>
          <a:p>
            <a:r>
              <a:rPr lang="en-IN" dirty="0" smtClean="0"/>
              <a:t>data = </a:t>
            </a:r>
            <a:r>
              <a:rPr lang="en-IN" dirty="0" err="1" smtClean="0"/>
              <a:t>data.fillna</a:t>
            </a:r>
            <a:r>
              <a:rPr lang="en-IN" dirty="0" smtClean="0"/>
              <a:t>(0)</a:t>
            </a:r>
          </a:p>
          <a:p>
            <a:endParaRPr lang="en-IN" dirty="0" smtClean="0"/>
          </a:p>
          <a:p>
            <a:r>
              <a:rPr lang="en-IN" dirty="0" smtClean="0"/>
              <a:t># Convert categorical columns to numerical format using </a:t>
            </a:r>
            <a:r>
              <a:rPr lang="en-IN" dirty="0" err="1" smtClean="0"/>
              <a:t>StringIndexer</a:t>
            </a:r>
            <a:endParaRPr lang="en-IN" dirty="0" smtClean="0"/>
          </a:p>
          <a:p>
            <a:r>
              <a:rPr lang="en-IN" dirty="0" smtClean="0"/>
              <a:t>indexer = </a:t>
            </a:r>
            <a:r>
              <a:rPr lang="en-IN" dirty="0" err="1" smtClean="0"/>
              <a:t>StringIndexer</a:t>
            </a:r>
            <a:r>
              <a:rPr lang="en-IN" dirty="0" smtClean="0"/>
              <a:t>(</a:t>
            </a:r>
            <a:r>
              <a:rPr lang="en-IN" dirty="0" err="1" smtClean="0"/>
              <a:t>inputCol</a:t>
            </a:r>
            <a:r>
              <a:rPr lang="en-IN" dirty="0" smtClean="0"/>
              <a:t>="gender", </a:t>
            </a:r>
            <a:r>
              <a:rPr lang="en-IN" dirty="0" err="1" smtClean="0"/>
              <a:t>outputCol</a:t>
            </a:r>
            <a:r>
              <a:rPr lang="en-IN" dirty="0" smtClean="0"/>
              <a:t>="</a:t>
            </a:r>
            <a:r>
              <a:rPr lang="en-IN" dirty="0" err="1" smtClean="0"/>
              <a:t>gender_index</a:t>
            </a:r>
            <a:r>
              <a:rPr lang="en-IN" dirty="0" smtClean="0"/>
              <a:t>")</a:t>
            </a:r>
          </a:p>
          <a:p>
            <a:r>
              <a:rPr lang="en-IN" dirty="0" err="1" smtClean="0"/>
              <a:t>indexed_data</a:t>
            </a:r>
            <a:r>
              <a:rPr lang="en-IN" dirty="0" smtClean="0"/>
              <a:t> = </a:t>
            </a:r>
            <a:r>
              <a:rPr lang="en-IN" dirty="0" err="1" smtClean="0"/>
              <a:t>indexer.fit</a:t>
            </a:r>
            <a:r>
              <a:rPr lang="en-IN" dirty="0" smtClean="0"/>
              <a:t>(data).transform(data)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745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# Combine features into a single feature vector</a:t>
            </a:r>
          </a:p>
          <a:p>
            <a:r>
              <a:rPr lang="en-IN" dirty="0" smtClean="0"/>
              <a:t>assembler = </a:t>
            </a:r>
            <a:r>
              <a:rPr lang="en-IN" dirty="0" err="1" smtClean="0"/>
              <a:t>VectorAssembler</a:t>
            </a:r>
            <a:r>
              <a:rPr lang="en-IN" dirty="0" smtClean="0"/>
              <a:t>(</a:t>
            </a:r>
          </a:p>
          <a:p>
            <a:r>
              <a:rPr lang="en-IN" dirty="0" smtClean="0"/>
              <a:t>    </a:t>
            </a:r>
            <a:r>
              <a:rPr lang="en-IN" dirty="0" err="1" smtClean="0"/>
              <a:t>inputCols</a:t>
            </a:r>
            <a:r>
              <a:rPr lang="en-IN" dirty="0" smtClean="0"/>
              <a:t>=["age", "</a:t>
            </a:r>
            <a:r>
              <a:rPr lang="en-IN" dirty="0" err="1" smtClean="0"/>
              <a:t>account_length</a:t>
            </a:r>
            <a:r>
              <a:rPr lang="en-IN" dirty="0" smtClean="0"/>
              <a:t>", "</a:t>
            </a:r>
            <a:r>
              <a:rPr lang="en-IN" dirty="0" err="1" smtClean="0"/>
              <a:t>gender_index</a:t>
            </a:r>
            <a:r>
              <a:rPr lang="en-IN" dirty="0" smtClean="0"/>
              <a:t>", "</a:t>
            </a:r>
            <a:r>
              <a:rPr lang="en-IN" dirty="0" err="1" smtClean="0"/>
              <a:t>monthly_spending</a:t>
            </a:r>
            <a:r>
              <a:rPr lang="en-IN" dirty="0" smtClean="0"/>
              <a:t>"],</a:t>
            </a:r>
          </a:p>
          <a:p>
            <a:r>
              <a:rPr lang="en-IN" dirty="0" smtClean="0"/>
              <a:t>    </a:t>
            </a:r>
            <a:r>
              <a:rPr lang="en-IN" dirty="0" err="1" smtClean="0"/>
              <a:t>outputCol</a:t>
            </a:r>
            <a:r>
              <a:rPr lang="en-IN" dirty="0" smtClean="0"/>
              <a:t>="features"</a:t>
            </a:r>
          </a:p>
          <a:p>
            <a:r>
              <a:rPr lang="en-IN" dirty="0" smtClean="0"/>
              <a:t>)</a:t>
            </a:r>
          </a:p>
          <a:p>
            <a:r>
              <a:rPr lang="en-IN" dirty="0" err="1" smtClean="0"/>
              <a:t>final_data</a:t>
            </a:r>
            <a:r>
              <a:rPr lang="en-IN" dirty="0" smtClean="0"/>
              <a:t> = </a:t>
            </a:r>
            <a:r>
              <a:rPr lang="en-IN" dirty="0" err="1" smtClean="0"/>
              <a:t>assembler.transform</a:t>
            </a:r>
            <a:r>
              <a:rPr lang="en-IN" dirty="0" smtClean="0"/>
              <a:t>(</a:t>
            </a:r>
            <a:r>
              <a:rPr lang="en-IN" dirty="0" err="1" smtClean="0"/>
              <a:t>indexed_data</a:t>
            </a:r>
            <a:r>
              <a:rPr lang="en-IN" dirty="0" smtClean="0"/>
              <a:t>)</a:t>
            </a:r>
          </a:p>
          <a:p>
            <a:endParaRPr lang="en-IN" dirty="0" smtClean="0"/>
          </a:p>
          <a:p>
            <a:r>
              <a:rPr lang="en-IN" dirty="0" smtClean="0"/>
              <a:t># Show the transformed data</a:t>
            </a:r>
          </a:p>
          <a:p>
            <a:r>
              <a:rPr lang="en-IN" dirty="0" err="1" smtClean="0"/>
              <a:t>final_data.select</a:t>
            </a:r>
            <a:r>
              <a:rPr lang="en-IN" dirty="0" smtClean="0"/>
              <a:t>("features", "churn").show(5)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278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2. Logistic Regression Model Training: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Here, we train a logistic regression model to predict customer churn based on the features created earlier.</a:t>
            </a:r>
          </a:p>
          <a:p>
            <a:r>
              <a:rPr lang="en-IN" dirty="0" smtClean="0"/>
              <a:t># Import Logistic Regression from Spark </a:t>
            </a:r>
            <a:r>
              <a:rPr lang="en-IN" dirty="0" err="1" smtClean="0"/>
              <a:t>MLlib</a:t>
            </a:r>
            <a:endParaRPr lang="en-IN" dirty="0" smtClean="0"/>
          </a:p>
          <a:p>
            <a:r>
              <a:rPr lang="en-IN" dirty="0" smtClean="0"/>
              <a:t>from </a:t>
            </a:r>
            <a:r>
              <a:rPr lang="en-IN" dirty="0" err="1" smtClean="0"/>
              <a:t>pyspark.ml.classification</a:t>
            </a:r>
            <a:r>
              <a:rPr lang="en-IN" dirty="0" smtClean="0"/>
              <a:t> import </a:t>
            </a:r>
            <a:r>
              <a:rPr lang="en-IN" dirty="0" err="1" smtClean="0"/>
              <a:t>LogisticRegression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# Split data into training and test sets (80% training, 20% test)</a:t>
            </a:r>
          </a:p>
          <a:p>
            <a:r>
              <a:rPr lang="en-IN" dirty="0" err="1" smtClean="0"/>
              <a:t>train_data</a:t>
            </a:r>
            <a:r>
              <a:rPr lang="en-IN" dirty="0" smtClean="0"/>
              <a:t>, </a:t>
            </a:r>
            <a:r>
              <a:rPr lang="en-IN" dirty="0" err="1" smtClean="0"/>
              <a:t>test_data</a:t>
            </a:r>
            <a:r>
              <a:rPr lang="en-IN" dirty="0" smtClean="0"/>
              <a:t> = </a:t>
            </a:r>
            <a:r>
              <a:rPr lang="en-IN" dirty="0" err="1" smtClean="0"/>
              <a:t>final_data.randomSplit</a:t>
            </a:r>
            <a:r>
              <a:rPr lang="en-IN" dirty="0" smtClean="0"/>
              <a:t>([0.8, 0.2])</a:t>
            </a:r>
          </a:p>
          <a:p>
            <a:endParaRPr lang="en-IN" dirty="0" smtClean="0"/>
          </a:p>
          <a:p>
            <a:r>
              <a:rPr lang="en-IN" dirty="0" smtClean="0"/>
              <a:t># Initialize and train a logistic regression model</a:t>
            </a:r>
          </a:p>
          <a:p>
            <a:r>
              <a:rPr lang="en-IN" dirty="0" err="1" smtClean="0"/>
              <a:t>log_reg</a:t>
            </a:r>
            <a:r>
              <a:rPr lang="en-IN" dirty="0" smtClean="0"/>
              <a:t> = </a:t>
            </a:r>
            <a:r>
              <a:rPr lang="en-IN" dirty="0" err="1" smtClean="0"/>
              <a:t>LogisticRegression</a:t>
            </a:r>
            <a:r>
              <a:rPr lang="en-IN" dirty="0" smtClean="0"/>
              <a:t>(</a:t>
            </a:r>
            <a:r>
              <a:rPr lang="en-IN" dirty="0" err="1" smtClean="0"/>
              <a:t>labelCol</a:t>
            </a:r>
            <a:r>
              <a:rPr lang="en-IN" dirty="0" smtClean="0"/>
              <a:t>="churn", </a:t>
            </a:r>
            <a:r>
              <a:rPr lang="en-IN" dirty="0" err="1" smtClean="0"/>
              <a:t>featuresCol</a:t>
            </a:r>
            <a:r>
              <a:rPr lang="en-IN" dirty="0" smtClean="0"/>
              <a:t>="features")</a:t>
            </a:r>
          </a:p>
          <a:p>
            <a:r>
              <a:rPr lang="en-IN" dirty="0" err="1" smtClean="0"/>
              <a:t>log_reg_model</a:t>
            </a:r>
            <a:r>
              <a:rPr lang="en-IN" dirty="0" smtClean="0"/>
              <a:t> = </a:t>
            </a:r>
            <a:r>
              <a:rPr lang="en-IN" dirty="0" err="1" smtClean="0"/>
              <a:t>log_reg.fit</a:t>
            </a:r>
            <a:r>
              <a:rPr lang="en-IN" dirty="0" smtClean="0"/>
              <a:t>(</a:t>
            </a:r>
            <a:r>
              <a:rPr lang="en-IN" dirty="0" err="1" smtClean="0"/>
              <a:t>train_data</a:t>
            </a:r>
            <a:r>
              <a:rPr lang="en-IN" dirty="0" smtClean="0"/>
              <a:t>)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2345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# Show the coefficients and intercept of the trained model</a:t>
            </a:r>
          </a:p>
          <a:p>
            <a:r>
              <a:rPr lang="en-IN" dirty="0" smtClean="0"/>
              <a:t>print(</a:t>
            </a:r>
            <a:r>
              <a:rPr lang="en-IN" dirty="0" err="1" smtClean="0"/>
              <a:t>f"Coefficients</a:t>
            </a:r>
            <a:r>
              <a:rPr lang="en-IN" dirty="0" smtClean="0"/>
              <a:t>: {</a:t>
            </a:r>
            <a:r>
              <a:rPr lang="en-IN" dirty="0" err="1" smtClean="0"/>
              <a:t>log_reg_model.coefficients</a:t>
            </a:r>
            <a:r>
              <a:rPr lang="en-IN" dirty="0" smtClean="0"/>
              <a:t>}")</a:t>
            </a:r>
          </a:p>
          <a:p>
            <a:r>
              <a:rPr lang="en-IN" dirty="0" smtClean="0"/>
              <a:t>print(</a:t>
            </a:r>
            <a:r>
              <a:rPr lang="en-IN" dirty="0" err="1" smtClean="0"/>
              <a:t>f"Intercept</a:t>
            </a:r>
            <a:r>
              <a:rPr lang="en-IN" dirty="0" smtClean="0"/>
              <a:t>: {</a:t>
            </a:r>
            <a:r>
              <a:rPr lang="en-IN" dirty="0" err="1" smtClean="0"/>
              <a:t>log_reg_model.intercept</a:t>
            </a:r>
            <a:r>
              <a:rPr lang="en-IN" dirty="0" smtClean="0"/>
              <a:t>}")</a:t>
            </a:r>
          </a:p>
          <a:p>
            <a:endParaRPr lang="en-IN" dirty="0" smtClean="0"/>
          </a:p>
          <a:p>
            <a:r>
              <a:rPr lang="en-IN" dirty="0" smtClean="0"/>
              <a:t># Make predictions on the test data</a:t>
            </a:r>
          </a:p>
          <a:p>
            <a:r>
              <a:rPr lang="en-IN" dirty="0" smtClean="0"/>
              <a:t>predictions = </a:t>
            </a:r>
            <a:r>
              <a:rPr lang="en-IN" dirty="0" err="1" smtClean="0"/>
              <a:t>log_reg_model.transform</a:t>
            </a:r>
            <a:r>
              <a:rPr lang="en-IN" dirty="0" smtClean="0"/>
              <a:t>(</a:t>
            </a:r>
            <a:r>
              <a:rPr lang="en-IN" dirty="0" err="1" smtClean="0"/>
              <a:t>test_data</a:t>
            </a:r>
            <a:r>
              <a:rPr lang="en-IN" dirty="0" smtClean="0"/>
              <a:t>)</a:t>
            </a:r>
          </a:p>
          <a:p>
            <a:r>
              <a:rPr lang="en-IN" dirty="0" err="1" smtClean="0"/>
              <a:t>predictions.select</a:t>
            </a:r>
            <a:r>
              <a:rPr lang="en-IN" dirty="0" smtClean="0"/>
              <a:t>("features", "churn", "prediction").show(5)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830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1510</Words>
  <Application>Microsoft Office PowerPoint</Application>
  <PresentationFormat>Widescreen</PresentationFormat>
  <Paragraphs>192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Designing a Machine Learning System with Spark</vt:lpstr>
      <vt:lpstr>PowerPoint Presentation</vt:lpstr>
      <vt:lpstr>PowerPoint Presentation</vt:lpstr>
      <vt:lpstr>Case Study: Predicting Customer Churn:</vt:lpstr>
      <vt:lpstr>Code Example:. </vt:lpstr>
      <vt:lpstr>PowerPoint Presentation</vt:lpstr>
      <vt:lpstr>PowerPoint Presentation</vt:lpstr>
      <vt:lpstr>2. Logistic Regression Model Training:</vt:lpstr>
      <vt:lpstr>PowerPoint Presentation</vt:lpstr>
      <vt:lpstr>3. Model Evaluation:</vt:lpstr>
      <vt:lpstr>PowerPoint Presentation</vt:lpstr>
      <vt:lpstr>Full Pipeline Example:</vt:lpstr>
      <vt:lpstr>PowerPoint Presentation</vt:lpstr>
      <vt:lpstr>PowerPoint Presentation</vt:lpstr>
      <vt:lpstr>Obtaining, Processing, and Preparing Data with Spark</vt:lpstr>
      <vt:lpstr>PowerPoint Presentation</vt:lpstr>
      <vt:lpstr>PowerPoint Presentation</vt:lpstr>
      <vt:lpstr>2. Data Cleaning: Handling Missing Values and Outliers:</vt:lpstr>
      <vt:lpstr>3. Feature Engineering: Encoding Categorical Data and Scaling Numeric Data:</vt:lpstr>
      <vt:lpstr>PowerPoint Presentation</vt:lpstr>
      <vt:lpstr>PowerPoint Presentation</vt:lpstr>
      <vt:lpstr>Example 2: Scaling Numeric Features</vt:lpstr>
      <vt:lpstr>PowerPoint Presentation</vt:lpstr>
      <vt:lpstr>4. Combining All Features into a Single Vector:</vt:lpstr>
      <vt:lpstr>Splitting the Data into Training and Test Sets:</vt:lpstr>
      <vt:lpstr>Summary of the Code Examples: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 Machine Learning System with Spark</dc:title>
  <dc:creator>personalraman2016</dc:creator>
  <cp:lastModifiedBy>personalraman2016</cp:lastModifiedBy>
  <cp:revision>7</cp:revision>
  <dcterms:created xsi:type="dcterms:W3CDTF">2024-10-15T09:47:06Z</dcterms:created>
  <dcterms:modified xsi:type="dcterms:W3CDTF">2024-10-15T11:10:05Z</dcterms:modified>
</cp:coreProperties>
</file>