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2" r:id="rId6"/>
    <p:sldId id="263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64" r:id="rId20"/>
    <p:sldId id="257" r:id="rId21"/>
    <p:sldId id="265" r:id="rId22"/>
    <p:sldId id="279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31" autoAdjust="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D0B7F-8F5C-4812-9FC2-2D68C75E9C5A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DCAD3-B4A7-4D53-921E-1675160B6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821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b="1" dirty="0" smtClean="0"/>
              <a:t>Computational linguistics </a:t>
            </a:r>
            <a:r>
              <a:rPr lang="en-US" sz="1200" dirty="0" smtClean="0"/>
              <a:t>is an interdisciplinary field concerned with the computational modelling of natural language, as well as the study of appropriate computational approaches to linguistic questions.</a:t>
            </a:r>
          </a:p>
          <a:p>
            <a:pPr algn="just"/>
            <a:r>
              <a:rPr lang="en-US" sz="1200" b="1" dirty="0" smtClean="0"/>
              <a:t>Bioinformatics </a:t>
            </a:r>
            <a:r>
              <a:rPr lang="en-US" sz="1200" dirty="0" smtClean="0"/>
              <a:t>is an interdisciplinary field that develops methods and software tools for understanding biological data, in particular when the data sets are large and complex.</a:t>
            </a:r>
          </a:p>
          <a:p>
            <a:pPr algn="just"/>
            <a:r>
              <a:rPr lang="en-US" sz="1200" dirty="0" smtClean="0"/>
              <a:t>Widely used by </a:t>
            </a:r>
            <a:r>
              <a:rPr lang="en-US" sz="1200" b="1" dirty="0" smtClean="0"/>
              <a:t>revision control systems </a:t>
            </a:r>
            <a:r>
              <a:rPr lang="en-US" sz="1200" dirty="0" smtClean="0"/>
              <a:t>e.g. </a:t>
            </a:r>
            <a:r>
              <a:rPr lang="en-US" sz="1200" dirty="0" err="1" smtClean="0"/>
              <a:t>Git</a:t>
            </a:r>
            <a:r>
              <a:rPr lang="en-US" sz="1200" dirty="0" smtClean="0"/>
              <a:t> for reconciling multiple changes made to a revision-controlled collection of files. Version control (also known as revision control, source control, or source code management) is a class of systems responsible for managing changes to computer programs, documents, large web sites, or other collections of information. 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DCAD3-B4A7-4D53-921E-1675160B64A7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81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D541-67AC-479D-A75B-1876FE4EE9EF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CB0D-DDB0-4E74-86C2-726ADDEB7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4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D541-67AC-479D-A75B-1876FE4EE9EF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CB0D-DDB0-4E74-86C2-726ADDEB7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23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D541-67AC-479D-A75B-1876FE4EE9EF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CB0D-DDB0-4E74-86C2-726ADDEB7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67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D541-67AC-479D-A75B-1876FE4EE9EF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CB0D-DDB0-4E74-86C2-726ADDEB7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23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D541-67AC-479D-A75B-1876FE4EE9EF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CB0D-DDB0-4E74-86C2-726ADDEB7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36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D541-67AC-479D-A75B-1876FE4EE9EF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CB0D-DDB0-4E74-86C2-726ADDEB7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23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D541-67AC-479D-A75B-1876FE4EE9EF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CB0D-DDB0-4E74-86C2-726ADDEB7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77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D541-67AC-479D-A75B-1876FE4EE9EF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CB0D-DDB0-4E74-86C2-726ADDEB7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2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D541-67AC-479D-A75B-1876FE4EE9EF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CB0D-DDB0-4E74-86C2-726ADDEB7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195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D541-67AC-479D-A75B-1876FE4EE9EF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CB0D-DDB0-4E74-86C2-726ADDEB7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10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D541-67AC-479D-A75B-1876FE4EE9EF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CB0D-DDB0-4E74-86C2-726ADDEB7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88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0D541-67AC-479D-A75B-1876FE4EE9EF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6CB0D-DDB0-4E74-86C2-726ADDEB7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64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Longest Common Subsequence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62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41657630"/>
              </p:ext>
            </p:extLst>
          </p:nvPr>
        </p:nvGraphicFramePr>
        <p:xfrm>
          <a:off x="179512" y="0"/>
          <a:ext cx="4978897" cy="336957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11271"/>
                <a:gridCol w="711271"/>
                <a:gridCol w="711271"/>
                <a:gridCol w="711271"/>
                <a:gridCol w="711271"/>
                <a:gridCol w="711271"/>
                <a:gridCol w="711271"/>
              </a:tblGrid>
              <a:tr h="5615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3563888" y="3645024"/>
            <a:ext cx="5580112" cy="3116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if(</a:t>
            </a:r>
            <a:r>
              <a:rPr lang="en-IN" dirty="0" err="1" smtClean="0"/>
              <a:t>i</a:t>
            </a:r>
            <a:r>
              <a:rPr lang="en-IN" dirty="0" smtClean="0"/>
              <a:t>=0 or j=0) then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IN" dirty="0" smtClean="0"/>
              <a:t>	</a:t>
            </a:r>
            <a:r>
              <a:rPr lang="en-IN" sz="3000" dirty="0" smtClean="0"/>
              <a:t>return 0;</a:t>
            </a:r>
            <a:endParaRPr lang="en-I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else if (A[</a:t>
            </a:r>
            <a:r>
              <a:rPr lang="en-IN" dirty="0" err="1" smtClean="0"/>
              <a:t>i</a:t>
            </a:r>
            <a:r>
              <a:rPr lang="en-IN" dirty="0" smtClean="0"/>
              <a:t>]=B[j]) then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	LCS[</a:t>
            </a:r>
            <a:r>
              <a:rPr lang="en-IN" dirty="0" err="1" smtClean="0"/>
              <a:t>i,j</a:t>
            </a:r>
            <a:r>
              <a:rPr lang="en-IN" dirty="0" smtClean="0"/>
              <a:t>]=1+LCS[i-1,j-1];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    </a:t>
            </a:r>
            <a:r>
              <a:rPr lang="en-IN" dirty="0" smtClean="0">
                <a:solidFill>
                  <a:srgbClr val="FF0000"/>
                </a:solidFill>
              </a:rPr>
              <a:t>LCS[</a:t>
            </a:r>
            <a:r>
              <a:rPr lang="en-IN" dirty="0" err="1" smtClean="0">
                <a:solidFill>
                  <a:srgbClr val="FF0000"/>
                </a:solidFill>
              </a:rPr>
              <a:t>i,j</a:t>
            </a:r>
            <a:r>
              <a:rPr lang="en-IN" dirty="0" smtClean="0">
                <a:solidFill>
                  <a:srgbClr val="FF0000"/>
                </a:solidFill>
              </a:rPr>
              <a:t>]=max(LCS[i-1,j],LCS[i,j-1]);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212921"/>
              </p:ext>
            </p:extLst>
          </p:nvPr>
        </p:nvGraphicFramePr>
        <p:xfrm>
          <a:off x="6228184" y="836712"/>
          <a:ext cx="1440160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4145"/>
                <a:gridCol w="465935"/>
                <a:gridCol w="360040"/>
                <a:gridCol w="360040"/>
              </a:tblGrid>
              <a:tr h="360040"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</a:tr>
              <a:tr h="3600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953617"/>
              </p:ext>
            </p:extLst>
          </p:nvPr>
        </p:nvGraphicFramePr>
        <p:xfrm>
          <a:off x="6228184" y="1916832"/>
          <a:ext cx="2145240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29048"/>
                <a:gridCol w="429048"/>
                <a:gridCol w="429048"/>
                <a:gridCol w="429048"/>
                <a:gridCol w="429048"/>
              </a:tblGrid>
              <a:tr h="288032"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</a:tr>
              <a:tr h="288032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2123728" y="1484784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771800" y="20692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63888" y="207017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55976" y="207207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27784" y="2072070"/>
            <a:ext cx="0" cy="434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83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5071034"/>
              </p:ext>
            </p:extLst>
          </p:nvPr>
        </p:nvGraphicFramePr>
        <p:xfrm>
          <a:off x="179512" y="0"/>
          <a:ext cx="4978897" cy="336957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11271"/>
                <a:gridCol w="711271"/>
                <a:gridCol w="711271"/>
                <a:gridCol w="711271"/>
                <a:gridCol w="711271"/>
                <a:gridCol w="711271"/>
                <a:gridCol w="711271"/>
              </a:tblGrid>
              <a:tr h="5615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3563888" y="3645024"/>
            <a:ext cx="5580112" cy="3116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if(</a:t>
            </a:r>
            <a:r>
              <a:rPr lang="en-IN" dirty="0" err="1" smtClean="0"/>
              <a:t>i</a:t>
            </a:r>
            <a:r>
              <a:rPr lang="en-IN" dirty="0" smtClean="0"/>
              <a:t>=0 or j=0) then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IN" dirty="0" smtClean="0"/>
              <a:t>	</a:t>
            </a:r>
            <a:r>
              <a:rPr lang="en-IN" sz="3000" dirty="0" smtClean="0"/>
              <a:t>return 0;</a:t>
            </a:r>
            <a:endParaRPr lang="en-I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else if (A[</a:t>
            </a:r>
            <a:r>
              <a:rPr lang="en-IN" dirty="0" err="1" smtClean="0"/>
              <a:t>i</a:t>
            </a:r>
            <a:r>
              <a:rPr lang="en-IN" dirty="0" smtClean="0"/>
              <a:t>]=B[j]) then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	LCS[</a:t>
            </a:r>
            <a:r>
              <a:rPr lang="en-IN" dirty="0" err="1" smtClean="0"/>
              <a:t>i,j</a:t>
            </a:r>
            <a:r>
              <a:rPr lang="en-IN" dirty="0" smtClean="0"/>
              <a:t>]=1+LCS[i-1,j-1];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    </a:t>
            </a:r>
            <a:r>
              <a:rPr lang="en-IN" dirty="0" smtClean="0">
                <a:solidFill>
                  <a:srgbClr val="FF0000"/>
                </a:solidFill>
              </a:rPr>
              <a:t>LCS[</a:t>
            </a:r>
            <a:r>
              <a:rPr lang="en-IN" dirty="0" err="1" smtClean="0">
                <a:solidFill>
                  <a:srgbClr val="FF0000"/>
                </a:solidFill>
              </a:rPr>
              <a:t>i,j</a:t>
            </a:r>
            <a:r>
              <a:rPr lang="en-IN" dirty="0" smtClean="0">
                <a:solidFill>
                  <a:srgbClr val="FF0000"/>
                </a:solidFill>
              </a:rPr>
              <a:t>]=max(LCS[i-1,j],LCS[i,j-1]);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402143"/>
              </p:ext>
            </p:extLst>
          </p:nvPr>
        </p:nvGraphicFramePr>
        <p:xfrm>
          <a:off x="6228184" y="836712"/>
          <a:ext cx="1440160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4145"/>
                <a:gridCol w="465935"/>
                <a:gridCol w="360040"/>
                <a:gridCol w="360040"/>
              </a:tblGrid>
              <a:tr h="360040"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</a:tr>
              <a:tr h="3600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896395"/>
              </p:ext>
            </p:extLst>
          </p:nvPr>
        </p:nvGraphicFramePr>
        <p:xfrm>
          <a:off x="6228184" y="1916832"/>
          <a:ext cx="2145240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29048"/>
                <a:gridCol w="429048"/>
                <a:gridCol w="429048"/>
                <a:gridCol w="429048"/>
                <a:gridCol w="429048"/>
              </a:tblGrid>
              <a:tr h="288032"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</a:tr>
              <a:tr h="288032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2123728" y="1484784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771800" y="20692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63888" y="207017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55976" y="207207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27784" y="2072070"/>
            <a:ext cx="0" cy="434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71800" y="27089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55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89265534"/>
              </p:ext>
            </p:extLst>
          </p:nvPr>
        </p:nvGraphicFramePr>
        <p:xfrm>
          <a:off x="179512" y="0"/>
          <a:ext cx="4978897" cy="336957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11271"/>
                <a:gridCol w="711271"/>
                <a:gridCol w="711271"/>
                <a:gridCol w="711271"/>
                <a:gridCol w="711271"/>
                <a:gridCol w="711271"/>
                <a:gridCol w="711271"/>
              </a:tblGrid>
              <a:tr h="5615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3563888" y="3645024"/>
            <a:ext cx="5580112" cy="3116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if(</a:t>
            </a:r>
            <a:r>
              <a:rPr lang="en-IN" dirty="0" err="1" smtClean="0"/>
              <a:t>i</a:t>
            </a:r>
            <a:r>
              <a:rPr lang="en-IN" dirty="0" smtClean="0"/>
              <a:t>=0 or j=0) then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IN" dirty="0" smtClean="0"/>
              <a:t>	</a:t>
            </a:r>
            <a:r>
              <a:rPr lang="en-IN" sz="3000" dirty="0" smtClean="0"/>
              <a:t>return 0;</a:t>
            </a:r>
            <a:endParaRPr lang="en-I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else if (A[</a:t>
            </a:r>
            <a:r>
              <a:rPr lang="en-IN" dirty="0" err="1" smtClean="0"/>
              <a:t>i</a:t>
            </a:r>
            <a:r>
              <a:rPr lang="en-IN" dirty="0" smtClean="0"/>
              <a:t>]=B[j]) then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FF0000"/>
                </a:solidFill>
              </a:rPr>
              <a:t>LCS[</a:t>
            </a:r>
            <a:r>
              <a:rPr lang="en-IN" dirty="0" err="1" smtClean="0">
                <a:solidFill>
                  <a:srgbClr val="FF0000"/>
                </a:solidFill>
              </a:rPr>
              <a:t>i,j</a:t>
            </a:r>
            <a:r>
              <a:rPr lang="en-IN" dirty="0" smtClean="0">
                <a:solidFill>
                  <a:srgbClr val="FF0000"/>
                </a:solidFill>
              </a:rPr>
              <a:t>]=1+LCS[i-1,j-1];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    LCS[</a:t>
            </a:r>
            <a:r>
              <a:rPr lang="en-IN" dirty="0" err="1" smtClean="0"/>
              <a:t>i,j</a:t>
            </a:r>
            <a:r>
              <a:rPr lang="en-IN" dirty="0" smtClean="0"/>
              <a:t>]=max(LCS[i-1,j],LCS[i,j-1]);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032548"/>
              </p:ext>
            </p:extLst>
          </p:nvPr>
        </p:nvGraphicFramePr>
        <p:xfrm>
          <a:off x="6228184" y="836712"/>
          <a:ext cx="1440160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4145"/>
                <a:gridCol w="465935"/>
                <a:gridCol w="360040"/>
                <a:gridCol w="360040"/>
              </a:tblGrid>
              <a:tr h="360040"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</a:tr>
              <a:tr h="3600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317688"/>
              </p:ext>
            </p:extLst>
          </p:nvPr>
        </p:nvGraphicFramePr>
        <p:xfrm>
          <a:off x="6228184" y="1916832"/>
          <a:ext cx="2145240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29048"/>
                <a:gridCol w="429048"/>
                <a:gridCol w="429048"/>
                <a:gridCol w="429048"/>
                <a:gridCol w="429048"/>
              </a:tblGrid>
              <a:tr h="288032"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</a:tr>
              <a:tr h="288032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2123728" y="1484784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771800" y="20692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63888" y="1911467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55976" y="207207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27784" y="2072070"/>
            <a:ext cx="0" cy="434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71800" y="27089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77061" y="2065217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74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79805899"/>
              </p:ext>
            </p:extLst>
          </p:nvPr>
        </p:nvGraphicFramePr>
        <p:xfrm>
          <a:off x="179512" y="0"/>
          <a:ext cx="4978897" cy="336957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11271"/>
                <a:gridCol w="711271"/>
                <a:gridCol w="711271"/>
                <a:gridCol w="711271"/>
                <a:gridCol w="711271"/>
                <a:gridCol w="711271"/>
                <a:gridCol w="711271"/>
              </a:tblGrid>
              <a:tr h="5615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3563888" y="3645024"/>
            <a:ext cx="5580112" cy="3116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if(</a:t>
            </a:r>
            <a:r>
              <a:rPr lang="en-IN" dirty="0" err="1" smtClean="0"/>
              <a:t>i</a:t>
            </a:r>
            <a:r>
              <a:rPr lang="en-IN" dirty="0" smtClean="0"/>
              <a:t>=0 or j=0) then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IN" dirty="0" smtClean="0"/>
              <a:t>	</a:t>
            </a:r>
            <a:r>
              <a:rPr lang="en-IN" sz="3000" dirty="0" smtClean="0"/>
              <a:t>return 0;</a:t>
            </a:r>
            <a:endParaRPr lang="en-I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else if (A[</a:t>
            </a:r>
            <a:r>
              <a:rPr lang="en-IN" dirty="0" err="1" smtClean="0"/>
              <a:t>i</a:t>
            </a:r>
            <a:r>
              <a:rPr lang="en-IN" dirty="0" smtClean="0"/>
              <a:t>]=B[j]) then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	LCS[</a:t>
            </a:r>
            <a:r>
              <a:rPr lang="en-IN" dirty="0" err="1" smtClean="0"/>
              <a:t>i,j</a:t>
            </a:r>
            <a:r>
              <a:rPr lang="en-IN" dirty="0" smtClean="0"/>
              <a:t>]=1+LCS[i-1,j-1];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    </a:t>
            </a:r>
            <a:r>
              <a:rPr lang="en-IN" dirty="0" smtClean="0">
                <a:solidFill>
                  <a:srgbClr val="FF0000"/>
                </a:solidFill>
              </a:rPr>
              <a:t>LCS[</a:t>
            </a:r>
            <a:r>
              <a:rPr lang="en-IN" dirty="0" err="1" smtClean="0">
                <a:solidFill>
                  <a:srgbClr val="FF0000"/>
                </a:solidFill>
              </a:rPr>
              <a:t>i,j</a:t>
            </a:r>
            <a:r>
              <a:rPr lang="en-IN" dirty="0" smtClean="0">
                <a:solidFill>
                  <a:srgbClr val="FF0000"/>
                </a:solidFill>
              </a:rPr>
              <a:t>]=max(LCS[i-1,j],LCS[i,j-1])</a:t>
            </a:r>
            <a:r>
              <a:rPr lang="en-IN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041849"/>
              </p:ext>
            </p:extLst>
          </p:nvPr>
        </p:nvGraphicFramePr>
        <p:xfrm>
          <a:off x="6228184" y="836712"/>
          <a:ext cx="1440160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4145"/>
                <a:gridCol w="465935"/>
                <a:gridCol w="360040"/>
                <a:gridCol w="360040"/>
              </a:tblGrid>
              <a:tr h="360040"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</a:tr>
              <a:tr h="3600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219625"/>
              </p:ext>
            </p:extLst>
          </p:nvPr>
        </p:nvGraphicFramePr>
        <p:xfrm>
          <a:off x="6228184" y="1916832"/>
          <a:ext cx="2145240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29048"/>
                <a:gridCol w="429048"/>
                <a:gridCol w="429048"/>
                <a:gridCol w="429048"/>
                <a:gridCol w="429048"/>
              </a:tblGrid>
              <a:tr h="288032"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</a:tr>
              <a:tr h="288032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2123728" y="1484784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771800" y="20692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63888" y="1911467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55976" y="207207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27784" y="2072070"/>
            <a:ext cx="0" cy="434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71800" y="27089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77061" y="2065217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159605" y="27089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62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08719835"/>
              </p:ext>
            </p:extLst>
          </p:nvPr>
        </p:nvGraphicFramePr>
        <p:xfrm>
          <a:off x="179512" y="0"/>
          <a:ext cx="4978897" cy="336957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11271"/>
                <a:gridCol w="711271"/>
                <a:gridCol w="711271"/>
                <a:gridCol w="711271"/>
                <a:gridCol w="711271"/>
                <a:gridCol w="711271"/>
                <a:gridCol w="711271"/>
              </a:tblGrid>
              <a:tr h="5615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3563888" y="3645024"/>
            <a:ext cx="5580112" cy="3116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if(</a:t>
            </a:r>
            <a:r>
              <a:rPr lang="en-IN" dirty="0" err="1" smtClean="0"/>
              <a:t>i</a:t>
            </a:r>
            <a:r>
              <a:rPr lang="en-IN" dirty="0" smtClean="0"/>
              <a:t>=0 or j=0) then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IN" dirty="0" smtClean="0"/>
              <a:t>	</a:t>
            </a:r>
            <a:r>
              <a:rPr lang="en-IN" sz="3000" dirty="0" smtClean="0"/>
              <a:t>return 0;</a:t>
            </a:r>
            <a:endParaRPr lang="en-I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else if (A[</a:t>
            </a:r>
            <a:r>
              <a:rPr lang="en-IN" dirty="0" err="1" smtClean="0"/>
              <a:t>i</a:t>
            </a:r>
            <a:r>
              <a:rPr lang="en-IN" dirty="0" smtClean="0"/>
              <a:t>]=B[j]) then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	LCS[</a:t>
            </a:r>
            <a:r>
              <a:rPr lang="en-IN" dirty="0" err="1" smtClean="0"/>
              <a:t>i,j</a:t>
            </a:r>
            <a:r>
              <a:rPr lang="en-IN" dirty="0" smtClean="0"/>
              <a:t>]=1+LCS[i-1,j-1];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    </a:t>
            </a:r>
            <a:r>
              <a:rPr lang="en-IN" dirty="0" smtClean="0">
                <a:solidFill>
                  <a:srgbClr val="FF0000"/>
                </a:solidFill>
              </a:rPr>
              <a:t>LCS[</a:t>
            </a:r>
            <a:r>
              <a:rPr lang="en-IN" dirty="0" err="1" smtClean="0">
                <a:solidFill>
                  <a:srgbClr val="FF0000"/>
                </a:solidFill>
              </a:rPr>
              <a:t>i,j</a:t>
            </a:r>
            <a:r>
              <a:rPr lang="en-IN" dirty="0" smtClean="0">
                <a:solidFill>
                  <a:srgbClr val="FF0000"/>
                </a:solidFill>
              </a:rPr>
              <a:t>]=max(LCS[i-1,j],LCS[i,j-1])</a:t>
            </a:r>
            <a:r>
              <a:rPr lang="en-IN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986500"/>
              </p:ext>
            </p:extLst>
          </p:nvPr>
        </p:nvGraphicFramePr>
        <p:xfrm>
          <a:off x="6228184" y="836712"/>
          <a:ext cx="1440160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4145"/>
                <a:gridCol w="465935"/>
                <a:gridCol w="360040"/>
                <a:gridCol w="360040"/>
              </a:tblGrid>
              <a:tr h="360040"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</a:tr>
              <a:tr h="3600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338194"/>
              </p:ext>
            </p:extLst>
          </p:nvPr>
        </p:nvGraphicFramePr>
        <p:xfrm>
          <a:off x="6228184" y="1916832"/>
          <a:ext cx="2145240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29048"/>
                <a:gridCol w="429048"/>
                <a:gridCol w="429048"/>
                <a:gridCol w="429048"/>
                <a:gridCol w="429048"/>
              </a:tblGrid>
              <a:tr h="288032"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</a:tr>
              <a:tr h="288032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2123728" y="1484784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771800" y="20692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63888" y="1911467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55976" y="207207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27784" y="2072070"/>
            <a:ext cx="0" cy="434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71800" y="27089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77061" y="2065217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159605" y="27089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14914" y="328498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27784" y="2708920"/>
            <a:ext cx="0" cy="434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945056" y="2708920"/>
            <a:ext cx="0" cy="434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95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39015757"/>
              </p:ext>
            </p:extLst>
          </p:nvPr>
        </p:nvGraphicFramePr>
        <p:xfrm>
          <a:off x="179512" y="0"/>
          <a:ext cx="4978897" cy="336957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11271"/>
                <a:gridCol w="711271"/>
                <a:gridCol w="711271"/>
                <a:gridCol w="711271"/>
                <a:gridCol w="711271"/>
                <a:gridCol w="711271"/>
                <a:gridCol w="711271"/>
              </a:tblGrid>
              <a:tr h="5615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3563888" y="3645024"/>
            <a:ext cx="5580112" cy="3116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if(</a:t>
            </a:r>
            <a:r>
              <a:rPr lang="en-IN" dirty="0" err="1" smtClean="0"/>
              <a:t>i</a:t>
            </a:r>
            <a:r>
              <a:rPr lang="en-IN" dirty="0" smtClean="0"/>
              <a:t>=0 or j=0) then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IN" dirty="0" smtClean="0"/>
              <a:t>	</a:t>
            </a:r>
            <a:r>
              <a:rPr lang="en-IN" sz="3000" dirty="0" smtClean="0"/>
              <a:t>return 0;</a:t>
            </a:r>
            <a:endParaRPr lang="en-I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else if (A[</a:t>
            </a:r>
            <a:r>
              <a:rPr lang="en-IN" dirty="0" err="1" smtClean="0"/>
              <a:t>i</a:t>
            </a:r>
            <a:r>
              <a:rPr lang="en-IN" dirty="0" smtClean="0"/>
              <a:t>]=B[j]) then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FF0000"/>
                </a:solidFill>
              </a:rPr>
              <a:t>LCS[</a:t>
            </a:r>
            <a:r>
              <a:rPr lang="en-IN" dirty="0" err="1" smtClean="0">
                <a:solidFill>
                  <a:srgbClr val="FF0000"/>
                </a:solidFill>
              </a:rPr>
              <a:t>i,j</a:t>
            </a:r>
            <a:r>
              <a:rPr lang="en-IN" dirty="0" smtClean="0">
                <a:solidFill>
                  <a:srgbClr val="FF0000"/>
                </a:solidFill>
              </a:rPr>
              <a:t>]=1+LCS[i-1,j-1];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    LCS[</a:t>
            </a:r>
            <a:r>
              <a:rPr lang="en-IN" dirty="0" err="1" smtClean="0"/>
              <a:t>i,j</a:t>
            </a:r>
            <a:r>
              <a:rPr lang="en-IN" dirty="0" smtClean="0"/>
              <a:t>]=max(LCS[i-1,j],LCS[i,j-1]);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129413"/>
              </p:ext>
            </p:extLst>
          </p:nvPr>
        </p:nvGraphicFramePr>
        <p:xfrm>
          <a:off x="6228184" y="836712"/>
          <a:ext cx="1440160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4145"/>
                <a:gridCol w="465935"/>
                <a:gridCol w="360040"/>
                <a:gridCol w="360040"/>
              </a:tblGrid>
              <a:tr h="360040"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</a:tr>
              <a:tr h="3600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661435"/>
              </p:ext>
            </p:extLst>
          </p:nvPr>
        </p:nvGraphicFramePr>
        <p:xfrm>
          <a:off x="6228184" y="1916832"/>
          <a:ext cx="2145240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29048"/>
                <a:gridCol w="429048"/>
                <a:gridCol w="429048"/>
                <a:gridCol w="429048"/>
                <a:gridCol w="429048"/>
              </a:tblGrid>
              <a:tr h="288032"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</a:tr>
              <a:tr h="288032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2123728" y="1484784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771800" y="20692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63888" y="1911467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55976" y="207207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27784" y="2072070"/>
            <a:ext cx="0" cy="434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71800" y="27089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77061" y="2065217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202438" y="253555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14914" y="328498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27784" y="2708920"/>
            <a:ext cx="0" cy="434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945056" y="2708920"/>
            <a:ext cx="0" cy="434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355976" y="2708920"/>
            <a:ext cx="252028" cy="217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00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84550850"/>
              </p:ext>
            </p:extLst>
          </p:nvPr>
        </p:nvGraphicFramePr>
        <p:xfrm>
          <a:off x="179512" y="0"/>
          <a:ext cx="4978897" cy="336957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11271"/>
                <a:gridCol w="711271"/>
                <a:gridCol w="711271"/>
                <a:gridCol w="711271"/>
                <a:gridCol w="711271"/>
                <a:gridCol w="711271"/>
                <a:gridCol w="711271"/>
              </a:tblGrid>
              <a:tr h="5615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3563888" y="3645024"/>
            <a:ext cx="5580112" cy="3116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if(</a:t>
            </a:r>
            <a:r>
              <a:rPr lang="en-IN" dirty="0" err="1" smtClean="0"/>
              <a:t>i</a:t>
            </a:r>
            <a:r>
              <a:rPr lang="en-IN" dirty="0" smtClean="0"/>
              <a:t>=0 or j=0) then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IN" dirty="0" smtClean="0"/>
              <a:t>	</a:t>
            </a:r>
            <a:r>
              <a:rPr lang="en-IN" sz="3000" dirty="0" smtClean="0"/>
              <a:t>return 0;</a:t>
            </a:r>
            <a:endParaRPr lang="en-I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else if (A[</a:t>
            </a:r>
            <a:r>
              <a:rPr lang="en-IN" dirty="0" err="1" smtClean="0"/>
              <a:t>i</a:t>
            </a:r>
            <a:r>
              <a:rPr lang="en-IN" dirty="0" smtClean="0"/>
              <a:t>]=B[j]) then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	LCS[</a:t>
            </a:r>
            <a:r>
              <a:rPr lang="en-IN" dirty="0" err="1" smtClean="0"/>
              <a:t>i,j</a:t>
            </a:r>
            <a:r>
              <a:rPr lang="en-IN" dirty="0" smtClean="0"/>
              <a:t>]=1+LCS[i-1,j-1];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    LCS[</a:t>
            </a:r>
            <a:r>
              <a:rPr lang="en-IN" dirty="0" err="1" smtClean="0"/>
              <a:t>i,j</a:t>
            </a:r>
            <a:r>
              <a:rPr lang="en-IN" dirty="0" smtClean="0"/>
              <a:t>]=max(LCS[i-1,j],LCS[i,j-1]);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339264"/>
              </p:ext>
            </p:extLst>
          </p:nvPr>
        </p:nvGraphicFramePr>
        <p:xfrm>
          <a:off x="6228184" y="836712"/>
          <a:ext cx="1440160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4145"/>
                <a:gridCol w="465935"/>
                <a:gridCol w="360040"/>
                <a:gridCol w="360040"/>
              </a:tblGrid>
              <a:tr h="360040"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</a:tr>
              <a:tr h="3600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549622"/>
              </p:ext>
            </p:extLst>
          </p:nvPr>
        </p:nvGraphicFramePr>
        <p:xfrm>
          <a:off x="6228184" y="1916832"/>
          <a:ext cx="2145240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29048"/>
                <a:gridCol w="429048"/>
                <a:gridCol w="429048"/>
                <a:gridCol w="429048"/>
                <a:gridCol w="429048"/>
              </a:tblGrid>
              <a:tr h="288032"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</a:tr>
              <a:tr h="288032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2123728" y="1484784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771800" y="20692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63888" y="1911467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55976" y="207207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27784" y="2072070"/>
            <a:ext cx="0" cy="434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71800" y="27089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77061" y="2065217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202438" y="253555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14914" y="328498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27784" y="2708920"/>
            <a:ext cx="0" cy="434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945056" y="2708920"/>
            <a:ext cx="0" cy="434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355976" y="2708920"/>
            <a:ext cx="252028" cy="217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274446" y="2733689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15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39417840"/>
              </p:ext>
            </p:extLst>
          </p:nvPr>
        </p:nvGraphicFramePr>
        <p:xfrm>
          <a:off x="179512" y="0"/>
          <a:ext cx="4978897" cy="336957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11271"/>
                <a:gridCol w="711271"/>
                <a:gridCol w="711271"/>
                <a:gridCol w="711271"/>
                <a:gridCol w="711271"/>
                <a:gridCol w="711271"/>
                <a:gridCol w="711271"/>
              </a:tblGrid>
              <a:tr h="5615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3563888" y="3645024"/>
            <a:ext cx="5580112" cy="3116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if(</a:t>
            </a:r>
            <a:r>
              <a:rPr lang="en-IN" dirty="0" err="1" smtClean="0"/>
              <a:t>i</a:t>
            </a:r>
            <a:r>
              <a:rPr lang="en-IN" dirty="0" smtClean="0"/>
              <a:t>=0 or j=0) then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IN" dirty="0" smtClean="0"/>
              <a:t>	</a:t>
            </a:r>
            <a:r>
              <a:rPr lang="en-IN" sz="3000" dirty="0" smtClean="0"/>
              <a:t>return 0;</a:t>
            </a:r>
            <a:endParaRPr lang="en-I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else if (A[</a:t>
            </a:r>
            <a:r>
              <a:rPr lang="en-IN" dirty="0" err="1" smtClean="0"/>
              <a:t>i</a:t>
            </a:r>
            <a:r>
              <a:rPr lang="en-IN" dirty="0" smtClean="0"/>
              <a:t>]=B[j]) then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	LCS[</a:t>
            </a:r>
            <a:r>
              <a:rPr lang="en-IN" dirty="0" err="1" smtClean="0"/>
              <a:t>i,j</a:t>
            </a:r>
            <a:r>
              <a:rPr lang="en-IN" dirty="0" smtClean="0"/>
              <a:t>]=1+LCS[i-1,j-1];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    LCS[</a:t>
            </a:r>
            <a:r>
              <a:rPr lang="en-IN" dirty="0" err="1" smtClean="0"/>
              <a:t>i,j</a:t>
            </a:r>
            <a:r>
              <a:rPr lang="en-IN" dirty="0" smtClean="0"/>
              <a:t>]=max(LCS[i-1,j],LCS[i,j-1]);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983999"/>
              </p:ext>
            </p:extLst>
          </p:nvPr>
        </p:nvGraphicFramePr>
        <p:xfrm>
          <a:off x="6228184" y="836712"/>
          <a:ext cx="1440160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4145"/>
                <a:gridCol w="465935"/>
                <a:gridCol w="360040"/>
                <a:gridCol w="360040"/>
              </a:tblGrid>
              <a:tr h="360040"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</a:tr>
              <a:tr h="3600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081325"/>
              </p:ext>
            </p:extLst>
          </p:nvPr>
        </p:nvGraphicFramePr>
        <p:xfrm>
          <a:off x="6228184" y="1916832"/>
          <a:ext cx="2145240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29048"/>
                <a:gridCol w="429048"/>
                <a:gridCol w="429048"/>
                <a:gridCol w="429048"/>
                <a:gridCol w="429048"/>
              </a:tblGrid>
              <a:tr h="288032"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</a:tr>
              <a:tr h="288032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2123728" y="1484784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771800" y="20692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63888" y="1911467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55976" y="207207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27784" y="2072070"/>
            <a:ext cx="0" cy="434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71800" y="27089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77061" y="2065217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202438" y="253555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14914" y="328498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27784" y="2708920"/>
            <a:ext cx="0" cy="434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945056" y="2708920"/>
            <a:ext cx="0" cy="434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355976" y="2708920"/>
            <a:ext cx="252028" cy="217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274446" y="2733689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707904" y="2046959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89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31385686"/>
              </p:ext>
            </p:extLst>
          </p:nvPr>
        </p:nvGraphicFramePr>
        <p:xfrm>
          <a:off x="179512" y="0"/>
          <a:ext cx="4978897" cy="336957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11271"/>
                <a:gridCol w="711271"/>
                <a:gridCol w="711271"/>
                <a:gridCol w="711271"/>
                <a:gridCol w="711271"/>
                <a:gridCol w="711271"/>
                <a:gridCol w="711271"/>
              </a:tblGrid>
              <a:tr h="5615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3563888" y="3645024"/>
            <a:ext cx="5580112" cy="3116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if(</a:t>
            </a:r>
            <a:r>
              <a:rPr lang="en-IN" dirty="0" err="1" smtClean="0"/>
              <a:t>i</a:t>
            </a:r>
            <a:r>
              <a:rPr lang="en-IN" dirty="0" smtClean="0"/>
              <a:t>=0 or j=0) then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IN" dirty="0" smtClean="0"/>
              <a:t>	</a:t>
            </a:r>
            <a:r>
              <a:rPr lang="en-IN" sz="3000" dirty="0" smtClean="0"/>
              <a:t>return 0;</a:t>
            </a:r>
            <a:endParaRPr lang="en-I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else if (A[</a:t>
            </a:r>
            <a:r>
              <a:rPr lang="en-IN" dirty="0" err="1" smtClean="0"/>
              <a:t>i</a:t>
            </a:r>
            <a:r>
              <a:rPr lang="en-IN" dirty="0" smtClean="0"/>
              <a:t>]=B[j]) then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	LCS[</a:t>
            </a:r>
            <a:r>
              <a:rPr lang="en-IN" dirty="0" err="1" smtClean="0"/>
              <a:t>i,j</a:t>
            </a:r>
            <a:r>
              <a:rPr lang="en-IN" dirty="0" smtClean="0"/>
              <a:t>]=1+LCS[i-1,j-1];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    LCS[</a:t>
            </a:r>
            <a:r>
              <a:rPr lang="en-IN" dirty="0" err="1" smtClean="0"/>
              <a:t>i,j</a:t>
            </a:r>
            <a:r>
              <a:rPr lang="en-IN" dirty="0" smtClean="0"/>
              <a:t>]=max(LCS[i-1,j],LCS[i,j-1]);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36170"/>
              </p:ext>
            </p:extLst>
          </p:nvPr>
        </p:nvGraphicFramePr>
        <p:xfrm>
          <a:off x="6228184" y="836712"/>
          <a:ext cx="1440160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4145"/>
                <a:gridCol w="465935"/>
                <a:gridCol w="360040"/>
                <a:gridCol w="360040"/>
              </a:tblGrid>
              <a:tr h="360040"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</a:tr>
              <a:tr h="3600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56865"/>
              </p:ext>
            </p:extLst>
          </p:nvPr>
        </p:nvGraphicFramePr>
        <p:xfrm>
          <a:off x="6228184" y="1916832"/>
          <a:ext cx="2145240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29048"/>
                <a:gridCol w="429048"/>
                <a:gridCol w="429048"/>
                <a:gridCol w="429048"/>
                <a:gridCol w="429048"/>
              </a:tblGrid>
              <a:tr h="288032"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</a:tr>
              <a:tr h="288032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2123728" y="1484784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771800" y="20692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63888" y="1911467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55976" y="207207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27784" y="2072070"/>
            <a:ext cx="0" cy="434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71800" y="27089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77061" y="2065217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202438" y="253555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14914" y="328498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27784" y="2708920"/>
            <a:ext cx="0" cy="434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945056" y="2708920"/>
            <a:ext cx="0" cy="434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355976" y="2708920"/>
            <a:ext cx="252028" cy="217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274446" y="2733689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419872" y="1916832"/>
            <a:ext cx="648072" cy="562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800694" y="1925924"/>
            <a:ext cx="47516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079649" y="1530702"/>
            <a:ext cx="324036" cy="497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56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741440" y="3645024"/>
            <a:ext cx="5402560" cy="3116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if(A[</a:t>
            </a:r>
            <a:r>
              <a:rPr lang="en-IN" dirty="0" err="1" smtClean="0"/>
              <a:t>i</a:t>
            </a:r>
            <a:r>
              <a:rPr lang="en-IN" dirty="0" smtClean="0"/>
              <a:t>]=‘\0’ or B[j]=‘\0’) then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IN" dirty="0" smtClean="0"/>
              <a:t>	</a:t>
            </a:r>
            <a:r>
              <a:rPr lang="en-IN" sz="3000" dirty="0" smtClean="0"/>
              <a:t>return 0;</a:t>
            </a:r>
            <a:endParaRPr lang="en-I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else if (A[</a:t>
            </a:r>
            <a:r>
              <a:rPr lang="en-IN" dirty="0" err="1" smtClean="0"/>
              <a:t>i</a:t>
            </a:r>
            <a:r>
              <a:rPr lang="en-IN" dirty="0" smtClean="0"/>
              <a:t>]=B[j]) then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	LCS[</a:t>
            </a:r>
            <a:r>
              <a:rPr lang="en-IN" dirty="0" err="1" smtClean="0"/>
              <a:t>i,j</a:t>
            </a:r>
            <a:r>
              <a:rPr lang="en-IN" dirty="0" smtClean="0"/>
              <a:t>]=1+LCS[i-1,j-1];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</a:t>
            </a:r>
            <a:r>
              <a:rPr lang="en-IN" dirty="0" smtClean="0"/>
              <a:t> LCS[</a:t>
            </a:r>
            <a:r>
              <a:rPr lang="en-IN" dirty="0" err="1" smtClean="0"/>
              <a:t>i,j</a:t>
            </a:r>
            <a:r>
              <a:rPr lang="en-IN" dirty="0" smtClean="0"/>
              <a:t>]=max(LCS[i-1,j],LCS[i,j-1]);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3568" y="5203303"/>
            <a:ext cx="238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Time Complexity:  O(</a:t>
            </a:r>
            <a:r>
              <a:rPr lang="en-IN" dirty="0" err="1" smtClean="0"/>
              <a:t>rc</a:t>
            </a:r>
            <a:r>
              <a:rPr lang="en-IN" dirty="0" smtClean="0"/>
              <a:t>)</a:t>
            </a:r>
            <a:endParaRPr lang="en-IN" dirty="0"/>
          </a:p>
        </p:txBody>
      </p:sp>
      <p:graphicFrame>
        <p:nvGraphicFramePr>
          <p:cNvPr id="1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2686745"/>
              </p:ext>
            </p:extLst>
          </p:nvPr>
        </p:nvGraphicFramePr>
        <p:xfrm>
          <a:off x="179512" y="0"/>
          <a:ext cx="4978897" cy="336957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11271"/>
                <a:gridCol w="711271"/>
                <a:gridCol w="711271"/>
                <a:gridCol w="711271"/>
                <a:gridCol w="711271"/>
                <a:gridCol w="711271"/>
                <a:gridCol w="711271"/>
              </a:tblGrid>
              <a:tr h="5615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67964"/>
              </p:ext>
            </p:extLst>
          </p:nvPr>
        </p:nvGraphicFramePr>
        <p:xfrm>
          <a:off x="6228184" y="836712"/>
          <a:ext cx="1440160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4145"/>
                <a:gridCol w="465935"/>
                <a:gridCol w="360040"/>
                <a:gridCol w="360040"/>
              </a:tblGrid>
              <a:tr h="360040"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</a:tr>
              <a:tr h="3600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387460"/>
              </p:ext>
            </p:extLst>
          </p:nvPr>
        </p:nvGraphicFramePr>
        <p:xfrm>
          <a:off x="6228184" y="1916832"/>
          <a:ext cx="2145240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29048"/>
                <a:gridCol w="429048"/>
                <a:gridCol w="429048"/>
                <a:gridCol w="429048"/>
                <a:gridCol w="429048"/>
              </a:tblGrid>
              <a:tr h="288032"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</a:tr>
              <a:tr h="288032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29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Longest Common Subsequence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is LCS?</a:t>
            </a:r>
          </a:p>
          <a:p>
            <a:r>
              <a:rPr lang="en-IN" dirty="0" smtClean="0"/>
              <a:t>Can we apply Dynamic Programming to solve LCS?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813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 of LCS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 smtClean="0"/>
              <a:t>Computational linguistics </a:t>
            </a:r>
          </a:p>
          <a:p>
            <a:pPr algn="just"/>
            <a:r>
              <a:rPr lang="en-US" sz="2000" dirty="0" smtClean="0"/>
              <a:t>Bioinformatics </a:t>
            </a:r>
          </a:p>
          <a:p>
            <a:pPr algn="just"/>
            <a:r>
              <a:rPr lang="en-US" sz="2000" dirty="0" smtClean="0"/>
              <a:t>Revision control systems for reconciling multiple changes made to a revision-controlled collection of files. </a:t>
            </a:r>
          </a:p>
        </p:txBody>
      </p:sp>
    </p:spTree>
    <p:extLst>
      <p:ext uri="{BB962C8B-B14F-4D97-AF65-F5344CB8AC3E}">
        <p14:creationId xmlns:p14="http://schemas.microsoft.com/office/powerpoint/2010/main" val="175079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Solve these examples using Dynamic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String 1: a b a c d e g j</a:t>
            </a:r>
          </a:p>
          <a:p>
            <a:r>
              <a:rPr lang="en-IN" dirty="0" smtClean="0"/>
              <a:t>String 2: b a d </a:t>
            </a:r>
          </a:p>
          <a:p>
            <a:endParaRPr lang="en-IN" dirty="0" smtClean="0"/>
          </a:p>
          <a:p>
            <a:r>
              <a:rPr lang="en-IN" dirty="0" smtClean="0"/>
              <a:t>String 1: c h o c o l a t e</a:t>
            </a:r>
          </a:p>
          <a:p>
            <a:r>
              <a:rPr lang="en-IN" dirty="0" smtClean="0"/>
              <a:t>String 2: c o l g a t e</a:t>
            </a:r>
          </a:p>
          <a:p>
            <a:endParaRPr lang="en-IN" dirty="0" smtClean="0"/>
          </a:p>
          <a:p>
            <a:r>
              <a:rPr lang="en-IN" dirty="0" smtClean="0"/>
              <a:t>String 1: a b c d e f g h </a:t>
            </a:r>
            <a:r>
              <a:rPr lang="en-IN" dirty="0" err="1" smtClean="0"/>
              <a:t>i</a:t>
            </a:r>
            <a:r>
              <a:rPr lang="en-IN" dirty="0" smtClean="0"/>
              <a:t> j</a:t>
            </a:r>
          </a:p>
          <a:p>
            <a:r>
              <a:rPr lang="en-IN" dirty="0" smtClean="0"/>
              <a:t>String 2: </a:t>
            </a:r>
            <a:r>
              <a:rPr lang="en-IN" dirty="0"/>
              <a:t>d</a:t>
            </a:r>
            <a:r>
              <a:rPr lang="en-IN" dirty="0" smtClean="0"/>
              <a:t> a c e g </a:t>
            </a:r>
            <a:r>
              <a:rPr lang="en-IN" dirty="0" err="1" smtClean="0"/>
              <a:t>i</a:t>
            </a:r>
            <a:r>
              <a:rPr lang="en-IN" dirty="0" smtClean="0"/>
              <a:t>  </a:t>
            </a:r>
          </a:p>
          <a:p>
            <a:endParaRPr lang="en-IN" dirty="0" smtClean="0"/>
          </a:p>
          <a:p>
            <a:r>
              <a:rPr lang="en-IN" dirty="0" smtClean="0"/>
              <a:t>String 1: a b d a c e</a:t>
            </a:r>
          </a:p>
          <a:p>
            <a:r>
              <a:rPr lang="en-IN" dirty="0" smtClean="0"/>
              <a:t>String 2: b a b c e</a:t>
            </a:r>
          </a:p>
        </p:txBody>
      </p:sp>
    </p:spTree>
    <p:extLst>
      <p:ext uri="{BB962C8B-B14F-4D97-AF65-F5344CB8AC3E}">
        <p14:creationId xmlns:p14="http://schemas.microsoft.com/office/powerpoint/2010/main" val="159105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8149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/>
              <a:t>String 1: c h o c o l a t e</a:t>
            </a:r>
          </a:p>
          <a:p>
            <a:r>
              <a:rPr lang="en-IN" b="1" dirty="0"/>
              <a:t>String 2: c o l g a t 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535013"/>
              </p:ext>
            </p:extLst>
          </p:nvPr>
        </p:nvGraphicFramePr>
        <p:xfrm>
          <a:off x="179512" y="1872208"/>
          <a:ext cx="6120675" cy="4824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425"/>
                <a:gridCol w="556425"/>
                <a:gridCol w="556425"/>
                <a:gridCol w="556425"/>
                <a:gridCol w="556425"/>
                <a:gridCol w="556425"/>
                <a:gridCol w="556425"/>
                <a:gridCol w="556425"/>
                <a:gridCol w="556425"/>
                <a:gridCol w="556425"/>
                <a:gridCol w="556425"/>
              </a:tblGrid>
              <a:tr h="5360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53606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606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606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606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606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60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606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606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156176" y="0"/>
            <a:ext cx="3350840" cy="1872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600" dirty="0" smtClean="0"/>
              <a:t>if(A[</a:t>
            </a:r>
            <a:r>
              <a:rPr lang="en-IN" sz="1600" dirty="0" err="1" smtClean="0"/>
              <a:t>i</a:t>
            </a:r>
            <a:r>
              <a:rPr lang="en-IN" sz="1600" dirty="0" smtClean="0"/>
              <a:t>]=‘\0’ or B[j]=‘\0’) then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IN" sz="1600" dirty="0" smtClean="0"/>
              <a:t>	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 smtClean="0"/>
              <a:t>else if (A[</a:t>
            </a:r>
            <a:r>
              <a:rPr lang="en-IN" sz="1600" dirty="0" err="1" smtClean="0"/>
              <a:t>i</a:t>
            </a:r>
            <a:r>
              <a:rPr lang="en-IN" sz="1600" dirty="0" smtClean="0"/>
              <a:t>]=B[j]) then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 smtClean="0"/>
              <a:t>	LCS[</a:t>
            </a:r>
            <a:r>
              <a:rPr lang="en-IN" sz="1600" dirty="0" err="1" smtClean="0"/>
              <a:t>i,j</a:t>
            </a:r>
            <a:r>
              <a:rPr lang="en-IN" sz="1600" dirty="0" smtClean="0"/>
              <a:t>]=1+LCS[i-1,j-1];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 smtClean="0"/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/>
              <a:t> </a:t>
            </a:r>
            <a:r>
              <a:rPr lang="en-IN" sz="1600" dirty="0" smtClean="0"/>
              <a:t> LCS[</a:t>
            </a:r>
            <a:r>
              <a:rPr lang="en-IN" sz="1600" dirty="0" err="1" smtClean="0"/>
              <a:t>i,j</a:t>
            </a:r>
            <a:r>
              <a:rPr lang="en-IN" sz="1600" dirty="0" smtClean="0"/>
              <a:t>]=max(LCS[i-1,j],LCS[i,j-1]);</a:t>
            </a:r>
          </a:p>
        </p:txBody>
      </p:sp>
    </p:spTree>
    <p:extLst>
      <p:ext uri="{BB962C8B-B14F-4D97-AF65-F5344CB8AC3E}">
        <p14:creationId xmlns:p14="http://schemas.microsoft.com/office/powerpoint/2010/main" val="219844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820275" cy="707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31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Longest Common Subsequence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Examples:</a:t>
            </a:r>
          </a:p>
          <a:p>
            <a:r>
              <a:rPr lang="en-IN" dirty="0" smtClean="0"/>
              <a:t>String 1: a b a c d e g j</a:t>
            </a:r>
          </a:p>
          <a:p>
            <a:r>
              <a:rPr lang="en-IN" dirty="0" smtClean="0"/>
              <a:t>String 2: b a d </a:t>
            </a:r>
          </a:p>
          <a:p>
            <a:endParaRPr lang="en-IN" dirty="0" smtClean="0"/>
          </a:p>
          <a:p>
            <a:r>
              <a:rPr lang="en-IN" dirty="0" smtClean="0"/>
              <a:t>String 1: c h o c o l a t e</a:t>
            </a:r>
          </a:p>
          <a:p>
            <a:r>
              <a:rPr lang="en-IN" dirty="0" smtClean="0"/>
              <a:t>String 2: c o l g a t e</a:t>
            </a:r>
          </a:p>
          <a:p>
            <a:endParaRPr lang="en-IN" dirty="0" smtClean="0"/>
          </a:p>
          <a:p>
            <a:r>
              <a:rPr lang="en-IN" dirty="0" smtClean="0"/>
              <a:t>String 1: a b c d e f g h </a:t>
            </a:r>
            <a:r>
              <a:rPr lang="en-IN" dirty="0" err="1" smtClean="0"/>
              <a:t>i</a:t>
            </a:r>
            <a:r>
              <a:rPr lang="en-IN" dirty="0" smtClean="0"/>
              <a:t> j</a:t>
            </a:r>
          </a:p>
          <a:p>
            <a:r>
              <a:rPr lang="en-IN" dirty="0" smtClean="0"/>
              <a:t>String 2: </a:t>
            </a:r>
            <a:r>
              <a:rPr lang="en-IN" dirty="0"/>
              <a:t>d</a:t>
            </a:r>
            <a:r>
              <a:rPr lang="en-IN" dirty="0" smtClean="0"/>
              <a:t> a c e g </a:t>
            </a:r>
            <a:r>
              <a:rPr lang="en-IN" dirty="0" err="1" smtClean="0"/>
              <a:t>i</a:t>
            </a:r>
            <a:r>
              <a:rPr lang="en-IN" dirty="0" smtClean="0"/>
              <a:t>  </a:t>
            </a:r>
          </a:p>
          <a:p>
            <a:endParaRPr lang="en-IN" dirty="0" smtClean="0"/>
          </a:p>
          <a:p>
            <a:r>
              <a:rPr lang="en-IN" dirty="0" smtClean="0"/>
              <a:t>String 1: a b d a c e</a:t>
            </a:r>
          </a:p>
          <a:p>
            <a:r>
              <a:rPr lang="en-IN" dirty="0" smtClean="0"/>
              <a:t>String 2: b a b c e</a:t>
            </a:r>
          </a:p>
        </p:txBody>
      </p:sp>
    </p:spTree>
    <p:extLst>
      <p:ext uri="{BB962C8B-B14F-4D97-AF65-F5344CB8AC3E}">
        <p14:creationId xmlns:p14="http://schemas.microsoft.com/office/powerpoint/2010/main" val="227441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LCS using Divide and Conquer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2400" dirty="0" smtClean="0"/>
              <a:t>Algorithm RLCS (</a:t>
            </a:r>
            <a:r>
              <a:rPr lang="en-IN" sz="2400" dirty="0" err="1" smtClean="0"/>
              <a:t>i,j</a:t>
            </a:r>
            <a:r>
              <a:rPr lang="en-IN" sz="24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 smtClean="0"/>
              <a:t>	 if(</a:t>
            </a:r>
            <a:r>
              <a:rPr lang="en-IN" sz="2400" dirty="0" err="1" smtClean="0"/>
              <a:t>i</a:t>
            </a:r>
            <a:r>
              <a:rPr lang="en-IN" sz="2400" dirty="0" smtClean="0"/>
              <a:t>=0 or j=0) then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IN" sz="2000" dirty="0" smtClean="0"/>
              <a:t>		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 smtClean="0"/>
              <a:t>	else if (a[</a:t>
            </a:r>
            <a:r>
              <a:rPr lang="en-IN" sz="2400" dirty="0" err="1" smtClean="0"/>
              <a:t>i</a:t>
            </a:r>
            <a:r>
              <a:rPr lang="en-IN" sz="2400" dirty="0" smtClean="0"/>
              <a:t>]=b[j]) then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 smtClean="0"/>
              <a:t>		return 1+RLCS(i-1,j-1);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 smtClean="0"/>
              <a:t>	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 smtClean="0"/>
              <a:t>		return max(RLCS(i-1,j),RLCS(i,j-1));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48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LCS using Dynamic Programming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7" t="54505" r="36456" b="32454"/>
          <a:stretch/>
        </p:blipFill>
        <p:spPr bwMode="auto">
          <a:xfrm>
            <a:off x="8451" y="2060848"/>
            <a:ext cx="853244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31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41549695"/>
              </p:ext>
            </p:extLst>
          </p:nvPr>
        </p:nvGraphicFramePr>
        <p:xfrm>
          <a:off x="179512" y="0"/>
          <a:ext cx="4978897" cy="336957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11271"/>
                <a:gridCol w="711271"/>
                <a:gridCol w="711271"/>
                <a:gridCol w="711271"/>
                <a:gridCol w="711271"/>
                <a:gridCol w="711271"/>
                <a:gridCol w="711271"/>
              </a:tblGrid>
              <a:tr h="5615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3563888" y="3645024"/>
            <a:ext cx="5580112" cy="3116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if(</a:t>
            </a:r>
            <a:r>
              <a:rPr lang="en-IN" dirty="0" err="1" smtClean="0"/>
              <a:t>i</a:t>
            </a:r>
            <a:r>
              <a:rPr lang="en-IN" dirty="0" smtClean="0"/>
              <a:t>=0 or j=0) then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IN" dirty="0" smtClean="0"/>
              <a:t>	</a:t>
            </a:r>
            <a:r>
              <a:rPr lang="en-IN" sz="3000" dirty="0" smtClean="0"/>
              <a:t>return 0;</a:t>
            </a:r>
            <a:endParaRPr lang="en-I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else if (A[</a:t>
            </a:r>
            <a:r>
              <a:rPr lang="en-IN" dirty="0" err="1" smtClean="0"/>
              <a:t>i</a:t>
            </a:r>
            <a:r>
              <a:rPr lang="en-IN" dirty="0" smtClean="0"/>
              <a:t>]=B[j]) then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FF0000"/>
                </a:solidFill>
              </a:rPr>
              <a:t>LCS[</a:t>
            </a:r>
            <a:r>
              <a:rPr lang="en-IN" dirty="0" err="1" smtClean="0">
                <a:solidFill>
                  <a:srgbClr val="FF0000"/>
                </a:solidFill>
              </a:rPr>
              <a:t>i,j</a:t>
            </a:r>
            <a:r>
              <a:rPr lang="en-IN" dirty="0" smtClean="0">
                <a:solidFill>
                  <a:srgbClr val="FF0000"/>
                </a:solidFill>
              </a:rPr>
              <a:t>]=1+LCS[i-1,j-1];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    LCS[</a:t>
            </a:r>
            <a:r>
              <a:rPr lang="en-IN" dirty="0" err="1" smtClean="0"/>
              <a:t>i,j</a:t>
            </a:r>
            <a:r>
              <a:rPr lang="en-IN" dirty="0" smtClean="0"/>
              <a:t>]=max(LCS[i-1,j],LCS[i,j-1]);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528668"/>
              </p:ext>
            </p:extLst>
          </p:nvPr>
        </p:nvGraphicFramePr>
        <p:xfrm>
          <a:off x="6228184" y="836712"/>
          <a:ext cx="1440160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4145"/>
                <a:gridCol w="465935"/>
                <a:gridCol w="360040"/>
                <a:gridCol w="360040"/>
              </a:tblGrid>
              <a:tr h="360040"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</a:tr>
              <a:tr h="3600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896960"/>
              </p:ext>
            </p:extLst>
          </p:nvPr>
        </p:nvGraphicFramePr>
        <p:xfrm>
          <a:off x="6228184" y="1916832"/>
          <a:ext cx="2145240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29048"/>
                <a:gridCol w="429048"/>
                <a:gridCol w="429048"/>
                <a:gridCol w="429048"/>
                <a:gridCol w="429048"/>
              </a:tblGrid>
              <a:tr h="288032"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</a:tr>
              <a:tr h="288032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2123728" y="1484784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57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02202623"/>
              </p:ext>
            </p:extLst>
          </p:nvPr>
        </p:nvGraphicFramePr>
        <p:xfrm>
          <a:off x="179512" y="0"/>
          <a:ext cx="4978897" cy="336957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11271"/>
                <a:gridCol w="711271"/>
                <a:gridCol w="711271"/>
                <a:gridCol w="711271"/>
                <a:gridCol w="711271"/>
                <a:gridCol w="711271"/>
                <a:gridCol w="711271"/>
              </a:tblGrid>
              <a:tr h="5615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3563888" y="3645024"/>
            <a:ext cx="5580112" cy="3116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if(</a:t>
            </a:r>
            <a:r>
              <a:rPr lang="en-IN" dirty="0" err="1" smtClean="0"/>
              <a:t>i</a:t>
            </a:r>
            <a:r>
              <a:rPr lang="en-IN" dirty="0" smtClean="0"/>
              <a:t>=0 or j=0) then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IN" dirty="0" smtClean="0"/>
              <a:t>	</a:t>
            </a:r>
            <a:r>
              <a:rPr lang="en-IN" sz="3000" dirty="0" smtClean="0"/>
              <a:t>return 0;</a:t>
            </a:r>
            <a:endParaRPr lang="en-I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else if (A[</a:t>
            </a:r>
            <a:r>
              <a:rPr lang="en-IN" dirty="0" err="1" smtClean="0"/>
              <a:t>i</a:t>
            </a:r>
            <a:r>
              <a:rPr lang="en-IN" dirty="0" smtClean="0"/>
              <a:t>]=B[j]) then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	LCS[</a:t>
            </a:r>
            <a:r>
              <a:rPr lang="en-IN" dirty="0" err="1" smtClean="0"/>
              <a:t>i,j</a:t>
            </a:r>
            <a:r>
              <a:rPr lang="en-IN" dirty="0" smtClean="0"/>
              <a:t>]=1+LCS[i-1,j-1];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>
                <a:solidFill>
                  <a:srgbClr val="FF0000"/>
                </a:solidFill>
              </a:rPr>
              <a:t>    LCS[</a:t>
            </a:r>
            <a:r>
              <a:rPr lang="en-IN" dirty="0" err="1" smtClean="0">
                <a:solidFill>
                  <a:srgbClr val="FF0000"/>
                </a:solidFill>
              </a:rPr>
              <a:t>i,j</a:t>
            </a:r>
            <a:r>
              <a:rPr lang="en-IN" dirty="0" smtClean="0">
                <a:solidFill>
                  <a:srgbClr val="FF0000"/>
                </a:solidFill>
              </a:rPr>
              <a:t>]=max(LCS[i-1,j],LCS[i,j-1]);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397417"/>
              </p:ext>
            </p:extLst>
          </p:nvPr>
        </p:nvGraphicFramePr>
        <p:xfrm>
          <a:off x="6228184" y="836712"/>
          <a:ext cx="1440160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4145"/>
                <a:gridCol w="465935"/>
                <a:gridCol w="360040"/>
                <a:gridCol w="360040"/>
              </a:tblGrid>
              <a:tr h="360040"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</a:tr>
              <a:tr h="3600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27886"/>
              </p:ext>
            </p:extLst>
          </p:nvPr>
        </p:nvGraphicFramePr>
        <p:xfrm>
          <a:off x="6228184" y="1916832"/>
          <a:ext cx="2145240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29048"/>
                <a:gridCol w="429048"/>
                <a:gridCol w="429048"/>
                <a:gridCol w="429048"/>
                <a:gridCol w="429048"/>
              </a:tblGrid>
              <a:tr h="288032"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</a:tr>
              <a:tr h="288032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2123728" y="1484784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771800" y="20692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43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58787000"/>
              </p:ext>
            </p:extLst>
          </p:nvPr>
        </p:nvGraphicFramePr>
        <p:xfrm>
          <a:off x="179512" y="0"/>
          <a:ext cx="4978897" cy="336957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11271"/>
                <a:gridCol w="711271"/>
                <a:gridCol w="711271"/>
                <a:gridCol w="711271"/>
                <a:gridCol w="711271"/>
                <a:gridCol w="711271"/>
                <a:gridCol w="711271"/>
              </a:tblGrid>
              <a:tr h="5615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3563888" y="3645024"/>
            <a:ext cx="5580112" cy="3116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if(</a:t>
            </a:r>
            <a:r>
              <a:rPr lang="en-IN" dirty="0" err="1" smtClean="0"/>
              <a:t>i</a:t>
            </a:r>
            <a:r>
              <a:rPr lang="en-IN" dirty="0" smtClean="0"/>
              <a:t>=0 or j=0) then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IN" dirty="0" smtClean="0"/>
              <a:t>	</a:t>
            </a:r>
            <a:r>
              <a:rPr lang="en-IN" sz="3000" dirty="0" smtClean="0"/>
              <a:t>return 0;</a:t>
            </a:r>
            <a:endParaRPr lang="en-I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else if (A[</a:t>
            </a:r>
            <a:r>
              <a:rPr lang="en-IN" dirty="0" err="1" smtClean="0"/>
              <a:t>i</a:t>
            </a:r>
            <a:r>
              <a:rPr lang="en-IN" dirty="0" smtClean="0"/>
              <a:t>]=B[j]) then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	LCS[</a:t>
            </a:r>
            <a:r>
              <a:rPr lang="en-IN" dirty="0" err="1" smtClean="0"/>
              <a:t>i,j</a:t>
            </a:r>
            <a:r>
              <a:rPr lang="en-IN" dirty="0" smtClean="0"/>
              <a:t>]=1+LCS[i-1,j-1];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    </a:t>
            </a:r>
            <a:r>
              <a:rPr lang="en-IN" dirty="0" smtClean="0">
                <a:solidFill>
                  <a:srgbClr val="FF0000"/>
                </a:solidFill>
              </a:rPr>
              <a:t>LCS[</a:t>
            </a:r>
            <a:r>
              <a:rPr lang="en-IN" dirty="0" err="1" smtClean="0">
                <a:solidFill>
                  <a:srgbClr val="FF0000"/>
                </a:solidFill>
              </a:rPr>
              <a:t>i,j</a:t>
            </a:r>
            <a:r>
              <a:rPr lang="en-IN" dirty="0" smtClean="0">
                <a:solidFill>
                  <a:srgbClr val="FF0000"/>
                </a:solidFill>
              </a:rPr>
              <a:t>]=max(LCS[i-1,j],LCS[i,j-1]);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050394"/>
              </p:ext>
            </p:extLst>
          </p:nvPr>
        </p:nvGraphicFramePr>
        <p:xfrm>
          <a:off x="6228184" y="836712"/>
          <a:ext cx="1440160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4145"/>
                <a:gridCol w="465935"/>
                <a:gridCol w="360040"/>
                <a:gridCol w="360040"/>
              </a:tblGrid>
              <a:tr h="360040"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</a:tr>
              <a:tr h="3600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693614"/>
              </p:ext>
            </p:extLst>
          </p:nvPr>
        </p:nvGraphicFramePr>
        <p:xfrm>
          <a:off x="6228184" y="1916832"/>
          <a:ext cx="2145240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29048"/>
                <a:gridCol w="429048"/>
                <a:gridCol w="429048"/>
                <a:gridCol w="429048"/>
                <a:gridCol w="429048"/>
              </a:tblGrid>
              <a:tr h="288032"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</a:tr>
              <a:tr h="288032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2123728" y="1484784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771800" y="20692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63888" y="207017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19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2446267"/>
              </p:ext>
            </p:extLst>
          </p:nvPr>
        </p:nvGraphicFramePr>
        <p:xfrm>
          <a:off x="179512" y="0"/>
          <a:ext cx="4978897" cy="336957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11271"/>
                <a:gridCol w="711271"/>
                <a:gridCol w="711271"/>
                <a:gridCol w="711271"/>
                <a:gridCol w="711271"/>
                <a:gridCol w="711271"/>
                <a:gridCol w="711271"/>
              </a:tblGrid>
              <a:tr h="5615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595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3563888" y="3645024"/>
            <a:ext cx="5580112" cy="3116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if(</a:t>
            </a:r>
            <a:r>
              <a:rPr lang="en-IN" dirty="0" err="1" smtClean="0"/>
              <a:t>i</a:t>
            </a:r>
            <a:r>
              <a:rPr lang="en-IN" dirty="0" smtClean="0"/>
              <a:t>=0 or j=0) then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IN" dirty="0" smtClean="0"/>
              <a:t>	</a:t>
            </a:r>
            <a:r>
              <a:rPr lang="en-IN" sz="3000" dirty="0" smtClean="0"/>
              <a:t>return 0;</a:t>
            </a:r>
            <a:endParaRPr lang="en-I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else if (A[</a:t>
            </a:r>
            <a:r>
              <a:rPr lang="en-IN" dirty="0" err="1" smtClean="0"/>
              <a:t>i</a:t>
            </a:r>
            <a:r>
              <a:rPr lang="en-IN" dirty="0" smtClean="0"/>
              <a:t>]=B[j]) then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	LCS[</a:t>
            </a:r>
            <a:r>
              <a:rPr lang="en-IN" dirty="0" err="1" smtClean="0"/>
              <a:t>i,j</a:t>
            </a:r>
            <a:r>
              <a:rPr lang="en-IN" dirty="0" smtClean="0"/>
              <a:t>]=1+LCS[i-1,j-1];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    </a:t>
            </a:r>
            <a:r>
              <a:rPr lang="en-IN" dirty="0" smtClean="0">
                <a:solidFill>
                  <a:srgbClr val="FF0000"/>
                </a:solidFill>
              </a:rPr>
              <a:t>LCS[</a:t>
            </a:r>
            <a:r>
              <a:rPr lang="en-IN" dirty="0" err="1" smtClean="0">
                <a:solidFill>
                  <a:srgbClr val="FF0000"/>
                </a:solidFill>
              </a:rPr>
              <a:t>i,j</a:t>
            </a:r>
            <a:r>
              <a:rPr lang="en-IN" dirty="0" smtClean="0">
                <a:solidFill>
                  <a:srgbClr val="FF0000"/>
                </a:solidFill>
              </a:rPr>
              <a:t>]=max(LCS[i-1,j],LCS[i,j-1]);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636180"/>
              </p:ext>
            </p:extLst>
          </p:nvPr>
        </p:nvGraphicFramePr>
        <p:xfrm>
          <a:off x="6228184" y="836712"/>
          <a:ext cx="1440160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4145"/>
                <a:gridCol w="465935"/>
                <a:gridCol w="360040"/>
                <a:gridCol w="360040"/>
              </a:tblGrid>
              <a:tr h="360040"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</a:tr>
              <a:tr h="3600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018042"/>
              </p:ext>
            </p:extLst>
          </p:nvPr>
        </p:nvGraphicFramePr>
        <p:xfrm>
          <a:off x="6228184" y="1916832"/>
          <a:ext cx="2145240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29048"/>
                <a:gridCol w="429048"/>
                <a:gridCol w="429048"/>
                <a:gridCol w="429048"/>
                <a:gridCol w="429048"/>
              </a:tblGrid>
              <a:tr h="288032"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</a:tr>
              <a:tr h="288032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2123728" y="1484784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771800" y="20692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63888" y="207017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55976" y="207207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36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1063</Words>
  <Application>Microsoft Office PowerPoint</Application>
  <PresentationFormat>On-screen Show (4:3)</PresentationFormat>
  <Paragraphs>826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Longest Common Subsequence</vt:lpstr>
      <vt:lpstr>Longest Common Subsequence</vt:lpstr>
      <vt:lpstr>Longest Common Subsequence</vt:lpstr>
      <vt:lpstr>LCS using Divide and Conquer </vt:lpstr>
      <vt:lpstr>LCS using Dynamic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 of LCS</vt:lpstr>
      <vt:lpstr>Solve these examples using Dynamic Programming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Longest Common Subsequence</dc:title>
  <dc:creator>ruth p</dc:creator>
  <cp:lastModifiedBy>A Sangeetha, Asst. Prof. CSE Department</cp:lastModifiedBy>
  <cp:revision>56</cp:revision>
  <dcterms:created xsi:type="dcterms:W3CDTF">2020-09-13T12:09:10Z</dcterms:created>
  <dcterms:modified xsi:type="dcterms:W3CDTF">2023-06-24T10:33:40Z</dcterms:modified>
</cp:coreProperties>
</file>