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86" r:id="rId9"/>
    <p:sldId id="287" r:id="rId10"/>
    <p:sldId id="288" r:id="rId11"/>
    <p:sldId id="289" r:id="rId12"/>
    <p:sldId id="290" r:id="rId13"/>
    <p:sldId id="291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92" r:id="rId35"/>
    <p:sldId id="293" r:id="rId36"/>
    <p:sldId id="294" r:id="rId37"/>
    <p:sldId id="295" r:id="rId38"/>
    <p:sldId id="29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6" d="100"/>
          <a:sy n="76" d="100"/>
        </p:scale>
        <p:origin x="-1206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2-04-08T04:58:08.6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13196 13791,'0'0,"0"0,-24-24,24-1,0 0,0 0,0 25,0-25,0 1,0-1,0 25,0-50,0 25,0 1,0-26,0 25,0 0,-25 1,25 24,0-50,0 50,0-25,0 25,0-25,0 25,0-24,0-1,0 25,0-25,0 0,0 0,0 0,0 1,0-1,0 25,0-50,0 50,0-25,0 25,0-49,0 49,0-25,0-25,-25 26,25-1,0 25,0-25,0 25,0-50,0 50,0-24,0-26,0 50,0-50,0 50,0-24,0 24,-25-25,25 0,0 0,0 0,0 1,0-1,-25 0,1-49,24 49,-25 0,25-25,-25 1,0-1,25 25,-25-24,25 24,0-25,-24 25,24 1,-25-26,25 25,0-24,-25 24,0-50,25 51,0-1,-25-25,25 25,-24 1,24-1,0 0,0 0,-25 0,0-24,0-1,25 1,-25-1,25-24,-24-1,-1 1,25-1,0-24,-25 74,0-74,0 49,25-24,-24 24,24 1,-50-50,25 49,0-49,0 24,-24-24,49 50,-25-1,0-25,0 1,1 0,24 24,-50 0,25-49,25 50,-25-1,-24 0,24-49,0 74,-24-24,49-1,-25 1,0 24,0-25,-24 25,49-24,-50 24,25-25,-24 1,24 24,-25-25,1 1,-1-1,0 0,1 1,-26-1,51 25,-51-74,1 50,-50-26,49 26,-24-26,25 26,-26-51,-24 26,50 49,24-25,1 26,-50-1,49-25,-25 25,26 1,49-1,-50 25,25 0,1 0,-1-25,0 0,-25 25,1 0,-1-25,25 25,-24 0,-26 0,26 0,-26 0,1 0,0 0,-1 0,26 0,-26 0,1 0,-1 0,26 25,-1 0,-49 0,0-25,-1 25,1-1,-50 1,75 0,-50 0,50 0,-26-25,26 0,-25 24,24 1,26 0,-26-25,1 0,24 25,25 25,-24-50,-1 24,25 26,1-50,-26 50,25-50,0 49,-24-24,24 25,0-26,0 26,1-25,-1 0,-25 49,25-24,-24-26,24 76,-25-51,1 1,49 24,-50 1,0 24,26 0,-26-24,0 24,26-25,24-24,-25-1,0 26,25-1,0 1,-25-26,25 26,0-51,0 51,0 24,0-49,0 24,-25-24,25 24,-24 1,24-1,0 0,0 26,0-26,0 25,0 0,0-24,0-1,0 1,0 24,0 25,0 0,24 25,1-50,-25 50,0-50,25 50,-25-75,25 26,-25-1,25-25,-1 1,-24-26,0 26,0-26,0 26,25-1,0 25,-25-24,0 24,0-25,25 26,-25-26,0-24,25 49,-25-25,0-24,24-1,-24 1,0 0,0-1,0 1,0-25,0 24,0 1,0-1,25-24,0 50,0-26,0 1,-1-1,1 26,0-25,0-1,0 1,-1-25,-24 24,25 1,0-25,-25 24,25-24,0 25,0 24,-1-24,1-1,25 1,-25 24,-1-49,1 25,0 24,-25-49,25 0,0 49,-1-49,-24 0,50 49,-25-24,24-1,-24 26,0-50,0-1,0 26,-1-25,1 24,-25-24,25 0,0 0,-25 24,49-24,-49 25,50-25,-25 24,0 1,24-1,-49 1,50 0,-25-1,24 1,-24-25,0 24,0-24,0 0,24 25,-24-26,0 26,0-25,-1 0,-24-25,25 49,0-49,-25 25,25 0,24 0,-24-1,25 26,-25-25,24 0,-24-1,25 26,-26-25,1 24,50-24,-51 0,26 0,-25-25,0 25,-1-1,1-24,0 0,0 25,24 0,1 0,0 0,-1-1,1-24,-50 0,25 25,0-25,-25 0,24 0,-24 0,25 0,-25 0,50 25,-1-25,26 0,-1 0,1 25,24-25,-25 0,25 0,1 25,-1-25,0 0,-49 0,-1 0,1 0,-50 0,25 0,0 0,-25 0,99 0,0 0,-49-25,-1 25,1 0,-1 0,-24 0,25 0,-25 0,-1 0,26 0,-50 0,25 0,0 0,-1 0,-24 0,25-25,25 25,-25 0,-1 0,51 0,-50 0,49 0,1 0,-26 0,-24 0,49 0,-49 0,25 0,-25 0,-1 0,1 0,0 0,0-25,24 25,1-25,-25 1,24 24,-24 0,0 0,-25-25,25 25,0-25,-1 0,26 0,0 25,-26-24,26-1,0 25,-26-25,51 25,-75-25,25 25,-25 0,49-25,-49 1,50-1,-50 0,25 25,0-50,-1 50,-24-24,25 24,0-25,-25 0,25 25,-25-25,25 25,-25 0,24-25,-24 25,25-24,-25-1,0 25,25-25,0 0,-25 0,0 25,25-24,-25-1,49-25,-49 50,25-25,0 1,-25-1,25 25,-25-50,24 50,1-25,-25 1,0-1,25 0,0 25,-25-25,25 0,-25 25,0-25,0 25,24-24,-24-1,0 25,25-25,0 0,-25 0,0 1,25-1,0-25,-25 50,0-25,24 1,-24-1,0 25,0-25,25 25,-25-25,25 25,-25-49,0 49,0-50,0 25,0 0,25 1,-25-1,0 0,0 25,0-25,25 0,-25 1,24-1,-24 0,0-25,0 50,0-24,25-26,-25 50,0-50,0 50,0-24,0-1,0 0,0-25,0 25,0 1,0-1,0-25,0 25,0 1,0-26,0 50,0-50,0 50,0-24,0 24,0-50,0 50,0-25,0 0,-25 1,25-26,-24 0,24 26,0-1,0 0,-25 0,25 25,-25-25,25 1,0-1,0 25,-25-25,25 0,0 0,0 25,-25-24,25-1,0 25,-24-25,24 25,0-25,-25 25,25-25,0 25,0-24,-25-1,0-25,25 25,-25-24,1 24,24 0,0-25,-25 26,25-1,-25-25,25 25,-25-24,25 24,-25 25,25-25,0 0,0 25,0-24,0 24,-24-25,24 0,0 25,0-25,0 25,-25 0,25-25,0 25,0-24,0-1,0 25,0-25,0 25,0-50,0 50,0-24,0 24,0-25,0 25,0-25,0 0,0 25,0-25,0 1,0-1,0 0,0 0,0 0,0 25,0-24,0-1,0 25,0-25</inkml:trace>
  <inkml:trace contextRef="#ctx0" brushRef="#br0" timeOffset="3719.2127">13147 13320,'25'0,"-25"0,0 25,0 0,0-25,0 25,0-1,0-24,0 25,0-25,0 25,0-25,0 25,0 0,0-25,0 24,0-24,-25 25,25 0,-25-25,25 25,0-25,0 0,0 25,-25-25,25 0,0 0</inkml:trace>
  <inkml:trace contextRef="#ctx0" brushRef="#br0" timeOffset="11007.6296">17066 8954,'-25'-24,"-99"-26,0 50,50-25,-26-24,-24 49,50-25,-25 25,74 0,-49-25,-1 25,50 0,1 0,-1 0,-25 0,25 0,-24-25,-1 25,25 0,-24-25,24 25,0 0,0 0,1 0,-1 0,-25 0,0 0,1 0,24 0,-25 0,50 0,-24 0,-1 0,0 0,0 0,0 0,1 0,-1 25,-25-25,1 25,24-25,0 0,0 0,0 0,-24 25,-1 0,1-1,-1-24,0 0,26 0,-1 25,-25-25,50 25,-49-25,49 0,-25 25,-25-25,50 25,-49-25,49 0,-25 24,25-24,-50 0,50 25,-25-25,25 25,-25-25,1 0,-1 25,25-25,-50 0,50 0,-25 0,25 0,-24 25,-1-25,25 0,-25 0,25 0,0 25,-25-25,0 0,-49-25,0 0,24 0,0 25,1 0,-1-25,25 25,1 0,-1-25,25 25,-25 0,0 0,25 0,-25 0,25 0,-49 0,49 0,-25 0,25 0,0 0,-25 0,25 0,-25 25,1-25,24 0,-25 25,25 0,-25 0,0-25,25 49,-25-49,25 25,0-25,-49 50,49-25,-25-1,25 1,-25 0,0 25,25 24,-25-24,1-26,24 51,0-26,-25-24,0 25,25 24,-25-49,25 25,-25 24,1 0,-1-24,25 0,0 24,-25 1,0-1,25 25,-25-49,25-1,0 1,0 24,0-24,-24-25,24 24,-25 1,25-25,0 0,-25 24,25-24,0 25,0-26,0 1,-25 25,25-1,0-24,-25 0,25 25,0-50,0 49,0-24,0-25,0 50,0-25,0-1,0 26,0-50,0 25,0-25,0 25,0-1,0 1,0 0,0 0,0 24,0-49,0 50,0-50,0 25,0 0,0-1,0-24,0 25,0 0,0 0,0 0,0 24,0-24,0 0,0-25,0 25,0-25,0 49,0-49,0 25,0 25,0-26,0 1,0 0,0 0,0-25,0 25,0-25,0 25,0-25,0 49,0-49,0 25,0 25,0-50,0 24,0 26,25-25,-25 0,0 24,0-49,0 50,0-25,25-1,-25 1,0 0,0 25,25-50,-25 24,25 26,-25-25,0 0,24 24,1-49,-25 50,0-25,25-1,0 26,-25-50,0 25,0 0,0-25,25 24,-1 1,-24 0,0 0,50 0,-50 0,0-25,25 49,-25-49,0 25,25 0,-25 0,24-25,-24 24,25 1,0 25,-25-25,25-1,-25-24,0 25,25-25,-25 0,24 25,-24 0,25-25,-25 25,0-25,25 49,0-49,-25 0,0 0,0 25,25-25,-25 0,0 0,25 0,-25 25,24-25,1 0,-25 25,25-25,-25 24,25-24,0 0,-25 0,24 25,-24-25,50 0,-50 25,25 0,-25-25,25 0,-25 0,0 0,24 25,1-25,0 0,-25 24,50 1,-26-25,1 0,0 25,0 0,0-25,-1 0,-24 0,25 0,0 0,0 0,24 0,-24 0,0 25,25-25,24 24,-24-24,24 25,-49-25,49 0,-74 0,25 0,-25 0,25 0,0 0,-25 0,74 0,-24 0,-25 0,49 0,-24 0,-1 0,-24 0,49 0,-49 0,25 0,-25 0,-1 0,1 0,25-25,-1 25,-49 0,50 0,-25 0,0 0,-1 0,1 0,0 0,0 0,-25 0,49 0,1 0,0 0,-1 0,1 0,-25 0,0 0,24 0,-49 0,25 0,0 0,0 0,-25-24,24 24,-24 0,50 0,-50-25,25 25,49 0,-24 0,-25 0,24 0,-24 0,0 0,0 0,-25 0,24-25,-24 25,25 0,0 0,0 0,0 0,24-50,1 50,-25-24,24 24,26-25,-50 25,-1-25,26 25,-25 0,0 0,-25 0,24 0,-24-25,25 25,0-25,-25 25,25 0,-25 0,25 0,-1-24,-24 24,25 0,-25 0,25-25,-25 25,25-25,0 25,-25 0,24 0,-24-25,25 25,-25 0,25-25,0 1,0-1,-25 0,24 25,-24-25,50 25,-50-49,25 49,-25-25,25 25,-25 0,24 0,-24-25,0 25,0-25,25 25,-25 0,0-25,25 25,-25-24,25-1,-25 25,0-25,0 25,25-25,-25 25,0-49,0 49,0-50,24 50,-24-25,0 25,0-25,0 25,0-25,0 1,0 24,25-25,-25 25,0-50,0 50,0-25,0 1,0-1,0 0,0 25,0-50,0 50,0-24,0-1,0 0,25 0,-25 0,0 25,0-24,0 24,0-25,0 25,0-25,0 0,0 25,0-25,0 1,0-1,0-25,0 50,0-25,0 1,0-1,0 0,0 25,0-50,0 26,0-1,0-25,-25 25,25 1,0-26,0 50,0-50,0 25,0 1,0-26,0 25,0-24,0 24,0 0,-25-49,25 49,0 0,0-25,0 1,0-1,0 25,0-24,0-1,0 25,0 1,0-26,0 25,-24-24,24-1,0 25,0 0,0 1,0-26,0 0,0 25,0-24,0-1,0 1,0 24,0-25,0-24,0 49,0-25,0 1,0-1,0-24,0 49,0-25,0-24,0 24,0 1,0-1,0 1,0 24,0-50,0 51,0-26,0 0,0 1,0-1,0 25,0 0,0-24,0 24,0 0,0-24,0 49,0-25,0 25,0-25,0 0,0 25,0-25,0 1,0-1,-25 25,25-25,0 25,0-25,0 25,0-25,0 1,0 24,-25-25,25 25,-25-50,25 50,0-25,0 25,-25-24,25-1,0 25,0 0,-24-25,-1 0,25 0,-50-24,50 24,-25 0,25 25,-24-25,24 25,0 0,0-24,0-1,-25 25,-25 0,25 0,1-25,24 25,0 0,-50-25,0 0,50 25,-24 0</inkml:trace>
  <inkml:trace contextRef="#ctx0" brushRef="#br0" timeOffset="19911.1388">21184 7516,'0'0,"-50"0,25 0,0 0,-24 0,24 25,0-1,0-24,1 0,-26 25,0 25,25-50,-24 0,49 25,-50-1,50-24,-25 0,1 25,-26 0,25-25,0 25,1 0,24-25,-50 24,50-24,-25 25,25 0,-49 0,49-25,-50 25,50-1,-25-24,0 25,1-25,24 25,-25-25,0 25,-25 0,50 0,-24-25,24 24,-50 1,50-25,0 25,-25-25,0 25,1 0,24-25,-25 24,25 1,-25 0,0-25,0 25,25-25,-24 25,-1-1,25-24,-25 25,25-25,-25 25,0 0,-24 0,49-25,-25 24,25 1,-50-25,50 25,-49 0,24 0,0-1,-25-24,50 25,-24 0,-1-25,0 0,25 25,-50-25,26 25,-26 24,25-49,0 25,1-25,-1 25,25-25,-25 0,25 25,-25-25,0 24,25-24,-24 25,24 0,-25-25,0 50,0-50,0 24,-24 26,49-25,-50 25,25-26,-24 26,49 0,-50-1,25 26,-49-26,24-24,-24 74,24-49,25-1,-24 1,24 0,0-1,-24-24,49 0,-25 0,25-1,0 1,-25-25,0 50,25-50,0 25,-25-25,25 24,0 1,-24-25,24 25,-25 0,25 0,-25-25,0 25,25-1,-25 26,1-50,24 25,-25 24,25-49,-25 50,0-25,25 24,-25-24,1-25,24 50,-25-1,0-24,25 25,0-50,-25 49,25 1,-25-25,25 0,-24 24,-1-24,25 0,-25 24,25-24,-25 25,25-25,-25-1,25 1,0-25,0 50,0-50,0 25,0-25,0 24,0 1,0 25,0-25,0-25,-24 49,24-49,0 25,0-25,0 50,0-50,0 25,0-25,0 24,0 1,0-25,0 25,0 0,0 0,0-25,0 0,0 24,0-24,0 50,0-50,-25 25,25-25,0 49,-25-49,25 25,0 0,0-25,0 25,0-25,-25 25,25-1,0 1,0-25,0 25,0 25,0-50,0 49,-25-49,25 25,-25 0,25 0,0-1,0-24,0 25,0 0,0-25,0 25,0-25,0 25,0-25,0 24,0 1,0-25,0 25,0-25,0 25,0 0,0-25,0 25,0-25,0 49,0-49,0 25,0-25,0 25,0-25,0 25,0-1,0-24,0 25,0 0,0 0,0-25,0 25,0-25,0 24,0 1,0-25,0 25,0-25,0 25,0-25,0 25,0-1,0-24,0 25,0-25,0 25,0 0,0-25,0 25,0-25,0 24,0-24,0 25,0 0,0 0,0-25,0 25,0-1,0-24,0 25,0-25,-24 25,24 0,0 0,0-1,0 1,0 0,0 0,0 0,0-1,-25 1,25 0,-25-25,25 25,0 0,0 0,0-1,0 1,0 0,0-25,0 50,-25-50,25 49,0-49,0 25,0 0,-25 0,25-1,0-24,0 25,0 0,-24 0,24-25,0 25,0-1,0 1,0 0,0 0,0 24,0-49,0 25,0 0,-25 25,25-1,0-49,0 50,0-25,-25-1,25 26,0 0,0-26,0 26,0 0,0-26,0 1,0 25,0 24,0-24,0-25,0 24,0 26,0-26,0 1,0 0,0-1,0 1,0 24,0-24,0-1,0 1,0 49,0-49,0 24,0-24,0-25,0 0,25 49,-25-49,0 0,25-1,-25 1,0 0,0-25,0 50,0-50,0 24,24 26,1-25,-25 49,25 1,0-26,0-24,-25 0,24-25,-24 25,0-1,0-24,25 25,-25 0,25 0,0 0,0-1,-25 26,25-50,-25 25,24-25,-24 25,0-1,0-24,25 25,-25-25,0 25,25 0,-25 0,25-25,-25 0,25 0,-25 25,24-1,-24-24,25 0,0 25,-25-25,25 0,0 0,-1 25,1-25,-25 25,25-25,0 0,-25 0,25 0,-1 0,1 0,25 25,-25-25,-1 24,26 1,-50-25,25 0,0 0,-25 0,24 0,-24 0,25 0,-25 0,25 0,0 0,-25 0,25 0,-25 0,24 0,1 0,25 0,-25 0,24 0,-24 25,49-25,-24 0,0 0,-1 0,1 25,49 0,-49-25,-1 24,1-24,0 0,-1 0,-24 0,0 0,49 0,-74 0,50 25,-1-25,1 25,-25-25,24 0,1 0,0 0,-50 0,49 0,-24 0,0 0,25 0,-26 0,26 0,0 0,-1 0,26 0,-26 0,1 0,-25 0,49 0,-24 0,-1 0,-24 0,25 0,-1 0,1 0,-1 0,26 0,-26 0,51-25,-51 25,-24-25,25 25,24-24,-49 24,0-25,24 25,-24 0,25 0,-1-25,1 25,-25 0,24-25,1 0,-50 25,50 0,-50 0,24 0,1 0,0-24,0 24,0 0,24-25,-24 0,0 0,49 25,-49 0,25 0,-26 0,1 0,0-25,0 25,0-24,0 24,-25 0,49-25,-24 25,0-25,24 0,-24 0,25 25,-1-25,-24 1,25 24,-50-25,49 0,-24 25,0 0,0-25,24 0,-24 1,25-1,-1-25,-24 25,25-24,-25 24,49-25,-49 1,24-1,-49 25,50-24,-25-1,0 1,24 24,-49-50,50 51,-25-26,0-24,-1-1,1 50,0-49,25 24,-50-24,24 49,1-49,0 24,0 0,0 1,-1-50,1 49,0 0,0-49,0 25,-25-1,0 26,24-26,1-49,0 75,0-1,-25 0,25-24,-25 24,24-24,1 24,-25 1,0-26,25 1,0 24,0-24,-25 24,24-24,-24 0,25 24,-25-25,25 26,-25-26,0 1,25 24,0-24,-1 0,-24 24,50-49,-25 24,0-24,0-25,-25 50,24-26,26 1,-25 0,0 25,-1-75,1 74,0-49,0-24,0 48,-25 1,24-25,1 25,0-25,-25 25,25 24,-25 1,0-25,0 24,0 1,0-1,0-24,0 25,0-1,0 26,0-1,0 0,0 1,0-1,0 1,0 24,0-50,0 51,-25-26,0 25,25-24,-25 24,1-25,24 25,-25 1,25-1,-25 0,25-25,-25 26,0-26,25 25,-24 0,24-24,-50 24,25-25,0 50,25-25,0 1,-49-1,24-25,-25 25,50 25,-25-24,1-1,-26-25,25 25,0 1,-49-26,24 25,1 0,-1 1,1-26,-1 50,0-50,26 50,-26-24,0-1,1 0,-1-25,1 26,-1 24,25-25,25 25,-25-25,-24 25,49 0,-50-25,25 25,-49-49,24 49,50 0,-25 0,25-25,-24 25,-1 0,0 0,-25-25,1 25,24 0,25-25,-50 25,50-25,-49 25,24 0,25-24,-50 24,26 0,-1-25,25 25,-25-25,0 25,0 0,-24-25,24 25,-25-25,26 25,-1 0,-25 0,1-25,24 25,-25-24,25-1,0 25,-24 0,24-25,0 25,-24-25,49 25,-50 0,50-25,-25 25,0 0,1-24,-1-1,25 25,-25 0,25 0,-25 0,25-25,-25 25,-24-25,24 25,-25 0,26 0,-1-25,0 25,0 0,0-24,25 24,-24 0,24 0,-25 0,0-25,25 25,-25 0,0 0,1 0,24 0,-25 0,-99-50,25 1,74 49,-50 0,26-25,-26 25,50-25,1 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2-04-08T05:05:51.9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1F497D"/>
    </inkml:brush>
    <inkml:brush xml:id="br2">
      <inkml:brushProperty name="width" value="0.05292" units="cm"/>
      <inkml:brushProperty name="height" value="0.05292" units="cm"/>
      <inkml:brushProperty name="color" value="#9C4A09"/>
    </inkml:brush>
  </inkml:definitions>
  <inkml:trace contextRef="#ctx0" brushRef="#br0">11659 12303,'0'0,"-75"-25,26 25,-26-24,1 24,24 0,0-25,26 25,-1 0,25 0,-25 0,0 0,25 0,-25 0,25 25,-24-1,24-24,-25 0,25 25,0-25,-25 25,25-25,0 50,-25-50,25 24,0-24,0 25,-25 0,1 0,24 0,0-1,-25 1,0 0,25 0,0 0,0-25,0 24,0-24,0 25,-25 0,25-25,0 25,0-25,0 25,0-25,0 49,0-49,0 25,0-25,-25 25,25 0,-24-25,24 24,0 1,0 0,-25 0,25-25,-25 49,25 1,0 0,0-26,0 1,0 0,-25 25,25-1,-25-24,25 25,0-1,0-24,-24 0,24 25,-25-50,25 49,0-49,0 25,0 0,0 0,0-25,0 24,-25-24,25 25,0 0,0 0,0 24,0-24,0 0,0 25,0-26,0 1,0 50,0-75,0 24,0-24,0 25,25-25,-25 25,0 0,0-25,0 25,25-25,-25 24,0 1,0-25,0 25,0-25,0 50,0-50,24 24,-24 1,0 0,0 0,25-25,-25 25,0-25,25 25,-25-1,0-24,0 25,0 0,0 0,0 24,0-24,0 0,0 0,0-25,0 25,0-1,0 1,0 0,0 0,0 24,0-49,0 50,0-25,0-25,0 25,0-1,0-24,0 25,0-25,0 25,0 0,0-25,0 25,0-25,0 24,0 1,0 0,0 0,0 0,0-1,25 1,-25 25,25-25,-25-1,0 1,0-25,0 25,0 0,0 0,0-25,0 25,24-1,-24-24,0 25,0-25,0 50,25-50,-25 25,0-25,0 24,0 1,0 0,25 0,-25 0,0-25,0 24,0-24,0 25,0 0,0-25,0 25,0-25,0 25,0-1,0 1,0-25,0 25,0-25,0 50,0-26,0 1,25 25,-25-25,25-1,-25 1,0-25,0 25,0 0,0 0,0-1,0 1,0 25,0-25,0-1,24 26,-24-50,0 25,0 0,25 0,-25-1,0 1,0 0,0 0,25 24,0-49,-25 25,25 0,-25 0,0-25,24 25,1-25,-25 0,25 0,-25 0,25 0,0 0,-25 0,24 0,-24 0,50 0,25 0,-26 0,26 0,-26-25,1 25,24 0,1 0,-26 0,26-25,-51 25,26 0,24 0,-49 0,-25 0,25-25,0 25,-25 0,25 0,-1 0,1-25,-25 25,25 0,-25-24,25 24,0 0,-1 0,1 0,0 0,49 0,-24 0,25 0,-51 0,26 0,-25-25,0 25,-25-25,49 25,26 0,-26-25,1 25,-25-25,-1 25,1 0,0 0,-25 0,25 0,0-24,24-1,-24 0,25 0,-26 25,1 0,0-25,0 0,0 25,-25 0,0-24,0 24,0-25,0 25,24-25,-24 0,0-24,0-1,0 50,0-50,0 26,25-1,-25 0,0 0,25-24,-25-1,0 25,0-24,0-1,0 25,0 0,0 1,0-26,0 25,0-24,0 24,-25 0,25-25,0 1,0 24,0 0,0 0,0-24,0 24,0-25,-25 25,1 1,24-1,0 0,0-25,0 26,-25-1,0-25,25 25,-25-24,0 49,25-25,-24 0,-1 0,25 1,-25-1,25 0,-50 0,26-24,-51-1,50 25,1-24,-26 49,50-25,-25 25,25-25,-25 25,25-25,-24 25,24-25,-25 25,0-24,25-1,0 25,-25-50,0 50,1-25,24 0,0 1,-25-1,0 0,25 0,-25 0,0-24,25 49,0-25,0 0,-24 0,24 25,0-49,-25 49,25-25,-25 25,25-50,0 50,0-24,-25 24,25-25,0 0,0 25,0-25,-25 0,0 1,25-1,-24 25,24-25,0 25,0-25,0 0,-25 25,0-24,25-1,0-25,-25 50,25-25,0 25,0 0,-25-24,1-1,24 25,0-25,0 0,-25 25,25-25,0 25,0-24,-25 24,0 0,25-25,0 25,0-25,0 25,0-25,-25 0,25 25,0-24,0-1,-24 25,24 0,0-25,0 25,-25-25,25 0,-25 0,25 25,0-24,0-1,-25 25,25-25,0 25,0-50,-25 26,25-1,-24 0,24 0,0 0,-25 1,0-1,25 0,0 0,0 0,0 1,-25-1,25 25,-25-25,25 25,0 0,0-25,0 0,-24 25,24 0,0-24,0 24,-25-25,25 25,0-25,-25 0,0 25,0-49,1 49,24-25,0 25,0-25,-25 25,25 0,0-25,-25 0,25 25,0-24,0 24,0 0,-25-50,0 50,25-25,0 25,0 0,-24-25,24 1</inkml:trace>
  <inkml:trace contextRef="#ctx0" brushRef="#br0" timeOffset="44503.5455">19447 12353,'0'0,"0"0,0 0,-25 0,1 0,-1 0,-25 0,1 0,-1 0,0 0,26 0,24 0,-25 0,0 0,25 0,-25 0,-24 25,-26-25,50 0,1 0,24 0,-25 0,25 24,-25-24,25 0,0 0,-25 25,25-25,-25 25,25 0,0-25,-25 25,25-25,0 0,0 24,0 1,-24-25,-1 25,25-25,0 25,0 0,0-1,-25-24,25 25,0-25,0 25,0 0,0-25,-25 25,25-25,0 24,0 1,-25 0,25-25,0 25,0 0,0-25,-24 0,24 24,0-24,0 50,0-50,-25 25,25 24,-25-49,25 25,0 0,0 0,0-25,-25 25,25-1,0-24,0 25,0 0,-25 0,25 0,0 0,-24-1,24 1,0-25,0 50,0-50,0 25,0-1,-25-24,25 25,0 0,0 0,0 0,0-1,-25 1,0 0,25 0,0 24,-25-49,25 25,-24 25,24-1,0-24,-25 0,0 0,25 0,0-1,-25 26,25-50,-25 25,25 24,0-24,0 0,-24 0,24 0,-25-1,25 1,0 0,-25 0,25 0,0-25,-25 49,0-49,25 25,-24 25,-1-25,25 24,-25 1,25-25,-25 24,0-24,25 0,-49 49,24-49,25 0,-25 0,0-1,1 26,-1-25,25 24,-50 1,25-25,25 24,-24-24,-1 25,0-25,25-25,-25 49,25-24,-25 25,0-1,1-24,24 25,-25-50,0 25,25 24,-25-24,0 25,1-26,24 1,-25 25,25-25,0-1,-25 26,0-25,25 0,0 49,-25-24,1 24,24-24,-25 24,25 0,0-49,0 25,0-25,0 24,0 1,0-25,25 49,-25-49,0 0,24 0,-24-1,25 1,-25-25,25 25,-25-25,0 0,25 0,-25 25,25-25,-25 25,24-25,-24 0,25 0,-25 0,25 24,0-24,-25 0,25 0,-1 0,1 0,-25 25,25-25,0 25,0-25,0 0,-1 0,26 25,-50-25,25 0,0 25,-1-25,1 0,-25 24,0-24,25 0,0 0,0 0,-1 0,1 0,0 0,0 0,0 0,74 0,-74 0,49 0,-74 0,50 0,-26 0,1 0,0 0,-25 0,25 0,0 0,-25 0,24 0,1 0,25 0,24 0,1 0,-1 0,-24 0,-1 0,-24 0,25 0,-1 0,-24 0,-25 0,50 0,-1 0,-49-24,25 24,-25 0,50 0,-1 0,-24-25,50 0,-75 25,49-25,-24 25,25-25,-26 25,26 0,-50 0,25-24,-25 24,49 0,-49 0,25 0,-25-25,0 0,25 25,-25 0,0-25,25 25,-25 0,25 0,-25-25,0 25,0-24,24-1,-24 25,0-50,0 50,0-25,0 25,0-49,0 49,25-25,-25 25,0-25,25 25,-25-50,0 50,0-24,0-1,0 0,0 25,0-25,0 25,0-25,0 1,0 24,0-25,0 25,0-50,0 50,0-25,0-24,0 49,0-50,0 25,0 1,0-1,0 25,0-50,0 25,0 1,0-26,0 50,0-25,0-24,0 24,0-25,0 25,0 1,0-1,0-25,0 25,0 1,0-26,0 25,0 0,0 0,0 25,0-49,0 49,0-50,0 25,0 1,0-1,0-25,0 1,0-1,0 25,0-24,0-26,0 50,0-24,0-1,0-24,0-1,-25 51,25-1,0-50,0 26,-25-1,25 25,0 0,0 1,-24-26,24 25,0 0,0 1,-25-51,25 50,0-24,0 24,0 0,0 0,-25-24,25 49,0-25,0 0,0 0,0 1,0 24,0-25,0-25,0 25,0-24,-25-1,25 25,0-24,0 24,0 0,-25 0,25-24,0-1,-24 25,24-24,0 24,0 0,0 0,0 0,0 1,-25-26,25 25,-25 0,25 1,0-1,0 25,0-25,0 25,0-25,0 0,0 25,0-24,-25-1,25 0,0 25,0-25,0 25,0-25,0 1,0 24,0-25,0 25,0-25,0 0,0 0,0 25,0-24,0-1,0 0,0 25,0-25,0 25,0 0,0-25,0 1,0 24,0-25,0 25,-25 0,25-25,0 25,0-25,0 0,-24 25,24-24,0 24,0-25,0 0,0 25</inkml:trace>
  <inkml:trace contextRef="#ctx0" brushRef="#br1" timeOffset="55415.1695">14908 9079,'-50'-25,"50"0,-24 25,24 0,-50 0,0 0,1-25,-1 25,-24-25,-1 25,26 0,-1 0,25 0,25 0,-25 0,25 0,-24 0,-26 0,-24 0,49 0,-25 0,-49 0,49 0,-24 0,24 0,-24 0,24-25,1 25,-26 0,51 0,-1 0,0 0,25 0,-25 0,0 0,25 0,0 0,-25 25,25 0,-24 0,24 0,-25 0,25-1,0 1,0 25,-25-1,0-24,25 25,0-1,0 1,0 0,0-1,0 1,0-1,0 1,0-25,0 49,0-24,0-25,0 24,0 26,0-1,0-24,0-1,0-24,25 25,-25-25,0 24,25 1,0-25,-25-1,24 26,-24-25,0 0,0-1,0 1,0 0,0-25,0 50,0-26,0-24,0 25,0 0,0 0,0 0,0-1,-24 26,24-25,0 0,-25 24,25-49,0 50,0-25,0-1,0 1,0 0,-25-25,25 25,0-25,0 25,0-25,0 24,0 1,0-25,0 25,0-25,-25 25,25 0,0 0,-25-1,25 26,0-25,0 0,0 24,0-24,0-25,-24 50,24-26,0 1,-25 0,25-25,0 50,0-1,0 1,0-25,0 24,0 26,0-51,0 1,0 0,0-25,0 25,0 0,0-1,0-24,0 25,0 0,0-25,0 25,0 0,0-1,0-24,0 25,0 0,0 0,0-25,0 25,0-25,0 25,0-25,0 24,0 1,0-25,0 25,0-25,0 25,0-25,0 25,0-25,-25 24,25-24,0 25,0 0,0 0,0 0,0-25,0 24,0 1,0 0,0-25,0 25,0 0,0-1,0-24,0 25,0 0,0-25,0 25,0 0,0 24,0-24,0-25,0 25,0 24,0-24,0 0,0 0,0 0,0-1,0 1,0 25,0-25,0 24,0-24,0 0,0-25,0 25,0-25,0 25,0-1,0-24,25 25,-25-25,25 25,-25 0,0 0,24-25,-24 24,25 1,-25-25,25 25,-25-25,0 25,25-25,-25 25,0-25,25 0,-1 24,1-24,-25 0,25 25,0-25,-25 25,25-25,-25 25,25-25,-25 0,24 25,1-25,-25 0,25 0,0 0,0 24,-1-24,-24 25,25-25,0 0,-25 0,25 0,-25 0,25 0,24 25,1-25,-1 25,1-25,-25 0,0 0,24 25,-24-25,0 0,0 0,-1 0,-24 0,25 0,0 0,49 0,-49 0,25 0,-1 0,-24 24,50-24,-26 0,-24 0,0 0,-25 0,25 0,-25 0,25 0,-1 0,1 0,0 0,0 0,-25 0,49-24,-49 24,25 0,-25 0,0 0,25 0,0-25,0 25,-1 0,1 0,-25-25,25 25,-25 0,0 0,25-25,0 0,-25 25,0-24,24 24,-24-25,0 0,25 25,-25-25,0 0,25 1,0 24,-25-25,0 0,0 0,0 0,0 1,25-1,-25 0,0 25,0-50,0 50,0-24,24-1,-24 0,0 25,0-50,0 50,25-25,-25 25,0-24,0 24,0-25,0 0,0 0,25 0,-25 1,0 24,0-50,0 25,0 0,0-24,25 49,-25-25,0 0,25 0,-25 1,0 24,0-25,0 0,0 0,0-24,0 24,0 0,0 25,0-25,0 0,0-24,0 24,0 0,0 0,0 1,0-1,0 0,0-25,0 26,0-26,0 0,0-24,0 24,0 1,-25-1,0-24,25-1,-25 1,25-1,0 1,-25 24,1 1,24-26,-25 26,25-1,0 1,0-1,0-25,-25 1,25 24,0 26,0-1,0-50,0 51,0-26,0 25,0-49,0-1,0 51,0-1,0-25,0 25,0 1,0-1,0-25,0 25,0 1,0-1,0 0,0 0,0 25,0-25,0 1,0-1,0 0,0 0,0-24,0 49,0-25,0 0,0 0,0 0,0 0,0 1,0-1,0 0,0-25,0 1,0 24,0 0,0 0,0 25,0-24,0-1,0 0,-25 25,25-50,0-24,0 74,-25-50,25 26,0 24,0-25,0 25,0-25,-24 25,24-25,-25 25,25-25,0 25,0-24,-25-1,25 0,0 25,0 0,0-25,0 0,-25 25,0-24,25 24,0 0,0-25,-49 0,49 0,0 0,-25 25,25-24,0 24,0-25,-25 0,25 0,-25 0,25 0</inkml:trace>
  <inkml:trace contextRef="#ctx0" brushRef="#br1" timeOffset="62407.5695">20737 12378,'0'0,"0"0,0 0,0 0,-25 0,0 0,25 0,-49 0,-1 24,1-24,-26 0,26 0,-1 0,0 0,1 0,49 0,-50 0,25 0,25 0,-24 0,-1 25,-50 0,75-25,-24 0,-1 25,0-25,25 0,0 25,-25-1,25 1,0-25,0 25,0-25,-25 25,25 0,0-25,0 24,0-24,-24 25,24 0,0-25,-25 25,25-25,0 49,-25-49,25 0,0 25,0-25,0 50,0-50,0 25,-25-1,25-24,0 25,0 0,-25-25,25 25,0-25,0 0,0 25,0-1,0-24,0 25,-25-25,25 25,0-25,0 25,0 0,0-25,0 24,0 1,0 0,-24-25,24 25,0-25,0 25,0 0,0-1,0 1,0 0,0 0,0 0,0-25,0 24,0 1,0-25,0 50,0-50,0 25,0-1,0 1,0-25,0 25,0-25,0 25,0 0,0-1,0-24,0 25,0 0,0-25,0 25,0-25,0 25,0-1,0-24,0 25,0-25,0 25,0-25,0 25,0 0,0-25,0 24,0-24,0 25,0 0,0-25,0 25,0-25,0 25,0-1,0 1,0-25,0 25,0 0,0 0,0-1,0-24,0 50,0-25,0 0,0-1,0 1,0 0,0-25,0 25,0-25,0 25,0 0,0-1,0-24,0 50,0-25,0 0,0-1,0-24,0 50,0-50,0 25,0 0,0-1,0 1,0 0,0 25,0-50,0 24,0 1,0 0,0-25,0 25,0-25,0 25,0-1,0 1,0 0,0 0,0 24,0-49,0 25,0-25,0 25,0 0,0-25,0 25,0-1,0 1,0-25,0 25,0 25,0-26,0 1,0 0,0 0,24 0,-24-25,0 25,0-1,0 1,0-25,0 25,0 0,0 0,25-1,-25 1,0 0,0 0,0 0,0-25,0 49,0-49,0 25,25-25,-25 25,0-25,0 25,0-1,0-24,0 25,0-25,0 25,0 0,0 0,0-25,0 49,0-49,0 25,25 25,-25-50,0 49,25-49,-25 25,0 0,0 0,0 24,25 1,-25-25,24-1,-24 1,25 25,-25-25,0 0,0-25,0 24,25-24,-25 50,0-50,25 25,0 49,-1-74,-24 50,25-50,-25 25,0-25,25 24,-25 1,25-25,0 25,-25-25,24 0,-24 25,0-25,25 0,-25 0,25 0,-25 0,25 0,-25 0,25 0,-1 0,1 0,-25 0,25 0,-25 0,25 0,0 0,-1 0,76 0,-26 0,-24 0,49 0,-25 0,1 0,-1 0,-49 0,0 0,0 0,-25 0,0-25,24 25,1-25,0 25,-25 0,50-25,-50 25,49 0,-49 0,25 0,-25-24,25 24,0 0,-1-25,-24 25,25 0,0 0,-25 0,25 0,-25 0,49-25,-24 25,0-25,49 25,-49-25,25 1,24-1,-24 25,-25 0,-1-25,-24 25,0 0,25 0,-25-25,25 0,0 25,-25-24,25 24,-1-50,1 50,-25-25,0 0,25 25,-25 0,0-25,25 25,0-24,-25-1,0 0,25 25,-25-25,0 0,24 25,-24 0,0-24,25 24,-25-25,0 25,0-50,25 50,-25-49,0 49,0-25,0 0,0 25,25-50,-25 50,0-49,0 24,0 0,0-24,0 24,0 0,0 0,0-24,0 24,0-25,0 50,-25-49,25 24,-25-25,25 25,-25-24,1 24,-1 0,25-49,-25 49,25 0,-25 0,25-24,-25-1,0 25,1-24,24-26,-50 50,25-24,25-1,-49-24,24 49,0-25,0 1,0 24,-24-25,49 26,-25-26,0 25,0 0,-24-49,24 24,-25 1,1-1,24 25,0-24,0 49,25-25,-24 25,-1-25,25 0,0 25,0 0,-25-25,25 25,-25-24,25-1,-25 25,1-25,24 0,-25 0,0 25,25-24,-25-1,0 0,1 25,24-50,-25 50,25-24,-50 24,50-25,-25 0,25 25,0-25,0 25,-24 0,-1-49,25 24,-25 0,25 25,0-25,-25 25,0-25,25 25,0-24,0-1,-25 0,25 25,0-25,0 0,0 25,0-24,-24 24,24-25,-25 0,25 0,0 25,0-49,0 49,0-25,0 25,0-25,0 0,0 25,0-25,0 25,-25-25,25 1,0-1,0 25,0-50,0 50,0-25,0 1,0-1,0 0,0 25,0-25,0 0,0 25,0-24,0-1,0 0,0 0,0 0,0 1,0-1,0 25,0-50,0 50,0-25,0 1,0-1,0 25,0-25,0 0,0 0,0 25,0-24,0 24,0-25,0 0,0 25,0-25,0 25,0-25,0 25,0-24,0-1</inkml:trace>
  <inkml:trace contextRef="#ctx0" brushRef="#br2" timeOffset="90359.1683">10840 12750,'0'-25,"0"0,-25-25,25 1,-25-1,-24 1,49 24,-25 0,0 0,25 0,0 25,0 0,-25 0,1 0,-26 0,0 0,50 0,-24 25,24-25,-25 0,0 25,-25-25,26 25,-1-25,0 0,0 0,-25 25,26-25,24 0,-25 0,0 0,0 0,25 0,0 24,-25-24,1 25,-26-25,0 0,50 0,-24 0,-1 0,25 0,0 25,-25-25,25 0,-25 25,0 0,1-25,24 24,0-24,-25 25,0 0,25-25,-25 0,25 25,-25-25,25 25,0-1,-24-24,24 25,-25 0,25 0,-25 0,25-25,0 24,0 1,0 0,-25-25,25 50,-25-26,25 1,0 0,0-25,0 50,0-50,0 24,0 1,-24 0,24 0,0-25,0 50,-25-50,0 49,25 1,0-25,0-1,-25 26,25-25,0 0,-25-1,25 1,0 25,0-1,0-24,0 0,-24 25,24-26,0 1,-25 25,25-25,0-1,0 1,0 0,-25 0,25-25,-25 49,25-24,-25 25,1-1,-1-24,25 25,-25-25,0-1,25 26,-25 0,25-25,-25 24,25-24,-24 25,-1-26,0 1,25 25,0-1,-25-24,0 25,25-25,-24-1,-1 1,25 0,-25 0,0 0,25 24,-25-49,25 25,-49 25,24-1,-25 1,26-25,-1-1,0 51,0-50,0-1,1 26,24-50,-25 50,0-1,25-24,-25 25,0-1,25-24,-24 25,24-1,-25-24,25 25,0-1,-25 1,25 24,0 1,0-26,0 1,0 24,0-49,0 0,0 49,0-49,0 0,25 25,0-25,-25-1,0 26,24-25,26 24,-50 1,25-25,-25 0,25-25,-25 49,49-49,-49 50,25-50,0 25,0-1,-25-24,24 25,1 0,25 25,-50-50,49 24,1 1,-25 0,49 25,-49-50,0 24,24 26,1-25,-25 0,25-25,-50 24,49-24,-49 0,0 25,25-25,-25 0,25 0,24-25,1 25,0 0,49-24,-50 24,-24-25,25 25,-50 0,25 0,-25-25,49 0,-24 25,0-25,0 1,-1 24,1-25,-25 25,25 0,0-25,0 0,-25 25,24 0,1-25,-25 25,25-24,-25-1,0 0,25 25,0-25,-25 0,0 25,24-24,-24-1,25 0,0-25,-25 26,25-26,0 25,-25 0,0 25,0-24,25 24,-25-25,24 25,-24-25,0 25,0-25,25 25,-25-25,0 25,25-24,-25-1,25 25,0-25,-25 0,24 0,-24 25,25 0,-25-25,25 25,-25 0,0-24,25-1,0 25,-1-25,-24 25,25 0,-25-25,0 25,0-25,25 1,0 24,-25-25,0 25,25-25,-25 0,0 25,24-25,-24 25,25-24,-25-1,25 0,-25 0,0-24,25 49,-25-25,25 0,-25 0,0 0,0 1,24-26,-24 25,25 0,-25-24,0 49,0-25,0 0,0 0,0 1,0-1,0 0,0 0,0 0,0 25,0-24,0 24,0-25,0 25,0-25,0 0,0 0,0 0,0 1,0-1,0 0,0-25,0 1,0 24,0-25,0 26,0-26,0 25,0 0,0 1,0-1,0-25,0 25,0 1,0-26,-25 0,25 26,0-1,0-25,0 50,0-49,0 24,0 0,0 25,0-25,0-24,-24 24,24 0,0-25,0 25,0 1,-25-1,25-25,0 50,0-25,0 1,0-1,0 0,0 0,0 25,-25-49,25 49,0-25,0 0,-25 0,25 25,0-25,0 1,0-1,0-25,0 50,0-49,0 24,-25-50,25 51,0-1,0 0,-24 0,24 0,0 1,0-1,0 25,0-25,0 0,0 0,0-24,0 49,0-25,0 25,0-25,0 0,0 1,0-1,-25 0,25 0,0 0,0-24,0-1,0 25,0 25,0-25,0 1,0 24,0-25,0 0,0 0,0 25,0-25,0 25,0-24,0-1,0 25,0-25,0 25,0-25,0 25,0 0,0-25,0 1,0 24,0-25,0 25,0-25,25 0,-25 25,0-25,24 25,-24 0,0-24,0 24,0-25,0 0,0 25,25-25,-25 0,0 1,0 24,0-25,0 25</inkml:trace>
  <inkml:trace contextRef="#ctx0" brushRef="#br2" timeOffset="96006.4913">16818 8830,'0'0,"0"0,-25 0,-24 0,-1 0,0 0,25 0,1 0,-26 0,50 25,-25-25,0 0,25 0,-49 0,-1 0,1 0,24 0,0 25,-25-25,26 25,-26-25,0 25,26-25,-1 0,25 0,-25 24,25-24,-25 0,0 25,25-25,-24 25,24 0,-25-25,25 0,0 25,-25-25,25 49,-25-49,25 25,0-25,0 50,-25-50,25 25,0-25,-24 49,24-49,-25 50,25-25,0-1,-25 51,25-50,-25-1,0 26,25-25,0 0,-24 24,24-24,-25 25,25-26,0 1,0 0,0 25,0-26,-25 26,0-25,25 0,0 24,0-24,-25 25,0-1,25 51,0-51,-24 1,24-1,0 1,0 0,0-26,-25 1,25 0,0 25,0-26,0-24,0 25,-25 0,25 0,0 0,0-25,0 24,0 1,0-25,0 25,0-25,0 25,0-25,0 25,0-1,0 1,0 0,0 0,0 24,0-24,0 0,0 25,0-26,0 26,0-25,-25 25,25-26,0 26,0 24,0-24,0 0,0-1,0 1,0-1,0 1,0 0,0-1,0 1,0 24,0-24,0-1,0-24,0 25,0-1,0 1,0-50,0 50,0-25,0-1,0 1,0-25,0 50,0-50,0 25,0-1,0 1,0-25,0 25,0 25,0-50,0 24,0 1,0 0,0-25,0 50,0-50,0 24,0 1,-25 0,25-25,0 25,0 24,0-49,0 50,0-25,0 0,0 24,0-24,0 0,0 0,0-1,0 1,-24 0,24-25,0 50,0-50,0 24,0 1,0 0,0 25,0-25,0-1,0 1,0 0,0 0,0 0,0-1,0 26,0-25,24 24,-24 1,25-25,-25 0,25-25,-25 24,0-24,25 25,-25 0,0-25,0 25,25-25,-25 25,0-25,0 0,24 0,1 24,-25-24,25 0,-25 0,25 0,-25 0,25 0,0 0,-1 0,51 0,-1-24,1 24,-26-25,-24 25,25 0,-1-25,-24 0,25 25,-50 0,24 0,1 0,0 0,-25-25,25 25,24-24,-24 24,0 0,0-25,0 25,24-25,-49 25,25 0,0 0,0-25,-1 25,-24 0,25 0,0-25,0 25,0 0,0-24,-1 24,1 0,-25 0,25 0,0 0,0 0,-25-25,24 25,1 0,0 0,-25 0,25 0,-25-25,25 25,-25-25,24 25,1-25,0 25,-25 0,25 0,0-24,-25 24,24 0,-24-25,25 25,0 0,0 0,-25-25,25 25,-1 0,-24-25,25 25,-25 0,0 0,25-25,-25 1,0 24,25-25,0 0,-25 0,24 25,-24-25,25 25,-25-25,25 1,-25 24,0-25,25 25,-25-50,0 25,0 1,25-26,-25 25,24 0,-24 1,0-1,0-25,25 1,-25 24,0-25,25 1,-25 24,0-25,25 1,-25-1,0 25,0-24,0-26,0 26,0-26,0 1,0 24,0-24,0 24,0-24,0-26,0 51,0-26,0 26,-25-26,25 26,-25-26,0 26,25-1,0-24,0 24,-24-49,-1 49,0-24,25-1,-25 1,25 0,-25-1,1 50,24-24,0 24,0-74,-25 49,25 1,-25-1,0 0,25 1,0-1,-25 1,1-1,-1-25,25 51,0-26,0 25,-25 0,25-24,-25 49,25-50,0 1,0 24,-25 0,1 0,24 0,0-24,0-1,-25 25,25 1,-25-26,25 25,0-24,0-1,0 25,-25-24,25-1,0 25,-25 0,25 1,0 24,0-50,0 50,0-25,0 0,-24 0,24 25,0-24,0 24,0-25,-25 25,25-25,0 25,0-25,-25 25,25 0,0-25,-25 25,25 0,0 0,-25 0,1 0,24 0,-25 0,25 0,-25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9-11T05:04:01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9054 11733,'0'0,"50"0,-1 0,1 0,-1 0,1 0,-25 0,0 0,49 0,1 0,-1 0,0 0,1 24,-1-24,1 0,24 0,99 0,-49 0,25 0,-1 0,-49 0,25 0,25 0,-50 0,-25 0,-24 0,-1 0,-24 0,-50 0,24 0,1 0,-25 0,25 0,-25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9-11T05:18:29.0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13097 11633,'0'100,"0"48,25-48,0 73,-25-73,0-26,0 75,0-75,0 1,0-1,0-49,0 0,0-1,0 1,0 0,0-25,0 25,0 0,0-25,0 24</inkml:trace>
  <inkml:trace contextRef="#ctx0" brushRef="#br0" timeOffset="1543.0882">13569 11807,'0'0,"-25"74,0-49,-25 25,25-1,1-49,-1 50,25-50,-25 50,0-50,0 24,25-24,-49 25,49 0,-25-25,0 25,25-25,0 0,-25 0,1 50,24-50,-25 0,25 24,0-24,0 25,0-25,25 0,-1 0,1 0,50 25,-51 0,26 0,24-1,1 26,-25 0,24-1,-49-49,0 50,24-50,-49 0,25 25,0-1,-25-24,25 25,-1-25,1 25,50 25,-51-26,1 1,25 25,-25-25,-1-25,-24 0,25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FB0B3-223D-49DD-8819-F775B2D0A53C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D51B4-2BE4-43C7-91D0-E5833B527E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19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D51B4-2BE4-43C7-91D0-E5833B527E8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8E09-9DAA-459A-A385-156F610A4C32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879A-D6DC-4108-AAE8-FC954D517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8E09-9DAA-459A-A385-156F610A4C32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879A-D6DC-4108-AAE8-FC954D517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8E09-9DAA-459A-A385-156F610A4C32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879A-D6DC-4108-AAE8-FC954D517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November 2003 </a:t>
            </a:r>
          </a:p>
          <a:p>
            <a:pPr>
              <a:defRPr/>
            </a:pPr>
            <a:r>
              <a:rPr lang="en-US"/>
              <a:t>Sanath Jayasena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8BEDF288-BF21-448B-B936-405EB8D6F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8E09-9DAA-459A-A385-156F610A4C32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879A-D6DC-4108-AAE8-FC954D517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8E09-9DAA-459A-A385-156F610A4C32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879A-D6DC-4108-AAE8-FC954D517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8E09-9DAA-459A-A385-156F610A4C32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879A-D6DC-4108-AAE8-FC954D517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8E09-9DAA-459A-A385-156F610A4C32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879A-D6DC-4108-AAE8-FC954D517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8E09-9DAA-459A-A385-156F610A4C32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879A-D6DC-4108-AAE8-FC954D517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8E09-9DAA-459A-A385-156F610A4C32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879A-D6DC-4108-AAE8-FC954D517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8E09-9DAA-459A-A385-156F610A4C32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879A-D6DC-4108-AAE8-FC954D517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8E09-9DAA-459A-A385-156F610A4C32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879A-D6DC-4108-AAE8-FC954D517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88E09-9DAA-459A-A385-156F610A4C32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E879A-D6DC-4108-AAE8-FC954D517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2737"/>
            <a:ext cx="7772400" cy="2547714"/>
          </a:xfrm>
        </p:spPr>
        <p:txBody>
          <a:bodyPr>
            <a:normAutofit/>
          </a:bodyPr>
          <a:lstStyle/>
          <a:p>
            <a:r>
              <a:rPr lang="en-IN" dirty="0" smtClean="0"/>
              <a:t>Matrix Chain Multiplication using Dynamic Programming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Can we apply dynamic programming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8784976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2708920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Are we looking for optimal substructure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5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Can we apply dynamic programming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8784976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2708920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Are we looking for optimal substructure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366640" y="2696760"/>
              <a:ext cx="6438600" cy="35812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57280" y="2687400"/>
                <a:ext cx="6457320" cy="360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054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Can we apply dynamic programming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8784976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2708920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we have overlapping </a:t>
            </a:r>
            <a:r>
              <a:rPr lang="en-US" dirty="0" err="1" smtClean="0"/>
              <a:t>subproblems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7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Can we apply dynamic programming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8784976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2708920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we have overlapping </a:t>
            </a:r>
            <a:r>
              <a:rPr lang="en-US" dirty="0" err="1" smtClean="0"/>
              <a:t>subproblems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080880" y="3178800"/>
              <a:ext cx="4902840" cy="30276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71520" y="3169440"/>
                <a:ext cx="4921560" cy="304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959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Dynamic Programming Approach</a:t>
            </a:r>
            <a:endParaRPr lang="en-US" sz="180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marL="609600" indent="-609600" eaLnBrk="1" hangingPunct="1"/>
            <a:r>
              <a:rPr lang="en-US" dirty="0" smtClean="0">
                <a:solidFill>
                  <a:srgbClr val="009900"/>
                </a:solidFill>
                <a:cs typeface="Arial" charset="0"/>
                <a:sym typeface="Symbol" pitchFamily="18" charset="2"/>
              </a:rPr>
              <a:t>The structure of an optimal solution</a:t>
            </a:r>
          </a:p>
          <a:p>
            <a:pPr marL="990600" lvl="1" indent="-533400" eaLnBrk="1" hangingPunct="1"/>
            <a:r>
              <a:rPr lang="en-US" dirty="0" smtClean="0">
                <a:cs typeface="Arial" charset="0"/>
                <a:sym typeface="Symbol" pitchFamily="18" charset="2"/>
              </a:rPr>
              <a:t>Let us use the notation </a:t>
            </a:r>
            <a:r>
              <a:rPr lang="en-US" dirty="0" err="1" smtClean="0">
                <a:cs typeface="Arial" charset="0"/>
                <a:sym typeface="Symbol" pitchFamily="18" charset="2"/>
              </a:rPr>
              <a:t>A</a:t>
            </a:r>
            <a:r>
              <a:rPr lang="en-US" i="1" baseline="-25000" dirty="0" err="1" smtClean="0">
                <a:cs typeface="Arial" charset="0"/>
                <a:sym typeface="Symbol" pitchFamily="18" charset="2"/>
              </a:rPr>
              <a:t>i</a:t>
            </a:r>
            <a:r>
              <a:rPr lang="en-US" baseline="-25000" dirty="0" err="1" smtClean="0">
                <a:cs typeface="Arial" charset="0"/>
                <a:sym typeface="Symbol" pitchFamily="18" charset="2"/>
              </a:rPr>
              <a:t>..</a:t>
            </a:r>
            <a:r>
              <a:rPr lang="en-US" i="1" baseline="-25000" dirty="0" err="1" smtClean="0">
                <a:cs typeface="Arial" charset="0"/>
                <a:sym typeface="Symbol" pitchFamily="18" charset="2"/>
              </a:rPr>
              <a:t>j</a:t>
            </a:r>
            <a:r>
              <a:rPr lang="en-US" dirty="0" smtClean="0">
                <a:cs typeface="Arial" charset="0"/>
                <a:sym typeface="Symbol" pitchFamily="18" charset="2"/>
              </a:rPr>
              <a:t> for the matrix that results from the product </a:t>
            </a:r>
            <a:r>
              <a:rPr lang="en-US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 A</a:t>
            </a:r>
            <a:r>
              <a:rPr lang="en-US" i="1" baseline="-25000" dirty="0" smtClean="0"/>
              <a:t>i</a:t>
            </a:r>
            <a:r>
              <a:rPr lang="en-US" baseline="-25000" dirty="0" smtClean="0"/>
              <a:t>+1</a:t>
            </a:r>
            <a:r>
              <a:rPr lang="en-US" dirty="0" smtClean="0"/>
              <a:t> … A</a:t>
            </a:r>
            <a:r>
              <a:rPr lang="en-US" i="1" baseline="-25000" dirty="0" smtClean="0"/>
              <a:t>j</a:t>
            </a:r>
            <a:r>
              <a:rPr lang="en-US" dirty="0" smtClean="0"/>
              <a:t> </a:t>
            </a:r>
          </a:p>
          <a:p>
            <a:pPr marL="990600" lvl="1" indent="-533400" eaLnBrk="1" hangingPunct="1"/>
            <a:r>
              <a:rPr lang="en-US" dirty="0" smtClean="0">
                <a:cs typeface="Arial" charset="0"/>
                <a:sym typeface="Symbol" pitchFamily="18" charset="2"/>
              </a:rPr>
              <a:t>An optimal parenthesization of the product </a:t>
            </a: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…A</a:t>
            </a:r>
            <a:r>
              <a:rPr lang="en-US" i="1" baseline="-25000" dirty="0" smtClean="0"/>
              <a:t>n</a:t>
            </a:r>
            <a:r>
              <a:rPr lang="en-US" dirty="0" smtClean="0">
                <a:cs typeface="Arial" charset="0"/>
                <a:sym typeface="Symbol" pitchFamily="18" charset="2"/>
              </a:rPr>
              <a:t> splits the product between </a:t>
            </a:r>
            <a:r>
              <a:rPr lang="en-US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en-US" dirty="0" smtClean="0"/>
              <a:t> </a:t>
            </a:r>
            <a:r>
              <a:rPr lang="en-US" dirty="0" smtClean="0">
                <a:cs typeface="Arial" charset="0"/>
                <a:sym typeface="Symbol" pitchFamily="18" charset="2"/>
              </a:rPr>
              <a:t>and </a:t>
            </a:r>
            <a:r>
              <a:rPr lang="en-US" dirty="0" smtClean="0"/>
              <a:t>A</a:t>
            </a:r>
            <a:r>
              <a:rPr lang="en-US" i="1" baseline="-25000" dirty="0" smtClean="0"/>
              <a:t>k</a:t>
            </a:r>
            <a:r>
              <a:rPr lang="en-US" baseline="-25000" dirty="0" smtClean="0"/>
              <a:t>+1</a:t>
            </a:r>
            <a:r>
              <a:rPr lang="en-US" dirty="0" smtClean="0"/>
              <a:t> </a:t>
            </a:r>
            <a:r>
              <a:rPr lang="en-US" dirty="0" smtClean="0">
                <a:cs typeface="Arial" charset="0"/>
                <a:sym typeface="Symbol" pitchFamily="18" charset="2"/>
              </a:rPr>
              <a:t>for some integer </a:t>
            </a:r>
            <a:r>
              <a:rPr lang="en-US" i="1" dirty="0" smtClean="0">
                <a:cs typeface="Arial" charset="0"/>
                <a:sym typeface="Symbol" pitchFamily="18" charset="2"/>
              </a:rPr>
              <a:t>k</a:t>
            </a:r>
            <a:r>
              <a:rPr lang="en-US" dirty="0" smtClean="0">
                <a:cs typeface="Arial" charset="0"/>
                <a:sym typeface="Symbol" pitchFamily="18" charset="2"/>
              </a:rPr>
              <a:t> where1 ≤ </a:t>
            </a:r>
            <a:r>
              <a:rPr lang="en-US" i="1" dirty="0" smtClean="0">
                <a:cs typeface="Arial" charset="0"/>
                <a:sym typeface="Symbol" pitchFamily="18" charset="2"/>
              </a:rPr>
              <a:t>k</a:t>
            </a:r>
            <a:r>
              <a:rPr lang="en-US" dirty="0" smtClean="0">
                <a:cs typeface="Arial" charset="0"/>
                <a:sym typeface="Symbol" pitchFamily="18" charset="2"/>
              </a:rPr>
              <a:t> &lt; </a:t>
            </a:r>
            <a:r>
              <a:rPr lang="en-US" i="1" dirty="0" smtClean="0">
                <a:cs typeface="Arial" charset="0"/>
                <a:sym typeface="Symbol" pitchFamily="18" charset="2"/>
              </a:rPr>
              <a:t>n </a:t>
            </a:r>
            <a:endParaRPr lang="en-US" dirty="0" smtClean="0">
              <a:cs typeface="Arial" charset="0"/>
              <a:sym typeface="Symbol" pitchFamily="18" charset="2"/>
            </a:endParaRPr>
          </a:p>
          <a:p>
            <a:pPr marL="990600" lvl="1" indent="-533400" eaLnBrk="1" hangingPunct="1"/>
            <a:r>
              <a:rPr lang="en-US" dirty="0" smtClean="0">
                <a:cs typeface="Arial" charset="0"/>
                <a:sym typeface="Symbol" pitchFamily="18" charset="2"/>
              </a:rPr>
              <a:t>First compute matrices A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1..</a:t>
            </a:r>
            <a:r>
              <a:rPr lang="en-US" i="1" baseline="-25000" dirty="0" smtClean="0">
                <a:cs typeface="Arial" charset="0"/>
                <a:sym typeface="Symbol" pitchFamily="18" charset="2"/>
              </a:rPr>
              <a:t>k</a:t>
            </a:r>
            <a:r>
              <a:rPr lang="en-US" dirty="0" smtClean="0">
                <a:cs typeface="Arial" charset="0"/>
                <a:sym typeface="Symbol" pitchFamily="18" charset="2"/>
              </a:rPr>
              <a:t> and A</a:t>
            </a:r>
            <a:r>
              <a:rPr lang="en-US" i="1" baseline="-25000" dirty="0" smtClean="0">
                <a:cs typeface="Arial" charset="0"/>
                <a:sym typeface="Symbol" pitchFamily="18" charset="2"/>
              </a:rPr>
              <a:t>k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+1..</a:t>
            </a:r>
            <a:r>
              <a:rPr lang="en-US" i="1" baseline="-25000" dirty="0" smtClean="0">
                <a:cs typeface="Arial" charset="0"/>
                <a:sym typeface="Symbol" pitchFamily="18" charset="2"/>
              </a:rPr>
              <a:t>n</a:t>
            </a:r>
            <a:r>
              <a:rPr lang="en-US" dirty="0" smtClean="0">
                <a:cs typeface="Arial" charset="0"/>
                <a:sym typeface="Symbol" pitchFamily="18" charset="2"/>
              </a:rPr>
              <a:t> ; then multiply them to get the final matrix A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1..</a:t>
            </a:r>
            <a:r>
              <a:rPr lang="en-US" i="1" baseline="-25000" dirty="0" smtClean="0">
                <a:cs typeface="Arial" charset="0"/>
                <a:sym typeface="Symbol" pitchFamily="18" charset="2"/>
              </a:rPr>
              <a:t>n</a:t>
            </a:r>
            <a:r>
              <a:rPr lang="en-US" dirty="0" smtClean="0">
                <a:cs typeface="Arial" charset="0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Dynamic Programming Approach   </a:t>
            </a:r>
            <a:r>
              <a:rPr lang="en-US" sz="2000" smtClean="0"/>
              <a:t>…contd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marL="990600" lvl="1" indent="-533400" eaLnBrk="1" hangingPunct="1"/>
            <a:r>
              <a:rPr lang="en-US" b="1" dirty="0" smtClean="0">
                <a:cs typeface="Arial" charset="0"/>
                <a:sym typeface="Symbol" pitchFamily="18" charset="2"/>
              </a:rPr>
              <a:t>Key observation</a:t>
            </a:r>
            <a:r>
              <a:rPr lang="en-US" dirty="0" smtClean="0">
                <a:cs typeface="Arial" charset="0"/>
                <a:sym typeface="Symbol" pitchFamily="18" charset="2"/>
              </a:rPr>
              <a:t>: </a:t>
            </a:r>
            <a:r>
              <a:rPr lang="en-US" dirty="0" err="1" smtClean="0">
                <a:cs typeface="Arial" charset="0"/>
                <a:sym typeface="Symbol" pitchFamily="18" charset="2"/>
              </a:rPr>
              <a:t>parenthesizations</a:t>
            </a:r>
            <a:r>
              <a:rPr lang="en-US" dirty="0" smtClean="0">
                <a:cs typeface="Arial" charset="0"/>
                <a:sym typeface="Symbol" pitchFamily="18" charset="2"/>
              </a:rPr>
              <a:t> of the </a:t>
            </a:r>
            <a:r>
              <a:rPr lang="en-US" dirty="0" err="1" smtClean="0">
                <a:cs typeface="Arial" charset="0"/>
                <a:sym typeface="Symbol" pitchFamily="18" charset="2"/>
              </a:rPr>
              <a:t>subchains</a:t>
            </a:r>
            <a:r>
              <a:rPr 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…</a:t>
            </a:r>
            <a:r>
              <a:rPr lang="en-US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en-US" i="1" baseline="-25000" dirty="0" smtClean="0"/>
              <a:t> </a:t>
            </a:r>
            <a:r>
              <a:rPr lang="en-US" dirty="0" smtClean="0">
                <a:cs typeface="Arial" charset="0"/>
                <a:sym typeface="Symbol" pitchFamily="18" charset="2"/>
              </a:rPr>
              <a:t>and </a:t>
            </a:r>
            <a:r>
              <a:rPr lang="en-US" dirty="0" smtClean="0"/>
              <a:t>A</a:t>
            </a:r>
            <a:r>
              <a:rPr lang="en-US" i="1" baseline="-25000" dirty="0" smtClean="0"/>
              <a:t>k</a:t>
            </a:r>
            <a:r>
              <a:rPr lang="en-US" baseline="-25000" dirty="0" smtClean="0"/>
              <a:t>+1</a:t>
            </a:r>
            <a:r>
              <a:rPr lang="en-US" dirty="0" smtClean="0"/>
              <a:t>A</a:t>
            </a:r>
            <a:r>
              <a:rPr lang="en-US" i="1" baseline="-25000" dirty="0" smtClean="0"/>
              <a:t>k</a:t>
            </a:r>
            <a:r>
              <a:rPr lang="en-US" baseline="-25000" dirty="0" smtClean="0"/>
              <a:t>+2</a:t>
            </a:r>
            <a:r>
              <a:rPr lang="en-US" dirty="0" smtClean="0"/>
              <a:t>…A</a:t>
            </a:r>
            <a:r>
              <a:rPr lang="en-US" i="1" baseline="-25000" dirty="0" smtClean="0"/>
              <a:t>n </a:t>
            </a:r>
            <a:r>
              <a:rPr lang="en-US" dirty="0" smtClean="0">
                <a:cs typeface="Arial" charset="0"/>
                <a:sym typeface="Symbol" pitchFamily="18" charset="2"/>
              </a:rPr>
              <a:t>must also be optimal if the parenthesization of the chain </a:t>
            </a: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…A</a:t>
            </a:r>
            <a:r>
              <a:rPr lang="en-US" i="1" baseline="-25000" dirty="0" smtClean="0"/>
              <a:t>n</a:t>
            </a:r>
            <a:r>
              <a:rPr lang="en-US" dirty="0" smtClean="0">
                <a:cs typeface="Arial" charset="0"/>
                <a:sym typeface="Symbol" pitchFamily="18" charset="2"/>
              </a:rPr>
              <a:t> is optimal</a:t>
            </a:r>
          </a:p>
          <a:p>
            <a:pPr marL="990600" lvl="1" indent="-533400" eaLnBrk="1" hangingPunct="1"/>
            <a:endParaRPr lang="en-US" dirty="0" smtClean="0">
              <a:cs typeface="Arial" charset="0"/>
              <a:sym typeface="Symbol" pitchFamily="18" charset="2"/>
            </a:endParaRPr>
          </a:p>
          <a:p>
            <a:pPr marL="990600" lvl="1" indent="-533400" eaLnBrk="1" hangingPunct="1"/>
            <a:r>
              <a:rPr lang="en-US" dirty="0" smtClean="0">
                <a:cs typeface="Arial" charset="0"/>
                <a:sym typeface="Symbol" pitchFamily="18" charset="2"/>
              </a:rPr>
              <a:t>That is, the optimal solution to the problem contains within it the optimal solution to </a:t>
            </a:r>
            <a:r>
              <a:rPr lang="en-US" dirty="0" err="1" smtClean="0">
                <a:cs typeface="Arial" charset="0"/>
                <a:sym typeface="Symbol" pitchFamily="18" charset="2"/>
              </a:rPr>
              <a:t>subproblems</a:t>
            </a:r>
            <a:endParaRPr lang="en-US" dirty="0" smtClean="0">
              <a:cs typeface="Arial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Dynamic Programming Approach </a:t>
            </a:r>
            <a:r>
              <a:rPr lang="en-US" sz="2000" smtClean="0"/>
              <a:t>…contd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marL="609600" indent="-609600" eaLnBrk="1" hangingPunct="1"/>
            <a:r>
              <a:rPr lang="en-US" dirty="0" smtClean="0">
                <a:solidFill>
                  <a:srgbClr val="009900"/>
                </a:solidFill>
                <a:cs typeface="Arial" charset="0"/>
                <a:sym typeface="Symbol" pitchFamily="18" charset="2"/>
              </a:rPr>
              <a:t>Recursive definition of the value of an optimal solution</a:t>
            </a:r>
          </a:p>
          <a:p>
            <a:pPr marL="990600" lvl="1" indent="-533400" eaLnBrk="1" hangingPunct="1"/>
            <a:r>
              <a:rPr lang="en-US" dirty="0" smtClean="0">
                <a:cs typeface="Arial" charset="0"/>
                <a:sym typeface="Symbol" pitchFamily="18" charset="2"/>
              </a:rPr>
              <a:t>Let </a:t>
            </a:r>
            <a:r>
              <a:rPr lang="en-US" i="1" dirty="0" smtClean="0">
                <a:cs typeface="Arial" charset="0"/>
                <a:sym typeface="Symbol" pitchFamily="18" charset="2"/>
              </a:rPr>
              <a:t>m</a:t>
            </a:r>
            <a:r>
              <a:rPr lang="en-US" dirty="0" smtClean="0">
                <a:cs typeface="Arial" charset="0"/>
                <a:sym typeface="Symbol" pitchFamily="18" charset="2"/>
              </a:rPr>
              <a:t>[</a:t>
            </a:r>
            <a:r>
              <a:rPr lang="en-US" i="1" dirty="0" err="1" smtClean="0">
                <a:cs typeface="Arial" charset="0"/>
                <a:sym typeface="Symbol" pitchFamily="18" charset="2"/>
              </a:rPr>
              <a:t>i</a:t>
            </a:r>
            <a:r>
              <a:rPr lang="en-US" dirty="0" smtClean="0">
                <a:cs typeface="Arial" charset="0"/>
                <a:sym typeface="Symbol" pitchFamily="18" charset="2"/>
              </a:rPr>
              <a:t>, </a:t>
            </a:r>
            <a:r>
              <a:rPr lang="en-US" i="1" dirty="0" smtClean="0">
                <a:cs typeface="Arial" charset="0"/>
                <a:sym typeface="Symbol" pitchFamily="18" charset="2"/>
              </a:rPr>
              <a:t>j</a:t>
            </a:r>
            <a:r>
              <a:rPr lang="en-US" dirty="0" smtClean="0">
                <a:cs typeface="Arial" charset="0"/>
                <a:sym typeface="Symbol" pitchFamily="18" charset="2"/>
              </a:rPr>
              <a:t>] be the minimum number of scalar multiplications necessary to compute </a:t>
            </a:r>
            <a:r>
              <a:rPr lang="en-US" dirty="0" err="1" smtClean="0">
                <a:cs typeface="Arial" charset="0"/>
                <a:sym typeface="Symbol" pitchFamily="18" charset="2"/>
              </a:rPr>
              <a:t>A</a:t>
            </a:r>
            <a:r>
              <a:rPr lang="en-US" i="1" baseline="-25000" dirty="0" err="1" smtClean="0">
                <a:cs typeface="Arial" charset="0"/>
                <a:sym typeface="Symbol" pitchFamily="18" charset="2"/>
              </a:rPr>
              <a:t>i</a:t>
            </a:r>
            <a:r>
              <a:rPr lang="en-US" baseline="-25000" dirty="0" err="1" smtClean="0">
                <a:cs typeface="Arial" charset="0"/>
                <a:sym typeface="Symbol" pitchFamily="18" charset="2"/>
              </a:rPr>
              <a:t>..</a:t>
            </a:r>
            <a:r>
              <a:rPr lang="en-US" i="1" baseline="-25000" dirty="0" err="1" smtClean="0">
                <a:cs typeface="Arial" charset="0"/>
                <a:sym typeface="Symbol" pitchFamily="18" charset="2"/>
              </a:rPr>
              <a:t>j</a:t>
            </a:r>
            <a:endParaRPr lang="en-US" dirty="0" smtClean="0">
              <a:cs typeface="Arial" charset="0"/>
              <a:sym typeface="Symbol" pitchFamily="18" charset="2"/>
            </a:endParaRPr>
          </a:p>
          <a:p>
            <a:pPr marL="990600" lvl="1" indent="-533400" eaLnBrk="1" hangingPunct="1"/>
            <a:r>
              <a:rPr lang="en-US" dirty="0" smtClean="0">
                <a:cs typeface="Arial" charset="0"/>
                <a:sym typeface="Symbol" pitchFamily="18" charset="2"/>
              </a:rPr>
              <a:t>Minimum cost to compute A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1..</a:t>
            </a:r>
            <a:r>
              <a:rPr lang="en-US" i="1" baseline="-25000" dirty="0" smtClean="0">
                <a:cs typeface="Arial" charset="0"/>
                <a:sym typeface="Symbol" pitchFamily="18" charset="2"/>
              </a:rPr>
              <a:t>n</a:t>
            </a:r>
            <a:r>
              <a:rPr lang="en-US" dirty="0" smtClean="0">
                <a:cs typeface="Arial" charset="0"/>
                <a:sym typeface="Symbol" pitchFamily="18" charset="2"/>
              </a:rPr>
              <a:t> is </a:t>
            </a:r>
            <a:r>
              <a:rPr lang="en-US" i="1" dirty="0" smtClean="0">
                <a:cs typeface="Arial" charset="0"/>
                <a:sym typeface="Symbol" pitchFamily="18" charset="2"/>
              </a:rPr>
              <a:t>m</a:t>
            </a:r>
            <a:r>
              <a:rPr lang="en-US" dirty="0" smtClean="0">
                <a:cs typeface="Arial" charset="0"/>
                <a:sym typeface="Symbol" pitchFamily="18" charset="2"/>
              </a:rPr>
              <a:t>[1, </a:t>
            </a:r>
            <a:r>
              <a:rPr lang="en-US" i="1" dirty="0" smtClean="0">
                <a:cs typeface="Arial" charset="0"/>
                <a:sym typeface="Symbol" pitchFamily="18" charset="2"/>
              </a:rPr>
              <a:t>n</a:t>
            </a:r>
            <a:r>
              <a:rPr lang="en-US" dirty="0" smtClean="0">
                <a:cs typeface="Arial" charset="0"/>
                <a:sym typeface="Symbol" pitchFamily="18" charset="2"/>
              </a:rPr>
              <a:t>]</a:t>
            </a:r>
          </a:p>
          <a:p>
            <a:pPr marL="990600" lvl="1" indent="-533400" eaLnBrk="1" hangingPunct="1"/>
            <a:r>
              <a:rPr lang="en-US" dirty="0" smtClean="0"/>
              <a:t>Suppose the optimal parenthesization of </a:t>
            </a:r>
            <a:r>
              <a:rPr lang="en-US" dirty="0" err="1" smtClean="0">
                <a:cs typeface="Arial" charset="0"/>
                <a:sym typeface="Symbol" pitchFamily="18" charset="2"/>
              </a:rPr>
              <a:t>A</a:t>
            </a:r>
            <a:r>
              <a:rPr lang="en-US" i="1" baseline="-25000" dirty="0" err="1" smtClean="0">
                <a:cs typeface="Arial" charset="0"/>
                <a:sym typeface="Symbol" pitchFamily="18" charset="2"/>
              </a:rPr>
              <a:t>i</a:t>
            </a:r>
            <a:r>
              <a:rPr lang="en-US" baseline="-25000" dirty="0" err="1" smtClean="0">
                <a:cs typeface="Arial" charset="0"/>
                <a:sym typeface="Symbol" pitchFamily="18" charset="2"/>
              </a:rPr>
              <a:t>..</a:t>
            </a:r>
            <a:r>
              <a:rPr lang="en-US" i="1" baseline="-25000" dirty="0" err="1" smtClean="0">
                <a:cs typeface="Arial" charset="0"/>
                <a:sym typeface="Symbol" pitchFamily="18" charset="2"/>
              </a:rPr>
              <a:t>j</a:t>
            </a:r>
            <a:r>
              <a:rPr 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dirty="0" smtClean="0"/>
              <a:t>splits the product </a:t>
            </a:r>
            <a:r>
              <a:rPr lang="en-US" dirty="0" smtClean="0">
                <a:cs typeface="Arial" charset="0"/>
                <a:sym typeface="Symbol" pitchFamily="18" charset="2"/>
              </a:rPr>
              <a:t>between </a:t>
            </a:r>
            <a:r>
              <a:rPr lang="en-US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en-US" dirty="0" smtClean="0"/>
              <a:t> </a:t>
            </a:r>
            <a:r>
              <a:rPr lang="en-US" dirty="0" smtClean="0">
                <a:cs typeface="Arial" charset="0"/>
                <a:sym typeface="Symbol" pitchFamily="18" charset="2"/>
              </a:rPr>
              <a:t>and </a:t>
            </a:r>
            <a:r>
              <a:rPr lang="en-US" dirty="0" smtClean="0"/>
              <a:t>A</a:t>
            </a:r>
            <a:r>
              <a:rPr lang="en-US" i="1" baseline="-25000" dirty="0" smtClean="0"/>
              <a:t>k</a:t>
            </a:r>
            <a:r>
              <a:rPr lang="en-US" baseline="-25000" dirty="0" smtClean="0"/>
              <a:t>+1</a:t>
            </a:r>
            <a:r>
              <a:rPr lang="en-US" dirty="0" smtClean="0"/>
              <a:t> </a:t>
            </a:r>
            <a:r>
              <a:rPr lang="en-US" dirty="0" smtClean="0">
                <a:cs typeface="Arial" charset="0"/>
                <a:sym typeface="Symbol" pitchFamily="18" charset="2"/>
              </a:rPr>
              <a:t>for some integer </a:t>
            </a:r>
            <a:r>
              <a:rPr lang="en-US" i="1" dirty="0" smtClean="0">
                <a:cs typeface="Arial" charset="0"/>
                <a:sym typeface="Symbol" pitchFamily="18" charset="2"/>
              </a:rPr>
              <a:t>k</a:t>
            </a:r>
            <a:r>
              <a:rPr lang="en-US" dirty="0" smtClean="0">
                <a:cs typeface="Arial" charset="0"/>
                <a:sym typeface="Symbol" pitchFamily="18" charset="2"/>
              </a:rPr>
              <a:t> where </a:t>
            </a:r>
            <a:r>
              <a:rPr lang="en-US" i="1" dirty="0" err="1" smtClean="0">
                <a:cs typeface="Arial" charset="0"/>
                <a:sym typeface="Symbol" pitchFamily="18" charset="2"/>
              </a:rPr>
              <a:t>i</a:t>
            </a:r>
            <a:r>
              <a:rPr lang="en-US" dirty="0" smtClean="0">
                <a:cs typeface="Arial" charset="0"/>
                <a:sym typeface="Symbol" pitchFamily="18" charset="2"/>
              </a:rPr>
              <a:t> ≤ </a:t>
            </a:r>
            <a:r>
              <a:rPr lang="en-US" i="1" dirty="0" smtClean="0">
                <a:cs typeface="Arial" charset="0"/>
                <a:sym typeface="Symbol" pitchFamily="18" charset="2"/>
              </a:rPr>
              <a:t>k</a:t>
            </a:r>
            <a:r>
              <a:rPr lang="en-US" dirty="0" smtClean="0">
                <a:cs typeface="Arial" charset="0"/>
                <a:sym typeface="Symbol" pitchFamily="18" charset="2"/>
              </a:rPr>
              <a:t> &lt; </a:t>
            </a:r>
            <a:r>
              <a:rPr lang="en-US" i="1" dirty="0" smtClean="0">
                <a:cs typeface="Arial" charset="0"/>
                <a:sym typeface="Symbol" pitchFamily="18" charset="2"/>
              </a:rPr>
              <a:t>j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Dynamic Programming Approach </a:t>
            </a:r>
            <a:r>
              <a:rPr lang="en-US" sz="2000" smtClean="0"/>
              <a:t>…contd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marL="990600" lvl="1" indent="-533400" eaLnBrk="1" hangingPunct="1"/>
            <a:r>
              <a:rPr lang="en-US" smtClean="0">
                <a:cs typeface="Arial" charset="0"/>
                <a:sym typeface="Symbol" pitchFamily="18" charset="2"/>
              </a:rPr>
              <a:t>A</a:t>
            </a:r>
            <a:r>
              <a:rPr lang="en-US" i="1" baseline="-25000" smtClean="0">
                <a:cs typeface="Arial" charset="0"/>
                <a:sym typeface="Symbol" pitchFamily="18" charset="2"/>
              </a:rPr>
              <a:t>i</a:t>
            </a:r>
            <a:r>
              <a:rPr lang="en-US" baseline="-25000" smtClean="0">
                <a:cs typeface="Arial" charset="0"/>
                <a:sym typeface="Symbol" pitchFamily="18" charset="2"/>
              </a:rPr>
              <a:t>..</a:t>
            </a:r>
            <a:r>
              <a:rPr lang="en-US" i="1" baseline="-25000" smtClean="0">
                <a:cs typeface="Arial" charset="0"/>
                <a:sym typeface="Symbol" pitchFamily="18" charset="2"/>
              </a:rPr>
              <a:t>j</a:t>
            </a:r>
            <a:r>
              <a:rPr lang="en-US" smtClean="0">
                <a:cs typeface="Arial" charset="0"/>
                <a:sym typeface="Symbol" pitchFamily="18" charset="2"/>
              </a:rPr>
              <a:t> </a:t>
            </a:r>
            <a:r>
              <a:rPr lang="en-US" smtClean="0"/>
              <a:t>= (A</a:t>
            </a:r>
            <a:r>
              <a:rPr lang="en-US" i="1" baseline="-25000" smtClean="0"/>
              <a:t>i </a:t>
            </a:r>
            <a:r>
              <a:rPr lang="en-US" smtClean="0"/>
              <a:t>A</a:t>
            </a:r>
            <a:r>
              <a:rPr lang="en-US" i="1" baseline="-25000" smtClean="0"/>
              <a:t>i</a:t>
            </a:r>
            <a:r>
              <a:rPr lang="en-US" baseline="-25000" smtClean="0"/>
              <a:t>+1</a:t>
            </a:r>
            <a:r>
              <a:rPr lang="en-US" smtClean="0"/>
              <a:t>…A</a:t>
            </a:r>
            <a:r>
              <a:rPr lang="en-US" i="1" baseline="-25000" smtClean="0"/>
              <a:t>k</a:t>
            </a:r>
            <a:r>
              <a:rPr lang="en-US" smtClean="0"/>
              <a:t>)</a:t>
            </a:r>
            <a:r>
              <a:rPr lang="en-US" smtClean="0">
                <a:cs typeface="Arial" charset="0"/>
              </a:rPr>
              <a:t>·</a:t>
            </a:r>
            <a:r>
              <a:rPr lang="en-US" smtClean="0"/>
              <a:t>(A</a:t>
            </a:r>
            <a:r>
              <a:rPr lang="en-US" i="1" baseline="-25000" smtClean="0"/>
              <a:t>k</a:t>
            </a:r>
            <a:r>
              <a:rPr lang="en-US" baseline="-25000" smtClean="0"/>
              <a:t>+1</a:t>
            </a:r>
            <a:r>
              <a:rPr lang="en-US" smtClean="0"/>
              <a:t>A</a:t>
            </a:r>
            <a:r>
              <a:rPr lang="en-US" i="1" baseline="-25000" smtClean="0"/>
              <a:t>k</a:t>
            </a:r>
            <a:r>
              <a:rPr lang="en-US" baseline="-25000" smtClean="0"/>
              <a:t>+2</a:t>
            </a:r>
            <a:r>
              <a:rPr lang="en-US" smtClean="0"/>
              <a:t>…A</a:t>
            </a:r>
            <a:r>
              <a:rPr lang="en-US" i="1" baseline="-25000" smtClean="0"/>
              <a:t>j</a:t>
            </a:r>
            <a:r>
              <a:rPr lang="en-US" smtClean="0"/>
              <a:t>)= </a:t>
            </a:r>
            <a:r>
              <a:rPr lang="en-US" smtClean="0">
                <a:cs typeface="Arial" charset="0"/>
                <a:sym typeface="Symbol" pitchFamily="18" charset="2"/>
              </a:rPr>
              <a:t>A</a:t>
            </a:r>
            <a:r>
              <a:rPr lang="en-US" i="1" baseline="-25000" smtClean="0">
                <a:cs typeface="Arial" charset="0"/>
                <a:sym typeface="Symbol" pitchFamily="18" charset="2"/>
              </a:rPr>
              <a:t>i</a:t>
            </a:r>
            <a:r>
              <a:rPr lang="en-US" baseline="-25000" smtClean="0">
                <a:cs typeface="Arial" charset="0"/>
                <a:sym typeface="Symbol" pitchFamily="18" charset="2"/>
              </a:rPr>
              <a:t>..</a:t>
            </a:r>
            <a:r>
              <a:rPr lang="en-US" i="1" baseline="-25000" smtClean="0">
                <a:cs typeface="Arial" charset="0"/>
                <a:sym typeface="Symbol" pitchFamily="18" charset="2"/>
              </a:rPr>
              <a:t>k</a:t>
            </a:r>
            <a:r>
              <a:rPr lang="en-US" smtClean="0">
                <a:cs typeface="Arial" charset="0"/>
                <a:sym typeface="Symbol" pitchFamily="18" charset="2"/>
              </a:rPr>
              <a:t> </a:t>
            </a:r>
            <a:r>
              <a:rPr lang="en-US" smtClean="0">
                <a:cs typeface="Arial" charset="0"/>
              </a:rPr>
              <a:t>· </a:t>
            </a:r>
            <a:r>
              <a:rPr lang="en-US" smtClean="0">
                <a:cs typeface="Arial" charset="0"/>
                <a:sym typeface="Symbol" pitchFamily="18" charset="2"/>
              </a:rPr>
              <a:t>A</a:t>
            </a:r>
            <a:r>
              <a:rPr lang="en-US" i="1" baseline="-25000" smtClean="0">
                <a:cs typeface="Arial" charset="0"/>
                <a:sym typeface="Symbol" pitchFamily="18" charset="2"/>
              </a:rPr>
              <a:t>k</a:t>
            </a:r>
            <a:r>
              <a:rPr lang="en-US" baseline="-25000" smtClean="0">
                <a:cs typeface="Arial" charset="0"/>
                <a:sym typeface="Symbol" pitchFamily="18" charset="2"/>
              </a:rPr>
              <a:t>+1..</a:t>
            </a:r>
            <a:r>
              <a:rPr lang="en-US" i="1" baseline="-25000" smtClean="0">
                <a:cs typeface="Arial" charset="0"/>
                <a:sym typeface="Symbol" pitchFamily="18" charset="2"/>
              </a:rPr>
              <a:t>j</a:t>
            </a:r>
            <a:r>
              <a:rPr lang="en-US" smtClean="0">
                <a:cs typeface="Arial" charset="0"/>
                <a:sym typeface="Symbol" pitchFamily="18" charset="2"/>
              </a:rPr>
              <a:t> </a:t>
            </a:r>
          </a:p>
          <a:p>
            <a:pPr marL="990600" lvl="1" indent="-533400" eaLnBrk="1" hangingPunct="1"/>
            <a:r>
              <a:rPr lang="en-US" smtClean="0">
                <a:cs typeface="Arial" charset="0"/>
                <a:sym typeface="Symbol" pitchFamily="18" charset="2"/>
              </a:rPr>
              <a:t>Cost of computing A</a:t>
            </a:r>
            <a:r>
              <a:rPr lang="en-US" i="1" baseline="-25000" smtClean="0">
                <a:cs typeface="Arial" charset="0"/>
                <a:sym typeface="Symbol" pitchFamily="18" charset="2"/>
              </a:rPr>
              <a:t>i</a:t>
            </a:r>
            <a:r>
              <a:rPr lang="en-US" baseline="-25000" smtClean="0">
                <a:cs typeface="Arial" charset="0"/>
                <a:sym typeface="Symbol" pitchFamily="18" charset="2"/>
              </a:rPr>
              <a:t>..</a:t>
            </a:r>
            <a:r>
              <a:rPr lang="en-US" i="1" baseline="-25000" smtClean="0">
                <a:cs typeface="Arial" charset="0"/>
                <a:sym typeface="Symbol" pitchFamily="18" charset="2"/>
              </a:rPr>
              <a:t>j</a:t>
            </a:r>
            <a:r>
              <a:rPr lang="en-US" smtClean="0">
                <a:cs typeface="Arial" charset="0"/>
                <a:sym typeface="Symbol" pitchFamily="18" charset="2"/>
              </a:rPr>
              <a:t> = cost of computing A</a:t>
            </a:r>
            <a:r>
              <a:rPr lang="en-US" i="1" baseline="-25000" smtClean="0">
                <a:cs typeface="Arial" charset="0"/>
                <a:sym typeface="Symbol" pitchFamily="18" charset="2"/>
              </a:rPr>
              <a:t>i</a:t>
            </a:r>
            <a:r>
              <a:rPr lang="en-US" baseline="-25000" smtClean="0">
                <a:cs typeface="Arial" charset="0"/>
                <a:sym typeface="Symbol" pitchFamily="18" charset="2"/>
              </a:rPr>
              <a:t>..</a:t>
            </a:r>
            <a:r>
              <a:rPr lang="en-US" i="1" baseline="-25000" smtClean="0">
                <a:cs typeface="Arial" charset="0"/>
                <a:sym typeface="Symbol" pitchFamily="18" charset="2"/>
              </a:rPr>
              <a:t>k</a:t>
            </a:r>
            <a:r>
              <a:rPr lang="en-US" smtClean="0">
                <a:cs typeface="Arial" charset="0"/>
                <a:sym typeface="Symbol" pitchFamily="18" charset="2"/>
              </a:rPr>
              <a:t> + cost of computing A</a:t>
            </a:r>
            <a:r>
              <a:rPr lang="en-US" i="1" baseline="-25000" smtClean="0">
                <a:cs typeface="Arial" charset="0"/>
                <a:sym typeface="Symbol" pitchFamily="18" charset="2"/>
              </a:rPr>
              <a:t>k</a:t>
            </a:r>
            <a:r>
              <a:rPr lang="en-US" baseline="-25000" smtClean="0">
                <a:cs typeface="Arial" charset="0"/>
                <a:sym typeface="Symbol" pitchFamily="18" charset="2"/>
              </a:rPr>
              <a:t>+1..</a:t>
            </a:r>
            <a:r>
              <a:rPr lang="en-US" i="1" baseline="-25000" smtClean="0">
                <a:cs typeface="Arial" charset="0"/>
                <a:sym typeface="Symbol" pitchFamily="18" charset="2"/>
              </a:rPr>
              <a:t>j</a:t>
            </a:r>
            <a:r>
              <a:rPr lang="en-US" smtClean="0">
                <a:cs typeface="Arial" charset="0"/>
                <a:sym typeface="Symbol" pitchFamily="18" charset="2"/>
              </a:rPr>
              <a:t> + cost of multiplying A</a:t>
            </a:r>
            <a:r>
              <a:rPr lang="en-US" i="1" baseline="-25000" smtClean="0">
                <a:cs typeface="Arial" charset="0"/>
                <a:sym typeface="Symbol" pitchFamily="18" charset="2"/>
              </a:rPr>
              <a:t>i</a:t>
            </a:r>
            <a:r>
              <a:rPr lang="en-US" baseline="-25000" smtClean="0">
                <a:cs typeface="Arial" charset="0"/>
                <a:sym typeface="Symbol" pitchFamily="18" charset="2"/>
              </a:rPr>
              <a:t>..</a:t>
            </a:r>
            <a:r>
              <a:rPr lang="en-US" i="1" baseline="-25000" smtClean="0">
                <a:cs typeface="Arial" charset="0"/>
                <a:sym typeface="Symbol" pitchFamily="18" charset="2"/>
              </a:rPr>
              <a:t>k</a:t>
            </a:r>
            <a:r>
              <a:rPr lang="en-US" smtClean="0">
                <a:cs typeface="Arial" charset="0"/>
                <a:sym typeface="Symbol" pitchFamily="18" charset="2"/>
              </a:rPr>
              <a:t> and A</a:t>
            </a:r>
            <a:r>
              <a:rPr lang="en-US" i="1" baseline="-25000" smtClean="0">
                <a:cs typeface="Arial" charset="0"/>
                <a:sym typeface="Symbol" pitchFamily="18" charset="2"/>
              </a:rPr>
              <a:t>k</a:t>
            </a:r>
            <a:r>
              <a:rPr lang="en-US" baseline="-25000" smtClean="0">
                <a:cs typeface="Arial" charset="0"/>
                <a:sym typeface="Symbol" pitchFamily="18" charset="2"/>
              </a:rPr>
              <a:t>+1..</a:t>
            </a:r>
            <a:r>
              <a:rPr lang="en-US" i="1" baseline="-25000" smtClean="0">
                <a:cs typeface="Arial" charset="0"/>
                <a:sym typeface="Symbol" pitchFamily="18" charset="2"/>
              </a:rPr>
              <a:t>j</a:t>
            </a:r>
          </a:p>
          <a:p>
            <a:pPr marL="990600" lvl="1" indent="-533400" eaLnBrk="1" hangingPunct="1"/>
            <a:r>
              <a:rPr lang="en-US" smtClean="0">
                <a:cs typeface="Arial" charset="0"/>
                <a:sym typeface="Symbol" pitchFamily="18" charset="2"/>
              </a:rPr>
              <a:t>Cost of multiplying A</a:t>
            </a:r>
            <a:r>
              <a:rPr lang="en-US" i="1" baseline="-25000" smtClean="0">
                <a:cs typeface="Arial" charset="0"/>
                <a:sym typeface="Symbol" pitchFamily="18" charset="2"/>
              </a:rPr>
              <a:t>i</a:t>
            </a:r>
            <a:r>
              <a:rPr lang="en-US" baseline="-25000" smtClean="0">
                <a:cs typeface="Arial" charset="0"/>
                <a:sym typeface="Symbol" pitchFamily="18" charset="2"/>
              </a:rPr>
              <a:t>..</a:t>
            </a:r>
            <a:r>
              <a:rPr lang="en-US" i="1" baseline="-25000" smtClean="0">
                <a:cs typeface="Arial" charset="0"/>
                <a:sym typeface="Symbol" pitchFamily="18" charset="2"/>
              </a:rPr>
              <a:t>k</a:t>
            </a:r>
            <a:r>
              <a:rPr lang="en-US" smtClean="0">
                <a:cs typeface="Arial" charset="0"/>
                <a:sym typeface="Symbol" pitchFamily="18" charset="2"/>
              </a:rPr>
              <a:t> and A</a:t>
            </a:r>
            <a:r>
              <a:rPr lang="en-US" i="1" baseline="-25000" smtClean="0">
                <a:cs typeface="Arial" charset="0"/>
                <a:sym typeface="Symbol" pitchFamily="18" charset="2"/>
              </a:rPr>
              <a:t>k</a:t>
            </a:r>
            <a:r>
              <a:rPr lang="en-US" baseline="-25000" smtClean="0">
                <a:cs typeface="Arial" charset="0"/>
                <a:sym typeface="Symbol" pitchFamily="18" charset="2"/>
              </a:rPr>
              <a:t>+1..</a:t>
            </a:r>
            <a:r>
              <a:rPr lang="en-US" i="1" baseline="-25000" smtClean="0">
                <a:cs typeface="Arial" charset="0"/>
                <a:sym typeface="Symbol" pitchFamily="18" charset="2"/>
              </a:rPr>
              <a:t>j </a:t>
            </a:r>
            <a:r>
              <a:rPr lang="en-US" smtClean="0">
                <a:cs typeface="Arial" charset="0"/>
                <a:sym typeface="Symbol" pitchFamily="18" charset="2"/>
              </a:rPr>
              <a:t>is </a:t>
            </a:r>
            <a:r>
              <a:rPr lang="en-US" i="1" smtClean="0">
                <a:cs typeface="Arial" charset="0"/>
                <a:sym typeface="Symbol" pitchFamily="18" charset="2"/>
              </a:rPr>
              <a:t>p</a:t>
            </a:r>
            <a:r>
              <a:rPr lang="en-US" i="1" baseline="-25000" smtClean="0">
                <a:cs typeface="Arial" charset="0"/>
                <a:sym typeface="Symbol" pitchFamily="18" charset="2"/>
              </a:rPr>
              <a:t>i</a:t>
            </a:r>
            <a:r>
              <a:rPr lang="en-US" baseline="-25000" smtClean="0">
                <a:cs typeface="Arial" charset="0"/>
                <a:sym typeface="Symbol" pitchFamily="18" charset="2"/>
              </a:rPr>
              <a:t>-1</a:t>
            </a:r>
            <a:r>
              <a:rPr lang="en-US" i="1" smtClean="0">
                <a:cs typeface="Arial" charset="0"/>
                <a:sym typeface="Symbol" pitchFamily="18" charset="2"/>
              </a:rPr>
              <a:t>p</a:t>
            </a:r>
            <a:r>
              <a:rPr lang="en-US" i="1" baseline="-25000" smtClean="0">
                <a:cs typeface="Arial" charset="0"/>
                <a:sym typeface="Symbol" pitchFamily="18" charset="2"/>
              </a:rPr>
              <a:t>k </a:t>
            </a:r>
            <a:r>
              <a:rPr lang="en-US" i="1" smtClean="0">
                <a:cs typeface="Arial" charset="0"/>
                <a:sym typeface="Symbol" pitchFamily="18" charset="2"/>
              </a:rPr>
              <a:t>p</a:t>
            </a:r>
            <a:r>
              <a:rPr lang="en-US" i="1" baseline="-25000" smtClean="0">
                <a:cs typeface="Arial" charset="0"/>
                <a:sym typeface="Symbol" pitchFamily="18" charset="2"/>
              </a:rPr>
              <a:t>j</a:t>
            </a:r>
          </a:p>
          <a:p>
            <a:pPr marL="990600" lvl="1" indent="-533400" eaLnBrk="1" hangingPunct="1"/>
            <a:endParaRPr lang="en-US" i="1" baseline="-25000" smtClean="0">
              <a:cs typeface="Arial" charset="0"/>
              <a:sym typeface="Symbol" pitchFamily="18" charset="2"/>
            </a:endParaRPr>
          </a:p>
          <a:p>
            <a:pPr marL="990600" lvl="1" indent="-533400" eaLnBrk="1" hangingPunct="1"/>
            <a:r>
              <a:rPr lang="en-US" i="1" smtClean="0">
                <a:solidFill>
                  <a:srgbClr val="CC6600"/>
                </a:solidFill>
                <a:cs typeface="Arial" charset="0"/>
                <a:sym typeface="Symbol" pitchFamily="18" charset="2"/>
              </a:rPr>
              <a:t>m</a:t>
            </a:r>
            <a:r>
              <a:rPr lang="en-US" smtClean="0">
                <a:solidFill>
                  <a:srgbClr val="CC6600"/>
                </a:solidFill>
                <a:cs typeface="Arial" charset="0"/>
                <a:sym typeface="Symbol" pitchFamily="18" charset="2"/>
              </a:rPr>
              <a:t>[</a:t>
            </a:r>
            <a:r>
              <a:rPr lang="en-US" i="1" smtClean="0">
                <a:solidFill>
                  <a:srgbClr val="CC6600"/>
                </a:solidFill>
                <a:cs typeface="Arial" charset="0"/>
                <a:sym typeface="Symbol" pitchFamily="18" charset="2"/>
              </a:rPr>
              <a:t>i</a:t>
            </a:r>
            <a:r>
              <a:rPr lang="en-US" smtClean="0">
                <a:solidFill>
                  <a:srgbClr val="CC6600"/>
                </a:solidFill>
                <a:cs typeface="Arial" charset="0"/>
                <a:sym typeface="Symbol" pitchFamily="18" charset="2"/>
              </a:rPr>
              <a:t>, </a:t>
            </a:r>
            <a:r>
              <a:rPr lang="en-US" i="1" smtClean="0">
                <a:solidFill>
                  <a:srgbClr val="CC6600"/>
                </a:solidFill>
                <a:cs typeface="Arial" charset="0"/>
                <a:sym typeface="Symbol" pitchFamily="18" charset="2"/>
              </a:rPr>
              <a:t>j </a:t>
            </a:r>
            <a:r>
              <a:rPr lang="en-US" smtClean="0">
                <a:solidFill>
                  <a:srgbClr val="CC6600"/>
                </a:solidFill>
                <a:cs typeface="Arial" charset="0"/>
                <a:sym typeface="Symbol" pitchFamily="18" charset="2"/>
              </a:rPr>
              <a:t>] = </a:t>
            </a:r>
            <a:r>
              <a:rPr lang="en-US" i="1" smtClean="0">
                <a:solidFill>
                  <a:srgbClr val="CC6600"/>
                </a:solidFill>
                <a:cs typeface="Arial" charset="0"/>
                <a:sym typeface="Symbol" pitchFamily="18" charset="2"/>
              </a:rPr>
              <a:t>m</a:t>
            </a:r>
            <a:r>
              <a:rPr lang="en-US" smtClean="0">
                <a:solidFill>
                  <a:srgbClr val="CC6600"/>
                </a:solidFill>
                <a:cs typeface="Arial" charset="0"/>
                <a:sym typeface="Symbol" pitchFamily="18" charset="2"/>
              </a:rPr>
              <a:t>[</a:t>
            </a:r>
            <a:r>
              <a:rPr lang="en-US" i="1" smtClean="0">
                <a:solidFill>
                  <a:srgbClr val="CC6600"/>
                </a:solidFill>
                <a:cs typeface="Arial" charset="0"/>
                <a:sym typeface="Symbol" pitchFamily="18" charset="2"/>
              </a:rPr>
              <a:t>i</a:t>
            </a:r>
            <a:r>
              <a:rPr lang="en-US" smtClean="0">
                <a:solidFill>
                  <a:srgbClr val="CC6600"/>
                </a:solidFill>
                <a:cs typeface="Arial" charset="0"/>
                <a:sym typeface="Symbol" pitchFamily="18" charset="2"/>
              </a:rPr>
              <a:t>, </a:t>
            </a:r>
            <a:r>
              <a:rPr lang="en-US" i="1" smtClean="0">
                <a:solidFill>
                  <a:srgbClr val="CC6600"/>
                </a:solidFill>
                <a:cs typeface="Arial" charset="0"/>
                <a:sym typeface="Symbol" pitchFamily="18" charset="2"/>
              </a:rPr>
              <a:t>k</a:t>
            </a:r>
            <a:r>
              <a:rPr lang="en-US" smtClean="0">
                <a:solidFill>
                  <a:srgbClr val="CC6600"/>
                </a:solidFill>
                <a:cs typeface="Arial" charset="0"/>
                <a:sym typeface="Symbol" pitchFamily="18" charset="2"/>
              </a:rPr>
              <a:t>] + </a:t>
            </a:r>
            <a:r>
              <a:rPr lang="en-US" i="1" smtClean="0">
                <a:solidFill>
                  <a:srgbClr val="CC6600"/>
                </a:solidFill>
                <a:cs typeface="Arial" charset="0"/>
                <a:sym typeface="Symbol" pitchFamily="18" charset="2"/>
              </a:rPr>
              <a:t>m</a:t>
            </a:r>
            <a:r>
              <a:rPr lang="en-US" smtClean="0">
                <a:solidFill>
                  <a:srgbClr val="CC6600"/>
                </a:solidFill>
                <a:cs typeface="Arial" charset="0"/>
                <a:sym typeface="Symbol" pitchFamily="18" charset="2"/>
              </a:rPr>
              <a:t>[</a:t>
            </a:r>
            <a:r>
              <a:rPr lang="en-US" i="1" smtClean="0">
                <a:solidFill>
                  <a:srgbClr val="CC6600"/>
                </a:solidFill>
                <a:cs typeface="Arial" charset="0"/>
                <a:sym typeface="Symbol" pitchFamily="18" charset="2"/>
              </a:rPr>
              <a:t>k</a:t>
            </a:r>
            <a:r>
              <a:rPr lang="en-US" smtClean="0">
                <a:solidFill>
                  <a:srgbClr val="CC6600"/>
                </a:solidFill>
                <a:cs typeface="Arial" charset="0"/>
                <a:sym typeface="Symbol" pitchFamily="18" charset="2"/>
              </a:rPr>
              <a:t>+1, </a:t>
            </a:r>
            <a:r>
              <a:rPr lang="en-US" i="1" smtClean="0">
                <a:solidFill>
                  <a:srgbClr val="CC6600"/>
                </a:solidFill>
                <a:cs typeface="Arial" charset="0"/>
                <a:sym typeface="Symbol" pitchFamily="18" charset="2"/>
              </a:rPr>
              <a:t>j </a:t>
            </a:r>
            <a:r>
              <a:rPr lang="en-US" smtClean="0">
                <a:solidFill>
                  <a:srgbClr val="CC6600"/>
                </a:solidFill>
                <a:cs typeface="Arial" charset="0"/>
                <a:sym typeface="Symbol" pitchFamily="18" charset="2"/>
              </a:rPr>
              <a:t>] + </a:t>
            </a:r>
            <a:r>
              <a:rPr lang="en-US" i="1" smtClean="0">
                <a:solidFill>
                  <a:srgbClr val="CC6600"/>
                </a:solidFill>
                <a:cs typeface="Arial" charset="0"/>
                <a:sym typeface="Symbol" pitchFamily="18" charset="2"/>
              </a:rPr>
              <a:t>p</a:t>
            </a:r>
            <a:r>
              <a:rPr lang="en-US" i="1" baseline="-25000" smtClean="0">
                <a:solidFill>
                  <a:srgbClr val="CC6600"/>
                </a:solidFill>
                <a:cs typeface="Arial" charset="0"/>
                <a:sym typeface="Symbol" pitchFamily="18" charset="2"/>
              </a:rPr>
              <a:t>i</a:t>
            </a:r>
            <a:r>
              <a:rPr lang="en-US" baseline="-25000" smtClean="0">
                <a:solidFill>
                  <a:srgbClr val="CC6600"/>
                </a:solidFill>
                <a:cs typeface="Arial" charset="0"/>
                <a:sym typeface="Symbol" pitchFamily="18" charset="2"/>
              </a:rPr>
              <a:t>-1</a:t>
            </a:r>
            <a:r>
              <a:rPr lang="en-US" i="1" smtClean="0">
                <a:solidFill>
                  <a:srgbClr val="CC6600"/>
                </a:solidFill>
                <a:cs typeface="Arial" charset="0"/>
                <a:sym typeface="Symbol" pitchFamily="18" charset="2"/>
              </a:rPr>
              <a:t>p</a:t>
            </a:r>
            <a:r>
              <a:rPr lang="en-US" i="1" baseline="-25000" smtClean="0">
                <a:solidFill>
                  <a:srgbClr val="CC6600"/>
                </a:solidFill>
                <a:cs typeface="Arial" charset="0"/>
                <a:sym typeface="Symbol" pitchFamily="18" charset="2"/>
              </a:rPr>
              <a:t>k </a:t>
            </a:r>
            <a:r>
              <a:rPr lang="en-US" i="1" smtClean="0">
                <a:solidFill>
                  <a:srgbClr val="CC6600"/>
                </a:solidFill>
                <a:cs typeface="Arial" charset="0"/>
                <a:sym typeface="Symbol" pitchFamily="18" charset="2"/>
              </a:rPr>
              <a:t>p</a:t>
            </a:r>
            <a:r>
              <a:rPr lang="en-US" i="1" baseline="-25000" smtClean="0">
                <a:solidFill>
                  <a:srgbClr val="CC6600"/>
                </a:solidFill>
                <a:cs typeface="Arial" charset="0"/>
                <a:sym typeface="Symbol" pitchFamily="18" charset="2"/>
              </a:rPr>
              <a:t>j  </a:t>
            </a:r>
            <a:r>
              <a:rPr lang="en-US" i="1" smtClean="0">
                <a:solidFill>
                  <a:srgbClr val="CC6600"/>
                </a:solidFill>
                <a:cs typeface="Arial" charset="0"/>
                <a:sym typeface="Symbol" pitchFamily="18" charset="2"/>
              </a:rPr>
              <a:t>          for i</a:t>
            </a:r>
            <a:r>
              <a:rPr lang="en-US" smtClean="0">
                <a:solidFill>
                  <a:srgbClr val="CC6600"/>
                </a:solidFill>
                <a:cs typeface="Arial" charset="0"/>
                <a:sym typeface="Symbol" pitchFamily="18" charset="2"/>
              </a:rPr>
              <a:t> ≤ </a:t>
            </a:r>
            <a:r>
              <a:rPr lang="en-US" i="1" smtClean="0">
                <a:solidFill>
                  <a:srgbClr val="CC6600"/>
                </a:solidFill>
                <a:cs typeface="Arial" charset="0"/>
                <a:sym typeface="Symbol" pitchFamily="18" charset="2"/>
              </a:rPr>
              <a:t>k</a:t>
            </a:r>
            <a:r>
              <a:rPr lang="en-US" smtClean="0">
                <a:solidFill>
                  <a:srgbClr val="CC6600"/>
                </a:solidFill>
                <a:cs typeface="Arial" charset="0"/>
                <a:sym typeface="Symbol" pitchFamily="18" charset="2"/>
              </a:rPr>
              <a:t> &lt; </a:t>
            </a:r>
            <a:r>
              <a:rPr lang="en-US" i="1" smtClean="0">
                <a:solidFill>
                  <a:srgbClr val="CC6600"/>
                </a:solidFill>
                <a:cs typeface="Arial" charset="0"/>
                <a:sym typeface="Symbol" pitchFamily="18" charset="2"/>
              </a:rPr>
              <a:t>j</a:t>
            </a:r>
            <a:endParaRPr lang="en-US" smtClean="0">
              <a:solidFill>
                <a:srgbClr val="CC6600"/>
              </a:solidFill>
            </a:endParaRPr>
          </a:p>
          <a:p>
            <a:pPr marL="990600" lvl="1" indent="-533400" eaLnBrk="1" hangingPunct="1"/>
            <a:r>
              <a:rPr lang="en-US" i="1" smtClean="0">
                <a:cs typeface="Arial" charset="0"/>
                <a:sym typeface="Symbol" pitchFamily="18" charset="2"/>
              </a:rPr>
              <a:t>m</a:t>
            </a:r>
            <a:r>
              <a:rPr lang="en-US" smtClean="0">
                <a:cs typeface="Arial" charset="0"/>
                <a:sym typeface="Symbol" pitchFamily="18" charset="2"/>
              </a:rPr>
              <a:t>[</a:t>
            </a:r>
            <a:r>
              <a:rPr lang="en-US" i="1" smtClean="0">
                <a:cs typeface="Arial" charset="0"/>
                <a:sym typeface="Symbol" pitchFamily="18" charset="2"/>
              </a:rPr>
              <a:t>i</a:t>
            </a:r>
            <a:r>
              <a:rPr lang="en-US" smtClean="0">
                <a:cs typeface="Arial" charset="0"/>
                <a:sym typeface="Symbol" pitchFamily="18" charset="2"/>
              </a:rPr>
              <a:t>, </a:t>
            </a:r>
            <a:r>
              <a:rPr lang="en-US" i="1" smtClean="0">
                <a:cs typeface="Arial" charset="0"/>
                <a:sym typeface="Symbol" pitchFamily="18" charset="2"/>
              </a:rPr>
              <a:t>i </a:t>
            </a:r>
            <a:r>
              <a:rPr lang="en-US" smtClean="0">
                <a:cs typeface="Arial" charset="0"/>
                <a:sym typeface="Symbol" pitchFamily="18" charset="2"/>
              </a:rPr>
              <a:t>] = 0 for </a:t>
            </a:r>
            <a:r>
              <a:rPr lang="en-US" i="1" smtClean="0">
                <a:cs typeface="Arial" charset="0"/>
                <a:sym typeface="Symbol" pitchFamily="18" charset="2"/>
              </a:rPr>
              <a:t>i</a:t>
            </a:r>
            <a:r>
              <a:rPr lang="en-US" smtClean="0">
                <a:cs typeface="Arial" charset="0"/>
                <a:sym typeface="Symbol" pitchFamily="18" charset="2"/>
              </a:rPr>
              <a:t>=1,2,…,</a:t>
            </a:r>
            <a:r>
              <a:rPr lang="en-US" i="1" smtClean="0">
                <a:cs typeface="Arial" charset="0"/>
                <a:sym typeface="Symbol" pitchFamily="18" charset="2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Dynamic Programming Approach </a:t>
            </a:r>
            <a:r>
              <a:rPr lang="en-US" sz="2000" smtClean="0"/>
              <a:t>…contd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 marL="990600" lvl="1" indent="-533400" eaLnBrk="1" hangingPunct="1"/>
            <a:r>
              <a:rPr lang="en-US" dirty="0" smtClean="0">
                <a:cs typeface="Arial" charset="0"/>
                <a:sym typeface="Symbol" pitchFamily="18" charset="2"/>
              </a:rPr>
              <a:t>But</a:t>
            </a:r>
            <a:r>
              <a:rPr lang="en-US" dirty="0" smtClean="0">
                <a:latin typeface="Times New Roman" pitchFamily="18" charset="0"/>
                <a:cs typeface="Arial" charset="0"/>
                <a:sym typeface="Symbol" pitchFamily="18" charset="2"/>
              </a:rPr>
              <a:t>…</a:t>
            </a:r>
            <a:r>
              <a:rPr lang="en-US" dirty="0" smtClean="0">
                <a:cs typeface="Arial" charset="0"/>
                <a:sym typeface="Symbol" pitchFamily="18" charset="2"/>
              </a:rPr>
              <a:t> optimal parenthesization occurs at one value of k among all possible </a:t>
            </a:r>
            <a:r>
              <a:rPr lang="en-US" i="1" dirty="0" err="1" smtClean="0">
                <a:cs typeface="Arial" charset="0"/>
                <a:sym typeface="Symbol" pitchFamily="18" charset="2"/>
              </a:rPr>
              <a:t>i</a:t>
            </a:r>
            <a:r>
              <a:rPr lang="en-US" dirty="0" smtClean="0">
                <a:cs typeface="Arial" charset="0"/>
                <a:sym typeface="Symbol" pitchFamily="18" charset="2"/>
              </a:rPr>
              <a:t> ≤ </a:t>
            </a:r>
            <a:r>
              <a:rPr lang="en-US" i="1" dirty="0" smtClean="0">
                <a:cs typeface="Arial" charset="0"/>
                <a:sym typeface="Symbol" pitchFamily="18" charset="2"/>
              </a:rPr>
              <a:t>k</a:t>
            </a:r>
            <a:r>
              <a:rPr lang="en-US" dirty="0" smtClean="0">
                <a:cs typeface="Arial" charset="0"/>
                <a:sym typeface="Symbol" pitchFamily="18" charset="2"/>
              </a:rPr>
              <a:t> &lt; </a:t>
            </a:r>
            <a:r>
              <a:rPr lang="en-US" i="1" dirty="0" smtClean="0">
                <a:cs typeface="Arial" charset="0"/>
                <a:sym typeface="Symbol" pitchFamily="18" charset="2"/>
              </a:rPr>
              <a:t>j</a:t>
            </a:r>
            <a:endParaRPr lang="en-US" dirty="0" smtClean="0"/>
          </a:p>
          <a:p>
            <a:pPr marL="990600" lvl="1" indent="-533400" eaLnBrk="1" hangingPunct="1"/>
            <a:r>
              <a:rPr lang="en-US" dirty="0" smtClean="0">
                <a:cs typeface="Arial" charset="0"/>
                <a:sym typeface="Symbol" pitchFamily="18" charset="2"/>
              </a:rPr>
              <a:t>Check all these and select the best one</a:t>
            </a:r>
          </a:p>
          <a:p>
            <a:pPr marL="990600" lvl="1" indent="-533400" eaLnBrk="1" hangingPunct="1"/>
            <a:endParaRPr lang="en-US" i="1" dirty="0" smtClean="0">
              <a:cs typeface="Arial" charset="0"/>
              <a:sym typeface="Symbol" pitchFamily="18" charset="2"/>
            </a:endParaRPr>
          </a:p>
        </p:txBody>
      </p:sp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228600" y="434340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1" dirty="0">
                <a:solidFill>
                  <a:srgbClr val="3333FF"/>
                </a:solidFill>
              </a:rPr>
              <a:t>m</a:t>
            </a:r>
            <a:r>
              <a:rPr lang="en-US" sz="2800" dirty="0">
                <a:solidFill>
                  <a:srgbClr val="3333FF"/>
                </a:solidFill>
              </a:rPr>
              <a:t>[</a:t>
            </a:r>
            <a:r>
              <a:rPr lang="en-US" sz="2800" i="1" dirty="0" err="1">
                <a:solidFill>
                  <a:srgbClr val="3333FF"/>
                </a:solidFill>
              </a:rPr>
              <a:t>i</a:t>
            </a:r>
            <a:r>
              <a:rPr lang="en-US" sz="2800" dirty="0">
                <a:solidFill>
                  <a:srgbClr val="3333FF"/>
                </a:solidFill>
              </a:rPr>
              <a:t>, </a:t>
            </a:r>
            <a:r>
              <a:rPr lang="en-US" sz="2800" i="1" dirty="0">
                <a:solidFill>
                  <a:srgbClr val="3333FF"/>
                </a:solidFill>
              </a:rPr>
              <a:t>j</a:t>
            </a:r>
            <a:r>
              <a:rPr lang="en-US" sz="2800" dirty="0">
                <a:solidFill>
                  <a:srgbClr val="3333FF"/>
                </a:solidFill>
              </a:rPr>
              <a:t> ] =</a:t>
            </a:r>
          </a:p>
        </p:txBody>
      </p:sp>
      <p:sp>
        <p:nvSpPr>
          <p:cNvPr id="221189" name="Text Box 5"/>
          <p:cNvSpPr txBox="1">
            <a:spLocks noChangeArrowheads="1"/>
          </p:cNvSpPr>
          <p:nvPr/>
        </p:nvSpPr>
        <p:spPr bwMode="auto">
          <a:xfrm>
            <a:off x="2057400" y="3962400"/>
            <a:ext cx="69342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3333FF"/>
                </a:solidFill>
              </a:rPr>
              <a:t>0 					            if </a:t>
            </a:r>
            <a:r>
              <a:rPr lang="en-US" sz="2800" i="1">
                <a:solidFill>
                  <a:srgbClr val="3333FF"/>
                </a:solidFill>
              </a:rPr>
              <a:t>i</a:t>
            </a:r>
            <a:r>
              <a:rPr lang="en-US" sz="2800">
                <a:solidFill>
                  <a:srgbClr val="3333FF"/>
                </a:solidFill>
              </a:rPr>
              <a:t>=</a:t>
            </a:r>
            <a:r>
              <a:rPr lang="en-US" sz="2800" i="1">
                <a:solidFill>
                  <a:srgbClr val="3333FF"/>
                </a:solidFill>
              </a:rPr>
              <a:t>j</a:t>
            </a:r>
          </a:p>
        </p:txBody>
      </p:sp>
      <p:sp>
        <p:nvSpPr>
          <p:cNvPr id="221190" name="Text Box 6"/>
          <p:cNvSpPr txBox="1">
            <a:spLocks noChangeArrowheads="1"/>
          </p:cNvSpPr>
          <p:nvPr/>
        </p:nvSpPr>
        <p:spPr bwMode="auto">
          <a:xfrm>
            <a:off x="1981200" y="4572000"/>
            <a:ext cx="68580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1" dirty="0">
                <a:solidFill>
                  <a:srgbClr val="3333FF"/>
                </a:solidFill>
                <a:sym typeface="Symbol" pitchFamily="18" charset="2"/>
              </a:rPr>
              <a:t>min </a:t>
            </a:r>
            <a:r>
              <a:rPr lang="en-US" sz="2800" dirty="0">
                <a:solidFill>
                  <a:srgbClr val="3333FF"/>
                </a:solidFill>
                <a:sym typeface="Symbol" pitchFamily="18" charset="2"/>
              </a:rPr>
              <a:t>{</a:t>
            </a:r>
            <a:r>
              <a:rPr lang="en-US" sz="2800" i="1" dirty="0">
                <a:solidFill>
                  <a:srgbClr val="3333FF"/>
                </a:solidFill>
                <a:sym typeface="Symbol" pitchFamily="18" charset="2"/>
              </a:rPr>
              <a:t>m</a:t>
            </a:r>
            <a:r>
              <a:rPr lang="en-US" sz="2800" dirty="0">
                <a:solidFill>
                  <a:srgbClr val="3333FF"/>
                </a:solidFill>
                <a:sym typeface="Symbol" pitchFamily="18" charset="2"/>
              </a:rPr>
              <a:t>[</a:t>
            </a:r>
            <a:r>
              <a:rPr lang="en-US" sz="2800" i="1" dirty="0" err="1">
                <a:solidFill>
                  <a:srgbClr val="3333FF"/>
                </a:solidFill>
                <a:sym typeface="Symbol" pitchFamily="18" charset="2"/>
              </a:rPr>
              <a:t>i</a:t>
            </a:r>
            <a:r>
              <a:rPr lang="en-US" sz="2800" dirty="0">
                <a:solidFill>
                  <a:srgbClr val="3333FF"/>
                </a:solidFill>
                <a:sym typeface="Symbol" pitchFamily="18" charset="2"/>
              </a:rPr>
              <a:t>, </a:t>
            </a:r>
            <a:r>
              <a:rPr lang="en-US" sz="2800" i="1" dirty="0">
                <a:solidFill>
                  <a:srgbClr val="3333FF"/>
                </a:solidFill>
                <a:sym typeface="Symbol" pitchFamily="18" charset="2"/>
              </a:rPr>
              <a:t>k</a:t>
            </a:r>
            <a:r>
              <a:rPr lang="en-US" sz="2800" dirty="0">
                <a:solidFill>
                  <a:srgbClr val="3333FF"/>
                </a:solidFill>
                <a:sym typeface="Symbol" pitchFamily="18" charset="2"/>
              </a:rPr>
              <a:t>] + </a:t>
            </a:r>
            <a:r>
              <a:rPr lang="en-US" sz="2800" i="1" dirty="0">
                <a:solidFill>
                  <a:srgbClr val="3333FF"/>
                </a:solidFill>
                <a:sym typeface="Symbol" pitchFamily="18" charset="2"/>
              </a:rPr>
              <a:t>m</a:t>
            </a:r>
            <a:r>
              <a:rPr lang="en-US" sz="2800" dirty="0">
                <a:solidFill>
                  <a:srgbClr val="3333FF"/>
                </a:solidFill>
                <a:sym typeface="Symbol" pitchFamily="18" charset="2"/>
              </a:rPr>
              <a:t>[</a:t>
            </a:r>
            <a:r>
              <a:rPr lang="en-US" sz="2800" i="1" dirty="0">
                <a:solidFill>
                  <a:srgbClr val="3333FF"/>
                </a:solidFill>
                <a:sym typeface="Symbol" pitchFamily="18" charset="2"/>
              </a:rPr>
              <a:t>k</a:t>
            </a:r>
            <a:r>
              <a:rPr lang="en-US" sz="2800" dirty="0">
                <a:solidFill>
                  <a:srgbClr val="3333FF"/>
                </a:solidFill>
                <a:sym typeface="Symbol" pitchFamily="18" charset="2"/>
              </a:rPr>
              <a:t>+1, </a:t>
            </a:r>
            <a:r>
              <a:rPr lang="en-US" sz="2800" i="1" dirty="0">
                <a:solidFill>
                  <a:srgbClr val="3333FF"/>
                </a:solidFill>
                <a:sym typeface="Symbol" pitchFamily="18" charset="2"/>
              </a:rPr>
              <a:t>j </a:t>
            </a:r>
            <a:r>
              <a:rPr lang="en-US" sz="2800" dirty="0">
                <a:solidFill>
                  <a:srgbClr val="3333FF"/>
                </a:solidFill>
                <a:sym typeface="Symbol" pitchFamily="18" charset="2"/>
              </a:rPr>
              <a:t>] + </a:t>
            </a:r>
            <a:r>
              <a:rPr lang="en-US" sz="2800" i="1" dirty="0">
                <a:solidFill>
                  <a:srgbClr val="3333FF"/>
                </a:solidFill>
                <a:sym typeface="Symbol" pitchFamily="18" charset="2"/>
              </a:rPr>
              <a:t>p</a:t>
            </a:r>
            <a:r>
              <a:rPr lang="en-US" sz="2800" i="1" baseline="-25000" dirty="0">
                <a:solidFill>
                  <a:srgbClr val="3333FF"/>
                </a:solidFill>
                <a:sym typeface="Symbol" pitchFamily="18" charset="2"/>
              </a:rPr>
              <a:t>i</a:t>
            </a:r>
            <a:r>
              <a:rPr lang="en-US" sz="2800" baseline="-25000" dirty="0">
                <a:solidFill>
                  <a:srgbClr val="3333FF"/>
                </a:solidFill>
                <a:sym typeface="Symbol" pitchFamily="18" charset="2"/>
              </a:rPr>
              <a:t>-1</a:t>
            </a:r>
            <a:r>
              <a:rPr lang="en-US" sz="2800" i="1" dirty="0">
                <a:solidFill>
                  <a:srgbClr val="3333FF"/>
                </a:solidFill>
                <a:sym typeface="Symbol" pitchFamily="18" charset="2"/>
              </a:rPr>
              <a:t>p</a:t>
            </a:r>
            <a:r>
              <a:rPr lang="en-US" sz="2800" i="1" baseline="-25000" dirty="0">
                <a:solidFill>
                  <a:srgbClr val="3333FF"/>
                </a:solidFill>
                <a:sym typeface="Symbol" pitchFamily="18" charset="2"/>
              </a:rPr>
              <a:t>k</a:t>
            </a:r>
            <a:r>
              <a:rPr lang="en-US" sz="2800" i="1" dirty="0">
                <a:solidFill>
                  <a:srgbClr val="3333FF"/>
                </a:solidFill>
                <a:sym typeface="Symbol" pitchFamily="18" charset="2"/>
              </a:rPr>
              <a:t> </a:t>
            </a:r>
            <a:r>
              <a:rPr lang="en-US" sz="2800" i="1" dirty="0" err="1">
                <a:solidFill>
                  <a:srgbClr val="3333FF"/>
                </a:solidFill>
                <a:sym typeface="Symbol" pitchFamily="18" charset="2"/>
              </a:rPr>
              <a:t>p</a:t>
            </a:r>
            <a:r>
              <a:rPr lang="en-US" sz="2800" i="1" baseline="-25000" dirty="0" err="1">
                <a:solidFill>
                  <a:srgbClr val="3333FF"/>
                </a:solidFill>
                <a:sym typeface="Symbol" pitchFamily="18" charset="2"/>
              </a:rPr>
              <a:t>j</a:t>
            </a:r>
            <a:r>
              <a:rPr lang="en-US" sz="2800" i="1" dirty="0">
                <a:solidFill>
                  <a:srgbClr val="3333FF"/>
                </a:solidFill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3333FF"/>
                </a:solidFill>
                <a:sym typeface="Symbol" pitchFamily="18" charset="2"/>
              </a:rPr>
              <a:t>}</a:t>
            </a:r>
            <a:r>
              <a:rPr lang="en-US" sz="2800" i="1" dirty="0">
                <a:solidFill>
                  <a:srgbClr val="3333FF"/>
                </a:solidFill>
                <a:sym typeface="Symbol" pitchFamily="18" charset="2"/>
              </a:rPr>
              <a:t>     </a:t>
            </a:r>
            <a:r>
              <a:rPr lang="en-US" sz="2800" dirty="0">
                <a:solidFill>
                  <a:srgbClr val="3333FF"/>
                </a:solidFill>
                <a:sym typeface="Symbol" pitchFamily="18" charset="2"/>
              </a:rPr>
              <a:t>if </a:t>
            </a:r>
            <a:r>
              <a:rPr lang="en-US" sz="2800" i="1" dirty="0" err="1">
                <a:solidFill>
                  <a:srgbClr val="3333FF"/>
                </a:solidFill>
                <a:sym typeface="Symbol" pitchFamily="18" charset="2"/>
              </a:rPr>
              <a:t>i</a:t>
            </a:r>
            <a:r>
              <a:rPr lang="en-US" sz="2800" dirty="0">
                <a:solidFill>
                  <a:srgbClr val="3333FF"/>
                </a:solidFill>
                <a:cs typeface="Arial" charset="0"/>
                <a:sym typeface="Symbol" pitchFamily="18" charset="2"/>
              </a:rPr>
              <a:t>&lt;</a:t>
            </a:r>
            <a:r>
              <a:rPr lang="en-US" sz="2800" i="1" dirty="0">
                <a:solidFill>
                  <a:srgbClr val="3333FF"/>
                </a:solidFill>
                <a:sym typeface="Symbol" pitchFamily="18" charset="2"/>
              </a:rPr>
              <a:t>j</a:t>
            </a: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1524000" y="51054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21193" name="Text Box 9"/>
          <p:cNvSpPr txBox="1">
            <a:spLocks noChangeArrowheads="1"/>
          </p:cNvSpPr>
          <p:nvPr/>
        </p:nvSpPr>
        <p:spPr bwMode="auto">
          <a:xfrm>
            <a:off x="1828800" y="50292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>
                <a:solidFill>
                  <a:srgbClr val="3333FF"/>
                </a:solidFill>
              </a:rPr>
              <a:t>i</a:t>
            </a:r>
            <a:r>
              <a:rPr lang="en-US" sz="2400">
                <a:solidFill>
                  <a:srgbClr val="3333FF"/>
                </a:solidFill>
              </a:rPr>
              <a:t> </a:t>
            </a:r>
            <a:r>
              <a:rPr lang="en-US" sz="2400">
                <a:solidFill>
                  <a:srgbClr val="3333FF"/>
                </a:solidFill>
                <a:cs typeface="Arial" charset="0"/>
              </a:rPr>
              <a:t>≤ </a:t>
            </a:r>
            <a:r>
              <a:rPr lang="en-US" sz="2400" i="1">
                <a:solidFill>
                  <a:srgbClr val="3333FF"/>
                </a:solidFill>
              </a:rPr>
              <a:t>k</a:t>
            </a:r>
            <a:r>
              <a:rPr lang="en-US" sz="2400">
                <a:solidFill>
                  <a:srgbClr val="3333FF"/>
                </a:solidFill>
              </a:rPr>
              <a:t>&lt; </a:t>
            </a:r>
            <a:r>
              <a:rPr lang="en-US" sz="2400" i="1">
                <a:solidFill>
                  <a:srgbClr val="3333FF"/>
                </a:solidFill>
              </a:rPr>
              <a:t>j</a:t>
            </a:r>
            <a:r>
              <a:rPr lang="en-US" sz="2400">
                <a:solidFill>
                  <a:srgbClr val="3333FF"/>
                </a:solidFill>
              </a:rPr>
              <a:t> </a:t>
            </a:r>
          </a:p>
        </p:txBody>
      </p:sp>
      <p:sp>
        <p:nvSpPr>
          <p:cNvPr id="221194" name="AutoShape 10"/>
          <p:cNvSpPr>
            <a:spLocks/>
          </p:cNvSpPr>
          <p:nvPr/>
        </p:nvSpPr>
        <p:spPr bwMode="auto">
          <a:xfrm>
            <a:off x="1752600" y="41910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9525">
            <a:solidFill>
              <a:srgbClr val="3333FF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1195" name="Rectangle 11"/>
          <p:cNvSpPr>
            <a:spLocks noChangeArrowheads="1"/>
          </p:cNvSpPr>
          <p:nvPr/>
        </p:nvSpPr>
        <p:spPr bwMode="auto">
          <a:xfrm>
            <a:off x="228600" y="3505200"/>
            <a:ext cx="86868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8" grpId="0"/>
      <p:bldP spid="221189" grpId="0"/>
      <p:bldP spid="221190" grpId="0"/>
      <p:bldP spid="221193" grpId="0"/>
      <p:bldP spid="221194" grpId="0" animBg="1"/>
      <p:bldP spid="22119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Dynamic Programming Approach </a:t>
            </a:r>
            <a:r>
              <a:rPr lang="en-US" sz="2000" smtClean="0"/>
              <a:t>…contd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609600" indent="-609600" eaLnBrk="1" hangingPunct="1">
              <a:buClr>
                <a:schemeClr val="tx1"/>
              </a:buClr>
            </a:pPr>
            <a:r>
              <a:rPr lang="en-US" dirty="0" smtClean="0">
                <a:cs typeface="Arial" charset="0"/>
                <a:sym typeface="Symbol" pitchFamily="18" charset="2"/>
              </a:rPr>
              <a:t>To keep track of how to construct an optimal solution, we use a table </a:t>
            </a:r>
            <a:r>
              <a:rPr lang="en-US" i="1" dirty="0" smtClean="0">
                <a:cs typeface="Arial" charset="0"/>
                <a:sym typeface="Symbol" pitchFamily="18" charset="2"/>
              </a:rPr>
              <a:t>s</a:t>
            </a:r>
          </a:p>
          <a:p>
            <a:pPr marL="609600" indent="-609600" eaLnBrk="1" hangingPunct="1">
              <a:buClr>
                <a:schemeClr val="tx1"/>
              </a:buClr>
            </a:pPr>
            <a:r>
              <a:rPr lang="en-US" i="1" dirty="0" smtClean="0">
                <a:cs typeface="Arial" charset="0"/>
                <a:sym typeface="Symbol" pitchFamily="18" charset="2"/>
              </a:rPr>
              <a:t>s</a:t>
            </a:r>
            <a:r>
              <a:rPr lang="en-US" dirty="0" smtClean="0">
                <a:cs typeface="Arial" charset="0"/>
                <a:sym typeface="Symbol" pitchFamily="18" charset="2"/>
              </a:rPr>
              <a:t>[</a:t>
            </a:r>
            <a:r>
              <a:rPr lang="en-US" i="1" dirty="0" err="1" smtClean="0">
                <a:cs typeface="Arial" charset="0"/>
                <a:sym typeface="Symbol" pitchFamily="18" charset="2"/>
              </a:rPr>
              <a:t>i</a:t>
            </a:r>
            <a:r>
              <a:rPr lang="en-US" dirty="0" smtClean="0">
                <a:cs typeface="Arial" charset="0"/>
                <a:sym typeface="Symbol" pitchFamily="18" charset="2"/>
              </a:rPr>
              <a:t>, </a:t>
            </a:r>
            <a:r>
              <a:rPr lang="en-US" i="1" dirty="0" smtClean="0">
                <a:cs typeface="Arial" charset="0"/>
                <a:sym typeface="Symbol" pitchFamily="18" charset="2"/>
              </a:rPr>
              <a:t>j </a:t>
            </a:r>
            <a:r>
              <a:rPr lang="en-US" dirty="0" smtClean="0">
                <a:cs typeface="Arial" charset="0"/>
                <a:sym typeface="Symbol" pitchFamily="18" charset="2"/>
              </a:rPr>
              <a:t>] = value of </a:t>
            </a:r>
            <a:r>
              <a:rPr lang="en-US" i="1" dirty="0" smtClean="0">
                <a:cs typeface="Arial" charset="0"/>
                <a:sym typeface="Symbol" pitchFamily="18" charset="2"/>
              </a:rPr>
              <a:t>k</a:t>
            </a:r>
            <a:r>
              <a:rPr lang="en-US" dirty="0" smtClean="0">
                <a:cs typeface="Arial" charset="0"/>
                <a:sym typeface="Symbol" pitchFamily="18" charset="2"/>
              </a:rPr>
              <a:t> at which </a:t>
            </a:r>
            <a:r>
              <a:rPr lang="en-US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 A</a:t>
            </a:r>
            <a:r>
              <a:rPr lang="en-US" i="1" baseline="-25000" dirty="0" smtClean="0"/>
              <a:t>i</a:t>
            </a:r>
            <a:r>
              <a:rPr lang="en-US" baseline="-25000" dirty="0" smtClean="0"/>
              <a:t>+1</a:t>
            </a:r>
            <a:r>
              <a:rPr lang="en-US" dirty="0" smtClean="0"/>
              <a:t> … A</a:t>
            </a:r>
            <a:r>
              <a:rPr lang="en-US" i="1" baseline="-25000" dirty="0" smtClean="0"/>
              <a:t>j</a:t>
            </a:r>
            <a:r>
              <a:rPr lang="en-US" dirty="0" smtClean="0"/>
              <a:t> </a:t>
            </a:r>
            <a:r>
              <a:rPr lang="en-US" dirty="0" smtClean="0">
                <a:cs typeface="Arial" charset="0"/>
                <a:sym typeface="Symbol" pitchFamily="18" charset="2"/>
              </a:rPr>
              <a:t>is split for optimal parenthesization</a:t>
            </a:r>
          </a:p>
          <a:p>
            <a:pPr marL="609600" indent="-609600" eaLnBrk="1" hangingPunct="1">
              <a:buClr>
                <a:schemeClr val="tx1"/>
              </a:buClr>
            </a:pPr>
            <a:r>
              <a:rPr lang="en-US" dirty="0" smtClean="0">
                <a:cs typeface="Arial" charset="0"/>
                <a:sym typeface="Symbol" pitchFamily="18" charset="2"/>
              </a:rPr>
              <a:t>Algorithm: </a:t>
            </a:r>
          </a:p>
          <a:p>
            <a:pPr marL="990600" lvl="1" indent="-533400" eaLnBrk="1" hangingPunct="1">
              <a:buClr>
                <a:schemeClr val="tx1"/>
              </a:buClr>
            </a:pPr>
            <a:r>
              <a:rPr lang="en-US" dirty="0" smtClean="0">
                <a:cs typeface="Arial" charset="0"/>
                <a:sym typeface="Symbol" pitchFamily="18" charset="2"/>
              </a:rPr>
              <a:t>First computes costs for chains of length </a:t>
            </a:r>
            <a:r>
              <a:rPr lang="en-US" i="1" dirty="0" smtClean="0">
                <a:latin typeface="Times New Roman" pitchFamily="18" charset="0"/>
                <a:cs typeface="Arial" charset="0"/>
                <a:sym typeface="Symbol" pitchFamily="18" charset="2"/>
              </a:rPr>
              <a:t>l</a:t>
            </a:r>
            <a:r>
              <a:rPr lang="en-US" dirty="0" smtClean="0">
                <a:cs typeface="Arial" charset="0"/>
                <a:sym typeface="Symbol" pitchFamily="18" charset="2"/>
              </a:rPr>
              <a:t>=1</a:t>
            </a:r>
          </a:p>
          <a:p>
            <a:pPr marL="990600" lvl="1" indent="-533400" eaLnBrk="1" hangingPunct="1">
              <a:buClr>
                <a:schemeClr val="tx1"/>
              </a:buClr>
            </a:pPr>
            <a:r>
              <a:rPr lang="en-US" dirty="0" smtClean="0">
                <a:cs typeface="Arial" charset="0"/>
                <a:sym typeface="Symbol" pitchFamily="18" charset="2"/>
              </a:rPr>
              <a:t>Then for chains of length </a:t>
            </a:r>
            <a:r>
              <a:rPr lang="en-US" i="1" dirty="0" smtClean="0">
                <a:latin typeface="Times New Roman" pitchFamily="18" charset="0"/>
                <a:cs typeface="Arial" charset="0"/>
                <a:sym typeface="Symbol" pitchFamily="18" charset="2"/>
              </a:rPr>
              <a:t>l</a:t>
            </a:r>
            <a:r>
              <a:rPr lang="en-US" dirty="0" smtClean="0">
                <a:cs typeface="Arial" charset="0"/>
                <a:sym typeface="Symbol" pitchFamily="18" charset="2"/>
              </a:rPr>
              <a:t>=2,3, … and so on</a:t>
            </a:r>
          </a:p>
          <a:p>
            <a:pPr marL="990600" lvl="1" indent="-533400" eaLnBrk="1" hangingPunct="1">
              <a:buClr>
                <a:schemeClr val="tx1"/>
              </a:buClr>
            </a:pPr>
            <a:r>
              <a:rPr lang="en-US" dirty="0" smtClean="0">
                <a:cs typeface="Arial" charset="0"/>
                <a:sym typeface="Symbol" pitchFamily="18" charset="2"/>
              </a:rPr>
              <a:t>Computes the optimal cost bottom-up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Matrix-chain Multiplication 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dirty="0" smtClean="0"/>
              <a:t>Suppose we have a sequence or chain 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, …, A</a:t>
            </a:r>
            <a:r>
              <a:rPr lang="en-US" i="1" baseline="-25000" dirty="0" smtClean="0"/>
              <a:t>n</a:t>
            </a:r>
            <a:r>
              <a:rPr lang="en-US" dirty="0" smtClean="0"/>
              <a:t> of </a:t>
            </a:r>
            <a:r>
              <a:rPr lang="en-US" i="1" dirty="0" smtClean="0"/>
              <a:t>n</a:t>
            </a:r>
            <a:r>
              <a:rPr lang="en-US" dirty="0" smtClean="0"/>
              <a:t> matrices to be multiplied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dirty="0" smtClean="0"/>
              <a:t>That is, we want to compute the product A</a:t>
            </a:r>
            <a:r>
              <a:rPr lang="en-US" baseline="-25000" dirty="0" smtClean="0"/>
              <a:t>1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…A</a:t>
            </a:r>
            <a:r>
              <a:rPr lang="en-US" i="1" baseline="-25000" dirty="0" smtClean="0"/>
              <a:t>n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dirty="0" smtClean="0"/>
          </a:p>
          <a:p>
            <a:pPr marL="609600" indent="-609600" eaLnBrk="1" hangingPunct="1">
              <a:lnSpc>
                <a:spcPct val="90000"/>
              </a:lnSpc>
            </a:pPr>
            <a:endParaRPr lang="en-US" dirty="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dirty="0" smtClean="0"/>
              <a:t>There are many possible ways (</a:t>
            </a:r>
            <a:r>
              <a:rPr lang="en-US" dirty="0" err="1" smtClean="0"/>
              <a:t>parenthesizations</a:t>
            </a:r>
            <a:r>
              <a:rPr lang="en-US" dirty="0" smtClean="0"/>
              <a:t>) to compute the product</a:t>
            </a:r>
            <a:endParaRPr lang="en-US" i="1" dirty="0" smtClean="0">
              <a:solidFill>
                <a:srgbClr val="0099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573016"/>
            <a:ext cx="4619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smtClean="0"/>
              <a:t>Algorithm to Compute Optimal Cost</a:t>
            </a:r>
            <a:endParaRPr lang="en-US" sz="180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b="1" smtClean="0">
                <a:latin typeface="Times New Roman" pitchFamily="18" charset="0"/>
                <a:cs typeface="Arial" charset="0"/>
                <a:sym typeface="Symbol" pitchFamily="18" charset="2"/>
              </a:rPr>
              <a:t>Input</a:t>
            </a:r>
            <a:r>
              <a:rPr lang="en-US" sz="2000" smtClean="0">
                <a:latin typeface="Times New Roman" pitchFamily="18" charset="0"/>
                <a:cs typeface="Arial" charset="0"/>
                <a:sym typeface="Symbol" pitchFamily="18" charset="2"/>
              </a:rPr>
              <a:t>: Array </a:t>
            </a:r>
            <a:r>
              <a:rPr lang="en-US" sz="2000" i="1" smtClean="0">
                <a:latin typeface="Times New Roman" pitchFamily="18" charset="0"/>
                <a:cs typeface="Arial" charset="0"/>
                <a:sym typeface="Symbol" pitchFamily="18" charset="2"/>
              </a:rPr>
              <a:t>p</a:t>
            </a:r>
            <a:r>
              <a:rPr lang="en-US" sz="2000" smtClean="0">
                <a:latin typeface="Times New Roman" pitchFamily="18" charset="0"/>
                <a:cs typeface="Arial" charset="0"/>
                <a:sym typeface="Symbol" pitchFamily="18" charset="2"/>
              </a:rPr>
              <a:t>[0…</a:t>
            </a:r>
            <a:r>
              <a:rPr lang="en-US" sz="2000" i="1" smtClean="0">
                <a:latin typeface="Times New Roman" pitchFamily="18" charset="0"/>
                <a:cs typeface="Arial" charset="0"/>
                <a:sym typeface="Symbol" pitchFamily="18" charset="2"/>
              </a:rPr>
              <a:t>n</a:t>
            </a:r>
            <a:r>
              <a:rPr lang="en-US" sz="2000" smtClean="0">
                <a:latin typeface="Times New Roman" pitchFamily="18" charset="0"/>
                <a:cs typeface="Arial" charset="0"/>
                <a:sym typeface="Symbol" pitchFamily="18" charset="2"/>
              </a:rPr>
              <a:t>] containing matrix dimensions and </a:t>
            </a:r>
            <a:r>
              <a:rPr lang="en-US" sz="2000" i="1" smtClean="0">
                <a:latin typeface="Times New Roman" pitchFamily="18" charset="0"/>
                <a:cs typeface="Arial" charset="0"/>
                <a:sym typeface="Symbol" pitchFamily="18" charset="2"/>
              </a:rPr>
              <a:t>n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b="1" smtClean="0">
                <a:latin typeface="Times New Roman" pitchFamily="18" charset="0"/>
                <a:cs typeface="Arial" charset="0"/>
                <a:sym typeface="Symbol" pitchFamily="18" charset="2"/>
              </a:rPr>
              <a:t>Result</a:t>
            </a:r>
            <a:r>
              <a:rPr lang="en-US" sz="2000" smtClean="0">
                <a:latin typeface="Times New Roman" pitchFamily="18" charset="0"/>
                <a:cs typeface="Arial" charset="0"/>
                <a:sym typeface="Symbol" pitchFamily="18" charset="2"/>
              </a:rPr>
              <a:t>: Minimum-cost table </a:t>
            </a:r>
            <a:r>
              <a:rPr lang="en-US" sz="2000" i="1" smtClean="0">
                <a:latin typeface="Times New Roman" pitchFamily="18" charset="0"/>
                <a:cs typeface="Arial" charset="0"/>
                <a:sym typeface="Symbol" pitchFamily="18" charset="2"/>
              </a:rPr>
              <a:t>m</a:t>
            </a:r>
            <a:r>
              <a:rPr lang="en-US" sz="2000" smtClean="0">
                <a:latin typeface="Times New Roman" pitchFamily="18" charset="0"/>
                <a:cs typeface="Arial" charset="0"/>
                <a:sym typeface="Symbol" pitchFamily="18" charset="2"/>
              </a:rPr>
              <a:t> and split table </a:t>
            </a:r>
            <a:r>
              <a:rPr lang="en-US" sz="2000" i="1" smtClean="0">
                <a:latin typeface="Times New Roman" pitchFamily="18" charset="0"/>
                <a:cs typeface="Arial" charset="0"/>
                <a:sym typeface="Symbol" pitchFamily="18" charset="2"/>
              </a:rPr>
              <a:t>s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en-US" sz="2000" smtClean="0">
              <a:latin typeface="Times New Roman" pitchFamily="18" charset="0"/>
              <a:cs typeface="Arial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b="1" smtClean="0">
                <a:solidFill>
                  <a:srgbClr val="3333FF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MATRIX-CHAIN-ORDER</a:t>
            </a:r>
            <a:r>
              <a:rPr lang="en-US" sz="2000" smtClean="0">
                <a:latin typeface="Times New Roman" pitchFamily="18" charset="0"/>
                <a:cs typeface="Arial" charset="0"/>
                <a:sym typeface="Symbol" pitchFamily="18" charset="2"/>
              </a:rPr>
              <a:t>(</a:t>
            </a:r>
            <a:r>
              <a:rPr lang="en-US" sz="2000" i="1" smtClean="0">
                <a:latin typeface="Times New Roman" pitchFamily="18" charset="0"/>
                <a:cs typeface="Arial" charset="0"/>
                <a:sym typeface="Symbol" pitchFamily="18" charset="2"/>
              </a:rPr>
              <a:t>p</a:t>
            </a:r>
            <a:r>
              <a:rPr lang="en-US" sz="2000" smtClean="0">
                <a:latin typeface="Times New Roman" pitchFamily="18" charset="0"/>
                <a:cs typeface="Arial" charset="0"/>
                <a:sym typeface="Symbol" pitchFamily="18" charset="2"/>
              </a:rPr>
              <a:t>[ ], </a:t>
            </a:r>
            <a:r>
              <a:rPr lang="en-US" sz="2000" i="1" smtClean="0">
                <a:latin typeface="Times New Roman" pitchFamily="18" charset="0"/>
                <a:cs typeface="Arial" charset="0"/>
                <a:sym typeface="Symbol" pitchFamily="18" charset="2"/>
              </a:rPr>
              <a:t>n</a:t>
            </a:r>
            <a:r>
              <a:rPr lang="en-US" sz="2000" smtClean="0">
                <a:latin typeface="Times New Roman" pitchFamily="18" charset="0"/>
                <a:cs typeface="Arial" charset="0"/>
                <a:sym typeface="Symbol" pitchFamily="18" charset="2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400" smtClean="0">
                <a:latin typeface="Times New Roman" pitchFamily="18" charset="0"/>
                <a:cs typeface="Arial" charset="0"/>
                <a:sym typeface="Symbol" pitchFamily="18" charset="2"/>
              </a:rPr>
              <a:t>	</a:t>
            </a:r>
            <a:r>
              <a:rPr lang="en-US" sz="2000" b="1" smtClean="0">
                <a:latin typeface="Times New Roman" pitchFamily="18" charset="0"/>
              </a:rPr>
              <a:t>for </a:t>
            </a:r>
            <a:r>
              <a:rPr lang="en-US" sz="2000" i="1" smtClean="0">
                <a:latin typeface="Times New Roman" pitchFamily="18" charset="0"/>
              </a:rPr>
              <a:t>i 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← 1 </a:t>
            </a:r>
            <a:r>
              <a:rPr lang="en-US" sz="2000" b="1" smtClean="0">
                <a:solidFill>
                  <a:schemeClr val="tx2"/>
                </a:solidFill>
                <a:latin typeface="Times New Roman" pitchFamily="18" charset="0"/>
              </a:rPr>
              <a:t>to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n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		m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i, i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]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← 0 </a:t>
            </a:r>
            <a:endParaRPr lang="en-US" sz="2000" i="1" smtClean="0">
              <a:solidFill>
                <a:schemeClr val="tx2"/>
              </a:solidFill>
              <a:latin typeface="Times New Roman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Times New Roman" pitchFamily="18" charset="0"/>
              </a:rPr>
              <a:t>	</a:t>
            </a:r>
            <a:r>
              <a:rPr lang="en-US" sz="2000" b="1" smtClean="0">
                <a:latin typeface="Times New Roman" pitchFamily="18" charset="0"/>
              </a:rPr>
              <a:t>for </a:t>
            </a:r>
            <a:r>
              <a:rPr lang="en-US" sz="2000" i="1" smtClean="0">
                <a:latin typeface="Times New Roman" pitchFamily="18" charset="0"/>
              </a:rPr>
              <a:t>l 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← 2 </a:t>
            </a:r>
            <a:r>
              <a:rPr lang="en-US" sz="2000" b="1" smtClean="0">
                <a:solidFill>
                  <a:schemeClr val="tx2"/>
                </a:solidFill>
                <a:latin typeface="Times New Roman" pitchFamily="18" charset="0"/>
              </a:rPr>
              <a:t>to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n</a:t>
            </a:r>
            <a:endParaRPr lang="en-US" sz="2000" smtClean="0">
              <a:latin typeface="Times New Roman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Times New Roman" pitchFamily="18" charset="0"/>
              </a:rPr>
              <a:t>		</a:t>
            </a:r>
            <a:r>
              <a:rPr lang="en-US" sz="2000" b="1" smtClean="0">
                <a:latin typeface="Times New Roman" pitchFamily="18" charset="0"/>
              </a:rPr>
              <a:t>for </a:t>
            </a:r>
            <a:r>
              <a:rPr lang="en-US" sz="2000" i="1" smtClean="0">
                <a:latin typeface="Times New Roman" pitchFamily="18" charset="0"/>
              </a:rPr>
              <a:t>i 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← 1 </a:t>
            </a:r>
            <a:r>
              <a:rPr lang="en-US" sz="2000" b="1" smtClean="0">
                <a:solidFill>
                  <a:schemeClr val="tx2"/>
                </a:solidFill>
                <a:latin typeface="Times New Roman" pitchFamily="18" charset="0"/>
              </a:rPr>
              <a:t>to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n-l+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			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j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i="1" smtClean="0">
                <a:latin typeface="Times New Roman" pitchFamily="18" charset="0"/>
              </a:rPr>
              <a:t> 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← 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+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-1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			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m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i, j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]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← </a:t>
            </a:r>
            <a:r>
              <a:rPr lang="en-US" sz="2000" b="1" smtClean="0">
                <a:sym typeface="Symbol" pitchFamily="18" charset="2"/>
              </a:rPr>
              <a:t></a:t>
            </a:r>
            <a:endParaRPr lang="en-US" sz="2000" smtClean="0">
              <a:solidFill>
                <a:schemeClr val="tx2"/>
              </a:solidFill>
              <a:latin typeface="Times New Roman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			</a:t>
            </a:r>
            <a:r>
              <a:rPr lang="en-US" sz="2000" b="1" smtClean="0">
                <a:latin typeface="Times New Roman" pitchFamily="18" charset="0"/>
              </a:rPr>
              <a:t>for </a:t>
            </a:r>
            <a:r>
              <a:rPr lang="en-US" sz="2000" i="1" smtClean="0">
                <a:latin typeface="Times New Roman" pitchFamily="18" charset="0"/>
              </a:rPr>
              <a:t>k 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← 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b="1" smtClean="0">
                <a:solidFill>
                  <a:schemeClr val="tx2"/>
                </a:solidFill>
                <a:latin typeface="Times New Roman" pitchFamily="18" charset="0"/>
              </a:rPr>
              <a:t>to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j-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				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q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 ← 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m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i, k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]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 + m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k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+1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, j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]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 + p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-1] 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k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] 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j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]</a:t>
            </a:r>
            <a:endParaRPr lang="en-US" sz="2000" baseline="-25000" smtClean="0">
              <a:solidFill>
                <a:schemeClr val="tx2"/>
              </a:solidFill>
              <a:latin typeface="Times New Roman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				</a:t>
            </a:r>
            <a:r>
              <a:rPr lang="en-US" sz="2000" b="1" smtClean="0">
                <a:solidFill>
                  <a:schemeClr val="tx2"/>
                </a:solidFill>
                <a:latin typeface="Times New Roman" pitchFamily="18" charset="0"/>
              </a:rPr>
              <a:t>if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  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q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 &lt; 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m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i, j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]</a:t>
            </a:r>
            <a:endParaRPr lang="en-US" sz="2000" i="1" smtClean="0">
              <a:solidFill>
                <a:schemeClr val="tx2"/>
              </a:solidFill>
              <a:latin typeface="Times New Roman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					m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i, j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]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← 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q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					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s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i, j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]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← 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k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chemeClr val="tx2"/>
                </a:solidFill>
                <a:latin typeface="Times New Roman" pitchFamily="18" charset="0"/>
              </a:rPr>
              <a:t>return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m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 and </a:t>
            </a:r>
            <a:r>
              <a:rPr lang="en-US" sz="2000" i="1" smtClean="0">
                <a:solidFill>
                  <a:schemeClr val="tx2"/>
                </a:solidFill>
                <a:latin typeface="Times New Roman" pitchFamily="18" charset="0"/>
              </a:rPr>
              <a:t>s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5257800" y="2286000"/>
            <a:ext cx="3352800" cy="10144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Takes </a:t>
            </a:r>
            <a:r>
              <a:rPr lang="en-US" sz="2400" i="1"/>
              <a:t>O</a:t>
            </a:r>
            <a:r>
              <a:rPr lang="en-US" sz="2400"/>
              <a:t>(</a:t>
            </a:r>
            <a:r>
              <a:rPr lang="en-US" sz="2400" i="1"/>
              <a:t>n</a:t>
            </a:r>
            <a:r>
              <a:rPr lang="en-US" sz="2400" baseline="30000"/>
              <a:t>3</a:t>
            </a:r>
            <a:r>
              <a:rPr lang="en-US" sz="2400"/>
              <a:t>) time</a:t>
            </a:r>
          </a:p>
          <a:p>
            <a:pPr>
              <a:spcBef>
                <a:spcPct val="50000"/>
              </a:spcBef>
            </a:pPr>
            <a:r>
              <a:rPr lang="en-US" sz="2400"/>
              <a:t>Requires </a:t>
            </a:r>
            <a:r>
              <a:rPr lang="en-US" sz="2400" i="1"/>
              <a:t>O</a:t>
            </a:r>
            <a:r>
              <a:rPr lang="en-US" sz="2400"/>
              <a:t>(</a:t>
            </a:r>
            <a:r>
              <a:rPr lang="en-US" sz="2400" i="1"/>
              <a:t>n</a:t>
            </a:r>
            <a:r>
              <a:rPr lang="en-US" sz="2400" baseline="30000"/>
              <a:t>2</a:t>
            </a:r>
            <a:r>
              <a:rPr lang="en-US" sz="2400"/>
              <a:t>)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Constructing Optimal Solution</a:t>
            </a:r>
            <a:endParaRPr lang="en-US" sz="200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marL="609600" indent="-609600" eaLnBrk="1" hangingPunct="1">
              <a:buClr>
                <a:schemeClr val="tx1"/>
              </a:buClr>
            </a:pPr>
            <a:r>
              <a:rPr lang="en-US" dirty="0" smtClean="0">
                <a:cs typeface="Arial" charset="0"/>
                <a:sym typeface="Symbol" pitchFamily="18" charset="2"/>
              </a:rPr>
              <a:t>Our algorithm computes the minimum-cost table </a:t>
            </a:r>
            <a:r>
              <a:rPr lang="en-US" i="1" dirty="0" smtClean="0">
                <a:cs typeface="Arial" charset="0"/>
                <a:sym typeface="Symbol" pitchFamily="18" charset="2"/>
              </a:rPr>
              <a:t>m</a:t>
            </a:r>
            <a:r>
              <a:rPr lang="en-US" dirty="0" smtClean="0">
                <a:cs typeface="Arial" charset="0"/>
                <a:sym typeface="Symbol" pitchFamily="18" charset="2"/>
              </a:rPr>
              <a:t> and the split table </a:t>
            </a:r>
            <a:r>
              <a:rPr lang="en-US" i="1" dirty="0" smtClean="0">
                <a:cs typeface="Arial" charset="0"/>
                <a:sym typeface="Symbol" pitchFamily="18" charset="2"/>
              </a:rPr>
              <a:t>s</a:t>
            </a:r>
            <a:endParaRPr lang="en-US" dirty="0" smtClean="0">
              <a:cs typeface="Arial" charset="0"/>
              <a:sym typeface="Symbol" pitchFamily="18" charset="2"/>
            </a:endParaRPr>
          </a:p>
          <a:p>
            <a:pPr marL="609600" indent="-609600" eaLnBrk="1" hangingPunct="1">
              <a:buClr>
                <a:schemeClr val="tx1"/>
              </a:buClr>
            </a:pPr>
            <a:r>
              <a:rPr lang="en-US" dirty="0" smtClean="0">
                <a:cs typeface="Arial" charset="0"/>
                <a:sym typeface="Symbol" pitchFamily="18" charset="2"/>
              </a:rPr>
              <a:t>The optimal solution can be constructed from the split table </a:t>
            </a:r>
            <a:r>
              <a:rPr lang="en-US" i="1" dirty="0" smtClean="0">
                <a:cs typeface="Arial" charset="0"/>
                <a:sym typeface="Symbol" pitchFamily="18" charset="2"/>
              </a:rPr>
              <a:t>s</a:t>
            </a:r>
          </a:p>
          <a:p>
            <a:pPr marL="990600" lvl="1" indent="-533400" eaLnBrk="1" hangingPunct="1">
              <a:buClr>
                <a:schemeClr val="tx1"/>
              </a:buClr>
            </a:pPr>
            <a:r>
              <a:rPr lang="en-US" dirty="0" smtClean="0">
                <a:cs typeface="Arial" charset="0"/>
                <a:sym typeface="Symbol" pitchFamily="18" charset="2"/>
              </a:rPr>
              <a:t>Each entry </a:t>
            </a:r>
            <a:r>
              <a:rPr lang="en-US" i="1" dirty="0" smtClean="0">
                <a:cs typeface="Arial" charset="0"/>
                <a:sym typeface="Symbol" pitchFamily="18" charset="2"/>
              </a:rPr>
              <a:t>s</a:t>
            </a:r>
            <a:r>
              <a:rPr lang="en-US" dirty="0" smtClean="0">
                <a:cs typeface="Arial" charset="0"/>
                <a:sym typeface="Symbol" pitchFamily="18" charset="2"/>
              </a:rPr>
              <a:t>[</a:t>
            </a:r>
            <a:r>
              <a:rPr lang="en-US" i="1" dirty="0" err="1" smtClean="0">
                <a:cs typeface="Arial" charset="0"/>
                <a:sym typeface="Symbol" pitchFamily="18" charset="2"/>
              </a:rPr>
              <a:t>i</a:t>
            </a:r>
            <a:r>
              <a:rPr lang="en-US" dirty="0" smtClean="0">
                <a:cs typeface="Arial" charset="0"/>
                <a:sym typeface="Symbol" pitchFamily="18" charset="2"/>
              </a:rPr>
              <a:t>, </a:t>
            </a:r>
            <a:r>
              <a:rPr lang="en-US" i="1" dirty="0" smtClean="0">
                <a:cs typeface="Arial" charset="0"/>
                <a:sym typeface="Symbol" pitchFamily="18" charset="2"/>
              </a:rPr>
              <a:t>j</a:t>
            </a:r>
            <a:r>
              <a:rPr lang="en-US" dirty="0" smtClean="0">
                <a:cs typeface="Arial" charset="0"/>
                <a:sym typeface="Symbol" pitchFamily="18" charset="2"/>
              </a:rPr>
              <a:t> ]=</a:t>
            </a:r>
            <a:r>
              <a:rPr lang="en-US" i="1" dirty="0" smtClean="0">
                <a:cs typeface="Arial" charset="0"/>
                <a:sym typeface="Symbol" pitchFamily="18" charset="2"/>
              </a:rPr>
              <a:t>k</a:t>
            </a:r>
            <a:r>
              <a:rPr lang="en-US" dirty="0" smtClean="0">
                <a:cs typeface="Arial" charset="0"/>
                <a:sym typeface="Symbol" pitchFamily="18" charset="2"/>
              </a:rPr>
              <a:t> shows where to split the product </a:t>
            </a:r>
            <a:r>
              <a:rPr lang="en-US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 A</a:t>
            </a:r>
            <a:r>
              <a:rPr lang="en-US" i="1" baseline="-25000" dirty="0" smtClean="0"/>
              <a:t>i</a:t>
            </a:r>
            <a:r>
              <a:rPr lang="en-US" baseline="-25000" dirty="0" smtClean="0"/>
              <a:t>+1</a:t>
            </a:r>
            <a:r>
              <a:rPr lang="en-US" dirty="0" smtClean="0"/>
              <a:t> … A</a:t>
            </a:r>
            <a:r>
              <a:rPr lang="en-US" i="1" baseline="-25000" dirty="0" smtClean="0"/>
              <a:t>j</a:t>
            </a:r>
            <a:r>
              <a:rPr lang="en-US" dirty="0" smtClean="0"/>
              <a:t> </a:t>
            </a:r>
            <a:r>
              <a:rPr lang="en-US" dirty="0" smtClean="0">
                <a:cs typeface="Arial" charset="0"/>
                <a:sym typeface="Symbol" pitchFamily="18" charset="2"/>
              </a:rPr>
              <a:t>for the minimum cost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259440" y="4223880"/>
              <a:ext cx="92016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0080" y="4214520"/>
                <a:ext cx="938880" cy="27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335" y="116632"/>
            <a:ext cx="8229600" cy="1143000"/>
          </a:xfrm>
        </p:spPr>
        <p:txBody>
          <a:bodyPr/>
          <a:lstStyle/>
          <a:p>
            <a:r>
              <a:rPr lang="en-IN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528" y="1484784"/>
            <a:ext cx="84969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are given the sequence </a:t>
            </a: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 </a:t>
            </a:r>
            <a:r>
              <a:rPr lang="en-US" dirty="0" smtClean="0"/>
              <a:t>, A</a:t>
            </a:r>
            <a:r>
              <a:rPr lang="en-US" baseline="-25000" dirty="0" smtClean="0"/>
              <a:t>3</a:t>
            </a:r>
            <a:r>
              <a:rPr lang="en-US" dirty="0" smtClean="0"/>
              <a:t>, A</a:t>
            </a:r>
            <a:r>
              <a:rPr lang="en-US" baseline="-25000" dirty="0" smtClean="0"/>
              <a:t>4, </a:t>
            </a:r>
            <a:r>
              <a:rPr lang="en-US" dirty="0" smtClean="0"/>
              <a:t>A</a:t>
            </a:r>
            <a:r>
              <a:rPr lang="en-US" baseline="-25000" dirty="0" smtClean="0"/>
              <a:t>5  </a:t>
            </a:r>
            <a:r>
              <a:rPr lang="en-US" dirty="0" smtClean="0"/>
              <a:t>The </a:t>
            </a:r>
            <a:r>
              <a:rPr lang="en-US" dirty="0"/>
              <a:t>matrices have size 4 x 10, 10 x 3, 3 x 12, 12 x 20, 20 x </a:t>
            </a:r>
            <a:r>
              <a:rPr lang="en-US" dirty="0" smtClean="0"/>
              <a:t>7</a:t>
            </a:r>
          </a:p>
          <a:p>
            <a:r>
              <a:rPr lang="en-US" dirty="0"/>
              <a:t> We need to compute M [</a:t>
            </a:r>
            <a:r>
              <a:rPr lang="en-US" dirty="0" err="1"/>
              <a:t>i,j</a:t>
            </a:r>
            <a:r>
              <a:rPr lang="en-US" dirty="0"/>
              <a:t>], </a:t>
            </a:r>
            <a:r>
              <a:rPr lang="en-US" dirty="0" smtClean="0"/>
              <a:t>   0 </a:t>
            </a:r>
            <a:r>
              <a:rPr lang="en-US" dirty="0"/>
              <a:t>≤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smtClean="0"/>
              <a:t>     j</a:t>
            </a:r>
            <a:r>
              <a:rPr lang="en-US" dirty="0"/>
              <a:t>≤ 5. We know M [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] = 0 for all </a:t>
            </a:r>
            <a:r>
              <a:rPr lang="en-US" dirty="0" err="1"/>
              <a:t>i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852936"/>
            <a:ext cx="496252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9552" y="332657"/>
            <a:ext cx="4038600" cy="5325194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Calculation of Product of 2 matrices: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1. m (1,2) = m1 x m2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= 4 x 10 x 10 x 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= 4 x 10 x 3 = 120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2. m (2, 3) = m2 x m3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= 10 x 3 x 3 x 12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= 10 x 3 x 12 = 360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3. m (3, 4) = m3 x m4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= 3 x 12 x 12 x 20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= 3 x 12 x 20 = 720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4. m (4,5) = m4 x m5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= 12 x 20 x 20 x 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= 12 x 20 x 7 = 1680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88640"/>
            <a:ext cx="403860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371779"/>
              </p:ext>
            </p:extLst>
          </p:nvPr>
        </p:nvGraphicFramePr>
        <p:xfrm>
          <a:off x="5292080" y="4149080"/>
          <a:ext cx="2880320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576064"/>
                <a:gridCol w="576064"/>
                <a:gridCol w="576064"/>
                <a:gridCol w="576064"/>
              </a:tblGrid>
              <a:tr h="43204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577335"/>
              </p:ext>
            </p:extLst>
          </p:nvPr>
        </p:nvGraphicFramePr>
        <p:xfrm>
          <a:off x="5868144" y="4581128"/>
          <a:ext cx="2304256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576064"/>
                <a:gridCol w="576064"/>
                <a:gridCol w="576064"/>
              </a:tblGrid>
              <a:tr h="43204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109347"/>
              </p:ext>
            </p:extLst>
          </p:nvPr>
        </p:nvGraphicFramePr>
        <p:xfrm>
          <a:off x="6444208" y="5013176"/>
          <a:ext cx="1728192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576064"/>
                <a:gridCol w="576064"/>
              </a:tblGrid>
              <a:tr h="43204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904420"/>
              </p:ext>
            </p:extLst>
          </p:nvPr>
        </p:nvGraphicFramePr>
        <p:xfrm>
          <a:off x="7020272" y="5445224"/>
          <a:ext cx="1152128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576064"/>
              </a:tblGrid>
              <a:tr h="43204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886418"/>
              </p:ext>
            </p:extLst>
          </p:nvPr>
        </p:nvGraphicFramePr>
        <p:xfrm>
          <a:off x="7596336" y="5877272"/>
          <a:ext cx="576064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</a:tblGrid>
              <a:tr h="43204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72766" y="4040540"/>
            <a:ext cx="432048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673945"/>
              </p:ext>
            </p:extLst>
          </p:nvPr>
        </p:nvGraphicFramePr>
        <p:xfrm>
          <a:off x="5342184" y="3826532"/>
          <a:ext cx="2880320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576064"/>
                <a:gridCol w="576064"/>
                <a:gridCol w="576064"/>
                <a:gridCol w="576064"/>
              </a:tblGrid>
              <a:tr h="43204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326969"/>
              </p:ext>
            </p:extLst>
          </p:nvPr>
        </p:nvGraphicFramePr>
        <p:xfrm>
          <a:off x="8138935" y="4155117"/>
          <a:ext cx="527720" cy="21542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/>
              </a:tblGrid>
              <a:tr h="43749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917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917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91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917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657850"/>
            <a:ext cx="64389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260648"/>
            <a:ext cx="4038600" cy="633670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Now product of </a:t>
            </a:r>
            <a:r>
              <a:rPr lang="en-US" b="1" dirty="0" smtClean="0"/>
              <a:t>3 matrices:</a:t>
            </a:r>
          </a:p>
          <a:p>
            <a:pPr>
              <a:buNone/>
            </a:pPr>
            <a:r>
              <a:rPr lang="en-US" dirty="0"/>
              <a:t>M [1, 3] = M1 </a:t>
            </a:r>
            <a:r>
              <a:rPr lang="en-US" dirty="0" smtClean="0"/>
              <a:t>M2 M3</a:t>
            </a:r>
          </a:p>
          <a:p>
            <a:pPr>
              <a:buNone/>
            </a:pPr>
            <a:r>
              <a:rPr lang="en-US" dirty="0" smtClean="0"/>
              <a:t>There </a:t>
            </a:r>
            <a:r>
              <a:rPr lang="en-US" dirty="0"/>
              <a:t>are two cases by which we can solve </a:t>
            </a:r>
            <a:r>
              <a:rPr lang="en-US" dirty="0" smtClean="0"/>
              <a:t>this multiplication: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( M1 x M2) </a:t>
            </a:r>
            <a:r>
              <a:rPr lang="en-US" dirty="0" smtClean="0"/>
              <a:t>x </a:t>
            </a:r>
            <a:r>
              <a:rPr lang="en-US" dirty="0"/>
              <a:t>M3, 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M1</a:t>
            </a:r>
            <a:r>
              <a:rPr lang="en-US" dirty="0"/>
              <a:t>x</a:t>
            </a:r>
            <a:r>
              <a:rPr lang="en-US" dirty="0" smtClean="0"/>
              <a:t> </a:t>
            </a:r>
            <a:r>
              <a:rPr lang="en-US" dirty="0"/>
              <a:t>(M2x M3)</a:t>
            </a:r>
          </a:p>
          <a:p>
            <a:r>
              <a:rPr lang="en-US" dirty="0"/>
              <a:t>After solving both cases we choose the case in which minimum output is there</a:t>
            </a:r>
            <a:r>
              <a:rPr lang="en-US" dirty="0" smtClean="0"/>
              <a:t>.</a:t>
            </a:r>
          </a:p>
          <a:p>
            <a:r>
              <a:rPr lang="en-US" b="1" dirty="0"/>
              <a:t>M [1, 3] =264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60648"/>
            <a:ext cx="4316288" cy="64087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 [2, 4] = M2 M3 </a:t>
            </a:r>
            <a:r>
              <a:rPr lang="en-US" dirty="0" smtClean="0"/>
              <a:t>M4</a:t>
            </a:r>
          </a:p>
          <a:p>
            <a:r>
              <a:rPr lang="en-US" dirty="0" smtClean="0"/>
              <a:t>There </a:t>
            </a:r>
            <a:r>
              <a:rPr lang="en-US" dirty="0"/>
              <a:t>are two cases by which we can solve this multiplication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(M2x </a:t>
            </a:r>
            <a:r>
              <a:rPr lang="en-US" dirty="0" smtClean="0"/>
              <a:t>M3)xM4</a:t>
            </a:r>
            <a:r>
              <a:rPr lang="en-US" dirty="0"/>
              <a:t>, </a:t>
            </a:r>
            <a:r>
              <a:rPr lang="en-US" dirty="0" smtClean="0"/>
              <a:t> M2x (M3 </a:t>
            </a:r>
            <a:r>
              <a:rPr lang="en-US" dirty="0"/>
              <a:t>x M4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After solving both cases we choose the case in which minimum output is there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/>
              <a:t>M [2, 4] = 1320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990006"/>
            <a:ext cx="6438900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260648"/>
            <a:ext cx="8435280" cy="6408712"/>
          </a:xfrm>
        </p:spPr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60648"/>
            <a:ext cx="684076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916832"/>
            <a:ext cx="662473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404664"/>
            <a:ext cx="8291264" cy="5721499"/>
          </a:xfrm>
        </p:spPr>
        <p:txBody>
          <a:bodyPr>
            <a:normAutofit/>
          </a:bodyPr>
          <a:lstStyle/>
          <a:p>
            <a:r>
              <a:rPr lang="en-US" dirty="0"/>
              <a:t>M [3, 5] = M3 M4 M5There are two cases by which we can solve this multiplication: ( M3 x M4) </a:t>
            </a:r>
            <a:r>
              <a:rPr lang="en-US" dirty="0" smtClean="0"/>
              <a:t>x </a:t>
            </a:r>
            <a:r>
              <a:rPr lang="en-US" dirty="0"/>
              <a:t>M5, </a:t>
            </a:r>
            <a:r>
              <a:rPr lang="en-US" dirty="0" smtClean="0"/>
              <a:t>M3x </a:t>
            </a:r>
            <a:r>
              <a:rPr lang="en-US" dirty="0"/>
              <a:t>( M4xM5)</a:t>
            </a:r>
          </a:p>
          <a:p>
            <a:r>
              <a:rPr lang="en-US" dirty="0"/>
              <a:t>After solving both cases we choose the case in which minimum output is there</a:t>
            </a:r>
            <a:r>
              <a:rPr lang="en-US" dirty="0" smtClean="0"/>
              <a:t>.</a:t>
            </a:r>
          </a:p>
          <a:p>
            <a:endParaRPr lang="en-IN" dirty="0"/>
          </a:p>
          <a:p>
            <a:endParaRPr lang="en-IN" dirty="0" smtClean="0"/>
          </a:p>
          <a:p>
            <a:endParaRPr lang="en-US" dirty="0" smtClean="0"/>
          </a:p>
          <a:p>
            <a:r>
              <a:rPr lang="en-US" dirty="0" smtClean="0"/>
              <a:t>M </a:t>
            </a:r>
            <a:r>
              <a:rPr lang="en-US" dirty="0"/>
              <a:t>[3, 5] = 1140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924944"/>
            <a:ext cx="727280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0647"/>
            <a:ext cx="6192687" cy="3744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007054"/>
              </p:ext>
            </p:extLst>
          </p:nvPr>
        </p:nvGraphicFramePr>
        <p:xfrm>
          <a:off x="5292080" y="4149080"/>
          <a:ext cx="2880320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576064"/>
                <a:gridCol w="576064"/>
                <a:gridCol w="576064"/>
                <a:gridCol w="576064"/>
              </a:tblGrid>
              <a:tr h="43204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996682"/>
              </p:ext>
            </p:extLst>
          </p:nvPr>
        </p:nvGraphicFramePr>
        <p:xfrm>
          <a:off x="5868144" y="4581128"/>
          <a:ext cx="2304256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576064"/>
                <a:gridCol w="576064"/>
                <a:gridCol w="576064"/>
              </a:tblGrid>
              <a:tr h="43204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52158"/>
              </p:ext>
            </p:extLst>
          </p:nvPr>
        </p:nvGraphicFramePr>
        <p:xfrm>
          <a:off x="6444208" y="5013176"/>
          <a:ext cx="1728192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576064"/>
                <a:gridCol w="576064"/>
              </a:tblGrid>
              <a:tr h="43204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621049"/>
              </p:ext>
            </p:extLst>
          </p:nvPr>
        </p:nvGraphicFramePr>
        <p:xfrm>
          <a:off x="7020272" y="5445224"/>
          <a:ext cx="1152128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576064"/>
              </a:tblGrid>
              <a:tr h="43204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159745"/>
              </p:ext>
            </p:extLst>
          </p:nvPr>
        </p:nvGraphicFramePr>
        <p:xfrm>
          <a:off x="7596336" y="5877272"/>
          <a:ext cx="576064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</a:tblGrid>
              <a:tr h="43204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72766" y="4040540"/>
            <a:ext cx="432048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058548"/>
              </p:ext>
            </p:extLst>
          </p:nvPr>
        </p:nvGraphicFramePr>
        <p:xfrm>
          <a:off x="5342184" y="3826532"/>
          <a:ext cx="2880320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576064"/>
                <a:gridCol w="576064"/>
                <a:gridCol w="576064"/>
                <a:gridCol w="576064"/>
              </a:tblGrid>
              <a:tr h="43204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326969"/>
              </p:ext>
            </p:extLst>
          </p:nvPr>
        </p:nvGraphicFramePr>
        <p:xfrm>
          <a:off x="8138935" y="4155117"/>
          <a:ext cx="527720" cy="21542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/>
              </a:tblGrid>
              <a:tr h="43749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917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917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91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917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714920" y="4187880"/>
              <a:ext cx="366480" cy="455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05560" y="4178520"/>
                <a:ext cx="385200" cy="474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type="body" sz="half" idx="1"/>
          </p:nvPr>
        </p:nvSpPr>
        <p:spPr>
          <a:xfrm>
            <a:off x="457200" y="260350"/>
            <a:ext cx="8362950" cy="6264275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Now Product of 4 matrices: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 [1, 4] = M1 M2 M3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M4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three cases by which we can solve this multiplication: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 M1 x M2 x M3) M4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M1 x(M2 x M3 x M4)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(M1 xM2) x ( M3 x M4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After solving these cases we choose the case in which minimum output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/>
              <a:t>M [1, 4] =1080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005064"/>
            <a:ext cx="691276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300" y="5373216"/>
            <a:ext cx="6438900" cy="1025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332656"/>
            <a:ext cx="8435280" cy="5793507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 [2, 5] = M2 M3 M4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M5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three cases by which we can solve this multiplication: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(M2 x M3 x M4)x M5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M2 x( M3 x M4 x M5)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(M2 x M3)x ( M4 x M5)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After solving these cases we choose the case in which minimum output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/>
              <a:t>M [2, 5] = 1350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284984"/>
            <a:ext cx="763284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661248"/>
            <a:ext cx="6438900" cy="1025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Matrix-chain Multiplication   </a:t>
            </a:r>
            <a:r>
              <a:rPr lang="en-US" sz="2000" smtClean="0"/>
              <a:t>…contd</a:t>
            </a:r>
            <a:r>
              <a:rPr lang="en-US" smtClean="0"/>
              <a:t>  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609600" indent="-609600" eaLnBrk="1" hangingPunct="1"/>
            <a:r>
              <a:rPr lang="en-US" smtClean="0"/>
              <a:t>Example: consider the chain A</a:t>
            </a:r>
            <a:r>
              <a:rPr lang="en-US" baseline="-25000" smtClean="0"/>
              <a:t>1</a:t>
            </a:r>
            <a:r>
              <a:rPr lang="en-US" smtClean="0"/>
              <a:t>, A</a:t>
            </a:r>
            <a:r>
              <a:rPr lang="en-US" baseline="-25000" smtClean="0"/>
              <a:t>2</a:t>
            </a:r>
            <a:r>
              <a:rPr lang="en-US" smtClean="0"/>
              <a:t>, A</a:t>
            </a:r>
            <a:r>
              <a:rPr lang="en-US" baseline="-25000" smtClean="0"/>
              <a:t>3</a:t>
            </a:r>
            <a:r>
              <a:rPr lang="en-US" smtClean="0"/>
              <a:t>, A</a:t>
            </a:r>
            <a:r>
              <a:rPr lang="en-US" baseline="-25000" smtClean="0"/>
              <a:t>4</a:t>
            </a:r>
            <a:r>
              <a:rPr lang="en-US" smtClean="0"/>
              <a:t> of 4 matrices</a:t>
            </a:r>
          </a:p>
          <a:p>
            <a:pPr marL="990600" lvl="1" indent="-533400" eaLnBrk="1" hangingPunct="1"/>
            <a:r>
              <a:rPr lang="en-US" smtClean="0"/>
              <a:t>Let us compute the product A</a:t>
            </a:r>
            <a:r>
              <a:rPr lang="en-US" baseline="-25000" smtClean="0"/>
              <a:t>1</a:t>
            </a:r>
            <a:r>
              <a:rPr lang="en-US" smtClean="0"/>
              <a:t>A</a:t>
            </a:r>
            <a:r>
              <a:rPr lang="en-US" baseline="-25000" smtClean="0"/>
              <a:t>2</a:t>
            </a:r>
            <a:r>
              <a:rPr lang="en-US" smtClean="0"/>
              <a:t>A</a:t>
            </a:r>
            <a:r>
              <a:rPr lang="en-US" baseline="-25000" smtClean="0"/>
              <a:t>3</a:t>
            </a:r>
            <a:r>
              <a:rPr lang="en-US" smtClean="0"/>
              <a:t>A</a:t>
            </a:r>
            <a:r>
              <a:rPr lang="en-US" baseline="-25000" smtClean="0"/>
              <a:t>4</a:t>
            </a:r>
            <a:endParaRPr lang="en-US" smtClean="0"/>
          </a:p>
          <a:p>
            <a:pPr marL="609600" indent="-609600" eaLnBrk="1" hangingPunct="1"/>
            <a:r>
              <a:rPr lang="en-US" smtClean="0"/>
              <a:t>There are 5 possible ways: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mtClean="0">
                <a:solidFill>
                  <a:srgbClr val="CC6600"/>
                </a:solidFill>
              </a:rPr>
              <a:t>(A</a:t>
            </a:r>
            <a:r>
              <a:rPr lang="en-US" baseline="-25000" smtClean="0">
                <a:solidFill>
                  <a:srgbClr val="CC6600"/>
                </a:solidFill>
              </a:rPr>
              <a:t>1</a:t>
            </a:r>
            <a:r>
              <a:rPr lang="en-US" smtClean="0">
                <a:solidFill>
                  <a:srgbClr val="CC6600"/>
                </a:solidFill>
              </a:rPr>
              <a:t>(A</a:t>
            </a:r>
            <a:r>
              <a:rPr lang="en-US" baseline="-25000" smtClean="0">
                <a:solidFill>
                  <a:srgbClr val="CC6600"/>
                </a:solidFill>
              </a:rPr>
              <a:t>2</a:t>
            </a:r>
            <a:r>
              <a:rPr lang="en-US" smtClean="0">
                <a:solidFill>
                  <a:srgbClr val="CC6600"/>
                </a:solidFill>
              </a:rPr>
              <a:t>(A</a:t>
            </a:r>
            <a:r>
              <a:rPr lang="en-US" baseline="-25000" smtClean="0">
                <a:solidFill>
                  <a:srgbClr val="CC6600"/>
                </a:solidFill>
              </a:rPr>
              <a:t>3</a:t>
            </a:r>
            <a:r>
              <a:rPr lang="en-US" smtClean="0">
                <a:solidFill>
                  <a:srgbClr val="CC6600"/>
                </a:solidFill>
              </a:rPr>
              <a:t>A</a:t>
            </a:r>
            <a:r>
              <a:rPr lang="en-US" baseline="-25000" smtClean="0">
                <a:solidFill>
                  <a:srgbClr val="CC6600"/>
                </a:solidFill>
              </a:rPr>
              <a:t>4</a:t>
            </a:r>
            <a:r>
              <a:rPr lang="en-US" smtClean="0">
                <a:solidFill>
                  <a:srgbClr val="CC6600"/>
                </a:solidFill>
              </a:rPr>
              <a:t>)))</a:t>
            </a:r>
            <a:endParaRPr lang="en-US" baseline="-25000" smtClean="0">
              <a:solidFill>
                <a:srgbClr val="CC6600"/>
              </a:solidFill>
            </a:endParaRPr>
          </a:p>
          <a:p>
            <a:pPr marL="990600" lvl="1" indent="-533400" eaLnBrk="1" hangingPunct="1">
              <a:buFontTx/>
              <a:buAutoNum type="arabicPeriod"/>
            </a:pPr>
            <a:r>
              <a:rPr lang="en-US" smtClean="0">
                <a:solidFill>
                  <a:srgbClr val="009900"/>
                </a:solidFill>
              </a:rPr>
              <a:t>(A</a:t>
            </a:r>
            <a:r>
              <a:rPr lang="en-US" baseline="-25000" smtClean="0">
                <a:solidFill>
                  <a:srgbClr val="009900"/>
                </a:solidFill>
              </a:rPr>
              <a:t>1</a:t>
            </a:r>
            <a:r>
              <a:rPr lang="en-US" smtClean="0">
                <a:solidFill>
                  <a:srgbClr val="009900"/>
                </a:solidFill>
              </a:rPr>
              <a:t>((A</a:t>
            </a:r>
            <a:r>
              <a:rPr lang="en-US" baseline="-25000" smtClean="0">
                <a:solidFill>
                  <a:srgbClr val="009900"/>
                </a:solidFill>
              </a:rPr>
              <a:t>2</a:t>
            </a:r>
            <a:r>
              <a:rPr lang="en-US" smtClean="0">
                <a:solidFill>
                  <a:srgbClr val="009900"/>
                </a:solidFill>
              </a:rPr>
              <a:t>A</a:t>
            </a:r>
            <a:r>
              <a:rPr lang="en-US" baseline="-25000" smtClean="0">
                <a:solidFill>
                  <a:srgbClr val="009900"/>
                </a:solidFill>
              </a:rPr>
              <a:t>3</a:t>
            </a:r>
            <a:r>
              <a:rPr lang="en-US" smtClean="0">
                <a:solidFill>
                  <a:srgbClr val="009900"/>
                </a:solidFill>
              </a:rPr>
              <a:t>)A</a:t>
            </a:r>
            <a:r>
              <a:rPr lang="en-US" baseline="-25000" smtClean="0">
                <a:solidFill>
                  <a:srgbClr val="009900"/>
                </a:solidFill>
              </a:rPr>
              <a:t>4</a:t>
            </a:r>
            <a:r>
              <a:rPr lang="en-US" smtClean="0">
                <a:solidFill>
                  <a:srgbClr val="009900"/>
                </a:solidFill>
              </a:rPr>
              <a:t>))</a:t>
            </a:r>
            <a:endParaRPr lang="en-US" baseline="-25000" smtClean="0">
              <a:solidFill>
                <a:srgbClr val="009900"/>
              </a:solidFill>
            </a:endParaRPr>
          </a:p>
          <a:p>
            <a:pPr marL="990600" lvl="1" indent="-533400" eaLnBrk="1" hangingPunct="1">
              <a:buFontTx/>
              <a:buAutoNum type="arabicPeriod"/>
            </a:pPr>
            <a:r>
              <a:rPr lang="en-US" smtClean="0">
                <a:solidFill>
                  <a:srgbClr val="FF0000"/>
                </a:solidFill>
              </a:rPr>
              <a:t>((A</a:t>
            </a:r>
            <a:r>
              <a:rPr lang="en-US" baseline="-25000" smtClean="0">
                <a:solidFill>
                  <a:srgbClr val="FF0000"/>
                </a:solidFill>
              </a:rPr>
              <a:t>1</a:t>
            </a:r>
            <a:r>
              <a:rPr lang="en-US" smtClean="0">
                <a:solidFill>
                  <a:srgbClr val="FF0000"/>
                </a:solidFill>
              </a:rPr>
              <a:t>A</a:t>
            </a:r>
            <a:r>
              <a:rPr lang="en-US" baseline="-25000" smtClean="0">
                <a:solidFill>
                  <a:srgbClr val="FF0000"/>
                </a:solidFill>
              </a:rPr>
              <a:t>2</a:t>
            </a:r>
            <a:r>
              <a:rPr lang="en-US" smtClean="0">
                <a:solidFill>
                  <a:srgbClr val="FF0000"/>
                </a:solidFill>
              </a:rPr>
              <a:t>)(A</a:t>
            </a:r>
            <a:r>
              <a:rPr lang="en-US" baseline="-25000" smtClean="0">
                <a:solidFill>
                  <a:srgbClr val="FF0000"/>
                </a:solidFill>
              </a:rPr>
              <a:t>3</a:t>
            </a:r>
            <a:r>
              <a:rPr lang="en-US" smtClean="0">
                <a:solidFill>
                  <a:srgbClr val="FF0000"/>
                </a:solidFill>
              </a:rPr>
              <a:t>A</a:t>
            </a:r>
            <a:r>
              <a:rPr lang="en-US" baseline="-25000" smtClean="0">
                <a:solidFill>
                  <a:srgbClr val="FF0000"/>
                </a:solidFill>
              </a:rPr>
              <a:t>4</a:t>
            </a:r>
            <a:r>
              <a:rPr lang="en-US" smtClean="0">
                <a:solidFill>
                  <a:srgbClr val="FF0000"/>
                </a:solidFill>
              </a:rPr>
              <a:t>))</a:t>
            </a:r>
            <a:endParaRPr lang="en-US" baseline="-25000" smtClean="0">
              <a:solidFill>
                <a:srgbClr val="FF0000"/>
              </a:solidFill>
            </a:endParaRPr>
          </a:p>
          <a:p>
            <a:pPr marL="990600" lvl="1" indent="-533400" eaLnBrk="1" hangingPunct="1">
              <a:buFontTx/>
              <a:buAutoNum type="arabicPeriod"/>
            </a:pPr>
            <a:r>
              <a:rPr lang="en-US" smtClean="0">
                <a:solidFill>
                  <a:srgbClr val="3333FF"/>
                </a:solidFill>
              </a:rPr>
              <a:t>((A</a:t>
            </a:r>
            <a:r>
              <a:rPr lang="en-US" baseline="-25000" smtClean="0">
                <a:solidFill>
                  <a:srgbClr val="3333FF"/>
                </a:solidFill>
              </a:rPr>
              <a:t>1</a:t>
            </a:r>
            <a:r>
              <a:rPr lang="en-US" smtClean="0">
                <a:solidFill>
                  <a:srgbClr val="3333FF"/>
                </a:solidFill>
              </a:rPr>
              <a:t>(A</a:t>
            </a:r>
            <a:r>
              <a:rPr lang="en-US" baseline="-25000" smtClean="0">
                <a:solidFill>
                  <a:srgbClr val="3333FF"/>
                </a:solidFill>
              </a:rPr>
              <a:t>2</a:t>
            </a:r>
            <a:r>
              <a:rPr lang="en-US" smtClean="0">
                <a:solidFill>
                  <a:srgbClr val="3333FF"/>
                </a:solidFill>
              </a:rPr>
              <a:t>A</a:t>
            </a:r>
            <a:r>
              <a:rPr lang="en-US" baseline="-25000" smtClean="0">
                <a:solidFill>
                  <a:srgbClr val="3333FF"/>
                </a:solidFill>
              </a:rPr>
              <a:t>3</a:t>
            </a:r>
            <a:r>
              <a:rPr lang="en-US" smtClean="0">
                <a:solidFill>
                  <a:srgbClr val="3333FF"/>
                </a:solidFill>
              </a:rPr>
              <a:t>))A</a:t>
            </a:r>
            <a:r>
              <a:rPr lang="en-US" baseline="-25000" smtClean="0">
                <a:solidFill>
                  <a:srgbClr val="3333FF"/>
                </a:solidFill>
              </a:rPr>
              <a:t>4</a:t>
            </a:r>
            <a:r>
              <a:rPr lang="en-US" smtClean="0">
                <a:solidFill>
                  <a:srgbClr val="3333FF"/>
                </a:solidFill>
              </a:rPr>
              <a:t>)</a:t>
            </a:r>
            <a:endParaRPr lang="en-US" baseline="-25000" smtClean="0">
              <a:solidFill>
                <a:srgbClr val="3333FF"/>
              </a:solidFill>
            </a:endParaRPr>
          </a:p>
          <a:p>
            <a:pPr marL="990600" lvl="1" indent="-533400" eaLnBrk="1" hangingPunct="1">
              <a:buFontTx/>
              <a:buAutoNum type="arabicPeriod"/>
            </a:pPr>
            <a:r>
              <a:rPr lang="en-US" smtClean="0">
                <a:solidFill>
                  <a:srgbClr val="D60093"/>
                </a:solidFill>
              </a:rPr>
              <a:t>(((A</a:t>
            </a:r>
            <a:r>
              <a:rPr lang="en-US" baseline="-25000" smtClean="0">
                <a:solidFill>
                  <a:srgbClr val="D60093"/>
                </a:solidFill>
              </a:rPr>
              <a:t>1</a:t>
            </a:r>
            <a:r>
              <a:rPr lang="en-US" smtClean="0">
                <a:solidFill>
                  <a:srgbClr val="D60093"/>
                </a:solidFill>
              </a:rPr>
              <a:t>A</a:t>
            </a:r>
            <a:r>
              <a:rPr lang="en-US" baseline="-25000" smtClean="0">
                <a:solidFill>
                  <a:srgbClr val="D60093"/>
                </a:solidFill>
              </a:rPr>
              <a:t>2</a:t>
            </a:r>
            <a:r>
              <a:rPr lang="en-US" smtClean="0">
                <a:solidFill>
                  <a:srgbClr val="D60093"/>
                </a:solidFill>
              </a:rPr>
              <a:t>)A</a:t>
            </a:r>
            <a:r>
              <a:rPr lang="en-US" baseline="-25000" smtClean="0">
                <a:solidFill>
                  <a:srgbClr val="D60093"/>
                </a:solidFill>
              </a:rPr>
              <a:t>3</a:t>
            </a:r>
            <a:r>
              <a:rPr lang="en-US" smtClean="0">
                <a:solidFill>
                  <a:srgbClr val="D60093"/>
                </a:solidFill>
              </a:rPr>
              <a:t>)A</a:t>
            </a:r>
            <a:r>
              <a:rPr lang="en-US" baseline="-25000" smtClean="0">
                <a:solidFill>
                  <a:srgbClr val="D60093"/>
                </a:solidFill>
              </a:rPr>
              <a:t>4</a:t>
            </a:r>
            <a:r>
              <a:rPr lang="en-US" smtClean="0">
                <a:solidFill>
                  <a:srgbClr val="D60093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5616624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952392"/>
              </p:ext>
            </p:extLst>
          </p:nvPr>
        </p:nvGraphicFramePr>
        <p:xfrm>
          <a:off x="5292080" y="4149080"/>
          <a:ext cx="2880320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576064"/>
                <a:gridCol w="576064"/>
                <a:gridCol w="576064"/>
                <a:gridCol w="576064"/>
              </a:tblGrid>
              <a:tr h="43204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280016"/>
              </p:ext>
            </p:extLst>
          </p:nvPr>
        </p:nvGraphicFramePr>
        <p:xfrm>
          <a:off x="5868144" y="4581128"/>
          <a:ext cx="2304256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576064"/>
                <a:gridCol w="576064"/>
                <a:gridCol w="576064"/>
              </a:tblGrid>
              <a:tr h="43204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261260"/>
              </p:ext>
            </p:extLst>
          </p:nvPr>
        </p:nvGraphicFramePr>
        <p:xfrm>
          <a:off x="6444208" y="5013176"/>
          <a:ext cx="1728192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576064"/>
                <a:gridCol w="576064"/>
              </a:tblGrid>
              <a:tr h="43204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495187"/>
              </p:ext>
            </p:extLst>
          </p:nvPr>
        </p:nvGraphicFramePr>
        <p:xfrm>
          <a:off x="7020272" y="5445224"/>
          <a:ext cx="1152128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576064"/>
              </a:tblGrid>
              <a:tr h="43204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261198"/>
              </p:ext>
            </p:extLst>
          </p:nvPr>
        </p:nvGraphicFramePr>
        <p:xfrm>
          <a:off x="7596336" y="5877272"/>
          <a:ext cx="576064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</a:tblGrid>
              <a:tr h="43204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72766" y="4040540"/>
            <a:ext cx="432048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832103"/>
              </p:ext>
            </p:extLst>
          </p:nvPr>
        </p:nvGraphicFramePr>
        <p:xfrm>
          <a:off x="5367236" y="3826532"/>
          <a:ext cx="2880320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576064"/>
                <a:gridCol w="576064"/>
                <a:gridCol w="576064"/>
                <a:gridCol w="576064"/>
              </a:tblGrid>
              <a:tr h="43204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731693"/>
              </p:ext>
            </p:extLst>
          </p:nvPr>
        </p:nvGraphicFramePr>
        <p:xfrm>
          <a:off x="8138935" y="4155117"/>
          <a:ext cx="527720" cy="21542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/>
              </a:tblGrid>
              <a:tr h="43749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917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917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91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917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type="body" sz="half" idx="1"/>
          </p:nvPr>
        </p:nvSpPr>
        <p:spPr>
          <a:xfrm>
            <a:off x="457200" y="404664"/>
            <a:ext cx="8363272" cy="6192688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Now Product of 5 matrices: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 [1, 5] = M1 M2 M3 M4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M5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five cases by which we can solve this multiplication: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(M1 x M2 xM3 x M4 )x M5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M1 x( M2 xM3 x M4 xM5)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(M1 x M2 xM3)x M4 xM5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M1 x M2x(M3 x M4 xM5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dirty="0"/>
              <a:t>After solving these cases we choose the case in which minimum output is </a:t>
            </a:r>
            <a:r>
              <a:rPr lang="en-US" sz="2400" dirty="0" smtClean="0"/>
              <a:t>there</a:t>
            </a:r>
          </a:p>
          <a:p>
            <a:pPr>
              <a:buNone/>
            </a:pPr>
            <a:endParaRPr lang="en-IN" sz="2400" dirty="0"/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/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US" sz="2400" dirty="0"/>
              <a:t>M [1, 5] = 1344</a:t>
            </a:r>
            <a:endParaRPr lang="en-IN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221088"/>
            <a:ext cx="763284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5661248"/>
            <a:ext cx="6438900" cy="1025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640"/>
            <a:ext cx="8363272" cy="593752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836712"/>
            <a:ext cx="417646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792425"/>
              </p:ext>
            </p:extLst>
          </p:nvPr>
        </p:nvGraphicFramePr>
        <p:xfrm>
          <a:off x="5292080" y="4149080"/>
          <a:ext cx="2880320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576064"/>
                <a:gridCol w="576064"/>
                <a:gridCol w="576064"/>
                <a:gridCol w="576064"/>
              </a:tblGrid>
              <a:tr h="43204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169859"/>
              </p:ext>
            </p:extLst>
          </p:nvPr>
        </p:nvGraphicFramePr>
        <p:xfrm>
          <a:off x="5868144" y="4581128"/>
          <a:ext cx="2304256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576064"/>
                <a:gridCol w="576064"/>
                <a:gridCol w="576064"/>
              </a:tblGrid>
              <a:tr h="43204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31255"/>
              </p:ext>
            </p:extLst>
          </p:nvPr>
        </p:nvGraphicFramePr>
        <p:xfrm>
          <a:off x="6444208" y="5013176"/>
          <a:ext cx="1728192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576064"/>
                <a:gridCol w="576064"/>
              </a:tblGrid>
              <a:tr h="43204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809239"/>
              </p:ext>
            </p:extLst>
          </p:nvPr>
        </p:nvGraphicFramePr>
        <p:xfrm>
          <a:off x="7020272" y="5445224"/>
          <a:ext cx="1152128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576064"/>
              </a:tblGrid>
              <a:tr h="43204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94776"/>
              </p:ext>
            </p:extLst>
          </p:nvPr>
        </p:nvGraphicFramePr>
        <p:xfrm>
          <a:off x="7596336" y="5877272"/>
          <a:ext cx="576064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</a:tblGrid>
              <a:tr h="43204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972766" y="4040540"/>
            <a:ext cx="432048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648959"/>
              </p:ext>
            </p:extLst>
          </p:nvPr>
        </p:nvGraphicFramePr>
        <p:xfrm>
          <a:off x="5367236" y="3817240"/>
          <a:ext cx="2880320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576064"/>
                <a:gridCol w="576064"/>
                <a:gridCol w="576064"/>
                <a:gridCol w="576064"/>
              </a:tblGrid>
              <a:tr h="43204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419978"/>
              </p:ext>
            </p:extLst>
          </p:nvPr>
        </p:nvGraphicFramePr>
        <p:xfrm>
          <a:off x="8138935" y="4145825"/>
          <a:ext cx="527720" cy="21542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/>
              </a:tblGrid>
              <a:tr h="43749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917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917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91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917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8310" y="342900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Result= (M1 x M2) x(M3 x M4 x M5)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868133"/>
              </p:ext>
            </p:extLst>
          </p:nvPr>
        </p:nvGraphicFramePr>
        <p:xfrm>
          <a:off x="755576" y="620688"/>
          <a:ext cx="2880320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576064"/>
                <a:gridCol w="576064"/>
                <a:gridCol w="576064"/>
                <a:gridCol w="576064"/>
              </a:tblGrid>
              <a:tr h="43204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855323"/>
              </p:ext>
            </p:extLst>
          </p:nvPr>
        </p:nvGraphicFramePr>
        <p:xfrm>
          <a:off x="1331640" y="1052736"/>
          <a:ext cx="2304256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576064"/>
                <a:gridCol w="576064"/>
                <a:gridCol w="576064"/>
              </a:tblGrid>
              <a:tr h="43204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230945"/>
              </p:ext>
            </p:extLst>
          </p:nvPr>
        </p:nvGraphicFramePr>
        <p:xfrm>
          <a:off x="1907704" y="1484784"/>
          <a:ext cx="1728192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576064"/>
                <a:gridCol w="576064"/>
              </a:tblGrid>
              <a:tr h="43204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004537"/>
              </p:ext>
            </p:extLst>
          </p:nvPr>
        </p:nvGraphicFramePr>
        <p:xfrm>
          <a:off x="2483768" y="1916832"/>
          <a:ext cx="1152128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576064"/>
              </a:tblGrid>
              <a:tr h="43204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434728"/>
              </p:ext>
            </p:extLst>
          </p:nvPr>
        </p:nvGraphicFramePr>
        <p:xfrm>
          <a:off x="3059832" y="2348880"/>
          <a:ext cx="576064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</a:tblGrid>
              <a:tr h="43204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36262" y="512148"/>
            <a:ext cx="432048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662494"/>
              </p:ext>
            </p:extLst>
          </p:nvPr>
        </p:nvGraphicFramePr>
        <p:xfrm>
          <a:off x="839145" y="298142"/>
          <a:ext cx="2880320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576064"/>
                <a:gridCol w="576064"/>
                <a:gridCol w="576064"/>
                <a:gridCol w="576064"/>
              </a:tblGrid>
              <a:tr h="43204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76816"/>
              </p:ext>
            </p:extLst>
          </p:nvPr>
        </p:nvGraphicFramePr>
        <p:xfrm>
          <a:off x="3635896" y="626727"/>
          <a:ext cx="527720" cy="21542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/>
              </a:tblGrid>
              <a:tr h="43749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917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917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91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917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55606" y="414908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Result= (M1 x M2) x((M3 x M4) x M5)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11-</a:t>
            </a:r>
            <a:fld id="{49FF5577-4A23-4AFE-9322-547CF9470375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  <a:endParaRPr lang="en-US" sz="2000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724400" cy="4525963"/>
          </a:xfrm>
        </p:spPr>
        <p:txBody>
          <a:bodyPr/>
          <a:lstStyle/>
          <a:p>
            <a:pPr marL="609600" indent="-609600" eaLnBrk="1" hangingPunct="1">
              <a:buClr>
                <a:schemeClr val="tx1"/>
              </a:buClr>
            </a:pPr>
            <a:r>
              <a:rPr lang="en-US" sz="2800" dirty="0" smtClean="0">
                <a:cs typeface="Arial" charset="0"/>
                <a:sym typeface="Symbol" pitchFamily="18" charset="2"/>
              </a:rPr>
              <a:t>Show how to multiply this matrix chain optimally</a:t>
            </a:r>
          </a:p>
          <a:p>
            <a:pPr marL="609600" indent="-609600" eaLnBrk="1" hangingPunct="1">
              <a:buClr>
                <a:schemeClr val="tx1"/>
              </a:buClr>
            </a:pPr>
            <a:endParaRPr lang="en-US" sz="2800" dirty="0" smtClean="0">
              <a:cs typeface="Arial" charset="0"/>
              <a:sym typeface="Symbol" pitchFamily="18" charset="2"/>
            </a:endParaRPr>
          </a:p>
          <a:p>
            <a:pPr marL="609600" indent="-609600" eaLnBrk="1" hangingPunct="1">
              <a:buClr>
                <a:schemeClr val="tx1"/>
              </a:buClr>
            </a:pPr>
            <a:r>
              <a:rPr lang="en-US" sz="2800" dirty="0" smtClean="0">
                <a:cs typeface="Arial" charset="0"/>
                <a:sym typeface="Symbol" pitchFamily="18" charset="2"/>
              </a:rPr>
              <a:t>Solution on the board</a:t>
            </a:r>
          </a:p>
          <a:p>
            <a:pPr marL="990600" lvl="1" indent="-533400" eaLnBrk="1" hangingPunct="1">
              <a:buClr>
                <a:schemeClr val="tx1"/>
              </a:buClr>
            </a:pPr>
            <a:r>
              <a:rPr lang="en-US" sz="2400" dirty="0" smtClean="0">
                <a:cs typeface="Arial" charset="0"/>
                <a:sym typeface="Symbol" pitchFamily="18" charset="2"/>
              </a:rPr>
              <a:t>Minimum cost 15,125</a:t>
            </a:r>
          </a:p>
          <a:p>
            <a:pPr marL="990600" lvl="1" indent="-533400" eaLnBrk="1" hangingPunct="1">
              <a:buClr>
                <a:schemeClr val="tx1"/>
              </a:buClr>
            </a:pPr>
            <a:r>
              <a:rPr lang="en-US" sz="2400" dirty="0" smtClean="0">
                <a:cs typeface="Arial" charset="0"/>
                <a:sym typeface="Symbol" pitchFamily="18" charset="2"/>
              </a:rPr>
              <a:t>Optimal parenthesization ((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>
                <a:cs typeface="Arial" charset="0"/>
                <a:sym typeface="Symbol" pitchFamily="18" charset="2"/>
              </a:rPr>
              <a:t>(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3</a:t>
            </a:r>
            <a:r>
              <a:rPr lang="en-US" sz="2400" dirty="0" smtClean="0">
                <a:cs typeface="Arial" charset="0"/>
                <a:sym typeface="Symbol" pitchFamily="18" charset="2"/>
              </a:rPr>
              <a:t>))((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4 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5</a:t>
            </a:r>
            <a:r>
              <a:rPr lang="en-US" sz="2400" dirty="0" smtClean="0">
                <a:cs typeface="Arial" charset="0"/>
                <a:sym typeface="Symbol" pitchFamily="18" charset="2"/>
              </a:rPr>
              <a:t>)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6</a:t>
            </a:r>
            <a:r>
              <a:rPr lang="en-US" sz="2400" dirty="0" smtClean="0">
                <a:cs typeface="Arial" charset="0"/>
                <a:sym typeface="Symbol" pitchFamily="18" charset="2"/>
              </a:rPr>
              <a:t>))</a:t>
            </a:r>
          </a:p>
        </p:txBody>
      </p:sp>
      <p:graphicFrame>
        <p:nvGraphicFramePr>
          <p:cNvPr id="223266" name="Group 34"/>
          <p:cNvGraphicFramePr>
            <a:graphicFrameLocks noGrp="1"/>
          </p:cNvGraphicFramePr>
          <p:nvPr>
            <p:ph sz="half" idx="2"/>
          </p:nvPr>
        </p:nvGraphicFramePr>
        <p:xfrm>
          <a:off x="5410200" y="1600200"/>
          <a:ext cx="3276600" cy="4525963"/>
        </p:xfrm>
        <a:graphic>
          <a:graphicData uri="http://schemas.openxmlformats.org/drawingml/2006/table">
            <a:tbl>
              <a:tblPr/>
              <a:tblGrid>
                <a:gridCol w="1257300"/>
                <a:gridCol w="2019300"/>
              </a:tblGrid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Matrix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Dimension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×35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×15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×5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×10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×20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×25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39" name="Line 35"/>
          <p:cNvSpPr>
            <a:spLocks noChangeShapeType="1"/>
          </p:cNvSpPr>
          <p:nvPr/>
        </p:nvSpPr>
        <p:spPr bwMode="auto">
          <a:xfrm>
            <a:off x="4114800" y="24384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9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8280920" cy="906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66245"/>
            <a:ext cx="8280920" cy="337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38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58" y="138470"/>
            <a:ext cx="7704856" cy="190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00" y="2132856"/>
            <a:ext cx="848677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978214" y="2045738"/>
            <a:ext cx="84225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8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630" y="164340"/>
            <a:ext cx="719791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1"/>
            <a:ext cx="327660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889558"/>
            <a:ext cx="344805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78" y="5372101"/>
            <a:ext cx="37814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51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21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Matrix-chain Multiplication   </a:t>
            </a:r>
            <a:r>
              <a:rPr lang="en-US" sz="2000" smtClean="0"/>
              <a:t>…contd</a:t>
            </a:r>
            <a:r>
              <a:rPr lang="en-US" smtClean="0"/>
              <a:t> 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609600" indent="-609600" eaLnBrk="1" hangingPunct="1"/>
            <a:r>
              <a:rPr lang="en-US" dirty="0" smtClean="0"/>
              <a:t>To compute the number of scalar multiplications necessary, we must know:</a:t>
            </a:r>
          </a:p>
          <a:p>
            <a:pPr marL="990600" lvl="1" indent="-533400" eaLnBrk="1" hangingPunct="1"/>
            <a:r>
              <a:rPr lang="en-US" dirty="0" smtClean="0">
                <a:solidFill>
                  <a:srgbClr val="CC6600"/>
                </a:solidFill>
              </a:rPr>
              <a:t>Algorithm to multiply two matrices</a:t>
            </a:r>
          </a:p>
          <a:p>
            <a:pPr marL="990600" lvl="1" indent="-533400" eaLnBrk="1" hangingPunct="1"/>
            <a:r>
              <a:rPr lang="en-US" dirty="0" smtClean="0">
                <a:solidFill>
                  <a:srgbClr val="CC6600"/>
                </a:solidFill>
              </a:rPr>
              <a:t>Matrix dimensions</a:t>
            </a:r>
          </a:p>
          <a:p>
            <a:pPr marL="609600" indent="-609600" eaLnBrk="1" hangingPunct="1"/>
            <a:endParaRPr lang="en-US" dirty="0" smtClean="0">
              <a:solidFill>
                <a:srgbClr val="CC6600"/>
              </a:solidFill>
            </a:endParaRPr>
          </a:p>
          <a:p>
            <a:pPr marL="609600" indent="-609600" eaLnBrk="1" hangingPunct="1"/>
            <a:r>
              <a:rPr lang="en-US" dirty="0" smtClean="0">
                <a:solidFill>
                  <a:srgbClr val="009900"/>
                </a:solidFill>
              </a:rPr>
              <a:t>Can you write the algorithm to multiply two matrices?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84238"/>
          </a:xfrm>
        </p:spPr>
        <p:txBody>
          <a:bodyPr/>
          <a:lstStyle/>
          <a:p>
            <a:pPr eaLnBrk="1" hangingPunct="1"/>
            <a:r>
              <a:rPr lang="en-US" smtClean="0"/>
              <a:t>Algorithm to Multiply 2 Matrices   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114800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</a:rPr>
              <a:t>Input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: M</a:t>
            </a:r>
            <a:r>
              <a:rPr lang="en-US" sz="2400" dirty="0" smtClean="0">
                <a:latin typeface="Times New Roman" pitchFamily="18" charset="0"/>
              </a:rPr>
              <a:t>atrices </a:t>
            </a:r>
            <a:r>
              <a:rPr lang="en-US" sz="2400" i="1" dirty="0" err="1" smtClean="0">
                <a:latin typeface="Times New Roman" pitchFamily="18" charset="0"/>
              </a:rPr>
              <a:t>A</a:t>
            </a:r>
            <a:r>
              <a:rPr lang="en-US" sz="2400" i="1" baseline="-25000" dirty="0" err="1" smtClean="0">
                <a:latin typeface="Times New Roman" pitchFamily="18" charset="0"/>
              </a:rPr>
              <a:t>p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400" i="1" baseline="-25000" dirty="0" err="1" smtClean="0">
                <a:latin typeface="Times New Roman" pitchFamily="18" charset="0"/>
              </a:rPr>
              <a:t>q</a:t>
            </a:r>
            <a:r>
              <a:rPr lang="en-US" sz="2400" dirty="0" smtClean="0">
                <a:latin typeface="Times New Roman" pitchFamily="18" charset="0"/>
              </a:rPr>
              <a:t> and </a:t>
            </a:r>
            <a:r>
              <a:rPr lang="en-US" sz="2400" i="1" dirty="0" err="1" smtClean="0">
                <a:latin typeface="Times New Roman" pitchFamily="18" charset="0"/>
              </a:rPr>
              <a:t>B</a:t>
            </a:r>
            <a:r>
              <a:rPr lang="en-US" sz="2400" i="1" baseline="-25000" dirty="0" err="1" smtClean="0">
                <a:latin typeface="Times New Roman" pitchFamily="18" charset="0"/>
              </a:rPr>
              <a:t>q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400" i="1" baseline="-25000" dirty="0" err="1" smtClean="0">
                <a:latin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</a:rPr>
              <a:t> (with dimensions </a:t>
            </a:r>
            <a:r>
              <a:rPr lang="en-US" sz="2400" i="1" dirty="0" err="1" smtClean="0">
                <a:latin typeface="Times New Roman" pitchFamily="18" charset="0"/>
              </a:rPr>
              <a:t>p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400" i="1" dirty="0" err="1" smtClean="0">
                <a:latin typeface="Times New Roman" pitchFamily="18" charset="0"/>
              </a:rPr>
              <a:t>q</a:t>
            </a:r>
            <a:r>
              <a:rPr lang="en-US" sz="2400" dirty="0" smtClean="0">
                <a:latin typeface="Times New Roman" pitchFamily="18" charset="0"/>
              </a:rPr>
              <a:t> and </a:t>
            </a:r>
            <a:r>
              <a:rPr lang="en-US" sz="2400" i="1" dirty="0" err="1" smtClean="0">
                <a:latin typeface="Times New Roman" pitchFamily="18" charset="0"/>
              </a:rPr>
              <a:t>q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400" i="1" dirty="0" err="1" smtClean="0">
                <a:latin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</a:rPr>
              <a:t>)</a:t>
            </a:r>
            <a:endParaRPr lang="en-US" sz="2400" dirty="0" smtClean="0">
              <a:solidFill>
                <a:srgbClr val="3333FF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</a:rPr>
              <a:t>Result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: Matrix </a:t>
            </a:r>
            <a:r>
              <a:rPr lang="en-US" sz="2400" i="1" dirty="0" err="1" smtClean="0">
                <a:solidFill>
                  <a:schemeClr val="tx2"/>
                </a:solidFill>
                <a:latin typeface="Times New Roman" pitchFamily="18" charset="0"/>
              </a:rPr>
              <a:t>C</a:t>
            </a:r>
            <a:r>
              <a:rPr lang="en-US" sz="2400" i="1" baseline="-25000" dirty="0" err="1" smtClean="0">
                <a:latin typeface="Times New Roman" pitchFamily="18" charset="0"/>
              </a:rPr>
              <a:t>p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400" i="1" baseline="-25000" dirty="0" err="1" smtClean="0">
                <a:latin typeface="Times New Roman" pitchFamily="18" charset="0"/>
              </a:rPr>
              <a:t>r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 resulting from the product </a:t>
            </a:r>
            <a:r>
              <a:rPr lang="en-US" sz="2400" i="1" dirty="0" smtClean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sz="2400" i="1" dirty="0" smtClean="0">
                <a:solidFill>
                  <a:schemeClr val="tx2"/>
                </a:solidFill>
                <a:latin typeface="Times New Roman" pitchFamily="18" charset="0"/>
              </a:rPr>
              <a:t>B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400" i="1" dirty="0" smtClean="0">
              <a:solidFill>
                <a:schemeClr val="tx2"/>
              </a:solidFill>
              <a:latin typeface="Times New Roman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2619CB"/>
                </a:solidFill>
                <a:latin typeface="Times New Roman" pitchFamily="18" charset="0"/>
              </a:rPr>
              <a:t>MATRIX-MULTIPLY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2400" i="1" dirty="0" err="1" smtClean="0">
                <a:latin typeface="Times New Roman" pitchFamily="18" charset="0"/>
              </a:rPr>
              <a:t>A</a:t>
            </a:r>
            <a:r>
              <a:rPr lang="en-US" sz="2400" i="1" baseline="-25000" dirty="0" err="1" smtClean="0">
                <a:latin typeface="Times New Roman" pitchFamily="18" charset="0"/>
              </a:rPr>
              <a:t>p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400" i="1" baseline="-25000" dirty="0" err="1" smtClean="0">
                <a:latin typeface="Times New Roman" pitchFamily="18" charset="0"/>
              </a:rPr>
              <a:t>q</a:t>
            </a:r>
            <a:r>
              <a:rPr lang="en-US" sz="2400" i="1" baseline="-25000" dirty="0" smtClean="0">
                <a:latin typeface="Times New Roman" pitchFamily="18" charset="0"/>
              </a:rPr>
              <a:t> </a:t>
            </a:r>
            <a:r>
              <a:rPr lang="en-US" sz="2400" i="1" dirty="0" smtClean="0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en-US" sz="2400" i="1" dirty="0" err="1" smtClean="0">
                <a:latin typeface="Times New Roman" pitchFamily="18" charset="0"/>
              </a:rPr>
              <a:t>B</a:t>
            </a:r>
            <a:r>
              <a:rPr lang="en-US" sz="2400" i="1" baseline="-25000" dirty="0" err="1" smtClean="0">
                <a:latin typeface="Times New Roman" pitchFamily="18" charset="0"/>
              </a:rPr>
              <a:t>q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400" i="1" baseline="-25000" dirty="0" err="1" smtClean="0">
                <a:latin typeface="Times New Roman" pitchFamily="18" charset="0"/>
              </a:rPr>
              <a:t>r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</a:rPr>
              <a:t>1.</a:t>
            </a:r>
            <a:r>
              <a:rPr lang="en-US" sz="2400" b="1" dirty="0" smtClean="0">
                <a:latin typeface="Times New Roman" pitchFamily="18" charset="0"/>
              </a:rPr>
              <a:t>	for </a:t>
            </a:r>
            <a:r>
              <a:rPr lang="en-US" sz="2400" i="1" dirty="0" err="1" smtClean="0">
                <a:latin typeface="Times New Roman" pitchFamily="18" charset="0"/>
              </a:rPr>
              <a:t>i</a:t>
            </a:r>
            <a:r>
              <a:rPr lang="en-US" sz="2400" i="1" dirty="0" smtClean="0">
                <a:latin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← 1 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</a:rPr>
              <a:t>to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dirty="0" smtClean="0">
                <a:solidFill>
                  <a:schemeClr val="tx2"/>
                </a:solidFill>
                <a:latin typeface="Times New Roman" pitchFamily="18" charset="0"/>
              </a:rPr>
              <a:t>p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</a:rPr>
              <a:t>2.			</a:t>
            </a:r>
            <a:r>
              <a:rPr lang="en-US" sz="2400" b="1" dirty="0" smtClean="0">
                <a:latin typeface="Times New Roman" pitchFamily="18" charset="0"/>
              </a:rPr>
              <a:t>for </a:t>
            </a:r>
            <a:r>
              <a:rPr lang="en-US" sz="2400" i="1" dirty="0" smtClean="0">
                <a:latin typeface="Times New Roman" pitchFamily="18" charset="0"/>
              </a:rPr>
              <a:t>j 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← 1 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</a:rPr>
              <a:t>to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dirty="0" smtClean="0">
                <a:solidFill>
                  <a:schemeClr val="tx2"/>
                </a:solidFill>
                <a:latin typeface="Times New Roman" pitchFamily="18" charset="0"/>
              </a:rPr>
              <a:t>r</a:t>
            </a:r>
            <a:endParaRPr lang="en-US" sz="2400" dirty="0" smtClean="0">
              <a:latin typeface="Times New Roman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</a:rPr>
              <a:t>3.				</a:t>
            </a:r>
            <a:r>
              <a:rPr lang="en-US" sz="2400" i="1" dirty="0" smtClean="0">
                <a:solidFill>
                  <a:schemeClr val="tx2"/>
                </a:solidFill>
                <a:latin typeface="Times New Roman" pitchFamily="18" charset="0"/>
              </a:rPr>
              <a:t>C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400" i="1" dirty="0" err="1" smtClean="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en-US" sz="2400" i="1" dirty="0" smtClean="0">
                <a:solidFill>
                  <a:schemeClr val="tx2"/>
                </a:solidFill>
                <a:latin typeface="Times New Roman" pitchFamily="18" charset="0"/>
              </a:rPr>
              <a:t>j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]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← 0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4.				</a:t>
            </a:r>
            <a:r>
              <a:rPr lang="en-US" sz="2400" b="1" dirty="0" smtClean="0">
                <a:latin typeface="Times New Roman" pitchFamily="18" charset="0"/>
              </a:rPr>
              <a:t>for </a:t>
            </a:r>
            <a:r>
              <a:rPr lang="en-US" sz="2400" i="1" dirty="0" smtClean="0">
                <a:latin typeface="Times New Roman" pitchFamily="18" charset="0"/>
              </a:rPr>
              <a:t>k 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← 1 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</a:rPr>
              <a:t>to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 dirty="0" smtClean="0">
                <a:solidFill>
                  <a:schemeClr val="tx2"/>
                </a:solidFill>
                <a:latin typeface="Times New Roman" pitchFamily="18" charset="0"/>
              </a:rPr>
              <a:t>q</a:t>
            </a:r>
            <a:endParaRPr lang="en-US" sz="2400" dirty="0" smtClean="0">
              <a:latin typeface="Times New Roman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5.					</a:t>
            </a:r>
            <a:r>
              <a:rPr lang="en-US" sz="2400" i="1" dirty="0" smtClean="0">
                <a:solidFill>
                  <a:schemeClr val="tx2"/>
                </a:solidFill>
                <a:latin typeface="Times New Roman" pitchFamily="18" charset="0"/>
              </a:rPr>
              <a:t>C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400" i="1" dirty="0" err="1" smtClean="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en-US" sz="2400" i="1" dirty="0" smtClean="0">
                <a:solidFill>
                  <a:schemeClr val="tx2"/>
                </a:solidFill>
                <a:latin typeface="Times New Roman" pitchFamily="18" charset="0"/>
              </a:rPr>
              <a:t>j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]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← </a:t>
            </a:r>
            <a:r>
              <a:rPr lang="en-US" sz="2400" i="1" dirty="0" smtClean="0">
                <a:solidFill>
                  <a:schemeClr val="tx2"/>
                </a:solidFill>
                <a:latin typeface="Times New Roman" pitchFamily="18" charset="0"/>
              </a:rPr>
              <a:t>C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400" i="1" dirty="0" err="1" smtClean="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en-US" sz="2400" i="1" dirty="0" smtClean="0">
                <a:solidFill>
                  <a:schemeClr val="tx2"/>
                </a:solidFill>
                <a:latin typeface="Times New Roman" pitchFamily="18" charset="0"/>
              </a:rPr>
              <a:t>j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]</a:t>
            </a:r>
            <a:r>
              <a:rPr lang="en-US" sz="2400" dirty="0" smtClean="0">
                <a:latin typeface="Times New Roman" pitchFamily="18" charset="0"/>
              </a:rPr>
              <a:t> + </a:t>
            </a:r>
            <a:r>
              <a:rPr lang="en-US" sz="2400" i="1" dirty="0" smtClean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400" i="1" dirty="0" err="1" smtClean="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en-US" sz="2400" i="1" dirty="0" smtClean="0">
                <a:solidFill>
                  <a:schemeClr val="tx2"/>
                </a:solidFill>
                <a:latin typeface="Times New Roman" pitchFamily="18" charset="0"/>
              </a:rPr>
              <a:t>k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]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lang="en-US" sz="2400" i="1" dirty="0" smtClean="0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en-US" sz="2400" i="1" dirty="0" smtClean="0">
                <a:solidFill>
                  <a:schemeClr val="tx2"/>
                </a:solidFill>
                <a:latin typeface="Times New Roman" pitchFamily="18" charset="0"/>
              </a:rPr>
              <a:t>k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en-US" sz="2400" i="1" dirty="0" smtClean="0">
                <a:solidFill>
                  <a:schemeClr val="tx2"/>
                </a:solidFill>
                <a:latin typeface="Times New Roman" pitchFamily="18" charset="0"/>
              </a:rPr>
              <a:t>j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]</a:t>
            </a:r>
            <a:r>
              <a:rPr lang="en-US" sz="2400" dirty="0" smtClean="0">
                <a:latin typeface="Times New Roman" pitchFamily="18" charset="0"/>
              </a:rPr>
              <a:t> </a:t>
            </a:r>
            <a:endParaRPr lang="en-US" sz="2400" dirty="0" smtClean="0">
              <a:solidFill>
                <a:schemeClr val="tx2"/>
              </a:solidFill>
              <a:latin typeface="Times New Roman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</a:rPr>
              <a:t>6.	</a:t>
            </a:r>
            <a:r>
              <a:rPr lang="en-US" sz="2400" b="1" dirty="0" smtClean="0">
                <a:latin typeface="Times New Roman" pitchFamily="18" charset="0"/>
              </a:rPr>
              <a:t>return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</a:rPr>
              <a:t>C</a:t>
            </a:r>
            <a:endParaRPr lang="en-US" sz="2400" dirty="0" smtClean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381000" y="5486400"/>
            <a:ext cx="8305800" cy="6826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400">
                <a:solidFill>
                  <a:srgbClr val="FF0000"/>
                </a:solidFill>
              </a:rPr>
              <a:t>Scalar multiplication in line 5 dominates time to compute </a:t>
            </a:r>
            <a:r>
              <a:rPr lang="en-US" sz="2400" i="1">
                <a:solidFill>
                  <a:srgbClr val="FF0000"/>
                </a:solidFill>
              </a:rPr>
              <a:t>C</a:t>
            </a:r>
            <a:r>
              <a:rPr lang="en-US" sz="2400">
                <a:solidFill>
                  <a:srgbClr val="FF0000"/>
                </a:solidFill>
              </a:rPr>
              <a:t>Number of scalar multiplications = </a:t>
            </a:r>
            <a:r>
              <a:rPr lang="en-US" sz="2400" i="1">
                <a:solidFill>
                  <a:srgbClr val="FF0000"/>
                </a:solidFill>
              </a:rPr>
              <a:t>pqr</a:t>
            </a:r>
            <a:r>
              <a:rPr lang="en-US" sz="240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Matrix-chain Multiplication   </a:t>
            </a:r>
            <a:r>
              <a:rPr lang="en-US" sz="2000" smtClean="0"/>
              <a:t>…contd</a:t>
            </a:r>
            <a:r>
              <a:rPr lang="en-US" smtClean="0"/>
              <a:t>  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609600" indent="-609600" eaLnBrk="1" hangingPunct="1"/>
            <a:r>
              <a:rPr lang="en-US" dirty="0" smtClean="0"/>
              <a:t>Example: Consider three matrices A</a:t>
            </a:r>
            <a:r>
              <a:rPr lang="en-US" baseline="-25000" dirty="0" smtClean="0"/>
              <a:t>10</a:t>
            </a:r>
            <a:r>
              <a:rPr lang="en-US" baseline="-25000" dirty="0" smtClean="0">
                <a:sym typeface="Symbol" pitchFamily="18" charset="2"/>
              </a:rPr>
              <a:t></a:t>
            </a:r>
            <a:r>
              <a:rPr lang="en-US" baseline="-25000" dirty="0" smtClean="0"/>
              <a:t>100</a:t>
            </a:r>
            <a:r>
              <a:rPr lang="en-US" dirty="0" smtClean="0"/>
              <a:t>, B</a:t>
            </a:r>
            <a:r>
              <a:rPr lang="en-US" baseline="-25000" dirty="0" smtClean="0"/>
              <a:t>100</a:t>
            </a:r>
            <a:r>
              <a:rPr lang="en-US" baseline="-25000" dirty="0" smtClean="0">
                <a:sym typeface="Symbol" pitchFamily="18" charset="2"/>
              </a:rPr>
              <a:t></a:t>
            </a:r>
            <a:r>
              <a:rPr lang="en-US" baseline="-25000" dirty="0" smtClean="0"/>
              <a:t>5</a:t>
            </a:r>
            <a:r>
              <a:rPr lang="en-US" dirty="0" smtClean="0"/>
              <a:t>, and C</a:t>
            </a:r>
            <a:r>
              <a:rPr lang="en-US" baseline="-25000" dirty="0" smtClean="0"/>
              <a:t>5</a:t>
            </a:r>
            <a:r>
              <a:rPr lang="en-US" baseline="-25000" dirty="0" smtClean="0">
                <a:sym typeface="Symbol" pitchFamily="18" charset="2"/>
              </a:rPr>
              <a:t></a:t>
            </a:r>
            <a:r>
              <a:rPr lang="en-US" baseline="-25000" dirty="0" smtClean="0"/>
              <a:t>50</a:t>
            </a:r>
          </a:p>
          <a:p>
            <a:pPr marL="609600" indent="-609600" eaLnBrk="1" hangingPunct="1"/>
            <a:r>
              <a:rPr lang="en-US" dirty="0" smtClean="0"/>
              <a:t>There are 2 ways to parenthesize </a:t>
            </a:r>
          </a:p>
          <a:p>
            <a:pPr marL="990600" lvl="1" indent="-533400" eaLnBrk="1" hangingPunct="1"/>
            <a:r>
              <a:rPr lang="en-US" dirty="0" smtClean="0">
                <a:solidFill>
                  <a:srgbClr val="3333FF"/>
                </a:solidFill>
              </a:rPr>
              <a:t>((AB)C) = D</a:t>
            </a:r>
            <a:r>
              <a:rPr lang="en-US" baseline="-25000" dirty="0" smtClean="0">
                <a:solidFill>
                  <a:srgbClr val="3333FF"/>
                </a:solidFill>
              </a:rPr>
              <a:t>10</a:t>
            </a:r>
            <a:r>
              <a:rPr lang="en-US" baseline="-25000" dirty="0" smtClean="0">
                <a:solidFill>
                  <a:srgbClr val="3333FF"/>
                </a:solidFill>
                <a:sym typeface="Symbol" pitchFamily="18" charset="2"/>
              </a:rPr>
              <a:t></a:t>
            </a:r>
            <a:r>
              <a:rPr lang="en-US" baseline="-25000" dirty="0" smtClean="0">
                <a:solidFill>
                  <a:srgbClr val="3333FF"/>
                </a:solidFill>
              </a:rPr>
              <a:t>5</a:t>
            </a:r>
            <a:r>
              <a:rPr lang="en-US" dirty="0" smtClean="0">
                <a:solidFill>
                  <a:srgbClr val="3333FF"/>
                </a:solidFill>
              </a:rPr>
              <a:t> </a:t>
            </a:r>
            <a:r>
              <a:rPr lang="en-US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dirty="0" smtClean="0">
                <a:solidFill>
                  <a:srgbClr val="3333FF"/>
                </a:solidFill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3333FF"/>
                </a:solidFill>
              </a:rPr>
              <a:t>C</a:t>
            </a:r>
            <a:r>
              <a:rPr lang="en-US" baseline="-25000" dirty="0" smtClean="0">
                <a:solidFill>
                  <a:srgbClr val="3333FF"/>
                </a:solidFill>
              </a:rPr>
              <a:t>5</a:t>
            </a:r>
            <a:r>
              <a:rPr lang="en-US" baseline="-25000" dirty="0" smtClean="0">
                <a:solidFill>
                  <a:srgbClr val="3333FF"/>
                </a:solidFill>
                <a:sym typeface="Symbol" pitchFamily="18" charset="2"/>
              </a:rPr>
              <a:t></a:t>
            </a:r>
            <a:r>
              <a:rPr lang="en-US" baseline="-25000" dirty="0" smtClean="0">
                <a:solidFill>
                  <a:srgbClr val="3333FF"/>
                </a:solidFill>
              </a:rPr>
              <a:t>50</a:t>
            </a:r>
            <a:endParaRPr lang="en-US" dirty="0" smtClean="0">
              <a:solidFill>
                <a:srgbClr val="3333FF"/>
              </a:solidFill>
            </a:endParaRPr>
          </a:p>
          <a:p>
            <a:pPr marL="1371600" lvl="2" indent="-457200" eaLnBrk="1" hangingPunct="1"/>
            <a:r>
              <a:rPr lang="en-US" dirty="0" smtClean="0">
                <a:solidFill>
                  <a:srgbClr val="CC6600"/>
                </a:solidFill>
              </a:rPr>
              <a:t>AB </a:t>
            </a:r>
            <a:r>
              <a:rPr lang="en-US" dirty="0" smtClean="0">
                <a:solidFill>
                  <a:srgbClr val="CC6600"/>
                </a:solidFill>
                <a:sym typeface="Symbol" pitchFamily="18" charset="2"/>
              </a:rPr>
              <a:t></a:t>
            </a:r>
            <a:r>
              <a:rPr lang="en-US" dirty="0" smtClean="0">
                <a:solidFill>
                  <a:srgbClr val="CC6600"/>
                </a:solidFill>
              </a:rPr>
              <a:t> 10</a:t>
            </a:r>
            <a:r>
              <a:rPr lang="en-US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dirty="0" smtClean="0">
                <a:solidFill>
                  <a:srgbClr val="CC6600"/>
                </a:solidFill>
                <a:cs typeface="Times New Roman" pitchFamily="18" charset="0"/>
              </a:rPr>
              <a:t>100</a:t>
            </a:r>
            <a:r>
              <a:rPr lang="en-US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dirty="0" smtClean="0">
                <a:solidFill>
                  <a:srgbClr val="CC6600"/>
                </a:solidFill>
                <a:cs typeface="Times New Roman" pitchFamily="18" charset="0"/>
              </a:rPr>
              <a:t>5=5,000 scalar multiplications</a:t>
            </a:r>
          </a:p>
          <a:p>
            <a:pPr marL="1371600" lvl="2" indent="-457200" eaLnBrk="1" hangingPunct="1"/>
            <a:r>
              <a:rPr lang="en-US" dirty="0" smtClean="0">
                <a:solidFill>
                  <a:srgbClr val="CC6600"/>
                </a:solidFill>
              </a:rPr>
              <a:t>DC </a:t>
            </a:r>
            <a:r>
              <a:rPr lang="en-US" dirty="0" smtClean="0">
                <a:solidFill>
                  <a:srgbClr val="CC6600"/>
                </a:solidFill>
                <a:sym typeface="Symbol" pitchFamily="18" charset="2"/>
              </a:rPr>
              <a:t></a:t>
            </a:r>
            <a:r>
              <a:rPr lang="en-US" dirty="0" smtClean="0">
                <a:solidFill>
                  <a:srgbClr val="CC6600"/>
                </a:solidFill>
              </a:rPr>
              <a:t> 10</a:t>
            </a:r>
            <a:r>
              <a:rPr lang="en-US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dirty="0" smtClean="0">
                <a:solidFill>
                  <a:srgbClr val="CC6600"/>
                </a:solidFill>
                <a:cs typeface="Times New Roman" pitchFamily="18" charset="0"/>
              </a:rPr>
              <a:t>5</a:t>
            </a:r>
            <a:r>
              <a:rPr lang="en-US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dirty="0" smtClean="0">
                <a:solidFill>
                  <a:srgbClr val="CC6600"/>
                </a:solidFill>
                <a:cs typeface="Times New Roman" pitchFamily="18" charset="0"/>
              </a:rPr>
              <a:t>50 =2,500 scalar multiplications</a:t>
            </a:r>
          </a:p>
          <a:p>
            <a:pPr marL="990600" lvl="1" indent="-533400" eaLnBrk="1" hangingPunct="1"/>
            <a:r>
              <a:rPr lang="en-US" dirty="0" smtClean="0">
                <a:solidFill>
                  <a:srgbClr val="009900"/>
                </a:solidFill>
              </a:rPr>
              <a:t>(A</a:t>
            </a:r>
            <a:r>
              <a:rPr lang="en-US" dirty="0" smtClean="0">
                <a:solidFill>
                  <a:srgbClr val="009900"/>
                </a:solidFill>
                <a:sym typeface="Symbol" pitchFamily="18" charset="2"/>
              </a:rPr>
              <a:t>(</a:t>
            </a:r>
            <a:r>
              <a:rPr lang="en-US" dirty="0" smtClean="0">
                <a:solidFill>
                  <a:srgbClr val="009900"/>
                </a:solidFill>
              </a:rPr>
              <a:t>BC)) = A</a:t>
            </a:r>
            <a:r>
              <a:rPr lang="en-US" baseline="-25000" dirty="0" smtClean="0">
                <a:solidFill>
                  <a:srgbClr val="009900"/>
                </a:solidFill>
              </a:rPr>
              <a:t>10</a:t>
            </a:r>
            <a:r>
              <a:rPr lang="en-US" baseline="-25000" dirty="0" smtClean="0">
                <a:solidFill>
                  <a:srgbClr val="009900"/>
                </a:solidFill>
                <a:sym typeface="Symbol" pitchFamily="18" charset="2"/>
              </a:rPr>
              <a:t></a:t>
            </a:r>
            <a:r>
              <a:rPr lang="en-US" baseline="-25000" dirty="0" smtClean="0">
                <a:solidFill>
                  <a:srgbClr val="009900"/>
                </a:solidFill>
              </a:rPr>
              <a:t>100</a:t>
            </a:r>
            <a:r>
              <a:rPr lang="en-US" dirty="0" smtClean="0">
                <a:solidFill>
                  <a:srgbClr val="009900"/>
                </a:solidFill>
              </a:rPr>
              <a:t> </a:t>
            </a:r>
            <a:r>
              <a:rPr lang="en-US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dirty="0" smtClean="0">
                <a:solidFill>
                  <a:srgbClr val="009900"/>
                </a:solidFill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009900"/>
                </a:solidFill>
              </a:rPr>
              <a:t>E</a:t>
            </a:r>
            <a:r>
              <a:rPr lang="en-US" baseline="-25000" dirty="0" smtClean="0">
                <a:solidFill>
                  <a:srgbClr val="009900"/>
                </a:solidFill>
              </a:rPr>
              <a:t>100</a:t>
            </a:r>
            <a:r>
              <a:rPr lang="en-US" baseline="-25000" dirty="0" smtClean="0">
                <a:solidFill>
                  <a:srgbClr val="009900"/>
                </a:solidFill>
                <a:sym typeface="Symbol" pitchFamily="18" charset="2"/>
              </a:rPr>
              <a:t></a:t>
            </a:r>
            <a:r>
              <a:rPr lang="en-US" baseline="-25000" dirty="0" smtClean="0">
                <a:solidFill>
                  <a:srgbClr val="009900"/>
                </a:solidFill>
              </a:rPr>
              <a:t>50</a:t>
            </a:r>
            <a:endParaRPr lang="en-US" dirty="0" smtClean="0">
              <a:solidFill>
                <a:srgbClr val="009900"/>
              </a:solidFill>
            </a:endParaRPr>
          </a:p>
          <a:p>
            <a:pPr marL="1371600" lvl="2" indent="-457200" eaLnBrk="1" hangingPunct="1"/>
            <a:r>
              <a:rPr lang="en-US" dirty="0" smtClean="0">
                <a:solidFill>
                  <a:srgbClr val="D60093"/>
                </a:solidFill>
              </a:rPr>
              <a:t>BC </a:t>
            </a:r>
            <a:r>
              <a:rPr lang="en-US" dirty="0" smtClean="0">
                <a:solidFill>
                  <a:srgbClr val="D60093"/>
                </a:solidFill>
                <a:sym typeface="Symbol" pitchFamily="18" charset="2"/>
              </a:rPr>
              <a:t></a:t>
            </a:r>
            <a:r>
              <a:rPr lang="en-US" dirty="0" smtClean="0">
                <a:solidFill>
                  <a:srgbClr val="D60093"/>
                </a:solidFill>
              </a:rPr>
              <a:t> 100</a:t>
            </a:r>
            <a:r>
              <a:rPr lang="en-US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dirty="0" smtClean="0">
                <a:solidFill>
                  <a:srgbClr val="D60093"/>
                </a:solidFill>
                <a:cs typeface="Times New Roman" pitchFamily="18" charset="0"/>
              </a:rPr>
              <a:t>5</a:t>
            </a:r>
            <a:r>
              <a:rPr lang="en-US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dirty="0" smtClean="0">
                <a:solidFill>
                  <a:srgbClr val="D60093"/>
                </a:solidFill>
                <a:cs typeface="Times New Roman" pitchFamily="18" charset="0"/>
              </a:rPr>
              <a:t>50=25,000 scalar multiplications</a:t>
            </a:r>
          </a:p>
          <a:p>
            <a:pPr marL="1371600" lvl="2" indent="-457200" eaLnBrk="1" hangingPunct="1"/>
            <a:r>
              <a:rPr lang="en-US" dirty="0" smtClean="0">
                <a:solidFill>
                  <a:srgbClr val="D60093"/>
                </a:solidFill>
              </a:rPr>
              <a:t>AE </a:t>
            </a:r>
            <a:r>
              <a:rPr lang="en-US" dirty="0" smtClean="0">
                <a:solidFill>
                  <a:srgbClr val="D60093"/>
                </a:solidFill>
                <a:sym typeface="Symbol" pitchFamily="18" charset="2"/>
              </a:rPr>
              <a:t></a:t>
            </a:r>
            <a:r>
              <a:rPr lang="en-US" dirty="0" smtClean="0">
                <a:solidFill>
                  <a:srgbClr val="D60093"/>
                </a:solidFill>
              </a:rPr>
              <a:t> 10</a:t>
            </a:r>
            <a:r>
              <a:rPr lang="en-US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dirty="0" smtClean="0">
                <a:solidFill>
                  <a:srgbClr val="D60093"/>
                </a:solidFill>
                <a:cs typeface="Times New Roman" pitchFamily="18" charset="0"/>
              </a:rPr>
              <a:t>100</a:t>
            </a:r>
            <a:r>
              <a:rPr lang="en-US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dirty="0" smtClean="0">
                <a:solidFill>
                  <a:srgbClr val="D60093"/>
                </a:solidFill>
                <a:cs typeface="Times New Roman" pitchFamily="18" charset="0"/>
              </a:rPr>
              <a:t>50 =50,000 scalar multiplications</a:t>
            </a:r>
          </a:p>
        </p:txBody>
      </p:sp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8001000" y="3810000"/>
            <a:ext cx="1143000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Total: 7,500 </a:t>
            </a:r>
          </a:p>
        </p:txBody>
      </p:sp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5867400" y="6019800"/>
            <a:ext cx="1143000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Total: 75,000 </a:t>
            </a:r>
          </a:p>
        </p:txBody>
      </p:sp>
      <p:sp>
        <p:nvSpPr>
          <p:cNvPr id="214022" name="AutoShape 6"/>
          <p:cNvSpPr>
            <a:spLocks/>
          </p:cNvSpPr>
          <p:nvPr/>
        </p:nvSpPr>
        <p:spPr bwMode="auto">
          <a:xfrm>
            <a:off x="7924800" y="39624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4023" name="AutoShape 7"/>
          <p:cNvSpPr>
            <a:spLocks/>
          </p:cNvSpPr>
          <p:nvPr/>
        </p:nvSpPr>
        <p:spPr bwMode="auto">
          <a:xfrm>
            <a:off x="8305800" y="53340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4025" name="Freeform 9"/>
          <p:cNvSpPr>
            <a:spLocks/>
          </p:cNvSpPr>
          <p:nvPr/>
        </p:nvSpPr>
        <p:spPr bwMode="auto">
          <a:xfrm>
            <a:off x="7086600" y="5562600"/>
            <a:ext cx="1714500" cy="838200"/>
          </a:xfrm>
          <a:custGeom>
            <a:avLst/>
            <a:gdLst>
              <a:gd name="T0" fmla="*/ 1524000 w 1080"/>
              <a:gd name="T1" fmla="*/ 0 h 528"/>
              <a:gd name="T2" fmla="*/ 1676400 w 1080"/>
              <a:gd name="T3" fmla="*/ 304800 h 528"/>
              <a:gd name="T4" fmla="*/ 1295400 w 1080"/>
              <a:gd name="T5" fmla="*/ 609600 h 528"/>
              <a:gd name="T6" fmla="*/ 609600 w 1080"/>
              <a:gd name="T7" fmla="*/ 762000 h 528"/>
              <a:gd name="T8" fmla="*/ 0 w 1080"/>
              <a:gd name="T9" fmla="*/ 8382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0"/>
              <a:gd name="T16" fmla="*/ 0 h 528"/>
              <a:gd name="T17" fmla="*/ 1080 w 1080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0" h="528">
                <a:moveTo>
                  <a:pt x="960" y="0"/>
                </a:moveTo>
                <a:cubicBezTo>
                  <a:pt x="1020" y="64"/>
                  <a:pt x="1080" y="128"/>
                  <a:pt x="1056" y="192"/>
                </a:cubicBezTo>
                <a:cubicBezTo>
                  <a:pt x="1032" y="256"/>
                  <a:pt x="928" y="336"/>
                  <a:pt x="816" y="384"/>
                </a:cubicBezTo>
                <a:cubicBezTo>
                  <a:pt x="704" y="432"/>
                  <a:pt x="520" y="456"/>
                  <a:pt x="384" y="480"/>
                </a:cubicBezTo>
                <a:cubicBezTo>
                  <a:pt x="248" y="504"/>
                  <a:pt x="124" y="516"/>
                  <a:pt x="0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1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0" grpId="0"/>
      <p:bldP spid="214021" grpId="0"/>
      <p:bldP spid="214022" grpId="0" animBg="1"/>
      <p:bldP spid="214023" grpId="0" animBg="1"/>
      <p:bldP spid="2140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Matrix-chain Multiplication   </a:t>
            </a:r>
            <a:r>
              <a:rPr lang="en-US" sz="2000" smtClean="0"/>
              <a:t>…contd</a:t>
            </a:r>
            <a:r>
              <a:rPr lang="en-US" smtClean="0"/>
              <a:t> 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052936"/>
          </a:xfrm>
        </p:spPr>
        <p:txBody>
          <a:bodyPr/>
          <a:lstStyle/>
          <a:p>
            <a:pPr marL="609600" indent="-609600" eaLnBrk="1" hangingPunct="1"/>
            <a:r>
              <a:rPr lang="en-US" dirty="0" smtClean="0">
                <a:cs typeface="Times New Roman" pitchFamily="18" charset="0"/>
              </a:rPr>
              <a:t>Matrix-chain multiplication problem</a:t>
            </a:r>
          </a:p>
          <a:p>
            <a:pPr marL="990600" lvl="1" indent="-533400" eaLnBrk="1" hangingPunct="1"/>
            <a:r>
              <a:rPr lang="en-US" dirty="0" smtClean="0"/>
              <a:t>Given a chain 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, …, A</a:t>
            </a:r>
            <a:r>
              <a:rPr lang="en-US" i="1" baseline="-25000" dirty="0" smtClean="0"/>
              <a:t>n</a:t>
            </a:r>
            <a:r>
              <a:rPr lang="en-US" dirty="0" smtClean="0"/>
              <a:t> of </a:t>
            </a:r>
            <a:r>
              <a:rPr lang="en-US" i="1" dirty="0" smtClean="0"/>
              <a:t>n</a:t>
            </a:r>
            <a:r>
              <a:rPr lang="en-US" dirty="0" smtClean="0"/>
              <a:t> matrices, where for </a:t>
            </a:r>
            <a:r>
              <a:rPr lang="en-US" i="1" dirty="0" err="1" smtClean="0"/>
              <a:t>i</a:t>
            </a:r>
            <a:r>
              <a:rPr lang="en-US" dirty="0" smtClean="0"/>
              <a:t>=1, 2, …, </a:t>
            </a:r>
            <a:r>
              <a:rPr lang="en-US" i="1" dirty="0" smtClean="0"/>
              <a:t>n</a:t>
            </a:r>
            <a:r>
              <a:rPr lang="en-US" dirty="0" smtClean="0"/>
              <a:t>, matrix A</a:t>
            </a:r>
            <a:r>
              <a:rPr lang="en-US" i="1" baseline="-25000" dirty="0" smtClean="0"/>
              <a:t>i</a:t>
            </a:r>
            <a:r>
              <a:rPr lang="en-US" dirty="0" smtClean="0"/>
              <a:t> has dimension 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baseline="-25000" dirty="0" smtClean="0"/>
              <a:t>-1</a:t>
            </a:r>
            <a:r>
              <a:rPr lang="en-US" dirty="0" smtClean="0">
                <a:sym typeface="Symbol" pitchFamily="18" charset="2"/>
              </a:rPr>
              <a:t>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</a:p>
          <a:p>
            <a:pPr marL="990600" lvl="1" indent="-533400" eaLnBrk="1" hangingPunct="1"/>
            <a:r>
              <a:rPr lang="en-US" dirty="0" smtClean="0">
                <a:solidFill>
                  <a:srgbClr val="3333FF"/>
                </a:solidFill>
              </a:rPr>
              <a:t>Parenthesize the product A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>
                <a:solidFill>
                  <a:srgbClr val="3333FF"/>
                </a:solidFill>
              </a:rPr>
              <a:t>…A</a:t>
            </a:r>
            <a:r>
              <a:rPr lang="en-US" i="1" baseline="-25000" dirty="0" smtClean="0">
                <a:solidFill>
                  <a:srgbClr val="3333FF"/>
                </a:solidFill>
              </a:rPr>
              <a:t>n </a:t>
            </a:r>
            <a:r>
              <a:rPr lang="en-US" dirty="0" smtClean="0">
                <a:solidFill>
                  <a:srgbClr val="3333FF"/>
                </a:solidFill>
              </a:rPr>
              <a:t>such that the total number of scalar multiplications is minimized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Recursive Algorithm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49" y="764704"/>
            <a:ext cx="8856984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5757" y="2636912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need to identify at which matrix the split has to be done. Let us assume that at matrix k we can split.  </a:t>
            </a:r>
            <a:r>
              <a:rPr lang="en-US" dirty="0" err="1" smtClean="0"/>
              <a:t>Ie</a:t>
            </a:r>
            <a:r>
              <a:rPr lang="en-US" dirty="0" smtClean="0"/>
              <a:t> (A</a:t>
            </a:r>
            <a:r>
              <a:rPr lang="en-US" baseline="-25000" dirty="0" smtClean="0"/>
              <a:t>i</a:t>
            </a:r>
            <a:r>
              <a:rPr lang="en-US" dirty="0" smtClean="0"/>
              <a:t>…</a:t>
            </a:r>
            <a:r>
              <a:rPr lang="en-US" dirty="0" err="1" smtClean="0"/>
              <a:t>A</a:t>
            </a:r>
            <a:r>
              <a:rPr lang="en-US" baseline="-25000" dirty="0" err="1" smtClean="0"/>
              <a:t>k</a:t>
            </a:r>
            <a:r>
              <a:rPr lang="en-US" dirty="0" smtClean="0"/>
              <a:t>)(A</a:t>
            </a:r>
            <a:r>
              <a:rPr lang="en-US" baseline="-25000" dirty="0" smtClean="0"/>
              <a:t>k+1</a:t>
            </a:r>
            <a:r>
              <a:rPr lang="en-US" dirty="0" smtClean="0"/>
              <a:t>…A</a:t>
            </a:r>
            <a:r>
              <a:rPr lang="en-US" baseline="-25000" dirty="0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But we need to compute </a:t>
            </a:r>
            <a:r>
              <a:rPr lang="en-US" dirty="0"/>
              <a:t>recursively the best way to multiply the chain from </a:t>
            </a:r>
            <a:r>
              <a:rPr lang="en-US" dirty="0" err="1"/>
              <a:t>i</a:t>
            </a:r>
            <a:r>
              <a:rPr lang="en-US" dirty="0"/>
              <a:t> to k, and from k + 1 to j, and add the cost of the final product. This means </a:t>
            </a:r>
            <a:r>
              <a:rPr lang="en-US" dirty="0" smtClean="0"/>
              <a:t>that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37241"/>
            <a:ext cx="6336704" cy="74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5756" y="4552487"/>
            <a:ext cx="82866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have to try all possible values of k and pick the best solution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229200"/>
            <a:ext cx="8064896" cy="126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159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741"/>
            <a:ext cx="8229600" cy="4598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Recursive Algorithm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7398"/>
            <a:ext cx="7270458" cy="333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66" y="3817174"/>
            <a:ext cx="7048204" cy="2968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55576" y="6309320"/>
            <a:ext cx="2445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Exponential is ... SLOW!</a:t>
            </a:r>
          </a:p>
        </p:txBody>
      </p:sp>
    </p:spTree>
    <p:extLst>
      <p:ext uri="{BB962C8B-B14F-4D97-AF65-F5344CB8AC3E}">
        <p14:creationId xmlns:p14="http://schemas.microsoft.com/office/powerpoint/2010/main" val="103843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1560</Words>
  <Application>Microsoft Office PowerPoint</Application>
  <PresentationFormat>On-screen Show (4:3)</PresentationFormat>
  <Paragraphs>350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Matrix Chain Multiplication using Dynamic Programming</vt:lpstr>
      <vt:lpstr>Matrix-chain Multiplication  </vt:lpstr>
      <vt:lpstr>Matrix-chain Multiplication   …contd  </vt:lpstr>
      <vt:lpstr>Matrix-chain Multiplication   …contd  </vt:lpstr>
      <vt:lpstr>Algorithm to Multiply 2 Matrices   </vt:lpstr>
      <vt:lpstr>Matrix-chain Multiplication   …contd  </vt:lpstr>
      <vt:lpstr>Matrix-chain Multiplication   …contd  </vt:lpstr>
      <vt:lpstr>Recursive Algorithm</vt:lpstr>
      <vt:lpstr>Recursive Algorithm</vt:lpstr>
      <vt:lpstr>Can we apply dynamic programming</vt:lpstr>
      <vt:lpstr>Can we apply dynamic programming</vt:lpstr>
      <vt:lpstr>Can we apply dynamic programming</vt:lpstr>
      <vt:lpstr>Can we apply dynamic programming</vt:lpstr>
      <vt:lpstr>Dynamic Programming Approach</vt:lpstr>
      <vt:lpstr>Dynamic Programming Approach   …contd</vt:lpstr>
      <vt:lpstr>Dynamic Programming Approach …contd</vt:lpstr>
      <vt:lpstr>Dynamic Programming Approach …contd</vt:lpstr>
      <vt:lpstr>Dynamic Programming Approach …contd</vt:lpstr>
      <vt:lpstr>Dynamic Programming Approach …contd</vt:lpstr>
      <vt:lpstr>Algorithm to Compute Optimal Cost</vt:lpstr>
      <vt:lpstr>Constructing Optimal Solution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A Sangeetha, Asst. Prof. CSE Department</cp:lastModifiedBy>
  <cp:revision>60</cp:revision>
  <dcterms:created xsi:type="dcterms:W3CDTF">2020-09-05T19:45:07Z</dcterms:created>
  <dcterms:modified xsi:type="dcterms:W3CDTF">2022-04-11T07:24:27Z</dcterms:modified>
</cp:coreProperties>
</file>