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5" r:id="rId19"/>
    <p:sldId id="274" r:id="rId20"/>
    <p:sldId id="276" r:id="rId21"/>
    <p:sldId id="277" r:id="rId22"/>
    <p:sldId id="278"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5FA5C97-C7D5-4573-8432-26C909CAB3DA}"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F74E1-B115-4063-8DC7-68ECE53DDDF2}" type="slidenum">
              <a:rPr lang="en-IN" smtClean="0"/>
              <a:t>‹#›</a:t>
            </a:fld>
            <a:endParaRPr lang="en-IN"/>
          </a:p>
        </p:txBody>
      </p:sp>
    </p:spTree>
    <p:extLst>
      <p:ext uri="{BB962C8B-B14F-4D97-AF65-F5344CB8AC3E}">
        <p14:creationId xmlns:p14="http://schemas.microsoft.com/office/powerpoint/2010/main" val="2221865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5FA5C97-C7D5-4573-8432-26C909CAB3DA}"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F74E1-B115-4063-8DC7-68ECE53DDDF2}" type="slidenum">
              <a:rPr lang="en-IN" smtClean="0"/>
              <a:t>‹#›</a:t>
            </a:fld>
            <a:endParaRPr lang="en-IN"/>
          </a:p>
        </p:txBody>
      </p:sp>
    </p:spTree>
    <p:extLst>
      <p:ext uri="{BB962C8B-B14F-4D97-AF65-F5344CB8AC3E}">
        <p14:creationId xmlns:p14="http://schemas.microsoft.com/office/powerpoint/2010/main" val="3212999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5FA5C97-C7D5-4573-8432-26C909CAB3DA}"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F74E1-B115-4063-8DC7-68ECE53DDDF2}" type="slidenum">
              <a:rPr lang="en-IN" smtClean="0"/>
              <a:t>‹#›</a:t>
            </a:fld>
            <a:endParaRPr lang="en-IN"/>
          </a:p>
        </p:txBody>
      </p:sp>
    </p:spTree>
    <p:extLst>
      <p:ext uri="{BB962C8B-B14F-4D97-AF65-F5344CB8AC3E}">
        <p14:creationId xmlns:p14="http://schemas.microsoft.com/office/powerpoint/2010/main" val="4272937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5FA5C97-C7D5-4573-8432-26C909CAB3DA}"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F74E1-B115-4063-8DC7-68ECE53DDDF2}" type="slidenum">
              <a:rPr lang="en-IN" smtClean="0"/>
              <a:t>‹#›</a:t>
            </a:fld>
            <a:endParaRPr lang="en-IN"/>
          </a:p>
        </p:txBody>
      </p:sp>
    </p:spTree>
    <p:extLst>
      <p:ext uri="{BB962C8B-B14F-4D97-AF65-F5344CB8AC3E}">
        <p14:creationId xmlns:p14="http://schemas.microsoft.com/office/powerpoint/2010/main" val="3160005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FA5C97-C7D5-4573-8432-26C909CAB3DA}"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F74E1-B115-4063-8DC7-68ECE53DDDF2}" type="slidenum">
              <a:rPr lang="en-IN" smtClean="0"/>
              <a:t>‹#›</a:t>
            </a:fld>
            <a:endParaRPr lang="en-IN"/>
          </a:p>
        </p:txBody>
      </p:sp>
    </p:spTree>
    <p:extLst>
      <p:ext uri="{BB962C8B-B14F-4D97-AF65-F5344CB8AC3E}">
        <p14:creationId xmlns:p14="http://schemas.microsoft.com/office/powerpoint/2010/main" val="1057660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5FA5C97-C7D5-4573-8432-26C909CAB3DA}" type="datetimeFigureOut">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EF74E1-B115-4063-8DC7-68ECE53DDDF2}" type="slidenum">
              <a:rPr lang="en-IN" smtClean="0"/>
              <a:t>‹#›</a:t>
            </a:fld>
            <a:endParaRPr lang="en-IN"/>
          </a:p>
        </p:txBody>
      </p:sp>
    </p:spTree>
    <p:extLst>
      <p:ext uri="{BB962C8B-B14F-4D97-AF65-F5344CB8AC3E}">
        <p14:creationId xmlns:p14="http://schemas.microsoft.com/office/powerpoint/2010/main" val="382993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5FA5C97-C7D5-4573-8432-26C909CAB3DA}" type="datetimeFigureOut">
              <a:rPr lang="en-IN" smtClean="0"/>
              <a:t>07-12-2023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EF74E1-B115-4063-8DC7-68ECE53DDDF2}" type="slidenum">
              <a:rPr lang="en-IN" smtClean="0"/>
              <a:t>‹#›</a:t>
            </a:fld>
            <a:endParaRPr lang="en-IN"/>
          </a:p>
        </p:txBody>
      </p:sp>
    </p:spTree>
    <p:extLst>
      <p:ext uri="{BB962C8B-B14F-4D97-AF65-F5344CB8AC3E}">
        <p14:creationId xmlns:p14="http://schemas.microsoft.com/office/powerpoint/2010/main" val="1291856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5FA5C97-C7D5-4573-8432-26C909CAB3DA}" type="datetimeFigureOut">
              <a:rPr lang="en-IN" smtClean="0"/>
              <a:t>07-12-2023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EF74E1-B115-4063-8DC7-68ECE53DDDF2}" type="slidenum">
              <a:rPr lang="en-IN" smtClean="0"/>
              <a:t>‹#›</a:t>
            </a:fld>
            <a:endParaRPr lang="en-IN"/>
          </a:p>
        </p:txBody>
      </p:sp>
    </p:spTree>
    <p:extLst>
      <p:ext uri="{BB962C8B-B14F-4D97-AF65-F5344CB8AC3E}">
        <p14:creationId xmlns:p14="http://schemas.microsoft.com/office/powerpoint/2010/main" val="302823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A5C97-C7D5-4573-8432-26C909CAB3DA}" type="datetimeFigureOut">
              <a:rPr lang="en-IN" smtClean="0"/>
              <a:t>07-12-2023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EF74E1-B115-4063-8DC7-68ECE53DDDF2}" type="slidenum">
              <a:rPr lang="en-IN" smtClean="0"/>
              <a:t>‹#›</a:t>
            </a:fld>
            <a:endParaRPr lang="en-IN"/>
          </a:p>
        </p:txBody>
      </p:sp>
    </p:spTree>
    <p:extLst>
      <p:ext uri="{BB962C8B-B14F-4D97-AF65-F5344CB8AC3E}">
        <p14:creationId xmlns:p14="http://schemas.microsoft.com/office/powerpoint/2010/main" val="4129701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FA5C97-C7D5-4573-8432-26C909CAB3DA}" type="datetimeFigureOut">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EF74E1-B115-4063-8DC7-68ECE53DDDF2}" type="slidenum">
              <a:rPr lang="en-IN" smtClean="0"/>
              <a:t>‹#›</a:t>
            </a:fld>
            <a:endParaRPr lang="en-IN"/>
          </a:p>
        </p:txBody>
      </p:sp>
    </p:spTree>
    <p:extLst>
      <p:ext uri="{BB962C8B-B14F-4D97-AF65-F5344CB8AC3E}">
        <p14:creationId xmlns:p14="http://schemas.microsoft.com/office/powerpoint/2010/main" val="1483662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FA5C97-C7D5-4573-8432-26C909CAB3DA}" type="datetimeFigureOut">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EF74E1-B115-4063-8DC7-68ECE53DDDF2}" type="slidenum">
              <a:rPr lang="en-IN" smtClean="0"/>
              <a:t>‹#›</a:t>
            </a:fld>
            <a:endParaRPr lang="en-IN"/>
          </a:p>
        </p:txBody>
      </p:sp>
    </p:spTree>
    <p:extLst>
      <p:ext uri="{BB962C8B-B14F-4D97-AF65-F5344CB8AC3E}">
        <p14:creationId xmlns:p14="http://schemas.microsoft.com/office/powerpoint/2010/main" val="3890199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A5C97-C7D5-4573-8432-26C909CAB3DA}" type="datetimeFigureOut">
              <a:rPr lang="en-IN" smtClean="0"/>
              <a:t>07-12-2023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EF74E1-B115-4063-8DC7-68ECE53DDDF2}" type="slidenum">
              <a:rPr lang="en-IN" smtClean="0"/>
              <a:t>‹#›</a:t>
            </a:fld>
            <a:endParaRPr lang="en-IN"/>
          </a:p>
        </p:txBody>
      </p:sp>
    </p:spTree>
    <p:extLst>
      <p:ext uri="{BB962C8B-B14F-4D97-AF65-F5344CB8AC3E}">
        <p14:creationId xmlns:p14="http://schemas.microsoft.com/office/powerpoint/2010/main" val="2697284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UNIT-3 </a:t>
            </a:r>
            <a:br>
              <a:rPr lang="en-IN" dirty="0"/>
            </a:br>
            <a:r>
              <a:rPr lang="en-IN" dirty="0"/>
              <a:t>Process Credentials </a:t>
            </a: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639621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Saved Set-User-ID and Saved Set-Group-ID</a:t>
            </a:r>
            <a:endParaRPr lang="en-IN" dirty="0"/>
          </a:p>
        </p:txBody>
      </p:sp>
      <p:sp>
        <p:nvSpPr>
          <p:cNvPr id="3" name="Content Placeholder 2"/>
          <p:cNvSpPr>
            <a:spLocks noGrp="1"/>
          </p:cNvSpPr>
          <p:nvPr>
            <p:ph idx="1"/>
          </p:nvPr>
        </p:nvSpPr>
        <p:spPr/>
        <p:txBody>
          <a:bodyPr/>
          <a:lstStyle/>
          <a:p>
            <a:r>
              <a:rPr lang="en-GB" dirty="0"/>
              <a:t>As an example of the effect of the above steps, suppose that a process whose real user ID, effective user ID, and saved set-user-ID are all 1000 execs a set-user-ID program owned by root (user ID 0). After the exec, the user IDs of the process will be </a:t>
            </a:r>
            <a:r>
              <a:rPr lang="en-IN" dirty="0"/>
              <a:t>changed as follows:</a:t>
            </a:r>
          </a:p>
          <a:p>
            <a:pPr marL="0" indent="0">
              <a:buNone/>
            </a:pPr>
            <a:r>
              <a:rPr lang="en-IN" dirty="0"/>
              <a:t>        real=1000 effective=0 saved=0</a:t>
            </a:r>
          </a:p>
        </p:txBody>
      </p:sp>
    </p:spTree>
    <p:extLst>
      <p:ext uri="{BB962C8B-B14F-4D97-AF65-F5344CB8AC3E}">
        <p14:creationId xmlns:p14="http://schemas.microsoft.com/office/powerpoint/2010/main" val="1088668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4766"/>
          </a:xfrm>
        </p:spPr>
        <p:txBody>
          <a:bodyPr/>
          <a:lstStyle/>
          <a:p>
            <a:r>
              <a:rPr lang="en-GB" b="1" dirty="0"/>
              <a:t>File-System User ID and File-System Group ID</a:t>
            </a:r>
            <a:endParaRPr lang="en-IN" dirty="0"/>
          </a:p>
        </p:txBody>
      </p:sp>
      <p:sp>
        <p:nvSpPr>
          <p:cNvPr id="3" name="Content Placeholder 2"/>
          <p:cNvSpPr>
            <a:spLocks noGrp="1"/>
          </p:cNvSpPr>
          <p:nvPr>
            <p:ph idx="1"/>
          </p:nvPr>
        </p:nvSpPr>
        <p:spPr>
          <a:xfrm>
            <a:off x="838200" y="1339273"/>
            <a:ext cx="10515600" cy="4837690"/>
          </a:xfrm>
        </p:spPr>
        <p:txBody>
          <a:bodyPr>
            <a:normAutofit/>
          </a:bodyPr>
          <a:lstStyle/>
          <a:p>
            <a:pPr algn="just"/>
            <a:r>
              <a:rPr lang="en-GB" dirty="0"/>
              <a:t>On Linux, it is the file-system user and group IDs, rather than the effective user and group IDs, that are used (in conjunction with the supplementary group IDs) to determine permissions when performing file-system operations such as opening files, changing file ownership, and modifying file permissions.</a:t>
            </a:r>
          </a:p>
          <a:p>
            <a:pPr algn="just"/>
            <a:r>
              <a:rPr lang="en-GB" dirty="0"/>
              <a:t>Normally, the file-system user and group IDs have the same values as the corresponding effective IDs (and thus typically are the same as the corresponding real IDs). Furthermore, whenever the effective user or group ID is changed, either by a system call or by execution of a set-user-ID or set-group-ID program, the corresponding file-system ID is also changed to the same value</a:t>
            </a:r>
            <a:endParaRPr lang="en-IN" dirty="0"/>
          </a:p>
        </p:txBody>
      </p:sp>
    </p:spTree>
    <p:extLst>
      <p:ext uri="{BB962C8B-B14F-4D97-AF65-F5344CB8AC3E}">
        <p14:creationId xmlns:p14="http://schemas.microsoft.com/office/powerpoint/2010/main" val="2761143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File-System User ID and File-System Group ID (</a:t>
            </a:r>
            <a:r>
              <a:rPr lang="en-GB" b="1" dirty="0" err="1"/>
              <a:t>Cont</a:t>
            </a:r>
            <a:r>
              <a:rPr lang="en-GB" b="1" dirty="0"/>
              <a:t> ..) </a:t>
            </a:r>
            <a:endParaRPr lang="en-IN" dirty="0"/>
          </a:p>
        </p:txBody>
      </p:sp>
      <p:sp>
        <p:nvSpPr>
          <p:cNvPr id="3" name="Content Placeholder 2"/>
          <p:cNvSpPr>
            <a:spLocks noGrp="1"/>
          </p:cNvSpPr>
          <p:nvPr>
            <p:ph idx="1"/>
          </p:nvPr>
        </p:nvSpPr>
        <p:spPr>
          <a:xfrm>
            <a:off x="563418" y="1607127"/>
            <a:ext cx="10797309" cy="5061528"/>
          </a:xfrm>
        </p:spPr>
        <p:txBody>
          <a:bodyPr>
            <a:normAutofit fontScale="92500" lnSpcReduction="20000"/>
          </a:bodyPr>
          <a:lstStyle/>
          <a:p>
            <a:r>
              <a:rPr lang="en-GB" dirty="0">
                <a:solidFill>
                  <a:srgbClr val="FF0000"/>
                </a:solidFill>
              </a:rPr>
              <a:t>Why does Linux provide the file-system IDs and in what circumstances would we want the effective and file-system IDs to differ? </a:t>
            </a:r>
          </a:p>
          <a:p>
            <a:r>
              <a:rPr lang="en-GB" dirty="0"/>
              <a:t>The reasons are primarily historical. The file-system IDs first appeared in Linux 1.2. In that kernel version, one process could send a signal to another if the effective user ID of the sender matched the real or effective user ID of the target process. </a:t>
            </a:r>
          </a:p>
          <a:p>
            <a:r>
              <a:rPr lang="en-GB" dirty="0"/>
              <a:t>This affected certain programs such as the Linux NFS (</a:t>
            </a:r>
            <a:r>
              <a:rPr lang="en-GB" dirty="0">
                <a:solidFill>
                  <a:schemeClr val="accent1"/>
                </a:solidFill>
              </a:rPr>
              <a:t>Network File System</a:t>
            </a:r>
            <a:r>
              <a:rPr lang="en-GB" dirty="0"/>
              <a:t>) server program, which needed to be able to access files as though it had the effective IDs of the corresponding client process. However, if the NFS server changed its effective user ID, it would be vulnerable to signals from unprivileged user processes. </a:t>
            </a:r>
          </a:p>
          <a:p>
            <a:r>
              <a:rPr lang="en-GB" dirty="0"/>
              <a:t>To prevent this possibility, the separate file-system user and group IDs were devised. By leaving its effective IDs unchanged, but changing its file-system IDs, the NFS server could masquerade as another user for the purpose of accessing files without being vulnerable to signals from </a:t>
            </a:r>
            <a:r>
              <a:rPr lang="en-IN" dirty="0"/>
              <a:t>user processes</a:t>
            </a:r>
          </a:p>
        </p:txBody>
      </p:sp>
    </p:spTree>
    <p:extLst>
      <p:ext uri="{BB962C8B-B14F-4D97-AF65-F5344CB8AC3E}">
        <p14:creationId xmlns:p14="http://schemas.microsoft.com/office/powerpoint/2010/main" val="1001136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1784"/>
          </a:xfrm>
        </p:spPr>
        <p:txBody>
          <a:bodyPr/>
          <a:lstStyle/>
          <a:p>
            <a:r>
              <a:rPr lang="en-IN" b="1" dirty="0"/>
              <a:t>Supplementary Group IDs</a:t>
            </a:r>
            <a:endParaRPr lang="en-IN" dirty="0"/>
          </a:p>
        </p:txBody>
      </p:sp>
      <p:sp>
        <p:nvSpPr>
          <p:cNvPr id="3" name="Content Placeholder 2"/>
          <p:cNvSpPr>
            <a:spLocks noGrp="1"/>
          </p:cNvSpPr>
          <p:nvPr>
            <p:ph idx="1"/>
          </p:nvPr>
        </p:nvSpPr>
        <p:spPr>
          <a:xfrm>
            <a:off x="838200" y="1477818"/>
            <a:ext cx="10515600" cy="4699145"/>
          </a:xfrm>
        </p:spPr>
        <p:txBody>
          <a:bodyPr/>
          <a:lstStyle/>
          <a:p>
            <a:r>
              <a:rPr lang="en-GB" dirty="0"/>
              <a:t>The supplementary group IDs are a set of additional groups to which a process belongs. </a:t>
            </a:r>
          </a:p>
          <a:p>
            <a:r>
              <a:rPr lang="en-GB" dirty="0"/>
              <a:t>A new process inherits these IDs from its parent. A login shell obtains its supplementary group IDs from the system group file. </a:t>
            </a:r>
          </a:p>
          <a:p>
            <a:r>
              <a:rPr lang="en-GB" dirty="0"/>
              <a:t>As noted above, these IDs are used in conjunction with the effective and file-system IDs to determine permissions for accessing files, System V IPC objects, and other system resources.</a:t>
            </a:r>
            <a:endParaRPr lang="en-IN" dirty="0"/>
          </a:p>
        </p:txBody>
      </p:sp>
    </p:spTree>
    <p:extLst>
      <p:ext uri="{BB962C8B-B14F-4D97-AF65-F5344CB8AC3E}">
        <p14:creationId xmlns:p14="http://schemas.microsoft.com/office/powerpoint/2010/main" val="3131542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8039"/>
          </a:xfrm>
        </p:spPr>
        <p:txBody>
          <a:bodyPr/>
          <a:lstStyle/>
          <a:p>
            <a:r>
              <a:rPr lang="en-GB" b="1" dirty="0"/>
              <a:t>Retrieving and Modifying Process Credentials</a:t>
            </a:r>
            <a:endParaRPr lang="en-IN" dirty="0"/>
          </a:p>
        </p:txBody>
      </p:sp>
      <p:sp>
        <p:nvSpPr>
          <p:cNvPr id="3" name="Content Placeholder 2"/>
          <p:cNvSpPr>
            <a:spLocks noGrp="1"/>
          </p:cNvSpPr>
          <p:nvPr>
            <p:ph idx="1"/>
          </p:nvPr>
        </p:nvSpPr>
        <p:spPr>
          <a:xfrm>
            <a:off x="838200" y="1487055"/>
            <a:ext cx="10515600" cy="4689908"/>
          </a:xfrm>
        </p:spPr>
        <p:txBody>
          <a:bodyPr>
            <a:normAutofit/>
          </a:bodyPr>
          <a:lstStyle/>
          <a:p>
            <a:r>
              <a:rPr lang="en-GB" dirty="0"/>
              <a:t>Linux provides a range of system calls and library functions for retrieving and changing the various user and group IDs Only some of these APIs are specified in SUSv3.</a:t>
            </a:r>
          </a:p>
          <a:p>
            <a:endParaRPr lang="en-GB" dirty="0"/>
          </a:p>
          <a:p>
            <a:r>
              <a:rPr lang="en-GB" dirty="0"/>
              <a:t>As an alternative to using the system calls described in the following pages, the credentials of any process can be found by examining the </a:t>
            </a:r>
            <a:r>
              <a:rPr lang="en-GB" dirty="0" err="1"/>
              <a:t>Uid</a:t>
            </a:r>
            <a:r>
              <a:rPr lang="en-GB" dirty="0"/>
              <a:t>, </a:t>
            </a:r>
            <a:r>
              <a:rPr lang="en-GB" dirty="0" err="1"/>
              <a:t>Gid</a:t>
            </a:r>
            <a:r>
              <a:rPr lang="en-GB" dirty="0"/>
              <a:t>, and Groups lines provided in the Linux-specific /proc/PID/status file. The </a:t>
            </a:r>
            <a:r>
              <a:rPr lang="en-GB" dirty="0" err="1"/>
              <a:t>Uid</a:t>
            </a:r>
            <a:r>
              <a:rPr lang="en-GB" dirty="0"/>
              <a:t> and </a:t>
            </a:r>
            <a:r>
              <a:rPr lang="en-GB" dirty="0" err="1"/>
              <a:t>Gid</a:t>
            </a:r>
            <a:r>
              <a:rPr lang="en-GB" dirty="0"/>
              <a:t> lines list the identifiers in the order real, effective, saved set, and file system</a:t>
            </a:r>
            <a:endParaRPr lang="en-IN" dirty="0"/>
          </a:p>
        </p:txBody>
      </p:sp>
    </p:spTree>
    <p:extLst>
      <p:ext uri="{BB962C8B-B14F-4D97-AF65-F5344CB8AC3E}">
        <p14:creationId xmlns:p14="http://schemas.microsoft.com/office/powerpoint/2010/main" val="136928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7057"/>
          </a:xfrm>
        </p:spPr>
        <p:txBody>
          <a:bodyPr/>
          <a:lstStyle/>
          <a:p>
            <a:r>
              <a:rPr lang="en-GB" b="1" dirty="0"/>
              <a:t>Retrieving and Modifying Process Credentials</a:t>
            </a:r>
            <a:endParaRPr lang="en-IN" dirty="0"/>
          </a:p>
        </p:txBody>
      </p:sp>
      <p:sp>
        <p:nvSpPr>
          <p:cNvPr id="3" name="Content Placeholder 2"/>
          <p:cNvSpPr>
            <a:spLocks noGrp="1"/>
          </p:cNvSpPr>
          <p:nvPr>
            <p:ph idx="1"/>
          </p:nvPr>
        </p:nvSpPr>
        <p:spPr>
          <a:xfrm>
            <a:off x="875146" y="1394690"/>
            <a:ext cx="10515600" cy="4793673"/>
          </a:xfrm>
        </p:spPr>
        <p:txBody>
          <a:bodyPr/>
          <a:lstStyle/>
          <a:p>
            <a:r>
              <a:rPr lang="en-IN" dirty="0"/>
              <a:t>Two capabilities </a:t>
            </a:r>
            <a:r>
              <a:rPr lang="en-GB" dirty="0"/>
              <a:t>are relevant for our discussion of all of the system calls used to change process </a:t>
            </a:r>
            <a:r>
              <a:rPr lang="en-IN" dirty="0"/>
              <a:t>user and group IDs:</a:t>
            </a:r>
          </a:p>
          <a:p>
            <a:endParaRPr lang="en-GB" dirty="0"/>
          </a:p>
          <a:p>
            <a:pPr lvl="1">
              <a:buFont typeface="Wingdings" panose="05000000000000000000" pitchFamily="2" charset="2"/>
              <a:buChar char="§"/>
            </a:pPr>
            <a:r>
              <a:rPr lang="en-GB" dirty="0"/>
              <a:t>The CAP_SETUID capability allows a process to make arbitrary changes to its user IDs.</a:t>
            </a:r>
          </a:p>
          <a:p>
            <a:pPr lvl="1">
              <a:buFont typeface="Wingdings" panose="05000000000000000000" pitchFamily="2" charset="2"/>
              <a:buChar char="§"/>
            </a:pPr>
            <a:r>
              <a:rPr lang="en-GB" dirty="0"/>
              <a:t>The CAP_SETGID capability allows a process to make arbitrary changes to its </a:t>
            </a:r>
            <a:r>
              <a:rPr lang="en-IN" dirty="0"/>
              <a:t>group IDs.</a:t>
            </a:r>
          </a:p>
        </p:txBody>
      </p:sp>
    </p:spTree>
    <p:extLst>
      <p:ext uri="{BB962C8B-B14F-4D97-AF65-F5344CB8AC3E}">
        <p14:creationId xmlns:p14="http://schemas.microsoft.com/office/powerpoint/2010/main" val="767289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839"/>
          </a:xfrm>
        </p:spPr>
        <p:txBody>
          <a:bodyPr/>
          <a:lstStyle/>
          <a:p>
            <a:r>
              <a:rPr lang="en-GB" b="1" dirty="0"/>
              <a:t>Retrieving real and effective IDs</a:t>
            </a:r>
            <a:endParaRPr lang="en-IN" dirty="0"/>
          </a:p>
        </p:txBody>
      </p:sp>
      <p:pic>
        <p:nvPicPr>
          <p:cNvPr id="4" name="Content Placeholder 3"/>
          <p:cNvPicPr>
            <a:picLocks noGrp="1" noChangeAspect="1"/>
          </p:cNvPicPr>
          <p:nvPr>
            <p:ph idx="1"/>
          </p:nvPr>
        </p:nvPicPr>
        <p:blipFill>
          <a:blip r:embed="rId2"/>
          <a:stretch>
            <a:fillRect/>
          </a:stretch>
        </p:blipFill>
        <p:spPr>
          <a:xfrm>
            <a:off x="1197539" y="1908932"/>
            <a:ext cx="6681078" cy="2367842"/>
          </a:xfrm>
          <a:prstGeom prst="rect">
            <a:avLst/>
          </a:prstGeom>
        </p:spPr>
      </p:pic>
    </p:spTree>
    <p:extLst>
      <p:ext uri="{BB962C8B-B14F-4D97-AF65-F5344CB8AC3E}">
        <p14:creationId xmlns:p14="http://schemas.microsoft.com/office/powerpoint/2010/main" val="3694556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Modifying Real and Effective IDs</a:t>
            </a:r>
            <a:endParaRPr lang="en-IN" dirty="0"/>
          </a:p>
        </p:txBody>
      </p:sp>
      <p:pic>
        <p:nvPicPr>
          <p:cNvPr id="4" name="Content Placeholder 3"/>
          <p:cNvPicPr>
            <a:picLocks noGrp="1" noChangeAspect="1"/>
          </p:cNvPicPr>
          <p:nvPr>
            <p:ph idx="1"/>
          </p:nvPr>
        </p:nvPicPr>
        <p:blipFill>
          <a:blip r:embed="rId2"/>
          <a:stretch>
            <a:fillRect/>
          </a:stretch>
        </p:blipFill>
        <p:spPr>
          <a:xfrm>
            <a:off x="978163" y="1901656"/>
            <a:ext cx="9001026" cy="1811364"/>
          </a:xfrm>
          <a:prstGeom prst="rect">
            <a:avLst/>
          </a:prstGeom>
        </p:spPr>
      </p:pic>
    </p:spTree>
    <p:extLst>
      <p:ext uri="{BB962C8B-B14F-4D97-AF65-F5344CB8AC3E}">
        <p14:creationId xmlns:p14="http://schemas.microsoft.com/office/powerpoint/2010/main" val="3356217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6366"/>
          </a:xfrm>
        </p:spPr>
        <p:txBody>
          <a:bodyPr/>
          <a:lstStyle/>
          <a:p>
            <a:r>
              <a:rPr lang="en-GB" dirty="0"/>
              <a:t>Modifying Real and Effective IDs</a:t>
            </a:r>
            <a:endParaRPr lang="en-IN" dirty="0"/>
          </a:p>
        </p:txBody>
      </p:sp>
      <p:sp>
        <p:nvSpPr>
          <p:cNvPr id="3" name="Content Placeholder 2"/>
          <p:cNvSpPr>
            <a:spLocks noGrp="1"/>
          </p:cNvSpPr>
          <p:nvPr>
            <p:ph idx="1"/>
          </p:nvPr>
        </p:nvSpPr>
        <p:spPr>
          <a:xfrm>
            <a:off x="609600" y="1366981"/>
            <a:ext cx="10744200" cy="4809981"/>
          </a:xfrm>
        </p:spPr>
        <p:txBody>
          <a:bodyPr>
            <a:normAutofit lnSpcReduction="10000"/>
          </a:bodyPr>
          <a:lstStyle/>
          <a:p>
            <a:r>
              <a:rPr lang="en-GB" dirty="0"/>
              <a:t>The rules about what changes a process can make to its credentials using </a:t>
            </a:r>
            <a:r>
              <a:rPr lang="en-GB" dirty="0" err="1"/>
              <a:t>setuid</a:t>
            </a:r>
            <a:r>
              <a:rPr lang="en-GB" dirty="0"/>
              <a:t>()  and </a:t>
            </a:r>
            <a:r>
              <a:rPr lang="en-GB" dirty="0" err="1"/>
              <a:t>setgid</a:t>
            </a:r>
            <a:r>
              <a:rPr lang="en-GB" dirty="0"/>
              <a:t>() depend on whether the process is privileged </a:t>
            </a:r>
          </a:p>
          <a:p>
            <a:r>
              <a:rPr lang="en-GB" dirty="0">
                <a:solidFill>
                  <a:schemeClr val="accent1"/>
                </a:solidFill>
              </a:rPr>
              <a:t>When an unprivileged process calls </a:t>
            </a:r>
            <a:r>
              <a:rPr lang="en-GB" dirty="0" err="1">
                <a:solidFill>
                  <a:schemeClr val="accent1"/>
                </a:solidFill>
              </a:rPr>
              <a:t>setuid</a:t>
            </a:r>
            <a:r>
              <a:rPr lang="en-GB" dirty="0">
                <a:solidFill>
                  <a:schemeClr val="accent1"/>
                </a:solidFill>
              </a:rPr>
              <a:t>():  </a:t>
            </a:r>
            <a:r>
              <a:rPr lang="en-GB" dirty="0"/>
              <a:t>only the effective user ID of the  process is changed. Furthermore, it can be changed only to the same value as either the real user ID or saved set-user-ID. (Attempts to violate this constraint yield the error EPERM.)</a:t>
            </a:r>
          </a:p>
          <a:p>
            <a:r>
              <a:rPr lang="en-GB" dirty="0">
                <a:solidFill>
                  <a:schemeClr val="accent1"/>
                </a:solidFill>
              </a:rPr>
              <a:t>When a privileged process executes </a:t>
            </a:r>
            <a:r>
              <a:rPr lang="en-GB" dirty="0" err="1">
                <a:solidFill>
                  <a:schemeClr val="accent1"/>
                </a:solidFill>
              </a:rPr>
              <a:t>setuid</a:t>
            </a:r>
            <a:r>
              <a:rPr lang="en-GB" dirty="0">
                <a:solidFill>
                  <a:schemeClr val="accent1"/>
                </a:solidFill>
              </a:rPr>
              <a:t>()</a:t>
            </a:r>
            <a:r>
              <a:rPr lang="en-GB" dirty="0"/>
              <a:t> with a nonzero argument, then the real user ID, effective user ID, and saved set-user-ID are all set to the value specified in the </a:t>
            </a:r>
            <a:r>
              <a:rPr lang="en-GB" dirty="0" err="1"/>
              <a:t>uid</a:t>
            </a:r>
            <a:r>
              <a:rPr lang="en-GB" dirty="0"/>
              <a:t> argument. This is a one-way trip, in that once a privileged process has changed its identifiers in this way, it loses all privileges and therefore can’t subsequently use </a:t>
            </a:r>
            <a:r>
              <a:rPr lang="en-GB" dirty="0" err="1"/>
              <a:t>setuid</a:t>
            </a:r>
            <a:r>
              <a:rPr lang="en-GB" dirty="0"/>
              <a:t>() to reset the identifiers back to 0.</a:t>
            </a:r>
            <a:endParaRPr lang="en-IN" dirty="0"/>
          </a:p>
        </p:txBody>
      </p:sp>
    </p:spTree>
    <p:extLst>
      <p:ext uri="{BB962C8B-B14F-4D97-AF65-F5344CB8AC3E}">
        <p14:creationId xmlns:p14="http://schemas.microsoft.com/office/powerpoint/2010/main" val="1515833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Modifying real and effective IDs</a:t>
            </a:r>
            <a:endParaRPr lang="en-IN" dirty="0"/>
          </a:p>
        </p:txBody>
      </p:sp>
      <p:pic>
        <p:nvPicPr>
          <p:cNvPr id="4" name="Content Placeholder 3"/>
          <p:cNvPicPr>
            <a:picLocks noGrp="1" noChangeAspect="1"/>
          </p:cNvPicPr>
          <p:nvPr>
            <p:ph idx="1"/>
          </p:nvPr>
        </p:nvPicPr>
        <p:blipFill>
          <a:blip r:embed="rId2"/>
          <a:stretch>
            <a:fillRect/>
          </a:stretch>
        </p:blipFill>
        <p:spPr>
          <a:xfrm>
            <a:off x="1419194" y="1762572"/>
            <a:ext cx="7850149" cy="1701064"/>
          </a:xfrm>
          <a:prstGeom prst="rect">
            <a:avLst/>
          </a:prstGeom>
        </p:spPr>
      </p:pic>
      <p:pic>
        <p:nvPicPr>
          <p:cNvPr id="5" name="Picture 4"/>
          <p:cNvPicPr>
            <a:picLocks noChangeAspect="1"/>
          </p:cNvPicPr>
          <p:nvPr/>
        </p:nvPicPr>
        <p:blipFill>
          <a:blip r:embed="rId3"/>
          <a:stretch>
            <a:fillRect/>
          </a:stretch>
        </p:blipFill>
        <p:spPr>
          <a:xfrm>
            <a:off x="1449217" y="3819219"/>
            <a:ext cx="8016223" cy="1888853"/>
          </a:xfrm>
          <a:prstGeom prst="rect">
            <a:avLst/>
          </a:prstGeom>
        </p:spPr>
      </p:pic>
    </p:spTree>
    <p:extLst>
      <p:ext uri="{BB962C8B-B14F-4D97-AF65-F5344CB8AC3E}">
        <p14:creationId xmlns:p14="http://schemas.microsoft.com/office/powerpoint/2010/main" val="2220183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293"/>
          </a:xfrm>
        </p:spPr>
        <p:txBody>
          <a:bodyPr/>
          <a:lstStyle/>
          <a:p>
            <a:r>
              <a:rPr lang="en-IN" dirty="0"/>
              <a:t>Process Credentials </a:t>
            </a:r>
          </a:p>
        </p:txBody>
      </p:sp>
      <p:sp>
        <p:nvSpPr>
          <p:cNvPr id="3" name="Content Placeholder 2"/>
          <p:cNvSpPr>
            <a:spLocks noGrp="1"/>
          </p:cNvSpPr>
          <p:nvPr>
            <p:ph idx="1"/>
          </p:nvPr>
        </p:nvSpPr>
        <p:spPr>
          <a:xfrm>
            <a:off x="838200" y="1320800"/>
            <a:ext cx="10515600" cy="4856163"/>
          </a:xfrm>
        </p:spPr>
        <p:txBody>
          <a:bodyPr>
            <a:normAutofit/>
          </a:bodyPr>
          <a:lstStyle/>
          <a:p>
            <a:r>
              <a:rPr lang="en-GB" dirty="0"/>
              <a:t>Every process has a set of associated numeric user identifiers (UIDs) and group identifiers (GIDs). Sometimes, these are referred to as process credentials. These identifiers </a:t>
            </a:r>
            <a:r>
              <a:rPr lang="en-IN" dirty="0"/>
              <a:t>are as follows:</a:t>
            </a:r>
          </a:p>
          <a:p>
            <a:pPr lvl="1"/>
            <a:r>
              <a:rPr lang="en-GB" dirty="0"/>
              <a:t>Real user ID and group ID;</a:t>
            </a:r>
          </a:p>
          <a:p>
            <a:pPr lvl="1"/>
            <a:r>
              <a:rPr lang="en-GB" dirty="0"/>
              <a:t>Effective user ID and group ID;</a:t>
            </a:r>
          </a:p>
          <a:p>
            <a:pPr lvl="1"/>
            <a:r>
              <a:rPr lang="en-GB" dirty="0"/>
              <a:t>Saved set-user-ID and saved set-group-ID;</a:t>
            </a:r>
          </a:p>
          <a:p>
            <a:pPr lvl="1"/>
            <a:r>
              <a:rPr lang="en-GB" dirty="0"/>
              <a:t>File-system user ID and group ID (Linux-specific); and</a:t>
            </a:r>
          </a:p>
          <a:p>
            <a:pPr lvl="1"/>
            <a:r>
              <a:rPr lang="en-IN" dirty="0"/>
              <a:t>Supplementary group IDs.</a:t>
            </a:r>
          </a:p>
        </p:txBody>
      </p:sp>
    </p:spTree>
    <p:extLst>
      <p:ext uri="{BB962C8B-B14F-4D97-AF65-F5344CB8AC3E}">
        <p14:creationId xmlns:p14="http://schemas.microsoft.com/office/powerpoint/2010/main" val="285514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t>Retrieving and Modifying real, effective, and saved set IDs</a:t>
            </a:r>
            <a:endParaRPr lang="en-IN" sz="3200" b="1" dirty="0"/>
          </a:p>
        </p:txBody>
      </p:sp>
      <p:pic>
        <p:nvPicPr>
          <p:cNvPr id="4" name="Content Placeholder 3"/>
          <p:cNvPicPr>
            <a:picLocks noGrp="1" noChangeAspect="1"/>
          </p:cNvPicPr>
          <p:nvPr>
            <p:ph idx="1"/>
          </p:nvPr>
        </p:nvPicPr>
        <p:blipFill>
          <a:blip r:embed="rId2"/>
          <a:stretch>
            <a:fillRect/>
          </a:stretch>
        </p:blipFill>
        <p:spPr>
          <a:xfrm>
            <a:off x="1054331" y="3955694"/>
            <a:ext cx="7729451" cy="1729060"/>
          </a:xfrm>
          <a:prstGeom prst="rect">
            <a:avLst/>
          </a:prstGeom>
        </p:spPr>
      </p:pic>
      <p:pic>
        <p:nvPicPr>
          <p:cNvPr id="5" name="Picture 4"/>
          <p:cNvPicPr>
            <a:picLocks noChangeAspect="1"/>
          </p:cNvPicPr>
          <p:nvPr/>
        </p:nvPicPr>
        <p:blipFill>
          <a:blip r:embed="rId3"/>
          <a:stretch>
            <a:fillRect/>
          </a:stretch>
        </p:blipFill>
        <p:spPr>
          <a:xfrm>
            <a:off x="1209053" y="1783798"/>
            <a:ext cx="7357831" cy="1827620"/>
          </a:xfrm>
          <a:prstGeom prst="rect">
            <a:avLst/>
          </a:prstGeom>
        </p:spPr>
      </p:pic>
    </p:spTree>
    <p:extLst>
      <p:ext uri="{BB962C8B-B14F-4D97-AF65-F5344CB8AC3E}">
        <p14:creationId xmlns:p14="http://schemas.microsoft.com/office/powerpoint/2010/main" val="919908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Retrieving and Modifying File-System IDs</a:t>
            </a:r>
            <a:endParaRPr lang="en-IN" dirty="0"/>
          </a:p>
        </p:txBody>
      </p:sp>
      <p:pic>
        <p:nvPicPr>
          <p:cNvPr id="4" name="Content Placeholder 3"/>
          <p:cNvPicPr>
            <a:picLocks noGrp="1" noChangeAspect="1"/>
          </p:cNvPicPr>
          <p:nvPr>
            <p:ph idx="1"/>
          </p:nvPr>
        </p:nvPicPr>
        <p:blipFill>
          <a:blip r:embed="rId2"/>
          <a:stretch>
            <a:fillRect/>
          </a:stretch>
        </p:blipFill>
        <p:spPr>
          <a:xfrm>
            <a:off x="1345285" y="1983802"/>
            <a:ext cx="6644169" cy="1526015"/>
          </a:xfrm>
          <a:prstGeom prst="rect">
            <a:avLst/>
          </a:prstGeom>
        </p:spPr>
      </p:pic>
    </p:spTree>
    <p:extLst>
      <p:ext uri="{BB962C8B-B14F-4D97-AF65-F5344CB8AC3E}">
        <p14:creationId xmlns:p14="http://schemas.microsoft.com/office/powerpoint/2010/main" val="3616352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Retrieving and Modifying Supplementary Group IDs</a:t>
            </a:r>
            <a:endParaRPr lang="en-IN" dirty="0"/>
          </a:p>
        </p:txBody>
      </p:sp>
      <p:pic>
        <p:nvPicPr>
          <p:cNvPr id="6" name="Content Placeholder 5"/>
          <p:cNvPicPr>
            <a:picLocks noGrp="1" noChangeAspect="1"/>
          </p:cNvPicPr>
          <p:nvPr>
            <p:ph idx="1"/>
          </p:nvPr>
        </p:nvPicPr>
        <p:blipFill>
          <a:blip r:embed="rId2"/>
          <a:stretch>
            <a:fillRect/>
          </a:stretch>
        </p:blipFill>
        <p:spPr>
          <a:xfrm>
            <a:off x="804967" y="1934496"/>
            <a:ext cx="9381177" cy="1612269"/>
          </a:xfrm>
          <a:prstGeom prst="rect">
            <a:avLst/>
          </a:prstGeom>
        </p:spPr>
      </p:pic>
      <p:pic>
        <p:nvPicPr>
          <p:cNvPr id="7" name="Picture 6"/>
          <p:cNvPicPr>
            <a:picLocks noChangeAspect="1"/>
          </p:cNvPicPr>
          <p:nvPr/>
        </p:nvPicPr>
        <p:blipFill>
          <a:blip r:embed="rId3"/>
          <a:stretch>
            <a:fillRect/>
          </a:stretch>
        </p:blipFill>
        <p:spPr>
          <a:xfrm>
            <a:off x="869621" y="4172547"/>
            <a:ext cx="9632123" cy="1895744"/>
          </a:xfrm>
          <a:prstGeom prst="rect">
            <a:avLst/>
          </a:prstGeom>
        </p:spPr>
      </p:pic>
    </p:spTree>
    <p:extLst>
      <p:ext uri="{BB962C8B-B14F-4D97-AF65-F5344CB8AC3E}">
        <p14:creationId xmlns:p14="http://schemas.microsoft.com/office/powerpoint/2010/main" val="3661073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endParaRPr lang="en-IN" dirty="0"/>
          </a:p>
        </p:txBody>
      </p:sp>
      <p:pic>
        <p:nvPicPr>
          <p:cNvPr id="4" name="Content Placeholder 3"/>
          <p:cNvPicPr>
            <a:picLocks noGrp="1" noChangeAspect="1"/>
          </p:cNvPicPr>
          <p:nvPr>
            <p:ph idx="1"/>
          </p:nvPr>
        </p:nvPicPr>
        <p:blipFill>
          <a:blip r:embed="rId2"/>
          <a:stretch>
            <a:fillRect/>
          </a:stretch>
        </p:blipFill>
        <p:spPr>
          <a:xfrm>
            <a:off x="1034473" y="1805436"/>
            <a:ext cx="8903854" cy="5052564"/>
          </a:xfrm>
          <a:prstGeom prst="rect">
            <a:avLst/>
          </a:prstGeom>
        </p:spPr>
      </p:pic>
    </p:spTree>
    <p:extLst>
      <p:ext uri="{BB962C8B-B14F-4D97-AF65-F5344CB8AC3E}">
        <p14:creationId xmlns:p14="http://schemas.microsoft.com/office/powerpoint/2010/main" val="3763244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Real User ID and Real Group ID</a:t>
            </a:r>
            <a:endParaRPr lang="en-IN" dirty="0"/>
          </a:p>
        </p:txBody>
      </p:sp>
      <p:sp>
        <p:nvSpPr>
          <p:cNvPr id="3" name="Content Placeholder 2"/>
          <p:cNvSpPr>
            <a:spLocks noGrp="1"/>
          </p:cNvSpPr>
          <p:nvPr>
            <p:ph idx="1"/>
          </p:nvPr>
        </p:nvSpPr>
        <p:spPr/>
        <p:txBody>
          <a:bodyPr/>
          <a:lstStyle/>
          <a:p>
            <a:r>
              <a:rPr lang="en-GB" dirty="0"/>
              <a:t>The real user ID and group ID identify the user and group to which the process belongs. As part of the login process, a login shell gets its real user and group IDs from the third and fourth fields of the user’s password record in the /</a:t>
            </a:r>
            <a:r>
              <a:rPr lang="en-GB" dirty="0" err="1"/>
              <a:t>etc</a:t>
            </a:r>
            <a:r>
              <a:rPr lang="en-GB" dirty="0"/>
              <a:t>/</a:t>
            </a:r>
            <a:r>
              <a:rPr lang="en-GB" dirty="0" err="1"/>
              <a:t>passwd</a:t>
            </a:r>
            <a:r>
              <a:rPr lang="en-GB" dirty="0"/>
              <a:t> file</a:t>
            </a:r>
          </a:p>
          <a:p>
            <a:r>
              <a:rPr lang="en-GB" dirty="0"/>
              <a:t>When a new process is created (e.g., when the shell executes a program), it inherits these identifiers from its parent.</a:t>
            </a:r>
            <a:endParaRPr lang="en-IN" dirty="0"/>
          </a:p>
        </p:txBody>
      </p:sp>
    </p:spTree>
    <p:extLst>
      <p:ext uri="{BB962C8B-B14F-4D97-AF65-F5344CB8AC3E}">
        <p14:creationId xmlns:p14="http://schemas.microsoft.com/office/powerpoint/2010/main" val="2154168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1020"/>
          </a:xfrm>
        </p:spPr>
        <p:txBody>
          <a:bodyPr/>
          <a:lstStyle/>
          <a:p>
            <a:r>
              <a:rPr lang="en-GB" b="1" dirty="0"/>
              <a:t>Effective User ID and Effective Group ID</a:t>
            </a:r>
            <a:endParaRPr lang="en-IN" dirty="0"/>
          </a:p>
        </p:txBody>
      </p:sp>
      <p:sp>
        <p:nvSpPr>
          <p:cNvPr id="3" name="Content Placeholder 2"/>
          <p:cNvSpPr>
            <a:spLocks noGrp="1"/>
          </p:cNvSpPr>
          <p:nvPr>
            <p:ph idx="1"/>
          </p:nvPr>
        </p:nvSpPr>
        <p:spPr>
          <a:xfrm>
            <a:off x="838200" y="1191491"/>
            <a:ext cx="10515600" cy="4985472"/>
          </a:xfrm>
        </p:spPr>
        <p:txBody>
          <a:bodyPr>
            <a:normAutofit/>
          </a:bodyPr>
          <a:lstStyle/>
          <a:p>
            <a:pPr algn="just"/>
            <a:r>
              <a:rPr lang="en-GB" dirty="0"/>
              <a:t>In Unix the effective user ID and group ID, in conjunction with the supplementary group IDs, are used to determine the permissions granted to a process when it tries to perform various operations (i.e., system calls). </a:t>
            </a:r>
          </a:p>
          <a:p>
            <a:pPr algn="just"/>
            <a:r>
              <a:rPr lang="en-GB" dirty="0"/>
              <a:t>For example, these identifiers determine the permissions granted to a process when it accesses resources such as files and System V </a:t>
            </a:r>
            <a:r>
              <a:rPr lang="en-GB" dirty="0" err="1"/>
              <a:t>interprocess</a:t>
            </a:r>
            <a:r>
              <a:rPr lang="en-GB" dirty="0"/>
              <a:t> communication (IPC) objects, which themselves have associated user and group IDs determining to whom they belong.</a:t>
            </a:r>
          </a:p>
          <a:p>
            <a:r>
              <a:rPr lang="en-GB" dirty="0"/>
              <a:t>A process whose </a:t>
            </a:r>
            <a:r>
              <a:rPr lang="en-GB" dirty="0">
                <a:solidFill>
                  <a:srgbClr val="00B0F0"/>
                </a:solidFill>
              </a:rPr>
              <a:t>effective user ID is 0 (the user ID of root) </a:t>
            </a:r>
            <a:r>
              <a:rPr lang="en-GB" dirty="0"/>
              <a:t>has all of the privileges of the super user. Such a process is referred to as a privileged process. Certain system calls can be executed only by privileged processes</a:t>
            </a:r>
            <a:endParaRPr lang="en-IN" dirty="0"/>
          </a:p>
        </p:txBody>
      </p:sp>
    </p:spTree>
    <p:extLst>
      <p:ext uri="{BB962C8B-B14F-4D97-AF65-F5344CB8AC3E}">
        <p14:creationId xmlns:p14="http://schemas.microsoft.com/office/powerpoint/2010/main" val="3832441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3384"/>
          </a:xfrm>
        </p:spPr>
        <p:txBody>
          <a:bodyPr/>
          <a:lstStyle/>
          <a:p>
            <a:r>
              <a:rPr lang="en-IN" b="1" dirty="0"/>
              <a:t>Set-User-ID and Set-Group-ID Programs</a:t>
            </a:r>
            <a:endParaRPr lang="en-IN" dirty="0"/>
          </a:p>
        </p:txBody>
      </p:sp>
      <p:sp>
        <p:nvSpPr>
          <p:cNvPr id="3" name="Content Placeholder 2"/>
          <p:cNvSpPr>
            <a:spLocks noGrp="1"/>
          </p:cNvSpPr>
          <p:nvPr>
            <p:ph idx="1"/>
          </p:nvPr>
        </p:nvSpPr>
        <p:spPr>
          <a:xfrm>
            <a:off x="838200" y="1450109"/>
            <a:ext cx="10515600" cy="4726854"/>
          </a:xfrm>
        </p:spPr>
        <p:txBody>
          <a:bodyPr/>
          <a:lstStyle/>
          <a:p>
            <a:pPr algn="just"/>
            <a:r>
              <a:rPr lang="en-GB" dirty="0"/>
              <a:t>A set-user-ID program allows a process to gain privileges it would not normally have, by setting the process’s effective user ID to the same value as the user ID (owner) of the executable file. </a:t>
            </a:r>
          </a:p>
          <a:p>
            <a:pPr algn="just"/>
            <a:r>
              <a:rPr lang="en-GB" dirty="0"/>
              <a:t>A set-group-ID program performs the analogous task for the process’s effective group ID. (The terms set-user-ID program and set-group-ID program are sometimes abbreviated as set-UID program and set-GID program.)</a:t>
            </a:r>
            <a:endParaRPr lang="en-IN" dirty="0"/>
          </a:p>
        </p:txBody>
      </p:sp>
    </p:spTree>
    <p:extLst>
      <p:ext uri="{BB962C8B-B14F-4D97-AF65-F5344CB8AC3E}">
        <p14:creationId xmlns:p14="http://schemas.microsoft.com/office/powerpoint/2010/main" val="3404214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5602"/>
          </a:xfrm>
        </p:spPr>
        <p:txBody>
          <a:bodyPr>
            <a:normAutofit fontScale="90000"/>
          </a:bodyPr>
          <a:lstStyle/>
          <a:p>
            <a:r>
              <a:rPr lang="en-IN" b="1" dirty="0"/>
              <a:t>Set-User-ID and Set-Group-ID Programs(</a:t>
            </a:r>
            <a:r>
              <a:rPr lang="en-IN" b="1" dirty="0" err="1"/>
              <a:t>Cont</a:t>
            </a:r>
            <a:r>
              <a:rPr lang="en-IN" b="1" dirty="0"/>
              <a:t> ..)</a:t>
            </a:r>
            <a:endParaRPr lang="en-IN" dirty="0"/>
          </a:p>
        </p:txBody>
      </p:sp>
      <p:sp>
        <p:nvSpPr>
          <p:cNvPr id="3" name="Content Placeholder 2"/>
          <p:cNvSpPr>
            <a:spLocks noGrp="1"/>
          </p:cNvSpPr>
          <p:nvPr>
            <p:ph idx="1"/>
          </p:nvPr>
        </p:nvSpPr>
        <p:spPr>
          <a:xfrm>
            <a:off x="838200" y="1440873"/>
            <a:ext cx="10515600" cy="4736090"/>
          </a:xfrm>
        </p:spPr>
        <p:txBody>
          <a:bodyPr/>
          <a:lstStyle/>
          <a:p>
            <a:r>
              <a:rPr lang="en-GB" dirty="0"/>
              <a:t>Like any other file, an executable program file has an associated user ID and group ID that define the ownership of the file. In addition, an executable file has two special permission bits: the </a:t>
            </a:r>
            <a:r>
              <a:rPr lang="en-GB" dirty="0">
                <a:solidFill>
                  <a:srgbClr val="00B0F0"/>
                </a:solidFill>
              </a:rPr>
              <a:t>set-user-ID</a:t>
            </a:r>
            <a:r>
              <a:rPr lang="en-GB" dirty="0"/>
              <a:t> and </a:t>
            </a:r>
            <a:r>
              <a:rPr lang="en-GB" dirty="0">
                <a:solidFill>
                  <a:srgbClr val="00B0F0"/>
                </a:solidFill>
              </a:rPr>
              <a:t>set-group-ID</a:t>
            </a:r>
            <a:r>
              <a:rPr lang="en-GB" dirty="0"/>
              <a:t> bits.</a:t>
            </a:r>
          </a:p>
          <a:p>
            <a:r>
              <a:rPr lang="en-GB" dirty="0"/>
              <a:t>These permission bits are set using the </a:t>
            </a:r>
            <a:r>
              <a:rPr lang="en-GB" dirty="0" err="1"/>
              <a:t>chmod</a:t>
            </a:r>
            <a:r>
              <a:rPr lang="en-GB" dirty="0"/>
              <a:t> command. An unprivileged user can set these bits for files that they own. A privileged user (CAP_FOWNER) can set these bits for any file</a:t>
            </a:r>
            <a:endParaRPr lang="en-IN" dirty="0"/>
          </a:p>
        </p:txBody>
      </p:sp>
    </p:spTree>
    <p:extLst>
      <p:ext uri="{BB962C8B-B14F-4D97-AF65-F5344CB8AC3E}">
        <p14:creationId xmlns:p14="http://schemas.microsoft.com/office/powerpoint/2010/main" val="2672342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Set-User-ID and Set-Group-ID Programs( </a:t>
            </a:r>
            <a:r>
              <a:rPr lang="en-IN" sz="4000" b="1" dirty="0" err="1"/>
              <a:t>Cont</a:t>
            </a:r>
            <a:r>
              <a:rPr lang="en-IN" sz="4000" b="1" dirty="0"/>
              <a:t> ..)</a:t>
            </a:r>
            <a:endParaRPr lang="en-IN" sz="4000" dirty="0"/>
          </a:p>
        </p:txBody>
      </p:sp>
      <p:pic>
        <p:nvPicPr>
          <p:cNvPr id="4" name="Content Placeholder 3"/>
          <p:cNvPicPr>
            <a:picLocks noGrp="1" noChangeAspect="1"/>
          </p:cNvPicPr>
          <p:nvPr>
            <p:ph idx="1"/>
          </p:nvPr>
        </p:nvPicPr>
        <p:blipFill>
          <a:blip r:embed="rId2"/>
          <a:stretch>
            <a:fillRect/>
          </a:stretch>
        </p:blipFill>
        <p:spPr>
          <a:xfrm>
            <a:off x="1570182" y="2289573"/>
            <a:ext cx="8608292" cy="2504100"/>
          </a:xfrm>
          <a:prstGeom prst="rect">
            <a:avLst/>
          </a:prstGeom>
        </p:spPr>
      </p:pic>
    </p:spTree>
    <p:extLst>
      <p:ext uri="{BB962C8B-B14F-4D97-AF65-F5344CB8AC3E}">
        <p14:creationId xmlns:p14="http://schemas.microsoft.com/office/powerpoint/2010/main" val="1451498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-1</a:t>
            </a:r>
            <a:endParaRPr lang="en-IN" dirty="0"/>
          </a:p>
        </p:txBody>
      </p:sp>
      <p:sp>
        <p:nvSpPr>
          <p:cNvPr id="3" name="Content Placeholder 2"/>
          <p:cNvSpPr>
            <a:spLocks noGrp="1"/>
          </p:cNvSpPr>
          <p:nvPr>
            <p:ph idx="1"/>
          </p:nvPr>
        </p:nvSpPr>
        <p:spPr>
          <a:xfrm>
            <a:off x="766618" y="1653309"/>
            <a:ext cx="10587182" cy="4523654"/>
          </a:xfrm>
        </p:spPr>
        <p:txBody>
          <a:bodyPr/>
          <a:lstStyle/>
          <a:p>
            <a:r>
              <a:rPr lang="en-GB" dirty="0"/>
              <a:t>Demonstrate how to use </a:t>
            </a:r>
            <a:r>
              <a:rPr lang="en-GB" dirty="0" err="1"/>
              <a:t>setuid</a:t>
            </a:r>
            <a:r>
              <a:rPr lang="en-GB" dirty="0"/>
              <a:t> , </a:t>
            </a:r>
            <a:r>
              <a:rPr lang="en-GB" dirty="0" err="1"/>
              <a:t>setguid</a:t>
            </a:r>
            <a:r>
              <a:rPr lang="en-GB" dirty="0"/>
              <a:t> and sticky bit </a:t>
            </a:r>
            <a:endParaRPr lang="en-IN" dirty="0"/>
          </a:p>
        </p:txBody>
      </p:sp>
    </p:spTree>
    <p:extLst>
      <p:ext uri="{BB962C8B-B14F-4D97-AF65-F5344CB8AC3E}">
        <p14:creationId xmlns:p14="http://schemas.microsoft.com/office/powerpoint/2010/main" val="1471581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3384"/>
          </a:xfrm>
        </p:spPr>
        <p:txBody>
          <a:bodyPr/>
          <a:lstStyle/>
          <a:p>
            <a:r>
              <a:rPr lang="en-GB" b="1" dirty="0"/>
              <a:t>Saved Set-User-ID and Saved Set-Group-ID</a:t>
            </a:r>
            <a:endParaRPr lang="en-IN" dirty="0"/>
          </a:p>
        </p:txBody>
      </p:sp>
      <p:sp>
        <p:nvSpPr>
          <p:cNvPr id="3" name="Content Placeholder 2"/>
          <p:cNvSpPr>
            <a:spLocks noGrp="1"/>
          </p:cNvSpPr>
          <p:nvPr>
            <p:ph idx="1"/>
          </p:nvPr>
        </p:nvSpPr>
        <p:spPr>
          <a:xfrm>
            <a:off x="838200" y="1302327"/>
            <a:ext cx="10515600" cy="4874636"/>
          </a:xfrm>
        </p:spPr>
        <p:txBody>
          <a:bodyPr>
            <a:normAutofit/>
          </a:bodyPr>
          <a:lstStyle/>
          <a:p>
            <a:r>
              <a:rPr lang="en-GB" dirty="0"/>
              <a:t>The saved set-user-ID and saved set-group-ID are designed for use with set-user-ID and set-group-ID programs. When a program is executed, the following steps </a:t>
            </a:r>
            <a:r>
              <a:rPr lang="en-IN" dirty="0"/>
              <a:t>(among many others) occur:</a:t>
            </a:r>
          </a:p>
          <a:p>
            <a:pPr marL="971550" lvl="1" indent="-514350" algn="just">
              <a:buFont typeface="+mj-lt"/>
              <a:buAutoNum type="arabicPeriod"/>
            </a:pPr>
            <a:r>
              <a:rPr lang="en-GB" dirty="0"/>
              <a:t>If the set-user-ID (set-group-ID) permission bit is enabled on the executable, then the effective user (group) ID of the process is made the same as the owner of the executable. If the set-user-ID (set-group-ID) bit is not set, then no change is made to the effective user (group) ID of the process.</a:t>
            </a:r>
          </a:p>
          <a:p>
            <a:pPr marL="971550" lvl="1" indent="-514350" algn="just">
              <a:buFont typeface="+mj-lt"/>
              <a:buAutoNum type="arabicPeriod"/>
            </a:pPr>
            <a:r>
              <a:rPr lang="en-GB" dirty="0"/>
              <a:t>The values for the saved set-user-ID and saved set-group-ID are copied from the corresponding effective IDs. This copying occurs regardless of whether the set-user-ID or set-group-ID bit is set on the file being executed.</a:t>
            </a:r>
            <a:endParaRPr lang="en-IN" dirty="0"/>
          </a:p>
        </p:txBody>
      </p:sp>
    </p:spTree>
    <p:extLst>
      <p:ext uri="{BB962C8B-B14F-4D97-AF65-F5344CB8AC3E}">
        <p14:creationId xmlns:p14="http://schemas.microsoft.com/office/powerpoint/2010/main" val="2045435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1440</Words>
  <Application>Microsoft Office PowerPoint</Application>
  <PresentationFormat>Widescreen</PresentationFormat>
  <Paragraphs>63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UNIT-3  Process Credentials </vt:lpstr>
      <vt:lpstr>Process Credentials </vt:lpstr>
      <vt:lpstr>Real User ID and Real Group ID</vt:lpstr>
      <vt:lpstr>Effective User ID and Effective Group ID</vt:lpstr>
      <vt:lpstr>Set-User-ID and Set-Group-ID Programs</vt:lpstr>
      <vt:lpstr>Set-User-ID and Set-Group-ID Programs(Cont ..)</vt:lpstr>
      <vt:lpstr>Set-User-ID and Set-Group-ID Programs( Cont ..)</vt:lpstr>
      <vt:lpstr>Exercise -1</vt:lpstr>
      <vt:lpstr>Saved Set-User-ID and Saved Set-Group-ID</vt:lpstr>
      <vt:lpstr>Saved Set-User-ID and Saved Set-Group-ID</vt:lpstr>
      <vt:lpstr>File-System User ID and File-System Group ID</vt:lpstr>
      <vt:lpstr>File-System User ID and File-System Group ID (Cont ..) </vt:lpstr>
      <vt:lpstr>Supplementary Group IDs</vt:lpstr>
      <vt:lpstr>Retrieving and Modifying Process Credentials</vt:lpstr>
      <vt:lpstr>Retrieving and Modifying Process Credentials</vt:lpstr>
      <vt:lpstr>Retrieving real and effective IDs</vt:lpstr>
      <vt:lpstr>Modifying Real and Effective IDs</vt:lpstr>
      <vt:lpstr>Modifying Real and Effective IDs</vt:lpstr>
      <vt:lpstr>Modifying real and effective IDs</vt:lpstr>
      <vt:lpstr>Retrieving and Modifying real, effective, and saved set IDs</vt:lpstr>
      <vt:lpstr>Retrieving and Modifying File-System IDs</vt:lpstr>
      <vt:lpstr>Retrieving and Modifying Supplementary Group IDs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K. Karthik</dc:creator>
  <cp:lastModifiedBy>Venkatesh H</cp:lastModifiedBy>
  <cp:revision>10</cp:revision>
  <dcterms:created xsi:type="dcterms:W3CDTF">2022-10-20T04:30:34Z</dcterms:created>
  <dcterms:modified xsi:type="dcterms:W3CDTF">2023-12-07T04:52:18Z</dcterms:modified>
</cp:coreProperties>
</file>