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4" r:id="rId9"/>
    <p:sldId id="261" r:id="rId10"/>
    <p:sldId id="262" r:id="rId11"/>
    <p:sldId id="263" r:id="rId12"/>
    <p:sldId id="265" r:id="rId13"/>
    <p:sldId id="267" r:id="rId14"/>
    <p:sldId id="266" r:id="rId15"/>
    <p:sldId id="268" r:id="rId16"/>
    <p:sldId id="272" r:id="rId17"/>
    <p:sldId id="270" r:id="rId18"/>
    <p:sldId id="316" r:id="rId19"/>
    <p:sldId id="317" r:id="rId20"/>
    <p:sldId id="318" r:id="rId21"/>
    <p:sldId id="271" r:id="rId22"/>
    <p:sldId id="319" r:id="rId23"/>
    <p:sldId id="320" r:id="rId24"/>
    <p:sldId id="321" r:id="rId25"/>
    <p:sldId id="273" r:id="rId26"/>
    <p:sldId id="274" r:id="rId27"/>
    <p:sldId id="322" r:id="rId28"/>
    <p:sldId id="269" r:id="rId29"/>
    <p:sldId id="323" r:id="rId30"/>
    <p:sldId id="280" r:id="rId31"/>
    <p:sldId id="306" r:id="rId32"/>
    <p:sldId id="288" r:id="rId33"/>
    <p:sldId id="289" r:id="rId34"/>
    <p:sldId id="303" r:id="rId35"/>
    <p:sldId id="304" r:id="rId36"/>
    <p:sldId id="283" r:id="rId37"/>
    <p:sldId id="284" r:id="rId38"/>
    <p:sldId id="279" r:id="rId39"/>
    <p:sldId id="281" r:id="rId40"/>
    <p:sldId id="324" r:id="rId41"/>
    <p:sldId id="287" r:id="rId42"/>
    <p:sldId id="327" r:id="rId43"/>
    <p:sldId id="326" r:id="rId44"/>
  </p:sldIdLst>
  <p:sldSz cx="12192000" cy="6858000"/>
  <p:notesSz cx="6858000" cy="9144000"/>
  <p:embeddedFontLst>
    <p:embeddedFont>
      <p:font typeface="Rubik"/>
    </p:embeddedFont>
    <p:embeddedFont>
      <p:font typeface="Rubik"/>
    </p:embeddedFont>
    <p:embeddedFont>
      <p:font typeface="Rubik" pitchFamily="2" charset="-79"/>
    </p:embeddedFont>
    <p:embeddedFont>
      <p:font typeface="TeX Gyre Cursor" charset="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24B"/>
    <a:srgbClr val="384048"/>
    <a:srgbClr val="374048"/>
    <a:srgbClr val="FCFAFB"/>
    <a:srgbClr val="DA238F"/>
    <a:srgbClr val="F5F6F8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80604020202020204" charset="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 panose="02080604020202020204" charset="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 panose="02080604020202020204" charset="0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 panose="02080604020202020204" charset="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 panose="02080604020202020204" charset="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 panose="02080604020202020204" charset="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 panose="02080604020202020204" charset="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 panose="02080604020202020204" charset="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 panose="02080604020202020204" charset="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 panose="02080604020202020204" charset="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80604020202020204" charset="0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80604020202020204" charset="0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80604020202020204" charset="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80604020202020204" charset="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80604020202020204" charset="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 panose="02080604020202020204" charset="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8060402020202020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saladinid/techtalk-graphq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emf"/><Relationship Id="rId1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0.xml"/><Relationship Id="rId8" Type="http://schemas.openxmlformats.org/officeDocument/2006/relationships/slideLayout" Target="../slideLayouts/slideLayout1.xml"/><Relationship Id="rId7" Type="http://schemas.openxmlformats.org/officeDocument/2006/relationships/hyperlink" Target="https://medium.com/apollo-stack/the-basics-of-graphql-in-5-links-9e1dc4cac055#.fxt5attmv" TargetMode="External"/><Relationship Id="rId6" Type="http://schemas.openxmlformats.org/officeDocument/2006/relationships/hyperlink" Target="https://medium.com/the-graphqlhub/your-first-graphql-server-3c766ab4f0a2#.4gcv3mjqg" TargetMode="External"/><Relationship Id="rId5" Type="http://schemas.openxmlformats.org/officeDocument/2006/relationships/hyperlink" Target="https://dev-blog.apollodata.com/full-stack-react-graphql-tutorial-582ac8d24e3b" TargetMode="External"/><Relationship Id="rId4" Type="http://schemas.openxmlformats.org/officeDocument/2006/relationships/hyperlink" Target="https://www.youtube.com/watch?v=UBGzsb2UkeY" TargetMode="External"/><Relationship Id="rId3" Type="http://schemas.openxmlformats.org/officeDocument/2006/relationships/hyperlink" Target="https://www.youtube.com/watch?v=WQLzZf34FJ8" TargetMode="External"/><Relationship Id="rId2" Type="http://schemas.openxmlformats.org/officeDocument/2006/relationships/hyperlink" Target="https://facebook.github.io/react/blog/2015/05/01/graphql-introduction.html" TargetMode="External"/><Relationship Id="rId1" Type="http://schemas.openxmlformats.org/officeDocument/2006/relationships/image" Target="../media/image32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3010058" y="2741499"/>
            <a:ext cx="6171881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0" i="0" u="none" strike="noStrike" cap="none" dirty="0" err="1">
                <a:solidFill>
                  <a:srgbClr val="DA238F"/>
                </a:solidFill>
                <a:latin typeface="Rubik"/>
                <a:ea typeface="Rubik"/>
                <a:cs typeface="Rubik"/>
                <a:sym typeface="Rubik"/>
              </a:rPr>
              <a:t>GraphQL</a:t>
            </a:r>
            <a:endParaRPr lang="en-US" sz="4800" b="0" i="0" u="none" strike="noStrike" cap="none" dirty="0">
              <a:solidFill>
                <a:srgbClr val="DA238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03358" y="863499"/>
            <a:ext cx="1639268" cy="18337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85"/>
          <p:cNvSpPr txBox="1"/>
          <p:nvPr/>
        </p:nvSpPr>
        <p:spPr>
          <a:xfrm>
            <a:off x="929148" y="3740155"/>
            <a:ext cx="10235381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24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The introduction of a new way of dealing with data</a:t>
            </a:r>
            <a:endParaRPr lang="en-US" sz="2400" b="0" i="0" u="none" strike="noStrike" cap="none" dirty="0">
              <a:solidFill>
                <a:srgbClr val="E1009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" name="Shape 85"/>
          <p:cNvSpPr txBox="1"/>
          <p:nvPr/>
        </p:nvSpPr>
        <p:spPr>
          <a:xfrm>
            <a:off x="3814868" y="5620014"/>
            <a:ext cx="4616247" cy="5893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1800" dirty="0">
                <a:solidFill>
                  <a:schemeClr val="lt1"/>
                </a:solidFill>
                <a:latin typeface="Rubik Medium" pitchFamily="2" charset="-79"/>
                <a:ea typeface="Rubik Light"/>
                <a:cs typeface="Rubik Medium" pitchFamily="2" charset="-79"/>
                <a:sym typeface="Rubik Light"/>
              </a:rPr>
              <a:t>Muhammad Sholahuddin</a:t>
            </a:r>
            <a:endParaRPr lang="en-US" sz="1800" b="0" i="0" u="none" strike="noStrike" cap="none" dirty="0">
              <a:solidFill>
                <a:srgbClr val="E10098"/>
              </a:solidFill>
              <a:latin typeface="Rubik Medium" pitchFamily="2" charset="-79"/>
              <a:ea typeface="Rubik"/>
              <a:cs typeface="Rubik Medium" pitchFamily="2" charset="-79"/>
              <a:sym typeface="Rubik"/>
            </a:endParaRPr>
          </a:p>
        </p:txBody>
      </p:sp>
      <p:sp>
        <p:nvSpPr>
          <p:cNvPr id="7" name="Shape 85"/>
          <p:cNvSpPr txBox="1"/>
          <p:nvPr/>
        </p:nvSpPr>
        <p:spPr>
          <a:xfrm>
            <a:off x="3814868" y="5929585"/>
            <a:ext cx="4616247" cy="5893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dirty="0">
                <a:solidFill>
                  <a:schemeClr val="lt1"/>
                </a:solidFill>
                <a:latin typeface="Rubik"/>
                <a:ea typeface="Rubik Light"/>
                <a:cs typeface="Rubik"/>
                <a:sym typeface="Rubik Light"/>
              </a:rPr>
              <a:t>@</a:t>
            </a:r>
            <a:r>
              <a:rPr lang="en-US" dirty="0" err="1">
                <a:solidFill>
                  <a:schemeClr val="lt1"/>
                </a:solidFill>
                <a:latin typeface="Rubik"/>
                <a:ea typeface="Rubik Light"/>
                <a:cs typeface="Rubik"/>
                <a:sym typeface="Rubik Light"/>
              </a:rPr>
              <a:t>saladinid</a:t>
            </a:r>
            <a:endParaRPr lang="en-US" b="0" i="0" u="none" strike="noStrike" cap="none" dirty="0">
              <a:solidFill>
                <a:srgbClr val="E1009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" name="Shape 85"/>
          <p:cNvSpPr txBox="1"/>
          <p:nvPr/>
        </p:nvSpPr>
        <p:spPr>
          <a:xfrm>
            <a:off x="3814868" y="6232144"/>
            <a:ext cx="4616247" cy="5893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dirty="0">
                <a:solidFill>
                  <a:schemeClr val="lt1"/>
                </a:solidFill>
                <a:latin typeface="Rubik"/>
                <a:ea typeface="Rubik Light"/>
                <a:cs typeface="Rubik"/>
                <a:sym typeface="Rubik Light"/>
              </a:rPr>
              <a:t>Front End Engineer at Pinjam.co.id</a:t>
            </a:r>
            <a:endParaRPr lang="en-US" b="0" i="0" u="none" strike="noStrike" cap="none" dirty="0">
              <a:solidFill>
                <a:srgbClr val="E10098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5"/>
          <p:cNvSpPr txBox="1"/>
          <p:nvPr/>
        </p:nvSpPr>
        <p:spPr>
          <a:xfrm>
            <a:off x="3010058" y="3979135"/>
            <a:ext cx="6171881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0" i="0" u="none" strike="noStrike" cap="none" dirty="0" err="1">
                <a:solidFill>
                  <a:srgbClr val="DA238F"/>
                </a:solidFill>
                <a:latin typeface="Rubik"/>
                <a:ea typeface="Rubik"/>
                <a:cs typeface="Rubik"/>
                <a:sym typeface="Rubik"/>
              </a:rPr>
              <a:t>GraphQL</a:t>
            </a:r>
            <a:endParaRPr lang="en-US" sz="4800" b="0" i="0" u="none" strike="noStrike" cap="none" dirty="0">
              <a:solidFill>
                <a:srgbClr val="DA238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" name="Shape 8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03358" y="1948735"/>
            <a:ext cx="1639268" cy="1833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1550207" y="1396131"/>
            <a:ext cx="7747200" cy="8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69850">
              <a:buClr>
                <a:schemeClr val="dk1"/>
              </a:buClr>
              <a:buSzPct val="39000"/>
            </a:pPr>
            <a:r>
              <a:rPr lang="en-US" sz="4800" dirty="0">
                <a:solidFill>
                  <a:schemeClr val="tx1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What is </a:t>
            </a:r>
            <a:r>
              <a:rPr lang="en-US" sz="4800" dirty="0" err="1">
                <a:solidFill>
                  <a:srgbClr val="DA238F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GraphQL</a:t>
            </a:r>
            <a:r>
              <a:rPr lang="en-US" sz="4800" dirty="0">
                <a:solidFill>
                  <a:schemeClr val="tx1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?</a:t>
            </a:r>
            <a:endParaRPr sz="4800" dirty="0">
              <a:solidFill>
                <a:schemeClr val="tx1"/>
              </a:solidFill>
              <a:latin typeface="Rubik Bold" panose="02000604000000020004" pitchFamily="2" charset="-79"/>
              <a:ea typeface="Rubik Light"/>
              <a:cs typeface="Rubik Bold" panose="02000604000000020004" pitchFamily="2" charset="-79"/>
              <a:sym typeface="Rubik Light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1550207" y="2558771"/>
            <a:ext cx="8994890" cy="13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35000"/>
            </a:pPr>
            <a:r>
              <a:rPr lang="en-US" sz="3050" dirty="0" err="1">
                <a:solidFill>
                  <a:schemeClr val="dk1"/>
                </a:solidFill>
                <a:latin typeface="Rubik"/>
                <a:cs typeface="Rubik"/>
              </a:rPr>
              <a:t>GraphQL</a:t>
            </a:r>
            <a:r>
              <a:rPr lang="en-US" sz="3050" dirty="0">
                <a:solidFill>
                  <a:schemeClr val="dk1"/>
                </a:solidFill>
                <a:latin typeface="Rubik"/>
                <a:cs typeface="Rubik"/>
              </a:rPr>
              <a:t> is a </a:t>
            </a:r>
            <a:r>
              <a:rPr lang="en-US" sz="3050" dirty="0">
                <a:solidFill>
                  <a:srgbClr val="DA238F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data query language</a:t>
            </a:r>
            <a:r>
              <a:rPr lang="en-US" sz="3050" dirty="0">
                <a:solidFill>
                  <a:schemeClr val="dk1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 and runtime</a:t>
            </a:r>
            <a:r>
              <a:rPr lang="en-US" sz="3050" dirty="0">
                <a:solidFill>
                  <a:schemeClr val="dk1"/>
                </a:solidFill>
                <a:latin typeface="Rubik"/>
                <a:cs typeface="Rubik"/>
              </a:rPr>
              <a:t> designed and used at Facebook to request and deliver data to mobile and web apps </a:t>
            </a:r>
            <a:endParaRPr lang="en-US" sz="3050" dirty="0">
              <a:solidFill>
                <a:schemeClr val="dk1"/>
              </a:solidFill>
              <a:latin typeface="Rubik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3050" dirty="0">
                <a:solidFill>
                  <a:schemeClr val="dk1"/>
                </a:solidFill>
                <a:latin typeface="Rubik"/>
                <a:cs typeface="Rubik"/>
              </a:rPr>
              <a:t>since 2012 </a:t>
            </a:r>
            <a:r>
              <a:rPr lang="en-US" sz="2000" dirty="0">
                <a:solidFill>
                  <a:schemeClr val="dk1"/>
                </a:solidFill>
                <a:latin typeface="Rubik"/>
                <a:cs typeface="Rubik"/>
              </a:rPr>
              <a:t>(Open Source on 2015)</a:t>
            </a:r>
            <a:r>
              <a:rPr lang="en-US" sz="3050" dirty="0">
                <a:solidFill>
                  <a:schemeClr val="dk1"/>
                </a:solidFill>
                <a:latin typeface="Rubik"/>
                <a:cs typeface="Rubik"/>
              </a:rPr>
              <a:t> </a:t>
            </a:r>
            <a:endParaRPr dirty="0">
              <a:latin typeface="Rubik"/>
              <a:cs typeface="Rubi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50207" y="4735205"/>
            <a:ext cx="3749040" cy="382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" charset="0"/>
              </a:rPr>
              <a:t>Source: http://graphql.org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Courier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t="10878" b="8765"/>
          <a:stretch>
            <a:fillRect/>
          </a:stretch>
        </p:blipFill>
        <p:spPr>
          <a:xfrm>
            <a:off x="2286000" y="1224114"/>
            <a:ext cx="7620000" cy="5043948"/>
          </a:xfrm>
          <a:prstGeom prst="rect">
            <a:avLst/>
          </a:prstGeom>
        </p:spPr>
      </p:pic>
      <p:sp>
        <p:nvSpPr>
          <p:cNvPr id="6" name="Shape 126"/>
          <p:cNvSpPr txBox="1"/>
          <p:nvPr/>
        </p:nvSpPr>
        <p:spPr>
          <a:xfrm>
            <a:off x="2849824" y="486696"/>
            <a:ext cx="2223619" cy="6784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ctr" rtl="0">
              <a:spcBef>
                <a:spcPts val="0"/>
              </a:spcBef>
              <a:buClr>
                <a:schemeClr val="dk1"/>
              </a:buClr>
              <a:buSzPct val="39000"/>
              <a:buFont typeface="Arial" panose="02080604020202020204" charset="0"/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Rubik"/>
                <a:cs typeface="Rubik"/>
              </a:rPr>
              <a:t>REST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Rubik"/>
              <a:cs typeface="Rubik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bg1">
                  <a:lumMod val="65000"/>
                </a:schemeClr>
              </a:solidFill>
              <a:latin typeface="Rubik"/>
              <a:ea typeface="Rubik Light"/>
              <a:cs typeface="Rubik"/>
              <a:sym typeface="Rubik Light"/>
            </a:endParaRPr>
          </a:p>
        </p:txBody>
      </p:sp>
      <p:sp>
        <p:nvSpPr>
          <p:cNvPr id="7" name="Shape 126"/>
          <p:cNvSpPr txBox="1"/>
          <p:nvPr/>
        </p:nvSpPr>
        <p:spPr>
          <a:xfrm>
            <a:off x="7058030" y="486696"/>
            <a:ext cx="2223619" cy="6784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ctr" rtl="0">
              <a:spcBef>
                <a:spcPts val="0"/>
              </a:spcBef>
              <a:buClr>
                <a:schemeClr val="dk1"/>
              </a:buClr>
              <a:buSzPct val="39000"/>
              <a:buFont typeface="Arial" panose="02080604020202020204" charset="0"/>
              <a:buNone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ubik"/>
                <a:cs typeface="Rubik"/>
              </a:rPr>
              <a:t>GraphQL</a:t>
            </a:r>
            <a:endParaRPr sz="2400" dirty="0">
              <a:solidFill>
                <a:schemeClr val="bg1">
                  <a:lumMod val="65000"/>
                </a:schemeClr>
              </a:solidFill>
              <a:latin typeface="Rubik"/>
              <a:ea typeface="Rubik Light"/>
              <a:cs typeface="Rubik"/>
              <a:sym typeface="Rubik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2309621" y="1307312"/>
            <a:ext cx="3973192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Main Topics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309495" y="2614295"/>
            <a:ext cx="8003540" cy="2862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</a:t>
            </a:r>
            <a:r>
              <a:rPr lang="en-US" sz="3600" dirty="0">
                <a:solidFill>
                  <a:srgbClr val="DA238F"/>
                </a:solidFill>
                <a:latin typeface="Rubik"/>
                <a:ea typeface="Rubik"/>
                <a:cs typeface="Rubik"/>
                <a:sym typeface="Rubik"/>
              </a:rPr>
              <a:t>Queries </a:t>
            </a: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and </a:t>
            </a:r>
            <a:r>
              <a:rPr lang="en-US" sz="3600" dirty="0">
                <a:solidFill>
                  <a:srgbClr val="DA238F"/>
                </a:solidFill>
                <a:latin typeface="Rubik"/>
                <a:ea typeface="Rubik"/>
                <a:cs typeface="Rubik"/>
                <a:sym typeface="Rubik"/>
              </a:rPr>
              <a:t>Mutations</a:t>
            </a:r>
            <a:endParaRPr lang="en-US" sz="3600" dirty="0">
              <a:solidFill>
                <a:srgbClr val="DA238F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ct val="25000"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</a:t>
            </a:r>
            <a:r>
              <a:rPr lang="en-US" sz="3600" dirty="0">
                <a:solidFill>
                  <a:srgbClr val="DA238F"/>
                </a:solidFill>
                <a:latin typeface="Rubik"/>
                <a:ea typeface="Rubik"/>
                <a:cs typeface="Rubik"/>
                <a:sym typeface="Rubik"/>
              </a:rPr>
              <a:t>Schemas </a:t>
            </a: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and </a:t>
            </a:r>
            <a:r>
              <a:rPr lang="en-US" sz="3600" dirty="0">
                <a:solidFill>
                  <a:srgbClr val="DA238F"/>
                </a:solidFill>
                <a:latin typeface="Rubik"/>
                <a:ea typeface="Rubik"/>
                <a:cs typeface="Rubik"/>
                <a:sym typeface="Rubik"/>
              </a:rPr>
              <a:t>Types</a:t>
            </a:r>
            <a:endParaRPr lang="en-US" sz="3600" dirty="0">
              <a:solidFill>
                <a:srgbClr val="DA238F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ct val="25000"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Validation</a:t>
            </a:r>
            <a:endParaRPr lang="en-US"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ct val="25000"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Execution</a:t>
            </a:r>
            <a:endParaRPr lang="en-US"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ct val="25000"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Introspection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126"/>
          <p:cNvSpPr txBox="1"/>
          <p:nvPr/>
        </p:nvSpPr>
        <p:spPr>
          <a:xfrm>
            <a:off x="2222400" y="578973"/>
            <a:ext cx="7747200" cy="8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69850" algn="ctr">
              <a:buClr>
                <a:schemeClr val="dk1"/>
              </a:buClr>
              <a:buSzPct val="39000"/>
            </a:pPr>
            <a:r>
              <a:rPr lang="en-US" sz="4000" dirty="0">
                <a:solidFill>
                  <a:srgbClr val="DA238F"/>
                </a:solidFill>
                <a:latin typeface="Rubik"/>
                <a:cs typeface="Rubik"/>
              </a:rPr>
              <a:t>Queries </a:t>
            </a:r>
            <a:r>
              <a:rPr lang="en-US" sz="4000" dirty="0">
                <a:solidFill>
                  <a:srgbClr val="DA238F"/>
                </a:solidFill>
                <a:latin typeface="Rubik Light"/>
                <a:cs typeface="Rubik Light"/>
              </a:rPr>
              <a:t>&amp;</a:t>
            </a:r>
            <a:r>
              <a:rPr lang="en-US" sz="4000" dirty="0">
                <a:solidFill>
                  <a:srgbClr val="DA238F"/>
                </a:solidFill>
                <a:latin typeface="Rubik"/>
                <a:cs typeface="Rubik"/>
              </a:rPr>
              <a:t> Mutations</a:t>
            </a:r>
            <a:endParaRPr sz="4000" dirty="0">
              <a:solidFill>
                <a:srgbClr val="DA238F"/>
              </a:solidFill>
              <a:latin typeface="Rubik"/>
              <a:ea typeface="Rubik Light"/>
              <a:cs typeface="Rubik"/>
              <a:sym typeface="Rubik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0372" y="1604962"/>
            <a:ext cx="6491255" cy="50023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1550207" y="702076"/>
            <a:ext cx="7747200" cy="8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69850">
              <a:buClr>
                <a:schemeClr val="dk1"/>
              </a:buClr>
              <a:buSzPct val="39000"/>
            </a:pPr>
            <a:r>
              <a:rPr lang="en-US" sz="4800" dirty="0">
                <a:solidFill>
                  <a:schemeClr val="tx1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Queries</a:t>
            </a:r>
            <a:endParaRPr sz="4800" dirty="0">
              <a:solidFill>
                <a:schemeClr val="tx1"/>
              </a:solidFill>
              <a:latin typeface="Rubik Bold" panose="02000604000000020004" pitchFamily="2" charset="-79"/>
              <a:ea typeface="Rubik Light"/>
              <a:cs typeface="Rubik Bold" panose="02000604000000020004" pitchFamily="2" charset="-79"/>
              <a:sym typeface="Rubik Light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1550207" y="1640561"/>
            <a:ext cx="8994890" cy="13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35000"/>
            </a:pPr>
            <a:r>
              <a:rPr lang="x-none" altLang="en-US" sz="3050" i="1">
                <a:solidFill>
                  <a:schemeClr val="bg1">
                    <a:lumMod val="50000"/>
                  </a:schemeClr>
                </a:solidFill>
                <a:latin typeface="Rubik"/>
              </a:rPr>
              <a:t>"</a:t>
            </a:r>
            <a:r>
              <a:rPr lang="en-US" sz="3050" i="1">
                <a:solidFill>
                  <a:schemeClr val="bg1">
                    <a:lumMod val="50000"/>
                  </a:schemeClr>
                </a:solidFill>
                <a:latin typeface="Rubik"/>
              </a:rPr>
              <a:t>Ask for what you need,</a:t>
            </a:r>
            <a:endParaRPr lang="en-US" sz="3050" i="1">
              <a:solidFill>
                <a:schemeClr val="bg1">
                  <a:lumMod val="50000"/>
                </a:schemeClr>
              </a:solidFill>
              <a:latin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3050" i="1">
                <a:solidFill>
                  <a:schemeClr val="bg1">
                    <a:lumMod val="50000"/>
                  </a:schemeClr>
                </a:solidFill>
                <a:latin typeface="Rubik"/>
              </a:rPr>
              <a:t>get exactly that</a:t>
            </a:r>
            <a:r>
              <a:rPr lang="x-none" altLang="en-US" sz="3050" i="1">
                <a:solidFill>
                  <a:schemeClr val="bg1">
                    <a:lumMod val="50000"/>
                  </a:schemeClr>
                </a:solidFill>
                <a:latin typeface="Rubik"/>
              </a:rPr>
              <a:t>"</a:t>
            </a:r>
            <a:endParaRPr lang="x-none" altLang="en-US" sz="3050" i="1">
              <a:solidFill>
                <a:schemeClr val="bg1">
                  <a:lumMod val="50000"/>
                </a:schemeClr>
              </a:solidFill>
              <a:latin typeface="Rubik"/>
            </a:endParaRPr>
          </a:p>
        </p:txBody>
      </p:sp>
      <p:pic>
        <p:nvPicPr>
          <p:cNvPr id="2" name="Picture 1" descr="Screenshot from 2017-06-07 08:41: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040" y="3345180"/>
            <a:ext cx="9012555" cy="1894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1131107" y="1277386"/>
            <a:ext cx="7747200" cy="8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69850">
              <a:buClr>
                <a:schemeClr val="dk1"/>
              </a:buClr>
              <a:buSzPct val="39000"/>
            </a:pPr>
            <a:r>
              <a:rPr lang="en-US" sz="4800" dirty="0">
                <a:solidFill>
                  <a:schemeClr val="tx1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Aliases</a:t>
            </a:r>
            <a:endParaRPr lang="en-US" sz="4800" dirty="0">
              <a:solidFill>
                <a:schemeClr val="tx1"/>
              </a:solidFill>
              <a:latin typeface="Rubik Bold" panose="02000604000000020004" pitchFamily="2" charset="-79"/>
              <a:cs typeface="Rubik Bold" panose="02000604000000020004" pitchFamily="2" charset="-79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1067435" y="685165"/>
            <a:ext cx="1456690" cy="436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35000"/>
            </a:pPr>
            <a:r>
              <a:rPr lang="x-none" sz="1800">
                <a:solidFill>
                  <a:schemeClr val="bg1">
                    <a:lumMod val="50000"/>
                  </a:schemeClr>
                </a:solidFill>
                <a:latin typeface="Rubik"/>
              </a:rPr>
              <a:t>Queries</a:t>
            </a:r>
            <a:endParaRPr lang="x-none" sz="1800">
              <a:solidFill>
                <a:schemeClr val="bg1">
                  <a:lumMod val="50000"/>
                </a:schemeClr>
              </a:solidFill>
              <a:latin typeface="Rubik"/>
            </a:endParaRPr>
          </a:p>
        </p:txBody>
      </p:sp>
      <p:pic>
        <p:nvPicPr>
          <p:cNvPr id="3" name="Picture 2" descr="Screenshot from 2017-06-09 20:52: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2776220"/>
            <a:ext cx="10337165" cy="27355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1067607" y="1010686"/>
            <a:ext cx="7747200" cy="8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69850">
              <a:buClr>
                <a:schemeClr val="dk1"/>
              </a:buClr>
              <a:buSzPct val="39000"/>
            </a:pPr>
            <a:r>
              <a:rPr lang="en-US" sz="4800" dirty="0">
                <a:solidFill>
                  <a:schemeClr val="tx1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Fragments</a:t>
            </a:r>
            <a:endParaRPr lang="en-US" sz="4800" dirty="0">
              <a:solidFill>
                <a:schemeClr val="tx1"/>
              </a:solidFill>
              <a:latin typeface="Rubik Bold" panose="02000604000000020004" pitchFamily="2" charset="-79"/>
              <a:cs typeface="Rubik Bold" panose="02000604000000020004" pitchFamily="2" charset="-79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1067435" y="507365"/>
            <a:ext cx="1456690" cy="436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35000"/>
            </a:pPr>
            <a:r>
              <a:rPr lang="x-none" sz="1800">
                <a:solidFill>
                  <a:schemeClr val="bg1">
                    <a:lumMod val="50000"/>
                  </a:schemeClr>
                </a:solidFill>
                <a:latin typeface="Rubik"/>
              </a:rPr>
              <a:t>Queries</a:t>
            </a:r>
            <a:endParaRPr lang="x-none" sz="1800">
              <a:solidFill>
                <a:schemeClr val="bg1">
                  <a:lumMod val="50000"/>
                </a:schemeClr>
              </a:solidFill>
              <a:latin typeface="Rubik"/>
            </a:endParaRPr>
          </a:p>
        </p:txBody>
      </p:sp>
      <p:pic>
        <p:nvPicPr>
          <p:cNvPr id="2" name="Picture 1" descr="Screenshot from 2017-06-09 20:57: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880" y="2000885"/>
            <a:ext cx="9618345" cy="45764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1131107" y="1277386"/>
            <a:ext cx="7747200" cy="8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69850">
              <a:buClr>
                <a:schemeClr val="dk1"/>
              </a:buClr>
              <a:buSzPct val="39000"/>
            </a:pPr>
            <a:r>
              <a:rPr lang="en-US" sz="4800" dirty="0">
                <a:solidFill>
                  <a:schemeClr val="tx1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Variables</a:t>
            </a:r>
            <a:endParaRPr lang="en-US" sz="4800" dirty="0">
              <a:solidFill>
                <a:schemeClr val="tx1"/>
              </a:solidFill>
              <a:latin typeface="Rubik Bold" panose="02000604000000020004" pitchFamily="2" charset="-79"/>
              <a:cs typeface="Rubik Bold" panose="02000604000000020004" pitchFamily="2" charset="-79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1067435" y="685165"/>
            <a:ext cx="1456690" cy="436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35000"/>
            </a:pPr>
            <a:r>
              <a:rPr lang="x-none" sz="1800">
                <a:solidFill>
                  <a:schemeClr val="bg1">
                    <a:lumMod val="50000"/>
                  </a:schemeClr>
                </a:solidFill>
                <a:latin typeface="Rubik"/>
              </a:rPr>
              <a:t>Queries</a:t>
            </a:r>
            <a:endParaRPr lang="x-none" sz="1800">
              <a:solidFill>
                <a:schemeClr val="bg1">
                  <a:lumMod val="50000"/>
                </a:schemeClr>
              </a:solidFill>
              <a:latin typeface="Rubik"/>
            </a:endParaRPr>
          </a:p>
        </p:txBody>
      </p:sp>
      <p:pic>
        <p:nvPicPr>
          <p:cNvPr id="2" name="Picture 1" descr="Screenshot from 2017-06-09 21:06: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" y="2348230"/>
            <a:ext cx="1031557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1651172" y="663341"/>
            <a:ext cx="7747200" cy="8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69850">
              <a:buClr>
                <a:schemeClr val="dk1"/>
              </a:buClr>
              <a:buSzPct val="39000"/>
            </a:pPr>
            <a:r>
              <a:rPr lang="en-US" sz="4800" dirty="0">
                <a:solidFill>
                  <a:schemeClr val="tx1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Mutations</a:t>
            </a:r>
            <a:endParaRPr sz="4800" dirty="0">
              <a:solidFill>
                <a:schemeClr val="tx1"/>
              </a:solidFill>
              <a:latin typeface="Rubik Bold" panose="02000604000000020004" pitchFamily="2" charset="-79"/>
              <a:ea typeface="Rubik Light"/>
              <a:cs typeface="Rubik Bold" panose="02000604000000020004" pitchFamily="2" charset="-79"/>
              <a:sym typeface="Rubik Light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1717675" y="1615440"/>
            <a:ext cx="8707120" cy="932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35000"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Rubik"/>
              </a:rPr>
              <a:t>Just like in queries, if the mutation field returns an object type, you can ask for nested fields. </a:t>
            </a:r>
            <a:endParaRPr lang="en-US" sz="2400">
              <a:solidFill>
                <a:schemeClr val="bg1">
                  <a:lumMod val="50000"/>
                </a:schemeClr>
              </a:solidFill>
              <a:latin typeface="Rubik"/>
            </a:endParaRPr>
          </a:p>
        </p:txBody>
      </p:sp>
      <p:pic>
        <p:nvPicPr>
          <p:cNvPr id="3" name="Picture 2" descr="Screenshot from 2017-06-07 08:38: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9415" y="2829560"/>
            <a:ext cx="8637905" cy="3615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2000" y="338988"/>
            <a:ext cx="5721927" cy="569796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6387465" y="1442085"/>
            <a:ext cx="4304030" cy="15697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0" i="0" u="none" strike="noStrike" cap="none">
                <a:solidFill>
                  <a:srgbClr val="A5A5A5"/>
                </a:solidFill>
                <a:latin typeface="Rubik Light"/>
                <a:ea typeface="Rubik Light"/>
                <a:cs typeface="Rubik Light"/>
                <a:sym typeface="Rubik Light"/>
              </a:rPr>
              <a:t>Muhammad</a:t>
            </a:r>
            <a:endParaRPr lang="en-US" sz="4800" b="0" i="0" u="none" strike="noStrike" cap="none">
              <a:solidFill>
                <a:srgbClr val="A5A5A5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Sholahuddin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386944" y="3187714"/>
            <a:ext cx="533399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i="1">
                <a:solidFill>
                  <a:srgbClr val="A5A5A5"/>
                </a:solidFill>
                <a:latin typeface="Rubik Light"/>
                <a:ea typeface="Rubik Light"/>
                <a:cs typeface="Rubik Light"/>
                <a:sym typeface="Rubik Light"/>
              </a:rPr>
              <a:t>Front End Engineer at Pinjam.co.id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345380" y="4803505"/>
            <a:ext cx="53339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@saladinid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1340" y="0"/>
            <a:ext cx="90906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Shape 126"/>
          <p:cNvSpPr txBox="1"/>
          <p:nvPr/>
        </p:nvSpPr>
        <p:spPr>
          <a:xfrm>
            <a:off x="673100" y="1341120"/>
            <a:ext cx="2355850" cy="8166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69850">
              <a:buClr>
                <a:schemeClr val="dk1"/>
              </a:buClr>
              <a:buSzPct val="39000"/>
            </a:pPr>
            <a:r>
              <a:rPr lang="x-none" altLang="en-US" sz="3200" dirty="0">
                <a:solidFill>
                  <a:schemeClr val="tx1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Create</a:t>
            </a:r>
            <a:endParaRPr lang="x-none" altLang="en-US" sz="3200" dirty="0">
              <a:solidFill>
                <a:schemeClr val="tx1"/>
              </a:solidFill>
              <a:latin typeface="Rubik Bold" panose="02000604000000020004" pitchFamily="2" charset="-79"/>
              <a:cs typeface="Rubik Bold" panose="02000604000000020004" pitchFamily="2" charset="-79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660400" y="888365"/>
            <a:ext cx="1456690" cy="436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35000"/>
            </a:pPr>
            <a:r>
              <a:rPr lang="x-none" sz="1800">
                <a:solidFill>
                  <a:schemeClr val="bg1">
                    <a:lumMod val="50000"/>
                  </a:schemeClr>
                </a:solidFill>
                <a:latin typeface="Rubik"/>
              </a:rPr>
              <a:t>Mutations</a:t>
            </a:r>
            <a:endParaRPr lang="x-none" sz="1800">
              <a:solidFill>
                <a:schemeClr val="bg1">
                  <a:lumMod val="50000"/>
                </a:schemeClr>
              </a:solidFill>
              <a:latin typeface="Rubik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63315" y="861695"/>
            <a:ext cx="8030845" cy="5292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solidFill>
                  <a:srgbClr val="DA238F"/>
                </a:solidFill>
                <a:latin typeface="Courier" charset="0"/>
              </a:rPr>
              <a:t>var MutationType = new GraphQLObjectType({</a:t>
            </a:r>
            <a:endParaRPr lang="en-US" sz="2000" b="1">
              <a:solidFill>
                <a:srgbClr val="DA238F"/>
              </a:solidFill>
              <a:latin typeface="Courier" charset="0"/>
            </a:endParaRPr>
          </a:p>
          <a:p>
            <a:r>
              <a:rPr lang="en-US" sz="2000" b="1">
                <a:solidFill>
                  <a:srgbClr val="DA238F"/>
                </a:solidFill>
                <a:latin typeface="Courier" charset="0"/>
              </a:rPr>
              <a:t>  name: 'GraphQL Mutations',</a:t>
            </a:r>
            <a:endParaRPr lang="en-US" sz="2000" b="1">
              <a:solidFill>
                <a:srgbClr val="DA238F"/>
              </a:solidFill>
              <a:latin typeface="Courier" charset="0"/>
            </a:endParaRPr>
          </a:p>
          <a:p>
            <a:r>
              <a:rPr lang="en-US" sz="2000" b="1">
                <a:solidFill>
                  <a:srgbClr val="DA238F"/>
                </a:solidFill>
                <a:latin typeface="Courier" charset="0"/>
              </a:rPr>
              <a:t>  description: 'These are the things we can change',</a:t>
            </a:r>
            <a:endParaRPr lang="en-US" sz="2000" b="1">
              <a:solidFill>
                <a:srgbClr val="DA238F"/>
              </a:solidFill>
              <a:latin typeface="Courier" charset="0"/>
            </a:endParaRPr>
          </a:p>
          <a:p>
            <a:r>
              <a:rPr lang="en-US" sz="2000" b="1">
                <a:solidFill>
                  <a:srgbClr val="DA238F"/>
                </a:solidFill>
                <a:latin typeface="Courier" charset="0"/>
              </a:rPr>
              <a:t>  fields: () =&gt; ({</a:t>
            </a:r>
            <a:endParaRPr lang="en-US" sz="2000" b="1">
              <a:solidFill>
                <a:srgbClr val="DA238F"/>
              </a:solidFill>
              <a:latin typeface="Courier" charset="0"/>
            </a:endParaRPr>
          </a:p>
          <a:p>
            <a:r>
              <a:rPr lang="en-US" sz="2000" b="1">
                <a:solidFill>
                  <a:srgbClr val="DA238F"/>
                </a:solidFill>
                <a:latin typeface="Courier" charset="0"/>
              </a:rPr>
              <a:t>    </a:t>
            </a:r>
            <a:r>
              <a:rPr lang="en-US" sz="2000" b="1">
                <a:solidFill>
                  <a:srgbClr val="FF0000"/>
                </a:solidFill>
                <a:latin typeface="Courier" charset="0"/>
              </a:rPr>
              <a:t>createArticle</a:t>
            </a:r>
            <a:r>
              <a:rPr lang="en-US" sz="2000" b="1">
                <a:solidFill>
                  <a:schemeClr val="tx1"/>
                </a:solidFill>
                <a:latin typeface="Courier" charset="0"/>
              </a:rPr>
              <a:t>: {</a:t>
            </a:r>
            <a:endParaRPr lang="en-US" sz="2000" b="1">
              <a:solidFill>
                <a:schemeClr val="tx1"/>
              </a:solidFill>
              <a:latin typeface="Courier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Courier" charset="0"/>
              </a:rPr>
              <a:t>      type: ArticleType,</a:t>
            </a:r>
            <a:endParaRPr lang="en-US" sz="2000" b="1">
              <a:solidFill>
                <a:schemeClr val="tx1"/>
              </a:solidFill>
              <a:latin typeface="Courier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Courier" charset="0"/>
              </a:rPr>
              <a:t>      description: 'Create a new article',</a:t>
            </a:r>
            <a:endParaRPr lang="en-US" sz="2000" b="1">
              <a:solidFill>
                <a:schemeClr val="tx1"/>
              </a:solidFill>
              <a:latin typeface="Courier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Courier" charset="0"/>
              </a:rPr>
              <a:t>      args: {</a:t>
            </a:r>
            <a:endParaRPr lang="en-US" sz="2000" b="1">
              <a:solidFill>
                <a:schemeClr val="tx1"/>
              </a:solidFill>
              <a:latin typeface="Courier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Courier" charset="0"/>
              </a:rPr>
              <a:t>        article: { type: ArticleInputType }</a:t>
            </a:r>
            <a:endParaRPr lang="en-US" sz="2000" b="1">
              <a:solidFill>
                <a:schemeClr val="tx1"/>
              </a:solidFill>
              <a:latin typeface="Courier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Courier" charset="0"/>
              </a:rPr>
              <a:t>      },</a:t>
            </a:r>
            <a:endParaRPr lang="en-US" sz="2000" b="1">
              <a:solidFill>
                <a:schemeClr val="tx1"/>
              </a:solidFill>
              <a:latin typeface="Courier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Courier" charset="0"/>
              </a:rPr>
              <a:t>      resolve: (value, { article }) =&gt; {</a:t>
            </a:r>
            <a:endParaRPr lang="en-US" sz="2000" b="1">
              <a:solidFill>
                <a:schemeClr val="tx1"/>
              </a:solidFill>
              <a:latin typeface="Courier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Courier" charset="0"/>
              </a:rPr>
              <a:t>        return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" charset="0"/>
              </a:rPr>
              <a:t>ArticleServices</a:t>
            </a:r>
            <a:r>
              <a:rPr lang="en-US" sz="2000" b="1">
                <a:solidFill>
                  <a:schemeClr val="tx1"/>
                </a:solidFill>
                <a:latin typeface="Courier" charset="0"/>
              </a:rPr>
              <a:t>.createArticle(article);</a:t>
            </a:r>
            <a:endParaRPr lang="en-US" sz="2000" b="1">
              <a:solidFill>
                <a:schemeClr val="tx1"/>
              </a:solidFill>
              <a:latin typeface="Courier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Courier" charset="0"/>
              </a:rPr>
              <a:t>      }</a:t>
            </a:r>
            <a:endParaRPr lang="en-US" sz="2000" b="1">
              <a:solidFill>
                <a:schemeClr val="tx1"/>
              </a:solidFill>
              <a:latin typeface="Courier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Courier" charset="0"/>
              </a:rPr>
              <a:t>    }</a:t>
            </a:r>
            <a:endParaRPr lang="en-US" sz="2000" b="1">
              <a:solidFill>
                <a:schemeClr val="tx1"/>
              </a:solidFill>
              <a:latin typeface="Courier" charset="0"/>
            </a:endParaRPr>
          </a:p>
          <a:p>
            <a:r>
              <a:rPr lang="en-US" sz="2000" b="1">
                <a:solidFill>
                  <a:srgbClr val="DA238F"/>
                </a:solidFill>
                <a:latin typeface="Courier" charset="0"/>
              </a:rPr>
              <a:t>  }),</a:t>
            </a:r>
            <a:endParaRPr lang="en-US" sz="2000" b="1">
              <a:solidFill>
                <a:srgbClr val="DA238F"/>
              </a:solidFill>
              <a:latin typeface="Courier" charset="0"/>
            </a:endParaRPr>
          </a:p>
          <a:p>
            <a:r>
              <a:rPr lang="en-US" sz="2000" b="1">
                <a:solidFill>
                  <a:srgbClr val="DA238F"/>
                </a:solidFill>
                <a:latin typeface="Courier" charset="0"/>
              </a:rPr>
              <a:t>});</a:t>
            </a:r>
            <a:endParaRPr lang="en-US" sz="2000" b="1">
              <a:solidFill>
                <a:srgbClr val="DA238F"/>
              </a:solidFill>
              <a:latin typeface="Courier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1340" y="0"/>
            <a:ext cx="90906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Shape 126"/>
          <p:cNvSpPr txBox="1"/>
          <p:nvPr/>
        </p:nvSpPr>
        <p:spPr>
          <a:xfrm>
            <a:off x="673100" y="1341120"/>
            <a:ext cx="2355850" cy="8166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69850">
              <a:buClr>
                <a:schemeClr val="dk1"/>
              </a:buClr>
              <a:buSzPct val="39000"/>
            </a:pPr>
            <a:r>
              <a:rPr lang="x-none" altLang="en-US" sz="3200" dirty="0">
                <a:solidFill>
                  <a:schemeClr val="tx1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Update</a:t>
            </a:r>
            <a:endParaRPr lang="x-none" altLang="en-US" sz="3200" dirty="0">
              <a:solidFill>
                <a:schemeClr val="tx1"/>
              </a:solidFill>
              <a:latin typeface="Rubik Bold" panose="02000604000000020004" pitchFamily="2" charset="-79"/>
              <a:cs typeface="Rubik Bold" panose="02000604000000020004" pitchFamily="2" charset="-79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660400" y="888365"/>
            <a:ext cx="1456690" cy="436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35000"/>
            </a:pPr>
            <a:r>
              <a:rPr lang="x-none" sz="1800">
                <a:solidFill>
                  <a:schemeClr val="bg1">
                    <a:lumMod val="50000"/>
                  </a:schemeClr>
                </a:solidFill>
                <a:latin typeface="Rubik"/>
              </a:rPr>
              <a:t>Mutations</a:t>
            </a:r>
            <a:endParaRPr lang="x-none" sz="1800">
              <a:solidFill>
                <a:schemeClr val="bg1">
                  <a:lumMod val="50000"/>
                </a:schemeClr>
              </a:solidFill>
              <a:latin typeface="Rubik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63315" y="861695"/>
            <a:ext cx="8030845" cy="5321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900" b="1">
                <a:solidFill>
                  <a:srgbClr val="DA238F"/>
                </a:solidFill>
                <a:latin typeface="Courier" charset="0"/>
              </a:rPr>
              <a:t>var MutationType = new GraphQLObjectType({</a:t>
            </a:r>
            <a:endParaRPr lang="en-US" sz="1900" b="1">
              <a:solidFill>
                <a:srgbClr val="DA238F"/>
              </a:solidFill>
              <a:latin typeface="Courier" charset="0"/>
            </a:endParaRPr>
          </a:p>
          <a:p>
            <a:r>
              <a:rPr lang="en-US" sz="1900" b="1">
                <a:solidFill>
                  <a:srgbClr val="DA238F"/>
                </a:solidFill>
                <a:latin typeface="Courier" charset="0"/>
              </a:rPr>
              <a:t>  name: 'GraphQL Mutations',</a:t>
            </a:r>
            <a:endParaRPr lang="en-US" sz="1900" b="1">
              <a:solidFill>
                <a:srgbClr val="DA238F"/>
              </a:solidFill>
              <a:latin typeface="Courier" charset="0"/>
            </a:endParaRPr>
          </a:p>
          <a:p>
            <a:r>
              <a:rPr lang="en-US" sz="1900" b="1">
                <a:solidFill>
                  <a:srgbClr val="DA238F"/>
                </a:solidFill>
                <a:latin typeface="Courier" charset="0"/>
              </a:rPr>
              <a:t>  description: 'These are the things we can change',</a:t>
            </a:r>
            <a:endParaRPr lang="en-US" sz="1900" b="1">
              <a:solidFill>
                <a:srgbClr val="DA238F"/>
              </a:solidFill>
              <a:latin typeface="Courier" charset="0"/>
            </a:endParaRPr>
          </a:p>
          <a:p>
            <a:r>
              <a:rPr lang="en-US" sz="1900" b="1">
                <a:solidFill>
                  <a:srgbClr val="DA238F"/>
                </a:solidFill>
                <a:latin typeface="Courier" charset="0"/>
              </a:rPr>
              <a:t>  fields: () =&gt; ({</a:t>
            </a:r>
            <a:endParaRPr lang="en-US" sz="1900" b="1">
              <a:solidFill>
                <a:srgbClr val="DA238F"/>
              </a:solidFill>
              <a:latin typeface="Courier" charset="0"/>
            </a:endParaRPr>
          </a:p>
          <a:p>
            <a:r>
              <a:rPr lang="en-US" sz="1900" b="1">
                <a:solidFill>
                  <a:srgbClr val="DA238F"/>
                </a:solidFill>
                <a:latin typeface="Courier" charset="0"/>
              </a:rPr>
              <a:t>    </a:t>
            </a:r>
            <a:r>
              <a:rPr lang="en-US" sz="1900" b="1">
                <a:solidFill>
                  <a:srgbClr val="FF0000"/>
                </a:solidFill>
                <a:latin typeface="Courier" charset="0"/>
                <a:sym typeface="+mn-ea"/>
              </a:rPr>
              <a:t>updateArticle</a:t>
            </a:r>
            <a:r>
              <a:rPr lang="en-US" sz="1900" b="1">
                <a:latin typeface="Courier" charset="0"/>
                <a:sym typeface="+mn-ea"/>
              </a:rPr>
              <a:t>: {</a:t>
            </a:r>
            <a:endParaRPr lang="en-US" sz="1900" b="1">
              <a:latin typeface="Courier" charset="0"/>
            </a:endParaRPr>
          </a:p>
          <a:p>
            <a:pPr lvl="2"/>
            <a:r>
              <a:rPr lang="en-US" sz="1900" b="1">
                <a:latin typeface="Courier" charset="0"/>
                <a:sym typeface="+mn-ea"/>
              </a:rPr>
              <a:t>    type: ArticleType,</a:t>
            </a:r>
            <a:endParaRPr lang="en-US" sz="1900" b="1">
              <a:latin typeface="Courier" charset="0"/>
            </a:endParaRPr>
          </a:p>
          <a:p>
            <a:pPr lvl="2"/>
            <a:r>
              <a:rPr lang="en-US" sz="1900" b="1">
                <a:latin typeface="Courier" charset="0"/>
                <a:sym typeface="+mn-ea"/>
              </a:rPr>
              <a:t>    description: 'Update an article article, and   optionally any related articles.',</a:t>
            </a:r>
            <a:endParaRPr lang="en-US" sz="1900" b="1">
              <a:latin typeface="Courier" charset="0"/>
            </a:endParaRPr>
          </a:p>
          <a:p>
            <a:pPr lvl="2"/>
            <a:r>
              <a:rPr lang="en-US" sz="1900" b="1">
                <a:latin typeface="Courier" charset="0"/>
                <a:sym typeface="+mn-ea"/>
              </a:rPr>
              <a:t>    args: {</a:t>
            </a:r>
            <a:endParaRPr lang="en-US" sz="1900" b="1">
              <a:latin typeface="Courier" charset="0"/>
            </a:endParaRPr>
          </a:p>
          <a:p>
            <a:pPr lvl="2"/>
            <a:r>
              <a:rPr lang="en-US" sz="1900" b="1">
                <a:latin typeface="Courier" charset="0"/>
                <a:sym typeface="+mn-ea"/>
              </a:rPr>
              <a:t>    article: { type: ArticleAttributesInputType }</a:t>
            </a:r>
            <a:endParaRPr lang="en-US" sz="1900" b="1">
              <a:latin typeface="Courier" charset="0"/>
            </a:endParaRPr>
          </a:p>
          <a:p>
            <a:pPr lvl="2"/>
            <a:r>
              <a:rPr lang="en-US" sz="1900" b="1">
                <a:latin typeface="Courier" charset="0"/>
                <a:sym typeface="+mn-ea"/>
              </a:rPr>
              <a:t>  },</a:t>
            </a:r>
            <a:endParaRPr lang="en-US" sz="1900" b="1">
              <a:latin typeface="Courier" charset="0"/>
            </a:endParaRPr>
          </a:p>
          <a:p>
            <a:pPr lvl="2"/>
            <a:r>
              <a:rPr lang="en-US" sz="1900" b="1">
                <a:latin typeface="Courier" charset="0"/>
                <a:sym typeface="+mn-ea"/>
              </a:rPr>
              <a:t>    resolve: (root, { article }) =&gt; {</a:t>
            </a:r>
            <a:endParaRPr lang="en-US" sz="1900" b="1">
              <a:latin typeface="Courier" charset="0"/>
            </a:endParaRPr>
          </a:p>
          <a:p>
            <a:pPr lvl="2"/>
            <a:r>
              <a:rPr lang="en-US" sz="1900" b="1">
                <a:latin typeface="Courier" charset="0"/>
                <a:sym typeface="+mn-ea"/>
              </a:rPr>
              <a:t>    return </a:t>
            </a:r>
            <a:r>
              <a:rPr lang="en-US" sz="1900" b="1">
                <a:solidFill>
                  <a:schemeClr val="bg1">
                    <a:lumMod val="50000"/>
                  </a:schemeClr>
                </a:solidFill>
                <a:latin typeface="Courier" charset="0"/>
                <a:sym typeface="+mn-ea"/>
              </a:rPr>
              <a:t>ArticleServices</a:t>
            </a:r>
            <a:r>
              <a:rPr lang="en-US" sz="1900" b="1">
                <a:latin typeface="Courier" charset="0"/>
                <a:sym typeface="+mn-ea"/>
              </a:rPr>
              <a:t>.createOrUpdateArticle(article);</a:t>
            </a:r>
            <a:endParaRPr lang="en-US" sz="1900" b="1">
              <a:latin typeface="Courier" charset="0"/>
            </a:endParaRPr>
          </a:p>
          <a:p>
            <a:pPr lvl="2"/>
            <a:r>
              <a:rPr lang="en-US" sz="1900" b="1">
                <a:latin typeface="Courier" charset="0"/>
                <a:sym typeface="+mn-ea"/>
              </a:rPr>
              <a:t>  }</a:t>
            </a:r>
            <a:endParaRPr lang="en-US" sz="1900" b="1">
              <a:latin typeface="Courier" charset="0"/>
            </a:endParaRPr>
          </a:p>
          <a:p>
            <a:pPr lvl="2"/>
            <a:r>
              <a:rPr lang="en-US" sz="1900" b="1">
                <a:latin typeface="Courier" charset="0"/>
                <a:sym typeface="+mn-ea"/>
              </a:rPr>
              <a:t>}</a:t>
            </a:r>
            <a:endParaRPr lang="en-US" sz="1900" b="1">
              <a:latin typeface="Courier" charset="0"/>
            </a:endParaRPr>
          </a:p>
          <a:p>
            <a:r>
              <a:rPr lang="en-US" sz="1900" b="1">
                <a:solidFill>
                  <a:srgbClr val="DA238F"/>
                </a:solidFill>
                <a:latin typeface="Courier" charset="0"/>
              </a:rPr>
              <a:t>  }),</a:t>
            </a:r>
            <a:endParaRPr lang="en-US" sz="1900" b="1">
              <a:solidFill>
                <a:srgbClr val="DA238F"/>
              </a:solidFill>
              <a:latin typeface="Courier" charset="0"/>
            </a:endParaRPr>
          </a:p>
          <a:p>
            <a:r>
              <a:rPr lang="en-US" sz="1900" b="1">
                <a:solidFill>
                  <a:srgbClr val="DA238F"/>
                </a:solidFill>
                <a:latin typeface="Courier" charset="0"/>
              </a:rPr>
              <a:t>});</a:t>
            </a:r>
            <a:endParaRPr lang="en-US" sz="1900" b="1">
              <a:solidFill>
                <a:srgbClr val="DA238F"/>
              </a:solidFill>
              <a:latin typeface="Courier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1340" y="0"/>
            <a:ext cx="90906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Shape 126"/>
          <p:cNvSpPr txBox="1"/>
          <p:nvPr/>
        </p:nvSpPr>
        <p:spPr>
          <a:xfrm>
            <a:off x="673100" y="1341120"/>
            <a:ext cx="2355850" cy="8166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69850">
              <a:buClr>
                <a:schemeClr val="dk1"/>
              </a:buClr>
              <a:buSzPct val="39000"/>
            </a:pPr>
            <a:r>
              <a:rPr lang="x-none" altLang="en-US" sz="3200" dirty="0">
                <a:solidFill>
                  <a:schemeClr val="tx1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Delete</a:t>
            </a:r>
            <a:endParaRPr lang="x-none" altLang="en-US" sz="3200" dirty="0">
              <a:solidFill>
                <a:schemeClr val="tx1"/>
              </a:solidFill>
              <a:latin typeface="Rubik Bold" panose="02000604000000020004" pitchFamily="2" charset="-79"/>
              <a:cs typeface="Rubik Bold" panose="02000604000000020004" pitchFamily="2" charset="-79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660400" y="888365"/>
            <a:ext cx="1456690" cy="436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35000"/>
            </a:pPr>
            <a:r>
              <a:rPr lang="x-none" sz="1800">
                <a:solidFill>
                  <a:schemeClr val="bg1">
                    <a:lumMod val="50000"/>
                  </a:schemeClr>
                </a:solidFill>
                <a:latin typeface="Rubik"/>
              </a:rPr>
              <a:t>Mutations</a:t>
            </a:r>
            <a:endParaRPr lang="x-none" sz="1800">
              <a:solidFill>
                <a:schemeClr val="bg1">
                  <a:lumMod val="50000"/>
                </a:schemeClr>
              </a:solidFill>
              <a:latin typeface="Rubik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63315" y="887095"/>
            <a:ext cx="8030845" cy="5032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900" b="1">
                <a:solidFill>
                  <a:srgbClr val="DA238F"/>
                </a:solidFill>
                <a:latin typeface="Courier" charset="0"/>
              </a:rPr>
              <a:t>var MutationType = new GraphQLObjectType({</a:t>
            </a:r>
            <a:endParaRPr lang="en-US" sz="1900" b="1">
              <a:solidFill>
                <a:srgbClr val="DA238F"/>
              </a:solidFill>
              <a:latin typeface="Courier" charset="0"/>
            </a:endParaRPr>
          </a:p>
          <a:p>
            <a:r>
              <a:rPr lang="en-US" sz="1900" b="1">
                <a:solidFill>
                  <a:srgbClr val="DA238F"/>
                </a:solidFill>
                <a:latin typeface="Courier" charset="0"/>
              </a:rPr>
              <a:t>  name: 'GraphQL Mutations',</a:t>
            </a:r>
            <a:endParaRPr lang="en-US" sz="1900" b="1">
              <a:solidFill>
                <a:srgbClr val="DA238F"/>
              </a:solidFill>
              <a:latin typeface="Courier" charset="0"/>
            </a:endParaRPr>
          </a:p>
          <a:p>
            <a:r>
              <a:rPr lang="en-US" sz="1900" b="1">
                <a:solidFill>
                  <a:srgbClr val="DA238F"/>
                </a:solidFill>
                <a:latin typeface="Courier" charset="0"/>
              </a:rPr>
              <a:t>  description: 'These are the things we can change',</a:t>
            </a:r>
            <a:endParaRPr lang="en-US" sz="1900" b="1">
              <a:solidFill>
                <a:srgbClr val="DA238F"/>
              </a:solidFill>
              <a:latin typeface="Courier" charset="0"/>
            </a:endParaRPr>
          </a:p>
          <a:p>
            <a:r>
              <a:rPr lang="en-US" sz="1900" b="1">
                <a:solidFill>
                  <a:srgbClr val="DA238F"/>
                </a:solidFill>
                <a:latin typeface="Courier" charset="0"/>
              </a:rPr>
              <a:t>  fields: () =&gt; ({</a:t>
            </a:r>
            <a:endParaRPr lang="en-US" sz="1900" b="1">
              <a:solidFill>
                <a:srgbClr val="DA238F"/>
              </a:solidFill>
              <a:latin typeface="Courier" charset="0"/>
            </a:endParaRPr>
          </a:p>
          <a:p>
            <a:r>
              <a:rPr lang="en-US" sz="1900" b="1">
                <a:solidFill>
                  <a:srgbClr val="DA238F"/>
                </a:solidFill>
                <a:latin typeface="Courier" charset="0"/>
              </a:rPr>
              <a:t>    </a:t>
            </a:r>
            <a:r>
              <a:rPr lang="en-US" sz="1900" b="1">
                <a:solidFill>
                  <a:srgbClr val="FF0000"/>
                </a:solidFill>
                <a:latin typeface="Courier" charset="0"/>
              </a:rPr>
              <a:t>deleteArticle</a:t>
            </a:r>
            <a:r>
              <a:rPr lang="en-US" sz="1900" b="1">
                <a:latin typeface="Courier" charset="0"/>
              </a:rPr>
              <a:t>: {</a:t>
            </a:r>
            <a:endParaRPr lang="en-US" sz="1900" b="1">
              <a:latin typeface="Courier" charset="0"/>
            </a:endParaRPr>
          </a:p>
          <a:p>
            <a:r>
              <a:rPr lang="en-US" sz="1900" b="1">
                <a:latin typeface="Courier" charset="0"/>
              </a:rPr>
              <a:t>      type: ArticleType,</a:t>
            </a:r>
            <a:endParaRPr lang="en-US" sz="1900" b="1">
              <a:latin typeface="Courier" charset="0"/>
            </a:endParaRPr>
          </a:p>
          <a:p>
            <a:r>
              <a:rPr lang="en-US" sz="1900" b="1">
                <a:latin typeface="Courier" charset="0"/>
              </a:rPr>
              <a:t>      description: 'Delete an article with id and return the article that was deleted.',</a:t>
            </a:r>
            <a:endParaRPr lang="en-US" sz="1900" b="1">
              <a:latin typeface="Courier" charset="0"/>
            </a:endParaRPr>
          </a:p>
          <a:p>
            <a:r>
              <a:rPr lang="en-US" sz="1900" b="1">
                <a:latin typeface="Courier" charset="0"/>
              </a:rPr>
              <a:t>      args: {</a:t>
            </a:r>
            <a:endParaRPr lang="en-US" sz="1900" b="1">
              <a:latin typeface="Courier" charset="0"/>
            </a:endParaRPr>
          </a:p>
          <a:p>
            <a:r>
              <a:rPr lang="en-US" sz="1900" b="1">
                <a:latin typeface="Courier" charset="0"/>
              </a:rPr>
              <a:t>        id: { type: new GraphQLNonNull(GraphQLInt) }</a:t>
            </a:r>
            <a:endParaRPr lang="en-US" sz="1900" b="1">
              <a:latin typeface="Courier" charset="0"/>
            </a:endParaRPr>
          </a:p>
          <a:p>
            <a:r>
              <a:rPr lang="en-US" sz="1900" b="1">
                <a:latin typeface="Courier" charset="0"/>
              </a:rPr>
              <a:t>      },</a:t>
            </a:r>
            <a:endParaRPr lang="en-US" sz="1900" b="1">
              <a:latin typeface="Courier" charset="0"/>
            </a:endParaRPr>
          </a:p>
          <a:p>
            <a:r>
              <a:rPr lang="en-US" sz="1900" b="1">
                <a:latin typeface="Courier" charset="0"/>
              </a:rPr>
              <a:t>      resolve: (value, { id }) =&gt; {</a:t>
            </a:r>
            <a:endParaRPr lang="en-US" sz="1900" b="1">
              <a:latin typeface="Courier" charset="0"/>
            </a:endParaRPr>
          </a:p>
          <a:p>
            <a:r>
              <a:rPr lang="en-US" sz="1900" b="1">
                <a:latin typeface="Courier" charset="0"/>
              </a:rPr>
              <a:t>        return </a:t>
            </a:r>
            <a:r>
              <a:rPr lang="en-US" sz="1900" b="1">
                <a:solidFill>
                  <a:schemeClr val="bg1">
                    <a:lumMod val="50000"/>
                  </a:schemeClr>
                </a:solidFill>
                <a:latin typeface="Courier" charset="0"/>
              </a:rPr>
              <a:t>ArticleServices</a:t>
            </a:r>
            <a:r>
              <a:rPr lang="en-US" sz="1900" b="1">
                <a:latin typeface="Courier" charset="0"/>
              </a:rPr>
              <a:t>.delete(id);</a:t>
            </a:r>
            <a:endParaRPr lang="en-US" sz="1900" b="1">
              <a:latin typeface="Courier" charset="0"/>
            </a:endParaRPr>
          </a:p>
          <a:p>
            <a:r>
              <a:rPr lang="en-US" sz="1900" b="1">
                <a:latin typeface="Courier" charset="0"/>
              </a:rPr>
              <a:t>      }</a:t>
            </a:r>
            <a:endParaRPr lang="en-US" sz="1900" b="1">
              <a:latin typeface="Courier" charset="0"/>
            </a:endParaRPr>
          </a:p>
          <a:p>
            <a:r>
              <a:rPr lang="en-US" sz="1900" b="1">
                <a:latin typeface="Courier" charset="0"/>
              </a:rPr>
              <a:t>    }</a:t>
            </a:r>
            <a:endParaRPr lang="en-US" sz="1900" b="1">
              <a:latin typeface="Courier" charset="0"/>
            </a:endParaRPr>
          </a:p>
          <a:p>
            <a:r>
              <a:rPr lang="en-US" sz="1900" b="1">
                <a:solidFill>
                  <a:srgbClr val="DA238F"/>
                </a:solidFill>
                <a:latin typeface="Courier" charset="0"/>
              </a:rPr>
              <a:t>  }),</a:t>
            </a:r>
            <a:endParaRPr lang="en-US" sz="1900" b="1">
              <a:solidFill>
                <a:srgbClr val="DA238F"/>
              </a:solidFill>
              <a:latin typeface="Courier" charset="0"/>
            </a:endParaRPr>
          </a:p>
          <a:p>
            <a:r>
              <a:rPr lang="en-US" sz="1900" b="1">
                <a:solidFill>
                  <a:srgbClr val="DA238F"/>
                </a:solidFill>
                <a:latin typeface="Courier" charset="0"/>
              </a:rPr>
              <a:t>});</a:t>
            </a:r>
            <a:endParaRPr lang="en-US" sz="1900" b="1">
              <a:solidFill>
                <a:srgbClr val="DA238F"/>
              </a:solidFill>
              <a:latin typeface="Courier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126"/>
          <p:cNvSpPr txBox="1"/>
          <p:nvPr/>
        </p:nvSpPr>
        <p:spPr>
          <a:xfrm>
            <a:off x="2222400" y="578973"/>
            <a:ext cx="7747200" cy="8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69850" algn="ctr">
              <a:buClr>
                <a:schemeClr val="dk1"/>
              </a:buClr>
              <a:buSzPct val="39000"/>
            </a:pPr>
            <a:r>
              <a:rPr lang="en-US" sz="4000" dirty="0">
                <a:solidFill>
                  <a:srgbClr val="DA238F"/>
                </a:solidFill>
                <a:latin typeface="Rubik"/>
                <a:cs typeface="Rubik"/>
              </a:rPr>
              <a:t>Schemas </a:t>
            </a:r>
            <a:r>
              <a:rPr lang="en-US" sz="4000" dirty="0">
                <a:solidFill>
                  <a:srgbClr val="DA238F"/>
                </a:solidFill>
                <a:latin typeface="Rubik Light"/>
                <a:cs typeface="Rubik Light"/>
              </a:rPr>
              <a:t>&amp;</a:t>
            </a:r>
            <a:r>
              <a:rPr lang="en-US" sz="4000" dirty="0">
                <a:solidFill>
                  <a:srgbClr val="DA238F"/>
                </a:solidFill>
                <a:latin typeface="Rubik"/>
                <a:cs typeface="Rubik"/>
              </a:rPr>
              <a:t> Types</a:t>
            </a:r>
            <a:endParaRPr sz="4000" dirty="0">
              <a:solidFill>
                <a:srgbClr val="DA238F"/>
              </a:solidFill>
              <a:latin typeface="Rubik"/>
              <a:ea typeface="Rubik Light"/>
              <a:cs typeface="Rubik"/>
              <a:sym typeface="Rubik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9573" y="1213206"/>
            <a:ext cx="6472853" cy="564479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1476467" y="1239020"/>
            <a:ext cx="7747200" cy="8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69850">
              <a:buClr>
                <a:schemeClr val="dk1"/>
              </a:buClr>
              <a:buSzPct val="39000"/>
            </a:pPr>
            <a:r>
              <a:rPr lang="en-US" sz="4000" dirty="0">
                <a:solidFill>
                  <a:schemeClr val="tx1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Schemas </a:t>
            </a:r>
            <a:r>
              <a:rPr lang="x-none" altLang="en-US" sz="4000" dirty="0">
                <a:solidFill>
                  <a:schemeClr val="tx1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&amp;</a:t>
            </a:r>
            <a:r>
              <a:rPr lang="en-US" sz="4000" dirty="0">
                <a:solidFill>
                  <a:schemeClr val="tx1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 Types</a:t>
            </a:r>
            <a:endParaRPr sz="4000" dirty="0">
              <a:solidFill>
                <a:schemeClr val="tx1"/>
              </a:solidFill>
              <a:latin typeface="Rubik Bold" panose="02000604000000020004" pitchFamily="2" charset="-79"/>
              <a:ea typeface="Rubik Light"/>
              <a:cs typeface="Rubik Bold" panose="02000604000000020004" pitchFamily="2" charset="-79"/>
              <a:sym typeface="Rubik Light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1476467" y="2200065"/>
            <a:ext cx="8994890" cy="13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35000"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ubik"/>
                <a:cs typeface="Rubik"/>
              </a:rPr>
              <a:t>GraphQL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ubik"/>
                <a:cs typeface="Rubik"/>
              </a:rPr>
              <a:t> type system to </a:t>
            </a:r>
            <a:r>
              <a:rPr lang="en-US" sz="2400" dirty="0">
                <a:solidFill>
                  <a:srgbClr val="DA238F"/>
                </a:solidFill>
                <a:latin typeface="Rubik"/>
                <a:cs typeface="Rubik"/>
              </a:rPr>
              <a:t>describes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ubik"/>
                <a:cs typeface="Rubik"/>
              </a:rPr>
              <a:t>what data can be queried. Using any </a:t>
            </a:r>
            <a:r>
              <a:rPr lang="en-US" sz="2400" dirty="0">
                <a:solidFill>
                  <a:srgbClr val="DA238F"/>
                </a:solidFill>
                <a:latin typeface="Rubik"/>
                <a:cs typeface="Rubik"/>
              </a:rPr>
              <a:t>backend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ubik"/>
                <a:cs typeface="Rubik"/>
              </a:rPr>
              <a:t>framework or programming language.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Rubik"/>
              <a:cs typeface="Rubi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Shape 127"/>
          <p:cNvSpPr txBox="1"/>
          <p:nvPr/>
        </p:nvSpPr>
        <p:spPr>
          <a:xfrm>
            <a:off x="1555115" y="370205"/>
            <a:ext cx="8994775" cy="144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35000"/>
            </a:pPr>
            <a:r>
              <a:rPr lang="en-US" sz="1800" b="1" dirty="0" err="1">
                <a:solidFill>
                  <a:schemeClr val="bg1"/>
                </a:solidFill>
                <a:latin typeface="Courier" charset="0"/>
                <a:cs typeface="Rubik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</a:t>
            </a:r>
            <a:r>
              <a:rPr lang="en-US" sz="1800" b="1" dirty="0" err="1">
                <a:solidFill>
                  <a:srgbClr val="00B0F0"/>
                </a:solidFill>
                <a:latin typeface="Courier" charset="0"/>
                <a:cs typeface="Rubik"/>
              </a:rPr>
              <a:t>PersonType</a:t>
            </a:r>
            <a:r>
              <a:rPr lang="en-US" sz="1800" b="1" dirty="0">
                <a:solidFill>
                  <a:srgbClr val="00B0F0"/>
                </a:solidFill>
                <a:latin typeface="Courier" charset="0"/>
                <a:cs typeface="Rubik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= new </a:t>
            </a:r>
            <a:r>
              <a:rPr lang="en-US" sz="1800" b="1" dirty="0" err="1">
                <a:solidFill>
                  <a:srgbClr val="92D050"/>
                </a:solidFill>
                <a:latin typeface="Courier" charset="0"/>
                <a:cs typeface="Rubik"/>
              </a:rPr>
              <a:t>GraphQLObjectType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({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name: 'Person',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description: 'Somebody that you used to know',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fields: () =&gt; ({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  </a:t>
            </a:r>
            <a:r>
              <a:rPr lang="en-US" sz="1800" b="1" dirty="0">
                <a:solidFill>
                  <a:srgbClr val="FFC000"/>
                </a:solidFill>
                <a:latin typeface="Courier" charset="0"/>
                <a:cs typeface="Rubik"/>
              </a:rPr>
              <a:t>id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: </a:t>
            </a:r>
            <a:r>
              <a:rPr lang="en-US" sz="1800" b="1" dirty="0" err="1">
                <a:solidFill>
                  <a:schemeClr val="bg1"/>
                </a:solidFill>
                <a:latin typeface="Courier" charset="0"/>
                <a:cs typeface="Rubik"/>
              </a:rPr>
              <a:t>globalIdField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('Person'),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  </a:t>
            </a:r>
            <a:r>
              <a:rPr lang="en-US" sz="1800" b="1" dirty="0" err="1">
                <a:solidFill>
                  <a:srgbClr val="FFC000"/>
                </a:solidFill>
                <a:latin typeface="Courier" charset="0"/>
                <a:cs typeface="Rubik"/>
              </a:rPr>
              <a:t>firstName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: {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    type: </a:t>
            </a:r>
            <a:r>
              <a:rPr lang="en-US" sz="1800" b="1" dirty="0" err="1">
                <a:solidFill>
                  <a:srgbClr val="92D050"/>
                </a:solidFill>
                <a:latin typeface="Courier" charset="0"/>
                <a:cs typeface="Rubik"/>
              </a:rPr>
              <a:t>GraphQLString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,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    resolve: (person) =&gt; </a:t>
            </a:r>
            <a:r>
              <a:rPr lang="en-US" sz="1800" b="1" dirty="0" err="1">
                <a:solidFill>
                  <a:schemeClr val="bg1"/>
                </a:solidFill>
                <a:latin typeface="Courier" charset="0"/>
                <a:cs typeface="Rubik"/>
              </a:rPr>
              <a:t>person.first_name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,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  },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  </a:t>
            </a:r>
            <a:r>
              <a:rPr lang="en-US" sz="1800" b="1" dirty="0" err="1">
                <a:solidFill>
                  <a:srgbClr val="FFC000"/>
                </a:solidFill>
                <a:latin typeface="Courier" charset="0"/>
                <a:cs typeface="Rubik"/>
              </a:rPr>
              <a:t>lastName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: {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    type: </a:t>
            </a:r>
            <a:r>
              <a:rPr lang="en-US" sz="1800" b="1" dirty="0" err="1">
                <a:solidFill>
                  <a:srgbClr val="92D050"/>
                </a:solidFill>
                <a:latin typeface="Courier" charset="0"/>
                <a:cs typeface="Rubik"/>
              </a:rPr>
              <a:t>GraphQLString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,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    resolve: (person) =&gt; </a:t>
            </a:r>
            <a:r>
              <a:rPr lang="en-US" sz="1800" b="1" dirty="0" err="1">
                <a:solidFill>
                  <a:schemeClr val="bg1"/>
                </a:solidFill>
                <a:latin typeface="Courier" charset="0"/>
                <a:cs typeface="Rubik"/>
              </a:rPr>
              <a:t>person.last_name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,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  },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  </a:t>
            </a:r>
            <a:r>
              <a:rPr lang="en-US" sz="1800" b="1" dirty="0">
                <a:solidFill>
                  <a:srgbClr val="FFC000"/>
                </a:solidFill>
                <a:latin typeface="Courier" charset="0"/>
                <a:cs typeface="Rubik"/>
              </a:rPr>
              <a:t>email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: {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    type: </a:t>
            </a:r>
            <a:r>
              <a:rPr lang="en-US" sz="1800" b="1" dirty="0" err="1">
                <a:solidFill>
                  <a:srgbClr val="92D050"/>
                </a:solidFill>
                <a:latin typeface="Courier" charset="0"/>
                <a:cs typeface="Rubik"/>
              </a:rPr>
              <a:t>GraphQLString</a:t>
            </a:r>
            <a:endParaRPr lang="en-US" sz="1800" b="1" dirty="0" err="1">
              <a:solidFill>
                <a:srgbClr val="92D050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  },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  </a:t>
            </a:r>
            <a:r>
              <a:rPr lang="en-US" sz="1800" b="1" dirty="0">
                <a:solidFill>
                  <a:srgbClr val="FFC000"/>
                </a:solidFill>
                <a:latin typeface="Courier" charset="0"/>
                <a:cs typeface="Rubik"/>
              </a:rPr>
              <a:t>username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: {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    type: </a:t>
            </a:r>
            <a:r>
              <a:rPr lang="en-US" sz="1800" b="1" dirty="0" err="1">
                <a:solidFill>
                  <a:srgbClr val="92D050"/>
                </a:solidFill>
                <a:latin typeface="Courier" charset="0"/>
                <a:cs typeface="Rubik"/>
              </a:rPr>
              <a:t>GraphQLString</a:t>
            </a:r>
            <a:endParaRPr lang="en-US" sz="1800" b="1" dirty="0" err="1">
              <a:solidFill>
                <a:srgbClr val="92D050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  },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  </a:t>
            </a:r>
            <a:r>
              <a:rPr lang="en-US" sz="1800" b="1" dirty="0">
                <a:solidFill>
                  <a:srgbClr val="FFC000"/>
                </a:solidFill>
                <a:latin typeface="Courier" charset="0"/>
                <a:cs typeface="Rubik"/>
              </a:rPr>
              <a:t>friends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: {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    type: new </a:t>
            </a:r>
            <a:r>
              <a:rPr lang="en-US" sz="1800" b="1" dirty="0" err="1">
                <a:solidFill>
                  <a:srgbClr val="92D050"/>
                </a:solidFill>
                <a:latin typeface="Courier" charset="0"/>
                <a:cs typeface="Rubik"/>
              </a:rPr>
              <a:t>GraphQLList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(</a:t>
            </a:r>
            <a:r>
              <a:rPr lang="en-US" sz="1800" b="1" dirty="0" err="1">
                <a:solidFill>
                  <a:schemeClr val="bg1"/>
                </a:solidFill>
                <a:latin typeface="Courier" charset="0"/>
                <a:cs typeface="Rubik"/>
              </a:rPr>
              <a:t>PersonType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),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    resolve: person =&gt; </a:t>
            </a:r>
            <a:r>
              <a:rPr lang="en-US" sz="1800" b="1" dirty="0" err="1">
                <a:solidFill>
                  <a:schemeClr val="bg1"/>
                </a:solidFill>
                <a:latin typeface="Courier" charset="0"/>
                <a:cs typeface="Rubik"/>
              </a:rPr>
              <a:t>personLoader.loadMany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(</a:t>
            </a:r>
            <a:r>
              <a:rPr lang="en-US" sz="1800" b="1" dirty="0" err="1">
                <a:solidFill>
                  <a:schemeClr val="bg1"/>
                </a:solidFill>
                <a:latin typeface="Courier" charset="0"/>
                <a:cs typeface="Rubik"/>
              </a:rPr>
              <a:t>person.friends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),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  },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}),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 interfaces: [ </a:t>
            </a:r>
            <a:r>
              <a:rPr lang="en-US" sz="1800" b="1" dirty="0" err="1">
                <a:solidFill>
                  <a:schemeClr val="bg1"/>
                </a:solidFill>
                <a:latin typeface="Courier" charset="0"/>
                <a:cs typeface="Rubik"/>
              </a:rPr>
              <a:t>nodeInterface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 ],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  <a:p>
            <a:pPr lvl="0">
              <a:buClr>
                <a:schemeClr val="dk1"/>
              </a:buClr>
              <a:buSzPct val="35000"/>
            </a:pPr>
            <a:r>
              <a:rPr lang="en-US" sz="1800" b="1" dirty="0">
                <a:solidFill>
                  <a:schemeClr val="bg1"/>
                </a:solidFill>
                <a:latin typeface="Courier" charset="0"/>
                <a:cs typeface="Rubik"/>
              </a:rPr>
              <a:t>});</a:t>
            </a:r>
            <a:endParaRPr lang="en-US" sz="1800" b="1" dirty="0">
              <a:solidFill>
                <a:schemeClr val="bg1"/>
              </a:solidFill>
              <a:latin typeface="Courier" charset="0"/>
              <a:cs typeface="Rubi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2309620" y="1307312"/>
            <a:ext cx="53339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4800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Best Practices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309621" y="2540281"/>
            <a:ext cx="5333999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Thinking in Graphs</a:t>
            </a:r>
            <a:endParaRPr lang="en-US"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ct val="25000"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Serving over HTTP</a:t>
            </a:r>
            <a:endParaRPr lang="en-US"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ct val="25000"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Authorization</a:t>
            </a:r>
            <a:endParaRPr lang="en-US"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ct val="25000"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Pagination</a:t>
            </a:r>
            <a:endParaRPr lang="en-US"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ct val="25000"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Caching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2309620" y="1307312"/>
            <a:ext cx="53339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4800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Best Practices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309621" y="2540281"/>
            <a:ext cx="5333999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Thinking in Graphs</a:t>
            </a:r>
            <a:endParaRPr lang="en-US"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ct val="25000"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Serving over HTTP</a:t>
            </a:r>
            <a:endParaRPr lang="en-US"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ct val="25000"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Authorization</a:t>
            </a:r>
            <a:endParaRPr lang="en-US"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ct val="25000"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Pagination</a:t>
            </a:r>
            <a:endParaRPr lang="en-US"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ct val="25000"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Caching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2254849" y="1993650"/>
            <a:ext cx="7747200" cy="144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x-none" altLang="en-US" sz="8800" dirty="0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  <a:t>How does</a:t>
            </a:r>
            <a:r>
              <a:rPr lang="en-US" sz="8800" dirty="0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  <a:t> </a:t>
            </a:r>
            <a:r>
              <a:rPr lang="x-none" altLang="en-US" sz="8800" dirty="0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  <a:t>it</a:t>
            </a:r>
            <a:r>
              <a:rPr lang="en-US" sz="8800" dirty="0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  <a:t> </a:t>
            </a:r>
            <a:r>
              <a:rPr lang="x-none" sz="8800" dirty="0">
                <a:solidFill>
                  <a:srgbClr val="DA238F"/>
                </a:solidFill>
                <a:latin typeface="Rubik Light"/>
                <a:ea typeface="Rubik Light"/>
                <a:cs typeface="Rubik Light"/>
                <a:sym typeface="Rubik Light"/>
              </a:rPr>
              <a:t>works?</a:t>
            </a:r>
            <a:endParaRPr lang="x-non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BxNtkj-k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915" y="521970"/>
            <a:ext cx="10058400" cy="58235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56980" y="1295400"/>
            <a:ext cx="1596390" cy="4711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1" name="Shape 121"/>
          <p:cNvSpPr txBox="1"/>
          <p:nvPr/>
        </p:nvSpPr>
        <p:spPr>
          <a:xfrm>
            <a:off x="8865235" y="1655445"/>
            <a:ext cx="1504315" cy="400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x-none" sz="1200"/>
              <a:t>API / Data</a:t>
            </a:r>
            <a:endParaRPr lang="x-none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2310130" y="1308100"/>
            <a:ext cx="3263265" cy="8312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Agenda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309621" y="2614021"/>
            <a:ext cx="5333999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Opening</a:t>
            </a:r>
            <a:endParaRPr lang="en-US"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What’s </a:t>
            </a:r>
            <a:r>
              <a:rPr lang="en-US" sz="3600" dirty="0" err="1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GraphQL</a:t>
            </a: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lang="en-US"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ct val="25000"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How does it work?</a:t>
            </a:r>
            <a:endParaRPr lang="en-US"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Demo</a:t>
            </a:r>
            <a:endParaRPr lang="en-US"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Q &amp; A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33205" y="-24692"/>
            <a:ext cx="10327574" cy="691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l="54275" t="10878" b="8765"/>
          <a:stretch>
            <a:fillRect/>
          </a:stretch>
        </p:blipFill>
        <p:spPr>
          <a:xfrm>
            <a:off x="3996690" y="439420"/>
            <a:ext cx="4183380" cy="605599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35" y="1270"/>
            <a:ext cx="1219200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1-ldZjwY1qE1LTdm8VqNqlt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1880" y="52070"/>
            <a:ext cx="7581265" cy="672401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85645" y="4089400"/>
            <a:ext cx="2259330" cy="381635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59430" y="5694045"/>
            <a:ext cx="1370330" cy="381635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45400" y="5700395"/>
            <a:ext cx="1370330" cy="381635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11800" y="6233795"/>
            <a:ext cx="1370330" cy="381635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7500" y="5155565"/>
            <a:ext cx="1370330" cy="381635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988935" y="4128135"/>
            <a:ext cx="2259330" cy="381635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1" name="Shape 121"/>
          <p:cNvSpPr txBox="1"/>
          <p:nvPr/>
        </p:nvSpPr>
        <p:spPr>
          <a:xfrm>
            <a:off x="3001645" y="4204970"/>
            <a:ext cx="1504315" cy="400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x-none" sz="1200">
                <a:solidFill>
                  <a:schemeClr val="bg1"/>
                </a:solidFill>
              </a:rPr>
              <a:t>getPeople</a:t>
            </a:r>
            <a:endParaRPr lang="x-none" sz="1200">
              <a:solidFill>
                <a:schemeClr val="bg1"/>
              </a:solidFill>
            </a:endParaRPr>
          </a:p>
        </p:txBody>
      </p:sp>
      <p:sp>
        <p:nvSpPr>
          <p:cNvPr id="6" name="Shape 121"/>
          <p:cNvSpPr txBox="1"/>
          <p:nvPr/>
        </p:nvSpPr>
        <p:spPr>
          <a:xfrm>
            <a:off x="7963535" y="4192905"/>
            <a:ext cx="1504315" cy="400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x-none" sz="1200">
                <a:solidFill>
                  <a:schemeClr val="bg1"/>
                </a:solidFill>
              </a:rPr>
              <a:t>getPersonById</a:t>
            </a:r>
            <a:endParaRPr lang="x-none" sz="1200">
              <a:solidFill>
                <a:schemeClr val="bg1"/>
              </a:solidFill>
            </a:endParaRPr>
          </a:p>
        </p:txBody>
      </p:sp>
      <p:sp>
        <p:nvSpPr>
          <p:cNvPr id="7" name="Shape 121"/>
          <p:cNvSpPr txBox="1"/>
          <p:nvPr/>
        </p:nvSpPr>
        <p:spPr>
          <a:xfrm>
            <a:off x="7618095" y="5744845"/>
            <a:ext cx="1504315" cy="400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x-none" sz="1200">
                <a:solidFill>
                  <a:schemeClr val="bg1"/>
                </a:solidFill>
              </a:rPr>
              <a:t>Person</a:t>
            </a:r>
            <a:endParaRPr lang="x-none" sz="1200">
              <a:solidFill>
                <a:schemeClr val="bg1"/>
              </a:solidFill>
            </a:endParaRPr>
          </a:p>
        </p:txBody>
      </p:sp>
      <p:sp>
        <p:nvSpPr>
          <p:cNvPr id="8" name="Shape 121"/>
          <p:cNvSpPr txBox="1"/>
          <p:nvPr/>
        </p:nvSpPr>
        <p:spPr>
          <a:xfrm>
            <a:off x="5354320" y="6202680"/>
            <a:ext cx="1504315" cy="400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x-none" sz="1200">
                <a:solidFill>
                  <a:schemeClr val="bg1"/>
                </a:solidFill>
              </a:rPr>
              <a:t>friends</a:t>
            </a:r>
            <a:endParaRPr lang="x-none" sz="1200">
              <a:solidFill>
                <a:schemeClr val="bg1"/>
              </a:solidFill>
            </a:endParaRPr>
          </a:p>
        </p:txBody>
      </p:sp>
      <p:sp>
        <p:nvSpPr>
          <p:cNvPr id="9" name="Shape 121"/>
          <p:cNvSpPr txBox="1"/>
          <p:nvPr/>
        </p:nvSpPr>
        <p:spPr>
          <a:xfrm>
            <a:off x="3041650" y="5732145"/>
            <a:ext cx="1504315" cy="400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x-none" sz="1200">
                <a:solidFill>
                  <a:schemeClr val="bg1"/>
                </a:solidFill>
              </a:rPr>
              <a:t>People</a:t>
            </a:r>
            <a:endParaRPr lang="x-none" sz="1200">
              <a:solidFill>
                <a:schemeClr val="bg1"/>
              </a:solidFill>
            </a:endParaRPr>
          </a:p>
        </p:txBody>
      </p:sp>
      <p:sp>
        <p:nvSpPr>
          <p:cNvPr id="10" name="Shape 121"/>
          <p:cNvSpPr txBox="1"/>
          <p:nvPr/>
        </p:nvSpPr>
        <p:spPr>
          <a:xfrm>
            <a:off x="5361940" y="5280660"/>
            <a:ext cx="1504315" cy="400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x-none" sz="1200">
                <a:solidFill>
                  <a:schemeClr val="bg1"/>
                </a:solidFill>
              </a:rPr>
              <a:t>person</a:t>
            </a:r>
            <a:endParaRPr lang="x-none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1-vorekwJU00zRzbOh0IC1t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815" y="384175"/>
            <a:ext cx="10569575" cy="605980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Screenshot from 2017-06-07 09:18:37"/>
          <p:cNvPicPr>
            <a:picLocks noChangeAspect="1"/>
          </p:cNvPicPr>
          <p:nvPr/>
        </p:nvPicPr>
        <p:blipFill>
          <a:blip r:embed="rId1"/>
          <a:srcRect b="4320"/>
          <a:stretch>
            <a:fillRect/>
          </a:stretch>
        </p:blipFill>
        <p:spPr>
          <a:xfrm>
            <a:off x="170815" y="1264920"/>
            <a:ext cx="12007215" cy="4834890"/>
          </a:xfrm>
          <a:prstGeom prst="rect">
            <a:avLst/>
          </a:prstGeom>
        </p:spPr>
      </p:pic>
      <p:sp>
        <p:nvSpPr>
          <p:cNvPr id="7" name="Shape 126"/>
          <p:cNvSpPr txBox="1"/>
          <p:nvPr/>
        </p:nvSpPr>
        <p:spPr>
          <a:xfrm>
            <a:off x="3079115" y="483235"/>
            <a:ext cx="5901690" cy="678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p>
            <a:pPr marL="0" marR="0" lvl="0" indent="-69850" algn="ctr" rtl="0">
              <a:spcBef>
                <a:spcPts val="0"/>
              </a:spcBef>
              <a:buClr>
                <a:schemeClr val="dk1"/>
              </a:buClr>
              <a:buSzPct val="39000"/>
              <a:buFont typeface="Arial" panose="02080604020202020204" charset="0"/>
              <a:buNone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ubik"/>
                <a:cs typeface="Rubik"/>
              </a:rPr>
              <a:t>Graph</a:t>
            </a:r>
            <a:r>
              <a:rPr lang="x-none" altLang="en-US" sz="2400" i="1" dirty="0" err="1">
                <a:solidFill>
                  <a:schemeClr val="bg1">
                    <a:lumMod val="65000"/>
                  </a:schemeClr>
                </a:solidFill>
                <a:latin typeface="Rubik"/>
                <a:cs typeface="Rubik"/>
              </a:rPr>
              <a:t>i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Rubik"/>
                <a:cs typeface="Rubik"/>
              </a:rPr>
              <a:t>QL </a:t>
            </a:r>
            <a:r>
              <a:rPr lang="x-none" altLang="en-US" sz="2400" dirty="0" err="1">
                <a:solidFill>
                  <a:schemeClr val="bg1">
                    <a:lumMod val="65000"/>
                  </a:schemeClr>
                </a:solidFill>
                <a:latin typeface="Rubik"/>
                <a:cs typeface="Rubik"/>
              </a:rPr>
              <a:t>- Cool Tool</a:t>
            </a:r>
            <a:endParaRPr lang="x-none" altLang="en-US" sz="2400" dirty="0" err="1">
              <a:solidFill>
                <a:schemeClr val="bg1">
                  <a:lumMod val="65000"/>
                </a:schemeClr>
              </a:solidFill>
              <a:latin typeface="Rubik"/>
              <a:ea typeface="Rubik Light"/>
              <a:cs typeface="Rubik"/>
              <a:sym typeface="Rubik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5"/>
            <a:ext cx="12192000" cy="6858000"/>
          </a:xfrm>
          <a:prstGeom prst="rect">
            <a:avLst/>
          </a:prstGeom>
          <a:solidFill>
            <a:srgbClr val="F5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Shape 126"/>
          <p:cNvSpPr txBox="1"/>
          <p:nvPr/>
        </p:nvSpPr>
        <p:spPr>
          <a:xfrm>
            <a:off x="1550035" y="1169670"/>
            <a:ext cx="9094470" cy="8166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69850" algn="ctr">
              <a:buClr>
                <a:schemeClr val="dk1"/>
              </a:buClr>
              <a:buSzPct val="39000"/>
            </a:pPr>
            <a:r>
              <a:rPr lang="en-US" sz="4800" dirty="0">
                <a:solidFill>
                  <a:schemeClr val="tx1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Who’s using </a:t>
            </a:r>
            <a:r>
              <a:rPr lang="en-US" sz="4800" dirty="0" err="1">
                <a:solidFill>
                  <a:srgbClr val="DA238F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GraphQL</a:t>
            </a:r>
            <a:r>
              <a:rPr lang="en-US" sz="4800" dirty="0">
                <a:solidFill>
                  <a:schemeClr val="tx1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?</a:t>
            </a:r>
            <a:endParaRPr sz="4800" dirty="0">
              <a:solidFill>
                <a:schemeClr val="tx1"/>
              </a:solidFill>
              <a:latin typeface="Rubik Bold" panose="02000604000000020004" pitchFamily="2" charset="-79"/>
              <a:ea typeface="Rubik Light"/>
              <a:cs typeface="Rubik Bold" panose="02000604000000020004" pitchFamily="2" charset="-79"/>
              <a:sym typeface="Rubik Light"/>
            </a:endParaRPr>
          </a:p>
        </p:txBody>
      </p:sp>
      <p:pic>
        <p:nvPicPr>
          <p:cNvPr id="3" name="Picture 2" descr="Screenshot from 2017-06-07 08:51: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980" y="2855595"/>
            <a:ext cx="9618980" cy="140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990" y="4612005"/>
            <a:ext cx="2546350" cy="10947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755650" y="820420"/>
            <a:ext cx="10451465" cy="8166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69850" algn="ctr">
              <a:buClr>
                <a:schemeClr val="dk1"/>
              </a:buClr>
              <a:buSzPct val="39000"/>
            </a:pPr>
            <a:r>
              <a:rPr lang="x-none" altLang="en-US" sz="4000" dirty="0">
                <a:solidFill>
                  <a:schemeClr val="tx1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The growing</a:t>
            </a:r>
            <a:r>
              <a:rPr lang="en-US" sz="4000" dirty="0">
                <a:solidFill>
                  <a:schemeClr val="tx1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 </a:t>
            </a:r>
            <a:r>
              <a:rPr lang="en-US" sz="4000" dirty="0" err="1">
                <a:solidFill>
                  <a:srgbClr val="DA238F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GraphQL</a:t>
            </a:r>
            <a:r>
              <a:rPr lang="en-US" sz="4000" dirty="0">
                <a:solidFill>
                  <a:schemeClr val="tx1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 </a:t>
            </a:r>
            <a:r>
              <a:rPr lang="x-none" altLang="en-US" sz="4000" dirty="0">
                <a:solidFill>
                  <a:schemeClr val="tx1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ecosystem</a:t>
            </a:r>
            <a:endParaRPr lang="x-none" altLang="en-US" sz="4000" dirty="0">
              <a:solidFill>
                <a:schemeClr val="tx1"/>
              </a:solidFill>
              <a:latin typeface="Rubik Bold" panose="02000604000000020004" pitchFamily="2" charset="-79"/>
              <a:ea typeface="Rubik Light"/>
              <a:cs typeface="Rubik Bold" panose="02000604000000020004" pitchFamily="2" charset="-79"/>
              <a:sym typeface="Rubik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22092"/>
          <a:stretch>
            <a:fillRect/>
          </a:stretch>
        </p:blipFill>
        <p:spPr>
          <a:xfrm>
            <a:off x="1559560" y="2145665"/>
            <a:ext cx="8962390" cy="39274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263015" y="2446020"/>
            <a:ext cx="9757410" cy="34105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x-none" sz="12000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DEMO</a:t>
            </a:r>
            <a:endParaRPr lang="x-none" sz="1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2254885" y="998855"/>
            <a:ext cx="7747000" cy="13252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x-none" sz="6000" dirty="0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  <a:t>Git</a:t>
            </a:r>
            <a:r>
              <a:rPr lang="x-none" altLang="en-US" sz="6000" dirty="0">
                <a:solidFill>
                  <a:srgbClr val="DA238F"/>
                </a:solidFill>
                <a:latin typeface="Rubik Light"/>
                <a:ea typeface="Rubik Light"/>
                <a:cs typeface="Rubik Light"/>
                <a:sym typeface="Rubik Light"/>
              </a:rPr>
              <a:t>Hub</a:t>
            </a:r>
            <a:endParaRPr lang="x-none" altLang="en-US" sz="6000" dirty="0">
              <a:solidFill>
                <a:srgbClr val="DA238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26" name="Shape 126">
            <a:hlinkClick r:id="rId1" tooltip="" action="ppaction://hlinkfile"/>
          </p:cNvPr>
          <p:cNvSpPr txBox="1"/>
          <p:nvPr/>
        </p:nvSpPr>
        <p:spPr>
          <a:xfrm>
            <a:off x="995045" y="3474720"/>
            <a:ext cx="10233660" cy="8166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p>
            <a:pPr lvl="0" indent="-69850" algn="ctr">
              <a:buClr>
                <a:schemeClr val="dk1"/>
              </a:buClr>
              <a:buSzPct val="39000"/>
            </a:pPr>
            <a:r>
              <a:rPr lang="x-none" altLang="en-US" sz="3200" dirty="0">
                <a:solidFill>
                  <a:schemeClr val="tx1"/>
                </a:solidFill>
                <a:latin typeface="Rubik Bold" panose="02000604000000020004" pitchFamily="2" charset="-79"/>
                <a:cs typeface="Rubik Bold" panose="02000604000000020004" pitchFamily="2" charset="-79"/>
              </a:rPr>
              <a:t>https://github.com/saladinid/techtalk-graphql</a:t>
            </a:r>
            <a:endParaRPr lang="x-none" altLang="en-US" sz="3200" dirty="0">
              <a:solidFill>
                <a:schemeClr val="tx1"/>
              </a:solidFill>
              <a:latin typeface="Rubik Bold" panose="02000604000000020004" pitchFamily="2" charset="-79"/>
              <a:cs typeface="Rubik Bold" panose="02000604000000020004" pitchFamily="2" charset="-79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797175" y="1307312"/>
            <a:ext cx="53339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x-none" altLang="en-US" sz="4800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Conclusion</a:t>
            </a:r>
            <a:endParaRPr lang="x-none" altLang="en-US" sz="48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797050" y="2540000"/>
            <a:ext cx="8784590" cy="2862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</a:t>
            </a:r>
            <a:r>
              <a:rPr lang="x-none" alt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GraphQL is query language</a:t>
            </a:r>
            <a:endParaRPr lang="x-none" altLang="en-US"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ct val="25000"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</a:t>
            </a:r>
            <a:r>
              <a:rPr lang="x-none" alt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GraphQL is not RESTful API </a:t>
            </a:r>
            <a:r>
              <a:rPr lang="x-none" alt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killer</a:t>
            </a:r>
            <a:endParaRPr lang="x-none" altLang="en-US"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ct val="25000"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</a:t>
            </a:r>
            <a:r>
              <a:rPr lang="x-none" alt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GraphQL available for many Tech. </a:t>
            </a:r>
            <a:endParaRPr lang="x-none" altLang="en-US"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ct val="25000"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</a:t>
            </a:r>
            <a:r>
              <a:rPr lang="x-none" alt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Many supports</a:t>
            </a:r>
            <a:endParaRPr lang="x-none" altLang="en-US"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ct val="25000"/>
            </a:pPr>
            <a:r>
              <a:rPr 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&gt; </a:t>
            </a:r>
            <a:r>
              <a:rPr lang="x-none" altLang="en-US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For dynamic &amp; high scalability App</a:t>
            </a:r>
            <a:endParaRPr lang="x-none" altLang="en-US"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263015" y="2535555"/>
            <a:ext cx="9757410" cy="3321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x-none" sz="9600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Questions</a:t>
            </a:r>
            <a:endParaRPr lang="x-none" sz="96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1"/>
          <a:srcRect l="26065" r="25000"/>
          <a:stretch>
            <a:fillRect/>
          </a:stretch>
        </p:blipFill>
        <p:spPr>
          <a:xfrm>
            <a:off x="3177914" y="1944806"/>
            <a:ext cx="5966085" cy="491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699" y="4633250"/>
            <a:ext cx="867308" cy="923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192" y="752168"/>
            <a:ext cx="1454764" cy="1548580"/>
          </a:xfrm>
          <a:prstGeom prst="rect">
            <a:avLst/>
          </a:prstGeom>
        </p:spPr>
      </p:pic>
      <p:sp>
        <p:nvSpPr>
          <p:cNvPr id="110" name="Shape 110"/>
          <p:cNvSpPr txBox="1"/>
          <p:nvPr/>
        </p:nvSpPr>
        <p:spPr>
          <a:xfrm>
            <a:off x="8188260" y="977345"/>
            <a:ext cx="2919448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7200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  <a:t>HTTP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7445339" y="2779685"/>
            <a:ext cx="291944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595959"/>
                </a:solidFill>
                <a:latin typeface="Rubik Medium" pitchFamily="2" charset="-79"/>
                <a:ea typeface="Rubik Medium" pitchFamily="2" charset="-79"/>
                <a:cs typeface="Rubik Medium" pitchFamily="2" charset="-79"/>
                <a:sym typeface="Rubik Medium" pitchFamily="2" charset="-79"/>
              </a:rPr>
              <a:t>Request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8666129" y="3769787"/>
            <a:ext cx="291944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  <a:t>Response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736333" y="3145134"/>
            <a:ext cx="32817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  <a:t>Web Service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7397189" y="4890230"/>
            <a:ext cx="296759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595959"/>
                </a:solidFill>
                <a:latin typeface="Rubik Medium" pitchFamily="2" charset="-79"/>
                <a:ea typeface="Rubik Medium" pitchFamily="2" charset="-79"/>
                <a:cs typeface="Rubik Medium" pitchFamily="2" charset="-79"/>
                <a:sym typeface="Rubik Medium" pitchFamily="2" charset="-79"/>
              </a:rPr>
              <a:t>JSON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403" y="4358860"/>
            <a:ext cx="1048525" cy="1116144"/>
          </a:xfrm>
          <a:prstGeom prst="rect">
            <a:avLst/>
          </a:prstGeom>
        </p:spPr>
      </p:pic>
      <p:sp>
        <p:nvSpPr>
          <p:cNvPr id="114" name="Shape 114"/>
          <p:cNvSpPr txBox="1"/>
          <p:nvPr/>
        </p:nvSpPr>
        <p:spPr>
          <a:xfrm>
            <a:off x="1214203" y="4574258"/>
            <a:ext cx="328171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595959"/>
                </a:solidFill>
                <a:latin typeface="Rubik Medium" pitchFamily="2" charset="-79"/>
                <a:ea typeface="Rubik Medium" pitchFamily="2" charset="-79"/>
                <a:cs typeface="Rubik Medium" pitchFamily="2" charset="-79"/>
                <a:sym typeface="Rubik Medium" pitchFamily="2" charset="-79"/>
              </a:rPr>
              <a:t>Facebook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633" y="798260"/>
            <a:ext cx="1026562" cy="1092764"/>
          </a:xfrm>
          <a:prstGeom prst="rect">
            <a:avLst/>
          </a:prstGeom>
        </p:spPr>
      </p:pic>
      <p:sp>
        <p:nvSpPr>
          <p:cNvPr id="109" name="Shape 109"/>
          <p:cNvSpPr txBox="1"/>
          <p:nvPr/>
        </p:nvSpPr>
        <p:spPr>
          <a:xfrm>
            <a:off x="893388" y="977346"/>
            <a:ext cx="2967598" cy="1446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800" dirty="0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  <a:t>A.P.I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195" y="549661"/>
            <a:ext cx="828313" cy="881730"/>
          </a:xfrm>
          <a:prstGeom prst="rect">
            <a:avLst/>
          </a:prstGeom>
        </p:spPr>
      </p:pic>
      <p:sp>
        <p:nvSpPr>
          <p:cNvPr id="115" name="Shape 115"/>
          <p:cNvSpPr txBox="1"/>
          <p:nvPr/>
        </p:nvSpPr>
        <p:spPr>
          <a:xfrm>
            <a:off x="4988712" y="623402"/>
            <a:ext cx="29675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595959"/>
                </a:solidFill>
                <a:latin typeface="Rubik Medium" pitchFamily="2" charset="-79"/>
                <a:ea typeface="Rubik Medium" pitchFamily="2" charset="-79"/>
                <a:cs typeface="Rubik Medium" pitchFamily="2" charset="-79"/>
                <a:sym typeface="Rubik Medium" pitchFamily="2" charset="-79"/>
              </a:rPr>
              <a:t>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797175" y="940282"/>
            <a:ext cx="53339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x-none" altLang="en-US" sz="4800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LEARN MORE</a:t>
            </a:r>
            <a:endParaRPr lang="x-none" altLang="en-US" sz="48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797050" y="2345690"/>
            <a:ext cx="8784590" cy="3540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▸ </a:t>
            </a:r>
            <a:r>
              <a:rPr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  <a:hlinkClick r:id="rId2" tooltip="" action="ppaction://hlinkfile"/>
              </a:rPr>
              <a:t>GraphQL Introduction</a:t>
            </a:r>
            <a:endParaRPr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ct val="25000"/>
            </a:pPr>
            <a:r>
              <a:rPr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▸ </a:t>
            </a:r>
            <a:r>
              <a:rPr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  <a:hlinkClick r:id="rId3" tooltip="" action="ppaction://hlinkfile"/>
              </a:rPr>
              <a:t>Exploring GraphQL video</a:t>
            </a:r>
            <a:endParaRPr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ct val="25000"/>
            </a:pPr>
            <a:r>
              <a:rPr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▸ </a:t>
            </a:r>
            <a:r>
              <a:rPr lang="x-none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  <a:hlinkClick r:id="rId4" tooltip="" action="ppaction://hlinkfile"/>
              </a:rPr>
              <a:t>Zero</a:t>
            </a:r>
            <a:r>
              <a:rPr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  <a:hlinkClick r:id="rId4" tooltip="" action="ppaction://hlinkfile"/>
              </a:rPr>
              <a:t> GraphQL video</a:t>
            </a:r>
            <a:endParaRPr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ct val="25000"/>
            </a:pPr>
            <a:r>
              <a:rPr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▸ </a:t>
            </a:r>
            <a:r>
              <a:rPr lang="x-none"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  <a:hlinkClick r:id="rId5" tooltip="" action="ppaction://hlinkfile"/>
              </a:rPr>
              <a:t>Fullstack React &amp; </a:t>
            </a:r>
            <a:r>
              <a:rPr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  <a:hlinkClick r:id="rId5" tooltip="" action="ppaction://hlinkfile"/>
              </a:rPr>
              <a:t>GraphQL</a:t>
            </a:r>
            <a:endParaRPr lang="x-none"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ct val="25000"/>
            </a:pPr>
            <a:r>
              <a:rPr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▸ </a:t>
            </a:r>
            <a:r>
              <a:rPr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  <a:hlinkClick r:id="rId6" tooltip="" action="ppaction://hlinkfile"/>
              </a:rPr>
              <a:t>Your First GraphQL Server</a:t>
            </a:r>
            <a:endParaRPr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ct val="25000"/>
            </a:pPr>
            <a:r>
              <a:rPr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▸ </a:t>
            </a:r>
            <a:r>
              <a:rPr sz="3600" dirty="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  <a:hlinkClick r:id="rId7" tooltip="" action="ppaction://hlinkfile"/>
              </a:rPr>
              <a:t>Intro To GraphQL</a:t>
            </a:r>
            <a:endParaRPr sz="3600" dirty="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2254885" y="2570480"/>
            <a:ext cx="7747000" cy="18522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x-none" altLang="en-US" sz="8800" dirty="0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  <a:t>Thank</a:t>
            </a:r>
            <a:r>
              <a:rPr lang="en-US" sz="8800" dirty="0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  <a:t> </a:t>
            </a:r>
            <a:r>
              <a:rPr lang="x-none" altLang="en-US" sz="8800" dirty="0">
                <a:solidFill>
                  <a:srgbClr val="DA238F"/>
                </a:solidFill>
                <a:latin typeface="Rubik Light"/>
                <a:ea typeface="Rubik Light"/>
                <a:cs typeface="Rubik Light"/>
                <a:sym typeface="Rubik Light"/>
              </a:rPr>
              <a:t>You</a:t>
            </a:r>
            <a:endParaRPr lang="x-none" altLang="en-US" sz="8800" dirty="0">
              <a:solidFill>
                <a:srgbClr val="DA238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2254849" y="1993650"/>
            <a:ext cx="7747200" cy="144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800" dirty="0">
                <a:solidFill>
                  <a:srgbClr val="595959"/>
                </a:solidFill>
                <a:latin typeface="Rubik Light"/>
                <a:ea typeface="Rubik Light"/>
                <a:cs typeface="Rubik Light"/>
                <a:sym typeface="Rubik Light"/>
              </a:rPr>
              <a:t>let me tell you </a:t>
            </a:r>
            <a:r>
              <a:rPr lang="en-US" sz="8800" dirty="0">
                <a:solidFill>
                  <a:srgbClr val="DA238F"/>
                </a:solidFill>
                <a:latin typeface="Rubik Light"/>
                <a:ea typeface="Rubik Light"/>
                <a:cs typeface="Rubik Light"/>
                <a:sym typeface="Rubik Light"/>
              </a:rPr>
              <a:t>a story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871537"/>
            <a:ext cx="701040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2222400" y="519981"/>
            <a:ext cx="7747200" cy="8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ctr" rtl="0">
              <a:spcBef>
                <a:spcPts val="0"/>
              </a:spcBef>
              <a:buClr>
                <a:schemeClr val="dk1"/>
              </a:buClr>
              <a:buSzPct val="39000"/>
              <a:buFont typeface="Arial" panose="02080604020202020204" charset="0"/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Rubik"/>
                <a:cs typeface="Rubik"/>
              </a:rPr>
              <a:t>NEED SOME REST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Rubik"/>
              <a:cs typeface="Rubik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8800" dirty="0">
              <a:solidFill>
                <a:schemeClr val="bg1">
                  <a:lumMod val="50000"/>
                </a:schemeClr>
              </a:solidFill>
              <a:latin typeface="Rubik"/>
              <a:ea typeface="Rubik Light"/>
              <a:cs typeface="Rubik"/>
              <a:sym typeface="Rubik Light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1550670" y="1750060"/>
            <a:ext cx="6379845" cy="1365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5000"/>
              <a:buFont typeface="Arial" panose="02080604020202020204" charset="0"/>
              <a:buNone/>
            </a:pPr>
            <a:r>
              <a:rPr lang="en-US" sz="3050" dirty="0">
                <a:solidFill>
                  <a:schemeClr val="dk1"/>
                </a:solidFill>
                <a:latin typeface="Rubik"/>
                <a:cs typeface="Rubik"/>
              </a:rPr>
              <a:t>List of Jane’s friends</a:t>
            </a:r>
            <a:endParaRPr lang="en-US" sz="3050" dirty="0">
              <a:solidFill>
                <a:schemeClr val="dk1"/>
              </a:solidFill>
              <a:latin typeface="Rubik"/>
              <a:cs typeface="Rubik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5000"/>
              <a:buFont typeface="Arial" panose="02080604020202020204" charset="0"/>
              <a:buNone/>
            </a:pPr>
            <a:r>
              <a:rPr lang="en-US" sz="3050" dirty="0">
                <a:solidFill>
                  <a:schemeClr val="dk1"/>
                </a:solidFill>
                <a:latin typeface="Rubik"/>
                <a:cs typeface="Rubik"/>
              </a:rPr>
              <a:t>+ Their names</a:t>
            </a:r>
            <a:endParaRPr lang="en-US" sz="3050" dirty="0">
              <a:solidFill>
                <a:schemeClr val="dk1"/>
              </a:solidFill>
              <a:latin typeface="Rubik"/>
              <a:cs typeface="Rubik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5000"/>
              <a:buFont typeface="Arial" panose="02080604020202020204" charset="0"/>
              <a:buNone/>
            </a:pPr>
            <a:r>
              <a:rPr lang="en-US" sz="3050" dirty="0">
                <a:solidFill>
                  <a:schemeClr val="dk1"/>
                </a:solidFill>
                <a:latin typeface="Rubik"/>
                <a:cs typeface="Rubik"/>
              </a:rPr>
              <a:t>+ Their locations</a:t>
            </a:r>
            <a:endParaRPr lang="en-US" sz="3050" dirty="0">
              <a:solidFill>
                <a:schemeClr val="dk1"/>
              </a:solidFill>
              <a:latin typeface="Rubik"/>
              <a:cs typeface="Rubik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latin typeface="Rubik"/>
              <a:cs typeface="Rubik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1550035" y="4018280"/>
            <a:ext cx="6070600" cy="706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DA238F"/>
                </a:solidFill>
                <a:latin typeface="Courier" charset="0"/>
              </a:rPr>
              <a:t>GET /users/Jane/friends</a:t>
            </a:r>
            <a:endParaRPr lang="en-US" sz="2800" b="1" dirty="0">
              <a:solidFill>
                <a:srgbClr val="DA238F"/>
              </a:solidFill>
              <a:latin typeface="Courier" charset="0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8730737" y="4065526"/>
            <a:ext cx="1726200" cy="7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dk1"/>
                </a:solidFill>
                <a:latin typeface="Courier" charset="0"/>
              </a:rPr>
              <a:t>[1, 2, 3]</a:t>
            </a:r>
            <a:endParaRPr lang="en-US" sz="1800" b="1" dirty="0">
              <a:solidFill>
                <a:schemeClr val="dk1"/>
              </a:solidFill>
              <a:latin typeface="Courier" charset="0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1562908" y="4608532"/>
            <a:ext cx="5324025" cy="7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DA238F"/>
                </a:solidFill>
                <a:latin typeface="Courier" charset="0"/>
              </a:rPr>
              <a:t>GET /friends/{ID}</a:t>
            </a:r>
            <a:endParaRPr lang="en-US" sz="2800" b="1" dirty="0">
              <a:solidFill>
                <a:srgbClr val="DA238F"/>
              </a:solidFill>
              <a:latin typeface="Courier" charset="0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6159727" y="4696520"/>
            <a:ext cx="4297210" cy="7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dk1"/>
                </a:solidFill>
                <a:latin typeface="Courier" charset="0"/>
              </a:rPr>
              <a:t>{name: “...”, </a:t>
            </a:r>
            <a:r>
              <a:rPr lang="en-US" sz="1800" b="1" dirty="0" err="1">
                <a:solidFill>
                  <a:schemeClr val="dk1"/>
                </a:solidFill>
                <a:latin typeface="Courier" charset="0"/>
              </a:rPr>
              <a:t>locationID</a:t>
            </a:r>
            <a:r>
              <a:rPr lang="en-US" sz="1800" b="1" dirty="0">
                <a:solidFill>
                  <a:schemeClr val="dk1"/>
                </a:solidFill>
                <a:latin typeface="Courier" charset="0"/>
              </a:rPr>
              <a:t>: 1}</a:t>
            </a:r>
            <a:endParaRPr b="1">
              <a:latin typeface="Courier" charset="0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1550208" y="5253788"/>
            <a:ext cx="5324025" cy="7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DA238F"/>
                </a:solidFill>
                <a:latin typeface="Courier" charset="0"/>
              </a:rPr>
              <a:t>GET /location/{ID}</a:t>
            </a:r>
            <a:endParaRPr lang="en-US" sz="2800" b="1" dirty="0">
              <a:solidFill>
                <a:srgbClr val="DA238F"/>
              </a:solidFill>
              <a:latin typeface="Courier" charset="0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5613707" y="5269768"/>
            <a:ext cx="4843229" cy="7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dk1"/>
                </a:solidFill>
                <a:latin typeface="Courier" charset="0"/>
              </a:rPr>
              <a:t>{name: “Depok”}</a:t>
            </a:r>
            <a:endParaRPr lang="en-US" sz="1800" b="1" dirty="0">
              <a:solidFill>
                <a:schemeClr val="dk1"/>
              </a:solidFill>
              <a:latin typeface="Courier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34" descr="Screenshot from 2017-06-05 11:36:05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768735"/>
            <a:ext cx="12192000" cy="50892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26"/>
          <p:cNvSpPr txBox="1"/>
          <p:nvPr/>
        </p:nvSpPr>
        <p:spPr>
          <a:xfrm>
            <a:off x="2222400" y="578973"/>
            <a:ext cx="7747200" cy="8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ctr" rtl="0">
              <a:spcBef>
                <a:spcPts val="0"/>
              </a:spcBef>
              <a:buClr>
                <a:schemeClr val="dk1"/>
              </a:buClr>
              <a:buSzPct val="39000"/>
              <a:buFont typeface="Arial" panose="02080604020202020204" charset="0"/>
              <a:buNone/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Rubik"/>
                <a:cs typeface="Rubik"/>
              </a:rPr>
              <a:t>Multiple Round Trip </a:t>
            </a:r>
            <a:r>
              <a:rPr lang="x-none" altLang="en-US" sz="2400" dirty="0">
                <a:solidFill>
                  <a:schemeClr val="bg1">
                    <a:lumMod val="50000"/>
                  </a:schemeClr>
                </a:solidFill>
                <a:latin typeface="Rubik"/>
                <a:cs typeface="Rubik"/>
              </a:rPr>
              <a:t>(Multiple Calls)</a:t>
            </a:r>
            <a:endParaRPr lang="x-none" altLang="en-US" sz="2400" dirty="0">
              <a:solidFill>
                <a:schemeClr val="bg1">
                  <a:lumMod val="50000"/>
                </a:schemeClr>
              </a:solidFill>
              <a:latin typeface="Rubik"/>
              <a:cs typeface="Rubik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4000" dirty="0">
              <a:solidFill>
                <a:schemeClr val="bg1">
                  <a:lumMod val="50000"/>
                </a:schemeClr>
              </a:solidFill>
              <a:latin typeface="Rubik"/>
              <a:ea typeface="Rubik Light"/>
              <a:cs typeface="Rubik"/>
              <a:sym typeface="Rubik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4492" y="615950"/>
            <a:ext cx="3333750" cy="544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94" y="615950"/>
            <a:ext cx="3343275" cy="5448300"/>
          </a:xfrm>
          <a:prstGeom prst="rect">
            <a:avLst/>
          </a:prstGeom>
        </p:spPr>
      </p:pic>
      <p:sp>
        <p:nvSpPr>
          <p:cNvPr id="4" name="Shape 126"/>
          <p:cNvSpPr txBox="1"/>
          <p:nvPr/>
        </p:nvSpPr>
        <p:spPr>
          <a:xfrm>
            <a:off x="2222400" y="2612100"/>
            <a:ext cx="7747200" cy="8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ctr" rtl="0">
              <a:spcBef>
                <a:spcPts val="0"/>
              </a:spcBef>
              <a:buClr>
                <a:schemeClr val="dk1"/>
              </a:buClr>
              <a:buSzPct val="39000"/>
              <a:buFont typeface="Arial" panose="02080604020202020204" charset="0"/>
              <a:buNone/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Rubik"/>
                <a:cs typeface="Rubik"/>
              </a:rPr>
              <a:t>Data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Rubik"/>
              <a:cs typeface="Rubik"/>
            </a:endParaRPr>
          </a:p>
          <a:p>
            <a:pPr marL="0" marR="0" lvl="0" indent="-69850" algn="ctr" rtl="0">
              <a:spcBef>
                <a:spcPts val="0"/>
              </a:spcBef>
              <a:buClr>
                <a:schemeClr val="dk1"/>
              </a:buClr>
              <a:buSzPct val="39000"/>
              <a:buFont typeface="Arial" panose="02080604020202020204" charset="0"/>
              <a:buNone/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Rubik"/>
                <a:ea typeface="Rubik Light"/>
                <a:cs typeface="Rubik"/>
                <a:sym typeface="Rubik Light"/>
              </a:rPr>
              <a:t>Version</a:t>
            </a:r>
            <a:endParaRPr sz="4000" dirty="0">
              <a:solidFill>
                <a:schemeClr val="bg1">
                  <a:lumMod val="50000"/>
                </a:schemeClr>
              </a:solidFill>
              <a:latin typeface="Rubik"/>
              <a:ea typeface="Rubik Light"/>
              <a:cs typeface="Rubik"/>
              <a:sym typeface="Rubik Light"/>
            </a:endParaRPr>
          </a:p>
        </p:txBody>
      </p:sp>
      <p:sp>
        <p:nvSpPr>
          <p:cNvPr id="5" name="Shape 126"/>
          <p:cNvSpPr txBox="1"/>
          <p:nvPr/>
        </p:nvSpPr>
        <p:spPr>
          <a:xfrm>
            <a:off x="1397635" y="6155690"/>
            <a:ext cx="2367915" cy="8166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p>
            <a:pPr marL="0" marR="0" lvl="0" indent="-69850" algn="ctr" rtl="0">
              <a:spcBef>
                <a:spcPts val="0"/>
              </a:spcBef>
              <a:buClr>
                <a:schemeClr val="dk1"/>
              </a:buClr>
              <a:buSzPct val="39000"/>
              <a:buFont typeface="Arial" panose="02080604020202020204" charset="0"/>
              <a:buNone/>
            </a:pPr>
            <a:r>
              <a:rPr lang="x-none" sz="2400" dirty="0">
                <a:solidFill>
                  <a:schemeClr val="bg1">
                    <a:lumMod val="50000"/>
                  </a:schemeClr>
                </a:solidFill>
                <a:latin typeface="Rubik"/>
                <a:cs typeface="Rubik"/>
              </a:rPr>
              <a:t>v1</a:t>
            </a:r>
            <a:endParaRPr lang="x-none" sz="2400" dirty="0">
              <a:solidFill>
                <a:schemeClr val="bg1">
                  <a:lumMod val="50000"/>
                </a:schemeClr>
              </a:solidFill>
              <a:latin typeface="Rubik"/>
              <a:ea typeface="Rubik Light"/>
              <a:cs typeface="Rubik"/>
              <a:sym typeface="Rubik Light"/>
            </a:endParaRPr>
          </a:p>
        </p:txBody>
      </p:sp>
      <p:sp>
        <p:nvSpPr>
          <p:cNvPr id="6" name="Shape 126"/>
          <p:cNvSpPr txBox="1"/>
          <p:nvPr/>
        </p:nvSpPr>
        <p:spPr>
          <a:xfrm>
            <a:off x="8395970" y="6135370"/>
            <a:ext cx="2367915" cy="8166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p>
            <a:pPr marL="0" marR="0" lvl="0" indent="-69850" algn="ctr" rtl="0">
              <a:spcBef>
                <a:spcPts val="0"/>
              </a:spcBef>
              <a:buClr>
                <a:schemeClr val="dk1"/>
              </a:buClr>
              <a:buSzPct val="39000"/>
              <a:buFont typeface="Arial" panose="02080604020202020204" charset="0"/>
              <a:buNone/>
            </a:pPr>
            <a:r>
              <a:rPr lang="x-none" sz="2400" dirty="0">
                <a:solidFill>
                  <a:schemeClr val="bg1">
                    <a:lumMod val="50000"/>
                  </a:schemeClr>
                </a:solidFill>
                <a:latin typeface="Rubik"/>
                <a:cs typeface="Rubik"/>
              </a:rPr>
              <a:t>v2</a:t>
            </a:r>
            <a:endParaRPr lang="x-none" sz="2400" dirty="0">
              <a:solidFill>
                <a:schemeClr val="bg1">
                  <a:lumMod val="50000"/>
                </a:schemeClr>
              </a:solidFill>
              <a:latin typeface="Rubik"/>
              <a:ea typeface="Rubik Light"/>
              <a:cs typeface="Rubik"/>
              <a:sym typeface="Rubik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3844</Words>
  <Application>Kingsoft Office WPP</Application>
  <PresentationFormat>Widescreen</PresentationFormat>
  <Paragraphs>279</Paragraphs>
  <Slides>41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Arial </vt:lpstr>
      <vt:lpstr>宋体 </vt:lpstr>
      <vt:lpstr>Rubik</vt:lpstr>
      <vt:lpstr>TeX Gyre Cursor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sholahuddin</cp:lastModifiedBy>
  <cp:revision>105</cp:revision>
  <dcterms:created xsi:type="dcterms:W3CDTF">2017-06-09T15:59:33Z</dcterms:created>
  <dcterms:modified xsi:type="dcterms:W3CDTF">2017-06-09T15:59:33Z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