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1" r:id="rId3"/>
    <p:sldId id="300" r:id="rId5"/>
    <p:sldId id="288" r:id="rId6"/>
    <p:sldId id="329" r:id="rId7"/>
    <p:sldId id="305" r:id="rId8"/>
    <p:sldId id="314" r:id="rId9"/>
    <p:sldId id="315" r:id="rId10"/>
    <p:sldId id="316" r:id="rId11"/>
    <p:sldId id="299" r:id="rId12"/>
    <p:sldId id="317" r:id="rId13"/>
    <p:sldId id="285" r:id="rId14"/>
    <p:sldId id="287" r:id="rId15"/>
    <p:sldId id="330" r:id="rId16"/>
    <p:sldId id="308" r:id="rId17"/>
    <p:sldId id="309" r:id="rId18"/>
    <p:sldId id="310" r:id="rId19"/>
    <p:sldId id="301" r:id="rId20"/>
    <p:sldId id="331" r:id="rId21"/>
    <p:sldId id="332"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532"/>
    <a:srgbClr val="FF9900"/>
    <a:srgbClr val="E84845"/>
    <a:srgbClr val="FAD2D2"/>
    <a:srgbClr val="F89E4C"/>
    <a:srgbClr val="A81E24"/>
    <a:srgbClr val="FFF2CC"/>
    <a:srgbClr val="CF2F33"/>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89"/>
  </p:normalViewPr>
  <p:slideViewPr>
    <p:cSldViewPr snapToGrid="0">
      <p:cViewPr varScale="1">
        <p:scale>
          <a:sx n="78" d="100"/>
          <a:sy n="78" d="100"/>
        </p:scale>
        <p:origin x="850" y="62"/>
      </p:cViewPr>
      <p:guideLst>
        <p:guide orient="horz" pos="2159"/>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4.jpeg"/><Relationship Id="rId17" Type="http://schemas.openxmlformats.org/officeDocument/2006/relationships/image" Target="../media/image3.jpeg"/><Relationship Id="rId16" Type="http://schemas.openxmlformats.org/officeDocument/2006/relationships/image" Target="../media/image2.pn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p:nvPicPr>
        <p:blipFill rotWithShape="1">
          <a:blip r:embed="rId16">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p:nvPicPr>
        <p:blipFill rotWithShape="1">
          <a:blip r:embed="rId16">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pic>
        <p:nvPicPr>
          <p:cNvPr id="11" name="Picture 10" descr="Background pattern&#10;&#10;Description automatically generated"/>
          <p:cNvPicPr>
            <a:picLocks noChangeAspect="1"/>
          </p:cNvPicPr>
          <p:nvPr userDrawn="1"/>
        </p:nvPicPr>
        <p:blipFill>
          <a:blip r:embed="rId17">
            <a:alphaModFix amt="5000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5" name="Rectangle 1"/>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ectangle 9"/>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Picture 12" descr="Background pattern&#10;&#10;Description automatically generated"/>
          <p:cNvPicPr>
            <a:picLocks noChangeAspect="1"/>
          </p:cNvPicPr>
          <p:nvPr userDrawn="1"/>
        </p:nvPicPr>
        <p:blipFill rotWithShape="1">
          <a:blip r:embed="rId18">
            <a:alphaModFix amt="35000"/>
            <a:clrChange>
              <a:clrFrom>
                <a:srgbClr val="F6F6F6"/>
              </a:clrFrom>
              <a:clrTo>
                <a:srgbClr val="F6F6F6">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r="26721" b="8103"/>
          <a:stretch>
            <a:fillRect/>
          </a:stretch>
        </p:blipFill>
        <p:spPr>
          <a:xfrm>
            <a:off x="8376334" y="4104641"/>
            <a:ext cx="3815666" cy="2707640"/>
          </a:xfrm>
          <a:prstGeom prst="rect">
            <a:avLst/>
          </a:prstGeom>
        </p:spPr>
      </p:pic>
      <p:sp>
        <p:nvSpPr>
          <p:cNvPr id="15" name="TextBox 6"/>
          <p:cNvSpPr txBox="1"/>
          <p:nvPr userDrawn="1"/>
        </p:nvSpPr>
        <p:spPr>
          <a:xfrm>
            <a:off x="1" y="6602979"/>
            <a:ext cx="2132068" cy="215444"/>
          </a:xfrm>
          <a:prstGeom prst="rect">
            <a:avLst/>
          </a:prstGeom>
          <a:noFill/>
        </p:spPr>
        <p:txBody>
          <a:bodyPr wrap="square" rtlCol="0">
            <a:spAutoFit/>
          </a:bodyPr>
          <a:p>
            <a:r>
              <a:rPr lang="en-US" sz="800">
                <a:solidFill>
                  <a:schemeClr val="bg1">
                    <a:lumMod val="95000"/>
                  </a:schemeClr>
                </a:solidFill>
              </a:rPr>
              <a:t>CREATED BY K. VICTOR BABU</a:t>
            </a:r>
            <a:endParaRPr lang="en-US" sz="80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hyperlink" Target="https://www.guru99.com/images/8-2016/090116_0956_WhatisScale5.png" TargetMode="Externa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hyperlink" Target="https://www.guru99.com/images/8-2016/090116_0956_WhatisScale6.png" TargetMode="Externa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6.png"/><Relationship Id="rId6" Type="http://schemas.openxmlformats.org/officeDocument/2006/relationships/image" Target="../media/image3.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8.png"/><Relationship Id="rId2" Type="http://schemas.openxmlformats.org/officeDocument/2006/relationships/image" Target="../media/image1.sv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hyperlink" Target="https://www.guru99.com/images/8-2016/090116_0956_WhatisScale2.png"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s://www.guru99.com/images/8-2016/090116_0956_WhatisScale3.png"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2" name="Rectangle 1"/>
          <p:cNvSpPr/>
          <p:nvPr/>
        </p:nvSpPr>
        <p:spPr>
          <a:xfrm>
            <a:off x="-93345" y="0"/>
            <a:ext cx="12285345" cy="606044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1">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4786313" y="1933408"/>
            <a:ext cx="7510690" cy="2675255"/>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solidFill>
                  <a:srgbClr val="C00000"/>
                </a:solidFill>
                <a:cs typeface="Poppins" panose="00000500000000000000" pitchFamily="2" charset="0"/>
                <a:sym typeface="BioRhyme ExtraBold"/>
              </a:rPr>
              <a:t>COURSE NAME – adaptive Software Engineering</a:t>
            </a:r>
            <a:endParaRPr lang="en-US" sz="32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200" b="1" cap="all" dirty="0">
                <a:solidFill>
                  <a:srgbClr val="C00000"/>
                </a:solidFill>
                <a:cs typeface="Poppins" panose="00000500000000000000" pitchFamily="2" charset="0"/>
                <a:sym typeface="BioRhyme ExtraBold"/>
              </a:rPr>
              <a:t>COURSE CODE – 21CS2111RA</a:t>
            </a:r>
            <a:endParaRPr lang="en-US" sz="32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endParaRPr lang="en-US" sz="2000" b="1" dirty="0">
              <a:solidFill>
                <a:schemeClr val="bg1">
                  <a:lumMod val="50000"/>
                </a:schemeClr>
              </a:solidFill>
              <a:ea typeface="BioRhyme ExtraBold"/>
              <a:cs typeface="Poppins" panose="00000500000000000000" pitchFamily="2" charset="0"/>
              <a:sym typeface="BioRhyme ExtraBold"/>
            </a:endParaRPr>
          </a:p>
          <a:p>
            <a:pPr algn="ctr"/>
            <a:r>
              <a:rPr lang="en-US" sz="3200" b="1" dirty="0">
                <a:solidFill>
                  <a:srgbClr val="C00000"/>
                </a:solidFill>
              </a:rPr>
              <a:t>Introduction to </a:t>
            </a:r>
            <a:r>
              <a:rPr lang="en-US" sz="3200" b="1" dirty="0" err="1">
                <a:solidFill>
                  <a:srgbClr val="C00000"/>
                </a:solidFill>
              </a:rPr>
              <a:t>SAFe</a:t>
            </a:r>
            <a:endParaRPr lang="en-US" sz="3200" dirty="0">
              <a:solidFill>
                <a:srgbClr val="C00000"/>
              </a:solidFill>
            </a:endParaRPr>
          </a:p>
        </p:txBody>
      </p:sp>
      <p:sp>
        <p:nvSpPr>
          <p:cNvPr id="19" name="Rectangle: Rounded Corners 18"/>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5448301" cy="523180"/>
          </a:xfrm>
          <a:prstGeom prst="rect">
            <a:avLst/>
          </a:prstGeom>
          <a:noFill/>
          <a:ln>
            <a:noFill/>
          </a:ln>
          <a:effectLst/>
        </p:spPr>
        <p:txBody>
          <a:bodyPr spcFirstLastPara="1" wrap="square" lIns="91425" tIns="45700" rIns="91425" bIns="45700" anchor="t" anchorCtr="0">
            <a:spAutoFit/>
          </a:bodyPr>
          <a:lstStyle/>
          <a:p>
            <a:pPr algn="ctr"/>
            <a:r>
              <a:rPr lang="en-US" sz="2800" dirty="0">
                <a:solidFill>
                  <a:srgbClr val="C00000"/>
                </a:solidFill>
                <a:cs typeface="Poppins" pitchFamily="2" charset="77"/>
              </a:rPr>
              <a:t>Department of CSE-Honors</a:t>
            </a:r>
            <a:endParaRPr lang="en-US" sz="2800" dirty="0">
              <a:solidFill>
                <a:srgbClr val="C00000"/>
              </a:solidFill>
              <a:cs typeface="Poppins" pitchFamily="2" charset="77"/>
            </a:endParaRPr>
          </a:p>
        </p:txBody>
      </p:sp>
      <p:sp>
        <p:nvSpPr>
          <p:cNvPr id="8" name="Google Shape;502;p17"/>
          <p:cNvSpPr/>
          <p:nvPr/>
        </p:nvSpPr>
        <p:spPr>
          <a:xfrm>
            <a:off x="7623168" y="4758078"/>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- 17</a:t>
            </a:r>
            <a:endParaRPr sz="2400" dirty="0">
              <a:solidFill>
                <a:schemeClr val="lt1"/>
              </a:solidFill>
              <a:ea typeface="Calibri" panose="020F0502020204030204"/>
              <a:cs typeface="Poppins" panose="00000500000000000000" pitchFamily="2" charset="0"/>
              <a:sym typeface="Calibri" panose="020F0502020204030204"/>
            </a:endParaRPr>
          </a:p>
        </p:txBody>
      </p:sp>
      <p:sp>
        <p:nvSpPr>
          <p:cNvPr id="33" name="Rectangle 32"/>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2"/>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t>When to Use Scaled Agile Framework</a:t>
            </a:r>
            <a:endParaRPr lang="en-IN" sz="3200" b="1" dirty="0"/>
          </a:p>
        </p:txBody>
      </p:sp>
      <p:sp>
        <p:nvSpPr>
          <p:cNvPr id="4" name="Content Placeholder 3"/>
          <p:cNvSpPr>
            <a:spLocks noGrp="1"/>
          </p:cNvSpPr>
          <p:nvPr>
            <p:ph idx="1"/>
          </p:nvPr>
        </p:nvSpPr>
        <p:spPr/>
        <p:txBody>
          <a:bodyPr>
            <a:normAutofit fontScale="50000"/>
          </a:bodyPr>
          <a:lstStyle/>
          <a:p>
            <a:pPr algn="just">
              <a:lnSpc>
                <a:spcPct val="170000"/>
              </a:lnSpc>
              <a:buFont typeface="Wingdings" panose="05000000000000000000" pitchFamily="2" charset="2"/>
              <a:buChar char="v"/>
            </a:pPr>
            <a:r>
              <a:rPr lang="en-US" sz="2400" b="1" dirty="0">
                <a:solidFill>
                  <a:schemeClr val="tx1">
                    <a:lumMod val="85000"/>
                    <a:lumOff val="15000"/>
                  </a:schemeClr>
                </a:solidFill>
                <a:latin typeface="+mj-lt"/>
              </a:rPr>
              <a:t>When a team is interested to implement an agile approach consistently across larger, multi-team programs and portfolios.</a:t>
            </a:r>
            <a:endParaRPr lang="en-US" sz="2400" b="1" dirty="0">
              <a:solidFill>
                <a:schemeClr val="tx1">
                  <a:lumMod val="85000"/>
                  <a:lumOff val="15000"/>
                </a:schemeClr>
              </a:solidFill>
              <a:latin typeface="+mj-lt"/>
            </a:endParaRPr>
          </a:p>
          <a:p>
            <a:pPr algn="just">
              <a:buFont typeface="Wingdings" panose="05000000000000000000" pitchFamily="2" charset="2"/>
              <a:buChar char="v"/>
            </a:pPr>
            <a:r>
              <a:rPr lang="en-US" sz="2400" b="1" dirty="0">
                <a:solidFill>
                  <a:schemeClr val="tx1">
                    <a:lumMod val="85000"/>
                    <a:lumOff val="15000"/>
                  </a:schemeClr>
                </a:solidFill>
                <a:latin typeface="+mj-lt"/>
              </a:rPr>
              <a:t>When multiple teams are running their own way of Agile implementation but regularly facing obstacles, delays, and failures.</a:t>
            </a:r>
            <a:endParaRPr lang="en-US" sz="2400" b="1" dirty="0">
              <a:solidFill>
                <a:schemeClr val="tx1">
                  <a:lumMod val="85000"/>
                  <a:lumOff val="15000"/>
                </a:schemeClr>
              </a:solidFill>
              <a:latin typeface="+mj-lt"/>
            </a:endParaRPr>
          </a:p>
          <a:p>
            <a:pPr algn="just">
              <a:buFont typeface="Wingdings" panose="05000000000000000000" pitchFamily="2" charset="2"/>
              <a:buChar char="v"/>
            </a:pPr>
            <a:r>
              <a:rPr lang="en-US" sz="2400" b="1" dirty="0">
                <a:solidFill>
                  <a:schemeClr val="tx1">
                    <a:lumMod val="85000"/>
                    <a:lumOff val="15000"/>
                  </a:schemeClr>
                </a:solidFill>
                <a:latin typeface="+mj-lt"/>
              </a:rPr>
              <a:t>When teams want to work independently.</a:t>
            </a:r>
            <a:endParaRPr lang="en-US" sz="2400" b="1" dirty="0">
              <a:solidFill>
                <a:schemeClr val="tx1">
                  <a:lumMod val="85000"/>
                  <a:lumOff val="15000"/>
                </a:schemeClr>
              </a:solidFill>
              <a:latin typeface="+mj-lt"/>
            </a:endParaRPr>
          </a:p>
          <a:p>
            <a:pPr algn="just">
              <a:buFont typeface="Wingdings" panose="05000000000000000000" pitchFamily="2" charset="2"/>
              <a:buChar char="v"/>
            </a:pPr>
            <a:r>
              <a:rPr lang="en-US" sz="2400" b="1" dirty="0">
                <a:solidFill>
                  <a:schemeClr val="tx1">
                    <a:lumMod val="85000"/>
                    <a:lumOff val="15000"/>
                  </a:schemeClr>
                </a:solidFill>
                <a:latin typeface="+mj-lt"/>
              </a:rPr>
              <a:t>When you want to scale Agile across the organization but not sure what new roles may be needed or what existing roles (i.e., management) need to change and how.</a:t>
            </a:r>
            <a:endParaRPr lang="en-US" sz="2400" b="1" dirty="0">
              <a:solidFill>
                <a:schemeClr val="tx1">
                  <a:lumMod val="85000"/>
                  <a:lumOff val="15000"/>
                </a:schemeClr>
              </a:solidFill>
              <a:latin typeface="+mj-lt"/>
            </a:endParaRPr>
          </a:p>
          <a:p>
            <a:pPr algn="just">
              <a:buFont typeface="Wingdings" panose="05000000000000000000" pitchFamily="2" charset="2"/>
              <a:buChar char="v"/>
            </a:pPr>
            <a:r>
              <a:rPr lang="en-US" sz="2400" b="1" dirty="0">
                <a:solidFill>
                  <a:schemeClr val="tx1">
                    <a:lumMod val="85000"/>
                    <a:lumOff val="15000"/>
                  </a:schemeClr>
                </a:solidFill>
                <a:latin typeface="+mj-lt"/>
              </a:rPr>
              <a:t>When you have attempted to scale the Agile across your organization but struggling in alignment to achieve uniform or consistent strategy across business departments from portfolio to program and team levels.</a:t>
            </a:r>
            <a:endParaRPr lang="en-US" sz="2400" b="1" dirty="0">
              <a:solidFill>
                <a:schemeClr val="tx1">
                  <a:lumMod val="85000"/>
                  <a:lumOff val="15000"/>
                </a:schemeClr>
              </a:solidFill>
              <a:latin typeface="+mj-lt"/>
            </a:endParaRPr>
          </a:p>
          <a:p>
            <a:pPr algn="just">
              <a:buFont typeface="Wingdings" panose="05000000000000000000" pitchFamily="2" charset="2"/>
              <a:buChar char="v"/>
            </a:pPr>
            <a:r>
              <a:rPr lang="en-US" sz="2400" b="1" dirty="0">
                <a:solidFill>
                  <a:schemeClr val="tx1">
                    <a:lumMod val="85000"/>
                    <a:lumOff val="15000"/>
                  </a:schemeClr>
                </a:solidFill>
                <a:latin typeface="+mj-lt"/>
              </a:rPr>
              <a:t>When an organization needs to improve its product development lead time and want to know how other companies have succeeded in scaling Agile with </a:t>
            </a:r>
            <a:r>
              <a:rPr lang="en-US" sz="2400" b="1" dirty="0" err="1">
                <a:solidFill>
                  <a:schemeClr val="tx1">
                    <a:lumMod val="85000"/>
                    <a:lumOff val="15000"/>
                  </a:schemeClr>
                </a:solidFill>
                <a:latin typeface="+mj-lt"/>
              </a:rPr>
              <a:t>SAFe</a:t>
            </a:r>
            <a:r>
              <a:rPr lang="en-US" sz="2400" b="1" dirty="0">
                <a:solidFill>
                  <a:schemeClr val="tx1">
                    <a:lumMod val="85000"/>
                    <a:lumOff val="15000"/>
                  </a:schemeClr>
                </a:solidFill>
                <a:latin typeface="+mj-lt"/>
              </a:rPr>
              <a:t>.</a:t>
            </a:r>
            <a:endParaRPr lang="en-US" sz="2400" dirty="0">
              <a:solidFill>
                <a:schemeClr val="tx1">
                  <a:lumMod val="85000"/>
                  <a:lumOff val="15000"/>
                </a:schemeClr>
              </a:solidFill>
              <a:latin typeface="+mj-lt"/>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b="1" dirty="0">
                <a:sym typeface="+mn-ea"/>
              </a:rPr>
              <a:t>Foundations of Scaled Agile Framework</a:t>
            </a:r>
            <a:endParaRPr lang="en-US"/>
          </a:p>
        </p:txBody>
      </p:sp>
      <p:pic>
        <p:nvPicPr>
          <p:cNvPr id="12"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13" name="TextBox 12"/>
          <p:cNvSpPr txBox="1"/>
          <p:nvPr/>
        </p:nvSpPr>
        <p:spPr>
          <a:xfrm>
            <a:off x="1052732" y="1130681"/>
            <a:ext cx="10086536" cy="4955203"/>
          </a:xfrm>
          <a:prstGeom prst="rect">
            <a:avLst/>
          </a:prstGeom>
          <a:noFill/>
        </p:spPr>
        <p:txBody>
          <a:bodyPr wrap="square" rtlCol="0">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3" name="Content Placeholder 5" descr="What is Scaled Agile Framework(SAFe)?  Learn in 5 Minutes">
            <a:hlinkClick r:id="rId2"/>
          </p:cNvPr>
          <p:cNvPicPr>
            <a:picLocks noGrp="1" noChangeAspect="1"/>
          </p:cNvPicPr>
          <p:nvPr>
            <p:ph idx="1"/>
          </p:nvPr>
        </p:nvPicPr>
        <p:blipFill>
          <a:blip r:embed="rId3" cstate="print"/>
          <a:srcRect/>
          <a:stretch>
            <a:fillRect/>
          </a:stretch>
        </p:blipFill>
        <p:spPr bwMode="auto">
          <a:xfrm>
            <a:off x="3952240" y="2135505"/>
            <a:ext cx="4600575" cy="3209925"/>
          </a:xfrm>
          <a:prstGeom prst="rect">
            <a:avLst/>
          </a:prstGeom>
          <a:noFill/>
          <a:ln w="9525">
            <a:noFill/>
            <a:miter lim="8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137701" y="75131"/>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17"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2"/>
          <p:cNvSpPr>
            <a:spLocks noGrp="1" noChangeArrowheads="1"/>
          </p:cNvSpPr>
          <p:nvPr>
            <p:ph type="title"/>
          </p:nvPr>
        </p:nvSpPr>
        <p:spPr>
          <a:noFill/>
        </p:spPr>
        <p:txBody>
          <a:bodyPr vert="horz" wrap="none" lIns="47625" tIns="19050" rIns="47625" bIns="19050" rtlCol="0" anchor="t">
            <a:spAutoFit/>
          </a:bodyPr>
          <a:lstStyle/>
          <a:p>
            <a:pPr eaLnBrk="1" hangingPunct="1"/>
            <a:br>
              <a:rPr lang="en-US" altLang="en-US" b="1" dirty="0"/>
            </a:br>
            <a:r>
              <a:rPr lang="en-US" sz="3200" b="1" dirty="0" err="1"/>
              <a:t>SAFe</a:t>
            </a:r>
            <a:r>
              <a:rPr lang="en-US" sz="3200" b="1" dirty="0"/>
              <a:t> Lean-Agile Principles</a:t>
            </a:r>
            <a:endParaRPr lang="en-US" altLang="en-US" sz="3200" b="1" dirty="0"/>
          </a:p>
        </p:txBody>
      </p:sp>
      <p:sp>
        <p:nvSpPr>
          <p:cNvPr id="6" name="Rectangle 3"/>
          <p:cNvSpPr>
            <a:spLocks noGrp="1" noChangeArrowheads="1"/>
          </p:cNvSpPr>
          <p:nvPr>
            <p:ph idx="1"/>
          </p:nvPr>
        </p:nvSpPr>
        <p:spPr>
          <a:xfrm>
            <a:off x="1451610" y="2015490"/>
            <a:ext cx="9603105" cy="3760470"/>
          </a:xfrm>
          <a:noFill/>
        </p:spPr>
        <p:txBody>
          <a:bodyPr vert="horz" lIns="67865" tIns="33338" rIns="67865" bIns="33338" rtlCol="0">
            <a:noAutofit/>
          </a:bodyPr>
          <a:lstStyle/>
          <a:p>
            <a:pPr>
              <a:lnSpc>
                <a:spcPct val="0"/>
              </a:lnSpc>
            </a:pPr>
            <a:endParaRPr lang="en-US" altLang="en-US" sz="2200" b="1" dirty="0">
              <a:latin typeface="Times New Roman" panose="02020603050405020304" pitchFamily="18" charset="0"/>
              <a:cs typeface="Times New Roman" panose="02020603050405020304" pitchFamily="18" charset="0"/>
            </a:endParaRPr>
          </a:p>
          <a:p>
            <a:pPr marL="0" lvl="0" indent="0" algn="just" fontAlgn="base">
              <a:lnSpc>
                <a:spcPct val="0"/>
              </a:lnSpc>
              <a:spcBef>
                <a:spcPts val="1000"/>
              </a:spcBef>
              <a:spcAft>
                <a:spcPct val="0"/>
              </a:spcAft>
              <a:buNone/>
            </a:pPr>
            <a:r>
              <a:rPr lang="en-US" altLang="en-US" sz="2200" b="1" dirty="0">
                <a:latin typeface="+mj-lt"/>
              </a:rPr>
              <a:t>•</a:t>
            </a:r>
            <a:r>
              <a:rPr lang="en-US" altLang="en-US" sz="2200" b="1" i="1" dirty="0">
                <a:latin typeface="+mj-lt"/>
              </a:rPr>
              <a:t>Take an economic view</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Apply systems thinking</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Assume variability; preserve options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Build incrementally with fast, integrated learning cycles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Base milestones on an objective evaluation of working systems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Visualize and limit WIP, reduce batch sizes and manage queue lengths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Apply cadence ( sequence of events), synchronize with cross-domain planning</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Unlock the intrinsic (decentralized evolution) motivation of knowledge workers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Decentralize decision-making</a:t>
            </a:r>
            <a:endParaRPr lang="en-US" sz="2200" dirty="0"/>
          </a:p>
        </p:txBody>
      </p:sp>
      <p:sp>
        <p:nvSpPr>
          <p:cNvPr id="7" name="Slide Number Placeholder 4"/>
          <p:cNvSpPr>
            <a:spLocks noGrp="1"/>
          </p:cNvSpPr>
          <p:nvPr>
            <p:ph type="sldNum" sz="quarter" idx="12"/>
          </p:nvPr>
        </p:nvSpPr>
        <p:spPr/>
        <p:txBody>
          <a:bodyPr/>
          <a:lstStyle>
            <a:lvl1pPr>
              <a:defRPr sz="1800">
                <a:solidFill>
                  <a:schemeClr val="tx1"/>
                </a:solidFill>
                <a:latin typeface="Arial" panose="020B0604020202020204" pitchFamily="34" charset="0"/>
                <a:ea typeface="MS PGothic" panose="020B0600070205080204" pitchFamily="34" charset="-128"/>
              </a:defRPr>
            </a:lvl1pPr>
            <a:lvl2pPr marL="557530" indent="-214630">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fld>
            <a:endParaRPr lang="en-US" altLang="en-US" sz="750">
              <a:solidFill>
                <a:prstClr val="black"/>
              </a:solidFill>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51610" y="2015490"/>
            <a:ext cx="9603105" cy="3881120"/>
          </a:xfrm>
        </p:spPr>
        <p:txBody>
          <a:bodyPr>
            <a:noAutofit/>
          </a:bodyPr>
          <a:p>
            <a:pPr marL="228600" lvl="0" indent="-228600" algn="just" fontAlgn="base">
              <a:lnSpc>
                <a:spcPct val="0"/>
              </a:lnSpc>
              <a:spcBef>
                <a:spcPts val="1000"/>
              </a:spcBef>
              <a:spcAft>
                <a:spcPct val="0"/>
              </a:spcAft>
            </a:pPr>
            <a:r>
              <a:rPr lang="en-US" altLang="en-US" sz="1900" b="1" dirty="0">
                <a:latin typeface="Times New Roman" panose="02020603050405020304" pitchFamily="18" charset="0"/>
                <a:cs typeface="Times New Roman" panose="02020603050405020304" pitchFamily="18" charset="0"/>
                <a:sym typeface="+mn-ea"/>
              </a:rPr>
              <a:t>The </a:t>
            </a:r>
            <a:r>
              <a:rPr lang="en-US" altLang="en-US" sz="1900" b="1" dirty="0" err="1">
                <a:latin typeface="Times New Roman" panose="02020603050405020304" pitchFamily="18" charset="0"/>
                <a:cs typeface="Times New Roman" panose="02020603050405020304" pitchFamily="18" charset="0"/>
                <a:sym typeface="+mn-ea"/>
              </a:rPr>
              <a:t>SAFe</a:t>
            </a:r>
            <a:r>
              <a:rPr lang="en-US" altLang="en-US" sz="1900" b="1" dirty="0">
                <a:latin typeface="Times New Roman" panose="02020603050405020304" pitchFamily="18" charset="0"/>
                <a:cs typeface="Times New Roman" panose="02020603050405020304" pitchFamily="18" charset="0"/>
                <a:sym typeface="+mn-ea"/>
              </a:rPr>
              <a:t> agile is based on these four values. </a:t>
            </a:r>
            <a:endParaRPr lang="en-US" altLang="en-US" sz="1900" b="1" dirty="0">
              <a:latin typeface="Times New Roman" panose="02020603050405020304" pitchFamily="18" charset="0"/>
              <a:cs typeface="Times New Roman" panose="02020603050405020304" pitchFamily="18" charset="0"/>
            </a:endParaRPr>
          </a:p>
          <a:p>
            <a:r>
              <a:rPr lang="en-US" altLang="en-US" sz="1900" b="1" i="1" dirty="0">
                <a:latin typeface="Times New Roman" panose="02020603050405020304" pitchFamily="18" charset="0"/>
                <a:cs typeface="Times New Roman" panose="02020603050405020304" pitchFamily="18" charset="0"/>
                <a:sym typeface="+mn-ea"/>
              </a:rPr>
              <a:t>Alignment:  Starts at  </a:t>
            </a:r>
            <a:r>
              <a:rPr lang="en-US" sz="1900" dirty="0">
                <a:latin typeface="Times New Roman" panose="02020603050405020304" pitchFamily="18" charset="0"/>
                <a:cs typeface="Times New Roman" panose="02020603050405020304" pitchFamily="18" charset="0"/>
                <a:sym typeface="+mn-ea"/>
              </a:rPr>
              <a:t>Strategic Themes in Portfolio Backlog and Moves down to Vision and Roadmap of Program Backlogs and then Moves to the Team Backlogs.</a:t>
            </a:r>
            <a:endParaRPr lang="en-US" sz="1900" dirty="0">
              <a:latin typeface="Times New Roman" panose="02020603050405020304" pitchFamily="18" charset="0"/>
              <a:cs typeface="Times New Roman" panose="02020603050405020304" pitchFamily="18" charset="0"/>
            </a:endParaRPr>
          </a:p>
          <a:p>
            <a:pPr marL="228600" indent="-228600" algn="just" fontAlgn="base">
              <a:lnSpc>
                <a:spcPct val="90000"/>
              </a:lnSpc>
              <a:spcBef>
                <a:spcPts val="1000"/>
              </a:spcBef>
              <a:spcAft>
                <a:spcPct val="0"/>
              </a:spcAft>
              <a:buFont typeface="Arial" panose="020B0604020202020204" pitchFamily="34" charset="0"/>
              <a:buChar char="•"/>
            </a:pPr>
            <a:r>
              <a:rPr lang="en-US" altLang="en-US" sz="1900" b="1" i="1" dirty="0">
                <a:latin typeface="Times New Roman" panose="02020603050405020304" pitchFamily="18" charset="0"/>
                <a:cs typeface="Times New Roman" panose="02020603050405020304" pitchFamily="18" charset="0"/>
                <a:sym typeface="+mn-ea"/>
              </a:rPr>
              <a:t>Built-in Quality : </a:t>
            </a:r>
            <a:r>
              <a:rPr lang="en-US" sz="1900" dirty="0">
                <a:latin typeface="Times New Roman" panose="02020603050405020304" pitchFamily="18" charset="0"/>
                <a:cs typeface="Times New Roman" panose="02020603050405020304" pitchFamily="18" charset="0"/>
                <a:sym typeface="+mn-ea"/>
              </a:rPr>
              <a:t>It ensures that every incremental delivery reflects the quality standards.</a:t>
            </a:r>
            <a:endParaRPr lang="en-US" sz="1900" dirty="0">
              <a:latin typeface="Times New Roman" panose="02020603050405020304" pitchFamily="18" charset="0"/>
              <a:cs typeface="Times New Roman" panose="02020603050405020304" pitchFamily="18" charset="0"/>
            </a:endParaRPr>
          </a:p>
          <a:p>
            <a:pPr marL="228600" indent="-228600" algn="just" fontAlgn="base">
              <a:lnSpc>
                <a:spcPct val="90000"/>
              </a:lnSpc>
              <a:spcBef>
                <a:spcPts val="1000"/>
              </a:spcBef>
              <a:spcAft>
                <a:spcPct val="0"/>
              </a:spcAft>
              <a:buFont typeface="Arial" panose="020B0604020202020204" pitchFamily="34" charset="0"/>
              <a:buChar char="•"/>
            </a:pPr>
            <a:r>
              <a:rPr lang="en-US" altLang="en-US" sz="1900" b="1" i="1" dirty="0">
                <a:latin typeface="Times New Roman" panose="02020603050405020304" pitchFamily="18" charset="0"/>
                <a:cs typeface="Times New Roman" panose="02020603050405020304" pitchFamily="18" charset="0"/>
                <a:sym typeface="+mn-ea"/>
              </a:rPr>
              <a:t>Transparency:</a:t>
            </a:r>
            <a:endParaRPr lang="en-US" altLang="en-US" sz="1900" b="1" i="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sym typeface="+mn-ea"/>
              </a:rPr>
              <a:t>Transparency is the enabler for trust.</a:t>
            </a:r>
            <a:endParaRPr lang="en-US" sz="1900" dirty="0">
              <a:latin typeface="Times New Roman" panose="02020603050405020304" pitchFamily="18" charset="0"/>
              <a:cs typeface="Times New Roman" panose="02020603050405020304" pitchFamily="18" charset="0"/>
            </a:endParaRPr>
          </a:p>
          <a:p>
            <a:r>
              <a:rPr lang="en-US" sz="1900" dirty="0" err="1">
                <a:latin typeface="Times New Roman" panose="02020603050405020304" pitchFamily="18" charset="0"/>
                <a:cs typeface="Times New Roman" panose="02020603050405020304" pitchFamily="18" charset="0"/>
                <a:sym typeface="+mn-ea"/>
              </a:rPr>
              <a:t>SAFe</a:t>
            </a:r>
            <a:r>
              <a:rPr lang="en-US" sz="1900" dirty="0">
                <a:latin typeface="Times New Roman" panose="02020603050405020304" pitchFamily="18" charset="0"/>
                <a:cs typeface="Times New Roman" panose="02020603050405020304" pitchFamily="18" charset="0"/>
                <a:sym typeface="+mn-ea"/>
              </a:rPr>
              <a:t> helps the enterprise to achieve transparency at all levels- Executives, Portfolio Managers, and other stakeholders.</a:t>
            </a:r>
            <a:endParaRPr lang="en-US" sz="1900" dirty="0">
              <a:latin typeface="Times New Roman" panose="02020603050405020304" pitchFamily="18" charset="0"/>
              <a:cs typeface="Times New Roman" panose="02020603050405020304" pitchFamily="18" charset="0"/>
            </a:endParaRPr>
          </a:p>
          <a:p>
            <a:pPr marL="228600" indent="-228600" algn="just" fontAlgn="base">
              <a:lnSpc>
                <a:spcPct val="90000"/>
              </a:lnSpc>
              <a:spcBef>
                <a:spcPts val="1000"/>
              </a:spcBef>
              <a:spcAft>
                <a:spcPct val="0"/>
              </a:spcAft>
              <a:buFont typeface="Arial" panose="020B0604020202020204" pitchFamily="34" charset="0"/>
              <a:buChar char="•"/>
            </a:pPr>
            <a:r>
              <a:rPr lang="en-US" altLang="en-US" sz="1900" b="1" i="1" dirty="0">
                <a:latin typeface="Times New Roman" panose="02020603050405020304" pitchFamily="18" charset="0"/>
                <a:cs typeface="Times New Roman" panose="02020603050405020304" pitchFamily="18" charset="0"/>
                <a:sym typeface="+mn-ea"/>
              </a:rPr>
              <a:t>Program Execution: </a:t>
            </a:r>
            <a:r>
              <a:rPr lang="en-US" sz="1900" dirty="0" err="1">
                <a:latin typeface="Times New Roman" panose="02020603050405020304" pitchFamily="18" charset="0"/>
                <a:cs typeface="Times New Roman" panose="02020603050405020304" pitchFamily="18" charset="0"/>
                <a:sym typeface="+mn-ea"/>
              </a:rPr>
              <a:t>SAFe</a:t>
            </a:r>
            <a:r>
              <a:rPr lang="en-US" sz="1900" dirty="0">
                <a:latin typeface="Times New Roman" panose="02020603050405020304" pitchFamily="18" charset="0"/>
                <a:cs typeface="Times New Roman" panose="02020603050405020304" pitchFamily="18" charset="0"/>
                <a:sym typeface="+mn-ea"/>
              </a:rPr>
              <a:t> places great focus on working systems and resultant business outcomes.</a:t>
            </a:r>
            <a:endParaRPr lang="en-US" sz="19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
        <p:nvSpPr>
          <p:cNvPr id="5"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dirty="0"/>
              <a:t>SESSION DESCRIPTION         (Cont..)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b="1" dirty="0">
                <a:sym typeface="+mn-ea"/>
              </a:rPr>
              <a:t>Lean Agile Leaders</a:t>
            </a:r>
            <a:br>
              <a:rPr lang="en-US" b="1" dirty="0"/>
            </a:br>
            <a:endParaRPr lang="en-US"/>
          </a:p>
        </p:txBody>
      </p:sp>
      <p:sp>
        <p:nvSpPr>
          <p:cNvPr id="4" name="Rounded Rectangle 17"/>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   contd..</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5" name="Content Placeholder 2"/>
          <p:cNvSpPr>
            <a:spLocks noGrp="1"/>
          </p:cNvSpPr>
          <p:nvPr>
            <p:ph idx="1"/>
          </p:nvPr>
        </p:nvSpPr>
        <p:spPr/>
        <p:txBody>
          <a:bodyPr>
            <a:normAutofit fontScale="25000"/>
          </a:bodyPr>
          <a:lstStyle/>
          <a:p>
            <a:pPr marL="228600" lvl="0" indent="-228600" algn="just" fontAlgn="base">
              <a:lnSpc>
                <a:spcPct val="90000"/>
              </a:lnSpc>
              <a:spcBef>
                <a:spcPts val="1000"/>
              </a:spcBef>
              <a:spcAft>
                <a:spcPct val="0"/>
              </a:spcAft>
            </a:pPr>
            <a:r>
              <a:rPr lang="en-US" altLang="en-US" sz="7000" b="1" dirty="0">
                <a:latin typeface="Times New Roman" panose="02020603050405020304" pitchFamily="18" charset="0"/>
                <a:cs typeface="Times New Roman" panose="02020603050405020304" pitchFamily="18" charset="0"/>
              </a:rPr>
              <a:t>As an enabler for the teams, the ultimate responsibility is adoption, success and ongoing improvement of Lean-Agile developments. For the change and continuous improvement, leaders must be trained.</a:t>
            </a:r>
            <a:endParaRPr lang="en-US" altLang="en-US" sz="7000" b="1" dirty="0">
              <a:latin typeface="Times New Roman" panose="02020603050405020304" pitchFamily="18" charset="0"/>
              <a:cs typeface="Times New Roman" panose="02020603050405020304" pitchFamily="18" charset="0"/>
            </a:endParaRPr>
          </a:p>
          <a:p>
            <a:pPr lvl="0" algn="just" fontAlgn="base">
              <a:lnSpc>
                <a:spcPct val="90000"/>
              </a:lnSpc>
              <a:spcBef>
                <a:spcPts val="1000"/>
              </a:spcBef>
              <a:spcAft>
                <a:spcPct val="0"/>
              </a:spcAft>
              <a:buFont typeface="Wingdings" panose="05000000000000000000" pitchFamily="2" charset="2"/>
              <a:buChar char="v"/>
            </a:pPr>
            <a:r>
              <a:rPr lang="en-US" altLang="en-US" sz="7000" b="1" dirty="0">
                <a:latin typeface="Times New Roman" panose="02020603050405020304" pitchFamily="18" charset="0"/>
                <a:cs typeface="Times New Roman" panose="02020603050405020304" pitchFamily="18" charset="0"/>
              </a:rPr>
              <a:t>Principles of these Lean-Agile Leaders </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Lead the Change</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Know the Way; Emphasize Lifelong Learning</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Develop People</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Inspire and Align with Mission; Minimize Constraints</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Decentralize Decision-Making</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Unlock the Intrinsic Motivation of Knowledge Workers</a:t>
            </a:r>
            <a:endParaRPr lang="en-US" sz="7000" b="1" dirty="0">
              <a:latin typeface="Times New Roman" panose="02020603050405020304" pitchFamily="18" charset="0"/>
              <a:cs typeface="Times New Roman" panose="02020603050405020304" pitchFamily="18" charset="0"/>
            </a:endParaRPr>
          </a:p>
          <a:p>
            <a:pPr marL="0" indent="0">
              <a:buNone/>
            </a:pPr>
            <a:endParaRPr lang="en-US" sz="7000" b="1" dirty="0">
              <a:latin typeface="Times New Roman" panose="02020603050405020304" pitchFamily="18" charset="0"/>
              <a:ea typeface="+mn-lt"/>
              <a:cs typeface="Times New Roman" panose="02020603050405020304" pitchFamily="18" charset="0"/>
            </a:endParaRPr>
          </a:p>
          <a:p>
            <a:pPr marL="0" indent="0">
              <a:buNone/>
            </a:pPr>
            <a:r>
              <a:rPr lang="en-US" sz="2400" dirty="0">
                <a:latin typeface="Times New Roman" panose="02020603050405020304"/>
                <a:cs typeface="Calibri" panose="020F0502020204030204"/>
              </a:rPr>
              <a:t>  </a:t>
            </a:r>
            <a:endParaRPr lang="en-US" sz="2400" dirty="0">
              <a:latin typeface="Times New Roman" panose="02020603050405020304"/>
              <a:ea typeface="+mn-lt"/>
              <a:cs typeface="+mn-lt"/>
            </a:endParaRPr>
          </a:p>
          <a:p>
            <a:endParaRPr lang="en-US" sz="2400" dirty="0">
              <a:latin typeface="Times New Roman" panose="02020603050405020304"/>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12"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itle 1"/>
          <p:cNvSpPr>
            <a:spLocks noGrp="1"/>
          </p:cNvSpPr>
          <p:nvPr>
            <p:ph type="title"/>
          </p:nvPr>
        </p:nvSpPr>
        <p:spPr/>
        <p:txBody>
          <a:bodyPr/>
          <a:lstStyle/>
          <a:p>
            <a:r>
              <a:rPr lang="en-US" sz="3600" b="1" dirty="0"/>
              <a:t>Lean Agile Leaders</a:t>
            </a:r>
            <a:endParaRPr lang="en-IN" sz="3600" b="1" dirty="0">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p:txBody>
          <a:bodyPr/>
          <a:lstStyle/>
          <a:p>
            <a:pPr marL="514350" lvl="0" indent="-514350">
              <a:buFont typeface="+mj-lt"/>
              <a:buAutoNum type="arabicPeriod"/>
            </a:pPr>
            <a:endParaRPr lang="en-US" b="1" i="1" dirty="0">
              <a:solidFill>
                <a:schemeClr val="folHlink"/>
              </a:solidFill>
              <a:latin typeface="Times New Roman" panose="02020603050405020304" pitchFamily="18" charset="0"/>
              <a:ea typeface="Quattrocento"/>
              <a:cs typeface="Times New Roman" panose="02020603050405020304" pitchFamily="18" charset="0"/>
              <a:sym typeface="Quattrocento"/>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pic>
        <p:nvPicPr>
          <p:cNvPr id="2" name="Picture 1" descr="What is Scaled Agile Framework(SAFe)?  Learn in 5 Minutes">
            <a:hlinkClick r:id="rId2"/>
          </p:cNvPr>
          <p:cNvPicPr/>
          <p:nvPr/>
        </p:nvPicPr>
        <p:blipFill>
          <a:blip r:embed="rId3" cstate="print"/>
          <a:srcRect/>
          <a:stretch>
            <a:fillRect/>
          </a:stretch>
        </p:blipFill>
        <p:spPr bwMode="auto">
          <a:xfrm>
            <a:off x="1398270" y="1619885"/>
            <a:ext cx="7924800" cy="431228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12"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4" name="Rectangle 2"/>
          <p:cNvSpPr>
            <a:spLocks noGrp="1" noChangeArrowheads="1"/>
          </p:cNvSpPr>
          <p:nvPr>
            <p:ph type="title"/>
          </p:nvPr>
        </p:nvSpPr>
        <p:spPr/>
        <p:txBody>
          <a:bodyPr/>
          <a:lstStyle/>
          <a:p>
            <a:pPr eaLnBrk="1" hangingPunct="1"/>
            <a:r>
              <a:rPr lang="en-US" sz="3200" b="1" dirty="0"/>
              <a:t>Lean Agile Mind-Set</a:t>
            </a:r>
            <a:endParaRPr lang="en-US" altLang="en-US" sz="3200" b="1" dirty="0"/>
          </a:p>
        </p:txBody>
      </p:sp>
      <p:sp>
        <p:nvSpPr>
          <p:cNvPr id="5" name="Rectangle 3"/>
          <p:cNvSpPr>
            <a:spLocks noGrp="1" noChangeArrowheads="1"/>
          </p:cNvSpPr>
          <p:nvPr>
            <p:ph idx="1"/>
          </p:nvPr>
        </p:nvSpPr>
        <p:spPr/>
        <p:txBody>
          <a:bodyPr>
            <a:noAutofit/>
          </a:bodyPr>
          <a:lstStyle/>
          <a:p>
            <a:pPr marL="0" lvl="0" indent="0" algn="just" fontAlgn="base">
              <a:lnSpc>
                <a:spcPct val="0"/>
              </a:lnSpc>
              <a:spcBef>
                <a:spcPts val="1000"/>
              </a:spcBef>
              <a:spcAft>
                <a:spcPct val="0"/>
              </a:spcAft>
              <a:buNone/>
            </a:pPr>
            <a:r>
              <a:rPr lang="en-US" altLang="en-US" sz="2200" b="1" dirty="0">
                <a:latin typeface="+mj-lt"/>
              </a:rPr>
              <a:t>Lean-Agile mindset is represented in two things: </a:t>
            </a:r>
            <a:endParaRPr lang="en-US" altLang="en-US" sz="2200" b="1" dirty="0">
              <a:latin typeface="+mj-lt"/>
            </a:endParaRPr>
          </a:p>
          <a:p>
            <a:pPr marL="457200" lvl="0" indent="-457200" algn="just" fontAlgn="base">
              <a:lnSpc>
                <a:spcPct val="90000"/>
              </a:lnSpc>
              <a:spcBef>
                <a:spcPts val="1000"/>
              </a:spcBef>
              <a:spcAft>
                <a:spcPct val="0"/>
              </a:spcAft>
              <a:buAutoNum type="arabicPeriod"/>
            </a:pPr>
            <a:r>
              <a:rPr lang="en-US" altLang="en-US" sz="2400" b="1" dirty="0">
                <a:latin typeface="+mj-lt"/>
                <a:cs typeface="+mj-lt"/>
              </a:rPr>
              <a:t>The </a:t>
            </a:r>
            <a:r>
              <a:rPr lang="en-US" altLang="en-US" sz="2400" b="1" dirty="0" err="1">
                <a:latin typeface="+mj-lt"/>
                <a:cs typeface="+mj-lt"/>
              </a:rPr>
              <a:t>SAFe</a:t>
            </a:r>
            <a:r>
              <a:rPr lang="en-US" altLang="en-US" sz="2400" b="1" dirty="0">
                <a:latin typeface="+mj-lt"/>
                <a:cs typeface="+mj-lt"/>
              </a:rPr>
              <a:t> House of Lean</a:t>
            </a:r>
            <a:endParaRPr lang="en-US" altLang="en-US" sz="2400" b="1" dirty="0">
              <a:latin typeface="+mj-lt"/>
              <a:cs typeface="+mj-lt"/>
            </a:endParaRPr>
          </a:p>
          <a:p>
            <a:pPr marL="0" lvl="0" indent="0" algn="just" fontAlgn="base">
              <a:lnSpc>
                <a:spcPct val="90000"/>
              </a:lnSpc>
              <a:spcBef>
                <a:spcPts val="1000"/>
              </a:spcBef>
              <a:spcAft>
                <a:spcPct val="0"/>
              </a:spcAft>
              <a:buNone/>
            </a:pPr>
            <a:r>
              <a:rPr lang="en-US" altLang="en-US" sz="2400" b="1" i="1" dirty="0" err="1">
                <a:latin typeface="+mj-lt"/>
                <a:cs typeface="+mj-lt"/>
              </a:rPr>
              <a:t>SAFe</a:t>
            </a:r>
            <a:r>
              <a:rPr lang="en-US" altLang="en-US" sz="2400" b="1" i="1" dirty="0">
                <a:latin typeface="+mj-lt"/>
                <a:cs typeface="+mj-lt"/>
              </a:rPr>
              <a:t> is derived from Lean manufacturing principles and practices. Based on these factors </a:t>
            </a:r>
            <a:r>
              <a:rPr lang="en-US" altLang="en-US" sz="2400" b="1" i="1" dirty="0" err="1">
                <a:latin typeface="+mj-lt"/>
                <a:cs typeface="+mj-lt"/>
              </a:rPr>
              <a:t>SAFe</a:t>
            </a:r>
            <a:r>
              <a:rPr lang="en-US" altLang="en-US" sz="2400" b="1" i="1" dirty="0">
                <a:latin typeface="+mj-lt"/>
                <a:cs typeface="+mj-lt"/>
              </a:rPr>
              <a:t> presents the "</a:t>
            </a:r>
            <a:r>
              <a:rPr lang="en-US" altLang="en-US" sz="2400" b="1" i="1" dirty="0" err="1">
                <a:latin typeface="+mj-lt"/>
                <a:cs typeface="+mj-lt"/>
              </a:rPr>
              <a:t>SAFe</a:t>
            </a:r>
            <a:r>
              <a:rPr lang="en-US" altLang="en-US" sz="2400" b="1" i="1" dirty="0">
                <a:latin typeface="+mj-lt"/>
                <a:cs typeface="+mj-lt"/>
              </a:rPr>
              <a:t> House of Lean". It is inspired by "house" of lean Toyota. </a:t>
            </a:r>
            <a:endParaRPr lang="en-US" altLang="en-US" sz="2400" b="1" i="1" dirty="0">
              <a:latin typeface="+mj-lt"/>
              <a:cs typeface="+mj-lt"/>
            </a:endParaRPr>
          </a:p>
          <a:p>
            <a:pPr marL="0" lvl="0" indent="0" algn="just" fontAlgn="base">
              <a:lnSpc>
                <a:spcPct val="90000"/>
              </a:lnSpc>
              <a:spcBef>
                <a:spcPts val="1000"/>
              </a:spcBef>
              <a:spcAft>
                <a:spcPct val="0"/>
              </a:spcAft>
              <a:buNone/>
            </a:pPr>
            <a:r>
              <a:rPr lang="en-US" altLang="en-US" sz="2400" b="1" i="1" dirty="0">
                <a:latin typeface="+mj-lt"/>
                <a:cs typeface="+mj-lt"/>
              </a:rPr>
              <a:t>The Goal of lean is unbeatable: To deliver maximum customer value in the shortest lead time with the highest possible quality to customer </a:t>
            </a:r>
            <a:endParaRPr lang="en-US" altLang="en-US" sz="2400" b="1" i="1" dirty="0">
              <a:latin typeface="+mj-lt"/>
              <a:cs typeface="+mj-lt"/>
            </a:endParaRPr>
          </a:p>
          <a:p>
            <a:pPr marL="457200" lvl="0" indent="-457200" algn="just" fontAlgn="base">
              <a:lnSpc>
                <a:spcPct val="90000"/>
              </a:lnSpc>
              <a:spcBef>
                <a:spcPts val="1000"/>
              </a:spcBef>
              <a:spcAft>
                <a:spcPct val="0"/>
              </a:spcAft>
              <a:buAutoNum type="arabicPeriod" startAt="2"/>
            </a:pPr>
            <a:r>
              <a:rPr lang="en-US" altLang="en-US" sz="2400" b="1" dirty="0">
                <a:latin typeface="+mj-lt"/>
                <a:cs typeface="+mj-lt"/>
              </a:rPr>
              <a:t>Agile Manifesto</a:t>
            </a:r>
            <a:endParaRPr lang="en-US" altLang="en-US" sz="2400" b="1" dirty="0">
              <a:latin typeface="+mj-lt"/>
              <a:cs typeface="+mj-lt"/>
            </a:endParaRPr>
          </a:p>
          <a:p>
            <a:pPr marL="0" lvl="0" indent="0" algn="just" fontAlgn="base">
              <a:lnSpc>
                <a:spcPct val="90000"/>
              </a:lnSpc>
              <a:spcBef>
                <a:spcPts val="1000"/>
              </a:spcBef>
              <a:spcAft>
                <a:spcPct val="0"/>
              </a:spcAft>
              <a:buNone/>
            </a:pPr>
            <a:r>
              <a:rPr lang="en-US" altLang="en-US" sz="2400" b="1" dirty="0">
                <a:latin typeface="+mj-lt"/>
                <a:cs typeface="+mj-lt"/>
              </a:rPr>
              <a:t>We are uncovering better ways of developing software by doing it and helping others do it. Through this work we have come to value.</a:t>
            </a:r>
            <a:endParaRPr lang="en-US" altLang="en-US" sz="2400" b="1" dirty="0">
              <a:latin typeface="+mj-lt"/>
              <a:cs typeface="+mj-lt"/>
            </a:endParaRPr>
          </a:p>
          <a:p>
            <a:pPr lvl="1" algn="just"/>
            <a:endParaRPr lang="en-US" altLang="en-US" sz="2400" dirty="0">
              <a:solidFill>
                <a:schemeClr val="folHlink"/>
              </a:solidFill>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endParaRPr lang="en-US" sz="2400" dirty="0"/>
          </a:p>
        </p:txBody>
      </p:sp>
      <p:pic>
        <p:nvPicPr>
          <p:cNvPr id="8"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p:txBody>
          <a:bodyPr/>
          <a:lstStyle/>
          <a:p>
            <a:pPr marL="457200" indent="-457200">
              <a:buAutoNum type="arabicPeriod"/>
            </a:pPr>
            <a:r>
              <a:rPr lang="en-US" sz="2400" dirty="0"/>
              <a:t>What is Scaled Agile Framework (</a:t>
            </a:r>
            <a:r>
              <a:rPr lang="en-US" sz="2400" dirty="0" err="1"/>
              <a:t>SAFe</a:t>
            </a:r>
            <a:r>
              <a:rPr lang="en-US" sz="2400" dirty="0"/>
              <a:t>) </a:t>
            </a:r>
            <a:endParaRPr lang="en-US" sz="2400" dirty="0"/>
          </a:p>
          <a:p>
            <a:pPr marL="457200" indent="-457200">
              <a:buAutoNum type="arabicPeriod"/>
            </a:pPr>
            <a:r>
              <a:rPr lang="en-US" sz="2400" dirty="0"/>
              <a:t>Why to use Agile Framework </a:t>
            </a:r>
            <a:endParaRPr lang="en-US" sz="2400" dirty="0"/>
          </a:p>
          <a:p>
            <a:pPr marL="457200" indent="-457200">
              <a:buAutoNum type="arabicPeriod"/>
            </a:pPr>
            <a:r>
              <a:rPr lang="en-US" sz="2400" dirty="0"/>
              <a:t>When to Use Scaled Agile Framework </a:t>
            </a:r>
            <a:endParaRPr lang="en-US" sz="2400" dirty="0"/>
          </a:p>
          <a:p>
            <a:pPr marL="457200" indent="-457200">
              <a:buAutoNum type="arabicPeriod"/>
            </a:pPr>
            <a:r>
              <a:rPr lang="en-US" sz="2400" dirty="0"/>
              <a:t>Explain Foundations of Scaled Agile Framework </a:t>
            </a:r>
            <a:endParaRPr 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a:sym typeface="+mn-ea"/>
              </a:rPr>
              <a:t>REFERENCES FOR FURTHER LEARNING OF THE SESSION</a:t>
            </a:r>
            <a:br>
              <a:rPr lang="en-US" dirty="0">
                <a:solidFill>
                  <a:schemeClr val="bg1"/>
                </a:solidFill>
                <a:latin typeface="Poppins" panose="00000500000000000000" pitchFamily="2" charset="0"/>
                <a:cs typeface="Poppins" panose="00000500000000000000" pitchFamily="2" charset="0"/>
              </a:rPr>
            </a:br>
            <a:endParaRPr lang="en-US"/>
          </a:p>
        </p:txBody>
      </p:sp>
      <p:sp>
        <p:nvSpPr>
          <p:cNvPr id="3" name="Content Placeholder 2"/>
          <p:cNvSpPr>
            <a:spLocks noGrp="1"/>
          </p:cNvSpPr>
          <p:nvPr>
            <p:ph idx="1"/>
          </p:nvPr>
        </p:nvSpPr>
        <p:spPr>
          <a:xfrm>
            <a:off x="1451610" y="1530985"/>
            <a:ext cx="9603105" cy="3935095"/>
          </a:xfrm>
        </p:spPr>
        <p:txBody>
          <a:bodyPr>
            <a:noAutofit/>
          </a:bodyPr>
          <a:p>
            <a:pPr>
              <a:lnSpc>
                <a:spcPct val="150000"/>
              </a:lnSpc>
            </a:pPr>
            <a:endParaRPr lang="en-IN" sz="1900" b="1" dirty="0">
              <a:latin typeface="Times New Roman" panose="02020603050405020304" pitchFamily="18" charset="0"/>
              <a:cs typeface="Times New Roman" panose="02020603050405020304" pitchFamily="18" charset="0"/>
              <a:sym typeface="+mn-ea"/>
            </a:endParaRPr>
          </a:p>
          <a:p>
            <a:pPr>
              <a:lnSpc>
                <a:spcPct val="150000"/>
              </a:lnSpc>
            </a:pPr>
            <a:r>
              <a:rPr lang="en-IN" sz="1900" b="1" dirty="0">
                <a:latin typeface="Times New Roman" panose="02020603050405020304" pitchFamily="18" charset="0"/>
                <a:cs typeface="Times New Roman" panose="02020603050405020304" pitchFamily="18" charset="0"/>
                <a:sym typeface="+mn-ea"/>
              </a:rPr>
              <a:t>TEXT BOOKS:</a:t>
            </a:r>
            <a:endParaRPr lang="en-IN" sz="1900" dirty="0">
              <a:latin typeface="Times New Roman" panose="02020603050405020304" pitchFamily="18" charset="0"/>
              <a:cs typeface="Times New Roman" panose="02020603050405020304" pitchFamily="18" charset="0"/>
            </a:endParaRPr>
          </a:p>
          <a:p>
            <a:pPr marL="0" indent="0">
              <a:buNone/>
            </a:pPr>
            <a:r>
              <a:rPr lang="en-US" altLang="en-IN" sz="1900" dirty="0">
                <a:latin typeface="Times New Roman" panose="02020603050405020304" pitchFamily="18" charset="0"/>
                <a:cs typeface="Times New Roman" panose="02020603050405020304" pitchFamily="18" charset="0"/>
                <a:sym typeface="+mn-ea"/>
              </a:rPr>
              <a:t>1</a:t>
            </a:r>
            <a:r>
              <a:rPr lang="en-IN" sz="1900" dirty="0">
                <a:latin typeface="Times New Roman" panose="02020603050405020304" pitchFamily="18" charset="0"/>
                <a:cs typeface="Times New Roman" panose="02020603050405020304" pitchFamily="18" charset="0"/>
                <a:sym typeface="+mn-ea"/>
              </a:rPr>
              <a:t> . Roger </a:t>
            </a:r>
            <a:r>
              <a:rPr lang="en-IN" sz="1900" dirty="0" err="1">
                <a:latin typeface="Times New Roman" panose="02020603050405020304" pitchFamily="18" charset="0"/>
                <a:cs typeface="Times New Roman" panose="02020603050405020304" pitchFamily="18" charset="0"/>
                <a:sym typeface="+mn-ea"/>
              </a:rPr>
              <a:t>S.Pressman</a:t>
            </a:r>
            <a:r>
              <a:rPr lang="en-IN" sz="1900" dirty="0">
                <a:latin typeface="Times New Roman" panose="02020603050405020304" pitchFamily="18" charset="0"/>
                <a:cs typeface="Times New Roman" panose="02020603050405020304" pitchFamily="18" charset="0"/>
                <a:sym typeface="+mn-ea"/>
              </a:rPr>
              <a:t>, “Software Engineering – A Practitioner’s Approach” 7th Edition, Mc Graw Hill,(2014).</a:t>
            </a:r>
            <a:endParaRPr lang="en-IN" sz="1900" b="1" dirty="0">
              <a:latin typeface="Times New Roman" panose="02020603050405020304" pitchFamily="18" charset="0"/>
              <a:cs typeface="Times New Roman" panose="02020603050405020304" pitchFamily="18" charset="0"/>
            </a:endParaRPr>
          </a:p>
          <a:p>
            <a:pPr marL="0" lvl="0" indent="0">
              <a:lnSpc>
                <a:spcPct val="30000"/>
              </a:lnSpc>
              <a:buNone/>
            </a:pPr>
            <a:r>
              <a:rPr lang="en-IN" sz="1900" dirty="0">
                <a:latin typeface="Times New Roman" panose="02020603050405020304" pitchFamily="18" charset="0"/>
                <a:cs typeface="Times New Roman" panose="02020603050405020304" pitchFamily="18" charset="0"/>
                <a:sym typeface="+mn-ea"/>
              </a:rPr>
              <a:t>2. Ian Sommerville, “Software Engineering”, Tenth Edition, Pearson Education, (2015).</a:t>
            </a:r>
            <a:endParaRPr lang="en-IN" sz="1900" b="1" dirty="0">
              <a:latin typeface="Times New Roman" panose="02020603050405020304" pitchFamily="18" charset="0"/>
              <a:cs typeface="Times New Roman" panose="02020603050405020304" pitchFamily="18" charset="0"/>
            </a:endParaRPr>
          </a:p>
          <a:p>
            <a:pPr marL="0" indent="0">
              <a:lnSpc>
                <a:spcPct val="30000"/>
              </a:lnSpc>
              <a:buNone/>
            </a:pPr>
            <a:r>
              <a:rPr lang="en-IN" sz="1900" b="1" dirty="0">
                <a:latin typeface="Times New Roman" panose="02020603050405020304" pitchFamily="18" charset="0"/>
                <a:cs typeface="Times New Roman" panose="02020603050405020304" pitchFamily="18" charset="0"/>
                <a:sym typeface="+mn-ea"/>
              </a:rPr>
              <a:t> </a:t>
            </a:r>
            <a:endParaRPr lang="en-IN" sz="1900" dirty="0">
              <a:latin typeface="Times New Roman" panose="02020603050405020304" pitchFamily="18" charset="0"/>
              <a:cs typeface="Times New Roman" panose="02020603050405020304" pitchFamily="18" charset="0"/>
            </a:endParaRPr>
          </a:p>
          <a:p>
            <a:pPr>
              <a:lnSpc>
                <a:spcPct val="30000"/>
              </a:lnSpc>
            </a:pPr>
            <a:r>
              <a:rPr lang="en-IN" sz="1900" b="1" dirty="0">
                <a:latin typeface="Times New Roman" panose="02020603050405020304" pitchFamily="18" charset="0"/>
                <a:cs typeface="Times New Roman" panose="02020603050405020304" pitchFamily="18" charset="0"/>
                <a:sym typeface="+mn-ea"/>
              </a:rPr>
              <a:t>Reference Book</a:t>
            </a:r>
            <a:endParaRPr lang="en-IN" sz="1900" b="1" dirty="0">
              <a:latin typeface="Times New Roman" panose="02020603050405020304" pitchFamily="18" charset="0"/>
              <a:cs typeface="Times New Roman" panose="02020603050405020304" pitchFamily="18" charset="0"/>
              <a:sym typeface="+mn-ea"/>
            </a:endParaRPr>
          </a:p>
          <a:p>
            <a:pPr>
              <a:lnSpc>
                <a:spcPct val="0"/>
              </a:lnSpc>
            </a:pPr>
            <a:endParaRPr lang="en-IN" sz="1900" dirty="0">
              <a:latin typeface="Times New Roman" panose="02020603050405020304" pitchFamily="18" charset="0"/>
              <a:cs typeface="Times New Roman" panose="02020603050405020304" pitchFamily="18" charset="0"/>
            </a:endParaRPr>
          </a:p>
          <a:p>
            <a:pPr lvl="0">
              <a:lnSpc>
                <a:spcPct val="30000"/>
              </a:lnSpc>
            </a:pPr>
            <a:r>
              <a:rPr lang="en-IN" sz="1900" dirty="0">
                <a:latin typeface="Times New Roman" panose="02020603050405020304" pitchFamily="18" charset="0"/>
                <a:cs typeface="Times New Roman" panose="02020603050405020304" pitchFamily="18" charset="0"/>
                <a:sym typeface="+mn-ea"/>
              </a:rPr>
              <a:t>Agile and Iterative Development: A Manager's Guide, Craig </a:t>
            </a:r>
            <a:r>
              <a:rPr lang="en-IN" sz="1900" dirty="0" err="1">
                <a:latin typeface="Times New Roman" panose="02020603050405020304" pitchFamily="18" charset="0"/>
                <a:cs typeface="Times New Roman" panose="02020603050405020304" pitchFamily="18" charset="0"/>
                <a:sym typeface="+mn-ea"/>
              </a:rPr>
              <a:t>Larman</a:t>
            </a:r>
            <a:r>
              <a:rPr lang="en-IN" sz="1900" dirty="0">
                <a:latin typeface="Times New Roman" panose="02020603050405020304" pitchFamily="18" charset="0"/>
                <a:cs typeface="Times New Roman" panose="02020603050405020304" pitchFamily="18" charset="0"/>
                <a:sym typeface="+mn-ea"/>
              </a:rPr>
              <a:t>, Addison-Wesley</a:t>
            </a:r>
            <a:endParaRPr lang="en-IN" sz="1900" b="1" dirty="0">
              <a:latin typeface="Times New Roman" panose="02020603050405020304" pitchFamily="18" charset="0"/>
              <a:cs typeface="Times New Roman" panose="02020603050405020304" pitchFamily="18" charset="0"/>
            </a:endParaRPr>
          </a:p>
          <a:p>
            <a:pPr>
              <a:lnSpc>
                <a:spcPct val="30000"/>
              </a:lnSpc>
            </a:pPr>
            <a:r>
              <a:rPr lang="en-IN" sz="1900" dirty="0">
                <a:latin typeface="Times New Roman" panose="02020603050405020304" pitchFamily="18" charset="0"/>
                <a:cs typeface="Times New Roman" panose="02020603050405020304" pitchFamily="18" charset="0"/>
                <a:sym typeface="+mn-ea"/>
              </a:rPr>
              <a:t> </a:t>
            </a:r>
            <a:endParaRPr lang="en-IN" sz="1900" b="1" dirty="0">
              <a:latin typeface="Times New Roman" panose="02020603050405020304" pitchFamily="18" charset="0"/>
              <a:cs typeface="Times New Roman" panose="02020603050405020304" pitchFamily="18" charset="0"/>
            </a:endParaRPr>
          </a:p>
          <a:p>
            <a:pPr>
              <a:lnSpc>
                <a:spcPct val="30000"/>
              </a:lnSpc>
            </a:pPr>
            <a:endParaRPr lang="en-IN" sz="1900" b="1" dirty="0">
              <a:latin typeface="Times New Roman" panose="02020603050405020304" pitchFamily="18" charset="0"/>
              <a:cs typeface="Times New Roman" panose="02020603050405020304" pitchFamily="18" charset="0"/>
            </a:endParaRPr>
          </a:p>
          <a:p>
            <a:endParaRPr lang="en-IN" sz="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ym typeface="+mn-ea"/>
              </a:rPr>
              <a:t>WEB REFER</a:t>
            </a:r>
            <a:r>
              <a:rPr lang="en-US" altLang="en-IN" b="1" dirty="0">
                <a:sym typeface="+mn-ea"/>
              </a:rPr>
              <a:t>e</a:t>
            </a:r>
            <a:r>
              <a:rPr lang="en-IN" b="1" dirty="0">
                <a:sym typeface="+mn-ea"/>
              </a:rPr>
              <a:t>NCES/MOOCS:</a:t>
            </a:r>
            <a:endParaRPr lang="en-US"/>
          </a:p>
        </p:txBody>
      </p:sp>
      <p:sp>
        <p:nvSpPr>
          <p:cNvPr id="3" name="Content Placeholder 2"/>
          <p:cNvSpPr>
            <a:spLocks noGrp="1"/>
          </p:cNvSpPr>
          <p:nvPr>
            <p:ph idx="1"/>
          </p:nvPr>
        </p:nvSpPr>
        <p:spPr>
          <a:xfrm>
            <a:off x="1451579" y="2004937"/>
            <a:ext cx="9603275" cy="3450613"/>
          </a:xfrm>
        </p:spPr>
        <p:txBody>
          <a:bodyPr/>
          <a:p>
            <a:pPr marL="0" indent="0">
              <a:lnSpc>
                <a:spcPct val="30000"/>
              </a:lnSpc>
              <a:buNone/>
            </a:pPr>
            <a:r>
              <a:rPr lang="en-IN" b="1" dirty="0">
                <a:latin typeface="Times New Roman" panose="02020603050405020304" pitchFamily="18" charset="0"/>
                <a:cs typeface="Times New Roman" panose="02020603050405020304" pitchFamily="18" charset="0"/>
                <a:sym typeface="+mn-ea"/>
              </a:rPr>
              <a:t>:</a:t>
            </a:r>
            <a:endParaRPr lang="en-IN" b="1" dirty="0">
              <a:latin typeface="Times New Roman" panose="02020603050405020304" pitchFamily="18" charset="0"/>
              <a:cs typeface="Times New Roman" panose="02020603050405020304" pitchFamily="18" charset="0"/>
              <a:sym typeface="+mn-ea"/>
            </a:endParaRPr>
          </a:p>
          <a:p>
            <a:pPr>
              <a:lnSpc>
                <a:spcPct val="30000"/>
              </a:lnSpc>
            </a:pPr>
            <a:endParaRPr lang="en-IN" dirty="0">
              <a:latin typeface="Times New Roman" panose="02020603050405020304" pitchFamily="18" charset="0"/>
              <a:cs typeface="Times New Roman" panose="02020603050405020304" pitchFamily="18" charset="0"/>
            </a:endParaRPr>
          </a:p>
          <a:p>
            <a:pPr lvl="0">
              <a:lnSpc>
                <a:spcPct val="30000"/>
              </a:lnSpc>
            </a:pPr>
            <a:r>
              <a:rPr lang="en-IN" dirty="0">
                <a:latin typeface="Times New Roman" panose="02020603050405020304" pitchFamily="18" charset="0"/>
                <a:cs typeface="Times New Roman" panose="02020603050405020304" pitchFamily="18" charset="0"/>
                <a:sym typeface="+mn-ea"/>
              </a:rPr>
              <a:t>https://www.digite.com/kanban/what-is-kanban/</a:t>
            </a:r>
            <a:endParaRPr lang="en-IN" dirty="0">
              <a:latin typeface="Times New Roman" panose="02020603050405020304" pitchFamily="18" charset="0"/>
              <a:cs typeface="Times New Roman" panose="02020603050405020304" pitchFamily="18" charset="0"/>
              <a:sym typeface="+mn-ea"/>
            </a:endParaRPr>
          </a:p>
          <a:p>
            <a:pPr lvl="0">
              <a:lnSpc>
                <a:spcPct val="30000"/>
              </a:lnSpc>
            </a:pPr>
            <a:endParaRPr lang="en-IN" b="1" dirty="0">
              <a:latin typeface="Times New Roman" panose="02020603050405020304" pitchFamily="18" charset="0"/>
              <a:cs typeface="Times New Roman" panose="02020603050405020304" pitchFamily="18" charset="0"/>
            </a:endParaRPr>
          </a:p>
          <a:p>
            <a:pPr lvl="0">
              <a:lnSpc>
                <a:spcPct val="30000"/>
              </a:lnSpc>
            </a:pPr>
            <a:r>
              <a:rPr lang="en-IN" dirty="0">
                <a:latin typeface="Times New Roman" panose="02020603050405020304" pitchFamily="18" charset="0"/>
                <a:cs typeface="Times New Roman" panose="02020603050405020304" pitchFamily="18" charset="0"/>
                <a:sym typeface="+mn-ea"/>
              </a:rPr>
              <a:t>http://www.scaledagileframework.com</a:t>
            </a:r>
            <a:endParaRPr lang="en-IN" dirty="0">
              <a:latin typeface="Times New Roman" panose="02020603050405020304" pitchFamily="18" charset="0"/>
              <a:cs typeface="Times New Roman" panose="02020603050405020304" pitchFamily="18" charset="0"/>
              <a:sym typeface="+mn-ea"/>
            </a:endParaRPr>
          </a:p>
          <a:p>
            <a:pPr lvl="0">
              <a:lnSpc>
                <a:spcPct val="30000"/>
              </a:lnSpc>
            </a:pPr>
            <a:endParaRPr lang="en-IN" b="1" dirty="0">
              <a:latin typeface="Times New Roman" panose="02020603050405020304" pitchFamily="18" charset="0"/>
              <a:cs typeface="Times New Roman" panose="02020603050405020304" pitchFamily="18" charset="0"/>
            </a:endParaRPr>
          </a:p>
          <a:p>
            <a:pPr lvl="0">
              <a:lnSpc>
                <a:spcPct val="30000"/>
              </a:lnSpc>
            </a:pPr>
            <a:r>
              <a:rPr lang="en-IN" dirty="0">
                <a:latin typeface="Times New Roman" panose="02020603050405020304" pitchFamily="18" charset="0"/>
                <a:cs typeface="Times New Roman" panose="02020603050405020304" pitchFamily="18" charset="0"/>
                <a:sym typeface="+mn-ea"/>
              </a:rPr>
              <a:t>https://www.guru99.com/test-driven-development.html</a:t>
            </a:r>
            <a:endParaRPr lang="en-IN" dirty="0">
              <a:latin typeface="Times New Roman" panose="02020603050405020304" pitchFamily="18" charset="0"/>
              <a:cs typeface="Times New Roman" panose="02020603050405020304" pitchFamily="18" charset="0"/>
              <a:sym typeface="+mn-ea"/>
            </a:endParaRPr>
          </a:p>
          <a:p>
            <a:pPr lvl="0">
              <a:lnSpc>
                <a:spcPct val="30000"/>
              </a:lnSpc>
            </a:pPr>
            <a:endParaRPr lang="en-IN" b="1" dirty="0">
              <a:latin typeface="Times New Roman" panose="02020603050405020304" pitchFamily="18" charset="0"/>
              <a:cs typeface="Times New Roman" panose="02020603050405020304" pitchFamily="18" charset="0"/>
            </a:endParaRPr>
          </a:p>
          <a:p>
            <a:pPr lvl="0">
              <a:lnSpc>
                <a:spcPct val="30000"/>
              </a:lnSpc>
            </a:pPr>
            <a:r>
              <a:rPr lang="en-IN" dirty="0">
                <a:latin typeface="Times New Roman" panose="02020603050405020304" pitchFamily="18" charset="0"/>
                <a:cs typeface="Times New Roman" panose="02020603050405020304" pitchFamily="18" charset="0"/>
                <a:sym typeface="+mn-ea"/>
              </a:rPr>
              <a:t>https://junit.org/junit5/</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857625" y="84455"/>
            <a:ext cx="3625850" cy="39052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endParaRPr lang="en-US" sz="2400" dirty="0"/>
          </a:p>
        </p:txBody>
      </p:sp>
      <p:sp>
        <p:nvSpPr>
          <p:cNvPr id="7" name="Rounded Rectangle 17"/>
          <p:cNvSpPr/>
          <p:nvPr/>
        </p:nvSpPr>
        <p:spPr>
          <a:xfrm>
            <a:off x="3168650" y="1106805"/>
            <a:ext cx="4862830" cy="66929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endParaRPr lang="en-US" sz="2400" dirty="0"/>
          </a:p>
        </p:txBody>
      </p:sp>
      <p:sp>
        <p:nvSpPr>
          <p:cNvPr id="9" name="TextBox 8"/>
          <p:cNvSpPr txBox="1"/>
          <p:nvPr/>
        </p:nvSpPr>
        <p:spPr>
          <a:xfrm>
            <a:off x="1752600" y="2438400"/>
            <a:ext cx="8500110" cy="18148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endParaRPr lang="en-US" sz="1600" b="0" i="0" dirty="0">
              <a:effectLst/>
              <a:latin typeface="Poppins"/>
              <a:cs typeface="Poppins"/>
            </a:endParaRPr>
          </a:p>
          <a:p>
            <a:pPr marL="342900" indent="-342900">
              <a:buFontTx/>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foundations of </a:t>
            </a:r>
            <a:r>
              <a:rPr lang="en-US" sz="1600" b="0" i="0" dirty="0" err="1">
                <a:effectLst/>
                <a:latin typeface="Arial" panose="020B0604020202020204" pitchFamily="34" charset="0"/>
              </a:rPr>
              <a:t>SAFe</a:t>
            </a:r>
            <a:r>
              <a:rPr lang="en-US" sz="1600" b="0" i="0" dirty="0">
                <a:effectLst/>
                <a:latin typeface="Arial" panose="020B0604020202020204" pitchFamily="34" charset="0"/>
              </a:rPr>
              <a:t> </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List out the uses of </a:t>
            </a:r>
            <a:r>
              <a:rPr lang="en-US" sz="1600" b="0" i="0" dirty="0" err="1">
                <a:effectLst/>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ea typeface="+mn-lt"/>
                <a:cs typeface="Times New Roman" panose="02020603050405020304" pitchFamily="18" charset="0"/>
              </a:rPr>
              <a:t>Describe </a:t>
            </a:r>
            <a:r>
              <a:rPr lang="en-US" sz="1600" dirty="0" err="1">
                <a:latin typeface="Arial" panose="020B0604020202020204" pitchFamily="34" charset="0"/>
                <a:ea typeface="+mn-lt"/>
                <a:cs typeface="Times New Roman" panose="02020603050405020304" pitchFamily="18" charset="0"/>
              </a:rPr>
              <a:t>SAFe</a:t>
            </a:r>
            <a:r>
              <a:rPr lang="en-US" sz="1600" dirty="0">
                <a:latin typeface="Arial" panose="020B0604020202020204" pitchFamily="34" charset="0"/>
                <a:ea typeface="+mn-lt"/>
                <a:cs typeface="Times New Roman" panose="02020603050405020304" pitchFamily="18" charset="0"/>
              </a:rPr>
              <a:t> core values</a:t>
            </a:r>
            <a:endParaRPr lang="en-US" sz="1600" dirty="0">
              <a:latin typeface="Arial" panose="020B0604020202020204" pitchFamily="34" charset="0"/>
              <a:ea typeface="+mn-lt"/>
              <a:cs typeface="Times New Roman" panose="02020603050405020304" pitchFamily="18" charset="0"/>
            </a:endParaRPr>
          </a:p>
          <a:p>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438605"/>
            <a:ext cx="914400" cy="914400"/>
          </a:xfrm>
          <a:prstGeom prst="rect">
            <a:avLst/>
          </a:prstGeom>
        </p:spPr>
      </p:pic>
      <p:sp>
        <p:nvSpPr>
          <p:cNvPr id="29" name="Rounded Rectangle 17"/>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endParaRPr lang="en-US" sz="2400" dirty="0"/>
          </a:p>
        </p:txBody>
      </p:sp>
      <p:pic>
        <p:nvPicPr>
          <p:cNvPr id="31" name="Graphic 30" descr="Idea outline"/>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4765771"/>
            <a:ext cx="914400" cy="914400"/>
          </a:xfrm>
          <a:prstGeom prst="rect">
            <a:avLst/>
          </a:prstGeom>
        </p:spPr>
      </p:pic>
      <p:sp>
        <p:nvSpPr>
          <p:cNvPr id="37" name="TextBox 36"/>
          <p:cNvSpPr txBox="1"/>
          <p:nvPr/>
        </p:nvSpPr>
        <p:spPr>
          <a:xfrm>
            <a:off x="1752600" y="4765880"/>
            <a:ext cx="8791575" cy="156845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endParaRPr lang="en-US" sz="1600" b="0" i="0" dirty="0">
              <a:effectLst/>
              <a:latin typeface="Arial" panose="020B0604020202020204"/>
              <a:cs typeface="Arial" panose="020B0604020202020204"/>
            </a:endParaRPr>
          </a:p>
          <a:p>
            <a:pPr marL="342900" indent="-342900">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rPr>
              <a:t>Describe the foundations of </a:t>
            </a:r>
            <a:r>
              <a:rPr lang="en-US" sz="1600" dirty="0" err="1">
                <a:latin typeface="Arial" panose="020B0604020202020204" pitchFamily="34" charset="0"/>
              </a:rPr>
              <a:t>SAFe</a:t>
            </a:r>
            <a:r>
              <a:rPr lang="en-US" sz="1600" dirty="0">
                <a:latin typeface="Arial" panose="020B0604020202020204" pitchFamily="34" charset="0"/>
              </a:rPr>
              <a:t> </a:t>
            </a:r>
            <a:endParaRPr lang="en-US" sz="1600" dirty="0">
              <a:latin typeface="Arial" panose="020B0604020202020204" pitchFamily="34" charset="0"/>
            </a:endParaRPr>
          </a:p>
          <a:p>
            <a:pPr marL="342900" indent="-342900">
              <a:buFontTx/>
              <a:buAutoNum type="arabicPeriod"/>
            </a:pPr>
            <a:r>
              <a:rPr lang="en-US" sz="1600" dirty="0">
                <a:latin typeface="Arial" panose="020B0604020202020204" pitchFamily="34" charset="0"/>
              </a:rPr>
              <a:t>Summarize </a:t>
            </a:r>
            <a:r>
              <a:rPr lang="en-US" sz="1600" dirty="0" err="1">
                <a:latin typeface="Arial" panose="020B0604020202020204" pitchFamily="34" charset="0"/>
              </a:rPr>
              <a:t>SAFe</a:t>
            </a:r>
            <a:r>
              <a:rPr lang="en-US" sz="1600" dirty="0">
                <a:latin typeface="Arial" panose="020B0604020202020204" pitchFamily="34" charset="0"/>
              </a:rPr>
              <a:t> principles</a:t>
            </a:r>
            <a:endParaRPr lang="en-US" sz="1600" dirty="0">
              <a:latin typeface="Arial" panose="020B0604020202020204" pitchFamily="34" charset="0"/>
              <a:ea typeface="+mn-lt"/>
              <a:cs typeface="Arial" panose="020B0604020202020204" pitchFamily="34"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7"/>
          <a:srcRect/>
          <a:stretch>
            <a:fillRect/>
          </a:stretch>
        </p:blipFill>
        <p:spPr bwMode="auto">
          <a:xfrm>
            <a:off x="0" y="0"/>
            <a:ext cx="1990725" cy="600076"/>
          </a:xfrm>
          <a:prstGeom prst="rect">
            <a:avLst/>
          </a:prstGeom>
          <a:no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9" grpId="0" bldLvl="0" animBg="1"/>
      <p:bldP spid="29" grpId="0" animBg="1"/>
      <p:bldP spid="3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p>
            <a:endParaRPr lang="en-US"/>
          </a:p>
        </p:txBody>
      </p:sp>
      <p:sp>
        <p:nvSpPr>
          <p:cNvPr id="4" name="Rounded Rectangle 3"/>
          <p:cNvSpPr/>
          <p:nvPr/>
        </p:nvSpPr>
        <p:spPr>
          <a:xfrm>
            <a:off x="1308735" y="1856740"/>
            <a:ext cx="9213850" cy="2884170"/>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endParaRPr lang="en-US" sz="2400" b="1"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t>
            </a:r>
            <a:endParaRPr lang="en-US" sz="2400" b="1"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1"/>
          <a:srcRect/>
          <a:stretch>
            <a:fillRect/>
          </a:stretch>
        </p:blipFill>
        <p:spPr bwMode="auto">
          <a:xfrm>
            <a:off x="5514534" y="2560321"/>
            <a:ext cx="3235570" cy="10832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a:t>agenda</a:t>
            </a:r>
            <a:endParaRPr lang="en-US"/>
          </a:p>
        </p:txBody>
      </p:sp>
      <p:sp>
        <p:nvSpPr>
          <p:cNvPr id="4" name="Rounded Rectangle 17"/>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5" name="Text Box 36"/>
          <p:cNvSpPr txBox="1">
            <a:spLocks noChangeArrowheads="1"/>
          </p:cNvSpPr>
          <p:nvPr/>
        </p:nvSpPr>
        <p:spPr bwMode="auto">
          <a:xfrm>
            <a:off x="845575" y="1825601"/>
            <a:ext cx="10227212" cy="310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indent="-342900">
              <a:buFont typeface="Wingdings" panose="05000000000000000000" pitchFamily="2" charset="2"/>
              <a:buChar char="v"/>
            </a:pPr>
            <a:r>
              <a:rPr lang="en-US" sz="2800" dirty="0">
                <a:solidFill>
                  <a:schemeClr val="tx1">
                    <a:lumMod val="85000"/>
                    <a:lumOff val="15000"/>
                  </a:schemeClr>
                </a:solidFill>
              </a:rPr>
              <a:t>What is Scaled Agile Framework (</a:t>
            </a:r>
            <a:r>
              <a:rPr lang="en-US" sz="2800" dirty="0" err="1">
                <a:solidFill>
                  <a:schemeClr val="tx1">
                    <a:lumMod val="85000"/>
                    <a:lumOff val="15000"/>
                  </a:schemeClr>
                </a:solidFill>
              </a:rPr>
              <a:t>SAFe</a:t>
            </a:r>
            <a:r>
              <a:rPr lang="en-US" sz="2800" dirty="0">
                <a:solidFill>
                  <a:schemeClr val="tx1">
                    <a:lumMod val="85000"/>
                    <a:lumOff val="15000"/>
                  </a:schemeClr>
                </a:solidFill>
              </a:rPr>
              <a:t>) </a:t>
            </a:r>
            <a:endParaRPr lang="en-US" sz="2800" dirty="0">
              <a:solidFill>
                <a:schemeClr val="tx1">
                  <a:lumMod val="85000"/>
                  <a:lumOff val="15000"/>
                </a:schemeClr>
              </a:solidFill>
            </a:endParaRPr>
          </a:p>
          <a:p>
            <a:pPr marL="342900" indent="-342900">
              <a:buFont typeface="Wingdings" panose="05000000000000000000" pitchFamily="2" charset="2"/>
              <a:buChar char="v"/>
            </a:pPr>
            <a:endParaRPr lang="en-US" sz="2800" dirty="0">
              <a:solidFill>
                <a:schemeClr val="tx1">
                  <a:lumMod val="85000"/>
                  <a:lumOff val="15000"/>
                </a:schemeClr>
              </a:solidFill>
            </a:endParaRPr>
          </a:p>
          <a:p>
            <a:pPr marL="342900" lvl="0" indent="-342900">
              <a:buFont typeface="Wingdings" panose="05000000000000000000" pitchFamily="2" charset="2"/>
              <a:buChar char="v"/>
            </a:pPr>
            <a:r>
              <a:rPr lang="en-US" sz="2800" dirty="0">
                <a:solidFill>
                  <a:schemeClr val="tx1">
                    <a:lumMod val="85000"/>
                    <a:lumOff val="15000"/>
                  </a:schemeClr>
                </a:solidFill>
              </a:rPr>
              <a:t>Why to use Agile Framework </a:t>
            </a:r>
            <a:endParaRPr lang="en-US" sz="2800" dirty="0">
              <a:solidFill>
                <a:schemeClr val="tx1">
                  <a:lumMod val="85000"/>
                  <a:lumOff val="15000"/>
                </a:schemeClr>
              </a:solidFill>
            </a:endParaRPr>
          </a:p>
          <a:p>
            <a:pPr marL="342900" lvl="0" indent="-342900">
              <a:buFont typeface="Wingdings" panose="05000000000000000000" pitchFamily="2" charset="2"/>
              <a:buChar char="v"/>
            </a:pPr>
            <a:endParaRPr lang="en-US" sz="2800" dirty="0">
              <a:solidFill>
                <a:schemeClr val="tx1">
                  <a:lumMod val="85000"/>
                  <a:lumOff val="15000"/>
                </a:schemeClr>
              </a:solidFill>
            </a:endParaRPr>
          </a:p>
          <a:p>
            <a:pPr marL="342900" lvl="0" indent="-342900">
              <a:buFont typeface="Wingdings" panose="05000000000000000000" pitchFamily="2" charset="2"/>
              <a:buChar char="v"/>
            </a:pPr>
            <a:r>
              <a:rPr lang="en-US" sz="2800" dirty="0">
                <a:solidFill>
                  <a:schemeClr val="tx1">
                    <a:lumMod val="85000"/>
                    <a:lumOff val="15000"/>
                  </a:schemeClr>
                </a:solidFill>
              </a:rPr>
              <a:t>When to Use Scaled Agile Framework</a:t>
            </a:r>
            <a:endParaRPr lang="en-US" sz="2800" dirty="0">
              <a:solidFill>
                <a:schemeClr val="tx1">
                  <a:lumMod val="85000"/>
                  <a:lumOff val="15000"/>
                </a:schemeClr>
              </a:solidFill>
            </a:endParaRPr>
          </a:p>
          <a:p>
            <a:pPr lvl="0" indent="0">
              <a:buFont typeface="Wingdings" panose="05000000000000000000" pitchFamily="2" charset="2"/>
              <a:buNone/>
            </a:pPr>
            <a:r>
              <a:rPr lang="en-US" sz="2800" dirty="0">
                <a:solidFill>
                  <a:schemeClr val="tx1">
                    <a:lumMod val="85000"/>
                    <a:lumOff val="15000"/>
                  </a:schemeClr>
                </a:solidFill>
              </a:rPr>
              <a:t> </a:t>
            </a:r>
            <a:endParaRPr lang="en-US" sz="2800" dirty="0">
              <a:solidFill>
                <a:schemeClr val="tx1">
                  <a:lumMod val="85000"/>
                  <a:lumOff val="15000"/>
                </a:schemeClr>
              </a:solidFill>
            </a:endParaRPr>
          </a:p>
          <a:p>
            <a:pPr marL="342900" lvl="0" indent="-342900">
              <a:buFont typeface="Wingdings" panose="05000000000000000000" pitchFamily="2" charset="2"/>
              <a:buChar char="v"/>
            </a:pPr>
            <a:r>
              <a:rPr lang="en-US" sz="2800" dirty="0">
                <a:solidFill>
                  <a:schemeClr val="tx1">
                    <a:lumMod val="85000"/>
                    <a:lumOff val="15000"/>
                  </a:schemeClr>
                </a:solidFill>
              </a:rPr>
              <a:t>Foundations of Scaled Agile Framework </a:t>
            </a:r>
            <a:endParaRPr lang="en-US" sz="2800"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a:solidFill>
                  <a:schemeClr val="tx1">
                    <a:lumMod val="85000"/>
                    <a:lumOff val="15000"/>
                  </a:schemeClr>
                </a:solidFill>
                <a:sym typeface="+mn-ea"/>
              </a:rPr>
              <a:t>What is Scaled Agile Framework (</a:t>
            </a:r>
            <a:r>
              <a:rPr lang="en-US" b="1" dirty="0" err="1">
                <a:solidFill>
                  <a:schemeClr val="tx1">
                    <a:lumMod val="85000"/>
                    <a:lumOff val="15000"/>
                  </a:schemeClr>
                </a:solidFill>
                <a:sym typeface="+mn-ea"/>
              </a:rPr>
              <a:t>SAFe</a:t>
            </a:r>
            <a:r>
              <a:rPr lang="en-US" b="1" dirty="0">
                <a:solidFill>
                  <a:schemeClr val="tx1">
                    <a:lumMod val="85000"/>
                    <a:lumOff val="15000"/>
                  </a:schemeClr>
                </a:solidFill>
                <a:sym typeface="+mn-ea"/>
              </a:rPr>
              <a:t>) </a:t>
            </a:r>
            <a:br>
              <a:rPr lang="en-US" dirty="0">
                <a:solidFill>
                  <a:schemeClr val="tx1">
                    <a:lumMod val="85000"/>
                    <a:lumOff val="15000"/>
                  </a:schemeClr>
                </a:solidFill>
                <a:sym typeface="+mn-ea"/>
              </a:rPr>
            </a:br>
            <a:endParaRPr lang="en-US"/>
          </a:p>
        </p:txBody>
      </p:sp>
      <p:sp>
        <p:nvSpPr>
          <p:cNvPr id="3" name="Content Placeholder 2"/>
          <p:cNvSpPr>
            <a:spLocks noGrp="1"/>
          </p:cNvSpPr>
          <p:nvPr>
            <p:ph idx="1"/>
          </p:nvPr>
        </p:nvSpPr>
        <p:spPr/>
        <p:txBody>
          <a:bodyPr/>
          <a:p>
            <a:r>
              <a:rPr lang="en-US" sz="2400" dirty="0">
                <a:sym typeface="+mn-ea"/>
              </a:rPr>
              <a:t>The Scaled Agile Framework</a:t>
            </a:r>
            <a:r>
              <a:rPr lang="en-US" sz="2400" baseline="30000" dirty="0">
                <a:sym typeface="+mn-ea"/>
              </a:rPr>
              <a:t>®</a:t>
            </a:r>
            <a:r>
              <a:rPr lang="en-US" sz="2400" dirty="0">
                <a:sym typeface="+mn-ea"/>
              </a:rPr>
              <a:t> (</a:t>
            </a:r>
            <a:r>
              <a:rPr lang="en-US" sz="2400" dirty="0" err="1">
                <a:sym typeface="+mn-ea"/>
              </a:rPr>
              <a:t>SAFe</a:t>
            </a:r>
            <a:r>
              <a:rPr lang="en-US" sz="2400" baseline="30000" dirty="0">
                <a:sym typeface="+mn-ea"/>
              </a:rPr>
              <a:t>®</a:t>
            </a:r>
            <a:r>
              <a:rPr lang="en-US" sz="2400" dirty="0">
                <a:sym typeface="+mn-ea"/>
              </a:rPr>
              <a:t>) is </a:t>
            </a:r>
            <a:r>
              <a:rPr lang="en-US" sz="2400" b="1" dirty="0">
                <a:sym typeface="+mn-ea"/>
              </a:rPr>
              <a:t>a set of organizational and work flow patterns for implementing agile practices at an enterprise scale</a:t>
            </a:r>
            <a:r>
              <a:rPr lang="en-US" sz="2400" dirty="0">
                <a:sym typeface="+mn-ea"/>
              </a:rPr>
              <a:t>. </a:t>
            </a:r>
            <a:endParaRPr lang="en-US" sz="2400" dirty="0">
              <a:sym typeface="+mn-ea"/>
            </a:endParaRPr>
          </a:p>
          <a:p>
            <a:r>
              <a:rPr lang="en-US" sz="2400" dirty="0">
                <a:sym typeface="+mn-ea"/>
              </a:rPr>
              <a:t>The framework is a body of knowledge that includes structured guidance on roles and responsibilities, how to plan and manage the work, and values to uphold.</a:t>
            </a:r>
            <a:endParaRPr lang="en-IN" sz="2400" dirty="0"/>
          </a:p>
          <a:p>
            <a:endParaRPr lang="en-US" sz="2400" dirty="0">
              <a:sym typeface="+mn-ea"/>
            </a:endParaRPr>
          </a:p>
          <a:p>
            <a:endParaRPr lang="en-US" sz="2400" dirty="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12"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5" name="Title 1"/>
          <p:cNvSpPr>
            <a:spLocks noGrp="1"/>
          </p:cNvSpPr>
          <p:nvPr>
            <p:ph type="title"/>
          </p:nvPr>
        </p:nvSpPr>
        <p:spPr/>
        <p:txBody>
          <a:bodyPr/>
          <a:lstStyle/>
          <a:p>
            <a:br>
              <a:rPr lang="en-US" altLang="en-US" sz="3200" b="1" dirty="0"/>
            </a:br>
            <a:br>
              <a:rPr lang="en-US" altLang="en-US" sz="3200" b="1" dirty="0"/>
            </a:br>
            <a:endParaRPr lang="en-US" sz="3200" b="1" dirty="0"/>
          </a:p>
        </p:txBody>
      </p:sp>
      <p:sp>
        <p:nvSpPr>
          <p:cNvPr id="3" name="Content Placeholder 2"/>
          <p:cNvSpPr>
            <a:spLocks noGrp="1"/>
          </p:cNvSpPr>
          <p:nvPr>
            <p:ph idx="1"/>
          </p:nvPr>
        </p:nvSpPr>
        <p:spPr>
          <a:xfrm>
            <a:off x="1451610" y="1003300"/>
            <a:ext cx="9603105" cy="4763770"/>
          </a:xfrm>
        </p:spPr>
        <p:txBody>
          <a:bodyPr>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Scaled Agile Framework (</a:t>
            </a:r>
            <a:r>
              <a:rPr lang="en-US" sz="1600" b="1" dirty="0" err="1">
                <a:latin typeface="Times New Roman" panose="02020603050405020304" pitchFamily="18" charset="0"/>
                <a:cs typeface="Times New Roman" panose="02020603050405020304" pitchFamily="18" charset="0"/>
              </a:rPr>
              <a:t>SAFe</a:t>
            </a:r>
            <a:r>
              <a:rPr lang="en-US" sz="16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0" indent="0">
              <a:lnSpc>
                <a:spcPct val="100000"/>
              </a:lnSpc>
              <a:buNone/>
            </a:pPr>
            <a:endParaRPr lang="en-US" sz="1600" b="1" dirty="0">
              <a:latin typeface="Times New Roman" panose="02020603050405020304" pitchFamily="18" charset="0"/>
              <a:cs typeface="Times New Roman" panose="02020603050405020304" pitchFamily="18" charset="0"/>
            </a:endParaRPr>
          </a:p>
          <a:p>
            <a:pPr marL="0" indent="0">
              <a:lnSpc>
                <a:spcPct val="100000"/>
              </a:lnSpc>
              <a:buNone/>
            </a:pPr>
            <a:endParaRPr lang="en-US" sz="16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Scaled Agile Framework </a:t>
            </a:r>
            <a:r>
              <a:rPr lang="en-US" altLang="en-US" sz="1800" b="1" dirty="0" err="1">
                <a:latin typeface="Times New Roman" panose="02020603050405020304" pitchFamily="18" charset="0"/>
                <a:cs typeface="Times New Roman" panose="02020603050405020304" pitchFamily="18" charset="0"/>
              </a:rPr>
              <a:t>SAFe</a:t>
            </a:r>
            <a:r>
              <a:rPr lang="en-US" altLang="en-US" sz="1800" b="1" dirty="0">
                <a:latin typeface="Times New Roman" panose="02020603050405020304" pitchFamily="18" charset="0"/>
                <a:cs typeface="Times New Roman" panose="02020603050405020304" pitchFamily="18" charset="0"/>
              </a:rPr>
              <a:t>, is an online knowledge base that allows you to apply lean-agile practices at the enterprise level. It provides a simple, lightweight experience for the software development team. </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The whole framework is divided into three segments Team, Program and Portfolio. </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pPr>
            <a:r>
              <a:rPr lang="en-US" altLang="en-US" sz="1800" b="1" dirty="0" err="1">
                <a:latin typeface="Times New Roman" panose="02020603050405020304" pitchFamily="18" charset="0"/>
                <a:cs typeface="Times New Roman" panose="02020603050405020304" pitchFamily="18" charset="0"/>
              </a:rPr>
              <a:t>SAFe</a:t>
            </a:r>
            <a:r>
              <a:rPr lang="en-US" altLang="en-US" sz="1800" b="1" dirty="0">
                <a:latin typeface="Times New Roman" panose="02020603050405020304" pitchFamily="18" charset="0"/>
                <a:cs typeface="Times New Roman" panose="02020603050405020304" pitchFamily="18" charset="0"/>
              </a:rPr>
              <a:t> allows team for, </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Implementing Lean-Agile software and systems in enterprise level</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It's based on Lean and Agile principles.</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It gives detailed guidance for work at the enterprise Portfolio, Value Stream, Program, and Team.</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It's designed to meet the needs of all stakeholders within an organization.</a:t>
            </a:r>
            <a:endParaRPr lang="en-US" altLang="en-US" sz="1800" b="1" dirty="0">
              <a:latin typeface="Times New Roman" panose="02020603050405020304" pitchFamily="18" charset="0"/>
              <a:cs typeface="Times New Roman" panose="02020603050405020304" pitchFamily="18" charset="0"/>
            </a:endParaRPr>
          </a:p>
          <a:p>
            <a:pPr marL="0" indent="0">
              <a:lnSpc>
                <a:spcPct val="100000"/>
              </a:lnSpc>
              <a:buNone/>
            </a:pPr>
            <a:endParaRPr lang="en-IN" sz="1800" b="1" dirty="0">
              <a:latin typeface="Times New Roman" panose="02020603050405020304" pitchFamily="18" charset="0"/>
              <a:cs typeface="Times New Roman" panose="02020603050405020304" pitchFamily="18" charset="0"/>
            </a:endParaRPr>
          </a:p>
          <a:p>
            <a:pPr marL="0" indent="0">
              <a:lnSpc>
                <a:spcPct val="100000"/>
              </a:lnSpc>
              <a:buNone/>
            </a:pPr>
            <a:br>
              <a:rPr lang="en-US" altLang="en-US" sz="1600" dirty="0">
                <a:latin typeface="Times New Roman" panose="02020603050405020304" pitchFamily="18" charset="0"/>
                <a:cs typeface="Times New Roman" panose="02020603050405020304" pitchFamily="18" charset="0"/>
              </a:rPr>
            </a:b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solidFill>
                  <a:schemeClr val="bg1"/>
                </a:solidFill>
                <a:highlight>
                  <a:srgbClr val="BA2532"/>
                </a:highlight>
              </a:rPr>
              <a:t>SESSION DESCRIPTION         (Cont..)</a:t>
            </a:r>
            <a:endParaRPr lang="en-US" sz="2800" dirty="0">
              <a:solidFill>
                <a:schemeClr val="bg1"/>
              </a:solidFill>
              <a:highlight>
                <a:srgbClr val="BA2532"/>
              </a:highlight>
            </a:endParaRPr>
          </a:p>
        </p:txBody>
      </p:sp>
      <p:sp>
        <p:nvSpPr>
          <p:cNvPr id="5" name="Content Placeholder 4"/>
          <p:cNvSpPr>
            <a:spLocks noGrp="1"/>
          </p:cNvSpPr>
          <p:nvPr>
            <p:ph idx="1"/>
          </p:nvPr>
        </p:nvSpPr>
        <p:spPr/>
        <p:txBody>
          <a:bodyPr>
            <a:normAutofit fontScale="90000"/>
          </a:bodyPr>
          <a:lstStyle/>
          <a:p>
            <a:pPr marL="0" indent="0">
              <a:lnSpc>
                <a:spcPct val="110000"/>
              </a:lnSpc>
              <a:buNone/>
            </a:pPr>
            <a:r>
              <a:rPr lang="en-US" sz="3200" b="1" dirty="0"/>
              <a:t>What is the difference between Agile and Lean Agile?</a:t>
            </a:r>
            <a:endParaRPr lang="en-US" sz="3200" b="1" dirty="0"/>
          </a:p>
          <a:p>
            <a:pPr>
              <a:buFont typeface="Wingdings" panose="05000000000000000000" pitchFamily="2" charset="2"/>
              <a:buChar char="v"/>
            </a:pPr>
            <a:r>
              <a:rPr lang="en-US" sz="3200" dirty="0"/>
              <a:t>The difference is that </a:t>
            </a:r>
            <a:r>
              <a:rPr lang="en-US" sz="3200" b="1" dirty="0"/>
              <a:t>in Lean thinking, teams increase speed by managing flow (usually by limiting work-in-progress), whereas in Agile, teams emphasize small batch sizes to deliver quickly (often in sprints)</a:t>
            </a:r>
            <a:r>
              <a:rPr lang="en-US" sz="3200" dirty="0"/>
              <a:t>.</a:t>
            </a:r>
            <a:endParaRPr lang="en-US" sz="3200" dirty="0"/>
          </a:p>
          <a:p>
            <a:pPr marL="0" indent="0">
              <a:buNone/>
            </a:pP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1"/>
                </a:solidFill>
                <a:highlight>
                  <a:srgbClr val="BA2532"/>
                </a:highlight>
              </a:rPr>
              <a:t>SESSION DESCRIPTION         (Cont..)</a:t>
            </a:r>
            <a:endParaRPr lang="en-IN" sz="2400" b="1" dirty="0"/>
          </a:p>
        </p:txBody>
      </p:sp>
      <p:sp>
        <p:nvSpPr>
          <p:cNvPr id="3" name="Content Placeholder 2"/>
          <p:cNvSpPr>
            <a:spLocks noGrp="1"/>
          </p:cNvSpPr>
          <p:nvPr>
            <p:ph idx="1"/>
          </p:nvPr>
        </p:nvSpPr>
        <p:spPr/>
        <p:txBody>
          <a:bodyPr>
            <a:normAutofit fontScale="90000" lnSpcReduction="20000"/>
          </a:bodyPr>
          <a:lstStyle/>
          <a:p>
            <a:pPr marL="0" indent="0">
              <a:buNone/>
            </a:pPr>
            <a:r>
              <a:rPr lang="en-US" sz="2800" b="1" dirty="0">
                <a:latin typeface="+mj-lt"/>
              </a:rPr>
              <a:t>Why to use Agile Framework:</a:t>
            </a:r>
            <a:endParaRPr lang="en-US" sz="2800" b="1" dirty="0">
              <a:latin typeface="+mj-lt"/>
            </a:endParaRPr>
          </a:p>
          <a:p>
            <a:pPr algn="just">
              <a:lnSpc>
                <a:spcPct val="110000"/>
              </a:lnSpc>
              <a:buFont typeface="Wingdings" panose="05000000000000000000" pitchFamily="2" charset="2"/>
              <a:buChar char="v"/>
            </a:pPr>
            <a:r>
              <a:rPr lang="en-US" sz="2400" dirty="0"/>
              <a:t>It is simpler and lighter in weight, yet it expands to handle the needs of large value streams and complex system development. By implementing an Agile Framework, you will have following benefits, </a:t>
            </a:r>
            <a:endParaRPr lang="en-US" sz="2400" dirty="0"/>
          </a:p>
          <a:p>
            <a:pPr marL="0" indent="0" algn="just">
              <a:buNone/>
            </a:pPr>
            <a:r>
              <a:rPr lang="en-US" sz="2400" dirty="0"/>
              <a:t>•Productivity increased by 20 - 50%</a:t>
            </a:r>
            <a:endParaRPr lang="en-US" sz="2400" dirty="0"/>
          </a:p>
          <a:p>
            <a:pPr marL="0" indent="0" algn="just">
              <a:buNone/>
            </a:pPr>
            <a:r>
              <a:rPr lang="en-US" sz="2400" dirty="0"/>
              <a:t>•Quality increased more than 50%</a:t>
            </a:r>
            <a:endParaRPr lang="en-US" sz="2400" dirty="0"/>
          </a:p>
          <a:p>
            <a:pPr marL="0" indent="0" algn="just">
              <a:buNone/>
            </a:pPr>
            <a:r>
              <a:rPr lang="en-US" sz="2400" dirty="0"/>
              <a:t>•Time to Market is faster than 30 -75%</a:t>
            </a:r>
            <a:endParaRPr lang="en-US" sz="2400" dirty="0"/>
          </a:p>
          <a:p>
            <a:pPr marL="0" indent="0" algn="just">
              <a:buNone/>
            </a:pPr>
            <a:r>
              <a:rPr lang="en-US" sz="2400" dirty="0"/>
              <a:t>•Increased employee engagement and job satisfaction.</a:t>
            </a:r>
            <a:endParaRPr lang="en-IN" sz="2400" dirty="0"/>
          </a:p>
          <a:p>
            <a:pPr marL="0" indent="0">
              <a:buNone/>
            </a:pPr>
            <a:endParaRPr lang="en-IN" sz="2800" b="1" dirty="0">
              <a:latin typeface="+mj-lt"/>
            </a:endParaRPr>
          </a:p>
          <a:p>
            <a:pPr marL="0" indent="0">
              <a:buNone/>
            </a:pPr>
            <a:endParaRPr lang="en-IN" dirty="0"/>
          </a:p>
        </p:txBody>
      </p:sp>
      <p:pic>
        <p:nvPicPr>
          <p:cNvPr id="4" name="Picture 3" descr="What is Scaled Agile Framework(SAFe)?  Learn in 5 Minutes">
            <a:hlinkClick r:id="rId1"/>
          </p:cNvPr>
          <p:cNvPicPr/>
          <p:nvPr/>
        </p:nvPicPr>
        <p:blipFill>
          <a:blip r:embed="rId2" cstate="print"/>
          <a:srcRect/>
          <a:stretch>
            <a:fillRect/>
          </a:stretch>
        </p:blipFill>
        <p:spPr bwMode="auto">
          <a:xfrm>
            <a:off x="8205470" y="3458210"/>
            <a:ext cx="3523615" cy="200787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solidFill>
                <a:highlight>
                  <a:srgbClr val="BA2532"/>
                </a:highlight>
              </a:rPr>
              <a:t>SESSION DESCRIPTION         (Cont..)</a:t>
            </a:r>
            <a:endParaRPr lang="en-IN" sz="2800" b="1" dirty="0"/>
          </a:p>
        </p:txBody>
      </p:sp>
      <p:sp>
        <p:nvSpPr>
          <p:cNvPr id="3" name="Content Placeholder 2"/>
          <p:cNvSpPr>
            <a:spLocks noGrp="1"/>
          </p:cNvSpPr>
          <p:nvPr>
            <p:ph idx="1"/>
          </p:nvPr>
        </p:nvSpPr>
        <p:spPr/>
        <p:txBody>
          <a:bodyPr/>
          <a:lstStyle/>
          <a:p>
            <a:pPr marL="0" indent="0">
              <a:buNone/>
            </a:pPr>
            <a:r>
              <a:rPr lang="en-US" sz="4000" dirty="0"/>
              <a:t>Agile Process Works:</a:t>
            </a:r>
            <a:endParaRPr lang="en-US" sz="4000" dirty="0"/>
          </a:p>
          <a:p>
            <a:pPr marL="0" indent="0">
              <a:buNone/>
            </a:pPr>
            <a:r>
              <a:rPr lang="en-US" sz="2400" dirty="0"/>
              <a:t>Fig: Scaled Agile Framework Architecture</a:t>
            </a:r>
            <a:endParaRPr lang="en-US" sz="2400" dirty="0"/>
          </a:p>
          <a:p>
            <a:pPr>
              <a:buFont typeface="Wingdings" panose="05000000000000000000" pitchFamily="2" charset="2"/>
              <a:buChar char="v"/>
            </a:pPr>
            <a:endParaRPr lang="en-US" sz="2400" dirty="0"/>
          </a:p>
          <a:p>
            <a:pPr marL="0" indent="0" eaLnBrk="1" hangingPunct="1">
              <a:buNone/>
            </a:pPr>
            <a:endParaRPr lang="en-IN" sz="2800" dirty="0">
              <a:latin typeface="Times New Roman" panose="02020603050405020304" pitchFamily="18" charset="0"/>
              <a:cs typeface="Times New Roman" panose="02020603050405020304" pitchFamily="18" charset="0"/>
            </a:endParaRPr>
          </a:p>
          <a:p>
            <a:endParaRPr lang="en-IN" dirty="0"/>
          </a:p>
        </p:txBody>
      </p:sp>
      <p:pic>
        <p:nvPicPr>
          <p:cNvPr id="4" name="Content Placeholder 3" descr="What is Scaled Agile Framework(SAFe)?  Learn in 5 Minutes">
            <a:hlinkClick r:id="rId1"/>
          </p:cNvPr>
          <p:cNvPicPr/>
          <p:nvPr/>
        </p:nvPicPr>
        <p:blipFill>
          <a:blip r:embed="rId2" cstate="print"/>
          <a:srcRect/>
          <a:stretch>
            <a:fillRect/>
          </a:stretch>
        </p:blipFill>
        <p:spPr bwMode="auto">
          <a:xfrm>
            <a:off x="1179830" y="2165350"/>
            <a:ext cx="9271635" cy="379920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17" name="TextBox 16"/>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sp>
        <p:nvSpPr>
          <p:cNvPr id="3" name="Content Placeholder 2"/>
          <p:cNvSpPr>
            <a:spLocks noGrp="1"/>
          </p:cNvSpPr>
          <p:nvPr>
            <p:ph idx="1"/>
          </p:nvPr>
        </p:nvSpPr>
        <p:spPr/>
        <p:txBody>
          <a:bodyPr/>
          <a:lstStyle/>
          <a:p>
            <a:r>
              <a:rPr lang="en-US" dirty="0"/>
              <a:t>Epics are a large body of work, which is further broken down into a number of smaller stories or sub-epics. </a:t>
            </a:r>
            <a:endParaRPr lang="en-US" dirty="0"/>
          </a:p>
          <a:p>
            <a:r>
              <a:rPr lang="en-US" dirty="0"/>
              <a:t>These sub-epics are allocated to the team as a story. </a:t>
            </a:r>
            <a:endParaRPr lang="en-US" dirty="0"/>
          </a:p>
          <a:p>
            <a:r>
              <a:rPr lang="en-US" dirty="0"/>
              <a:t>Each team then work on these stories or software features accordingly.</a:t>
            </a:r>
            <a:endParaRPr lang="en-US" dirty="0"/>
          </a:p>
          <a:p>
            <a:pPr marL="0" indent="0">
              <a:buNone/>
            </a:pP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6543</Words>
  <Application>WPS Presentation</Application>
  <PresentationFormat>Widescreen</PresentationFormat>
  <Paragraphs>284</Paragraphs>
  <Slides>20</Slides>
  <Notes>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20</vt:i4>
      </vt:variant>
    </vt:vector>
  </HeadingPairs>
  <TitlesOfParts>
    <vt:vector size="45" baseType="lpstr">
      <vt:lpstr>Arial</vt:lpstr>
      <vt:lpstr>SimSun</vt:lpstr>
      <vt:lpstr>Wingdings</vt:lpstr>
      <vt:lpstr>Arial</vt:lpstr>
      <vt:lpstr>Calibri</vt:lpstr>
      <vt:lpstr>Poppins</vt:lpstr>
      <vt:lpstr>Segoe Print</vt:lpstr>
      <vt:lpstr>BioRhyme ExtraBold</vt:lpstr>
      <vt:lpstr>Poppins</vt:lpstr>
      <vt:lpstr>Poppins</vt:lpstr>
      <vt:lpstr>Times New Roman</vt:lpstr>
      <vt:lpstr>MS PGothic</vt:lpstr>
      <vt:lpstr>Palatino</vt:lpstr>
      <vt:lpstr>Palatino Linotype</vt:lpstr>
      <vt:lpstr>Helvetica</vt:lpstr>
      <vt:lpstr>Calibri Light</vt:lpstr>
      <vt:lpstr>Times New Roman</vt:lpstr>
      <vt:lpstr>Calibri Light</vt:lpstr>
      <vt:lpstr>Calibri</vt:lpstr>
      <vt:lpstr>Quattrocento</vt:lpstr>
      <vt:lpstr>Microsoft YaHei</vt:lpstr>
      <vt:lpstr>Arial Unicode MS</vt:lpstr>
      <vt:lpstr>Gill Sans MT</vt:lpstr>
      <vt:lpstr>Arial Black</vt:lpstr>
      <vt:lpstr>Gallery</vt:lpstr>
      <vt:lpstr>PowerPoint 演示文稿</vt:lpstr>
      <vt:lpstr>PowerPoint 演示文稿</vt:lpstr>
      <vt:lpstr>PowerPoint 演示文稿</vt:lpstr>
      <vt:lpstr>PowerPoint 演示文稿</vt:lpstr>
      <vt:lpstr>  </vt:lpstr>
      <vt:lpstr>SESSION DESCRIPTION         (Cont..)</vt:lpstr>
      <vt:lpstr>SESSION DESCRIPTION         (Cont..)</vt:lpstr>
      <vt:lpstr>SESSION DESCRIPTION         (Cont..)</vt:lpstr>
      <vt:lpstr>PowerPoint 演示文稿</vt:lpstr>
      <vt:lpstr>When to Use Scaled Agile Framework</vt:lpstr>
      <vt:lpstr>PowerPoint 演示文稿</vt:lpstr>
      <vt:lpstr> SAFe Lean-Agile Principles</vt:lpstr>
      <vt:lpstr>PowerPoint 演示文稿</vt:lpstr>
      <vt:lpstr>PowerPoint 演示文稿</vt:lpstr>
      <vt:lpstr>Lean Agile Leaders</vt:lpstr>
      <vt:lpstr>Lean Agile Mind-Set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SABIT</cp:lastModifiedBy>
  <cp:revision>29</cp:revision>
  <dcterms:created xsi:type="dcterms:W3CDTF">2020-02-08T09:57:00Z</dcterms:created>
  <dcterms:modified xsi:type="dcterms:W3CDTF">2023-05-04T11:31:00Z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y fmtid="{D5CDD505-2E9C-101B-9397-08002B2CF9AE}" pid="3" name="ICV">
    <vt:lpwstr>C764241F386B4DEE8D54BD0082E61CA7</vt:lpwstr>
  </property>
  <property fmtid="{D5CDD505-2E9C-101B-9397-08002B2CF9AE}" pid="4" name="KSOProductBuildVer">
    <vt:lpwstr>1033-11.2.0.11537</vt:lpwstr>
  </property>
</Properties>
</file>