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handoutMasterIdLst>
    <p:handoutMasterId r:id="rId17"/>
  </p:handoutMasterIdLst>
  <p:sldIdLst>
    <p:sldId id="256" r:id="rId2"/>
    <p:sldId id="274" r:id="rId3"/>
    <p:sldId id="277" r:id="rId4"/>
    <p:sldId id="267" r:id="rId5"/>
    <p:sldId id="268" r:id="rId6"/>
    <p:sldId id="266" r:id="rId7"/>
    <p:sldId id="285" r:id="rId8"/>
    <p:sldId id="286" r:id="rId9"/>
    <p:sldId id="287" r:id="rId10"/>
    <p:sldId id="284" r:id="rId11"/>
    <p:sldId id="288" r:id="rId12"/>
    <p:sldId id="275" r:id="rId13"/>
    <p:sldId id="276"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90200F-B277-7E8A-845D-FAAA10237091}" v="1" dt="2023-05-04T13:27:09.1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anoj Wadhwa" userId="S::manojwadhwa@kluniversity.in::49d45467-8f50-460d-abdd-1417fe90fc2b" providerId="AD" clId="Web-{EC90200F-B277-7E8A-845D-FAAA10237091}"/>
    <pc:docChg chg="sldOrd">
      <pc:chgData name="Dr Manoj Wadhwa" userId="S::manojwadhwa@kluniversity.in::49d45467-8f50-460d-abdd-1417fe90fc2b" providerId="AD" clId="Web-{EC90200F-B277-7E8A-845D-FAAA10237091}" dt="2023-05-04T13:27:09.142" v="0"/>
      <pc:docMkLst>
        <pc:docMk/>
      </pc:docMkLst>
      <pc:sldChg chg="ord">
        <pc:chgData name="Dr Manoj Wadhwa" userId="S::manojwadhwa@kluniversity.in::49d45467-8f50-460d-abdd-1417fe90fc2b" providerId="AD" clId="Web-{EC90200F-B277-7E8A-845D-FAAA10237091}" dt="2023-05-04T13:27:09.142" v="0"/>
        <pc:sldMkLst>
          <pc:docMk/>
          <pc:sldMk cId="107027887" sldId="26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04-05-2023</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04-05-2023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6;p16"/>
          <p:cNvSpPr txBox="1"/>
          <p:nvPr/>
        </p:nvSpPr>
        <p:spPr>
          <a:xfrm>
            <a:off x="4063571" y="1392495"/>
            <a:ext cx="7711353" cy="3093114"/>
          </a:xfrm>
          <a:prstGeom prst="rect">
            <a:avLst/>
          </a:prstGeom>
          <a:noFill/>
          <a:ln>
            <a:noFill/>
          </a:ln>
        </p:spPr>
        <p:txBody>
          <a:bodyPr spcFirstLastPara="1" wrap="square" lIns="91425" tIns="45700" rIns="91425" bIns="45700" anchor="t" anchorCtr="0">
            <a:spAutoFit/>
          </a:bodyPr>
          <a:lstStyle/>
          <a:p>
            <a:pPr marR="0" lvl="0" indent="0">
              <a:spcBef>
                <a:spcPts val="0"/>
              </a:spcBef>
              <a:spcAft>
                <a:spcPts val="0"/>
              </a:spcAft>
              <a:buNone/>
            </a:pPr>
            <a:r>
              <a:rPr lang="en-US" sz="2800" b="1" cap="all" dirty="0">
                <a:ln/>
                <a:solidFill>
                  <a:srgbClr val="C00000"/>
                </a:solidFill>
                <a:cs typeface="Poppins" panose="00000500000000000000" pitchFamily="2" charset="0"/>
                <a:sym typeface="BioRhyme ExtraBold"/>
              </a:rPr>
              <a:t>      </a:t>
            </a:r>
            <a:r>
              <a:rPr lang="en-US" sz="2000" b="1" cap="all" dirty="0">
                <a:ln/>
                <a:solidFill>
                  <a:srgbClr val="C00000"/>
                </a:solidFill>
                <a:latin typeface="Times New Roman" panose="02020603050405020304" pitchFamily="18" charset="0"/>
                <a:cs typeface="Times New Roman" panose="02020603050405020304" pitchFamily="18" charset="0"/>
                <a:sym typeface="BioRhyme ExtraBold"/>
              </a:rPr>
              <a:t>COURSE NAME : ADAPTIVE Software Engineering</a:t>
            </a:r>
          </a:p>
          <a:p>
            <a:pPr marR="0" lvl="0" indent="0">
              <a:spcBef>
                <a:spcPts val="0"/>
              </a:spcBef>
              <a:spcAft>
                <a:spcPts val="0"/>
              </a:spcAft>
              <a:buNone/>
            </a:pPr>
            <a:r>
              <a:rPr lang="en-US" sz="2000" b="1" cap="all" dirty="0">
                <a:ln/>
                <a:solidFill>
                  <a:srgbClr val="C00000"/>
                </a:solidFill>
                <a:latin typeface="Times New Roman" panose="02020603050405020304" pitchFamily="18" charset="0"/>
                <a:cs typeface="Times New Roman" panose="02020603050405020304" pitchFamily="18" charset="0"/>
                <a:sym typeface="BioRhyme ExtraBold"/>
              </a:rPr>
              <a:t>         COURSE CODE  : 22CS2119R</a:t>
            </a: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endParaRPr lang="en-US" sz="24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a:latin typeface="Times New Roman" panose="02020603050405020304" pitchFamily="18" charset="0"/>
                <a:ea typeface="BioRhyme ExtraBold"/>
                <a:cs typeface="Times New Roman" panose="02020603050405020304" pitchFamily="18" charset="0"/>
                <a:sym typeface="BioRhyme ExtraBold"/>
              </a:rPr>
              <a:t>Topic: </a:t>
            </a:r>
          </a:p>
          <a:p>
            <a:pPr marR="0" lvl="0" indent="0" algn="ctr">
              <a:spcBef>
                <a:spcPts val="0"/>
              </a:spcBef>
              <a:spcAft>
                <a:spcPts val="0"/>
              </a:spcAft>
              <a:buNone/>
            </a:pPr>
            <a:endParaRPr lang="en-US" sz="900" b="1" dirty="0">
              <a:solidFill>
                <a:schemeClr val="bg1">
                  <a:lumMod val="50000"/>
                </a:schemeClr>
              </a:solidFill>
              <a:ea typeface="BioRhyme ExtraBold"/>
              <a:cs typeface="Poppins" panose="00000500000000000000" pitchFamily="2" charset="0"/>
              <a:sym typeface="BioRhyme ExtraBold"/>
            </a:endParaRPr>
          </a:p>
          <a:p>
            <a:pPr algn="ctr"/>
            <a:r>
              <a:rPr lang="en-IN" sz="2600" b="1" cap="all" dirty="0">
                <a:ln/>
                <a:solidFill>
                  <a:srgbClr val="C00000"/>
                </a:solidFill>
                <a:latin typeface="Times New Roman" panose="02020603050405020304" pitchFamily="18" charset="0"/>
                <a:cs typeface="Times New Roman" panose="02020603050405020304" pitchFamily="18" charset="0"/>
              </a:rPr>
              <a:t>design</a:t>
            </a:r>
            <a:r>
              <a:rPr lang="en-IN" sz="2400" b="1" dirty="0"/>
              <a:t> </a:t>
            </a:r>
            <a:r>
              <a:rPr lang="en-IN" sz="2600" b="1" cap="all" dirty="0">
                <a:ln/>
                <a:solidFill>
                  <a:srgbClr val="C00000"/>
                </a:solidFill>
                <a:latin typeface="Times New Roman" panose="02020603050405020304" pitchFamily="18" charset="0"/>
                <a:cs typeface="Times New Roman" panose="02020603050405020304" pitchFamily="18" charset="0"/>
              </a:rPr>
              <a:t>Patterns</a:t>
            </a:r>
          </a:p>
          <a:p>
            <a:pPr marR="0" lvl="0" indent="0" algn="ctr">
              <a:spcBef>
                <a:spcPts val="0"/>
              </a:spcBef>
              <a:spcAft>
                <a:spcPts val="0"/>
              </a:spcAft>
              <a:buNone/>
            </a:pPr>
            <a:endParaRPr lang="en-US" sz="2600" b="1" dirty="0">
              <a:solidFill>
                <a:srgbClr val="C00000"/>
              </a:solidFill>
              <a:effectLst/>
              <a:latin typeface="Times New Roman" panose="02020603050405020304" pitchFamily="18" charset="0"/>
              <a:cs typeface="Times New Roman" panose="02020603050405020304" pitchFamily="18" charset="0"/>
            </a:endParaRPr>
          </a:p>
        </p:txBody>
      </p:sp>
      <p:sp>
        <p:nvSpPr>
          <p:cNvPr id="5" name="Google Shape;502;p17">
            <a:extLst>
              <a:ext uri="{FF2B5EF4-FFF2-40B4-BE49-F238E27FC236}">
                <a16:creationId xmlns:a16="http://schemas.microsoft.com/office/drawing/2014/main" id="{7153E61F-4441-DBE3-3DFF-6E9EF6C48D23}"/>
              </a:ext>
            </a:extLst>
          </p:cNvPr>
          <p:cNvSpPr/>
          <p:nvPr/>
        </p:nvSpPr>
        <p:spPr>
          <a:xfrm>
            <a:off x="6875800" y="4285405"/>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b="1" dirty="0">
                <a:solidFill>
                  <a:schemeClr val="lt1"/>
                </a:solidFill>
                <a:latin typeface="Times New Roman" panose="02020603050405020304" pitchFamily="18" charset="0"/>
                <a:ea typeface="Calibri"/>
                <a:cs typeface="Times New Roman" panose="02020603050405020304" pitchFamily="18" charset="0"/>
                <a:sym typeface="Calibri"/>
              </a:rPr>
              <a:t>Session - 17</a:t>
            </a:r>
            <a:endParaRPr sz="2200" b="1"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6" name="Rectangle: Rounded Corners 18">
            <a:extLst>
              <a:ext uri="{FF2B5EF4-FFF2-40B4-BE49-F238E27FC236}">
                <a16:creationId xmlns:a16="http://schemas.microsoft.com/office/drawing/2014/main" id="{B9F0C376-F4D3-1950-3474-EFF28411BDC6}"/>
              </a:ext>
            </a:extLst>
          </p:cNvPr>
          <p:cNvSpPr/>
          <p:nvPr/>
        </p:nvSpPr>
        <p:spPr>
          <a:xfrm>
            <a:off x="6181858" y="482860"/>
            <a:ext cx="4237149" cy="574765"/>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475;p16"/>
          <p:cNvSpPr txBox="1"/>
          <p:nvPr/>
        </p:nvSpPr>
        <p:spPr>
          <a:xfrm>
            <a:off x="5237870" y="545503"/>
            <a:ext cx="6125124" cy="461624"/>
          </a:xfrm>
          <a:prstGeom prst="rect">
            <a:avLst/>
          </a:prstGeom>
          <a:noFill/>
          <a:ln>
            <a:noFill/>
          </a:ln>
          <a:effectLst/>
        </p:spPr>
        <p:txBody>
          <a:bodyPr spcFirstLastPara="1" wrap="square" lIns="91425" tIns="45700" rIns="91425" bIns="45700" anchor="t" anchorCtr="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Department of CSE-Honors</a:t>
            </a:r>
          </a:p>
        </p:txBody>
      </p:sp>
      <p:pic>
        <p:nvPicPr>
          <p:cNvPr id="8" name="Google Shape;464;p16"/>
          <p:cNvPicPr preferRelativeResize="0"/>
          <p:nvPr/>
        </p:nvPicPr>
        <p:blipFill>
          <a:blip r:embed="rId2">
            <a:extLst>
              <a:ext uri="{28A0092B-C50C-407E-A947-70E740481C1C}">
                <a14:useLocalDpi xmlns:a14="http://schemas.microsoft.com/office/drawing/2010/main" val="0"/>
              </a:ext>
            </a:extLst>
          </a:blip>
          <a:stretch>
            <a:fillRect/>
          </a:stretch>
        </p:blipFill>
        <p:spPr>
          <a:xfrm>
            <a:off x="13649" y="-5796"/>
            <a:ext cx="4442441" cy="6812280"/>
          </a:xfrm>
          <a:prstGeom prst="rect">
            <a:avLst/>
          </a:prstGeom>
          <a:noFill/>
          <a:ln>
            <a:noFill/>
          </a:ln>
        </p:spPr>
      </p:pic>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describing a Pattern</a:t>
            </a:r>
          </a:p>
        </p:txBody>
      </p:sp>
      <p:sp>
        <p:nvSpPr>
          <p:cNvPr id="3" name="Content Placeholder 2"/>
          <p:cNvSpPr>
            <a:spLocks noGrp="1"/>
          </p:cNvSpPr>
          <p:nvPr>
            <p:ph idx="1"/>
          </p:nvPr>
        </p:nvSpPr>
        <p:spPr>
          <a:xfrm>
            <a:off x="339969" y="2028093"/>
            <a:ext cx="11582399" cy="4067908"/>
          </a:xfrm>
        </p:spPr>
        <p:txBody>
          <a:bodyPr>
            <a:normAutofit fontScale="92500"/>
          </a:bodyPr>
          <a:lstStyle/>
          <a:p>
            <a:r>
              <a:rPr lang="en-IN" dirty="0"/>
              <a:t>Pattern-based design begins with the recognition of patterns within the application you intend to build, continues with a search to determine whether others have addressed the pattern, and concludes with the application of an appropriate pattern to the problem at hand. The second of these three tasks is often the most difficult.</a:t>
            </a:r>
          </a:p>
          <a:p>
            <a:r>
              <a:rPr lang="en-IN" dirty="0"/>
              <a:t>How do you find patterns that fit your needs?</a:t>
            </a:r>
          </a:p>
          <a:p>
            <a:pPr marL="0" indent="0">
              <a:buNone/>
            </a:pPr>
            <a:r>
              <a:rPr lang="en-US" dirty="0"/>
              <a:t>	- </a:t>
            </a:r>
            <a:r>
              <a:rPr lang="en-IN" dirty="0"/>
              <a:t>the context in which the pattern resides, the system of forces that </a:t>
            </a:r>
            <a:r>
              <a:rPr lang="en-IN" dirty="0" err="1"/>
              <a:t>mold</a:t>
            </a:r>
            <a:r>
              <a:rPr lang="en-IN" dirty="0"/>
              <a:t> the context, and the solution that is proposed. To communicate this information unambiguously, a standard form or template for pattern descriptions is required.</a:t>
            </a:r>
          </a:p>
          <a:p>
            <a:r>
              <a:rPr lang="en-IN" dirty="0"/>
              <a:t>A pattern template provides a standardized means for describing a design pattern. Each of the template entries represents characteristics of the design pattern that can be searched (e.g., via a database) so that the appropriate pattern can be found.</a:t>
            </a:r>
          </a:p>
        </p:txBody>
      </p:sp>
      <p:sp>
        <p:nvSpPr>
          <p:cNvPr id="4" name="Slide Number Placeholder 3"/>
          <p:cNvSpPr>
            <a:spLocks noGrp="1"/>
          </p:cNvSpPr>
          <p:nvPr>
            <p:ph type="sldNum" sz="quarter" idx="12"/>
          </p:nvPr>
        </p:nvSpPr>
        <p:spPr/>
        <p:txBody>
          <a:bodyPr/>
          <a:lstStyle/>
          <a:p>
            <a:fld id="{CBABCCC1-BF11-4F37-963E-1BCD5B23FD72}" type="slidenum">
              <a:rPr lang="en-IN" smtClean="0"/>
              <a:t>10</a:t>
            </a:fld>
            <a:endParaRPr lang="en-IN"/>
          </a:p>
        </p:txBody>
      </p:sp>
    </p:spTree>
    <p:extLst>
      <p:ext uri="{BB962C8B-B14F-4D97-AF65-F5344CB8AC3E}">
        <p14:creationId xmlns:p14="http://schemas.microsoft.com/office/powerpoint/2010/main" val="306003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Pattern Languages and Repositories</a:t>
            </a:r>
          </a:p>
        </p:txBody>
      </p:sp>
      <p:sp>
        <p:nvSpPr>
          <p:cNvPr id="3" name="Content Placeholder 2"/>
          <p:cNvSpPr>
            <a:spLocks noGrp="1"/>
          </p:cNvSpPr>
          <p:nvPr>
            <p:ph idx="1"/>
          </p:nvPr>
        </p:nvSpPr>
        <p:spPr>
          <a:xfrm>
            <a:off x="1451579" y="2015732"/>
            <a:ext cx="9603275" cy="4045099"/>
          </a:xfrm>
        </p:spPr>
        <p:txBody>
          <a:bodyPr>
            <a:normAutofit lnSpcReduction="10000"/>
          </a:bodyPr>
          <a:lstStyle/>
          <a:p>
            <a:r>
              <a:rPr lang="en-IN" dirty="0"/>
              <a:t>A pattern language encompasses a collection of patterns, each described using a standardized template and interrelated to show how these patterns collaborate to solve problems across an application domain.</a:t>
            </a:r>
          </a:p>
          <a:p>
            <a:r>
              <a:rPr lang="en-IN" dirty="0"/>
              <a:t> in a pattern language, design patterns are organized in a way that provides a “structured method of describing good design practices within a particular domain.”</a:t>
            </a:r>
          </a:p>
          <a:p>
            <a:r>
              <a:rPr lang="en-IN" dirty="0"/>
              <a:t>Dozens of pattern languages have been proposed for software design . In most cases, the design patterns that are part of pattern language are stored in a Web accessible patterns repository .</a:t>
            </a:r>
          </a:p>
          <a:p>
            <a:r>
              <a:rPr lang="en-IN" dirty="0"/>
              <a:t>The repository provides an index of all design patterns and contains hypermedia links that enable the user to understand the collaborations between patterns.</a:t>
            </a:r>
          </a:p>
        </p:txBody>
      </p:sp>
      <p:sp>
        <p:nvSpPr>
          <p:cNvPr id="4" name="Slide Number Placeholder 3"/>
          <p:cNvSpPr>
            <a:spLocks noGrp="1"/>
          </p:cNvSpPr>
          <p:nvPr>
            <p:ph type="sldNum" sz="quarter" idx="12"/>
          </p:nvPr>
        </p:nvSpPr>
        <p:spPr/>
        <p:txBody>
          <a:bodyPr/>
          <a:lstStyle/>
          <a:p>
            <a:fld id="{CBABCCC1-BF11-4F37-963E-1BCD5B23FD72}" type="slidenum">
              <a:rPr lang="en-IN" smtClean="0"/>
              <a:t>11</a:t>
            </a:fld>
            <a:endParaRPr lang="en-IN"/>
          </a:p>
        </p:txBody>
      </p:sp>
    </p:spTree>
    <p:extLst>
      <p:ext uri="{BB962C8B-B14F-4D97-AF65-F5344CB8AC3E}">
        <p14:creationId xmlns:p14="http://schemas.microsoft.com/office/powerpoint/2010/main" val="3271680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12</a:t>
            </a:fld>
            <a:endParaRPr lang="en-IN"/>
          </a:p>
        </p:txBody>
      </p:sp>
      <p:sp>
        <p:nvSpPr>
          <p:cNvPr id="5" name="Rounded Rectangle 17">
            <a:extLst>
              <a:ext uri="{FF2B5EF4-FFF2-40B4-BE49-F238E27FC236}">
                <a16:creationId xmlns:a16="http://schemas.microsoft.com/office/drawing/2014/main" id="{ED7FD29D-BBDE-078E-D487-E57247CDB50D}"/>
              </a:ext>
            </a:extLst>
          </p:cNvPr>
          <p:cNvSpPr/>
          <p:nvPr/>
        </p:nvSpPr>
        <p:spPr>
          <a:xfrm>
            <a:off x="3455030" y="1022062"/>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SELF-ASSESSMENT QUESTIONS</a:t>
            </a:r>
          </a:p>
        </p:txBody>
      </p:sp>
      <p:sp>
        <p:nvSpPr>
          <p:cNvPr id="7" name="Rounded Rectangle 17">
            <a:extLst>
              <a:ext uri="{FF2B5EF4-FFF2-40B4-BE49-F238E27FC236}">
                <a16:creationId xmlns:a16="http://schemas.microsoft.com/office/drawing/2014/main" id="{5D8B791C-9B35-CF16-C192-D202E0DB9A60}"/>
              </a:ext>
            </a:extLst>
          </p:cNvPr>
          <p:cNvSpPr/>
          <p:nvPr/>
        </p:nvSpPr>
        <p:spPr>
          <a:xfrm>
            <a:off x="1477593" y="1990783"/>
            <a:ext cx="9560210" cy="2936995"/>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1600" dirty="0">
              <a:latin typeface="Arial" panose="020B0604020202020204" pitchFamily="34" charset="0"/>
            </a:endParaRPr>
          </a:p>
        </p:txBody>
      </p:sp>
      <p:sp>
        <p:nvSpPr>
          <p:cNvPr id="8" name="Content Placeholder 2"/>
          <p:cNvSpPr>
            <a:spLocks noGrp="1"/>
          </p:cNvSpPr>
          <p:nvPr>
            <p:ph idx="1"/>
          </p:nvPr>
        </p:nvSpPr>
        <p:spPr>
          <a:xfrm>
            <a:off x="1983314" y="2206322"/>
            <a:ext cx="8744788" cy="2417193"/>
          </a:xfrm>
        </p:spPr>
        <p:txBody>
          <a:bodyPr>
            <a:noAutofit/>
          </a:bodyPr>
          <a:lstStyle/>
          <a:p>
            <a:pPr marL="0" indent="0">
              <a:lnSpc>
                <a:spcPct val="100000"/>
              </a:lnSpc>
              <a:spcBef>
                <a:spcPts val="600"/>
              </a:spcBef>
              <a:buNone/>
            </a:pPr>
            <a:r>
              <a:rPr lang="en-US" dirty="0">
                <a:solidFill>
                  <a:srgbClr val="FFFF00"/>
                </a:solidFill>
                <a:latin typeface="Times New Roman" pitchFamily="18" charset="0"/>
                <a:cs typeface="Times New Roman" pitchFamily="18" charset="0"/>
              </a:rPr>
              <a:t>1. Define design</a:t>
            </a:r>
            <a:r>
              <a:rPr lang="en-IN" sz="1800" b="1" dirty="0"/>
              <a:t> </a:t>
            </a:r>
            <a:r>
              <a:rPr lang="en-IN" dirty="0">
                <a:solidFill>
                  <a:srgbClr val="FFFF00"/>
                </a:solidFill>
                <a:latin typeface="Times New Roman" pitchFamily="18" charset="0"/>
                <a:cs typeface="Times New Roman" pitchFamily="18" charset="0"/>
              </a:rPr>
              <a:t>Patterns</a:t>
            </a:r>
            <a:r>
              <a:rPr lang="en-US" dirty="0">
                <a:solidFill>
                  <a:srgbClr val="FFFF00"/>
                </a:solidFill>
                <a:latin typeface="Times New Roman" pitchFamily="18" charset="0"/>
                <a:cs typeface="Times New Roman" pitchFamily="18" charset="0"/>
              </a:rPr>
              <a:t>?</a:t>
            </a:r>
          </a:p>
          <a:p>
            <a:pPr marL="0" indent="0">
              <a:lnSpc>
                <a:spcPct val="100000"/>
              </a:lnSpc>
              <a:spcBef>
                <a:spcPts val="600"/>
              </a:spcBef>
              <a:buNone/>
            </a:pPr>
            <a:r>
              <a:rPr lang="en-US" dirty="0">
                <a:solidFill>
                  <a:srgbClr val="FFFF00"/>
                </a:solidFill>
                <a:latin typeface="Times New Roman" pitchFamily="18" charset="0"/>
                <a:cs typeface="Times New Roman" pitchFamily="18" charset="0"/>
              </a:rPr>
              <a:t>2. Name the different kinds of design </a:t>
            </a:r>
            <a:r>
              <a:rPr lang="en-IN" dirty="0">
                <a:solidFill>
                  <a:srgbClr val="FFFF00"/>
                </a:solidFill>
                <a:latin typeface="Times New Roman" pitchFamily="18" charset="0"/>
                <a:cs typeface="Times New Roman" pitchFamily="18" charset="0"/>
              </a:rPr>
              <a:t>Patterns and explain them?</a:t>
            </a:r>
          </a:p>
          <a:p>
            <a:pPr marL="0" indent="0">
              <a:lnSpc>
                <a:spcPct val="100000"/>
              </a:lnSpc>
              <a:spcBef>
                <a:spcPts val="600"/>
              </a:spcBef>
              <a:buNone/>
            </a:pPr>
            <a:r>
              <a:rPr lang="en-US" dirty="0">
                <a:solidFill>
                  <a:srgbClr val="FFFF00"/>
                </a:solidFill>
                <a:latin typeface="Times New Roman" pitchFamily="18" charset="0"/>
                <a:cs typeface="Times New Roman" pitchFamily="18" charset="0"/>
              </a:rPr>
              <a:t>3. Explain about the frameworks </a:t>
            </a:r>
            <a:r>
              <a:rPr lang="en-US">
                <a:solidFill>
                  <a:srgbClr val="FFFF00"/>
                </a:solidFill>
                <a:latin typeface="Times New Roman" pitchFamily="18" charset="0"/>
                <a:cs typeface="Times New Roman" pitchFamily="18" charset="0"/>
              </a:rPr>
              <a:t>of Design</a:t>
            </a:r>
            <a:r>
              <a:rPr lang="en-IN" sz="1800" b="1"/>
              <a:t> </a:t>
            </a:r>
            <a:r>
              <a:rPr lang="en-IN" dirty="0">
                <a:solidFill>
                  <a:srgbClr val="FFFF00"/>
                </a:solidFill>
                <a:latin typeface="Times New Roman" pitchFamily="18" charset="0"/>
                <a:cs typeface="Times New Roman" pitchFamily="18" charset="0"/>
              </a:rPr>
              <a:t>Patterns?</a:t>
            </a:r>
            <a:endParaRPr lang="en-US"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339528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13</a:t>
            </a:fld>
            <a:endParaRPr lang="en-IN"/>
          </a:p>
        </p:txBody>
      </p:sp>
      <p:sp>
        <p:nvSpPr>
          <p:cNvPr id="5" name="Rounded Rectangle 17">
            <a:extLst>
              <a:ext uri="{FF2B5EF4-FFF2-40B4-BE49-F238E27FC236}">
                <a16:creationId xmlns:a16="http://schemas.microsoft.com/office/drawing/2014/main" id="{045E056E-10BD-0B9E-4ACE-A3F54C31FD9F}"/>
              </a:ext>
            </a:extLst>
          </p:cNvPr>
          <p:cNvSpPr/>
          <p:nvPr/>
        </p:nvSpPr>
        <p:spPr>
          <a:xfrm>
            <a:off x="2543402" y="132562"/>
            <a:ext cx="7105194"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REFERENCES FOR FURTHER LEARNING OF THE SESSION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387903" y="2043381"/>
            <a:ext cx="10677775" cy="5355312"/>
          </a:xfrm>
          <a:prstGeom prst="rect">
            <a:avLst/>
          </a:prstGeom>
          <a:noFill/>
        </p:spPr>
        <p:txBody>
          <a:bodyPr wrap="square" rtlCol="0">
            <a:spAutoFit/>
          </a:bodyPr>
          <a:lstStyle/>
          <a:p>
            <a:pPr fontAlgn="base"/>
            <a:r>
              <a:rPr lang="en-US" dirty="0"/>
              <a:t> </a:t>
            </a:r>
            <a:r>
              <a:rPr lang="en-IN" b="1" dirty="0"/>
              <a:t>TEXTBOOKS:</a:t>
            </a:r>
            <a:r>
              <a:rPr lang="en-IN" dirty="0"/>
              <a:t>​</a:t>
            </a:r>
          </a:p>
          <a:p>
            <a:pPr fontAlgn="base"/>
            <a:r>
              <a:rPr lang="en-IN" dirty="0"/>
              <a:t> ​</a:t>
            </a:r>
          </a:p>
          <a:p>
            <a:pPr fontAlgn="base"/>
            <a:r>
              <a:rPr lang="en-IN" dirty="0"/>
              <a:t>1. Roger </a:t>
            </a:r>
            <a:r>
              <a:rPr lang="en-IN" dirty="0" err="1"/>
              <a:t>S.Pressman</a:t>
            </a:r>
            <a:r>
              <a:rPr lang="en-IN" dirty="0"/>
              <a:t>, “Software Engineering – A Practitioner’s Approach” 7th Edition, </a:t>
            </a:r>
            <a:r>
              <a:rPr lang="en-IN" dirty="0" err="1"/>
              <a:t>Mc</a:t>
            </a:r>
            <a:r>
              <a:rPr lang="en-IN" dirty="0"/>
              <a:t> </a:t>
            </a:r>
            <a:r>
              <a:rPr lang="en-IN" dirty="0" err="1"/>
              <a:t>Graw</a:t>
            </a:r>
            <a:r>
              <a:rPr lang="en-IN" dirty="0"/>
              <a:t> Hill,(2014).​</a:t>
            </a:r>
          </a:p>
          <a:p>
            <a:pPr fontAlgn="base"/>
            <a:r>
              <a:rPr lang="en-IN" dirty="0"/>
              <a:t>2. Ian </a:t>
            </a:r>
            <a:r>
              <a:rPr lang="en-IN" dirty="0" err="1"/>
              <a:t>Sommerville</a:t>
            </a:r>
            <a:r>
              <a:rPr lang="en-IN" dirty="0"/>
              <a:t>, “Software Engineering”, Tenth Edition, Pearson Education, (2015).</a:t>
            </a:r>
            <a:r>
              <a:rPr lang="en-US" dirty="0"/>
              <a:t>​</a:t>
            </a:r>
          </a:p>
          <a:p>
            <a:pPr fontAlgn="base"/>
            <a:r>
              <a:rPr lang="en-IN" dirty="0"/>
              <a:t>3. Agile Software Development Ecosystems, Jim </a:t>
            </a:r>
            <a:r>
              <a:rPr lang="en-IN" dirty="0" err="1"/>
              <a:t>Highsmith</a:t>
            </a:r>
            <a:r>
              <a:rPr lang="en-IN" dirty="0"/>
              <a:t>, Addison Wesley; ISBN: 0201760436; 1st edition​</a:t>
            </a:r>
          </a:p>
          <a:p>
            <a:pPr fontAlgn="base"/>
            <a:r>
              <a:rPr lang="en-IN" dirty="0"/>
              <a:t>​</a:t>
            </a:r>
          </a:p>
          <a:p>
            <a:pPr fontAlgn="base"/>
            <a:r>
              <a:rPr lang="en-IN" b="1" dirty="0"/>
              <a:t> Reference Book</a:t>
            </a:r>
            <a:r>
              <a:rPr lang="en-US" dirty="0"/>
              <a:t>​</a:t>
            </a:r>
          </a:p>
          <a:p>
            <a:pPr fontAlgn="base"/>
            <a:r>
              <a:rPr lang="en-IN" b="1" dirty="0"/>
              <a:t> </a:t>
            </a:r>
            <a:r>
              <a:rPr lang="en-IN" dirty="0"/>
              <a:t>Agile Modelling: Effective Practices for Extreme Programming and the Unified Process Scott Amber John Wiley &amp; Sons; ISBN: 0471202827; 1st edition.</a:t>
            </a:r>
            <a:r>
              <a:rPr lang="en-US" dirty="0"/>
              <a:t>​</a:t>
            </a:r>
          </a:p>
          <a:p>
            <a:pPr fontAlgn="base"/>
            <a:r>
              <a:rPr lang="en-IN" dirty="0"/>
              <a:t>​</a:t>
            </a:r>
          </a:p>
          <a:p>
            <a:pPr fontAlgn="base"/>
            <a:r>
              <a:rPr lang="en-IN" b="1" dirty="0"/>
              <a:t>WEB REFERNCES/MOOCS:</a:t>
            </a:r>
            <a:r>
              <a:rPr lang="en-IN" dirty="0"/>
              <a:t>​</a:t>
            </a:r>
          </a:p>
          <a:p>
            <a:pPr fontAlgn="base"/>
            <a:r>
              <a:rPr lang="en-IN" dirty="0"/>
              <a:t>https://www.digite.com/kanban/what-is-kanban/​</a:t>
            </a:r>
          </a:p>
          <a:p>
            <a:pPr fontAlgn="base"/>
            <a:r>
              <a:rPr lang="en-IN" dirty="0"/>
              <a:t>http://www.scaledagileframework.com​</a:t>
            </a:r>
          </a:p>
          <a:p>
            <a:pPr fontAlgn="base"/>
            <a:r>
              <a:rPr lang="en-IN" dirty="0"/>
              <a:t>https://www.guru99.com/test-driven-development.html​</a:t>
            </a:r>
          </a:p>
          <a:p>
            <a:pPr fontAlgn="base"/>
            <a:r>
              <a:rPr lang="en-IN" dirty="0"/>
              <a:t>https://junit.org/junit5/​</a:t>
            </a:r>
          </a:p>
          <a:p>
            <a:pPr fontAlgn="base"/>
            <a:r>
              <a:rPr lang="en-US" dirty="0"/>
              <a:t>​</a:t>
            </a:r>
          </a:p>
          <a:p>
            <a:pPr fontAlgn="base"/>
            <a:r>
              <a:rPr lang="en-US" dirty="0"/>
              <a:t>​</a:t>
            </a:r>
          </a:p>
          <a:p>
            <a:pPr fontAlgn="base"/>
            <a:r>
              <a:rPr lang="en-US" dirty="0"/>
              <a:t>​</a:t>
            </a:r>
          </a:p>
          <a:p>
            <a:pPr fontAlgn="base"/>
            <a:r>
              <a:rPr lang="en-US" dirty="0"/>
              <a:t>​</a:t>
            </a:r>
          </a:p>
        </p:txBody>
      </p:sp>
      <p:sp>
        <p:nvSpPr>
          <p:cNvPr id="7" name="TextBox 6"/>
          <p:cNvSpPr txBox="1"/>
          <p:nvPr/>
        </p:nvSpPr>
        <p:spPr>
          <a:xfrm>
            <a:off x="1387903" y="1170147"/>
            <a:ext cx="9622939" cy="646331"/>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Reference Books: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82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14</a:t>
            </a:fld>
            <a:endParaRPr lang="en-IN"/>
          </a:p>
        </p:txBody>
      </p:sp>
      <p:sp>
        <p:nvSpPr>
          <p:cNvPr id="7" name="Rounded Rectangle 6">
            <a:extLst>
              <a:ext uri="{FF2B5EF4-FFF2-40B4-BE49-F238E27FC236}">
                <a16:creationId xmlns:a16="http://schemas.microsoft.com/office/drawing/2014/main" id="{E792BE84-3448-2348-B352-CD5BC083E5FD}"/>
              </a:ext>
            </a:extLst>
          </p:cNvPr>
          <p:cNvSpPr/>
          <p:nvPr/>
        </p:nvSpPr>
        <p:spPr>
          <a:xfrm>
            <a:off x="2135943" y="2560321"/>
            <a:ext cx="7920111" cy="2883877"/>
          </a:xfrm>
          <a:prstGeom prst="roundRect">
            <a:avLst/>
          </a:prstGeom>
          <a:solidFill>
            <a:srgbClr val="FFC000"/>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Times New Roman" panose="02020603050405020304" pitchFamily="18" charset="0"/>
            </a:endParaRPr>
          </a:p>
          <a:p>
            <a:pPr algn="ctr"/>
            <a:r>
              <a:rPr lang="en-US" sz="2000" b="1" dirty="0">
                <a:solidFill>
                  <a:srgbClr val="002060"/>
                </a:solidFill>
                <a:latin typeface="Times New Roman" panose="02020603050405020304" pitchFamily="18" charset="0"/>
                <a:cs typeface="Times New Roman" panose="02020603050405020304" pitchFamily="18" charset="0"/>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000" b="1" dirty="0">
                <a:solidFill>
                  <a:srgbClr val="002060"/>
                </a:solidFill>
                <a:latin typeface="Times New Roman" panose="02020603050405020304" pitchFamily="18" charset="0"/>
                <a:cs typeface="Times New Roman" panose="02020603050405020304" pitchFamily="18" charset="0"/>
              </a:rPr>
              <a:t>Team – Adaptive Software Engineering</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8" name="Picture 2" descr="KL Deemed to be University Logo"/>
          <p:cNvPicPr>
            <a:picLocks noChangeAspect="1" noChangeArrowheads="1"/>
          </p:cNvPicPr>
          <p:nvPr/>
        </p:nvPicPr>
        <p:blipFill>
          <a:blip r:embed="rId2"/>
          <a:srcRect/>
          <a:stretch>
            <a:fillRect/>
          </a:stretch>
        </p:blipFill>
        <p:spPr bwMode="auto">
          <a:xfrm>
            <a:off x="4677407" y="3460653"/>
            <a:ext cx="3938558" cy="1083212"/>
          </a:xfrm>
          <a:prstGeom prst="rect">
            <a:avLst/>
          </a:prstGeom>
          <a:noFill/>
        </p:spPr>
      </p:pic>
    </p:spTree>
    <p:extLst>
      <p:ext uri="{BB962C8B-B14F-4D97-AF65-F5344CB8AC3E}">
        <p14:creationId xmlns:p14="http://schemas.microsoft.com/office/powerpoint/2010/main" val="975435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2</a:t>
            </a:fld>
            <a:endParaRPr lang="en-IN"/>
          </a:p>
        </p:txBody>
      </p:sp>
      <p:sp>
        <p:nvSpPr>
          <p:cNvPr id="5" name="Rounded Rectangle 17">
            <a:extLst>
              <a:ext uri="{FF2B5EF4-FFF2-40B4-BE49-F238E27FC236}">
                <a16:creationId xmlns:a16="http://schemas.microsoft.com/office/drawing/2014/main" id="{D530E72E-233E-E443-1A84-D3CD02ECB889}"/>
              </a:ext>
            </a:extLst>
          </p:cNvPr>
          <p:cNvSpPr/>
          <p:nvPr/>
        </p:nvSpPr>
        <p:spPr>
          <a:xfrm>
            <a:off x="4160579" y="431319"/>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AIM OF THE SESSION</a:t>
            </a:r>
          </a:p>
        </p:txBody>
      </p:sp>
      <p:sp>
        <p:nvSpPr>
          <p:cNvPr id="6" name="TextBox 5">
            <a:extLst>
              <a:ext uri="{FF2B5EF4-FFF2-40B4-BE49-F238E27FC236}">
                <a16:creationId xmlns:a16="http://schemas.microsoft.com/office/drawing/2014/main" id="{D7C61438-200D-827A-D4DD-5B5127AFA187}"/>
              </a:ext>
            </a:extLst>
          </p:cNvPr>
          <p:cNvSpPr txBox="1"/>
          <p:nvPr/>
        </p:nvSpPr>
        <p:spPr>
          <a:xfrm>
            <a:off x="1159312" y="951203"/>
            <a:ext cx="10731286" cy="873572"/>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gn="just">
              <a:lnSpc>
                <a:spcPct val="150000"/>
              </a:lnSpc>
            </a:pPr>
            <a:r>
              <a:rPr lang="en-US" dirty="0">
                <a:latin typeface="Poppins"/>
                <a:cs typeface="Poppins"/>
              </a:rPr>
              <a:t> To familiarize students with the concept of </a:t>
            </a:r>
            <a:r>
              <a:rPr lang="en-IN" b="1" cap="all" dirty="0">
                <a:ln/>
                <a:solidFill>
                  <a:srgbClr val="C00000"/>
                </a:solidFill>
                <a:latin typeface="Times New Roman" panose="02020603050405020304" pitchFamily="18" charset="0"/>
                <a:cs typeface="Times New Roman" panose="02020603050405020304" pitchFamily="18" charset="0"/>
              </a:rPr>
              <a:t>design</a:t>
            </a:r>
            <a:r>
              <a:rPr lang="en-IN" sz="1600" b="1" dirty="0"/>
              <a:t> </a:t>
            </a:r>
            <a:r>
              <a:rPr lang="en-IN" b="1" cap="all" dirty="0">
                <a:ln/>
                <a:solidFill>
                  <a:srgbClr val="C00000"/>
                </a:solidFill>
                <a:latin typeface="Times New Roman" panose="02020603050405020304" pitchFamily="18" charset="0"/>
                <a:cs typeface="Times New Roman" panose="02020603050405020304" pitchFamily="18" charset="0"/>
              </a:rPr>
              <a:t>Patterns</a:t>
            </a:r>
          </a:p>
          <a:p>
            <a:pPr algn="just">
              <a:lnSpc>
                <a:spcPct val="150000"/>
              </a:lnSpc>
            </a:pPr>
            <a:endParaRPr lang="en-IN" b="1" cap="all" dirty="0">
              <a:ln/>
              <a:solidFill>
                <a:srgbClr val="C00000"/>
              </a:solidFill>
              <a:latin typeface="Times New Roman" panose="02020603050405020304" pitchFamily="18" charset="0"/>
              <a:cs typeface="Times New Roman" panose="02020603050405020304" pitchFamily="18" charset="0"/>
            </a:endParaRPr>
          </a:p>
        </p:txBody>
      </p:sp>
      <p:sp>
        <p:nvSpPr>
          <p:cNvPr id="7" name="Rounded Rectangle 17">
            <a:extLst>
              <a:ext uri="{FF2B5EF4-FFF2-40B4-BE49-F238E27FC236}">
                <a16:creationId xmlns:a16="http://schemas.microsoft.com/office/drawing/2014/main" id="{7F3AABB0-F8BA-C900-B6BF-45F4B58E9490}"/>
              </a:ext>
            </a:extLst>
          </p:cNvPr>
          <p:cNvSpPr/>
          <p:nvPr/>
        </p:nvSpPr>
        <p:spPr>
          <a:xfrm>
            <a:off x="4160578" y="2279871"/>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INSTRUCTIONAL OBJECTIVES</a:t>
            </a:r>
          </a:p>
        </p:txBody>
      </p:sp>
      <p:sp>
        <p:nvSpPr>
          <p:cNvPr id="8" name="TextBox 7">
            <a:extLst>
              <a:ext uri="{FF2B5EF4-FFF2-40B4-BE49-F238E27FC236}">
                <a16:creationId xmlns:a16="http://schemas.microsoft.com/office/drawing/2014/main" id="{2B5EAD4E-C007-9DE7-A40A-12802D3C9611}"/>
              </a:ext>
            </a:extLst>
          </p:cNvPr>
          <p:cNvSpPr txBox="1"/>
          <p:nvPr/>
        </p:nvSpPr>
        <p:spPr>
          <a:xfrm>
            <a:off x="1135866" y="2902122"/>
            <a:ext cx="10731285" cy="92333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dirty="0">
                <a:latin typeface="Times New Roman" panose="02020603050405020304" pitchFamily="18" charset="0"/>
                <a:cs typeface="Times New Roman" panose="02020603050405020304" pitchFamily="18" charset="0"/>
              </a:rPr>
              <a:t>This</a:t>
            </a:r>
            <a:r>
              <a:rPr lang="en-US" b="0" i="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Session</a:t>
            </a:r>
            <a:r>
              <a:rPr lang="en-US" b="0" i="0" dirty="0">
                <a:effectLst/>
                <a:latin typeface="Times New Roman" panose="02020603050405020304" pitchFamily="18" charset="0"/>
                <a:cs typeface="Times New Roman" panose="02020603050405020304" pitchFamily="18" charset="0"/>
              </a:rPr>
              <a:t> is designed to:</a:t>
            </a:r>
          </a:p>
          <a:p>
            <a:pPr marL="342900" indent="-342900">
              <a:buFontTx/>
              <a:buAutoNum type="arabicPeriod"/>
            </a:pPr>
            <a:r>
              <a:rPr lang="en-US" b="0" i="0" dirty="0">
                <a:effectLst/>
                <a:latin typeface="Times New Roman" panose="02020603050405020304" pitchFamily="18" charset="0"/>
                <a:cs typeface="Times New Roman" panose="02020603050405020304" pitchFamily="18" charset="0"/>
              </a:rPr>
              <a:t>Describe and Demonstrate </a:t>
            </a:r>
            <a:r>
              <a:rPr lang="en-IN" b="1" cap="all" dirty="0">
                <a:ln/>
                <a:solidFill>
                  <a:srgbClr val="C00000"/>
                </a:solidFill>
                <a:latin typeface="Times New Roman" panose="02020603050405020304" pitchFamily="18" charset="0"/>
                <a:cs typeface="Times New Roman" panose="02020603050405020304" pitchFamily="18" charset="0"/>
              </a:rPr>
              <a:t>design</a:t>
            </a:r>
            <a:r>
              <a:rPr lang="en-IN" sz="1600" b="1" dirty="0"/>
              <a:t> </a:t>
            </a:r>
            <a:r>
              <a:rPr lang="en-IN" b="1" cap="all" dirty="0">
                <a:ln/>
                <a:solidFill>
                  <a:srgbClr val="C00000"/>
                </a:solidFill>
                <a:latin typeface="Times New Roman" panose="02020603050405020304" pitchFamily="18" charset="0"/>
                <a:cs typeface="Times New Roman" panose="02020603050405020304" pitchFamily="18" charset="0"/>
              </a:rPr>
              <a:t>Patterns</a:t>
            </a:r>
          </a:p>
        </p:txBody>
      </p:sp>
      <p:pic>
        <p:nvPicPr>
          <p:cNvPr id="9"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30789"/>
            <a:ext cx="914400" cy="914400"/>
          </a:xfrm>
          <a:prstGeom prst="rect">
            <a:avLst/>
          </a:prstGeom>
        </p:spPr>
      </p:pic>
      <p:pic>
        <p:nvPicPr>
          <p:cNvPr id="10"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199" y="2755385"/>
            <a:ext cx="914400" cy="914400"/>
          </a:xfrm>
          <a:prstGeom prst="rect">
            <a:avLst/>
          </a:prstGeom>
        </p:spPr>
      </p:pic>
      <p:sp>
        <p:nvSpPr>
          <p:cNvPr id="11" name="Rounded Rectangle 17">
            <a:extLst>
              <a:ext uri="{FF2B5EF4-FFF2-40B4-BE49-F238E27FC236}">
                <a16:creationId xmlns:a16="http://schemas.microsoft.com/office/drawing/2014/main" id="{6652A33D-9A9E-3EAC-0CAE-113901ECA179}"/>
              </a:ext>
            </a:extLst>
          </p:cNvPr>
          <p:cNvSpPr/>
          <p:nvPr/>
        </p:nvSpPr>
        <p:spPr>
          <a:xfrm>
            <a:off x="4160578" y="4144952"/>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LEARNING OUTCOMES</a:t>
            </a:r>
          </a:p>
        </p:txBody>
      </p:sp>
      <p:pic>
        <p:nvPicPr>
          <p:cNvPr id="12"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 y="4765771"/>
            <a:ext cx="914400" cy="914400"/>
          </a:xfrm>
          <a:prstGeom prst="rect">
            <a:avLst/>
          </a:prstGeom>
        </p:spPr>
      </p:pic>
      <p:sp>
        <p:nvSpPr>
          <p:cNvPr id="13" name="TextBox 12">
            <a:extLst>
              <a:ext uri="{FF2B5EF4-FFF2-40B4-BE49-F238E27FC236}">
                <a16:creationId xmlns:a16="http://schemas.microsoft.com/office/drawing/2014/main" id="{B0BB8E68-8B73-12DE-615E-1091F19A9A9A}"/>
              </a:ext>
            </a:extLst>
          </p:cNvPr>
          <p:cNvSpPr txBox="1"/>
          <p:nvPr/>
        </p:nvSpPr>
        <p:spPr>
          <a:xfrm>
            <a:off x="1135866" y="4756841"/>
            <a:ext cx="10731286" cy="92333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b="0" i="0" dirty="0">
                <a:effectLst/>
                <a:latin typeface="Times New Roman" panose="02020603050405020304" pitchFamily="18" charset="0"/>
                <a:cs typeface="Times New Roman" panose="02020603050405020304" pitchFamily="18" charset="0"/>
              </a:rPr>
              <a:t>At the end of this </a:t>
            </a:r>
            <a:r>
              <a:rPr lang="en-US" dirty="0">
                <a:latin typeface="Times New Roman" panose="02020603050405020304" pitchFamily="18" charset="0"/>
                <a:cs typeface="Times New Roman" panose="02020603050405020304" pitchFamily="18" charset="0"/>
              </a:rPr>
              <a:t>session</a:t>
            </a:r>
            <a:r>
              <a:rPr lang="en-US" b="0" i="0" dirty="0">
                <a:effectLst/>
                <a:latin typeface="Times New Roman" panose="02020603050405020304" pitchFamily="18" charset="0"/>
                <a:cs typeface="Times New Roman" panose="02020603050405020304" pitchFamily="18" charset="0"/>
              </a:rPr>
              <a:t>, you would be able to:</a:t>
            </a:r>
          </a:p>
          <a:p>
            <a:pPr marL="342900" indent="-342900" algn="just">
              <a:buFontTx/>
              <a:buAutoNum type="arabicPeriod"/>
            </a:pPr>
            <a:r>
              <a:rPr lang="en-US" b="0" i="0" dirty="0">
                <a:effectLst/>
                <a:latin typeface="Times New Roman" panose="02020603050405020304" pitchFamily="18" charset="0"/>
                <a:cs typeface="Times New Roman" panose="02020603050405020304" pitchFamily="18" charset="0"/>
              </a:rPr>
              <a:t>Know and understand </a:t>
            </a:r>
            <a:r>
              <a:rPr lang="en-IN" b="1" cap="all" dirty="0">
                <a:ln/>
                <a:solidFill>
                  <a:srgbClr val="C00000"/>
                </a:solidFill>
                <a:latin typeface="Times New Roman" panose="02020603050405020304" pitchFamily="18" charset="0"/>
                <a:cs typeface="Times New Roman" panose="02020603050405020304" pitchFamily="18" charset="0"/>
              </a:rPr>
              <a:t>design</a:t>
            </a:r>
            <a:r>
              <a:rPr lang="en-IN" sz="1600" b="1" dirty="0"/>
              <a:t> </a:t>
            </a:r>
            <a:r>
              <a:rPr lang="en-IN" b="1" cap="all" dirty="0">
                <a:ln/>
                <a:solidFill>
                  <a:srgbClr val="C00000"/>
                </a:solidFill>
                <a:latin typeface="Times New Roman" panose="02020603050405020304" pitchFamily="18" charset="0"/>
                <a:cs typeface="Times New Roman" panose="02020603050405020304" pitchFamily="18" charset="0"/>
              </a:rPr>
              <a:t>Patterns</a:t>
            </a:r>
          </a:p>
        </p:txBody>
      </p:sp>
    </p:spTree>
    <p:extLst>
      <p:ext uri="{BB962C8B-B14F-4D97-AF65-F5344CB8AC3E}">
        <p14:creationId xmlns:p14="http://schemas.microsoft.com/office/powerpoint/2010/main" val="234678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3</a:t>
            </a:fld>
            <a:endParaRPr lang="en-IN"/>
          </a:p>
        </p:txBody>
      </p:sp>
      <p:sp>
        <p:nvSpPr>
          <p:cNvPr id="5" name="Rounded Rectangle 17">
            <a:extLst>
              <a:ext uri="{FF2B5EF4-FFF2-40B4-BE49-F238E27FC236}">
                <a16:creationId xmlns:a16="http://schemas.microsoft.com/office/drawing/2014/main" id="{9EB8A4A0-26E8-41C7-BE65-3B55B361B40D}"/>
              </a:ext>
            </a:extLst>
          </p:cNvPr>
          <p:cNvSpPr/>
          <p:nvPr/>
        </p:nvSpPr>
        <p:spPr>
          <a:xfrm>
            <a:off x="3032853" y="46031"/>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imes New Roman" panose="02020603050405020304" pitchFamily="18" charset="0"/>
                <a:cs typeface="Times New Roman" panose="02020603050405020304" pitchFamily="18" charset="0"/>
              </a:rPr>
              <a:t>SESSION INTRODUCTION </a:t>
            </a:r>
          </a:p>
        </p:txBody>
      </p:sp>
      <p:sp>
        <p:nvSpPr>
          <p:cNvPr id="6" name="Rectangle 5"/>
          <p:cNvSpPr/>
          <p:nvPr/>
        </p:nvSpPr>
        <p:spPr>
          <a:xfrm>
            <a:off x="506151" y="1280949"/>
            <a:ext cx="11306283" cy="492443"/>
          </a:xfrm>
          <a:prstGeom prst="rect">
            <a:avLst/>
          </a:prstGeom>
        </p:spPr>
        <p:txBody>
          <a:bodyPr wrap="square" lIns="91440" tIns="45720" rIns="91440" bIns="45720" anchor="t">
            <a:spAutoFit/>
          </a:bodyPr>
          <a:lstStyle/>
          <a:p>
            <a:pPr algn="ctr">
              <a:spcBef>
                <a:spcPts val="600"/>
              </a:spcBef>
              <a:spcAft>
                <a:spcPts val="600"/>
              </a:spcAft>
            </a:pPr>
            <a:r>
              <a:rPr lang="en-IN" sz="2600" b="1" dirty="0">
                <a:solidFill>
                  <a:srgbClr val="C00000"/>
                </a:solidFill>
                <a:latin typeface="Times New Roman" panose="02020603050405020304" pitchFamily="18" charset="0"/>
                <a:cs typeface="Times New Roman" panose="02020603050405020304" pitchFamily="18" charset="0"/>
              </a:rPr>
              <a:t>AGENDA</a:t>
            </a:r>
          </a:p>
        </p:txBody>
      </p:sp>
      <p:sp>
        <p:nvSpPr>
          <p:cNvPr id="7" name="Rectangle 6"/>
          <p:cNvSpPr/>
          <p:nvPr/>
        </p:nvSpPr>
        <p:spPr>
          <a:xfrm>
            <a:off x="1334873" y="2170384"/>
            <a:ext cx="7603652" cy="2708434"/>
          </a:xfrm>
          <a:prstGeom prst="rect">
            <a:avLst/>
          </a:prstGeom>
        </p:spPr>
        <p:txBody>
          <a:bodyPr wrap="square">
            <a:spAutoFit/>
          </a:bodyPr>
          <a:lstStyle/>
          <a:p>
            <a:pPr marL="457200" indent="-457200">
              <a:spcBef>
                <a:spcPts val="600"/>
              </a:spcBef>
              <a:spcAft>
                <a:spcPts val="600"/>
              </a:spcAft>
              <a:buFont typeface="Wingdings" pitchFamily="2" charset="2"/>
              <a:buChar char="v"/>
            </a:pPr>
            <a:r>
              <a:rPr lang="en-IN" sz="2000" b="1" dirty="0">
                <a:latin typeface="Times New Roman" panose="02020603050405020304" pitchFamily="18" charset="0"/>
                <a:ea typeface="+mn-lt"/>
                <a:cs typeface="Times New Roman" panose="02020603050405020304" pitchFamily="18" charset="0"/>
              </a:rPr>
              <a:t>Introduction</a:t>
            </a:r>
          </a:p>
          <a:p>
            <a:pPr marL="457200" indent="-457200">
              <a:spcBef>
                <a:spcPts val="600"/>
              </a:spcBef>
              <a:spcAft>
                <a:spcPts val="600"/>
              </a:spcAft>
              <a:buFont typeface="Wingdings" pitchFamily="2" charset="2"/>
              <a:buChar char="v"/>
            </a:pPr>
            <a:r>
              <a:rPr lang="en-IN" sz="2000" b="1" dirty="0">
                <a:latin typeface="Times New Roman" panose="02020603050405020304" pitchFamily="18" charset="0"/>
                <a:ea typeface="+mn-lt"/>
                <a:cs typeface="Times New Roman" panose="02020603050405020304" pitchFamily="18" charset="0"/>
              </a:rPr>
              <a:t>Design pattern characterization</a:t>
            </a:r>
          </a:p>
          <a:p>
            <a:pPr marL="457200" indent="-457200">
              <a:spcBef>
                <a:spcPts val="600"/>
              </a:spcBef>
              <a:spcAft>
                <a:spcPts val="600"/>
              </a:spcAft>
              <a:buFont typeface="Wingdings" pitchFamily="2" charset="2"/>
              <a:buChar char="v"/>
            </a:pPr>
            <a:r>
              <a:rPr lang="en-US" altLang="zh-CN" sz="2000" b="1" dirty="0">
                <a:latin typeface="Times New Roman" panose="02020603050405020304" pitchFamily="18" charset="0"/>
                <a:ea typeface="宋体" charset="-122"/>
                <a:cs typeface="Times New Roman" panose="02020603050405020304" pitchFamily="18" charset="0"/>
              </a:rPr>
              <a:t>Kinds of Patterns</a:t>
            </a:r>
          </a:p>
          <a:p>
            <a:pPr marL="457200" indent="-457200">
              <a:spcBef>
                <a:spcPts val="600"/>
              </a:spcBef>
              <a:spcAft>
                <a:spcPts val="600"/>
              </a:spcAft>
              <a:buFont typeface="Wingdings" pitchFamily="2" charset="2"/>
              <a:buChar char="v"/>
            </a:pPr>
            <a:r>
              <a:rPr lang="en-IN" sz="2000" b="1" dirty="0">
                <a:latin typeface="Times New Roman" panose="02020603050405020304" pitchFamily="18" charset="0"/>
                <a:ea typeface="+mn-lt"/>
                <a:cs typeface="Times New Roman" panose="02020603050405020304" pitchFamily="18" charset="0"/>
              </a:rPr>
              <a:t>Frameworks</a:t>
            </a:r>
          </a:p>
          <a:p>
            <a:pPr marL="457200" indent="-457200">
              <a:spcBef>
                <a:spcPts val="600"/>
              </a:spcBef>
              <a:spcAft>
                <a:spcPts val="600"/>
              </a:spcAft>
              <a:buFont typeface="Wingdings" pitchFamily="2" charset="2"/>
              <a:buChar char="v"/>
            </a:pPr>
            <a:r>
              <a:rPr lang="en-IN" sz="2000" b="1" dirty="0">
                <a:latin typeface="Times New Roman" panose="02020603050405020304" pitchFamily="18" charset="0"/>
                <a:ea typeface="+mn-lt"/>
                <a:cs typeface="Times New Roman" panose="02020603050405020304" pitchFamily="18" charset="0"/>
              </a:rPr>
              <a:t>describing</a:t>
            </a:r>
            <a:r>
              <a:rPr lang="en-IN" sz="2000" dirty="0"/>
              <a:t> </a:t>
            </a:r>
            <a:r>
              <a:rPr lang="en-IN" sz="2000" b="1" dirty="0">
                <a:latin typeface="Times New Roman" panose="02020603050405020304" pitchFamily="18" charset="0"/>
                <a:ea typeface="+mn-lt"/>
                <a:cs typeface="Times New Roman" panose="02020603050405020304" pitchFamily="18" charset="0"/>
              </a:rPr>
              <a:t>a</a:t>
            </a:r>
            <a:r>
              <a:rPr lang="en-IN" sz="2000" dirty="0"/>
              <a:t> </a:t>
            </a:r>
            <a:r>
              <a:rPr lang="en-IN" sz="2000" b="1" dirty="0">
                <a:latin typeface="Times New Roman" panose="02020603050405020304" pitchFamily="18" charset="0"/>
                <a:ea typeface="+mn-lt"/>
                <a:cs typeface="Times New Roman" panose="02020603050405020304" pitchFamily="18" charset="0"/>
              </a:rPr>
              <a:t>Pattern</a:t>
            </a:r>
          </a:p>
          <a:p>
            <a:pPr marL="457200" indent="-457200">
              <a:spcBef>
                <a:spcPts val="600"/>
              </a:spcBef>
              <a:spcAft>
                <a:spcPts val="600"/>
              </a:spcAft>
              <a:buFont typeface="Wingdings" pitchFamily="2" charset="2"/>
              <a:buChar char="v"/>
            </a:pPr>
            <a:r>
              <a:rPr lang="en-IN" sz="2000" b="1" dirty="0">
                <a:latin typeface="Times New Roman" panose="02020603050405020304" pitchFamily="18" charset="0"/>
                <a:ea typeface="+mn-lt"/>
                <a:cs typeface="Times New Roman" panose="02020603050405020304" pitchFamily="18" charset="0"/>
              </a:rPr>
              <a:t>Pattern Languages and Repositories</a:t>
            </a:r>
          </a:p>
        </p:txBody>
      </p:sp>
    </p:spTree>
    <p:extLst>
      <p:ext uri="{BB962C8B-B14F-4D97-AF65-F5344CB8AC3E}">
        <p14:creationId xmlns:p14="http://schemas.microsoft.com/office/powerpoint/2010/main" val="27553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53159"/>
            <a:ext cx="9603275" cy="544221"/>
          </a:xfrm>
        </p:spPr>
        <p:txBody>
          <a:bodyPr>
            <a:normAutofit/>
          </a:bodyPr>
          <a:lstStyle/>
          <a:p>
            <a:r>
              <a:rPr lang="en-IN" sz="2400" b="1" dirty="0">
                <a:latin typeface="Times New Roman" panose="02020603050405020304" pitchFamily="18" charset="0"/>
                <a:ea typeface="+mn-lt"/>
                <a:cs typeface="Times New Roman" panose="02020603050405020304" pitchFamily="18" charset="0"/>
              </a:rPr>
              <a:t>design pattern characterization</a:t>
            </a: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t>4</a:t>
            </a:fld>
            <a:endParaRPr lang="en-IN"/>
          </a:p>
        </p:txBody>
      </p:sp>
      <p:sp>
        <p:nvSpPr>
          <p:cNvPr id="8" name="Rounded Rectangle 17">
            <a:extLst>
              <a:ext uri="{FF2B5EF4-FFF2-40B4-BE49-F238E27FC236}">
                <a16:creationId xmlns:a16="http://schemas.microsoft.com/office/drawing/2014/main" id="{39DC903D-9003-4F3D-87E9-EE7D5BEB5D03}"/>
              </a:ext>
            </a:extLst>
          </p:cNvPr>
          <p:cNvSpPr/>
          <p:nvPr/>
        </p:nvSpPr>
        <p:spPr>
          <a:xfrm>
            <a:off x="3473653" y="4577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dirty="0">
                <a:latin typeface="Times New Roman" panose="02020603050405020304" pitchFamily="18" charset="0"/>
                <a:cs typeface="Times New Roman" panose="02020603050405020304" pitchFamily="18" charset="0"/>
              </a:rPr>
              <a:t>SESSION DESCRIPTION</a:t>
            </a:r>
            <a:r>
              <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p:txBody>
      </p:sp>
      <p:sp>
        <p:nvSpPr>
          <p:cNvPr id="10" name="Rectangle 9"/>
          <p:cNvSpPr/>
          <p:nvPr/>
        </p:nvSpPr>
        <p:spPr>
          <a:xfrm>
            <a:off x="574431" y="2170384"/>
            <a:ext cx="11066584" cy="4493538"/>
          </a:xfrm>
          <a:prstGeom prst="rect">
            <a:avLst/>
          </a:prstGeom>
        </p:spPr>
        <p:txBody>
          <a:bodyPr wrap="square">
            <a:spAutoFit/>
          </a:bodyPr>
          <a:lstStyle/>
          <a:p>
            <a:pPr>
              <a:spcBef>
                <a:spcPts val="600"/>
              </a:spcBef>
              <a:spcAft>
                <a:spcPts val="600"/>
              </a:spcAft>
            </a:pPr>
            <a:r>
              <a:rPr lang="en-IN" sz="2000" dirty="0"/>
              <a:t>characterizes an effective design pattern in the following way:</a:t>
            </a:r>
          </a:p>
          <a:p>
            <a:pPr marL="342900" indent="-342900">
              <a:spcBef>
                <a:spcPts val="600"/>
              </a:spcBef>
              <a:spcAft>
                <a:spcPts val="600"/>
              </a:spcAft>
              <a:buFont typeface="Arial" pitchFamily="34" charset="0"/>
              <a:buChar char="•"/>
            </a:pPr>
            <a:r>
              <a:rPr lang="en-IN" sz="2000" b="1" dirty="0"/>
              <a:t>It solves a problem</a:t>
            </a:r>
            <a:r>
              <a:rPr lang="en-IN" sz="2000" dirty="0"/>
              <a:t>:  </a:t>
            </a:r>
            <a:r>
              <a:rPr lang="en-IN" dirty="0"/>
              <a:t>Patterns capture solutions, not just abstract principles or strategies</a:t>
            </a:r>
            <a:r>
              <a:rPr lang="en-IN" sz="2000" dirty="0"/>
              <a:t>.</a:t>
            </a:r>
          </a:p>
          <a:p>
            <a:pPr>
              <a:spcBef>
                <a:spcPts val="600"/>
              </a:spcBef>
              <a:spcAft>
                <a:spcPts val="600"/>
              </a:spcAft>
            </a:pPr>
            <a:r>
              <a:rPr lang="en-IN" sz="2000" dirty="0"/>
              <a:t>•    </a:t>
            </a:r>
            <a:r>
              <a:rPr lang="en-IN" sz="2000" b="1" dirty="0"/>
              <a:t>It is a proven concept</a:t>
            </a:r>
            <a:r>
              <a:rPr lang="en-IN" sz="2000" dirty="0"/>
              <a:t>:  </a:t>
            </a:r>
            <a:r>
              <a:rPr lang="en-IN" dirty="0"/>
              <a:t>Patterns capture solutions with a track record, not theories or speculation</a:t>
            </a:r>
            <a:r>
              <a:rPr lang="en-IN" sz="2000" dirty="0"/>
              <a:t>.</a:t>
            </a:r>
          </a:p>
          <a:p>
            <a:pPr>
              <a:spcBef>
                <a:spcPts val="600"/>
              </a:spcBef>
              <a:spcAft>
                <a:spcPts val="600"/>
              </a:spcAft>
            </a:pPr>
            <a:r>
              <a:rPr lang="en-IN" sz="2000" dirty="0"/>
              <a:t>•    </a:t>
            </a:r>
            <a:r>
              <a:rPr lang="en-IN" sz="2000" b="1" dirty="0"/>
              <a:t>The solution isn’t obvious</a:t>
            </a:r>
            <a:r>
              <a:rPr lang="en-IN" sz="2000" dirty="0"/>
              <a:t>: </a:t>
            </a:r>
            <a:r>
              <a:rPr lang="en-IN" dirty="0"/>
              <a:t>Many problem-solving techniques (such as software design paradigms or methods) try to derive solutions from first principles. The best patterns generate a solution to a problem indirectly—a necessary approach for the most difficult problems of design</a:t>
            </a:r>
            <a:r>
              <a:rPr lang="en-IN" sz="2000" dirty="0"/>
              <a:t>.</a:t>
            </a:r>
          </a:p>
          <a:p>
            <a:pPr>
              <a:spcBef>
                <a:spcPts val="600"/>
              </a:spcBef>
              <a:spcAft>
                <a:spcPts val="600"/>
              </a:spcAft>
            </a:pPr>
            <a:r>
              <a:rPr lang="en-IN" sz="2000" dirty="0"/>
              <a:t>•     </a:t>
            </a:r>
            <a:r>
              <a:rPr lang="en-IN" sz="2000" b="1" dirty="0"/>
              <a:t>It describes a relationship</a:t>
            </a:r>
            <a:r>
              <a:rPr lang="en-IN" sz="2000" dirty="0"/>
              <a:t>: </a:t>
            </a:r>
            <a:r>
              <a:rPr lang="en-IN" dirty="0"/>
              <a:t>Patterns don’t just describe modules, but describe deeper system structures and mechanisms.</a:t>
            </a:r>
          </a:p>
          <a:p>
            <a:pPr>
              <a:spcBef>
                <a:spcPts val="600"/>
              </a:spcBef>
              <a:spcAft>
                <a:spcPts val="600"/>
              </a:spcAft>
            </a:pPr>
            <a:r>
              <a:rPr lang="en-IN" sz="2000" dirty="0"/>
              <a:t>•The pattern has a significant human component (minimize human intervention).</a:t>
            </a:r>
          </a:p>
          <a:p>
            <a:pPr>
              <a:spcBef>
                <a:spcPts val="600"/>
              </a:spcBef>
              <a:spcAft>
                <a:spcPts val="600"/>
              </a:spcAft>
            </a:pPr>
            <a:r>
              <a:rPr lang="en-IN" sz="2000" dirty="0"/>
              <a:t>All software serves human comfort or quality of life; the best patterns explicitly appeal to aesthetics and utility.</a:t>
            </a:r>
          </a:p>
        </p:txBody>
      </p:sp>
    </p:spTree>
    <p:extLst>
      <p:ext uri="{BB962C8B-B14F-4D97-AF65-F5344CB8AC3E}">
        <p14:creationId xmlns:p14="http://schemas.microsoft.com/office/powerpoint/2010/main" val="270986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910" y="1410126"/>
            <a:ext cx="9603275" cy="386419"/>
          </a:xfrm>
        </p:spPr>
        <p:txBody>
          <a:bodyPr>
            <a:normAutofit fontScale="90000"/>
          </a:bodyPr>
          <a:lstStyle/>
          <a:p>
            <a:r>
              <a:rPr lang="en-US" altLang="zh-CN" sz="2400" b="1" dirty="0">
                <a:latin typeface="Times New Roman" panose="02020603050405020304" pitchFamily="18" charset="0"/>
                <a:ea typeface="宋体" charset="-122"/>
                <a:cs typeface="Times New Roman" panose="02020603050405020304" pitchFamily="18" charset="0"/>
              </a:rPr>
              <a:t>Kinds of Patterns</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0536" y="1853535"/>
            <a:ext cx="11368718" cy="4236771"/>
          </a:xfrm>
        </p:spPr>
        <p:txBody>
          <a:bodyPr>
            <a:noAutofit/>
          </a:bodyPr>
          <a:lstStyle/>
          <a:p>
            <a:pPr>
              <a:lnSpc>
                <a:spcPct val="100000"/>
              </a:lnSpc>
              <a:spcBef>
                <a:spcPts val="600"/>
              </a:spcBef>
              <a:defRPr/>
            </a:pPr>
            <a:r>
              <a:rPr lang="en-IN" b="1" dirty="0"/>
              <a:t>Architectural patterns </a:t>
            </a:r>
            <a:r>
              <a:rPr lang="en-IN" dirty="0"/>
              <a:t>describe broad-based design problems that are solved using a structural approach. </a:t>
            </a:r>
          </a:p>
          <a:p>
            <a:pPr>
              <a:lnSpc>
                <a:spcPct val="100000"/>
              </a:lnSpc>
              <a:spcBef>
                <a:spcPts val="600"/>
              </a:spcBef>
              <a:defRPr/>
            </a:pPr>
            <a:r>
              <a:rPr lang="en-IN" b="1" dirty="0"/>
              <a:t>Data patterns </a:t>
            </a:r>
            <a:r>
              <a:rPr lang="en-IN" dirty="0"/>
              <a:t>describe recurring data-oriented problems and the data modelling solutions that can be used to solve them. </a:t>
            </a:r>
          </a:p>
          <a:p>
            <a:pPr>
              <a:lnSpc>
                <a:spcPct val="100000"/>
              </a:lnSpc>
              <a:spcBef>
                <a:spcPts val="600"/>
              </a:spcBef>
              <a:defRPr/>
            </a:pPr>
            <a:r>
              <a:rPr lang="en-IN" b="1" dirty="0"/>
              <a:t>Component patterns </a:t>
            </a:r>
            <a:r>
              <a:rPr lang="en-IN" dirty="0"/>
              <a:t>(also referred to as design patterns) address problems associated with the development of subsystems and components, the manner in which they communicate with one another, and their placement within a larger architecture. </a:t>
            </a:r>
          </a:p>
          <a:p>
            <a:pPr>
              <a:lnSpc>
                <a:spcPct val="100000"/>
              </a:lnSpc>
              <a:spcBef>
                <a:spcPts val="600"/>
              </a:spcBef>
              <a:defRPr/>
            </a:pPr>
            <a:r>
              <a:rPr lang="en-IN" b="1" dirty="0"/>
              <a:t>Interface design patterns </a:t>
            </a:r>
            <a:r>
              <a:rPr lang="en-IN" dirty="0"/>
              <a:t>describe common user interface problems and their solution with a system of forces that includes the specific characteristics of end users. </a:t>
            </a:r>
          </a:p>
          <a:p>
            <a:pPr>
              <a:lnSpc>
                <a:spcPct val="100000"/>
              </a:lnSpc>
              <a:spcBef>
                <a:spcPts val="600"/>
              </a:spcBef>
              <a:defRPr/>
            </a:pPr>
            <a:r>
              <a:rPr lang="en-IN" b="1" dirty="0" err="1"/>
              <a:t>WebApp</a:t>
            </a:r>
            <a:r>
              <a:rPr lang="en-IN" b="1" dirty="0"/>
              <a:t> patterns </a:t>
            </a:r>
            <a:r>
              <a:rPr lang="en-IN" dirty="0"/>
              <a:t>address a problem set that is encountered when building </a:t>
            </a:r>
            <a:r>
              <a:rPr lang="en-IN" dirty="0" err="1"/>
              <a:t>WebApps</a:t>
            </a:r>
            <a:r>
              <a:rPr lang="en-IN" dirty="0"/>
              <a:t> and often incorporates many of the other patterns categories just mentioned. At a lower level of abstraction, idioms describe how to implement all or part of a specific algorithm or data structure for a software component within the context of a specific programming language.</a:t>
            </a:r>
          </a:p>
        </p:txBody>
      </p:sp>
      <p:sp>
        <p:nvSpPr>
          <p:cNvPr id="4" name="Slide Number Placeholder 3"/>
          <p:cNvSpPr>
            <a:spLocks noGrp="1"/>
          </p:cNvSpPr>
          <p:nvPr>
            <p:ph type="sldNum" sz="quarter" idx="12"/>
          </p:nvPr>
        </p:nvSpPr>
        <p:spPr/>
        <p:txBody>
          <a:bodyPr/>
          <a:lstStyle/>
          <a:p>
            <a:fld id="{CBABCCC1-BF11-4F37-963E-1BCD5B23FD72}" type="slidenum">
              <a:rPr lang="en-IN" smtClean="0"/>
              <a:t>5</a:t>
            </a:fld>
            <a:endParaRPr lang="en-IN"/>
          </a:p>
        </p:txBody>
      </p:sp>
      <p:sp>
        <p:nvSpPr>
          <p:cNvPr id="5" name="Rounded Rectangle 17">
            <a:extLst>
              <a:ext uri="{FF2B5EF4-FFF2-40B4-BE49-F238E27FC236}">
                <a16:creationId xmlns:a16="http://schemas.microsoft.com/office/drawing/2014/main" id="{39DC903D-9003-4F3D-87E9-EE7D5BEB5D03}"/>
              </a:ext>
            </a:extLst>
          </p:cNvPr>
          <p:cNvSpPr/>
          <p:nvPr/>
        </p:nvSpPr>
        <p:spPr>
          <a:xfrm>
            <a:off x="3473653" y="4577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dirty="0">
                <a:latin typeface="Times New Roman" panose="02020603050405020304" pitchFamily="18" charset="0"/>
                <a:cs typeface="Times New Roman" panose="02020603050405020304" pitchFamily="18" charset="0"/>
              </a:rPr>
              <a:t>SESSION DESCRIPTION</a:t>
            </a:r>
            <a:r>
              <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p:txBody>
      </p:sp>
      <p:sp>
        <p:nvSpPr>
          <p:cNvPr id="7" name="Title 1"/>
          <p:cNvSpPr txBox="1">
            <a:spLocks/>
          </p:cNvSpPr>
          <p:nvPr/>
        </p:nvSpPr>
        <p:spPr>
          <a:xfrm>
            <a:off x="6492238" y="5532119"/>
            <a:ext cx="5477016" cy="65766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endParaRPr lang="en-US" dirty="0">
              <a:latin typeface="+mn-lt"/>
              <a:ea typeface="+mn-ea"/>
              <a:cs typeface="+mn-cs"/>
            </a:endParaRPr>
          </a:p>
        </p:txBody>
      </p:sp>
    </p:spTree>
    <p:extLst>
      <p:ext uri="{BB962C8B-B14F-4D97-AF65-F5344CB8AC3E}">
        <p14:creationId xmlns:p14="http://schemas.microsoft.com/office/powerpoint/2010/main" val="231810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417320"/>
            <a:ext cx="9603275" cy="436434"/>
          </a:xfrm>
        </p:spPr>
        <p:txBody>
          <a:bodyPr>
            <a:normAutofit/>
          </a:bodyPr>
          <a:lstStyle/>
          <a:p>
            <a:r>
              <a:rPr lang="en-US" sz="24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451579" y="2175753"/>
            <a:ext cx="9603275" cy="4189878"/>
          </a:xfrm>
        </p:spPr>
        <p:txBody>
          <a:bodyPr>
            <a:normAutofit fontScale="92500" lnSpcReduction="20000"/>
          </a:bodyPr>
          <a:lstStyle/>
          <a:p>
            <a:r>
              <a:rPr lang="en-IN" dirty="0"/>
              <a:t>A design pattern can be characterized as “a three-part rule which expresses a relation between a certain context, a problem, and a solution” .</a:t>
            </a:r>
          </a:p>
          <a:p>
            <a:r>
              <a:rPr lang="en-IN" dirty="0"/>
              <a:t>For software design, context allows the reader to understand the environment in which the problem resides and what solution might be appropriate within that environment. </a:t>
            </a:r>
          </a:p>
          <a:p>
            <a:r>
              <a:rPr lang="en-IN" dirty="0"/>
              <a:t>A set of requirements, including limitations and constraints, acts as a system of forces that influences how the problem can be interpreted within its context and how the solution can be effectively applied.</a:t>
            </a:r>
          </a:p>
          <a:p>
            <a:r>
              <a:rPr lang="en-IN" dirty="0"/>
              <a:t>It</a:t>
            </a:r>
            <a:r>
              <a:rPr lang="en-IN" dirty="0">
                <a:latin typeface="Times New Roman" panose="02020603050405020304" pitchFamily="18" charset="0"/>
                <a:cs typeface="Times New Roman" panose="02020603050405020304" pitchFamily="18" charset="0"/>
              </a:rPr>
              <a:t> </a:t>
            </a:r>
            <a:r>
              <a:rPr lang="en-IN" dirty="0"/>
              <a:t>is</a:t>
            </a:r>
            <a:r>
              <a:rPr lang="en-IN" dirty="0">
                <a:latin typeface="Times New Roman" panose="02020603050405020304" pitchFamily="18" charset="0"/>
                <a:cs typeface="Times New Roman" panose="02020603050405020304" pitchFamily="18" charset="0"/>
              </a:rPr>
              <a:t> </a:t>
            </a:r>
            <a:r>
              <a:rPr lang="en-IN" dirty="0"/>
              <a:t>reasonable</a:t>
            </a:r>
            <a:r>
              <a:rPr lang="en-IN" dirty="0">
                <a:latin typeface="Times New Roman" panose="02020603050405020304" pitchFamily="18" charset="0"/>
                <a:cs typeface="Times New Roman" panose="02020603050405020304" pitchFamily="18" charset="0"/>
              </a:rPr>
              <a:t> </a:t>
            </a:r>
            <a:r>
              <a:rPr lang="en-IN" dirty="0"/>
              <a:t>to argue that most problems have multiple solutions, but that a solution is effective only if it is appropriate within the context of the existing problem. Finally, every solution has consequences that may have an impact on other aspects of the software and may themselves become part of the system of forces for other problems to be solved within the larger system.</a:t>
            </a:r>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t>6</a:t>
            </a:fld>
            <a:endParaRPr lang="en-IN"/>
          </a:p>
        </p:txBody>
      </p:sp>
      <p:sp>
        <p:nvSpPr>
          <p:cNvPr id="5" name="Rounded Rectangle 17">
            <a:extLst>
              <a:ext uri="{FF2B5EF4-FFF2-40B4-BE49-F238E27FC236}">
                <a16:creationId xmlns:a16="http://schemas.microsoft.com/office/drawing/2014/main" id="{9EB8A4A0-26E8-41C7-BE65-3B55B361B40D}"/>
              </a:ext>
            </a:extLst>
          </p:cNvPr>
          <p:cNvSpPr/>
          <p:nvPr/>
        </p:nvSpPr>
        <p:spPr>
          <a:xfrm>
            <a:off x="3032853" y="46031"/>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imes New Roman" panose="02020603050405020304" pitchFamily="18" charset="0"/>
                <a:cs typeface="Times New Roman" panose="02020603050405020304" pitchFamily="18" charset="0"/>
              </a:rPr>
              <a:t>SESSION INTRODUCTION </a:t>
            </a:r>
          </a:p>
        </p:txBody>
      </p:sp>
    </p:spTree>
    <p:extLst>
      <p:ext uri="{BB962C8B-B14F-4D97-AF65-F5344CB8AC3E}">
        <p14:creationId xmlns:p14="http://schemas.microsoft.com/office/powerpoint/2010/main" val="107027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910" y="1410126"/>
            <a:ext cx="9603275" cy="386419"/>
          </a:xfrm>
        </p:spPr>
        <p:txBody>
          <a:bodyPr>
            <a:normAutofit fontScale="90000"/>
          </a:bodyPr>
          <a:lstStyle/>
          <a:p>
            <a:r>
              <a:rPr lang="en-US" altLang="zh-CN" sz="2400" b="1" dirty="0">
                <a:latin typeface="Times New Roman" panose="02020603050405020304" pitchFamily="18" charset="0"/>
                <a:ea typeface="宋体" charset="-122"/>
                <a:cs typeface="Times New Roman" panose="02020603050405020304" pitchFamily="18" charset="0"/>
              </a:rPr>
              <a:t>Kinds of Patterns </a:t>
            </a:r>
            <a:r>
              <a:rPr lang="en-US" altLang="zh-CN" sz="2400" b="1" dirty="0" err="1">
                <a:solidFill>
                  <a:srgbClr val="FF0000"/>
                </a:solidFill>
                <a:latin typeface="Times New Roman" panose="02020603050405020304" pitchFamily="18" charset="0"/>
                <a:ea typeface="宋体" charset="-122"/>
                <a:cs typeface="Times New Roman" panose="02020603050405020304" pitchFamily="18" charset="0"/>
              </a:rPr>
              <a:t>cont</a:t>
            </a:r>
            <a:r>
              <a:rPr lang="en-US" altLang="zh-CN" sz="2400" b="1" dirty="0">
                <a:solidFill>
                  <a:srgbClr val="FF0000"/>
                </a:solidFill>
                <a:latin typeface="Times New Roman" panose="02020603050405020304" pitchFamily="18" charset="0"/>
                <a:ea typeface="宋体" charset="-122"/>
                <a:cs typeface="Times New Roman" panose="02020603050405020304" pitchFamily="18" charset="0"/>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0536" y="1853535"/>
            <a:ext cx="11368718" cy="4236771"/>
          </a:xfrm>
        </p:spPr>
        <p:txBody>
          <a:bodyPr>
            <a:noAutofit/>
          </a:bodyPr>
          <a:lstStyle/>
          <a:p>
            <a:pPr>
              <a:lnSpc>
                <a:spcPct val="100000"/>
              </a:lnSpc>
              <a:spcBef>
                <a:spcPts val="600"/>
              </a:spcBef>
              <a:defRPr/>
            </a:pPr>
            <a:r>
              <a:rPr lang="en-IN" dirty="0"/>
              <a:t>focus on </a:t>
            </a:r>
            <a:r>
              <a:rPr lang="en-IN" b="1" dirty="0"/>
              <a:t>three</a:t>
            </a:r>
            <a:r>
              <a:rPr lang="en-IN" dirty="0"/>
              <a:t> types of patterns that are particularly relevant to object-oriented design:</a:t>
            </a:r>
          </a:p>
          <a:p>
            <a:pPr marL="457200" indent="-457200">
              <a:lnSpc>
                <a:spcPct val="100000"/>
              </a:lnSpc>
              <a:spcBef>
                <a:spcPts val="600"/>
              </a:spcBef>
              <a:buFont typeface="+mj-lt"/>
              <a:buAutoNum type="arabicPeriod"/>
              <a:defRPr/>
            </a:pPr>
            <a:r>
              <a:rPr lang="en-IN" sz="2400" b="1" dirty="0"/>
              <a:t>creational</a:t>
            </a:r>
            <a:r>
              <a:rPr lang="en-IN" dirty="0"/>
              <a:t> </a:t>
            </a:r>
            <a:r>
              <a:rPr lang="en-IN" sz="2400" b="1" dirty="0"/>
              <a:t>patterns</a:t>
            </a:r>
            <a:r>
              <a:rPr lang="en-IN" dirty="0"/>
              <a:t> focus on the “creation, composition, and representation” of objects.it provides mechanisms that make the instantiation of objects easier within a system and enforce “constraints on the type and number of objects that can be created within a system”</a:t>
            </a:r>
            <a:endParaRPr lang="en-IN" sz="2400" b="1" dirty="0"/>
          </a:p>
          <a:p>
            <a:pPr marL="457200" indent="-457200">
              <a:lnSpc>
                <a:spcPct val="100000"/>
              </a:lnSpc>
              <a:spcBef>
                <a:spcPts val="600"/>
              </a:spcBef>
              <a:buFont typeface="+mj-lt"/>
              <a:buAutoNum type="arabicPeriod"/>
              <a:defRPr/>
            </a:pPr>
            <a:r>
              <a:rPr lang="en-IN" sz="2400" b="1" dirty="0"/>
              <a:t>Structural</a:t>
            </a:r>
            <a:r>
              <a:rPr lang="en-IN" dirty="0"/>
              <a:t> </a:t>
            </a:r>
            <a:r>
              <a:rPr lang="en-IN" sz="2400" b="1" dirty="0"/>
              <a:t>patterns</a:t>
            </a:r>
            <a:r>
              <a:rPr lang="en-IN" dirty="0"/>
              <a:t> focus on problems and solutions associated with how classes and objects are organized and integrated to build a larger structure. In essence, they help to establish relationships between entities within a system. </a:t>
            </a:r>
          </a:p>
          <a:p>
            <a:pPr marL="457200" indent="-457200">
              <a:lnSpc>
                <a:spcPct val="100000"/>
              </a:lnSpc>
              <a:spcBef>
                <a:spcPts val="600"/>
              </a:spcBef>
              <a:buFont typeface="+mj-lt"/>
              <a:buAutoNum type="arabicPeriod"/>
              <a:defRPr/>
            </a:pPr>
            <a:r>
              <a:rPr lang="en-IN" sz="2400" b="1" dirty="0" err="1"/>
              <a:t>Behavioral</a:t>
            </a:r>
            <a:r>
              <a:rPr lang="en-IN" dirty="0"/>
              <a:t> </a:t>
            </a:r>
            <a:r>
              <a:rPr lang="en-IN" sz="2400" b="1" dirty="0"/>
              <a:t>patterns</a:t>
            </a:r>
            <a:r>
              <a:rPr lang="en-IN" dirty="0"/>
              <a:t> address problems associated with the assignment of responsibility between objects and the manner in which communication is effected between objects.</a:t>
            </a:r>
          </a:p>
        </p:txBody>
      </p:sp>
      <p:sp>
        <p:nvSpPr>
          <p:cNvPr id="4" name="Slide Number Placeholder 3"/>
          <p:cNvSpPr>
            <a:spLocks noGrp="1"/>
          </p:cNvSpPr>
          <p:nvPr>
            <p:ph type="sldNum" sz="quarter" idx="12"/>
          </p:nvPr>
        </p:nvSpPr>
        <p:spPr/>
        <p:txBody>
          <a:bodyPr/>
          <a:lstStyle/>
          <a:p>
            <a:fld id="{CBABCCC1-BF11-4F37-963E-1BCD5B23FD72}" type="slidenum">
              <a:rPr lang="en-IN" smtClean="0"/>
              <a:t>7</a:t>
            </a:fld>
            <a:endParaRPr lang="en-IN"/>
          </a:p>
        </p:txBody>
      </p:sp>
      <p:sp>
        <p:nvSpPr>
          <p:cNvPr id="5" name="Rounded Rectangle 17">
            <a:extLst>
              <a:ext uri="{FF2B5EF4-FFF2-40B4-BE49-F238E27FC236}">
                <a16:creationId xmlns:a16="http://schemas.microsoft.com/office/drawing/2014/main" id="{39DC903D-9003-4F3D-87E9-EE7D5BEB5D03}"/>
              </a:ext>
            </a:extLst>
          </p:cNvPr>
          <p:cNvSpPr/>
          <p:nvPr/>
        </p:nvSpPr>
        <p:spPr>
          <a:xfrm>
            <a:off x="3473653" y="4577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dirty="0">
                <a:latin typeface="Times New Roman" panose="02020603050405020304" pitchFamily="18" charset="0"/>
                <a:cs typeface="Times New Roman" panose="02020603050405020304" pitchFamily="18" charset="0"/>
              </a:rPr>
              <a:t>SESSION DESCRIPTION</a:t>
            </a:r>
            <a:r>
              <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p:txBody>
      </p:sp>
      <p:sp>
        <p:nvSpPr>
          <p:cNvPr id="7" name="Title 1"/>
          <p:cNvSpPr txBox="1">
            <a:spLocks/>
          </p:cNvSpPr>
          <p:nvPr/>
        </p:nvSpPr>
        <p:spPr>
          <a:xfrm>
            <a:off x="6492238" y="5532119"/>
            <a:ext cx="5477016" cy="65766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endParaRPr lang="en-US" dirty="0">
              <a:latin typeface="+mn-lt"/>
              <a:ea typeface="+mn-ea"/>
              <a:cs typeface="+mn-cs"/>
            </a:endParaRPr>
          </a:p>
        </p:txBody>
      </p:sp>
    </p:spTree>
    <p:extLst>
      <p:ext uri="{BB962C8B-B14F-4D97-AF65-F5344CB8AC3E}">
        <p14:creationId xmlns:p14="http://schemas.microsoft.com/office/powerpoint/2010/main" val="38213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Frameworks</a:t>
            </a:r>
          </a:p>
        </p:txBody>
      </p:sp>
      <p:sp>
        <p:nvSpPr>
          <p:cNvPr id="3" name="Content Placeholder 2"/>
          <p:cNvSpPr>
            <a:spLocks noGrp="1"/>
          </p:cNvSpPr>
          <p:nvPr>
            <p:ph idx="1"/>
          </p:nvPr>
        </p:nvSpPr>
        <p:spPr/>
        <p:txBody>
          <a:bodyPr/>
          <a:lstStyle/>
          <a:p>
            <a:r>
              <a:rPr lang="en-IN" dirty="0"/>
              <a:t>Patterns themselves may not be sufficient to develop a complete design. In some cases it may be necessary to provide an implementation-specific skeletal infrastructure, called a framework, for design work</a:t>
            </a:r>
          </a:p>
          <a:p>
            <a:r>
              <a:rPr lang="en-IN" dirty="0"/>
              <a:t>A framework is not an architectural pattern, but rather a skeleton with a collection of “plug points” (also called hooks and slots) that enable it to be adapted to a specific problem domain.</a:t>
            </a:r>
          </a:p>
          <a:p>
            <a:r>
              <a:rPr lang="en-US" dirty="0"/>
              <a:t>In an o</a:t>
            </a:r>
            <a:r>
              <a:rPr lang="en-IN" dirty="0" err="1"/>
              <a:t>bject</a:t>
            </a:r>
            <a:r>
              <a:rPr lang="en-IN" dirty="0"/>
              <a:t>-oriented context, a frame-work is a collection of cooperating classes.</a:t>
            </a:r>
          </a:p>
        </p:txBody>
      </p:sp>
      <p:sp>
        <p:nvSpPr>
          <p:cNvPr id="4" name="Slide Number Placeholder 3"/>
          <p:cNvSpPr>
            <a:spLocks noGrp="1"/>
          </p:cNvSpPr>
          <p:nvPr>
            <p:ph type="sldNum" sz="quarter" idx="12"/>
          </p:nvPr>
        </p:nvSpPr>
        <p:spPr/>
        <p:txBody>
          <a:bodyPr/>
          <a:lstStyle/>
          <a:p>
            <a:fld id="{CBABCCC1-BF11-4F37-963E-1BCD5B23FD72}" type="slidenum">
              <a:rPr lang="en-IN" smtClean="0"/>
              <a:t>8</a:t>
            </a:fld>
            <a:endParaRPr lang="en-IN"/>
          </a:p>
        </p:txBody>
      </p:sp>
    </p:spTree>
    <p:extLst>
      <p:ext uri="{BB962C8B-B14F-4D97-AF65-F5344CB8AC3E}">
        <p14:creationId xmlns:p14="http://schemas.microsoft.com/office/powerpoint/2010/main" val="174262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Frameworks  </a:t>
            </a:r>
            <a:r>
              <a:rPr lang="en-IN" dirty="0" err="1">
                <a:solidFill>
                  <a:srgbClr val="FF0000"/>
                </a:solidFill>
              </a:rPr>
              <a:t>cont</a:t>
            </a:r>
            <a:r>
              <a:rPr lang="en-IN" dirty="0">
                <a:solidFill>
                  <a:srgbClr val="FF0000"/>
                </a:solidFill>
              </a:rPr>
              <a:t>…</a:t>
            </a:r>
          </a:p>
        </p:txBody>
      </p:sp>
      <p:sp>
        <p:nvSpPr>
          <p:cNvPr id="3" name="Content Placeholder 2"/>
          <p:cNvSpPr>
            <a:spLocks noGrp="1"/>
          </p:cNvSpPr>
          <p:nvPr>
            <p:ph idx="1"/>
          </p:nvPr>
        </p:nvSpPr>
        <p:spPr/>
        <p:txBody>
          <a:bodyPr>
            <a:normAutofit fontScale="85000" lnSpcReduction="20000"/>
          </a:bodyPr>
          <a:lstStyle/>
          <a:p>
            <a:pPr marL="0" indent="0">
              <a:buNone/>
            </a:pPr>
            <a:r>
              <a:rPr lang="en-IN" dirty="0"/>
              <a:t>The differences between design patterns and frameworks in the following manner:</a:t>
            </a:r>
          </a:p>
          <a:p>
            <a:r>
              <a:rPr lang="en-IN" dirty="0"/>
              <a:t>1. </a:t>
            </a:r>
            <a:r>
              <a:rPr lang="en-IN" sz="2400" b="1" dirty="0"/>
              <a:t>Design</a:t>
            </a:r>
            <a:r>
              <a:rPr lang="en-IN" b="1" dirty="0"/>
              <a:t> </a:t>
            </a:r>
            <a:r>
              <a:rPr lang="en-IN" sz="2400" b="1" dirty="0"/>
              <a:t>patterns are more abstract than frameworks</a:t>
            </a:r>
            <a:r>
              <a:rPr lang="en-IN" dirty="0"/>
              <a:t>. Frameworks can be embodied in code, but only examples of patterns can be embodied in code. A strength of frameworks is that they can be written down in programming languages and not only studied but executed and reused directly. . . </a:t>
            </a:r>
          </a:p>
          <a:p>
            <a:r>
              <a:rPr lang="en-IN" dirty="0"/>
              <a:t>2. </a:t>
            </a:r>
            <a:r>
              <a:rPr lang="en-IN" sz="2400" b="1" dirty="0"/>
              <a:t>Design patterns are smaller architectural elements than frameworks</a:t>
            </a:r>
            <a:r>
              <a:rPr lang="en-IN" dirty="0"/>
              <a:t>. A typical framework contains several design patterns but the reverse is never true.</a:t>
            </a:r>
          </a:p>
          <a:p>
            <a:r>
              <a:rPr lang="en-IN" dirty="0"/>
              <a:t>3. </a:t>
            </a:r>
            <a:r>
              <a:rPr lang="en-IN" sz="2400" b="1" dirty="0"/>
              <a:t>Design patterns are </a:t>
            </a:r>
            <a:r>
              <a:rPr lang="en-IN" b="1" dirty="0"/>
              <a:t>l</a:t>
            </a:r>
            <a:r>
              <a:rPr lang="en-IN" sz="2400" b="1" dirty="0"/>
              <a:t>ess specialized</a:t>
            </a:r>
            <a:r>
              <a:rPr lang="en-IN" b="1" dirty="0"/>
              <a:t> </a:t>
            </a:r>
            <a:r>
              <a:rPr lang="en-IN" sz="2400" b="1" dirty="0"/>
              <a:t>than</a:t>
            </a:r>
            <a:r>
              <a:rPr lang="en-IN" b="1" dirty="0"/>
              <a:t> </a:t>
            </a:r>
            <a:r>
              <a:rPr lang="en-IN" sz="2400" b="1" dirty="0"/>
              <a:t>frameworks</a:t>
            </a:r>
            <a:r>
              <a:rPr lang="en-IN" dirty="0"/>
              <a:t>. Frameworks always have a particular application domain. In contrast, design patterns can be used in nearly any kind of application. While more specialized design patterns are certainly possible, even these wouldn’t dictate an application architecture.</a:t>
            </a:r>
          </a:p>
        </p:txBody>
      </p:sp>
      <p:sp>
        <p:nvSpPr>
          <p:cNvPr id="4" name="Slide Number Placeholder 3"/>
          <p:cNvSpPr>
            <a:spLocks noGrp="1"/>
          </p:cNvSpPr>
          <p:nvPr>
            <p:ph type="sldNum" sz="quarter" idx="12"/>
          </p:nvPr>
        </p:nvSpPr>
        <p:spPr/>
        <p:txBody>
          <a:bodyPr/>
          <a:lstStyle/>
          <a:p>
            <a:fld id="{CBABCCC1-BF11-4F37-963E-1BCD5B23FD72}" type="slidenum">
              <a:rPr lang="en-IN" smtClean="0"/>
              <a:t>9</a:t>
            </a:fld>
            <a:endParaRPr lang="en-IN"/>
          </a:p>
        </p:txBody>
      </p:sp>
    </p:spTree>
    <p:extLst>
      <p:ext uri="{BB962C8B-B14F-4D97-AF65-F5344CB8AC3E}">
        <p14:creationId xmlns:p14="http://schemas.microsoft.com/office/powerpoint/2010/main" val="42181268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CoE PPT Template</Template>
  <TotalTime>342</TotalTime>
  <Words>1171</Words>
  <Application>Microsoft Office PowerPoint</Application>
  <PresentationFormat>Widescreen</PresentationFormat>
  <Paragraphs>118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Gallery</vt:lpstr>
      <vt:lpstr>PowerPoint Presentation</vt:lpstr>
      <vt:lpstr>PowerPoint Presentation</vt:lpstr>
      <vt:lpstr>PowerPoint Presentation</vt:lpstr>
      <vt:lpstr>design pattern characterization</vt:lpstr>
      <vt:lpstr>Kinds of Patterns</vt:lpstr>
      <vt:lpstr>INTRODUCTION</vt:lpstr>
      <vt:lpstr>Kinds of Patterns cont…</vt:lpstr>
      <vt:lpstr>Frameworks</vt:lpstr>
      <vt:lpstr>Frameworks  cont…</vt:lpstr>
      <vt:lpstr>describing a Pattern</vt:lpstr>
      <vt:lpstr>Pattern Languages and Repositories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dc:creator>
  <cp:lastModifiedBy>dell</cp:lastModifiedBy>
  <cp:revision>48</cp:revision>
  <dcterms:created xsi:type="dcterms:W3CDTF">2023-05-03T11:25:12Z</dcterms:created>
  <dcterms:modified xsi:type="dcterms:W3CDTF">2023-05-04T13:27:10Z</dcterms:modified>
</cp:coreProperties>
</file>