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256" r:id="rId2"/>
    <p:sldId id="274" r:id="rId3"/>
    <p:sldId id="277" r:id="rId4"/>
    <p:sldId id="266" r:id="rId5"/>
    <p:sldId id="267" r:id="rId6"/>
    <p:sldId id="268" r:id="rId7"/>
    <p:sldId id="279" r:id="rId8"/>
    <p:sldId id="280" r:id="rId9"/>
    <p:sldId id="281" r:id="rId10"/>
    <p:sldId id="283" r:id="rId11"/>
    <p:sldId id="284" r:id="rId12"/>
    <p:sldId id="275" r:id="rId13"/>
    <p:sldId id="276"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04-05-2023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4063571" y="1392495"/>
            <a:ext cx="7711353" cy="3093114"/>
          </a:xfrm>
          <a:prstGeom prst="rect">
            <a:avLst/>
          </a:prstGeom>
          <a:noFill/>
          <a:ln>
            <a:noFill/>
          </a:ln>
        </p:spPr>
        <p:txBody>
          <a:bodyPr spcFirstLastPara="1" wrap="square" lIns="91425" tIns="45700" rIns="91425" bIns="45700" anchor="t" anchorCtr="0">
            <a:spAutoFit/>
          </a:bodyPr>
          <a:lstStyle/>
          <a:p>
            <a:pPr marR="0" lvl="0" indent="0">
              <a:spcBef>
                <a:spcPts val="0"/>
              </a:spcBef>
              <a:spcAft>
                <a:spcPts val="0"/>
              </a:spcAft>
              <a:buNone/>
            </a:pPr>
            <a:r>
              <a:rPr lang="en-US" sz="2800" b="1" cap="all" dirty="0" smtClean="0">
                <a:ln/>
                <a:solidFill>
                  <a:srgbClr val="C00000"/>
                </a:solidFill>
                <a:cs typeface="Poppins" panose="00000500000000000000" pitchFamily="2" charset="0"/>
                <a:sym typeface="BioRhyme ExtraBold"/>
              </a:rPr>
              <a:t>      </a:t>
            </a:r>
            <a:r>
              <a:rPr lang="en-US" sz="2000" b="1" cap="all" dirty="0" smtClean="0">
                <a:ln/>
                <a:solidFill>
                  <a:srgbClr val="C00000"/>
                </a:solidFill>
                <a:latin typeface="Times New Roman" panose="02020603050405020304" pitchFamily="18" charset="0"/>
                <a:cs typeface="Times New Roman" panose="02020603050405020304" pitchFamily="18" charset="0"/>
                <a:sym typeface="BioRhyme ExtraBold"/>
              </a:rPr>
              <a:t>COURSE </a:t>
            </a: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NAME </a:t>
            </a:r>
            <a:r>
              <a:rPr lang="en-US" sz="2000" b="1" cap="all" dirty="0" smtClean="0">
                <a:ln/>
                <a:solidFill>
                  <a:srgbClr val="C00000"/>
                </a:solidFill>
                <a:latin typeface="Times New Roman" panose="02020603050405020304" pitchFamily="18" charset="0"/>
                <a:cs typeface="Times New Roman" panose="02020603050405020304" pitchFamily="18" charset="0"/>
                <a:sym typeface="BioRhyme ExtraBold"/>
              </a:rPr>
              <a:t>: </a:t>
            </a: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ADAPTIVE </a:t>
            </a:r>
            <a:r>
              <a:rPr lang="en-US" sz="2000" b="1" cap="all" dirty="0" smtClean="0">
                <a:ln/>
                <a:solidFill>
                  <a:srgbClr val="C00000"/>
                </a:solidFill>
                <a:latin typeface="Times New Roman" panose="02020603050405020304" pitchFamily="18" charset="0"/>
                <a:cs typeface="Times New Roman" panose="02020603050405020304" pitchFamily="18" charset="0"/>
                <a:sym typeface="BioRhyme ExtraBold"/>
              </a:rPr>
              <a:t>Software Engineering</a:t>
            </a:r>
            <a:endParaRPr lang="en-US" sz="2000" b="1" cap="all" dirty="0">
              <a:ln/>
              <a:solidFill>
                <a:srgbClr val="C00000"/>
              </a:solidFill>
              <a:latin typeface="Times New Roman" panose="02020603050405020304" pitchFamily="18" charset="0"/>
              <a:cs typeface="Times New Roman" panose="02020603050405020304" pitchFamily="18" charset="0"/>
              <a:sym typeface="BioRhyme ExtraBold"/>
            </a:endParaRPr>
          </a:p>
          <a:p>
            <a:pPr marR="0" lvl="0" indent="0">
              <a:spcBef>
                <a:spcPts val="0"/>
              </a:spcBef>
              <a:spcAft>
                <a:spcPts val="0"/>
              </a:spcAft>
              <a:buNone/>
            </a:pP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 </a:t>
            </a:r>
            <a:r>
              <a:rPr lang="en-US" sz="2000" b="1" cap="all" dirty="0" smtClean="0">
                <a:ln/>
                <a:solidFill>
                  <a:srgbClr val="C00000"/>
                </a:solidFill>
                <a:latin typeface="Times New Roman" panose="02020603050405020304" pitchFamily="18" charset="0"/>
                <a:cs typeface="Times New Roman" panose="02020603050405020304" pitchFamily="18" charset="0"/>
                <a:sym typeface="BioRhyme ExtraBold"/>
              </a:rPr>
              <a:t>        COURSE </a:t>
            </a: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CODE </a:t>
            </a:r>
            <a:r>
              <a:rPr lang="en-US" sz="2000" b="1" cap="all" dirty="0" smtClean="0">
                <a:ln/>
                <a:solidFill>
                  <a:srgbClr val="C00000"/>
                </a:solidFill>
                <a:latin typeface="Times New Roman" panose="02020603050405020304" pitchFamily="18" charset="0"/>
                <a:cs typeface="Times New Roman" panose="02020603050405020304" pitchFamily="18" charset="0"/>
                <a:sym typeface="BioRhyme ExtraBold"/>
              </a:rPr>
              <a:t> : </a:t>
            </a:r>
            <a:r>
              <a:rPr lang="en-US" sz="2000" b="1" cap="all" dirty="0">
                <a:ln/>
                <a:solidFill>
                  <a:srgbClr val="C00000"/>
                </a:solidFill>
                <a:latin typeface="Times New Roman" panose="02020603050405020304" pitchFamily="18" charset="0"/>
                <a:cs typeface="Times New Roman" panose="02020603050405020304" pitchFamily="18" charset="0"/>
                <a:sym typeface="BioRhyme ExtraBold"/>
              </a:rPr>
              <a:t>22CS2119R</a:t>
            </a:r>
          </a:p>
          <a:p>
            <a:pPr marR="0" lvl="0" indent="0" algn="ctr">
              <a:spcBef>
                <a:spcPts val="0"/>
              </a:spcBef>
              <a:spcAft>
                <a:spcPts val="0"/>
              </a:spcAft>
              <a:buNone/>
            </a:pPr>
            <a:endParaRPr lang="en-US" sz="2000" b="1" dirty="0" smtClean="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smtClean="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4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latin typeface="Times New Roman" panose="02020603050405020304" pitchFamily="18" charset="0"/>
                <a:ea typeface="BioRhyme ExtraBold"/>
                <a:cs typeface="Times New Roman" panose="02020603050405020304" pitchFamily="18" charset="0"/>
                <a:sym typeface="BioRhyme ExtraBold"/>
              </a:rPr>
              <a:t>Topic: </a:t>
            </a:r>
            <a:endParaRPr lang="en-US" sz="2000" b="1" dirty="0" smtClean="0">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endParaRPr lang="en-US" sz="900" b="1" dirty="0">
              <a:solidFill>
                <a:schemeClr val="bg1">
                  <a:lumMod val="50000"/>
                </a:schemeClr>
              </a:solidFill>
              <a:ea typeface="BioRhyme ExtraBold"/>
              <a:cs typeface="Poppins" panose="00000500000000000000" pitchFamily="2" charset="0"/>
              <a:sym typeface="BioRhyme ExtraBold"/>
            </a:endParaRPr>
          </a:p>
          <a:p>
            <a:pPr algn="ctr"/>
            <a:r>
              <a:rPr lang="en-IN" sz="2600" b="1" cap="all" dirty="0" smtClean="0">
                <a:ln/>
                <a:solidFill>
                  <a:srgbClr val="C00000"/>
                </a:solidFill>
                <a:latin typeface="Times New Roman" panose="02020603050405020304" pitchFamily="18" charset="0"/>
                <a:cs typeface="Times New Roman" panose="02020603050405020304" pitchFamily="18" charset="0"/>
              </a:rPr>
              <a:t>Architectural</a:t>
            </a:r>
            <a:r>
              <a:rPr lang="en-IN" sz="2400" b="1" dirty="0" smtClean="0"/>
              <a:t> </a:t>
            </a:r>
            <a:r>
              <a:rPr lang="en-IN" sz="2600" b="1" cap="all" dirty="0">
                <a:ln/>
                <a:solidFill>
                  <a:srgbClr val="C00000"/>
                </a:solidFill>
                <a:latin typeface="Times New Roman" panose="02020603050405020304" pitchFamily="18" charset="0"/>
                <a:cs typeface="Times New Roman" panose="02020603050405020304" pitchFamily="18" charset="0"/>
              </a:rPr>
              <a:t>Patterns</a:t>
            </a:r>
          </a:p>
          <a:p>
            <a:pPr marR="0" lvl="0" indent="0" algn="ctr">
              <a:spcBef>
                <a:spcPts val="0"/>
              </a:spcBef>
              <a:spcAft>
                <a:spcPts val="0"/>
              </a:spcAft>
              <a:buNone/>
            </a:pPr>
            <a:endParaRPr lang="en-US" sz="2600" b="1" dirty="0">
              <a:solidFill>
                <a:srgbClr val="C00000"/>
              </a:solidFill>
              <a:effectLst/>
              <a:latin typeface="Times New Roman" panose="02020603050405020304" pitchFamily="18" charset="0"/>
              <a:cs typeface="Times New Roman" panose="02020603050405020304" pitchFamily="18" charset="0"/>
            </a:endParaRPr>
          </a:p>
        </p:txBody>
      </p:sp>
      <p:sp>
        <p:nvSpPr>
          <p:cNvPr id="5" name="Google Shape;502;p17">
            <a:extLst>
              <a:ext uri="{FF2B5EF4-FFF2-40B4-BE49-F238E27FC236}">
                <a16:creationId xmlns:a16="http://schemas.microsoft.com/office/drawing/2014/main" xmlns="" id="{7153E61F-4441-DBE3-3DFF-6E9EF6C48D23}"/>
              </a:ext>
            </a:extLst>
          </p:cNvPr>
          <p:cNvSpPr/>
          <p:nvPr/>
        </p:nvSpPr>
        <p:spPr>
          <a:xfrm>
            <a:off x="6875800" y="4285405"/>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dirty="0">
                <a:solidFill>
                  <a:schemeClr val="lt1"/>
                </a:solidFill>
                <a:latin typeface="Times New Roman" panose="02020603050405020304" pitchFamily="18" charset="0"/>
                <a:ea typeface="Calibri"/>
                <a:cs typeface="Times New Roman" panose="02020603050405020304" pitchFamily="18" charset="0"/>
                <a:sym typeface="Calibri"/>
              </a:rPr>
              <a:t>Session - </a:t>
            </a:r>
            <a:r>
              <a:rPr lang="en-US" sz="2200" b="1" dirty="0" smtClean="0">
                <a:solidFill>
                  <a:schemeClr val="lt1"/>
                </a:solidFill>
                <a:latin typeface="Times New Roman" panose="02020603050405020304" pitchFamily="18" charset="0"/>
                <a:ea typeface="Calibri"/>
                <a:cs typeface="Times New Roman" panose="02020603050405020304" pitchFamily="18" charset="0"/>
                <a:sym typeface="Calibri"/>
              </a:rPr>
              <a:t>18</a:t>
            </a:r>
            <a:endParaRPr sz="2200" b="1"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Rectangle: Rounded Corners 18">
            <a:extLst>
              <a:ext uri="{FF2B5EF4-FFF2-40B4-BE49-F238E27FC236}">
                <a16:creationId xmlns:a16="http://schemas.microsoft.com/office/drawing/2014/main" xmlns="" id="{B9F0C376-F4D3-1950-3474-EFF28411BDC6}"/>
              </a:ext>
            </a:extLst>
          </p:cNvPr>
          <p:cNvSpPr/>
          <p:nvPr/>
        </p:nvSpPr>
        <p:spPr>
          <a:xfrm>
            <a:off x="6181858" y="482860"/>
            <a:ext cx="4237149"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75;p16"/>
          <p:cNvSpPr txBox="1"/>
          <p:nvPr/>
        </p:nvSpPr>
        <p:spPr>
          <a:xfrm>
            <a:off x="5237870" y="545503"/>
            <a:ext cx="6125124" cy="461624"/>
          </a:xfrm>
          <a:prstGeom prst="rect">
            <a:avLst/>
          </a:prstGeom>
          <a:noFill/>
          <a:ln>
            <a:noFill/>
          </a:ln>
          <a:effectLst/>
        </p:spPr>
        <p:txBody>
          <a:bodyPr spcFirstLastPara="1" wrap="square" lIns="91425" tIns="45700" rIns="91425" bIns="45700" anchor="t" anchorCtr="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Department of CSE-Honors</a:t>
            </a:r>
          </a:p>
        </p:txBody>
      </p:sp>
      <p:pic>
        <p:nvPicPr>
          <p:cNvPr id="8"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13649" y="-5796"/>
            <a:ext cx="4442441" cy="6812280"/>
          </a:xfrm>
          <a:prstGeom prst="rect">
            <a:avLst/>
          </a:prstGeom>
          <a:noFill/>
          <a:ln>
            <a:noFill/>
          </a:ln>
        </p:spPr>
      </p:pic>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smtClean="0">
                <a:latin typeface="Times New Roman" panose="02020603050405020304" pitchFamily="18" charset="0"/>
                <a:ea typeface="宋体" charset="-122"/>
                <a:cs typeface="Times New Roman" panose="02020603050405020304" pitchFamily="18" charset="0"/>
              </a:rPr>
              <a:t>5. </a:t>
            </a:r>
            <a:r>
              <a:rPr lang="en-IN" sz="2400" b="1" dirty="0" smtClean="0"/>
              <a:t>Micro services </a:t>
            </a:r>
            <a:r>
              <a:rPr lang="en-IN" sz="2400" b="1" dirty="0"/>
              <a:t>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smtClean="0"/>
              <a:t>The </a:t>
            </a:r>
            <a:r>
              <a:rPr lang="en-IN" dirty="0"/>
              <a:t>collection of small services that are combined to form the actual application is the concept of </a:t>
            </a:r>
            <a:r>
              <a:rPr lang="en-IN" dirty="0" smtClean="0"/>
              <a:t>micro services </a:t>
            </a:r>
            <a:r>
              <a:rPr lang="en-IN" dirty="0"/>
              <a:t>pattern. Instead of building a bigger application, small programs are built for every service (function) of an application independently. And those small programs are bundled together to be a full-fledged application.  </a:t>
            </a:r>
          </a:p>
          <a:p>
            <a:pPr fontAlgn="base"/>
            <a:r>
              <a:rPr lang="en-IN" dirty="0"/>
              <a:t>So adding new features and modifying existing </a:t>
            </a:r>
            <a:r>
              <a:rPr lang="en-IN" dirty="0" smtClean="0"/>
              <a:t>micro services </a:t>
            </a:r>
            <a:r>
              <a:rPr lang="en-IN" dirty="0"/>
              <a:t>without affecting other </a:t>
            </a:r>
            <a:r>
              <a:rPr lang="en-IN" dirty="0" smtClean="0"/>
              <a:t>micro services </a:t>
            </a:r>
            <a:r>
              <a:rPr lang="en-IN" dirty="0"/>
              <a:t>are no longer a challenge when an application is built in a </a:t>
            </a:r>
            <a:r>
              <a:rPr lang="en-IN" dirty="0" smtClean="0"/>
              <a:t>micro services </a:t>
            </a:r>
            <a:r>
              <a:rPr lang="en-IN" dirty="0"/>
              <a:t>pattern.  </a:t>
            </a:r>
          </a:p>
          <a:p>
            <a:pPr fontAlgn="base"/>
            <a:r>
              <a:rPr lang="en-IN" dirty="0"/>
              <a:t>Modules in the application of </a:t>
            </a:r>
            <a:r>
              <a:rPr lang="en-IN" dirty="0" smtClean="0"/>
              <a:t>micro services </a:t>
            </a:r>
            <a:r>
              <a:rPr lang="en-IN" dirty="0"/>
              <a:t>patterns are loosely coupled. So they are easily understandable, modifiable and scalable.  </a:t>
            </a:r>
          </a:p>
          <a:p>
            <a:pPr marL="0" indent="0">
              <a:buNone/>
            </a:pPr>
            <a:r>
              <a:rPr lang="en-IN" dirty="0"/>
              <a:t/>
            </a:r>
            <a:br>
              <a:rPr lang="en-IN" dirty="0"/>
            </a:br>
            <a:endParaRPr lang="en-IN" sz="2200" dirty="0">
              <a:latin typeface="+mj-lt"/>
              <a:ea typeface="+mj-ea"/>
              <a:cs typeface="+mj-cs"/>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
        <p:nvSpPr>
          <p:cNvPr id="5"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890954" y="5506913"/>
            <a:ext cx="10761784" cy="858717"/>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fontAlgn="base"/>
            <a:r>
              <a:rPr lang="en-US" sz="2400" b="1" dirty="0" smtClean="0">
                <a:solidFill>
                  <a:srgbClr val="FF0000"/>
                </a:solidFill>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a:t>
            </a:r>
            <a:r>
              <a:rPr lang="en-IN" sz="2400" cap="none" dirty="0" smtClean="0">
                <a:latin typeface="+mn-lt"/>
                <a:ea typeface="+mn-ea"/>
                <a:cs typeface="+mn-cs"/>
              </a:rPr>
              <a:t>this pattern is most suitable for websites and web apps having small components.  </a:t>
            </a:r>
          </a:p>
          <a:p>
            <a:r>
              <a:rPr lang="en-IN" sz="2400" dirty="0" smtClean="0"/>
              <a:t/>
            </a:r>
            <a:br>
              <a:rPr lang="en-IN" sz="2400" dirty="0" smtClean="0"/>
            </a:br>
            <a:endParaRPr lang="en-IN" sz="2400" dirty="0" smtClean="0"/>
          </a:p>
          <a:p>
            <a:pPr algn="ctr"/>
            <a:endParaRPr lang="en-IN" sz="2400" cap="none" dirty="0" smtClean="0"/>
          </a:p>
          <a:p>
            <a:pPr algn="ctr"/>
            <a:endParaRPr lang="en-IN" sz="2400" cap="none" dirty="0" smtClean="0"/>
          </a:p>
          <a:p>
            <a:pPr algn="ctr"/>
            <a:endParaRPr lang="en-US" sz="2400" cap="none" dirty="0"/>
          </a:p>
        </p:txBody>
      </p:sp>
    </p:spTree>
    <p:extLst>
      <p:ext uri="{BB962C8B-B14F-4D97-AF65-F5344CB8AC3E}">
        <p14:creationId xmlns:p14="http://schemas.microsoft.com/office/powerpoint/2010/main" val="38144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IN" dirty="0"/>
              <a:t>Architecture patterns determine the destiny of the software about to be built. And there is no one-stop solution to build any kind of software. So choose what suits you the most!  </a:t>
            </a:r>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306003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
        <p:nvSpPr>
          <p:cNvPr id="5" name="Rounded Rectangle 17">
            <a:extLst>
              <a:ext uri="{FF2B5EF4-FFF2-40B4-BE49-F238E27FC236}">
                <a16:creationId xmlns="" xmlns:a16="http://schemas.microsoft.com/office/drawing/2014/main" id="{ED7FD29D-BBDE-078E-D487-E57247CDB50D}"/>
              </a:ext>
            </a:extLst>
          </p:cNvPr>
          <p:cNvSpPr/>
          <p:nvPr/>
        </p:nvSpPr>
        <p:spPr>
          <a:xfrm>
            <a:off x="3455030" y="102206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SELF-ASSESSMENT QUESTIONS</a:t>
            </a:r>
          </a:p>
        </p:txBody>
      </p:sp>
      <p:sp>
        <p:nvSpPr>
          <p:cNvPr id="7" name="Rounded Rectangle 17">
            <a:extLst>
              <a:ext uri="{FF2B5EF4-FFF2-40B4-BE49-F238E27FC236}">
                <a16:creationId xmlns="" xmlns:a16="http://schemas.microsoft.com/office/drawing/2014/main" id="{5D8B791C-9B35-CF16-C192-D202E0DB9A60}"/>
              </a:ext>
            </a:extLst>
          </p:cNvPr>
          <p:cNvSpPr/>
          <p:nvPr/>
        </p:nvSpPr>
        <p:spPr>
          <a:xfrm>
            <a:off x="1477593" y="1990783"/>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8" name="Content Placeholder 2"/>
          <p:cNvSpPr>
            <a:spLocks noGrp="1"/>
          </p:cNvSpPr>
          <p:nvPr>
            <p:ph idx="1"/>
          </p:nvPr>
        </p:nvSpPr>
        <p:spPr>
          <a:xfrm>
            <a:off x="1983314" y="2206322"/>
            <a:ext cx="8744788" cy="2417193"/>
          </a:xfrm>
        </p:spPr>
        <p:txBody>
          <a:bodyPr>
            <a:noAutofit/>
          </a:bodyPr>
          <a:lstStyle/>
          <a:p>
            <a:pPr marL="0" indent="0">
              <a:lnSpc>
                <a:spcPct val="100000"/>
              </a:lnSpc>
              <a:spcBef>
                <a:spcPts val="600"/>
              </a:spcBef>
              <a:buNone/>
            </a:pPr>
            <a:r>
              <a:rPr lang="en-US" dirty="0" smtClean="0">
                <a:solidFill>
                  <a:srgbClr val="FFFF00"/>
                </a:solidFill>
                <a:latin typeface="Times New Roman" pitchFamily="18" charset="0"/>
                <a:cs typeface="Times New Roman" pitchFamily="18" charset="0"/>
              </a:rPr>
              <a:t>1. Define </a:t>
            </a:r>
            <a:r>
              <a:rPr lang="en-IN" dirty="0">
                <a:solidFill>
                  <a:srgbClr val="FFFF00"/>
                </a:solidFill>
                <a:latin typeface="Times New Roman" pitchFamily="18" charset="0"/>
                <a:cs typeface="Times New Roman" pitchFamily="18" charset="0"/>
              </a:rPr>
              <a:t>Architectural</a:t>
            </a:r>
            <a:r>
              <a:rPr lang="en-IN" sz="1800" b="1" dirty="0"/>
              <a:t> </a:t>
            </a:r>
            <a:r>
              <a:rPr lang="en-IN" dirty="0" smtClean="0">
                <a:solidFill>
                  <a:srgbClr val="FFFF00"/>
                </a:solidFill>
                <a:latin typeface="Times New Roman" pitchFamily="18" charset="0"/>
                <a:cs typeface="Times New Roman" pitchFamily="18" charset="0"/>
              </a:rPr>
              <a:t>Patterns</a:t>
            </a:r>
            <a:r>
              <a:rPr lang="en-US" dirty="0" smtClean="0">
                <a:solidFill>
                  <a:srgbClr val="FFFF00"/>
                </a:solidFill>
                <a:latin typeface="Times New Roman" pitchFamily="18" charset="0"/>
                <a:cs typeface="Times New Roman" pitchFamily="18" charset="0"/>
              </a:rPr>
              <a:t>?</a:t>
            </a:r>
          </a:p>
          <a:p>
            <a:pPr marL="0" indent="0">
              <a:lnSpc>
                <a:spcPct val="100000"/>
              </a:lnSpc>
              <a:spcBef>
                <a:spcPts val="600"/>
              </a:spcBef>
              <a:buNone/>
            </a:pPr>
            <a:r>
              <a:rPr lang="en-US" dirty="0" smtClean="0">
                <a:solidFill>
                  <a:srgbClr val="FFFF00"/>
                </a:solidFill>
                <a:latin typeface="Times New Roman" pitchFamily="18" charset="0"/>
                <a:cs typeface="Times New Roman" pitchFamily="18" charset="0"/>
              </a:rPr>
              <a:t>2. Name the different</a:t>
            </a:r>
            <a:r>
              <a:rPr lang="en-IN" dirty="0">
                <a:solidFill>
                  <a:srgbClr val="FFFF00"/>
                </a:solidFill>
                <a:latin typeface="Times New Roman" pitchFamily="18" charset="0"/>
                <a:cs typeface="Times New Roman" pitchFamily="18" charset="0"/>
              </a:rPr>
              <a:t>Architectural</a:t>
            </a:r>
            <a:r>
              <a:rPr lang="en-IN" sz="1800" b="1" dirty="0"/>
              <a:t> </a:t>
            </a:r>
            <a:r>
              <a:rPr lang="en-IN" dirty="0" smtClean="0">
                <a:solidFill>
                  <a:srgbClr val="FFFF00"/>
                </a:solidFill>
                <a:latin typeface="Times New Roman" pitchFamily="18" charset="0"/>
                <a:cs typeface="Times New Roman" pitchFamily="18" charset="0"/>
              </a:rPr>
              <a:t>Patterns?</a:t>
            </a:r>
            <a:endParaRPr lang="en-IN" dirty="0">
              <a:solidFill>
                <a:srgbClr val="FFFF00"/>
              </a:solidFill>
              <a:latin typeface="Times New Roman" pitchFamily="18" charset="0"/>
              <a:cs typeface="Times New Roman" pitchFamily="18" charset="0"/>
            </a:endParaRPr>
          </a:p>
          <a:p>
            <a:pPr marL="0" indent="0">
              <a:lnSpc>
                <a:spcPct val="100000"/>
              </a:lnSpc>
              <a:spcBef>
                <a:spcPts val="600"/>
              </a:spcBef>
              <a:buNone/>
            </a:pPr>
            <a:r>
              <a:rPr lang="en-US" dirty="0" smtClean="0">
                <a:solidFill>
                  <a:srgbClr val="FFFF00"/>
                </a:solidFill>
                <a:latin typeface="Times New Roman" pitchFamily="18" charset="0"/>
                <a:cs typeface="Times New Roman" pitchFamily="18" charset="0"/>
              </a:rPr>
              <a:t>3. Explain in detail </a:t>
            </a:r>
            <a:r>
              <a:rPr lang="en-US" dirty="0">
                <a:solidFill>
                  <a:srgbClr val="FFFF00"/>
                </a:solidFill>
                <a:latin typeface="Times New Roman" pitchFamily="18" charset="0"/>
                <a:cs typeface="Times New Roman" pitchFamily="18" charset="0"/>
              </a:rPr>
              <a:t>about different</a:t>
            </a:r>
            <a:r>
              <a:rPr lang="en-IN" dirty="0">
                <a:solidFill>
                  <a:srgbClr val="FFFF00"/>
                </a:solidFill>
                <a:latin typeface="Times New Roman" pitchFamily="18" charset="0"/>
                <a:cs typeface="Times New Roman" pitchFamily="18" charset="0"/>
              </a:rPr>
              <a:t>Architectural</a:t>
            </a:r>
            <a:r>
              <a:rPr lang="en-IN" sz="1800" b="1" dirty="0"/>
              <a:t> </a:t>
            </a:r>
            <a:r>
              <a:rPr lang="en-IN" dirty="0" smtClean="0">
                <a:solidFill>
                  <a:srgbClr val="FFFF00"/>
                </a:solidFill>
                <a:latin typeface="Times New Roman" pitchFamily="18" charset="0"/>
                <a:cs typeface="Times New Roman" pitchFamily="18" charset="0"/>
              </a:rPr>
              <a:t>Patterns?</a:t>
            </a:r>
            <a:endParaRPr lang="en-US"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3952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
        <p:nvSpPr>
          <p:cNvPr id="5" name="Rounded Rectangle 17">
            <a:extLst>
              <a:ext uri="{FF2B5EF4-FFF2-40B4-BE49-F238E27FC236}">
                <a16:creationId xmlns="" xmlns:a16="http://schemas.microsoft.com/office/drawing/2014/main" id="{045E056E-10BD-0B9E-4ACE-A3F54C31FD9F}"/>
              </a:ext>
            </a:extLst>
          </p:cNvPr>
          <p:cNvSpPr/>
          <p:nvPr/>
        </p:nvSpPr>
        <p:spPr>
          <a:xfrm>
            <a:off x="2543402" y="132562"/>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REFERENCES FOR FURTHER LEARNING OF THE SESSION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87903" y="2043381"/>
            <a:ext cx="10677775" cy="5355312"/>
          </a:xfrm>
          <a:prstGeom prst="rect">
            <a:avLst/>
          </a:prstGeom>
          <a:noFill/>
        </p:spPr>
        <p:txBody>
          <a:bodyPr wrap="square" rtlCol="0">
            <a:spAutoFit/>
          </a:bodyPr>
          <a:lstStyle/>
          <a:p>
            <a:pPr fontAlgn="base"/>
            <a:r>
              <a:rPr lang="en-US" dirty="0"/>
              <a:t> </a:t>
            </a:r>
            <a:r>
              <a:rPr lang="en-IN" b="1" dirty="0"/>
              <a:t>TEXTBOOKS:</a:t>
            </a:r>
            <a:r>
              <a:rPr lang="en-IN" dirty="0"/>
              <a:t>​</a:t>
            </a:r>
          </a:p>
          <a:p>
            <a:pPr fontAlgn="base"/>
            <a:r>
              <a:rPr lang="en-IN" dirty="0"/>
              <a:t> ​</a:t>
            </a:r>
          </a:p>
          <a:p>
            <a:pPr fontAlgn="base"/>
            <a:r>
              <a:rPr lang="en-IN" dirty="0"/>
              <a:t>1. Roger </a:t>
            </a:r>
            <a:r>
              <a:rPr lang="en-IN" dirty="0" err="1"/>
              <a:t>S.Pressman</a:t>
            </a:r>
            <a:r>
              <a:rPr lang="en-IN" dirty="0"/>
              <a:t>, “Software Engineering – A Practitioner’s Approach” 7th Edition, </a:t>
            </a:r>
            <a:r>
              <a:rPr lang="en-IN" dirty="0" err="1"/>
              <a:t>Mc</a:t>
            </a:r>
            <a:r>
              <a:rPr lang="en-IN" dirty="0"/>
              <a:t> </a:t>
            </a:r>
            <a:r>
              <a:rPr lang="en-IN" dirty="0" err="1"/>
              <a:t>Graw</a:t>
            </a:r>
            <a:r>
              <a:rPr lang="en-IN" dirty="0"/>
              <a:t> Hill,(2014).​</a:t>
            </a:r>
          </a:p>
          <a:p>
            <a:pPr fontAlgn="base"/>
            <a:r>
              <a:rPr lang="en-IN" dirty="0"/>
              <a:t>2. Ian </a:t>
            </a:r>
            <a:r>
              <a:rPr lang="en-IN" dirty="0" err="1"/>
              <a:t>Sommerville</a:t>
            </a:r>
            <a:r>
              <a:rPr lang="en-IN" dirty="0"/>
              <a:t>, “Software Engineering”, Tenth Edition, Pearson Education, (2015).</a:t>
            </a:r>
            <a:r>
              <a:rPr lang="en-US" dirty="0"/>
              <a:t>​</a:t>
            </a:r>
          </a:p>
          <a:p>
            <a:pPr fontAlgn="base"/>
            <a:r>
              <a:rPr lang="en-IN" dirty="0"/>
              <a:t>3. Agile Software Development Ecosystems, Jim </a:t>
            </a:r>
            <a:r>
              <a:rPr lang="en-IN" dirty="0" err="1"/>
              <a:t>Highsmith</a:t>
            </a:r>
            <a:r>
              <a:rPr lang="en-IN" dirty="0"/>
              <a:t>, Addison Wesley; ISBN: 0201760436; 1st edition​</a:t>
            </a:r>
          </a:p>
          <a:p>
            <a:pPr fontAlgn="base"/>
            <a:r>
              <a:rPr lang="en-IN" dirty="0"/>
              <a:t>​</a:t>
            </a:r>
          </a:p>
          <a:p>
            <a:pPr fontAlgn="base"/>
            <a:r>
              <a:rPr lang="en-IN" b="1" dirty="0"/>
              <a:t> Reference Book</a:t>
            </a:r>
            <a:r>
              <a:rPr lang="en-US" dirty="0"/>
              <a:t>​</a:t>
            </a:r>
          </a:p>
          <a:p>
            <a:pPr fontAlgn="base"/>
            <a:r>
              <a:rPr lang="en-IN" b="1" dirty="0"/>
              <a:t> </a:t>
            </a:r>
            <a:r>
              <a:rPr lang="en-IN" dirty="0"/>
              <a:t>Agile Modelling: Effective Practices for Extreme Programming and the Unified Process Scott Amber John Wiley &amp; Sons; ISBN: 0471202827; 1st edition.</a:t>
            </a:r>
            <a:r>
              <a:rPr lang="en-US" dirty="0"/>
              <a:t>​</a:t>
            </a:r>
          </a:p>
          <a:p>
            <a:pPr fontAlgn="base"/>
            <a:r>
              <a:rPr lang="en-IN" dirty="0"/>
              <a:t>​</a:t>
            </a:r>
          </a:p>
          <a:p>
            <a:pPr fontAlgn="base"/>
            <a:r>
              <a:rPr lang="en-IN" b="1" dirty="0"/>
              <a:t>WEB REFERNCES/MOOCS:</a:t>
            </a:r>
            <a:r>
              <a:rPr lang="en-IN" dirty="0"/>
              <a:t>​</a:t>
            </a:r>
          </a:p>
          <a:p>
            <a:pPr fontAlgn="base"/>
            <a:r>
              <a:rPr lang="en-IN" dirty="0"/>
              <a:t>https://www.digite.com/kanban/what-is-kanban/​</a:t>
            </a:r>
          </a:p>
          <a:p>
            <a:pPr fontAlgn="base"/>
            <a:r>
              <a:rPr lang="en-IN" dirty="0"/>
              <a:t>http://www.scaledagileframework.com​</a:t>
            </a:r>
          </a:p>
          <a:p>
            <a:pPr fontAlgn="base"/>
            <a:r>
              <a:rPr lang="en-IN" dirty="0"/>
              <a:t>https://www.guru99.com/test-driven-development.html​</a:t>
            </a:r>
          </a:p>
          <a:p>
            <a:pPr fontAlgn="base"/>
            <a:r>
              <a:rPr lang="en-IN" dirty="0"/>
              <a:t>https://junit.org/junit5/​</a:t>
            </a:r>
          </a:p>
          <a:p>
            <a:pPr fontAlgn="base"/>
            <a:r>
              <a:rPr lang="en-US" dirty="0"/>
              <a:t>​</a:t>
            </a:r>
          </a:p>
          <a:p>
            <a:pPr fontAlgn="base"/>
            <a:r>
              <a:rPr lang="en-US" dirty="0"/>
              <a:t>​</a:t>
            </a:r>
          </a:p>
          <a:p>
            <a:pPr fontAlgn="base"/>
            <a:r>
              <a:rPr lang="en-US" dirty="0"/>
              <a:t>​</a:t>
            </a:r>
          </a:p>
          <a:p>
            <a:pPr fontAlgn="base"/>
            <a:r>
              <a:rPr lang="en-US" dirty="0"/>
              <a:t>​</a:t>
            </a:r>
          </a:p>
        </p:txBody>
      </p:sp>
      <p:sp>
        <p:nvSpPr>
          <p:cNvPr id="7" name="TextBox 6"/>
          <p:cNvSpPr txBox="1"/>
          <p:nvPr/>
        </p:nvSpPr>
        <p:spPr>
          <a:xfrm>
            <a:off x="1387903" y="1170147"/>
            <a:ext cx="9622939" cy="646331"/>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Reference Books: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82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sp>
        <p:nvSpPr>
          <p:cNvPr id="7" name="Rounded Rectangle 6">
            <a:extLst>
              <a:ext uri="{FF2B5EF4-FFF2-40B4-BE49-F238E27FC236}">
                <a16:creationId xmlns="" xmlns:a16="http://schemas.microsoft.com/office/drawing/2014/main" id="{E792BE84-3448-2348-B352-CD5BC083E5FD}"/>
              </a:ext>
            </a:extLst>
          </p:cNvPr>
          <p:cNvSpPr/>
          <p:nvPr/>
        </p:nvSpPr>
        <p:spPr>
          <a:xfrm>
            <a:off x="2135943" y="2560321"/>
            <a:ext cx="7920111" cy="2883877"/>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Times New Roman" panose="02020603050405020304" pitchFamily="18" charset="0"/>
            </a:endParaRPr>
          </a:p>
          <a:p>
            <a:pPr algn="ctr"/>
            <a:r>
              <a:rPr lang="en-US" sz="2000" b="1" dirty="0" smtClean="0">
                <a:solidFill>
                  <a:srgbClr val="002060"/>
                </a:solidFill>
                <a:latin typeface="Times New Roman" panose="02020603050405020304" pitchFamily="18" charset="0"/>
                <a:cs typeface="Times New Roman" panose="02020603050405020304" pitchFamily="18" charset="0"/>
              </a:rPr>
              <a:t>THANK </a:t>
            </a:r>
            <a:r>
              <a:rPr lang="en-US" sz="2000" b="1" dirty="0">
                <a:solidFill>
                  <a:srgbClr val="002060"/>
                </a:solidFill>
                <a:latin typeface="Times New Roman" panose="02020603050405020304" pitchFamily="18" charset="0"/>
                <a:cs typeface="Times New Roman" panose="02020603050405020304" pitchFamily="18" charset="0"/>
              </a:rPr>
              <a:t>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000" b="1" dirty="0">
                <a:solidFill>
                  <a:srgbClr val="002060"/>
                </a:solidFill>
                <a:latin typeface="Times New Roman" panose="02020603050405020304" pitchFamily="18" charset="0"/>
                <a:cs typeface="Times New Roman" panose="02020603050405020304" pitchFamily="18" charset="0"/>
              </a:rPr>
              <a:t>Team – Adaptive Software Engineering</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4677407" y="3460653"/>
            <a:ext cx="3938558" cy="1083212"/>
          </a:xfrm>
          <a:prstGeom prst="rect">
            <a:avLst/>
          </a:prstGeom>
          <a:noFill/>
        </p:spPr>
      </p:pic>
    </p:spTree>
    <p:extLst>
      <p:ext uri="{BB962C8B-B14F-4D97-AF65-F5344CB8AC3E}">
        <p14:creationId xmlns:p14="http://schemas.microsoft.com/office/powerpoint/2010/main" val="97543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5" name="Rounded Rectangle 17">
            <a:extLst>
              <a:ext uri="{FF2B5EF4-FFF2-40B4-BE49-F238E27FC236}">
                <a16:creationId xmlns="" xmlns:a16="http://schemas.microsoft.com/office/drawing/2014/main" id="{D530E72E-233E-E443-1A84-D3CD02ECB889}"/>
              </a:ext>
            </a:extLst>
          </p:cNvPr>
          <p:cNvSpPr/>
          <p:nvPr/>
        </p:nvSpPr>
        <p:spPr>
          <a:xfrm>
            <a:off x="4160579" y="431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AIM OF THE SESSION</a:t>
            </a:r>
          </a:p>
        </p:txBody>
      </p:sp>
      <p:sp>
        <p:nvSpPr>
          <p:cNvPr id="6" name="TextBox 5">
            <a:extLst>
              <a:ext uri="{FF2B5EF4-FFF2-40B4-BE49-F238E27FC236}">
                <a16:creationId xmlns="" xmlns:a16="http://schemas.microsoft.com/office/drawing/2014/main" id="{D7C61438-200D-827A-D4DD-5B5127AFA187}"/>
              </a:ext>
            </a:extLst>
          </p:cNvPr>
          <p:cNvSpPr txBox="1"/>
          <p:nvPr/>
        </p:nvSpPr>
        <p:spPr>
          <a:xfrm>
            <a:off x="1159312" y="951203"/>
            <a:ext cx="10731286" cy="45775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just">
              <a:lnSpc>
                <a:spcPct val="150000"/>
              </a:lnSpc>
            </a:pPr>
            <a:r>
              <a:rPr lang="en-US" dirty="0" smtClean="0">
                <a:latin typeface="Poppins"/>
                <a:cs typeface="Poppins"/>
              </a:rPr>
              <a:t> </a:t>
            </a:r>
            <a:r>
              <a:rPr lang="en-US" dirty="0">
                <a:latin typeface="Poppins"/>
                <a:cs typeface="Poppins"/>
              </a:rPr>
              <a:t>To familiarize students with the concept </a:t>
            </a:r>
            <a:r>
              <a:rPr lang="en-US" dirty="0" smtClean="0">
                <a:latin typeface="Poppins"/>
                <a:cs typeface="Poppins"/>
              </a:rPr>
              <a:t>of </a:t>
            </a:r>
            <a:r>
              <a:rPr lang="en-IN" b="1" cap="all" dirty="0">
                <a:ln/>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smtClean="0">
                <a:ln/>
                <a:solidFill>
                  <a:srgbClr val="C00000"/>
                </a:solidFill>
                <a:latin typeface="Times New Roman" panose="02020603050405020304" pitchFamily="18" charset="0"/>
                <a:cs typeface="Times New Roman" panose="02020603050405020304" pitchFamily="18" charset="0"/>
              </a:rPr>
              <a:t>Patterns</a:t>
            </a:r>
            <a:endParaRPr lang="en-IN" b="1" cap="all" dirty="0">
              <a:ln/>
              <a:solidFill>
                <a:srgbClr val="C00000"/>
              </a:solidFill>
              <a:latin typeface="Times New Roman" panose="02020603050405020304" pitchFamily="18" charset="0"/>
              <a:cs typeface="Times New Roman" panose="02020603050405020304" pitchFamily="18" charset="0"/>
            </a:endParaRPr>
          </a:p>
        </p:txBody>
      </p:sp>
      <p:sp>
        <p:nvSpPr>
          <p:cNvPr id="7" name="Rounded Rectangle 17">
            <a:extLst>
              <a:ext uri="{FF2B5EF4-FFF2-40B4-BE49-F238E27FC236}">
                <a16:creationId xmlns="" xmlns:a16="http://schemas.microsoft.com/office/drawing/2014/main" id="{7F3AABB0-F8BA-C900-B6BF-45F4B58E9490}"/>
              </a:ext>
            </a:extLst>
          </p:cNvPr>
          <p:cNvSpPr/>
          <p:nvPr/>
        </p:nvSpPr>
        <p:spPr>
          <a:xfrm>
            <a:off x="4160578" y="2279871"/>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INSTRUCTIONAL OBJECTIVES</a:t>
            </a:r>
          </a:p>
        </p:txBody>
      </p:sp>
      <p:sp>
        <p:nvSpPr>
          <p:cNvPr id="8" name="TextBox 7">
            <a:extLst>
              <a:ext uri="{FF2B5EF4-FFF2-40B4-BE49-F238E27FC236}">
                <a16:creationId xmlns="" xmlns:a16="http://schemas.microsoft.com/office/drawing/2014/main" id="{2B5EAD4E-C007-9DE7-A40A-12802D3C9611}"/>
              </a:ext>
            </a:extLst>
          </p:cNvPr>
          <p:cNvSpPr txBox="1"/>
          <p:nvPr/>
        </p:nvSpPr>
        <p:spPr>
          <a:xfrm>
            <a:off x="1135866" y="2902122"/>
            <a:ext cx="10731285"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is designed to:</a:t>
            </a:r>
          </a:p>
          <a:p>
            <a:pPr marL="342900" indent="-342900">
              <a:buFontTx/>
              <a:buAutoNum type="arabicPeriod"/>
            </a:pPr>
            <a:r>
              <a:rPr lang="en-US" b="0" i="0" dirty="0" smtClean="0">
                <a:effectLst/>
                <a:latin typeface="Times New Roman" panose="02020603050405020304" pitchFamily="18" charset="0"/>
                <a:cs typeface="Times New Roman" panose="02020603050405020304" pitchFamily="18" charset="0"/>
              </a:rPr>
              <a:t>Describe and Demonstrate </a:t>
            </a:r>
            <a:r>
              <a:rPr lang="en-IN" b="1" cap="all" dirty="0">
                <a:ln/>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smtClean="0">
                <a:ln/>
                <a:solidFill>
                  <a:srgbClr val="C00000"/>
                </a:solidFill>
                <a:latin typeface="Times New Roman" panose="02020603050405020304" pitchFamily="18" charset="0"/>
                <a:cs typeface="Times New Roman" panose="02020603050405020304" pitchFamily="18" charset="0"/>
              </a:rPr>
              <a:t>Patterns</a:t>
            </a:r>
            <a:endParaRPr lang="en-IN" b="1" cap="all" dirty="0">
              <a:ln/>
              <a:solidFill>
                <a:srgbClr val="C00000"/>
              </a:solidFill>
              <a:latin typeface="Times New Roman" panose="02020603050405020304" pitchFamily="18" charset="0"/>
              <a:cs typeface="Times New Roman" panose="02020603050405020304" pitchFamily="18" charset="0"/>
            </a:endParaRPr>
          </a:p>
        </p:txBody>
      </p:sp>
      <p:pic>
        <p:nvPicPr>
          <p:cNvPr id="9" name="Graphic 10" descr="Bullseye outline">
            <a:extLst>
              <a:ext uri="{FF2B5EF4-FFF2-40B4-BE49-F238E27FC236}">
                <a16:creationId xmlns=""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930789"/>
            <a:ext cx="914400" cy="914400"/>
          </a:xfrm>
          <a:prstGeom prst="rect">
            <a:avLst/>
          </a:prstGeom>
        </p:spPr>
      </p:pic>
      <p:pic>
        <p:nvPicPr>
          <p:cNvPr id="10" name="Graphic 26" descr="Presentation with checklist outline">
            <a:extLst>
              <a:ext uri="{FF2B5EF4-FFF2-40B4-BE49-F238E27FC236}">
                <a16:creationId xmlns=""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2199" y="2755385"/>
            <a:ext cx="914400" cy="914400"/>
          </a:xfrm>
          <a:prstGeom prst="rect">
            <a:avLst/>
          </a:prstGeom>
        </p:spPr>
      </p:pic>
      <p:sp>
        <p:nvSpPr>
          <p:cNvPr id="11" name="Rounded Rectangle 17">
            <a:extLst>
              <a:ext uri="{FF2B5EF4-FFF2-40B4-BE49-F238E27FC236}">
                <a16:creationId xmlns="" xmlns:a16="http://schemas.microsoft.com/office/drawing/2014/main" id="{6652A33D-9A9E-3EAC-0CAE-113901ECA179}"/>
              </a:ext>
            </a:extLst>
          </p:cNvPr>
          <p:cNvSpPr/>
          <p:nvPr/>
        </p:nvSpPr>
        <p:spPr>
          <a:xfrm>
            <a:off x="4160578" y="414495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LEARNING OUTCOMES</a:t>
            </a:r>
          </a:p>
        </p:txBody>
      </p:sp>
      <p:pic>
        <p:nvPicPr>
          <p:cNvPr id="12" name="Graphic 30" descr="Idea outline">
            <a:extLst>
              <a:ext uri="{FF2B5EF4-FFF2-40B4-BE49-F238E27FC236}">
                <a16:creationId xmlns=""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 y="4765771"/>
            <a:ext cx="914400" cy="914400"/>
          </a:xfrm>
          <a:prstGeom prst="rect">
            <a:avLst/>
          </a:prstGeom>
        </p:spPr>
      </p:pic>
      <p:sp>
        <p:nvSpPr>
          <p:cNvPr id="13" name="TextBox 12">
            <a:extLst>
              <a:ext uri="{FF2B5EF4-FFF2-40B4-BE49-F238E27FC236}">
                <a16:creationId xmlns="" xmlns:a16="http://schemas.microsoft.com/office/drawing/2014/main" id="{B0BB8E68-8B73-12DE-615E-1091F19A9A9A}"/>
              </a:ext>
            </a:extLst>
          </p:cNvPr>
          <p:cNvSpPr txBox="1"/>
          <p:nvPr/>
        </p:nvSpPr>
        <p:spPr>
          <a:xfrm>
            <a:off x="1135866" y="4756841"/>
            <a:ext cx="10731286"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b="0" i="0" dirty="0">
                <a:effectLst/>
                <a:latin typeface="Times New Roman" panose="02020603050405020304" pitchFamily="18" charset="0"/>
                <a:cs typeface="Times New Roman" panose="02020603050405020304" pitchFamily="18" charset="0"/>
              </a:rPr>
              <a:t>At the end of this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you </a:t>
            </a:r>
            <a:r>
              <a:rPr lang="en-US" b="0" i="0" dirty="0" smtClean="0">
                <a:effectLst/>
                <a:latin typeface="Times New Roman" panose="02020603050405020304" pitchFamily="18" charset="0"/>
                <a:cs typeface="Times New Roman" panose="02020603050405020304" pitchFamily="18" charset="0"/>
              </a:rPr>
              <a:t>would </a:t>
            </a:r>
            <a:r>
              <a:rPr lang="en-US" b="0" i="0" dirty="0">
                <a:effectLst/>
                <a:latin typeface="Times New Roman" panose="02020603050405020304" pitchFamily="18" charset="0"/>
                <a:cs typeface="Times New Roman" panose="02020603050405020304" pitchFamily="18" charset="0"/>
              </a:rPr>
              <a:t>be able to:</a:t>
            </a:r>
          </a:p>
          <a:p>
            <a:pPr marL="342900" indent="-342900" algn="just">
              <a:buFontTx/>
              <a:buAutoNum type="arabicPeriod"/>
            </a:pPr>
            <a:r>
              <a:rPr lang="en-US" b="0" i="0" dirty="0" smtClean="0">
                <a:effectLst/>
                <a:latin typeface="Times New Roman" panose="02020603050405020304" pitchFamily="18" charset="0"/>
                <a:cs typeface="Times New Roman" panose="02020603050405020304" pitchFamily="18" charset="0"/>
              </a:rPr>
              <a:t>Know and understand </a:t>
            </a:r>
            <a:r>
              <a:rPr lang="en-IN" b="1" cap="all" dirty="0">
                <a:ln/>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smtClean="0">
                <a:ln/>
                <a:solidFill>
                  <a:srgbClr val="C00000"/>
                </a:solidFill>
                <a:latin typeface="Times New Roman" panose="02020603050405020304" pitchFamily="18" charset="0"/>
                <a:cs typeface="Times New Roman" panose="02020603050405020304" pitchFamily="18" charset="0"/>
              </a:rPr>
              <a:t>Patterns</a:t>
            </a:r>
            <a:r>
              <a:rPr lang="en-US" b="0" i="0" dirty="0" smtClean="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34678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
        <p:nvSpPr>
          <p:cNvPr id="5" name="Rounded Rectangle 17">
            <a:extLst>
              <a:ext uri="{FF2B5EF4-FFF2-40B4-BE49-F238E27FC236}">
                <a16:creationId xmlns="" xmlns:a16="http://schemas.microsoft.com/office/drawing/2014/main" id="{9EB8A4A0-26E8-41C7-BE65-3B55B361B40D}"/>
              </a:ext>
            </a:extLst>
          </p:cNvPr>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p>
        </p:txBody>
      </p:sp>
      <p:sp>
        <p:nvSpPr>
          <p:cNvPr id="6" name="Rectangle 5"/>
          <p:cNvSpPr/>
          <p:nvPr/>
        </p:nvSpPr>
        <p:spPr>
          <a:xfrm>
            <a:off x="506151" y="1280949"/>
            <a:ext cx="11306283" cy="492443"/>
          </a:xfrm>
          <a:prstGeom prst="rect">
            <a:avLst/>
          </a:prstGeom>
        </p:spPr>
        <p:txBody>
          <a:bodyPr wrap="square" lIns="91440" tIns="45720" rIns="91440" bIns="45720" anchor="t">
            <a:spAutoFit/>
          </a:bodyPr>
          <a:lstStyle/>
          <a:p>
            <a:pPr algn="ctr">
              <a:spcBef>
                <a:spcPts val="600"/>
              </a:spcBef>
              <a:spcAft>
                <a:spcPts val="600"/>
              </a:spcAft>
            </a:pPr>
            <a:r>
              <a:rPr lang="en-IN" sz="2600" b="1" dirty="0" smtClean="0">
                <a:solidFill>
                  <a:srgbClr val="C00000"/>
                </a:solidFill>
                <a:latin typeface="Times New Roman" panose="02020603050405020304" pitchFamily="18" charset="0"/>
                <a:cs typeface="Times New Roman" panose="02020603050405020304" pitchFamily="18" charset="0"/>
              </a:rPr>
              <a:t>AGENDA</a:t>
            </a:r>
            <a:endParaRPr lang="en-IN" sz="2600" b="1" dirty="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34873" y="2170384"/>
            <a:ext cx="7603652" cy="2477601"/>
          </a:xfrm>
          <a:prstGeom prst="rect">
            <a:avLst/>
          </a:prstGeom>
        </p:spPr>
        <p:txBody>
          <a:bodyPr wrap="square">
            <a:spAutoFit/>
          </a:bodyPr>
          <a:lstStyle/>
          <a:p>
            <a:pPr marL="457200" indent="-457200">
              <a:spcBef>
                <a:spcPts val="600"/>
              </a:spcBef>
              <a:spcAft>
                <a:spcPts val="600"/>
              </a:spcAft>
              <a:buFont typeface="Wingdings" pitchFamily="2" charset="2"/>
              <a:buChar char="v"/>
            </a:pPr>
            <a:r>
              <a:rPr lang="en-IN" sz="2000" b="1" dirty="0" smtClean="0">
                <a:latin typeface="Times New Roman" panose="02020603050405020304" pitchFamily="18" charset="0"/>
                <a:ea typeface="+mn-lt"/>
                <a:cs typeface="Times New Roman" panose="02020603050405020304" pitchFamily="18" charset="0"/>
              </a:rPr>
              <a:t>Introduction</a:t>
            </a:r>
          </a:p>
          <a:p>
            <a:pPr marL="457200" indent="-457200">
              <a:spcBef>
                <a:spcPts val="600"/>
              </a:spcBef>
              <a:spcAft>
                <a:spcPts val="600"/>
              </a:spcAft>
              <a:buFont typeface="Wingdings" pitchFamily="2" charset="2"/>
              <a:buChar char="v"/>
            </a:pPr>
            <a:r>
              <a:rPr lang="en-IN" sz="2000" b="1" dirty="0" smtClean="0">
                <a:latin typeface="Times New Roman" panose="02020603050405020304" pitchFamily="18" charset="0"/>
                <a:ea typeface="+mn-lt"/>
                <a:cs typeface="Times New Roman" panose="02020603050405020304" pitchFamily="18" charset="0"/>
              </a:rPr>
              <a:t>Different Architectural </a:t>
            </a:r>
            <a:r>
              <a:rPr lang="en-IN" sz="2000" b="1" dirty="0">
                <a:latin typeface="Times New Roman" panose="02020603050405020304" pitchFamily="18" charset="0"/>
                <a:ea typeface="+mn-lt"/>
                <a:cs typeface="Times New Roman" panose="02020603050405020304" pitchFamily="18" charset="0"/>
              </a:rPr>
              <a:t>Patterns</a:t>
            </a:r>
          </a:p>
          <a:p>
            <a:pPr marL="342900" indent="-342900" fontAlgn="base">
              <a:buFont typeface="Arial" pitchFamily="34" charset="0"/>
              <a:buChar char="•"/>
            </a:pPr>
            <a:r>
              <a:rPr lang="en-IN" sz="2000" dirty="0" smtClean="0"/>
              <a:t>Layered Pattern</a:t>
            </a:r>
          </a:p>
          <a:p>
            <a:pPr marL="342900" indent="-342900" fontAlgn="base">
              <a:buFont typeface="Arial" pitchFamily="34" charset="0"/>
              <a:buChar char="•"/>
            </a:pPr>
            <a:r>
              <a:rPr lang="en-IN" sz="2000" dirty="0" smtClean="0"/>
              <a:t>Client-Server Pattern</a:t>
            </a:r>
          </a:p>
          <a:p>
            <a:pPr marL="342900" indent="-342900" fontAlgn="base">
              <a:buFont typeface="Arial" pitchFamily="34" charset="0"/>
              <a:buChar char="•"/>
            </a:pPr>
            <a:r>
              <a:rPr lang="en-IN" sz="2000" dirty="0" smtClean="0"/>
              <a:t>Event-Driven Pattern</a:t>
            </a:r>
          </a:p>
          <a:p>
            <a:pPr marL="342900" indent="-342900" fontAlgn="base">
              <a:buFont typeface="Arial" pitchFamily="34" charset="0"/>
              <a:buChar char="•"/>
            </a:pPr>
            <a:r>
              <a:rPr lang="en-IN" sz="2000" dirty="0" smtClean="0"/>
              <a:t>Microkernel Pattern</a:t>
            </a:r>
          </a:p>
          <a:p>
            <a:pPr marL="342900" indent="-342900" fontAlgn="base">
              <a:buFont typeface="Arial" pitchFamily="34" charset="0"/>
              <a:buChar char="•"/>
            </a:pPr>
            <a:r>
              <a:rPr lang="en-IN" sz="2000" dirty="0" smtClean="0"/>
              <a:t>Micro services </a:t>
            </a:r>
            <a:r>
              <a:rPr lang="en-IN" sz="2000" dirty="0" smtClean="0"/>
              <a:t>Pattern</a:t>
            </a:r>
          </a:p>
        </p:txBody>
      </p:sp>
    </p:spTree>
    <p:extLst>
      <p:ext uri="{BB962C8B-B14F-4D97-AF65-F5344CB8AC3E}">
        <p14:creationId xmlns:p14="http://schemas.microsoft.com/office/powerpoint/2010/main" val="275537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320"/>
            <a:ext cx="9603275" cy="436434"/>
          </a:xfrm>
        </p:spPr>
        <p:txBody>
          <a:bodyPr>
            <a:normAutofit/>
          </a:bodyPr>
          <a:lstStyle/>
          <a:p>
            <a:r>
              <a:rPr lang="en-US" sz="2400" b="1" dirty="0" smtClean="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175753"/>
            <a:ext cx="9603275" cy="3931970"/>
          </a:xfrm>
        </p:spPr>
        <p:txBody>
          <a:bodyPr>
            <a:normAutofit/>
          </a:bodyPr>
          <a:lstStyle/>
          <a:p>
            <a:r>
              <a:rPr lang="en-IN" dirty="0" smtClean="0"/>
              <a:t>Software </a:t>
            </a:r>
            <a:r>
              <a:rPr lang="en-IN" dirty="0"/>
              <a:t>architecture is the blueprint of building software. It shows the overall structure of the software, the collection of components in it, and how they interact with one another while hiding the </a:t>
            </a:r>
            <a:r>
              <a:rPr lang="en-IN" dirty="0" smtClean="0"/>
              <a:t>implementation</a:t>
            </a:r>
          </a:p>
          <a:p>
            <a:pPr fontAlgn="base"/>
            <a:r>
              <a:rPr lang="en-IN" dirty="0"/>
              <a:t>This helps the software development team to clearly communicate how the software is going to be built as per the requirements of customers.  </a:t>
            </a:r>
          </a:p>
          <a:p>
            <a:r>
              <a:rPr lang="en-IN" dirty="0"/>
              <a:t>Architecture patterns determine the destiny of the software about to be built. And there is no one-stop solution to build any kind of software.</a:t>
            </a:r>
            <a:br>
              <a:rPr lang="en-IN" dirty="0"/>
            </a:b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
        <p:nvSpPr>
          <p:cNvPr id="5" name="Rounded Rectangle 17">
            <a:extLst>
              <a:ext uri="{FF2B5EF4-FFF2-40B4-BE49-F238E27FC236}">
                <a16:creationId xmlns="" xmlns:a16="http://schemas.microsoft.com/office/drawing/2014/main" id="{9EB8A4A0-26E8-41C7-BE65-3B55B361B40D}"/>
              </a:ext>
            </a:extLst>
          </p:cNvPr>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p>
        </p:txBody>
      </p:sp>
    </p:spTree>
    <p:extLst>
      <p:ext uri="{BB962C8B-B14F-4D97-AF65-F5344CB8AC3E}">
        <p14:creationId xmlns:p14="http://schemas.microsoft.com/office/powerpoint/2010/main" val="10702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3159"/>
            <a:ext cx="9603275" cy="544221"/>
          </a:xfrm>
        </p:spPr>
        <p:txBody>
          <a:bodyPr>
            <a:normAutofit fontScale="90000"/>
          </a:bodyPr>
          <a:lstStyle/>
          <a:p>
            <a:r>
              <a:rPr lang="en-IN" sz="2400" b="1" dirty="0" smtClean="0">
                <a:latin typeface="Times New Roman" panose="02020603050405020304" pitchFamily="18" charset="0"/>
                <a:ea typeface="+mn-lt"/>
                <a:cs typeface="Times New Roman" panose="02020603050405020304" pitchFamily="18" charset="0"/>
              </a:rPr>
              <a:t>Different </a:t>
            </a:r>
            <a:r>
              <a:rPr lang="en-IN" sz="2400" b="1" dirty="0">
                <a:latin typeface="Times New Roman" panose="02020603050405020304" pitchFamily="18" charset="0"/>
                <a:ea typeface="+mn-lt"/>
                <a:cs typeface="Times New Roman" panose="02020603050405020304" pitchFamily="18" charset="0"/>
              </a:rPr>
              <a:t>Architectural Patterns</a:t>
            </a:r>
            <a:br>
              <a:rPr lang="en-IN" sz="2400" b="1" dirty="0">
                <a:latin typeface="Times New Roman" panose="02020603050405020304" pitchFamily="18" charset="0"/>
                <a:ea typeface="+mn-lt"/>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
        <p:nvSpPr>
          <p:cNvPr id="8"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0" name="Rectangle 9"/>
          <p:cNvSpPr/>
          <p:nvPr/>
        </p:nvSpPr>
        <p:spPr>
          <a:xfrm>
            <a:off x="1334873" y="2170384"/>
            <a:ext cx="7603652" cy="3216265"/>
          </a:xfrm>
          <a:prstGeom prst="rect">
            <a:avLst/>
          </a:prstGeom>
        </p:spPr>
        <p:txBody>
          <a:bodyPr wrap="square">
            <a:spAutoFit/>
          </a:bodyPr>
          <a:lstStyle/>
          <a:p>
            <a:pPr>
              <a:spcBef>
                <a:spcPts val="600"/>
              </a:spcBef>
              <a:spcAft>
                <a:spcPts val="600"/>
              </a:spcAft>
            </a:pPr>
            <a:r>
              <a:rPr lang="en-IN" sz="2000" dirty="0" smtClean="0"/>
              <a:t>Among </a:t>
            </a:r>
            <a:r>
              <a:rPr lang="en-IN" sz="2000" dirty="0"/>
              <a:t>the multiple software architecture patterns, we are going to see a few of the most important and commonly used patterns.  </a:t>
            </a:r>
            <a:endParaRPr lang="en-IN" sz="2000" dirty="0" smtClean="0"/>
          </a:p>
          <a:p>
            <a:pPr fontAlgn="base"/>
            <a:r>
              <a:rPr lang="en-IN" sz="2000" b="1" dirty="0"/>
              <a:t>Different Software Architecture Patterns :</a:t>
            </a:r>
            <a:endParaRPr lang="en-IN" sz="2000" dirty="0"/>
          </a:p>
          <a:p>
            <a:pPr marL="457200" indent="-457200" fontAlgn="base">
              <a:buFont typeface="+mj-lt"/>
              <a:buAutoNum type="arabicPeriod"/>
            </a:pPr>
            <a:r>
              <a:rPr lang="en-IN" sz="2000" dirty="0" smtClean="0"/>
              <a:t>Layered </a:t>
            </a:r>
            <a:r>
              <a:rPr lang="en-IN" sz="2000" dirty="0"/>
              <a:t>Pattern</a:t>
            </a:r>
          </a:p>
          <a:p>
            <a:pPr marL="457200" indent="-457200" fontAlgn="base">
              <a:buFont typeface="+mj-lt"/>
              <a:buAutoNum type="arabicPeriod"/>
            </a:pPr>
            <a:r>
              <a:rPr lang="en-IN" sz="2000" dirty="0"/>
              <a:t>Client-Server Pattern</a:t>
            </a:r>
          </a:p>
          <a:p>
            <a:pPr marL="457200" indent="-457200" fontAlgn="base">
              <a:buFont typeface="+mj-lt"/>
              <a:buAutoNum type="arabicPeriod"/>
            </a:pPr>
            <a:r>
              <a:rPr lang="en-IN" sz="2000" dirty="0"/>
              <a:t>Event-Driven Pattern</a:t>
            </a:r>
          </a:p>
          <a:p>
            <a:pPr marL="457200" indent="-457200" fontAlgn="base">
              <a:buFont typeface="+mj-lt"/>
              <a:buAutoNum type="arabicPeriod"/>
            </a:pPr>
            <a:r>
              <a:rPr lang="en-IN" sz="2000" dirty="0"/>
              <a:t>Microkernel Pattern</a:t>
            </a:r>
          </a:p>
          <a:p>
            <a:pPr marL="457200" indent="-457200" fontAlgn="base">
              <a:buFont typeface="+mj-lt"/>
              <a:buAutoNum type="arabicPeriod"/>
            </a:pPr>
            <a:r>
              <a:rPr lang="en-IN" sz="2000" dirty="0" err="1"/>
              <a:t>Microservices</a:t>
            </a:r>
            <a:r>
              <a:rPr lang="en-IN" sz="2000" dirty="0"/>
              <a:t> Pattern</a:t>
            </a:r>
          </a:p>
          <a:p>
            <a:r>
              <a:rPr lang="en-IN" sz="2000" dirty="0"/>
              <a:t/>
            </a:r>
            <a:br>
              <a:rPr lang="en-IN" sz="2000" dirty="0"/>
            </a:br>
            <a:endParaRPr lang="en-IN" sz="2000" dirty="0" smtClean="0"/>
          </a:p>
        </p:txBody>
      </p:sp>
    </p:spTree>
    <p:extLst>
      <p:ext uri="{BB962C8B-B14F-4D97-AF65-F5344CB8AC3E}">
        <p14:creationId xmlns:p14="http://schemas.microsoft.com/office/powerpoint/2010/main" val="270986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smtClean="0">
                <a:latin typeface="Times New Roman" panose="02020603050405020304" pitchFamily="18" charset="0"/>
                <a:ea typeface="宋体" charset="-122"/>
                <a:cs typeface="Times New Roman" panose="02020603050405020304" pitchFamily="18" charset="0"/>
              </a:rPr>
              <a:t>1.  layered pattern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a:lnSpc>
                <a:spcPct val="100000"/>
              </a:lnSpc>
              <a:spcBef>
                <a:spcPts val="600"/>
              </a:spcBef>
              <a:defRPr/>
            </a:pPr>
            <a:r>
              <a:rPr lang="en-IN" dirty="0"/>
              <a:t>components(code) in this pattern are separated into layers of subtasks and they are arranged one above another. </a:t>
            </a:r>
            <a:endParaRPr lang="en-IN" dirty="0" smtClean="0"/>
          </a:p>
          <a:p>
            <a:pPr>
              <a:lnSpc>
                <a:spcPct val="100000"/>
              </a:lnSpc>
              <a:spcBef>
                <a:spcPts val="600"/>
              </a:spcBef>
              <a:defRPr/>
            </a:pPr>
            <a:r>
              <a:rPr lang="en-IN" dirty="0"/>
              <a:t>Since each layer is independent, one can modify the code inside a layer without affecting </a:t>
            </a:r>
            <a:r>
              <a:rPr lang="en-IN" dirty="0" smtClean="0"/>
              <a:t>others</a:t>
            </a:r>
          </a:p>
          <a:p>
            <a:pPr fontAlgn="base"/>
            <a:r>
              <a:rPr lang="en-IN" dirty="0"/>
              <a:t>It is the most commonly used pattern for designing the majority of software. This layer is also known as ‘N-tier architecture’. </a:t>
            </a:r>
            <a:endParaRPr lang="en-IN" dirty="0" smtClean="0"/>
          </a:p>
          <a:p>
            <a:pPr fontAlgn="base"/>
            <a:r>
              <a:rPr lang="en-IN" dirty="0" smtClean="0"/>
              <a:t>Basically</a:t>
            </a:r>
            <a:r>
              <a:rPr lang="en-IN" dirty="0"/>
              <a:t>, this pattern has 4 layers.  </a:t>
            </a:r>
          </a:p>
          <a:p>
            <a:pPr marL="457200" lvl="1" indent="0" fontAlgn="base">
              <a:buNone/>
            </a:pPr>
            <a:r>
              <a:rPr lang="en-IN" dirty="0" smtClean="0"/>
              <a:t>- Presentation </a:t>
            </a:r>
            <a:r>
              <a:rPr lang="en-IN" dirty="0"/>
              <a:t>layer (The user interface layer where we see and enter data into an application.)</a:t>
            </a:r>
          </a:p>
          <a:p>
            <a:pPr marL="457200" lvl="1" indent="0" fontAlgn="base">
              <a:buNone/>
            </a:pPr>
            <a:r>
              <a:rPr lang="en-IN" dirty="0" smtClean="0"/>
              <a:t>-Business </a:t>
            </a:r>
            <a:r>
              <a:rPr lang="en-IN" dirty="0"/>
              <a:t>layer (this layer is responsible for executing business logic as per the request.)</a:t>
            </a:r>
          </a:p>
          <a:p>
            <a:pPr marL="457200" lvl="1" indent="0" fontAlgn="base">
              <a:buNone/>
            </a:pPr>
            <a:r>
              <a:rPr lang="en-IN" dirty="0" smtClean="0"/>
              <a:t>-Application </a:t>
            </a:r>
            <a:r>
              <a:rPr lang="en-IN" dirty="0"/>
              <a:t>layer (this layer acts as a medium for communication between the ‘presentation layer’ and ‘data layer’.</a:t>
            </a:r>
          </a:p>
          <a:p>
            <a:pPr marL="457200" lvl="1" indent="0" fontAlgn="base">
              <a:buNone/>
            </a:pPr>
            <a:r>
              <a:rPr lang="en-IN" dirty="0" smtClean="0"/>
              <a:t>-Data </a:t>
            </a:r>
            <a:r>
              <a:rPr lang="en-IN" dirty="0"/>
              <a:t>layer (this layer has a database for managing data.)</a:t>
            </a:r>
          </a:p>
          <a:p>
            <a:pPr>
              <a:lnSpc>
                <a:spcPct val="100000"/>
              </a:lnSpc>
              <a:spcBef>
                <a:spcPts val="600"/>
              </a:spcBef>
              <a:defRPr/>
            </a:pP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
        <p:nvSpPr>
          <p:cNvPr id="5"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6492238" y="5532119"/>
            <a:ext cx="5477016" cy="65766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a:t>
            </a:r>
            <a:r>
              <a:rPr lang="en-US" cap="none" dirty="0" smtClean="0">
                <a:latin typeface="+mn-lt"/>
                <a:ea typeface="+mn-ea"/>
                <a:cs typeface="+mn-cs"/>
              </a:rPr>
              <a:t>Ideal For </a:t>
            </a:r>
            <a:r>
              <a:rPr lang="en-IN" cap="none" dirty="0" smtClean="0">
                <a:latin typeface="+mn-lt"/>
                <a:ea typeface="+mn-ea"/>
                <a:cs typeface="+mn-cs"/>
              </a:rPr>
              <a:t>E-commerce Web Applications Development Like Amazon</a:t>
            </a:r>
            <a:endParaRPr lang="en-US" dirty="0">
              <a:latin typeface="+mn-lt"/>
              <a:ea typeface="+mn-ea"/>
              <a:cs typeface="+mn-cs"/>
            </a:endParaRPr>
          </a:p>
        </p:txBody>
      </p:sp>
    </p:spTree>
    <p:extLst>
      <p:ext uri="{BB962C8B-B14F-4D97-AF65-F5344CB8AC3E}">
        <p14:creationId xmlns:p14="http://schemas.microsoft.com/office/powerpoint/2010/main" val="23181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宋体" charset="-122"/>
                <a:cs typeface="Times New Roman" panose="02020603050405020304" pitchFamily="18" charset="0"/>
              </a:rPr>
              <a:t>2</a:t>
            </a:r>
            <a:r>
              <a:rPr lang="en-US" altLang="zh-CN" sz="2400" b="1" dirty="0" smtClean="0">
                <a:latin typeface="Times New Roman" panose="02020603050405020304" pitchFamily="18" charset="0"/>
                <a:ea typeface="宋体" charset="-122"/>
                <a:cs typeface="Times New Roman" panose="02020603050405020304" pitchFamily="18" charset="0"/>
              </a:rPr>
              <a:t>. </a:t>
            </a:r>
            <a:r>
              <a:rPr lang="en-IN" sz="2400" b="1" dirty="0"/>
              <a:t>Client-Server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The client-server pattern has two major entities. They are a server and multiple clients.  </a:t>
            </a:r>
          </a:p>
          <a:p>
            <a:pPr fontAlgn="base"/>
            <a:r>
              <a:rPr lang="en-IN" dirty="0"/>
              <a:t>Here the server has resources(data, files or services) and a client requests the server for a particular resource. Then the server processes the request and responds back accordingly.</a:t>
            </a:r>
          </a:p>
          <a:p>
            <a:pPr fontAlgn="base"/>
            <a:r>
              <a:rPr lang="en-IN" dirty="0"/>
              <a:t>Examples of software developed in this pattern:  </a:t>
            </a:r>
          </a:p>
          <a:p>
            <a:pPr marL="457200" lvl="1" indent="0" fontAlgn="base">
              <a:buNone/>
            </a:pPr>
            <a:r>
              <a:rPr lang="en-IN" dirty="0" smtClean="0"/>
              <a:t>-Email</a:t>
            </a:r>
            <a:r>
              <a:rPr lang="en-IN" dirty="0"/>
              <a:t>.</a:t>
            </a:r>
          </a:p>
          <a:p>
            <a:pPr marL="457200" lvl="1" indent="0" fontAlgn="base">
              <a:buNone/>
            </a:pPr>
            <a:r>
              <a:rPr lang="en-IN" dirty="0" smtClean="0"/>
              <a:t>-WWW</a:t>
            </a:r>
            <a:r>
              <a:rPr lang="en-IN" dirty="0"/>
              <a:t>.</a:t>
            </a:r>
          </a:p>
          <a:p>
            <a:pPr marL="457200" lvl="1" indent="0" fontAlgn="base">
              <a:buNone/>
            </a:pPr>
            <a:r>
              <a:rPr lang="en-IN" dirty="0" smtClean="0"/>
              <a:t>-File </a:t>
            </a:r>
            <a:r>
              <a:rPr lang="en-IN" dirty="0"/>
              <a:t>sharing apps.</a:t>
            </a:r>
          </a:p>
          <a:p>
            <a:pPr marL="457200" lvl="1" indent="0" fontAlgn="base">
              <a:buNone/>
            </a:pPr>
            <a:r>
              <a:rPr lang="en-IN" dirty="0" smtClean="0"/>
              <a:t>-Banking</a:t>
            </a:r>
            <a:r>
              <a:rPr lang="en-IN" dirty="0"/>
              <a:t>, etc</a:t>
            </a:r>
            <a:r>
              <a:rPr lang="en-IN" dirty="0" smtClean="0"/>
              <a:t>…</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
        <p:nvSpPr>
          <p:cNvPr id="5"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5586169" y="4264267"/>
            <a:ext cx="5477016" cy="882164"/>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a:t>
            </a:r>
            <a:r>
              <a:rPr lang="en-IN" cap="none" dirty="0" smtClean="0"/>
              <a:t>This Pattern Is Suitable For Developing The Kind Of Software Listed In The Examples</a:t>
            </a:r>
            <a:r>
              <a:rPr lang="en-IN" dirty="0" smtClean="0"/>
              <a:t>.</a:t>
            </a:r>
            <a:endParaRPr lang="en-US" dirty="0">
              <a:latin typeface="+mn-lt"/>
              <a:ea typeface="+mn-ea"/>
              <a:cs typeface="+mn-cs"/>
            </a:endParaRPr>
          </a:p>
        </p:txBody>
      </p:sp>
    </p:spTree>
    <p:extLst>
      <p:ext uri="{BB962C8B-B14F-4D97-AF65-F5344CB8AC3E}">
        <p14:creationId xmlns:p14="http://schemas.microsoft.com/office/powerpoint/2010/main" val="391844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smtClean="0">
                <a:latin typeface="Times New Roman" panose="02020603050405020304" pitchFamily="18" charset="0"/>
                <a:ea typeface="宋体" charset="-122"/>
                <a:cs typeface="Times New Roman" panose="02020603050405020304" pitchFamily="18" charset="0"/>
              </a:rPr>
              <a:t>3. </a:t>
            </a:r>
            <a:r>
              <a:rPr lang="en-IN" sz="2400" b="1" dirty="0"/>
              <a:t>Event-Driven </a:t>
            </a:r>
            <a:r>
              <a:rPr lang="en-IN" sz="2400" b="1" dirty="0" smtClean="0"/>
              <a:t>Pattern</a:t>
            </a:r>
            <a:r>
              <a:rPr lang="en-IN" sz="2400" b="1" dirty="0"/>
              <a:t>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Event-Driven Architecture is an agile approach in which services (operations) of the software are triggered by events.  </a:t>
            </a:r>
          </a:p>
          <a:p>
            <a:pPr fontAlgn="base"/>
            <a:r>
              <a:rPr lang="en-IN" dirty="0"/>
              <a:t>Well, what does an event mean?  </a:t>
            </a:r>
            <a:endParaRPr lang="en-IN" dirty="0" smtClean="0"/>
          </a:p>
          <a:p>
            <a:pPr marL="0" indent="0" fontAlgn="base">
              <a:buNone/>
            </a:pPr>
            <a:r>
              <a:rPr lang="en-IN" dirty="0"/>
              <a:t>	</a:t>
            </a:r>
            <a:r>
              <a:rPr lang="en-IN" dirty="0" smtClean="0"/>
              <a:t>When </a:t>
            </a:r>
            <a:r>
              <a:rPr lang="en-IN" dirty="0"/>
              <a:t>a user takes action in the application built using the EDA approach, a state change happens and a reaction is generated that is called an event.</a:t>
            </a:r>
          </a:p>
          <a:p>
            <a:pPr fontAlgn="base"/>
            <a:r>
              <a:rPr lang="en-IN" b="1" dirty="0" err="1"/>
              <a:t>Eg</a:t>
            </a:r>
            <a:r>
              <a:rPr lang="en-IN" b="1" dirty="0"/>
              <a:t>:</a:t>
            </a:r>
            <a:r>
              <a:rPr lang="en-IN" dirty="0"/>
              <a:t> A new user fills the signup form and clicks the signup button on Facebook and then a FB account is created for him, which is an event.</a:t>
            </a:r>
          </a:p>
          <a:p>
            <a:pPr marL="0" indent="0">
              <a:buNone/>
            </a:pPr>
            <a:r>
              <a:rPr lang="en-IN" dirty="0"/>
              <a:t/>
            </a:r>
            <a:br>
              <a:rPr lang="en-IN" dirty="0"/>
            </a:b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
        <p:nvSpPr>
          <p:cNvPr id="5"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5586169" y="4991098"/>
            <a:ext cx="5477016" cy="882164"/>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a:t>
            </a:r>
            <a:r>
              <a:rPr lang="en-IN" cap="none" dirty="0" smtClean="0"/>
              <a:t>ideal for  </a:t>
            </a:r>
            <a:r>
              <a:rPr lang="en-IN" cap="none" dirty="0"/>
              <a:t>Building websites with JavaScript and e-commerce websites in general</a:t>
            </a:r>
            <a:endParaRPr lang="en-US" dirty="0">
              <a:latin typeface="+mn-lt"/>
              <a:ea typeface="+mn-ea"/>
              <a:cs typeface="+mn-cs"/>
            </a:endParaRPr>
          </a:p>
        </p:txBody>
      </p:sp>
    </p:spTree>
    <p:extLst>
      <p:ext uri="{BB962C8B-B14F-4D97-AF65-F5344CB8AC3E}">
        <p14:creationId xmlns:p14="http://schemas.microsoft.com/office/powerpoint/2010/main" val="39880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宋体" charset="-122"/>
                <a:cs typeface="Times New Roman" panose="02020603050405020304" pitchFamily="18" charset="0"/>
              </a:rPr>
              <a:t>4</a:t>
            </a:r>
            <a:r>
              <a:rPr lang="en-US" altLang="zh-CN" sz="2400" b="1" dirty="0" smtClean="0">
                <a:latin typeface="Times New Roman" panose="02020603050405020304" pitchFamily="18" charset="0"/>
                <a:ea typeface="宋体" charset="-122"/>
                <a:cs typeface="Times New Roman" panose="02020603050405020304" pitchFamily="18" charset="0"/>
              </a:rPr>
              <a:t>. </a:t>
            </a:r>
            <a:r>
              <a:rPr lang="en-IN" sz="2400" b="1" dirty="0"/>
              <a:t>Microkernel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Microkernel pattern has two major components. They are a core system and plug-in modules. </a:t>
            </a:r>
          </a:p>
          <a:p>
            <a:pPr marL="457200" lvl="1" indent="0" fontAlgn="base">
              <a:buNone/>
            </a:pPr>
            <a:r>
              <a:rPr lang="en-IN" dirty="0" smtClean="0"/>
              <a:t>- The </a:t>
            </a:r>
            <a:r>
              <a:rPr lang="en-IN" dirty="0"/>
              <a:t>core system handles the fundamental and minimal operations of the application.</a:t>
            </a:r>
          </a:p>
          <a:p>
            <a:pPr marL="457200" lvl="1" indent="0" fontAlgn="base">
              <a:buNone/>
            </a:pPr>
            <a:r>
              <a:rPr lang="en-IN" dirty="0" smtClean="0"/>
              <a:t>- The </a:t>
            </a:r>
            <a:r>
              <a:rPr lang="en-IN" dirty="0"/>
              <a:t>plug-in modules handle the extended functionalities (like extra features) and customized processing.</a:t>
            </a:r>
          </a:p>
          <a:p>
            <a:r>
              <a:rPr lang="en-IN" dirty="0"/>
              <a:t/>
            </a:r>
            <a:br>
              <a:rPr lang="en-IN" dirty="0"/>
            </a:br>
            <a:endParaRPr lang="en-IN" sz="2200" dirty="0">
              <a:latin typeface="+mj-lt"/>
              <a:ea typeface="+mj-ea"/>
              <a:cs typeface="+mj-cs"/>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
        <p:nvSpPr>
          <p:cNvPr id="5" name="Rounded Rectangle 17">
            <a:extLst>
              <a:ext uri="{FF2B5EF4-FFF2-40B4-BE49-F238E27FC236}">
                <a16:creationId xmlns="" xmlns:a16="http://schemas.microsoft.com/office/drawing/2014/main" id="{39DC903D-9003-4F3D-87E9-EE7D5BEB5D03}"/>
              </a:ext>
            </a:extLst>
          </p:cNvPr>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1125415" y="3654667"/>
            <a:ext cx="9761924" cy="1257302"/>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a:t>
            </a:r>
            <a:r>
              <a:rPr lang="en-IN" sz="2400" cap="none" dirty="0"/>
              <a:t>ideal</a:t>
            </a:r>
            <a:r>
              <a:rPr lang="en-IN" cap="none" dirty="0" smtClean="0"/>
              <a:t> </a:t>
            </a:r>
            <a:r>
              <a:rPr lang="en-IN" sz="2600" cap="none" dirty="0"/>
              <a:t>for</a:t>
            </a:r>
            <a:r>
              <a:rPr lang="en-IN" cap="none" dirty="0" smtClean="0"/>
              <a:t> </a:t>
            </a:r>
            <a:r>
              <a:rPr lang="en-IN" sz="2400" cap="none" dirty="0"/>
              <a:t>Product-based</a:t>
            </a:r>
            <a:r>
              <a:rPr lang="en-IN" sz="3100" cap="none" dirty="0"/>
              <a:t> </a:t>
            </a:r>
            <a:r>
              <a:rPr lang="en-IN" sz="2400" cap="none" dirty="0"/>
              <a:t>applications</a:t>
            </a:r>
            <a:r>
              <a:rPr lang="en-IN" sz="3100" cap="none" dirty="0"/>
              <a:t> and </a:t>
            </a:r>
            <a:r>
              <a:rPr lang="en-IN" sz="2400" cap="none" dirty="0"/>
              <a:t>scheduling</a:t>
            </a:r>
            <a:r>
              <a:rPr lang="en-IN" sz="3100" cap="none" dirty="0"/>
              <a:t> </a:t>
            </a:r>
            <a:r>
              <a:rPr lang="en-IN" sz="2400" cap="none" dirty="0" smtClean="0"/>
              <a:t>applications.</a:t>
            </a:r>
          </a:p>
          <a:p>
            <a:pPr algn="ctr"/>
            <a:r>
              <a:rPr lang="en-IN" sz="2400" cap="none" dirty="0"/>
              <a:t>Such as </a:t>
            </a:r>
            <a:r>
              <a:rPr lang="en-IN" sz="2400" cap="none" dirty="0" err="1"/>
              <a:t>Instagram</a:t>
            </a:r>
            <a:r>
              <a:rPr lang="en-IN" sz="2400" cap="none" dirty="0"/>
              <a:t> reels, YouTube </a:t>
            </a:r>
            <a:r>
              <a:rPr lang="en-IN" sz="2400" cap="none" dirty="0" smtClean="0"/>
              <a:t>Shorts.</a:t>
            </a:r>
          </a:p>
          <a:p>
            <a:pPr fontAlgn="base"/>
            <a:r>
              <a:rPr lang="en-IN" sz="2400" cap="none" dirty="0" smtClean="0"/>
              <a:t>		So </a:t>
            </a:r>
            <a:r>
              <a:rPr lang="en-IN" sz="2400" cap="none" dirty="0"/>
              <a:t>this pattern is mostly preferred for app development</a:t>
            </a:r>
            <a:r>
              <a:rPr lang="en-IN" sz="2400" dirty="0"/>
              <a:t>.  </a:t>
            </a:r>
            <a:br>
              <a:rPr lang="en-IN" sz="2400" dirty="0"/>
            </a:br>
            <a:endParaRPr lang="en-IN" sz="2400" dirty="0"/>
          </a:p>
          <a:p>
            <a:pPr algn="ctr"/>
            <a:endParaRPr lang="en-IN" sz="2400" cap="none" dirty="0" smtClean="0"/>
          </a:p>
          <a:p>
            <a:pPr algn="ctr"/>
            <a:endParaRPr lang="en-IN" sz="2400" cap="none" dirty="0" smtClean="0"/>
          </a:p>
          <a:p>
            <a:pPr algn="ctr"/>
            <a:endParaRPr lang="en-US" sz="2400" cap="none" dirty="0"/>
          </a:p>
        </p:txBody>
      </p:sp>
    </p:spTree>
    <p:extLst>
      <p:ext uri="{BB962C8B-B14F-4D97-AF65-F5344CB8AC3E}">
        <p14:creationId xmlns:p14="http://schemas.microsoft.com/office/powerpoint/2010/main" val="23584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244</TotalTime>
  <Words>502</Words>
  <Application>Microsoft Office PowerPoint</Application>
  <PresentationFormat>Custom</PresentationFormat>
  <Paragraphs>137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PowerPoint Presentation</vt:lpstr>
      <vt:lpstr>PowerPoint Presentation</vt:lpstr>
      <vt:lpstr>PowerPoint Presentation</vt:lpstr>
      <vt:lpstr>INTRODUCTION</vt:lpstr>
      <vt:lpstr>Different Architectural Patterns  </vt:lpstr>
      <vt:lpstr>1.  layered pattern</vt:lpstr>
      <vt:lpstr>2. Client-Server Pattern </vt:lpstr>
      <vt:lpstr>3. Event-Driven Pattern </vt:lpstr>
      <vt:lpstr>4. Microkernel Pattern </vt:lpstr>
      <vt:lpstr>5. Micro services Pattern  </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dell</cp:lastModifiedBy>
  <cp:revision>34</cp:revision>
  <dcterms:created xsi:type="dcterms:W3CDTF">2023-05-03T11:25:12Z</dcterms:created>
  <dcterms:modified xsi:type="dcterms:W3CDTF">2023-05-04T05:35:38Z</dcterms:modified>
</cp:coreProperties>
</file>