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2"/>
  </p:handoutMasterIdLst>
  <p:sldIdLst>
    <p:sldId id="270" r:id="rId3"/>
    <p:sldId id="283" r:id="rId5"/>
    <p:sldId id="257" r:id="rId6"/>
    <p:sldId id="258" r:id="rId7"/>
    <p:sldId id="259" r:id="rId8"/>
    <p:sldId id="266" r:id="rId9"/>
    <p:sldId id="294" r:id="rId10"/>
    <p:sldId id="267" r:id="rId11"/>
    <p:sldId id="260" r:id="rId12"/>
    <p:sldId id="261" r:id="rId13"/>
    <p:sldId id="262" r:id="rId14"/>
    <p:sldId id="263" r:id="rId15"/>
    <p:sldId id="264" r:id="rId16"/>
    <p:sldId id="265" r:id="rId17"/>
    <p:sldId id="285" r:id="rId18"/>
    <p:sldId id="287" r:id="rId19"/>
    <p:sldId id="289"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2" name="Google Shape;462;p16: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1"/>
            <a:ext cx="5467488"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ct val="100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ct val="1000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5">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5">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p:cNvSpPr/>
          <p:nvPr/>
        </p:nvSpPr>
        <p:spPr>
          <a:xfrm>
            <a:off x="0" y="0"/>
            <a:ext cx="12267565" cy="618871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1">
            <a:extLst>
              <a:ext uri="{28A0092B-C50C-407E-A947-70E740481C1C}">
                <a14:useLocalDpi xmlns:a14="http://schemas.microsoft.com/office/drawing/2010/main" val="0"/>
              </a:ext>
            </a:extLst>
          </a:blip>
          <a:stretch>
            <a:fillRect/>
          </a:stretch>
        </p:blipFill>
        <p:spPr>
          <a:xfrm>
            <a:off x="1055370" y="116840"/>
            <a:ext cx="4066540" cy="5351780"/>
          </a:xfrm>
          <a:prstGeom prst="rect">
            <a:avLst/>
          </a:prstGeom>
          <a:noFill/>
          <a:ln>
            <a:noFill/>
          </a:ln>
        </p:spPr>
      </p:pic>
      <p:sp>
        <p:nvSpPr>
          <p:cNvPr id="476" name="Google Shape;476;p16"/>
          <p:cNvSpPr txBox="1"/>
          <p:nvPr/>
        </p:nvSpPr>
        <p:spPr>
          <a:xfrm>
            <a:off x="5025268" y="1871590"/>
            <a:ext cx="7167039" cy="2182495"/>
          </a:xfrm>
          <a:prstGeom prst="rect">
            <a:avLst/>
          </a:prstGeom>
          <a:noFill/>
          <a:ln>
            <a:noFill/>
          </a:ln>
        </p:spPr>
        <p:txBody>
          <a:bodyPr spcFirstLastPara="1" wrap="square" lIns="91426" tIns="45700" rIns="91426" bIns="45700" anchor="t" anchorCtr="0">
            <a:spAutoFit/>
          </a:bodyPr>
          <a:lstStyle/>
          <a:p>
            <a:pPr algn="ctr"/>
            <a:r>
              <a:rPr lang="en-US" sz="3200" b="1" cap="all" dirty="0">
                <a:solidFill>
                  <a:srgbClr val="C00000"/>
                </a:solidFill>
                <a:cs typeface="Poppins" panose="00000500000000000000" pitchFamily="2" charset="0"/>
              </a:rPr>
              <a:t>aDAPTIVE SOFTWARE ENGINEERING</a:t>
            </a:r>
            <a:endParaRPr lang="en-US" sz="3200" b="1" cap="all" dirty="0">
              <a:solidFill>
                <a:srgbClr val="C00000"/>
              </a:solidFill>
              <a:cs typeface="Poppins" panose="00000500000000000000" pitchFamily="2" charset="0"/>
            </a:endParaRPr>
          </a:p>
          <a:p>
            <a:pPr algn="ctr"/>
            <a:r>
              <a:rPr lang="en-US" sz="3200" b="1" cap="all" dirty="0">
                <a:solidFill>
                  <a:srgbClr val="C00000"/>
                </a:solidFill>
                <a:cs typeface="Poppins" panose="00000500000000000000" pitchFamily="2" charset="0"/>
                <a:sym typeface="BioRhyme ExtraBold"/>
              </a:rPr>
              <a:t>Topic: </a:t>
            </a:r>
            <a:endParaRPr lang="en-US" sz="3200" b="1" cap="all" dirty="0">
              <a:solidFill>
                <a:srgbClr val="C00000"/>
              </a:solidFill>
              <a:cs typeface="Poppins" panose="00000500000000000000" pitchFamily="2" charset="0"/>
              <a:sym typeface="BioRhyme ExtraBold"/>
            </a:endParaRPr>
          </a:p>
          <a:p>
            <a:pPr algn="ctr"/>
            <a:r>
              <a:rPr lang="en-US" sz="4000" b="1" dirty="0">
                <a:solidFill>
                  <a:srgbClr val="C00000"/>
                </a:solidFill>
                <a:cs typeface="Poppins" panose="00000500000000000000" pitchFamily="2" charset="0"/>
              </a:rPr>
              <a:t>Model Driven Architecture</a:t>
            </a:r>
            <a:endParaRPr lang="en-US" sz="4000" b="1" dirty="0">
              <a:solidFill>
                <a:srgbClr val="C00000"/>
              </a:solidFill>
              <a:cs typeface="Poppins" panose="00000500000000000000" pitchFamily="2" charset="0"/>
            </a:endParaRPr>
          </a:p>
        </p:txBody>
      </p:sp>
      <p:sp>
        <p:nvSpPr>
          <p:cNvPr id="19" name="Rectangle: Rounded Corners 18"/>
          <p:cNvSpPr/>
          <p:nvPr/>
        </p:nvSpPr>
        <p:spPr>
          <a:xfrm>
            <a:off x="6233407" y="925328"/>
            <a:ext cx="4486445" cy="574780"/>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4780915" y="859790"/>
            <a:ext cx="7411085" cy="705485"/>
          </a:xfrm>
          <a:prstGeom prst="rect">
            <a:avLst/>
          </a:prstGeom>
          <a:noFill/>
          <a:ln>
            <a:noFill/>
          </a:ln>
          <a:effectLst/>
        </p:spPr>
        <p:txBody>
          <a:bodyPr spcFirstLastPara="1" wrap="square" lIns="91426" tIns="45700" rIns="91426" bIns="45700" anchor="t" anchorCtr="0">
            <a:spAutoFit/>
          </a:bodyPr>
          <a:lstStyle/>
          <a:p>
            <a:pPr algn="ctr"/>
            <a:r>
              <a:rPr lang="en-US" sz="4000" dirty="0">
                <a:solidFill>
                  <a:srgbClr val="C00000"/>
                </a:solidFill>
                <a:cs typeface="Poppins" pitchFamily="2" charset="77"/>
              </a:rPr>
              <a:t>Department of CSE-H</a:t>
            </a:r>
            <a:endParaRPr lang="en-US" sz="4000" dirty="0">
              <a:solidFill>
                <a:srgbClr val="C00000"/>
              </a:solidFill>
              <a:cs typeface="Poppins" pitchFamily="2" charset="77"/>
            </a:endParaRPr>
          </a:p>
        </p:txBody>
      </p:sp>
      <p:sp>
        <p:nvSpPr>
          <p:cNvPr id="8" name="Google Shape;502;p17"/>
          <p:cNvSpPr/>
          <p:nvPr/>
        </p:nvSpPr>
        <p:spPr>
          <a:xfrm>
            <a:off x="7623360" y="4758112"/>
            <a:ext cx="2235172" cy="453066"/>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6" tIns="45700" rIns="91426" bIns="45700" anchor="ctr" anchorCtr="0">
            <a:noAutofit/>
          </a:bodyPr>
          <a:lstStyle/>
          <a:p>
            <a:pPr algn="ctr"/>
            <a:r>
              <a:rPr lang="en-US" sz="2400" dirty="0">
                <a:solidFill>
                  <a:schemeClr val="lt1"/>
                </a:solidFill>
                <a:ea typeface="Calibri" panose="020F0502020204030204"/>
                <a:cs typeface="Poppins" panose="00000500000000000000" pitchFamily="2" charset="0"/>
                <a:sym typeface="Calibri" panose="020F0502020204030204"/>
              </a:rPr>
              <a:t>Session -19 </a:t>
            </a:r>
            <a:endParaRPr sz="2400" dirty="0">
              <a:solidFill>
                <a:schemeClr val="lt1"/>
              </a:solidFill>
              <a:ea typeface="Calibri" panose="020F0502020204030204"/>
              <a:cs typeface="Poppins" panose="00000500000000000000" pitchFamily="2" charset="0"/>
              <a:sym typeface="Calibri" panose="020F0502020204030204"/>
            </a:endParaRPr>
          </a:p>
        </p:txBody>
      </p:sp>
      <p:sp>
        <p:nvSpPr>
          <p:cNvPr id="33" name="Rectangle 32"/>
          <p:cNvSpPr/>
          <p:nvPr/>
        </p:nvSpPr>
        <p:spPr>
          <a:xfrm>
            <a:off x="0" y="6812367"/>
            <a:ext cx="12192308" cy="4572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86"/>
            <a:ext cx="12192308" cy="4572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2"/>
          <a:srcRect/>
          <a:stretch>
            <a:fillRect/>
          </a:stretch>
        </p:blipFill>
        <p:spPr bwMode="auto">
          <a:xfrm>
            <a:off x="222709" y="81861"/>
            <a:ext cx="2509926" cy="1061626"/>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4.Model-Driven Engineering (MDE)</a:t>
            </a:r>
            <a:endParaRPr lang="en-US"/>
          </a:p>
        </p:txBody>
      </p:sp>
      <p:sp>
        <p:nvSpPr>
          <p:cNvPr id="3" name="Content Placeholder 2"/>
          <p:cNvSpPr>
            <a:spLocks noGrp="1"/>
          </p:cNvSpPr>
          <p:nvPr>
            <p:ph idx="1"/>
          </p:nvPr>
        </p:nvSpPr>
        <p:spPr/>
        <p:txBody>
          <a:bodyPr/>
          <a:p>
            <a:r>
              <a:rPr lang="en-US"/>
              <a:t>MDE is an approach to software development that is closely related to MDA. This topic covers the basics of MDE, its principles, and its role in software development</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5.Model-Based Systems Engineering (MBSE)</a:t>
            </a:r>
            <a:br>
              <a:rPr lang="en-US"/>
            </a:br>
            <a:endParaRPr lang="en-US"/>
          </a:p>
        </p:txBody>
      </p:sp>
      <p:sp>
        <p:nvSpPr>
          <p:cNvPr id="3" name="Content Placeholder 2"/>
          <p:cNvSpPr>
            <a:spLocks noGrp="1"/>
          </p:cNvSpPr>
          <p:nvPr>
            <p:ph idx="1"/>
          </p:nvPr>
        </p:nvSpPr>
        <p:spPr/>
        <p:txBody>
          <a:bodyPr/>
          <a:p>
            <a:r>
              <a:rPr lang="en-US"/>
              <a:t>MBSE is another approach to systems engineering that is based on the use of models. This topic covers the basics of MBSE, its principles, and its relationship to MDA</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6.Tools and Technologies</a:t>
            </a:r>
            <a:endParaRPr lang="en-US"/>
          </a:p>
        </p:txBody>
      </p:sp>
      <p:sp>
        <p:nvSpPr>
          <p:cNvPr id="3" name="Content Placeholder 2"/>
          <p:cNvSpPr>
            <a:spLocks noGrp="1"/>
          </p:cNvSpPr>
          <p:nvPr>
            <p:ph idx="1"/>
          </p:nvPr>
        </p:nvSpPr>
        <p:spPr/>
        <p:txBody>
          <a:bodyPr/>
          <a:p>
            <a:r>
              <a:rPr lang="en-US"/>
              <a:t>Tools and Technologies: MDA relies on a variety of tools and technologies, including modeling tools, transformation engines, and code generators. This topic covers the key tools and technologies used in MDA, their features and capabilities, and their strengths and weaknesses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7.Case Studies</a:t>
            </a:r>
            <a:br>
              <a:rPr lang="en-US"/>
            </a:br>
            <a:endParaRPr lang="en-US"/>
          </a:p>
        </p:txBody>
      </p:sp>
      <p:sp>
        <p:nvSpPr>
          <p:cNvPr id="3" name="Content Placeholder 2"/>
          <p:cNvSpPr>
            <a:spLocks noGrp="1"/>
          </p:cNvSpPr>
          <p:nvPr>
            <p:ph idx="1"/>
          </p:nvPr>
        </p:nvSpPr>
        <p:spPr/>
        <p:txBody>
          <a:bodyPr/>
          <a:p>
            <a:r>
              <a:rPr lang="en-US"/>
              <a:t>Case studies provide practical examples of MDA in action, including its benefits, challenges, and best practices. This topic covers real-world examples of MDA implementations, their outcomes, and lessons learned</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8.Future Directions</a:t>
            </a:r>
            <a:br>
              <a:rPr lang="en-US"/>
            </a:br>
            <a:endParaRPr lang="en-US"/>
          </a:p>
        </p:txBody>
      </p:sp>
      <p:sp>
        <p:nvSpPr>
          <p:cNvPr id="3" name="Content Placeholder 2"/>
          <p:cNvSpPr>
            <a:spLocks noGrp="1"/>
          </p:cNvSpPr>
          <p:nvPr>
            <p:ph idx="1"/>
          </p:nvPr>
        </p:nvSpPr>
        <p:spPr/>
        <p:txBody>
          <a:bodyPr/>
          <a:p>
            <a:r>
              <a:rPr lang="en-US"/>
              <a:t>Future Directions: This topic covers the emerging trends and future directions in MDA, including the role of MDA in emerging technologies such as AI, machine learning, and cloud computing</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endParaRPr lang="en-US" sz="2400" dirty="0"/>
          </a:p>
        </p:txBody>
      </p:sp>
      <p:pic>
        <p:nvPicPr>
          <p:cNvPr id="8"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p:txBody>
          <a:bodyPr/>
          <a:lstStyle/>
          <a:p>
            <a:pPr marL="457200" indent="-457200">
              <a:buAutoNum type="arabicPeriod"/>
            </a:pPr>
            <a:r>
              <a:rPr lang="en-US" sz="2400" dirty="0"/>
              <a:t>What is Model Driven Architecture</a:t>
            </a:r>
            <a:endParaRPr lang="en-US" sz="2400" dirty="0"/>
          </a:p>
          <a:p>
            <a:pPr marL="457200" indent="-457200">
              <a:buAutoNum type="arabicPeriod"/>
            </a:pPr>
            <a:r>
              <a:rPr lang="en-US" sz="2400" dirty="0"/>
              <a:t>Why to use </a:t>
            </a:r>
            <a:r>
              <a:rPr lang="en-US" sz="2400" dirty="0">
                <a:sym typeface="+mn-ea"/>
              </a:rPr>
              <a:t>Model Driven Architecture</a:t>
            </a:r>
            <a:endParaRPr lang="en-US" sz="2400" dirty="0"/>
          </a:p>
          <a:p>
            <a:pPr marL="457200" indent="-457200">
              <a:buAutoNum type="arabicPeriod"/>
            </a:pPr>
            <a:r>
              <a:rPr lang="en-US" sz="2400" dirty="0"/>
              <a:t>When to Use </a:t>
            </a:r>
            <a:r>
              <a:rPr lang="en-US" sz="2400" dirty="0">
                <a:sym typeface="+mn-ea"/>
              </a:rPr>
              <a:t>Model Driven Architecture</a:t>
            </a:r>
            <a:r>
              <a:rPr lang="en-US" sz="2400" dirty="0"/>
              <a:t> </a:t>
            </a:r>
            <a:endParaRPr lang="en-US" sz="2400" dirty="0"/>
          </a:p>
          <a:p>
            <a:pPr marL="457200" indent="-457200">
              <a:buAutoNum type="arabicPeriod"/>
            </a:pPr>
            <a:r>
              <a:rPr lang="en-US" sz="2400" dirty="0"/>
              <a:t>Explain Foundations of </a:t>
            </a:r>
            <a:r>
              <a:rPr lang="en-US" sz="2400" dirty="0">
                <a:sym typeface="+mn-ea"/>
              </a:rPr>
              <a:t>Model Driven Architecture</a:t>
            </a:r>
            <a:r>
              <a:rPr lang="en-US" sz="2400" dirty="0"/>
              <a:t> </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sym typeface="+mn-ea"/>
              </a:rPr>
              <a:t>REFERENCES FOR FURTHER LEARNING OF THE SESSION</a:t>
            </a:r>
            <a:br>
              <a:rPr lang="en-US" dirty="0">
                <a:solidFill>
                  <a:schemeClr val="bg1"/>
                </a:solidFill>
                <a:latin typeface="Poppins" panose="00000500000000000000" pitchFamily="2" charset="0"/>
                <a:cs typeface="Poppins" panose="00000500000000000000" pitchFamily="2" charset="0"/>
              </a:rPr>
            </a:br>
            <a:endParaRPr lang="en-US"/>
          </a:p>
        </p:txBody>
      </p:sp>
      <p:sp>
        <p:nvSpPr>
          <p:cNvPr id="3" name="Content Placeholder 2"/>
          <p:cNvSpPr>
            <a:spLocks noGrp="1"/>
          </p:cNvSpPr>
          <p:nvPr>
            <p:ph idx="1"/>
          </p:nvPr>
        </p:nvSpPr>
        <p:spPr>
          <a:xfrm>
            <a:off x="1451610" y="1530985"/>
            <a:ext cx="9603105" cy="3935095"/>
          </a:xfrm>
        </p:spPr>
        <p:txBody>
          <a:bodyPr>
            <a:noAutofit/>
          </a:bodyPr>
          <a:p>
            <a:pPr>
              <a:lnSpc>
                <a:spcPct val="150000"/>
              </a:lnSpc>
            </a:pPr>
            <a:endParaRPr lang="en-IN" sz="1900" b="1" dirty="0">
              <a:latin typeface="Times New Roman" panose="02020603050405020304" charset="0"/>
              <a:cs typeface="Times New Roman" panose="02020603050405020304" charset="0"/>
              <a:sym typeface="+mn-ea"/>
            </a:endParaRPr>
          </a:p>
          <a:p>
            <a:pPr>
              <a:lnSpc>
                <a:spcPct val="150000"/>
              </a:lnSpc>
            </a:pPr>
            <a:r>
              <a:rPr lang="en-IN" sz="1900" b="1" dirty="0">
                <a:latin typeface="Times New Roman" panose="02020603050405020304" charset="0"/>
                <a:cs typeface="Times New Roman" panose="02020603050405020304" charset="0"/>
                <a:sym typeface="+mn-ea"/>
              </a:rPr>
              <a:t>TEXT BOOKS:</a:t>
            </a:r>
            <a:endParaRPr lang="en-IN" sz="1900" dirty="0">
              <a:latin typeface="Times New Roman" panose="02020603050405020304" charset="0"/>
              <a:cs typeface="Times New Roman" panose="02020603050405020304" charset="0"/>
            </a:endParaRPr>
          </a:p>
          <a:p>
            <a:pPr marL="0" indent="0">
              <a:buNone/>
            </a:pPr>
            <a:r>
              <a:rPr lang="en-US" altLang="en-IN" sz="1900" dirty="0">
                <a:latin typeface="Times New Roman" panose="02020603050405020304" charset="0"/>
                <a:cs typeface="Times New Roman" panose="02020603050405020304" charset="0"/>
                <a:sym typeface="+mn-ea"/>
              </a:rPr>
              <a:t>1</a:t>
            </a:r>
            <a:r>
              <a:rPr lang="en-IN" sz="1900" dirty="0">
                <a:latin typeface="Times New Roman" panose="02020603050405020304" charset="0"/>
                <a:cs typeface="Times New Roman" panose="02020603050405020304" charset="0"/>
                <a:sym typeface="+mn-ea"/>
              </a:rPr>
              <a:t> . Roger </a:t>
            </a:r>
            <a:r>
              <a:rPr lang="en-IN" sz="1900" dirty="0" err="1">
                <a:latin typeface="Times New Roman" panose="02020603050405020304" charset="0"/>
                <a:cs typeface="Times New Roman" panose="02020603050405020304" charset="0"/>
                <a:sym typeface="+mn-ea"/>
              </a:rPr>
              <a:t>S.Pressman</a:t>
            </a:r>
            <a:r>
              <a:rPr lang="en-IN" sz="1900" dirty="0">
                <a:latin typeface="Times New Roman" panose="02020603050405020304" charset="0"/>
                <a:cs typeface="Times New Roman" panose="02020603050405020304" charset="0"/>
                <a:sym typeface="+mn-ea"/>
              </a:rPr>
              <a:t>, “Software Engineering – A Practitioner’s Approach” 7th Edition, Mc Graw Hill,(2014).</a:t>
            </a:r>
            <a:endParaRPr lang="en-IN" sz="1900" b="1" dirty="0">
              <a:latin typeface="Times New Roman" panose="02020603050405020304" charset="0"/>
              <a:cs typeface="Times New Roman" panose="02020603050405020304" charset="0"/>
            </a:endParaRPr>
          </a:p>
          <a:p>
            <a:pPr marL="0" lvl="0" indent="0">
              <a:lnSpc>
                <a:spcPct val="30000"/>
              </a:lnSpc>
              <a:buNone/>
            </a:pPr>
            <a:r>
              <a:rPr lang="en-IN" sz="1900" dirty="0">
                <a:latin typeface="Times New Roman" panose="02020603050405020304" charset="0"/>
                <a:cs typeface="Times New Roman" panose="02020603050405020304" charset="0"/>
                <a:sym typeface="+mn-ea"/>
              </a:rPr>
              <a:t>2. Ian Sommerville, “Software Engineering”, Tenth Edition, Pearson Education, (2015).</a:t>
            </a:r>
            <a:endParaRPr lang="en-IN" sz="1900" b="1" dirty="0">
              <a:latin typeface="Times New Roman" panose="02020603050405020304" charset="0"/>
              <a:cs typeface="Times New Roman" panose="02020603050405020304" charset="0"/>
            </a:endParaRPr>
          </a:p>
          <a:p>
            <a:pPr marL="0" indent="0">
              <a:lnSpc>
                <a:spcPct val="30000"/>
              </a:lnSpc>
              <a:buNone/>
            </a:pPr>
            <a:r>
              <a:rPr lang="en-IN" sz="1900" b="1"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a:lnSpc>
                <a:spcPct val="30000"/>
              </a:lnSpc>
            </a:pPr>
            <a:r>
              <a:rPr lang="en-IN" sz="1900" b="1" dirty="0">
                <a:latin typeface="Times New Roman" panose="02020603050405020304" charset="0"/>
                <a:cs typeface="Times New Roman" panose="02020603050405020304" charset="0"/>
                <a:sym typeface="+mn-ea"/>
              </a:rPr>
              <a:t>Reference Book</a:t>
            </a:r>
            <a:endParaRPr lang="en-IN" sz="1900" b="1" dirty="0">
              <a:latin typeface="Times New Roman" panose="02020603050405020304" charset="0"/>
              <a:cs typeface="Times New Roman" panose="02020603050405020304" charset="0"/>
              <a:sym typeface="+mn-ea"/>
            </a:endParaRPr>
          </a:p>
          <a:p>
            <a:pPr>
              <a:lnSpc>
                <a:spcPct val="0"/>
              </a:lnSpc>
            </a:pPr>
            <a:endParaRPr lang="en-IN" sz="1900" dirty="0">
              <a:latin typeface="Times New Roman" panose="02020603050405020304" charset="0"/>
              <a:cs typeface="Times New Roman" panose="02020603050405020304" charset="0"/>
            </a:endParaRPr>
          </a:p>
          <a:p>
            <a:pPr lvl="0">
              <a:lnSpc>
                <a:spcPct val="30000"/>
              </a:lnSpc>
            </a:pPr>
            <a:r>
              <a:rPr lang="en-IN" sz="1900" dirty="0">
                <a:latin typeface="Times New Roman" panose="02020603050405020304" charset="0"/>
                <a:cs typeface="Times New Roman" panose="02020603050405020304" charset="0"/>
                <a:sym typeface="+mn-ea"/>
              </a:rPr>
              <a:t>Agile and Iterative Development: A Manager's Guide, Craig </a:t>
            </a:r>
            <a:r>
              <a:rPr lang="en-IN" sz="1900" dirty="0" err="1">
                <a:latin typeface="Times New Roman" panose="02020603050405020304" charset="0"/>
                <a:cs typeface="Times New Roman" panose="02020603050405020304" charset="0"/>
                <a:sym typeface="+mn-ea"/>
              </a:rPr>
              <a:t>Larman</a:t>
            </a:r>
            <a:r>
              <a:rPr lang="en-IN" sz="1900" dirty="0">
                <a:latin typeface="Times New Roman" panose="02020603050405020304" charset="0"/>
                <a:cs typeface="Times New Roman" panose="02020603050405020304" charset="0"/>
                <a:sym typeface="+mn-ea"/>
              </a:rPr>
              <a:t>, Addison-Wesley</a:t>
            </a:r>
            <a:endParaRPr lang="en-IN" sz="1900" b="1" dirty="0">
              <a:latin typeface="Times New Roman" panose="02020603050405020304" charset="0"/>
              <a:cs typeface="Times New Roman" panose="02020603050405020304" charset="0"/>
            </a:endParaRPr>
          </a:p>
          <a:p>
            <a:pPr>
              <a:lnSpc>
                <a:spcPct val="30000"/>
              </a:lnSpc>
            </a:pPr>
            <a:r>
              <a:rPr lang="en-IN" sz="1900" dirty="0">
                <a:latin typeface="Times New Roman" panose="02020603050405020304" charset="0"/>
                <a:cs typeface="Times New Roman" panose="02020603050405020304" charset="0"/>
                <a:sym typeface="+mn-ea"/>
              </a:rPr>
              <a:t> </a:t>
            </a:r>
            <a:endParaRPr lang="en-IN" sz="1900" b="1" dirty="0">
              <a:latin typeface="Times New Roman" panose="02020603050405020304" charset="0"/>
              <a:cs typeface="Times New Roman" panose="02020603050405020304" charset="0"/>
            </a:endParaRPr>
          </a:p>
          <a:p>
            <a:pPr>
              <a:lnSpc>
                <a:spcPct val="30000"/>
              </a:lnSpc>
            </a:pPr>
            <a:endParaRPr lang="en-IN" sz="1900" b="1" dirty="0">
              <a:latin typeface="Times New Roman" panose="02020603050405020304" charset="0"/>
              <a:cs typeface="Times New Roman" panose="02020603050405020304" charset="0"/>
            </a:endParaRPr>
          </a:p>
          <a:p>
            <a:endParaRPr lang="en-IN" sz="500" b="1"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ym typeface="+mn-ea"/>
              </a:rPr>
              <a:t>WEB REFER</a:t>
            </a:r>
            <a:r>
              <a:rPr lang="en-US" altLang="en-IN" b="1" dirty="0">
                <a:sym typeface="+mn-ea"/>
              </a:rPr>
              <a:t>e</a:t>
            </a:r>
            <a:r>
              <a:rPr lang="en-IN" b="1" dirty="0">
                <a:sym typeface="+mn-ea"/>
              </a:rPr>
              <a:t>NCES/MOOCS:</a:t>
            </a:r>
            <a:endParaRPr lang="en-US"/>
          </a:p>
        </p:txBody>
      </p:sp>
      <p:sp>
        <p:nvSpPr>
          <p:cNvPr id="3" name="Content Placeholder 2"/>
          <p:cNvSpPr>
            <a:spLocks noGrp="1"/>
          </p:cNvSpPr>
          <p:nvPr>
            <p:ph idx="1"/>
          </p:nvPr>
        </p:nvSpPr>
        <p:spPr>
          <a:xfrm>
            <a:off x="1451579" y="2004937"/>
            <a:ext cx="9603275" cy="3450613"/>
          </a:xfrm>
        </p:spPr>
        <p:txBody>
          <a:bodyPr/>
          <a:p>
            <a:pPr marL="0" indent="0">
              <a:lnSpc>
                <a:spcPct val="30000"/>
              </a:lnSpc>
              <a:buNone/>
            </a:pPr>
            <a:r>
              <a:rPr lang="en-IN" b="1" dirty="0">
                <a:latin typeface="Times New Roman" panose="02020603050405020304" charset="0"/>
                <a:cs typeface="Times New Roman" panose="02020603050405020304" charset="0"/>
                <a:sym typeface="+mn-ea"/>
              </a:rPr>
              <a:t>:</a:t>
            </a:r>
            <a:endParaRPr lang="en-IN" b="1" dirty="0">
              <a:latin typeface="Times New Roman" panose="02020603050405020304" charset="0"/>
              <a:cs typeface="Times New Roman" panose="02020603050405020304" charset="0"/>
              <a:sym typeface="+mn-ea"/>
            </a:endParaRPr>
          </a:p>
          <a:p>
            <a:pPr>
              <a:lnSpc>
                <a:spcPct val="30000"/>
              </a:lnSpc>
            </a:pPr>
            <a:endParaRPr lang="en-IN"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https://www.digite.com/kanban/what-is-kanban/</a:t>
            </a:r>
            <a:endParaRPr lang="en-IN" dirty="0">
              <a:latin typeface="Times New Roman" panose="02020603050405020304" charset="0"/>
              <a:cs typeface="Times New Roman" panose="02020603050405020304" charset="0"/>
              <a:sym typeface="+mn-ea"/>
            </a:endParaRP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http://www.scaledagileframework.com</a:t>
            </a:r>
            <a:endParaRPr lang="en-IN" dirty="0">
              <a:latin typeface="Times New Roman" panose="02020603050405020304" charset="0"/>
              <a:cs typeface="Times New Roman" panose="02020603050405020304" charset="0"/>
              <a:sym typeface="+mn-ea"/>
            </a:endParaRP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https://www.guru99.com/test-driven-development.html</a:t>
            </a:r>
            <a:endParaRPr lang="en-IN" dirty="0">
              <a:latin typeface="Times New Roman" panose="02020603050405020304" charset="0"/>
              <a:cs typeface="Times New Roman" panose="02020603050405020304" charset="0"/>
              <a:sym typeface="+mn-ea"/>
            </a:endParaRP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https://junit.org/junit5/</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p>
            <a:endParaRPr lang="en-US"/>
          </a:p>
        </p:txBody>
      </p:sp>
      <p:sp>
        <p:nvSpPr>
          <p:cNvPr id="4" name="Rounded Rectangle 3"/>
          <p:cNvSpPr/>
          <p:nvPr/>
        </p:nvSpPr>
        <p:spPr>
          <a:xfrm>
            <a:off x="1308735" y="1856740"/>
            <a:ext cx="9213850" cy="288417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endParaRPr lang="en-US" sz="2400" b="1"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svv</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1"/>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857625" y="84455"/>
            <a:ext cx="3625850" cy="39052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endParaRPr lang="en-US" sz="2400" dirty="0"/>
          </a:p>
        </p:txBody>
      </p:sp>
      <p:sp>
        <p:nvSpPr>
          <p:cNvPr id="7" name="Rounded Rectangle 17"/>
          <p:cNvSpPr/>
          <p:nvPr/>
        </p:nvSpPr>
        <p:spPr>
          <a:xfrm>
            <a:off x="3168650" y="1106805"/>
            <a:ext cx="4862830" cy="66929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endParaRPr lang="en-US" sz="2400" dirty="0"/>
          </a:p>
        </p:txBody>
      </p:sp>
      <p:sp>
        <p:nvSpPr>
          <p:cNvPr id="9" name="TextBox 8"/>
          <p:cNvSpPr txBox="1"/>
          <p:nvPr/>
        </p:nvSpPr>
        <p:spPr>
          <a:xfrm>
            <a:off x="1752600" y="2438400"/>
            <a:ext cx="8500110" cy="18148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foundations of </a:t>
            </a:r>
            <a:r>
              <a:rPr lang="en-US" sz="1600" b="0" i="0" dirty="0" err="1">
                <a:effectLst/>
                <a:latin typeface="Arial" panose="020B0604020202020204" pitchFamily="34" charset="0"/>
              </a:rPr>
              <a:t>SAFe</a:t>
            </a:r>
            <a:r>
              <a:rPr lang="en-US" sz="1600" b="0" i="0" dirty="0">
                <a:effectLst/>
                <a:latin typeface="Arial" panose="020B0604020202020204" pitchFamily="34" charset="0"/>
              </a:rPr>
              <a:t> </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the uses of </a:t>
            </a:r>
            <a:r>
              <a:rPr lang="en-US" sz="1600" b="0" i="0" dirty="0" err="1">
                <a:effectLst/>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ea typeface="+mn-lt"/>
                <a:cs typeface="Times New Roman" panose="02020603050405020304" charset="0"/>
              </a:rPr>
              <a:t>Describe </a:t>
            </a:r>
            <a:r>
              <a:rPr lang="en-US" sz="1600" dirty="0" err="1">
                <a:latin typeface="Arial" panose="020B0604020202020204" pitchFamily="34" charset="0"/>
                <a:ea typeface="+mn-lt"/>
                <a:cs typeface="Times New Roman" panose="02020603050405020304" charset="0"/>
              </a:rPr>
              <a:t>SAFe</a:t>
            </a:r>
            <a:r>
              <a:rPr lang="en-US" sz="1600" dirty="0">
                <a:latin typeface="Arial" panose="020B0604020202020204" pitchFamily="34" charset="0"/>
                <a:ea typeface="+mn-lt"/>
                <a:cs typeface="Times New Roman" panose="02020603050405020304" charset="0"/>
              </a:rPr>
              <a:t> core values</a:t>
            </a:r>
            <a:endParaRPr lang="en-US" sz="1600" dirty="0">
              <a:latin typeface="Arial" panose="020B0604020202020204" pitchFamily="34" charset="0"/>
              <a:ea typeface="+mn-lt"/>
              <a:cs typeface="Times New Roman" panose="02020603050405020304" charset="0"/>
            </a:endParaRP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438605"/>
            <a:ext cx="914400" cy="914400"/>
          </a:xfrm>
          <a:prstGeom prst="rect">
            <a:avLst/>
          </a:prstGeom>
        </p:spPr>
      </p:pic>
      <p:sp>
        <p:nvSpPr>
          <p:cNvPr id="29" name="Rounded Rectangle 17"/>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endParaRPr lang="en-US" sz="2400" dirty="0"/>
          </a:p>
        </p:txBody>
      </p:sp>
      <p:pic>
        <p:nvPicPr>
          <p:cNvPr id="31" name="Graphic 30" descr="Idea outlin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4765771"/>
            <a:ext cx="914400" cy="914400"/>
          </a:xfrm>
          <a:prstGeom prst="rect">
            <a:avLst/>
          </a:prstGeom>
        </p:spPr>
      </p:pic>
      <p:sp>
        <p:nvSpPr>
          <p:cNvPr id="37" name="TextBox 36"/>
          <p:cNvSpPr txBox="1"/>
          <p:nvPr/>
        </p:nvSpPr>
        <p:spPr>
          <a:xfrm>
            <a:off x="1752600" y="4765880"/>
            <a:ext cx="8791575" cy="156845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endParaRPr lang="en-US" sz="1600" b="0" i="0" dirty="0">
              <a:effectLst/>
              <a:latin typeface="Arial" panose="020B0604020202020204"/>
              <a:cs typeface="Arial" panose="020B0604020202020204"/>
            </a:endParaRPr>
          </a:p>
          <a:p>
            <a:pPr marL="342900" indent="-342900">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rPr>
              <a:t>Describe the foundations of </a:t>
            </a:r>
            <a:r>
              <a:rPr lang="en-US" sz="1600" dirty="0" err="1">
                <a:latin typeface="Arial" panose="020B0604020202020204" pitchFamily="34" charset="0"/>
              </a:rPr>
              <a:t>SAFe</a:t>
            </a:r>
            <a:r>
              <a:rPr lang="en-US" sz="1600" dirty="0">
                <a:latin typeface="Arial" panose="020B0604020202020204" pitchFamily="34" charset="0"/>
              </a:rPr>
              <a:t> </a:t>
            </a:r>
            <a:endParaRPr lang="en-US" sz="1600" dirty="0">
              <a:latin typeface="Arial" panose="020B0604020202020204" pitchFamily="34" charset="0"/>
            </a:endParaRPr>
          </a:p>
          <a:p>
            <a:pPr marL="342900" indent="-342900">
              <a:buFontTx/>
              <a:buAutoNum type="arabicPeriod"/>
            </a:pPr>
            <a:r>
              <a:rPr lang="en-US" sz="1600" dirty="0">
                <a:latin typeface="Arial" panose="020B0604020202020204" pitchFamily="34" charset="0"/>
              </a:rPr>
              <a:t>Summarize </a:t>
            </a:r>
            <a:r>
              <a:rPr lang="en-US" sz="1600" dirty="0" err="1">
                <a:latin typeface="Arial" panose="020B0604020202020204" pitchFamily="34" charset="0"/>
              </a:rPr>
              <a:t>SAFe</a:t>
            </a:r>
            <a:r>
              <a:rPr lang="en-US" sz="1600" dirty="0">
                <a:latin typeface="Arial" panose="020B0604020202020204" pitchFamily="34" charset="0"/>
              </a:rPr>
              <a:t> principles</a:t>
            </a:r>
            <a:endParaRPr lang="en-US" sz="1600" dirty="0">
              <a:latin typeface="Arial" panose="020B0604020202020204" pitchFamily="34" charset="0"/>
              <a:ea typeface="+mn-lt"/>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7"/>
          <a:srcRect/>
          <a:stretch>
            <a:fillRect/>
          </a:stretch>
        </p:blipFill>
        <p:spPr bwMode="auto">
          <a:xfrm>
            <a:off x="0" y="0"/>
            <a:ext cx="1990725" cy="600076"/>
          </a:xfrm>
          <a:prstGeom prst="rect">
            <a:avLst/>
          </a:prstGeom>
          <a:no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29" grpId="0" bldLvl="0" animBg="1"/>
      <p:bldP spid="3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a:latin typeface="Times New Roman" panose="02020603050405020304" charset="0"/>
                <a:cs typeface="Times New Roman" panose="02020603050405020304" charset="0"/>
              </a:rPr>
              <a:t>Here are some of the key topics that are typically covered in a discussion of Model-Driven Architecture (MDA</a:t>
            </a:r>
            <a:r>
              <a:rPr lang="en-US"/>
              <a:t>)</a:t>
            </a:r>
            <a:endParaRPr lang="en-US"/>
          </a:p>
        </p:txBody>
      </p:sp>
      <p:sp>
        <p:nvSpPr>
          <p:cNvPr id="3" name="Content Placeholder 2"/>
          <p:cNvSpPr>
            <a:spLocks noGrp="1"/>
          </p:cNvSpPr>
          <p:nvPr>
            <p:ph idx="1"/>
          </p:nvPr>
        </p:nvSpPr>
        <p:spPr/>
        <p:txBody>
          <a:bodyPr>
            <a:normAutofit lnSpcReduction="20000"/>
          </a:bodyPr>
          <a:p>
            <a:r>
              <a:rPr lang="en-US"/>
              <a:t>Introduction to MDA</a:t>
            </a:r>
            <a:endParaRPr lang="en-US"/>
          </a:p>
          <a:p>
            <a:r>
              <a:rPr lang="en-US"/>
              <a:t>Modeling Languages</a:t>
            </a:r>
            <a:endParaRPr lang="en-US"/>
          </a:p>
          <a:p>
            <a:r>
              <a:rPr lang="en-US"/>
              <a:t>Model Transformation</a:t>
            </a:r>
            <a:endParaRPr lang="en-US"/>
          </a:p>
          <a:p>
            <a:r>
              <a:rPr lang="en-US"/>
              <a:t>Model-Driven Engineering (MDE)</a:t>
            </a:r>
            <a:endParaRPr lang="en-US"/>
          </a:p>
          <a:p>
            <a:r>
              <a:rPr lang="en-US"/>
              <a:t>Model-Based Systems Engineering (MBSE)</a:t>
            </a:r>
            <a:endParaRPr lang="en-US"/>
          </a:p>
          <a:p>
            <a:r>
              <a:rPr lang="en-US"/>
              <a:t>Tools and Technologies</a:t>
            </a:r>
            <a:endParaRPr lang="en-US"/>
          </a:p>
          <a:p>
            <a:r>
              <a:rPr lang="en-US"/>
              <a:t>Case Studies</a:t>
            </a:r>
            <a:endParaRPr lang="en-US"/>
          </a:p>
          <a:p>
            <a:r>
              <a:rPr lang="en-US"/>
              <a:t>Future Directions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1.Introduction to MDA</a:t>
            </a:r>
            <a:br>
              <a:rPr lang="en-US"/>
            </a:br>
            <a:endParaRPr lang="en-US"/>
          </a:p>
        </p:txBody>
      </p:sp>
      <p:sp>
        <p:nvSpPr>
          <p:cNvPr id="3" name="Content Placeholder 2"/>
          <p:cNvSpPr>
            <a:spLocks noGrp="1"/>
          </p:cNvSpPr>
          <p:nvPr>
            <p:ph idx="1"/>
          </p:nvPr>
        </p:nvSpPr>
        <p:spPr/>
        <p:txBody>
          <a:bodyPr>
            <a:normAutofit lnSpcReduction="20000"/>
          </a:bodyPr>
          <a:p>
            <a:r>
              <a:rPr lang="en-US"/>
              <a:t>This includes a brief history of MDA, its key principles and benefits, and an overview of its role in software development</a:t>
            </a:r>
            <a:endParaRPr lang="en-US"/>
          </a:p>
          <a:p>
            <a:r>
              <a:rPr lang="en-US"/>
              <a:t>Model-Driven Architecture (MDA) is a software development approach that emphasizes the use of models to design and build software systems. MDA is based on the idea of separation of concerns, where the design and implementation phases of software development are decoupled</a:t>
            </a:r>
            <a:endParaRPr lang="en-US"/>
          </a:p>
          <a:p>
            <a:r>
              <a:rPr lang="en-US"/>
              <a:t>The key benefit of MDA is that it promotes reuse of software components by creating models of these components that can be used in multiple systems. This reduces the time and effort required to develop software systems and improves their overall quality and maintainability</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2.Modeling Languages</a:t>
            </a:r>
            <a:br>
              <a:rPr lang="en-US"/>
            </a:br>
            <a:endParaRPr lang="en-US"/>
          </a:p>
        </p:txBody>
      </p:sp>
      <p:sp>
        <p:nvSpPr>
          <p:cNvPr id="3" name="Content Placeholder 2"/>
          <p:cNvSpPr>
            <a:spLocks noGrp="1"/>
          </p:cNvSpPr>
          <p:nvPr>
            <p:ph idx="1"/>
          </p:nvPr>
        </p:nvSpPr>
        <p:spPr/>
        <p:txBody>
          <a:bodyPr/>
          <a:p>
            <a:r>
              <a:rPr lang="en-US"/>
              <a:t>MDA relies on the use of modeling languages to create software models. Common modeling languages include UML, SysML, BPMN, and others. This topic covers the basics of modeling languages, their syntax and semantics, and their use in software modeling</a:t>
            </a:r>
            <a:endParaRPr lang="en-US"/>
          </a:p>
          <a:p>
            <a:r>
              <a:rPr lang="en-US"/>
              <a:t>In Model-Driven Architecture (MDA), modeling languages are used to create models that describe the structure, behavior, and functionality of software systems. Modeling languages provide a formal syntax and semantics for creating software models that can be understood by both humans and machines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Some of the commonly used modeling languages in MDA include</a:t>
            </a:r>
            <a:endParaRPr lang="en-US"/>
          </a:p>
        </p:txBody>
      </p:sp>
      <p:sp>
        <p:nvSpPr>
          <p:cNvPr id="3" name="Content Placeholder 2"/>
          <p:cNvSpPr>
            <a:spLocks noGrp="1"/>
          </p:cNvSpPr>
          <p:nvPr>
            <p:ph idx="1"/>
          </p:nvPr>
        </p:nvSpPr>
        <p:spPr/>
        <p:txBody>
          <a:bodyPr/>
          <a:p>
            <a:r>
              <a:rPr lang="en-US" b="1"/>
              <a:t>Unified Modeling Language (UML)</a:t>
            </a:r>
            <a:r>
              <a:rPr lang="en-US"/>
              <a:t>: UML is a general-purpose modeling language that is widely used in software engineering. It provides a rich set of graphical notations for modeling various aspects of software systems, including structure, behavior, and interactions</a:t>
            </a:r>
            <a:endParaRPr lang="en-US"/>
          </a:p>
          <a:p>
            <a:r>
              <a:rPr lang="en-US" b="1"/>
              <a:t>Systems Modeling Language (SysML)</a:t>
            </a:r>
            <a:r>
              <a:rPr lang="en-US"/>
              <a:t>: SysML is a modeling language that is based on UML and is designed specifically for systems engineering. It provides a set of graphical notations for modeling complex systems, including their structure, behavior, and interactions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Mda-Architecture</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pic>
        <p:nvPicPr>
          <p:cNvPr id="5" name="Content Placeholder 4" descr="mda-model-driven-architecture-l"/>
          <p:cNvPicPr>
            <a:picLocks noChangeAspect="1"/>
          </p:cNvPicPr>
          <p:nvPr>
            <p:ph idx="1"/>
          </p:nvPr>
        </p:nvPicPr>
        <p:blipFill>
          <a:blip r:embed="rId1"/>
          <a:stretch>
            <a:fillRect/>
          </a:stretch>
        </p:blipFill>
        <p:spPr>
          <a:xfrm>
            <a:off x="3792220" y="2015490"/>
            <a:ext cx="4920615" cy="34505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CONTINUATION</a:t>
            </a:r>
            <a:endParaRPr lang="en-US"/>
          </a:p>
        </p:txBody>
      </p:sp>
      <p:sp>
        <p:nvSpPr>
          <p:cNvPr id="3" name="Content Placeholder 2"/>
          <p:cNvSpPr>
            <a:spLocks noGrp="1"/>
          </p:cNvSpPr>
          <p:nvPr>
            <p:ph idx="1"/>
          </p:nvPr>
        </p:nvSpPr>
        <p:spPr/>
        <p:txBody>
          <a:bodyPr/>
          <a:p>
            <a:r>
              <a:rPr lang="en-US" b="1"/>
              <a:t>Business Process Model and Notation (BPMN)</a:t>
            </a:r>
            <a:r>
              <a:rPr lang="en-US"/>
              <a:t>: BPMN is a modeling language that is used to model business processes. It provides a set of graphical notations for modeling the flow of activities, events, and data in a business process</a:t>
            </a:r>
            <a:endParaRPr lang="en-US"/>
          </a:p>
          <a:p>
            <a:r>
              <a:rPr lang="en-US" b="1"/>
              <a:t>Domain-Specific Modeling Languages (DSMLs)</a:t>
            </a:r>
            <a:r>
              <a:rPr lang="en-US"/>
              <a:t>: DSMLs are modeling languages that are designed specifically for a particular domain or application. They provide a set of graphical notations and modeling constructs that are tailored to the specific needs of the domain or application</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3.Model Transformation</a:t>
            </a:r>
            <a:br>
              <a:rPr lang="en-US"/>
            </a:br>
            <a:endParaRPr lang="en-US"/>
          </a:p>
        </p:txBody>
      </p:sp>
      <p:sp>
        <p:nvSpPr>
          <p:cNvPr id="3" name="Content Placeholder 2"/>
          <p:cNvSpPr>
            <a:spLocks noGrp="1"/>
          </p:cNvSpPr>
          <p:nvPr>
            <p:ph idx="1"/>
          </p:nvPr>
        </p:nvSpPr>
        <p:spPr/>
        <p:txBody>
          <a:bodyPr/>
          <a:p>
            <a:r>
              <a:rPr lang="en-US"/>
              <a:t>Model transformation is a key process in MDA, which involves converting one model into another model. This topic covers the types of model transformations, such as model-to-model and model-to-code transformations, and the tools and techniques used to perform them</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5205</Words>
  <Application>WPS Presentation</Application>
  <PresentationFormat>Widescreen</PresentationFormat>
  <Paragraphs>152</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Arial</vt:lpstr>
      <vt:lpstr>Calibri</vt:lpstr>
      <vt:lpstr>Poppins</vt:lpstr>
      <vt:lpstr>Segoe Print</vt:lpstr>
      <vt:lpstr>BioRhyme ExtraBold</vt:lpstr>
      <vt:lpstr>Poppins</vt:lpstr>
      <vt:lpstr>Poppins</vt:lpstr>
      <vt:lpstr>Times New Roman</vt:lpstr>
      <vt:lpstr>Gill Sans MT</vt:lpstr>
      <vt:lpstr>Microsoft YaHei</vt:lpstr>
      <vt:lpstr>Arial Unicode MS</vt:lpstr>
      <vt:lpstr>Gallery</vt:lpstr>
      <vt:lpstr>PowerPoint 演示文稿</vt:lpstr>
      <vt:lpstr>PowerPoint 演示文稿</vt:lpstr>
      <vt:lpstr>Here are some of the key topics that are typically covered in a discussion of Model-Driven Architecture (MDA)</vt:lpstr>
      <vt:lpstr>1.Introduction to MDA </vt:lpstr>
      <vt:lpstr>2.Modeling Languages </vt:lpstr>
      <vt:lpstr>Some of the commonly used modeling languages in MDA include</vt:lpstr>
      <vt:lpstr>Mda-Architecture</vt:lpstr>
      <vt:lpstr>CONTINUATION</vt:lpstr>
      <vt:lpstr>3.Model Transformation </vt:lpstr>
      <vt:lpstr>4.Model-Driven Engineering (MDE)</vt:lpstr>
      <vt:lpstr>5.Model-Based Systems Engineering (MBSE) </vt:lpstr>
      <vt:lpstr>6.Tools and Technologies</vt:lpstr>
      <vt:lpstr>7.Case Studies </vt:lpstr>
      <vt:lpstr>8.Future Directions </vt:lpstr>
      <vt:lpstr>PowerPoint 演示文稿</vt:lpstr>
      <vt:lpstr>REFERENCES FOR FURTHER LEARNING OF THE SESSION </vt:lpstr>
      <vt:lpstr>WEB REFEReNCES/MOOCS: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Dean(addl) Academics</dc:creator>
  <cp:lastModifiedBy>SABIT</cp:lastModifiedBy>
  <cp:revision>6</cp:revision>
  <dcterms:created xsi:type="dcterms:W3CDTF">2023-05-01T14:47:00Z</dcterms:created>
  <dcterms:modified xsi:type="dcterms:W3CDTF">2023-05-05T03:30:50Z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C840FCE910104545B3F2E262503F985F</vt:lpwstr>
  </property>
  <property fmtid="{D5CDD505-2E9C-101B-9397-08002B2CF9AE}" pid="3" name="KSOProductBuildVer">
    <vt:lpwstr>1033-11.2.0.11537</vt:lpwstr>
  </property>
</Properties>
</file>