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257" r:id="rId3"/>
    <p:sldId id="258" r:id="rId4"/>
    <p:sldId id="259" r:id="rId5"/>
    <p:sldId id="272" r:id="rId6"/>
    <p:sldId id="273"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03-05-2023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tlassian.com/devops/what-is-devops" TargetMode="External"/><Relationship Id="rId2" Type="http://schemas.openxmlformats.org/officeDocument/2006/relationships/hyperlink" Target="https://www.atlassian.com/agile" TargetMode="External"/><Relationship Id="rId1" Type="http://schemas.openxmlformats.org/officeDocument/2006/relationships/slideLayout" Target="../slideLayouts/slideLayout2.xml"/><Relationship Id="rId5" Type="http://schemas.openxmlformats.org/officeDocument/2006/relationships/hyperlink" Target="https://mag.toyota.co.uk/just-in-time/" TargetMode="External"/><Relationship Id="rId4" Type="http://schemas.openxmlformats.org/officeDocument/2006/relationships/hyperlink" Target="https://www.atlassian.com/software/jira/templates/kanba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a:extLst>
              <a:ext uri="{FF2B5EF4-FFF2-40B4-BE49-F238E27FC236}">
                <a16:creationId xmlns:a16="http://schemas.microsoft.com/office/drawing/2014/main" id="{783F14EB-ED12-82D2-365C-432202FC4EBE}"/>
              </a:ext>
            </a:extLst>
          </p:cNvPr>
          <p:cNvSpPr txBox="1"/>
          <p:nvPr/>
        </p:nvSpPr>
        <p:spPr>
          <a:xfrm>
            <a:off x="2181335" y="412952"/>
            <a:ext cx="8919055" cy="280072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4000" b="1" cap="all" dirty="0">
                <a:ln/>
                <a:solidFill>
                  <a:srgbClr val="C00000"/>
                </a:solidFill>
                <a:effectLst/>
                <a:cs typeface="Poppins" panose="00000500000000000000" pitchFamily="2" charset="0"/>
              </a:rPr>
              <a:t>KANBAN</a:t>
            </a:r>
            <a:endParaRPr lang="en-US" sz="4000" b="1" dirty="0">
              <a:solidFill>
                <a:srgbClr val="C00000"/>
              </a:solidFill>
              <a:effectLst/>
              <a:cs typeface="Poppins" panose="00000500000000000000" pitchFamily="2" charset="0"/>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893F40-C0AF-3A7A-5605-AA796952F99D}"/>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6" name="TextBox 5">
            <a:extLst>
              <a:ext uri="{FF2B5EF4-FFF2-40B4-BE49-F238E27FC236}">
                <a16:creationId xmlns:a16="http://schemas.microsoft.com/office/drawing/2014/main" id="{1C241EF5-48A1-CCD5-6CDD-29E8E662D2C8}"/>
              </a:ext>
            </a:extLst>
          </p:cNvPr>
          <p:cNvSpPr txBox="1"/>
          <p:nvPr/>
        </p:nvSpPr>
        <p:spPr>
          <a:xfrm>
            <a:off x="1325060" y="1163277"/>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Core Practices of Kanban</a:t>
            </a:r>
            <a:endParaRPr lang="en-US" sz="2000" b="1" dirty="0"/>
          </a:p>
        </p:txBody>
      </p:sp>
      <p:sp>
        <p:nvSpPr>
          <p:cNvPr id="3" name="TextBox 2">
            <a:extLst>
              <a:ext uri="{FF2B5EF4-FFF2-40B4-BE49-F238E27FC236}">
                <a16:creationId xmlns:a16="http://schemas.microsoft.com/office/drawing/2014/main" id="{9CF1D74D-CAFB-DB92-14F2-489D5D435AFE}"/>
              </a:ext>
            </a:extLst>
          </p:cNvPr>
          <p:cNvSpPr txBox="1"/>
          <p:nvPr/>
        </p:nvSpPr>
        <p:spPr>
          <a:xfrm>
            <a:off x="1325060" y="2172936"/>
            <a:ext cx="9754066" cy="3416320"/>
          </a:xfrm>
          <a:prstGeom prst="rect">
            <a:avLst/>
          </a:prstGeom>
          <a:noFill/>
        </p:spPr>
        <p:txBody>
          <a:bodyPr wrap="square">
            <a:spAutoFit/>
          </a:bodyPr>
          <a:lstStyle/>
          <a:p>
            <a:pPr marL="342900" indent="-342900" algn="l">
              <a:buAutoNum type="arabicPeriod"/>
            </a:pPr>
            <a:r>
              <a:rPr lang="en-US" b="1" i="0" dirty="0">
                <a:solidFill>
                  <a:srgbClr val="1D2B36"/>
                </a:solidFill>
                <a:effectLst/>
                <a:latin typeface="Graphik Web Medium"/>
              </a:rPr>
              <a:t>Visualization of workflow:</a:t>
            </a:r>
          </a:p>
          <a:p>
            <a:pPr marL="342900" indent="-342900" algn="l">
              <a:buAutoNum type="arabicPeriod"/>
            </a:pPr>
            <a:endParaRPr lang="en-US" b="0" i="0" dirty="0">
              <a:solidFill>
                <a:srgbClr val="1D2B36"/>
              </a:solidFill>
              <a:effectLst/>
              <a:latin typeface="Graphik Web Medium"/>
            </a:endParaRPr>
          </a:p>
          <a:p>
            <a:pPr algn="l"/>
            <a:r>
              <a:rPr lang="en-US" b="0" i="0" dirty="0">
                <a:solidFill>
                  <a:srgbClr val="1D2B36"/>
                </a:solidFill>
                <a:effectLst/>
                <a:latin typeface="Graphik Web Regular"/>
              </a:rPr>
              <a:t>The whole concept of Kanban revolves around proper </a:t>
            </a:r>
            <a:r>
              <a:rPr lang="en-US" b="0" i="0" u="none" strike="noStrike" dirty="0">
                <a:solidFill>
                  <a:srgbClr val="0D6EFD"/>
                </a:solidFill>
                <a:effectLst/>
                <a:latin typeface="Graphik Web Regular"/>
              </a:rPr>
              <a:t>visualization</a:t>
            </a:r>
            <a:r>
              <a:rPr lang="en-US" b="0" i="0" dirty="0">
                <a:solidFill>
                  <a:srgbClr val="1D2B36"/>
                </a:solidFill>
                <a:effectLst/>
                <a:latin typeface="Graphik Web Regular"/>
              </a:rPr>
              <a:t> of the entire project. </a:t>
            </a:r>
            <a:r>
              <a:rPr lang="en-US" b="0" i="0" u="none" strike="noStrike" dirty="0">
                <a:solidFill>
                  <a:srgbClr val="0D6EFD"/>
                </a:solidFill>
                <a:effectLst/>
                <a:latin typeface="Graphik Web Regular"/>
              </a:rPr>
              <a:t>Kanban board software</a:t>
            </a:r>
            <a:r>
              <a:rPr lang="en-US" b="0" i="0" dirty="0">
                <a:solidFill>
                  <a:srgbClr val="1D2B36"/>
                </a:solidFill>
                <a:effectLst/>
                <a:latin typeface="Graphik Web Regular"/>
              </a:rPr>
              <a:t> is used throughout the industry for this purpose. In the past, people used to get a whiteboard on wheels and use it with the help of different columns and Kanban cards.</a:t>
            </a:r>
          </a:p>
          <a:p>
            <a:pPr algn="l"/>
            <a:endParaRPr lang="en-US" dirty="0">
              <a:solidFill>
                <a:srgbClr val="1D2B36"/>
              </a:solidFill>
              <a:latin typeface="Graphik Web Regular"/>
            </a:endParaRPr>
          </a:p>
          <a:p>
            <a:pPr algn="l"/>
            <a:r>
              <a:rPr lang="en-US" b="0" i="0" dirty="0">
                <a:solidFill>
                  <a:srgbClr val="1D2B36"/>
                </a:solidFill>
                <a:effectLst/>
                <a:latin typeface="Graphik Web Medium"/>
              </a:rPr>
              <a:t>2. </a:t>
            </a:r>
            <a:r>
              <a:rPr lang="en-US" b="1" i="0" dirty="0">
                <a:solidFill>
                  <a:srgbClr val="1D2B36"/>
                </a:solidFill>
                <a:effectLst/>
                <a:latin typeface="Graphik Web Medium"/>
              </a:rPr>
              <a:t>Reduction of work in progress (WIP):</a:t>
            </a:r>
          </a:p>
          <a:p>
            <a:pPr algn="l"/>
            <a:endParaRPr lang="en-US" b="0" i="0" dirty="0">
              <a:solidFill>
                <a:srgbClr val="1D2B36"/>
              </a:solidFill>
              <a:effectLst/>
              <a:latin typeface="Graphik Web Medium"/>
            </a:endParaRPr>
          </a:p>
          <a:p>
            <a:pPr algn="l"/>
            <a:r>
              <a:rPr lang="en-US" b="0" i="0" u="none" strike="noStrike" dirty="0">
                <a:solidFill>
                  <a:srgbClr val="0D6EFD"/>
                </a:solidFill>
                <a:effectLst/>
                <a:latin typeface="Graphik Web Regular"/>
              </a:rPr>
              <a:t>WIP</a:t>
            </a:r>
            <a:r>
              <a:rPr lang="en-US" b="0" i="0" dirty="0">
                <a:solidFill>
                  <a:srgbClr val="1D2B36"/>
                </a:solidFill>
                <a:effectLst/>
                <a:latin typeface="Graphik Web Regular"/>
              </a:rPr>
              <a:t> in the case of Kanban is supposed to be according to the capability of the team. Usually, a cap is applied to WIP in order to ensure maximum efficiency. On the Kanban board, a limit is applied to the number of tasks that can be performed at once.</a:t>
            </a:r>
          </a:p>
          <a:p>
            <a:pPr algn="l"/>
            <a:endParaRPr lang="en-US" b="0" i="0" dirty="0">
              <a:solidFill>
                <a:srgbClr val="1D2B36"/>
              </a:solidFill>
              <a:effectLst/>
              <a:latin typeface="Graphik Web Regular"/>
            </a:endParaRPr>
          </a:p>
        </p:txBody>
      </p:sp>
    </p:spTree>
    <p:extLst>
      <p:ext uri="{BB962C8B-B14F-4D97-AF65-F5344CB8AC3E}">
        <p14:creationId xmlns:p14="http://schemas.microsoft.com/office/powerpoint/2010/main" val="142283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A1423C-2FFC-3B65-BEA2-D2A56AAB2B54}"/>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6" name="TextBox 5">
            <a:extLst>
              <a:ext uri="{FF2B5EF4-FFF2-40B4-BE49-F238E27FC236}">
                <a16:creationId xmlns:a16="http://schemas.microsoft.com/office/drawing/2014/main" id="{F55B3AF0-231C-D692-CD45-926BA9D1DDB9}"/>
              </a:ext>
            </a:extLst>
          </p:cNvPr>
          <p:cNvSpPr txBox="1"/>
          <p:nvPr/>
        </p:nvSpPr>
        <p:spPr>
          <a:xfrm>
            <a:off x="1406222" y="2018613"/>
            <a:ext cx="9715434" cy="3693319"/>
          </a:xfrm>
          <a:prstGeom prst="rect">
            <a:avLst/>
          </a:prstGeom>
          <a:noFill/>
        </p:spPr>
        <p:txBody>
          <a:bodyPr wrap="square">
            <a:spAutoFit/>
          </a:bodyPr>
          <a:lstStyle/>
          <a:p>
            <a:pPr algn="just"/>
            <a:r>
              <a:rPr lang="en-US" b="0" i="0" dirty="0">
                <a:solidFill>
                  <a:srgbClr val="1D2B36"/>
                </a:solidFill>
                <a:effectLst/>
                <a:latin typeface="Graphik Web Medium"/>
              </a:rPr>
              <a:t>3. </a:t>
            </a:r>
            <a:r>
              <a:rPr lang="en-US" b="1" i="0" dirty="0">
                <a:solidFill>
                  <a:srgbClr val="1D2B36"/>
                </a:solidFill>
                <a:effectLst/>
                <a:latin typeface="Graphik Web Medium"/>
              </a:rPr>
              <a:t>Efficient workflow management:</a:t>
            </a:r>
          </a:p>
          <a:p>
            <a:pPr algn="just"/>
            <a:r>
              <a:rPr lang="en-US" b="0" i="0" dirty="0">
                <a:solidFill>
                  <a:srgbClr val="1D2B36"/>
                </a:solidFill>
                <a:effectLst/>
                <a:latin typeface="Graphik Web Regular"/>
              </a:rPr>
              <a:t>Measuring </a:t>
            </a:r>
            <a:r>
              <a:rPr lang="en-US" b="0" i="0" u="none" strike="noStrike" dirty="0">
                <a:solidFill>
                  <a:srgbClr val="0D6EFD"/>
                </a:solidFill>
                <a:effectLst/>
                <a:latin typeface="Graphik Web Regular"/>
              </a:rPr>
              <a:t>lead time and cycle time</a:t>
            </a:r>
            <a:r>
              <a:rPr lang="en-US" b="0" i="0" dirty="0">
                <a:solidFill>
                  <a:srgbClr val="1D2B36"/>
                </a:solidFill>
                <a:effectLst/>
                <a:latin typeface="Graphik Web Regular"/>
              </a:rPr>
              <a:t> where lead time, the complete time spent on completing a task is an important parameter that project teams must reduce as much as possible.</a:t>
            </a:r>
          </a:p>
          <a:p>
            <a:pPr algn="just"/>
            <a:endParaRPr lang="en-US" dirty="0">
              <a:solidFill>
                <a:srgbClr val="1D2B36"/>
              </a:solidFill>
              <a:latin typeface="Graphik Web Regular"/>
            </a:endParaRPr>
          </a:p>
          <a:p>
            <a:pPr algn="just"/>
            <a:r>
              <a:rPr lang="en-US" b="0" i="0" dirty="0">
                <a:solidFill>
                  <a:srgbClr val="1D2B36"/>
                </a:solidFill>
                <a:effectLst/>
                <a:latin typeface="Graphik Web Medium"/>
              </a:rPr>
              <a:t>4</a:t>
            </a:r>
            <a:r>
              <a:rPr lang="en-US" b="1" i="0" dirty="0">
                <a:solidFill>
                  <a:srgbClr val="1D2B36"/>
                </a:solidFill>
                <a:effectLst/>
                <a:latin typeface="Graphik Web Medium"/>
              </a:rPr>
              <a:t>. Explicit management policies:</a:t>
            </a:r>
          </a:p>
          <a:p>
            <a:pPr algn="just"/>
            <a:r>
              <a:rPr lang="en-US" b="0" i="0" dirty="0">
                <a:solidFill>
                  <a:srgbClr val="1D2B36"/>
                </a:solidFill>
                <a:effectLst/>
                <a:latin typeface="Graphik Web Regular"/>
              </a:rPr>
              <a:t>It is important for the </a:t>
            </a:r>
            <a:r>
              <a:rPr lang="en-US" b="0" i="0" u="none" strike="noStrike" dirty="0">
                <a:solidFill>
                  <a:srgbClr val="0D6EFD"/>
                </a:solidFill>
                <a:effectLst/>
                <a:latin typeface="Graphik Web Regular"/>
              </a:rPr>
              <a:t>project team</a:t>
            </a:r>
            <a:r>
              <a:rPr lang="en-US" b="0" i="0" dirty="0">
                <a:solidFill>
                  <a:srgbClr val="1D2B36"/>
                </a:solidFill>
                <a:effectLst/>
                <a:latin typeface="Graphik Web Regular"/>
              </a:rPr>
              <a:t> to know what they are trying to achieve. The reason behind is quite simple, when someone has a clear </a:t>
            </a:r>
            <a:r>
              <a:rPr lang="en-US" b="0" i="0" u="none" strike="noStrike" dirty="0">
                <a:solidFill>
                  <a:srgbClr val="0D6EFD"/>
                </a:solidFill>
                <a:effectLst/>
                <a:latin typeface="Graphik Web Regular"/>
              </a:rPr>
              <a:t>project goal</a:t>
            </a:r>
            <a:r>
              <a:rPr lang="en-US" b="0" i="0" dirty="0">
                <a:solidFill>
                  <a:srgbClr val="1D2B36"/>
                </a:solidFill>
                <a:effectLst/>
                <a:latin typeface="Graphik Web Regular"/>
              </a:rPr>
              <a:t> in front of them, they’ll try harder to achieve it.</a:t>
            </a:r>
          </a:p>
          <a:p>
            <a:pPr algn="just"/>
            <a:endParaRPr lang="en-US" b="0" i="0" dirty="0">
              <a:solidFill>
                <a:srgbClr val="1D2B36"/>
              </a:solidFill>
              <a:effectLst/>
              <a:latin typeface="Graphik Web Regular"/>
            </a:endParaRPr>
          </a:p>
          <a:p>
            <a:pPr algn="just"/>
            <a:r>
              <a:rPr lang="en-US" b="1" i="0" dirty="0">
                <a:solidFill>
                  <a:srgbClr val="1D2B36"/>
                </a:solidFill>
                <a:effectLst/>
                <a:latin typeface="Graphik Web Medium"/>
              </a:rPr>
              <a:t>5. Take feedback:</a:t>
            </a:r>
          </a:p>
          <a:p>
            <a:pPr algn="just"/>
            <a:r>
              <a:rPr lang="en-US" b="0" i="0" dirty="0">
                <a:solidFill>
                  <a:srgbClr val="1D2B36"/>
                </a:solidFill>
                <a:effectLst/>
                <a:latin typeface="Graphik Web Regular"/>
              </a:rPr>
              <a:t>At the end of the day, the most important entity for any business is the client and implementing an effective feedback system is extremely important.</a:t>
            </a:r>
          </a:p>
          <a:p>
            <a:pPr algn="just"/>
            <a:r>
              <a:rPr lang="en-US" b="0" i="0" dirty="0">
                <a:solidFill>
                  <a:srgbClr val="1D2B36"/>
                </a:solidFill>
                <a:effectLst/>
                <a:latin typeface="Graphik Web Regular"/>
              </a:rPr>
              <a:t>On the Kanban boards, a column can be assigned for feedback from either an external evaluator or the customers themselves. In this way, the quality of the delivered work can be constantly maintained.</a:t>
            </a:r>
          </a:p>
        </p:txBody>
      </p:sp>
      <p:sp>
        <p:nvSpPr>
          <p:cNvPr id="2" name="TextBox 1">
            <a:extLst>
              <a:ext uri="{FF2B5EF4-FFF2-40B4-BE49-F238E27FC236}">
                <a16:creationId xmlns:a16="http://schemas.microsoft.com/office/drawing/2014/main" id="{04BD96A7-A9C2-74DE-89D7-6CF558A9E329}"/>
              </a:ext>
            </a:extLst>
          </p:cNvPr>
          <p:cNvSpPr txBox="1"/>
          <p:nvPr/>
        </p:nvSpPr>
        <p:spPr>
          <a:xfrm>
            <a:off x="1325060" y="1163277"/>
            <a:ext cx="8198167" cy="400110"/>
          </a:xfrm>
          <a:prstGeom prst="rect">
            <a:avLst/>
          </a:prstGeom>
          <a:noFill/>
        </p:spPr>
        <p:txBody>
          <a:bodyPr wrap="square">
            <a:spAutoFit/>
          </a:bodyPr>
          <a:lstStyle/>
          <a:p>
            <a:pPr marL="285750" indent="-285750">
              <a:buFont typeface="Wingdings" panose="05000000000000000000" pitchFamily="2" charset="2"/>
              <a:buChar char="v"/>
            </a:pPr>
            <a:r>
              <a:rPr lang="en-US" sz="2000" b="1" i="0" dirty="0">
                <a:solidFill>
                  <a:srgbClr val="000000"/>
                </a:solidFill>
                <a:effectLst/>
                <a:latin typeface="Nunito" pitchFamily="2" charset="0"/>
              </a:rPr>
              <a:t>Core Practices of Kanban</a:t>
            </a:r>
            <a:endParaRPr lang="en-US" sz="2000" b="1" dirty="0"/>
          </a:p>
        </p:txBody>
      </p:sp>
    </p:spTree>
    <p:extLst>
      <p:ext uri="{BB962C8B-B14F-4D97-AF65-F5344CB8AC3E}">
        <p14:creationId xmlns:p14="http://schemas.microsoft.com/office/powerpoint/2010/main" val="126107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799C23-DA53-C66B-1A04-19B66754D064}"/>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5" name="TextBox 4">
            <a:extLst>
              <a:ext uri="{FF2B5EF4-FFF2-40B4-BE49-F238E27FC236}">
                <a16:creationId xmlns:a16="http://schemas.microsoft.com/office/drawing/2014/main" id="{9887C522-04F8-A44C-4AFF-1EB88FE4589C}"/>
              </a:ext>
            </a:extLst>
          </p:cNvPr>
          <p:cNvSpPr txBox="1"/>
          <p:nvPr/>
        </p:nvSpPr>
        <p:spPr>
          <a:xfrm>
            <a:off x="1451579" y="2052926"/>
            <a:ext cx="9398317" cy="3276282"/>
          </a:xfrm>
          <a:prstGeom prst="rect">
            <a:avLst/>
          </a:prstGeom>
          <a:noFill/>
        </p:spPr>
        <p:txBody>
          <a:bodyPr wrap="square">
            <a:spAutoFit/>
          </a:bodyPr>
          <a:lstStyle/>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Enhanced flexibility</a:t>
            </a: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Continuous improvement</a:t>
            </a: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Increased collaboration</a:t>
            </a: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Employee empowerment</a:t>
            </a: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Smoother workflow</a:t>
            </a: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Better inventory management</a:t>
            </a:r>
          </a:p>
          <a:p>
            <a:pPr marL="339725" indent="-339725" algn="l">
              <a:lnSpc>
                <a:spcPct val="150000"/>
              </a:lnSpc>
              <a:buFont typeface="Arial" panose="020B0604020202020204" pitchFamily="34" charset="0"/>
              <a:buChar char="•"/>
            </a:pPr>
            <a:r>
              <a:rPr lang="en-US" sz="2000" b="0" i="0" dirty="0">
                <a:solidFill>
                  <a:srgbClr val="1D2B36"/>
                </a:solidFill>
                <a:effectLst/>
                <a:latin typeface="Graphik Web Regular"/>
              </a:rPr>
              <a:t>Improved quality control</a:t>
            </a:r>
          </a:p>
        </p:txBody>
      </p:sp>
      <p:sp>
        <p:nvSpPr>
          <p:cNvPr id="6" name="TextBox 5">
            <a:extLst>
              <a:ext uri="{FF2B5EF4-FFF2-40B4-BE49-F238E27FC236}">
                <a16:creationId xmlns:a16="http://schemas.microsoft.com/office/drawing/2014/main" id="{8C362BBE-BC54-3CF8-D9B7-F9D98C834759}"/>
              </a:ext>
            </a:extLst>
          </p:cNvPr>
          <p:cNvSpPr txBox="1"/>
          <p:nvPr/>
        </p:nvSpPr>
        <p:spPr>
          <a:xfrm>
            <a:off x="1377037" y="1050016"/>
            <a:ext cx="8198167" cy="400110"/>
          </a:xfrm>
          <a:prstGeom prst="rect">
            <a:avLst/>
          </a:prstGeom>
          <a:noFill/>
        </p:spPr>
        <p:txBody>
          <a:bodyPr wrap="square">
            <a:spAutoFit/>
          </a:bodyPr>
          <a:lstStyle/>
          <a:p>
            <a:pPr marL="342900" indent="-342900" algn="l">
              <a:buFont typeface="Wingdings" panose="05000000000000000000" pitchFamily="2" charset="2"/>
              <a:buChar char="v"/>
            </a:pPr>
            <a:r>
              <a:rPr lang="en-US" sz="2000" b="1" i="0" dirty="0">
                <a:solidFill>
                  <a:srgbClr val="1D2B36"/>
                </a:solidFill>
                <a:effectLst/>
                <a:latin typeface="Graphik Web Medium"/>
              </a:rPr>
              <a:t>Benefits of Using Kanban Framework</a:t>
            </a:r>
          </a:p>
        </p:txBody>
      </p:sp>
    </p:spTree>
    <p:extLst>
      <p:ext uri="{BB962C8B-B14F-4D97-AF65-F5344CB8AC3E}">
        <p14:creationId xmlns:p14="http://schemas.microsoft.com/office/powerpoint/2010/main" val="47574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D72AD6-43EB-EACC-0BB7-F70015359091}"/>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5" name="Rounded Rectangle 17">
            <a:extLst>
              <a:ext uri="{FF2B5EF4-FFF2-40B4-BE49-F238E27FC236}">
                <a16:creationId xmlns:a16="http://schemas.microsoft.com/office/drawing/2014/main" id="{394F309A-6F8D-27FF-0F5C-91812DB908BB}"/>
              </a:ext>
            </a:extLst>
          </p:cNvPr>
          <p:cNvSpPr/>
          <p:nvPr/>
        </p:nvSpPr>
        <p:spPr>
          <a:xfrm>
            <a:off x="3429380" y="21221"/>
            <a:ext cx="4874647" cy="53281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6" name="TextBox 5">
            <a:extLst>
              <a:ext uri="{FF2B5EF4-FFF2-40B4-BE49-F238E27FC236}">
                <a16:creationId xmlns:a16="http://schemas.microsoft.com/office/drawing/2014/main" id="{3C6B65EE-D390-AFF4-6616-2E3809D2E719}"/>
              </a:ext>
            </a:extLst>
          </p:cNvPr>
          <p:cNvSpPr txBox="1"/>
          <p:nvPr/>
        </p:nvSpPr>
        <p:spPr>
          <a:xfrm>
            <a:off x="914400" y="684469"/>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requirements documentations i.e. SRS and User stories</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683300E0-81CB-E9FC-B05B-50528665401E}"/>
              </a:ext>
            </a:extLst>
          </p:cNvPr>
          <p:cNvSpPr/>
          <p:nvPr/>
        </p:nvSpPr>
        <p:spPr>
          <a:xfrm>
            <a:off x="2987601" y="1825741"/>
            <a:ext cx="6216795" cy="564297"/>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8" name="TextBox 7">
            <a:extLst>
              <a:ext uri="{FF2B5EF4-FFF2-40B4-BE49-F238E27FC236}">
                <a16:creationId xmlns:a16="http://schemas.microsoft.com/office/drawing/2014/main" id="{0EEFCAB2-8AFF-3666-8D8F-5358A074A68E}"/>
              </a:ext>
            </a:extLst>
          </p:cNvPr>
          <p:cNvSpPr txBox="1"/>
          <p:nvPr/>
        </p:nvSpPr>
        <p:spPr>
          <a:xfrm>
            <a:off x="1752600" y="2438605"/>
            <a:ext cx="87915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Kanban methodology of agile development</a:t>
            </a:r>
          </a:p>
          <a:p>
            <a:pPr marL="342900" indent="-342900">
              <a:buFontTx/>
              <a:buAutoNum type="arabicPeriod"/>
            </a:pPr>
            <a:r>
              <a:rPr lang="en-US" sz="1600" b="0" i="0" dirty="0">
                <a:effectLst/>
                <a:latin typeface="Arial" panose="020B0604020202020204" pitchFamily="34" charset="0"/>
              </a:rPr>
              <a:t>Describe  </a:t>
            </a:r>
            <a:r>
              <a:rPr lang="en-US" sz="1600" b="1" i="0" dirty="0">
                <a:effectLst/>
                <a:latin typeface="Arial" panose="020B0604020202020204" pitchFamily="34" charset="0"/>
              </a:rPr>
              <a:t>explain the principles of Kanban </a:t>
            </a:r>
          </a:p>
          <a:p>
            <a:pPr marL="342900" indent="-342900">
              <a:buFontTx/>
              <a:buAutoNum type="arabicPeriod"/>
            </a:pPr>
            <a:r>
              <a:rPr lang="en-US" sz="1600" b="0" i="0" dirty="0">
                <a:effectLst/>
                <a:latin typeface="Arial" panose="020B0604020202020204" pitchFamily="34" charset="0"/>
              </a:rPr>
              <a:t>List out the  </a:t>
            </a:r>
            <a:r>
              <a:rPr lang="en-US" sz="1600" b="1" dirty="0">
                <a:latin typeface="Times New Roman" panose="02020603050405020304" pitchFamily="18" charset="0"/>
                <a:ea typeface="+mn-lt"/>
                <a:cs typeface="Times New Roman" panose="02020603050405020304" pitchFamily="18" charset="0"/>
              </a:rPr>
              <a:t>Benefits of Kanban</a:t>
            </a:r>
            <a:endParaRPr lang="en-US"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a:effectLst/>
                <a:latin typeface="Arial"/>
                <a:cs typeface="Arial"/>
              </a:rPr>
              <a:t>Describe the  How </a:t>
            </a:r>
            <a:r>
              <a:rPr lang="en-US" sz="1600" b="1" dirty="0">
                <a:latin typeface="Times New Roman" panose="02020603050405020304" pitchFamily="18" charset="0"/>
                <a:ea typeface="+mn-lt"/>
                <a:cs typeface="Times New Roman" panose="02020603050405020304" pitchFamily="18" charset="0"/>
              </a:rPr>
              <a:t>Kanban can be used? </a:t>
            </a:r>
            <a:endParaRPr lang="en-US" sz="1600" dirty="0">
              <a:latin typeface="Times New Roman" panose="02020603050405020304" pitchFamily="18" charset="0"/>
              <a:ea typeface="+mn-lt"/>
              <a:cs typeface="Times New Roman" panose="02020603050405020304" pitchFamily="18" charset="0"/>
            </a:endParaRPr>
          </a:p>
          <a:p>
            <a:pPr marL="342900" indent="-342900">
              <a:buAutoNum type="arabicPeriod"/>
            </a:pPr>
            <a:endParaRPr lang="en-US" sz="1600" dirty="0">
              <a:latin typeface="Arial"/>
              <a:cs typeface="Arial"/>
            </a:endParaRPr>
          </a:p>
        </p:txBody>
      </p:sp>
      <p:pic>
        <p:nvPicPr>
          <p:cNvPr id="9" name="Graphic 8" descr="Bullseye outline">
            <a:extLst>
              <a:ext uri="{FF2B5EF4-FFF2-40B4-BE49-F238E27FC236}">
                <a16:creationId xmlns:a16="http://schemas.microsoft.com/office/drawing/2014/main" id="{7628A846-DF86-3F10-B60C-71827A6994D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10" name="Graphic 9" descr="Presentation with checklist outline">
            <a:extLst>
              <a:ext uri="{FF2B5EF4-FFF2-40B4-BE49-F238E27FC236}">
                <a16:creationId xmlns:a16="http://schemas.microsoft.com/office/drawing/2014/main" id="{CBB0A8CA-61C9-03E9-8E99-7D3CCBF6385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5819" y="2522945"/>
            <a:ext cx="914400" cy="914400"/>
          </a:xfrm>
          <a:prstGeom prst="rect">
            <a:avLst/>
          </a:prstGeom>
        </p:spPr>
      </p:pic>
      <p:sp>
        <p:nvSpPr>
          <p:cNvPr id="11" name="Rounded Rectangle 17">
            <a:extLst>
              <a:ext uri="{FF2B5EF4-FFF2-40B4-BE49-F238E27FC236}">
                <a16:creationId xmlns:a16="http://schemas.microsoft.com/office/drawing/2014/main" id="{2CAE7EDE-DA7D-1DE5-D724-1E38906E257E}"/>
              </a:ext>
            </a:extLst>
          </p:cNvPr>
          <p:cNvSpPr/>
          <p:nvPr/>
        </p:nvSpPr>
        <p:spPr>
          <a:xfrm>
            <a:off x="4212971" y="4321733"/>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12" name="Graphic 11" descr="Idea outline">
            <a:extLst>
              <a:ext uri="{FF2B5EF4-FFF2-40B4-BE49-F238E27FC236}">
                <a16:creationId xmlns:a16="http://schemas.microsoft.com/office/drawing/2014/main" id="{85A01E74-E585-500C-C454-E5D71BD64A9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107" y="4989055"/>
            <a:ext cx="914400" cy="914400"/>
          </a:xfrm>
          <a:prstGeom prst="rect">
            <a:avLst/>
          </a:prstGeom>
        </p:spPr>
      </p:pic>
      <p:sp>
        <p:nvSpPr>
          <p:cNvPr id="13" name="TextBox 12">
            <a:extLst>
              <a:ext uri="{FF2B5EF4-FFF2-40B4-BE49-F238E27FC236}">
                <a16:creationId xmlns:a16="http://schemas.microsoft.com/office/drawing/2014/main" id="{3DB222FC-6049-35E6-250C-781A10B7BCE2}"/>
              </a:ext>
            </a:extLst>
          </p:cNvPr>
          <p:cNvSpPr txBox="1"/>
          <p:nvPr/>
        </p:nvSpPr>
        <p:spPr>
          <a:xfrm>
            <a:off x="1599013" y="4779677"/>
            <a:ext cx="10230293"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a:t>
            </a:r>
            <a:r>
              <a:rPr lang="en-US" sz="1600" b="1" i="0" dirty="0">
                <a:effectLst/>
                <a:latin typeface="Arial" panose="020B0604020202020204" pitchFamily="34" charset="0"/>
              </a:rPr>
              <a:t>Kanban methodology and its principles</a:t>
            </a:r>
          </a:p>
          <a:p>
            <a:pPr marL="342900" indent="-342900">
              <a:buFontTx/>
              <a:buAutoNum type="arabicPeriod"/>
            </a:pPr>
            <a:r>
              <a:rPr lang="en-US" sz="1600" b="0" i="0" dirty="0">
                <a:effectLst/>
                <a:latin typeface="Arial" panose="020B0604020202020204" pitchFamily="34" charset="0"/>
              </a:rPr>
              <a:t>Describe </a:t>
            </a:r>
            <a:r>
              <a:rPr lang="en-US" sz="1600" b="1" dirty="0">
                <a:latin typeface="Times New Roman" panose="02020603050405020304" pitchFamily="18" charset="0"/>
                <a:ea typeface="+mn-lt"/>
                <a:cs typeface="Times New Roman" panose="02020603050405020304" pitchFamily="18" charset="0"/>
              </a:rPr>
              <a:t>Importance of Kanban methodology</a:t>
            </a:r>
          </a:p>
          <a:p>
            <a:pPr marL="342900" indent="-342900">
              <a:buFontTx/>
              <a:buAutoNum type="arabicPeriod"/>
            </a:pPr>
            <a:r>
              <a:rPr lang="en-US" sz="1600" dirty="0">
                <a:latin typeface="Arial" panose="020B0604020202020204" pitchFamily="34" charset="0"/>
              </a:rPr>
              <a:t>Summarize </a:t>
            </a:r>
            <a:r>
              <a:rPr lang="en-US" sz="1600" b="1" dirty="0">
                <a:latin typeface="Times New Roman" panose="02020603050405020304" pitchFamily="18" charset="0"/>
                <a:ea typeface="+mn-lt"/>
                <a:cs typeface="Times New Roman" panose="02020603050405020304" pitchFamily="18" charset="0"/>
              </a:rPr>
              <a:t>Kanban and its benefits.</a:t>
            </a:r>
            <a:endParaRPr lang="en-US" sz="16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0121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99D156-FC80-AAF1-21CD-32DD4C51ADA8}"/>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5" name="Rounded Rectangle 17">
            <a:extLst>
              <a:ext uri="{FF2B5EF4-FFF2-40B4-BE49-F238E27FC236}">
                <a16:creationId xmlns:a16="http://schemas.microsoft.com/office/drawing/2014/main" id="{EE1B0E93-F218-D1C1-78BF-8AC76C04C1CB}"/>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6" name="Rounded Rectangle 17">
            <a:extLst>
              <a:ext uri="{FF2B5EF4-FFF2-40B4-BE49-F238E27FC236}">
                <a16:creationId xmlns:a16="http://schemas.microsoft.com/office/drawing/2014/main" id="{D7C87DB4-292D-E85B-5F9C-2FF566A98666}"/>
              </a:ext>
            </a:extLst>
          </p:cNvPr>
          <p:cNvSpPr/>
          <p:nvPr/>
        </p:nvSpPr>
        <p:spPr>
          <a:xfrm>
            <a:off x="1026828" y="1977904"/>
            <a:ext cx="9560210" cy="293699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600" dirty="0">
              <a:latin typeface="Arial" panose="020B0604020202020204" pitchFamily="34" charset="0"/>
            </a:endParaRPr>
          </a:p>
        </p:txBody>
      </p:sp>
      <p:sp>
        <p:nvSpPr>
          <p:cNvPr id="7" name="Content Placeholder 2">
            <a:extLst>
              <a:ext uri="{FF2B5EF4-FFF2-40B4-BE49-F238E27FC236}">
                <a16:creationId xmlns:a16="http://schemas.microsoft.com/office/drawing/2014/main" id="{48FF98BF-5A62-7C45-6D9E-5C36A8751578}"/>
              </a:ext>
            </a:extLst>
          </p:cNvPr>
          <p:cNvSpPr>
            <a:spLocks noGrp="1"/>
          </p:cNvSpPr>
          <p:nvPr>
            <p:ph idx="1"/>
          </p:nvPr>
        </p:nvSpPr>
        <p:spPr>
          <a:xfrm>
            <a:off x="2152650" y="2254251"/>
            <a:ext cx="7886700" cy="1318290"/>
          </a:xfrm>
        </p:spPr>
        <p:txBody>
          <a:bodyPr>
            <a:normAutofit fontScale="85000" lnSpcReduction="20000"/>
          </a:bodyPr>
          <a:lstStyle/>
          <a:p>
            <a:pPr marL="457200" indent="-457200">
              <a:buAutoNum type="arabicPeriod" startAt="3"/>
            </a:pPr>
            <a:r>
              <a:rPr lang="en-US" sz="2400" dirty="0"/>
              <a:t>Life cycle of Kanban process?</a:t>
            </a:r>
          </a:p>
          <a:p>
            <a:pPr marL="457200" indent="-457200">
              <a:buAutoNum type="arabicPeriod" startAt="3"/>
            </a:pPr>
            <a:r>
              <a:rPr lang="en-US" altLang="en-US" sz="2400" dirty="0"/>
              <a:t>When the Kanban is used?</a:t>
            </a:r>
          </a:p>
          <a:p>
            <a:pPr marL="457200" indent="-457200">
              <a:buAutoNum type="arabicPeriod" startAt="3"/>
            </a:pPr>
            <a:r>
              <a:rPr lang="en-US" altLang="en-US" sz="2400" dirty="0"/>
              <a:t>Criteria for comparing Kanban and Scrum</a:t>
            </a:r>
          </a:p>
          <a:p>
            <a:pPr marL="457200" indent="-457200">
              <a:buAutoNum type="arabicPeriod" startAt="3"/>
            </a:pPr>
            <a:endParaRPr lang="en-US" sz="2400" dirty="0"/>
          </a:p>
        </p:txBody>
      </p:sp>
    </p:spTree>
    <p:extLst>
      <p:ext uri="{BB962C8B-B14F-4D97-AF65-F5344CB8AC3E}">
        <p14:creationId xmlns:p14="http://schemas.microsoft.com/office/powerpoint/2010/main" val="389588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2037E-A680-368A-DD30-FE475F47872F}"/>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5" name="TextBox 4">
            <a:extLst>
              <a:ext uri="{FF2B5EF4-FFF2-40B4-BE49-F238E27FC236}">
                <a16:creationId xmlns:a16="http://schemas.microsoft.com/office/drawing/2014/main" id="{6A5C7C9A-3990-6928-7AA9-6A2E8780D8F9}"/>
              </a:ext>
            </a:extLst>
          </p:cNvPr>
          <p:cNvSpPr txBox="1"/>
          <p:nvPr/>
        </p:nvSpPr>
        <p:spPr>
          <a:xfrm>
            <a:off x="1331263" y="1052433"/>
            <a:ext cx="6097904" cy="400110"/>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IN" sz="2000" b="1" dirty="0">
                <a:latin typeface="Heebo" pitchFamily="2" charset="-79"/>
                <a:ea typeface="+mn-lt"/>
                <a:cs typeface="Heebo" pitchFamily="2" charset="-79"/>
              </a:rPr>
              <a:t>Kanban</a:t>
            </a:r>
          </a:p>
        </p:txBody>
      </p:sp>
      <p:sp>
        <p:nvSpPr>
          <p:cNvPr id="6" name="TextBox 5">
            <a:extLst>
              <a:ext uri="{FF2B5EF4-FFF2-40B4-BE49-F238E27FC236}">
                <a16:creationId xmlns:a16="http://schemas.microsoft.com/office/drawing/2014/main" id="{A4AB82F9-B4B7-ADC0-BCCE-552BEE06605F}"/>
              </a:ext>
            </a:extLst>
          </p:cNvPr>
          <p:cNvSpPr txBox="1"/>
          <p:nvPr/>
        </p:nvSpPr>
        <p:spPr>
          <a:xfrm>
            <a:off x="1331263" y="2212360"/>
            <a:ext cx="9935527" cy="3139321"/>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091E42"/>
                </a:solidFill>
                <a:effectLst/>
                <a:latin typeface="Charlie Text"/>
              </a:rPr>
              <a:t>Kanban is a popular framework used to implement </a:t>
            </a:r>
            <a:r>
              <a:rPr lang="en-US" b="0" i="0" u="sng" dirty="0">
                <a:solidFill>
                  <a:srgbClr val="0052CC"/>
                </a:solidFill>
                <a:effectLst/>
                <a:latin typeface="Charlie Text"/>
                <a:hlinkClick r:id="rId2"/>
              </a:rPr>
              <a:t>agile</a:t>
            </a:r>
            <a:r>
              <a:rPr lang="en-US" b="0" i="0" dirty="0">
                <a:solidFill>
                  <a:srgbClr val="091E42"/>
                </a:solidFill>
                <a:effectLst/>
                <a:latin typeface="Charlie Text"/>
              </a:rPr>
              <a:t> and </a:t>
            </a:r>
            <a:r>
              <a:rPr lang="en-US" b="0" i="0" u="sng" dirty="0">
                <a:solidFill>
                  <a:srgbClr val="0052CC"/>
                </a:solidFill>
                <a:effectLst/>
                <a:latin typeface="Charlie Text"/>
                <a:hlinkClick r:id="rId3"/>
              </a:rPr>
              <a:t>DevOps</a:t>
            </a:r>
            <a:r>
              <a:rPr lang="en-US" b="0" i="0" dirty="0">
                <a:solidFill>
                  <a:srgbClr val="091E42"/>
                </a:solidFill>
                <a:effectLst/>
                <a:latin typeface="Charlie Text"/>
              </a:rPr>
              <a:t> software development. It requires real-time communication of capacity and full transparency of work. </a:t>
            </a:r>
          </a:p>
          <a:p>
            <a:pPr marL="285750" indent="-285750" algn="just">
              <a:buFont typeface="Wingdings" panose="05000000000000000000" pitchFamily="2" charset="2"/>
              <a:buChar char="§"/>
            </a:pPr>
            <a:endParaRPr lang="en-US" dirty="0">
              <a:solidFill>
                <a:srgbClr val="091E42"/>
              </a:solidFill>
              <a:latin typeface="Charlie Text"/>
            </a:endParaRPr>
          </a:p>
          <a:p>
            <a:pPr marL="285750" indent="-285750" algn="just">
              <a:buFont typeface="Wingdings" panose="05000000000000000000" pitchFamily="2" charset="2"/>
              <a:buChar char="§"/>
            </a:pPr>
            <a:r>
              <a:rPr lang="en-US" b="0" i="0" dirty="0">
                <a:solidFill>
                  <a:srgbClr val="2B3857"/>
                </a:solidFill>
                <a:effectLst/>
                <a:latin typeface="TT_Norms_Pro"/>
              </a:rPr>
              <a:t>Kanban principles and practices today are different from those developed in the 1940s when the methodology was originally developed.</a:t>
            </a:r>
            <a:endParaRPr lang="en-US" b="0" i="0" dirty="0">
              <a:solidFill>
                <a:srgbClr val="091E42"/>
              </a:solidFill>
              <a:effectLst/>
              <a:latin typeface="Charlie Text"/>
            </a:endParaRPr>
          </a:p>
          <a:p>
            <a:pPr marL="285750" indent="-285750" algn="just">
              <a:buFont typeface="Wingdings" panose="05000000000000000000" pitchFamily="2" charset="2"/>
              <a:buChar char="§"/>
            </a:pPr>
            <a:endParaRPr lang="en-US" dirty="0">
              <a:solidFill>
                <a:srgbClr val="091E42"/>
              </a:solidFill>
              <a:latin typeface="Charlie Text"/>
            </a:endParaRPr>
          </a:p>
          <a:p>
            <a:pPr marL="285750" indent="-285750" algn="just">
              <a:buFont typeface="Wingdings" panose="05000000000000000000" pitchFamily="2" charset="2"/>
              <a:buChar char="§"/>
            </a:pPr>
            <a:r>
              <a:rPr lang="en-US" b="0" i="0" dirty="0">
                <a:solidFill>
                  <a:srgbClr val="091E42"/>
                </a:solidFill>
                <a:effectLst/>
                <a:latin typeface="Charlie Text"/>
              </a:rPr>
              <a:t>Work items are represented visually on a </a:t>
            </a:r>
            <a:r>
              <a:rPr lang="en-US" b="0" i="0" u="sng" dirty="0">
                <a:solidFill>
                  <a:srgbClr val="0052CC"/>
                </a:solidFill>
                <a:effectLst/>
                <a:latin typeface="Charlie Text"/>
                <a:hlinkClick r:id="rId4"/>
              </a:rPr>
              <a:t>kanban board</a:t>
            </a:r>
            <a:r>
              <a:rPr lang="en-US" b="0" i="0" dirty="0">
                <a:solidFill>
                  <a:srgbClr val="091E42"/>
                </a:solidFill>
                <a:effectLst/>
                <a:latin typeface="Charlie Text"/>
              </a:rPr>
              <a:t>, allowing team members to see the state of every piece of work at any time.</a:t>
            </a:r>
          </a:p>
          <a:p>
            <a:pPr marL="285750" indent="-285750" algn="just">
              <a:buFont typeface="Wingdings" panose="05000000000000000000" pitchFamily="2" charset="2"/>
              <a:buChar char="§"/>
            </a:pPr>
            <a:endParaRPr lang="en-US" dirty="0">
              <a:solidFill>
                <a:srgbClr val="091E42"/>
              </a:solidFill>
              <a:latin typeface="Charlie Text"/>
            </a:endParaRPr>
          </a:p>
          <a:p>
            <a:pPr marL="285750" indent="-285750" algn="just">
              <a:buFont typeface="Wingdings" panose="05000000000000000000" pitchFamily="2" charset="2"/>
              <a:buChar char="§"/>
            </a:pPr>
            <a:r>
              <a:rPr lang="en-US" b="0" i="1" dirty="0">
                <a:solidFill>
                  <a:srgbClr val="333333"/>
                </a:solidFill>
                <a:effectLst/>
                <a:latin typeface="ToyotaType-Book"/>
              </a:rPr>
              <a:t>Kanban </a:t>
            </a:r>
            <a:r>
              <a:rPr lang="en-US" b="0" i="0" dirty="0">
                <a:solidFill>
                  <a:srgbClr val="333333"/>
                </a:solidFill>
                <a:effectLst/>
                <a:latin typeface="ToyotaType-Book"/>
              </a:rPr>
              <a:t>is the quick-response system through which </a:t>
            </a:r>
            <a:r>
              <a:rPr lang="en-US" b="0" i="1" dirty="0">
                <a:solidFill>
                  <a:srgbClr val="FF0022"/>
                </a:solidFill>
                <a:effectLst/>
                <a:latin typeface="ToyotaType-Semibold"/>
                <a:hlinkClick r:id="rId5"/>
              </a:rPr>
              <a:t>Just-In-Time</a:t>
            </a:r>
            <a:r>
              <a:rPr lang="en-US" b="0" i="0" dirty="0">
                <a:solidFill>
                  <a:srgbClr val="333333"/>
                </a:solidFill>
                <a:effectLst/>
                <a:latin typeface="ToyotaType-Book"/>
              </a:rPr>
              <a:t> production is achieved, </a:t>
            </a:r>
            <a:r>
              <a:rPr lang="en-US" b="0" i="0" dirty="0" err="1">
                <a:solidFill>
                  <a:srgbClr val="333333"/>
                </a:solidFill>
                <a:effectLst/>
                <a:latin typeface="ToyotaType-Book"/>
              </a:rPr>
              <a:t>harmonising</a:t>
            </a:r>
            <a:r>
              <a:rPr lang="en-US" b="0" i="0" dirty="0">
                <a:solidFill>
                  <a:srgbClr val="333333"/>
                </a:solidFill>
                <a:effectLst/>
                <a:latin typeface="ToyotaType-Book"/>
              </a:rPr>
              <a:t> inventory levels with actual consumption.</a:t>
            </a:r>
            <a:endParaRPr lang="en-US" dirty="0"/>
          </a:p>
        </p:txBody>
      </p:sp>
    </p:spTree>
    <p:extLst>
      <p:ext uri="{BB962C8B-B14F-4D97-AF65-F5344CB8AC3E}">
        <p14:creationId xmlns:p14="http://schemas.microsoft.com/office/powerpoint/2010/main" val="163254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C61600-AD87-D519-F82A-E4E62D808AC9}"/>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6" name="TextBox 5">
            <a:extLst>
              <a:ext uri="{FF2B5EF4-FFF2-40B4-BE49-F238E27FC236}">
                <a16:creationId xmlns:a16="http://schemas.microsoft.com/office/drawing/2014/main" id="{0E5C541E-FE79-05FF-19E2-A4E90FBE40C8}"/>
              </a:ext>
            </a:extLst>
          </p:cNvPr>
          <p:cNvSpPr txBox="1"/>
          <p:nvPr/>
        </p:nvSpPr>
        <p:spPr>
          <a:xfrm>
            <a:off x="1360967" y="1213515"/>
            <a:ext cx="6103088" cy="461665"/>
          </a:xfrm>
          <a:prstGeom prst="rect">
            <a:avLst/>
          </a:prstGeom>
          <a:noFill/>
        </p:spPr>
        <p:txBody>
          <a:bodyPr wrap="square">
            <a:spAutoFit/>
          </a:bodyPr>
          <a:lstStyle/>
          <a:p>
            <a:pPr algn="l"/>
            <a:r>
              <a:rPr lang="en-US" sz="2400" b="1" i="0" dirty="0">
                <a:solidFill>
                  <a:srgbClr val="1D2B36"/>
                </a:solidFill>
                <a:effectLst/>
                <a:latin typeface="Graphik Web Medium"/>
              </a:rPr>
              <a:t>How does Kanban work?</a:t>
            </a:r>
          </a:p>
        </p:txBody>
      </p:sp>
      <p:sp>
        <p:nvSpPr>
          <p:cNvPr id="8" name="TextBox 7">
            <a:extLst>
              <a:ext uri="{FF2B5EF4-FFF2-40B4-BE49-F238E27FC236}">
                <a16:creationId xmlns:a16="http://schemas.microsoft.com/office/drawing/2014/main" id="{5FDD888D-BCF1-1804-6621-F11A947AC97C}"/>
              </a:ext>
            </a:extLst>
          </p:cNvPr>
          <p:cNvSpPr txBox="1"/>
          <p:nvPr/>
        </p:nvSpPr>
        <p:spPr>
          <a:xfrm>
            <a:off x="1360966" y="2158708"/>
            <a:ext cx="9718159" cy="923330"/>
          </a:xfrm>
          <a:prstGeom prst="rect">
            <a:avLst/>
          </a:prstGeom>
          <a:noFill/>
        </p:spPr>
        <p:txBody>
          <a:bodyPr wrap="square">
            <a:spAutoFit/>
          </a:bodyPr>
          <a:lstStyle/>
          <a:p>
            <a:pPr algn="just"/>
            <a:r>
              <a:rPr lang="en-US" b="0" i="0" dirty="0">
                <a:solidFill>
                  <a:srgbClr val="1D2B36"/>
                </a:solidFill>
                <a:effectLst/>
                <a:latin typeface="Graphik Web Regular"/>
              </a:rPr>
              <a:t>Kanban method revolves around the </a:t>
            </a:r>
            <a:r>
              <a:rPr lang="en-US" b="0" i="0" u="none" strike="noStrike" dirty="0">
                <a:solidFill>
                  <a:srgbClr val="0D6EFD"/>
                </a:solidFill>
                <a:effectLst/>
                <a:latin typeface="Graphik Web Regular"/>
              </a:rPr>
              <a:t>kanban board</a:t>
            </a:r>
            <a:r>
              <a:rPr lang="en-US" b="0" i="0" dirty="0">
                <a:solidFill>
                  <a:srgbClr val="1D2B36"/>
                </a:solidFill>
                <a:effectLst/>
                <a:latin typeface="Graphik Web Regular"/>
              </a:rPr>
              <a:t>. It is a tool that visualizes the entire project to track the flow of their project. Through this graphical approach of Kanban boards, a new member or an external entity can understand what’s happening right now, tasks completed and future tasks.</a:t>
            </a:r>
            <a:endParaRPr lang="en-US" dirty="0"/>
          </a:p>
        </p:txBody>
      </p:sp>
      <p:pic>
        <p:nvPicPr>
          <p:cNvPr id="1026" name="Picture 2" descr="kanban board">
            <a:extLst>
              <a:ext uri="{FF2B5EF4-FFF2-40B4-BE49-F238E27FC236}">
                <a16:creationId xmlns:a16="http://schemas.microsoft.com/office/drawing/2014/main" id="{CAEC1B37-D2CB-55A8-F37B-2346EB7C3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395" y="3082038"/>
            <a:ext cx="6071191" cy="334157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7AEAB0-5FDF-4EE6-EC56-24792C51638E}"/>
              </a:ext>
            </a:extLst>
          </p:cNvPr>
          <p:cNvSpPr txBox="1"/>
          <p:nvPr/>
        </p:nvSpPr>
        <p:spPr>
          <a:xfrm>
            <a:off x="1360966" y="3405203"/>
            <a:ext cx="4827183" cy="1849865"/>
          </a:xfrm>
          <a:prstGeom prst="rect">
            <a:avLst/>
          </a:prstGeom>
          <a:noFill/>
        </p:spPr>
        <p:txBody>
          <a:bodyPr wrap="square">
            <a:spAutoFit/>
          </a:bodyPr>
          <a:lstStyle/>
          <a:p>
            <a:pPr algn="l"/>
            <a:r>
              <a:rPr lang="en-US" b="1" i="0" dirty="0">
                <a:solidFill>
                  <a:srgbClr val="1D2B36"/>
                </a:solidFill>
                <a:effectLst/>
                <a:latin typeface="Graphik Web SemiBold"/>
              </a:rPr>
              <a:t>Kanban board indicates:</a:t>
            </a:r>
          </a:p>
          <a:p>
            <a:pPr algn="l"/>
            <a:endParaRPr lang="en-US" b="0" i="0" dirty="0">
              <a:solidFill>
                <a:srgbClr val="1D2B36"/>
              </a:solidFill>
              <a:effectLst/>
              <a:latin typeface="Graphik Web Regular"/>
            </a:endParaRPr>
          </a:p>
          <a:p>
            <a:pPr marL="339725" indent="-339725" algn="l">
              <a:lnSpc>
                <a:spcPct val="150000"/>
              </a:lnSpc>
              <a:buFont typeface="Arial" panose="020B0604020202020204" pitchFamily="34" charset="0"/>
              <a:buChar char="•"/>
            </a:pPr>
            <a:r>
              <a:rPr lang="en-US" b="0" i="0" dirty="0">
                <a:solidFill>
                  <a:srgbClr val="1D2B36"/>
                </a:solidFill>
                <a:effectLst/>
                <a:latin typeface="Graphik Web Regular"/>
              </a:rPr>
              <a:t>the current tasks that are being performed</a:t>
            </a:r>
          </a:p>
          <a:p>
            <a:pPr marL="339725" indent="-339725" algn="l">
              <a:lnSpc>
                <a:spcPct val="150000"/>
              </a:lnSpc>
              <a:buFont typeface="Arial" panose="020B0604020202020204" pitchFamily="34" charset="0"/>
              <a:buChar char="•"/>
            </a:pPr>
            <a:r>
              <a:rPr lang="en-US" b="0" i="0" dirty="0">
                <a:solidFill>
                  <a:srgbClr val="1D2B36"/>
                </a:solidFill>
                <a:effectLst/>
                <a:latin typeface="Graphik Web Regular"/>
              </a:rPr>
              <a:t>the tasks to do in the future</a:t>
            </a:r>
          </a:p>
          <a:p>
            <a:pPr marL="339725" indent="-339725" algn="l">
              <a:lnSpc>
                <a:spcPct val="150000"/>
              </a:lnSpc>
              <a:buFont typeface="Arial" panose="020B0604020202020204" pitchFamily="34" charset="0"/>
              <a:buChar char="•"/>
            </a:pPr>
            <a:r>
              <a:rPr lang="en-US" b="0" i="0" dirty="0">
                <a:solidFill>
                  <a:srgbClr val="1D2B36"/>
                </a:solidFill>
                <a:effectLst/>
                <a:latin typeface="Graphik Web Regular"/>
              </a:rPr>
              <a:t>the tasks that are completed</a:t>
            </a:r>
          </a:p>
        </p:txBody>
      </p:sp>
    </p:spTree>
    <p:extLst>
      <p:ext uri="{BB962C8B-B14F-4D97-AF65-F5344CB8AC3E}">
        <p14:creationId xmlns:p14="http://schemas.microsoft.com/office/powerpoint/2010/main" val="293777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DBB34D-02E0-D924-CDBF-EA85067FF7B0}"/>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5" name="TextBox 4">
            <a:extLst>
              <a:ext uri="{FF2B5EF4-FFF2-40B4-BE49-F238E27FC236}">
                <a16:creationId xmlns:a16="http://schemas.microsoft.com/office/drawing/2014/main" id="{DD9929AE-7B2C-830B-A436-4E55556D27CC}"/>
              </a:ext>
            </a:extLst>
          </p:cNvPr>
          <p:cNvSpPr txBox="1"/>
          <p:nvPr/>
        </p:nvSpPr>
        <p:spPr>
          <a:xfrm>
            <a:off x="1360967" y="1213515"/>
            <a:ext cx="6103088" cy="461665"/>
          </a:xfrm>
          <a:prstGeom prst="rect">
            <a:avLst/>
          </a:prstGeom>
          <a:noFill/>
        </p:spPr>
        <p:txBody>
          <a:bodyPr wrap="square">
            <a:spAutoFit/>
          </a:bodyPr>
          <a:lstStyle/>
          <a:p>
            <a:pPr algn="l"/>
            <a:r>
              <a:rPr lang="en-US" sz="2400" b="1" i="0" dirty="0">
                <a:solidFill>
                  <a:srgbClr val="1D2B36"/>
                </a:solidFill>
                <a:effectLst/>
                <a:latin typeface="Graphik Web Medium"/>
              </a:rPr>
              <a:t>How does Kanban work?</a:t>
            </a:r>
          </a:p>
        </p:txBody>
      </p:sp>
      <p:sp>
        <p:nvSpPr>
          <p:cNvPr id="7" name="TextBox 6">
            <a:extLst>
              <a:ext uri="{FF2B5EF4-FFF2-40B4-BE49-F238E27FC236}">
                <a16:creationId xmlns:a16="http://schemas.microsoft.com/office/drawing/2014/main" id="{68DE0D40-3C5B-B90A-FFCB-6D6DB1AA0254}"/>
              </a:ext>
            </a:extLst>
          </p:cNvPr>
          <p:cNvSpPr txBox="1"/>
          <p:nvPr/>
        </p:nvSpPr>
        <p:spPr>
          <a:xfrm>
            <a:off x="1467292" y="2093532"/>
            <a:ext cx="9611834" cy="2308324"/>
          </a:xfrm>
          <a:prstGeom prst="rect">
            <a:avLst/>
          </a:prstGeom>
          <a:noFill/>
        </p:spPr>
        <p:txBody>
          <a:bodyPr wrap="square">
            <a:spAutoFit/>
          </a:bodyPr>
          <a:lstStyle/>
          <a:p>
            <a:pPr algn="just"/>
            <a:r>
              <a:rPr lang="en-US" b="0" i="0" dirty="0">
                <a:effectLst/>
                <a:latin typeface="Graphik Web Regular"/>
              </a:rPr>
              <a:t>The divided columns are interconnected and tasks are gradually pulled from the leftmost column (future tasks) to the rightmost column (completed tasks). </a:t>
            </a:r>
            <a:r>
              <a:rPr lang="en-US" b="0" i="0" u="none" strike="noStrike" dirty="0">
                <a:effectLst/>
                <a:latin typeface="Graphik Web Regular"/>
              </a:rPr>
              <a:t>Kanban system</a:t>
            </a:r>
            <a:r>
              <a:rPr lang="en-US" b="0" i="0" dirty="0">
                <a:effectLst/>
                <a:latin typeface="Graphik Web Regular"/>
              </a:rPr>
              <a:t> measures the work cycle being completed through the principle of Work in Progress (WIP)</a:t>
            </a:r>
            <a:r>
              <a:rPr lang="en-US" b="0" i="1" dirty="0">
                <a:effectLst/>
                <a:latin typeface="Graphik Web Regular"/>
              </a:rPr>
              <a:t>.</a:t>
            </a:r>
            <a:r>
              <a:rPr lang="en-US" b="0" i="0" dirty="0">
                <a:effectLst/>
                <a:latin typeface="Graphik Web Regular"/>
              </a:rPr>
              <a:t> WIP has certain limits and a pre-defined specific status.</a:t>
            </a:r>
          </a:p>
          <a:p>
            <a:pPr algn="just"/>
            <a:endParaRPr lang="en-US" b="0" i="0" dirty="0">
              <a:effectLst/>
              <a:latin typeface="Graphik Web Regular"/>
            </a:endParaRPr>
          </a:p>
          <a:p>
            <a:pPr algn="just"/>
            <a:r>
              <a:rPr lang="en-US" b="0" i="0" dirty="0">
                <a:effectLst/>
                <a:latin typeface="Graphik Web Regular"/>
              </a:rPr>
              <a:t>Limiting WIP in order to maintain consistent standards is one of the core principles that govern the Kanban methodology in Agile. It is extremely important for the team to complete the current tasks in the prescribed order.</a:t>
            </a:r>
          </a:p>
        </p:txBody>
      </p:sp>
    </p:spTree>
    <p:extLst>
      <p:ext uri="{BB962C8B-B14F-4D97-AF65-F5344CB8AC3E}">
        <p14:creationId xmlns:p14="http://schemas.microsoft.com/office/powerpoint/2010/main" val="216265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3303BC-DA5A-5438-46DC-DDDBDAD4CC3B}"/>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5" name="TextBox 4">
            <a:extLst>
              <a:ext uri="{FF2B5EF4-FFF2-40B4-BE49-F238E27FC236}">
                <a16:creationId xmlns:a16="http://schemas.microsoft.com/office/drawing/2014/main" id="{B3839649-F450-A141-FC65-6F894A3C475E}"/>
              </a:ext>
            </a:extLst>
          </p:cNvPr>
          <p:cNvSpPr txBox="1"/>
          <p:nvPr/>
        </p:nvSpPr>
        <p:spPr>
          <a:xfrm>
            <a:off x="1347476" y="1143000"/>
            <a:ext cx="6097904" cy="400110"/>
          </a:xfrm>
          <a:prstGeom prst="rect">
            <a:avLst/>
          </a:prstGeom>
          <a:noFill/>
        </p:spPr>
        <p:txBody>
          <a:bodyPr wrap="square">
            <a:spAutoFit/>
          </a:bodyPr>
          <a:lstStyle/>
          <a:p>
            <a:pPr marL="514350" indent="-514350" algn="l">
              <a:buFont typeface="Wingdings" panose="05000000000000000000" pitchFamily="2" charset="2"/>
              <a:buChar char="v"/>
            </a:pPr>
            <a:r>
              <a:rPr lang="en-US" sz="2000" b="1" i="0" dirty="0">
                <a:solidFill>
                  <a:srgbClr val="000000"/>
                </a:solidFill>
                <a:effectLst/>
                <a:latin typeface="Heebo" pitchFamily="2" charset="-79"/>
                <a:cs typeface="Heebo" pitchFamily="2" charset="-79"/>
              </a:rPr>
              <a:t>Principles of Kanban</a:t>
            </a:r>
          </a:p>
        </p:txBody>
      </p:sp>
      <p:sp>
        <p:nvSpPr>
          <p:cNvPr id="6" name="TextBox 5">
            <a:extLst>
              <a:ext uri="{FF2B5EF4-FFF2-40B4-BE49-F238E27FC236}">
                <a16:creationId xmlns:a16="http://schemas.microsoft.com/office/drawing/2014/main" id="{0C7627F1-C4A4-61BE-E753-6CEACF472B2D}"/>
              </a:ext>
            </a:extLst>
          </p:cNvPr>
          <p:cNvSpPr txBox="1"/>
          <p:nvPr/>
        </p:nvSpPr>
        <p:spPr>
          <a:xfrm>
            <a:off x="1347476" y="2197422"/>
            <a:ext cx="9706927" cy="1711366"/>
          </a:xfrm>
          <a:prstGeom prst="rect">
            <a:avLst/>
          </a:prstGeom>
          <a:noFill/>
        </p:spPr>
        <p:txBody>
          <a:bodyPr wrap="square">
            <a:spAutoFit/>
          </a:bodyPr>
          <a:lstStyle/>
          <a:p>
            <a:pPr marL="457200" indent="-457200" algn="l">
              <a:lnSpc>
                <a:spcPct val="150000"/>
              </a:lnSpc>
              <a:buFont typeface="+mj-lt"/>
              <a:buAutoNum type="arabicPeriod"/>
            </a:pPr>
            <a:r>
              <a:rPr lang="en-US" b="0" i="0" dirty="0">
                <a:solidFill>
                  <a:srgbClr val="2B3857"/>
                </a:solidFill>
                <a:effectLst/>
                <a:latin typeface="TT_Norms_Pro"/>
              </a:rPr>
              <a:t>Start with what you do now</a:t>
            </a:r>
          </a:p>
          <a:p>
            <a:pPr marL="457200" indent="-457200" algn="l">
              <a:lnSpc>
                <a:spcPct val="150000"/>
              </a:lnSpc>
              <a:buFont typeface="+mj-lt"/>
              <a:buAutoNum type="arabicPeriod"/>
            </a:pPr>
            <a:r>
              <a:rPr lang="en-US" b="0" i="0" dirty="0">
                <a:solidFill>
                  <a:srgbClr val="2B3857"/>
                </a:solidFill>
                <a:effectLst/>
                <a:latin typeface="TT_Norms_Pro"/>
              </a:rPr>
              <a:t>Agree to pursue incremental, evolutionary change</a:t>
            </a:r>
          </a:p>
          <a:p>
            <a:pPr marL="457200" indent="-457200" algn="l">
              <a:lnSpc>
                <a:spcPct val="150000"/>
              </a:lnSpc>
              <a:buFont typeface="+mj-lt"/>
              <a:buAutoNum type="arabicPeriod"/>
            </a:pPr>
            <a:r>
              <a:rPr lang="en-US" b="0" i="0" dirty="0">
                <a:solidFill>
                  <a:srgbClr val="2B3857"/>
                </a:solidFill>
                <a:effectLst/>
                <a:latin typeface="TT_Norms_Pro"/>
              </a:rPr>
              <a:t>Respect the current process, roles, responsibilities, and titles</a:t>
            </a:r>
          </a:p>
          <a:p>
            <a:pPr marL="457200" indent="-457200" algn="l">
              <a:lnSpc>
                <a:spcPct val="150000"/>
              </a:lnSpc>
              <a:buFont typeface="+mj-lt"/>
              <a:buAutoNum type="arabicPeriod"/>
            </a:pPr>
            <a:r>
              <a:rPr lang="en-US" b="0" i="0" dirty="0">
                <a:solidFill>
                  <a:srgbClr val="2B3857"/>
                </a:solidFill>
                <a:effectLst/>
                <a:latin typeface="TT_Norms_Pro"/>
              </a:rPr>
              <a:t>Encourage acts of leadership at all levels in your organization</a:t>
            </a:r>
          </a:p>
        </p:txBody>
      </p:sp>
    </p:spTree>
    <p:extLst>
      <p:ext uri="{BB962C8B-B14F-4D97-AF65-F5344CB8AC3E}">
        <p14:creationId xmlns:p14="http://schemas.microsoft.com/office/powerpoint/2010/main" val="327664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1BF95E-4E0E-499F-27FA-2D2109AF340B}"/>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5" name="TextBox 4">
            <a:extLst>
              <a:ext uri="{FF2B5EF4-FFF2-40B4-BE49-F238E27FC236}">
                <a16:creationId xmlns:a16="http://schemas.microsoft.com/office/drawing/2014/main" id="{0168E256-1409-70CB-504A-9F014D7486CC}"/>
              </a:ext>
            </a:extLst>
          </p:cNvPr>
          <p:cNvSpPr txBox="1"/>
          <p:nvPr/>
        </p:nvSpPr>
        <p:spPr>
          <a:xfrm>
            <a:off x="1394525" y="984547"/>
            <a:ext cx="6356609" cy="461665"/>
          </a:xfrm>
          <a:prstGeom prst="rect">
            <a:avLst/>
          </a:prstGeom>
          <a:noFill/>
        </p:spPr>
        <p:txBody>
          <a:bodyPr wrap="square">
            <a:spAutoFit/>
          </a:bodyPr>
          <a:lstStyle/>
          <a:p>
            <a:pPr marL="514350" indent="-514350" algn="l">
              <a:buFont typeface="Wingdings" panose="05000000000000000000" pitchFamily="2" charset="2"/>
              <a:buChar char="v"/>
            </a:pPr>
            <a:r>
              <a:rPr lang="en-US" sz="2400" b="1" i="0" dirty="0">
                <a:solidFill>
                  <a:srgbClr val="000000"/>
                </a:solidFill>
                <a:effectLst/>
                <a:latin typeface="Heebo" pitchFamily="2" charset="-79"/>
                <a:cs typeface="Heebo" pitchFamily="2" charset="-79"/>
              </a:rPr>
              <a:t>Principles of Kanban (Continue)</a:t>
            </a:r>
          </a:p>
        </p:txBody>
      </p:sp>
      <p:sp>
        <p:nvSpPr>
          <p:cNvPr id="6" name="TextBox 5">
            <a:extLst>
              <a:ext uri="{FF2B5EF4-FFF2-40B4-BE49-F238E27FC236}">
                <a16:creationId xmlns:a16="http://schemas.microsoft.com/office/drawing/2014/main" id="{BF68551D-FB05-8456-22A3-68120323F679}"/>
              </a:ext>
            </a:extLst>
          </p:cNvPr>
          <p:cNvSpPr txBox="1"/>
          <p:nvPr/>
        </p:nvSpPr>
        <p:spPr>
          <a:xfrm>
            <a:off x="1479586" y="2162439"/>
            <a:ext cx="9546907" cy="2862322"/>
          </a:xfrm>
          <a:prstGeom prst="rect">
            <a:avLst/>
          </a:prstGeom>
          <a:noFill/>
        </p:spPr>
        <p:txBody>
          <a:bodyPr wrap="square">
            <a:spAutoFit/>
          </a:bodyPr>
          <a:lstStyle/>
          <a:p>
            <a:pPr marL="342900" indent="-342900" algn="l">
              <a:buAutoNum type="arabicPeriod"/>
            </a:pPr>
            <a:r>
              <a:rPr lang="en-US" b="1" i="0" dirty="0">
                <a:solidFill>
                  <a:srgbClr val="1D2B36"/>
                </a:solidFill>
                <a:effectLst/>
                <a:latin typeface="Graphik Web Medium"/>
              </a:rPr>
              <a:t>Initiate with the existing workflow:</a:t>
            </a:r>
          </a:p>
          <a:p>
            <a:pPr marL="342900" indent="-342900" algn="l">
              <a:buAutoNum type="arabicPeriod"/>
            </a:pPr>
            <a:endParaRPr lang="en-US" b="0" i="0" dirty="0">
              <a:solidFill>
                <a:srgbClr val="1D2B36"/>
              </a:solidFill>
              <a:effectLst/>
              <a:latin typeface="Graphik Web Medium"/>
            </a:endParaRPr>
          </a:p>
          <a:p>
            <a:pPr algn="l"/>
            <a:r>
              <a:rPr lang="en-US" b="0" i="0" dirty="0">
                <a:solidFill>
                  <a:srgbClr val="1D2B36"/>
                </a:solidFill>
                <a:effectLst/>
                <a:latin typeface="Graphik Web Regular"/>
              </a:rPr>
              <a:t>Kanban framework emphasizes on making small and gradual changes. Therefore, the team must start with the existing workflow and continuously improve the process.</a:t>
            </a:r>
          </a:p>
          <a:p>
            <a:pPr marL="285750" indent="-285750" algn="just">
              <a:buFont typeface="Wingdings" panose="05000000000000000000" pitchFamily="2" charset="2"/>
              <a:buChar char="§"/>
            </a:pPr>
            <a:endParaRPr lang="en-US" dirty="0"/>
          </a:p>
          <a:p>
            <a:pPr algn="l"/>
            <a:r>
              <a:rPr lang="en-US" b="0" i="0" dirty="0">
                <a:solidFill>
                  <a:srgbClr val="1D2B36"/>
                </a:solidFill>
                <a:effectLst/>
                <a:latin typeface="Graphik Web Medium"/>
              </a:rPr>
              <a:t>2. </a:t>
            </a:r>
            <a:r>
              <a:rPr lang="en-US" b="1" i="0" dirty="0">
                <a:solidFill>
                  <a:srgbClr val="1D2B36"/>
                </a:solidFill>
                <a:effectLst/>
                <a:latin typeface="Graphik Web Medium"/>
              </a:rPr>
              <a:t>Limit the existing tasks:</a:t>
            </a:r>
          </a:p>
          <a:p>
            <a:pPr algn="l"/>
            <a:endParaRPr lang="en-US" b="0" i="0" dirty="0">
              <a:solidFill>
                <a:srgbClr val="1D2B36"/>
              </a:solidFill>
              <a:effectLst/>
              <a:latin typeface="Graphik Web Medium"/>
            </a:endParaRPr>
          </a:p>
          <a:p>
            <a:pPr algn="l"/>
            <a:r>
              <a:rPr lang="en-US" b="0" i="0" dirty="0">
                <a:solidFill>
                  <a:srgbClr val="1D2B36"/>
                </a:solidFill>
                <a:effectLst/>
                <a:latin typeface="Graphik Web Regular"/>
              </a:rPr>
              <a:t>It is important for the team to realize its own limits and cap the WIP accordingly. Taking on more than you can handle will only waste time and negatively affect the </a:t>
            </a:r>
            <a:r>
              <a:rPr lang="en-US" b="0" i="0" u="none" strike="noStrike" dirty="0">
                <a:solidFill>
                  <a:srgbClr val="0D6EFD"/>
                </a:solidFill>
                <a:effectLst/>
                <a:latin typeface="Graphik Web Regular"/>
              </a:rPr>
              <a:t>project</a:t>
            </a:r>
            <a:r>
              <a:rPr lang="en-US" b="0" i="0" dirty="0">
                <a:solidFill>
                  <a:srgbClr val="1D2B36"/>
                </a:solidFill>
                <a:effectLst/>
                <a:latin typeface="Graphik Web Regular"/>
              </a:rPr>
              <a:t>.</a:t>
            </a:r>
          </a:p>
          <a:p>
            <a:pPr marL="285750" indent="-285750" algn="just">
              <a:buFont typeface="Wingdings" panose="05000000000000000000" pitchFamily="2" charset="2"/>
              <a:buChar char="§"/>
            </a:pPr>
            <a:endParaRPr lang="en-US" dirty="0"/>
          </a:p>
        </p:txBody>
      </p:sp>
    </p:spTree>
    <p:extLst>
      <p:ext uri="{BB962C8B-B14F-4D97-AF65-F5344CB8AC3E}">
        <p14:creationId xmlns:p14="http://schemas.microsoft.com/office/powerpoint/2010/main" val="274902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21FF2-E4C2-0AB6-AD44-B8DBD52B1B32}"/>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6" name="TextBox 5">
            <a:extLst>
              <a:ext uri="{FF2B5EF4-FFF2-40B4-BE49-F238E27FC236}">
                <a16:creationId xmlns:a16="http://schemas.microsoft.com/office/drawing/2014/main" id="{D54C0273-339D-CC24-8271-0C6F5F29D2B2}"/>
              </a:ext>
            </a:extLst>
          </p:cNvPr>
          <p:cNvSpPr txBox="1"/>
          <p:nvPr/>
        </p:nvSpPr>
        <p:spPr>
          <a:xfrm>
            <a:off x="1588038" y="2082674"/>
            <a:ext cx="9489758" cy="3693319"/>
          </a:xfrm>
          <a:prstGeom prst="rect">
            <a:avLst/>
          </a:prstGeom>
          <a:noFill/>
        </p:spPr>
        <p:txBody>
          <a:bodyPr wrap="square">
            <a:spAutoFit/>
          </a:bodyPr>
          <a:lstStyle/>
          <a:p>
            <a:pPr algn="l"/>
            <a:r>
              <a:rPr lang="en-US" b="0" i="0" dirty="0">
                <a:solidFill>
                  <a:srgbClr val="1D2B36"/>
                </a:solidFill>
                <a:effectLst/>
                <a:latin typeface="Graphik Web Medium"/>
              </a:rPr>
              <a:t>3. </a:t>
            </a:r>
            <a:r>
              <a:rPr lang="en-US" b="1" i="0" dirty="0">
                <a:solidFill>
                  <a:srgbClr val="1D2B36"/>
                </a:solidFill>
                <a:effectLst/>
                <a:latin typeface="Graphik Web Medium"/>
              </a:rPr>
              <a:t>Respect existing roles and responsibilities:</a:t>
            </a:r>
          </a:p>
          <a:p>
            <a:pPr algn="l"/>
            <a:endParaRPr lang="en-US" b="0" i="0" dirty="0">
              <a:solidFill>
                <a:srgbClr val="1D2B36"/>
              </a:solidFill>
              <a:effectLst/>
              <a:latin typeface="Graphik Web Medium"/>
            </a:endParaRPr>
          </a:p>
          <a:p>
            <a:pPr algn="just"/>
            <a:r>
              <a:rPr lang="en-US" b="0" i="0" dirty="0">
                <a:solidFill>
                  <a:srgbClr val="1D2B36"/>
                </a:solidFill>
                <a:effectLst/>
                <a:latin typeface="Graphik Web Regular"/>
              </a:rPr>
              <a:t>An important reason for Kanban’s success is that it does not require organizations to completely overhaul the existing work culture. Many organizations resist modern methodologies because they don’t feel comfortable with change.</a:t>
            </a:r>
          </a:p>
          <a:p>
            <a:pPr algn="just"/>
            <a:endParaRPr lang="en-US" dirty="0">
              <a:solidFill>
                <a:srgbClr val="1D2B36"/>
              </a:solidFill>
              <a:latin typeface="Graphik Web Regular"/>
            </a:endParaRPr>
          </a:p>
          <a:p>
            <a:pPr algn="just"/>
            <a:r>
              <a:rPr lang="en-US" b="0" i="0" dirty="0">
                <a:solidFill>
                  <a:srgbClr val="1D2B36"/>
                </a:solidFill>
                <a:effectLst/>
                <a:latin typeface="Graphik Web Medium"/>
              </a:rPr>
              <a:t>4. </a:t>
            </a:r>
            <a:r>
              <a:rPr lang="en-US" b="1" i="0" dirty="0">
                <a:solidFill>
                  <a:srgbClr val="1D2B36"/>
                </a:solidFill>
                <a:effectLst/>
                <a:latin typeface="Graphik Web Medium"/>
              </a:rPr>
              <a:t>Encourage leadership at all levels:</a:t>
            </a:r>
          </a:p>
          <a:p>
            <a:pPr algn="just"/>
            <a:endParaRPr lang="en-US" b="1" i="0" dirty="0">
              <a:solidFill>
                <a:srgbClr val="1D2B36"/>
              </a:solidFill>
              <a:effectLst/>
              <a:latin typeface="Graphik Web Medium"/>
            </a:endParaRPr>
          </a:p>
          <a:p>
            <a:pPr algn="just"/>
            <a:r>
              <a:rPr lang="en-US" b="0" i="0" u="none" strike="noStrike" dirty="0">
                <a:effectLst/>
                <a:latin typeface="Graphik Web Regular"/>
              </a:rPr>
              <a:t>Project management methodologies</a:t>
            </a:r>
            <a:r>
              <a:rPr lang="en-US" b="0" i="0" dirty="0">
                <a:effectLst/>
                <a:latin typeface="Graphik Web Regular"/>
              </a:rPr>
              <a:t> such as the traditional method require approval from the </a:t>
            </a:r>
            <a:r>
              <a:rPr lang="en-US" b="0" i="0" u="none" strike="noStrike" dirty="0">
                <a:effectLst/>
                <a:latin typeface="Graphik Web Regular"/>
              </a:rPr>
              <a:t>project manager</a:t>
            </a:r>
            <a:r>
              <a:rPr lang="en-US" b="0" i="0" dirty="0">
                <a:effectLst/>
                <a:latin typeface="Graphik Web Regular"/>
              </a:rPr>
              <a:t> for even the smallest tasks. Kanban gives the freedom of making decisions to the individual working on the task. This grooms future leaders who continuously learn from their mistakes and improve their work.</a:t>
            </a:r>
          </a:p>
          <a:p>
            <a:pPr algn="l"/>
            <a:endParaRPr lang="en-US" b="0" i="0" dirty="0">
              <a:solidFill>
                <a:srgbClr val="1D2B36"/>
              </a:solidFill>
              <a:effectLst/>
              <a:latin typeface="Graphik Web Regular"/>
            </a:endParaRPr>
          </a:p>
        </p:txBody>
      </p:sp>
      <p:sp>
        <p:nvSpPr>
          <p:cNvPr id="3" name="TextBox 2">
            <a:extLst>
              <a:ext uri="{FF2B5EF4-FFF2-40B4-BE49-F238E27FC236}">
                <a16:creationId xmlns:a16="http://schemas.microsoft.com/office/drawing/2014/main" id="{EEF1755B-9B8C-E4AA-3A9C-B041C9469A36}"/>
              </a:ext>
            </a:extLst>
          </p:cNvPr>
          <p:cNvSpPr txBox="1"/>
          <p:nvPr/>
        </p:nvSpPr>
        <p:spPr>
          <a:xfrm>
            <a:off x="1394525" y="984547"/>
            <a:ext cx="6356609" cy="461665"/>
          </a:xfrm>
          <a:prstGeom prst="rect">
            <a:avLst/>
          </a:prstGeom>
          <a:noFill/>
        </p:spPr>
        <p:txBody>
          <a:bodyPr wrap="square">
            <a:spAutoFit/>
          </a:bodyPr>
          <a:lstStyle/>
          <a:p>
            <a:pPr marL="514350" indent="-514350" algn="l">
              <a:buFont typeface="Wingdings" panose="05000000000000000000" pitchFamily="2" charset="2"/>
              <a:buChar char="v"/>
            </a:pPr>
            <a:r>
              <a:rPr lang="en-US" sz="2400" b="1" i="0" dirty="0">
                <a:solidFill>
                  <a:srgbClr val="000000"/>
                </a:solidFill>
                <a:effectLst/>
                <a:latin typeface="Heebo" pitchFamily="2" charset="-79"/>
                <a:cs typeface="Heebo" pitchFamily="2" charset="-79"/>
              </a:rPr>
              <a:t>Principles of Kanban (Continue)</a:t>
            </a:r>
          </a:p>
        </p:txBody>
      </p:sp>
    </p:spTree>
    <p:extLst>
      <p:ext uri="{BB962C8B-B14F-4D97-AF65-F5344CB8AC3E}">
        <p14:creationId xmlns:p14="http://schemas.microsoft.com/office/powerpoint/2010/main" val="28839637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Topic 28, SRS vs User stories.pptx" id="{8705B5B1-A14A-470E-8F78-F70E030FB251}" vid="{1BB57B47-816C-44F2-B7CB-64441B98F6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 28, KANBAN</Template>
  <TotalTime>67</TotalTime>
  <Words>928</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Calibri</vt:lpstr>
      <vt:lpstr>Charlie Text</vt:lpstr>
      <vt:lpstr>Gill Sans MT</vt:lpstr>
      <vt:lpstr>Graphik Web Medium</vt:lpstr>
      <vt:lpstr>Graphik Web Regular</vt:lpstr>
      <vt:lpstr>Graphik Web SemiBold</vt:lpstr>
      <vt:lpstr>Heebo</vt:lpstr>
      <vt:lpstr>Nunito</vt:lpstr>
      <vt:lpstr>Poppins</vt:lpstr>
      <vt:lpstr>Times New Roman</vt:lpstr>
      <vt:lpstr>ToyotaType-Book</vt:lpstr>
      <vt:lpstr>ToyotaType-Semibold</vt:lpstr>
      <vt:lpstr>TT_Norms_Pro</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shameem.ism@gmail.com</dc:creator>
  <cp:lastModifiedBy>shameem.ism@gmail.com</cp:lastModifiedBy>
  <cp:revision>15</cp:revision>
  <dcterms:created xsi:type="dcterms:W3CDTF">2023-05-03T04:55:01Z</dcterms:created>
  <dcterms:modified xsi:type="dcterms:W3CDTF">2023-05-03T06:02:15Z</dcterms:modified>
</cp:coreProperties>
</file>