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04-05-2023</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04-05-2023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5;p16">
            <a:extLst>
              <a:ext uri="{FF2B5EF4-FFF2-40B4-BE49-F238E27FC236}">
                <a16:creationId xmlns:a16="http://schemas.microsoft.com/office/drawing/2014/main" id="{0D82E80F-BDB7-0749-6E91-9E1F5FBC3FE7}"/>
              </a:ext>
            </a:extLst>
          </p:cNvPr>
          <p:cNvSpPr txBox="1"/>
          <p:nvPr/>
        </p:nvSpPr>
        <p:spPr>
          <a:xfrm>
            <a:off x="3663678" y="357019"/>
            <a:ext cx="5448301"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ln/>
                <a:solidFill>
                  <a:srgbClr val="C00000"/>
                </a:solidFill>
                <a:cs typeface="Poppins" panose="00000500000000000000" pitchFamily="2" charset="0"/>
              </a:rPr>
              <a:t>DEPARTMENT OF CSE</a:t>
            </a:r>
          </a:p>
        </p:txBody>
      </p:sp>
      <p:sp>
        <p:nvSpPr>
          <p:cNvPr id="5" name="Google Shape;476;p16">
            <a:extLst>
              <a:ext uri="{FF2B5EF4-FFF2-40B4-BE49-F238E27FC236}">
                <a16:creationId xmlns:a16="http://schemas.microsoft.com/office/drawing/2014/main" id="{813E5521-4B1D-7E4F-BDDB-4B4CD5EDDC94}"/>
              </a:ext>
            </a:extLst>
          </p:cNvPr>
          <p:cNvSpPr txBox="1"/>
          <p:nvPr/>
        </p:nvSpPr>
        <p:spPr>
          <a:xfrm>
            <a:off x="2091448" y="1193798"/>
            <a:ext cx="8433880" cy="2277506"/>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NAME – ADAPTIVE Software Engineering</a:t>
            </a:r>
          </a:p>
          <a:p>
            <a:pPr marR="0" lvl="0" indent="0" algn="ctr">
              <a:spcBef>
                <a:spcPts val="0"/>
              </a:spcBef>
              <a:spcAft>
                <a:spcPts val="0"/>
              </a:spcAft>
              <a:buNone/>
            </a:pP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CODE – 22CS2119R</a:t>
            </a: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sp>
        <p:nvSpPr>
          <p:cNvPr id="7" name="TextBox 6">
            <a:extLst>
              <a:ext uri="{FF2B5EF4-FFF2-40B4-BE49-F238E27FC236}">
                <a16:creationId xmlns:a16="http://schemas.microsoft.com/office/drawing/2014/main" id="{2E5A2283-D36F-39F5-622B-2240BAE759C7}"/>
              </a:ext>
            </a:extLst>
          </p:cNvPr>
          <p:cNvSpPr txBox="1"/>
          <p:nvPr/>
        </p:nvSpPr>
        <p:spPr>
          <a:xfrm>
            <a:off x="1139688" y="3815681"/>
            <a:ext cx="10522226" cy="2062103"/>
          </a:xfrm>
          <a:prstGeom prst="rect">
            <a:avLst/>
          </a:prstGeom>
          <a:noFill/>
        </p:spPr>
        <p:txBody>
          <a:bodyPr wrap="square">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Topic:</a:t>
            </a:r>
          </a:p>
          <a:p>
            <a:pPr marL="457200" indent="-457200">
              <a:buFont typeface="Arial" panose="020B0604020202020204" pitchFamily="34" charset="0"/>
              <a:buChar char="•"/>
            </a:pPr>
            <a:r>
              <a:rPr lang="en-US" sz="3200" b="1" dirty="0">
                <a:ln/>
                <a:solidFill>
                  <a:srgbClr val="C00000"/>
                </a:solidFill>
                <a:cs typeface="Poppins" panose="00000500000000000000" pitchFamily="2" charset="0"/>
              </a:rPr>
              <a:t>A Strategics Approach to Software T</a:t>
            </a:r>
            <a:r>
              <a:rPr lang="en-US" sz="3200" b="1" dirty="0">
                <a:solidFill>
                  <a:srgbClr val="C00000"/>
                </a:solidFill>
              </a:rPr>
              <a:t>esting</a:t>
            </a:r>
          </a:p>
          <a:p>
            <a:pPr marL="457200" indent="-457200">
              <a:buFont typeface="Arial" panose="020B0604020202020204" pitchFamily="34" charset="0"/>
              <a:buChar char="•"/>
            </a:pPr>
            <a:r>
              <a:rPr lang="en-US" sz="3200" b="1" dirty="0">
                <a:solidFill>
                  <a:srgbClr val="C00000"/>
                </a:solidFill>
              </a:rPr>
              <a:t>Strategic Issues</a:t>
            </a:r>
            <a:endParaRPr lang="en-US" sz="3200" dirty="0">
              <a:solidFill>
                <a:srgbClr val="C00000"/>
              </a:solidFill>
            </a:endParaRPr>
          </a:p>
          <a:p>
            <a:pPr marR="0" lvl="0" indent="0" algn="ctr">
              <a:spcBef>
                <a:spcPts val="0"/>
              </a:spcBef>
              <a:spcAft>
                <a:spcPts val="0"/>
              </a:spcAft>
              <a:buNone/>
            </a:pPr>
            <a:endParaRPr lang="en-US" sz="3200" b="1" cap="all" dirty="0">
              <a:ln/>
              <a:solidFill>
                <a:srgbClr val="C00000"/>
              </a:solidFill>
              <a:cs typeface="Poppins" panose="00000500000000000000" pitchFamily="2" charset="0"/>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BC0083-385E-144F-8791-8982DBA37B0A}"/>
              </a:ext>
            </a:extLst>
          </p:cNvPr>
          <p:cNvSpPr>
            <a:spLocks noGrp="1"/>
          </p:cNvSpPr>
          <p:nvPr>
            <p:ph type="sldNum" sz="quarter" idx="12"/>
          </p:nvPr>
        </p:nvSpPr>
        <p:spPr/>
        <p:txBody>
          <a:bodyPr/>
          <a:lstStyle/>
          <a:p>
            <a:fld id="{CBABCCC1-BF11-4F37-963E-1BCD5B23FD72}" type="slidenum">
              <a:rPr lang="en-IN" smtClean="0"/>
              <a:t>10</a:t>
            </a:fld>
            <a:endParaRPr lang="en-IN"/>
          </a:p>
        </p:txBody>
      </p:sp>
      <p:sp>
        <p:nvSpPr>
          <p:cNvPr id="5" name="Title 1">
            <a:extLst>
              <a:ext uri="{FF2B5EF4-FFF2-40B4-BE49-F238E27FC236}">
                <a16:creationId xmlns:a16="http://schemas.microsoft.com/office/drawing/2014/main" id="{4617069F-0BEA-A934-ACE2-13E60E4D2145}"/>
              </a:ext>
            </a:extLst>
          </p:cNvPr>
          <p:cNvSpPr>
            <a:spLocks noGrp="1"/>
          </p:cNvSpPr>
          <p:nvPr>
            <p:ph type="title"/>
          </p:nvPr>
        </p:nvSpPr>
        <p:spPr>
          <a:xfrm>
            <a:off x="1711036" y="1190938"/>
            <a:ext cx="8382000" cy="742950"/>
          </a:xfrm>
        </p:spPr>
        <p:txBody>
          <a:bodyPr>
            <a:normAutofit fontScale="90000"/>
          </a:bodyPr>
          <a:lstStyle/>
          <a:p>
            <a:pPr marL="514350" indent="-514350">
              <a:spcBef>
                <a:spcPts val="600"/>
              </a:spcBef>
              <a:spcAft>
                <a:spcPts val="600"/>
              </a:spcAft>
              <a:buFont typeface="Wingdings" panose="05000000000000000000" pitchFamily="2" charset="2"/>
              <a:buChar char="v"/>
            </a:pPr>
            <a:r>
              <a:rPr lang="en-US" altLang="en-US" sz="3200" b="1" dirty="0">
                <a:solidFill>
                  <a:srgbClr val="C00000"/>
                </a:solidFill>
                <a:latin typeface="Calibri Light"/>
                <a:ea typeface="+mj-ea"/>
                <a:cs typeface="+mj-cs"/>
              </a:rPr>
              <a:t>Software Testing Strategy—The Big Picture</a:t>
            </a:r>
            <a:endParaRPr lang="en-IN" sz="3200" b="1" dirty="0">
              <a:solidFill>
                <a:srgbClr val="C00000"/>
              </a:solidFill>
              <a:latin typeface="Calibri Light"/>
              <a:ea typeface="+mj-ea"/>
              <a:cs typeface="+mj-cs"/>
            </a:endParaRPr>
          </a:p>
        </p:txBody>
      </p:sp>
      <p:pic>
        <p:nvPicPr>
          <p:cNvPr id="2" name="Picture 1">
            <a:extLst>
              <a:ext uri="{FF2B5EF4-FFF2-40B4-BE49-F238E27FC236}">
                <a16:creationId xmlns:a16="http://schemas.microsoft.com/office/drawing/2014/main" id="{8018750D-3CB4-6CBF-A8FB-D11F4E2B2438}"/>
              </a:ext>
            </a:extLst>
          </p:cNvPr>
          <p:cNvPicPr>
            <a:picLocks noChangeAspect="1"/>
          </p:cNvPicPr>
          <p:nvPr/>
        </p:nvPicPr>
        <p:blipFill>
          <a:blip r:embed="rId2"/>
          <a:stretch>
            <a:fillRect/>
          </a:stretch>
        </p:blipFill>
        <p:spPr>
          <a:xfrm>
            <a:off x="1755271" y="2257442"/>
            <a:ext cx="4340729" cy="3281967"/>
          </a:xfrm>
          <a:prstGeom prst="rect">
            <a:avLst/>
          </a:prstGeom>
        </p:spPr>
      </p:pic>
      <p:pic>
        <p:nvPicPr>
          <p:cNvPr id="3" name="Picture 3">
            <a:extLst>
              <a:ext uri="{FF2B5EF4-FFF2-40B4-BE49-F238E27FC236}">
                <a16:creationId xmlns:a16="http://schemas.microsoft.com/office/drawing/2014/main" id="{C44249AF-0D0C-8DAF-A85D-12DA1F2FB9F4}"/>
              </a:ext>
            </a:extLst>
          </p:cNvPr>
          <p:cNvPicPr>
            <a:picLocks noChangeAspect="1" noChangeArrowheads="1"/>
          </p:cNvPicPr>
          <p:nvPr/>
        </p:nvPicPr>
        <p:blipFill>
          <a:blip r:embed="rId3"/>
          <a:srcRect/>
          <a:stretch>
            <a:fillRect/>
          </a:stretch>
        </p:blipFill>
        <p:spPr bwMode="auto">
          <a:xfrm>
            <a:off x="6876246" y="1938460"/>
            <a:ext cx="4371975" cy="3852740"/>
          </a:xfrm>
          <a:prstGeom prst="rect">
            <a:avLst/>
          </a:prstGeom>
          <a:noFill/>
          <a:ln w="9525">
            <a:noFill/>
            <a:miter lim="800000"/>
            <a:headEnd/>
            <a:tailEnd/>
          </a:ln>
          <a:effectLst/>
        </p:spPr>
      </p:pic>
    </p:spTree>
    <p:extLst>
      <p:ext uri="{BB962C8B-B14F-4D97-AF65-F5344CB8AC3E}">
        <p14:creationId xmlns:p14="http://schemas.microsoft.com/office/powerpoint/2010/main" val="3448256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E0454-56AD-158A-E3E4-078B6D9FA626}"/>
              </a:ext>
            </a:extLst>
          </p:cNvPr>
          <p:cNvSpPr>
            <a:spLocks noGrp="1"/>
          </p:cNvSpPr>
          <p:nvPr>
            <p:ph type="sldNum" sz="quarter" idx="12"/>
          </p:nvPr>
        </p:nvSpPr>
        <p:spPr/>
        <p:txBody>
          <a:bodyPr/>
          <a:lstStyle/>
          <a:p>
            <a:fld id="{CBABCCC1-BF11-4F37-963E-1BCD5B23FD72}" type="slidenum">
              <a:rPr lang="en-IN" smtClean="0"/>
              <a:t>11</a:t>
            </a:fld>
            <a:endParaRPr lang="en-IN"/>
          </a:p>
        </p:txBody>
      </p:sp>
      <p:sp>
        <p:nvSpPr>
          <p:cNvPr id="7" name="Rectangle 6">
            <a:extLst>
              <a:ext uri="{FF2B5EF4-FFF2-40B4-BE49-F238E27FC236}">
                <a16:creationId xmlns:a16="http://schemas.microsoft.com/office/drawing/2014/main" id="{60C5B990-DF5F-3547-BBAA-097001B7C13B}"/>
              </a:ext>
            </a:extLst>
          </p:cNvPr>
          <p:cNvSpPr/>
          <p:nvPr/>
        </p:nvSpPr>
        <p:spPr>
          <a:xfrm>
            <a:off x="3124200" y="1204307"/>
            <a:ext cx="8534400" cy="523220"/>
          </a:xfrm>
          <a:prstGeom prst="rect">
            <a:avLst/>
          </a:prstGeom>
        </p:spPr>
        <p:txBody>
          <a:bodyPr wrap="square">
            <a:spAutoFit/>
          </a:bodyPr>
          <a:lstStyle/>
          <a:p>
            <a:pPr marL="514350" indent="-514350">
              <a:spcBef>
                <a:spcPts val="600"/>
              </a:spcBef>
              <a:spcAft>
                <a:spcPts val="600"/>
              </a:spcAft>
              <a:buFont typeface="Wingdings" panose="05000000000000000000" pitchFamily="2" charset="2"/>
              <a:buChar char="v"/>
            </a:pPr>
            <a:r>
              <a:rPr lang="en-US" sz="2800" b="1" dirty="0">
                <a:solidFill>
                  <a:srgbClr val="C00000"/>
                </a:solidFill>
                <a:latin typeface="Calibri Light"/>
                <a:ea typeface="+mj-ea"/>
                <a:cs typeface="+mj-cs"/>
              </a:rPr>
              <a:t>Testing Strategy</a:t>
            </a:r>
            <a:endParaRPr lang="en-IN" sz="2800" b="1" dirty="0">
              <a:solidFill>
                <a:srgbClr val="C00000"/>
              </a:solidFill>
              <a:latin typeface="Calibri Light"/>
              <a:ea typeface="+mj-ea"/>
              <a:cs typeface="+mj-cs"/>
            </a:endParaRPr>
          </a:p>
        </p:txBody>
      </p:sp>
      <p:sp>
        <p:nvSpPr>
          <p:cNvPr id="3" name="Content Placeholder 2">
            <a:extLst>
              <a:ext uri="{FF2B5EF4-FFF2-40B4-BE49-F238E27FC236}">
                <a16:creationId xmlns:a16="http://schemas.microsoft.com/office/drawing/2014/main" id="{8F9EBABF-F12E-F73F-D05C-783CCFDC5AFA}"/>
              </a:ext>
            </a:extLst>
          </p:cNvPr>
          <p:cNvSpPr>
            <a:spLocks noGrp="1"/>
          </p:cNvSpPr>
          <p:nvPr>
            <p:ph idx="1"/>
          </p:nvPr>
        </p:nvSpPr>
        <p:spPr/>
        <p:txBody>
          <a:bodyPr>
            <a:normAutofit fontScale="92500" lnSpcReduction="10000"/>
          </a:bodyPr>
          <a:lstStyle/>
          <a:p>
            <a:pPr marL="228600" marR="0" lvl="0" indent="-228600" algn="l" defTabSz="914400" rtl="0" eaLnBrk="1" fontAlgn="base" latinLnBrk="0" hangingPunct="1">
              <a:lnSpc>
                <a:spcPct val="90000"/>
              </a:lnSpc>
              <a:spcBef>
                <a:spcPts val="1000"/>
              </a:spcBef>
              <a:spcAft>
                <a:spcPct val="0"/>
              </a:spcAft>
              <a:buClrTx/>
              <a:buSzTx/>
              <a:buFont typeface="Arial" charset="0"/>
              <a:buChar char="•"/>
              <a:tabLst/>
              <a:defRPr/>
            </a:pPr>
            <a:r>
              <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 begin by </a:t>
            </a:r>
            <a:r>
              <a:rPr kumimoji="0" lang="en-US" sz="2800" i="0" u="none" strike="noStrike" kern="1200" cap="none" spc="0" normalizeH="0" baseline="0" noProof="0" dirty="0">
                <a:ln>
                  <a:noFill/>
                </a:ln>
                <a:solidFill>
                  <a:srgbClr val="954F72"/>
                </a:solidFill>
                <a:effectLst/>
                <a:uLnTx/>
                <a:uFillTx/>
                <a:latin typeface="Times New Roman" panose="02020603050405020304" pitchFamily="18" charset="0"/>
                <a:cs typeface="Times New Roman" panose="02020603050405020304" pitchFamily="18" charset="0"/>
              </a:rPr>
              <a:t>‘testing-in-the-small’</a:t>
            </a:r>
            <a:r>
              <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and move toward </a:t>
            </a:r>
            <a:r>
              <a:rPr kumimoji="0" lang="en-US" sz="2800" i="0" u="none" strike="noStrike" kern="1200" cap="none" spc="0" normalizeH="0" baseline="0" noProof="0" dirty="0">
                <a:ln>
                  <a:noFill/>
                </a:ln>
                <a:solidFill>
                  <a:srgbClr val="954F72"/>
                </a:solidFill>
                <a:effectLst/>
                <a:uLnTx/>
                <a:uFillTx/>
                <a:latin typeface="Times New Roman" panose="02020603050405020304" pitchFamily="18" charset="0"/>
                <a:cs typeface="Times New Roman" panose="02020603050405020304" pitchFamily="18" charset="0"/>
              </a:rPr>
              <a:t>‘testing-in-the-large’</a:t>
            </a:r>
          </a:p>
          <a:p>
            <a:pPr marL="228600" marR="0" lvl="0" indent="-228600" algn="l" defTabSz="914400" rtl="0" eaLnBrk="1" fontAlgn="base" latinLnBrk="0" hangingPunct="1">
              <a:lnSpc>
                <a:spcPct val="90000"/>
              </a:lnSpc>
              <a:spcBef>
                <a:spcPts val="1000"/>
              </a:spcBef>
              <a:spcAft>
                <a:spcPct val="0"/>
              </a:spcAft>
              <a:buClrTx/>
              <a:buSzTx/>
              <a:buFont typeface="Arial" charset="0"/>
              <a:buChar char="•"/>
              <a:tabLst/>
              <a:defRPr/>
            </a:pPr>
            <a:r>
              <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For conventional software</a:t>
            </a:r>
          </a:p>
          <a:p>
            <a:pPr marL="685800" marR="0" lvl="1" indent="-228600" algn="l" defTabSz="914400" rtl="0" eaLnBrk="1" fontAlgn="base" latinLnBrk="0" hangingPunct="1">
              <a:lnSpc>
                <a:spcPct val="90000"/>
              </a:lnSpc>
              <a:spcBef>
                <a:spcPts val="500"/>
              </a:spcBef>
              <a:spcAft>
                <a:spcPct val="0"/>
              </a:spcAft>
              <a:buClrTx/>
              <a:buSzTx/>
              <a:buFont typeface="Arial" charset="0"/>
              <a:buChar char="•"/>
              <a:tabLst/>
              <a:defRPr/>
            </a:pP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module (component) is our initial focus</a:t>
            </a:r>
          </a:p>
          <a:p>
            <a:pPr marL="685800" marR="0" lvl="1" indent="-228600" algn="l" defTabSz="914400" rtl="0" eaLnBrk="1" fontAlgn="base" latinLnBrk="0" hangingPunct="1">
              <a:lnSpc>
                <a:spcPct val="90000"/>
              </a:lnSpc>
              <a:spcBef>
                <a:spcPts val="500"/>
              </a:spcBef>
              <a:spcAft>
                <a:spcPct val="0"/>
              </a:spcAft>
              <a:buClrTx/>
              <a:buSzTx/>
              <a:buFont typeface="Arial" charset="0"/>
              <a:buChar char="•"/>
              <a:tabLst/>
              <a:defRPr/>
            </a:pP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Integration of modules follows</a:t>
            </a:r>
          </a:p>
          <a:p>
            <a:pPr marL="228600" marR="0" lvl="0" indent="-228600" algn="l" defTabSz="914400" rtl="0" eaLnBrk="1" fontAlgn="base" latinLnBrk="0" hangingPunct="1">
              <a:lnSpc>
                <a:spcPct val="90000"/>
              </a:lnSpc>
              <a:spcBef>
                <a:spcPts val="1000"/>
              </a:spcBef>
              <a:spcAft>
                <a:spcPct val="0"/>
              </a:spcAft>
              <a:buClrTx/>
              <a:buSzTx/>
              <a:buFont typeface="Arial" charset="0"/>
              <a:buChar char="•"/>
              <a:tabLst/>
              <a:defRPr/>
            </a:pPr>
            <a:r>
              <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For Object Oriented software</a:t>
            </a:r>
          </a:p>
          <a:p>
            <a:pPr marL="685800" marR="0" lvl="1" indent="-228600" algn="l" defTabSz="914400" rtl="0" eaLnBrk="1" fontAlgn="base" latinLnBrk="0" hangingPunct="1">
              <a:lnSpc>
                <a:spcPct val="90000"/>
              </a:lnSpc>
              <a:spcBef>
                <a:spcPts val="500"/>
              </a:spcBef>
              <a:spcAft>
                <a:spcPct val="0"/>
              </a:spcAft>
              <a:buClrTx/>
              <a:buSzTx/>
              <a:buFont typeface="Arial" charset="0"/>
              <a:buChar char="•"/>
              <a:tabLst/>
              <a:defRPr/>
            </a:pP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Our focus when “testing in the small” changes from an individual module (the conventional view) to an OO class that encompasses attributes and operations and implies communication and collaboration</a:t>
            </a:r>
          </a:p>
          <a:p>
            <a:endParaRPr lang="en-IN" dirty="0"/>
          </a:p>
        </p:txBody>
      </p:sp>
    </p:spTree>
    <p:extLst>
      <p:ext uri="{BB962C8B-B14F-4D97-AF65-F5344CB8AC3E}">
        <p14:creationId xmlns:p14="http://schemas.microsoft.com/office/powerpoint/2010/main" val="4056940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CCA77E-DAD0-DBF9-0F62-F5A4AF57A453}"/>
              </a:ext>
            </a:extLst>
          </p:cNvPr>
          <p:cNvSpPr>
            <a:spLocks noGrp="1"/>
          </p:cNvSpPr>
          <p:nvPr>
            <p:ph type="sldNum" sz="quarter" idx="12"/>
          </p:nvPr>
        </p:nvSpPr>
        <p:spPr/>
        <p:txBody>
          <a:bodyPr/>
          <a:lstStyle/>
          <a:p>
            <a:fld id="{CBABCCC1-BF11-4F37-963E-1BCD5B23FD72}" type="slidenum">
              <a:rPr lang="en-IN" smtClean="0"/>
              <a:t>12</a:t>
            </a:fld>
            <a:endParaRPr lang="en-IN"/>
          </a:p>
        </p:txBody>
      </p:sp>
      <p:sp>
        <p:nvSpPr>
          <p:cNvPr id="2" name="Title 1">
            <a:extLst>
              <a:ext uri="{FF2B5EF4-FFF2-40B4-BE49-F238E27FC236}">
                <a16:creationId xmlns:a16="http://schemas.microsoft.com/office/drawing/2014/main" id="{84D6BFB9-7E51-4D5A-EEBC-C148E68DCABF}"/>
              </a:ext>
            </a:extLst>
          </p:cNvPr>
          <p:cNvSpPr>
            <a:spLocks noGrp="1"/>
          </p:cNvSpPr>
          <p:nvPr>
            <p:ph type="title"/>
          </p:nvPr>
        </p:nvSpPr>
        <p:spPr>
          <a:xfrm>
            <a:off x="1417087" y="1265488"/>
            <a:ext cx="9049875" cy="463559"/>
          </a:xfrm>
        </p:spPr>
        <p:txBody>
          <a:bodyPr>
            <a:normAutofit fontScale="90000"/>
          </a:bodyPr>
          <a:lstStyle/>
          <a:p>
            <a:pPr marL="514350" marR="0" lvl="0" indent="-514350" fontAlgn="auto">
              <a:lnSpc>
                <a:spcPct val="100000"/>
              </a:lnSpc>
              <a:spcBef>
                <a:spcPts val="600"/>
              </a:spcBef>
              <a:spcAft>
                <a:spcPts val="600"/>
              </a:spcAft>
              <a:buClrTx/>
              <a:buSzTx/>
              <a:buFont typeface="Wingdings" panose="05000000000000000000" pitchFamily="2" charset="2"/>
              <a:buChar char="v"/>
              <a:tabLst/>
              <a:defRPr/>
            </a:pPr>
            <a:r>
              <a:rPr lang="en-US" sz="3200" b="1" dirty="0">
                <a:solidFill>
                  <a:srgbClr val="C00000"/>
                </a:solidFill>
                <a:latin typeface="Calibri Light"/>
                <a:ea typeface="+mj-ea"/>
                <a:cs typeface="+mj-cs"/>
              </a:rPr>
              <a:t>Strategic Issues</a:t>
            </a:r>
            <a:br>
              <a:rPr lang="en-IN" sz="3200" b="1" dirty="0">
                <a:solidFill>
                  <a:srgbClr val="C00000"/>
                </a:solidFill>
                <a:latin typeface="Calibri Light"/>
                <a:ea typeface="+mj-ea"/>
                <a:cs typeface="+mj-cs"/>
              </a:rPr>
            </a:br>
            <a:endParaRPr lang="en-US" dirty="0">
              <a:cs typeface="Calibri"/>
            </a:endParaRPr>
          </a:p>
        </p:txBody>
      </p:sp>
      <p:sp>
        <p:nvSpPr>
          <p:cNvPr id="6" name="Content Placeholder 5">
            <a:extLst>
              <a:ext uri="{FF2B5EF4-FFF2-40B4-BE49-F238E27FC236}">
                <a16:creationId xmlns:a16="http://schemas.microsoft.com/office/drawing/2014/main" id="{25CCCC95-4681-22FE-EFB9-66A1EBA0A86B}"/>
              </a:ext>
            </a:extLst>
          </p:cNvPr>
          <p:cNvSpPr>
            <a:spLocks noGrp="1"/>
          </p:cNvSpPr>
          <p:nvPr>
            <p:ph idx="1"/>
          </p:nvPr>
        </p:nvSpPr>
        <p:spPr/>
        <p:txBody>
          <a:bodyPr>
            <a:noAutofit/>
          </a:bodyPr>
          <a:lstStyle/>
          <a:p>
            <a:pPr marL="228600" marR="0" lvl="0" indent="-228600" algn="l" defTabSz="914400" rtl="0" eaLnBrk="1" fontAlgn="base" latinLnBrk="0" hangingPunct="1">
              <a:lnSpc>
                <a:spcPct val="90000"/>
              </a:lnSpc>
              <a:spcBef>
                <a:spcPts val="1000"/>
              </a:spcBef>
              <a:spcAft>
                <a:spcPct val="0"/>
              </a:spcAft>
              <a:buClrTx/>
              <a:buSzTx/>
              <a:buFont typeface="Arial" charset="0"/>
              <a:buChar char="•"/>
              <a:tabLst/>
              <a:defRPr/>
            </a:pP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Specify product requirements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 a quantifiable manner long before testing commences. </a:t>
            </a:r>
          </a:p>
          <a:p>
            <a:pPr marL="228600" marR="0" lvl="0" indent="-228600" algn="l" defTabSz="914400" rtl="0" eaLnBrk="1" fontAlgn="base" latinLnBrk="0" hangingPunct="1">
              <a:lnSpc>
                <a:spcPct val="90000"/>
              </a:lnSpc>
              <a:spcBef>
                <a:spcPts val="1000"/>
              </a:spcBef>
              <a:spcAft>
                <a:spcPct val="0"/>
              </a:spcAft>
              <a:buClrTx/>
              <a:buSzTx/>
              <a:buFont typeface="Arial"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State </a:t>
            </a: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testing objectives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explicitly. </a:t>
            </a:r>
          </a:p>
          <a:p>
            <a:pPr marL="228600" marR="0" lvl="0" indent="-228600" algn="l" defTabSz="914400" rtl="0" eaLnBrk="1" fontAlgn="base" latinLnBrk="0" hangingPunct="1">
              <a:lnSpc>
                <a:spcPct val="90000"/>
              </a:lnSpc>
              <a:spcBef>
                <a:spcPts val="1000"/>
              </a:spcBef>
              <a:spcAft>
                <a:spcPct val="0"/>
              </a:spcAft>
              <a:buClrTx/>
              <a:buSzTx/>
              <a:buFont typeface="Arial" charset="0"/>
              <a:buChar char="•"/>
              <a:tabLst/>
              <a:defRPr/>
            </a:pP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Understand the users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of the software and develop </a:t>
            </a: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profile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for each user category.</a:t>
            </a:r>
          </a:p>
          <a:p>
            <a:pPr marL="228600" marR="0" lvl="0" indent="-228600" algn="l" defTabSz="914400" rtl="0" eaLnBrk="1" fontAlgn="base" latinLnBrk="0" hangingPunct="1">
              <a:lnSpc>
                <a:spcPct val="90000"/>
              </a:lnSpc>
              <a:spcBef>
                <a:spcPts val="1000"/>
              </a:spcBef>
              <a:spcAft>
                <a:spcPct val="0"/>
              </a:spcAft>
              <a:buClrTx/>
              <a:buSzTx/>
              <a:buFont typeface="Arial"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Develop a testing plan that emphasizes “</a:t>
            </a: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rapid cycle testing</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a:p>
            <a:pPr marL="228600" marR="0" lvl="0" indent="-228600" algn="l" defTabSz="914400" rtl="0" eaLnBrk="1" fontAlgn="base" latinLnBrk="0" hangingPunct="1">
              <a:lnSpc>
                <a:spcPct val="90000"/>
              </a:lnSpc>
              <a:spcBef>
                <a:spcPts val="1000"/>
              </a:spcBef>
              <a:spcAft>
                <a:spcPct val="0"/>
              </a:spcAft>
              <a:buClrTx/>
              <a:buSzTx/>
              <a:buFont typeface="Arial"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Build “robust” (healthy) software that is </a:t>
            </a: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designed to test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itself.</a:t>
            </a:r>
          </a:p>
          <a:p>
            <a:pPr marL="228600" marR="0" lvl="0" indent="-228600" algn="l" defTabSz="914400" rtl="0" eaLnBrk="1" fontAlgn="base" latinLnBrk="0" hangingPunct="1">
              <a:lnSpc>
                <a:spcPct val="90000"/>
              </a:lnSpc>
              <a:spcBef>
                <a:spcPts val="1000"/>
              </a:spcBef>
              <a:spcAft>
                <a:spcPct val="0"/>
              </a:spcAft>
              <a:buClrTx/>
              <a:buSzTx/>
              <a:buFont typeface="Arial"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Use effective </a:t>
            </a: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technical reviews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as a filter prior to testing.</a:t>
            </a:r>
          </a:p>
          <a:p>
            <a:pPr marL="228600" marR="0" lvl="0" indent="-228600" algn="l" defTabSz="914400" rtl="0" eaLnBrk="1" fontAlgn="base" latinLnBrk="0" hangingPunct="1">
              <a:lnSpc>
                <a:spcPct val="90000"/>
              </a:lnSpc>
              <a:spcBef>
                <a:spcPts val="1000"/>
              </a:spcBef>
              <a:spcAft>
                <a:spcPct val="0"/>
              </a:spcAft>
              <a:buClrTx/>
              <a:buSzTx/>
              <a:buFont typeface="Arial" charset="0"/>
              <a:buChar char="•"/>
              <a:tabLst/>
              <a:defRPr/>
            </a:pP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Conduct technical reviews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 assess the </a:t>
            </a: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test strategy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and </a:t>
            </a: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test cases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themselves. </a:t>
            </a:r>
          </a:p>
          <a:p>
            <a:pPr marL="228600" marR="0" lvl="0" indent="-228600" algn="l" defTabSz="914400" rtl="0" eaLnBrk="1" fontAlgn="base" latinLnBrk="0" hangingPunct="1">
              <a:lnSpc>
                <a:spcPct val="90000"/>
              </a:lnSpc>
              <a:spcBef>
                <a:spcPts val="1000"/>
              </a:spcBef>
              <a:spcAft>
                <a:spcPct val="0"/>
              </a:spcAft>
              <a:buClrTx/>
              <a:buSzTx/>
              <a:buFont typeface="Arial"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Develop a </a:t>
            </a: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continuous improvement approach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for the testing process.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71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DD26C8-C584-0E12-BCAA-A7695FCCDCF9}"/>
              </a:ext>
            </a:extLst>
          </p:cNvPr>
          <p:cNvSpPr>
            <a:spLocks noGrp="1"/>
          </p:cNvSpPr>
          <p:nvPr>
            <p:ph type="sldNum" sz="quarter" idx="12"/>
          </p:nvPr>
        </p:nvSpPr>
        <p:spPr/>
        <p:txBody>
          <a:bodyPr/>
          <a:lstStyle/>
          <a:p>
            <a:fld id="{CBABCCC1-BF11-4F37-963E-1BCD5B23FD72}" type="slidenum">
              <a:rPr lang="en-IN" smtClean="0"/>
              <a:t>13</a:t>
            </a:fld>
            <a:endParaRPr lang="en-IN"/>
          </a:p>
        </p:txBody>
      </p:sp>
      <p:sp>
        <p:nvSpPr>
          <p:cNvPr id="2" name="Rectangle 3">
            <a:extLst>
              <a:ext uri="{FF2B5EF4-FFF2-40B4-BE49-F238E27FC236}">
                <a16:creationId xmlns:a16="http://schemas.microsoft.com/office/drawing/2014/main" id="{D15AC149-348F-C6A1-F3CC-6F63F177DFD8}"/>
              </a:ext>
            </a:extLst>
          </p:cNvPr>
          <p:cNvSpPr>
            <a:spLocks noGrp="1" noChangeArrowheads="1"/>
          </p:cNvSpPr>
          <p:nvPr>
            <p:ph type="title"/>
          </p:nvPr>
        </p:nvSpPr>
        <p:spPr>
          <a:xfrm>
            <a:off x="2767709" y="1258412"/>
            <a:ext cx="7467600" cy="457199"/>
          </a:xfrm>
        </p:spPr>
        <p:txBody>
          <a:bodyPr rtlCol="0">
            <a:noAutofit/>
          </a:bodyPr>
          <a:lstStyle/>
          <a:p>
            <a:pPr marL="514350" marR="0" lvl="0" indent="-514350" algn="l" defTabSz="914400" rtl="0" eaLnBrk="1" fontAlgn="auto" latinLnBrk="0" hangingPunct="1">
              <a:lnSpc>
                <a:spcPct val="100000"/>
              </a:lnSpc>
              <a:spcBef>
                <a:spcPts val="600"/>
              </a:spcBef>
              <a:spcAft>
                <a:spcPts val="600"/>
              </a:spcAft>
              <a:buClrTx/>
              <a:buSzTx/>
              <a:buFont typeface="Wingdings" panose="05000000000000000000" pitchFamily="2" charset="2"/>
              <a:buChar char="v"/>
              <a:tabLst/>
              <a:defRPr/>
            </a:pPr>
            <a:r>
              <a:rPr kumimoji="0" lang="en-US" sz="3200" b="1" i="0" u="none" strike="noStrike" kern="1200" cap="none" spc="0" normalizeH="0" baseline="0" noProof="0" dirty="0">
                <a:ln>
                  <a:noFill/>
                </a:ln>
                <a:solidFill>
                  <a:srgbClr val="C00000"/>
                </a:solidFill>
                <a:effectLst/>
                <a:uLnTx/>
                <a:uFillTx/>
                <a:latin typeface="Calibri Light"/>
                <a:ea typeface="+mj-ea"/>
                <a:cs typeface="+mj-cs"/>
              </a:rPr>
              <a:t>Test Strategies for Conventional Software</a:t>
            </a:r>
            <a:endParaRPr kumimoji="0" lang="en-IN" sz="3200" b="1" i="0" u="none" strike="noStrike" kern="1200" cap="none" spc="0" normalizeH="0" baseline="0" noProof="0" dirty="0">
              <a:ln>
                <a:noFill/>
              </a:ln>
              <a:solidFill>
                <a:srgbClr val="C00000"/>
              </a:solidFill>
              <a:effectLst/>
              <a:uLnTx/>
              <a:uFillTx/>
              <a:latin typeface="Calibri Light"/>
              <a:ea typeface="+mn-ea"/>
              <a:cs typeface="+mn-cs"/>
            </a:endParaRPr>
          </a:p>
        </p:txBody>
      </p:sp>
      <p:sp>
        <p:nvSpPr>
          <p:cNvPr id="5" name="Content Placeholder 4">
            <a:extLst>
              <a:ext uri="{FF2B5EF4-FFF2-40B4-BE49-F238E27FC236}">
                <a16:creationId xmlns:a16="http://schemas.microsoft.com/office/drawing/2014/main" id="{5A3D809A-57E0-DAAF-39D9-E93AAE08716C}"/>
              </a:ext>
            </a:extLst>
          </p:cNvPr>
          <p:cNvSpPr>
            <a:spLocks noGrp="1"/>
          </p:cNvSpPr>
          <p:nvPr>
            <p:ph idx="1"/>
          </p:nvPr>
        </p:nvSpPr>
        <p:spPr/>
        <p:txBody>
          <a:bodyPr/>
          <a:lstStyle/>
          <a:p>
            <a:pPr marL="228600" marR="0" lvl="0" indent="-228600" algn="just" defTabSz="914400" rtl="0" eaLnBrk="1" fontAlgn="base" latinLnBrk="0" hangingPunct="1">
              <a:lnSpc>
                <a:spcPct val="90000"/>
              </a:lnSpc>
              <a:spcBef>
                <a:spcPts val="1000"/>
              </a:spcBef>
              <a:spcAft>
                <a:spcPct val="0"/>
              </a:spcAft>
              <a:buClrTx/>
              <a:buSzTx/>
              <a:buFont typeface="Arial"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testing strategy that is chosen by most software teams falls between the two extremes. It takes an incremental view of testing, beginning with the testing of individual program units, moving to tests designed to facilitate the integration of the units, and culminating with tests that exercise the constructed system.</a:t>
            </a:r>
          </a:p>
          <a:p>
            <a:pPr marL="228600" marR="0" lvl="0" indent="-228600" algn="just" defTabSz="914400" rtl="0" eaLnBrk="1" fontAlgn="base" latinLnBrk="0" hangingPunct="1">
              <a:lnSpc>
                <a:spcPct val="90000"/>
              </a:lnSpc>
              <a:spcBef>
                <a:spcPts val="1000"/>
              </a:spcBef>
              <a:spcAft>
                <a:spcPct val="0"/>
              </a:spcAft>
              <a:buClrTx/>
              <a:buSzTx/>
              <a:buFont typeface="Arial" charset="0"/>
              <a:buNone/>
              <a:tabLst/>
              <a:defRPr/>
            </a:pP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28600" marR="0" lvl="0" indent="-228600" algn="just" defTabSz="914400" rtl="0" eaLnBrk="1" fontAlgn="base" latinLnBrk="0" hangingPunct="1">
              <a:lnSpc>
                <a:spcPct val="90000"/>
              </a:lnSpc>
              <a:spcBef>
                <a:spcPts val="1000"/>
              </a:spcBef>
              <a:spcAft>
                <a:spcPct val="0"/>
              </a:spcAft>
              <a:buClrTx/>
              <a:buSzTx/>
              <a:buFont typeface="Arial" charset="0"/>
              <a:buChar char="•"/>
              <a:tabLst/>
              <a:defRPr/>
            </a:pP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Unit Testing</a:t>
            </a:r>
          </a:p>
          <a:p>
            <a:pPr marL="228600" marR="0" lvl="0" indent="-228600" algn="just" defTabSz="914400" rtl="0" eaLnBrk="1" fontAlgn="base" latinLnBrk="0" hangingPunct="1">
              <a:lnSpc>
                <a:spcPct val="90000"/>
              </a:lnSpc>
              <a:spcBef>
                <a:spcPts val="1000"/>
              </a:spcBef>
              <a:spcAft>
                <a:spcPct val="0"/>
              </a:spcAft>
              <a:buClrTx/>
              <a:buSzTx/>
              <a:buFont typeface="Arial" charset="0"/>
              <a:buChar char="•"/>
              <a:tabLst/>
              <a:defRPr/>
            </a:pP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Integration Testing</a:t>
            </a:r>
          </a:p>
          <a:p>
            <a:endParaRPr lang="en-IN" dirty="0"/>
          </a:p>
        </p:txBody>
      </p:sp>
    </p:spTree>
    <p:extLst>
      <p:ext uri="{BB962C8B-B14F-4D97-AF65-F5344CB8AC3E}">
        <p14:creationId xmlns:p14="http://schemas.microsoft.com/office/powerpoint/2010/main" val="337142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70C6E9-E760-21BE-698E-8C6D40FED6EC}"/>
              </a:ext>
            </a:extLst>
          </p:cNvPr>
          <p:cNvSpPr>
            <a:spLocks noGrp="1"/>
          </p:cNvSpPr>
          <p:nvPr>
            <p:ph type="sldNum" sz="quarter" idx="12"/>
          </p:nvPr>
        </p:nvSpPr>
        <p:spPr/>
        <p:txBody>
          <a:bodyPr/>
          <a:lstStyle/>
          <a:p>
            <a:fld id="{CBABCCC1-BF11-4F37-963E-1BCD5B23FD72}" type="slidenum">
              <a:rPr lang="en-IN" smtClean="0"/>
              <a:t>14</a:t>
            </a:fld>
            <a:endParaRPr lang="en-IN"/>
          </a:p>
        </p:txBody>
      </p:sp>
      <p:sp>
        <p:nvSpPr>
          <p:cNvPr id="2" name="TextBox 1">
            <a:extLst>
              <a:ext uri="{FF2B5EF4-FFF2-40B4-BE49-F238E27FC236}">
                <a16:creationId xmlns:a16="http://schemas.microsoft.com/office/drawing/2014/main" id="{2D078885-0C82-6D57-D54D-A54D27CB9F88}"/>
              </a:ext>
            </a:extLst>
          </p:cNvPr>
          <p:cNvSpPr txBox="1"/>
          <p:nvPr/>
        </p:nvSpPr>
        <p:spPr>
          <a:xfrm>
            <a:off x="1451579" y="957004"/>
            <a:ext cx="5578523" cy="646331"/>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600"/>
              </a:spcBef>
              <a:spcAft>
                <a:spcPts val="600"/>
              </a:spcAft>
              <a:buClrTx/>
              <a:buSzTx/>
              <a:buFont typeface="Wingdings" panose="05000000000000000000" pitchFamily="2" charset="2"/>
              <a:buChar char="v"/>
              <a:tabLst/>
              <a:defRPr/>
            </a:pPr>
            <a:r>
              <a:rPr lang="en-US" sz="3600" b="1" dirty="0">
                <a:solidFill>
                  <a:srgbClr val="C00000"/>
                </a:solidFill>
                <a:latin typeface="Calibri Light"/>
                <a:ea typeface="+mj-ea"/>
                <a:cs typeface="+mj-cs"/>
              </a:rPr>
              <a:t>Unit Testing</a:t>
            </a:r>
            <a:endParaRPr lang="en-IN" sz="3600" b="1" dirty="0">
              <a:solidFill>
                <a:srgbClr val="C00000"/>
              </a:solidFill>
              <a:latin typeface="Calibri Light"/>
              <a:ea typeface="+mj-ea"/>
              <a:cs typeface="+mj-cs"/>
            </a:endParaRPr>
          </a:p>
        </p:txBody>
      </p:sp>
      <p:sp>
        <p:nvSpPr>
          <p:cNvPr id="6" name="Content Placeholder 5">
            <a:extLst>
              <a:ext uri="{FF2B5EF4-FFF2-40B4-BE49-F238E27FC236}">
                <a16:creationId xmlns:a16="http://schemas.microsoft.com/office/drawing/2014/main" id="{BE8A6F66-2B8E-F9FC-22C4-AEC4C9C4773B}"/>
              </a:ext>
            </a:extLst>
          </p:cNvPr>
          <p:cNvSpPr>
            <a:spLocks noGrp="1"/>
          </p:cNvSpPr>
          <p:nvPr>
            <p:ph idx="1"/>
          </p:nvPr>
        </p:nvSpPr>
        <p:spPr>
          <a:xfrm>
            <a:off x="901148" y="1835382"/>
            <a:ext cx="6321288" cy="4106772"/>
          </a:xfrm>
        </p:spPr>
        <p:txBody>
          <a:bodyPr>
            <a:noAutofit/>
          </a:bodyPr>
          <a:lstStyle/>
          <a:p>
            <a:pPr marL="228600" marR="0" lvl="0" indent="-228600" algn="just" defTabSz="914400" rtl="0" eaLnBrk="1" fontAlgn="base" latinLnBrk="0" hangingPunct="1">
              <a:lnSpc>
                <a:spcPct val="90000"/>
              </a:lnSpc>
              <a:spcBef>
                <a:spcPts val="1000"/>
              </a:spcBef>
              <a:spcAft>
                <a:spcPct val="0"/>
              </a:spcAft>
              <a:buClrTx/>
              <a:buSzTx/>
              <a:buFont typeface="Arial"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Unit testing focuses </a:t>
            </a:r>
            <a:r>
              <a:rPr kumimoji="0" lang="en-US" sz="2200" b="1" i="0" u="none" strike="noStrike" kern="1200" cap="none" spc="0" normalizeH="0" baseline="0" noProof="0" dirty="0">
                <a:ln>
                  <a:noFill/>
                </a:ln>
                <a:solidFill>
                  <a:prstClr val="black"/>
                </a:solidFill>
                <a:effectLst/>
                <a:uLnTx/>
                <a:uFillTx/>
                <a:latin typeface="Calibri"/>
                <a:ea typeface="+mn-ea"/>
                <a:cs typeface="+mn-cs"/>
              </a:rPr>
              <a:t>verification</a:t>
            </a:r>
            <a:r>
              <a:rPr kumimoji="0" lang="en-US" sz="2200" b="0" i="0" u="none" strike="noStrike" kern="1200" cap="none" spc="0" normalizeH="0" baseline="0" noProof="0" dirty="0">
                <a:ln>
                  <a:noFill/>
                </a:ln>
                <a:solidFill>
                  <a:prstClr val="black"/>
                </a:solidFill>
                <a:effectLst/>
                <a:uLnTx/>
                <a:uFillTx/>
                <a:latin typeface="Calibri"/>
                <a:ea typeface="+mn-ea"/>
                <a:cs typeface="+mn-cs"/>
              </a:rPr>
              <a:t> effort on the </a:t>
            </a:r>
            <a:r>
              <a:rPr kumimoji="0" lang="en-US" sz="2200" b="1" i="0" u="none" strike="noStrike" kern="1200" cap="none" spc="0" normalizeH="0" baseline="0" noProof="0" dirty="0">
                <a:ln>
                  <a:noFill/>
                </a:ln>
                <a:solidFill>
                  <a:prstClr val="black"/>
                </a:solidFill>
                <a:effectLst/>
                <a:uLnTx/>
                <a:uFillTx/>
                <a:latin typeface="Calibri"/>
                <a:ea typeface="+mn-ea"/>
                <a:cs typeface="+mn-cs"/>
              </a:rPr>
              <a:t>smallest</a:t>
            </a:r>
            <a:r>
              <a:rPr kumimoji="0" lang="en-US" sz="2200" b="0" i="0" u="none" strike="noStrike" kern="1200" cap="none" spc="0" normalizeH="0" baseline="0" noProof="0" dirty="0">
                <a:ln>
                  <a:noFill/>
                </a:ln>
                <a:solidFill>
                  <a:prstClr val="black"/>
                </a:solidFill>
                <a:effectLst/>
                <a:uLnTx/>
                <a:uFillTx/>
                <a:latin typeface="Calibri"/>
                <a:ea typeface="+mn-ea"/>
                <a:cs typeface="+mn-cs"/>
              </a:rPr>
              <a:t> unit of software design—the software component or module.</a:t>
            </a:r>
          </a:p>
          <a:p>
            <a:pPr marL="228600" marR="0" lvl="0" indent="-228600" algn="just" defTabSz="914400" rtl="0" eaLnBrk="1" fontAlgn="base" latinLnBrk="0" hangingPunct="1">
              <a:lnSpc>
                <a:spcPct val="90000"/>
              </a:lnSpc>
              <a:spcBef>
                <a:spcPts val="1000"/>
              </a:spcBef>
              <a:spcAft>
                <a:spcPct val="0"/>
              </a:spcAft>
              <a:buClrTx/>
              <a:buSzTx/>
              <a:buFont typeface="Arial" charset="0"/>
              <a:buChar char="•"/>
              <a:tabLst/>
              <a:defRPr/>
            </a:pPr>
            <a:r>
              <a:rPr kumimoji="0" lang="en-US" sz="2200" b="1" i="0" u="none" strike="noStrike" kern="1200" cap="none" spc="0" normalizeH="0" baseline="0" noProof="0" dirty="0">
                <a:ln>
                  <a:noFill/>
                </a:ln>
                <a:solidFill>
                  <a:prstClr val="black"/>
                </a:solidFill>
                <a:effectLst/>
                <a:uLnTx/>
                <a:uFillTx/>
                <a:latin typeface="Calibri"/>
                <a:ea typeface="+mn-ea"/>
                <a:cs typeface="+mn-cs"/>
              </a:rPr>
              <a:t>Unit-test considerations: </a:t>
            </a:r>
            <a:r>
              <a:rPr kumimoji="0" lang="en-US" sz="2200" b="0" i="0" u="none" strike="noStrike" kern="1200" cap="none" spc="0" normalizeH="0" baseline="0" noProof="0" dirty="0">
                <a:ln>
                  <a:noFill/>
                </a:ln>
                <a:solidFill>
                  <a:prstClr val="black"/>
                </a:solidFill>
                <a:effectLst/>
                <a:uLnTx/>
                <a:uFillTx/>
                <a:latin typeface="Calibri"/>
                <a:ea typeface="+mn-ea"/>
                <a:cs typeface="+mn-cs"/>
              </a:rPr>
              <a:t>The module </a:t>
            </a:r>
            <a:r>
              <a:rPr kumimoji="0" lang="en-US" sz="2200" b="1" i="0" u="none" strike="noStrike" kern="1200" cap="none" spc="0" normalizeH="0" baseline="0" noProof="0" dirty="0">
                <a:ln>
                  <a:noFill/>
                </a:ln>
                <a:solidFill>
                  <a:prstClr val="black"/>
                </a:solidFill>
                <a:effectLst/>
                <a:uLnTx/>
                <a:uFillTx/>
                <a:latin typeface="Calibri"/>
                <a:ea typeface="+mn-ea"/>
                <a:cs typeface="+mn-cs"/>
              </a:rPr>
              <a:t>interface</a:t>
            </a:r>
            <a:r>
              <a:rPr kumimoji="0" lang="en-US" sz="2200" b="0" i="0" u="none" strike="noStrike" kern="1200" cap="none" spc="0" normalizeH="0" baseline="0" noProof="0" dirty="0">
                <a:ln>
                  <a:noFill/>
                </a:ln>
                <a:solidFill>
                  <a:prstClr val="black"/>
                </a:solidFill>
                <a:effectLst/>
                <a:uLnTx/>
                <a:uFillTx/>
                <a:latin typeface="Calibri"/>
                <a:ea typeface="+mn-ea"/>
                <a:cs typeface="+mn-cs"/>
              </a:rPr>
              <a:t> is tested to ensure that information </a:t>
            </a:r>
            <a:r>
              <a:rPr kumimoji="0" lang="en-US" sz="2200" b="1" i="0" u="none" strike="noStrike" kern="1200" cap="none" spc="0" normalizeH="0" baseline="0" noProof="0" dirty="0">
                <a:ln>
                  <a:noFill/>
                </a:ln>
                <a:solidFill>
                  <a:prstClr val="black"/>
                </a:solidFill>
                <a:effectLst/>
                <a:uLnTx/>
                <a:uFillTx/>
                <a:latin typeface="Calibri"/>
                <a:ea typeface="+mn-ea"/>
                <a:cs typeface="+mn-cs"/>
              </a:rPr>
              <a:t>properly flows into and out </a:t>
            </a:r>
            <a:r>
              <a:rPr kumimoji="0" lang="en-US" sz="2200" b="0" i="0" u="none" strike="noStrike" kern="1200" cap="none" spc="0" normalizeH="0" baseline="0" noProof="0" dirty="0">
                <a:ln>
                  <a:noFill/>
                </a:ln>
                <a:solidFill>
                  <a:prstClr val="black"/>
                </a:solidFill>
                <a:effectLst/>
                <a:uLnTx/>
                <a:uFillTx/>
                <a:latin typeface="Calibri"/>
                <a:ea typeface="+mn-ea"/>
                <a:cs typeface="+mn-cs"/>
              </a:rPr>
              <a:t>of the program unit under test. All independent paths through the control structure are exercised to ensure that all statements in a module have been executed at least once. </a:t>
            </a:r>
            <a:r>
              <a:rPr kumimoji="0" lang="en-US" sz="2200" b="1" i="0" u="none" strike="noStrike" kern="1200" cap="none" spc="0" normalizeH="0" baseline="0" noProof="0" dirty="0">
                <a:ln>
                  <a:noFill/>
                </a:ln>
                <a:solidFill>
                  <a:prstClr val="black"/>
                </a:solidFill>
                <a:effectLst/>
                <a:uLnTx/>
                <a:uFillTx/>
                <a:latin typeface="Calibri"/>
                <a:ea typeface="+mn-ea"/>
                <a:cs typeface="+mn-cs"/>
              </a:rPr>
              <a:t>Boundary conditions </a:t>
            </a:r>
            <a:r>
              <a:rPr kumimoji="0" lang="en-US" sz="2200" b="0" i="0" u="none" strike="noStrike" kern="1200" cap="none" spc="0" normalizeH="0" baseline="0" noProof="0" dirty="0">
                <a:ln>
                  <a:noFill/>
                </a:ln>
                <a:solidFill>
                  <a:prstClr val="black"/>
                </a:solidFill>
                <a:effectLst/>
                <a:uLnTx/>
                <a:uFillTx/>
                <a:latin typeface="Calibri"/>
                <a:ea typeface="+mn-ea"/>
                <a:cs typeface="+mn-cs"/>
              </a:rPr>
              <a:t>are tested to ensure that the module operates properly at boundaries established </a:t>
            </a:r>
            <a:r>
              <a:rPr kumimoji="0" lang="en-US" sz="2200" b="1" i="0" u="none" strike="noStrike" kern="1200" cap="none" spc="0" normalizeH="0" baseline="0" noProof="0" dirty="0">
                <a:ln>
                  <a:noFill/>
                </a:ln>
                <a:solidFill>
                  <a:prstClr val="black"/>
                </a:solidFill>
                <a:effectLst/>
                <a:uLnTx/>
                <a:uFillTx/>
                <a:latin typeface="Calibri"/>
                <a:ea typeface="+mn-ea"/>
                <a:cs typeface="+mn-cs"/>
              </a:rPr>
              <a:t>to limit or restrict processing</a:t>
            </a:r>
            <a:r>
              <a:rPr kumimoji="0" lang="en-US" sz="2200" b="0" i="0" u="none" strike="noStrike" kern="1200" cap="none" spc="0" normalizeH="0" baseline="0" noProof="0" dirty="0">
                <a:ln>
                  <a:noFill/>
                </a:ln>
                <a:solidFill>
                  <a:prstClr val="black"/>
                </a:solidFill>
                <a:effectLst/>
                <a:uLnTx/>
                <a:uFillTx/>
                <a:latin typeface="Calibri"/>
                <a:ea typeface="+mn-ea"/>
                <a:cs typeface="+mn-cs"/>
              </a:rPr>
              <a:t>. And finally, all error-handling paths are tested.</a:t>
            </a:r>
            <a:endParaRPr lang="en-IN" sz="2200" dirty="0"/>
          </a:p>
        </p:txBody>
      </p:sp>
      <p:pic>
        <p:nvPicPr>
          <p:cNvPr id="7" name="Picture 6">
            <a:extLst>
              <a:ext uri="{FF2B5EF4-FFF2-40B4-BE49-F238E27FC236}">
                <a16:creationId xmlns:a16="http://schemas.microsoft.com/office/drawing/2014/main" id="{7298AFC6-4A2E-77EA-1519-7D77933A498E}"/>
              </a:ext>
            </a:extLst>
          </p:cNvPr>
          <p:cNvPicPr>
            <a:picLocks noChangeAspect="1"/>
          </p:cNvPicPr>
          <p:nvPr/>
        </p:nvPicPr>
        <p:blipFill>
          <a:blip r:embed="rId2"/>
          <a:stretch>
            <a:fillRect/>
          </a:stretch>
        </p:blipFill>
        <p:spPr>
          <a:xfrm>
            <a:off x="7222436" y="2015732"/>
            <a:ext cx="4969564" cy="3926422"/>
          </a:xfrm>
          <a:prstGeom prst="rect">
            <a:avLst/>
          </a:prstGeom>
        </p:spPr>
      </p:pic>
    </p:spTree>
    <p:extLst>
      <p:ext uri="{BB962C8B-B14F-4D97-AF65-F5344CB8AC3E}">
        <p14:creationId xmlns:p14="http://schemas.microsoft.com/office/powerpoint/2010/main" val="214213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CCA77E-DAD0-DBF9-0F62-F5A4AF57A453}"/>
              </a:ext>
            </a:extLst>
          </p:cNvPr>
          <p:cNvSpPr>
            <a:spLocks noGrp="1"/>
          </p:cNvSpPr>
          <p:nvPr>
            <p:ph type="sldNum" sz="quarter" idx="12"/>
          </p:nvPr>
        </p:nvSpPr>
        <p:spPr/>
        <p:txBody>
          <a:bodyPr/>
          <a:lstStyle/>
          <a:p>
            <a:fld id="{CBABCCC1-BF11-4F37-963E-1BCD5B23FD72}" type="slidenum">
              <a:rPr lang="en-IN" smtClean="0"/>
              <a:t>15</a:t>
            </a:fld>
            <a:endParaRPr lang="en-IN"/>
          </a:p>
        </p:txBody>
      </p:sp>
      <p:sp>
        <p:nvSpPr>
          <p:cNvPr id="2" name="Rectangle 2">
            <a:extLst>
              <a:ext uri="{FF2B5EF4-FFF2-40B4-BE49-F238E27FC236}">
                <a16:creationId xmlns:a16="http://schemas.microsoft.com/office/drawing/2014/main" id="{AB4BDAC8-567D-8293-48D1-3ABD9E780EDD}"/>
              </a:ext>
            </a:extLst>
          </p:cNvPr>
          <p:cNvSpPr>
            <a:spLocks noGrp="1" noChangeArrowheads="1"/>
          </p:cNvSpPr>
          <p:nvPr>
            <p:ph type="title"/>
          </p:nvPr>
        </p:nvSpPr>
        <p:spPr>
          <a:xfrm>
            <a:off x="1981200" y="879170"/>
            <a:ext cx="8229600" cy="1143000"/>
          </a:xfrm>
        </p:spPr>
        <p:txBody>
          <a:bodyPr>
            <a:normAutofit fontScale="90000"/>
          </a:bodyPr>
          <a:lstStyle/>
          <a:p>
            <a:br>
              <a:rPr lang="en-US" altLang="zh-CN" b="1" dirty="0">
                <a:solidFill>
                  <a:srgbClr val="C00000"/>
                </a:solidFill>
                <a:ea typeface="宋体" charset="-122"/>
              </a:rPr>
            </a:br>
            <a:r>
              <a:rPr lang="en-US" sz="3200" b="1" dirty="0">
                <a:solidFill>
                  <a:srgbClr val="C00000"/>
                </a:solidFill>
                <a:latin typeface="Calibri Light"/>
                <a:ea typeface="+mj-ea"/>
                <a:cs typeface="+mj-cs"/>
              </a:rPr>
              <a:t>Unit-test procedures</a:t>
            </a:r>
            <a:br>
              <a:rPr lang="en-IN" sz="3200" b="1" dirty="0">
                <a:solidFill>
                  <a:srgbClr val="C00000"/>
                </a:solidFill>
                <a:latin typeface="Calibri Light"/>
                <a:ea typeface="+mj-ea"/>
                <a:cs typeface="+mj-cs"/>
              </a:rPr>
            </a:br>
            <a:endParaRPr lang="en-US" altLang="zh-CN" b="1" dirty="0">
              <a:solidFill>
                <a:srgbClr val="C00000"/>
              </a:solidFill>
              <a:ea typeface="宋体" charset="-122"/>
            </a:endParaRPr>
          </a:p>
        </p:txBody>
      </p:sp>
      <p:sp>
        <p:nvSpPr>
          <p:cNvPr id="6" name="Content Placeholder 5">
            <a:extLst>
              <a:ext uri="{FF2B5EF4-FFF2-40B4-BE49-F238E27FC236}">
                <a16:creationId xmlns:a16="http://schemas.microsoft.com/office/drawing/2014/main" id="{D7070682-80F1-C9BB-80BC-78C7239F78DB}"/>
              </a:ext>
            </a:extLst>
          </p:cNvPr>
          <p:cNvSpPr txBox="1">
            <a:spLocks noGrp="1"/>
          </p:cNvSpPr>
          <p:nvPr>
            <p:ph idx="1"/>
          </p:nvPr>
        </p:nvSpPr>
        <p:spPr>
          <a:xfrm>
            <a:off x="291548" y="1941499"/>
            <a:ext cx="7035301" cy="193899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Unit testing is normally considered as an </a:t>
            </a:r>
            <a:r>
              <a:rPr kumimoji="0" lang="en-US"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adjunct to the  coding step</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The design of unit tests can occur before coding begins or after source code has been generated. A review of design information provides guidance for establishing test cases that are likely to uncover errors in each of the categories discussed earlier. Each test case should be coupled with a set of expected results.</a:t>
            </a:r>
          </a:p>
        </p:txBody>
      </p:sp>
      <p:sp>
        <p:nvSpPr>
          <p:cNvPr id="7" name="Rectangle 6">
            <a:extLst>
              <a:ext uri="{FF2B5EF4-FFF2-40B4-BE49-F238E27FC236}">
                <a16:creationId xmlns:a16="http://schemas.microsoft.com/office/drawing/2014/main" id="{A4048E3F-5BF2-D6B6-EC3F-F768A39C936B}"/>
              </a:ext>
            </a:extLst>
          </p:cNvPr>
          <p:cNvSpPr/>
          <p:nvPr/>
        </p:nvSpPr>
        <p:spPr>
          <a:xfrm>
            <a:off x="291548" y="5003443"/>
            <a:ext cx="11715345" cy="1015663"/>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a:t>
            </a:r>
            <a:r>
              <a:rPr kumimoji="0" lang="en-US"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stub</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is a </a:t>
            </a:r>
            <a:r>
              <a:rPr kumimoji="0" lang="en-US"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small piece of code </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that takes the place of another component during </a:t>
            </a:r>
            <a:r>
              <a:rPr kumimoji="0" lang="en-US"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testing</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The benefit of using a </a:t>
            </a:r>
            <a:r>
              <a:rPr kumimoji="0" lang="en-US"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stub</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is that it returns consistent results, making the </a:t>
            </a:r>
            <a:r>
              <a:rPr kumimoji="0" lang="en-US"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test</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easier to write. And you can run </a:t>
            </a:r>
            <a:r>
              <a:rPr kumimoji="0" lang="en-US"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tests</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even if the other components are not working yet.</a:t>
            </a:r>
          </a:p>
        </p:txBody>
      </p:sp>
      <p:sp>
        <p:nvSpPr>
          <p:cNvPr id="9" name="Rectangle 8">
            <a:extLst>
              <a:ext uri="{FF2B5EF4-FFF2-40B4-BE49-F238E27FC236}">
                <a16:creationId xmlns:a16="http://schemas.microsoft.com/office/drawing/2014/main" id="{F24494B0-6E94-650C-1128-E9989742273A}"/>
              </a:ext>
            </a:extLst>
          </p:cNvPr>
          <p:cNvSpPr/>
          <p:nvPr/>
        </p:nvSpPr>
        <p:spPr>
          <a:xfrm>
            <a:off x="291548" y="3990518"/>
            <a:ext cx="11900452" cy="92333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Stubs and drivers</a:t>
            </a: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both are dummy modules and are only created for </a:t>
            </a: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test</a:t>
            </a: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purposes. ... On the other hand, </a:t>
            </a: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Drivers</a:t>
            </a: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are the ones, which are the "calling" programs. </a:t>
            </a: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Drivers</a:t>
            </a: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are used in bottom-up </a:t>
            </a: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testing</a:t>
            </a: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approach. </a:t>
            </a: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Drivers</a:t>
            </a: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are dummy code, which is used when </a:t>
            </a: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sub modules are ready, but the main module </a:t>
            </a: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is </a:t>
            </a: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still not </a:t>
            </a: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ready.</a:t>
            </a:r>
          </a:p>
        </p:txBody>
      </p:sp>
      <p:pic>
        <p:nvPicPr>
          <p:cNvPr id="10" name="Picture 9">
            <a:extLst>
              <a:ext uri="{FF2B5EF4-FFF2-40B4-BE49-F238E27FC236}">
                <a16:creationId xmlns:a16="http://schemas.microsoft.com/office/drawing/2014/main" id="{4885435F-2E55-3E1B-D1BD-2F9B4D2A1CCF}"/>
              </a:ext>
            </a:extLst>
          </p:cNvPr>
          <p:cNvPicPr>
            <a:picLocks noChangeAspect="1"/>
          </p:cNvPicPr>
          <p:nvPr/>
        </p:nvPicPr>
        <p:blipFill>
          <a:blip r:embed="rId2"/>
          <a:stretch>
            <a:fillRect/>
          </a:stretch>
        </p:blipFill>
        <p:spPr>
          <a:xfrm>
            <a:off x="7377645" y="501413"/>
            <a:ext cx="4814356" cy="3489105"/>
          </a:xfrm>
          <a:prstGeom prst="rect">
            <a:avLst/>
          </a:prstGeom>
        </p:spPr>
      </p:pic>
    </p:spTree>
    <p:extLst>
      <p:ext uri="{BB962C8B-B14F-4D97-AF65-F5344CB8AC3E}">
        <p14:creationId xmlns:p14="http://schemas.microsoft.com/office/powerpoint/2010/main" val="4274810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DD26C8-C584-0E12-BCAA-A7695FCCDCF9}"/>
              </a:ext>
            </a:extLst>
          </p:cNvPr>
          <p:cNvSpPr>
            <a:spLocks noGrp="1"/>
          </p:cNvSpPr>
          <p:nvPr>
            <p:ph type="sldNum" sz="quarter" idx="12"/>
          </p:nvPr>
        </p:nvSpPr>
        <p:spPr/>
        <p:txBody>
          <a:bodyPr/>
          <a:lstStyle/>
          <a:p>
            <a:fld id="{CBABCCC1-BF11-4F37-963E-1BCD5B23FD72}" type="slidenum">
              <a:rPr lang="en-IN" smtClean="0"/>
              <a:t>16</a:t>
            </a:fld>
            <a:endParaRPr lang="en-IN"/>
          </a:p>
        </p:txBody>
      </p:sp>
      <p:sp>
        <p:nvSpPr>
          <p:cNvPr id="2" name="Rectangle 2">
            <a:extLst>
              <a:ext uri="{FF2B5EF4-FFF2-40B4-BE49-F238E27FC236}">
                <a16:creationId xmlns:a16="http://schemas.microsoft.com/office/drawing/2014/main" id="{4F362C42-09CC-BE94-A99B-A4F42403B3D5}"/>
              </a:ext>
            </a:extLst>
          </p:cNvPr>
          <p:cNvSpPr>
            <a:spLocks noGrp="1" noChangeArrowheads="1"/>
          </p:cNvSpPr>
          <p:nvPr>
            <p:ph type="title"/>
          </p:nvPr>
        </p:nvSpPr>
        <p:spPr>
          <a:xfrm>
            <a:off x="1426969" y="855234"/>
            <a:ext cx="4263521" cy="800100"/>
          </a:xfrm>
        </p:spPr>
        <p:txBody>
          <a:bodyPr>
            <a:normAutofit fontScale="90000"/>
          </a:bodyPr>
          <a:lstStyle/>
          <a:p>
            <a:r>
              <a:rPr lang="en-US" sz="3600" b="1" dirty="0">
                <a:solidFill>
                  <a:srgbClr val="C00000"/>
                </a:solidFill>
                <a:latin typeface="Calibri Light"/>
              </a:rPr>
              <a:t>Integration Testing</a:t>
            </a:r>
            <a:endParaRPr lang="en-US" altLang="zh-CN" sz="3600" b="1" dirty="0">
              <a:solidFill>
                <a:srgbClr val="C00000"/>
              </a:solidFill>
              <a:ea typeface="宋体" charset="-122"/>
            </a:endParaRPr>
          </a:p>
        </p:txBody>
      </p:sp>
      <p:sp>
        <p:nvSpPr>
          <p:cNvPr id="6" name="Content Placeholder 5">
            <a:extLst>
              <a:ext uri="{FF2B5EF4-FFF2-40B4-BE49-F238E27FC236}">
                <a16:creationId xmlns:a16="http://schemas.microsoft.com/office/drawing/2014/main" id="{CBF21DD3-47A1-B5CC-80C3-A3D823456CB5}"/>
              </a:ext>
            </a:extLst>
          </p:cNvPr>
          <p:cNvSpPr txBox="1">
            <a:spLocks noGrp="1"/>
          </p:cNvSpPr>
          <p:nvPr>
            <p:ph idx="1"/>
          </p:nvPr>
        </p:nvSpPr>
        <p:spPr>
          <a:xfrm>
            <a:off x="172279" y="2016125"/>
            <a:ext cx="8070573" cy="3970318"/>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Integration testing is a systematic technique for constructing the </a:t>
            </a:r>
            <a:r>
              <a:rPr kumimoji="0" lang="en-US" sz="1800" b="1" i="0" u="none" strike="noStrike" kern="0" cap="none" spc="0" normalizeH="0" baseline="0" noProof="0" dirty="0">
                <a:ln>
                  <a:noFill/>
                </a:ln>
                <a:solidFill>
                  <a:prstClr val="black"/>
                </a:solidFill>
                <a:effectLst/>
                <a:uLnTx/>
                <a:uFillTx/>
              </a:rPr>
              <a:t>software architecture </a:t>
            </a:r>
            <a:r>
              <a:rPr kumimoji="0" lang="en-US" sz="1800" b="0" i="0" u="none" strike="noStrike" kern="0" cap="none" spc="0" normalizeH="0" baseline="0" noProof="0" dirty="0">
                <a:ln>
                  <a:noFill/>
                </a:ln>
                <a:solidFill>
                  <a:prstClr val="black"/>
                </a:solidFill>
                <a:effectLst/>
                <a:uLnTx/>
                <a:uFillTx/>
              </a:rPr>
              <a:t>while at the same time conducting tests to uncover </a:t>
            </a:r>
            <a:r>
              <a:rPr kumimoji="0" lang="en-US" sz="1800" b="1" i="0" u="none" strike="noStrike" kern="0" cap="none" spc="0" normalizeH="0" baseline="0" noProof="0" dirty="0">
                <a:ln>
                  <a:noFill/>
                </a:ln>
                <a:solidFill>
                  <a:prstClr val="black"/>
                </a:solidFill>
                <a:effectLst/>
                <a:uLnTx/>
                <a:uFillTx/>
              </a:rPr>
              <a:t>errors associated with interfacing</a:t>
            </a:r>
            <a:r>
              <a:rPr kumimoji="0" lang="en-US" sz="1800" b="0" i="0" u="none" strike="noStrike" kern="0" cap="none" spc="0" normalizeH="0" baseline="0" noProof="0" dirty="0">
                <a:ln>
                  <a:noFill/>
                </a:ln>
                <a:solidFill>
                  <a:prstClr val="black"/>
                </a:solidFill>
                <a:effectLst/>
                <a:uLnTx/>
                <a:uFillTx/>
              </a:rPr>
              <a:t>. The objective is to take unit-tested components and build a program structure that has been dictated by design.</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rPr>
              <a:t>Top-down integration: Top-down integration </a:t>
            </a:r>
            <a:r>
              <a:rPr kumimoji="0" lang="en-US" sz="1800" b="0" i="0" u="none" strike="noStrike" kern="0" cap="none" spc="0" normalizeH="0" baseline="0" noProof="0" dirty="0">
                <a:ln>
                  <a:noFill/>
                </a:ln>
                <a:solidFill>
                  <a:prstClr val="black"/>
                </a:solidFill>
                <a:effectLst/>
                <a:uLnTx/>
                <a:uFillTx/>
              </a:rPr>
              <a:t>testing is an </a:t>
            </a:r>
            <a:r>
              <a:rPr kumimoji="0" lang="en-US" sz="1800" b="1" i="0" u="none" strike="noStrike" kern="0" cap="none" spc="0" normalizeH="0" baseline="0" noProof="0" dirty="0">
                <a:ln>
                  <a:noFill/>
                </a:ln>
                <a:solidFill>
                  <a:prstClr val="black"/>
                </a:solidFill>
                <a:effectLst/>
                <a:uLnTx/>
                <a:uFillTx/>
              </a:rPr>
              <a:t>incremental</a:t>
            </a:r>
            <a:r>
              <a:rPr kumimoji="0" lang="en-US" sz="1800" b="0" i="0" u="none" strike="noStrike" kern="0" cap="none" spc="0" normalizeH="0" baseline="0" noProof="0" dirty="0">
                <a:ln>
                  <a:noFill/>
                </a:ln>
                <a:solidFill>
                  <a:prstClr val="black"/>
                </a:solidFill>
                <a:effectLst/>
                <a:uLnTx/>
                <a:uFillTx/>
              </a:rPr>
              <a:t> approach to construction of the software architecture. Modules are integrated by moving downward through the control hierarchy, beginning with the main control module(main program). Modules subordinate (and ultimately subordinate) to the main control module are incorporated into the structure in either a depth-first or breadth-first manner. Depth-first integration integrates all components on a major control path of the program structure. (In </a:t>
            </a:r>
            <a:r>
              <a:rPr kumimoji="0" lang="en-US" sz="1800" b="1" i="0" u="none" strike="noStrike" kern="0" cap="none" spc="0" normalizeH="0" baseline="0" noProof="0" dirty="0">
                <a:ln>
                  <a:noFill/>
                </a:ln>
                <a:solidFill>
                  <a:prstClr val="black"/>
                </a:solidFill>
                <a:effectLst/>
                <a:uLnTx/>
                <a:uFillTx/>
              </a:rPr>
              <a:t>breadth</a:t>
            </a:r>
            <a:r>
              <a:rPr kumimoji="0" lang="en-US" sz="1800" b="0" i="0" u="none" strike="noStrike" kern="0" cap="none" spc="0" normalizeH="0" baseline="0" noProof="0" dirty="0">
                <a:ln>
                  <a:noFill/>
                </a:ln>
                <a:solidFill>
                  <a:prstClr val="black"/>
                </a:solidFill>
                <a:effectLst/>
                <a:uLnTx/>
                <a:uFillTx/>
              </a:rPr>
              <a:t>-</a:t>
            </a:r>
            <a:r>
              <a:rPr kumimoji="0" lang="en-US" sz="1800" b="1" i="0" u="none" strike="noStrike" kern="0" cap="none" spc="0" normalizeH="0" baseline="0" noProof="0" dirty="0">
                <a:ln>
                  <a:noFill/>
                </a:ln>
                <a:solidFill>
                  <a:prstClr val="black"/>
                </a:solidFill>
                <a:effectLst/>
                <a:uLnTx/>
                <a:uFillTx/>
              </a:rPr>
              <a:t>first testing</a:t>
            </a:r>
            <a:r>
              <a:rPr kumimoji="0" lang="en-US" sz="1800" b="0" i="0" u="none" strike="noStrike" kern="0" cap="none" spc="0" normalizeH="0" baseline="0" noProof="0" dirty="0">
                <a:ln>
                  <a:noFill/>
                </a:ln>
                <a:solidFill>
                  <a:prstClr val="black"/>
                </a:solidFill>
                <a:effectLst/>
                <a:uLnTx/>
                <a:uFillTx/>
              </a:rPr>
              <a:t>, all the modules are refined at the </a:t>
            </a:r>
            <a:r>
              <a:rPr kumimoji="0" lang="en-US" sz="1800" b="1" i="0" u="none" strike="noStrike" kern="0" cap="none" spc="0" normalizeH="0" baseline="0" noProof="0" dirty="0">
                <a:ln>
                  <a:noFill/>
                </a:ln>
                <a:solidFill>
                  <a:prstClr val="black"/>
                </a:solidFill>
                <a:effectLst/>
                <a:uLnTx/>
                <a:uFillTx/>
              </a:rPr>
              <a:t>same level </a:t>
            </a:r>
            <a:r>
              <a:rPr kumimoji="0" lang="en-US" sz="1800" b="0" i="0" u="none" strike="noStrike" kern="0" cap="none" spc="0" normalizeH="0" baseline="0" noProof="0" dirty="0">
                <a:ln>
                  <a:noFill/>
                </a:ln>
                <a:solidFill>
                  <a:prstClr val="black"/>
                </a:solidFill>
                <a:effectLst/>
                <a:uLnTx/>
                <a:uFillTx/>
              </a:rPr>
              <a:t>of control). </a:t>
            </a:r>
            <a:r>
              <a:rPr kumimoji="0" lang="en-US" sz="1800" b="1" i="0" u="none" strike="noStrike" kern="0" cap="none" spc="0" normalizeH="0" baseline="0" noProof="0" dirty="0">
                <a:ln>
                  <a:noFill/>
                </a:ln>
                <a:solidFill>
                  <a:prstClr val="black"/>
                </a:solidFill>
                <a:effectLst/>
                <a:uLnTx/>
                <a:uFillTx/>
              </a:rPr>
              <a:t>Depth Testing</a:t>
            </a:r>
            <a:r>
              <a:rPr kumimoji="0" lang="en-US" sz="1800" b="0" i="0" u="none" strike="noStrike" kern="0" cap="none" spc="0" normalizeH="0" baseline="0" noProof="0" dirty="0">
                <a:ln>
                  <a:noFill/>
                </a:ln>
                <a:solidFill>
                  <a:prstClr val="black"/>
                </a:solidFill>
                <a:effectLst/>
                <a:uLnTx/>
                <a:uFillTx/>
              </a:rPr>
              <a:t>, the feature of a product is </a:t>
            </a:r>
            <a:r>
              <a:rPr kumimoji="0" lang="en-US" sz="1800" b="1" i="0" u="none" strike="noStrike" kern="0" cap="none" spc="0" normalizeH="0" baseline="0" noProof="0" dirty="0">
                <a:ln>
                  <a:noFill/>
                </a:ln>
                <a:solidFill>
                  <a:prstClr val="black"/>
                </a:solidFill>
                <a:effectLst/>
                <a:uLnTx/>
                <a:uFillTx/>
              </a:rPr>
              <a:t>tested</a:t>
            </a:r>
            <a:r>
              <a:rPr kumimoji="0" lang="en-US" sz="1800" b="0" i="0" u="none" strike="noStrike" kern="0" cap="none" spc="0" normalizeH="0" baseline="0" noProof="0" dirty="0">
                <a:ln>
                  <a:noFill/>
                </a:ln>
                <a:solidFill>
                  <a:prstClr val="black"/>
                </a:solidFill>
                <a:effectLst/>
                <a:uLnTx/>
                <a:uFillTx/>
              </a:rPr>
              <a:t> in </a:t>
            </a:r>
            <a:r>
              <a:rPr kumimoji="0" lang="en-US" sz="1800" b="1" i="0" u="none" strike="noStrike" kern="0" cap="none" spc="0" normalizeH="0" baseline="0" noProof="0" dirty="0">
                <a:ln>
                  <a:noFill/>
                </a:ln>
                <a:solidFill>
                  <a:prstClr val="black"/>
                </a:solidFill>
                <a:effectLst/>
                <a:uLnTx/>
                <a:uFillTx/>
              </a:rPr>
              <a:t>full detail.</a:t>
            </a:r>
          </a:p>
        </p:txBody>
      </p:sp>
      <p:pic>
        <p:nvPicPr>
          <p:cNvPr id="7" name="Picture 2">
            <a:extLst>
              <a:ext uri="{FF2B5EF4-FFF2-40B4-BE49-F238E27FC236}">
                <a16:creationId xmlns:a16="http://schemas.microsoft.com/office/drawing/2014/main" id="{E16745C3-92B8-F971-D3A2-32FCD725AF38}"/>
              </a:ext>
            </a:extLst>
          </p:cNvPr>
          <p:cNvPicPr>
            <a:picLocks noChangeAspect="1" noChangeArrowheads="1"/>
          </p:cNvPicPr>
          <p:nvPr/>
        </p:nvPicPr>
        <p:blipFill>
          <a:blip r:embed="rId2"/>
          <a:srcRect/>
          <a:stretch>
            <a:fillRect/>
          </a:stretch>
        </p:blipFill>
        <p:spPr bwMode="auto">
          <a:xfrm>
            <a:off x="8268778" y="2173153"/>
            <a:ext cx="3750943" cy="2438604"/>
          </a:xfrm>
          <a:prstGeom prst="rect">
            <a:avLst/>
          </a:prstGeom>
          <a:noFill/>
          <a:ln w="9525">
            <a:noFill/>
            <a:miter lim="800000"/>
            <a:headEnd/>
            <a:tailEnd/>
          </a:ln>
          <a:effectLst/>
        </p:spPr>
      </p:pic>
    </p:spTree>
    <p:extLst>
      <p:ext uri="{BB962C8B-B14F-4D97-AF65-F5344CB8AC3E}">
        <p14:creationId xmlns:p14="http://schemas.microsoft.com/office/powerpoint/2010/main" val="685203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70C6E9-E760-21BE-698E-8C6D40FED6EC}"/>
              </a:ext>
            </a:extLst>
          </p:cNvPr>
          <p:cNvSpPr>
            <a:spLocks noGrp="1"/>
          </p:cNvSpPr>
          <p:nvPr>
            <p:ph type="sldNum" sz="quarter" idx="12"/>
          </p:nvPr>
        </p:nvSpPr>
        <p:spPr/>
        <p:txBody>
          <a:bodyPr/>
          <a:lstStyle/>
          <a:p>
            <a:fld id="{CBABCCC1-BF11-4F37-963E-1BCD5B23FD72}" type="slidenum">
              <a:rPr lang="en-IN" smtClean="0"/>
              <a:t>17</a:t>
            </a:fld>
            <a:endParaRPr lang="en-IN"/>
          </a:p>
        </p:txBody>
      </p:sp>
      <p:sp>
        <p:nvSpPr>
          <p:cNvPr id="5" name="Content Placeholder 2">
            <a:extLst>
              <a:ext uri="{FF2B5EF4-FFF2-40B4-BE49-F238E27FC236}">
                <a16:creationId xmlns:a16="http://schemas.microsoft.com/office/drawing/2014/main" id="{5911E4D0-BFEA-288C-12B4-646FE4C7F685}"/>
              </a:ext>
            </a:extLst>
          </p:cNvPr>
          <p:cNvSpPr txBox="1">
            <a:spLocks noGrp="1"/>
          </p:cNvSpPr>
          <p:nvPr>
            <p:ph idx="1"/>
          </p:nvPr>
        </p:nvSpPr>
        <p:spPr bwMode="auto">
          <a:xfrm>
            <a:off x="1450975" y="2016125"/>
            <a:ext cx="9604375" cy="3449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base" latinLnBrk="0" hangingPunct="1">
              <a:lnSpc>
                <a:spcPct val="90000"/>
              </a:lnSpc>
              <a:spcBef>
                <a:spcPts val="1000"/>
              </a:spcBef>
              <a:spcAft>
                <a:spcPct val="0"/>
              </a:spcAft>
              <a:buClrTx/>
              <a:buSzTx/>
              <a:buFont typeface="Arial" charset="0"/>
              <a:buNone/>
              <a:tabLst/>
              <a:defRPr/>
            </a:pP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1. The </a:t>
            </a:r>
            <a:r>
              <a:rPr kumimoji="0" lang="en-US" sz="2200" b="1" i="0" u="none" strike="noStrike" kern="1200" cap="none" spc="0" normalizeH="0" baseline="0" noProof="0" dirty="0">
                <a:ln>
                  <a:noFill/>
                </a:ln>
                <a:solidFill>
                  <a:sysClr val="windowText" lastClr="000000"/>
                </a:solidFill>
                <a:effectLst/>
                <a:uLnTx/>
                <a:uFillTx/>
                <a:latin typeface="Calibri"/>
                <a:ea typeface="+mn-ea"/>
                <a:cs typeface="+mn-cs"/>
              </a:rPr>
              <a:t>main control module </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is used as </a:t>
            </a:r>
            <a:r>
              <a:rPr kumimoji="0" lang="en-US" sz="2200" b="1" i="0" u="none" strike="noStrike" kern="1200" cap="none" spc="0" normalizeH="0" baseline="0" noProof="0" dirty="0">
                <a:ln>
                  <a:noFill/>
                </a:ln>
                <a:solidFill>
                  <a:sysClr val="windowText" lastClr="000000"/>
                </a:solidFill>
                <a:effectLst/>
                <a:uLnTx/>
                <a:uFillTx/>
                <a:latin typeface="Calibri"/>
                <a:ea typeface="+mn-ea"/>
                <a:cs typeface="+mn-cs"/>
              </a:rPr>
              <a:t>a test driver </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and stubs are substituted for all components directly subordinate to the main control module.</a:t>
            </a:r>
          </a:p>
          <a:p>
            <a:pPr marL="228600" marR="0" lvl="0" indent="-228600" algn="just" defTabSz="914400" rtl="0" eaLnBrk="1" fontAlgn="base" latinLnBrk="0" hangingPunct="1">
              <a:lnSpc>
                <a:spcPct val="90000"/>
              </a:lnSpc>
              <a:spcBef>
                <a:spcPts val="1000"/>
              </a:spcBef>
              <a:spcAft>
                <a:spcPct val="0"/>
              </a:spcAft>
              <a:buClrTx/>
              <a:buSzTx/>
              <a:buFont typeface="Arial" charset="0"/>
              <a:buNone/>
              <a:tabLst/>
              <a:defRPr/>
            </a:pP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2. Depending on the integration approach selected (i.e., depth or breadth first), subordinate </a:t>
            </a:r>
            <a:r>
              <a:rPr kumimoji="0" lang="en-US" sz="2200" b="1" i="0" u="none" strike="noStrike" kern="1200" cap="none" spc="0" normalizeH="0" baseline="0" noProof="0" dirty="0">
                <a:ln>
                  <a:noFill/>
                </a:ln>
                <a:solidFill>
                  <a:sysClr val="windowText" lastClr="000000"/>
                </a:solidFill>
                <a:effectLst/>
                <a:uLnTx/>
                <a:uFillTx/>
                <a:latin typeface="Calibri"/>
                <a:ea typeface="+mn-ea"/>
                <a:cs typeface="+mn-cs"/>
              </a:rPr>
              <a:t>stubs are replaced one at a time </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with actual components.</a:t>
            </a:r>
          </a:p>
          <a:p>
            <a:pPr marL="228600" marR="0" lvl="0" indent="-228600" algn="just" defTabSz="914400" rtl="0" eaLnBrk="1" fontAlgn="base" latinLnBrk="0" hangingPunct="1">
              <a:lnSpc>
                <a:spcPct val="90000"/>
              </a:lnSpc>
              <a:spcBef>
                <a:spcPts val="1000"/>
              </a:spcBef>
              <a:spcAft>
                <a:spcPct val="0"/>
              </a:spcAft>
              <a:buClrTx/>
              <a:buSzTx/>
              <a:buFont typeface="Arial" charset="0"/>
              <a:buNone/>
              <a:tabLst/>
              <a:defRPr/>
            </a:pP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3. Tests are conducted as </a:t>
            </a:r>
            <a:r>
              <a:rPr kumimoji="0" lang="en-US" sz="2200" b="1" i="0" u="none" strike="noStrike" kern="1200" cap="none" spc="0" normalizeH="0" baseline="0" noProof="0" dirty="0">
                <a:ln>
                  <a:noFill/>
                </a:ln>
                <a:solidFill>
                  <a:sysClr val="windowText" lastClr="000000"/>
                </a:solidFill>
                <a:effectLst/>
                <a:uLnTx/>
                <a:uFillTx/>
                <a:latin typeface="Calibri"/>
                <a:ea typeface="+mn-ea"/>
                <a:cs typeface="+mn-cs"/>
              </a:rPr>
              <a:t>each component is integrated</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a:t>
            </a:r>
          </a:p>
          <a:p>
            <a:pPr marL="228600" marR="0" lvl="0" indent="-228600" algn="just" defTabSz="914400" rtl="0" eaLnBrk="1" fontAlgn="base" latinLnBrk="0" hangingPunct="1">
              <a:lnSpc>
                <a:spcPct val="90000"/>
              </a:lnSpc>
              <a:spcBef>
                <a:spcPts val="1000"/>
              </a:spcBef>
              <a:spcAft>
                <a:spcPct val="0"/>
              </a:spcAft>
              <a:buClrTx/>
              <a:buSzTx/>
              <a:buFont typeface="Arial" charset="0"/>
              <a:buNone/>
              <a:tabLst/>
              <a:defRPr/>
            </a:pP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4. On completion of each set of tests</a:t>
            </a:r>
            <a:r>
              <a:rPr kumimoji="0" lang="en-US" sz="2200" b="1" i="0" u="none" strike="noStrike" kern="1200" cap="none" spc="0" normalizeH="0" baseline="0" noProof="0" dirty="0">
                <a:ln>
                  <a:noFill/>
                </a:ln>
                <a:solidFill>
                  <a:sysClr val="windowText" lastClr="000000"/>
                </a:solidFill>
                <a:effectLst/>
                <a:uLnTx/>
                <a:uFillTx/>
                <a:latin typeface="Calibri"/>
                <a:ea typeface="+mn-ea"/>
                <a:cs typeface="+mn-cs"/>
              </a:rPr>
              <a:t>, another stub is </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replaced with the real component.</a:t>
            </a:r>
          </a:p>
          <a:p>
            <a:pPr marL="228600" marR="0" lvl="0" indent="-228600" algn="just" defTabSz="914400" rtl="0" eaLnBrk="1" fontAlgn="base" latinLnBrk="0" hangingPunct="1">
              <a:lnSpc>
                <a:spcPct val="90000"/>
              </a:lnSpc>
              <a:spcBef>
                <a:spcPts val="1000"/>
              </a:spcBef>
              <a:spcAft>
                <a:spcPct val="0"/>
              </a:spcAft>
              <a:buClrTx/>
              <a:buSzTx/>
              <a:buFont typeface="Arial" charset="0"/>
              <a:buNone/>
              <a:tabLst/>
              <a:defRPr/>
            </a:pP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5. </a:t>
            </a:r>
            <a:r>
              <a:rPr kumimoji="0" lang="en-US" sz="2200" b="1" i="0" u="none" strike="noStrike" kern="1200" cap="none" spc="0" normalizeH="0" baseline="0" noProof="0" dirty="0">
                <a:ln>
                  <a:noFill/>
                </a:ln>
                <a:solidFill>
                  <a:sysClr val="windowText" lastClr="000000"/>
                </a:solidFill>
                <a:effectLst/>
                <a:uLnTx/>
                <a:uFillTx/>
                <a:latin typeface="Calibri"/>
                <a:ea typeface="+mn-ea"/>
                <a:cs typeface="+mn-cs"/>
              </a:rPr>
              <a:t>Regression testing </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(discussed later in this section) may be conducted to ensure that </a:t>
            </a:r>
            <a:r>
              <a:rPr kumimoji="0" lang="en-US" sz="2200" b="1" i="0" u="none" strike="noStrike" kern="1200" cap="none" spc="0" normalizeH="0" baseline="0" noProof="0" dirty="0">
                <a:ln>
                  <a:noFill/>
                </a:ln>
                <a:solidFill>
                  <a:sysClr val="windowText" lastClr="000000"/>
                </a:solidFill>
                <a:effectLst/>
                <a:uLnTx/>
                <a:uFillTx/>
                <a:latin typeface="Calibri"/>
                <a:ea typeface="+mn-ea"/>
                <a:cs typeface="+mn-cs"/>
              </a:rPr>
              <a:t>new errors have not been introduced</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a:t>
            </a:r>
          </a:p>
          <a:p>
            <a:pPr marL="228600" marR="0" lvl="0" indent="-228600" algn="just" defTabSz="914400" rtl="0" eaLnBrk="1" fontAlgn="base" latinLnBrk="0" hangingPunct="1">
              <a:lnSpc>
                <a:spcPct val="90000"/>
              </a:lnSpc>
              <a:spcBef>
                <a:spcPts val="1000"/>
              </a:spcBef>
              <a:spcAft>
                <a:spcPct val="0"/>
              </a:spcAft>
              <a:buClrTx/>
              <a:buSzTx/>
              <a:buFont typeface="Arial" charset="0"/>
              <a:buNone/>
              <a:tabLst/>
              <a:defRPr/>
            </a:pP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The process continues from step 2 until the entire program structure is built.</a:t>
            </a:r>
          </a:p>
        </p:txBody>
      </p:sp>
      <p:sp>
        <p:nvSpPr>
          <p:cNvPr id="11" name="TextBox 10">
            <a:extLst>
              <a:ext uri="{FF2B5EF4-FFF2-40B4-BE49-F238E27FC236}">
                <a16:creationId xmlns:a16="http://schemas.microsoft.com/office/drawing/2014/main" id="{BF23F318-EBBB-7DCD-7E00-47E051952A8A}"/>
              </a:ext>
            </a:extLst>
          </p:cNvPr>
          <p:cNvSpPr txBox="1"/>
          <p:nvPr/>
        </p:nvSpPr>
        <p:spPr>
          <a:xfrm>
            <a:off x="755374" y="1206405"/>
            <a:ext cx="10626447" cy="493981"/>
          </a:xfrm>
          <a:prstGeom prst="rect">
            <a:avLst/>
          </a:prstGeom>
          <a:noFill/>
        </p:spPr>
        <p:txBody>
          <a:bodyPr wrap="square">
            <a:spAutoFit/>
          </a:bodyPr>
          <a:lstStyle/>
          <a:p>
            <a:pPr marL="228600" marR="0" lvl="0" indent="-228600" algn="just" defTabSz="914400" rtl="0" eaLnBrk="1" fontAlgn="base" latinLnBrk="0" hangingPunct="1">
              <a:lnSpc>
                <a:spcPct val="90000"/>
              </a:lnSpc>
              <a:spcBef>
                <a:spcPts val="1000"/>
              </a:spcBef>
              <a:spcAft>
                <a:spcPct val="0"/>
              </a:spcAft>
              <a:buClrTx/>
              <a:buSzTx/>
              <a:buFont typeface="Arial" charset="0"/>
              <a:buNone/>
              <a:tabLst/>
              <a:defRPr/>
            </a:pPr>
            <a:r>
              <a:rPr lang="en-US" sz="2900" b="1" cap="all" dirty="0">
                <a:solidFill>
                  <a:srgbClr val="C00000"/>
                </a:solidFill>
                <a:latin typeface="Calibri Light"/>
                <a:ea typeface="+mj-ea"/>
                <a:cs typeface="+mj-cs"/>
              </a:rPr>
              <a:t>The steps involved in integration process</a:t>
            </a:r>
          </a:p>
        </p:txBody>
      </p:sp>
    </p:spTree>
    <p:extLst>
      <p:ext uri="{BB962C8B-B14F-4D97-AF65-F5344CB8AC3E}">
        <p14:creationId xmlns:p14="http://schemas.microsoft.com/office/powerpoint/2010/main" val="362447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77BE29-234E-EF41-D1E7-A983051965C7}"/>
              </a:ext>
            </a:extLst>
          </p:cNvPr>
          <p:cNvSpPr>
            <a:spLocks noGrp="1"/>
          </p:cNvSpPr>
          <p:nvPr>
            <p:ph type="sldNum" sz="quarter" idx="12"/>
          </p:nvPr>
        </p:nvSpPr>
        <p:spPr/>
        <p:txBody>
          <a:bodyPr/>
          <a:lstStyle/>
          <a:p>
            <a:fld id="{CBABCCC1-BF11-4F37-963E-1BCD5B23FD72}" type="slidenum">
              <a:rPr lang="en-IN" smtClean="0"/>
              <a:t>18</a:t>
            </a:fld>
            <a:endParaRPr lang="en-IN"/>
          </a:p>
        </p:txBody>
      </p:sp>
      <p:sp>
        <p:nvSpPr>
          <p:cNvPr id="5" name="Rectangle 2">
            <a:extLst>
              <a:ext uri="{FF2B5EF4-FFF2-40B4-BE49-F238E27FC236}">
                <a16:creationId xmlns:a16="http://schemas.microsoft.com/office/drawing/2014/main" id="{2A3F0299-5D9A-4508-8D52-D42E57DAB22C}"/>
              </a:ext>
            </a:extLst>
          </p:cNvPr>
          <p:cNvSpPr>
            <a:spLocks noGrp="1" noChangeArrowheads="1"/>
          </p:cNvSpPr>
          <p:nvPr>
            <p:ph type="title"/>
          </p:nvPr>
        </p:nvSpPr>
        <p:spPr>
          <a:xfrm>
            <a:off x="2220278" y="972387"/>
            <a:ext cx="8229600" cy="877887"/>
          </a:xfrm>
        </p:spPr>
        <p:txBody>
          <a:bodyPr/>
          <a:lstStyle/>
          <a:p>
            <a:pPr algn="ctr"/>
            <a:r>
              <a:rPr lang="en-US" altLang="zh-CN" b="1" dirty="0">
                <a:solidFill>
                  <a:srgbClr val="C00000"/>
                </a:solidFill>
                <a:ea typeface="宋体" charset="-122"/>
              </a:rPr>
              <a:t>Examine the Result</a:t>
            </a:r>
          </a:p>
        </p:txBody>
      </p:sp>
      <p:sp>
        <p:nvSpPr>
          <p:cNvPr id="3" name="Content Placeholder 2">
            <a:extLst>
              <a:ext uri="{FF2B5EF4-FFF2-40B4-BE49-F238E27FC236}">
                <a16:creationId xmlns:a16="http://schemas.microsoft.com/office/drawing/2014/main" id="{0899CA28-C97B-8672-1972-F75C325E027D}"/>
              </a:ext>
            </a:extLst>
          </p:cNvPr>
          <p:cNvSpPr>
            <a:spLocks noGrp="1"/>
          </p:cNvSpPr>
          <p:nvPr>
            <p:ph idx="1"/>
          </p:nvPr>
        </p:nvSpPr>
        <p:spPr>
          <a:xfrm>
            <a:off x="295422" y="2015732"/>
            <a:ext cx="6966770" cy="3450613"/>
          </a:xfrm>
        </p:spPr>
        <p:txBody>
          <a:bodyPr>
            <a:noAutofit/>
          </a:bodyPr>
          <a:lstStyle/>
          <a:p>
            <a:r>
              <a:rPr kumimoji="0" lang="en-US" sz="18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Bottom-up integration: </a:t>
            </a:r>
            <a:r>
              <a:rPr kumimoji="0" 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t>Bottom-up integration testing, as its name implies, begins construction and testing with </a:t>
            </a:r>
            <a:r>
              <a:rPr kumimoji="0" lang="en-US" sz="1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t>atomic modules (i.e., components at the lowest levels in the program structure</a:t>
            </a:r>
            <a:r>
              <a:rPr kumimoji="0" 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t>).</a:t>
            </a:r>
            <a:br>
              <a:rPr kumimoji="0" 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br>
            <a:r>
              <a:rPr kumimoji="0" 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t>1. Low-level components are combined </a:t>
            </a:r>
            <a:r>
              <a:rPr kumimoji="0" lang="en-US" sz="1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t>into clusters </a:t>
            </a:r>
            <a:r>
              <a:rPr kumimoji="0" 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t>(sometimes called builds) that perform a specific software sub-function.</a:t>
            </a:r>
            <a:br>
              <a:rPr kumimoji="0" 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br>
            <a:r>
              <a:rPr kumimoji="0" 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t>2. A driver (a control program for testing) is written to coordinate</a:t>
            </a:r>
            <a:br>
              <a:rPr kumimoji="0" 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br>
            <a:r>
              <a:rPr kumimoji="0" 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t> test case input and output.</a:t>
            </a:r>
            <a:br>
              <a:rPr kumimoji="0" 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br>
            <a:r>
              <a:rPr kumimoji="0" 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t>3. The cluster is tested.</a:t>
            </a:r>
            <a:br>
              <a:rPr kumimoji="0" 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br>
            <a:r>
              <a:rPr kumimoji="0" 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t>4. </a:t>
            </a:r>
            <a:r>
              <a:rPr kumimoji="0" lang="en-US" sz="1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t>Drivers are removed, and clusters </a:t>
            </a:r>
            <a:r>
              <a:rPr kumimoji="0" 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t>are combined moving upward in the program structure.</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A0F0EAE-424B-BF8A-50D0-B97FDD55C33D}"/>
              </a:ext>
            </a:extLst>
          </p:cNvPr>
          <p:cNvPicPr>
            <a:picLocks noChangeAspect="1"/>
          </p:cNvPicPr>
          <p:nvPr/>
        </p:nvPicPr>
        <p:blipFill>
          <a:blip r:embed="rId2"/>
          <a:stretch>
            <a:fillRect/>
          </a:stretch>
        </p:blipFill>
        <p:spPr>
          <a:xfrm>
            <a:off x="7262192" y="2015731"/>
            <a:ext cx="4808916" cy="3133043"/>
          </a:xfrm>
          <a:prstGeom prst="rect">
            <a:avLst/>
          </a:prstGeom>
        </p:spPr>
      </p:pic>
    </p:spTree>
    <p:extLst>
      <p:ext uri="{BB962C8B-B14F-4D97-AF65-F5344CB8AC3E}">
        <p14:creationId xmlns:p14="http://schemas.microsoft.com/office/powerpoint/2010/main" val="332956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0DF71D-686E-6C69-5FBF-EAAEAC8EFB3F}"/>
              </a:ext>
            </a:extLst>
          </p:cNvPr>
          <p:cNvSpPr>
            <a:spLocks noGrp="1"/>
          </p:cNvSpPr>
          <p:nvPr>
            <p:ph type="sldNum" sz="quarter" idx="12"/>
          </p:nvPr>
        </p:nvSpPr>
        <p:spPr/>
        <p:txBody>
          <a:bodyPr/>
          <a:lstStyle/>
          <a:p>
            <a:fld id="{CBABCCC1-BF11-4F37-963E-1BCD5B23FD72}" type="slidenum">
              <a:rPr lang="en-IN" smtClean="0"/>
              <a:t>19</a:t>
            </a:fld>
            <a:endParaRPr lang="en-IN"/>
          </a:p>
        </p:txBody>
      </p:sp>
      <p:sp>
        <p:nvSpPr>
          <p:cNvPr id="2" name="Title 1">
            <a:extLst>
              <a:ext uri="{FF2B5EF4-FFF2-40B4-BE49-F238E27FC236}">
                <a16:creationId xmlns:a16="http://schemas.microsoft.com/office/drawing/2014/main" id="{A918F779-1324-D9E3-4FE0-5693E652F426}"/>
              </a:ext>
            </a:extLst>
          </p:cNvPr>
          <p:cNvSpPr>
            <a:spLocks noGrp="1"/>
          </p:cNvSpPr>
          <p:nvPr>
            <p:ph type="title"/>
          </p:nvPr>
        </p:nvSpPr>
        <p:spPr>
          <a:xfrm>
            <a:off x="1981200" y="1217245"/>
            <a:ext cx="8229600" cy="519560"/>
          </a:xfrm>
        </p:spPr>
        <p:txBody>
          <a:bodyPr>
            <a:normAutofit fontScale="90000"/>
          </a:bodyPr>
          <a:lstStyle/>
          <a:p>
            <a:r>
              <a:rPr kumimoji="0" lang="en-US" sz="3600" b="0" i="0" u="none" strike="noStrike" kern="1200" cap="none" spc="0" normalizeH="0" baseline="0" noProof="0" dirty="0">
                <a:ln>
                  <a:noFill/>
                </a:ln>
                <a:solidFill>
                  <a:srgbClr val="C00000"/>
                </a:solidFill>
                <a:effectLst/>
                <a:uLnTx/>
                <a:uFillTx/>
                <a:latin typeface="Calibri Light"/>
                <a:ea typeface="+mj-ea"/>
                <a:cs typeface="+mj-cs"/>
              </a:rPr>
              <a:t>Regression testing:</a:t>
            </a:r>
            <a:endParaRPr lang="en-IN" sz="2000" dirty="0"/>
          </a:p>
        </p:txBody>
      </p:sp>
      <p:sp>
        <p:nvSpPr>
          <p:cNvPr id="5" name="Content Placeholder 4">
            <a:extLst>
              <a:ext uri="{FF2B5EF4-FFF2-40B4-BE49-F238E27FC236}">
                <a16:creationId xmlns:a16="http://schemas.microsoft.com/office/drawing/2014/main" id="{E1F5BC10-06F6-CF3E-BDA9-C30658944CF7}"/>
              </a:ext>
            </a:extLst>
          </p:cNvPr>
          <p:cNvSpPr>
            <a:spLocks noGrp="1"/>
          </p:cNvSpPr>
          <p:nvPr>
            <p:ph idx="1"/>
          </p:nvPr>
        </p:nvSpPr>
        <p:spPr/>
        <p:txBody>
          <a:bodyPr/>
          <a:lstStyle/>
          <a:p>
            <a:pPr algn="just"/>
            <a:r>
              <a:rPr kumimoji="0" lang="en-US" sz="20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Each time a new module is added as part of integration testing, the software changes. New data flow paths are established, new I/O may occur, and new control logic is invoked. These changes may cause problems with functions that previously worked flawlessly. In the context of an integration test strategy, regression testing is the re-execution of some subset of tests that have already been conducted to ensure that changes have not propagated unintended side effects.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576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96BFE3-14AF-696C-6920-43C082DD6CE9}"/>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12" name="TextBox 11">
            <a:extLst>
              <a:ext uri="{FF2B5EF4-FFF2-40B4-BE49-F238E27FC236}">
                <a16:creationId xmlns:a16="http://schemas.microsoft.com/office/drawing/2014/main" id="{8B68684B-34BA-BB64-17CA-52ED57E147A8}"/>
              </a:ext>
            </a:extLst>
          </p:cNvPr>
          <p:cNvSpPr txBox="1"/>
          <p:nvPr/>
        </p:nvSpPr>
        <p:spPr>
          <a:xfrm>
            <a:off x="2084151" y="643808"/>
            <a:ext cx="8178530" cy="1200329"/>
          </a:xfrm>
          <a:prstGeom prst="rect">
            <a:avLst/>
          </a:prstGeom>
          <a:noFill/>
        </p:spPr>
        <p:txBody>
          <a:bodyPr wrap="square">
            <a:spAutoFit/>
          </a:bodyPr>
          <a:lstStyle/>
          <a:p>
            <a:pPr algn="ctr"/>
            <a:r>
              <a:rPr lang="en-US" sz="1800" b="1" dirty="0">
                <a:solidFill>
                  <a:srgbClr val="C00000"/>
                </a:solidFill>
              </a:rPr>
              <a:t>AIM OF THE SESSION</a:t>
            </a:r>
          </a:p>
          <a:p>
            <a:pPr algn="ctr"/>
            <a:endParaRPr lang="en-US" sz="1800" b="1" dirty="0">
              <a:solidFill>
                <a:srgbClr val="C00000"/>
              </a:solidFill>
            </a:endParaRPr>
          </a:p>
          <a:p>
            <a:pPr algn="ctr"/>
            <a:r>
              <a:rPr lang="en-US" sz="1800" b="0" i="0" dirty="0">
                <a:effectLst/>
                <a:latin typeface="Poppins"/>
                <a:cs typeface="Poppins"/>
              </a:rPr>
              <a:t>To familiarize students with the basic concept of software testing strategies and Issues</a:t>
            </a:r>
            <a:endParaRPr lang="en-US" sz="1800" dirty="0"/>
          </a:p>
        </p:txBody>
      </p:sp>
      <p:sp>
        <p:nvSpPr>
          <p:cNvPr id="16" name="TextBox 15">
            <a:extLst>
              <a:ext uri="{FF2B5EF4-FFF2-40B4-BE49-F238E27FC236}">
                <a16:creationId xmlns:a16="http://schemas.microsoft.com/office/drawing/2014/main" id="{541394E6-0C99-8F26-C67B-D88D560EB229}"/>
              </a:ext>
            </a:extLst>
          </p:cNvPr>
          <p:cNvSpPr txBox="1"/>
          <p:nvPr/>
        </p:nvSpPr>
        <p:spPr>
          <a:xfrm>
            <a:off x="910537" y="2023744"/>
            <a:ext cx="5590972" cy="2308324"/>
          </a:xfrm>
          <a:prstGeom prst="rect">
            <a:avLst/>
          </a:prstGeom>
          <a:noFill/>
        </p:spPr>
        <p:txBody>
          <a:bodyPr wrap="square">
            <a:spAutoFit/>
          </a:bodyPr>
          <a:lstStyle/>
          <a:p>
            <a:pPr algn="ctr"/>
            <a:r>
              <a:rPr lang="en-US" sz="1800" b="1" dirty="0">
                <a:solidFill>
                  <a:srgbClr val="C00000"/>
                </a:solidFill>
              </a:rPr>
              <a:t>INSTRUCTIONAL OBJECTIVES</a:t>
            </a:r>
          </a:p>
          <a:p>
            <a:pPr>
              <a:lnSpc>
                <a:spcPct val="200000"/>
              </a:lnSpc>
            </a:pPr>
            <a:r>
              <a:rPr lang="en-US" sz="1800" dirty="0">
                <a:latin typeface="Poppins"/>
                <a:cs typeface="Poppins"/>
              </a:rPr>
              <a:t>This</a:t>
            </a:r>
            <a:r>
              <a:rPr lang="en-US" sz="1800" b="0" i="0" dirty="0">
                <a:effectLst/>
                <a:latin typeface="Poppins"/>
                <a:cs typeface="Poppins"/>
              </a:rPr>
              <a:t> </a:t>
            </a:r>
            <a:r>
              <a:rPr lang="en-US" sz="1800" dirty="0">
                <a:latin typeface="Poppins"/>
                <a:cs typeface="Poppins"/>
              </a:rPr>
              <a:t>Session</a:t>
            </a:r>
            <a:r>
              <a:rPr lang="en-US" sz="1800" b="0" i="0" dirty="0">
                <a:effectLst/>
                <a:latin typeface="Poppins"/>
                <a:cs typeface="Poppins"/>
              </a:rPr>
              <a:t> is designed to:</a:t>
            </a:r>
          </a:p>
          <a:p>
            <a:pPr marL="342900" indent="-342900">
              <a:buFontTx/>
              <a:buAutoNum type="arabicPeriod"/>
            </a:pPr>
            <a:r>
              <a:rPr lang="en-US" sz="1800" b="0" i="0" dirty="0">
                <a:effectLst/>
                <a:latin typeface="Arial" panose="020B0604020202020204" pitchFamily="34" charset="0"/>
              </a:rPr>
              <a:t>Demonstrate </a:t>
            </a:r>
            <a:r>
              <a:rPr lang="en-US" sz="1800" b="1" dirty="0">
                <a:latin typeface="Times New Roman" panose="02020603050405020304" pitchFamily="18" charset="0"/>
                <a:ea typeface="+mn-lt"/>
                <a:cs typeface="Times New Roman" panose="02020603050405020304" pitchFamily="18" charset="0"/>
              </a:rPr>
              <a:t>software testing strategies</a:t>
            </a:r>
            <a:endParaRPr lang="en-IN" sz="18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800" b="0" i="0" dirty="0">
                <a:effectLst/>
                <a:latin typeface="Arial" panose="020B0604020202020204" pitchFamily="34" charset="0"/>
              </a:rPr>
              <a:t>Describe  </a:t>
            </a:r>
            <a:r>
              <a:rPr lang="en-US" sz="1800" b="1" dirty="0">
                <a:latin typeface="Arial" panose="020B0604020202020204" pitchFamily="34" charset="0"/>
              </a:rPr>
              <a:t>Verification and Validation</a:t>
            </a:r>
            <a:r>
              <a:rPr lang="en-US" sz="1800" dirty="0">
                <a:latin typeface="Arial" panose="020B0604020202020204" pitchFamily="34" charset="0"/>
              </a:rPr>
              <a:t> </a:t>
            </a:r>
            <a:endParaRPr lang="en-US" sz="1800" b="0" i="0" dirty="0">
              <a:effectLst/>
              <a:latin typeface="Arial" panose="020B0604020202020204" pitchFamily="34" charset="0"/>
            </a:endParaRPr>
          </a:p>
          <a:p>
            <a:pPr marL="342900" indent="-342900">
              <a:buFontTx/>
              <a:buAutoNum type="arabicPeriod"/>
            </a:pPr>
            <a:r>
              <a:rPr lang="en-US" sz="1800" b="0" i="0" dirty="0">
                <a:effectLst/>
                <a:latin typeface="Arial" panose="020B0604020202020204" pitchFamily="34" charset="0"/>
              </a:rPr>
              <a:t>List out the  </a:t>
            </a:r>
            <a:r>
              <a:rPr lang="en-US" sz="1800" b="1" i="0" dirty="0">
                <a:effectLst/>
                <a:latin typeface="Arial" panose="020B0604020202020204" pitchFamily="34" charset="0"/>
              </a:rPr>
              <a:t>Strategies issues</a:t>
            </a:r>
            <a:endParaRPr lang="en-US" sz="1800" b="1"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800" b="0" i="0" dirty="0">
                <a:effectLst/>
                <a:latin typeface="Arial"/>
                <a:cs typeface="Arial"/>
              </a:rPr>
              <a:t>Describe the Various t</a:t>
            </a:r>
            <a:r>
              <a:rPr lang="en-US" sz="1800" b="1" i="0" dirty="0">
                <a:effectLst/>
                <a:latin typeface="Arial"/>
                <a:cs typeface="Arial"/>
              </a:rPr>
              <a:t>esting methodologies</a:t>
            </a:r>
            <a:endParaRPr lang="en-US" sz="1800" b="1" dirty="0">
              <a:latin typeface="Times New Roman" panose="02020603050405020304" pitchFamily="18" charset="0"/>
              <a:ea typeface="+mn-lt"/>
              <a:cs typeface="Times New Roman" panose="02020603050405020304" pitchFamily="18" charset="0"/>
            </a:endParaRPr>
          </a:p>
          <a:p>
            <a:pPr algn="ctr"/>
            <a:endParaRPr lang="en-US" sz="1800" dirty="0"/>
          </a:p>
        </p:txBody>
      </p:sp>
      <p:sp>
        <p:nvSpPr>
          <p:cNvPr id="20" name="TextBox 19">
            <a:extLst>
              <a:ext uri="{FF2B5EF4-FFF2-40B4-BE49-F238E27FC236}">
                <a16:creationId xmlns:a16="http://schemas.microsoft.com/office/drawing/2014/main" id="{8FC8B10B-453E-92C8-D716-22B450131A34}"/>
              </a:ext>
            </a:extLst>
          </p:cNvPr>
          <p:cNvSpPr txBox="1"/>
          <p:nvPr/>
        </p:nvSpPr>
        <p:spPr>
          <a:xfrm>
            <a:off x="6377290" y="2033862"/>
            <a:ext cx="5814710" cy="2585323"/>
          </a:xfrm>
          <a:prstGeom prst="rect">
            <a:avLst/>
          </a:prstGeom>
          <a:noFill/>
        </p:spPr>
        <p:txBody>
          <a:bodyPr wrap="square">
            <a:spAutoFit/>
          </a:bodyPr>
          <a:lstStyle/>
          <a:p>
            <a:pPr algn="ctr"/>
            <a:r>
              <a:rPr lang="en-US" sz="1800" b="1" dirty="0">
                <a:solidFill>
                  <a:srgbClr val="C00000"/>
                </a:solidFill>
              </a:rPr>
              <a:t>LEARNING OUTCOMES</a:t>
            </a:r>
          </a:p>
          <a:p>
            <a:pPr>
              <a:lnSpc>
                <a:spcPct val="200000"/>
              </a:lnSpc>
            </a:pPr>
            <a:r>
              <a:rPr lang="en-US" sz="1800" b="0" i="0" dirty="0">
                <a:effectLst/>
                <a:latin typeface="Arial"/>
                <a:cs typeface="Arial"/>
              </a:rPr>
              <a:t>At the end of this </a:t>
            </a:r>
            <a:r>
              <a:rPr lang="en-US" sz="1800" dirty="0">
                <a:latin typeface="Arial"/>
                <a:cs typeface="Arial"/>
              </a:rPr>
              <a:t>session</a:t>
            </a:r>
            <a:r>
              <a:rPr lang="en-US" sz="1800" b="0" i="0" dirty="0">
                <a:effectLst/>
                <a:latin typeface="Arial"/>
                <a:cs typeface="Arial"/>
              </a:rPr>
              <a:t>, you should be able to:</a:t>
            </a:r>
          </a:p>
          <a:p>
            <a:pPr marL="342900" indent="-342900">
              <a:buAutoNum type="arabicPeriod"/>
            </a:pPr>
            <a:r>
              <a:rPr lang="en-US" sz="1800" b="0" i="0" dirty="0">
                <a:effectLst/>
                <a:latin typeface="Arial" panose="020B0604020202020204" pitchFamily="34" charset="0"/>
              </a:rPr>
              <a:t>Define  </a:t>
            </a:r>
            <a:r>
              <a:rPr lang="en-US" sz="1800" b="1" i="0" dirty="0">
                <a:effectLst/>
                <a:latin typeface="Arial" panose="020B0604020202020204" pitchFamily="34" charset="0"/>
              </a:rPr>
              <a:t>Software Verification and Validation  </a:t>
            </a:r>
          </a:p>
          <a:p>
            <a:pPr marL="342900" indent="-342900">
              <a:buFontTx/>
              <a:buAutoNum type="arabicPeriod"/>
            </a:pPr>
            <a:r>
              <a:rPr lang="en-US" sz="1800" b="0" i="0" dirty="0">
                <a:effectLst/>
                <a:latin typeface="Arial" panose="020B0604020202020204" pitchFamily="34" charset="0"/>
              </a:rPr>
              <a:t>Describe </a:t>
            </a:r>
            <a:r>
              <a:rPr lang="en-US" sz="1800" b="1" dirty="0">
                <a:latin typeface="Times New Roman" panose="02020603050405020304" pitchFamily="18" charset="0"/>
                <a:ea typeface="+mn-lt"/>
                <a:cs typeface="Times New Roman" panose="02020603050405020304" pitchFamily="18" charset="0"/>
              </a:rPr>
              <a:t>I</a:t>
            </a:r>
            <a:r>
              <a:rPr lang="en-US" sz="1800" b="1" dirty="0">
                <a:latin typeface="Arial" panose="020B0604020202020204" pitchFamily="34" charset="0"/>
              </a:rPr>
              <a:t>mportance of software Testing Strategies</a:t>
            </a:r>
          </a:p>
          <a:p>
            <a:pPr marL="342900" indent="-342900">
              <a:buFontTx/>
              <a:buAutoNum type="arabicPeriod"/>
            </a:pPr>
            <a:r>
              <a:rPr lang="en-US" sz="1800" dirty="0">
                <a:latin typeface="Arial" panose="020B0604020202020204" pitchFamily="34" charset="0"/>
              </a:rPr>
              <a:t>Summarize </a:t>
            </a:r>
            <a:r>
              <a:rPr lang="en-US" sz="1800" b="1" dirty="0">
                <a:latin typeface="Arial" panose="020B0604020202020204" pitchFamily="34" charset="0"/>
              </a:rPr>
              <a:t>Unit, smoke, Regression and Integration testing</a:t>
            </a:r>
            <a:endParaRPr lang="en-US" sz="1800" b="1" dirty="0">
              <a:latin typeface="Times New Roman" panose="02020603050405020304" pitchFamily="18" charset="0"/>
              <a:ea typeface="+mn-lt"/>
              <a:cs typeface="Times New Roman" panose="02020603050405020304" pitchFamily="18" charset="0"/>
            </a:endParaRPr>
          </a:p>
          <a:p>
            <a:pPr algn="ctr"/>
            <a:endParaRPr lang="en-US" sz="1800" dirty="0"/>
          </a:p>
        </p:txBody>
      </p:sp>
    </p:spTree>
    <p:extLst>
      <p:ext uri="{BB962C8B-B14F-4D97-AF65-F5344CB8AC3E}">
        <p14:creationId xmlns:p14="http://schemas.microsoft.com/office/powerpoint/2010/main" val="380722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77BE29-234E-EF41-D1E7-A983051965C7}"/>
              </a:ext>
            </a:extLst>
          </p:cNvPr>
          <p:cNvSpPr>
            <a:spLocks noGrp="1"/>
          </p:cNvSpPr>
          <p:nvPr>
            <p:ph type="sldNum" sz="quarter" idx="12"/>
          </p:nvPr>
        </p:nvSpPr>
        <p:spPr/>
        <p:txBody>
          <a:bodyPr/>
          <a:lstStyle/>
          <a:p>
            <a:fld id="{CBABCCC1-BF11-4F37-963E-1BCD5B23FD72}" type="slidenum">
              <a:rPr lang="en-IN" smtClean="0"/>
              <a:t>20</a:t>
            </a:fld>
            <a:endParaRPr lang="en-IN"/>
          </a:p>
        </p:txBody>
      </p:sp>
      <p:sp>
        <p:nvSpPr>
          <p:cNvPr id="5" name="Rectangle 2">
            <a:extLst>
              <a:ext uri="{FF2B5EF4-FFF2-40B4-BE49-F238E27FC236}">
                <a16:creationId xmlns:a16="http://schemas.microsoft.com/office/drawing/2014/main" id="{18B7375D-14EF-FCEC-1E4B-1D8E96549489}"/>
              </a:ext>
            </a:extLst>
          </p:cNvPr>
          <p:cNvSpPr>
            <a:spLocks noGrp="1" noChangeArrowheads="1"/>
          </p:cNvSpPr>
          <p:nvPr>
            <p:ph type="title"/>
          </p:nvPr>
        </p:nvSpPr>
        <p:spPr>
          <a:xfrm>
            <a:off x="2520252" y="1255361"/>
            <a:ext cx="6340475" cy="503578"/>
          </a:xfrm>
        </p:spPr>
        <p:txBody>
          <a:bodyPr>
            <a:normAutofit fontScale="90000"/>
          </a:body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b="1" dirty="0">
                <a:solidFill>
                  <a:srgbClr val="C00000"/>
                </a:solidFill>
                <a:ea typeface="宋体" charset="-122"/>
              </a:rPr>
              <a:t>Smoke testing</a:t>
            </a:r>
          </a:p>
        </p:txBody>
      </p:sp>
      <p:sp>
        <p:nvSpPr>
          <p:cNvPr id="6" name="Content Placeholder 5">
            <a:extLst>
              <a:ext uri="{FF2B5EF4-FFF2-40B4-BE49-F238E27FC236}">
                <a16:creationId xmlns:a16="http://schemas.microsoft.com/office/drawing/2014/main" id="{CF7DD8DD-0518-6C46-DD68-F162FA8F8314}"/>
              </a:ext>
            </a:extLst>
          </p:cNvPr>
          <p:cNvSpPr txBox="1">
            <a:spLocks noGrp="1"/>
          </p:cNvSpPr>
          <p:nvPr>
            <p:ph idx="1"/>
          </p:nvPr>
        </p:nvSpPr>
        <p:spPr>
          <a:xfrm>
            <a:off x="172278" y="2016125"/>
            <a:ext cx="11860695" cy="3929281"/>
          </a:xfrm>
          <a:prstGeom prst="rect">
            <a:avLst/>
          </a:prstGeom>
          <a:noFill/>
        </p:spPr>
        <p:txBody>
          <a:bodyPr wrap="square">
            <a:spAutoFit/>
          </a:bodyPr>
          <a:lstStyle/>
          <a:p>
            <a:pPr marL="228600" marR="0" lvl="0" indent="-228600" algn="just" defTabSz="914400" rtl="0" eaLnBrk="1" fontAlgn="base" latinLnBrk="0" hangingPunct="1">
              <a:lnSpc>
                <a:spcPct val="90000"/>
              </a:lnSpc>
              <a:spcBef>
                <a:spcPts val="1000"/>
              </a:spcBef>
              <a:spcAft>
                <a:spcPct val="0"/>
              </a:spcAft>
              <a:buClrTx/>
              <a:buSzTx/>
              <a:buFont typeface="Arial"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Smoke testing is an integration testing approach that is commonly used when product software is developed. It is designed as a pacing mechanism for time-critical projects, allowing </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software team to assess the project on a frequent basis.</a:t>
            </a:r>
          </a:p>
          <a:p>
            <a:pPr marL="228600" marR="0" lvl="0" indent="-228600" algn="just" defTabSz="914400" rtl="0" eaLnBrk="1" fontAlgn="base" latinLnBrk="0" hangingPunct="1">
              <a:lnSpc>
                <a:spcPct val="90000"/>
              </a:lnSpc>
              <a:spcBef>
                <a:spcPts val="1000"/>
              </a:spcBef>
              <a:spcAft>
                <a:spcPct val="0"/>
              </a:spcAft>
              <a:buClrTx/>
              <a:buSzTx/>
              <a:buFont typeface="Arial" charset="0"/>
              <a:buChar char="•"/>
              <a:tabLst/>
              <a:defRPr/>
            </a:pP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28600" marR="0" lvl="0" indent="-228600" algn="just" defTabSz="914400" rtl="0" eaLnBrk="1" fontAlgn="base" latinLnBrk="0" hangingPunct="1">
              <a:lnSpc>
                <a:spcPct val="90000"/>
              </a:lnSpc>
              <a:spcBef>
                <a:spcPts val="1000"/>
              </a:spcBef>
              <a:spcAft>
                <a:spcPct val="0"/>
              </a:spcAft>
              <a:buClrTx/>
              <a:buSzTx/>
              <a:buFont typeface="Arial" charset="0"/>
              <a:buChar char="•"/>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Smoke Testing</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is a software testing process that determines whether the </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deployed software build is stable or not</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Smoke testing is a confirmation for QA team to proceed with further software testing. It consists of a minimal set of tests run on each build to test software functionalities. Smoke testing is also known as "Build Verification Testing" or “Confidence Testing.”</a:t>
            </a:r>
          </a:p>
          <a:p>
            <a:pPr marL="228600" marR="0" lvl="0" indent="-228600" algn="just" defTabSz="914400" rtl="0" eaLnBrk="1" fontAlgn="base" latinLnBrk="0" hangingPunct="1">
              <a:lnSpc>
                <a:spcPct val="90000"/>
              </a:lnSpc>
              <a:spcBef>
                <a:spcPts val="1000"/>
              </a:spcBef>
              <a:spcAft>
                <a:spcPct val="0"/>
              </a:spcAft>
              <a:buClrTx/>
              <a:buSzTx/>
              <a:buFont typeface="Arial" charset="0"/>
              <a:buChar char="•"/>
              <a:tabLst/>
              <a:defRPr/>
            </a:pP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28600" marR="0" lvl="0" indent="-228600" algn="just" defTabSz="914400" rtl="0" eaLnBrk="1" fontAlgn="base" latinLnBrk="0" hangingPunct="1">
              <a:lnSpc>
                <a:spcPct val="90000"/>
              </a:lnSpc>
              <a:spcBef>
                <a:spcPts val="1000"/>
              </a:spcBef>
              <a:spcAft>
                <a:spcPct val="0"/>
              </a:spcAft>
              <a:buClrTx/>
              <a:buSzTx/>
              <a:buFont typeface="Arial"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Smoke Testing is done whenever the new functionalities of software are developed and integrated with existing build that is deployed in QA/staging environment. It </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ensures that all critical functionalities are working correctly or not.</a:t>
            </a:r>
          </a:p>
        </p:txBody>
      </p:sp>
    </p:spTree>
    <p:extLst>
      <p:ext uri="{BB962C8B-B14F-4D97-AF65-F5344CB8AC3E}">
        <p14:creationId xmlns:p14="http://schemas.microsoft.com/office/powerpoint/2010/main" val="3286229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CDF9-DDC8-587B-CD64-B41DE16E895E}"/>
              </a:ext>
            </a:extLst>
          </p:cNvPr>
          <p:cNvSpPr>
            <a:spLocks noGrp="1"/>
          </p:cNvSpPr>
          <p:nvPr>
            <p:ph type="title"/>
          </p:nvPr>
        </p:nvSpPr>
        <p:spPr>
          <a:xfrm>
            <a:off x="1451579" y="1203353"/>
            <a:ext cx="9603275" cy="567081"/>
          </a:xfrm>
        </p:spPr>
        <p:txBody>
          <a:bodyPr/>
          <a:lstStyle/>
          <a:p>
            <a:r>
              <a:rPr lang="en-US" sz="3000" b="1" dirty="0">
                <a:solidFill>
                  <a:srgbClr val="C00000"/>
                </a:solidFill>
                <a:latin typeface="Times New Roman" panose="02020603050405020304" pitchFamily="18" charset="0"/>
                <a:ea typeface="+mn-ea"/>
                <a:cs typeface="Times New Roman" panose="02020603050405020304" pitchFamily="18" charset="0"/>
              </a:rPr>
              <a:t>SELF-ASSESSMENT QUESTIONS</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0DF71D-686E-6C69-5FBF-EAAEAC8EFB3F}"/>
              </a:ext>
            </a:extLst>
          </p:cNvPr>
          <p:cNvSpPr>
            <a:spLocks noGrp="1"/>
          </p:cNvSpPr>
          <p:nvPr>
            <p:ph type="sldNum" sz="quarter" idx="12"/>
          </p:nvPr>
        </p:nvSpPr>
        <p:spPr/>
        <p:txBody>
          <a:bodyPr/>
          <a:lstStyle/>
          <a:p>
            <a:fld id="{CBABCCC1-BF11-4F37-963E-1BCD5B23FD72}" type="slidenum">
              <a:rPr lang="en-IN" smtClean="0"/>
              <a:t>21</a:t>
            </a:fld>
            <a:endParaRPr lang="en-IN"/>
          </a:p>
        </p:txBody>
      </p:sp>
      <p:sp>
        <p:nvSpPr>
          <p:cNvPr id="3" name="TextBox 2">
            <a:extLst>
              <a:ext uri="{FF2B5EF4-FFF2-40B4-BE49-F238E27FC236}">
                <a16:creationId xmlns:a16="http://schemas.microsoft.com/office/drawing/2014/main" id="{26E480F7-5375-AE49-8EFD-0577E59156FE}"/>
              </a:ext>
            </a:extLst>
          </p:cNvPr>
          <p:cNvSpPr txBox="1"/>
          <p:nvPr/>
        </p:nvSpPr>
        <p:spPr>
          <a:xfrm>
            <a:off x="1513546" y="1838519"/>
            <a:ext cx="9541308" cy="3664336"/>
          </a:xfrm>
          <a:prstGeom prst="rect">
            <a:avLst/>
          </a:prstGeom>
          <a:noFill/>
        </p:spPr>
        <p:txBody>
          <a:bodyPr wrap="square">
            <a:spAutoFit/>
          </a:bodyPr>
          <a:lstStyle/>
          <a:p>
            <a:pPr algn="l"/>
            <a:r>
              <a:rPr lang="en-US" dirty="0">
                <a:latin typeface="Times New Roman" pitchFamily="18" charset="0"/>
                <a:cs typeface="Times New Roman" pitchFamily="18" charset="0"/>
              </a:rPr>
              <a:t>1. Define </a:t>
            </a:r>
            <a:r>
              <a:rPr lang="en-IN" i="0" dirty="0">
                <a:solidFill>
                  <a:srgbClr val="515151"/>
                </a:solidFill>
                <a:effectLst/>
                <a:latin typeface="-apple-system"/>
              </a:rPr>
              <a:t>Software testing?</a:t>
            </a:r>
          </a:p>
          <a:p>
            <a:pPr>
              <a:lnSpc>
                <a:spcPct val="120000"/>
              </a:lnSpc>
            </a:pPr>
            <a:r>
              <a:rPr lang="en-US" dirty="0">
                <a:latin typeface="Times New Roman" pitchFamily="18" charset="0"/>
                <a:cs typeface="Times New Roman" pitchFamily="18" charset="0"/>
              </a:rPr>
              <a:t>2. What is regression testing ?</a:t>
            </a:r>
          </a:p>
          <a:p>
            <a:pPr>
              <a:lnSpc>
                <a:spcPct val="120000"/>
              </a:lnSpc>
              <a:buNone/>
            </a:pPr>
            <a:r>
              <a:rPr lang="en-US" dirty="0">
                <a:latin typeface="Times New Roman" pitchFamily="18" charset="0"/>
                <a:cs typeface="Times New Roman" pitchFamily="18" charset="0"/>
              </a:rPr>
              <a:t>3. List the various strategies issues.</a:t>
            </a:r>
          </a:p>
          <a:p>
            <a:pPr>
              <a:lnSpc>
                <a:spcPct val="120000"/>
              </a:lnSpc>
              <a:buNone/>
            </a:pPr>
            <a:r>
              <a:rPr lang="en-US" dirty="0">
                <a:latin typeface="Times New Roman" pitchFamily="18" charset="0"/>
                <a:cs typeface="Times New Roman" pitchFamily="18" charset="0"/>
              </a:rPr>
              <a:t>4. Why Unit testing?</a:t>
            </a:r>
            <a:r>
              <a:rPr lang="en-US" dirty="0">
                <a:latin typeface="Times New Roman" pitchFamily="18" charset="0"/>
                <a:ea typeface="ＭＳ Ｐゴシック" pitchFamily="34" charset="-128"/>
                <a:cs typeface="Times New Roman" pitchFamily="18" charset="0"/>
              </a:rPr>
              <a:t>.</a:t>
            </a:r>
          </a:p>
          <a:p>
            <a:pPr>
              <a:lnSpc>
                <a:spcPct val="120000"/>
              </a:lnSpc>
              <a:buNone/>
            </a:pPr>
            <a:r>
              <a:rPr lang="en-US" dirty="0">
                <a:latin typeface="Times New Roman" pitchFamily="18" charset="0"/>
                <a:ea typeface="ＭＳ Ｐゴシック" pitchFamily="34" charset="-128"/>
                <a:cs typeface="Times New Roman" pitchFamily="18" charset="0"/>
              </a:rPr>
              <a:t>5. How stub is different from driver</a:t>
            </a:r>
            <a:r>
              <a:rPr lang="en-US" dirty="0">
                <a:latin typeface="Times New Roman" pitchFamily="18" charset="0"/>
                <a:cs typeface="Times New Roman" pitchFamily="18" charset="0"/>
              </a:rPr>
              <a:t>.?</a:t>
            </a:r>
          </a:p>
          <a:p>
            <a:pPr>
              <a:lnSpc>
                <a:spcPct val="120000"/>
              </a:lnSpc>
              <a:buNone/>
            </a:pPr>
            <a:r>
              <a:rPr lang="en-US" dirty="0">
                <a:latin typeface="Times New Roman" pitchFamily="18" charset="0"/>
                <a:cs typeface="Times New Roman" pitchFamily="18" charset="0"/>
              </a:rPr>
              <a:t>6. List the advantages of regression testing</a:t>
            </a:r>
            <a:r>
              <a:rPr lang="en-US" dirty="0">
                <a:latin typeface="Times New Roman" pitchFamily="18" charset="0"/>
                <a:ea typeface="ＭＳ Ｐゴシック" pitchFamily="34" charset="-128"/>
                <a:cs typeface="Times New Roman" pitchFamily="18" charset="0"/>
              </a:rPr>
              <a:t>.?</a:t>
            </a:r>
          </a:p>
          <a:p>
            <a:pPr>
              <a:lnSpc>
                <a:spcPct val="120000"/>
              </a:lnSpc>
              <a:buNone/>
            </a:pPr>
            <a:r>
              <a:rPr lang="en-US" dirty="0">
                <a:latin typeface="Times New Roman" pitchFamily="18" charset="0"/>
                <a:ea typeface="ＭＳ Ｐゴシック" pitchFamily="34" charset="-128"/>
                <a:cs typeface="Times New Roman" pitchFamily="18" charset="0"/>
              </a:rPr>
              <a:t>7. Need of Bottom-up integration.</a:t>
            </a:r>
            <a:endParaRPr lang="en-US" dirty="0">
              <a:latin typeface="Times New Roman" pitchFamily="18" charset="0"/>
              <a:cs typeface="Times New Roman" pitchFamily="18" charset="0"/>
            </a:endParaRPr>
          </a:p>
          <a:p>
            <a:pPr>
              <a:lnSpc>
                <a:spcPct val="120000"/>
              </a:lnSpc>
              <a:buNone/>
            </a:pPr>
            <a:r>
              <a:rPr lang="en-US" dirty="0">
                <a:latin typeface="Times New Roman" pitchFamily="18" charset="0"/>
                <a:cs typeface="Times New Roman" pitchFamily="18" charset="0"/>
              </a:rPr>
              <a:t>8. Define Object Oriented Software?</a:t>
            </a:r>
            <a:r>
              <a:rPr lang="en-US" dirty="0">
                <a:latin typeface="Times New Roman" pitchFamily="18" charset="0"/>
                <a:ea typeface="ＭＳ Ｐゴシック" pitchFamily="34" charset="-128"/>
                <a:cs typeface="Times New Roman" pitchFamily="18" charset="0"/>
              </a:rPr>
              <a:t> </a:t>
            </a:r>
          </a:p>
          <a:p>
            <a:pPr>
              <a:lnSpc>
                <a:spcPct val="120000"/>
              </a:lnSpc>
              <a:buNone/>
            </a:pPr>
            <a:r>
              <a:rPr lang="en-US" dirty="0">
                <a:latin typeface="Times New Roman" pitchFamily="18" charset="0"/>
                <a:cs typeface="Times New Roman" pitchFamily="18" charset="0"/>
              </a:rPr>
              <a:t>9. What are items will be covered by testing?</a:t>
            </a:r>
          </a:p>
          <a:p>
            <a:pPr>
              <a:lnSpc>
                <a:spcPct val="120000"/>
              </a:lnSpc>
              <a:buNone/>
            </a:pPr>
            <a:r>
              <a:rPr lang="en-US" dirty="0">
                <a:latin typeface="Times New Roman" pitchFamily="18" charset="0"/>
                <a:cs typeface="Times New Roman" pitchFamily="18" charset="0"/>
              </a:rPr>
              <a:t>10. How Adaptive software Engineering is different from traditional Software Engineering Approaches?</a:t>
            </a:r>
          </a:p>
        </p:txBody>
      </p:sp>
    </p:spTree>
    <p:extLst>
      <p:ext uri="{BB962C8B-B14F-4D97-AF65-F5344CB8AC3E}">
        <p14:creationId xmlns:p14="http://schemas.microsoft.com/office/powerpoint/2010/main" val="61901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E08B-AB6F-9949-3996-71048D030D00}"/>
              </a:ext>
            </a:extLst>
          </p:cNvPr>
          <p:cNvSpPr>
            <a:spLocks noGrp="1"/>
          </p:cNvSpPr>
          <p:nvPr>
            <p:ph type="title"/>
          </p:nvPr>
        </p:nvSpPr>
        <p:spPr/>
        <p:txBody>
          <a:bodyPr>
            <a:normAutofit/>
          </a:bodyPr>
          <a:lstStyle/>
          <a:p>
            <a:pPr algn="ctr"/>
            <a:r>
              <a:rPr lang="en-US" sz="3000" b="1" dirty="0">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86811D-092E-E989-454F-68E65DF4CC39}"/>
              </a:ext>
            </a:extLst>
          </p:cNvPr>
          <p:cNvSpPr>
            <a:spLocks noGrp="1"/>
          </p:cNvSpPr>
          <p:nvPr>
            <p:ph type="sldNum" sz="quarter" idx="12"/>
          </p:nvPr>
        </p:nvSpPr>
        <p:spPr/>
        <p:txBody>
          <a:bodyPr/>
          <a:lstStyle/>
          <a:p>
            <a:fld id="{CBABCCC1-BF11-4F37-963E-1BCD5B23FD72}" type="slidenum">
              <a:rPr lang="en-IN" smtClean="0"/>
              <a:t>22</a:t>
            </a:fld>
            <a:endParaRPr lang="en-IN"/>
          </a:p>
        </p:txBody>
      </p:sp>
      <p:sp>
        <p:nvSpPr>
          <p:cNvPr id="5" name="TextBox 4">
            <a:extLst>
              <a:ext uri="{FF2B5EF4-FFF2-40B4-BE49-F238E27FC236}">
                <a16:creationId xmlns:a16="http://schemas.microsoft.com/office/drawing/2014/main" id="{81A0B57B-FD1F-D26E-7DDA-9CB4D0E6FF4D}"/>
              </a:ext>
            </a:extLst>
          </p:cNvPr>
          <p:cNvSpPr txBox="1"/>
          <p:nvPr/>
        </p:nvSpPr>
        <p:spPr>
          <a:xfrm>
            <a:off x="793327" y="1955558"/>
            <a:ext cx="11142511" cy="5860515"/>
          </a:xfrm>
          <a:prstGeom prst="rect">
            <a:avLst/>
          </a:prstGeom>
          <a:noFill/>
        </p:spPr>
        <p:txBody>
          <a:bodyPr wrap="square" rtlCol="0">
            <a:spAutoFit/>
          </a:bodyPr>
          <a:lstStyle/>
          <a:p>
            <a:r>
              <a:rPr lang="en-US" dirty="0"/>
              <a:t> </a:t>
            </a:r>
            <a:r>
              <a:rPr lang="en-IN" b="1" dirty="0"/>
              <a:t>TEXTBOOKS:</a:t>
            </a:r>
            <a:endParaRPr lang="en-IN" dirty="0"/>
          </a:p>
          <a:p>
            <a:r>
              <a:rPr lang="en-IN" dirty="0"/>
              <a:t> </a:t>
            </a:r>
            <a:endParaRPr lang="en-IN" b="1" dirty="0"/>
          </a:p>
          <a:p>
            <a:pPr lvl="0"/>
            <a:r>
              <a:rPr lang="en-IN" dirty="0"/>
              <a:t>1. Roger </a:t>
            </a:r>
            <a:r>
              <a:rPr lang="en-IN" dirty="0" err="1"/>
              <a:t>S.Pressman</a:t>
            </a:r>
            <a:r>
              <a:rPr lang="en-IN" dirty="0"/>
              <a:t>, “Software Engineering – A Practitioner’s Approach” 7th Edition, Mc Graw Hill,(2014).</a:t>
            </a:r>
            <a:endParaRPr lang="en-IN" b="1" dirty="0"/>
          </a:p>
          <a:p>
            <a:pPr lvl="0"/>
            <a:r>
              <a:rPr lang="en-IN" dirty="0"/>
              <a:t>2. Ian Sommerville, “Software Engineering”, Tenth Edition, Pearson Education, (2015).</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3. Agile Software Development Ecosystems, Jim Highsmith, Addison Wesley; ISBN: 0201760436; 1</a:t>
            </a:r>
            <a:r>
              <a:rPr lang="en-IN" sz="1800" kern="100" baseline="30000" dirty="0">
                <a:effectLst/>
                <a:latin typeface="Calibri" panose="020F0502020204030204" pitchFamily="34" charset="0"/>
                <a:ea typeface="Calibri" panose="020F0502020204030204" pitchFamily="34" charset="0"/>
                <a:cs typeface="Calibri" panose="020F0502020204030204" pitchFamily="34" charset="0"/>
              </a:rPr>
              <a:t>st</a:t>
            </a:r>
            <a:r>
              <a:rPr lang="en-IN" sz="1800" kern="100" dirty="0">
                <a:effectLst/>
                <a:latin typeface="Calibri" panose="020F0502020204030204" pitchFamily="34" charset="0"/>
                <a:ea typeface="Calibri" panose="020F0502020204030204" pitchFamily="34" charset="0"/>
                <a:cs typeface="Calibri" panose="020F0502020204030204" pitchFamily="34" charset="0"/>
              </a:rPr>
              <a:t> edition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IN" b="1" dirty="0"/>
          </a:p>
          <a:p>
            <a:r>
              <a:rPr lang="en-IN" b="1" dirty="0"/>
              <a:t> Reference Book</a:t>
            </a:r>
          </a:p>
          <a:p>
            <a:r>
              <a:rPr lang="en-IN" sz="1800" b="1" kern="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kern="0" dirty="0">
                <a:effectLst/>
                <a:latin typeface="Calibri" panose="020F0502020204030204" pitchFamily="34" charset="0"/>
                <a:ea typeface="Times New Roman" panose="02020603050405020304" pitchFamily="18" charset="0"/>
                <a:cs typeface="Times New Roman" panose="02020603050405020304" pitchFamily="18" charset="0"/>
              </a:rPr>
              <a:t>Agile Modelling: Effective Practices for Extreme Programming and the Unified Process Scott Amber John Wiley &amp; Sons; ISBN: 0471202827; 1st edition.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122793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B95FBE-107F-8F8F-AF7F-B1B3220353E4}"/>
              </a:ext>
            </a:extLst>
          </p:cNvPr>
          <p:cNvSpPr>
            <a:spLocks noGrp="1"/>
          </p:cNvSpPr>
          <p:nvPr>
            <p:ph type="sldNum" sz="quarter" idx="12"/>
          </p:nvPr>
        </p:nvSpPr>
        <p:spPr/>
        <p:txBody>
          <a:bodyPr/>
          <a:lstStyle/>
          <a:p>
            <a:fld id="{CBABCCC1-BF11-4F37-963E-1BCD5B23FD72}" type="slidenum">
              <a:rPr lang="en-IN" smtClean="0"/>
              <a:t>23</a:t>
            </a:fld>
            <a:endParaRPr lang="en-IN"/>
          </a:p>
        </p:txBody>
      </p:sp>
      <p:sp>
        <p:nvSpPr>
          <p:cNvPr id="6" name="Rounded Rectangle 3">
            <a:extLst>
              <a:ext uri="{FF2B5EF4-FFF2-40B4-BE49-F238E27FC236}">
                <a16:creationId xmlns:a16="http://schemas.microsoft.com/office/drawing/2014/main" id="{03BCE887-8070-2467-1BDD-C15FC09E3567}"/>
              </a:ext>
            </a:extLst>
          </p:cNvPr>
          <p:cNvSpPr/>
          <p:nvPr/>
        </p:nvSpPr>
        <p:spPr>
          <a:xfrm>
            <a:off x="2135943" y="1987061"/>
            <a:ext cx="7920111" cy="2883877"/>
          </a:xfrm>
          <a:prstGeom prst="roundRect">
            <a:avLst/>
          </a:prstGeom>
          <a:solidFill>
            <a:srgbClr val="ED7D31"/>
          </a:solidFill>
          <a:ln w="19050" cap="flat" cmpd="sng" algn="ctr">
            <a:noFill/>
            <a:prstDash val="solid"/>
          </a:ln>
          <a:effectLst>
            <a:outerShdw blurRad="50800" dist="38100" dir="2700000" algn="tl" rotWithShape="0">
              <a:srgbClr val="BA2532">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THANK YOU</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Team – ADAPTIVE SOFTWARE ENGINEERING</a:t>
            </a: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p:txBody>
      </p:sp>
      <p:pic>
        <p:nvPicPr>
          <p:cNvPr id="7" name="Picture 2" descr="KL Deemed to be University Logo">
            <a:extLst>
              <a:ext uri="{FF2B5EF4-FFF2-40B4-BE49-F238E27FC236}">
                <a16:creationId xmlns:a16="http://schemas.microsoft.com/office/drawing/2014/main" id="{44D922C5-3411-5618-9ACE-51841AB725EB}"/>
              </a:ext>
            </a:extLst>
          </p:cNvPr>
          <p:cNvPicPr>
            <a:picLocks noChangeAspect="1" noChangeArrowheads="1"/>
          </p:cNvPicPr>
          <p:nvPr/>
        </p:nvPicPr>
        <p:blipFill>
          <a:blip r:embed="rId2"/>
          <a:srcRect/>
          <a:stretch>
            <a:fillRect/>
          </a:stretch>
        </p:blipFill>
        <p:spPr bwMode="auto">
          <a:xfrm>
            <a:off x="4883724" y="3007793"/>
            <a:ext cx="3235570" cy="1083212"/>
          </a:xfrm>
          <a:prstGeom prst="rect">
            <a:avLst/>
          </a:prstGeom>
          <a:noFill/>
        </p:spPr>
      </p:pic>
    </p:spTree>
    <p:extLst>
      <p:ext uri="{BB962C8B-B14F-4D97-AF65-F5344CB8AC3E}">
        <p14:creationId xmlns:p14="http://schemas.microsoft.com/office/powerpoint/2010/main" val="418959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F83A4E-8F7B-8A1B-393A-4337DF7ECE84}"/>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6" name="TextBox 5">
            <a:extLst>
              <a:ext uri="{FF2B5EF4-FFF2-40B4-BE49-F238E27FC236}">
                <a16:creationId xmlns:a16="http://schemas.microsoft.com/office/drawing/2014/main" id="{F0C10D08-BA96-833B-A7AC-DD93EF4AD7B9}"/>
              </a:ext>
            </a:extLst>
          </p:cNvPr>
          <p:cNvSpPr txBox="1"/>
          <p:nvPr/>
        </p:nvSpPr>
        <p:spPr>
          <a:xfrm>
            <a:off x="1378684" y="1907494"/>
            <a:ext cx="9925396" cy="4124206"/>
          </a:xfrm>
          <a:prstGeom prst="rect">
            <a:avLst/>
          </a:prstGeom>
          <a:noFill/>
        </p:spPr>
        <p:txBody>
          <a:bodyPr wrap="square">
            <a:spAutoFit/>
          </a:bodyPr>
          <a:lstStyle/>
          <a:p>
            <a:pPr marL="514350" indent="-514350">
              <a:spcBef>
                <a:spcPts val="600"/>
              </a:spcBef>
              <a:spcAft>
                <a:spcPts val="600"/>
              </a:spcAft>
              <a:buFont typeface="Wingdings" panose="05000000000000000000" pitchFamily="2" charset="2"/>
              <a:buChar char="v"/>
            </a:pPr>
            <a:r>
              <a:rPr lang="en-IN" sz="2400" b="1" dirty="0">
                <a:latin typeface="Times New Roman" panose="02020603050405020304" pitchFamily="18" charset="0"/>
                <a:ea typeface="+mn-lt"/>
                <a:cs typeface="Times New Roman" panose="02020603050405020304" pitchFamily="18" charset="0"/>
              </a:rPr>
              <a:t>Introduction</a:t>
            </a:r>
          </a:p>
          <a:p>
            <a:pPr marL="514350" indent="-514350">
              <a:spcBef>
                <a:spcPts val="600"/>
              </a:spcBef>
              <a:spcAft>
                <a:spcPts val="600"/>
              </a:spcAft>
              <a:buFont typeface="Wingdings" panose="05000000000000000000" pitchFamily="2" charset="2"/>
              <a:buChar char="v"/>
            </a:pPr>
            <a:r>
              <a:rPr lang="en-IN" sz="2400" b="1" dirty="0">
                <a:latin typeface="Times New Roman" panose="02020603050405020304" pitchFamily="18" charset="0"/>
                <a:ea typeface="+mn-lt"/>
                <a:cs typeface="Times New Roman" panose="02020603050405020304" pitchFamily="18" charset="0"/>
              </a:rPr>
              <a:t>Adaptive Software Development Process</a:t>
            </a:r>
          </a:p>
          <a:p>
            <a:pPr marL="514350" indent="-514350">
              <a:spcBef>
                <a:spcPts val="600"/>
              </a:spcBef>
              <a:spcAft>
                <a:spcPts val="600"/>
              </a:spcAft>
              <a:buFont typeface="Wingdings" panose="05000000000000000000" pitchFamily="2" charset="2"/>
              <a:buChar char="v"/>
            </a:pPr>
            <a:r>
              <a:rPr lang="en-US" altLang="en-US" sz="2400" b="1" dirty="0">
                <a:latin typeface="Times New Roman" panose="02020603050405020304" pitchFamily="18" charset="0"/>
                <a:ea typeface="+mn-lt"/>
                <a:cs typeface="Times New Roman" panose="02020603050405020304" pitchFamily="18" charset="0"/>
              </a:rPr>
              <a:t>Software Testing Strategies</a:t>
            </a:r>
            <a:endParaRPr lang="en-US" sz="2400" b="1"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altLang="en-US" sz="2400" b="1" dirty="0">
                <a:latin typeface="Times New Roman" panose="02020603050405020304" pitchFamily="18" charset="0"/>
                <a:ea typeface="+mn-lt"/>
                <a:cs typeface="Times New Roman" panose="02020603050405020304" pitchFamily="18" charset="0"/>
              </a:rPr>
              <a:t>A Strategic Approach To Software Testing</a:t>
            </a:r>
            <a:endParaRPr lang="en-US" sz="2400" b="1"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400" b="1" dirty="0">
                <a:latin typeface="Times New Roman" panose="02020603050405020304" pitchFamily="18" charset="0"/>
                <a:ea typeface="+mn-lt"/>
                <a:cs typeface="Times New Roman" panose="02020603050405020304" pitchFamily="18" charset="0"/>
              </a:rPr>
              <a:t>Verification and Validation</a:t>
            </a:r>
          </a:p>
          <a:p>
            <a:pPr marL="514350" indent="-514350">
              <a:spcBef>
                <a:spcPts val="600"/>
              </a:spcBef>
              <a:spcAft>
                <a:spcPts val="600"/>
              </a:spcAft>
              <a:buFont typeface="Wingdings" panose="05000000000000000000" pitchFamily="2" charset="2"/>
              <a:buChar char="v"/>
            </a:pPr>
            <a:r>
              <a:rPr lang="en-US" sz="2400" b="1" dirty="0">
                <a:latin typeface="Times New Roman" panose="02020603050405020304" pitchFamily="18" charset="0"/>
                <a:ea typeface="+mn-lt"/>
                <a:cs typeface="Times New Roman" panose="02020603050405020304" pitchFamily="18" charset="0"/>
              </a:rPr>
              <a:t>Testing Strategy</a:t>
            </a:r>
          </a:p>
          <a:p>
            <a:pPr marL="514350" indent="-514350">
              <a:spcBef>
                <a:spcPts val="600"/>
              </a:spcBef>
              <a:spcAft>
                <a:spcPts val="600"/>
              </a:spcAft>
              <a:buFont typeface="Wingdings" panose="05000000000000000000" pitchFamily="2" charset="2"/>
              <a:buChar char="v"/>
            </a:pPr>
            <a:r>
              <a:rPr lang="en-US" sz="2400" b="1" dirty="0">
                <a:latin typeface="Times New Roman" panose="02020603050405020304" pitchFamily="18" charset="0"/>
                <a:ea typeface="+mn-lt"/>
                <a:cs typeface="Times New Roman" panose="02020603050405020304" pitchFamily="18" charset="0"/>
              </a:rPr>
              <a:t>Strategic Issues</a:t>
            </a:r>
          </a:p>
          <a:p>
            <a:pPr marL="514350" indent="-514350">
              <a:spcBef>
                <a:spcPts val="600"/>
              </a:spcBef>
              <a:spcAft>
                <a:spcPts val="600"/>
              </a:spcAft>
              <a:buFont typeface="Wingdings" panose="05000000000000000000" pitchFamily="2" charset="2"/>
              <a:buChar char="v"/>
            </a:pPr>
            <a:r>
              <a:rPr lang="en-US" sz="2400" b="1" dirty="0">
                <a:latin typeface="Times New Roman" panose="02020603050405020304" pitchFamily="18" charset="0"/>
                <a:ea typeface="+mn-lt"/>
                <a:cs typeface="Times New Roman" panose="02020603050405020304" pitchFamily="18" charset="0"/>
              </a:rPr>
              <a:t>Test Strategies for Conventional Software</a:t>
            </a:r>
          </a:p>
        </p:txBody>
      </p:sp>
      <p:sp>
        <p:nvSpPr>
          <p:cNvPr id="8" name="TextBox 7">
            <a:extLst>
              <a:ext uri="{FF2B5EF4-FFF2-40B4-BE49-F238E27FC236}">
                <a16:creationId xmlns:a16="http://schemas.microsoft.com/office/drawing/2014/main" id="{A32B93A2-F8F9-4250-B5E0-1F07918F11E6}"/>
              </a:ext>
            </a:extLst>
          </p:cNvPr>
          <p:cNvSpPr txBox="1"/>
          <p:nvPr/>
        </p:nvSpPr>
        <p:spPr>
          <a:xfrm>
            <a:off x="3043946" y="1124835"/>
            <a:ext cx="6104106" cy="523220"/>
          </a:xfrm>
          <a:prstGeom prst="rect">
            <a:avLst/>
          </a:prstGeom>
          <a:noFill/>
        </p:spPr>
        <p:txBody>
          <a:bodyPr wrap="square">
            <a:spAutoFit/>
          </a:bodyPr>
          <a:lstStyle/>
          <a:p>
            <a:pPr algn="ctr">
              <a:spcBef>
                <a:spcPts val="600"/>
              </a:spcBef>
              <a:spcAft>
                <a:spcPts val="600"/>
              </a:spcAft>
            </a:pPr>
            <a:r>
              <a:rPr lang="en-IN" sz="2800" b="1" dirty="0">
                <a:solidFill>
                  <a:srgbClr val="C00000"/>
                </a:solidFill>
                <a:latin typeface="Times New Roman" panose="02020603050405020304" pitchFamily="18" charset="0"/>
                <a:cs typeface="Times New Roman" panose="02020603050405020304" pitchFamily="18" charset="0"/>
              </a:rPr>
              <a:t>OUTLINE OF SESSION</a:t>
            </a:r>
          </a:p>
        </p:txBody>
      </p:sp>
    </p:spTree>
    <p:extLst>
      <p:ext uri="{BB962C8B-B14F-4D97-AF65-F5344CB8AC3E}">
        <p14:creationId xmlns:p14="http://schemas.microsoft.com/office/powerpoint/2010/main" val="271123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t>4</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2638437" y="1177795"/>
            <a:ext cx="6104106" cy="584775"/>
          </a:xfrm>
          <a:prstGeom prst="rect">
            <a:avLst/>
          </a:prstGeom>
          <a:noFill/>
        </p:spPr>
        <p:txBody>
          <a:bodyPr wrap="square">
            <a:spAutoFit/>
          </a:bodyPr>
          <a:lstStyle/>
          <a:p>
            <a:pPr marL="514350" marR="0" lvl="0" indent="-514350" algn="l" defTabSz="914400" rtl="0" eaLnBrk="1" fontAlgn="auto" latinLnBrk="0" hangingPunct="1">
              <a:lnSpc>
                <a:spcPct val="100000"/>
              </a:lnSpc>
              <a:spcBef>
                <a:spcPts val="600"/>
              </a:spcBef>
              <a:spcAft>
                <a:spcPts val="600"/>
              </a:spcAft>
              <a:buClrTx/>
              <a:buSzTx/>
              <a:buFont typeface="Wingdings" panose="05000000000000000000" pitchFamily="2" charset="2"/>
              <a:buChar char="v"/>
              <a:tabLst/>
              <a:defRPr/>
            </a:pPr>
            <a:r>
              <a:rPr kumimoji="0" lang="en-IN" sz="3200" b="1" i="0" u="none" strike="noStrike" kern="1200" cap="none" spc="0" normalizeH="0" baseline="0" noProof="0" dirty="0">
                <a:ln>
                  <a:noFill/>
                </a:ln>
                <a:solidFill>
                  <a:prstClr val="black"/>
                </a:solidFill>
                <a:effectLst/>
                <a:uLnTx/>
                <a:uFillTx/>
                <a:latin typeface="Times New Roman" panose="02020603050405020304" pitchFamily="18" charset="0"/>
                <a:ea typeface="+mn-lt"/>
                <a:cs typeface="Times New Roman" panose="02020603050405020304" pitchFamily="18" charset="0"/>
              </a:rPr>
              <a:t>INTRODUCTION</a:t>
            </a:r>
          </a:p>
        </p:txBody>
      </p:sp>
      <p:sp>
        <p:nvSpPr>
          <p:cNvPr id="8" name="Rectangle 3">
            <a:extLst>
              <a:ext uri="{FF2B5EF4-FFF2-40B4-BE49-F238E27FC236}">
                <a16:creationId xmlns:a16="http://schemas.microsoft.com/office/drawing/2014/main" id="{9BD55F6C-E660-6AFB-80AC-358BCB5EA2DC}"/>
              </a:ext>
            </a:extLst>
          </p:cNvPr>
          <p:cNvSpPr>
            <a:spLocks noGrp="1" noChangeArrowheads="1"/>
          </p:cNvSpPr>
          <p:nvPr>
            <p:ph idx="1"/>
          </p:nvPr>
        </p:nvSpPr>
        <p:spPr>
          <a:xfrm>
            <a:off x="533399" y="1928554"/>
            <a:ext cx="6967331" cy="4206240"/>
          </a:xfrm>
        </p:spPr>
        <p:txBody>
          <a:bodyPr>
            <a:normAutofit/>
          </a:bodyPr>
          <a:lstStyle/>
          <a:p>
            <a:pPr marL="0" indent="0" algn="just">
              <a:buNone/>
            </a:pPr>
            <a:r>
              <a:rPr lang="en-US" sz="2400" b="1" dirty="0"/>
              <a:t>Definition:</a:t>
            </a:r>
          </a:p>
          <a:p>
            <a:pPr algn="just"/>
            <a:r>
              <a:rPr lang="en-US" sz="2200" b="0" i="0" dirty="0">
                <a:solidFill>
                  <a:srgbClr val="0A1C33"/>
                </a:solidFill>
                <a:effectLst/>
                <a:latin typeface="Times New Roman" panose="02020603050405020304" pitchFamily="18" charset="0"/>
                <a:cs typeface="Times New Roman" panose="02020603050405020304" pitchFamily="18" charset="0"/>
              </a:rPr>
              <a:t>The definition given by ASD’s creators, Jim Highsmith and Sam Bayer, is that ASD “embodies the principle that continuous adaptation of the process to the work at hand is the normal state of affairs.”</a:t>
            </a:r>
            <a:endParaRPr lang="en-IN" sz="22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
            </a:pPr>
            <a:r>
              <a:rPr kumimoji="0" lang="en-US" altLang="en-US" sz="2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Adaptive Software Development</a:t>
            </a:r>
            <a:r>
              <a:rPr kumimoji="0" lang="en-US" altLang="en-US" sz="22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is a method to build complex software and system. ASD focuses on human collaboration and self-organization. ASD </a:t>
            </a:r>
            <a:r>
              <a:rPr kumimoji="0" lang="en-US" altLang="en-US" sz="2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“life cycle”</a:t>
            </a:r>
            <a:r>
              <a:rPr kumimoji="0" lang="en-US" altLang="en-US" sz="22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incorporates three phases namely: </a:t>
            </a:r>
            <a:endParaRPr kumimoji="0" lang="en-US" altLang="en-US" sz="2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None/>
            </a:pPr>
            <a:r>
              <a:rPr kumimoji="0" lang="en-US" altLang="en-US" sz="2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1.</a:t>
            </a:r>
            <a:r>
              <a:rPr kumimoji="0" lang="en-US" altLang="en-US" sz="22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Speculation </a:t>
            </a:r>
            <a:r>
              <a:rPr kumimoji="0" lang="en-US" altLang="en-US" sz="2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2.</a:t>
            </a:r>
            <a:r>
              <a:rPr kumimoji="0" lang="en-US" altLang="en-US" sz="22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Collaboration </a:t>
            </a:r>
            <a:r>
              <a:rPr kumimoji="0" lang="en-US" altLang="en-US" sz="2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3.</a:t>
            </a:r>
            <a:r>
              <a:rPr kumimoji="0" lang="en-US" altLang="en-US" sz="22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Learning </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880B138-C0BB-71BC-CCF7-18D496617564}"/>
              </a:ext>
            </a:extLst>
          </p:cNvPr>
          <p:cNvPicPr>
            <a:picLocks noChangeAspect="1"/>
          </p:cNvPicPr>
          <p:nvPr/>
        </p:nvPicPr>
        <p:blipFill>
          <a:blip r:embed="rId2"/>
          <a:stretch>
            <a:fillRect/>
          </a:stretch>
        </p:blipFill>
        <p:spPr>
          <a:xfrm>
            <a:off x="7631275" y="2169662"/>
            <a:ext cx="4392403" cy="3739820"/>
          </a:xfrm>
          <a:prstGeom prst="rect">
            <a:avLst/>
          </a:prstGeom>
        </p:spPr>
      </p:pic>
    </p:spTree>
    <p:extLst>
      <p:ext uri="{BB962C8B-B14F-4D97-AF65-F5344CB8AC3E}">
        <p14:creationId xmlns:p14="http://schemas.microsoft.com/office/powerpoint/2010/main" val="281767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BC0083-385E-144F-8791-8982DBA37B0A}"/>
              </a:ext>
            </a:extLst>
          </p:cNvPr>
          <p:cNvSpPr>
            <a:spLocks noGrp="1"/>
          </p:cNvSpPr>
          <p:nvPr>
            <p:ph type="sldNum" sz="quarter" idx="12"/>
          </p:nvPr>
        </p:nvSpPr>
        <p:spPr/>
        <p:txBody>
          <a:bodyPr/>
          <a:lstStyle/>
          <a:p>
            <a:fld id="{CBABCCC1-BF11-4F37-963E-1BCD5B23FD72}" type="slidenum">
              <a:rPr lang="en-IN" smtClean="0"/>
              <a:t>5</a:t>
            </a:fld>
            <a:endParaRPr lang="en-IN"/>
          </a:p>
        </p:txBody>
      </p:sp>
      <p:sp>
        <p:nvSpPr>
          <p:cNvPr id="5" name="Rectangle 2">
            <a:extLst>
              <a:ext uri="{FF2B5EF4-FFF2-40B4-BE49-F238E27FC236}">
                <a16:creationId xmlns:a16="http://schemas.microsoft.com/office/drawing/2014/main" id="{49BE12BB-38CA-AFA6-6726-24682EC41418}"/>
              </a:ext>
            </a:extLst>
          </p:cNvPr>
          <p:cNvSpPr>
            <a:spLocks noGrp="1" noChangeArrowheads="1"/>
          </p:cNvSpPr>
          <p:nvPr>
            <p:ph type="title"/>
          </p:nvPr>
        </p:nvSpPr>
        <p:spPr>
          <a:xfrm>
            <a:off x="1671580" y="1208134"/>
            <a:ext cx="9659857" cy="436144"/>
          </a:xfrm>
        </p:spPr>
        <p:txBody>
          <a:bodyPr>
            <a:noAutofit/>
          </a:bodyPr>
          <a:lstStyle/>
          <a:p>
            <a:r>
              <a:rPr lang="en-US" altLang="en-US" sz="2400" b="1" dirty="0">
                <a:solidFill>
                  <a:srgbClr val="C00000"/>
                </a:solidFill>
              </a:rPr>
              <a:t>The </a:t>
            </a:r>
            <a:r>
              <a:rPr lang="en-IN" sz="2400" b="1" dirty="0">
                <a:solidFill>
                  <a:srgbClr val="C00000"/>
                </a:solidFill>
              </a:rPr>
              <a:t>Adaptive Software Engineering </a:t>
            </a:r>
            <a:r>
              <a:rPr lang="en-US" altLang="en-US" sz="2400" b="1" dirty="0">
                <a:solidFill>
                  <a:srgbClr val="C00000"/>
                </a:solidFill>
              </a:rPr>
              <a:t>definition:</a:t>
            </a:r>
            <a:br>
              <a:rPr lang="en-US" altLang="en-US" sz="2400" dirty="0"/>
            </a:br>
            <a:endParaRPr lang="en-US" altLang="en-US" sz="2800" b="1" dirty="0">
              <a:solidFill>
                <a:srgbClr val="C00000"/>
              </a:solidFill>
              <a:latin typeface="+mn-lt"/>
              <a:ea typeface="+mn-ea"/>
              <a:cs typeface="+mn-cs"/>
            </a:endParaRPr>
          </a:p>
        </p:txBody>
      </p:sp>
      <p:sp>
        <p:nvSpPr>
          <p:cNvPr id="6" name="Rectangle 5">
            <a:extLst>
              <a:ext uri="{FF2B5EF4-FFF2-40B4-BE49-F238E27FC236}">
                <a16:creationId xmlns:a16="http://schemas.microsoft.com/office/drawing/2014/main" id="{19C63431-3DD7-EEE8-867D-29655573FDA0}"/>
              </a:ext>
            </a:extLst>
          </p:cNvPr>
          <p:cNvSpPr>
            <a:spLocks noGrp="1" noChangeArrowheads="1"/>
          </p:cNvSpPr>
          <p:nvPr/>
        </p:nvSpPr>
        <p:spPr bwMode="auto">
          <a:xfrm>
            <a:off x="1042818" y="3125736"/>
            <a:ext cx="10917382" cy="10103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200" dirty="0">
                <a:latin typeface="Times New Roman" panose="02020603050405020304" pitchFamily="18" charset="0"/>
                <a:cs typeface="Times New Roman" panose="02020603050405020304" pitchFamily="18" charset="0"/>
              </a:rPr>
              <a:t>“Adaptive Software Engineering is an engineering Approach ,which includes the principles, methods and process to support customers changes at any phases of software life cycles.”          															</a:t>
            </a:r>
            <a:r>
              <a:rPr lang="en-IN" sz="2200" b="1" i="1" dirty="0" err="1">
                <a:latin typeface="Times New Roman" panose="02020603050405020304" pitchFamily="18" charset="0"/>
                <a:cs typeface="Times New Roman" panose="02020603050405020304" pitchFamily="18" charset="0"/>
              </a:rPr>
              <a:t>Dr.</a:t>
            </a:r>
            <a:r>
              <a:rPr lang="en-IN" sz="2200" b="1" i="1" dirty="0">
                <a:latin typeface="Times New Roman" panose="02020603050405020304" pitchFamily="18" charset="0"/>
                <a:cs typeface="Times New Roman" panose="02020603050405020304" pitchFamily="18" charset="0"/>
              </a:rPr>
              <a:t> A. Abdul Rahman-2023</a:t>
            </a:r>
          </a:p>
        </p:txBody>
      </p:sp>
    </p:spTree>
    <p:extLst>
      <p:ext uri="{BB962C8B-B14F-4D97-AF65-F5344CB8AC3E}">
        <p14:creationId xmlns:p14="http://schemas.microsoft.com/office/powerpoint/2010/main" val="3156474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F83A4E-8F7B-8A1B-393A-4337DF7ECE84}"/>
              </a:ext>
            </a:extLst>
          </p:cNvPr>
          <p:cNvSpPr>
            <a:spLocks noGrp="1"/>
          </p:cNvSpPr>
          <p:nvPr>
            <p:ph type="sldNum" sz="quarter" idx="12"/>
          </p:nvPr>
        </p:nvSpPr>
        <p:spPr/>
        <p:txBody>
          <a:bodyPr/>
          <a:lstStyle/>
          <a:p>
            <a:fld id="{CBABCCC1-BF11-4F37-963E-1BCD5B23FD72}" type="slidenum">
              <a:rPr lang="en-IN" smtClean="0"/>
              <a:t>6</a:t>
            </a:fld>
            <a:endParaRPr lang="en-IN"/>
          </a:p>
        </p:txBody>
      </p:sp>
      <p:sp>
        <p:nvSpPr>
          <p:cNvPr id="6" name="TextBox 5">
            <a:extLst>
              <a:ext uri="{FF2B5EF4-FFF2-40B4-BE49-F238E27FC236}">
                <a16:creationId xmlns:a16="http://schemas.microsoft.com/office/drawing/2014/main" id="{08766F36-2470-43D2-C228-A8E4271E247F}"/>
              </a:ext>
            </a:extLst>
          </p:cNvPr>
          <p:cNvSpPr txBox="1"/>
          <p:nvPr/>
        </p:nvSpPr>
        <p:spPr>
          <a:xfrm>
            <a:off x="2867227" y="1230708"/>
            <a:ext cx="6104106" cy="523220"/>
          </a:xfrm>
          <a:prstGeom prst="rect">
            <a:avLst/>
          </a:prstGeom>
          <a:noFill/>
        </p:spPr>
        <p:txBody>
          <a:bodyPr wrap="square">
            <a:spAutoFit/>
          </a:bodyPr>
          <a:lstStyle/>
          <a:p>
            <a:r>
              <a:rPr kumimoji="0" lang="en-US" altLang="en-US" sz="28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Software Testing Strategies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9E07D9-8EFF-9F91-85F4-92E9A5536A47}"/>
              </a:ext>
            </a:extLst>
          </p:cNvPr>
          <p:cNvSpPr txBox="1"/>
          <p:nvPr/>
        </p:nvSpPr>
        <p:spPr>
          <a:xfrm>
            <a:off x="1245704" y="2162772"/>
            <a:ext cx="10270435" cy="3816429"/>
          </a:xfrm>
          <a:prstGeom prst="rect">
            <a:avLst/>
          </a:prstGeom>
          <a:noFill/>
        </p:spPr>
        <p:txBody>
          <a:bodyPr wrap="square">
            <a:spAutoFit/>
          </a:bodyPr>
          <a:lstStyle/>
          <a:p>
            <a:pPr marL="0" marR="0" lvl="0" indent="0" algn="just" defTabSz="914400" rtl="0" eaLnBrk="1" fontAlgn="auto" latinLnBrk="0" hangingPunct="1">
              <a:lnSpc>
                <a:spcPct val="100000"/>
              </a:lnSpc>
              <a:spcBef>
                <a:spcPct val="50000"/>
              </a:spcBef>
              <a:spcAft>
                <a:spcPts val="0"/>
              </a:spcAft>
              <a:buClrTx/>
              <a:buSzTx/>
              <a:buFontTx/>
              <a:buNone/>
              <a:tabLst/>
              <a:defRPr/>
            </a:pPr>
            <a:r>
              <a:rPr kumimoji="0" lang="en-US" altLang="en-US" sz="22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Testing is the process of exercising a </a:t>
            </a:r>
            <a:r>
              <a:rPr kumimoji="0" lang="en-US" altLang="en-US" sz="22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program with the specific intent of finding errors </a:t>
            </a:r>
            <a:r>
              <a:rPr kumimoji="0" lang="en-US" altLang="en-US" sz="22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prior to delivery to the end user.</a:t>
            </a:r>
          </a:p>
          <a:p>
            <a:pPr marL="0" marR="0" lvl="0" indent="0" algn="just" defTabSz="914400" rtl="0" eaLnBrk="1" fontAlgn="auto" latinLnBrk="0" hangingPunct="1">
              <a:lnSpc>
                <a:spcPct val="100000"/>
              </a:lnSpc>
              <a:spcBef>
                <a:spcPct val="50000"/>
              </a:spcBef>
              <a:spcAft>
                <a:spcPts val="0"/>
              </a:spcAft>
              <a:buClrTx/>
              <a:buSzTx/>
              <a:buFontTx/>
              <a:buNone/>
              <a:tabLst/>
              <a:defRPr/>
            </a:pPr>
            <a:r>
              <a:rPr kumimoji="0" lang="en-US" altLang="en-US" sz="22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strategy for software testing provides a </a:t>
            </a:r>
            <a:r>
              <a:rPr kumimoji="0" lang="en-US" altLang="en-US" sz="22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road map </a:t>
            </a:r>
            <a:r>
              <a:rPr kumimoji="0" lang="en-US" altLang="en-US" sz="22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that describes the steps to be conducted as part of testing, when these steps are planned and then undertaken, and how much </a:t>
            </a:r>
            <a:r>
              <a:rPr kumimoji="0" lang="en-US" altLang="en-US" sz="22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effort, time, and resources will be required</a:t>
            </a:r>
            <a:r>
              <a:rPr kumimoji="0" lang="en-US" altLang="en-US" sz="22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Therefore, any testing strategy must incorporate test planning, test case design, test execution, and resultant data collection and evaluation</a:t>
            </a:r>
            <a:r>
              <a:rPr kumimoji="0" lang="en-US" sz="22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altLang="en-US" sz="22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ct val="50000"/>
              </a:spcBef>
              <a:spcAft>
                <a:spcPts val="0"/>
              </a:spcAft>
              <a:buClrTx/>
              <a:buSzTx/>
              <a:buFontTx/>
              <a:buNone/>
              <a:tabLst/>
              <a:defRPr/>
            </a:pPr>
            <a:r>
              <a:rPr kumimoji="0" lang="en-US" altLang="en-US" sz="22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software testing strategy should </a:t>
            </a:r>
            <a:r>
              <a:rPr kumimoji="0" lang="en-US" altLang="en-US" sz="22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be flexible </a:t>
            </a:r>
            <a:r>
              <a:rPr kumimoji="0" lang="en-US" altLang="en-US" sz="22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enough to promote a </a:t>
            </a:r>
            <a:r>
              <a:rPr kumimoji="0" lang="en-US" altLang="en-US" sz="22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customized testing </a:t>
            </a:r>
            <a:r>
              <a:rPr kumimoji="0" lang="en-US" altLang="en-US" sz="22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approach. At the same time, it must be </a:t>
            </a:r>
            <a:r>
              <a:rPr kumimoji="0" lang="en-US" altLang="en-US" sz="22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rigid </a:t>
            </a:r>
            <a:r>
              <a:rPr kumimoji="0" lang="en-US" altLang="en-US" sz="22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enough to </a:t>
            </a:r>
            <a:r>
              <a:rPr kumimoji="0" lang="en-US" altLang="en-US" sz="22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encourage reasonable planning and management tracking </a:t>
            </a:r>
            <a:r>
              <a:rPr kumimoji="0" lang="en-US" altLang="en-US" sz="22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as the project progresses. </a:t>
            </a:r>
          </a:p>
        </p:txBody>
      </p:sp>
    </p:spTree>
    <p:extLst>
      <p:ext uri="{BB962C8B-B14F-4D97-AF65-F5344CB8AC3E}">
        <p14:creationId xmlns:p14="http://schemas.microsoft.com/office/powerpoint/2010/main" val="144665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t>7</a:t>
            </a:fld>
            <a:endParaRPr lang="en-IN"/>
          </a:p>
        </p:txBody>
      </p:sp>
      <p:sp>
        <p:nvSpPr>
          <p:cNvPr id="2" name="TextBox 1">
            <a:extLst>
              <a:ext uri="{FF2B5EF4-FFF2-40B4-BE49-F238E27FC236}">
                <a16:creationId xmlns:a16="http://schemas.microsoft.com/office/drawing/2014/main" id="{1728BD4E-1C4F-645D-03E8-1C1BBE0EC837}"/>
              </a:ext>
            </a:extLst>
          </p:cNvPr>
          <p:cNvSpPr txBox="1"/>
          <p:nvPr/>
        </p:nvSpPr>
        <p:spPr>
          <a:xfrm>
            <a:off x="2150453" y="1181764"/>
            <a:ext cx="7501597" cy="480131"/>
          </a:xfrm>
          <a:prstGeom prst="rect">
            <a:avLst/>
          </a:prstGeom>
          <a:noFill/>
        </p:spPr>
        <p:txBody>
          <a:bodyPr wrap="square">
            <a:spAutoFit/>
          </a:bodyPr>
          <a:lstStyle/>
          <a:p>
            <a:pPr algn="ctr" fontAlgn="base">
              <a:lnSpc>
                <a:spcPct val="90000"/>
              </a:lnSpc>
              <a:spcBef>
                <a:spcPct val="0"/>
              </a:spcBef>
              <a:spcAft>
                <a:spcPct val="0"/>
              </a:spcAft>
            </a:pPr>
            <a:r>
              <a:rPr lang="en-US" sz="2800" b="1" dirty="0">
                <a:solidFill>
                  <a:srgbClr val="C00000"/>
                </a:solidFill>
              </a:rPr>
              <a:t>What Testing Shows</a:t>
            </a:r>
            <a:endParaRPr lang="en-IN" sz="2800" b="1" dirty="0">
              <a:solidFill>
                <a:srgbClr val="C00000"/>
              </a:solidFill>
            </a:endParaRPr>
          </a:p>
        </p:txBody>
      </p:sp>
      <p:pic>
        <p:nvPicPr>
          <p:cNvPr id="8" name="Content Placeholder 7">
            <a:extLst>
              <a:ext uri="{FF2B5EF4-FFF2-40B4-BE49-F238E27FC236}">
                <a16:creationId xmlns:a16="http://schemas.microsoft.com/office/drawing/2014/main" id="{667860BA-FA04-D3E3-B059-E848AEBC881B}"/>
              </a:ext>
            </a:extLst>
          </p:cNvPr>
          <p:cNvPicPr>
            <a:picLocks noGrp="1" noChangeAspect="1"/>
          </p:cNvPicPr>
          <p:nvPr>
            <p:ph idx="1"/>
          </p:nvPr>
        </p:nvPicPr>
        <p:blipFill>
          <a:blip r:embed="rId2"/>
          <a:stretch>
            <a:fillRect/>
          </a:stretch>
        </p:blipFill>
        <p:spPr>
          <a:xfrm>
            <a:off x="3550598" y="1966331"/>
            <a:ext cx="5484642" cy="3449638"/>
          </a:xfrm>
          <a:prstGeom prst="rect">
            <a:avLst/>
          </a:prstGeom>
        </p:spPr>
      </p:pic>
      <p:pic>
        <p:nvPicPr>
          <p:cNvPr id="10" name="Picture 9">
            <a:extLst>
              <a:ext uri="{FF2B5EF4-FFF2-40B4-BE49-F238E27FC236}">
                <a16:creationId xmlns:a16="http://schemas.microsoft.com/office/drawing/2014/main" id="{2FDE60A9-0E90-0F91-FD31-A746679F545A}"/>
              </a:ext>
            </a:extLst>
          </p:cNvPr>
          <p:cNvPicPr>
            <a:picLocks noChangeAspect="1"/>
          </p:cNvPicPr>
          <p:nvPr/>
        </p:nvPicPr>
        <p:blipFill>
          <a:blip r:embed="rId3"/>
          <a:stretch>
            <a:fillRect/>
          </a:stretch>
        </p:blipFill>
        <p:spPr>
          <a:xfrm>
            <a:off x="4858414" y="2030135"/>
            <a:ext cx="1237585" cy="524301"/>
          </a:xfrm>
          <a:prstGeom prst="rect">
            <a:avLst/>
          </a:prstGeom>
        </p:spPr>
      </p:pic>
      <p:pic>
        <p:nvPicPr>
          <p:cNvPr id="11" name="Picture 10">
            <a:extLst>
              <a:ext uri="{FF2B5EF4-FFF2-40B4-BE49-F238E27FC236}">
                <a16:creationId xmlns:a16="http://schemas.microsoft.com/office/drawing/2014/main" id="{90B16235-B674-26A9-782C-35BA2CB08729}"/>
              </a:ext>
            </a:extLst>
          </p:cNvPr>
          <p:cNvPicPr>
            <a:picLocks noChangeAspect="1"/>
          </p:cNvPicPr>
          <p:nvPr/>
        </p:nvPicPr>
        <p:blipFill>
          <a:blip r:embed="rId4"/>
          <a:stretch>
            <a:fillRect/>
          </a:stretch>
        </p:blipFill>
        <p:spPr>
          <a:xfrm>
            <a:off x="5886026" y="2423735"/>
            <a:ext cx="3359187" cy="524301"/>
          </a:xfrm>
          <a:prstGeom prst="rect">
            <a:avLst/>
          </a:prstGeom>
        </p:spPr>
      </p:pic>
      <p:pic>
        <p:nvPicPr>
          <p:cNvPr id="12" name="Picture 11">
            <a:extLst>
              <a:ext uri="{FF2B5EF4-FFF2-40B4-BE49-F238E27FC236}">
                <a16:creationId xmlns:a16="http://schemas.microsoft.com/office/drawing/2014/main" id="{77732369-114B-944C-DE2D-3A51A95A4332}"/>
              </a:ext>
            </a:extLst>
          </p:cNvPr>
          <p:cNvPicPr>
            <a:picLocks noChangeAspect="1"/>
          </p:cNvPicPr>
          <p:nvPr/>
        </p:nvPicPr>
        <p:blipFill>
          <a:blip r:embed="rId5"/>
          <a:stretch>
            <a:fillRect/>
          </a:stretch>
        </p:blipFill>
        <p:spPr>
          <a:xfrm>
            <a:off x="7606720" y="3361934"/>
            <a:ext cx="1731414" cy="530398"/>
          </a:xfrm>
          <a:prstGeom prst="rect">
            <a:avLst/>
          </a:prstGeom>
        </p:spPr>
      </p:pic>
      <p:pic>
        <p:nvPicPr>
          <p:cNvPr id="13" name="Picture 12">
            <a:extLst>
              <a:ext uri="{FF2B5EF4-FFF2-40B4-BE49-F238E27FC236}">
                <a16:creationId xmlns:a16="http://schemas.microsoft.com/office/drawing/2014/main" id="{45B93705-742C-5710-E2E8-04E6ED64C90D}"/>
              </a:ext>
            </a:extLst>
          </p:cNvPr>
          <p:cNvPicPr>
            <a:picLocks noChangeAspect="1"/>
          </p:cNvPicPr>
          <p:nvPr/>
        </p:nvPicPr>
        <p:blipFill>
          <a:blip r:embed="rId6"/>
          <a:stretch>
            <a:fillRect/>
          </a:stretch>
        </p:blipFill>
        <p:spPr>
          <a:xfrm>
            <a:off x="7955189" y="4306230"/>
            <a:ext cx="2462997" cy="737680"/>
          </a:xfrm>
          <a:prstGeom prst="rect">
            <a:avLst/>
          </a:prstGeom>
        </p:spPr>
      </p:pic>
    </p:spTree>
    <p:extLst>
      <p:ext uri="{BB962C8B-B14F-4D97-AF65-F5344CB8AC3E}">
        <p14:creationId xmlns:p14="http://schemas.microsoft.com/office/powerpoint/2010/main" val="17053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BC0083-385E-144F-8791-8982DBA37B0A}"/>
              </a:ext>
            </a:extLst>
          </p:cNvPr>
          <p:cNvSpPr>
            <a:spLocks noGrp="1"/>
          </p:cNvSpPr>
          <p:nvPr>
            <p:ph type="sldNum" sz="quarter" idx="12"/>
          </p:nvPr>
        </p:nvSpPr>
        <p:spPr/>
        <p:txBody>
          <a:bodyPr/>
          <a:lstStyle/>
          <a:p>
            <a:fld id="{CBABCCC1-BF11-4F37-963E-1BCD5B23FD72}" type="slidenum">
              <a:rPr lang="en-IN" smtClean="0"/>
              <a:t>8</a:t>
            </a:fld>
            <a:endParaRPr lang="en-IN"/>
          </a:p>
        </p:txBody>
      </p:sp>
      <p:sp>
        <p:nvSpPr>
          <p:cNvPr id="6" name="TextBox 5">
            <a:extLst>
              <a:ext uri="{FF2B5EF4-FFF2-40B4-BE49-F238E27FC236}">
                <a16:creationId xmlns:a16="http://schemas.microsoft.com/office/drawing/2014/main" id="{5A69D90D-A327-3BEA-E42A-F926C0C9A02F}"/>
              </a:ext>
            </a:extLst>
          </p:cNvPr>
          <p:cNvSpPr txBox="1"/>
          <p:nvPr/>
        </p:nvSpPr>
        <p:spPr>
          <a:xfrm>
            <a:off x="2014330" y="1259892"/>
            <a:ext cx="8335618" cy="523220"/>
          </a:xfrm>
          <a:prstGeom prst="rect">
            <a:avLst/>
          </a:prstGeom>
          <a:noFill/>
        </p:spPr>
        <p:txBody>
          <a:bodyPr wrap="square">
            <a:spAutoFit/>
          </a:bodyPr>
          <a:lstStyle/>
          <a:p>
            <a:pPr>
              <a:spcBef>
                <a:spcPts val="600"/>
              </a:spcBef>
              <a:spcAft>
                <a:spcPts val="600"/>
              </a:spcAft>
            </a:pPr>
            <a:r>
              <a:rPr lang="en-US" altLang="en-US" sz="2800" b="1" dirty="0">
                <a:solidFill>
                  <a:srgbClr val="C00000"/>
                </a:solidFill>
              </a:rPr>
              <a:t>A Strategic Approach To Software Testing</a:t>
            </a:r>
            <a:endParaRPr lang="en-IN" sz="2800" b="1" dirty="0">
              <a:solidFill>
                <a:srgbClr val="C00000"/>
              </a:solidFill>
            </a:endParaRPr>
          </a:p>
        </p:txBody>
      </p:sp>
      <p:sp>
        <p:nvSpPr>
          <p:cNvPr id="3" name="TextBox 2">
            <a:extLst>
              <a:ext uri="{FF2B5EF4-FFF2-40B4-BE49-F238E27FC236}">
                <a16:creationId xmlns:a16="http://schemas.microsoft.com/office/drawing/2014/main" id="{469EDA2C-2222-042A-3CB9-9CF5F4B137EF}"/>
              </a:ext>
            </a:extLst>
          </p:cNvPr>
          <p:cNvSpPr txBox="1"/>
          <p:nvPr/>
        </p:nvSpPr>
        <p:spPr>
          <a:xfrm>
            <a:off x="1510748" y="2328965"/>
            <a:ext cx="10283687" cy="3477875"/>
          </a:xfrm>
          <a:prstGeom prst="rect">
            <a:avLst/>
          </a:prstGeom>
          <a:noFill/>
        </p:spPr>
        <p:txBody>
          <a:bodyPr wrap="square">
            <a:spAutoFit/>
          </a:bodyPr>
          <a:lstStyle/>
          <a:p>
            <a:pPr marL="285750" indent="-285750" algn="just">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To perform effective testing, you should </a:t>
            </a:r>
            <a:r>
              <a:rPr lang="en-US" altLang="en-US" sz="2200" b="1" dirty="0">
                <a:latin typeface="Times New Roman" panose="02020603050405020304" pitchFamily="18" charset="0"/>
                <a:cs typeface="Times New Roman" panose="02020603050405020304" pitchFamily="18" charset="0"/>
              </a:rPr>
              <a:t>conduct effective technical reviews</a:t>
            </a:r>
            <a:r>
              <a:rPr lang="en-US" altLang="en-US" sz="2200" dirty="0">
                <a:latin typeface="Times New Roman" panose="02020603050405020304" pitchFamily="18" charset="0"/>
                <a:cs typeface="Times New Roman" panose="02020603050405020304" pitchFamily="18" charset="0"/>
              </a:rPr>
              <a:t>. By doing this, many errors will be eliminated before testing commences.</a:t>
            </a:r>
          </a:p>
          <a:p>
            <a:pPr marL="285750" indent="-285750" algn="just">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Testing begins at </a:t>
            </a:r>
            <a:r>
              <a:rPr lang="en-US" altLang="en-US" sz="2200" b="1" dirty="0">
                <a:latin typeface="Times New Roman" panose="02020603050405020304" pitchFamily="18" charset="0"/>
                <a:cs typeface="Times New Roman" panose="02020603050405020304" pitchFamily="18" charset="0"/>
              </a:rPr>
              <a:t>the component level and works </a:t>
            </a:r>
            <a:r>
              <a:rPr lang="en-US" altLang="en-US" sz="2200" dirty="0">
                <a:latin typeface="Times New Roman" panose="02020603050405020304" pitchFamily="18" charset="0"/>
                <a:cs typeface="Times New Roman" panose="02020603050405020304" pitchFamily="18" charset="0"/>
              </a:rPr>
              <a:t>"outward" toward the integration of the entire computer-based system.      </a:t>
            </a:r>
          </a:p>
          <a:p>
            <a:pPr marL="285750" indent="-285750" algn="just">
              <a:buFont typeface="Wingdings" panose="05000000000000000000" pitchFamily="2" charset="2"/>
              <a:buChar char="v"/>
            </a:pPr>
            <a:r>
              <a:rPr lang="en-US" altLang="en-US" sz="2200" b="1" dirty="0">
                <a:latin typeface="Times New Roman" panose="02020603050405020304" pitchFamily="18" charset="0"/>
                <a:cs typeface="Times New Roman" panose="02020603050405020304" pitchFamily="18" charset="0"/>
              </a:rPr>
              <a:t>Different testing</a:t>
            </a:r>
            <a:r>
              <a:rPr lang="en-US" altLang="en-US" sz="2200" dirty="0">
                <a:latin typeface="Times New Roman" panose="02020603050405020304" pitchFamily="18" charset="0"/>
                <a:cs typeface="Times New Roman" panose="02020603050405020304" pitchFamily="18" charset="0"/>
              </a:rPr>
              <a:t> techniques are appropriate for </a:t>
            </a:r>
            <a:r>
              <a:rPr lang="en-US" altLang="en-US" sz="2200" b="1" dirty="0">
                <a:latin typeface="Times New Roman" panose="02020603050405020304" pitchFamily="18" charset="0"/>
                <a:cs typeface="Times New Roman" panose="02020603050405020304" pitchFamily="18" charset="0"/>
              </a:rPr>
              <a:t>different software </a:t>
            </a:r>
            <a:r>
              <a:rPr lang="en-US" altLang="en-US" sz="2200" dirty="0">
                <a:latin typeface="Times New Roman" panose="02020603050405020304" pitchFamily="18" charset="0"/>
                <a:cs typeface="Times New Roman" panose="02020603050405020304" pitchFamily="18" charset="0"/>
              </a:rPr>
              <a:t>engineering approaches and at different points in time.</a:t>
            </a:r>
          </a:p>
          <a:p>
            <a:pPr marL="285750" indent="-285750" algn="just">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Testing is </a:t>
            </a:r>
            <a:r>
              <a:rPr lang="en-US" altLang="en-US" sz="2200" b="1" dirty="0">
                <a:latin typeface="Times New Roman" panose="02020603050405020304" pitchFamily="18" charset="0"/>
                <a:cs typeface="Times New Roman" panose="02020603050405020304" pitchFamily="18" charset="0"/>
              </a:rPr>
              <a:t>conducted by the developer of the </a:t>
            </a:r>
            <a:r>
              <a:rPr lang="en-US" altLang="en-US" sz="2200" dirty="0">
                <a:latin typeface="Times New Roman" panose="02020603050405020304" pitchFamily="18" charset="0"/>
                <a:cs typeface="Times New Roman" panose="02020603050405020304" pitchFamily="18" charset="0"/>
              </a:rPr>
              <a:t>software and (for large projects) </a:t>
            </a:r>
            <a:r>
              <a:rPr lang="en-US" altLang="en-US" sz="2200" b="1" dirty="0">
                <a:latin typeface="Times New Roman" panose="02020603050405020304" pitchFamily="18" charset="0"/>
                <a:cs typeface="Times New Roman" panose="02020603050405020304" pitchFamily="18" charset="0"/>
              </a:rPr>
              <a:t>an independent test group</a:t>
            </a:r>
            <a:r>
              <a:rPr lang="en-US" altLang="en-US" sz="22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altLang="en-US" sz="2200" b="1" dirty="0">
                <a:latin typeface="Times New Roman" panose="02020603050405020304" pitchFamily="18" charset="0"/>
                <a:cs typeface="Times New Roman" panose="02020603050405020304" pitchFamily="18" charset="0"/>
              </a:rPr>
              <a:t>Testing and debugging </a:t>
            </a:r>
            <a:r>
              <a:rPr lang="en-US" altLang="en-US" sz="2200" dirty="0">
                <a:latin typeface="Times New Roman" panose="02020603050405020304" pitchFamily="18" charset="0"/>
                <a:cs typeface="Times New Roman" panose="02020603050405020304" pitchFamily="18" charset="0"/>
              </a:rPr>
              <a:t>are different activities, but debugging must be </a:t>
            </a:r>
            <a:r>
              <a:rPr lang="en-US" altLang="en-US" sz="2200" b="1" dirty="0">
                <a:latin typeface="Times New Roman" panose="02020603050405020304" pitchFamily="18" charset="0"/>
                <a:cs typeface="Times New Roman" panose="02020603050405020304" pitchFamily="18" charset="0"/>
              </a:rPr>
              <a:t>accommodated</a:t>
            </a:r>
            <a:r>
              <a:rPr lang="en-US" altLang="en-US" sz="2200" dirty="0">
                <a:latin typeface="Times New Roman" panose="02020603050405020304" pitchFamily="18" charset="0"/>
                <a:cs typeface="Times New Roman" panose="02020603050405020304" pitchFamily="18" charset="0"/>
              </a:rPr>
              <a:t> in any testing strategy. </a:t>
            </a:r>
          </a:p>
        </p:txBody>
      </p:sp>
    </p:spTree>
    <p:extLst>
      <p:ext uri="{BB962C8B-B14F-4D97-AF65-F5344CB8AC3E}">
        <p14:creationId xmlns:p14="http://schemas.microsoft.com/office/powerpoint/2010/main" val="3297336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E0454-56AD-158A-E3E4-078B6D9FA626}"/>
              </a:ext>
            </a:extLst>
          </p:cNvPr>
          <p:cNvSpPr>
            <a:spLocks noGrp="1"/>
          </p:cNvSpPr>
          <p:nvPr>
            <p:ph type="sldNum" sz="quarter" idx="12"/>
          </p:nvPr>
        </p:nvSpPr>
        <p:spPr/>
        <p:txBody>
          <a:bodyPr/>
          <a:lstStyle/>
          <a:p>
            <a:fld id="{CBABCCC1-BF11-4F37-963E-1BCD5B23FD72}" type="slidenum">
              <a:rPr lang="en-IN" smtClean="0"/>
              <a:t>9</a:t>
            </a:fld>
            <a:endParaRPr lang="en-IN"/>
          </a:p>
        </p:txBody>
      </p:sp>
      <p:sp>
        <p:nvSpPr>
          <p:cNvPr id="2" name="Rectangle 3">
            <a:extLst>
              <a:ext uri="{FF2B5EF4-FFF2-40B4-BE49-F238E27FC236}">
                <a16:creationId xmlns:a16="http://schemas.microsoft.com/office/drawing/2014/main" id="{17191C37-FADC-846D-6A4E-25BC4DF2C43F}"/>
              </a:ext>
            </a:extLst>
          </p:cNvPr>
          <p:cNvSpPr>
            <a:spLocks noGrp="1" noRot="1" noChangeArrowheads="1"/>
          </p:cNvSpPr>
          <p:nvPr>
            <p:ph type="title"/>
          </p:nvPr>
        </p:nvSpPr>
        <p:spPr>
          <a:xfrm>
            <a:off x="1929244" y="1078483"/>
            <a:ext cx="8305800" cy="653534"/>
          </a:xfrm>
        </p:spPr>
        <p:txBody>
          <a:bodyPr>
            <a:normAutofit/>
          </a:bodyPr>
          <a:lstStyle/>
          <a:p>
            <a:pPr marL="514350" marR="0" lvl="0" indent="-514350" algn="l" defTabSz="914400" rtl="0" eaLnBrk="1" fontAlgn="auto" latinLnBrk="0" hangingPunct="1">
              <a:lnSpc>
                <a:spcPct val="100000"/>
              </a:lnSpc>
              <a:spcBef>
                <a:spcPts val="600"/>
              </a:spcBef>
              <a:spcAft>
                <a:spcPts val="600"/>
              </a:spcAft>
              <a:buClrTx/>
              <a:buSzTx/>
              <a:buFont typeface="Wingdings" panose="05000000000000000000" pitchFamily="2" charset="2"/>
              <a:buChar char="v"/>
              <a:tabLst/>
              <a:defRPr/>
            </a:pPr>
            <a:r>
              <a:rPr kumimoji="0" lang="en-US" sz="3200" b="1" i="0" u="none" strike="noStrike" kern="1200" cap="none" spc="0" normalizeH="0" baseline="0" noProof="0" dirty="0">
                <a:ln>
                  <a:noFill/>
                </a:ln>
                <a:solidFill>
                  <a:srgbClr val="C00000"/>
                </a:solidFill>
                <a:effectLst/>
                <a:uLnTx/>
                <a:uFillTx/>
                <a:latin typeface="Calibri Light"/>
                <a:ea typeface="+mj-ea"/>
                <a:cs typeface="+mj-cs"/>
              </a:rPr>
              <a:t>Verification and Validation</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lt"/>
              <a:cs typeface="Times New Roman" panose="02020603050405020304" pitchFamily="18" charset="0"/>
            </a:endParaRPr>
          </a:p>
        </p:txBody>
      </p:sp>
      <p:sp>
        <p:nvSpPr>
          <p:cNvPr id="5" name="TextBox 4">
            <a:extLst>
              <a:ext uri="{FF2B5EF4-FFF2-40B4-BE49-F238E27FC236}">
                <a16:creationId xmlns:a16="http://schemas.microsoft.com/office/drawing/2014/main" id="{0CF3C972-7DE9-A9B3-33AD-F384FBCFDD1D}"/>
              </a:ext>
            </a:extLst>
          </p:cNvPr>
          <p:cNvSpPr txBox="1"/>
          <p:nvPr/>
        </p:nvSpPr>
        <p:spPr>
          <a:xfrm>
            <a:off x="1828800" y="2596980"/>
            <a:ext cx="8609427" cy="2722284"/>
          </a:xfrm>
          <a:prstGeom prst="rect">
            <a:avLst/>
          </a:prstGeom>
          <a:noFill/>
        </p:spPr>
        <p:txBody>
          <a:bodyPr wrap="square">
            <a:spAutoFit/>
          </a:bodyPr>
          <a:lstStyle/>
          <a:p>
            <a:pPr marL="228600" marR="0" lvl="0" indent="-228600" algn="just" defTabSz="914400" rtl="0" eaLnBrk="1" fontAlgn="base" latinLnBrk="0" hangingPunct="1">
              <a:lnSpc>
                <a:spcPct val="90000"/>
              </a:lnSpc>
              <a:spcBef>
                <a:spcPts val="300"/>
              </a:spcBef>
              <a:spcAft>
                <a:spcPct val="0"/>
              </a:spcAft>
              <a:buClrTx/>
              <a:buSzTx/>
              <a:buFont typeface="Arial" charset="0"/>
              <a:buChar char="•"/>
              <a:tabLst/>
              <a:defRPr/>
            </a:pPr>
            <a:r>
              <a:rPr kumimoji="0" lang="en-US" sz="2200" b="0" i="1" u="none" strike="noStrike" kern="1200" cap="none" spc="0" normalizeH="0" baseline="0" noProof="0" dirty="0">
                <a:ln>
                  <a:noFill/>
                </a:ln>
                <a:solidFill>
                  <a:srgbClr val="954F72"/>
                </a:solidFill>
                <a:effectLst/>
                <a:uLnTx/>
                <a:uFillTx/>
                <a:latin typeface="Times New Roman" panose="02020603050405020304" pitchFamily="18" charset="0"/>
                <a:cs typeface="Times New Roman" panose="02020603050405020304" pitchFamily="18" charset="0"/>
              </a:rPr>
              <a:t>Verification</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refers to the set of tasks which ensure that software correctly implements a specific function. </a:t>
            </a:r>
          </a:p>
          <a:p>
            <a:pPr marL="228600" marR="0" lvl="0" indent="-228600" algn="just" defTabSz="914400" rtl="0" eaLnBrk="1" fontAlgn="base" latinLnBrk="0" hangingPunct="1">
              <a:lnSpc>
                <a:spcPct val="90000"/>
              </a:lnSpc>
              <a:spcBef>
                <a:spcPts val="300"/>
              </a:spcBef>
              <a:spcAft>
                <a:spcPct val="0"/>
              </a:spcAft>
              <a:buClrTx/>
              <a:buSzTx/>
              <a:buFont typeface="Arial" charset="0"/>
              <a:buNone/>
              <a:tabLst/>
              <a:defRPr/>
            </a:pP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28600" marR="0" lvl="0" indent="-228600" algn="just" defTabSz="914400" rtl="0" eaLnBrk="1" fontAlgn="base" latinLnBrk="0" hangingPunct="1">
              <a:lnSpc>
                <a:spcPct val="90000"/>
              </a:lnSpc>
              <a:spcBef>
                <a:spcPts val="300"/>
              </a:spcBef>
              <a:spcAft>
                <a:spcPct val="0"/>
              </a:spcAft>
              <a:buClrTx/>
              <a:buSzTx/>
              <a:buFont typeface="Arial" charset="0"/>
              <a:buChar char="•"/>
              <a:tabLst/>
              <a:defRPr/>
            </a:pPr>
            <a:r>
              <a:rPr kumimoji="0" lang="en-US" sz="2200" b="0" i="1" u="none" strike="noStrike" kern="1200" cap="none" spc="0" normalizeH="0" baseline="0" noProof="0" dirty="0">
                <a:ln>
                  <a:noFill/>
                </a:ln>
                <a:solidFill>
                  <a:srgbClr val="954F72"/>
                </a:solidFill>
                <a:effectLst/>
                <a:uLnTx/>
                <a:uFillTx/>
                <a:latin typeface="Times New Roman" panose="02020603050405020304" pitchFamily="18" charset="0"/>
                <a:cs typeface="Times New Roman" panose="02020603050405020304" pitchFamily="18" charset="0"/>
              </a:rPr>
              <a:t>Validation</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refers to a different set of tasks that ensure that the software that has been built is traceable to customer requirements. Boehm [Boe81] states this another way: </a:t>
            </a:r>
          </a:p>
          <a:p>
            <a:pPr marL="685800" marR="0" lvl="1" indent="-228600" algn="just" defTabSz="914400" rtl="0" eaLnBrk="1" fontAlgn="base" latinLnBrk="0" hangingPunct="1">
              <a:lnSpc>
                <a:spcPct val="90000"/>
              </a:lnSpc>
              <a:spcBef>
                <a:spcPts val="600"/>
              </a:spcBef>
              <a:spcAft>
                <a:spcPct val="0"/>
              </a:spcAft>
              <a:buClrTx/>
              <a:buSzTx/>
              <a:buFont typeface="Arial" charset="0"/>
              <a:buChar char="•"/>
              <a:tabLst/>
              <a:defRPr/>
            </a:pPr>
            <a:r>
              <a:rPr kumimoji="0" lang="en-US" sz="2200" b="0" i="1" u="none" strike="noStrike" kern="1200" cap="none" spc="0" normalizeH="0" baseline="0" noProof="0" dirty="0">
                <a:ln>
                  <a:noFill/>
                </a:ln>
                <a:solidFill>
                  <a:srgbClr val="954F72"/>
                </a:solidFill>
                <a:effectLst/>
                <a:uLnTx/>
                <a:uFillTx/>
                <a:latin typeface="Times New Roman" panose="02020603050405020304" pitchFamily="18" charset="0"/>
                <a:cs typeface="Times New Roman" panose="02020603050405020304" pitchFamily="18" charset="0"/>
              </a:rPr>
              <a:t>Verification:</a:t>
            </a:r>
            <a:r>
              <a:rPr kumimoji="0" lang="en-US" sz="2200" b="0" i="0" u="none" strike="noStrike" kern="1200" cap="none" spc="0" normalizeH="0" baseline="0" noProof="0" dirty="0">
                <a:ln>
                  <a:noFill/>
                </a:ln>
                <a:solidFill>
                  <a:srgbClr val="954F72"/>
                </a:solidFill>
                <a:effectLst/>
                <a:uLnTx/>
                <a:uFillTx/>
                <a:latin typeface="Times New Roman" panose="02020603050405020304" pitchFamily="18" charset="0"/>
                <a:cs typeface="Times New Roman" panose="02020603050405020304" pitchFamily="18" charset="0"/>
              </a:rPr>
              <a:t>  "Are we building the product right?" </a:t>
            </a:r>
          </a:p>
          <a:p>
            <a:pPr marL="685800" marR="0" lvl="1" indent="-228600" algn="just" defTabSz="914400" rtl="0" eaLnBrk="1" fontAlgn="base" latinLnBrk="0" hangingPunct="1">
              <a:lnSpc>
                <a:spcPct val="90000"/>
              </a:lnSpc>
              <a:spcBef>
                <a:spcPts val="300"/>
              </a:spcBef>
              <a:spcAft>
                <a:spcPct val="0"/>
              </a:spcAft>
              <a:buClrTx/>
              <a:buSzTx/>
              <a:buFont typeface="Arial" charset="0"/>
              <a:buChar char="•"/>
              <a:tabLst/>
              <a:defRPr/>
            </a:pPr>
            <a:r>
              <a:rPr kumimoji="0" lang="en-US" sz="2200" b="0" i="1" u="none" strike="noStrike" kern="1200" cap="none" spc="0" normalizeH="0" baseline="0" noProof="0" dirty="0">
                <a:ln>
                  <a:noFill/>
                </a:ln>
                <a:solidFill>
                  <a:srgbClr val="954F72"/>
                </a:solidFill>
                <a:effectLst/>
                <a:uLnTx/>
                <a:uFillTx/>
                <a:latin typeface="Times New Roman" panose="02020603050405020304" pitchFamily="18" charset="0"/>
                <a:cs typeface="Times New Roman" panose="02020603050405020304" pitchFamily="18" charset="0"/>
              </a:rPr>
              <a:t>Validation: </a:t>
            </a:r>
            <a:r>
              <a:rPr kumimoji="0" lang="en-US" sz="2200" b="0" i="0" u="none" strike="noStrike" kern="1200" cap="none" spc="0" normalizeH="0" baseline="0" noProof="0" dirty="0">
                <a:ln>
                  <a:noFill/>
                </a:ln>
                <a:solidFill>
                  <a:srgbClr val="954F72"/>
                </a:solidFill>
                <a:effectLst/>
                <a:uLnTx/>
                <a:uFillTx/>
                <a:latin typeface="Times New Roman" panose="02020603050405020304" pitchFamily="18" charset="0"/>
                <a:cs typeface="Times New Roman" panose="02020603050405020304" pitchFamily="18" charset="0"/>
              </a:rPr>
              <a:t>  "Are we building the right product?"</a:t>
            </a:r>
          </a:p>
        </p:txBody>
      </p:sp>
    </p:spTree>
    <p:extLst>
      <p:ext uri="{BB962C8B-B14F-4D97-AF65-F5344CB8AC3E}">
        <p14:creationId xmlns:p14="http://schemas.microsoft.com/office/powerpoint/2010/main" val="12011147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ession-2" id="{B6DADD23-04D0-4129-BEC2-577091216A6F}" vid="{7252E303-E9EF-4DA3-8AE6-FD4187DE2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Session-2</Template>
  <TotalTime>85</TotalTime>
  <Words>1992</Words>
  <Application>Microsoft Office PowerPoint</Application>
  <PresentationFormat>Widescreen</PresentationFormat>
  <Paragraphs>162</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Calibri Light</vt:lpstr>
      <vt:lpstr>Gill Sans MT</vt:lpstr>
      <vt:lpstr>Poppins</vt:lpstr>
      <vt:lpstr>Times New Roman</vt:lpstr>
      <vt:lpstr>Wingdings</vt:lpstr>
      <vt:lpstr>Gallery</vt:lpstr>
      <vt:lpstr>PowerPoint Presentation</vt:lpstr>
      <vt:lpstr>PowerPoint Presentation</vt:lpstr>
      <vt:lpstr>PowerPoint Presentation</vt:lpstr>
      <vt:lpstr>PowerPoint Presentation</vt:lpstr>
      <vt:lpstr>The Adaptive Software Engineering definition: </vt:lpstr>
      <vt:lpstr>PowerPoint Presentation</vt:lpstr>
      <vt:lpstr>PowerPoint Presentation</vt:lpstr>
      <vt:lpstr>PowerPoint Presentation</vt:lpstr>
      <vt:lpstr>Verification and Validation</vt:lpstr>
      <vt:lpstr>Software Testing Strategy—The Big Picture</vt:lpstr>
      <vt:lpstr>PowerPoint Presentation</vt:lpstr>
      <vt:lpstr>Strategic Issues </vt:lpstr>
      <vt:lpstr>Test Strategies for Conventional Software</vt:lpstr>
      <vt:lpstr>PowerPoint Presentation</vt:lpstr>
      <vt:lpstr> Unit-test procedures </vt:lpstr>
      <vt:lpstr>Integration Testing</vt:lpstr>
      <vt:lpstr>PowerPoint Presentation</vt:lpstr>
      <vt:lpstr>Examine the Result</vt:lpstr>
      <vt:lpstr>Regression testing:</vt:lpstr>
      <vt:lpstr>Smoke testing</vt:lpstr>
      <vt:lpstr>SELF-ASSESSMENT QUESTIONS</vt:lpstr>
      <vt:lpstr>REFERENCES FOR FURTHER LEARNING OF THE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Abhishek Guru</dc:creator>
  <cp:lastModifiedBy>Abdul Rahman</cp:lastModifiedBy>
  <cp:revision>13</cp:revision>
  <dcterms:created xsi:type="dcterms:W3CDTF">2023-05-02T16:26:12Z</dcterms:created>
  <dcterms:modified xsi:type="dcterms:W3CDTF">2023-05-04T05:13:36Z</dcterms:modified>
</cp:coreProperties>
</file>