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handoutMasterIdLst>
    <p:handoutMasterId r:id="rId18"/>
  </p:handoutMasterIdLst>
  <p:sldIdLst>
    <p:sldId id="256" r:id="rId2"/>
    <p:sldId id="278" r:id="rId3"/>
    <p:sldId id="257" r:id="rId4"/>
    <p:sldId id="258" r:id="rId5"/>
    <p:sldId id="259" r:id="rId6"/>
    <p:sldId id="260" r:id="rId7"/>
    <p:sldId id="263" r:id="rId8"/>
    <p:sldId id="264" r:id="rId9"/>
    <p:sldId id="292" r:id="rId10"/>
    <p:sldId id="293" r:id="rId11"/>
    <p:sldId id="291" r:id="rId12"/>
    <p:sldId id="294" r:id="rId13"/>
    <p:sldId id="295" r:id="rId14"/>
    <p:sldId id="276" r:id="rId15"/>
    <p:sldId id="27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660"/>
  </p:normalViewPr>
  <p:slideViewPr>
    <p:cSldViewPr snapToGrid="0">
      <p:cViewPr varScale="1">
        <p:scale>
          <a:sx n="111" d="100"/>
          <a:sy n="111" d="100"/>
        </p:scale>
        <p:origin x="5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06-05-2023</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06-05-2023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5;p16">
            <a:extLst>
              <a:ext uri="{FF2B5EF4-FFF2-40B4-BE49-F238E27FC236}">
                <a16:creationId xmlns:a16="http://schemas.microsoft.com/office/drawing/2014/main" id="{0D82E80F-BDB7-0749-6E91-9E1F5FBC3FE7}"/>
              </a:ext>
            </a:extLst>
          </p:cNvPr>
          <p:cNvSpPr txBox="1"/>
          <p:nvPr/>
        </p:nvSpPr>
        <p:spPr>
          <a:xfrm>
            <a:off x="3663678" y="357019"/>
            <a:ext cx="5448301" cy="584735"/>
          </a:xfrm>
          <a:prstGeom prst="rect">
            <a:avLst/>
          </a:prstGeom>
          <a:noFill/>
          <a:ln>
            <a:noFill/>
          </a:ln>
          <a:effectLst/>
        </p:spPr>
        <p:txBody>
          <a:bodyPr spcFirstLastPara="1" wrap="square" lIns="91425" tIns="45700" rIns="91425" bIns="45700" anchor="t" anchorCtr="0">
            <a:spAutoFit/>
          </a:bodyPr>
          <a:lstStyle/>
          <a:p>
            <a:pPr algn="ctr"/>
            <a:r>
              <a:rPr lang="en-US" sz="3200" b="1" u="sng" cap="all" dirty="0">
                <a:ln/>
                <a:solidFill>
                  <a:srgbClr val="C00000"/>
                </a:solidFill>
                <a:cs typeface="Poppins" panose="00000500000000000000" pitchFamily="2" charset="0"/>
              </a:rPr>
              <a:t>DEPARTMENT OF CSE</a:t>
            </a:r>
          </a:p>
        </p:txBody>
      </p:sp>
      <p:sp>
        <p:nvSpPr>
          <p:cNvPr id="5" name="Google Shape;476;p16">
            <a:extLst>
              <a:ext uri="{FF2B5EF4-FFF2-40B4-BE49-F238E27FC236}">
                <a16:creationId xmlns:a16="http://schemas.microsoft.com/office/drawing/2014/main" id="{813E5521-4B1D-7E4F-BDDB-4B4CD5EDDC94}"/>
              </a:ext>
            </a:extLst>
          </p:cNvPr>
          <p:cNvSpPr txBox="1"/>
          <p:nvPr/>
        </p:nvSpPr>
        <p:spPr>
          <a:xfrm>
            <a:off x="2091448" y="1193798"/>
            <a:ext cx="8433880" cy="2277506"/>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000" b="1" cap="all" dirty="0">
                <a:ln/>
                <a:solidFill>
                  <a:srgbClr val="C00000"/>
                </a:solidFill>
                <a:cs typeface="Poppins" panose="00000500000000000000" pitchFamily="2" charset="0"/>
                <a:sym typeface="BioRhyme ExtraBold"/>
              </a:rPr>
              <a:t>COURSE NAME – ADAPTIVE Software Engineering</a:t>
            </a:r>
          </a:p>
          <a:p>
            <a:pPr marR="0" lvl="0" indent="0" algn="ctr">
              <a:spcBef>
                <a:spcPts val="0"/>
              </a:spcBef>
              <a:spcAft>
                <a:spcPts val="0"/>
              </a:spcAft>
              <a:buNone/>
            </a:pPr>
            <a:endParaRPr lang="en-US" sz="3200" b="1" cap="all" dirty="0">
              <a:ln/>
              <a:solidFill>
                <a:srgbClr val="C00000"/>
              </a:solidFill>
              <a:cs typeface="Poppins" panose="00000500000000000000" pitchFamily="2" charset="0"/>
              <a:sym typeface="BioRhyme ExtraBold"/>
            </a:endParaRPr>
          </a:p>
          <a:p>
            <a:pPr marR="0" lvl="0" indent="0" algn="ctr">
              <a:spcBef>
                <a:spcPts val="0"/>
              </a:spcBef>
              <a:spcAft>
                <a:spcPts val="0"/>
              </a:spcAft>
              <a:buNone/>
            </a:pPr>
            <a:r>
              <a:rPr lang="en-US" sz="3000" b="1" cap="all" dirty="0">
                <a:ln/>
                <a:solidFill>
                  <a:srgbClr val="C00000"/>
                </a:solidFill>
                <a:cs typeface="Poppins" panose="00000500000000000000" pitchFamily="2" charset="0"/>
                <a:sym typeface="BioRhyme ExtraBold"/>
              </a:rPr>
              <a:t>COURSE CODE – 22CS2119R</a:t>
            </a: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p:txBody>
      </p:sp>
      <p:sp>
        <p:nvSpPr>
          <p:cNvPr id="7" name="TextBox 6">
            <a:extLst>
              <a:ext uri="{FF2B5EF4-FFF2-40B4-BE49-F238E27FC236}">
                <a16:creationId xmlns:a16="http://schemas.microsoft.com/office/drawing/2014/main" id="{2E5A2283-D36F-39F5-622B-2240BAE759C7}"/>
              </a:ext>
            </a:extLst>
          </p:cNvPr>
          <p:cNvSpPr txBox="1"/>
          <p:nvPr/>
        </p:nvSpPr>
        <p:spPr>
          <a:xfrm>
            <a:off x="466225" y="3800985"/>
            <a:ext cx="10346190" cy="1077218"/>
          </a:xfrm>
          <a:prstGeom prst="rect">
            <a:avLst/>
          </a:prstGeom>
          <a:noFill/>
        </p:spPr>
        <p:txBody>
          <a:bodyPr wrap="square">
            <a:spAutoFit/>
          </a:bodyPr>
          <a:lstStyle/>
          <a:p>
            <a:pPr marR="0" lvl="0" indent="0" algn="ctr">
              <a:spcBef>
                <a:spcPts val="0"/>
              </a:spcBef>
              <a:spcAft>
                <a:spcPts val="0"/>
              </a:spcAft>
              <a:buNone/>
            </a:pPr>
            <a:r>
              <a:rPr lang="en-US" sz="3200" b="1" cap="all" dirty="0" err="1">
                <a:ln/>
                <a:solidFill>
                  <a:srgbClr val="C00000"/>
                </a:solidFill>
                <a:cs typeface="Poppins" panose="00000500000000000000" pitchFamily="2" charset="0"/>
                <a:sym typeface="BioRhyme ExtraBold"/>
              </a:rPr>
              <a:t>Topic:</a:t>
            </a:r>
            <a:r>
              <a:rPr lang="en-US" sz="3200" dirty="0" err="1">
                <a:solidFill>
                  <a:srgbClr val="FF0000"/>
                </a:solidFill>
              </a:rPr>
              <a:t>TEST</a:t>
            </a:r>
            <a:r>
              <a:rPr lang="en-US" sz="3200" dirty="0">
                <a:solidFill>
                  <a:srgbClr val="FF0000"/>
                </a:solidFill>
              </a:rPr>
              <a:t> STRATEGIES FOR CONVENTIONAL SOFTWARE</a:t>
            </a:r>
            <a:endParaRPr lang="en-US" sz="3200" b="1" cap="all" dirty="0">
              <a:ln/>
              <a:solidFill>
                <a:srgbClr val="FF0000"/>
              </a:solidFill>
              <a:cs typeface="Poppins" panose="00000500000000000000" pitchFamily="2" charset="0"/>
              <a:sym typeface="BioRhyme ExtraBold"/>
            </a:endParaRPr>
          </a:p>
        </p:txBody>
      </p:sp>
    </p:spTree>
    <p:extLst>
      <p:ext uri="{BB962C8B-B14F-4D97-AF65-F5344CB8AC3E}">
        <p14:creationId xmlns:p14="http://schemas.microsoft.com/office/powerpoint/2010/main" val="250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ED139-D7CA-9ADC-4B5C-7188E7A120E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4984D05-FD6A-05F3-A258-9E58D14CDA24}"/>
              </a:ext>
            </a:extLst>
          </p:cNvPr>
          <p:cNvSpPr>
            <a:spLocks noGrp="1"/>
          </p:cNvSpPr>
          <p:nvPr>
            <p:ph idx="1"/>
          </p:nvPr>
        </p:nvSpPr>
        <p:spPr>
          <a:xfrm>
            <a:off x="1617833" y="5220750"/>
            <a:ext cx="9603275" cy="3450613"/>
          </a:xfrm>
        </p:spPr>
        <p:txBody>
          <a:bodyPr/>
          <a:lstStyle/>
          <a:p>
            <a:endParaRPr lang="en-IN" dirty="0"/>
          </a:p>
        </p:txBody>
      </p:sp>
      <p:sp>
        <p:nvSpPr>
          <p:cNvPr id="4" name="Slide Number Placeholder 3">
            <a:extLst>
              <a:ext uri="{FF2B5EF4-FFF2-40B4-BE49-F238E27FC236}">
                <a16:creationId xmlns:a16="http://schemas.microsoft.com/office/drawing/2014/main" id="{F453CB35-E9CA-EF2C-E4BA-686728F5F7B0}"/>
              </a:ext>
            </a:extLst>
          </p:cNvPr>
          <p:cNvSpPr>
            <a:spLocks noGrp="1"/>
          </p:cNvSpPr>
          <p:nvPr>
            <p:ph type="sldNum" sz="quarter" idx="12"/>
          </p:nvPr>
        </p:nvSpPr>
        <p:spPr/>
        <p:txBody>
          <a:bodyPr/>
          <a:lstStyle/>
          <a:p>
            <a:fld id="{CBABCCC1-BF11-4F37-963E-1BCD5B23FD72}" type="slidenum">
              <a:rPr lang="en-IN" smtClean="0"/>
              <a:t>10</a:t>
            </a:fld>
            <a:endParaRPr lang="en-IN"/>
          </a:p>
        </p:txBody>
      </p:sp>
      <p:sp>
        <p:nvSpPr>
          <p:cNvPr id="5" name="Rectangle 1">
            <a:extLst>
              <a:ext uri="{FF2B5EF4-FFF2-40B4-BE49-F238E27FC236}">
                <a16:creationId xmlns:a16="http://schemas.microsoft.com/office/drawing/2014/main" id="{EA3ABB47-3638-078B-668D-7E4ABEF74D75}"/>
              </a:ext>
            </a:extLst>
          </p:cNvPr>
          <p:cNvSpPr>
            <a:spLocks noChangeArrowheads="1"/>
          </p:cNvSpPr>
          <p:nvPr/>
        </p:nvSpPr>
        <p:spPr bwMode="auto">
          <a:xfrm>
            <a:off x="166254" y="417408"/>
            <a:ext cx="9004068" cy="60324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Bottom-up integration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bottom up integration testing the components are combined from the lowest level in the program structure.</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bottom-up integration is implemented in following steps: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low level components are merged into clusters which perform a specific software sub function.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control program for testing(driver) coordinate test case input and output.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After these steps are tested in cluster.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driver is removed and clusters are merged by moving upward on the program structure.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Following figure shows the bottom up integration:</a:t>
            </a:r>
            <a:br>
              <a:rPr kumimoji="0" lang="en-US" altLang="en-US" sz="800" b="0" i="0" u="none" strike="noStrike" cap="none" normalizeH="0" baseline="0" dirty="0">
                <a:ln>
                  <a:noFill/>
                </a:ln>
                <a:solidFill>
                  <a:schemeClr val="tx1"/>
                </a:solidFill>
                <a:effectLst/>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14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3074" name="Picture 2" descr="bottom up integration">
            <a:extLst>
              <a:ext uri="{FF2B5EF4-FFF2-40B4-BE49-F238E27FC236}">
                <a16:creationId xmlns:a16="http://schemas.microsoft.com/office/drawing/2014/main" id="{80EE283E-F1CB-9269-E8B8-631D54E7BE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6127" y="3142502"/>
            <a:ext cx="2886075" cy="2680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28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877AD-792A-9A80-6981-0B6AB7EC094C}"/>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SELF-ASSESSMENT QUESTIONS</a:t>
            </a:r>
            <a:br>
              <a:rPr lang="en-US" sz="3200" dirty="0"/>
            </a:br>
            <a:endParaRPr lang="en-US" dirty="0"/>
          </a:p>
        </p:txBody>
      </p:sp>
      <p:sp>
        <p:nvSpPr>
          <p:cNvPr id="3" name="Content Placeholder 2">
            <a:extLst>
              <a:ext uri="{FF2B5EF4-FFF2-40B4-BE49-F238E27FC236}">
                <a16:creationId xmlns:a16="http://schemas.microsoft.com/office/drawing/2014/main" id="{13C4F665-3CB9-84DE-978D-EFCEC798D810}"/>
              </a:ext>
            </a:extLst>
          </p:cNvPr>
          <p:cNvSpPr>
            <a:spLocks noGrp="1"/>
          </p:cNvSpPr>
          <p:nvPr>
            <p:ph idx="1"/>
          </p:nvPr>
        </p:nvSpPr>
        <p:spPr/>
        <p:txBody>
          <a:bodyPr/>
          <a:lstStyle/>
          <a:p>
            <a:pPr>
              <a:lnSpc>
                <a:spcPct val="200000"/>
              </a:lnSpc>
            </a:pPr>
            <a:r>
              <a:rPr lang="en-US" sz="2000" b="1" dirty="0">
                <a:solidFill>
                  <a:srgbClr val="FF0000"/>
                </a:solidFill>
                <a:latin typeface="Times New Roman" pitchFamily="18" charset="0"/>
                <a:cs typeface="Times New Roman" pitchFamily="18" charset="0"/>
              </a:rPr>
              <a:t>1</a:t>
            </a:r>
            <a:r>
              <a:rPr lang="en-US" b="1" dirty="0">
                <a:solidFill>
                  <a:srgbClr val="FF0000"/>
                </a:solidFill>
                <a:latin typeface="Times New Roman" panose="02020603050405020304" pitchFamily="18" charset="0"/>
                <a:cs typeface="Times New Roman" pitchFamily="18" charset="0"/>
              </a:rPr>
              <a:t>. Describe the UNIT TESTING.</a:t>
            </a:r>
          </a:p>
          <a:p>
            <a:pPr>
              <a:lnSpc>
                <a:spcPct val="200000"/>
              </a:lnSpc>
            </a:pPr>
            <a:r>
              <a:rPr lang="en-US" b="1" dirty="0">
                <a:solidFill>
                  <a:srgbClr val="FF0000"/>
                </a:solidFill>
                <a:latin typeface="Times New Roman" panose="02020603050405020304" pitchFamily="18" charset="0"/>
                <a:cs typeface="Times New Roman" pitchFamily="18" charset="0"/>
              </a:rPr>
              <a:t>2 Describe the </a:t>
            </a:r>
            <a:r>
              <a:rPr lang="en-IN" b="1" i="0" dirty="0">
                <a:solidFill>
                  <a:srgbClr val="FF0000"/>
                </a:solidFill>
                <a:effectLst/>
                <a:latin typeface="Times New Roman" panose="02020603050405020304" pitchFamily="18" charset="0"/>
                <a:cs typeface="Times New Roman" panose="02020603050405020304" pitchFamily="18" charset="0"/>
              </a:rPr>
              <a:t>Top-down integration </a:t>
            </a:r>
          </a:p>
          <a:p>
            <a:pPr>
              <a:lnSpc>
                <a:spcPct val="200000"/>
              </a:lnSpc>
            </a:pPr>
            <a:r>
              <a:rPr lang="en-US" b="1" dirty="0">
                <a:solidFill>
                  <a:srgbClr val="FF0000"/>
                </a:solidFill>
                <a:latin typeface="Times New Roman" panose="02020603050405020304" pitchFamily="18" charset="0"/>
                <a:cs typeface="Times New Roman" pitchFamily="18" charset="0"/>
              </a:rPr>
              <a:t>3. </a:t>
            </a:r>
            <a:r>
              <a:rPr lang="en-US" b="1" dirty="0" err="1">
                <a:solidFill>
                  <a:srgbClr val="FF0000"/>
                </a:solidFill>
                <a:latin typeface="Times New Roman" panose="02020603050405020304" pitchFamily="18" charset="0"/>
                <a:cs typeface="Times New Roman" pitchFamily="18" charset="0"/>
              </a:rPr>
              <a:t>Analyse</a:t>
            </a:r>
            <a:r>
              <a:rPr lang="en-US" b="1" dirty="0">
                <a:solidFill>
                  <a:srgbClr val="FF0000"/>
                </a:solidFill>
                <a:latin typeface="Times New Roman" panose="02020603050405020304" pitchFamily="18" charset="0"/>
                <a:cs typeface="Times New Roman" pitchFamily="18" charset="0"/>
              </a:rPr>
              <a:t> how can do </a:t>
            </a:r>
            <a:r>
              <a:rPr lang="en-IN" b="1" i="0" dirty="0">
                <a:solidFill>
                  <a:srgbClr val="FF0000"/>
                </a:solidFill>
                <a:effectLst/>
                <a:latin typeface="Times New Roman" panose="02020603050405020304" pitchFamily="18" charset="0"/>
                <a:cs typeface="Times New Roman" panose="02020603050405020304" pitchFamily="18" charset="0"/>
              </a:rPr>
              <a:t>Smoke testing </a:t>
            </a:r>
          </a:p>
          <a:p>
            <a:pPr>
              <a:lnSpc>
                <a:spcPct val="200000"/>
              </a:lnSpc>
            </a:pPr>
            <a:r>
              <a:rPr lang="en-US" b="1" dirty="0">
                <a:solidFill>
                  <a:srgbClr val="FF0000"/>
                </a:solidFill>
                <a:latin typeface="Times New Roman" panose="02020603050405020304" pitchFamily="18" charset="0"/>
                <a:cs typeface="Times New Roman" pitchFamily="18" charset="0"/>
              </a:rPr>
              <a:t>4. . </a:t>
            </a:r>
            <a:r>
              <a:rPr lang="en-US" b="1" dirty="0" err="1">
                <a:solidFill>
                  <a:srgbClr val="FF0000"/>
                </a:solidFill>
                <a:latin typeface="Times New Roman" panose="02020603050405020304" pitchFamily="18" charset="0"/>
                <a:cs typeface="Times New Roman" pitchFamily="18" charset="0"/>
              </a:rPr>
              <a:t>Analyse</a:t>
            </a:r>
            <a:r>
              <a:rPr lang="en-US" b="1" dirty="0">
                <a:solidFill>
                  <a:srgbClr val="FF0000"/>
                </a:solidFill>
                <a:latin typeface="Times New Roman" panose="02020603050405020304" pitchFamily="18" charset="0"/>
                <a:cs typeface="Times New Roman" pitchFamily="18" charset="0"/>
              </a:rPr>
              <a:t> how can do </a:t>
            </a:r>
            <a:r>
              <a:rPr lang="en-IN" b="1" i="0" dirty="0">
                <a:solidFill>
                  <a:srgbClr val="FF0000"/>
                </a:solidFill>
                <a:effectLst/>
                <a:latin typeface="Times New Roman" panose="02020603050405020304" pitchFamily="18" charset="0"/>
                <a:cs typeface="Times New Roman" panose="02020603050405020304" pitchFamily="18" charset="0"/>
              </a:rPr>
              <a:t>Regression testing</a:t>
            </a:r>
          </a:p>
          <a:p>
            <a:pPr>
              <a:lnSpc>
                <a:spcPct val="200000"/>
              </a:lnSpc>
            </a:pPr>
            <a:endParaRPr lang="en-US" dirty="0"/>
          </a:p>
        </p:txBody>
      </p:sp>
      <p:sp>
        <p:nvSpPr>
          <p:cNvPr id="4" name="Slide Number Placeholder 3">
            <a:extLst>
              <a:ext uri="{FF2B5EF4-FFF2-40B4-BE49-F238E27FC236}">
                <a16:creationId xmlns:a16="http://schemas.microsoft.com/office/drawing/2014/main" id="{5662D212-73EB-0FE0-932D-C54A21A7E151}"/>
              </a:ext>
            </a:extLst>
          </p:cNvPr>
          <p:cNvSpPr>
            <a:spLocks noGrp="1"/>
          </p:cNvSpPr>
          <p:nvPr>
            <p:ph type="sldNum" sz="quarter" idx="12"/>
          </p:nvPr>
        </p:nvSpPr>
        <p:spPr/>
        <p:txBody>
          <a:bodyPr/>
          <a:lstStyle/>
          <a:p>
            <a:fld id="{CBABCCC1-BF11-4F37-963E-1BCD5B23FD72}" type="slidenum">
              <a:rPr lang="en-IN" smtClean="0"/>
              <a:t>11</a:t>
            </a:fld>
            <a:endParaRPr lang="en-IN"/>
          </a:p>
        </p:txBody>
      </p:sp>
    </p:spTree>
    <p:extLst>
      <p:ext uri="{BB962C8B-B14F-4D97-AF65-F5344CB8AC3E}">
        <p14:creationId xmlns:p14="http://schemas.microsoft.com/office/powerpoint/2010/main" val="3627618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5F85D-8F2D-D3B4-6982-133E4704444E}"/>
              </a:ext>
            </a:extLst>
          </p:cNvPr>
          <p:cNvSpPr>
            <a:spLocks noGrp="1"/>
          </p:cNvSpPr>
          <p:nvPr>
            <p:ph type="title"/>
          </p:nvPr>
        </p:nvSpPr>
        <p:spPr/>
        <p:txBody>
          <a:bodyPr/>
          <a:lstStyle/>
          <a:p>
            <a:r>
              <a:rPr lang="en-IN" sz="3200" dirty="0">
                <a:solidFill>
                  <a:srgbClr val="FF0000"/>
                </a:solidFill>
              </a:rPr>
              <a:t>Smoke testing</a:t>
            </a:r>
            <a:br>
              <a:rPr lang="en-US" sz="3200" dirty="0">
                <a:solidFill>
                  <a:srgbClr val="FF0000"/>
                </a:solidFill>
                <a:cs typeface="Times New Roman" pitchFamily="18" charset="0"/>
              </a:rPr>
            </a:br>
            <a:endParaRPr lang="en-IN" dirty="0"/>
          </a:p>
        </p:txBody>
      </p:sp>
      <p:sp>
        <p:nvSpPr>
          <p:cNvPr id="3" name="Content Placeholder 2">
            <a:extLst>
              <a:ext uri="{FF2B5EF4-FFF2-40B4-BE49-F238E27FC236}">
                <a16:creationId xmlns:a16="http://schemas.microsoft.com/office/drawing/2014/main" id="{9FD95640-886B-701F-D50D-4F73F9296FE6}"/>
              </a:ext>
            </a:extLst>
          </p:cNvPr>
          <p:cNvSpPr>
            <a:spLocks noGrp="1"/>
          </p:cNvSpPr>
          <p:nvPr>
            <p:ph idx="1"/>
          </p:nvPr>
        </p:nvSpPr>
        <p:spPr/>
        <p:txBody>
          <a:bodyPr>
            <a:normAutofit fontScale="85000" lnSpcReduction="20000"/>
          </a:bodyPr>
          <a:lstStyle/>
          <a:p>
            <a:r>
              <a:rPr lang="en-US" dirty="0"/>
              <a:t> It is an integration testing approach that is commonly used when product software is developed. It is designed as a pacing mechanism for time-critical projects, allowing the software team to assess the project on a frequent basis. In essence, the smoke-testing approach encompasses the following activities: </a:t>
            </a:r>
          </a:p>
          <a:p>
            <a:r>
              <a:rPr lang="en-US" dirty="0"/>
              <a:t>1. Software components that have been translated into code are integrated into a build. A build includes all data files, libraries, reusable modules, and engineered components that are required to implement one or more product functions. </a:t>
            </a:r>
          </a:p>
          <a:p>
            <a:r>
              <a:rPr lang="en-US" dirty="0"/>
              <a:t>2. A series of tests is designed to expose errors that will keep the build from properly performing its function. The intent should be to uncover “showstopper” errors that have the highest likelihood of throwing the software project behind schedule.</a:t>
            </a:r>
          </a:p>
          <a:p>
            <a:r>
              <a:rPr lang="en-US" dirty="0"/>
              <a:t> 3. The build is integrated with other builds, and the entire product is smoke tested daily. The integration approach may be top down or bottom up.</a:t>
            </a:r>
            <a:endParaRPr lang="en-IN" dirty="0"/>
          </a:p>
        </p:txBody>
      </p:sp>
      <p:sp>
        <p:nvSpPr>
          <p:cNvPr id="4" name="Slide Number Placeholder 3">
            <a:extLst>
              <a:ext uri="{FF2B5EF4-FFF2-40B4-BE49-F238E27FC236}">
                <a16:creationId xmlns:a16="http://schemas.microsoft.com/office/drawing/2014/main" id="{90BE6C22-166A-E7FB-DDB7-85968CDBA1E2}"/>
              </a:ext>
            </a:extLst>
          </p:cNvPr>
          <p:cNvSpPr>
            <a:spLocks noGrp="1"/>
          </p:cNvSpPr>
          <p:nvPr>
            <p:ph type="sldNum" sz="quarter" idx="12"/>
          </p:nvPr>
        </p:nvSpPr>
        <p:spPr/>
        <p:txBody>
          <a:bodyPr/>
          <a:lstStyle/>
          <a:p>
            <a:fld id="{CBABCCC1-BF11-4F37-963E-1BCD5B23FD72}" type="slidenum">
              <a:rPr lang="en-IN" smtClean="0"/>
              <a:t>12</a:t>
            </a:fld>
            <a:endParaRPr lang="en-IN"/>
          </a:p>
        </p:txBody>
      </p:sp>
    </p:spTree>
    <p:extLst>
      <p:ext uri="{BB962C8B-B14F-4D97-AF65-F5344CB8AC3E}">
        <p14:creationId xmlns:p14="http://schemas.microsoft.com/office/powerpoint/2010/main" val="1292709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5C5CE-4151-7D56-1963-B4DA2B4E5404}"/>
              </a:ext>
            </a:extLst>
          </p:cNvPr>
          <p:cNvSpPr>
            <a:spLocks noGrp="1"/>
          </p:cNvSpPr>
          <p:nvPr>
            <p:ph type="title"/>
          </p:nvPr>
        </p:nvSpPr>
        <p:spPr/>
        <p:txBody>
          <a:bodyPr/>
          <a:lstStyle/>
          <a:p>
            <a:r>
              <a:rPr lang="en-IN" b="1" dirty="0">
                <a:solidFill>
                  <a:srgbClr val="FF0000"/>
                </a:solidFill>
              </a:rPr>
              <a:t>Integration Testing </a:t>
            </a:r>
          </a:p>
        </p:txBody>
      </p:sp>
      <p:sp>
        <p:nvSpPr>
          <p:cNvPr id="3" name="Content Placeholder 2">
            <a:extLst>
              <a:ext uri="{FF2B5EF4-FFF2-40B4-BE49-F238E27FC236}">
                <a16:creationId xmlns:a16="http://schemas.microsoft.com/office/drawing/2014/main" id="{FC3F429F-16B7-9628-C1BB-C5786581C468}"/>
              </a:ext>
            </a:extLst>
          </p:cNvPr>
          <p:cNvSpPr>
            <a:spLocks noGrp="1"/>
          </p:cNvSpPr>
          <p:nvPr>
            <p:ph idx="1"/>
          </p:nvPr>
        </p:nvSpPr>
        <p:spPr/>
        <p:txBody>
          <a:bodyPr/>
          <a:lstStyle/>
          <a:p>
            <a:r>
              <a:rPr lang="en-US" dirty="0"/>
              <a:t>As integration testing is conducted, the tester should identify critical modules. A critical module has one or more of the following characteristics: </a:t>
            </a:r>
          </a:p>
          <a:p>
            <a:r>
              <a:rPr lang="en-US" dirty="0"/>
              <a:t>(1) Addresses several software requirements,</a:t>
            </a:r>
          </a:p>
          <a:p>
            <a:r>
              <a:rPr lang="en-US" dirty="0"/>
              <a:t> (2) Has a high level of control,</a:t>
            </a:r>
          </a:p>
          <a:p>
            <a:r>
              <a:rPr lang="en-US" dirty="0"/>
              <a:t> (3) Is complex or error prone?</a:t>
            </a:r>
          </a:p>
          <a:p>
            <a:r>
              <a:rPr lang="en-US" dirty="0"/>
              <a:t> (4) Has definite performance requirements. </a:t>
            </a:r>
            <a:endParaRPr lang="en-IN" dirty="0"/>
          </a:p>
        </p:txBody>
      </p:sp>
      <p:sp>
        <p:nvSpPr>
          <p:cNvPr id="4" name="Slide Number Placeholder 3">
            <a:extLst>
              <a:ext uri="{FF2B5EF4-FFF2-40B4-BE49-F238E27FC236}">
                <a16:creationId xmlns:a16="http://schemas.microsoft.com/office/drawing/2014/main" id="{6B5A9BD3-1330-ECE4-3A2E-A8FD1409B319}"/>
              </a:ext>
            </a:extLst>
          </p:cNvPr>
          <p:cNvSpPr>
            <a:spLocks noGrp="1"/>
          </p:cNvSpPr>
          <p:nvPr>
            <p:ph type="sldNum" sz="quarter" idx="12"/>
          </p:nvPr>
        </p:nvSpPr>
        <p:spPr/>
        <p:txBody>
          <a:bodyPr/>
          <a:lstStyle/>
          <a:p>
            <a:fld id="{CBABCCC1-BF11-4F37-963E-1BCD5B23FD72}" type="slidenum">
              <a:rPr lang="en-IN" smtClean="0"/>
              <a:t>13</a:t>
            </a:fld>
            <a:endParaRPr lang="en-IN"/>
          </a:p>
        </p:txBody>
      </p:sp>
    </p:spTree>
    <p:extLst>
      <p:ext uri="{BB962C8B-B14F-4D97-AF65-F5344CB8AC3E}">
        <p14:creationId xmlns:p14="http://schemas.microsoft.com/office/powerpoint/2010/main" val="3400480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E08B-AB6F-9949-3996-71048D030D00}"/>
              </a:ext>
            </a:extLst>
          </p:cNvPr>
          <p:cNvSpPr>
            <a:spLocks noGrp="1"/>
          </p:cNvSpPr>
          <p:nvPr>
            <p:ph type="title"/>
          </p:nvPr>
        </p:nvSpPr>
        <p:spPr/>
        <p:txBody>
          <a:bodyPr>
            <a:normAutofit/>
          </a:bodyPr>
          <a:lstStyle/>
          <a:p>
            <a:pPr algn="ctr"/>
            <a:r>
              <a:rPr lang="en-US" sz="3000" b="1" dirty="0">
                <a:solidFill>
                  <a:srgbClr val="C00000"/>
                </a:solidFill>
                <a:latin typeface="Times New Roman" panose="02020603050405020304" pitchFamily="18" charset="0"/>
                <a:ea typeface="+mn-ea"/>
                <a:cs typeface="Times New Roman" panose="02020603050405020304" pitchFamily="18" charset="0"/>
              </a:rPr>
              <a:t>REFERENCES FOR FURTHER LEARNING OF THE SESSION</a:t>
            </a:r>
            <a:endParaRPr lang="en-IN" sz="3000" b="1" dirty="0">
              <a:solidFill>
                <a:srgbClr val="C00000"/>
              </a:solidFill>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id="{0286811D-092E-E989-454F-68E65DF4CC39}"/>
              </a:ext>
            </a:extLst>
          </p:cNvPr>
          <p:cNvSpPr>
            <a:spLocks noGrp="1"/>
          </p:cNvSpPr>
          <p:nvPr>
            <p:ph type="sldNum" sz="quarter" idx="12"/>
          </p:nvPr>
        </p:nvSpPr>
        <p:spPr/>
        <p:txBody>
          <a:bodyPr/>
          <a:lstStyle/>
          <a:p>
            <a:fld id="{CBABCCC1-BF11-4F37-963E-1BCD5B23FD72}" type="slidenum">
              <a:rPr lang="en-IN" smtClean="0"/>
              <a:t>14</a:t>
            </a:fld>
            <a:endParaRPr lang="en-IN"/>
          </a:p>
        </p:txBody>
      </p:sp>
      <p:sp>
        <p:nvSpPr>
          <p:cNvPr id="5" name="TextBox 4">
            <a:extLst>
              <a:ext uri="{FF2B5EF4-FFF2-40B4-BE49-F238E27FC236}">
                <a16:creationId xmlns:a16="http://schemas.microsoft.com/office/drawing/2014/main" id="{81A0B57B-FD1F-D26E-7DDA-9CB4D0E6FF4D}"/>
              </a:ext>
            </a:extLst>
          </p:cNvPr>
          <p:cNvSpPr txBox="1"/>
          <p:nvPr/>
        </p:nvSpPr>
        <p:spPr>
          <a:xfrm>
            <a:off x="793327" y="1955558"/>
            <a:ext cx="11142511" cy="5860515"/>
          </a:xfrm>
          <a:prstGeom prst="rect">
            <a:avLst/>
          </a:prstGeom>
          <a:noFill/>
        </p:spPr>
        <p:txBody>
          <a:bodyPr wrap="square" rtlCol="0">
            <a:spAutoFit/>
          </a:bodyPr>
          <a:lstStyle/>
          <a:p>
            <a:r>
              <a:rPr lang="en-US" dirty="0"/>
              <a:t> </a:t>
            </a:r>
            <a:r>
              <a:rPr lang="en-IN" b="1" dirty="0"/>
              <a:t>TEXTBOOKS:</a:t>
            </a:r>
            <a:endParaRPr lang="en-IN" dirty="0"/>
          </a:p>
          <a:p>
            <a:r>
              <a:rPr lang="en-IN" dirty="0"/>
              <a:t> </a:t>
            </a:r>
            <a:endParaRPr lang="en-IN" b="1" dirty="0"/>
          </a:p>
          <a:p>
            <a:pPr lvl="0"/>
            <a:r>
              <a:rPr lang="en-IN" dirty="0"/>
              <a:t>1. Roger </a:t>
            </a:r>
            <a:r>
              <a:rPr lang="en-IN" dirty="0" err="1"/>
              <a:t>S.Pressman</a:t>
            </a:r>
            <a:r>
              <a:rPr lang="en-IN" dirty="0"/>
              <a:t>, “Software Engineering – A Practitioner’s Approach” 7th Edition, Mc Graw Hill,(2014).</a:t>
            </a:r>
            <a:endParaRPr lang="en-IN" b="1" dirty="0"/>
          </a:p>
          <a:p>
            <a:pPr lvl="0"/>
            <a:r>
              <a:rPr lang="en-IN" dirty="0"/>
              <a:t>2. Ian Sommerville, “Software Engineering”, Tenth Edition, Pearson Education, (2015).</a:t>
            </a:r>
          </a:p>
          <a:p>
            <a:r>
              <a:rPr lang="en-IN" sz="1800" kern="100" dirty="0">
                <a:effectLst/>
                <a:latin typeface="Calibri" panose="020F0502020204030204" pitchFamily="34" charset="0"/>
                <a:ea typeface="Calibri" panose="020F0502020204030204" pitchFamily="34" charset="0"/>
                <a:cs typeface="Calibri" panose="020F0502020204030204" pitchFamily="34" charset="0"/>
              </a:rPr>
              <a:t>3. Agile Software Development Ecosystems, Jim Highsmith, Addison Wesley; ISBN: 0201760436; 1</a:t>
            </a:r>
            <a:r>
              <a:rPr lang="en-IN" sz="1800" kern="100" baseline="30000" dirty="0">
                <a:effectLst/>
                <a:latin typeface="Calibri" panose="020F0502020204030204" pitchFamily="34" charset="0"/>
                <a:ea typeface="Calibri" panose="020F0502020204030204" pitchFamily="34" charset="0"/>
                <a:cs typeface="Calibri" panose="020F0502020204030204" pitchFamily="34" charset="0"/>
              </a:rPr>
              <a:t>st</a:t>
            </a:r>
            <a:r>
              <a:rPr lang="en-IN" sz="1800" kern="100" dirty="0">
                <a:effectLst/>
                <a:latin typeface="Calibri" panose="020F0502020204030204" pitchFamily="34" charset="0"/>
                <a:ea typeface="Calibri" panose="020F0502020204030204" pitchFamily="34" charset="0"/>
                <a:cs typeface="Calibri" panose="020F0502020204030204" pitchFamily="34" charset="0"/>
              </a:rPr>
              <a:t> edition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endParaRPr lang="en-IN" b="1" dirty="0"/>
          </a:p>
          <a:p>
            <a:r>
              <a:rPr lang="en-IN" b="1" dirty="0"/>
              <a:t> Reference Book</a:t>
            </a:r>
          </a:p>
          <a:p>
            <a:r>
              <a:rPr lang="en-IN" sz="1800" b="1" kern="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kern="0" dirty="0">
                <a:effectLst/>
                <a:latin typeface="Calibri" panose="020F0502020204030204" pitchFamily="34" charset="0"/>
                <a:ea typeface="Times New Roman" panose="02020603050405020304" pitchFamily="18" charset="0"/>
                <a:cs typeface="Times New Roman" panose="02020603050405020304" pitchFamily="18" charset="0"/>
              </a:rPr>
              <a:t>Agile Modelling: Effective Practices for Extreme Programming and the Unified Process Scott Amber John Wiley &amp; Sons; ISBN: 0471202827; 1st edition.</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t>WEB REFERNCES/MOOCS:</a:t>
            </a:r>
            <a:endParaRPr lang="en-IN" dirty="0"/>
          </a:p>
          <a:p>
            <a:pPr lvl="0"/>
            <a:r>
              <a:rPr lang="en-IN" dirty="0"/>
              <a:t>https://www.digite.com/kanban/what-is-kanban/</a:t>
            </a:r>
            <a:endParaRPr lang="en-IN" b="1" dirty="0"/>
          </a:p>
          <a:p>
            <a:pPr lvl="0"/>
            <a:r>
              <a:rPr lang="en-IN" dirty="0"/>
              <a:t>http://www.scaledagileframework.com</a:t>
            </a:r>
            <a:endParaRPr lang="en-IN" b="1" dirty="0"/>
          </a:p>
          <a:p>
            <a:pPr lvl="0"/>
            <a:r>
              <a:rPr lang="en-IN" dirty="0"/>
              <a:t>https://www.guru99.com/test-driven-development.html</a:t>
            </a:r>
            <a:endParaRPr lang="en-IN" b="1" dirty="0"/>
          </a:p>
          <a:p>
            <a:pPr lvl="0"/>
            <a:r>
              <a:rPr lang="en-IN" dirty="0"/>
              <a:t>https://junit.org/junit5/</a:t>
            </a:r>
            <a:endParaRPr lang="en-IN" b="1"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1122793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B95FBE-107F-8F8F-AF7F-B1B3220353E4}"/>
              </a:ext>
            </a:extLst>
          </p:cNvPr>
          <p:cNvSpPr>
            <a:spLocks noGrp="1"/>
          </p:cNvSpPr>
          <p:nvPr>
            <p:ph type="sldNum" sz="quarter" idx="12"/>
          </p:nvPr>
        </p:nvSpPr>
        <p:spPr/>
        <p:txBody>
          <a:bodyPr/>
          <a:lstStyle/>
          <a:p>
            <a:fld id="{CBABCCC1-BF11-4F37-963E-1BCD5B23FD72}" type="slidenum">
              <a:rPr lang="en-IN" smtClean="0"/>
              <a:t>15</a:t>
            </a:fld>
            <a:endParaRPr lang="en-IN"/>
          </a:p>
        </p:txBody>
      </p:sp>
      <p:sp>
        <p:nvSpPr>
          <p:cNvPr id="6" name="Rounded Rectangle 3">
            <a:extLst>
              <a:ext uri="{FF2B5EF4-FFF2-40B4-BE49-F238E27FC236}">
                <a16:creationId xmlns:a16="http://schemas.microsoft.com/office/drawing/2014/main" id="{03BCE887-8070-2467-1BDD-C15FC09E3567}"/>
              </a:ext>
            </a:extLst>
          </p:cNvPr>
          <p:cNvSpPr/>
          <p:nvPr/>
        </p:nvSpPr>
        <p:spPr>
          <a:xfrm>
            <a:off x="2135943" y="1987061"/>
            <a:ext cx="7920111" cy="2883877"/>
          </a:xfrm>
          <a:prstGeom prst="roundRect">
            <a:avLst/>
          </a:prstGeom>
          <a:solidFill>
            <a:srgbClr val="ED7D31"/>
          </a:solidFill>
          <a:ln w="19050" cap="flat" cmpd="sng" algn="ctr">
            <a:noFill/>
            <a:prstDash val="solid"/>
          </a:ln>
          <a:effectLst>
            <a:outerShdw blurRad="50800" dist="38100" dir="2700000" algn="tl" rotWithShape="0">
              <a:srgbClr val="BA2532">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rPr>
              <a:t>THANK YOU</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rPr>
              <a:t>Team – ADAPTIVE SOFTWARE ENGINEERING</a:t>
            </a: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p:txBody>
      </p:sp>
      <p:pic>
        <p:nvPicPr>
          <p:cNvPr id="7" name="Picture 2" descr="KL Deemed to be University Logo">
            <a:extLst>
              <a:ext uri="{FF2B5EF4-FFF2-40B4-BE49-F238E27FC236}">
                <a16:creationId xmlns:a16="http://schemas.microsoft.com/office/drawing/2014/main" id="{44D922C5-3411-5618-9ACE-51841AB725EB}"/>
              </a:ext>
            </a:extLst>
          </p:cNvPr>
          <p:cNvPicPr>
            <a:picLocks noChangeAspect="1" noChangeArrowheads="1"/>
          </p:cNvPicPr>
          <p:nvPr/>
        </p:nvPicPr>
        <p:blipFill>
          <a:blip r:embed="rId2"/>
          <a:srcRect/>
          <a:stretch>
            <a:fillRect/>
          </a:stretch>
        </p:blipFill>
        <p:spPr bwMode="auto">
          <a:xfrm>
            <a:off x="4883724" y="3007793"/>
            <a:ext cx="3235570" cy="1083212"/>
          </a:xfrm>
          <a:prstGeom prst="rect">
            <a:avLst/>
          </a:prstGeom>
          <a:noFill/>
        </p:spPr>
      </p:pic>
    </p:spTree>
    <p:extLst>
      <p:ext uri="{BB962C8B-B14F-4D97-AF65-F5344CB8AC3E}">
        <p14:creationId xmlns:p14="http://schemas.microsoft.com/office/powerpoint/2010/main" val="41895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96BFE3-14AF-696C-6920-43C082DD6CE9}"/>
              </a:ext>
            </a:extLst>
          </p:cNvPr>
          <p:cNvSpPr>
            <a:spLocks noGrp="1"/>
          </p:cNvSpPr>
          <p:nvPr>
            <p:ph type="sldNum" sz="quarter" idx="12"/>
          </p:nvPr>
        </p:nvSpPr>
        <p:spPr/>
        <p:txBody>
          <a:bodyPr/>
          <a:lstStyle/>
          <a:p>
            <a:fld id="{CBABCCC1-BF11-4F37-963E-1BCD5B23FD72}" type="slidenum">
              <a:rPr lang="en-IN" smtClean="0"/>
              <a:t>2</a:t>
            </a:fld>
            <a:endParaRPr lang="en-IN"/>
          </a:p>
        </p:txBody>
      </p:sp>
      <p:sp>
        <p:nvSpPr>
          <p:cNvPr id="12" name="TextBox 11">
            <a:extLst>
              <a:ext uri="{FF2B5EF4-FFF2-40B4-BE49-F238E27FC236}">
                <a16:creationId xmlns:a16="http://schemas.microsoft.com/office/drawing/2014/main" id="{8B68684B-34BA-BB64-17CA-52ED57E147A8}"/>
              </a:ext>
            </a:extLst>
          </p:cNvPr>
          <p:cNvSpPr txBox="1"/>
          <p:nvPr/>
        </p:nvSpPr>
        <p:spPr>
          <a:xfrm>
            <a:off x="910537" y="643808"/>
            <a:ext cx="10132601" cy="1022588"/>
          </a:xfrm>
          <a:prstGeom prst="rect">
            <a:avLst/>
          </a:prstGeom>
          <a:noFill/>
        </p:spPr>
        <p:txBody>
          <a:bodyPr wrap="square">
            <a:spAutoFit/>
          </a:bodyPr>
          <a:lstStyle/>
          <a:p>
            <a:pPr algn="ctr"/>
            <a:r>
              <a:rPr lang="en-US" sz="1800" b="1" dirty="0">
                <a:solidFill>
                  <a:srgbClr val="C00000"/>
                </a:solidFill>
              </a:rPr>
              <a:t>AIM OF THE SESSION</a:t>
            </a:r>
          </a:p>
          <a:p>
            <a:pPr algn="ctr"/>
            <a:endParaRPr lang="en-US" sz="1800" b="1" dirty="0">
              <a:solidFill>
                <a:srgbClr val="C00000"/>
              </a:solidFill>
            </a:endParaRPr>
          </a:p>
          <a:p>
            <a:pPr>
              <a:lnSpc>
                <a:spcPct val="150000"/>
              </a:lnSpc>
            </a:pPr>
            <a:r>
              <a:rPr lang="en-US" sz="1800" b="0" i="0" dirty="0">
                <a:effectLst/>
                <a:latin typeface="Poppins"/>
                <a:cs typeface="Poppins"/>
              </a:rPr>
              <a:t>To familiarize students with the basic concept of Project planning and estimation</a:t>
            </a:r>
          </a:p>
        </p:txBody>
      </p:sp>
      <p:sp>
        <p:nvSpPr>
          <p:cNvPr id="16" name="TextBox 15">
            <a:extLst>
              <a:ext uri="{FF2B5EF4-FFF2-40B4-BE49-F238E27FC236}">
                <a16:creationId xmlns:a16="http://schemas.microsoft.com/office/drawing/2014/main" id="{541394E6-0C99-8F26-C67B-D88D560EB229}"/>
              </a:ext>
            </a:extLst>
          </p:cNvPr>
          <p:cNvSpPr txBox="1"/>
          <p:nvPr/>
        </p:nvSpPr>
        <p:spPr>
          <a:xfrm>
            <a:off x="910537" y="2023744"/>
            <a:ext cx="5590972" cy="2308324"/>
          </a:xfrm>
          <a:prstGeom prst="rect">
            <a:avLst/>
          </a:prstGeom>
          <a:noFill/>
        </p:spPr>
        <p:txBody>
          <a:bodyPr wrap="square">
            <a:spAutoFit/>
          </a:bodyPr>
          <a:lstStyle/>
          <a:p>
            <a:pPr algn="ctr"/>
            <a:r>
              <a:rPr lang="en-US" sz="1800" b="1" dirty="0">
                <a:solidFill>
                  <a:srgbClr val="C00000"/>
                </a:solidFill>
              </a:rPr>
              <a:t>INSTRUCTIONAL OBJECTIVES</a:t>
            </a:r>
          </a:p>
          <a:p>
            <a:pPr>
              <a:lnSpc>
                <a:spcPct val="200000"/>
              </a:lnSpc>
            </a:pPr>
            <a:r>
              <a:rPr lang="en-US" sz="1800" dirty="0">
                <a:cs typeface="Poppins"/>
              </a:rPr>
              <a:t>This</a:t>
            </a:r>
            <a:r>
              <a:rPr lang="en-US" sz="1800" b="0" i="0" dirty="0">
                <a:effectLst/>
                <a:cs typeface="Poppins"/>
              </a:rPr>
              <a:t> </a:t>
            </a:r>
            <a:r>
              <a:rPr lang="en-US" sz="1800" dirty="0">
                <a:cs typeface="Poppins"/>
              </a:rPr>
              <a:t>Session</a:t>
            </a:r>
            <a:r>
              <a:rPr lang="en-US" sz="1800" b="0" i="0" dirty="0">
                <a:effectLst/>
                <a:cs typeface="Poppins"/>
              </a:rPr>
              <a:t> is designed to:</a:t>
            </a:r>
          </a:p>
          <a:p>
            <a:pPr>
              <a:lnSpc>
                <a:spcPct val="200000"/>
              </a:lnSpc>
            </a:pPr>
            <a:r>
              <a:rPr lang="en-US" sz="1800" dirty="0">
                <a:cs typeface="Times New Roman" panose="02020603050405020304" pitchFamily="18" charset="0"/>
              </a:rPr>
              <a:t>This</a:t>
            </a:r>
            <a:r>
              <a:rPr lang="en-US" sz="1800" b="0" i="0" dirty="0">
                <a:effectLst/>
                <a:cs typeface="Times New Roman" panose="02020603050405020304" pitchFamily="18" charset="0"/>
              </a:rPr>
              <a:t> </a:t>
            </a:r>
            <a:r>
              <a:rPr lang="en-US" sz="1800" dirty="0">
                <a:cs typeface="Times New Roman" panose="02020603050405020304" pitchFamily="18" charset="0"/>
              </a:rPr>
              <a:t>Session</a:t>
            </a:r>
            <a:r>
              <a:rPr lang="en-US" sz="1800" b="0" i="0" dirty="0">
                <a:effectLst/>
                <a:cs typeface="Times New Roman" panose="02020603050405020304" pitchFamily="18" charset="0"/>
              </a:rPr>
              <a:t> is designed to:</a:t>
            </a:r>
          </a:p>
          <a:p>
            <a:r>
              <a:rPr lang="en-US" sz="1800" dirty="0">
                <a:cs typeface="Times New Roman" panose="02020603050405020304" pitchFamily="18" charset="0"/>
              </a:rPr>
              <a:t>1.</a:t>
            </a:r>
            <a:r>
              <a:rPr lang="en-IN" dirty="0"/>
              <a:t> Unit Testing</a:t>
            </a:r>
            <a:endParaRPr lang="en-US" sz="1800" dirty="0">
              <a:ea typeface="+mn-lt"/>
              <a:cs typeface="Times New Roman" panose="02020603050405020304" pitchFamily="18" charset="0"/>
            </a:endParaRPr>
          </a:p>
          <a:p>
            <a:r>
              <a:rPr lang="en-IN" sz="1800" dirty="0">
                <a:ea typeface="+mn-lt"/>
                <a:cs typeface="Times New Roman" panose="02020603050405020304" pitchFamily="18" charset="0"/>
              </a:rPr>
              <a:t>2</a:t>
            </a:r>
            <a:r>
              <a:rPr lang="en-US" b="1" dirty="0">
                <a:latin typeface="Times New Roman" pitchFamily="18" charset="0"/>
                <a:ea typeface="+mn-lt"/>
                <a:cs typeface="Times New Roman" pitchFamily="18" charset="0"/>
              </a:rPr>
              <a:t> </a:t>
            </a:r>
            <a:r>
              <a:rPr lang="en-IN" dirty="0"/>
              <a:t>Integration Testing</a:t>
            </a:r>
            <a:endParaRPr lang="en-US" sz="1800" dirty="0">
              <a:cs typeface="Times New Roman" panose="02020603050405020304" pitchFamily="18" charset="0"/>
            </a:endParaRPr>
          </a:p>
          <a:p>
            <a:r>
              <a:rPr lang="en-US" sz="1800" dirty="0">
                <a:cs typeface="Times New Roman" panose="02020603050405020304" pitchFamily="18" charset="0"/>
              </a:rPr>
              <a:t>3. </a:t>
            </a:r>
            <a:r>
              <a:rPr lang="en-IN" dirty="0"/>
              <a:t>Regression testing</a:t>
            </a:r>
            <a:endParaRPr lang="en-US" sz="1800" dirty="0"/>
          </a:p>
        </p:txBody>
      </p:sp>
      <p:sp>
        <p:nvSpPr>
          <p:cNvPr id="20" name="TextBox 19">
            <a:extLst>
              <a:ext uri="{FF2B5EF4-FFF2-40B4-BE49-F238E27FC236}">
                <a16:creationId xmlns:a16="http://schemas.microsoft.com/office/drawing/2014/main" id="{8FC8B10B-453E-92C8-D716-22B450131A34}"/>
              </a:ext>
            </a:extLst>
          </p:cNvPr>
          <p:cNvSpPr txBox="1"/>
          <p:nvPr/>
        </p:nvSpPr>
        <p:spPr>
          <a:xfrm>
            <a:off x="6377290" y="2033862"/>
            <a:ext cx="5814710" cy="1754326"/>
          </a:xfrm>
          <a:prstGeom prst="rect">
            <a:avLst/>
          </a:prstGeom>
          <a:noFill/>
        </p:spPr>
        <p:txBody>
          <a:bodyPr wrap="square">
            <a:spAutoFit/>
          </a:bodyPr>
          <a:lstStyle/>
          <a:p>
            <a:pPr algn="ctr"/>
            <a:r>
              <a:rPr lang="en-US" sz="1800" b="1" dirty="0">
                <a:solidFill>
                  <a:srgbClr val="C00000"/>
                </a:solidFill>
              </a:rPr>
              <a:t>LEARNING OUTCOMES</a:t>
            </a:r>
          </a:p>
          <a:p>
            <a:pPr>
              <a:lnSpc>
                <a:spcPct val="200000"/>
              </a:lnSpc>
            </a:pPr>
            <a:r>
              <a:rPr lang="en-US" sz="1800" b="0" i="0" dirty="0">
                <a:effectLst/>
                <a:cs typeface="Times New Roman" panose="02020603050405020304" pitchFamily="18" charset="0"/>
              </a:rPr>
              <a:t>At the end of this </a:t>
            </a:r>
            <a:r>
              <a:rPr lang="en-US" sz="1800" dirty="0">
                <a:cs typeface="Times New Roman" panose="02020603050405020304" pitchFamily="18" charset="0"/>
              </a:rPr>
              <a:t>session</a:t>
            </a:r>
            <a:r>
              <a:rPr lang="en-US" sz="1800" b="0" i="0" dirty="0">
                <a:effectLst/>
                <a:cs typeface="Times New Roman" panose="02020603050405020304" pitchFamily="18" charset="0"/>
              </a:rPr>
              <a:t>, you should be able to:</a:t>
            </a:r>
          </a:p>
          <a:p>
            <a:r>
              <a:rPr lang="en-US" sz="1800" b="0" i="0" dirty="0">
                <a:effectLst/>
                <a:cs typeface="Times New Roman" panose="02020603050405020304" pitchFamily="18" charset="0"/>
              </a:rPr>
              <a:t>1 .  What is testing </a:t>
            </a:r>
            <a:endParaRPr lang="en-US" sz="1800" dirty="0">
              <a:ea typeface="+mn-lt"/>
              <a:cs typeface="Times New Roman" panose="02020603050405020304" pitchFamily="18" charset="0"/>
            </a:endParaRPr>
          </a:p>
          <a:p>
            <a:r>
              <a:rPr lang="en-US" sz="1800" b="0" i="0" dirty="0">
                <a:effectLst/>
                <a:cs typeface="Times New Roman" panose="02020603050405020304" pitchFamily="18" charset="0"/>
              </a:rPr>
              <a:t>2.</a:t>
            </a:r>
            <a:r>
              <a:rPr lang="en-US" sz="1800" b="1" dirty="0">
                <a:latin typeface="Times New Roman" pitchFamily="18" charset="0"/>
                <a:cs typeface="Times New Roman" pitchFamily="18" charset="0"/>
              </a:rPr>
              <a:t> How can test software.</a:t>
            </a:r>
            <a:endParaRPr lang="en-US" sz="1800" dirty="0">
              <a:ea typeface="+mn-lt"/>
              <a:cs typeface="Times New Roman" panose="02020603050405020304" pitchFamily="18" charset="0"/>
            </a:endParaRPr>
          </a:p>
          <a:p>
            <a:pPr algn="ctr"/>
            <a:endParaRPr lang="en-US" sz="1800" dirty="0"/>
          </a:p>
        </p:txBody>
      </p:sp>
    </p:spTree>
    <p:extLst>
      <p:ext uri="{BB962C8B-B14F-4D97-AF65-F5344CB8AC3E}">
        <p14:creationId xmlns:p14="http://schemas.microsoft.com/office/powerpoint/2010/main" val="380722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F83A4E-8F7B-8A1B-393A-4337DF7ECE84}"/>
              </a:ext>
            </a:extLst>
          </p:cNvPr>
          <p:cNvSpPr>
            <a:spLocks noGrp="1"/>
          </p:cNvSpPr>
          <p:nvPr>
            <p:ph type="sldNum" sz="quarter" idx="12"/>
          </p:nvPr>
        </p:nvSpPr>
        <p:spPr/>
        <p:txBody>
          <a:bodyPr/>
          <a:lstStyle/>
          <a:p>
            <a:fld id="{CBABCCC1-BF11-4F37-963E-1BCD5B23FD72}" type="slidenum">
              <a:rPr lang="en-IN" smtClean="0"/>
              <a:t>3</a:t>
            </a:fld>
            <a:endParaRPr lang="en-IN"/>
          </a:p>
        </p:txBody>
      </p:sp>
      <p:sp>
        <p:nvSpPr>
          <p:cNvPr id="6" name="TextBox 5">
            <a:extLst>
              <a:ext uri="{FF2B5EF4-FFF2-40B4-BE49-F238E27FC236}">
                <a16:creationId xmlns:a16="http://schemas.microsoft.com/office/drawing/2014/main" id="{F0C10D08-BA96-833B-A7AC-DD93EF4AD7B9}"/>
              </a:ext>
            </a:extLst>
          </p:cNvPr>
          <p:cNvSpPr txBox="1"/>
          <p:nvPr/>
        </p:nvSpPr>
        <p:spPr>
          <a:xfrm>
            <a:off x="1206406" y="2132179"/>
            <a:ext cx="9925396" cy="2754600"/>
          </a:xfrm>
          <a:prstGeom prst="rect">
            <a:avLst/>
          </a:prstGeom>
          <a:noFill/>
        </p:spPr>
        <p:txBody>
          <a:bodyPr wrap="square">
            <a:spAutoFit/>
          </a:bodyPr>
          <a:lstStyle/>
          <a:p>
            <a:pPr marL="342900" indent="-342900">
              <a:buFont typeface="Wingdings" panose="05000000000000000000" pitchFamily="2" charset="2"/>
              <a:buChar char="v"/>
            </a:pPr>
            <a:r>
              <a:rPr lang="en-IN" sz="2400" dirty="0">
                <a:solidFill>
                  <a:srgbClr val="FF0000"/>
                </a:solidFill>
              </a:rPr>
              <a:t>Unit Testing</a:t>
            </a:r>
            <a:endParaRPr lang="en-US" sz="2400" dirty="0">
              <a:solidFill>
                <a:srgbClr val="FF0000"/>
              </a:solidFill>
              <a:cs typeface="Times New Roman" pitchFamily="18" charset="0"/>
            </a:endParaRPr>
          </a:p>
          <a:p>
            <a:pPr marL="342900" indent="-342900">
              <a:buFont typeface="Wingdings" panose="05000000000000000000" pitchFamily="2" charset="2"/>
              <a:buChar char="v"/>
            </a:pPr>
            <a:r>
              <a:rPr lang="en-IN" sz="2400" dirty="0">
                <a:solidFill>
                  <a:srgbClr val="FF0000"/>
                </a:solidFill>
              </a:rPr>
              <a:t>Unit-test considerations</a:t>
            </a:r>
          </a:p>
          <a:p>
            <a:pPr marL="342900" indent="-342900">
              <a:buFont typeface="Wingdings" panose="05000000000000000000" pitchFamily="2" charset="2"/>
              <a:buChar char="v"/>
            </a:pPr>
            <a:r>
              <a:rPr lang="en-IN" sz="2400" dirty="0">
                <a:solidFill>
                  <a:srgbClr val="FF0000"/>
                </a:solidFill>
              </a:rPr>
              <a:t>Integration Testing</a:t>
            </a:r>
            <a:endParaRPr lang="en-US" sz="2400" dirty="0">
              <a:solidFill>
                <a:srgbClr val="FF0000"/>
              </a:solidFill>
              <a:cs typeface="Times New Roman" pitchFamily="18" charset="0"/>
            </a:endParaRPr>
          </a:p>
          <a:p>
            <a:pPr marL="342900" indent="-342900">
              <a:buFont typeface="Wingdings" panose="05000000000000000000" pitchFamily="2" charset="2"/>
              <a:buChar char="v"/>
            </a:pPr>
            <a:r>
              <a:rPr lang="en-IN" sz="2400" dirty="0">
                <a:solidFill>
                  <a:srgbClr val="FF0000"/>
                </a:solidFill>
              </a:rPr>
              <a:t>Bottom-up integration</a:t>
            </a:r>
            <a:endParaRPr lang="en-US" sz="2400" dirty="0">
              <a:solidFill>
                <a:srgbClr val="FF0000"/>
              </a:solidFill>
              <a:cs typeface="Times New Roman" pitchFamily="18" charset="0"/>
            </a:endParaRPr>
          </a:p>
          <a:p>
            <a:pPr marL="342900" indent="-342900">
              <a:buFont typeface="Wingdings" panose="05000000000000000000" pitchFamily="2" charset="2"/>
              <a:buChar char="v"/>
            </a:pPr>
            <a:r>
              <a:rPr lang="en-IN" sz="2400" dirty="0">
                <a:solidFill>
                  <a:srgbClr val="FF0000"/>
                </a:solidFill>
              </a:rPr>
              <a:t>Smoke testing</a:t>
            </a:r>
            <a:endParaRPr lang="en-US" sz="2400" dirty="0">
              <a:solidFill>
                <a:srgbClr val="FF0000"/>
              </a:solidFill>
              <a:cs typeface="Times New Roman" pitchFamily="18" charset="0"/>
            </a:endParaRPr>
          </a:p>
          <a:p>
            <a:pPr marL="342900" indent="-342900">
              <a:buFont typeface="Wingdings" panose="05000000000000000000" pitchFamily="2" charset="2"/>
              <a:buChar char="v"/>
            </a:pPr>
            <a:r>
              <a:rPr lang="en-IN" sz="2400" dirty="0">
                <a:solidFill>
                  <a:srgbClr val="FF0000"/>
                </a:solidFill>
              </a:rPr>
              <a:t>Strategic options</a:t>
            </a:r>
            <a:endParaRPr lang="en-US" sz="2400" b="1" dirty="0">
              <a:solidFill>
                <a:srgbClr val="FF0000"/>
              </a:solidFill>
            </a:endParaRPr>
          </a:p>
          <a:p>
            <a:pPr>
              <a:spcBef>
                <a:spcPts val="600"/>
              </a:spcBef>
              <a:spcAft>
                <a:spcPts val="600"/>
              </a:spcAft>
            </a:pPr>
            <a:endParaRPr lang="en-IN" sz="2400" dirty="0">
              <a:solidFill>
                <a:srgbClr val="C00000"/>
              </a:solidFill>
              <a:ea typeface="+mn-lt"/>
              <a:cs typeface="Times New Roman" panose="02020603050405020304" pitchFamily="18" charset="0"/>
            </a:endParaRPr>
          </a:p>
        </p:txBody>
      </p:sp>
      <p:sp>
        <p:nvSpPr>
          <p:cNvPr id="8" name="TextBox 7">
            <a:extLst>
              <a:ext uri="{FF2B5EF4-FFF2-40B4-BE49-F238E27FC236}">
                <a16:creationId xmlns:a16="http://schemas.microsoft.com/office/drawing/2014/main" id="{A32B93A2-F8F9-4250-B5E0-1F07918F11E6}"/>
              </a:ext>
            </a:extLst>
          </p:cNvPr>
          <p:cNvSpPr txBox="1"/>
          <p:nvPr/>
        </p:nvSpPr>
        <p:spPr>
          <a:xfrm>
            <a:off x="3043946" y="1124835"/>
            <a:ext cx="6104106" cy="461665"/>
          </a:xfrm>
          <a:prstGeom prst="rect">
            <a:avLst/>
          </a:prstGeom>
          <a:noFill/>
        </p:spPr>
        <p:txBody>
          <a:bodyPr wrap="square">
            <a:spAutoFit/>
          </a:bodyPr>
          <a:lstStyle/>
          <a:p>
            <a:pPr algn="ctr">
              <a:spcBef>
                <a:spcPts val="600"/>
              </a:spcBef>
              <a:spcAft>
                <a:spcPts val="600"/>
              </a:spcAft>
            </a:pPr>
            <a:r>
              <a:rPr lang="en-IN" sz="2400" b="1" dirty="0">
                <a:solidFill>
                  <a:srgbClr val="C00000"/>
                </a:solidFill>
                <a:latin typeface="+mj-lt"/>
                <a:cs typeface="Times New Roman" panose="02020603050405020304" pitchFamily="18" charset="0"/>
              </a:rPr>
              <a:t>AGENDA</a:t>
            </a:r>
          </a:p>
        </p:txBody>
      </p:sp>
    </p:spTree>
    <p:extLst>
      <p:ext uri="{BB962C8B-B14F-4D97-AF65-F5344CB8AC3E}">
        <p14:creationId xmlns:p14="http://schemas.microsoft.com/office/powerpoint/2010/main" val="2711231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5197FC-D9DF-D9C4-47E3-F97183CB4CA6}"/>
              </a:ext>
            </a:extLst>
          </p:cNvPr>
          <p:cNvSpPr>
            <a:spLocks noGrp="1"/>
          </p:cNvSpPr>
          <p:nvPr>
            <p:ph type="sldNum" sz="quarter" idx="12"/>
          </p:nvPr>
        </p:nvSpPr>
        <p:spPr/>
        <p:txBody>
          <a:bodyPr/>
          <a:lstStyle/>
          <a:p>
            <a:fld id="{CBABCCC1-BF11-4F37-963E-1BCD5B23FD72}" type="slidenum">
              <a:rPr lang="en-IN" smtClean="0"/>
              <a:t>4</a:t>
            </a:fld>
            <a:endParaRPr lang="en-IN"/>
          </a:p>
        </p:txBody>
      </p:sp>
      <p:sp>
        <p:nvSpPr>
          <p:cNvPr id="6" name="TextBox 5">
            <a:extLst>
              <a:ext uri="{FF2B5EF4-FFF2-40B4-BE49-F238E27FC236}">
                <a16:creationId xmlns:a16="http://schemas.microsoft.com/office/drawing/2014/main" id="{4185C38E-ED88-0686-76D7-1AA267510EC2}"/>
              </a:ext>
            </a:extLst>
          </p:cNvPr>
          <p:cNvSpPr txBox="1"/>
          <p:nvPr/>
        </p:nvSpPr>
        <p:spPr>
          <a:xfrm>
            <a:off x="2244541" y="1047085"/>
            <a:ext cx="6104106" cy="535531"/>
          </a:xfrm>
          <a:prstGeom prst="rect">
            <a:avLst/>
          </a:prstGeom>
          <a:noFill/>
        </p:spPr>
        <p:txBody>
          <a:bodyPr wrap="square">
            <a:spAutoFit/>
          </a:bodyPr>
          <a:lstStyle/>
          <a:p>
            <a:pPr algn="ctr" defTabSz="914400">
              <a:lnSpc>
                <a:spcPct val="90000"/>
              </a:lnSpc>
              <a:spcBef>
                <a:spcPct val="0"/>
              </a:spcBef>
              <a:spcAft>
                <a:spcPts val="600"/>
              </a:spcAft>
            </a:pPr>
            <a:r>
              <a:rPr lang="en-US" sz="3200" dirty="0">
                <a:latin typeface="+mj-lt"/>
                <a:cs typeface="Times New Roman" pitchFamily="18" charset="0"/>
              </a:rPr>
              <a:t>Introduction</a:t>
            </a:r>
            <a:endParaRPr lang="en-IN" sz="3200" b="1" dirty="0">
              <a:solidFill>
                <a:srgbClr val="C00000"/>
              </a:solidFill>
              <a:latin typeface="+mj-lt"/>
            </a:endParaRPr>
          </a:p>
        </p:txBody>
      </p:sp>
      <p:sp>
        <p:nvSpPr>
          <p:cNvPr id="8" name="Rectangle 3">
            <a:extLst>
              <a:ext uri="{FF2B5EF4-FFF2-40B4-BE49-F238E27FC236}">
                <a16:creationId xmlns:a16="http://schemas.microsoft.com/office/drawing/2014/main" id="{9BD55F6C-E660-6AFB-80AC-358BCB5EA2DC}"/>
              </a:ext>
            </a:extLst>
          </p:cNvPr>
          <p:cNvSpPr>
            <a:spLocks noGrp="1" noChangeArrowheads="1"/>
          </p:cNvSpPr>
          <p:nvPr>
            <p:ph idx="1"/>
          </p:nvPr>
        </p:nvSpPr>
        <p:spPr>
          <a:xfrm>
            <a:off x="533399" y="1928554"/>
            <a:ext cx="11520056" cy="4206240"/>
          </a:xfrm>
        </p:spPr>
        <p:txBody>
          <a:bodyPr>
            <a:normAutofit/>
          </a:bodyPr>
          <a:lstStyle/>
          <a:p>
            <a:pPr marL="0" indent="0" algn="l">
              <a:buNone/>
            </a:pPr>
            <a:r>
              <a:rPr lang="en-US" sz="2000" b="1" i="0" dirty="0">
                <a:solidFill>
                  <a:srgbClr val="000000"/>
                </a:solidFill>
                <a:effectLst/>
                <a:latin typeface="Verdana" panose="020B0604030504040204" pitchFamily="34" charset="0"/>
              </a:rPr>
              <a:t>Following are the issues considered to implement software testing strategies.</a:t>
            </a:r>
          </a:p>
          <a:p>
            <a:pPr algn="l">
              <a:buFont typeface="Wingdings" panose="05000000000000000000" pitchFamily="2" charset="2"/>
              <a:buChar char="v"/>
            </a:pPr>
            <a:r>
              <a:rPr lang="en-US" sz="2000" b="0" i="0" u="none" strike="noStrike" dirty="0">
                <a:solidFill>
                  <a:srgbClr val="000000"/>
                </a:solidFill>
                <a:effectLst/>
                <a:latin typeface="Verdana" panose="020B0604030504040204" pitchFamily="34" charset="0"/>
              </a:rPr>
              <a:t>Specify the requirement before testing starts in a quantifiable manner.</a:t>
            </a:r>
          </a:p>
          <a:p>
            <a:pPr algn="l">
              <a:buFont typeface="Wingdings" panose="05000000000000000000" pitchFamily="2" charset="2"/>
              <a:buChar char="v"/>
            </a:pPr>
            <a:r>
              <a:rPr lang="en-US" sz="2000" b="0" i="0" u="none" strike="noStrike" dirty="0">
                <a:solidFill>
                  <a:srgbClr val="000000"/>
                </a:solidFill>
                <a:effectLst/>
                <a:latin typeface="Verdana" panose="020B0604030504040204" pitchFamily="34" charset="0"/>
              </a:rPr>
              <a:t>According to the categories of the user generate profiles for each category of user.</a:t>
            </a:r>
          </a:p>
          <a:p>
            <a:pPr algn="l">
              <a:buFont typeface="Wingdings" panose="05000000000000000000" pitchFamily="2" charset="2"/>
              <a:buChar char="v"/>
            </a:pPr>
            <a:r>
              <a:rPr lang="en-US" sz="2000" b="0" i="0" u="none" strike="noStrike" dirty="0">
                <a:solidFill>
                  <a:srgbClr val="000000"/>
                </a:solidFill>
                <a:effectLst/>
                <a:latin typeface="Verdana" panose="020B0604030504040204" pitchFamily="34" charset="0"/>
              </a:rPr>
              <a:t>Produce a robust software and it's designed to test itself.</a:t>
            </a:r>
          </a:p>
          <a:p>
            <a:pPr algn="l">
              <a:buFont typeface="Wingdings" panose="05000000000000000000" pitchFamily="2" charset="2"/>
              <a:buChar char="v"/>
            </a:pPr>
            <a:r>
              <a:rPr lang="en-US" sz="2000" b="0" i="0" u="none" strike="noStrike" dirty="0">
                <a:solidFill>
                  <a:srgbClr val="000000"/>
                </a:solidFill>
                <a:effectLst/>
                <a:latin typeface="Verdana" panose="020B0604030504040204" pitchFamily="34" charset="0"/>
              </a:rPr>
              <a:t>Should use the Formal Technical Reviews (FTR) for the effective testing.</a:t>
            </a:r>
          </a:p>
          <a:p>
            <a:pPr algn="l">
              <a:buFont typeface="Wingdings" panose="05000000000000000000" pitchFamily="2" charset="2"/>
              <a:buChar char="v"/>
            </a:pPr>
            <a:r>
              <a:rPr lang="en-US" sz="2000" b="0" i="0" u="none" strike="noStrike" dirty="0">
                <a:solidFill>
                  <a:srgbClr val="000000"/>
                </a:solidFill>
                <a:effectLst/>
                <a:latin typeface="Verdana" panose="020B0604030504040204" pitchFamily="34" charset="0"/>
              </a:rPr>
              <a:t>To access the test strategy and test cases FTR should be conducted.</a:t>
            </a:r>
          </a:p>
          <a:p>
            <a:pPr algn="l">
              <a:buFont typeface="Wingdings" panose="05000000000000000000" pitchFamily="2" charset="2"/>
              <a:buChar char="v"/>
            </a:pPr>
            <a:r>
              <a:rPr lang="en-US" sz="2000" b="0" i="0" u="none" strike="noStrike" dirty="0">
                <a:solidFill>
                  <a:srgbClr val="000000"/>
                </a:solidFill>
                <a:effectLst/>
                <a:latin typeface="Verdana" panose="020B0604030504040204" pitchFamily="34" charset="0"/>
              </a:rPr>
              <a:t>To improve the quality level of testing generate test plans from the users feedback</a:t>
            </a:r>
          </a:p>
          <a:p>
            <a:pPr lvl="1"/>
            <a:endParaRPr lang="en-US" sz="1900" dirty="0"/>
          </a:p>
        </p:txBody>
      </p:sp>
    </p:spTree>
    <p:extLst>
      <p:ext uri="{BB962C8B-B14F-4D97-AF65-F5344CB8AC3E}">
        <p14:creationId xmlns:p14="http://schemas.microsoft.com/office/powerpoint/2010/main" val="2817671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BC0083-385E-144F-8791-8982DBA37B0A}"/>
              </a:ext>
            </a:extLst>
          </p:cNvPr>
          <p:cNvSpPr>
            <a:spLocks noGrp="1"/>
          </p:cNvSpPr>
          <p:nvPr>
            <p:ph type="sldNum" sz="quarter" idx="12"/>
          </p:nvPr>
        </p:nvSpPr>
        <p:spPr/>
        <p:txBody>
          <a:bodyPr/>
          <a:lstStyle/>
          <a:p>
            <a:fld id="{CBABCCC1-BF11-4F37-963E-1BCD5B23FD72}" type="slidenum">
              <a:rPr lang="en-IN" smtClean="0"/>
              <a:t>5</a:t>
            </a:fld>
            <a:endParaRPr lang="en-IN"/>
          </a:p>
        </p:txBody>
      </p:sp>
      <p:sp>
        <p:nvSpPr>
          <p:cNvPr id="5" name="Rectangle 2">
            <a:extLst>
              <a:ext uri="{FF2B5EF4-FFF2-40B4-BE49-F238E27FC236}">
                <a16:creationId xmlns:a16="http://schemas.microsoft.com/office/drawing/2014/main" id="{49BE12BB-38CA-AFA6-6726-24682EC41418}"/>
              </a:ext>
            </a:extLst>
          </p:cNvPr>
          <p:cNvSpPr>
            <a:spLocks noGrp="1" noChangeArrowheads="1"/>
          </p:cNvSpPr>
          <p:nvPr>
            <p:ph type="title"/>
          </p:nvPr>
        </p:nvSpPr>
        <p:spPr>
          <a:xfrm>
            <a:off x="2532144" y="612475"/>
            <a:ext cx="7127711" cy="1107719"/>
          </a:xfrm>
        </p:spPr>
        <p:txBody>
          <a:bodyPr>
            <a:noAutofit/>
          </a:bodyPr>
          <a:lstStyle/>
          <a:p>
            <a:r>
              <a:rPr lang="en-US" sz="1600" b="1" i="0" dirty="0">
                <a:solidFill>
                  <a:srgbClr val="FF0000"/>
                </a:solidFill>
                <a:effectLst/>
                <a:latin typeface="Verdana" panose="020B0604030504040204" pitchFamily="34" charset="0"/>
              </a:rPr>
              <a:t>Following are the four strategies for conventional software</a:t>
            </a:r>
            <a:endParaRPr lang="en-US" altLang="en-US" sz="2800" b="1" dirty="0">
              <a:solidFill>
                <a:srgbClr val="FF0000"/>
              </a:solidFill>
              <a:latin typeface="+mn-lt"/>
              <a:ea typeface="+mn-ea"/>
              <a:cs typeface="+mn-cs"/>
            </a:endParaRPr>
          </a:p>
        </p:txBody>
      </p:sp>
      <p:sp>
        <p:nvSpPr>
          <p:cNvPr id="6" name="Rectangle 5">
            <a:extLst>
              <a:ext uri="{FF2B5EF4-FFF2-40B4-BE49-F238E27FC236}">
                <a16:creationId xmlns:a16="http://schemas.microsoft.com/office/drawing/2014/main" id="{19C63431-3DD7-EEE8-867D-29655573FDA0}"/>
              </a:ext>
            </a:extLst>
          </p:cNvPr>
          <p:cNvSpPr>
            <a:spLocks noGrp="1" noChangeArrowheads="1"/>
          </p:cNvSpPr>
          <p:nvPr/>
        </p:nvSpPr>
        <p:spPr bwMode="auto">
          <a:xfrm>
            <a:off x="708056" y="2060440"/>
            <a:ext cx="10917382" cy="35135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spcBef>
                <a:spcPts val="225"/>
              </a:spcBef>
              <a:buNone/>
            </a:pPr>
            <a:endParaRPr lang="en-US" altLang="en-US" i="1" dirty="0">
              <a:latin typeface="Palatino" pitchFamily="-128" charset="0"/>
            </a:endParaRPr>
          </a:p>
        </p:txBody>
      </p:sp>
      <p:sp>
        <p:nvSpPr>
          <p:cNvPr id="3" name="TextBox 2">
            <a:extLst>
              <a:ext uri="{FF2B5EF4-FFF2-40B4-BE49-F238E27FC236}">
                <a16:creationId xmlns:a16="http://schemas.microsoft.com/office/drawing/2014/main" id="{D0FC7FBC-B6E1-0F9F-7DB5-A3EAC8966EEA}"/>
              </a:ext>
            </a:extLst>
          </p:cNvPr>
          <p:cNvSpPr txBox="1"/>
          <p:nvPr/>
        </p:nvSpPr>
        <p:spPr>
          <a:xfrm>
            <a:off x="3044406" y="2837462"/>
            <a:ext cx="6103188" cy="2862322"/>
          </a:xfrm>
          <a:prstGeom prst="rect">
            <a:avLst/>
          </a:prstGeom>
          <a:noFill/>
        </p:spPr>
        <p:txBody>
          <a:bodyPr wrap="square">
            <a:spAutoFit/>
          </a:bodyPr>
          <a:lstStyle/>
          <a:p>
            <a:pPr marL="342900" indent="-342900">
              <a:buAutoNum type="arabicParenR"/>
            </a:pPr>
            <a:r>
              <a:rPr lang="en-IN" b="0" i="0" dirty="0">
                <a:solidFill>
                  <a:srgbClr val="000000"/>
                </a:solidFill>
                <a:effectLst/>
                <a:latin typeface="Verdana" panose="020B0604030504040204" pitchFamily="34" charset="0"/>
              </a:rPr>
              <a:t>Unit testing</a:t>
            </a:r>
          </a:p>
          <a:p>
            <a:endParaRPr lang="en-IN" dirty="0"/>
          </a:p>
          <a:p>
            <a:br>
              <a:rPr lang="en-IN" dirty="0"/>
            </a:br>
            <a:r>
              <a:rPr lang="en-IN" b="0" i="0" dirty="0">
                <a:solidFill>
                  <a:srgbClr val="000000"/>
                </a:solidFill>
                <a:effectLst/>
                <a:latin typeface="Verdana" panose="020B0604030504040204" pitchFamily="34" charset="0"/>
              </a:rPr>
              <a:t>2) Integration testing</a:t>
            </a:r>
          </a:p>
          <a:p>
            <a:endParaRPr lang="en-IN" dirty="0"/>
          </a:p>
          <a:p>
            <a:br>
              <a:rPr lang="en-IN" dirty="0"/>
            </a:br>
            <a:r>
              <a:rPr lang="en-IN" b="0" i="0" dirty="0">
                <a:solidFill>
                  <a:srgbClr val="000000"/>
                </a:solidFill>
                <a:effectLst/>
                <a:latin typeface="Verdana" panose="020B0604030504040204" pitchFamily="34" charset="0"/>
              </a:rPr>
              <a:t>3) Regression testing</a:t>
            </a:r>
          </a:p>
          <a:p>
            <a:endParaRPr lang="en-IN" dirty="0">
              <a:solidFill>
                <a:srgbClr val="000000"/>
              </a:solidFill>
              <a:latin typeface="Verdana" panose="020B0604030504040204" pitchFamily="34" charset="0"/>
            </a:endParaRPr>
          </a:p>
          <a:p>
            <a:br>
              <a:rPr lang="en-IN" dirty="0"/>
            </a:br>
            <a:r>
              <a:rPr lang="en-IN" b="0" i="0" dirty="0">
                <a:solidFill>
                  <a:srgbClr val="000000"/>
                </a:solidFill>
                <a:effectLst/>
                <a:latin typeface="Verdana" panose="020B0604030504040204" pitchFamily="34" charset="0"/>
              </a:rPr>
              <a:t>4) Smoke testing</a:t>
            </a:r>
            <a:endParaRPr lang="en-IN" dirty="0"/>
          </a:p>
        </p:txBody>
      </p:sp>
    </p:spTree>
    <p:extLst>
      <p:ext uri="{BB962C8B-B14F-4D97-AF65-F5344CB8AC3E}">
        <p14:creationId xmlns:p14="http://schemas.microsoft.com/office/powerpoint/2010/main" val="3156474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F83A4E-8F7B-8A1B-393A-4337DF7ECE84}"/>
              </a:ext>
            </a:extLst>
          </p:cNvPr>
          <p:cNvSpPr>
            <a:spLocks noGrp="1"/>
          </p:cNvSpPr>
          <p:nvPr>
            <p:ph type="sldNum" sz="quarter" idx="12"/>
          </p:nvPr>
        </p:nvSpPr>
        <p:spPr/>
        <p:txBody>
          <a:bodyPr/>
          <a:lstStyle/>
          <a:p>
            <a:fld id="{CBABCCC1-BF11-4F37-963E-1BCD5B23FD72}" type="slidenum">
              <a:rPr lang="en-IN" smtClean="0"/>
              <a:t>6</a:t>
            </a:fld>
            <a:endParaRPr lang="en-IN"/>
          </a:p>
        </p:txBody>
      </p:sp>
      <p:sp>
        <p:nvSpPr>
          <p:cNvPr id="6" name="TextBox 5">
            <a:extLst>
              <a:ext uri="{FF2B5EF4-FFF2-40B4-BE49-F238E27FC236}">
                <a16:creationId xmlns:a16="http://schemas.microsoft.com/office/drawing/2014/main" id="{08766F36-2470-43D2-C228-A8E4271E247F}"/>
              </a:ext>
            </a:extLst>
          </p:cNvPr>
          <p:cNvSpPr txBox="1"/>
          <p:nvPr/>
        </p:nvSpPr>
        <p:spPr>
          <a:xfrm>
            <a:off x="1995959" y="1170323"/>
            <a:ext cx="6104106" cy="830997"/>
          </a:xfrm>
          <a:prstGeom prst="rect">
            <a:avLst/>
          </a:prstGeom>
          <a:noFill/>
        </p:spPr>
        <p:txBody>
          <a:bodyPr wrap="square">
            <a:spAutoFit/>
          </a:bodyPr>
          <a:lstStyle/>
          <a:p>
            <a:r>
              <a:rPr lang="en-IN" sz="2400" b="0" i="0" dirty="0">
                <a:solidFill>
                  <a:srgbClr val="000000"/>
                </a:solidFill>
                <a:effectLst/>
                <a:latin typeface="Verdana" panose="020B0604030504040204" pitchFamily="34" charset="0"/>
              </a:rPr>
              <a:t>Unit testing</a:t>
            </a:r>
          </a:p>
          <a:p>
            <a:endParaRPr lang="en-IN" sz="2400" dirty="0">
              <a:solidFill>
                <a:srgbClr val="C00000"/>
              </a:solidFill>
            </a:endParaRPr>
          </a:p>
        </p:txBody>
      </p:sp>
      <p:sp>
        <p:nvSpPr>
          <p:cNvPr id="3" name="TextBox 2">
            <a:extLst>
              <a:ext uri="{FF2B5EF4-FFF2-40B4-BE49-F238E27FC236}">
                <a16:creationId xmlns:a16="http://schemas.microsoft.com/office/drawing/2014/main" id="{B9BCD59B-4685-AD11-79D2-24CE7F347903}"/>
              </a:ext>
            </a:extLst>
          </p:cNvPr>
          <p:cNvSpPr txBox="1"/>
          <p:nvPr/>
        </p:nvSpPr>
        <p:spPr>
          <a:xfrm>
            <a:off x="396815" y="2136339"/>
            <a:ext cx="10774393" cy="3416320"/>
          </a:xfrm>
          <a:prstGeom prst="rect">
            <a:avLst/>
          </a:prstGeom>
          <a:noFill/>
        </p:spPr>
        <p:txBody>
          <a:bodyPr wrap="square">
            <a:spAutoFit/>
          </a:bodyPr>
          <a:lstStyle/>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Unit testing focus on the smallest unit of software design, </a:t>
            </a:r>
            <a:r>
              <a:rPr lang="en-US" b="0" i="0" u="none" strike="noStrike" dirty="0" err="1">
                <a:solidFill>
                  <a:srgbClr val="000000"/>
                </a:solidFill>
                <a:effectLst/>
                <a:latin typeface="Verdana" panose="020B0604030504040204" pitchFamily="34" charset="0"/>
              </a:rPr>
              <a:t>i.e</a:t>
            </a:r>
            <a:r>
              <a:rPr lang="en-US" b="0" i="0" u="none" strike="noStrike" dirty="0">
                <a:solidFill>
                  <a:srgbClr val="000000"/>
                </a:solidFill>
                <a:effectLst/>
                <a:latin typeface="Verdana" panose="020B0604030504040204" pitchFamily="34" charset="0"/>
              </a:rPr>
              <a:t> module or software component.</a:t>
            </a:r>
          </a:p>
          <a:p>
            <a:pPr algn="l"/>
            <a:endParaRPr lang="en-US" b="0" i="0" u="none" strike="noStrike" dirty="0">
              <a:solidFill>
                <a:srgbClr val="000000"/>
              </a:solidFill>
              <a:effectLst/>
              <a:latin typeface="Verdana" panose="020B0604030504040204" pitchFamily="34" charset="0"/>
            </a:endParaRPr>
          </a:p>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Test strategy conducted on each module interface to access the flow of input and output.</a:t>
            </a:r>
          </a:p>
          <a:p>
            <a:pPr algn="l"/>
            <a:endParaRPr lang="en-US" b="0" i="0" u="none" strike="noStrike" dirty="0">
              <a:solidFill>
                <a:srgbClr val="000000"/>
              </a:solidFill>
              <a:effectLst/>
              <a:latin typeface="Verdana" panose="020B0604030504040204" pitchFamily="34" charset="0"/>
            </a:endParaRPr>
          </a:p>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The local data structure is accessible to verify integrity during execution.</a:t>
            </a:r>
          </a:p>
          <a:p>
            <a:pPr algn="l"/>
            <a:endParaRPr lang="en-US" b="0" i="0" u="none" strike="noStrike" dirty="0">
              <a:solidFill>
                <a:srgbClr val="000000"/>
              </a:solidFill>
              <a:effectLst/>
              <a:latin typeface="Verdana" panose="020B0604030504040204" pitchFamily="34" charset="0"/>
            </a:endParaRPr>
          </a:p>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Boundary conditions are tested.</a:t>
            </a:r>
          </a:p>
          <a:p>
            <a:pPr algn="l">
              <a:buFont typeface="Arial" panose="020B0604020202020204" pitchFamily="34" charset="0"/>
              <a:buChar char="•"/>
            </a:pPr>
            <a:endParaRPr lang="en-US" b="0" i="0" u="none" strike="noStrike" dirty="0">
              <a:solidFill>
                <a:srgbClr val="000000"/>
              </a:solidFill>
              <a:effectLst/>
              <a:latin typeface="Verdana" panose="020B0604030504040204" pitchFamily="34" charset="0"/>
            </a:endParaRPr>
          </a:p>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In which all error handling paths are tested.</a:t>
            </a:r>
          </a:p>
          <a:p>
            <a:pPr algn="l">
              <a:buFont typeface="Arial" panose="020B0604020202020204" pitchFamily="34" charset="0"/>
              <a:buChar char="•"/>
            </a:pPr>
            <a:endParaRPr lang="en-US" b="0" i="0" u="none" strike="noStrike" dirty="0">
              <a:solidFill>
                <a:srgbClr val="000000"/>
              </a:solidFill>
              <a:effectLst/>
              <a:latin typeface="Verdana" panose="020B0604030504040204" pitchFamily="34" charset="0"/>
            </a:endParaRPr>
          </a:p>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An Independent path is tested.</a:t>
            </a:r>
          </a:p>
        </p:txBody>
      </p:sp>
    </p:spTree>
    <p:extLst>
      <p:ext uri="{BB962C8B-B14F-4D97-AF65-F5344CB8AC3E}">
        <p14:creationId xmlns:p14="http://schemas.microsoft.com/office/powerpoint/2010/main" val="1446650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3E0454-56AD-158A-E3E4-078B6D9FA626}"/>
              </a:ext>
            </a:extLst>
          </p:cNvPr>
          <p:cNvSpPr>
            <a:spLocks noGrp="1"/>
          </p:cNvSpPr>
          <p:nvPr>
            <p:ph type="sldNum" sz="quarter" idx="12"/>
          </p:nvPr>
        </p:nvSpPr>
        <p:spPr/>
        <p:txBody>
          <a:bodyPr/>
          <a:lstStyle/>
          <a:p>
            <a:fld id="{CBABCCC1-BF11-4F37-963E-1BCD5B23FD72}" type="slidenum">
              <a:rPr lang="en-IN" smtClean="0"/>
              <a:t>7</a:t>
            </a:fld>
            <a:endParaRPr lang="en-IN"/>
          </a:p>
        </p:txBody>
      </p:sp>
      <p:sp>
        <p:nvSpPr>
          <p:cNvPr id="2" name="Rectangle 3">
            <a:extLst>
              <a:ext uri="{FF2B5EF4-FFF2-40B4-BE49-F238E27FC236}">
                <a16:creationId xmlns:a16="http://schemas.microsoft.com/office/drawing/2014/main" id="{17191C37-FADC-846D-6A4E-25BC4DF2C43F}"/>
              </a:ext>
            </a:extLst>
          </p:cNvPr>
          <p:cNvSpPr>
            <a:spLocks noGrp="1" noRot="1" noChangeArrowheads="1"/>
          </p:cNvSpPr>
          <p:nvPr>
            <p:ph type="title"/>
          </p:nvPr>
        </p:nvSpPr>
        <p:spPr>
          <a:xfrm>
            <a:off x="1929244" y="1078483"/>
            <a:ext cx="8305800" cy="653534"/>
          </a:xfrm>
        </p:spPr>
        <p:txBody>
          <a:bodyPr>
            <a:normAutofit/>
          </a:bodyPr>
          <a:lstStyle/>
          <a:p>
            <a:pPr algn="l">
              <a:defRPr/>
            </a:pPr>
            <a:r>
              <a:rPr lang="en-US" sz="1600" b="1" i="0" dirty="0">
                <a:solidFill>
                  <a:srgbClr val="000000"/>
                </a:solidFill>
                <a:effectLst/>
                <a:latin typeface="Verdana" panose="020B0604030504040204" pitchFamily="34" charset="0"/>
              </a:rPr>
              <a:t>Following figure shows the unit testing</a:t>
            </a:r>
            <a:endParaRPr lang="en-US" sz="2800" b="1" dirty="0">
              <a:solidFill>
                <a:srgbClr val="C00000"/>
              </a:solidFill>
            </a:endParaRPr>
          </a:p>
        </p:txBody>
      </p:sp>
      <p:sp>
        <p:nvSpPr>
          <p:cNvPr id="3" name="Rectangle 4">
            <a:extLst>
              <a:ext uri="{FF2B5EF4-FFF2-40B4-BE49-F238E27FC236}">
                <a16:creationId xmlns:a16="http://schemas.microsoft.com/office/drawing/2014/main" id="{CCF5C9C7-D2DC-B249-4FD5-27439B020153}"/>
              </a:ext>
            </a:extLst>
          </p:cNvPr>
          <p:cNvSpPr txBox="1">
            <a:spLocks noRot="1" noChangeArrowheads="1"/>
          </p:cNvSpPr>
          <p:nvPr/>
        </p:nvSpPr>
        <p:spPr>
          <a:xfrm>
            <a:off x="-1602757" y="2384356"/>
            <a:ext cx="9094659" cy="390678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latin typeface="Times New Roman" pitchFamily="18" charset="0"/>
              <a:cs typeface="Times New Roman" pitchFamily="18" charset="0"/>
            </a:endParaRPr>
          </a:p>
          <a:p>
            <a:pPr marL="342900" indent="-342900">
              <a:spcBef>
                <a:spcPts val="480"/>
              </a:spcBef>
              <a:buClr>
                <a:schemeClr val="folHlink"/>
              </a:buClr>
              <a:buSzPct val="75000"/>
              <a:buFont typeface="Noto Symbol"/>
              <a:buChar char="■"/>
            </a:pPr>
            <a:endParaRPr lang="en-US" sz="2400" dirty="0">
              <a:solidFill>
                <a:schemeClr val="dk1"/>
              </a:solidFill>
              <a:latin typeface="Helvetica Neue"/>
              <a:ea typeface="Helvetica Neue"/>
              <a:cs typeface="Helvetica Neue"/>
              <a:sym typeface="Helvetica Neue"/>
            </a:endParaRPr>
          </a:p>
        </p:txBody>
      </p:sp>
      <p:pic>
        <p:nvPicPr>
          <p:cNvPr id="1026" name="Picture 2" descr="unit testing">
            <a:extLst>
              <a:ext uri="{FF2B5EF4-FFF2-40B4-BE49-F238E27FC236}">
                <a16:creationId xmlns:a16="http://schemas.microsoft.com/office/drawing/2014/main" id="{2BBC305D-06B9-385C-F19D-32C888BD2A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1675" y="2162218"/>
            <a:ext cx="1552575" cy="32575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it test environment">
            <a:extLst>
              <a:ext uri="{FF2B5EF4-FFF2-40B4-BE49-F238E27FC236}">
                <a16:creationId xmlns:a16="http://schemas.microsoft.com/office/drawing/2014/main" id="{6D27A0FF-D3E8-1931-11D6-DAE27AD5C9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4644" y="2265294"/>
            <a:ext cx="4735681" cy="3257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114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BC0083-385E-144F-8791-8982DBA37B0A}"/>
              </a:ext>
            </a:extLst>
          </p:cNvPr>
          <p:cNvSpPr>
            <a:spLocks noGrp="1"/>
          </p:cNvSpPr>
          <p:nvPr>
            <p:ph type="sldNum" sz="quarter" idx="12"/>
          </p:nvPr>
        </p:nvSpPr>
        <p:spPr/>
        <p:txBody>
          <a:bodyPr/>
          <a:lstStyle/>
          <a:p>
            <a:fld id="{CBABCCC1-BF11-4F37-963E-1BCD5B23FD72}" type="slidenum">
              <a:rPr lang="en-IN" smtClean="0"/>
              <a:t>8</a:t>
            </a:fld>
            <a:endParaRPr lang="en-IN"/>
          </a:p>
        </p:txBody>
      </p:sp>
      <p:sp>
        <p:nvSpPr>
          <p:cNvPr id="5" name="Title 1">
            <a:extLst>
              <a:ext uri="{FF2B5EF4-FFF2-40B4-BE49-F238E27FC236}">
                <a16:creationId xmlns:a16="http://schemas.microsoft.com/office/drawing/2014/main" id="{4617069F-0BEA-A934-ACE2-13E60E4D2145}"/>
              </a:ext>
            </a:extLst>
          </p:cNvPr>
          <p:cNvSpPr>
            <a:spLocks noGrp="1"/>
          </p:cNvSpPr>
          <p:nvPr>
            <p:ph type="title"/>
          </p:nvPr>
        </p:nvSpPr>
        <p:spPr>
          <a:xfrm>
            <a:off x="1685157" y="1180716"/>
            <a:ext cx="8382000" cy="742950"/>
          </a:xfrm>
        </p:spPr>
        <p:txBody>
          <a:bodyPr>
            <a:normAutofit/>
          </a:bodyPr>
          <a:lstStyle/>
          <a:p>
            <a:pPr algn="l"/>
            <a:r>
              <a:rPr lang="en-IN" sz="2500" b="0" i="0" dirty="0">
                <a:solidFill>
                  <a:srgbClr val="FF0000"/>
                </a:solidFill>
                <a:effectLst/>
                <a:latin typeface="Times New Roman" panose="02020603050405020304" pitchFamily="18" charset="0"/>
                <a:cs typeface="Times New Roman" panose="02020603050405020304" pitchFamily="18" charset="0"/>
              </a:rPr>
              <a:t>Integration testing</a:t>
            </a:r>
          </a:p>
        </p:txBody>
      </p:sp>
      <p:sp>
        <p:nvSpPr>
          <p:cNvPr id="8" name="TextBox 7">
            <a:extLst>
              <a:ext uri="{FF2B5EF4-FFF2-40B4-BE49-F238E27FC236}">
                <a16:creationId xmlns:a16="http://schemas.microsoft.com/office/drawing/2014/main" id="{90A10495-BC7D-0B14-E7A8-02C4AB5DE72F}"/>
              </a:ext>
            </a:extLst>
          </p:cNvPr>
          <p:cNvSpPr txBox="1"/>
          <p:nvPr/>
        </p:nvSpPr>
        <p:spPr>
          <a:xfrm>
            <a:off x="1387903" y="2012600"/>
            <a:ext cx="10227212" cy="3293209"/>
          </a:xfrm>
          <a:prstGeom prst="rect">
            <a:avLst/>
          </a:prstGeom>
          <a:noFill/>
        </p:spPr>
        <p:txBody>
          <a:bodyPr wrap="square" rtlCol="0">
            <a:spAutoFit/>
          </a:bodyPr>
          <a:lstStyle/>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Integration testing is used for the construction of software architecture</a:t>
            </a:r>
            <a:br>
              <a:rPr lang="en-US" sz="3200" dirty="0"/>
            </a:br>
            <a:br>
              <a:rPr lang="en-US" sz="3200" dirty="0"/>
            </a:br>
            <a:r>
              <a:rPr lang="en-US" sz="1600" b="1" i="0" dirty="0">
                <a:solidFill>
                  <a:srgbClr val="000000"/>
                </a:solidFill>
                <a:effectLst/>
                <a:latin typeface="Times New Roman" panose="02020603050405020304" pitchFamily="18" charset="0"/>
                <a:cs typeface="Times New Roman" panose="02020603050405020304" pitchFamily="18" charset="0"/>
              </a:rPr>
              <a:t>There are two approaches of incremental testing are:</a:t>
            </a:r>
            <a:br>
              <a:rPr lang="en-US" sz="1600" dirty="0">
                <a:latin typeface="Times New Roman" panose="02020603050405020304" pitchFamily="18" charset="0"/>
                <a:cs typeface="Times New Roman" panose="02020603050405020304" pitchFamily="18" charset="0"/>
              </a:rPr>
            </a:br>
            <a:r>
              <a:rPr lang="en-US" sz="1600" b="0" i="0" dirty="0" err="1">
                <a:solidFill>
                  <a:srgbClr val="000000"/>
                </a:solidFill>
                <a:effectLst/>
                <a:latin typeface="Times New Roman" panose="02020603050405020304" pitchFamily="18" charset="0"/>
                <a:cs typeface="Times New Roman" panose="02020603050405020304" pitchFamily="18" charset="0"/>
              </a:rPr>
              <a:t>i</a:t>
            </a:r>
            <a:r>
              <a:rPr lang="en-US" sz="1600" b="0" i="0" dirty="0">
                <a:solidFill>
                  <a:srgbClr val="000000"/>
                </a:solidFill>
                <a:effectLst/>
                <a:latin typeface="Times New Roman" panose="02020603050405020304" pitchFamily="18" charset="0"/>
                <a:cs typeface="Times New Roman" panose="02020603050405020304" pitchFamily="18" charset="0"/>
              </a:rPr>
              <a:t>) Non incremental integration testing</a:t>
            </a:r>
            <a:br>
              <a:rPr lang="en-US" sz="1600" dirty="0">
                <a:latin typeface="Times New Roman" panose="02020603050405020304" pitchFamily="18" charset="0"/>
                <a:cs typeface="Times New Roman" panose="02020603050405020304" pitchFamily="18" charset="0"/>
              </a:rPr>
            </a:br>
            <a:r>
              <a:rPr lang="en-US" sz="1600" b="0" i="0" dirty="0">
                <a:solidFill>
                  <a:srgbClr val="000000"/>
                </a:solidFill>
                <a:effectLst/>
                <a:latin typeface="Times New Roman" panose="02020603050405020304" pitchFamily="18" charset="0"/>
                <a:cs typeface="Times New Roman" panose="02020603050405020304" pitchFamily="18" charset="0"/>
              </a:rPr>
              <a:t>ii) Incremental integration testing</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b="1" i="0" dirty="0" err="1">
                <a:solidFill>
                  <a:srgbClr val="000000"/>
                </a:solidFill>
                <a:effectLst/>
                <a:latin typeface="Times New Roman" panose="02020603050405020304" pitchFamily="18" charset="0"/>
                <a:cs typeface="Times New Roman" panose="02020603050405020304" pitchFamily="18" charset="0"/>
              </a:rPr>
              <a:t>i</a:t>
            </a:r>
            <a:r>
              <a:rPr lang="en-US" sz="1600" b="1" i="0" dirty="0">
                <a:solidFill>
                  <a:srgbClr val="000000"/>
                </a:solidFill>
                <a:effectLst/>
                <a:latin typeface="Times New Roman" panose="02020603050405020304" pitchFamily="18" charset="0"/>
                <a:cs typeface="Times New Roman" panose="02020603050405020304" pitchFamily="18" charset="0"/>
              </a:rPr>
              <a:t>) Non incremental integration testing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Combines all the components in advanced.</a:t>
            </a:r>
          </a:p>
          <a:p>
            <a:pPr algn="l">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A set of error is occurred then the correction is difficult because isolation cause is complex.</a:t>
            </a:r>
          </a:p>
          <a:p>
            <a:pPr algn="l">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ii) Incremental integration testing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The programs are built and tested in small increments.</a:t>
            </a:r>
          </a:p>
          <a:p>
            <a:pPr algn="l">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The errors are easier to correct and isolate.</a:t>
            </a:r>
          </a:p>
          <a:p>
            <a:pPr algn="l">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Interfaces are fully tested and applied for a systematic test approach to it.</a:t>
            </a:r>
          </a:p>
          <a:p>
            <a:pPr algn="just"/>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4825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9F3E5-B674-3C35-4572-BBBE7CD53ED8}"/>
              </a:ext>
            </a:extLst>
          </p:cNvPr>
          <p:cNvSpPr>
            <a:spLocks noGrp="1"/>
          </p:cNvSpPr>
          <p:nvPr>
            <p:ph type="title"/>
          </p:nvPr>
        </p:nvSpPr>
        <p:spPr/>
        <p:txBody>
          <a:bodyPr/>
          <a:lstStyle/>
          <a:p>
            <a:r>
              <a:rPr lang="en-IN" b="0" i="0" dirty="0">
                <a:solidFill>
                  <a:srgbClr val="000000"/>
                </a:solidFill>
                <a:effectLst/>
                <a:latin typeface="Verdana" panose="020B0604030504040204" pitchFamily="34" charset="0"/>
              </a:rPr>
              <a:t>Top-down integration</a:t>
            </a:r>
            <a:br>
              <a:rPr lang="en-IN" b="0" i="0" dirty="0">
                <a:solidFill>
                  <a:srgbClr val="000000"/>
                </a:solidFill>
                <a:effectLst/>
                <a:latin typeface="Verdana" panose="020B0604030504040204" pitchFamily="34" charset="0"/>
              </a:rPr>
            </a:br>
            <a:endParaRPr lang="en-IN" dirty="0"/>
          </a:p>
        </p:txBody>
      </p:sp>
      <p:sp>
        <p:nvSpPr>
          <p:cNvPr id="4" name="Slide Number Placeholder 3">
            <a:extLst>
              <a:ext uri="{FF2B5EF4-FFF2-40B4-BE49-F238E27FC236}">
                <a16:creationId xmlns:a16="http://schemas.microsoft.com/office/drawing/2014/main" id="{4F38243D-70D1-0EA4-C5A8-FFE4CD413A0A}"/>
              </a:ext>
            </a:extLst>
          </p:cNvPr>
          <p:cNvSpPr>
            <a:spLocks noGrp="1"/>
          </p:cNvSpPr>
          <p:nvPr>
            <p:ph type="sldNum" sz="quarter" idx="12"/>
          </p:nvPr>
        </p:nvSpPr>
        <p:spPr/>
        <p:txBody>
          <a:bodyPr/>
          <a:lstStyle/>
          <a:p>
            <a:fld id="{CBABCCC1-BF11-4F37-963E-1BCD5B23FD72}" type="slidenum">
              <a:rPr lang="en-IN" smtClean="0"/>
              <a:t>9</a:t>
            </a:fld>
            <a:endParaRPr lang="en-IN"/>
          </a:p>
        </p:txBody>
      </p:sp>
      <p:sp>
        <p:nvSpPr>
          <p:cNvPr id="5" name="Rectangle 1">
            <a:extLst>
              <a:ext uri="{FF2B5EF4-FFF2-40B4-BE49-F238E27FC236}">
                <a16:creationId xmlns:a16="http://schemas.microsoft.com/office/drawing/2014/main" id="{4333B387-5AD9-7A1E-5117-FA21515A2742}"/>
              </a:ext>
            </a:extLst>
          </p:cNvPr>
          <p:cNvSpPr>
            <a:spLocks noChangeArrowheads="1"/>
          </p:cNvSpPr>
          <p:nvPr/>
        </p:nvSpPr>
        <p:spPr bwMode="auto">
          <a:xfrm>
            <a:off x="2339221" y="1770461"/>
            <a:ext cx="7996270" cy="37394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000000"/>
                </a:solidFill>
                <a:effectLst/>
                <a:latin typeface="Verdana" panose="020B0604030504040204" pitchFamily="34" charset="0"/>
              </a:rPr>
              <a:t>It is an incremental approach for building the software architecture.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000000"/>
                </a:solidFill>
                <a:effectLst/>
                <a:latin typeface="Verdana" panose="020B0604030504040204" pitchFamily="34" charset="0"/>
              </a:rPr>
              <a:t>It starts with the main control module or program.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000000"/>
                </a:solidFill>
                <a:effectLst/>
                <a:latin typeface="Verdana" panose="020B0604030504040204" pitchFamily="34" charset="0"/>
              </a:rPr>
              <a:t>Modules are merged by moving downward through the control hierarchy.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Verdana" panose="020B0604030504040204" pitchFamily="34" charset="0"/>
              </a:rPr>
              <a:t>Following figure shows the top down integration.</a:t>
            </a:r>
            <a:br>
              <a:rPr kumimoji="0" lang="en-US" altLang="en-US" sz="800" b="0" i="0" u="none" strike="noStrike" cap="none" normalizeH="0" baseline="0" dirty="0">
                <a:ln>
                  <a:noFill/>
                </a:ln>
                <a:solidFill>
                  <a:schemeClr val="tx1"/>
                </a:solidFill>
                <a:effectLst/>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3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2050" name="Picture 2" descr="top down integration">
            <a:extLst>
              <a:ext uri="{FF2B5EF4-FFF2-40B4-BE49-F238E27FC236}">
                <a16:creationId xmlns:a16="http://schemas.microsoft.com/office/drawing/2014/main" id="{7777A26C-6E5B-F742-D619-D299E595E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112" y="2819696"/>
            <a:ext cx="4765852"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81624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Session-2" id="{B6DADD23-04D0-4129-BEC2-577091216A6F}" vid="{7252E303-E9EF-4DA3-8AE6-FD4187DE2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Session-2</Template>
  <TotalTime>140</TotalTime>
  <Words>977</Words>
  <Application>Microsoft Office PowerPoint</Application>
  <PresentationFormat>Widescreen</PresentationFormat>
  <Paragraphs>130</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Calibri</vt:lpstr>
      <vt:lpstr>Gill Sans MT</vt:lpstr>
      <vt:lpstr>Helvetica Neue</vt:lpstr>
      <vt:lpstr>Noto Symbol</vt:lpstr>
      <vt:lpstr>Palatino</vt:lpstr>
      <vt:lpstr>Poppins</vt:lpstr>
      <vt:lpstr>Times New Roman</vt:lpstr>
      <vt:lpstr>Verdana</vt:lpstr>
      <vt:lpstr>Wingdings</vt:lpstr>
      <vt:lpstr>Gallery</vt:lpstr>
      <vt:lpstr>PowerPoint Presentation</vt:lpstr>
      <vt:lpstr>PowerPoint Presentation</vt:lpstr>
      <vt:lpstr>PowerPoint Presentation</vt:lpstr>
      <vt:lpstr>PowerPoint Presentation</vt:lpstr>
      <vt:lpstr>Following are the four strategies for conventional software</vt:lpstr>
      <vt:lpstr>PowerPoint Presentation</vt:lpstr>
      <vt:lpstr>Following figure shows the unit testing</vt:lpstr>
      <vt:lpstr>Integration testing</vt:lpstr>
      <vt:lpstr>Top-down integration </vt:lpstr>
      <vt:lpstr>PowerPoint Presentation</vt:lpstr>
      <vt:lpstr>SELF-ASSESSMENT QUESTIONS </vt:lpstr>
      <vt:lpstr>Smoke testing </vt:lpstr>
      <vt:lpstr>Integration Testing </vt:lpstr>
      <vt:lpstr>REFERENCES FOR FURTHER LEARNING OF THE SESSION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Abhishek Guru</dc:creator>
  <cp:lastModifiedBy>V Sri Rama  Tulasi</cp:lastModifiedBy>
  <cp:revision>26</cp:revision>
  <dcterms:created xsi:type="dcterms:W3CDTF">2023-05-02T16:26:12Z</dcterms:created>
  <dcterms:modified xsi:type="dcterms:W3CDTF">2023-05-06T11:23:36Z</dcterms:modified>
</cp:coreProperties>
</file>