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6" r:id="rId2"/>
    <p:sldId id="278" r:id="rId3"/>
    <p:sldId id="257" r:id="rId4"/>
    <p:sldId id="258" r:id="rId5"/>
    <p:sldId id="293" r:id="rId6"/>
    <p:sldId id="279" r:id="rId7"/>
    <p:sldId id="280" r:id="rId8"/>
    <p:sldId id="281" r:id="rId9"/>
    <p:sldId id="292" r:id="rId10"/>
    <p:sldId id="285" r:id="rId11"/>
    <p:sldId id="284" r:id="rId12"/>
    <p:sldId id="283" r:id="rId13"/>
    <p:sldId id="282" r:id="rId14"/>
    <p:sldId id="286" r:id="rId15"/>
    <p:sldId id="287" r:id="rId16"/>
    <p:sldId id="294" r:id="rId17"/>
    <p:sldId id="288" r:id="rId18"/>
    <p:sldId id="289" r:id="rId19"/>
    <p:sldId id="290" r:id="rId20"/>
    <p:sldId id="291"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04-05-2023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xmlns=""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xmlns=""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xmlns=""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xmlns=""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xmlns=""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xmlns=""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5" name="Google Shape;476;p16">
            <a:extLst>
              <a:ext uri="{FF2B5EF4-FFF2-40B4-BE49-F238E27FC236}">
                <a16:creationId xmlns:a16="http://schemas.microsoft.com/office/drawing/2014/main" xmlns="" id="{813E5521-4B1D-7E4F-BDDB-4B4CD5EDDC94}"/>
              </a:ext>
            </a:extLst>
          </p:cNvPr>
          <p:cNvSpPr txBox="1"/>
          <p:nvPr/>
        </p:nvSpPr>
        <p:spPr>
          <a:xfrm>
            <a:off x="2091448" y="1193798"/>
            <a:ext cx="8433880" cy="227750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NAME – ADAPTIVE Software Engineering</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CODE – 22CS2119R</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a:extLst>
              <a:ext uri="{FF2B5EF4-FFF2-40B4-BE49-F238E27FC236}">
                <a16:creationId xmlns:a16="http://schemas.microsoft.com/office/drawing/2014/main" xmlns="" id="{2E5A2283-D36F-39F5-622B-2240BAE759C7}"/>
              </a:ext>
            </a:extLst>
          </p:cNvPr>
          <p:cNvSpPr txBox="1"/>
          <p:nvPr/>
        </p:nvSpPr>
        <p:spPr>
          <a:xfrm>
            <a:off x="2373550" y="3815681"/>
            <a:ext cx="8647889" cy="1077218"/>
          </a:xfrm>
          <a:prstGeom prst="rect">
            <a:avLst/>
          </a:prstGeom>
          <a:noFill/>
        </p:spPr>
        <p:txBody>
          <a:bodyPr wrap="square">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Topic:</a:t>
            </a:r>
          </a:p>
          <a:p>
            <a:pPr marR="0" lvl="0" indent="0" algn="ctr">
              <a:spcBef>
                <a:spcPts val="0"/>
              </a:spcBef>
              <a:spcAft>
                <a:spcPts val="0"/>
              </a:spcAft>
              <a:buNone/>
            </a:pPr>
            <a:r>
              <a:rPr lang="en-US" sz="3200" b="1" cap="all" dirty="0" smtClean="0">
                <a:ln/>
                <a:solidFill>
                  <a:srgbClr val="C00000"/>
                </a:solidFill>
                <a:cs typeface="Poppins" panose="00000500000000000000" pitchFamily="2" charset="0"/>
              </a:rPr>
              <a:t>Validation testing</a:t>
            </a:r>
            <a:endParaRPr lang="en-US" sz="3200" b="1" dirty="0">
              <a:solidFill>
                <a:srgbClr val="C00000"/>
              </a:solidFill>
              <a:cs typeface="Poppins" panose="00000500000000000000" pitchFamily="2" charset="0"/>
            </a:endParaRPr>
          </a:p>
        </p:txBody>
      </p:sp>
    </p:spTree>
    <p:extLst>
      <p:ext uri="{BB962C8B-B14F-4D97-AF65-F5344CB8AC3E}">
        <p14:creationId xmlns:p14="http://schemas.microsoft.com/office/powerpoint/2010/main" xmlns=""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10</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Design qualification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US" dirty="0" smtClean="0"/>
              <a:t>                        The </a:t>
            </a:r>
            <a:r>
              <a:rPr lang="en-US" dirty="0" smtClean="0"/>
              <a:t>process of design qualification, or DQ, includes creating a list of end-user business requirements and designing a validation testing plan to address them before launching the product. This plan can also be a useful written record of the design specifications that the developer and consumer desire. After writing the testing plan, development teams can seek approval from managers or shareholders before they begin the testing process.</a:t>
            </a:r>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11</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Installation </a:t>
            </a:r>
            <a:r>
              <a:rPr lang="en-US" sz="3200" b="1" cap="all" dirty="0" smtClean="0">
                <a:solidFill>
                  <a:srgbClr val="C00000"/>
                </a:solidFill>
              </a:rPr>
              <a:t>qualification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a:t>
            </a:r>
            <a:r>
              <a:rPr lang="en-IN" b="1" dirty="0" smtClean="0">
                <a:latin typeface="Times New Roman" panose="02020603050405020304" pitchFamily="18" charset="0"/>
                <a:ea typeface="+mn-lt"/>
                <a:cs typeface="Times New Roman" panose="02020603050405020304" pitchFamily="18" charset="0"/>
              </a:rPr>
              <a:t>                        </a:t>
            </a:r>
            <a:r>
              <a:rPr lang="en-US" dirty="0" smtClean="0"/>
              <a:t>Installation </a:t>
            </a:r>
            <a:r>
              <a:rPr lang="en-US" dirty="0" smtClean="0"/>
              <a:t>qualification, or IQ, involves installing the software according to the validation testing plan. Product development teams may ensure that both system hardware and the installation process itself match the design specifications. This phase also involves ensuring that the test environment is suitable for product operation and matches the environment in which the product is likely to perform once the company releases it to the public.</a:t>
            </a:r>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12</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Operational qualification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a:t>
            </a:r>
            <a:r>
              <a:rPr lang="en-US" dirty="0" smtClean="0"/>
              <a:t>Operational qualification, or OQ, involves testing the product with a variety of testing operations to ensure the product meets the specified user requirements. </a:t>
            </a:r>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13</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Performance qualification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US" dirty="0" smtClean="0"/>
              <a:t>                        Performance </a:t>
            </a:r>
            <a:r>
              <a:rPr lang="en-US" dirty="0" smtClean="0"/>
              <a:t>qualification, or PQ, testing verifies that a product can perform according to business needs in the real world. Developers on the internal team can perform alpha testing to assess the functionality of the software under simulated real-world conditions. After performing their own testing, a product development team can offer clients the chance to test the product through a process called beta testing.</a:t>
            </a:r>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14</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production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a:t>
            </a:r>
            <a:r>
              <a:rPr lang="en-IN" b="1" dirty="0" smtClean="0">
                <a:latin typeface="Times New Roman" panose="02020603050405020304" pitchFamily="18" charset="0"/>
                <a:ea typeface="+mn-lt"/>
                <a:cs typeface="Times New Roman" panose="02020603050405020304" pitchFamily="18" charset="0"/>
              </a:rPr>
              <a:t>                     </a:t>
            </a:r>
            <a:r>
              <a:rPr lang="en-US" dirty="0" smtClean="0"/>
              <a:t>After </a:t>
            </a:r>
            <a:r>
              <a:rPr lang="en-US" dirty="0" smtClean="0"/>
              <a:t>completing all levels of validation testing, a software product may go into production. This means that the product is ready to be marketed and sold to consumers. The software development team might help facilitate the deployment and installation process. </a:t>
            </a:r>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15</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Types of validation testing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1.Unit Testing</a:t>
            </a:r>
          </a:p>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a:t>
            </a:r>
            <a:r>
              <a:rPr lang="en-IN" b="1" dirty="0" smtClean="0">
                <a:latin typeface="Times New Roman" panose="02020603050405020304" pitchFamily="18" charset="0"/>
                <a:ea typeface="+mn-lt"/>
                <a:cs typeface="Times New Roman" panose="02020603050405020304" pitchFamily="18" charset="0"/>
              </a:rPr>
              <a:t>     </a:t>
            </a:r>
            <a:r>
              <a:rPr lang="en-IN" b="1" dirty="0" smtClean="0">
                <a:latin typeface="Times New Roman" panose="02020603050405020304" pitchFamily="18" charset="0"/>
                <a:ea typeface="+mn-lt"/>
                <a:cs typeface="Times New Roman" panose="02020603050405020304" pitchFamily="18" charset="0"/>
              </a:rPr>
              <a:t>2.Integration Testing</a:t>
            </a:r>
          </a:p>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a:t>
            </a:r>
            <a:r>
              <a:rPr lang="en-IN" b="1" dirty="0" smtClean="0">
                <a:latin typeface="Times New Roman" panose="02020603050405020304" pitchFamily="18" charset="0"/>
                <a:ea typeface="+mn-lt"/>
                <a:cs typeface="Times New Roman" panose="02020603050405020304" pitchFamily="18" charset="0"/>
              </a:rPr>
              <a:t>    </a:t>
            </a:r>
            <a:r>
              <a:rPr lang="en-IN" b="1" dirty="0" smtClean="0">
                <a:latin typeface="Times New Roman" panose="02020603050405020304" pitchFamily="18" charset="0"/>
                <a:ea typeface="+mn-lt"/>
                <a:cs typeface="Times New Roman" panose="02020603050405020304" pitchFamily="18" charset="0"/>
              </a:rPr>
              <a:t>3.System Testing</a:t>
            </a:r>
          </a:p>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a:t>
            </a:r>
            <a:r>
              <a:rPr lang="en-IN" b="1" dirty="0" smtClean="0">
                <a:latin typeface="Times New Roman" panose="02020603050405020304" pitchFamily="18" charset="0"/>
                <a:ea typeface="+mn-lt"/>
                <a:cs typeface="Times New Roman" panose="02020603050405020304" pitchFamily="18" charset="0"/>
              </a:rPr>
              <a:t>   </a:t>
            </a:r>
            <a:r>
              <a:rPr lang="en-IN" b="1" dirty="0" smtClean="0">
                <a:latin typeface="Times New Roman" panose="02020603050405020304" pitchFamily="18" charset="0"/>
                <a:ea typeface="+mn-lt"/>
                <a:cs typeface="Times New Roman" panose="02020603050405020304" pitchFamily="18" charset="0"/>
              </a:rPr>
              <a:t>4.User Acceptance Testing(UAT)</a:t>
            </a:r>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16</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Types of validation testing </a:t>
            </a:r>
            <a:endParaRPr lang="en-IN" sz="3200" b="1" cap="all" dirty="0">
              <a:solidFill>
                <a:srgbClr val="C00000"/>
              </a:solidFill>
            </a:endParaRPr>
          </a:p>
        </p:txBody>
      </p:sp>
      <p:pic>
        <p:nvPicPr>
          <p:cNvPr id="3075" name="Picture 3" descr="C:\Users\SAMBA\Desktop\SE\validtest.jpg"/>
          <p:cNvPicPr>
            <a:picLocks noGrp="1" noChangeAspect="1" noChangeArrowheads="1"/>
          </p:cNvPicPr>
          <p:nvPr>
            <p:ph idx="1"/>
          </p:nvPr>
        </p:nvPicPr>
        <p:blipFill>
          <a:blip r:embed="rId2"/>
          <a:srcRect/>
          <a:stretch>
            <a:fillRect/>
          </a:stretch>
        </p:blipFill>
        <p:spPr bwMode="auto">
          <a:xfrm>
            <a:off x="3502325" y="2941608"/>
            <a:ext cx="4286267" cy="1275586"/>
          </a:xfrm>
          <a:prstGeom prst="rect">
            <a:avLst/>
          </a:prstGeom>
          <a:noFill/>
        </p:spPr>
      </p:pic>
    </p:spTree>
    <p:extLst>
      <p:ext uri="{BB962C8B-B14F-4D97-AF65-F5344CB8AC3E}">
        <p14:creationId xmlns:p14="http://schemas.microsoft.com/office/powerpoint/2010/main" xmlns="" val="2817671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17</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Unit testing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a:t>
            </a:r>
            <a:r>
              <a:rPr lang="en-US" dirty="0" smtClean="0"/>
              <a:t>Unit testing is a form of validation testing that involves assessing small pieces of code individually. Units can include pieces of code like functions, methods, procedures, modules or objects. Testing these units separately from each other can help ensure that each is performing well. This improves the chance of the software functioning well overall.</a:t>
            </a:r>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18</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integration testing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r>
              <a:rPr lang="en-US" dirty="0" smtClean="0"/>
              <a:t>              After </a:t>
            </a:r>
            <a:r>
              <a:rPr lang="en-US" dirty="0" smtClean="0"/>
              <a:t>performing unit testing to if each unit of code within the software is functioning correctly, software development teams can run integration testing to learn about how well the units function once they integrate them together into a larger system. Specifically, developers can ensure that data flow across modules is successful.</a:t>
            </a:r>
          </a:p>
          <a:p>
            <a:r>
              <a:rPr lang="en-US" dirty="0" smtClean="0"/>
              <a:t>                                  The two main types of integration testing are the top-down approach and the bottom-up approach.</a:t>
            </a:r>
          </a:p>
          <a:p>
            <a:pPr marL="514350" indent="-514350">
              <a:spcBef>
                <a:spcPts val="600"/>
              </a:spcBef>
              <a:spcAft>
                <a:spcPts val="600"/>
              </a:spcAft>
            </a:pPr>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19</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System  testing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a:t>
            </a:r>
            <a:r>
              <a:rPr lang="en-US" dirty="0" smtClean="0"/>
              <a:t>Also known as system-level testing or system-integration testing, this type of validation testing can assess the software as a complete system. This can help confirm that the product functions according to the end-to-end system specifications</a:t>
            </a:r>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396BFE3-14AF-696C-6920-43C082DD6CE9}"/>
              </a:ext>
            </a:extLst>
          </p:cNvPr>
          <p:cNvSpPr>
            <a:spLocks noGrp="1"/>
          </p:cNvSpPr>
          <p:nvPr>
            <p:ph type="sldNum" sz="quarter" idx="12"/>
          </p:nvPr>
        </p:nvSpPr>
        <p:spPr/>
        <p:txBody>
          <a:bodyPr/>
          <a:lstStyle/>
          <a:p>
            <a:fld id="{CBABCCC1-BF11-4F37-963E-1BCD5B23FD72}" type="slidenum">
              <a:rPr lang="en-IN" smtClean="0"/>
              <a:pPr/>
              <a:t>2</a:t>
            </a:fld>
            <a:endParaRPr lang="en-IN"/>
          </a:p>
        </p:txBody>
      </p:sp>
      <p:sp>
        <p:nvSpPr>
          <p:cNvPr id="12" name="TextBox 11">
            <a:extLst>
              <a:ext uri="{FF2B5EF4-FFF2-40B4-BE49-F238E27FC236}">
                <a16:creationId xmlns:a16="http://schemas.microsoft.com/office/drawing/2014/main" xmlns="" id="{8B68684B-34BA-BB64-17CA-52ED57E147A8}"/>
              </a:ext>
            </a:extLst>
          </p:cNvPr>
          <p:cNvSpPr txBox="1"/>
          <p:nvPr/>
        </p:nvSpPr>
        <p:spPr>
          <a:xfrm>
            <a:off x="2084151" y="643808"/>
            <a:ext cx="8178530" cy="923330"/>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ctr"/>
            <a:r>
              <a:rPr lang="en-US" sz="1800" b="0" i="0" dirty="0">
                <a:effectLst/>
                <a:latin typeface="Poppins"/>
                <a:cs typeface="Poppins"/>
              </a:rPr>
              <a:t>To familiarize students with the basic concept of </a:t>
            </a:r>
            <a:r>
              <a:rPr lang="en-US" dirty="0" smtClean="0">
                <a:latin typeface="Poppins"/>
                <a:cs typeface="Poppins"/>
              </a:rPr>
              <a:t>Validation Testing</a:t>
            </a:r>
            <a:endParaRPr lang="en-US" sz="1800" dirty="0"/>
          </a:p>
        </p:txBody>
      </p:sp>
      <p:sp>
        <p:nvSpPr>
          <p:cNvPr id="16" name="TextBox 15">
            <a:extLst>
              <a:ext uri="{FF2B5EF4-FFF2-40B4-BE49-F238E27FC236}">
                <a16:creationId xmlns:a16="http://schemas.microsoft.com/office/drawing/2014/main" xmlns="" id="{541394E6-0C99-8F26-C67B-D88D560EB229}"/>
              </a:ext>
            </a:extLst>
          </p:cNvPr>
          <p:cNvSpPr txBox="1"/>
          <p:nvPr/>
        </p:nvSpPr>
        <p:spPr>
          <a:xfrm>
            <a:off x="910537" y="2023744"/>
            <a:ext cx="5299763" cy="2585323"/>
          </a:xfrm>
          <a:prstGeom prst="rect">
            <a:avLst/>
          </a:prstGeom>
          <a:noFill/>
        </p:spPr>
        <p:txBody>
          <a:bodyPr wrap="square">
            <a:spAutoFit/>
          </a:bodyPr>
          <a:lstStyle/>
          <a:p>
            <a:pPr algn="ctr"/>
            <a:r>
              <a:rPr lang="en-US" sz="1800" b="1" dirty="0">
                <a:solidFill>
                  <a:srgbClr val="C00000"/>
                </a:solidFill>
              </a:rPr>
              <a:t>INSTRUCTIONAL OBJECTIVES</a:t>
            </a:r>
          </a:p>
          <a:p>
            <a:pPr>
              <a:lnSpc>
                <a:spcPct val="200000"/>
              </a:lnSpc>
            </a:pPr>
            <a:r>
              <a:rPr lang="en-US" sz="1800" dirty="0" smtClean="0">
                <a:latin typeface="Poppins"/>
                <a:cs typeface="Poppins"/>
              </a:rPr>
              <a:t>      This</a:t>
            </a:r>
            <a:r>
              <a:rPr lang="en-US" sz="1800" b="0" i="0" dirty="0" smtClean="0">
                <a:effectLst/>
                <a:latin typeface="Poppins"/>
                <a:cs typeface="Poppins"/>
              </a:rPr>
              <a:t> </a:t>
            </a:r>
            <a:r>
              <a:rPr lang="en-US" sz="1800" dirty="0">
                <a:latin typeface="Poppins"/>
                <a:cs typeface="Poppins"/>
              </a:rPr>
              <a:t>Session</a:t>
            </a:r>
            <a:r>
              <a:rPr lang="en-US" sz="1800" b="0" i="0" dirty="0">
                <a:effectLst/>
                <a:latin typeface="Poppins"/>
                <a:cs typeface="Poppins"/>
              </a:rPr>
              <a:t> is designed to:</a:t>
            </a:r>
          </a:p>
          <a:p>
            <a:pPr marL="342900" indent="-342900">
              <a:buFontTx/>
              <a:buAutoNum type="arabicPeriod"/>
            </a:pPr>
            <a:r>
              <a:rPr lang="en-US" dirty="0" smtClean="0">
                <a:latin typeface="Arial" panose="020B0604020202020204" pitchFamily="34" charset="0"/>
              </a:rPr>
              <a:t>Demonstrate  what is </a:t>
            </a:r>
            <a:r>
              <a:rPr lang="en-US" b="1" dirty="0" smtClean="0">
                <a:latin typeface="Times New Roman" panose="02020603050405020304" pitchFamily="18" charset="0"/>
                <a:ea typeface="+mn-lt"/>
                <a:cs typeface="Times New Roman" panose="02020603050405020304" pitchFamily="18" charset="0"/>
              </a:rPr>
              <a:t>validation testing</a:t>
            </a:r>
            <a:endParaRPr lang="en-IN" dirty="0" smtClean="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dirty="0" smtClean="0">
                <a:latin typeface="Arial" panose="020B0604020202020204" pitchFamily="34" charset="0"/>
              </a:rPr>
              <a:t>Describe  </a:t>
            </a:r>
            <a:r>
              <a:rPr lang="en-US" b="1" dirty="0" smtClean="0">
                <a:latin typeface="Times New Roman" panose="02020603050405020304" pitchFamily="18" charset="0"/>
                <a:ea typeface="+mn-lt"/>
                <a:cs typeface="Times New Roman" panose="02020603050405020304" pitchFamily="18" charset="0"/>
              </a:rPr>
              <a:t>importance of validation testing in software</a:t>
            </a:r>
            <a:endParaRPr lang="en-US" dirty="0" smtClean="0">
              <a:latin typeface="Arial" panose="020B0604020202020204" pitchFamily="34" charset="0"/>
            </a:endParaRPr>
          </a:p>
          <a:p>
            <a:pPr marL="342900" indent="-342900">
              <a:buFontTx/>
              <a:buAutoNum type="arabicPeriod"/>
            </a:pPr>
            <a:r>
              <a:rPr lang="en-US" dirty="0" smtClean="0">
                <a:latin typeface="Arial" panose="020B0604020202020204" pitchFamily="34" charset="0"/>
              </a:rPr>
              <a:t>List out the  phases of validation testing</a:t>
            </a:r>
            <a:endParaRPr lang="en-US" dirty="0" smtClean="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dirty="0" smtClean="0">
                <a:latin typeface="Arial"/>
                <a:cs typeface="Arial"/>
              </a:rPr>
              <a:t>Describe the  types of validation testing</a:t>
            </a:r>
            <a:endParaRPr lang="en-US" dirty="0" smtClean="0">
              <a:latin typeface="Times New Roman" panose="02020603050405020304" pitchFamily="18" charset="0"/>
              <a:ea typeface="+mn-lt"/>
              <a:cs typeface="Times New Roman" panose="02020603050405020304" pitchFamily="18" charset="0"/>
            </a:endParaRPr>
          </a:p>
          <a:p>
            <a:pPr algn="ctr"/>
            <a:endParaRPr lang="en-US" sz="1800" dirty="0"/>
          </a:p>
        </p:txBody>
      </p:sp>
      <p:sp>
        <p:nvSpPr>
          <p:cNvPr id="20" name="TextBox 19">
            <a:extLst>
              <a:ext uri="{FF2B5EF4-FFF2-40B4-BE49-F238E27FC236}">
                <a16:creationId xmlns:a16="http://schemas.microsoft.com/office/drawing/2014/main" xmlns="" id="{8FC8B10B-453E-92C8-D716-22B450131A34}"/>
              </a:ext>
            </a:extLst>
          </p:cNvPr>
          <p:cNvSpPr txBox="1"/>
          <p:nvPr/>
        </p:nvSpPr>
        <p:spPr>
          <a:xfrm>
            <a:off x="6377290" y="2033862"/>
            <a:ext cx="5814710" cy="2031325"/>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b="0" i="0" dirty="0">
                <a:effectLst/>
                <a:latin typeface="Arial"/>
                <a:cs typeface="Arial"/>
              </a:rPr>
              <a:t>At the end of this </a:t>
            </a:r>
            <a:r>
              <a:rPr lang="en-US" sz="1800" dirty="0">
                <a:latin typeface="Arial"/>
                <a:cs typeface="Arial"/>
              </a:rPr>
              <a:t>session</a:t>
            </a:r>
            <a:r>
              <a:rPr lang="en-US" sz="1800" b="0" i="0" dirty="0">
                <a:effectLst/>
                <a:latin typeface="Arial"/>
                <a:cs typeface="Arial"/>
              </a:rPr>
              <a:t>, you should be able to:</a:t>
            </a:r>
          </a:p>
          <a:p>
            <a:pPr marL="342900" indent="-342900">
              <a:buAutoNum type="arabicPeriod"/>
            </a:pPr>
            <a:r>
              <a:rPr lang="en-US" dirty="0" smtClean="0">
                <a:latin typeface="Arial" panose="020B0604020202020204" pitchFamily="34" charset="0"/>
              </a:rPr>
              <a:t>Define   validation testing </a:t>
            </a:r>
          </a:p>
          <a:p>
            <a:pPr marL="342900" indent="-342900"/>
            <a:r>
              <a:rPr lang="en-US" dirty="0" smtClean="0">
                <a:latin typeface="Arial" panose="020B0604020202020204" pitchFamily="34" charset="0"/>
                <a:ea typeface="+mn-lt"/>
                <a:cs typeface="Times New Roman" panose="02020603050405020304" pitchFamily="18" charset="0"/>
              </a:rPr>
              <a:t>2.    Importance of validation testing in software development</a:t>
            </a:r>
            <a:endParaRPr lang="en-US" b="1" dirty="0" smtClean="0">
              <a:latin typeface="Times New Roman" panose="02020603050405020304" pitchFamily="18" charset="0"/>
              <a:ea typeface="+mn-lt"/>
              <a:cs typeface="Times New Roman" panose="02020603050405020304" pitchFamily="18" charset="0"/>
            </a:endParaRPr>
          </a:p>
          <a:p>
            <a:pPr algn="ctr"/>
            <a:endParaRPr lang="en-US" sz="1800" dirty="0"/>
          </a:p>
        </p:txBody>
      </p:sp>
    </p:spTree>
    <p:extLst>
      <p:ext uri="{BB962C8B-B14F-4D97-AF65-F5344CB8AC3E}">
        <p14:creationId xmlns:p14="http://schemas.microsoft.com/office/powerpoint/2010/main" xmlns="" val="38072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20</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User acceptance testing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a:t>
            </a:r>
            <a:r>
              <a:rPr lang="en-IN" b="1" dirty="0" smtClean="0">
                <a:latin typeface="Times New Roman" panose="02020603050405020304" pitchFamily="18" charset="0"/>
                <a:ea typeface="+mn-lt"/>
                <a:cs typeface="Times New Roman" panose="02020603050405020304" pitchFamily="18" charset="0"/>
              </a:rPr>
              <a:t>                </a:t>
            </a:r>
            <a:r>
              <a:rPr lang="en-US" dirty="0" smtClean="0"/>
              <a:t>User </a:t>
            </a:r>
            <a:r>
              <a:rPr lang="en-US" dirty="0" smtClean="0"/>
              <a:t>acceptance testing, or UAT, is a form of performance qualification beta testing that invites a client to test the product and ensure that it meets their needs. This is often the last stage in the validation testing process and can be helpful because it tests the product in its proper environment. It can also help reveal challenges that the developers may not have noticed because they're already so familiar with the product.</a:t>
            </a:r>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2CDF9-DDC8-587B-CD64-B41DE16E895E}"/>
              </a:ext>
            </a:extLst>
          </p:cNvPr>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430DF71D-686E-6C69-5FBF-EAAEAC8EFB3F}"/>
              </a:ext>
            </a:extLst>
          </p:cNvPr>
          <p:cNvSpPr>
            <a:spLocks noGrp="1"/>
          </p:cNvSpPr>
          <p:nvPr>
            <p:ph type="sldNum" sz="quarter" idx="12"/>
          </p:nvPr>
        </p:nvSpPr>
        <p:spPr/>
        <p:txBody>
          <a:bodyPr/>
          <a:lstStyle/>
          <a:p>
            <a:fld id="{CBABCCC1-BF11-4F37-963E-1BCD5B23FD72}" type="slidenum">
              <a:rPr lang="en-IN" smtClean="0"/>
              <a:pPr/>
              <a:t>21</a:t>
            </a:fld>
            <a:endParaRPr lang="en-IN"/>
          </a:p>
        </p:txBody>
      </p:sp>
      <p:sp>
        <p:nvSpPr>
          <p:cNvPr id="3" name="TextBox 2">
            <a:extLst>
              <a:ext uri="{FF2B5EF4-FFF2-40B4-BE49-F238E27FC236}">
                <a16:creationId xmlns:a16="http://schemas.microsoft.com/office/drawing/2014/main" xmlns="" id="{26E480F7-5375-AE49-8EFD-0577E59156FE}"/>
              </a:ext>
            </a:extLst>
          </p:cNvPr>
          <p:cNvSpPr txBox="1"/>
          <p:nvPr/>
        </p:nvSpPr>
        <p:spPr>
          <a:xfrm>
            <a:off x="1513546" y="1838519"/>
            <a:ext cx="9541308" cy="1319079"/>
          </a:xfrm>
          <a:prstGeom prst="rect">
            <a:avLst/>
          </a:prstGeom>
          <a:noFill/>
        </p:spPr>
        <p:txBody>
          <a:bodyPr wrap="square">
            <a:spAutoFit/>
          </a:bodyPr>
          <a:lstStyle/>
          <a:p>
            <a:pPr marL="457200" indent="-457200">
              <a:buAutoNum type="arabicPeriod"/>
            </a:pPr>
            <a:r>
              <a:rPr lang="en-US" sz="2000" dirty="0" smtClean="0"/>
              <a:t>Define Validation testing.</a:t>
            </a:r>
          </a:p>
          <a:p>
            <a:pPr marL="457200" indent="-457200">
              <a:buAutoNum type="arabicPeriod" startAt="2"/>
            </a:pPr>
            <a:r>
              <a:rPr lang="en-US" sz="2000" dirty="0" smtClean="0"/>
              <a:t>What is the importance of validation testing .</a:t>
            </a:r>
          </a:p>
          <a:p>
            <a:pPr marL="457200" indent="-457200">
              <a:buAutoNum type="arabicPeriod" startAt="2"/>
            </a:pPr>
            <a:r>
              <a:rPr lang="en-US" sz="2000" dirty="0" smtClean="0"/>
              <a:t>What is integration testing</a:t>
            </a:r>
          </a:p>
          <a:p>
            <a:pPr>
              <a:lnSpc>
                <a:spcPct val="120000"/>
              </a:lnSpc>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61901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286811D-092E-E989-454F-68E65DF4CC39}"/>
              </a:ext>
            </a:extLst>
          </p:cNvPr>
          <p:cNvSpPr>
            <a:spLocks noGrp="1"/>
          </p:cNvSpPr>
          <p:nvPr>
            <p:ph type="sldNum" sz="quarter" idx="12"/>
          </p:nvPr>
        </p:nvSpPr>
        <p:spPr/>
        <p:txBody>
          <a:bodyPr/>
          <a:lstStyle/>
          <a:p>
            <a:fld id="{CBABCCC1-BF11-4F37-963E-1BCD5B23FD72}" type="slidenum">
              <a:rPr lang="en-IN" smtClean="0"/>
              <a:pPr/>
              <a:t>22</a:t>
            </a:fld>
            <a:endParaRPr lang="en-IN"/>
          </a:p>
        </p:txBody>
      </p:sp>
      <p:sp>
        <p:nvSpPr>
          <p:cNvPr id="5" name="TextBox 4">
            <a:extLst>
              <a:ext uri="{FF2B5EF4-FFF2-40B4-BE49-F238E27FC236}">
                <a16:creationId xmlns:a16="http://schemas.microsoft.com/office/drawing/2014/main" xmlns="" id="{81A0B57B-FD1F-D26E-7DDA-9CB4D0E6FF4D}"/>
              </a:ext>
            </a:extLst>
          </p:cNvPr>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xmlns="" val="1122793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1B95FBE-107F-8F8F-AF7F-B1B3220353E4}"/>
              </a:ext>
            </a:extLst>
          </p:cNvPr>
          <p:cNvSpPr>
            <a:spLocks noGrp="1"/>
          </p:cNvSpPr>
          <p:nvPr>
            <p:ph type="sldNum" sz="quarter" idx="12"/>
          </p:nvPr>
        </p:nvSpPr>
        <p:spPr/>
        <p:txBody>
          <a:bodyPr/>
          <a:lstStyle/>
          <a:p>
            <a:fld id="{CBABCCC1-BF11-4F37-963E-1BCD5B23FD72}" type="slidenum">
              <a:rPr lang="en-IN" smtClean="0"/>
              <a:pPr/>
              <a:t>23</a:t>
            </a:fld>
            <a:endParaRPr lang="en-IN"/>
          </a:p>
        </p:txBody>
      </p:sp>
      <p:sp>
        <p:nvSpPr>
          <p:cNvPr id="6" name="Rounded Rectangle 3">
            <a:extLst>
              <a:ext uri="{FF2B5EF4-FFF2-40B4-BE49-F238E27FC236}">
                <a16:creationId xmlns:a16="http://schemas.microsoft.com/office/drawing/2014/main" xmlns="" id="{03BCE887-8070-2467-1BDD-C15FC09E3567}"/>
              </a:ext>
            </a:extLst>
          </p:cNvPr>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a:extLst>
              <a:ext uri="{FF2B5EF4-FFF2-40B4-BE49-F238E27FC236}">
                <a16:creationId xmlns:a16="http://schemas.microsoft.com/office/drawing/2014/main" xmlns="" id="{44D922C5-3411-5618-9ACE-51841AB725EB}"/>
              </a:ext>
            </a:extLst>
          </p:cNvPr>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extLst>
      <p:ext uri="{BB962C8B-B14F-4D97-AF65-F5344CB8AC3E}">
        <p14:creationId xmlns:p14="http://schemas.microsoft.com/office/powerpoint/2010/main" xmlns="" val="41895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3F83A4E-8F7B-8A1B-393A-4337DF7ECE84}"/>
              </a:ext>
            </a:extLst>
          </p:cNvPr>
          <p:cNvSpPr>
            <a:spLocks noGrp="1"/>
          </p:cNvSpPr>
          <p:nvPr>
            <p:ph type="sldNum" sz="quarter" idx="12"/>
          </p:nvPr>
        </p:nvSpPr>
        <p:spPr/>
        <p:txBody>
          <a:bodyPr/>
          <a:lstStyle/>
          <a:p>
            <a:fld id="{CBABCCC1-BF11-4F37-963E-1BCD5B23FD72}" type="slidenum">
              <a:rPr lang="en-IN" smtClean="0"/>
              <a:pPr/>
              <a:t>3</a:t>
            </a:fld>
            <a:endParaRPr lang="en-IN"/>
          </a:p>
        </p:txBody>
      </p:sp>
      <p:sp>
        <p:nvSpPr>
          <p:cNvPr id="6" name="TextBox 5">
            <a:extLst>
              <a:ext uri="{FF2B5EF4-FFF2-40B4-BE49-F238E27FC236}">
                <a16:creationId xmlns:a16="http://schemas.microsoft.com/office/drawing/2014/main" xmlns="" id="{F0C10D08-BA96-833B-A7AC-DD93EF4AD7B9}"/>
              </a:ext>
            </a:extLst>
          </p:cNvPr>
          <p:cNvSpPr txBox="1"/>
          <p:nvPr/>
        </p:nvSpPr>
        <p:spPr>
          <a:xfrm>
            <a:off x="1206406" y="2132179"/>
            <a:ext cx="9925396" cy="2554545"/>
          </a:xfrm>
          <a:prstGeom prst="rect">
            <a:avLst/>
          </a:prstGeom>
          <a:noFill/>
        </p:spPr>
        <p:txBody>
          <a:bodyPr wrap="square">
            <a:spAutoFit/>
          </a:bodyPr>
          <a:lstStyle/>
          <a:p>
            <a:pPr marL="514350" indent="-514350">
              <a:spcBef>
                <a:spcPts val="600"/>
              </a:spcBef>
              <a:spcAft>
                <a:spcPts val="600"/>
              </a:spcAft>
              <a:buFont typeface="Wingdings" panose="05000000000000000000" pitchFamily="2" charset="2"/>
              <a:buChar char="v"/>
            </a:pPr>
            <a:r>
              <a:rPr lang="en-US" sz="2400" b="1" dirty="0" smtClean="0">
                <a:latin typeface="+mj-lt"/>
                <a:ea typeface="+mn-lt"/>
                <a:cs typeface="Times New Roman" panose="02020603050405020304" pitchFamily="18" charset="0"/>
              </a:rPr>
              <a:t>What is validation testing</a:t>
            </a:r>
          </a:p>
          <a:p>
            <a:pPr marL="514350" indent="-514350">
              <a:spcBef>
                <a:spcPts val="600"/>
              </a:spcBef>
              <a:spcAft>
                <a:spcPts val="600"/>
              </a:spcAft>
              <a:buFont typeface="Wingdings" panose="05000000000000000000" pitchFamily="2" charset="2"/>
              <a:buChar char="v"/>
            </a:pPr>
            <a:r>
              <a:rPr lang="en-US" sz="2400" b="1" dirty="0" smtClean="0">
                <a:latin typeface="+mj-lt"/>
                <a:ea typeface="+mn-lt"/>
                <a:cs typeface="Times New Roman" panose="02020603050405020304" pitchFamily="18" charset="0"/>
              </a:rPr>
              <a:t>Why validation testing is important</a:t>
            </a:r>
          </a:p>
          <a:p>
            <a:pPr marL="514350" indent="-514350">
              <a:spcBef>
                <a:spcPts val="600"/>
              </a:spcBef>
              <a:spcAft>
                <a:spcPts val="600"/>
              </a:spcAft>
              <a:buFont typeface="Wingdings" panose="05000000000000000000" pitchFamily="2" charset="2"/>
              <a:buChar char="v"/>
            </a:pPr>
            <a:r>
              <a:rPr lang="en-US" sz="2400" b="1" dirty="0" smtClean="0">
                <a:latin typeface="+mj-lt"/>
                <a:ea typeface="+mn-lt"/>
                <a:cs typeface="Times New Roman" panose="02020603050405020304" pitchFamily="18" charset="0"/>
              </a:rPr>
              <a:t>Steps involved in validation testing</a:t>
            </a:r>
          </a:p>
          <a:p>
            <a:pPr marL="514350" indent="-514350">
              <a:spcBef>
                <a:spcPts val="600"/>
              </a:spcBef>
              <a:spcAft>
                <a:spcPts val="600"/>
              </a:spcAft>
              <a:buFont typeface="Wingdings" panose="05000000000000000000" pitchFamily="2" charset="2"/>
              <a:buChar char="v"/>
            </a:pPr>
            <a:r>
              <a:rPr lang="en-US" sz="2400" b="1" dirty="0" smtClean="0">
                <a:latin typeface="+mj-lt"/>
                <a:ea typeface="+mn-lt"/>
                <a:cs typeface="Times New Roman" panose="02020603050405020304" pitchFamily="18" charset="0"/>
              </a:rPr>
              <a:t>Stages involved in validation testing</a:t>
            </a:r>
          </a:p>
          <a:p>
            <a:pPr marL="514350" indent="-514350">
              <a:spcBef>
                <a:spcPts val="600"/>
              </a:spcBef>
              <a:spcAft>
                <a:spcPts val="600"/>
              </a:spcAft>
              <a:buFont typeface="Wingdings" panose="05000000000000000000" pitchFamily="2" charset="2"/>
              <a:buChar char="v"/>
            </a:pPr>
            <a:r>
              <a:rPr lang="en-US" sz="2400" b="1" dirty="0" smtClean="0">
                <a:latin typeface="+mj-lt"/>
                <a:ea typeface="+mn-lt"/>
                <a:cs typeface="Times New Roman" panose="02020603050405020304" pitchFamily="18" charset="0"/>
              </a:rPr>
              <a:t>Types of validation testing</a:t>
            </a:r>
          </a:p>
        </p:txBody>
      </p:sp>
      <p:sp>
        <p:nvSpPr>
          <p:cNvPr id="8" name="TextBox 7">
            <a:extLst>
              <a:ext uri="{FF2B5EF4-FFF2-40B4-BE49-F238E27FC236}">
                <a16:creationId xmlns:a16="http://schemas.microsoft.com/office/drawing/2014/main" xmlns="" id="{A32B93A2-F8F9-4250-B5E0-1F07918F11E6}"/>
              </a:ext>
            </a:extLst>
          </p:cNvPr>
          <p:cNvSpPr txBox="1"/>
          <p:nvPr/>
        </p:nvSpPr>
        <p:spPr>
          <a:xfrm>
            <a:off x="3043946" y="1124835"/>
            <a:ext cx="6104106" cy="523220"/>
          </a:xfrm>
          <a:prstGeom prst="rect">
            <a:avLst/>
          </a:prstGeom>
          <a:noFill/>
        </p:spPr>
        <p:txBody>
          <a:bodyPr wrap="square">
            <a:spAutoFit/>
          </a:bodyPr>
          <a:lstStyle/>
          <a:p>
            <a:pPr algn="ctr">
              <a:spcBef>
                <a:spcPts val="600"/>
              </a:spcBef>
              <a:spcAft>
                <a:spcPts val="600"/>
              </a:spcAft>
            </a:pPr>
            <a:r>
              <a:rPr lang="en-IN" sz="2800" b="1" dirty="0">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xmlns="" val="271123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4</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2638437" y="1177795"/>
            <a:ext cx="6104106"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Validation testing</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US" dirty="0" smtClean="0"/>
              <a:t>Validation testing is the process of assessing a new software product to ensure that its performance matches consumer needs and expectations.</a:t>
            </a:r>
          </a:p>
          <a:p>
            <a:pPr marL="514350" indent="-514350">
              <a:spcBef>
                <a:spcPts val="600"/>
              </a:spcBef>
              <a:spcAft>
                <a:spcPts val="600"/>
              </a:spcAft>
            </a:pPr>
            <a:r>
              <a:rPr lang="en-US" dirty="0" smtClean="0"/>
              <a:t> </a:t>
            </a:r>
            <a:r>
              <a:rPr lang="en-US" dirty="0" smtClean="0"/>
              <a:t> </a:t>
            </a:r>
            <a:r>
              <a:rPr lang="en-US" dirty="0" smtClean="0"/>
              <a:t>Validation tests must be run after every feature or step in the development process is completed.</a:t>
            </a:r>
          </a:p>
          <a:p>
            <a:pPr eaLnBrk="1" hangingPunct="1"/>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5</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2638437" y="1177795"/>
            <a:ext cx="6104106"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Validation testing</a:t>
            </a:r>
            <a:endParaRPr lang="en-IN" sz="3200" b="1" cap="all" dirty="0">
              <a:solidFill>
                <a:srgbClr val="C00000"/>
              </a:solidFill>
            </a:endParaRPr>
          </a:p>
        </p:txBody>
      </p:sp>
      <p:pic>
        <p:nvPicPr>
          <p:cNvPr id="2050" name="Picture 2" descr="C:\Users\SAMBA\Desktop\SE\validation_test.png"/>
          <p:cNvPicPr>
            <a:picLocks noGrp="1" noChangeAspect="1" noChangeArrowheads="1"/>
          </p:cNvPicPr>
          <p:nvPr>
            <p:ph idx="1"/>
          </p:nvPr>
        </p:nvPicPr>
        <p:blipFill>
          <a:blip r:embed="rId2"/>
          <a:srcRect/>
          <a:stretch>
            <a:fillRect/>
          </a:stretch>
        </p:blipFill>
        <p:spPr bwMode="auto">
          <a:xfrm>
            <a:off x="3717985" y="2484407"/>
            <a:ext cx="4261449" cy="2812211"/>
          </a:xfrm>
          <a:prstGeom prst="rect">
            <a:avLst/>
          </a:prstGeom>
          <a:noFill/>
        </p:spPr>
      </p:pic>
    </p:spTree>
    <p:extLst>
      <p:ext uri="{BB962C8B-B14F-4D97-AF65-F5344CB8AC3E}">
        <p14:creationId xmlns:p14="http://schemas.microsoft.com/office/powerpoint/2010/main" xmlns="" val="281767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6</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978729"/>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Why Validation testing is important</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US" dirty="0" smtClean="0"/>
              <a:t>Software validation can help product development teams ensure their product can satisfy customer needs and expectations. </a:t>
            </a:r>
          </a:p>
          <a:p>
            <a:pPr marL="514350" indent="-514350">
              <a:spcBef>
                <a:spcPts val="600"/>
              </a:spcBef>
              <a:spcAft>
                <a:spcPts val="600"/>
              </a:spcAft>
              <a:buNone/>
            </a:pPr>
            <a:r>
              <a:rPr lang="en-US" dirty="0" smtClean="0"/>
              <a:t>      </a:t>
            </a:r>
            <a:r>
              <a:rPr lang="en-US" dirty="0" smtClean="0"/>
              <a:t>  </a:t>
            </a:r>
            <a:r>
              <a:rPr lang="en-US" dirty="0" smtClean="0"/>
              <a:t>Validation testing can also help software developers identify and fix coding bugs or address other areas of improvement before launching the product.</a:t>
            </a:r>
          </a:p>
          <a:p>
            <a:pPr eaLnBrk="1" hangingPunct="1"/>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7</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Steps in Validation testing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lvl="0"/>
            <a:r>
              <a:rPr lang="en-US" dirty="0" smtClean="0"/>
              <a:t> 1.You </a:t>
            </a:r>
            <a:r>
              <a:rPr lang="en-US" dirty="0" smtClean="0"/>
              <a:t>gather the business requirements for validation testing from the end user.</a:t>
            </a:r>
          </a:p>
          <a:p>
            <a:pPr lvl="0"/>
            <a:r>
              <a:rPr lang="en-US" dirty="0" smtClean="0"/>
              <a:t> 2. Prepare the business plan and send it for approval to the onsite/stakeholders involved.</a:t>
            </a:r>
          </a:p>
          <a:p>
            <a:pPr lvl="0"/>
            <a:r>
              <a:rPr lang="en-US" dirty="0" smtClean="0"/>
              <a:t> 3. On approval of the plan, you begin to write the necessary test cases and send them for approval.</a:t>
            </a:r>
          </a:p>
          <a:p>
            <a:pPr lvl="0"/>
            <a:r>
              <a:rPr lang="en-US" dirty="0" smtClean="0"/>
              <a:t> 4. Once approved you begin to complete testing with the required software, and environment and </a:t>
            </a:r>
          </a:p>
          <a:p>
            <a:pPr lvl="0"/>
            <a:r>
              <a:rPr lang="en-US" dirty="0" smtClean="0"/>
              <a:t>     send the deliverables as requested by the client.</a:t>
            </a:r>
          </a:p>
          <a:p>
            <a:pPr lvl="0"/>
            <a:r>
              <a:rPr lang="en-US" dirty="0" smtClean="0"/>
              <a:t> 5. Upon approval of the deliverables, UAT testing is done by the client.</a:t>
            </a:r>
          </a:p>
          <a:p>
            <a:pPr lvl="0"/>
            <a:r>
              <a:rPr lang="en-US" dirty="0" smtClean="0"/>
              <a:t> 6. After that, the software goes into production.</a:t>
            </a:r>
          </a:p>
          <a:p>
            <a:pPr eaLnBrk="1" hangingPunct="1"/>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8</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Stages in Validation testing </a:t>
            </a:r>
            <a:endParaRPr lang="en-IN" sz="3200" b="1" cap="all" dirty="0">
              <a:solidFill>
                <a:srgbClr val="C00000"/>
              </a:solidFill>
            </a:endParaRPr>
          </a:p>
        </p:txBody>
      </p:sp>
      <p:sp>
        <p:nvSpPr>
          <p:cNvPr id="8" name="Rectangle 3">
            <a:extLst>
              <a:ext uri="{FF2B5EF4-FFF2-40B4-BE49-F238E27FC236}">
                <a16:creationId xmlns:a16="http://schemas.microsoft.com/office/drawing/2014/main" xmlns=""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1.Design Qualification</a:t>
            </a:r>
          </a:p>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2.Installation Qualification</a:t>
            </a:r>
          </a:p>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3.Operational Qualification</a:t>
            </a:r>
          </a:p>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4.Performance Qualification</a:t>
            </a:r>
          </a:p>
          <a:p>
            <a:pPr marL="514350" indent="-514350">
              <a:spcBef>
                <a:spcPts val="600"/>
              </a:spcBef>
              <a:spcAft>
                <a:spcPts val="600"/>
              </a:spcAft>
            </a:pPr>
            <a:r>
              <a:rPr lang="en-IN" b="1" dirty="0" smtClean="0">
                <a:latin typeface="Times New Roman" panose="02020603050405020304" pitchFamily="18" charset="0"/>
                <a:ea typeface="+mn-lt"/>
                <a:cs typeface="Times New Roman" panose="02020603050405020304" pitchFamily="18" charset="0"/>
              </a:rPr>
              <a:t>         5.Production</a:t>
            </a:r>
            <a:endParaRPr lang="en-US" sz="2000" dirty="0"/>
          </a:p>
        </p:txBody>
      </p:sp>
    </p:spTree>
    <p:extLst>
      <p:ext uri="{BB962C8B-B14F-4D97-AF65-F5344CB8AC3E}">
        <p14:creationId xmlns:p14="http://schemas.microsoft.com/office/powerpoint/2010/main" xmlns="" val="281767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5197FC-D9DF-D9C4-47E3-F97183CB4CA6}"/>
              </a:ext>
            </a:extLst>
          </p:cNvPr>
          <p:cNvSpPr>
            <a:spLocks noGrp="1"/>
          </p:cNvSpPr>
          <p:nvPr>
            <p:ph type="sldNum" sz="quarter" idx="12"/>
          </p:nvPr>
        </p:nvSpPr>
        <p:spPr/>
        <p:txBody>
          <a:bodyPr/>
          <a:lstStyle/>
          <a:p>
            <a:fld id="{CBABCCC1-BF11-4F37-963E-1BCD5B23FD72}" type="slidenum">
              <a:rPr lang="en-IN" smtClean="0"/>
              <a:pPr/>
              <a:t>9</a:t>
            </a:fld>
            <a:endParaRPr lang="en-IN"/>
          </a:p>
        </p:txBody>
      </p:sp>
      <p:sp>
        <p:nvSpPr>
          <p:cNvPr id="6" name="TextBox 5">
            <a:extLst>
              <a:ext uri="{FF2B5EF4-FFF2-40B4-BE49-F238E27FC236}">
                <a16:creationId xmlns:a16="http://schemas.microsoft.com/office/drawing/2014/main" xmlns=""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smtClean="0">
                <a:solidFill>
                  <a:srgbClr val="C00000"/>
                </a:solidFill>
              </a:rPr>
              <a:t>         Stages </a:t>
            </a:r>
            <a:r>
              <a:rPr lang="en-US" sz="3200" b="1" cap="all" dirty="0" smtClean="0">
                <a:solidFill>
                  <a:srgbClr val="C00000"/>
                </a:solidFill>
              </a:rPr>
              <a:t>in Validation testing </a:t>
            </a:r>
            <a:endParaRPr lang="en-IN" sz="3200" b="1" cap="all" dirty="0">
              <a:solidFill>
                <a:srgbClr val="C00000"/>
              </a:solidFill>
            </a:endParaRPr>
          </a:p>
        </p:txBody>
      </p:sp>
      <p:pic>
        <p:nvPicPr>
          <p:cNvPr id="1026" name="Picture 2" descr="C:\Users\SAMBA\Desktop\SE\stages-validation_testing.jpg"/>
          <p:cNvPicPr>
            <a:picLocks noGrp="1" noChangeAspect="1" noChangeArrowheads="1"/>
          </p:cNvPicPr>
          <p:nvPr>
            <p:ph idx="1"/>
          </p:nvPr>
        </p:nvPicPr>
        <p:blipFill>
          <a:blip r:embed="rId2"/>
          <a:srcRect/>
          <a:stretch>
            <a:fillRect/>
          </a:stretch>
        </p:blipFill>
        <p:spPr bwMode="auto">
          <a:xfrm>
            <a:off x="3959526" y="1928813"/>
            <a:ext cx="4534194" cy="4205287"/>
          </a:xfrm>
          <a:prstGeom prst="rect">
            <a:avLst/>
          </a:prstGeom>
          <a:noFill/>
        </p:spPr>
      </p:pic>
    </p:spTree>
    <p:extLst>
      <p:ext uri="{BB962C8B-B14F-4D97-AF65-F5344CB8AC3E}">
        <p14:creationId xmlns:p14="http://schemas.microsoft.com/office/powerpoint/2010/main" xmlns="" val="28176711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Session-2" id="{B6DADD23-04D0-4129-BEC2-577091216A6F}" vid="{7252E303-E9EF-4DA3-8AE6-FD4187DE2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91</TotalTime>
  <Words>981</Words>
  <Application>Microsoft Office PowerPoint</Application>
  <PresentationFormat>Custom</PresentationFormat>
  <Paragraphs>123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SELF-ASSESSMENT QUESTIONS</vt:lpstr>
      <vt:lpstr>REFERENCES FOR FURTHER LEARNING OF THE SESSION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SAMBA</cp:lastModifiedBy>
  <cp:revision>18</cp:revision>
  <dcterms:created xsi:type="dcterms:W3CDTF">2023-05-02T16:26:12Z</dcterms:created>
  <dcterms:modified xsi:type="dcterms:W3CDTF">2023-05-04T08:42:02Z</dcterms:modified>
</cp:coreProperties>
</file>