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handoutMasterIdLst>
    <p:handoutMasterId r:id="rId22"/>
  </p:handoutMasterIdLst>
  <p:sldIdLst>
    <p:sldId id="256" r:id="rId2"/>
    <p:sldId id="278" r:id="rId3"/>
    <p:sldId id="257" r:id="rId4"/>
    <p:sldId id="258" r:id="rId5"/>
    <p:sldId id="293" r:id="rId6"/>
    <p:sldId id="279" r:id="rId7"/>
    <p:sldId id="295" r:id="rId8"/>
    <p:sldId id="287" r:id="rId9"/>
    <p:sldId id="296" r:id="rId10"/>
    <p:sldId id="294" r:id="rId11"/>
    <p:sldId id="297" r:id="rId12"/>
    <p:sldId id="298" r:id="rId13"/>
    <p:sldId id="299" r:id="rId14"/>
    <p:sldId id="300" r:id="rId15"/>
    <p:sldId id="301" r:id="rId16"/>
    <p:sldId id="302" r:id="rId17"/>
    <p:sldId id="303"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F1BE68-AE32-92D4-65A2-DA0A89A342FD}" v="52" dt="2023-05-06T10:49:03.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Kumar" userId="S::vivekkumar@kluniversity.in::81c4001f-4b22-4ee4-a5c1-2c746b829732" providerId="AD" clId="Web-{8CF1BE68-AE32-92D4-65A2-DA0A89A342FD}"/>
    <pc:docChg chg="modSld">
      <pc:chgData name="Vivek Kumar" userId="S::vivekkumar@kluniversity.in::81c4001f-4b22-4ee4-a5c1-2c746b829732" providerId="AD" clId="Web-{8CF1BE68-AE32-92D4-65A2-DA0A89A342FD}" dt="2023-05-06T10:49:03.054" v="33" actId="20577"/>
      <pc:docMkLst>
        <pc:docMk/>
      </pc:docMkLst>
      <pc:sldChg chg="modSp">
        <pc:chgData name="Vivek Kumar" userId="S::vivekkumar@kluniversity.in::81c4001f-4b22-4ee4-a5c1-2c746b829732" providerId="AD" clId="Web-{8CF1BE68-AE32-92D4-65A2-DA0A89A342FD}" dt="2023-05-06T10:48:27.881" v="5" actId="20577"/>
        <pc:sldMkLst>
          <pc:docMk/>
          <pc:sldMk cId="2503091" sldId="256"/>
        </pc:sldMkLst>
        <pc:spChg chg="mod">
          <ac:chgData name="Vivek Kumar" userId="S::vivekkumar@kluniversity.in::81c4001f-4b22-4ee4-a5c1-2c746b829732" providerId="AD" clId="Web-{8CF1BE68-AE32-92D4-65A2-DA0A89A342FD}" dt="2023-05-06T10:48:27.881" v="5" actId="20577"/>
          <ac:spMkLst>
            <pc:docMk/>
            <pc:sldMk cId="2503091" sldId="256"/>
            <ac:spMk id="7" creationId="{2E5A2283-D36F-39F5-622B-2240BAE759C7}"/>
          </ac:spMkLst>
        </pc:spChg>
      </pc:sldChg>
      <pc:sldChg chg="modSp">
        <pc:chgData name="Vivek Kumar" userId="S::vivekkumar@kluniversity.in::81c4001f-4b22-4ee4-a5c1-2c746b829732" providerId="AD" clId="Web-{8CF1BE68-AE32-92D4-65A2-DA0A89A342FD}" dt="2023-05-06T10:49:03.054" v="33" actId="20577"/>
        <pc:sldMkLst>
          <pc:docMk/>
          <pc:sldMk cId="380722646" sldId="278"/>
        </pc:sldMkLst>
        <pc:spChg chg="mod">
          <ac:chgData name="Vivek Kumar" userId="S::vivekkumar@kluniversity.in::81c4001f-4b22-4ee4-a5c1-2c746b829732" providerId="AD" clId="Web-{8CF1BE68-AE32-92D4-65A2-DA0A89A342FD}" dt="2023-05-06T10:49:03.054" v="33" actId="20577"/>
          <ac:spMkLst>
            <pc:docMk/>
            <pc:sldMk cId="380722646" sldId="278"/>
            <ac:spMk id="16" creationId="{541394E6-0C99-8F26-C67B-D88D560EB22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06-05-2023</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5;p16">
            <a:extLst>
              <a:ext uri="{FF2B5EF4-FFF2-40B4-BE49-F238E27FC236}">
                <a16:creationId xmlns:a16="http://schemas.microsoft.com/office/drawing/2014/main" id="{0D82E80F-BDB7-0749-6E91-9E1F5FBC3FE7}"/>
              </a:ext>
            </a:extLst>
          </p:cNvPr>
          <p:cNvSpPr txBox="1"/>
          <p:nvPr/>
        </p:nvSpPr>
        <p:spPr>
          <a:xfrm>
            <a:off x="3663678" y="357019"/>
            <a:ext cx="5448301" cy="584735"/>
          </a:xfrm>
          <a:prstGeom prst="rect">
            <a:avLst/>
          </a:prstGeom>
          <a:noFill/>
          <a:ln>
            <a:noFill/>
          </a:ln>
          <a:effectLst/>
        </p:spPr>
        <p:txBody>
          <a:bodyPr spcFirstLastPara="1" wrap="square" lIns="91425" tIns="45700" rIns="91425" bIns="45700" anchor="t" anchorCtr="0">
            <a:spAutoFit/>
          </a:bodyPr>
          <a:lstStyle/>
          <a:p>
            <a:pPr algn="ctr"/>
            <a:r>
              <a:rPr lang="en-US" sz="3200" b="1" u="sng" cap="all" dirty="0">
                <a:ln/>
                <a:solidFill>
                  <a:srgbClr val="C00000"/>
                </a:solidFill>
                <a:cs typeface="Poppins" panose="00000500000000000000" pitchFamily="2" charset="0"/>
              </a:rPr>
              <a:t>DEPARTMENT OF CSE</a:t>
            </a:r>
          </a:p>
        </p:txBody>
      </p:sp>
      <p:sp>
        <p:nvSpPr>
          <p:cNvPr id="5" name="Google Shape;476;p16">
            <a:extLst>
              <a:ext uri="{FF2B5EF4-FFF2-40B4-BE49-F238E27FC236}">
                <a16:creationId xmlns:a16="http://schemas.microsoft.com/office/drawing/2014/main" id="{813E5521-4B1D-7E4F-BDDB-4B4CD5EDDC94}"/>
              </a:ext>
            </a:extLst>
          </p:cNvPr>
          <p:cNvSpPr txBox="1"/>
          <p:nvPr/>
        </p:nvSpPr>
        <p:spPr>
          <a:xfrm>
            <a:off x="2091448" y="1202424"/>
            <a:ext cx="8433880" cy="2277506"/>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NAME – ADAPTIVE Software Engineering</a:t>
            </a:r>
          </a:p>
          <a:p>
            <a:pPr marR="0" lvl="0" indent="0" algn="ctr">
              <a:spcBef>
                <a:spcPts val="0"/>
              </a:spcBef>
              <a:spcAft>
                <a:spcPts val="0"/>
              </a:spcAft>
              <a:buNone/>
            </a:pP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CODE – 22CS2119R</a:t>
            </a: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sp>
        <p:nvSpPr>
          <p:cNvPr id="7" name="TextBox 6">
            <a:extLst>
              <a:ext uri="{FF2B5EF4-FFF2-40B4-BE49-F238E27FC236}">
                <a16:creationId xmlns:a16="http://schemas.microsoft.com/office/drawing/2014/main" id="{2E5A2283-D36F-39F5-622B-2240BAE759C7}"/>
              </a:ext>
            </a:extLst>
          </p:cNvPr>
          <p:cNvSpPr txBox="1"/>
          <p:nvPr/>
        </p:nvSpPr>
        <p:spPr>
          <a:xfrm>
            <a:off x="2373550" y="3815681"/>
            <a:ext cx="8647889" cy="1569660"/>
          </a:xfrm>
          <a:prstGeom prst="rect">
            <a:avLst/>
          </a:prstGeom>
          <a:noFill/>
        </p:spPr>
        <p:txBody>
          <a:bodyPr wrap="square" lIns="91440" tIns="45720" rIns="91440" bIns="45720" anchor="t">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Topic:</a:t>
            </a:r>
          </a:p>
          <a:p>
            <a:pPr algn="ctr"/>
            <a:r>
              <a:rPr lang="en-US" sz="3200" cap="all" dirty="0">
                <a:ln/>
                <a:solidFill>
                  <a:srgbClr val="FF0000"/>
                </a:solidFill>
                <a:ea typeface="+mn-lt"/>
                <a:cs typeface="+mn-lt"/>
              </a:rPr>
              <a:t>TEST STRATEGIES FOR CONVENTIONAL SOFTWARE</a:t>
            </a:r>
            <a:endParaRPr lang="en-US" dirty="0">
              <a:solidFill>
                <a:srgbClr val="FF0000"/>
              </a:solidFill>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pPr/>
              <a:t>10</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1333500" y="942077"/>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a:solidFill>
                  <a:srgbClr val="C00000"/>
                </a:solidFill>
              </a:rPr>
              <a:t>Types of system testing </a:t>
            </a:r>
            <a:endParaRPr lang="en-IN" sz="3200" b="1" cap="all" dirty="0">
              <a:solidFill>
                <a:srgbClr val="C00000"/>
              </a:solidFill>
            </a:endParaRPr>
          </a:p>
        </p:txBody>
      </p:sp>
      <p:pic>
        <p:nvPicPr>
          <p:cNvPr id="1026" name="Picture 2" descr="C:\Users\SAMBA\Desktop\SE\types-of-system-testing.jpg"/>
          <p:cNvPicPr>
            <a:picLocks noGrp="1" noChangeAspect="1" noChangeArrowheads="1"/>
          </p:cNvPicPr>
          <p:nvPr>
            <p:ph idx="1"/>
          </p:nvPr>
        </p:nvPicPr>
        <p:blipFill>
          <a:blip r:embed="rId2"/>
          <a:srcRect/>
          <a:stretch>
            <a:fillRect/>
          </a:stretch>
        </p:blipFill>
        <p:spPr bwMode="auto">
          <a:xfrm>
            <a:off x="4501583" y="2016125"/>
            <a:ext cx="3503158" cy="3449638"/>
          </a:xfrm>
          <a:prstGeom prst="rect">
            <a:avLst/>
          </a:prstGeom>
          <a:noFill/>
        </p:spPr>
      </p:pic>
    </p:spTree>
    <p:extLst>
      <p:ext uri="{BB962C8B-B14F-4D97-AF65-F5344CB8AC3E}">
        <p14:creationId xmlns:p14="http://schemas.microsoft.com/office/powerpoint/2010/main" val="2817671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pPr/>
              <a:t>11</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1333500" y="942077"/>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a:solidFill>
                  <a:srgbClr val="C00000"/>
                </a:solidFill>
              </a:rPr>
              <a:t>Tools for system testing </a:t>
            </a:r>
            <a:endParaRPr lang="en-IN" sz="3200" b="1" cap="all" dirty="0">
              <a:solidFill>
                <a:srgbClr val="C00000"/>
              </a:solidFill>
            </a:endParaRPr>
          </a:p>
        </p:txBody>
      </p:sp>
      <p:sp>
        <p:nvSpPr>
          <p:cNvPr id="5" name="Content Placeholder 4"/>
          <p:cNvSpPr>
            <a:spLocks noGrp="1"/>
          </p:cNvSpPr>
          <p:nvPr>
            <p:ph idx="1"/>
          </p:nvPr>
        </p:nvSpPr>
        <p:spPr/>
        <p:txBody>
          <a:bodyPr>
            <a:normAutofit fontScale="62500" lnSpcReduction="20000"/>
          </a:bodyPr>
          <a:lstStyle/>
          <a:p>
            <a:pPr fontAlgn="base"/>
            <a:r>
              <a:rPr lang="en-US" dirty="0"/>
              <a:t>HP Quality Center/ALM</a:t>
            </a:r>
          </a:p>
          <a:p>
            <a:pPr fontAlgn="base"/>
            <a:r>
              <a:rPr lang="en-US" dirty="0"/>
              <a:t>IBM Rational Quality Manager</a:t>
            </a:r>
          </a:p>
          <a:p>
            <a:pPr fontAlgn="base"/>
            <a:r>
              <a:rPr lang="en-US" dirty="0"/>
              <a:t>Microsoft Test Manager</a:t>
            </a:r>
          </a:p>
          <a:p>
            <a:pPr fontAlgn="base"/>
            <a:r>
              <a:rPr lang="en-US" dirty="0"/>
              <a:t>Selenium</a:t>
            </a:r>
          </a:p>
          <a:p>
            <a:pPr fontAlgn="base"/>
            <a:r>
              <a:rPr lang="en-US" dirty="0" err="1"/>
              <a:t>Appium</a:t>
            </a:r>
            <a:endParaRPr lang="en-US" dirty="0"/>
          </a:p>
          <a:p>
            <a:pPr fontAlgn="base"/>
            <a:r>
              <a:rPr lang="en-US" dirty="0"/>
              <a:t>Load Runner</a:t>
            </a:r>
          </a:p>
          <a:p>
            <a:pPr fontAlgn="base"/>
            <a:r>
              <a:rPr lang="en-US" dirty="0" err="1"/>
              <a:t>JMeter</a:t>
            </a:r>
            <a:endParaRPr lang="en-US" dirty="0"/>
          </a:p>
          <a:p>
            <a:pPr fontAlgn="base"/>
            <a:r>
              <a:rPr lang="en-US" dirty="0"/>
              <a:t>Apache </a:t>
            </a:r>
            <a:r>
              <a:rPr lang="en-US" dirty="0" err="1"/>
              <a:t>JServ</a:t>
            </a:r>
            <a:endParaRPr lang="en-US" dirty="0"/>
          </a:p>
          <a:p>
            <a:pPr fontAlgn="base"/>
            <a:r>
              <a:rPr lang="en-US" dirty="0" err="1"/>
              <a:t>SoapUI</a:t>
            </a:r>
            <a:br>
              <a:rPr lang="en-US" dirty="0"/>
            </a:br>
            <a:r>
              <a:rPr lang="en-US" dirty="0"/>
              <a:t>                </a:t>
            </a:r>
          </a:p>
          <a:p>
            <a:pPr fontAlgn="base"/>
            <a:r>
              <a:rPr lang="en-US" dirty="0"/>
              <a:t> The choice of tool depends on various factors like the technology used, the size of the project, the budget, and the testing requirements.</a:t>
            </a:r>
          </a:p>
          <a:p>
            <a:endParaRPr lang="en-US" dirty="0"/>
          </a:p>
        </p:txBody>
      </p:sp>
    </p:spTree>
    <p:extLst>
      <p:ext uri="{BB962C8B-B14F-4D97-AF65-F5344CB8AC3E}">
        <p14:creationId xmlns:p14="http://schemas.microsoft.com/office/powerpoint/2010/main" val="281767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pPr/>
              <a:t>12</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1333500" y="942077"/>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a:solidFill>
                  <a:srgbClr val="C00000"/>
                </a:solidFill>
              </a:rPr>
              <a:t>process of system testing </a:t>
            </a:r>
            <a:endParaRPr lang="en-IN" sz="3200" b="1" cap="all" dirty="0">
              <a:solidFill>
                <a:srgbClr val="C00000"/>
              </a:solidFill>
            </a:endParaRPr>
          </a:p>
        </p:txBody>
      </p:sp>
      <p:sp>
        <p:nvSpPr>
          <p:cNvPr id="5" name="Content Placeholder 4"/>
          <p:cNvSpPr>
            <a:spLocks noGrp="1"/>
          </p:cNvSpPr>
          <p:nvPr>
            <p:ph idx="1"/>
          </p:nvPr>
        </p:nvSpPr>
        <p:spPr/>
        <p:txBody>
          <a:bodyPr>
            <a:normAutofit fontScale="92500" lnSpcReduction="20000"/>
          </a:bodyPr>
          <a:lstStyle/>
          <a:p>
            <a:pPr fontAlgn="base"/>
            <a:r>
              <a:rPr lang="en-US" b="1" dirty="0"/>
              <a:t>         Test Environment Setup</a:t>
            </a:r>
            <a:endParaRPr lang="en-US" dirty="0"/>
          </a:p>
          <a:p>
            <a:pPr fontAlgn="base"/>
            <a:r>
              <a:rPr lang="en-US" b="1" dirty="0"/>
              <a:t>          Create Test Case</a:t>
            </a:r>
            <a:endParaRPr lang="en-US" dirty="0"/>
          </a:p>
          <a:p>
            <a:pPr fontAlgn="base"/>
            <a:r>
              <a:rPr lang="en-US" b="1" dirty="0"/>
              <a:t>          Create Test Data</a:t>
            </a:r>
            <a:endParaRPr lang="en-US" dirty="0"/>
          </a:p>
          <a:p>
            <a:pPr fontAlgn="base"/>
            <a:r>
              <a:rPr lang="en-US" b="1" dirty="0"/>
              <a:t>          Execute Test Case</a:t>
            </a:r>
            <a:endParaRPr lang="en-US" dirty="0"/>
          </a:p>
          <a:p>
            <a:pPr fontAlgn="base"/>
            <a:r>
              <a:rPr lang="en-US" b="1" dirty="0"/>
              <a:t>          Defect Reporting</a:t>
            </a:r>
            <a:endParaRPr lang="en-US" dirty="0"/>
          </a:p>
          <a:p>
            <a:pPr fontAlgn="base"/>
            <a:r>
              <a:rPr lang="en-US" b="1" dirty="0"/>
              <a:t>          Regression Testing</a:t>
            </a:r>
            <a:endParaRPr lang="en-US" dirty="0"/>
          </a:p>
          <a:p>
            <a:pPr fontAlgn="base"/>
            <a:r>
              <a:rPr lang="en-US" b="1" dirty="0"/>
              <a:t>          Log Defects</a:t>
            </a:r>
            <a:endParaRPr lang="en-US" dirty="0"/>
          </a:p>
          <a:p>
            <a:pPr fontAlgn="base"/>
            <a:r>
              <a:rPr lang="en-US" b="1" dirty="0"/>
              <a:t>          Retest</a:t>
            </a:r>
            <a:endParaRPr lang="en-US" dirty="0"/>
          </a:p>
        </p:txBody>
      </p:sp>
    </p:spTree>
    <p:extLst>
      <p:ext uri="{BB962C8B-B14F-4D97-AF65-F5344CB8AC3E}">
        <p14:creationId xmlns:p14="http://schemas.microsoft.com/office/powerpoint/2010/main" val="281767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pPr/>
              <a:t>13</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1333500" y="942077"/>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a:solidFill>
                  <a:srgbClr val="C00000"/>
                </a:solidFill>
              </a:rPr>
              <a:t>process of system testing </a:t>
            </a:r>
            <a:endParaRPr lang="en-IN" sz="3200" b="1" cap="all" dirty="0">
              <a:solidFill>
                <a:srgbClr val="C00000"/>
              </a:solidFill>
            </a:endParaRPr>
          </a:p>
        </p:txBody>
      </p:sp>
      <p:sp>
        <p:nvSpPr>
          <p:cNvPr id="5" name="Content Placeholder 4"/>
          <p:cNvSpPr>
            <a:spLocks noGrp="1"/>
          </p:cNvSpPr>
          <p:nvPr>
            <p:ph idx="1"/>
          </p:nvPr>
        </p:nvSpPr>
        <p:spPr/>
        <p:txBody>
          <a:bodyPr>
            <a:normAutofit fontScale="85000" lnSpcReduction="20000"/>
          </a:bodyPr>
          <a:lstStyle/>
          <a:p>
            <a:pPr fontAlgn="base"/>
            <a:r>
              <a:rPr lang="en-US" b="1" dirty="0"/>
              <a:t>         Test Environment Setup:</a:t>
            </a:r>
            <a:r>
              <a:rPr lang="en-US" dirty="0"/>
              <a:t> Create testing environment for the better quality testing.</a:t>
            </a:r>
          </a:p>
          <a:p>
            <a:pPr fontAlgn="base"/>
            <a:r>
              <a:rPr lang="en-US" b="1" dirty="0"/>
              <a:t>          Create Test Case:</a:t>
            </a:r>
            <a:r>
              <a:rPr lang="en-US" dirty="0"/>
              <a:t> Generate test case for the testing process.</a:t>
            </a:r>
          </a:p>
          <a:p>
            <a:pPr fontAlgn="base"/>
            <a:r>
              <a:rPr lang="en-US" b="1" dirty="0"/>
              <a:t>          Create Test Data:</a:t>
            </a:r>
            <a:r>
              <a:rPr lang="en-US" dirty="0"/>
              <a:t> Generate the data that is to be tested.</a:t>
            </a:r>
          </a:p>
          <a:p>
            <a:pPr fontAlgn="base"/>
            <a:r>
              <a:rPr lang="en-US" b="1" dirty="0"/>
              <a:t>          Execute Test Case:</a:t>
            </a:r>
            <a:r>
              <a:rPr lang="en-US" dirty="0"/>
              <a:t> After the generation of the test case and the test data, test cases are     	executed.</a:t>
            </a:r>
          </a:p>
          <a:p>
            <a:pPr fontAlgn="base"/>
            <a:r>
              <a:rPr lang="en-US" b="1" dirty="0"/>
              <a:t>          Defect Reporting:</a:t>
            </a:r>
            <a:r>
              <a:rPr lang="en-US" dirty="0"/>
              <a:t> Defects in the system are detected.</a:t>
            </a:r>
          </a:p>
          <a:p>
            <a:pPr fontAlgn="base"/>
            <a:r>
              <a:rPr lang="en-US" b="1" dirty="0"/>
              <a:t>          Regression Testing:</a:t>
            </a:r>
            <a:r>
              <a:rPr lang="en-US" dirty="0"/>
              <a:t> It is carried out to test the side effects of the testing process.</a:t>
            </a:r>
          </a:p>
          <a:p>
            <a:pPr fontAlgn="base"/>
            <a:r>
              <a:rPr lang="en-US" b="1" dirty="0"/>
              <a:t>          Log Defects:</a:t>
            </a:r>
            <a:r>
              <a:rPr lang="en-US" dirty="0"/>
              <a:t> Defects are fixed in this step.</a:t>
            </a:r>
          </a:p>
          <a:p>
            <a:pPr fontAlgn="base"/>
            <a:r>
              <a:rPr lang="en-US" b="1" dirty="0"/>
              <a:t>          Retest:</a:t>
            </a:r>
            <a:r>
              <a:rPr lang="en-US" dirty="0"/>
              <a:t> If the test is not successful then again test is performed.</a:t>
            </a:r>
          </a:p>
        </p:txBody>
      </p:sp>
    </p:spTree>
    <p:extLst>
      <p:ext uri="{BB962C8B-B14F-4D97-AF65-F5344CB8AC3E}">
        <p14:creationId xmlns:p14="http://schemas.microsoft.com/office/powerpoint/2010/main" val="2817671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pPr/>
              <a:t>14</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1333500" y="942077"/>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a:solidFill>
                  <a:srgbClr val="C00000"/>
                </a:solidFill>
              </a:rPr>
              <a:t>process of system testing </a:t>
            </a:r>
            <a:endParaRPr lang="en-IN" sz="3200" b="1" cap="all" dirty="0">
              <a:solidFill>
                <a:srgbClr val="C00000"/>
              </a:solidFill>
            </a:endParaRPr>
          </a:p>
        </p:txBody>
      </p:sp>
      <p:pic>
        <p:nvPicPr>
          <p:cNvPr id="7" name="Picture 2" descr="C:\Users\SAMBA\Desktop\SE\systemtest_process.jpg"/>
          <p:cNvPicPr>
            <a:picLocks noGrp="1" noChangeAspect="1" noChangeArrowheads="1"/>
          </p:cNvPicPr>
          <p:nvPr>
            <p:ph idx="1"/>
          </p:nvPr>
        </p:nvPicPr>
        <p:blipFill>
          <a:blip r:embed="rId2"/>
          <a:srcRect/>
          <a:stretch>
            <a:fillRect/>
          </a:stretch>
        </p:blipFill>
        <p:spPr bwMode="auto">
          <a:xfrm>
            <a:off x="1450975" y="2068305"/>
            <a:ext cx="9604375" cy="3345278"/>
          </a:xfrm>
          <a:prstGeom prst="rect">
            <a:avLst/>
          </a:prstGeom>
          <a:noFill/>
        </p:spPr>
      </p:pic>
    </p:spTree>
    <p:extLst>
      <p:ext uri="{BB962C8B-B14F-4D97-AF65-F5344CB8AC3E}">
        <p14:creationId xmlns:p14="http://schemas.microsoft.com/office/powerpoint/2010/main" val="2817671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pPr/>
              <a:t>15</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1333500" y="942077"/>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a:solidFill>
                  <a:srgbClr val="C00000"/>
                </a:solidFill>
              </a:rPr>
              <a:t>advantages of system testing </a:t>
            </a:r>
            <a:endParaRPr lang="en-IN" sz="3200" b="1" cap="all" dirty="0">
              <a:solidFill>
                <a:srgbClr val="C00000"/>
              </a:solidFill>
            </a:endParaRPr>
          </a:p>
        </p:txBody>
      </p:sp>
      <p:sp>
        <p:nvSpPr>
          <p:cNvPr id="5" name="Content Placeholder 4"/>
          <p:cNvSpPr>
            <a:spLocks noGrp="1"/>
          </p:cNvSpPr>
          <p:nvPr>
            <p:ph idx="1"/>
          </p:nvPr>
        </p:nvSpPr>
        <p:spPr/>
        <p:txBody>
          <a:bodyPr>
            <a:normAutofit fontScale="92500" lnSpcReduction="10000"/>
          </a:bodyPr>
          <a:lstStyle/>
          <a:p>
            <a:pPr fontAlgn="base"/>
            <a:r>
              <a:rPr lang="en-US" dirty="0"/>
              <a:t>1. The testers do not require more knowledge of programming to carry out this testing.                                 2.It will test the entire product or software so that we will easily detect the errors or defects                   which cannot be identified during the unit testing and integration testing.</a:t>
            </a:r>
          </a:p>
          <a:p>
            <a:pPr fontAlgn="base"/>
            <a:r>
              <a:rPr lang="en-US" dirty="0"/>
              <a:t>3.The testing environment is similar to that of the real time production or business  environment.</a:t>
            </a:r>
          </a:p>
          <a:p>
            <a:pPr fontAlgn="base"/>
            <a:r>
              <a:rPr lang="en-US" dirty="0"/>
              <a:t>4.It checks the entire functionality of the system with different test scripts and also it covers the technical and business requirements of clients.</a:t>
            </a:r>
          </a:p>
          <a:p>
            <a:pPr fontAlgn="base"/>
            <a:r>
              <a:rPr lang="en-US" dirty="0"/>
              <a:t> 5.After this testing, the product will almost cover all the possible bugs or errors and hence the development team will confidently go ahead with acceptance testing.</a:t>
            </a:r>
          </a:p>
          <a:p>
            <a:pPr fontAlgn="base"/>
            <a:endParaRPr lang="en-US" dirty="0"/>
          </a:p>
        </p:txBody>
      </p:sp>
    </p:spTree>
    <p:extLst>
      <p:ext uri="{BB962C8B-B14F-4D97-AF65-F5344CB8AC3E}">
        <p14:creationId xmlns:p14="http://schemas.microsoft.com/office/powerpoint/2010/main" val="2817671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pPr/>
              <a:t>16</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1333500" y="942077"/>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a:solidFill>
                  <a:srgbClr val="C00000"/>
                </a:solidFill>
              </a:rPr>
              <a:t>disadvantages of system testing </a:t>
            </a:r>
            <a:endParaRPr lang="en-IN" sz="3200" b="1" cap="all" dirty="0">
              <a:solidFill>
                <a:srgbClr val="C00000"/>
              </a:solidFill>
            </a:endParaRPr>
          </a:p>
        </p:txBody>
      </p:sp>
      <p:sp>
        <p:nvSpPr>
          <p:cNvPr id="5" name="Content Placeholder 4"/>
          <p:cNvSpPr>
            <a:spLocks noGrp="1"/>
          </p:cNvSpPr>
          <p:nvPr>
            <p:ph idx="1"/>
          </p:nvPr>
        </p:nvSpPr>
        <p:spPr/>
        <p:txBody>
          <a:bodyPr>
            <a:normAutofit/>
          </a:bodyPr>
          <a:lstStyle/>
          <a:p>
            <a:pPr fontAlgn="base"/>
            <a:r>
              <a:rPr lang="en-US" dirty="0"/>
              <a:t>1.This testing is time consuming process than another testing techniques since it checks the entire product or software.</a:t>
            </a:r>
          </a:p>
          <a:p>
            <a:pPr fontAlgn="base"/>
            <a:r>
              <a:rPr lang="en-US" dirty="0"/>
              <a:t> 2.The cost for the testing will be high since it covers the testing of entire software.</a:t>
            </a:r>
          </a:p>
          <a:p>
            <a:pPr fontAlgn="base"/>
            <a:r>
              <a:rPr lang="en-US" dirty="0"/>
              <a:t> 3.It needs good debugging tool otherwise the hidden errors will not be found.</a:t>
            </a:r>
          </a:p>
          <a:p>
            <a:pPr fontAlgn="base"/>
            <a:endParaRPr lang="en-US" dirty="0"/>
          </a:p>
        </p:txBody>
      </p:sp>
    </p:spTree>
    <p:extLst>
      <p:ext uri="{BB962C8B-B14F-4D97-AF65-F5344CB8AC3E}">
        <p14:creationId xmlns:p14="http://schemas.microsoft.com/office/powerpoint/2010/main" val="2817671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CDF9-DDC8-587B-CD64-B41DE16E895E}"/>
              </a:ext>
            </a:extLst>
          </p:cNvPr>
          <p:cNvSpPr>
            <a:spLocks noGrp="1"/>
          </p:cNvSpPr>
          <p:nvPr>
            <p:ph type="title"/>
          </p:nvPr>
        </p:nvSpPr>
        <p:spPr>
          <a:xfrm>
            <a:off x="1451579" y="1203353"/>
            <a:ext cx="9603275" cy="567081"/>
          </a:xfrm>
        </p:spPr>
        <p:txBody>
          <a:bodyPr/>
          <a:lstStyle/>
          <a:p>
            <a:r>
              <a:rPr lang="en-US" sz="3000" b="1" dirty="0">
                <a:solidFill>
                  <a:srgbClr val="C00000"/>
                </a:solidFill>
                <a:latin typeface="Times New Roman" panose="02020603050405020304" pitchFamily="18" charset="0"/>
                <a:ea typeface="+mn-ea"/>
                <a:cs typeface="Times New Roman" panose="02020603050405020304" pitchFamily="18" charset="0"/>
              </a:rPr>
              <a:t>SELF-ASSESSMENT QUESTIONS</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0DF71D-686E-6C69-5FBF-EAAEAC8EFB3F}"/>
              </a:ext>
            </a:extLst>
          </p:cNvPr>
          <p:cNvSpPr>
            <a:spLocks noGrp="1"/>
          </p:cNvSpPr>
          <p:nvPr>
            <p:ph type="sldNum" sz="quarter" idx="12"/>
          </p:nvPr>
        </p:nvSpPr>
        <p:spPr/>
        <p:txBody>
          <a:bodyPr/>
          <a:lstStyle/>
          <a:p>
            <a:fld id="{CBABCCC1-BF11-4F37-963E-1BCD5B23FD72}" type="slidenum">
              <a:rPr lang="en-IN" smtClean="0"/>
              <a:pPr/>
              <a:t>17</a:t>
            </a:fld>
            <a:endParaRPr lang="en-IN"/>
          </a:p>
        </p:txBody>
      </p:sp>
      <p:sp>
        <p:nvSpPr>
          <p:cNvPr id="3" name="TextBox 2">
            <a:extLst>
              <a:ext uri="{FF2B5EF4-FFF2-40B4-BE49-F238E27FC236}">
                <a16:creationId xmlns:a16="http://schemas.microsoft.com/office/drawing/2014/main" id="{26E480F7-5375-AE49-8EFD-0577E59156FE}"/>
              </a:ext>
            </a:extLst>
          </p:cNvPr>
          <p:cNvSpPr txBox="1"/>
          <p:nvPr/>
        </p:nvSpPr>
        <p:spPr>
          <a:xfrm>
            <a:off x="1513546" y="1838519"/>
            <a:ext cx="9541308" cy="1011302"/>
          </a:xfrm>
          <a:prstGeom prst="rect">
            <a:avLst/>
          </a:prstGeom>
          <a:noFill/>
        </p:spPr>
        <p:txBody>
          <a:bodyPr wrap="square">
            <a:spAutoFit/>
          </a:bodyPr>
          <a:lstStyle/>
          <a:p>
            <a:pPr marL="457200" indent="-457200">
              <a:buAutoNum type="arabicPeriod"/>
            </a:pPr>
            <a:r>
              <a:rPr lang="en-US" sz="2000" dirty="0"/>
              <a:t>Define system testing.</a:t>
            </a:r>
          </a:p>
          <a:p>
            <a:pPr marL="457200" indent="-457200">
              <a:buAutoNum type="arabicPeriod" startAt="2"/>
            </a:pPr>
            <a:r>
              <a:rPr lang="en-US" sz="2000" dirty="0"/>
              <a:t>What is the importance of system </a:t>
            </a:r>
            <a:r>
              <a:rPr lang="en-US" sz="2000"/>
              <a:t>testing .</a:t>
            </a:r>
            <a:endParaRPr lang="en-US" sz="2000" dirty="0"/>
          </a:p>
          <a:p>
            <a:pPr>
              <a:lnSpc>
                <a:spcPct val="120000"/>
              </a:lnSpc>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190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E08B-AB6F-9949-3996-71048D030D00}"/>
              </a:ext>
            </a:extLst>
          </p:cNvPr>
          <p:cNvSpPr>
            <a:spLocks noGrp="1"/>
          </p:cNvSpPr>
          <p:nvPr>
            <p:ph type="title"/>
          </p:nvPr>
        </p:nvSpPr>
        <p:spPr/>
        <p:txBody>
          <a:bodyPr>
            <a:normAutofit/>
          </a:bodyPr>
          <a:lstStyle/>
          <a:p>
            <a:pPr algn="ctr"/>
            <a:r>
              <a:rPr lang="en-US" sz="3000" b="1" dirty="0">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86811D-092E-E989-454F-68E65DF4CC39}"/>
              </a:ext>
            </a:extLst>
          </p:cNvPr>
          <p:cNvSpPr>
            <a:spLocks noGrp="1"/>
          </p:cNvSpPr>
          <p:nvPr>
            <p:ph type="sldNum" sz="quarter" idx="12"/>
          </p:nvPr>
        </p:nvSpPr>
        <p:spPr/>
        <p:txBody>
          <a:bodyPr/>
          <a:lstStyle/>
          <a:p>
            <a:fld id="{CBABCCC1-BF11-4F37-963E-1BCD5B23FD72}" type="slidenum">
              <a:rPr lang="en-IN" smtClean="0"/>
              <a:pPr/>
              <a:t>18</a:t>
            </a:fld>
            <a:endParaRPr lang="en-IN"/>
          </a:p>
        </p:txBody>
      </p:sp>
      <p:sp>
        <p:nvSpPr>
          <p:cNvPr id="5" name="TextBox 4">
            <a:extLst>
              <a:ext uri="{FF2B5EF4-FFF2-40B4-BE49-F238E27FC236}">
                <a16:creationId xmlns:a16="http://schemas.microsoft.com/office/drawing/2014/main" id="{81A0B57B-FD1F-D26E-7DDA-9CB4D0E6FF4D}"/>
              </a:ext>
            </a:extLst>
          </p:cNvPr>
          <p:cNvSpPr txBox="1"/>
          <p:nvPr/>
        </p:nvSpPr>
        <p:spPr>
          <a:xfrm>
            <a:off x="793327" y="1955558"/>
            <a:ext cx="11142511" cy="5860515"/>
          </a:xfrm>
          <a:prstGeom prst="rect">
            <a:avLst/>
          </a:prstGeom>
          <a:noFill/>
        </p:spPr>
        <p:txBody>
          <a:bodyPr wrap="square" rtlCol="0">
            <a:spAutoFit/>
          </a:bodyPr>
          <a:lstStyle/>
          <a:p>
            <a:r>
              <a:rPr lang="en-US" dirty="0"/>
              <a:t> </a:t>
            </a:r>
            <a:r>
              <a:rPr lang="en-IN" b="1" dirty="0"/>
              <a:t>TEXTBOOKS:</a:t>
            </a:r>
            <a:endParaRPr lang="en-IN" dirty="0"/>
          </a:p>
          <a:p>
            <a:r>
              <a:rPr lang="en-IN" dirty="0"/>
              <a:t> </a:t>
            </a:r>
            <a:endParaRPr lang="en-IN" b="1" dirty="0"/>
          </a:p>
          <a:p>
            <a:pPr lvl="0"/>
            <a:r>
              <a:rPr lang="en-IN" dirty="0"/>
              <a:t>1. Roger </a:t>
            </a:r>
            <a:r>
              <a:rPr lang="en-IN" dirty="0" err="1"/>
              <a:t>S.Pressman</a:t>
            </a:r>
            <a:r>
              <a:rPr lang="en-IN" dirty="0"/>
              <a:t>, “Software Engineering – A Practitioner’s Approach” 7th Edition, Mc Graw Hill,(2014).</a:t>
            </a:r>
            <a:endParaRPr lang="en-IN" b="1" dirty="0"/>
          </a:p>
          <a:p>
            <a:pPr lvl="0"/>
            <a:r>
              <a:rPr lang="en-IN" dirty="0"/>
              <a:t>2. Ian Sommerville, “Software Engineering”, Tenth Edition, Pearson Education, (2015).</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3. Agile Software Development Ecosystems, Jim Highsmith, Addison Wesley; ISBN: 0201760436; 1</a:t>
            </a:r>
            <a:r>
              <a:rPr lang="en-IN" sz="1800" kern="100" baseline="30000" dirty="0">
                <a:effectLst/>
                <a:latin typeface="Calibri" panose="020F0502020204030204" pitchFamily="34" charset="0"/>
                <a:ea typeface="Calibri" panose="020F0502020204030204" pitchFamily="34" charset="0"/>
                <a:cs typeface="Calibri" panose="020F0502020204030204" pitchFamily="34" charset="0"/>
              </a:rPr>
              <a:t>st</a:t>
            </a:r>
            <a:r>
              <a:rPr lang="en-IN" sz="1800" kern="100" dirty="0">
                <a:effectLst/>
                <a:latin typeface="Calibri" panose="020F0502020204030204" pitchFamily="34" charset="0"/>
                <a:ea typeface="Calibri" panose="020F0502020204030204" pitchFamily="34" charset="0"/>
                <a:cs typeface="Calibri" panose="020F0502020204030204" pitchFamily="34" charset="0"/>
              </a:rPr>
              <a:t> edition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IN" b="1" dirty="0"/>
          </a:p>
          <a:p>
            <a:r>
              <a:rPr lang="en-IN" b="1" dirty="0"/>
              <a:t> Reference Book</a:t>
            </a:r>
          </a:p>
          <a:p>
            <a:r>
              <a:rPr lang="en-IN" sz="1800" b="1" kern="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kern="0" dirty="0">
                <a:effectLst/>
                <a:latin typeface="Calibri" panose="020F0502020204030204" pitchFamily="34" charset="0"/>
                <a:ea typeface="Times New Roman" panose="02020603050405020304" pitchFamily="18" charset="0"/>
                <a:cs typeface="Times New Roman" panose="02020603050405020304" pitchFamily="18" charset="0"/>
              </a:rPr>
              <a:t>Agile Modelling: Effective Practices for Extreme Programming and the Unified Process Scott Amber John Wiley &amp; Sons; ISBN: 0471202827; 1st edition.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12279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B95FBE-107F-8F8F-AF7F-B1B3220353E4}"/>
              </a:ext>
            </a:extLst>
          </p:cNvPr>
          <p:cNvSpPr>
            <a:spLocks noGrp="1"/>
          </p:cNvSpPr>
          <p:nvPr>
            <p:ph type="sldNum" sz="quarter" idx="12"/>
          </p:nvPr>
        </p:nvSpPr>
        <p:spPr/>
        <p:txBody>
          <a:bodyPr/>
          <a:lstStyle/>
          <a:p>
            <a:fld id="{CBABCCC1-BF11-4F37-963E-1BCD5B23FD72}" type="slidenum">
              <a:rPr lang="en-IN" smtClean="0"/>
              <a:pPr/>
              <a:t>19</a:t>
            </a:fld>
            <a:endParaRPr lang="en-IN"/>
          </a:p>
        </p:txBody>
      </p:sp>
      <p:sp>
        <p:nvSpPr>
          <p:cNvPr id="6" name="Rounded Rectangle 3">
            <a:extLst>
              <a:ext uri="{FF2B5EF4-FFF2-40B4-BE49-F238E27FC236}">
                <a16:creationId xmlns:a16="http://schemas.microsoft.com/office/drawing/2014/main" id="{03BCE887-8070-2467-1BDD-C15FC09E3567}"/>
              </a:ext>
            </a:extLst>
          </p:cNvPr>
          <p:cNvSpPr/>
          <p:nvPr/>
        </p:nvSpPr>
        <p:spPr>
          <a:xfrm>
            <a:off x="2135943" y="1987061"/>
            <a:ext cx="7920111" cy="2883877"/>
          </a:xfrm>
          <a:prstGeom prst="roundRect">
            <a:avLst/>
          </a:prstGeom>
          <a:solidFill>
            <a:srgbClr val="ED7D31"/>
          </a:solidFill>
          <a:ln w="19050" cap="flat" cmpd="sng" algn="ctr">
            <a:noFill/>
            <a:prstDash val="solid"/>
          </a:ln>
          <a:effectLst>
            <a:outerShdw blurRad="50800" dist="38100" dir="2700000" algn="tl" rotWithShape="0">
              <a:srgbClr val="BA2532">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THANK YOU</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Team – ADAPTIVE SOFTWARE ENGINEERING</a:t>
            </a: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p:txBody>
      </p:sp>
      <p:pic>
        <p:nvPicPr>
          <p:cNvPr id="7" name="Picture 2" descr="KL Deemed to be University Logo">
            <a:extLst>
              <a:ext uri="{FF2B5EF4-FFF2-40B4-BE49-F238E27FC236}">
                <a16:creationId xmlns:a16="http://schemas.microsoft.com/office/drawing/2014/main" id="{44D922C5-3411-5618-9ACE-51841AB725EB}"/>
              </a:ext>
            </a:extLst>
          </p:cNvPr>
          <p:cNvPicPr>
            <a:picLocks noChangeAspect="1" noChangeArrowheads="1"/>
          </p:cNvPicPr>
          <p:nvPr/>
        </p:nvPicPr>
        <p:blipFill>
          <a:blip r:embed="rId2"/>
          <a:srcRect/>
          <a:stretch>
            <a:fillRect/>
          </a:stretch>
        </p:blipFill>
        <p:spPr bwMode="auto">
          <a:xfrm>
            <a:off x="4883724" y="3007793"/>
            <a:ext cx="3235570" cy="1083212"/>
          </a:xfrm>
          <a:prstGeom prst="rect">
            <a:avLst/>
          </a:prstGeom>
          <a:noFill/>
        </p:spPr>
      </p:pic>
    </p:spTree>
    <p:extLst>
      <p:ext uri="{BB962C8B-B14F-4D97-AF65-F5344CB8AC3E}">
        <p14:creationId xmlns:p14="http://schemas.microsoft.com/office/powerpoint/2010/main" val="41895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96BFE3-14AF-696C-6920-43C082DD6CE9}"/>
              </a:ext>
            </a:extLst>
          </p:cNvPr>
          <p:cNvSpPr>
            <a:spLocks noGrp="1"/>
          </p:cNvSpPr>
          <p:nvPr>
            <p:ph type="sldNum" sz="quarter" idx="12"/>
          </p:nvPr>
        </p:nvSpPr>
        <p:spPr/>
        <p:txBody>
          <a:bodyPr/>
          <a:lstStyle/>
          <a:p>
            <a:fld id="{CBABCCC1-BF11-4F37-963E-1BCD5B23FD72}" type="slidenum">
              <a:rPr lang="en-IN" smtClean="0"/>
              <a:pPr/>
              <a:t>2</a:t>
            </a:fld>
            <a:endParaRPr lang="en-IN"/>
          </a:p>
        </p:txBody>
      </p:sp>
      <p:sp>
        <p:nvSpPr>
          <p:cNvPr id="12" name="TextBox 11">
            <a:extLst>
              <a:ext uri="{FF2B5EF4-FFF2-40B4-BE49-F238E27FC236}">
                <a16:creationId xmlns:a16="http://schemas.microsoft.com/office/drawing/2014/main" id="{8B68684B-34BA-BB64-17CA-52ED57E147A8}"/>
              </a:ext>
            </a:extLst>
          </p:cNvPr>
          <p:cNvSpPr txBox="1"/>
          <p:nvPr/>
        </p:nvSpPr>
        <p:spPr>
          <a:xfrm>
            <a:off x="2084151" y="643808"/>
            <a:ext cx="8178530" cy="923330"/>
          </a:xfrm>
          <a:prstGeom prst="rect">
            <a:avLst/>
          </a:prstGeom>
          <a:noFill/>
        </p:spPr>
        <p:txBody>
          <a:bodyPr wrap="square">
            <a:spAutoFit/>
          </a:bodyPr>
          <a:lstStyle/>
          <a:p>
            <a:pPr algn="ctr"/>
            <a:r>
              <a:rPr lang="en-US" sz="1800" b="1" dirty="0">
                <a:solidFill>
                  <a:srgbClr val="C00000"/>
                </a:solidFill>
              </a:rPr>
              <a:t>AIM OF THE SESSION</a:t>
            </a:r>
          </a:p>
          <a:p>
            <a:pPr algn="ctr"/>
            <a:endParaRPr lang="en-US" sz="1800" b="1" dirty="0">
              <a:solidFill>
                <a:srgbClr val="C00000"/>
              </a:solidFill>
            </a:endParaRPr>
          </a:p>
          <a:p>
            <a:pPr algn="ctr"/>
            <a:r>
              <a:rPr lang="en-US" sz="1800" b="0" i="0" dirty="0">
                <a:effectLst/>
                <a:latin typeface="Poppins"/>
                <a:cs typeface="Poppins"/>
              </a:rPr>
              <a:t>To familiarize students with the basic concept of </a:t>
            </a:r>
            <a:r>
              <a:rPr lang="en-US" dirty="0">
                <a:latin typeface="Poppins"/>
                <a:cs typeface="Poppins"/>
              </a:rPr>
              <a:t>System Testing</a:t>
            </a:r>
            <a:endParaRPr lang="en-US" sz="1800" dirty="0"/>
          </a:p>
        </p:txBody>
      </p:sp>
      <p:sp>
        <p:nvSpPr>
          <p:cNvPr id="16" name="TextBox 15">
            <a:extLst>
              <a:ext uri="{FF2B5EF4-FFF2-40B4-BE49-F238E27FC236}">
                <a16:creationId xmlns:a16="http://schemas.microsoft.com/office/drawing/2014/main" id="{541394E6-0C99-8F26-C67B-D88D560EB229}"/>
              </a:ext>
            </a:extLst>
          </p:cNvPr>
          <p:cNvSpPr txBox="1"/>
          <p:nvPr/>
        </p:nvSpPr>
        <p:spPr>
          <a:xfrm>
            <a:off x="910537" y="2023744"/>
            <a:ext cx="5299763" cy="2862322"/>
          </a:xfrm>
          <a:prstGeom prst="rect">
            <a:avLst/>
          </a:prstGeom>
          <a:noFill/>
        </p:spPr>
        <p:txBody>
          <a:bodyPr wrap="square" lIns="91440" tIns="45720" rIns="91440" bIns="45720" anchor="t">
            <a:spAutoFit/>
          </a:bodyPr>
          <a:lstStyle/>
          <a:p>
            <a:pPr algn="ctr"/>
            <a:r>
              <a:rPr lang="en-US" sz="1800" b="1" dirty="0">
                <a:solidFill>
                  <a:srgbClr val="C00000"/>
                </a:solidFill>
              </a:rPr>
              <a:t>INSTRUCTIONAL OBJECTIVES</a:t>
            </a:r>
          </a:p>
          <a:p>
            <a:pPr>
              <a:lnSpc>
                <a:spcPct val="200000"/>
              </a:lnSpc>
            </a:pPr>
            <a:r>
              <a:rPr lang="en-US" dirty="0">
                <a:latin typeface="Poppins"/>
                <a:cs typeface="Poppins"/>
              </a:rPr>
              <a:t>     </a:t>
            </a:r>
            <a:r>
              <a:rPr lang="en-US" sz="1800" dirty="0">
                <a:latin typeface="Poppins"/>
                <a:cs typeface="Poppins"/>
              </a:rPr>
              <a:t> This</a:t>
            </a:r>
            <a:r>
              <a:rPr lang="en-US" sz="1800" b="0" i="0" dirty="0">
                <a:effectLst/>
                <a:latin typeface="Poppins"/>
                <a:cs typeface="Poppins"/>
              </a:rPr>
              <a:t> </a:t>
            </a:r>
            <a:r>
              <a:rPr lang="en-US" sz="1800" dirty="0">
                <a:latin typeface="Poppins"/>
                <a:cs typeface="Poppins"/>
              </a:rPr>
              <a:t>Session</a:t>
            </a:r>
            <a:r>
              <a:rPr lang="en-US" sz="1800" b="0" i="0" dirty="0">
                <a:effectLst/>
                <a:latin typeface="Poppins"/>
                <a:cs typeface="Poppins"/>
              </a:rPr>
              <a:t> is designed to:</a:t>
            </a:r>
            <a:endParaRPr lang="en-US" sz="1800" dirty="0">
              <a:latin typeface="Poppins"/>
              <a:cs typeface="Poppins"/>
            </a:endParaRPr>
          </a:p>
          <a:p>
            <a:pPr marL="342900" indent="-342900">
              <a:buAutoNum type="arabicPeriod"/>
            </a:pPr>
            <a:endParaRPr lang="en-US" dirty="0">
              <a:latin typeface="Arial"/>
              <a:cs typeface="Arial"/>
            </a:endParaRPr>
          </a:p>
          <a:p>
            <a:pPr marL="342900" indent="-342900">
              <a:buAutoNum type="arabicPeriod"/>
            </a:pPr>
            <a:r>
              <a:rPr lang="en-US" dirty="0">
                <a:latin typeface="Arial"/>
                <a:cs typeface="Arial"/>
              </a:rPr>
              <a:t>What is the process of system testing</a:t>
            </a:r>
            <a:endParaRPr lang="en-US"/>
          </a:p>
          <a:p>
            <a:pPr marL="342900" indent="-342900">
              <a:buAutoNum type="arabicPeriod"/>
            </a:pPr>
            <a:r>
              <a:rPr lang="en-US" dirty="0">
                <a:latin typeface="Arial"/>
                <a:cs typeface="Arial"/>
              </a:rPr>
              <a:t>Types of system testing</a:t>
            </a:r>
            <a:endParaRPr lang="en-US"/>
          </a:p>
          <a:p>
            <a:pPr marL="342900" indent="-342900">
              <a:buAutoNum type="arabicPeriod"/>
            </a:pPr>
            <a:r>
              <a:rPr lang="en-US" dirty="0">
                <a:latin typeface="Arial"/>
                <a:cs typeface="Arial"/>
              </a:rPr>
              <a:t>Tools used for system testing</a:t>
            </a:r>
            <a:endParaRPr lang="en-US"/>
          </a:p>
          <a:p>
            <a:pPr marL="342900" indent="-342900">
              <a:buAutoNum type="arabicPeriod"/>
            </a:pPr>
            <a:r>
              <a:rPr lang="en-US" dirty="0">
                <a:latin typeface="Arial"/>
                <a:cs typeface="Arial"/>
              </a:rPr>
              <a:t>Advantages and disadvantages of system testing</a:t>
            </a:r>
            <a:endParaRPr lang="en-US"/>
          </a:p>
          <a:p>
            <a:pPr algn="ctr"/>
            <a:endParaRPr lang="en-US">
              <a:latin typeface="Gill Sans MT"/>
              <a:cs typeface="Poppins"/>
            </a:endParaRPr>
          </a:p>
        </p:txBody>
      </p:sp>
      <p:sp>
        <p:nvSpPr>
          <p:cNvPr id="20" name="TextBox 19">
            <a:extLst>
              <a:ext uri="{FF2B5EF4-FFF2-40B4-BE49-F238E27FC236}">
                <a16:creationId xmlns:a16="http://schemas.microsoft.com/office/drawing/2014/main" id="{8FC8B10B-453E-92C8-D716-22B450131A34}"/>
              </a:ext>
            </a:extLst>
          </p:cNvPr>
          <p:cNvSpPr txBox="1"/>
          <p:nvPr/>
        </p:nvSpPr>
        <p:spPr>
          <a:xfrm>
            <a:off x="6377290" y="2033862"/>
            <a:ext cx="5814710" cy="2031325"/>
          </a:xfrm>
          <a:prstGeom prst="rect">
            <a:avLst/>
          </a:prstGeom>
          <a:noFill/>
        </p:spPr>
        <p:txBody>
          <a:bodyPr wrap="square">
            <a:spAutoFit/>
          </a:bodyPr>
          <a:lstStyle/>
          <a:p>
            <a:pPr algn="ctr"/>
            <a:r>
              <a:rPr lang="en-US" sz="1800" b="1" dirty="0">
                <a:solidFill>
                  <a:srgbClr val="C00000"/>
                </a:solidFill>
              </a:rPr>
              <a:t>LEARNING OUTCOMES</a:t>
            </a:r>
          </a:p>
          <a:p>
            <a:pPr>
              <a:lnSpc>
                <a:spcPct val="200000"/>
              </a:lnSpc>
            </a:pPr>
            <a:r>
              <a:rPr lang="en-US" sz="1800" b="0" i="0" dirty="0">
                <a:effectLst/>
                <a:latin typeface="Arial"/>
                <a:cs typeface="Arial"/>
              </a:rPr>
              <a:t>At the end of this </a:t>
            </a:r>
            <a:r>
              <a:rPr lang="en-US" sz="1800" dirty="0">
                <a:latin typeface="Arial"/>
                <a:cs typeface="Arial"/>
              </a:rPr>
              <a:t>session</a:t>
            </a:r>
            <a:r>
              <a:rPr lang="en-US" sz="1800" b="0" i="0" dirty="0">
                <a:effectLst/>
                <a:latin typeface="Arial"/>
                <a:cs typeface="Arial"/>
              </a:rPr>
              <a:t>, you should be able to:</a:t>
            </a:r>
          </a:p>
          <a:p>
            <a:pPr marL="342900" indent="-342900">
              <a:buAutoNum type="arabicPeriod"/>
            </a:pPr>
            <a:r>
              <a:rPr lang="en-US" dirty="0">
                <a:latin typeface="Arial" panose="020B0604020202020204" pitchFamily="34" charset="0"/>
              </a:rPr>
              <a:t>Define system testing </a:t>
            </a:r>
          </a:p>
          <a:p>
            <a:pPr marL="342900" indent="-342900"/>
            <a:r>
              <a:rPr lang="en-US" dirty="0">
                <a:latin typeface="Arial" panose="020B0604020202020204" pitchFamily="34" charset="0"/>
                <a:ea typeface="+mn-lt"/>
                <a:cs typeface="Times New Roman" panose="02020603050405020304" pitchFamily="18" charset="0"/>
              </a:rPr>
              <a:t>2.    Importance of system testing in software development</a:t>
            </a:r>
            <a:endParaRPr lang="en-US" b="1" dirty="0">
              <a:latin typeface="Times New Roman" panose="02020603050405020304" pitchFamily="18" charset="0"/>
              <a:ea typeface="+mn-lt"/>
              <a:cs typeface="Times New Roman" panose="02020603050405020304" pitchFamily="18" charset="0"/>
            </a:endParaRPr>
          </a:p>
          <a:p>
            <a:pPr algn="ctr"/>
            <a:endParaRPr lang="en-US" sz="1800" dirty="0"/>
          </a:p>
        </p:txBody>
      </p:sp>
    </p:spTree>
    <p:extLst>
      <p:ext uri="{BB962C8B-B14F-4D97-AF65-F5344CB8AC3E}">
        <p14:creationId xmlns:p14="http://schemas.microsoft.com/office/powerpoint/2010/main" val="380722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F83A4E-8F7B-8A1B-393A-4337DF7ECE84}"/>
              </a:ext>
            </a:extLst>
          </p:cNvPr>
          <p:cNvSpPr>
            <a:spLocks noGrp="1"/>
          </p:cNvSpPr>
          <p:nvPr>
            <p:ph type="sldNum" sz="quarter" idx="12"/>
          </p:nvPr>
        </p:nvSpPr>
        <p:spPr/>
        <p:txBody>
          <a:bodyPr/>
          <a:lstStyle/>
          <a:p>
            <a:fld id="{CBABCCC1-BF11-4F37-963E-1BCD5B23FD72}" type="slidenum">
              <a:rPr lang="en-IN" smtClean="0"/>
              <a:pPr/>
              <a:t>3</a:t>
            </a:fld>
            <a:endParaRPr lang="en-IN"/>
          </a:p>
        </p:txBody>
      </p:sp>
      <p:sp>
        <p:nvSpPr>
          <p:cNvPr id="6" name="TextBox 5">
            <a:extLst>
              <a:ext uri="{FF2B5EF4-FFF2-40B4-BE49-F238E27FC236}">
                <a16:creationId xmlns:a16="http://schemas.microsoft.com/office/drawing/2014/main" id="{F0C10D08-BA96-833B-A7AC-DD93EF4AD7B9}"/>
              </a:ext>
            </a:extLst>
          </p:cNvPr>
          <p:cNvSpPr txBox="1"/>
          <p:nvPr/>
        </p:nvSpPr>
        <p:spPr>
          <a:xfrm>
            <a:off x="1206406" y="2132179"/>
            <a:ext cx="9925396" cy="3077766"/>
          </a:xfrm>
          <a:prstGeom prst="rect">
            <a:avLst/>
          </a:prstGeom>
          <a:noFill/>
        </p:spPr>
        <p:txBody>
          <a:bodyPr wrap="square">
            <a:spAutoFit/>
          </a:bodyPr>
          <a:lstStyle/>
          <a:p>
            <a:pPr marL="514350" indent="-514350">
              <a:spcBef>
                <a:spcPts val="600"/>
              </a:spcBef>
              <a:spcAft>
                <a:spcPts val="600"/>
              </a:spcAft>
              <a:buFont typeface="Wingdings" panose="05000000000000000000" pitchFamily="2" charset="2"/>
              <a:buChar char="v"/>
            </a:pPr>
            <a:r>
              <a:rPr lang="en-US" sz="2400" b="1" dirty="0">
                <a:latin typeface="+mj-lt"/>
                <a:ea typeface="+mn-lt"/>
                <a:cs typeface="Times New Roman" panose="02020603050405020304" pitchFamily="18" charset="0"/>
              </a:rPr>
              <a:t>Introduction to system testing</a:t>
            </a:r>
          </a:p>
          <a:p>
            <a:pPr marL="514350" indent="-514350">
              <a:spcBef>
                <a:spcPts val="600"/>
              </a:spcBef>
              <a:spcAft>
                <a:spcPts val="600"/>
              </a:spcAft>
              <a:buFont typeface="Wingdings" panose="05000000000000000000" pitchFamily="2" charset="2"/>
              <a:buChar char="v"/>
            </a:pPr>
            <a:r>
              <a:rPr lang="en-US" sz="2400" b="1" dirty="0">
                <a:latin typeface="Times New Roman" panose="02020603050405020304" pitchFamily="18" charset="0"/>
                <a:ea typeface="+mn-lt"/>
                <a:cs typeface="Times New Roman" panose="02020603050405020304" pitchFamily="18" charset="0"/>
              </a:rPr>
              <a:t>What is system testing</a:t>
            </a:r>
          </a:p>
          <a:p>
            <a:pPr marL="514350" indent="-514350">
              <a:spcBef>
                <a:spcPts val="600"/>
              </a:spcBef>
              <a:spcAft>
                <a:spcPts val="600"/>
              </a:spcAft>
              <a:buFont typeface="Wingdings" panose="05000000000000000000" pitchFamily="2" charset="2"/>
              <a:buChar char="v"/>
            </a:pPr>
            <a:r>
              <a:rPr lang="en-US" sz="2400" b="1" dirty="0">
                <a:latin typeface="Times New Roman" panose="02020603050405020304" pitchFamily="18" charset="0"/>
                <a:ea typeface="+mn-lt"/>
                <a:cs typeface="Times New Roman" panose="02020603050405020304" pitchFamily="18" charset="0"/>
              </a:rPr>
              <a:t>What are the types of system testing</a:t>
            </a:r>
          </a:p>
          <a:p>
            <a:pPr marL="514350" indent="-514350">
              <a:spcBef>
                <a:spcPts val="600"/>
              </a:spcBef>
              <a:spcAft>
                <a:spcPts val="600"/>
              </a:spcAft>
              <a:buFont typeface="Wingdings" panose="05000000000000000000" pitchFamily="2" charset="2"/>
              <a:buChar char="v"/>
            </a:pPr>
            <a:r>
              <a:rPr lang="en-US" sz="2400" b="1" dirty="0">
                <a:latin typeface="Times New Roman" panose="02020603050405020304" pitchFamily="18" charset="0"/>
                <a:ea typeface="+mn-lt"/>
                <a:cs typeface="Times New Roman" panose="02020603050405020304" pitchFamily="18" charset="0"/>
              </a:rPr>
              <a:t>Which tools are used for system testing</a:t>
            </a:r>
          </a:p>
          <a:p>
            <a:pPr marL="514350" indent="-514350">
              <a:spcBef>
                <a:spcPts val="600"/>
              </a:spcBef>
              <a:spcAft>
                <a:spcPts val="600"/>
              </a:spcAft>
              <a:buFont typeface="Wingdings" panose="05000000000000000000" pitchFamily="2" charset="2"/>
              <a:buChar char="v"/>
            </a:pPr>
            <a:r>
              <a:rPr lang="en-US" sz="2400" b="1" dirty="0">
                <a:latin typeface="Times New Roman" panose="02020603050405020304" pitchFamily="18" charset="0"/>
                <a:ea typeface="+mn-lt"/>
                <a:cs typeface="Times New Roman" panose="02020603050405020304" pitchFamily="18" charset="0"/>
              </a:rPr>
              <a:t>Process of system testing</a:t>
            </a:r>
          </a:p>
          <a:p>
            <a:pPr marL="514350" indent="-514350">
              <a:spcBef>
                <a:spcPts val="600"/>
              </a:spcBef>
              <a:spcAft>
                <a:spcPts val="600"/>
              </a:spcAft>
              <a:buFont typeface="Wingdings" panose="05000000000000000000" pitchFamily="2" charset="2"/>
              <a:buChar char="v"/>
            </a:pPr>
            <a:r>
              <a:rPr lang="en-US" sz="2400" b="1" dirty="0">
                <a:latin typeface="Times New Roman" panose="02020603050405020304" pitchFamily="18" charset="0"/>
                <a:ea typeface="+mn-lt"/>
                <a:cs typeface="Times New Roman" panose="02020603050405020304" pitchFamily="18" charset="0"/>
              </a:rPr>
              <a:t>Advantages and disadvantages of system testing</a:t>
            </a:r>
          </a:p>
        </p:txBody>
      </p:sp>
      <p:sp>
        <p:nvSpPr>
          <p:cNvPr id="8" name="TextBox 7">
            <a:extLst>
              <a:ext uri="{FF2B5EF4-FFF2-40B4-BE49-F238E27FC236}">
                <a16:creationId xmlns:a16="http://schemas.microsoft.com/office/drawing/2014/main" id="{A32B93A2-F8F9-4250-B5E0-1F07918F11E6}"/>
              </a:ext>
            </a:extLst>
          </p:cNvPr>
          <p:cNvSpPr txBox="1"/>
          <p:nvPr/>
        </p:nvSpPr>
        <p:spPr>
          <a:xfrm>
            <a:off x="3043946" y="1124835"/>
            <a:ext cx="6104106" cy="523220"/>
          </a:xfrm>
          <a:prstGeom prst="rect">
            <a:avLst/>
          </a:prstGeom>
          <a:noFill/>
        </p:spPr>
        <p:txBody>
          <a:bodyPr wrap="square">
            <a:spAutoFit/>
          </a:bodyPr>
          <a:lstStyle/>
          <a:p>
            <a:pPr algn="ctr">
              <a:spcBef>
                <a:spcPts val="600"/>
              </a:spcBef>
              <a:spcAft>
                <a:spcPts val="600"/>
              </a:spcAft>
            </a:pPr>
            <a:r>
              <a:rPr lang="en-IN" sz="2800" b="1" dirty="0">
                <a:solidFill>
                  <a:srgbClr val="C00000"/>
                </a:solidFill>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271123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pPr/>
              <a:t>4</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2156604" y="1177796"/>
            <a:ext cx="8609161"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a:solidFill>
                  <a:srgbClr val="C00000"/>
                </a:solidFill>
              </a:rPr>
              <a:t>Introduction of system testing</a:t>
            </a:r>
            <a:endParaRPr lang="en-IN" sz="3200" b="1" cap="all" dirty="0">
              <a:solidFill>
                <a:srgbClr val="C00000"/>
              </a:solidFill>
            </a:endParaRPr>
          </a:p>
        </p:txBody>
      </p:sp>
      <p:sp>
        <p:nvSpPr>
          <p:cNvPr id="8" name="Rectangle 3">
            <a:extLst>
              <a:ext uri="{FF2B5EF4-FFF2-40B4-BE49-F238E27FC236}">
                <a16:creationId xmlns:a16="http://schemas.microsoft.com/office/drawing/2014/main" id="{9BD55F6C-E660-6AFB-80AC-358BCB5EA2DC}"/>
              </a:ext>
            </a:extLst>
          </p:cNvPr>
          <p:cNvSpPr>
            <a:spLocks noGrp="1" noChangeArrowheads="1"/>
          </p:cNvSpPr>
          <p:nvPr>
            <p:ph idx="1"/>
          </p:nvPr>
        </p:nvSpPr>
        <p:spPr>
          <a:xfrm>
            <a:off x="533399" y="1928554"/>
            <a:ext cx="11520056" cy="4206240"/>
          </a:xfrm>
        </p:spPr>
        <p:txBody>
          <a:bodyPr>
            <a:normAutofit/>
          </a:bodyPr>
          <a:lstStyle/>
          <a:p>
            <a:r>
              <a:rPr lang="en-US" dirty="0"/>
              <a:t>           System testing is a type of software testing that evaluates the overall functionality and performance of a complete and fully integrated software solution. It tests if the system meets the specified requirements and if it is suitable for delivery to the end-users. This type of testing is performed after the integration testing and before the acceptance testing.</a:t>
            </a:r>
            <a:endParaRPr lang="en-IN" b="1" dirty="0">
              <a:latin typeface="Times New Roman" panose="02020603050405020304" pitchFamily="18" charset="0"/>
              <a:ea typeface="+mn-lt"/>
              <a:cs typeface="Times New Roman" panose="02020603050405020304" pitchFamily="18" charset="0"/>
            </a:endParaRPr>
          </a:p>
          <a:p>
            <a:pPr eaLnBrk="1" hangingPunct="1"/>
            <a:endParaRPr lang="en-US" sz="2000" dirty="0"/>
          </a:p>
        </p:txBody>
      </p:sp>
    </p:spTree>
    <p:extLst>
      <p:ext uri="{BB962C8B-B14F-4D97-AF65-F5344CB8AC3E}">
        <p14:creationId xmlns:p14="http://schemas.microsoft.com/office/powerpoint/2010/main" val="281767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pPr/>
              <a:t>5</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2638437" y="1177795"/>
            <a:ext cx="6104106"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a:solidFill>
                  <a:srgbClr val="C00000"/>
                </a:solidFill>
              </a:rPr>
              <a:t>System  testing</a:t>
            </a:r>
            <a:endParaRPr lang="en-IN" sz="3200" b="1" cap="all" dirty="0">
              <a:solidFill>
                <a:srgbClr val="C00000"/>
              </a:solidFill>
            </a:endParaRPr>
          </a:p>
        </p:txBody>
      </p:sp>
      <p:sp>
        <p:nvSpPr>
          <p:cNvPr id="5" name="Content Placeholder 4"/>
          <p:cNvSpPr>
            <a:spLocks noGrp="1"/>
          </p:cNvSpPr>
          <p:nvPr>
            <p:ph idx="1"/>
          </p:nvPr>
        </p:nvSpPr>
        <p:spPr/>
        <p:txBody>
          <a:bodyPr/>
          <a:lstStyle/>
          <a:p>
            <a:endParaRPr lang="en-US" dirty="0"/>
          </a:p>
        </p:txBody>
      </p:sp>
      <p:pic>
        <p:nvPicPr>
          <p:cNvPr id="7" name="Picture 2" descr="C:\Users\SAMBA\Desktop\SE\system_testing.jpg"/>
          <p:cNvPicPr>
            <a:picLocks noChangeAspect="1" noChangeArrowheads="1"/>
          </p:cNvPicPr>
          <p:nvPr/>
        </p:nvPicPr>
        <p:blipFill>
          <a:blip r:embed="rId2"/>
          <a:srcRect/>
          <a:stretch>
            <a:fillRect/>
          </a:stretch>
        </p:blipFill>
        <p:spPr bwMode="auto">
          <a:xfrm>
            <a:off x="3536950" y="2001328"/>
            <a:ext cx="5118100" cy="3416061"/>
          </a:xfrm>
          <a:prstGeom prst="rect">
            <a:avLst/>
          </a:prstGeom>
          <a:noFill/>
        </p:spPr>
      </p:pic>
    </p:spTree>
    <p:extLst>
      <p:ext uri="{BB962C8B-B14F-4D97-AF65-F5344CB8AC3E}">
        <p14:creationId xmlns:p14="http://schemas.microsoft.com/office/powerpoint/2010/main" val="281767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pPr/>
              <a:t>6</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1333500" y="933451"/>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a:solidFill>
                  <a:srgbClr val="C00000"/>
                </a:solidFill>
              </a:rPr>
              <a:t>What is system testing </a:t>
            </a:r>
            <a:endParaRPr lang="en-IN" sz="3200" b="1" cap="all" dirty="0">
              <a:solidFill>
                <a:srgbClr val="C00000"/>
              </a:solidFill>
            </a:endParaRPr>
          </a:p>
        </p:txBody>
      </p:sp>
      <p:sp>
        <p:nvSpPr>
          <p:cNvPr id="8" name="Rectangle 3">
            <a:extLst>
              <a:ext uri="{FF2B5EF4-FFF2-40B4-BE49-F238E27FC236}">
                <a16:creationId xmlns:a16="http://schemas.microsoft.com/office/drawing/2014/main" id="{9BD55F6C-E660-6AFB-80AC-358BCB5EA2DC}"/>
              </a:ext>
            </a:extLst>
          </p:cNvPr>
          <p:cNvSpPr>
            <a:spLocks noGrp="1" noChangeArrowheads="1"/>
          </p:cNvSpPr>
          <p:nvPr>
            <p:ph idx="1"/>
          </p:nvPr>
        </p:nvSpPr>
        <p:spPr>
          <a:xfrm>
            <a:off x="533399" y="1928554"/>
            <a:ext cx="11520056" cy="4206240"/>
          </a:xfrm>
        </p:spPr>
        <p:txBody>
          <a:bodyPr>
            <a:normAutofit/>
          </a:bodyPr>
          <a:lstStyle/>
          <a:p>
            <a:pPr marL="514350" indent="-514350">
              <a:spcBef>
                <a:spcPts val="600"/>
              </a:spcBef>
              <a:spcAft>
                <a:spcPts val="600"/>
              </a:spcAft>
              <a:buFont typeface="Wingdings" panose="05000000000000000000" pitchFamily="2" charset="2"/>
              <a:buChar char="v"/>
            </a:pPr>
            <a:r>
              <a:rPr lang="en-US" b="1" dirty="0"/>
              <a:t>System Testing</a:t>
            </a:r>
            <a:r>
              <a:rPr lang="en-US" dirty="0"/>
              <a:t> is a type of testing that is performed on a complete integrated system to evaluate the compliance of the system with the corresponding requirements.</a:t>
            </a:r>
          </a:p>
          <a:p>
            <a:pPr marL="514350" indent="-514350">
              <a:spcBef>
                <a:spcPts val="600"/>
              </a:spcBef>
              <a:spcAft>
                <a:spcPts val="600"/>
              </a:spcAft>
              <a:buFont typeface="Wingdings" panose="05000000000000000000" pitchFamily="2" charset="2"/>
              <a:buChar char="v"/>
            </a:pPr>
            <a:r>
              <a:rPr lang="en-US" dirty="0"/>
              <a:t> </a:t>
            </a:r>
            <a:r>
              <a:rPr lang="en-US" b="1" dirty="0"/>
              <a:t>System Testing</a:t>
            </a:r>
            <a:r>
              <a:rPr lang="en-US" dirty="0"/>
              <a:t> is carried out on the whole system in the context of either system requirement specifications or functional requirement specifications or in the context of both. </a:t>
            </a:r>
            <a:endParaRPr lang="en-IN" b="1" dirty="0">
              <a:latin typeface="Times New Roman" panose="02020603050405020304" pitchFamily="18" charset="0"/>
              <a:ea typeface="+mn-lt"/>
              <a:cs typeface="Times New Roman" panose="02020603050405020304" pitchFamily="18" charset="0"/>
            </a:endParaRPr>
          </a:p>
          <a:p>
            <a:pPr eaLnBrk="1" hangingPunct="1"/>
            <a:endParaRPr lang="en-US" sz="2000" dirty="0"/>
          </a:p>
        </p:txBody>
      </p:sp>
    </p:spTree>
    <p:extLst>
      <p:ext uri="{BB962C8B-B14F-4D97-AF65-F5344CB8AC3E}">
        <p14:creationId xmlns:p14="http://schemas.microsoft.com/office/powerpoint/2010/main" val="281767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pPr/>
              <a:t>7</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1333500" y="942077"/>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a:solidFill>
                  <a:srgbClr val="C00000"/>
                </a:solidFill>
              </a:rPr>
              <a:t>Types of system testing </a:t>
            </a:r>
            <a:endParaRPr lang="en-IN" sz="3200" b="1" cap="all" dirty="0">
              <a:solidFill>
                <a:srgbClr val="C00000"/>
              </a:solidFill>
            </a:endParaRPr>
          </a:p>
        </p:txBody>
      </p:sp>
      <p:sp>
        <p:nvSpPr>
          <p:cNvPr id="8" name="Rectangle 3">
            <a:extLst>
              <a:ext uri="{FF2B5EF4-FFF2-40B4-BE49-F238E27FC236}">
                <a16:creationId xmlns:a16="http://schemas.microsoft.com/office/drawing/2014/main" id="{9BD55F6C-E660-6AFB-80AC-358BCB5EA2DC}"/>
              </a:ext>
            </a:extLst>
          </p:cNvPr>
          <p:cNvSpPr>
            <a:spLocks noGrp="1" noChangeArrowheads="1"/>
          </p:cNvSpPr>
          <p:nvPr>
            <p:ph idx="1"/>
          </p:nvPr>
        </p:nvSpPr>
        <p:spPr>
          <a:xfrm>
            <a:off x="533399" y="1928554"/>
            <a:ext cx="11520056" cy="4206240"/>
          </a:xfrm>
        </p:spPr>
        <p:txBody>
          <a:bodyPr>
            <a:normAutofit/>
          </a:bodyPr>
          <a:lstStyle/>
          <a:p>
            <a:pPr fontAlgn="base"/>
            <a:r>
              <a:rPr lang="en-US" b="1" dirty="0"/>
              <a:t>Performance Testing</a:t>
            </a:r>
          </a:p>
          <a:p>
            <a:pPr fontAlgn="base"/>
            <a:r>
              <a:rPr lang="en-US" b="1" dirty="0"/>
              <a:t>Load Testing</a:t>
            </a:r>
          </a:p>
          <a:p>
            <a:pPr fontAlgn="base"/>
            <a:r>
              <a:rPr lang="en-US" b="1" dirty="0"/>
              <a:t>Stress Testing</a:t>
            </a:r>
          </a:p>
          <a:p>
            <a:pPr fontAlgn="base"/>
            <a:r>
              <a:rPr lang="en-US" b="1" dirty="0"/>
              <a:t>Scalability Testing</a:t>
            </a:r>
          </a:p>
          <a:p>
            <a:pPr marL="514350" indent="-514350">
              <a:spcBef>
                <a:spcPts val="600"/>
              </a:spcBef>
              <a:spcAft>
                <a:spcPts val="600"/>
              </a:spcAft>
            </a:pPr>
            <a:endParaRPr lang="en-US" sz="2000" dirty="0"/>
          </a:p>
        </p:txBody>
      </p:sp>
    </p:spTree>
    <p:extLst>
      <p:ext uri="{BB962C8B-B14F-4D97-AF65-F5344CB8AC3E}">
        <p14:creationId xmlns:p14="http://schemas.microsoft.com/office/powerpoint/2010/main" val="281767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pPr/>
              <a:t>8</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1333500" y="942077"/>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a:solidFill>
                  <a:srgbClr val="C00000"/>
                </a:solidFill>
              </a:rPr>
              <a:t>Types of system testing </a:t>
            </a:r>
            <a:endParaRPr lang="en-IN" sz="3200" b="1" cap="all" dirty="0">
              <a:solidFill>
                <a:srgbClr val="C00000"/>
              </a:solidFill>
            </a:endParaRPr>
          </a:p>
        </p:txBody>
      </p:sp>
      <p:sp>
        <p:nvSpPr>
          <p:cNvPr id="8" name="Rectangle 3">
            <a:extLst>
              <a:ext uri="{FF2B5EF4-FFF2-40B4-BE49-F238E27FC236}">
                <a16:creationId xmlns:a16="http://schemas.microsoft.com/office/drawing/2014/main" id="{9BD55F6C-E660-6AFB-80AC-358BCB5EA2DC}"/>
              </a:ext>
            </a:extLst>
          </p:cNvPr>
          <p:cNvSpPr>
            <a:spLocks noGrp="1" noChangeArrowheads="1"/>
          </p:cNvSpPr>
          <p:nvPr>
            <p:ph idx="1"/>
          </p:nvPr>
        </p:nvSpPr>
        <p:spPr>
          <a:xfrm>
            <a:off x="533399" y="1928554"/>
            <a:ext cx="11520056" cy="4206240"/>
          </a:xfrm>
        </p:spPr>
        <p:txBody>
          <a:bodyPr>
            <a:normAutofit/>
          </a:bodyPr>
          <a:lstStyle/>
          <a:p>
            <a:pPr fontAlgn="base"/>
            <a:endParaRPr lang="en-US" b="1" dirty="0"/>
          </a:p>
          <a:p>
            <a:pPr fontAlgn="base"/>
            <a:r>
              <a:rPr lang="en-US" b="1" dirty="0"/>
              <a:t>Performance Testing:</a:t>
            </a:r>
            <a:r>
              <a:rPr lang="en-US" dirty="0"/>
              <a:t> Performance Testing is a type of software testing that is carried out to test the speed, scalability, stability and reliability of the software product or application.</a:t>
            </a:r>
          </a:p>
          <a:p>
            <a:pPr fontAlgn="base"/>
            <a:r>
              <a:rPr lang="en-US" b="1" dirty="0"/>
              <a:t>Load Testing:</a:t>
            </a:r>
            <a:r>
              <a:rPr lang="en-US" dirty="0"/>
              <a:t> Load Testing is a type of software Testing which is carried out to determine the behavior of a system or software product under extreme load.</a:t>
            </a:r>
          </a:p>
          <a:p>
            <a:pPr marL="514350" indent="-514350">
              <a:spcBef>
                <a:spcPts val="600"/>
              </a:spcBef>
              <a:spcAft>
                <a:spcPts val="600"/>
              </a:spcAft>
            </a:pPr>
            <a:endParaRPr lang="en-US" sz="2000" dirty="0"/>
          </a:p>
        </p:txBody>
      </p:sp>
    </p:spTree>
    <p:extLst>
      <p:ext uri="{BB962C8B-B14F-4D97-AF65-F5344CB8AC3E}">
        <p14:creationId xmlns:p14="http://schemas.microsoft.com/office/powerpoint/2010/main" val="2817671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pPr/>
              <a:t>9</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1333500" y="942077"/>
            <a:ext cx="8820150" cy="535531"/>
          </a:xfrm>
          <a:prstGeom prst="rect">
            <a:avLst/>
          </a:prstGeom>
          <a:noFill/>
        </p:spPr>
        <p:txBody>
          <a:bodyPr wrap="square">
            <a:spAutoFit/>
          </a:bodyPr>
          <a:lstStyle/>
          <a:p>
            <a:pPr algn="ctr" defTabSz="914400">
              <a:lnSpc>
                <a:spcPct val="90000"/>
              </a:lnSpc>
              <a:spcBef>
                <a:spcPct val="0"/>
              </a:spcBef>
              <a:spcAft>
                <a:spcPts val="600"/>
              </a:spcAft>
            </a:pPr>
            <a:r>
              <a:rPr lang="en-US" sz="3200" b="1" cap="all" dirty="0">
                <a:solidFill>
                  <a:srgbClr val="C00000"/>
                </a:solidFill>
              </a:rPr>
              <a:t>Types of system testing </a:t>
            </a:r>
            <a:endParaRPr lang="en-IN" sz="3200" b="1" cap="all" dirty="0">
              <a:solidFill>
                <a:srgbClr val="C00000"/>
              </a:solidFill>
            </a:endParaRPr>
          </a:p>
        </p:txBody>
      </p:sp>
      <p:sp>
        <p:nvSpPr>
          <p:cNvPr id="8" name="Rectangle 3">
            <a:extLst>
              <a:ext uri="{FF2B5EF4-FFF2-40B4-BE49-F238E27FC236}">
                <a16:creationId xmlns:a16="http://schemas.microsoft.com/office/drawing/2014/main" id="{9BD55F6C-E660-6AFB-80AC-358BCB5EA2DC}"/>
              </a:ext>
            </a:extLst>
          </p:cNvPr>
          <p:cNvSpPr>
            <a:spLocks noGrp="1" noChangeArrowheads="1"/>
          </p:cNvSpPr>
          <p:nvPr>
            <p:ph idx="1"/>
          </p:nvPr>
        </p:nvSpPr>
        <p:spPr>
          <a:xfrm>
            <a:off x="533399" y="1928554"/>
            <a:ext cx="11520056" cy="4206240"/>
          </a:xfrm>
        </p:spPr>
        <p:txBody>
          <a:bodyPr>
            <a:normAutofit/>
          </a:bodyPr>
          <a:lstStyle/>
          <a:p>
            <a:pPr fontAlgn="base"/>
            <a:endParaRPr lang="en-US" b="1" dirty="0"/>
          </a:p>
          <a:p>
            <a:pPr fontAlgn="base"/>
            <a:r>
              <a:rPr lang="en-US" b="1" dirty="0"/>
              <a:t>Stress Testing:</a:t>
            </a:r>
            <a:r>
              <a:rPr lang="en-US" dirty="0"/>
              <a:t> Stress Testing is a type of software testing performed to check the robustness of the system under the varying loads.</a:t>
            </a:r>
          </a:p>
          <a:p>
            <a:pPr fontAlgn="base"/>
            <a:r>
              <a:rPr lang="en-US" b="1" dirty="0"/>
              <a:t>Scalability Testing:</a:t>
            </a:r>
            <a:r>
              <a:rPr lang="en-US" dirty="0"/>
              <a:t> Scalability Testing is a type of software testing which is carried out to check the performance of a software application or system in terms of its capability to scale up or scale down the number of user request load.</a:t>
            </a:r>
          </a:p>
          <a:p>
            <a:pPr marL="514350" indent="-514350">
              <a:spcBef>
                <a:spcPts val="600"/>
              </a:spcBef>
              <a:spcAft>
                <a:spcPts val="600"/>
              </a:spcAft>
            </a:pPr>
            <a:endParaRPr lang="en-US" sz="2000" dirty="0"/>
          </a:p>
        </p:txBody>
      </p:sp>
    </p:spTree>
    <p:extLst>
      <p:ext uri="{BB962C8B-B14F-4D97-AF65-F5344CB8AC3E}">
        <p14:creationId xmlns:p14="http://schemas.microsoft.com/office/powerpoint/2010/main" val="28176711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ession-2" id="{B6DADD23-04D0-4129-BEC2-577091216A6F}" vid="{7252E303-E9EF-4DA3-8AE6-FD4187DE2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Session-2</Template>
  <TotalTime>128</TotalTime>
  <Words>520</Words>
  <Application>Microsoft Office PowerPoint</Application>
  <PresentationFormat>Widescreen</PresentationFormat>
  <Paragraphs>132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SELF-ASSESSMENT QUESTIONS</vt:lpstr>
      <vt:lpstr>REFERENCES FOR FURTHER LEARNING OF THE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Abhishek Guru</dc:creator>
  <cp:lastModifiedBy>SAMBA</cp:lastModifiedBy>
  <cp:revision>35</cp:revision>
  <dcterms:created xsi:type="dcterms:W3CDTF">2023-05-02T16:26:12Z</dcterms:created>
  <dcterms:modified xsi:type="dcterms:W3CDTF">2023-05-06T10:49:08Z</dcterms:modified>
</cp:coreProperties>
</file>