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handoutMasterIdLst>
    <p:handoutMasterId r:id="rId29"/>
  </p:handoutMasterIdLst>
  <p:sldIdLst>
    <p:sldId id="299" r:id="rId2"/>
    <p:sldId id="303" r:id="rId3"/>
    <p:sldId id="257" r:id="rId4"/>
    <p:sldId id="259" r:id="rId5"/>
    <p:sldId id="261" r:id="rId6"/>
    <p:sldId id="263" r:id="rId7"/>
    <p:sldId id="264" r:id="rId8"/>
    <p:sldId id="265" r:id="rId9"/>
    <p:sldId id="347" r:id="rId10"/>
    <p:sldId id="266" r:id="rId11"/>
    <p:sldId id="267" r:id="rId12"/>
    <p:sldId id="349" r:id="rId13"/>
    <p:sldId id="270" r:id="rId14"/>
    <p:sldId id="276" r:id="rId15"/>
    <p:sldId id="277" r:id="rId16"/>
    <p:sldId id="279" r:id="rId17"/>
    <p:sldId id="280" r:id="rId18"/>
    <p:sldId id="281" r:id="rId19"/>
    <p:sldId id="283" r:id="rId20"/>
    <p:sldId id="284" r:id="rId21"/>
    <p:sldId id="285" r:id="rId22"/>
    <p:sldId id="290" r:id="rId23"/>
    <p:sldId id="291" r:id="rId24"/>
    <p:sldId id="295" r:id="rId25"/>
    <p:sldId id="298" r:id="rId26"/>
    <p:sldId id="2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45323-30DA-5EEE-F6D7-8AE433640ABB}" v="5" dt="2023-05-09T06:07:43.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a M" userId="S::radha@kluniversity.in::dbc3bfda-033b-49cc-9589-c52aabb6553d" providerId="AD" clId="Web-{9F545323-30DA-5EEE-F6D7-8AE433640ABB}"/>
    <pc:docChg chg="modSld">
      <pc:chgData name="Radha M" userId="S::radha@kluniversity.in::dbc3bfda-033b-49cc-9589-c52aabb6553d" providerId="AD" clId="Web-{9F545323-30DA-5EEE-F6D7-8AE433640ABB}" dt="2023-05-09T06:07:43.547" v="4" actId="20577"/>
      <pc:docMkLst>
        <pc:docMk/>
      </pc:docMkLst>
      <pc:sldChg chg="modSp">
        <pc:chgData name="Radha M" userId="S::radha@kluniversity.in::dbc3bfda-033b-49cc-9589-c52aabb6553d" providerId="AD" clId="Web-{9F545323-30DA-5EEE-F6D7-8AE433640ABB}" dt="2023-05-09T06:07:43.547" v="4" actId="20577"/>
        <pc:sldMkLst>
          <pc:docMk/>
          <pc:sldMk cId="1152792035" sldId="284"/>
        </pc:sldMkLst>
        <pc:spChg chg="mod">
          <ac:chgData name="Radha M" userId="S::radha@kluniversity.in::dbc3bfda-033b-49cc-9589-c52aabb6553d" providerId="AD" clId="Web-{9F545323-30DA-5EEE-F6D7-8AE433640ABB}" dt="2023-05-09T06:07:27.219" v="1" actId="14100"/>
          <ac:spMkLst>
            <pc:docMk/>
            <pc:sldMk cId="1152792035" sldId="284"/>
            <ac:spMk id="2" creationId="{B3949899-7E36-D1EF-8746-3F6FAC0F56BC}"/>
          </ac:spMkLst>
        </pc:spChg>
        <pc:spChg chg="mod">
          <ac:chgData name="Radha M" userId="S::radha@kluniversity.in::dbc3bfda-033b-49cc-9589-c52aabb6553d" providerId="AD" clId="Web-{9F545323-30DA-5EEE-F6D7-8AE433640ABB}" dt="2023-05-09T06:07:43.547" v="4" actId="20577"/>
          <ac:spMkLst>
            <pc:docMk/>
            <pc:sldMk cId="1152792035" sldId="284"/>
            <ac:spMk id="3" creationId="{7861DDC3-65BD-5BF4-2BF2-AB2EEBC9EEB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08-05-2023</a:t>
            </a:fld>
            <a:endParaRPr lang="en-IN" dirty="0"/>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College of Engineering, KONERU LAKSHMAIAH EDUCATION FOUNDATION</a:t>
            </a:r>
            <a:endParaRPr lang="en-IN" dirty="0"/>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dirty="0"/>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08-05-2023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College of Engineering, KONERU LAKSHMAIAH EDUCATION FOUNDATION</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dirty="0"/>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dirty="0"/>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dirty="0"/>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dirty="0"/>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dirty="0"/>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54A3-C0BB-232D-77F7-772FDA3EACFD}"/>
              </a:ext>
            </a:extLst>
          </p:cNvPr>
          <p:cNvSpPr>
            <a:spLocks noGrp="1"/>
          </p:cNvSpPr>
          <p:nvPr>
            <p:ph type="ctrTitle"/>
          </p:nvPr>
        </p:nvSpPr>
        <p:spPr/>
        <p:txBody>
          <a:bodyPr>
            <a:normAutofit/>
          </a:bodyPr>
          <a:lstStyle/>
          <a:p>
            <a:pPr marR="0" lvl="0" indent="0">
              <a:spcBef>
                <a:spcPts val="0"/>
              </a:spcBef>
              <a:spcAft>
                <a:spcPts val="0"/>
              </a:spcAft>
            </a:pPr>
            <a:r>
              <a:rPr lang="en-US" sz="2400" b="1" cap="all" dirty="0">
                <a:ln/>
                <a:solidFill>
                  <a:srgbClr val="C00000"/>
                </a:solidFill>
                <a:latin typeface="Times New Roman" pitchFamily="18" charset="0"/>
                <a:cs typeface="Times New Roman" pitchFamily="18" charset="0"/>
                <a:sym typeface="BioRhyme ExtraBold"/>
              </a:rPr>
              <a:t>COURSE NAME – ADAPTIVE Software Engineering</a:t>
            </a:r>
            <a:br>
              <a:rPr lang="en-US" sz="2400" b="1" cap="all" dirty="0">
                <a:ln/>
                <a:solidFill>
                  <a:srgbClr val="C00000"/>
                </a:solidFill>
                <a:latin typeface="Times New Roman" pitchFamily="18" charset="0"/>
                <a:cs typeface="Times New Roman" pitchFamily="18" charset="0"/>
                <a:sym typeface="BioRhyme ExtraBold"/>
              </a:rPr>
            </a:br>
            <a:r>
              <a:rPr lang="en-US" sz="2400" b="1" cap="all" dirty="0">
                <a:ln/>
                <a:solidFill>
                  <a:srgbClr val="C00000"/>
                </a:solidFill>
                <a:latin typeface="Times New Roman" pitchFamily="18" charset="0"/>
                <a:cs typeface="Times New Roman" pitchFamily="18" charset="0"/>
                <a:sym typeface="BioRhyme ExtraBold"/>
              </a:rPr>
              <a:t>COURSE CODE – 22CS2119R</a:t>
            </a:r>
            <a:br>
              <a:rPr lang="en-US" sz="2400" b="1" cap="all" dirty="0">
                <a:ln/>
                <a:solidFill>
                  <a:srgbClr val="C00000"/>
                </a:solidFill>
                <a:latin typeface="Times New Roman" pitchFamily="18" charset="0"/>
                <a:cs typeface="Times New Roman" pitchFamily="18" charset="0"/>
                <a:sym typeface="BioRhyme ExtraBold"/>
              </a:rPr>
            </a:br>
            <a:endParaRPr lang="en-US" sz="2400" dirty="0"/>
          </a:p>
        </p:txBody>
      </p:sp>
      <p:sp>
        <p:nvSpPr>
          <p:cNvPr id="3" name="Subtitle 2">
            <a:extLst>
              <a:ext uri="{FF2B5EF4-FFF2-40B4-BE49-F238E27FC236}">
                <a16:creationId xmlns:a16="http://schemas.microsoft.com/office/drawing/2014/main" id="{8C251894-89ED-0FFD-3742-3CC120754825}"/>
              </a:ext>
            </a:extLst>
          </p:cNvPr>
          <p:cNvSpPr>
            <a:spLocks noGrp="1"/>
          </p:cNvSpPr>
          <p:nvPr>
            <p:ph type="subTitle" idx="1"/>
          </p:nvPr>
        </p:nvSpPr>
        <p:spPr/>
        <p:txBody>
          <a:bodyPr>
            <a:normAutofit fontScale="40000" lnSpcReduction="20000"/>
          </a:bodyPr>
          <a:lstStyle/>
          <a:p>
            <a:r>
              <a:rPr lang="en-IN" sz="3800" cap="none" dirty="0">
                <a:solidFill>
                  <a:srgbClr val="C00000"/>
                </a:solidFill>
                <a:latin typeface="Times New Roman" panose="02020603050405020304" pitchFamily="18" charset="0"/>
                <a:cs typeface="Times New Roman" panose="02020603050405020304" pitchFamily="18" charset="0"/>
              </a:rPr>
              <a:t>        </a:t>
            </a:r>
            <a:r>
              <a:rPr lang="en-IN" sz="5100" cap="none" dirty="0">
                <a:solidFill>
                  <a:srgbClr val="C00000"/>
                </a:solidFill>
                <a:latin typeface="Times New Roman" panose="02020603050405020304" pitchFamily="18" charset="0"/>
                <a:cs typeface="Times New Roman" panose="02020603050405020304" pitchFamily="18" charset="0"/>
              </a:rPr>
              <a:t>RISK MANAGEMENT IN SOFTWARE ENGINEERING </a:t>
            </a:r>
            <a:r>
              <a:rPr lang="en-IN" sz="5000" cap="none"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a:t>
            </a:r>
            <a:r>
              <a:rPr lang="en-IN" sz="4500" cap="none"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TS</a:t>
            </a:r>
            <a:endParaRPr lang="en-IN" sz="4200" cap="none"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4200" cap="none" dirty="0">
                <a:solidFill>
                  <a:srgbClr val="C00000"/>
                </a:solidFill>
              </a:rPr>
              <a:t>                                </a:t>
            </a:r>
          </a:p>
        </p:txBody>
      </p:sp>
    </p:spTree>
    <p:extLst>
      <p:ext uri="{BB962C8B-B14F-4D97-AF65-F5344CB8AC3E}">
        <p14:creationId xmlns:p14="http://schemas.microsoft.com/office/powerpoint/2010/main" val="7298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B5C7-D1EC-FF3E-D5CD-20F9857A7F5F}"/>
              </a:ext>
            </a:extLst>
          </p:cNvPr>
          <p:cNvSpPr>
            <a:spLocks noGrp="1"/>
          </p:cNvSpPr>
          <p:nvPr>
            <p:ph type="title"/>
          </p:nvPr>
        </p:nvSpPr>
        <p:spPr/>
        <p:txBody>
          <a:bodyPr>
            <a:normAutofit/>
          </a:bodyPr>
          <a:lstStyle/>
          <a:p>
            <a:r>
              <a:rPr lang="en-US" sz="2000" dirty="0">
                <a:latin typeface="Times New Roman" pitchFamily="18" charset="0"/>
                <a:cs typeface="Times New Roman" pitchFamily="18" charset="0"/>
              </a:rPr>
              <a:t>Risk management</a:t>
            </a:r>
            <a:endParaRPr lang="en-US" sz="2000" dirty="0"/>
          </a:p>
        </p:txBody>
      </p:sp>
      <p:sp>
        <p:nvSpPr>
          <p:cNvPr id="3" name="Content Placeholder 2">
            <a:extLst>
              <a:ext uri="{FF2B5EF4-FFF2-40B4-BE49-F238E27FC236}">
                <a16:creationId xmlns:a16="http://schemas.microsoft.com/office/drawing/2014/main" id="{50CDDEC7-6AE7-F5BC-D36D-4D4676C3F315}"/>
              </a:ext>
            </a:extLst>
          </p:cNvPr>
          <p:cNvSpPr>
            <a:spLocks noGrp="1"/>
          </p:cNvSpPr>
          <p:nvPr>
            <p:ph idx="1"/>
          </p:nvPr>
        </p:nvSpPr>
        <p:spPr/>
        <p:txBody>
          <a:bodyPr>
            <a:normAutofit fontScale="92500" lnSpcReduction="20000"/>
          </a:bodyPr>
          <a:lstStyle/>
          <a:p>
            <a:pPr algn="just" fontAlgn="base"/>
            <a:r>
              <a:rPr lang="en-US" sz="2200" dirty="0">
                <a:latin typeface="Times New Roman" pitchFamily="18" charset="0"/>
                <a:cs typeface="Times New Roman" pitchFamily="18" charset="0"/>
              </a:rPr>
              <a:t>Risk management is a sequence of steps that help a software team to understand , analyze and manage uncertainty.</a:t>
            </a:r>
          </a:p>
          <a:p>
            <a:pPr algn="just" fontAlgn="base"/>
            <a:r>
              <a:rPr lang="en-US" sz="2200" dirty="0">
                <a:latin typeface="Times New Roman" pitchFamily="18" charset="0"/>
                <a:cs typeface="Times New Roman" pitchFamily="18" charset="0"/>
              </a:rPr>
              <a:t>It perform certain activities </a:t>
            </a:r>
          </a:p>
          <a:p>
            <a:pPr algn="l" fontAlgn="base"/>
            <a:r>
              <a:rPr lang="en-US" sz="2200" dirty="0">
                <a:latin typeface="Times New Roman" pitchFamily="18" charset="0"/>
                <a:cs typeface="Times New Roman" pitchFamily="18" charset="0"/>
              </a:rPr>
              <a:t>Risk management consists of </a:t>
            </a:r>
          </a:p>
          <a:p>
            <a:pPr algn="l" fontAlgn="base"/>
            <a:r>
              <a:rPr lang="en-US" sz="2200" dirty="0" err="1">
                <a:latin typeface="Times New Roman" pitchFamily="18" charset="0"/>
                <a:cs typeface="Times New Roman" pitchFamily="18" charset="0"/>
              </a:rPr>
              <a:t>i</a:t>
            </a:r>
            <a:r>
              <a:rPr lang="en-US" sz="2200" dirty="0">
                <a:latin typeface="Times New Roman" pitchFamily="18" charset="0"/>
                <a:cs typeface="Times New Roman" pitchFamily="18" charset="0"/>
              </a:rPr>
              <a:t>)Risk Identification</a:t>
            </a:r>
          </a:p>
          <a:p>
            <a:pPr algn="l" fontAlgn="base"/>
            <a:r>
              <a:rPr lang="en-US" sz="2200" dirty="0">
                <a:latin typeface="Times New Roman" pitchFamily="18" charset="0"/>
                <a:cs typeface="Times New Roman" pitchFamily="18" charset="0"/>
              </a:rPr>
              <a:t>ii)Risk Projection</a:t>
            </a:r>
          </a:p>
          <a:p>
            <a:pPr algn="l" fontAlgn="base"/>
            <a:r>
              <a:rPr lang="en-US" sz="2200" dirty="0">
                <a:latin typeface="Times New Roman" pitchFamily="18" charset="0"/>
                <a:cs typeface="Times New Roman" pitchFamily="18" charset="0"/>
              </a:rPr>
              <a:t>iii)Risk Refinement</a:t>
            </a:r>
          </a:p>
          <a:p>
            <a:pPr algn="l" fontAlgn="base"/>
            <a:r>
              <a:rPr lang="en-US" sz="2200" dirty="0">
                <a:latin typeface="Times New Roman" pitchFamily="18" charset="0"/>
                <a:cs typeface="Times New Roman" pitchFamily="18" charset="0"/>
              </a:rPr>
              <a:t>iv)RMMM </a:t>
            </a:r>
          </a:p>
          <a:p>
            <a:endParaRPr lang="en-US" dirty="0"/>
          </a:p>
        </p:txBody>
      </p:sp>
      <p:sp>
        <p:nvSpPr>
          <p:cNvPr id="4" name="Slide Number Placeholder 3">
            <a:extLst>
              <a:ext uri="{FF2B5EF4-FFF2-40B4-BE49-F238E27FC236}">
                <a16:creationId xmlns:a16="http://schemas.microsoft.com/office/drawing/2014/main" id="{46AA90ED-2F88-67E1-3104-1447950372CF}"/>
              </a:ext>
            </a:extLst>
          </p:cNvPr>
          <p:cNvSpPr>
            <a:spLocks noGrp="1"/>
          </p:cNvSpPr>
          <p:nvPr>
            <p:ph type="sldNum" sz="quarter" idx="12"/>
          </p:nvPr>
        </p:nvSpPr>
        <p:spPr/>
        <p:txBody>
          <a:bodyPr/>
          <a:lstStyle/>
          <a:p>
            <a:fld id="{CBABCCC1-BF11-4F37-963E-1BCD5B23FD72}" type="slidenum">
              <a:rPr lang="en-IN" smtClean="0"/>
              <a:t>10</a:t>
            </a:fld>
            <a:endParaRPr lang="en-IN"/>
          </a:p>
        </p:txBody>
      </p:sp>
    </p:spTree>
    <p:extLst>
      <p:ext uri="{BB962C8B-B14F-4D97-AF65-F5344CB8AC3E}">
        <p14:creationId xmlns:p14="http://schemas.microsoft.com/office/powerpoint/2010/main" val="146435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9DAD-0DDC-C047-E2F0-AFB0ECBEB57A}"/>
              </a:ext>
            </a:extLst>
          </p:cNvPr>
          <p:cNvSpPr>
            <a:spLocks noGrp="1"/>
          </p:cNvSpPr>
          <p:nvPr>
            <p:ph type="title"/>
          </p:nvPr>
        </p:nvSpPr>
        <p:spPr/>
        <p:txBody>
          <a:bodyPr/>
          <a:lstStyle/>
          <a:p>
            <a:r>
              <a:rPr lang="en-US" sz="2000" b="1" dirty="0">
                <a:latin typeface="Times New Roman" pitchFamily="18" charset="0"/>
                <a:cs typeface="Times New Roman" pitchFamily="18" charset="0"/>
              </a:rPr>
              <a:t>Risk Identification</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3B834799-F24C-FB2F-52F1-D3758F1CCB1C}"/>
              </a:ext>
            </a:extLst>
          </p:cNvPr>
          <p:cNvSpPr>
            <a:spLocks noGrp="1"/>
          </p:cNvSpPr>
          <p:nvPr>
            <p:ph idx="1"/>
          </p:nvPr>
        </p:nvSpPr>
        <p:spPr/>
        <p:txBody>
          <a:bodyPr>
            <a:normAutofit fontScale="25000" lnSpcReduction="20000"/>
          </a:bodyPr>
          <a:lstStyle/>
          <a:p>
            <a:pPr marL="285750" indent="-285750" algn="just">
              <a:buFont typeface="Wingdings" panose="05000000000000000000" pitchFamily="2" charset="2"/>
              <a:buChar char="q"/>
            </a:pPr>
            <a:r>
              <a:rPr lang="en-US" sz="8000" dirty="0">
                <a:latin typeface="Arial" panose="020B0604020202020204" pitchFamily="34" charset="0"/>
                <a:cs typeface="Arial" panose="020B0604020202020204" pitchFamily="34" charset="0"/>
              </a:rPr>
              <a:t>Risk identification is the first stage of risk management and it concerned with identifying possible risks to the project.</a:t>
            </a:r>
          </a:p>
          <a:p>
            <a:pPr marL="285750" indent="-285750" algn="just">
              <a:buFont typeface="Wingdings" panose="05000000000000000000" pitchFamily="2" charset="2"/>
              <a:buChar char="q"/>
            </a:pPr>
            <a:r>
              <a:rPr lang="en-US" sz="8000" dirty="0">
                <a:latin typeface="Arial" panose="020B0604020202020204" pitchFamily="34" charset="0"/>
                <a:cs typeface="Arial" panose="020B0604020202020204" pitchFamily="34" charset="0"/>
              </a:rPr>
              <a:t>May be a team activities or based on the individual project manager’s experience.</a:t>
            </a:r>
          </a:p>
          <a:p>
            <a:pPr marL="285750" indent="-285750" algn="just">
              <a:buFont typeface="Wingdings" panose="05000000000000000000" pitchFamily="2" charset="2"/>
              <a:buChar char="q"/>
            </a:pPr>
            <a:r>
              <a:rPr lang="en-US" sz="8000" dirty="0">
                <a:latin typeface="Arial" panose="020B0604020202020204" pitchFamily="34" charset="0"/>
                <a:cs typeface="Arial" panose="020B0604020202020204" pitchFamily="34" charset="0"/>
              </a:rPr>
              <a:t>A checklist of different types of risks may be used to identify risks in a project.</a:t>
            </a:r>
            <a:endParaRPr lang="en-US" sz="7200" dirty="0"/>
          </a:p>
          <a:p>
            <a:pPr marL="342900" indent="-342900" algn="just">
              <a:buFont typeface="Wingdings" panose="05000000000000000000" pitchFamily="2" charset="2"/>
              <a:buChar char="§"/>
            </a:pPr>
            <a:r>
              <a:rPr lang="en-US" sz="8000" dirty="0">
                <a:latin typeface="Arial" panose="020B0604020202020204" pitchFamily="34" charset="0"/>
                <a:cs typeface="Arial" panose="020B0604020202020204" pitchFamily="34" charset="0"/>
              </a:rPr>
              <a:t>Technology risks</a:t>
            </a:r>
          </a:p>
          <a:p>
            <a:pPr marL="342900" indent="-342900" algn="just">
              <a:buFont typeface="Wingdings" panose="05000000000000000000" pitchFamily="2" charset="2"/>
              <a:buChar char="§"/>
            </a:pPr>
            <a:r>
              <a:rPr lang="en-US" sz="8000" dirty="0">
                <a:latin typeface="Arial" panose="020B0604020202020204" pitchFamily="34" charset="0"/>
                <a:cs typeface="Arial" panose="020B0604020202020204" pitchFamily="34" charset="0"/>
              </a:rPr>
              <a:t>People risks</a:t>
            </a:r>
          </a:p>
          <a:p>
            <a:pPr marL="342900" indent="-342900" algn="just">
              <a:buFont typeface="Wingdings" panose="05000000000000000000" pitchFamily="2" charset="2"/>
              <a:buChar char="§"/>
            </a:pPr>
            <a:r>
              <a:rPr lang="en-US" sz="8000" dirty="0">
                <a:latin typeface="Arial" panose="020B0604020202020204" pitchFamily="34" charset="0"/>
                <a:cs typeface="Arial" panose="020B0604020202020204" pitchFamily="34" charset="0"/>
              </a:rPr>
              <a:t>Organizational risks</a:t>
            </a:r>
          </a:p>
          <a:p>
            <a:pPr marL="342900" indent="-342900" algn="just">
              <a:buFont typeface="Wingdings" panose="05000000000000000000" pitchFamily="2" charset="2"/>
              <a:buChar char="§"/>
            </a:pPr>
            <a:r>
              <a:rPr lang="en-US" sz="8000" dirty="0">
                <a:latin typeface="Arial" panose="020B0604020202020204" pitchFamily="34" charset="0"/>
                <a:cs typeface="Arial" panose="020B0604020202020204" pitchFamily="34" charset="0"/>
              </a:rPr>
              <a:t>Tools risks</a:t>
            </a:r>
          </a:p>
          <a:p>
            <a:pPr marL="342900" indent="-342900" algn="just">
              <a:buFont typeface="Wingdings" panose="05000000000000000000" pitchFamily="2" charset="2"/>
              <a:buChar char="§"/>
            </a:pPr>
            <a:r>
              <a:rPr lang="en-US" sz="8000" dirty="0">
                <a:latin typeface="Arial" panose="020B0604020202020204" pitchFamily="34" charset="0"/>
                <a:cs typeface="Arial" panose="020B0604020202020204" pitchFamily="34" charset="0"/>
              </a:rPr>
              <a:t>Requirements risks</a:t>
            </a:r>
          </a:p>
          <a:p>
            <a:pPr marL="342900" indent="-342900" algn="just">
              <a:buFont typeface="Wingdings" panose="05000000000000000000" pitchFamily="2" charset="2"/>
              <a:buChar char="§"/>
            </a:pPr>
            <a:r>
              <a:rPr lang="en-US" sz="8000" dirty="0">
                <a:latin typeface="Arial" panose="020B0604020202020204" pitchFamily="34" charset="0"/>
                <a:cs typeface="Arial" panose="020B0604020202020204" pitchFamily="34" charset="0"/>
              </a:rPr>
              <a:t>Estimation risks</a:t>
            </a:r>
            <a:endParaRPr lang="en-US" sz="20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65AD35C-A246-C653-9558-6EEE542034A5}"/>
              </a:ext>
            </a:extLst>
          </p:cNvPr>
          <p:cNvSpPr>
            <a:spLocks noGrp="1"/>
          </p:cNvSpPr>
          <p:nvPr>
            <p:ph type="sldNum" sz="quarter" idx="12"/>
          </p:nvPr>
        </p:nvSpPr>
        <p:spPr/>
        <p:txBody>
          <a:bodyPr/>
          <a:lstStyle/>
          <a:p>
            <a:fld id="{CBABCCC1-BF11-4F37-963E-1BCD5B23FD72}" type="slidenum">
              <a:rPr lang="en-IN" smtClean="0"/>
              <a:t>11</a:t>
            </a:fld>
            <a:endParaRPr lang="en-IN"/>
          </a:p>
        </p:txBody>
      </p:sp>
    </p:spTree>
    <p:extLst>
      <p:ext uri="{BB962C8B-B14F-4D97-AF65-F5344CB8AC3E}">
        <p14:creationId xmlns:p14="http://schemas.microsoft.com/office/powerpoint/2010/main" val="8948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284" y="0"/>
            <a:ext cx="9114716" cy="6858000"/>
          </a:xfrm>
          <a:prstGeom prst="rect">
            <a:avLst/>
          </a:prstGeom>
        </p:spPr>
      </p:pic>
    </p:spTree>
    <p:extLst>
      <p:ext uri="{BB962C8B-B14F-4D97-AF65-F5344CB8AC3E}">
        <p14:creationId xmlns:p14="http://schemas.microsoft.com/office/powerpoint/2010/main" val="249131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034D-CAC6-2E51-CD30-6394EC002789}"/>
              </a:ext>
            </a:extLst>
          </p:cNvPr>
          <p:cNvSpPr>
            <a:spLocks noGrp="1"/>
          </p:cNvSpPr>
          <p:nvPr>
            <p:ph type="title"/>
          </p:nvPr>
        </p:nvSpPr>
        <p:spPr/>
        <p:txBody>
          <a:bodyPr>
            <a:normAutofit/>
          </a:bodyPr>
          <a:lstStyle/>
          <a:p>
            <a:r>
              <a:rPr lang="en-US" sz="2000" b="1" dirty="0">
                <a:latin typeface="Times New Roman" pitchFamily="18" charset="0"/>
                <a:cs typeface="Times New Roman" pitchFamily="18" charset="0"/>
              </a:rPr>
              <a:t>Risk Analysis and Prioritization</a:t>
            </a:r>
            <a:endParaRPr lang="en-US" sz="2000" dirty="0"/>
          </a:p>
        </p:txBody>
      </p:sp>
      <p:sp>
        <p:nvSpPr>
          <p:cNvPr id="3" name="Content Placeholder 2">
            <a:extLst>
              <a:ext uri="{FF2B5EF4-FFF2-40B4-BE49-F238E27FC236}">
                <a16:creationId xmlns:a16="http://schemas.microsoft.com/office/drawing/2014/main" id="{F4452843-0F6D-AC40-FB09-65BF0AD76CAC}"/>
              </a:ext>
            </a:extLst>
          </p:cNvPr>
          <p:cNvSpPr>
            <a:spLocks noGrp="1"/>
          </p:cNvSpPr>
          <p:nvPr>
            <p:ph idx="1"/>
          </p:nvPr>
        </p:nvSpPr>
        <p:spPr/>
        <p:txBody>
          <a:bodyPr>
            <a:normAutofit lnSpcReduction="10000"/>
          </a:bodyPr>
          <a:lstStyle/>
          <a:p>
            <a:pPr marL="0" indent="0" fontAlgn="base">
              <a:buNone/>
            </a:pPr>
            <a:r>
              <a:rPr lang="en-US" dirty="0">
                <a:latin typeface="Times New Roman" pitchFamily="18" charset="0"/>
                <a:cs typeface="Times New Roman" pitchFamily="18" charset="0"/>
              </a:rPr>
              <a:t>It is a process that consists of the following steps:  </a:t>
            </a:r>
          </a:p>
          <a:p>
            <a:pPr fontAlgn="base"/>
            <a:r>
              <a:rPr lang="en-US" dirty="0">
                <a:latin typeface="Times New Roman" pitchFamily="18" charset="0"/>
                <a:cs typeface="Times New Roman" pitchFamily="18" charset="0"/>
              </a:rPr>
              <a:t>Identifying the problems causing risk in projects</a:t>
            </a:r>
          </a:p>
          <a:p>
            <a:pPr fontAlgn="base"/>
            <a:r>
              <a:rPr lang="en-US" dirty="0">
                <a:latin typeface="Times New Roman" pitchFamily="18" charset="0"/>
                <a:cs typeface="Times New Roman" pitchFamily="18" charset="0"/>
              </a:rPr>
              <a:t>Identifying the probability of occurrence of problem</a:t>
            </a:r>
          </a:p>
          <a:p>
            <a:pPr fontAlgn="base"/>
            <a:r>
              <a:rPr lang="en-US" dirty="0">
                <a:latin typeface="Times New Roman" pitchFamily="18" charset="0"/>
                <a:cs typeface="Times New Roman" pitchFamily="18" charset="0"/>
              </a:rPr>
              <a:t>Identifying the impact of problem</a:t>
            </a:r>
          </a:p>
          <a:p>
            <a:pPr fontAlgn="base"/>
            <a:r>
              <a:rPr lang="en-US" dirty="0">
                <a:latin typeface="Times New Roman" pitchFamily="18" charset="0"/>
                <a:cs typeface="Times New Roman" pitchFamily="18" charset="0"/>
              </a:rPr>
              <a:t>Assigning values to step 2 and step 3 in the range of 1 to 10</a:t>
            </a:r>
          </a:p>
          <a:p>
            <a:pPr fontAlgn="base"/>
            <a:r>
              <a:rPr lang="en-US" dirty="0">
                <a:latin typeface="Times New Roman" pitchFamily="18" charset="0"/>
                <a:cs typeface="Times New Roman" pitchFamily="18" charset="0"/>
              </a:rPr>
              <a:t>Calculate the risk exposure factor which is the product of values of step 2 and step 3 Prepare a table consisting of all the values and order risk on the basis of risk exposure factor</a:t>
            </a:r>
          </a:p>
          <a:p>
            <a:endParaRPr lang="en-US" dirty="0"/>
          </a:p>
        </p:txBody>
      </p:sp>
      <p:sp>
        <p:nvSpPr>
          <p:cNvPr id="4" name="Slide Number Placeholder 3">
            <a:extLst>
              <a:ext uri="{FF2B5EF4-FFF2-40B4-BE49-F238E27FC236}">
                <a16:creationId xmlns:a16="http://schemas.microsoft.com/office/drawing/2014/main" id="{0CF78635-DABD-3159-B204-AF164769286B}"/>
              </a:ext>
            </a:extLst>
          </p:cNvPr>
          <p:cNvSpPr>
            <a:spLocks noGrp="1"/>
          </p:cNvSpPr>
          <p:nvPr>
            <p:ph type="sldNum" sz="quarter" idx="12"/>
          </p:nvPr>
        </p:nvSpPr>
        <p:spPr/>
        <p:txBody>
          <a:bodyPr/>
          <a:lstStyle/>
          <a:p>
            <a:fld id="{CBABCCC1-BF11-4F37-963E-1BCD5B23FD72}" type="slidenum">
              <a:rPr lang="en-IN" smtClean="0"/>
              <a:t>13</a:t>
            </a:fld>
            <a:endParaRPr lang="en-IN"/>
          </a:p>
        </p:txBody>
      </p:sp>
    </p:spTree>
    <p:extLst>
      <p:ext uri="{BB962C8B-B14F-4D97-AF65-F5344CB8AC3E}">
        <p14:creationId xmlns:p14="http://schemas.microsoft.com/office/powerpoint/2010/main" val="4244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0F83-CCB9-3C69-8112-009774553155}"/>
              </a:ext>
            </a:extLst>
          </p:cNvPr>
          <p:cNvSpPr>
            <a:spLocks noGrp="1"/>
          </p:cNvSpPr>
          <p:nvPr>
            <p:ph type="title"/>
          </p:nvPr>
        </p:nvSpPr>
        <p:spPr/>
        <p:txBody>
          <a:bodyPr>
            <a:normAutofit/>
          </a:bodyPr>
          <a:lstStyle/>
          <a:p>
            <a:r>
              <a:rPr lang="en-US" sz="2000" b="0" i="0" u="none" strike="noStrike" baseline="0" dirty="0">
                <a:solidFill>
                  <a:schemeClr val="tx1">
                    <a:lumMod val="95000"/>
                    <a:lumOff val="5000"/>
                  </a:schemeClr>
                </a:solidFill>
                <a:latin typeface="Times New Roman" pitchFamily="18" charset="0"/>
                <a:cs typeface="Times New Roman" pitchFamily="18" charset="0"/>
              </a:rPr>
              <a:t>RISK PROJECTION</a:t>
            </a:r>
            <a:endParaRPr lang="en-US" sz="2000" dirty="0"/>
          </a:p>
        </p:txBody>
      </p:sp>
      <p:sp>
        <p:nvSpPr>
          <p:cNvPr id="3" name="Content Placeholder 2">
            <a:extLst>
              <a:ext uri="{FF2B5EF4-FFF2-40B4-BE49-F238E27FC236}">
                <a16:creationId xmlns:a16="http://schemas.microsoft.com/office/drawing/2014/main" id="{AA3E8023-DCE5-CF07-BA26-DF679B79DCDA}"/>
              </a:ext>
            </a:extLst>
          </p:cNvPr>
          <p:cNvSpPr>
            <a:spLocks noGrp="1"/>
          </p:cNvSpPr>
          <p:nvPr>
            <p:ph idx="1"/>
          </p:nvPr>
        </p:nvSpPr>
        <p:spPr/>
        <p:txBody>
          <a:bodyPr>
            <a:normAutofit fontScale="25000" lnSpcReduction="20000"/>
          </a:bodyPr>
          <a:lstStyle/>
          <a:p>
            <a:pPr algn="l"/>
            <a:r>
              <a:rPr lang="en-US" sz="8000" b="0" u="none" strike="noStrike" baseline="0" dirty="0">
                <a:solidFill>
                  <a:schemeClr val="tx1">
                    <a:lumMod val="95000"/>
                    <a:lumOff val="5000"/>
                  </a:schemeClr>
                </a:solidFill>
                <a:latin typeface="Times New Roman" pitchFamily="18" charset="0"/>
                <a:cs typeface="Times New Roman" pitchFamily="18" charset="0"/>
              </a:rPr>
              <a:t>Risk projection</a:t>
            </a:r>
            <a:r>
              <a:rPr lang="en-US" sz="8000" b="0" i="0" u="none" strike="noStrike" baseline="0" dirty="0">
                <a:solidFill>
                  <a:schemeClr val="tx1">
                    <a:lumMod val="95000"/>
                    <a:lumOff val="5000"/>
                  </a:schemeClr>
                </a:solidFill>
                <a:latin typeface="Times New Roman" pitchFamily="18" charset="0"/>
                <a:cs typeface="Times New Roman" pitchFamily="18" charset="0"/>
              </a:rPr>
              <a:t>, also called </a:t>
            </a:r>
            <a:r>
              <a:rPr lang="en-US" sz="8000" b="0" i="1" u="none" strike="noStrike" baseline="0" dirty="0">
                <a:solidFill>
                  <a:schemeClr val="tx1">
                    <a:lumMod val="95000"/>
                    <a:lumOff val="5000"/>
                  </a:schemeClr>
                </a:solidFill>
                <a:latin typeface="Times New Roman" pitchFamily="18" charset="0"/>
                <a:cs typeface="Times New Roman" pitchFamily="18" charset="0"/>
              </a:rPr>
              <a:t>risk estimation, </a:t>
            </a:r>
            <a:r>
              <a:rPr lang="en-US" sz="8000" b="0" i="0" u="none" strike="noStrike" baseline="0" dirty="0">
                <a:solidFill>
                  <a:schemeClr val="tx1">
                    <a:lumMod val="95000"/>
                    <a:lumOff val="5000"/>
                  </a:schemeClr>
                </a:solidFill>
                <a:latin typeface="Times New Roman" pitchFamily="18" charset="0"/>
                <a:cs typeface="Times New Roman" pitchFamily="18" charset="0"/>
              </a:rPr>
              <a:t>attempts to rate each risk in two ways—</a:t>
            </a:r>
          </a:p>
          <a:p>
            <a:pPr algn="l"/>
            <a:r>
              <a:rPr lang="en-US" sz="8000" b="0" i="0" u="none" strike="noStrike" baseline="0" dirty="0">
                <a:solidFill>
                  <a:schemeClr val="tx1">
                    <a:lumMod val="95000"/>
                    <a:lumOff val="5000"/>
                  </a:schemeClr>
                </a:solidFill>
                <a:latin typeface="Times New Roman" pitchFamily="18" charset="0"/>
                <a:cs typeface="Times New Roman" pitchFamily="18" charset="0"/>
              </a:rPr>
              <a:t>(1) the likelihood or probability that the risk is real and </a:t>
            </a:r>
          </a:p>
          <a:p>
            <a:pPr algn="l"/>
            <a:r>
              <a:rPr lang="en-US" sz="8000" b="0" i="0" u="none" strike="noStrike" baseline="0" dirty="0">
                <a:solidFill>
                  <a:schemeClr val="tx1">
                    <a:lumMod val="95000"/>
                    <a:lumOff val="5000"/>
                  </a:schemeClr>
                </a:solidFill>
                <a:latin typeface="Times New Roman" pitchFamily="18" charset="0"/>
                <a:cs typeface="Times New Roman" pitchFamily="18" charset="0"/>
              </a:rPr>
              <a:t>(2) the consequences of the</a:t>
            </a:r>
          </a:p>
          <a:p>
            <a:pPr algn="l"/>
            <a:r>
              <a:rPr lang="en-US" sz="8000" b="0" i="0" u="none" strike="noStrike" baseline="0" dirty="0">
                <a:solidFill>
                  <a:schemeClr val="tx1">
                    <a:lumMod val="95000"/>
                    <a:lumOff val="5000"/>
                  </a:schemeClr>
                </a:solidFill>
                <a:latin typeface="Times New Roman" pitchFamily="18" charset="0"/>
                <a:cs typeface="Times New Roman" pitchFamily="18" charset="0"/>
              </a:rPr>
              <a:t>problems associated with the risk, should it occur. You work along with other managers</a:t>
            </a:r>
          </a:p>
          <a:p>
            <a:pPr algn="l"/>
            <a:r>
              <a:rPr lang="en-US" sz="8000" b="0" i="0" u="none" strike="noStrike" baseline="0" dirty="0">
                <a:solidFill>
                  <a:schemeClr val="tx1">
                    <a:lumMod val="95000"/>
                    <a:lumOff val="5000"/>
                  </a:schemeClr>
                </a:solidFill>
                <a:latin typeface="Times New Roman" pitchFamily="18" charset="0"/>
                <a:cs typeface="Times New Roman" pitchFamily="18" charset="0"/>
              </a:rPr>
              <a:t>and technical staff to perform four risk projection steps:</a:t>
            </a:r>
          </a:p>
          <a:p>
            <a:pPr algn="l"/>
            <a:r>
              <a:rPr lang="en-US" sz="8000" b="1" i="0" u="none" strike="noStrike" baseline="0" dirty="0">
                <a:solidFill>
                  <a:schemeClr val="tx1">
                    <a:lumMod val="95000"/>
                    <a:lumOff val="5000"/>
                  </a:schemeClr>
                </a:solidFill>
                <a:latin typeface="Times New Roman" pitchFamily="18" charset="0"/>
                <a:cs typeface="Times New Roman" pitchFamily="18" charset="0"/>
              </a:rPr>
              <a:t>1. </a:t>
            </a:r>
            <a:r>
              <a:rPr lang="en-US" sz="8000" b="0" i="0" u="none" strike="noStrike" baseline="0" dirty="0">
                <a:solidFill>
                  <a:schemeClr val="tx1">
                    <a:lumMod val="95000"/>
                    <a:lumOff val="5000"/>
                  </a:schemeClr>
                </a:solidFill>
                <a:latin typeface="Times New Roman" pitchFamily="18" charset="0"/>
                <a:cs typeface="Times New Roman" pitchFamily="18" charset="0"/>
              </a:rPr>
              <a:t>Establish a scale that reflects the perceived likelihood of a risk.</a:t>
            </a:r>
          </a:p>
          <a:p>
            <a:pPr algn="l"/>
            <a:r>
              <a:rPr lang="en-US" sz="8000" b="1" i="0" u="none" strike="noStrike" baseline="0" dirty="0">
                <a:solidFill>
                  <a:schemeClr val="tx1">
                    <a:lumMod val="95000"/>
                    <a:lumOff val="5000"/>
                  </a:schemeClr>
                </a:solidFill>
                <a:latin typeface="Times New Roman" pitchFamily="18" charset="0"/>
                <a:cs typeface="Times New Roman" pitchFamily="18" charset="0"/>
              </a:rPr>
              <a:t>2. </a:t>
            </a:r>
            <a:r>
              <a:rPr lang="en-US" sz="8000" b="0" i="0" u="none" strike="noStrike" baseline="0" dirty="0">
                <a:solidFill>
                  <a:schemeClr val="tx1">
                    <a:lumMod val="95000"/>
                    <a:lumOff val="5000"/>
                  </a:schemeClr>
                </a:solidFill>
                <a:latin typeface="Times New Roman" pitchFamily="18" charset="0"/>
                <a:cs typeface="Times New Roman" pitchFamily="18" charset="0"/>
              </a:rPr>
              <a:t>Delineate the consequences of the risk.</a:t>
            </a:r>
          </a:p>
          <a:p>
            <a:pPr algn="l"/>
            <a:r>
              <a:rPr lang="en-US" sz="8000" b="1" i="0" u="none" strike="noStrike" baseline="0" dirty="0">
                <a:solidFill>
                  <a:schemeClr val="tx1">
                    <a:lumMod val="95000"/>
                    <a:lumOff val="5000"/>
                  </a:schemeClr>
                </a:solidFill>
                <a:latin typeface="Times New Roman" pitchFamily="18" charset="0"/>
                <a:cs typeface="Times New Roman" pitchFamily="18" charset="0"/>
              </a:rPr>
              <a:t>3. </a:t>
            </a:r>
            <a:r>
              <a:rPr lang="en-US" sz="8000" b="0" i="0" u="none" strike="noStrike" baseline="0" dirty="0">
                <a:solidFill>
                  <a:schemeClr val="tx1">
                    <a:lumMod val="95000"/>
                    <a:lumOff val="5000"/>
                  </a:schemeClr>
                </a:solidFill>
                <a:latin typeface="Times New Roman" pitchFamily="18" charset="0"/>
                <a:cs typeface="Times New Roman" pitchFamily="18" charset="0"/>
              </a:rPr>
              <a:t>Estimate the impact of the risk on the project and the product.</a:t>
            </a:r>
          </a:p>
          <a:p>
            <a:pPr algn="l"/>
            <a:r>
              <a:rPr lang="en-US" sz="8000" b="1" i="0" u="none" strike="noStrike" baseline="0" dirty="0">
                <a:solidFill>
                  <a:schemeClr val="tx1">
                    <a:lumMod val="95000"/>
                    <a:lumOff val="5000"/>
                  </a:schemeClr>
                </a:solidFill>
                <a:latin typeface="Times New Roman" pitchFamily="18" charset="0"/>
                <a:cs typeface="Times New Roman" pitchFamily="18" charset="0"/>
              </a:rPr>
              <a:t>4. </a:t>
            </a:r>
            <a:r>
              <a:rPr lang="en-US" sz="8000" b="0" i="0" u="none" strike="noStrike" baseline="0" dirty="0">
                <a:solidFill>
                  <a:schemeClr val="tx1">
                    <a:lumMod val="95000"/>
                    <a:lumOff val="5000"/>
                  </a:schemeClr>
                </a:solidFill>
                <a:latin typeface="Times New Roman" pitchFamily="18" charset="0"/>
                <a:cs typeface="Times New Roman" pitchFamily="18" charset="0"/>
              </a:rPr>
              <a:t>Assess the overall accuracy of the risk projection so that there will be no</a:t>
            </a:r>
            <a:r>
              <a:rPr lang="en-US" sz="8000" b="0" i="0" u="none" strike="noStrike" dirty="0">
                <a:solidFill>
                  <a:schemeClr val="tx1">
                    <a:lumMod val="95000"/>
                    <a:lumOff val="5000"/>
                  </a:schemeClr>
                </a:solidFill>
                <a:latin typeface="Times New Roman" pitchFamily="18" charset="0"/>
                <a:cs typeface="Times New Roman" pitchFamily="18" charset="0"/>
              </a:rPr>
              <a:t> </a:t>
            </a:r>
            <a:r>
              <a:rPr lang="en-US" sz="8000" b="0" i="0" u="none" strike="noStrike" baseline="0" dirty="0">
                <a:solidFill>
                  <a:schemeClr val="tx1">
                    <a:lumMod val="95000"/>
                    <a:lumOff val="5000"/>
                  </a:schemeClr>
                </a:solidFill>
                <a:latin typeface="Times New Roman" pitchFamily="18" charset="0"/>
                <a:cs typeface="Times New Roman" pitchFamily="18" charset="0"/>
              </a:rPr>
              <a:t>misunderstandings.</a:t>
            </a:r>
            <a:endParaRPr lang="en-US" sz="8000" dirty="0">
              <a:solidFill>
                <a:schemeClr val="tx1">
                  <a:lumMod val="95000"/>
                  <a:lumOff val="5000"/>
                </a:schemeClr>
              </a:solidFill>
              <a:latin typeface="Times New Roman" pitchFamily="18" charset="0"/>
              <a:cs typeface="Times New Roman" pitchFamily="18" charset="0"/>
            </a:endParaRPr>
          </a:p>
          <a:p>
            <a:endParaRPr lang="en-US" dirty="0"/>
          </a:p>
        </p:txBody>
      </p:sp>
      <p:sp>
        <p:nvSpPr>
          <p:cNvPr id="4" name="Slide Number Placeholder 3">
            <a:extLst>
              <a:ext uri="{FF2B5EF4-FFF2-40B4-BE49-F238E27FC236}">
                <a16:creationId xmlns:a16="http://schemas.microsoft.com/office/drawing/2014/main" id="{68319617-0C12-B64F-D62D-BC5DF235297B}"/>
              </a:ext>
            </a:extLst>
          </p:cNvPr>
          <p:cNvSpPr>
            <a:spLocks noGrp="1"/>
          </p:cNvSpPr>
          <p:nvPr>
            <p:ph type="sldNum" sz="quarter" idx="12"/>
          </p:nvPr>
        </p:nvSpPr>
        <p:spPr/>
        <p:txBody>
          <a:bodyPr/>
          <a:lstStyle/>
          <a:p>
            <a:fld id="{CBABCCC1-BF11-4F37-963E-1BCD5B23FD72}" type="slidenum">
              <a:rPr lang="en-IN" smtClean="0"/>
              <a:t>14</a:t>
            </a:fld>
            <a:endParaRPr lang="en-IN" dirty="0"/>
          </a:p>
        </p:txBody>
      </p:sp>
    </p:spTree>
    <p:extLst>
      <p:ext uri="{BB962C8B-B14F-4D97-AF65-F5344CB8AC3E}">
        <p14:creationId xmlns:p14="http://schemas.microsoft.com/office/powerpoint/2010/main" val="380837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1719-927D-68E1-ED3C-1B49A8F7DE0B}"/>
              </a:ext>
            </a:extLst>
          </p:cNvPr>
          <p:cNvSpPr>
            <a:spLocks noGrp="1"/>
          </p:cNvSpPr>
          <p:nvPr>
            <p:ph type="title"/>
          </p:nvPr>
        </p:nvSpPr>
        <p:spPr/>
        <p:txBody>
          <a:bodyPr>
            <a:normAutofit/>
          </a:bodyPr>
          <a:lstStyle/>
          <a:p>
            <a:r>
              <a:rPr lang="en-US" sz="2000" dirty="0">
                <a:latin typeface="Times New Roman" pitchFamily="18" charset="0"/>
                <a:cs typeface="Times New Roman" pitchFamily="18" charset="0"/>
              </a:rPr>
              <a:t>Contents of a Risk Table</a:t>
            </a:r>
            <a:endParaRPr lang="en-US" sz="2000" dirty="0"/>
          </a:p>
        </p:txBody>
      </p:sp>
      <p:sp>
        <p:nvSpPr>
          <p:cNvPr id="3" name="Content Placeholder 2">
            <a:extLst>
              <a:ext uri="{FF2B5EF4-FFF2-40B4-BE49-F238E27FC236}">
                <a16:creationId xmlns:a16="http://schemas.microsoft.com/office/drawing/2014/main" id="{4C4D741E-561E-90DD-A95F-D9C845F1C96D}"/>
              </a:ext>
            </a:extLst>
          </p:cNvPr>
          <p:cNvSpPr>
            <a:spLocks noGrp="1"/>
          </p:cNvSpPr>
          <p:nvPr>
            <p:ph idx="1"/>
          </p:nvPr>
        </p:nvSpPr>
        <p:spPr/>
        <p:txBody>
          <a:bodyPr>
            <a:normAutofit fontScale="25000" lnSpcReduction="20000"/>
          </a:bodyPr>
          <a:lstStyle/>
          <a:p>
            <a:r>
              <a:rPr lang="en-US" sz="8000" dirty="0">
                <a:latin typeface="Times New Roman" pitchFamily="18" charset="0"/>
                <a:cs typeface="Times New Roman" pitchFamily="18" charset="0"/>
              </a:rPr>
              <a:t>A risk table provides a project manager with a simple technique for </a:t>
            </a:r>
            <a:r>
              <a:rPr lang="en-US" sz="8000" dirty="0" err="1">
                <a:latin typeface="Times New Roman" pitchFamily="18" charset="0"/>
                <a:cs typeface="Times New Roman" pitchFamily="18" charset="0"/>
              </a:rPr>
              <a:t>riskprojection</a:t>
            </a:r>
            <a:r>
              <a:rPr lang="en-US" sz="8000" dirty="0">
                <a:latin typeface="Times New Roman" pitchFamily="18" charset="0"/>
                <a:cs typeface="Times New Roman" pitchFamily="18" charset="0"/>
              </a:rPr>
              <a:t> </a:t>
            </a:r>
          </a:p>
          <a:p>
            <a:r>
              <a:rPr lang="en-US" sz="8000" dirty="0">
                <a:latin typeface="Times New Roman" pitchFamily="18" charset="0"/>
                <a:cs typeface="Times New Roman" pitchFamily="18" charset="0"/>
              </a:rPr>
              <a:t> It consists of five columns – </a:t>
            </a:r>
          </a:p>
          <a:p>
            <a:r>
              <a:rPr lang="en-US" sz="8000" dirty="0">
                <a:latin typeface="Times New Roman" pitchFamily="18" charset="0"/>
                <a:cs typeface="Times New Roman" pitchFamily="18" charset="0"/>
              </a:rPr>
              <a:t>Risk Summary – short description of the risk </a:t>
            </a:r>
          </a:p>
          <a:p>
            <a:r>
              <a:rPr lang="en-US" sz="8000" dirty="0">
                <a:latin typeface="Times New Roman" pitchFamily="18" charset="0"/>
                <a:cs typeface="Times New Roman" pitchFamily="18" charset="0"/>
              </a:rPr>
              <a:t>Risk Category – one of seven risk categories  </a:t>
            </a:r>
          </a:p>
          <a:p>
            <a:pPr>
              <a:buNone/>
            </a:pPr>
            <a:r>
              <a:rPr lang="en-US" sz="8000" dirty="0">
                <a:latin typeface="Times New Roman" pitchFamily="18" charset="0"/>
                <a:cs typeface="Times New Roman" pitchFamily="18" charset="0"/>
              </a:rPr>
              <a:t>Probability – estimation of risk occurrence based on group input – Impact –</a:t>
            </a:r>
          </a:p>
          <a:p>
            <a:pPr>
              <a:buNone/>
            </a:pPr>
            <a:r>
              <a:rPr lang="en-US" sz="8000" dirty="0">
                <a:latin typeface="Times New Roman" pitchFamily="18" charset="0"/>
                <a:cs typeface="Times New Roman" pitchFamily="18" charset="0"/>
              </a:rPr>
              <a:t> (1) catastrophic                              </a:t>
            </a:r>
          </a:p>
          <a:p>
            <a:pPr>
              <a:buNone/>
            </a:pPr>
            <a:r>
              <a:rPr lang="en-US" sz="8000" dirty="0">
                <a:latin typeface="Times New Roman" pitchFamily="18" charset="0"/>
                <a:cs typeface="Times New Roman" pitchFamily="18" charset="0"/>
              </a:rPr>
              <a:t> (2) critical </a:t>
            </a:r>
          </a:p>
          <a:p>
            <a:pPr>
              <a:buNone/>
            </a:pPr>
            <a:r>
              <a:rPr lang="en-US" sz="8000" dirty="0">
                <a:latin typeface="Times New Roman" pitchFamily="18" charset="0"/>
                <a:cs typeface="Times New Roman" pitchFamily="18" charset="0"/>
              </a:rPr>
              <a:t>(3) marginal </a:t>
            </a:r>
          </a:p>
          <a:p>
            <a:pPr>
              <a:buNone/>
            </a:pPr>
            <a:r>
              <a:rPr lang="en-US" sz="8000" dirty="0">
                <a:latin typeface="Times New Roman" pitchFamily="18" charset="0"/>
                <a:cs typeface="Times New Roman" pitchFamily="18" charset="0"/>
              </a:rPr>
              <a:t>(4) negligible </a:t>
            </a:r>
          </a:p>
          <a:p>
            <a:pPr>
              <a:buNone/>
            </a:pPr>
            <a:r>
              <a:rPr lang="en-US" sz="8000" dirty="0">
                <a:latin typeface="Times New Roman" pitchFamily="18" charset="0"/>
                <a:cs typeface="Times New Roman" pitchFamily="18" charset="0"/>
              </a:rPr>
              <a:t>RMMM – Pointer to a paragraph in the Risk Mitigation, Monitoring, and Management Plan</a:t>
            </a:r>
          </a:p>
          <a:p>
            <a:endParaRPr lang="en-US" dirty="0"/>
          </a:p>
        </p:txBody>
      </p:sp>
      <p:sp>
        <p:nvSpPr>
          <p:cNvPr id="4" name="Slide Number Placeholder 3">
            <a:extLst>
              <a:ext uri="{FF2B5EF4-FFF2-40B4-BE49-F238E27FC236}">
                <a16:creationId xmlns:a16="http://schemas.microsoft.com/office/drawing/2014/main" id="{6A02E08C-2BFF-C192-475B-799E821FD2A8}"/>
              </a:ext>
            </a:extLst>
          </p:cNvPr>
          <p:cNvSpPr>
            <a:spLocks noGrp="1"/>
          </p:cNvSpPr>
          <p:nvPr>
            <p:ph type="sldNum" sz="quarter" idx="12"/>
          </p:nvPr>
        </p:nvSpPr>
        <p:spPr/>
        <p:txBody>
          <a:bodyPr/>
          <a:lstStyle/>
          <a:p>
            <a:fld id="{CBABCCC1-BF11-4F37-963E-1BCD5B23FD72}" type="slidenum">
              <a:rPr lang="en-IN" smtClean="0"/>
              <a:t>15</a:t>
            </a:fld>
            <a:endParaRPr lang="en-IN" dirty="0"/>
          </a:p>
        </p:txBody>
      </p:sp>
      <p:graphicFrame>
        <p:nvGraphicFramePr>
          <p:cNvPr id="5" name="Table 5">
            <a:extLst>
              <a:ext uri="{FF2B5EF4-FFF2-40B4-BE49-F238E27FC236}">
                <a16:creationId xmlns:a16="http://schemas.microsoft.com/office/drawing/2014/main" id="{D7F9E8A5-D975-8F4A-4B97-8C0EC69EE35F}"/>
              </a:ext>
            </a:extLst>
          </p:cNvPr>
          <p:cNvGraphicFramePr>
            <a:graphicFrameLocks noGrp="1"/>
          </p:cNvGraphicFramePr>
          <p:nvPr>
            <p:extLst>
              <p:ext uri="{D42A27DB-BD31-4B8C-83A1-F6EECF244321}">
                <p14:modId xmlns:p14="http://schemas.microsoft.com/office/powerpoint/2010/main" val="2995161423"/>
              </p:ext>
            </p:extLst>
          </p:nvPr>
        </p:nvGraphicFramePr>
        <p:xfrm>
          <a:off x="5243465" y="4279459"/>
          <a:ext cx="6667486" cy="2011680"/>
        </p:xfrm>
        <a:graphic>
          <a:graphicData uri="http://schemas.openxmlformats.org/drawingml/2006/table">
            <a:tbl>
              <a:tblPr firstRow="1" bandRow="1">
                <a:tableStyleId>{5C22544A-7EE6-4342-B048-85BDC9FD1C3A}</a:tableStyleId>
              </a:tblPr>
              <a:tblGrid>
                <a:gridCol w="816289">
                  <a:extLst>
                    <a:ext uri="{9D8B030D-6E8A-4147-A177-3AD203B41FA5}">
                      <a16:colId xmlns:a16="http://schemas.microsoft.com/office/drawing/2014/main" val="1825255665"/>
                    </a:ext>
                  </a:extLst>
                </a:gridCol>
                <a:gridCol w="2151773">
                  <a:extLst>
                    <a:ext uri="{9D8B030D-6E8A-4147-A177-3AD203B41FA5}">
                      <a16:colId xmlns:a16="http://schemas.microsoft.com/office/drawing/2014/main" val="2483218919"/>
                    </a:ext>
                  </a:extLst>
                </a:gridCol>
                <a:gridCol w="1494639">
                  <a:extLst>
                    <a:ext uri="{9D8B030D-6E8A-4147-A177-3AD203B41FA5}">
                      <a16:colId xmlns:a16="http://schemas.microsoft.com/office/drawing/2014/main" val="3429314944"/>
                    </a:ext>
                  </a:extLst>
                </a:gridCol>
                <a:gridCol w="1241611">
                  <a:extLst>
                    <a:ext uri="{9D8B030D-6E8A-4147-A177-3AD203B41FA5}">
                      <a16:colId xmlns:a16="http://schemas.microsoft.com/office/drawing/2014/main" val="1482953968"/>
                    </a:ext>
                  </a:extLst>
                </a:gridCol>
                <a:gridCol w="963174">
                  <a:extLst>
                    <a:ext uri="{9D8B030D-6E8A-4147-A177-3AD203B41FA5}">
                      <a16:colId xmlns:a16="http://schemas.microsoft.com/office/drawing/2014/main" val="112237514"/>
                    </a:ext>
                  </a:extLst>
                </a:gridCol>
              </a:tblGrid>
              <a:tr h="9122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Risk</a:t>
                      </a:r>
                    </a:p>
                    <a:p>
                      <a:endParaRPr lang="en-US" dirty="0"/>
                    </a:p>
                    <a:p>
                      <a:endParaRPr lang="en-US" dirty="0"/>
                    </a:p>
                  </a:txBody>
                  <a:tcPr/>
                </a:tc>
                <a:tc>
                  <a:txBody>
                    <a:bodyPr/>
                    <a:lstStyle/>
                    <a:p>
                      <a:r>
                        <a:rPr lang="en-US" dirty="0" err="1"/>
                        <a:t>riskcateogry</a:t>
                      </a:r>
                      <a:endParaRPr lang="en-US" dirty="0"/>
                    </a:p>
                  </a:txBody>
                  <a:tcPr/>
                </a:tc>
                <a:tc>
                  <a:txBody>
                    <a:bodyPr/>
                    <a:lstStyle/>
                    <a:p>
                      <a:r>
                        <a:rPr lang="en-US" dirty="0"/>
                        <a:t>probability</a:t>
                      </a:r>
                    </a:p>
                  </a:txBody>
                  <a:tcPr/>
                </a:tc>
                <a:tc>
                  <a:txBody>
                    <a:bodyPr/>
                    <a:lstStyle/>
                    <a:p>
                      <a:r>
                        <a:rPr lang="en-US" dirty="0"/>
                        <a:t>impact</a:t>
                      </a:r>
                    </a:p>
                  </a:txBody>
                  <a:tcPr/>
                </a:tc>
                <a:tc>
                  <a:txBody>
                    <a:bodyPr/>
                    <a:lstStyle/>
                    <a:p>
                      <a:r>
                        <a:rPr lang="en-US" dirty="0"/>
                        <a:t>RMMM</a:t>
                      </a:r>
                    </a:p>
                  </a:txBody>
                  <a:tcPr/>
                </a:tc>
                <a:extLst>
                  <a:ext uri="{0D108BD9-81ED-4DB2-BD59-A6C34878D82A}">
                    <a16:rowId xmlns:a16="http://schemas.microsoft.com/office/drawing/2014/main" val="2444800641"/>
                  </a:ext>
                </a:extLst>
              </a:tr>
              <a:tr h="3649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36346963"/>
                  </a:ext>
                </a:extLst>
              </a:tr>
              <a:tr h="36490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28743644"/>
                  </a:ext>
                </a:extLst>
              </a:tr>
              <a:tr h="3649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85339944"/>
                  </a:ext>
                </a:extLst>
              </a:tr>
            </a:tbl>
          </a:graphicData>
        </a:graphic>
      </p:graphicFrame>
    </p:spTree>
    <p:extLst>
      <p:ext uri="{BB962C8B-B14F-4D97-AF65-F5344CB8AC3E}">
        <p14:creationId xmlns:p14="http://schemas.microsoft.com/office/powerpoint/2010/main" val="185798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5913CF-EA32-0DDD-096A-34946E05F0A8}"/>
              </a:ext>
            </a:extLst>
          </p:cNvPr>
          <p:cNvSpPr>
            <a:spLocks noGrp="1"/>
          </p:cNvSpPr>
          <p:nvPr>
            <p:ph type="sldNum" sz="quarter" idx="12"/>
          </p:nvPr>
        </p:nvSpPr>
        <p:spPr/>
        <p:txBody>
          <a:bodyPr/>
          <a:lstStyle/>
          <a:p>
            <a:fld id="{CBABCCC1-BF11-4F37-963E-1BCD5B23FD72}" type="slidenum">
              <a:rPr lang="en-IN" smtClean="0"/>
              <a:t>16</a:t>
            </a:fld>
            <a:endParaRPr lang="en-IN" dirty="0"/>
          </a:p>
        </p:txBody>
      </p:sp>
      <p:pic>
        <p:nvPicPr>
          <p:cNvPr id="5" name="Picture 2">
            <a:extLst>
              <a:ext uri="{FF2B5EF4-FFF2-40B4-BE49-F238E27FC236}">
                <a16:creationId xmlns:a16="http://schemas.microsoft.com/office/drawing/2014/main" id="{80FBAAAD-CDE0-0F7F-CA77-E7BCB6E90BBB}"/>
              </a:ext>
            </a:extLst>
          </p:cNvPr>
          <p:cNvPicPr>
            <a:picLocks noGrp="1" noChangeAspect="1" noChangeArrowheads="1"/>
          </p:cNvPicPr>
          <p:nvPr>
            <p:ph idx="1"/>
          </p:nvPr>
        </p:nvPicPr>
        <p:blipFill>
          <a:blip r:embed="rId2"/>
          <a:srcRect/>
          <a:stretch>
            <a:fillRect/>
          </a:stretch>
        </p:blipFill>
        <p:spPr bwMode="auto">
          <a:xfrm>
            <a:off x="2642992" y="1343534"/>
            <a:ext cx="6926893" cy="4656433"/>
          </a:xfrm>
          <a:prstGeom prst="rect">
            <a:avLst/>
          </a:prstGeom>
          <a:noFill/>
          <a:ln w="9525">
            <a:noFill/>
            <a:miter lim="800000"/>
            <a:headEnd/>
            <a:tailEnd/>
          </a:ln>
          <a:effectLst/>
        </p:spPr>
      </p:pic>
    </p:spTree>
    <p:extLst>
      <p:ext uri="{BB962C8B-B14F-4D97-AF65-F5344CB8AC3E}">
        <p14:creationId xmlns:p14="http://schemas.microsoft.com/office/powerpoint/2010/main" val="368118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F5B6-715C-3B3E-5086-AD18B9139BFE}"/>
              </a:ext>
            </a:extLst>
          </p:cNvPr>
          <p:cNvSpPr>
            <a:spLocks noGrp="1"/>
          </p:cNvSpPr>
          <p:nvPr>
            <p:ph type="title"/>
          </p:nvPr>
        </p:nvSpPr>
        <p:spPr/>
        <p:txBody>
          <a:bodyPr>
            <a:normAutofit/>
          </a:bodyPr>
          <a:lstStyle/>
          <a:p>
            <a:r>
              <a:rPr lang="en-US" sz="2000" dirty="0">
                <a:latin typeface="Times New Roman" pitchFamily="18" charset="0"/>
                <a:cs typeface="Times New Roman" pitchFamily="18" charset="0"/>
              </a:rPr>
              <a:t>Risk projection steps</a:t>
            </a:r>
            <a:endParaRPr lang="en-US" sz="2000" dirty="0"/>
          </a:p>
        </p:txBody>
      </p:sp>
      <p:sp>
        <p:nvSpPr>
          <p:cNvPr id="3" name="Content Placeholder 2">
            <a:extLst>
              <a:ext uri="{FF2B5EF4-FFF2-40B4-BE49-F238E27FC236}">
                <a16:creationId xmlns:a16="http://schemas.microsoft.com/office/drawing/2014/main" id="{CE446FA1-A332-93AE-D46E-925D9E55D3F2}"/>
              </a:ext>
            </a:extLst>
          </p:cNvPr>
          <p:cNvSpPr>
            <a:spLocks noGrp="1"/>
          </p:cNvSpPr>
          <p:nvPr>
            <p:ph idx="1"/>
          </p:nvPr>
        </p:nvSpPr>
        <p:spPr/>
        <p:txBody>
          <a:bodyPr>
            <a:normAutofit fontScale="25000" lnSpcReduction="20000"/>
          </a:bodyPr>
          <a:lstStyle/>
          <a:p>
            <a:pPr algn="just"/>
            <a:r>
              <a:rPr lang="en-US" sz="8000" dirty="0">
                <a:latin typeface="Times New Roman" pitchFamily="18" charset="0"/>
                <a:cs typeface="Times New Roman" pitchFamily="18" charset="0"/>
              </a:rPr>
              <a:t>Risk projection (or estimation) attempts to rate each risk in two ways </a:t>
            </a:r>
          </a:p>
          <a:p>
            <a:pPr algn="just"/>
            <a:r>
              <a:rPr lang="en-US" sz="8000" dirty="0">
                <a:latin typeface="Times New Roman" pitchFamily="18" charset="0"/>
                <a:cs typeface="Times New Roman" pitchFamily="18" charset="0"/>
              </a:rPr>
              <a:t> The probability that the risk is real –</a:t>
            </a:r>
          </a:p>
          <a:p>
            <a:pPr algn="just"/>
            <a:r>
              <a:rPr lang="en-US" sz="8000" dirty="0">
                <a:latin typeface="Times New Roman" pitchFamily="18" charset="0"/>
                <a:cs typeface="Times New Roman" pitchFamily="18" charset="0"/>
              </a:rPr>
              <a:t>The consequence of the problems associated with the risk, should it occur</a:t>
            </a:r>
          </a:p>
          <a:p>
            <a:pPr algn="just"/>
            <a:endParaRPr lang="en-US" sz="8000" dirty="0">
              <a:latin typeface="Times New Roman" pitchFamily="18" charset="0"/>
              <a:cs typeface="Times New Roman" pitchFamily="18" charset="0"/>
            </a:endParaRPr>
          </a:p>
          <a:p>
            <a:pPr algn="just"/>
            <a:r>
              <a:rPr lang="en-US" sz="8000" dirty="0">
                <a:latin typeface="Times New Roman" pitchFamily="18" charset="0"/>
                <a:cs typeface="Times New Roman" pitchFamily="18" charset="0"/>
              </a:rPr>
              <a:t>Risk Projection/Estimation Steps</a:t>
            </a:r>
          </a:p>
          <a:p>
            <a:pPr algn="just"/>
            <a:r>
              <a:rPr lang="en-US" sz="8000" dirty="0">
                <a:latin typeface="Times New Roman" pitchFamily="18" charset="0"/>
                <a:cs typeface="Times New Roman" pitchFamily="18" charset="0"/>
              </a:rPr>
              <a:t>Establish a scale that reflects the perceived likelihood of a risk (e.g., 1-low, 10-high)</a:t>
            </a:r>
          </a:p>
          <a:p>
            <a:pPr algn="just"/>
            <a:r>
              <a:rPr lang="en-US" sz="8000" dirty="0">
                <a:latin typeface="Times New Roman" pitchFamily="18" charset="0"/>
                <a:cs typeface="Times New Roman" pitchFamily="18" charset="0"/>
              </a:rPr>
              <a:t> 1) Delineate the consequences of the risk </a:t>
            </a:r>
          </a:p>
          <a:p>
            <a:pPr algn="just"/>
            <a:r>
              <a:rPr lang="en-US" sz="8000" dirty="0">
                <a:latin typeface="Times New Roman" pitchFamily="18" charset="0"/>
                <a:cs typeface="Times New Roman" pitchFamily="18" charset="0"/>
              </a:rPr>
              <a:t>2) Estimate the impact of the risk on the project and product</a:t>
            </a:r>
          </a:p>
          <a:p>
            <a:pPr algn="just"/>
            <a:r>
              <a:rPr lang="en-US" sz="8000" dirty="0">
                <a:latin typeface="Times New Roman" pitchFamily="18" charset="0"/>
                <a:cs typeface="Times New Roman" pitchFamily="18" charset="0"/>
              </a:rPr>
              <a:t> 3) Note the overall accuracy of the risk projection so that there will be no misunderstandings</a:t>
            </a:r>
          </a:p>
          <a:p>
            <a:endParaRPr lang="en-US" dirty="0"/>
          </a:p>
        </p:txBody>
      </p:sp>
      <p:sp>
        <p:nvSpPr>
          <p:cNvPr id="4" name="Slide Number Placeholder 3">
            <a:extLst>
              <a:ext uri="{FF2B5EF4-FFF2-40B4-BE49-F238E27FC236}">
                <a16:creationId xmlns:a16="http://schemas.microsoft.com/office/drawing/2014/main" id="{AC0E753F-80F0-3948-44DC-DB131AD642C4}"/>
              </a:ext>
            </a:extLst>
          </p:cNvPr>
          <p:cNvSpPr>
            <a:spLocks noGrp="1"/>
          </p:cNvSpPr>
          <p:nvPr>
            <p:ph type="sldNum" sz="quarter" idx="12"/>
          </p:nvPr>
        </p:nvSpPr>
        <p:spPr/>
        <p:txBody>
          <a:bodyPr/>
          <a:lstStyle/>
          <a:p>
            <a:fld id="{CBABCCC1-BF11-4F37-963E-1BCD5B23FD72}" type="slidenum">
              <a:rPr lang="en-IN" smtClean="0"/>
              <a:t>17</a:t>
            </a:fld>
            <a:endParaRPr lang="en-IN" dirty="0"/>
          </a:p>
        </p:txBody>
      </p:sp>
    </p:spTree>
    <p:extLst>
      <p:ext uri="{BB962C8B-B14F-4D97-AF65-F5344CB8AC3E}">
        <p14:creationId xmlns:p14="http://schemas.microsoft.com/office/powerpoint/2010/main" val="371507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F6AB-7F8A-FBB0-2EA2-F7E04C8CF12F}"/>
              </a:ext>
            </a:extLst>
          </p:cNvPr>
          <p:cNvSpPr>
            <a:spLocks noGrp="1"/>
          </p:cNvSpPr>
          <p:nvPr>
            <p:ph type="title"/>
          </p:nvPr>
        </p:nvSpPr>
        <p:spPr>
          <a:xfrm>
            <a:off x="1447191" y="804163"/>
            <a:ext cx="9607661" cy="1056319"/>
          </a:xfrm>
        </p:spPr>
        <p:txBody>
          <a:bodyPr anchor="t">
            <a:normAutofit/>
          </a:bodyPr>
          <a:lstStyle/>
          <a:p>
            <a:r>
              <a:rPr lang="en-US" sz="2000" dirty="0">
                <a:latin typeface="Times New Roman" panose="02020603050405020304" pitchFamily="18" charset="0"/>
                <a:cs typeface="Times New Roman" panose="02020603050405020304" pitchFamily="18" charset="0"/>
              </a:rPr>
              <a:t>Developing a Risk Table</a:t>
            </a:r>
          </a:p>
        </p:txBody>
      </p:sp>
      <p:sp>
        <p:nvSpPr>
          <p:cNvPr id="3" name="Content Placeholder 2">
            <a:extLst>
              <a:ext uri="{FF2B5EF4-FFF2-40B4-BE49-F238E27FC236}">
                <a16:creationId xmlns:a16="http://schemas.microsoft.com/office/drawing/2014/main" id="{5EC387C1-8898-B658-EC5F-1173515118C2}"/>
              </a:ext>
            </a:extLst>
          </p:cNvPr>
          <p:cNvSpPr>
            <a:spLocks noGrp="1"/>
          </p:cNvSpPr>
          <p:nvPr>
            <p:ph sz="half" idx="2"/>
          </p:nvPr>
        </p:nvSpPr>
        <p:spPr>
          <a:xfrm>
            <a:off x="1447191" y="2023003"/>
            <a:ext cx="4645152" cy="3445723"/>
          </a:xfrm>
        </p:spPr>
        <p:txBody>
          <a:bodyPr>
            <a:normAutofit fontScale="25000" lnSpcReduction="20000"/>
          </a:bodyPr>
          <a:lstStyle/>
          <a:p>
            <a:pPr>
              <a:lnSpc>
                <a:spcPct val="110000"/>
              </a:lnSpc>
            </a:pPr>
            <a:r>
              <a:rPr lang="en-US" sz="8000" dirty="0">
                <a:latin typeface="Times New Roman" panose="02020603050405020304" pitchFamily="18" charset="0"/>
                <a:cs typeface="Times New Roman" panose="02020603050405020304" pitchFamily="18" charset="0"/>
              </a:rPr>
              <a:t>List all risks in the first column (by way of the help of the risk item checklists) </a:t>
            </a:r>
          </a:p>
          <a:p>
            <a:pPr>
              <a:lnSpc>
                <a:spcPct val="110000"/>
              </a:lnSpc>
            </a:pPr>
            <a:r>
              <a:rPr lang="en-US" sz="8000" dirty="0">
                <a:latin typeface="Times New Roman" panose="02020603050405020304" pitchFamily="18" charset="0"/>
                <a:cs typeface="Times New Roman" panose="02020603050405020304" pitchFamily="18" charset="0"/>
              </a:rPr>
              <a:t> Mark the category of each risk </a:t>
            </a:r>
          </a:p>
          <a:p>
            <a:pPr>
              <a:lnSpc>
                <a:spcPct val="110000"/>
              </a:lnSpc>
            </a:pPr>
            <a:r>
              <a:rPr lang="en-US" sz="8000" dirty="0">
                <a:latin typeface="Times New Roman" panose="02020603050405020304" pitchFamily="18" charset="0"/>
                <a:cs typeface="Times New Roman" panose="02020603050405020304" pitchFamily="18" charset="0"/>
              </a:rPr>
              <a:t> Estimate the probability of each risk occurring </a:t>
            </a:r>
          </a:p>
          <a:p>
            <a:pPr>
              <a:lnSpc>
                <a:spcPct val="110000"/>
              </a:lnSpc>
            </a:pPr>
            <a:r>
              <a:rPr lang="en-US" sz="8000" dirty="0">
                <a:latin typeface="Times New Roman" panose="02020603050405020304" pitchFamily="18" charset="0"/>
                <a:cs typeface="Times New Roman" panose="02020603050405020304" pitchFamily="18" charset="0"/>
              </a:rPr>
              <a:t> Assess the impact of each risk based on an averaging of the four risk components to determine an overall impact value </a:t>
            </a:r>
          </a:p>
          <a:p>
            <a:pPr>
              <a:lnSpc>
                <a:spcPct val="110000"/>
              </a:lnSpc>
            </a:pPr>
            <a:r>
              <a:rPr lang="en-US" sz="8000" dirty="0">
                <a:latin typeface="Times New Roman" panose="02020603050405020304" pitchFamily="18" charset="0"/>
                <a:cs typeface="Times New Roman" panose="02020603050405020304" pitchFamily="18" charset="0"/>
              </a:rPr>
              <a:t> Sort the rows by probability and impact in descending order </a:t>
            </a:r>
          </a:p>
          <a:p>
            <a:pPr>
              <a:lnSpc>
                <a:spcPct val="110000"/>
              </a:lnSpc>
            </a:pPr>
            <a:r>
              <a:rPr lang="en-US" sz="8000" dirty="0">
                <a:latin typeface="Times New Roman" panose="02020603050405020304" pitchFamily="18" charset="0"/>
                <a:cs typeface="Times New Roman" panose="02020603050405020304" pitchFamily="18" charset="0"/>
              </a:rPr>
              <a:t> Draw a horizontal cutoff line in the table that indicates the risks that will be given further attention</a:t>
            </a:r>
          </a:p>
          <a:p>
            <a:pPr>
              <a:lnSpc>
                <a:spcPct val="110000"/>
              </a:lnSpc>
            </a:pPr>
            <a:endParaRPr lang="en-US" sz="1100" dirty="0"/>
          </a:p>
        </p:txBody>
      </p:sp>
      <p:sp>
        <p:nvSpPr>
          <p:cNvPr id="12" name="Text Placeholder 4">
            <a:extLst>
              <a:ext uri="{FF2B5EF4-FFF2-40B4-BE49-F238E27FC236}">
                <a16:creationId xmlns:a16="http://schemas.microsoft.com/office/drawing/2014/main" id="{72969634-D0BC-DCDC-3338-FECCEC4958D4}"/>
              </a:ext>
            </a:extLst>
          </p:cNvPr>
          <p:cNvSpPr>
            <a:spLocks noGrp="1"/>
          </p:cNvSpPr>
          <p:nvPr>
            <p:ph type="body" sz="quarter" idx="3"/>
          </p:nvPr>
        </p:nvSpPr>
        <p:spPr>
          <a:xfrm>
            <a:off x="6412362" y="2023003"/>
            <a:ext cx="4645152" cy="802237"/>
          </a:xfrm>
        </p:spPr>
        <p:txBody>
          <a:bodyPr/>
          <a:lstStyle/>
          <a:p>
            <a:endParaRPr lang="en-US" dirty="0"/>
          </a:p>
        </p:txBody>
      </p:sp>
      <p:pic>
        <p:nvPicPr>
          <p:cNvPr id="5" name="Picture 2" descr="Diagram&#10;&#10;Description automatically generated">
            <a:extLst>
              <a:ext uri="{FF2B5EF4-FFF2-40B4-BE49-F238E27FC236}">
                <a16:creationId xmlns:a16="http://schemas.microsoft.com/office/drawing/2014/main" id="{436C4C4A-920E-B461-CA4A-123AE5F7B661}"/>
              </a:ext>
            </a:extLst>
          </p:cNvPr>
          <p:cNvPicPr>
            <a:picLocks noChangeAspect="1" noChangeArrowheads="1"/>
          </p:cNvPicPr>
          <p:nvPr/>
        </p:nvPicPr>
        <p:blipFill>
          <a:blip r:embed="rId2"/>
          <a:stretch>
            <a:fillRect/>
          </a:stretch>
        </p:blipFill>
        <p:spPr bwMode="auto">
          <a:xfrm>
            <a:off x="6970810" y="2821491"/>
            <a:ext cx="4512629" cy="2637371"/>
          </a:xfrm>
          <a:prstGeom prst="rect">
            <a:avLst/>
          </a:prstGeom>
          <a:noFill/>
          <a:ln w="9525">
            <a:noFill/>
            <a:miter lim="800000"/>
            <a:headEnd/>
            <a:tailEnd/>
          </a:ln>
          <a:effectLst/>
        </p:spPr>
      </p:pic>
      <p:sp>
        <p:nvSpPr>
          <p:cNvPr id="4" name="Slide Number Placeholder 3">
            <a:extLst>
              <a:ext uri="{FF2B5EF4-FFF2-40B4-BE49-F238E27FC236}">
                <a16:creationId xmlns:a16="http://schemas.microsoft.com/office/drawing/2014/main" id="{7AC202EA-0968-6843-14C2-3CE9FEF493FF}"/>
              </a:ext>
            </a:extLst>
          </p:cNvPr>
          <p:cNvSpPr>
            <a:spLocks noGrp="1"/>
          </p:cNvSpPr>
          <p:nvPr>
            <p:ph type="sldNum" sz="quarter" idx="12"/>
          </p:nvPr>
        </p:nvSpPr>
        <p:spPr>
          <a:xfrm>
            <a:off x="5690490" y="6291139"/>
            <a:ext cx="811019" cy="503578"/>
          </a:xfrm>
        </p:spPr>
        <p:txBody>
          <a:bodyPr anchor="t">
            <a:normAutofit/>
          </a:bodyPr>
          <a:lstStyle/>
          <a:p>
            <a:pPr>
              <a:spcAft>
                <a:spcPts val="600"/>
              </a:spcAft>
            </a:pPr>
            <a:fld id="{CBABCCC1-BF11-4F37-963E-1BCD5B23FD72}" type="slidenum">
              <a:rPr lang="en-IN" smtClean="0"/>
              <a:pPr>
                <a:spcAft>
                  <a:spcPts val="600"/>
                </a:spcAft>
              </a:pPr>
              <a:t>18</a:t>
            </a:fld>
            <a:endParaRPr lang="en-IN"/>
          </a:p>
        </p:txBody>
      </p:sp>
    </p:spTree>
    <p:extLst>
      <p:ext uri="{BB962C8B-B14F-4D97-AF65-F5344CB8AC3E}">
        <p14:creationId xmlns:p14="http://schemas.microsoft.com/office/powerpoint/2010/main" val="215405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74BE-1093-6EC1-DACD-D231D0AFA24E}"/>
              </a:ext>
            </a:extLst>
          </p:cNvPr>
          <p:cNvSpPr>
            <a:spLocks noGrp="1"/>
          </p:cNvSpPr>
          <p:nvPr>
            <p:ph type="title"/>
          </p:nvPr>
        </p:nvSpPr>
        <p:spPr/>
        <p:txBody>
          <a:bodyPr>
            <a:normAutofit/>
          </a:bodyPr>
          <a:lstStyle/>
          <a:p>
            <a:r>
              <a:rPr lang="en-US" sz="2000" b="0" i="0" u="none" strike="noStrike" baseline="0" dirty="0">
                <a:solidFill>
                  <a:schemeClr val="tx1">
                    <a:lumMod val="95000"/>
                    <a:lumOff val="5000"/>
                  </a:schemeClr>
                </a:solidFill>
                <a:latin typeface="Times New Roman" pitchFamily="18" charset="0"/>
                <a:cs typeface="Times New Roman" pitchFamily="18" charset="0"/>
              </a:rPr>
              <a:t>Assessing Risk Impact</a:t>
            </a:r>
            <a:endParaRPr lang="en-US" sz="2000" dirty="0"/>
          </a:p>
        </p:txBody>
      </p:sp>
      <p:sp>
        <p:nvSpPr>
          <p:cNvPr id="3" name="Content Placeholder 2">
            <a:extLst>
              <a:ext uri="{FF2B5EF4-FFF2-40B4-BE49-F238E27FC236}">
                <a16:creationId xmlns:a16="http://schemas.microsoft.com/office/drawing/2014/main" id="{536EBB16-E9AB-C177-46CC-F0E9411C69D9}"/>
              </a:ext>
            </a:extLst>
          </p:cNvPr>
          <p:cNvSpPr>
            <a:spLocks noGrp="1"/>
          </p:cNvSpPr>
          <p:nvPr>
            <p:ph idx="1"/>
          </p:nvPr>
        </p:nvSpPr>
        <p:spPr/>
        <p:txBody>
          <a:bodyPr>
            <a:normAutofit fontScale="25000" lnSpcReduction="20000"/>
          </a:bodyPr>
          <a:lstStyle/>
          <a:p>
            <a:r>
              <a:rPr lang="en-US" sz="8000" dirty="0">
                <a:latin typeface="Times New Roman" pitchFamily="18" charset="0"/>
                <a:cs typeface="Times New Roman" pitchFamily="18" charset="0"/>
              </a:rPr>
              <a:t>The overall risk exposure formula is RE = P x C</a:t>
            </a:r>
          </a:p>
          <a:p>
            <a:r>
              <a:rPr lang="en-US" sz="8000" dirty="0">
                <a:latin typeface="Times New Roman" pitchFamily="18" charset="0"/>
                <a:cs typeface="Times New Roman" pitchFamily="18" charset="0"/>
              </a:rPr>
              <a:t>– P = the probability of occurrence for a risk</a:t>
            </a:r>
          </a:p>
          <a:p>
            <a:r>
              <a:rPr lang="en-US" sz="8000" dirty="0">
                <a:latin typeface="Times New Roman" pitchFamily="18" charset="0"/>
                <a:cs typeface="Times New Roman" pitchFamily="18" charset="0"/>
              </a:rPr>
              <a:t>– C = the cost to the project should the risk actually occur</a:t>
            </a:r>
          </a:p>
          <a:p>
            <a:pPr marL="0" indent="0">
              <a:buNone/>
            </a:pPr>
            <a:r>
              <a:rPr lang="en-US" sz="8000" dirty="0">
                <a:latin typeface="Times New Roman" pitchFamily="18" charset="0"/>
                <a:cs typeface="Times New Roman" pitchFamily="18" charset="0"/>
              </a:rPr>
              <a:t>Example</a:t>
            </a:r>
          </a:p>
          <a:p>
            <a:r>
              <a:rPr lang="en-US" sz="8000" dirty="0">
                <a:latin typeface="Times New Roman" pitchFamily="18" charset="0"/>
                <a:cs typeface="Times New Roman" pitchFamily="18" charset="0"/>
              </a:rPr>
              <a:t>P = 80% probability that 18 of 60 software</a:t>
            </a:r>
          </a:p>
          <a:p>
            <a:r>
              <a:rPr lang="en-US" sz="8000" dirty="0">
                <a:latin typeface="Times New Roman" pitchFamily="18" charset="0"/>
                <a:cs typeface="Times New Roman" pitchFamily="18" charset="0"/>
              </a:rPr>
              <a:t>components will have to be developed</a:t>
            </a:r>
          </a:p>
          <a:p>
            <a:r>
              <a:rPr lang="en-US" sz="8000" dirty="0">
                <a:latin typeface="Times New Roman" pitchFamily="18" charset="0"/>
                <a:cs typeface="Times New Roman" pitchFamily="18" charset="0"/>
              </a:rPr>
              <a:t>C = Total cost of developing 18 components is</a:t>
            </a:r>
          </a:p>
          <a:p>
            <a:r>
              <a:rPr lang="en-US" sz="8000" dirty="0">
                <a:latin typeface="Times New Roman" pitchFamily="18" charset="0"/>
                <a:cs typeface="Times New Roman" pitchFamily="18" charset="0"/>
              </a:rPr>
              <a:t>$25,000</a:t>
            </a:r>
          </a:p>
          <a:p>
            <a:endParaRPr lang="en-US" sz="8000" dirty="0">
              <a:latin typeface="Times New Roman" pitchFamily="18" charset="0"/>
              <a:cs typeface="Times New Roman" pitchFamily="18" charset="0"/>
            </a:endParaRPr>
          </a:p>
          <a:p>
            <a:r>
              <a:rPr lang="en-US" sz="8000" dirty="0">
                <a:latin typeface="Times New Roman" pitchFamily="18" charset="0"/>
                <a:cs typeface="Times New Roman" pitchFamily="18" charset="0"/>
              </a:rPr>
              <a:t>RE = .80 x $25,000 = $20,000</a:t>
            </a:r>
          </a:p>
          <a:p>
            <a:endParaRPr lang="en-US" dirty="0"/>
          </a:p>
        </p:txBody>
      </p:sp>
      <p:sp>
        <p:nvSpPr>
          <p:cNvPr id="4" name="Slide Number Placeholder 3">
            <a:extLst>
              <a:ext uri="{FF2B5EF4-FFF2-40B4-BE49-F238E27FC236}">
                <a16:creationId xmlns:a16="http://schemas.microsoft.com/office/drawing/2014/main" id="{94EF5D5B-69B6-6FED-517E-1D74BB6E672B}"/>
              </a:ext>
            </a:extLst>
          </p:cNvPr>
          <p:cNvSpPr>
            <a:spLocks noGrp="1"/>
          </p:cNvSpPr>
          <p:nvPr>
            <p:ph type="sldNum" sz="quarter" idx="12"/>
          </p:nvPr>
        </p:nvSpPr>
        <p:spPr/>
        <p:txBody>
          <a:bodyPr/>
          <a:lstStyle/>
          <a:p>
            <a:fld id="{CBABCCC1-BF11-4F37-963E-1BCD5B23FD72}" type="slidenum">
              <a:rPr lang="en-IN" smtClean="0"/>
              <a:t>19</a:t>
            </a:fld>
            <a:endParaRPr lang="en-IN" dirty="0"/>
          </a:p>
        </p:txBody>
      </p:sp>
    </p:spTree>
    <p:extLst>
      <p:ext uri="{BB962C8B-B14F-4D97-AF65-F5344CB8AC3E}">
        <p14:creationId xmlns:p14="http://schemas.microsoft.com/office/powerpoint/2010/main" val="1495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2084151" y="643808"/>
            <a:ext cx="8178530" cy="923330"/>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panose="00000500000000000000" pitchFamily="2" charset="0"/>
                <a:cs typeface="Poppins" panose="00000500000000000000" pitchFamily="2" charset="0"/>
              </a:rPr>
              <a:t>To familiarize students with the basic concept of  </a:t>
            </a:r>
            <a:r>
              <a:rPr lang="en-US" sz="1800" dirty="0">
                <a:latin typeface="Poppins" panose="00000500000000000000" pitchFamily="2" charset="0"/>
                <a:cs typeface="Poppins" panose="00000500000000000000" pitchFamily="2" charset="0"/>
              </a:rPr>
              <a:t>Risk Management</a:t>
            </a:r>
          </a:p>
        </p:txBody>
      </p:sp>
      <p:sp>
        <p:nvSpPr>
          <p:cNvPr id="16" name="TextBox 15">
            <a:extLst>
              <a:ext uri="{FF2B5EF4-FFF2-40B4-BE49-F238E27FC236}">
                <a16:creationId xmlns:a16="http://schemas.microsoft.com/office/drawing/2014/main" id="{541394E6-0C99-8F26-C67B-D88D560EB229}"/>
              </a:ext>
            </a:extLst>
          </p:cNvPr>
          <p:cNvSpPr txBox="1"/>
          <p:nvPr/>
        </p:nvSpPr>
        <p:spPr>
          <a:xfrm>
            <a:off x="910537" y="2023744"/>
            <a:ext cx="5590972" cy="2862322"/>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cs typeface="Poppins"/>
              </a:rPr>
              <a:t>This</a:t>
            </a:r>
            <a:r>
              <a:rPr lang="en-US" sz="1800" b="0" i="0" dirty="0">
                <a:effectLst/>
                <a:cs typeface="Poppins"/>
              </a:rPr>
              <a:t> </a:t>
            </a:r>
            <a:r>
              <a:rPr lang="en-US" sz="1800" dirty="0">
                <a:cs typeface="Poppins"/>
              </a:rPr>
              <a:t>Session</a:t>
            </a:r>
            <a:r>
              <a:rPr lang="en-US" sz="1800" b="0" i="0" dirty="0">
                <a:effectLst/>
                <a:cs typeface="Poppins"/>
              </a:rPr>
              <a:t> is designed to:</a:t>
            </a:r>
          </a:p>
          <a:p>
            <a:pPr>
              <a:lnSpc>
                <a:spcPct val="200000"/>
              </a:lnSpc>
            </a:pPr>
            <a:r>
              <a:rPr lang="en-US" sz="1800" dirty="0">
                <a:cs typeface="Times New Roman" panose="02020603050405020304" pitchFamily="18" charset="0"/>
              </a:rPr>
              <a:t>This</a:t>
            </a:r>
            <a:r>
              <a:rPr lang="en-US" sz="1800" b="0" i="0" dirty="0">
                <a:effectLst/>
                <a:cs typeface="Times New Roman" panose="02020603050405020304" pitchFamily="18" charset="0"/>
              </a:rPr>
              <a:t> </a:t>
            </a:r>
            <a:r>
              <a:rPr lang="en-US" sz="1800" dirty="0">
                <a:cs typeface="Times New Roman" panose="02020603050405020304" pitchFamily="18" charset="0"/>
              </a:rPr>
              <a:t>Session</a:t>
            </a:r>
            <a:r>
              <a:rPr lang="en-US" sz="1800" b="0" i="0" dirty="0">
                <a:effectLst/>
                <a:cs typeface="Times New Roman" panose="02020603050405020304" pitchFamily="18" charset="0"/>
              </a:rPr>
              <a:t> is designed to:</a:t>
            </a:r>
          </a:p>
          <a:p>
            <a:r>
              <a:rPr lang="en-US" sz="1800" dirty="0">
                <a:cs typeface="Times New Roman" panose="02020603050405020304" pitchFamily="18" charset="0"/>
              </a:rPr>
              <a:t>1.</a:t>
            </a:r>
            <a:r>
              <a:rPr lang="en-US" sz="1800" dirty="0">
                <a:ea typeface="+mn-lt"/>
                <a:cs typeface="Times New Roman" panose="02020603050405020304" pitchFamily="18" charset="0"/>
              </a:rPr>
              <a:t>Describe  </a:t>
            </a:r>
            <a:r>
              <a:rPr lang="en-US" sz="1800" dirty="0">
                <a:cs typeface="Times New Roman" panose="02020603050405020304" pitchFamily="18" charset="0"/>
              </a:rPr>
              <a:t>Risk Management</a:t>
            </a:r>
            <a:endParaRPr lang="en-US" sz="1800" dirty="0">
              <a:ea typeface="+mn-lt"/>
              <a:cs typeface="Times New Roman" panose="02020603050405020304" pitchFamily="18" charset="0"/>
            </a:endParaRPr>
          </a:p>
          <a:p>
            <a:r>
              <a:rPr lang="en-IN" sz="1800" dirty="0">
                <a:ea typeface="+mn-lt"/>
                <a:cs typeface="Times New Roman" panose="02020603050405020304" pitchFamily="18" charset="0"/>
              </a:rPr>
              <a:t>2.</a:t>
            </a:r>
            <a:r>
              <a:rPr lang="en-US" sz="1800" dirty="0">
                <a:cs typeface="Times New Roman" panose="02020603050405020304" pitchFamily="18" charset="0"/>
              </a:rPr>
              <a:t> List out the various risks involved in software projects</a:t>
            </a:r>
          </a:p>
          <a:p>
            <a:r>
              <a:rPr lang="en-US" sz="1800" dirty="0">
                <a:cs typeface="Times New Roman" panose="02020603050405020304" pitchFamily="18" charset="0"/>
              </a:rPr>
              <a:t>3.Describe the steps to be taken to mitigate and manage the risks.</a:t>
            </a:r>
          </a:p>
          <a:p>
            <a:pPr algn="ctr"/>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814710" cy="1754326"/>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cs typeface="Times New Roman" panose="02020603050405020304" pitchFamily="18" charset="0"/>
              </a:rPr>
              <a:t>At the end of this </a:t>
            </a:r>
            <a:r>
              <a:rPr lang="en-US" sz="1800" dirty="0">
                <a:cs typeface="Times New Roman" panose="02020603050405020304" pitchFamily="18" charset="0"/>
              </a:rPr>
              <a:t>session</a:t>
            </a:r>
            <a:r>
              <a:rPr lang="en-US" sz="1800" b="0" i="0" dirty="0">
                <a:effectLst/>
                <a:cs typeface="Times New Roman" panose="02020603050405020304" pitchFamily="18" charset="0"/>
              </a:rPr>
              <a:t>, you should be able to:</a:t>
            </a:r>
          </a:p>
          <a:p>
            <a:r>
              <a:rPr lang="en-US" sz="1800" b="0" i="0" dirty="0">
                <a:effectLst/>
                <a:cs typeface="Times New Roman" panose="02020603050405020304" pitchFamily="18" charset="0"/>
              </a:rPr>
              <a:t>1  Define </a:t>
            </a:r>
            <a:r>
              <a:rPr lang="en-US" sz="1800" dirty="0">
                <a:cs typeface="Times New Roman" panose="02020603050405020304" pitchFamily="18" charset="0"/>
              </a:rPr>
              <a:t>Risk Management</a:t>
            </a:r>
            <a:endParaRPr lang="en-US" sz="1800" dirty="0">
              <a:ea typeface="+mn-lt"/>
              <a:cs typeface="Times New Roman" panose="02020603050405020304" pitchFamily="18" charset="0"/>
            </a:endParaRPr>
          </a:p>
          <a:p>
            <a:r>
              <a:rPr lang="en-US" sz="1800" b="0" i="0" dirty="0">
                <a:effectLst/>
                <a:cs typeface="Times New Roman" panose="02020603050405020304" pitchFamily="18" charset="0"/>
              </a:rPr>
              <a:t>2.Describe </a:t>
            </a:r>
            <a:r>
              <a:rPr lang="en-US" sz="1800" dirty="0">
                <a:ea typeface="+mn-lt"/>
                <a:cs typeface="Times New Roman" panose="02020603050405020304" pitchFamily="18" charset="0"/>
              </a:rPr>
              <a:t>various risks associated with projects</a:t>
            </a:r>
          </a:p>
          <a:p>
            <a:pPr algn="ctr"/>
            <a:endParaRPr lang="en-US" sz="1800" dirty="0"/>
          </a:p>
        </p:txBody>
      </p:sp>
    </p:spTree>
    <p:extLst>
      <p:ext uri="{BB962C8B-B14F-4D97-AF65-F5344CB8AC3E}">
        <p14:creationId xmlns:p14="http://schemas.microsoft.com/office/powerpoint/2010/main"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9899-7E36-D1EF-8746-3F6FAC0F56BC}"/>
              </a:ext>
            </a:extLst>
          </p:cNvPr>
          <p:cNvSpPr>
            <a:spLocks noGrp="1"/>
          </p:cNvSpPr>
          <p:nvPr>
            <p:ph type="title"/>
          </p:nvPr>
        </p:nvSpPr>
        <p:spPr>
          <a:xfrm>
            <a:off x="998805" y="450167"/>
            <a:ext cx="10056049" cy="775184"/>
          </a:xfrm>
        </p:spPr>
        <p:txBody>
          <a:bodyPr>
            <a:normAutofit/>
          </a:bodyPr>
          <a:lstStyle/>
          <a:p>
            <a:r>
              <a:rPr lang="en-US" sz="2000" i="0" u="none" strike="noStrike" baseline="0" dirty="0">
                <a:solidFill>
                  <a:schemeClr val="tx1">
                    <a:lumMod val="95000"/>
                    <a:lumOff val="5000"/>
                  </a:schemeClr>
                </a:solidFill>
                <a:latin typeface="Times New Roman" pitchFamily="18" charset="0"/>
                <a:cs typeface="Times New Roman" pitchFamily="18" charset="0"/>
              </a:rPr>
              <a:t>Risk Refinement</a:t>
            </a:r>
            <a:endParaRPr lang="en-US" sz="2000" dirty="0"/>
          </a:p>
        </p:txBody>
      </p:sp>
      <p:sp>
        <p:nvSpPr>
          <p:cNvPr id="3" name="Content Placeholder 2">
            <a:extLst>
              <a:ext uri="{FF2B5EF4-FFF2-40B4-BE49-F238E27FC236}">
                <a16:creationId xmlns:a16="http://schemas.microsoft.com/office/drawing/2014/main" id="{7861DDC3-65BD-5BF4-2BF2-AB2EEBC9EEBF}"/>
              </a:ext>
            </a:extLst>
          </p:cNvPr>
          <p:cNvSpPr>
            <a:spLocks noGrp="1"/>
          </p:cNvSpPr>
          <p:nvPr>
            <p:ph idx="1"/>
          </p:nvPr>
        </p:nvSpPr>
        <p:spPr>
          <a:xfrm>
            <a:off x="761762" y="1896113"/>
            <a:ext cx="10182658" cy="5067529"/>
          </a:xfrm>
        </p:spPr>
        <p:txBody>
          <a:bodyPr>
            <a:noAutofit/>
          </a:bodyPr>
          <a:lstStyle/>
          <a:p>
            <a:pPr algn="just"/>
            <a:r>
              <a:rPr lang="en-US" sz="1800" b="0" i="0" u="none" strike="noStrike" baseline="0" dirty="0">
                <a:latin typeface="Times New Roman"/>
                <a:cs typeface="Times New Roman"/>
              </a:rPr>
              <a:t>During early stages of project planning, a risk may be stated quite generally. As time passes and more is learned about the project and the risk, it may be possible to </a:t>
            </a:r>
            <a:r>
              <a:rPr lang="en-US" sz="1800" b="0" i="0" u="none" strike="noStrike" baseline="0" err="1">
                <a:latin typeface="Times New Roman"/>
                <a:cs typeface="Times New Roman"/>
              </a:rPr>
              <a:t>refinethe</a:t>
            </a:r>
            <a:r>
              <a:rPr lang="en-US" sz="1800" b="0" i="0" u="none" strike="noStrike" baseline="0" dirty="0">
                <a:latin typeface="Times New Roman"/>
                <a:cs typeface="Times New Roman"/>
              </a:rPr>
              <a:t> risk into a set of more detailed risks, each somewhat easier to mitigate, monitor, and manage.</a:t>
            </a:r>
          </a:p>
          <a:p>
            <a:pPr algn="just"/>
            <a:r>
              <a:rPr lang="en-US" sz="1800" b="0" i="0" u="none" strike="noStrike" baseline="0" dirty="0">
                <a:latin typeface="Times New Roman"/>
                <a:cs typeface="Times New Roman"/>
              </a:rPr>
              <a:t>One way to do this is to represent the risk in </a:t>
            </a:r>
            <a:r>
              <a:rPr lang="en-US" sz="1800" b="0" i="1" u="none" strike="noStrike" baseline="0" dirty="0">
                <a:latin typeface="Times New Roman"/>
                <a:cs typeface="Times New Roman"/>
              </a:rPr>
              <a:t>condition-transition-consequence</a:t>
            </a:r>
            <a:r>
              <a:rPr lang="en-US" sz="1800" dirty="0">
                <a:latin typeface="Times New Roman"/>
                <a:cs typeface="Times New Roman"/>
              </a:rPr>
              <a:t> </a:t>
            </a:r>
            <a:endParaRPr lang="en-US" sz="1800" b="0" i="0" u="none" strike="noStrike" baseline="0" dirty="0">
              <a:latin typeface="Times New Roman" pitchFamily="18" charset="0"/>
              <a:cs typeface="Times New Roman" pitchFamily="18" charset="0"/>
            </a:endParaRPr>
          </a:p>
          <a:p>
            <a:pPr algn="just"/>
            <a:r>
              <a:rPr lang="en-US" sz="1800" dirty="0">
                <a:latin typeface="Times New Roman"/>
                <a:cs typeface="Times New Roman"/>
              </a:rPr>
              <a:t> </a:t>
            </a:r>
            <a:r>
              <a:rPr lang="en-US" sz="1800" b="0" i="0" u="none" strike="noStrike" baseline="0" dirty="0">
                <a:latin typeface="Times New Roman"/>
                <a:cs typeface="Times New Roman"/>
              </a:rPr>
              <a:t>the risk is stated in the following form:</a:t>
            </a:r>
          </a:p>
          <a:p>
            <a:pPr algn="just"/>
            <a:r>
              <a:rPr lang="en-US" sz="1800" b="0" i="0" u="none" strike="noStrike" baseline="0" dirty="0">
                <a:solidFill>
                  <a:srgbClr val="FF0000"/>
                </a:solidFill>
                <a:latin typeface="Times New Roman"/>
                <a:cs typeface="Times New Roman"/>
              </a:rPr>
              <a:t>Given that &lt;condition&gt; then there is concern that (possibly) &lt;consequence&gt;</a:t>
            </a:r>
          </a:p>
          <a:p>
            <a:pPr algn="just"/>
            <a:r>
              <a:rPr lang="en-US" sz="1800" b="0" i="0" u="none" strike="noStrike" baseline="0" dirty="0">
                <a:latin typeface="Times New Roman"/>
                <a:cs typeface="Times New Roman"/>
              </a:rPr>
              <a:t>Using the CTC format</a:t>
            </a:r>
            <a:r>
              <a:rPr lang="en-US" sz="1800" dirty="0">
                <a:latin typeface="Times New Roman"/>
                <a:cs typeface="Times New Roman"/>
              </a:rPr>
              <a:t> </a:t>
            </a:r>
            <a:r>
              <a:rPr lang="en-US" sz="1800" b="0" i="0" u="none" strike="noStrike" baseline="0" dirty="0">
                <a:latin typeface="Times New Roman"/>
                <a:cs typeface="Times New Roman"/>
              </a:rPr>
              <a:t> you could write:</a:t>
            </a:r>
          </a:p>
          <a:p>
            <a:pPr algn="just"/>
            <a:r>
              <a:rPr lang="en-US" sz="1800" b="0" i="0" u="none" strike="noStrike" baseline="0" dirty="0">
                <a:latin typeface="Times New Roman"/>
                <a:cs typeface="Times New Roman"/>
              </a:rPr>
              <a:t>Given that all reusable software components must conform to specific design standards and that some do not conform, then there is concern that (possibly) only 70 percent of the planned reusable modules may actually be integrated into the as-built system, resulting in the need to custom engineer the remaining 30 percent of components.</a:t>
            </a:r>
            <a:endParaRPr lang="en-US" sz="1800" dirty="0">
              <a:latin typeface="Times New Roman"/>
              <a:cs typeface="Times New Roman"/>
            </a:endParaRPr>
          </a:p>
        </p:txBody>
      </p:sp>
      <p:sp>
        <p:nvSpPr>
          <p:cNvPr id="4" name="Slide Number Placeholder 3">
            <a:extLst>
              <a:ext uri="{FF2B5EF4-FFF2-40B4-BE49-F238E27FC236}">
                <a16:creationId xmlns:a16="http://schemas.microsoft.com/office/drawing/2014/main" id="{7E8D1C01-559C-FD4C-3CD8-251CC78C9B4D}"/>
              </a:ext>
            </a:extLst>
          </p:cNvPr>
          <p:cNvSpPr>
            <a:spLocks noGrp="1"/>
          </p:cNvSpPr>
          <p:nvPr>
            <p:ph type="sldNum" sz="quarter" idx="12"/>
          </p:nvPr>
        </p:nvSpPr>
        <p:spPr/>
        <p:txBody>
          <a:bodyPr/>
          <a:lstStyle/>
          <a:p>
            <a:fld id="{CBABCCC1-BF11-4F37-963E-1BCD5B23FD72}" type="slidenum">
              <a:rPr lang="en-IN" smtClean="0"/>
              <a:t>20</a:t>
            </a:fld>
            <a:endParaRPr lang="en-IN" dirty="0"/>
          </a:p>
        </p:txBody>
      </p:sp>
    </p:spTree>
    <p:extLst>
      <p:ext uri="{BB962C8B-B14F-4D97-AF65-F5344CB8AC3E}">
        <p14:creationId xmlns:p14="http://schemas.microsoft.com/office/powerpoint/2010/main" val="1152792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92D17-7B43-827D-A60F-1926DA8B48F3}"/>
              </a:ext>
            </a:extLst>
          </p:cNvPr>
          <p:cNvSpPr>
            <a:spLocks noGrp="1"/>
          </p:cNvSpPr>
          <p:nvPr>
            <p:ph type="title"/>
          </p:nvPr>
        </p:nvSpPr>
        <p:spPr/>
        <p:txBody>
          <a:bodyPr>
            <a:normAutofit/>
          </a:bodyPr>
          <a:lstStyle/>
          <a:p>
            <a:r>
              <a:rPr lang="en-US" sz="2000" i="0" u="none" strike="noStrike" baseline="0" dirty="0">
                <a:solidFill>
                  <a:schemeClr val="tx1">
                    <a:lumMod val="95000"/>
                    <a:lumOff val="5000"/>
                  </a:schemeClr>
                </a:solidFill>
                <a:latin typeface="Times New Roman" pitchFamily="18" charset="0"/>
                <a:cs typeface="Times New Roman" pitchFamily="18" charset="0"/>
              </a:rPr>
              <a:t>Risk Refinement</a:t>
            </a:r>
            <a:endParaRPr lang="en-US" sz="2000" dirty="0"/>
          </a:p>
        </p:txBody>
      </p:sp>
      <p:sp>
        <p:nvSpPr>
          <p:cNvPr id="3" name="Content Placeholder 2">
            <a:extLst>
              <a:ext uri="{FF2B5EF4-FFF2-40B4-BE49-F238E27FC236}">
                <a16:creationId xmlns:a16="http://schemas.microsoft.com/office/drawing/2014/main" id="{0FE55140-9CAF-7C11-B3BB-22C150BD0B2E}"/>
              </a:ext>
            </a:extLst>
          </p:cNvPr>
          <p:cNvSpPr>
            <a:spLocks noGrp="1"/>
          </p:cNvSpPr>
          <p:nvPr>
            <p:ph idx="1"/>
          </p:nvPr>
        </p:nvSpPr>
        <p:spPr/>
        <p:txBody>
          <a:bodyPr/>
          <a:lstStyle/>
          <a:p>
            <a:r>
              <a:rPr lang="en-US" sz="2000" b="0" i="0" u="none" strike="noStrike" baseline="0" dirty="0">
                <a:latin typeface="Times New Roman" pitchFamily="18" charset="0"/>
                <a:cs typeface="Times New Roman" pitchFamily="18" charset="0"/>
              </a:rPr>
              <a:t>This general condition can be refined in the following manner:</a:t>
            </a:r>
          </a:p>
          <a:p>
            <a:r>
              <a:rPr lang="en-US" b="1" dirty="0" err="1">
                <a:latin typeface="Times New Roman" pitchFamily="18" charset="0"/>
                <a:cs typeface="Times New Roman" pitchFamily="18" charset="0"/>
              </a:rPr>
              <a:t>Subcondition</a:t>
            </a:r>
            <a:r>
              <a:rPr lang="en-US" b="1" dirty="0">
                <a:latin typeface="Times New Roman" pitchFamily="18" charset="0"/>
                <a:cs typeface="Times New Roman" pitchFamily="18" charset="0"/>
              </a:rPr>
              <a:t> 1. </a:t>
            </a:r>
            <a:r>
              <a:rPr lang="en-US" dirty="0">
                <a:latin typeface="Times New Roman" pitchFamily="18" charset="0"/>
                <a:cs typeface="Times New Roman" pitchFamily="18" charset="0"/>
              </a:rPr>
              <a:t>Certain reusable components were developed by a third party with no knowledge of internal design standards.</a:t>
            </a:r>
          </a:p>
          <a:p>
            <a:r>
              <a:rPr lang="en-US" b="1" dirty="0" err="1">
                <a:latin typeface="Times New Roman" pitchFamily="18" charset="0"/>
                <a:cs typeface="Times New Roman" pitchFamily="18" charset="0"/>
              </a:rPr>
              <a:t>Subcondition</a:t>
            </a:r>
            <a:r>
              <a:rPr lang="en-US" b="1" dirty="0">
                <a:latin typeface="Times New Roman" pitchFamily="18" charset="0"/>
                <a:cs typeface="Times New Roman" pitchFamily="18" charset="0"/>
              </a:rPr>
              <a:t> 2. </a:t>
            </a:r>
            <a:r>
              <a:rPr lang="en-US" dirty="0">
                <a:latin typeface="Times New Roman" pitchFamily="18" charset="0"/>
                <a:cs typeface="Times New Roman" pitchFamily="18" charset="0"/>
              </a:rPr>
              <a:t>The design standard for component interfaces has not been solidified and may not conform to certain existing reusable components.</a:t>
            </a:r>
          </a:p>
          <a:p>
            <a:r>
              <a:rPr lang="en-US" b="1" dirty="0" err="1">
                <a:latin typeface="Times New Roman" pitchFamily="18" charset="0"/>
                <a:cs typeface="Times New Roman" pitchFamily="18" charset="0"/>
              </a:rPr>
              <a:t>Subcondition</a:t>
            </a:r>
            <a:r>
              <a:rPr lang="en-US" b="1" dirty="0">
                <a:latin typeface="Times New Roman" pitchFamily="18" charset="0"/>
                <a:cs typeface="Times New Roman" pitchFamily="18" charset="0"/>
              </a:rPr>
              <a:t> 3. </a:t>
            </a:r>
            <a:r>
              <a:rPr lang="en-US" dirty="0">
                <a:latin typeface="Times New Roman" pitchFamily="18" charset="0"/>
                <a:cs typeface="Times New Roman" pitchFamily="18" charset="0"/>
              </a:rPr>
              <a:t>Certain reusable components have been implemented in a language that is not supported on the target environment</a:t>
            </a:r>
            <a:endParaRPr lang="en-US" dirty="0"/>
          </a:p>
          <a:p>
            <a:endParaRPr lang="en-US" dirty="0"/>
          </a:p>
        </p:txBody>
      </p:sp>
      <p:sp>
        <p:nvSpPr>
          <p:cNvPr id="4" name="Slide Number Placeholder 3">
            <a:extLst>
              <a:ext uri="{FF2B5EF4-FFF2-40B4-BE49-F238E27FC236}">
                <a16:creationId xmlns:a16="http://schemas.microsoft.com/office/drawing/2014/main" id="{2487E403-32C9-71C1-6070-2F049B59973C}"/>
              </a:ext>
            </a:extLst>
          </p:cNvPr>
          <p:cNvSpPr>
            <a:spLocks noGrp="1"/>
          </p:cNvSpPr>
          <p:nvPr>
            <p:ph type="sldNum" sz="quarter" idx="12"/>
          </p:nvPr>
        </p:nvSpPr>
        <p:spPr/>
        <p:txBody>
          <a:bodyPr/>
          <a:lstStyle/>
          <a:p>
            <a:fld id="{CBABCCC1-BF11-4F37-963E-1BCD5B23FD72}" type="slidenum">
              <a:rPr lang="en-IN" smtClean="0"/>
              <a:t>21</a:t>
            </a:fld>
            <a:endParaRPr lang="en-IN" dirty="0"/>
          </a:p>
        </p:txBody>
      </p:sp>
    </p:spTree>
    <p:extLst>
      <p:ext uri="{BB962C8B-B14F-4D97-AF65-F5344CB8AC3E}">
        <p14:creationId xmlns:p14="http://schemas.microsoft.com/office/powerpoint/2010/main" val="3727915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9CF7-8D3A-AEBE-3071-726DF8281C40}"/>
              </a:ext>
            </a:extLst>
          </p:cNvPr>
          <p:cNvSpPr>
            <a:spLocks noGrp="1"/>
          </p:cNvSpPr>
          <p:nvPr>
            <p:ph type="title"/>
          </p:nvPr>
        </p:nvSpPr>
        <p:spPr/>
        <p:txBody>
          <a:bodyPr>
            <a:normAutofit/>
          </a:bodyPr>
          <a:lstStyle/>
          <a:p>
            <a:r>
              <a:rPr lang="en-US" sz="2400" cap="none" dirty="0">
                <a:latin typeface="Times New Roman" panose="02020603050405020304" pitchFamily="18" charset="0"/>
                <a:cs typeface="Times New Roman" panose="02020603050405020304" pitchFamily="18" charset="0"/>
              </a:rPr>
              <a:t>Risk Monitoring</a:t>
            </a:r>
            <a:endParaRPr lang="en-US" sz="2400" cap="none" dirty="0"/>
          </a:p>
        </p:txBody>
      </p:sp>
      <p:sp>
        <p:nvSpPr>
          <p:cNvPr id="3" name="Content Placeholder 2">
            <a:extLst>
              <a:ext uri="{FF2B5EF4-FFF2-40B4-BE49-F238E27FC236}">
                <a16:creationId xmlns:a16="http://schemas.microsoft.com/office/drawing/2014/main" id="{DB7E462E-93A7-037D-3B12-683F97315896}"/>
              </a:ext>
            </a:extLst>
          </p:cNvPr>
          <p:cNvSpPr>
            <a:spLocks noGrp="1"/>
          </p:cNvSpPr>
          <p:nvPr>
            <p:ph idx="1"/>
          </p:nvPr>
        </p:nvSpPr>
        <p:spPr/>
        <p:txBody>
          <a:bodyPr>
            <a:normAutofit lnSpcReduction="10000"/>
          </a:bodyPr>
          <a:lstStyle/>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Risk monitoring involves regularly assessing the each identified risks to decide whether or not that risk is becoming more or less probable, and whether the effects of the risks have changed. </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Other factors (Indicators) need to have a look that gives the clue about the risks probability and its effect, and these factors (Indicators) are dependent with the types of the risks.</a:t>
            </a:r>
          </a:p>
          <a:p>
            <a:pPr marL="342900" indent="-34290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Each key risk should be discussed at management progress meetings.</a:t>
            </a:r>
          </a:p>
          <a:p>
            <a:endParaRPr lang="en-US" dirty="0"/>
          </a:p>
        </p:txBody>
      </p:sp>
      <p:sp>
        <p:nvSpPr>
          <p:cNvPr id="4" name="Slide Number Placeholder 3">
            <a:extLst>
              <a:ext uri="{FF2B5EF4-FFF2-40B4-BE49-F238E27FC236}">
                <a16:creationId xmlns:a16="http://schemas.microsoft.com/office/drawing/2014/main" id="{FF4143D9-E5AB-AA63-B856-A8DFC55E0C53}"/>
              </a:ext>
            </a:extLst>
          </p:cNvPr>
          <p:cNvSpPr>
            <a:spLocks noGrp="1"/>
          </p:cNvSpPr>
          <p:nvPr>
            <p:ph type="sldNum" sz="quarter" idx="12"/>
          </p:nvPr>
        </p:nvSpPr>
        <p:spPr/>
        <p:txBody>
          <a:bodyPr/>
          <a:lstStyle/>
          <a:p>
            <a:fld id="{CBABCCC1-BF11-4F37-963E-1BCD5B23FD72}" type="slidenum">
              <a:rPr lang="en-IN" smtClean="0"/>
              <a:t>22</a:t>
            </a:fld>
            <a:endParaRPr lang="en-IN" dirty="0"/>
          </a:p>
        </p:txBody>
      </p:sp>
    </p:spTree>
    <p:extLst>
      <p:ext uri="{BB962C8B-B14F-4D97-AF65-F5344CB8AC3E}">
        <p14:creationId xmlns:p14="http://schemas.microsoft.com/office/powerpoint/2010/main" val="4089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0404-8709-1457-9A0A-F8109EC1F218}"/>
              </a:ext>
            </a:extLst>
          </p:cNvPr>
          <p:cNvSpPr>
            <a:spLocks noGrp="1"/>
          </p:cNvSpPr>
          <p:nvPr>
            <p:ph type="title"/>
          </p:nvPr>
        </p:nvSpPr>
        <p:spPr/>
        <p:txBody>
          <a:bodyPr>
            <a:normAutofit/>
          </a:bodyPr>
          <a:lstStyle/>
          <a:p>
            <a:r>
              <a:rPr lang="en-US" sz="2000" dirty="0">
                <a:latin typeface="Times New Roman" pitchFamily="18" charset="0"/>
                <a:cs typeface="Times New Roman" pitchFamily="18" charset="0"/>
              </a:rPr>
              <a:t>The RMM Plan</a:t>
            </a:r>
            <a:endParaRPr lang="en-US" sz="2000" dirty="0"/>
          </a:p>
        </p:txBody>
      </p:sp>
      <p:sp>
        <p:nvSpPr>
          <p:cNvPr id="4" name="Slide Number Placeholder 3">
            <a:extLst>
              <a:ext uri="{FF2B5EF4-FFF2-40B4-BE49-F238E27FC236}">
                <a16:creationId xmlns:a16="http://schemas.microsoft.com/office/drawing/2014/main" id="{ED806663-80FF-A1B2-3A75-FBEF96614E9A}"/>
              </a:ext>
            </a:extLst>
          </p:cNvPr>
          <p:cNvSpPr>
            <a:spLocks noGrp="1"/>
          </p:cNvSpPr>
          <p:nvPr>
            <p:ph type="sldNum" sz="quarter" idx="12"/>
          </p:nvPr>
        </p:nvSpPr>
        <p:spPr/>
        <p:txBody>
          <a:bodyPr/>
          <a:lstStyle/>
          <a:p>
            <a:fld id="{CBABCCC1-BF11-4F37-963E-1BCD5B23FD72}" type="slidenum">
              <a:rPr lang="en-IN" smtClean="0"/>
              <a:t>23</a:t>
            </a:fld>
            <a:endParaRPr lang="en-IN" dirty="0"/>
          </a:p>
        </p:txBody>
      </p:sp>
      <p:pic>
        <p:nvPicPr>
          <p:cNvPr id="5" name="Picture 2">
            <a:extLst>
              <a:ext uri="{FF2B5EF4-FFF2-40B4-BE49-F238E27FC236}">
                <a16:creationId xmlns:a16="http://schemas.microsoft.com/office/drawing/2014/main" id="{5C2393BD-C8D5-671F-B3BF-8B20261826F8}"/>
              </a:ext>
            </a:extLst>
          </p:cNvPr>
          <p:cNvPicPr>
            <a:picLocks noGrp="1" noChangeAspect="1" noChangeArrowheads="1"/>
          </p:cNvPicPr>
          <p:nvPr>
            <p:ph idx="1"/>
          </p:nvPr>
        </p:nvPicPr>
        <p:blipFill>
          <a:blip r:embed="rId2"/>
          <a:srcRect/>
          <a:stretch>
            <a:fillRect/>
          </a:stretch>
        </p:blipFill>
        <p:spPr bwMode="auto">
          <a:xfrm>
            <a:off x="2755726" y="2016125"/>
            <a:ext cx="6400800" cy="3449638"/>
          </a:xfrm>
          <a:prstGeom prst="rect">
            <a:avLst/>
          </a:prstGeom>
          <a:noFill/>
          <a:ln w="9525">
            <a:noFill/>
            <a:miter lim="800000"/>
            <a:headEnd/>
            <a:tailEnd/>
          </a:ln>
          <a:effectLst/>
        </p:spPr>
      </p:pic>
    </p:spTree>
    <p:extLst>
      <p:ext uri="{BB962C8B-B14F-4D97-AF65-F5344CB8AC3E}">
        <p14:creationId xmlns:p14="http://schemas.microsoft.com/office/powerpoint/2010/main" val="2550274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205A-8740-5727-D863-17A5E82E9B2B}"/>
              </a:ext>
            </a:extLst>
          </p:cNvPr>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TERMINAL QUESTIONS</a:t>
            </a:r>
            <a:br>
              <a:rPr lang="en-US" sz="3200" dirty="0"/>
            </a:br>
            <a:endParaRPr lang="en-US" dirty="0"/>
          </a:p>
        </p:txBody>
      </p:sp>
      <p:sp>
        <p:nvSpPr>
          <p:cNvPr id="3" name="Content Placeholder 2">
            <a:extLst>
              <a:ext uri="{FF2B5EF4-FFF2-40B4-BE49-F238E27FC236}">
                <a16:creationId xmlns:a16="http://schemas.microsoft.com/office/drawing/2014/main" id="{52FC534E-6523-6315-5580-32F83D15D771}"/>
              </a:ext>
            </a:extLst>
          </p:cNvPr>
          <p:cNvSpPr>
            <a:spLocks noGrp="1"/>
          </p:cNvSpPr>
          <p:nvPr>
            <p:ph idx="1"/>
          </p:nvPr>
        </p:nvSpPr>
        <p:spPr/>
        <p:txBody>
          <a:bodyPr/>
          <a:lstStyle/>
          <a:p>
            <a:pPr marL="457200" indent="-457200">
              <a:buAutoNum type="arabicPeriod"/>
            </a:pPr>
            <a:r>
              <a:rPr lang="en-US" sz="2000" dirty="0"/>
              <a:t>Define Risk management</a:t>
            </a:r>
          </a:p>
          <a:p>
            <a:pPr marL="457200" indent="-457200">
              <a:buAutoNum type="arabicPeriod" startAt="2"/>
            </a:pPr>
            <a:r>
              <a:rPr lang="en-US" sz="2000" dirty="0"/>
              <a:t>Explain Assessing risk impact</a:t>
            </a:r>
          </a:p>
          <a:p>
            <a:pPr marL="457200" indent="-457200">
              <a:buAutoNum type="arabicPeriod" startAt="2"/>
            </a:pPr>
            <a:r>
              <a:rPr lang="en-US" sz="2000" dirty="0"/>
              <a:t>Explain risk management and monitoring</a:t>
            </a:r>
          </a:p>
          <a:p>
            <a:pPr marL="457200" indent="-457200">
              <a:buAutoNum type="arabicPeriod" startAt="2"/>
            </a:pPr>
            <a:r>
              <a:rPr lang="en-US" sz="2000" dirty="0"/>
              <a:t> Explain RMMM plan in detail</a:t>
            </a:r>
          </a:p>
          <a:p>
            <a:pPr marL="457200" indent="-457200">
              <a:buAutoNum type="arabicPeriod" startAt="2"/>
            </a:pPr>
            <a:r>
              <a:rPr lang="en-US" altLang="en-US" sz="2000" dirty="0"/>
              <a:t>Elaborate on risk projection steps.</a:t>
            </a:r>
          </a:p>
          <a:p>
            <a:endParaRPr lang="en-US" dirty="0"/>
          </a:p>
        </p:txBody>
      </p:sp>
      <p:sp>
        <p:nvSpPr>
          <p:cNvPr id="4" name="Slide Number Placeholder 3">
            <a:extLst>
              <a:ext uri="{FF2B5EF4-FFF2-40B4-BE49-F238E27FC236}">
                <a16:creationId xmlns:a16="http://schemas.microsoft.com/office/drawing/2014/main" id="{C258BD04-1FC9-5FCA-ED61-B1854A827AB0}"/>
              </a:ext>
            </a:extLst>
          </p:cNvPr>
          <p:cNvSpPr>
            <a:spLocks noGrp="1"/>
          </p:cNvSpPr>
          <p:nvPr>
            <p:ph type="sldNum" sz="quarter" idx="12"/>
          </p:nvPr>
        </p:nvSpPr>
        <p:spPr/>
        <p:txBody>
          <a:bodyPr/>
          <a:lstStyle/>
          <a:p>
            <a:fld id="{CBABCCC1-BF11-4F37-963E-1BCD5B23FD72}" type="slidenum">
              <a:rPr lang="en-IN" smtClean="0"/>
              <a:t>24</a:t>
            </a:fld>
            <a:endParaRPr lang="en-IN" dirty="0"/>
          </a:p>
        </p:txBody>
      </p:sp>
    </p:spTree>
    <p:extLst>
      <p:ext uri="{BB962C8B-B14F-4D97-AF65-F5344CB8AC3E}">
        <p14:creationId xmlns:p14="http://schemas.microsoft.com/office/powerpoint/2010/main" val="174660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DBAB-AABC-B4C1-F69B-07FC01696783}"/>
              </a:ext>
            </a:extLst>
          </p:cNvPr>
          <p:cNvSpPr>
            <a:spLocks noGrp="1"/>
          </p:cNvSpPr>
          <p:nvPr>
            <p:ph type="title"/>
          </p:nvPr>
        </p:nvSpPr>
        <p:spPr/>
        <p:txBody>
          <a:bodyPr>
            <a:normAutofit/>
          </a:bodyPr>
          <a:lstStyle/>
          <a:p>
            <a:r>
              <a:rPr lang="en-US" sz="2700" dirty="0">
                <a:latin typeface="Times New Roman" panose="02020603050405020304" pitchFamily="18" charset="0"/>
                <a:cs typeface="Times New Roman" panose="02020603050405020304" pitchFamily="18" charset="0"/>
              </a:rPr>
              <a:t>REFERENCES FOR FURTHER LEARNING OF THE SESSION</a:t>
            </a:r>
            <a:br>
              <a:rPr lang="en-US" sz="3200" dirty="0">
                <a:solidFill>
                  <a:schemeClr val="bg1"/>
                </a:solidFill>
                <a:latin typeface="Poppins" panose="00000500000000000000" pitchFamily="2" charset="0"/>
                <a:cs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63E88FCB-146B-4272-1A52-F100A36E7379}"/>
              </a:ext>
            </a:extLst>
          </p:cNvPr>
          <p:cNvSpPr>
            <a:spLocks noGrp="1"/>
          </p:cNvSpPr>
          <p:nvPr>
            <p:ph idx="1"/>
          </p:nvPr>
        </p:nvSpPr>
        <p:spPr/>
        <p:txBody>
          <a:bodyPr>
            <a:normAutofit fontScale="25000" lnSpcReduction="20000"/>
          </a:bodyPr>
          <a:lstStyle/>
          <a:p>
            <a:pPr>
              <a:lnSpc>
                <a:spcPct val="150000"/>
              </a:lnSpc>
            </a:pPr>
            <a:r>
              <a:rPr lang="en-US" sz="7200" b="1" dirty="0">
                <a:latin typeface="Times New Roman" panose="02020603050405020304" pitchFamily="18" charset="0"/>
                <a:cs typeface="Times New Roman" pitchFamily="18" charset="0"/>
              </a:rPr>
              <a:t>Reference Books:</a:t>
            </a:r>
            <a:endParaRPr lang="en-US" sz="7200" dirty="0">
              <a:latin typeface="Times New Roman" panose="02020603050405020304" pitchFamily="18" charset="0"/>
              <a:cs typeface="Times New Roman" pitchFamily="18" charset="0"/>
            </a:endParaRPr>
          </a:p>
          <a:p>
            <a:r>
              <a:rPr lang="en-IN" sz="7200" b="1" dirty="0">
                <a:latin typeface="Times New Roman" panose="02020603050405020304" pitchFamily="18" charset="0"/>
                <a:cs typeface="Times New Roman" panose="02020603050405020304" pitchFamily="18" charset="0"/>
              </a:rPr>
              <a:t>TEXT BOOKS:</a:t>
            </a:r>
            <a:r>
              <a:rPr lang="en-IN" sz="7200" dirty="0">
                <a:latin typeface="Times New Roman" panose="02020603050405020304" pitchFamily="18" charset="0"/>
                <a:cs typeface="Times New Roman" panose="02020603050405020304" pitchFamily="18" charset="0"/>
              </a:rPr>
              <a:t> </a:t>
            </a:r>
            <a:endParaRPr lang="en-IN" sz="7200" b="1" dirty="0">
              <a:latin typeface="Times New Roman" panose="02020603050405020304" pitchFamily="18" charset="0"/>
              <a:cs typeface="Times New Roman" panose="02020603050405020304" pitchFamily="18" charset="0"/>
            </a:endParaRPr>
          </a:p>
          <a:p>
            <a:pPr lvl="0"/>
            <a:r>
              <a:rPr lang="en-IN" sz="7200" dirty="0">
                <a:latin typeface="Times New Roman" panose="02020603050405020304" pitchFamily="18" charset="0"/>
                <a:cs typeface="Times New Roman" pitchFamily="18" charset="0"/>
              </a:rPr>
              <a:t>Roger </a:t>
            </a:r>
            <a:r>
              <a:rPr lang="en-IN" sz="7200" dirty="0" err="1">
                <a:latin typeface="Times New Roman" panose="02020603050405020304" pitchFamily="18" charset="0"/>
                <a:cs typeface="Times New Roman" pitchFamily="18" charset="0"/>
              </a:rPr>
              <a:t>S.Pressman</a:t>
            </a:r>
            <a:r>
              <a:rPr lang="en-IN" sz="7200" dirty="0">
                <a:latin typeface="Times New Roman" panose="02020603050405020304" pitchFamily="18" charset="0"/>
                <a:cs typeface="Times New Roman" pitchFamily="18" charset="0"/>
              </a:rPr>
              <a:t>, “Software Engineering – A Practitioner’s Approach” 7th Edition, Mc Graw Hill,(2014).</a:t>
            </a:r>
            <a:endParaRPr lang="en-IN" sz="7200" b="1" dirty="0">
              <a:latin typeface="Times New Roman" panose="02020603050405020304" pitchFamily="18" charset="0"/>
              <a:cs typeface="Times New Roman" pitchFamily="18" charset="0"/>
            </a:endParaRPr>
          </a:p>
          <a:p>
            <a:pPr lvl="0"/>
            <a:r>
              <a:rPr lang="en-IN" sz="7200" dirty="0">
                <a:latin typeface="Times New Roman" panose="02020603050405020304" pitchFamily="18" charset="0"/>
                <a:cs typeface="Times New Roman" pitchFamily="18" charset="0"/>
              </a:rPr>
              <a:t>Ian Sommerville, “Software Engineering”, Tenth Edition, Pearson Education, (2015).</a:t>
            </a:r>
          </a:p>
          <a:p>
            <a:r>
              <a:rPr lang="en-IN" sz="7200" b="1" dirty="0">
                <a:latin typeface="Times New Roman" panose="02020603050405020304" pitchFamily="18" charset="0"/>
                <a:cs typeface="Times New Roman" pitchFamily="18" charset="0"/>
              </a:rPr>
              <a:t>Reference Book</a:t>
            </a:r>
            <a:endParaRPr lang="en-IN" sz="7200" dirty="0">
              <a:latin typeface="Times New Roman" panose="02020603050405020304" pitchFamily="18" charset="0"/>
              <a:cs typeface="Times New Roman" pitchFamily="18" charset="0"/>
            </a:endParaRPr>
          </a:p>
          <a:p>
            <a:pPr lvl="0"/>
            <a:r>
              <a:rPr lang="en-IN" sz="7200" dirty="0">
                <a:latin typeface="Times New Roman" panose="02020603050405020304" pitchFamily="18" charset="0"/>
                <a:cs typeface="Times New Roman" pitchFamily="18" charset="0"/>
              </a:rPr>
              <a:t>Agile and Iterative Development: A Manager's Guide, Craig </a:t>
            </a:r>
            <a:r>
              <a:rPr lang="en-IN" sz="7200" dirty="0" err="1">
                <a:latin typeface="Times New Roman" panose="02020603050405020304" pitchFamily="18" charset="0"/>
                <a:cs typeface="Times New Roman" pitchFamily="18" charset="0"/>
              </a:rPr>
              <a:t>Larman</a:t>
            </a:r>
            <a:r>
              <a:rPr lang="en-IN" sz="7200" dirty="0">
                <a:latin typeface="Times New Roman" panose="02020603050405020304" pitchFamily="18" charset="0"/>
                <a:cs typeface="Times New Roman" pitchFamily="18" charset="0"/>
              </a:rPr>
              <a:t>, Addison-Wesley</a:t>
            </a:r>
            <a:endParaRPr lang="en-IN" sz="7200" b="1" dirty="0">
              <a:latin typeface="Times New Roman" panose="02020603050405020304" pitchFamily="18" charset="0"/>
              <a:cs typeface="Times New Roman" pitchFamily="18" charset="0"/>
            </a:endParaRPr>
          </a:p>
          <a:p>
            <a:r>
              <a:rPr lang="en-IN" sz="7200" b="1" dirty="0">
                <a:latin typeface="Times New Roman" panose="02020603050405020304" pitchFamily="18" charset="0"/>
                <a:cs typeface="Times New Roman" pitchFamily="18" charset="0"/>
              </a:rPr>
              <a:t>WEB REFERNCES/MOOCS:</a:t>
            </a:r>
            <a:endParaRPr lang="en-IN" sz="7200" dirty="0">
              <a:latin typeface="Times New Roman" panose="02020603050405020304" pitchFamily="18" charset="0"/>
              <a:cs typeface="Times New Roman" panose="02020603050405020304" pitchFamily="18" charset="0"/>
            </a:endParaRPr>
          </a:p>
          <a:p>
            <a:pPr lvl="0"/>
            <a:r>
              <a:rPr lang="en-IN" sz="7200" dirty="0">
                <a:latin typeface="Times New Roman" panose="02020603050405020304" pitchFamily="18" charset="0"/>
                <a:cs typeface="Times New Roman" panose="02020603050405020304" pitchFamily="18" charset="0"/>
              </a:rPr>
              <a:t>https://www.digite.com/kanban/what-is-kanban/</a:t>
            </a:r>
            <a:endParaRPr lang="en-IN" sz="7200" b="1" dirty="0">
              <a:latin typeface="Times New Roman" panose="02020603050405020304" pitchFamily="18" charset="0"/>
              <a:cs typeface="Times New Roman" pitchFamily="18" charset="0"/>
            </a:endParaRPr>
          </a:p>
          <a:p>
            <a:pPr lvl="0"/>
            <a:r>
              <a:rPr lang="en-IN" sz="7200" dirty="0">
                <a:latin typeface="Times New Roman" panose="02020603050405020304" pitchFamily="18" charset="0"/>
                <a:cs typeface="Times New Roman" pitchFamily="18" charset="0"/>
              </a:rPr>
              <a:t>http://www.scaledagileframework.com</a:t>
            </a:r>
            <a:endParaRPr lang="en-IN" sz="7200" b="1" dirty="0">
              <a:latin typeface="Times New Roman" panose="02020603050405020304" pitchFamily="18" charset="0"/>
              <a:cs typeface="Times New Roman" pitchFamily="18" charset="0"/>
            </a:endParaRPr>
          </a:p>
          <a:p>
            <a:pPr lvl="0"/>
            <a:r>
              <a:rPr lang="en-IN" sz="7200" dirty="0">
                <a:latin typeface="Times New Roman" panose="02020603050405020304" pitchFamily="18" charset="0"/>
                <a:cs typeface="Times New Roman" pitchFamily="18" charset="0"/>
              </a:rPr>
              <a:t>https://www.guru99.com/test-driven-development.html</a:t>
            </a:r>
            <a:endParaRPr lang="en-IN" sz="7200" b="1" dirty="0">
              <a:latin typeface="Times New Roman" panose="02020603050405020304" pitchFamily="18" charset="0"/>
              <a:cs typeface="Times New Roman" pitchFamily="18" charset="0"/>
            </a:endParaRPr>
          </a:p>
          <a:p>
            <a:pPr lvl="0"/>
            <a:r>
              <a:rPr lang="en-IN" sz="7200" dirty="0">
                <a:latin typeface="Times New Roman" panose="02020603050405020304" pitchFamily="18" charset="0"/>
                <a:cs typeface="Times New Roman" pitchFamily="18" charset="0"/>
              </a:rPr>
              <a:t>https://junit.org/junit5/</a:t>
            </a:r>
            <a:endParaRPr lang="en-IN" sz="7200" b="1" dirty="0">
              <a:latin typeface="Times New Roman" panose="02020603050405020304" pitchFamily="18" charset="0"/>
              <a:cs typeface="Times New Roman" pitchFamily="18" charset="0"/>
            </a:endParaRPr>
          </a:p>
          <a:p>
            <a:endParaRPr lang="en-US" dirty="0"/>
          </a:p>
        </p:txBody>
      </p:sp>
      <p:sp>
        <p:nvSpPr>
          <p:cNvPr id="4" name="Slide Number Placeholder 3">
            <a:extLst>
              <a:ext uri="{FF2B5EF4-FFF2-40B4-BE49-F238E27FC236}">
                <a16:creationId xmlns:a16="http://schemas.microsoft.com/office/drawing/2014/main" id="{3E8422E0-D31B-BDB6-E281-644433D3686C}"/>
              </a:ext>
            </a:extLst>
          </p:cNvPr>
          <p:cNvSpPr>
            <a:spLocks noGrp="1"/>
          </p:cNvSpPr>
          <p:nvPr>
            <p:ph type="sldNum" sz="quarter" idx="12"/>
          </p:nvPr>
        </p:nvSpPr>
        <p:spPr/>
        <p:txBody>
          <a:bodyPr/>
          <a:lstStyle/>
          <a:p>
            <a:fld id="{CBABCCC1-BF11-4F37-963E-1BCD5B23FD72}" type="slidenum">
              <a:rPr lang="en-IN" smtClean="0"/>
              <a:t>25</a:t>
            </a:fld>
            <a:endParaRPr lang="en-IN" dirty="0"/>
          </a:p>
        </p:txBody>
      </p:sp>
    </p:spTree>
    <p:extLst>
      <p:ext uri="{BB962C8B-B14F-4D97-AF65-F5344CB8AC3E}">
        <p14:creationId xmlns:p14="http://schemas.microsoft.com/office/powerpoint/2010/main" val="386033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006B-804C-E8CA-78FF-587C7A41114D}"/>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F8BEDCBF-05E0-6DC9-BC90-B8E1B0D53775}"/>
              </a:ext>
            </a:extLst>
          </p:cNvPr>
          <p:cNvSpPr>
            <a:spLocks noGrp="1"/>
          </p:cNvSpPr>
          <p:nvPr>
            <p:ph type="sldNum" sz="quarter" idx="12"/>
          </p:nvPr>
        </p:nvSpPr>
        <p:spPr/>
        <p:txBody>
          <a:bodyPr/>
          <a:lstStyle/>
          <a:p>
            <a:fld id="{CBABCCC1-BF11-4F37-963E-1BCD5B23FD72}" type="slidenum">
              <a:rPr lang="en-IN" smtClean="0"/>
              <a:t>26</a:t>
            </a:fld>
            <a:endParaRPr lang="en-IN" dirty="0"/>
          </a:p>
        </p:txBody>
      </p:sp>
      <p:pic>
        <p:nvPicPr>
          <p:cNvPr id="5" name="Picture 2" descr="KL Deemed to be University Logo">
            <a:extLst>
              <a:ext uri="{FF2B5EF4-FFF2-40B4-BE49-F238E27FC236}">
                <a16:creationId xmlns:a16="http://schemas.microsoft.com/office/drawing/2014/main" id="{96FC3BBD-9661-221C-3906-BAE2E776DD6D}"/>
              </a:ext>
            </a:extLst>
          </p:cNvPr>
          <p:cNvPicPr>
            <a:picLocks noGrp="1" noChangeAspect="1" noChangeArrowheads="1"/>
          </p:cNvPicPr>
          <p:nvPr>
            <p:ph idx="1"/>
          </p:nvPr>
        </p:nvPicPr>
        <p:blipFill>
          <a:blip r:embed="rId2"/>
          <a:srcRect/>
          <a:stretch>
            <a:fillRect/>
          </a:stretch>
        </p:blipFill>
        <p:spPr bwMode="auto">
          <a:xfrm>
            <a:off x="4790601" y="3546848"/>
            <a:ext cx="1990725" cy="600075"/>
          </a:xfrm>
          <a:prstGeom prst="rect">
            <a:avLst/>
          </a:prstGeom>
          <a:noFill/>
        </p:spPr>
      </p:pic>
      <p:sp>
        <p:nvSpPr>
          <p:cNvPr id="8" name="Rounded Rectangle 3">
            <a:extLst>
              <a:ext uri="{FF2B5EF4-FFF2-40B4-BE49-F238E27FC236}">
                <a16:creationId xmlns:a16="http://schemas.microsoft.com/office/drawing/2014/main" id="{60DF2E0E-581A-EEC6-BDD9-A5F9DF34823D}"/>
              </a:ext>
            </a:extLst>
          </p:cNvPr>
          <p:cNvSpPr/>
          <p:nvPr/>
        </p:nvSpPr>
        <p:spPr>
          <a:xfrm>
            <a:off x="2367419" y="2294632"/>
            <a:ext cx="7027102" cy="2504432"/>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Adaptive Software Engineering</a:t>
            </a: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9" name="Picture 2" descr="KL Deemed to be University Logo">
            <a:extLst>
              <a:ext uri="{FF2B5EF4-FFF2-40B4-BE49-F238E27FC236}">
                <a16:creationId xmlns:a16="http://schemas.microsoft.com/office/drawing/2014/main" id="{A4D1823A-4D32-F1E4-589A-CE9A927B781C}"/>
              </a:ext>
            </a:extLst>
          </p:cNvPr>
          <p:cNvPicPr>
            <a:picLocks noChangeAspect="1" noChangeArrowheads="1"/>
          </p:cNvPicPr>
          <p:nvPr/>
        </p:nvPicPr>
        <p:blipFill>
          <a:blip r:embed="rId2"/>
          <a:srcRect/>
          <a:stretch>
            <a:fillRect/>
          </a:stretch>
        </p:blipFill>
        <p:spPr bwMode="auto">
          <a:xfrm>
            <a:off x="4790601" y="3063711"/>
            <a:ext cx="3235570" cy="1083212"/>
          </a:xfrm>
          <a:prstGeom prst="rect">
            <a:avLst/>
          </a:prstGeom>
          <a:noFill/>
        </p:spPr>
      </p:pic>
    </p:spTree>
    <p:extLst>
      <p:ext uri="{BB962C8B-B14F-4D97-AF65-F5344CB8AC3E}">
        <p14:creationId xmlns:p14="http://schemas.microsoft.com/office/powerpoint/2010/main" val="179241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A86B-9254-6293-7FD4-B6ED4561BBBF}"/>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D62CB29-2CB4-88E0-9328-32A7ECD19B73}"/>
              </a:ext>
            </a:extLst>
          </p:cNvPr>
          <p:cNvSpPr>
            <a:spLocks noGrp="1"/>
          </p:cNvSpPr>
          <p:nvPr>
            <p:ph idx="1"/>
          </p:nvPr>
        </p:nvSpPr>
        <p:spPr/>
        <p:txBody>
          <a:bodyPr>
            <a:normAutofit fontScale="25000" lnSpcReduction="20000"/>
          </a:bodyPr>
          <a:lstStyle/>
          <a:p>
            <a:pPr marL="514350" indent="-514350">
              <a:spcBef>
                <a:spcPts val="600"/>
              </a:spcBef>
              <a:spcAft>
                <a:spcPts val="600"/>
              </a:spcAft>
              <a:buFont typeface="Wingdings" pitchFamily="2" charset="2"/>
              <a:buChar char="v"/>
            </a:pPr>
            <a:r>
              <a:rPr lang="en-IN" sz="8000" dirty="0">
                <a:latin typeface="Times New Roman" panose="02020603050405020304" pitchFamily="18" charset="0"/>
                <a:ea typeface="+mn-lt"/>
                <a:cs typeface="Times New Roman" panose="02020603050405020304" pitchFamily="18" charset="0"/>
              </a:rPr>
              <a:t>Risk and </a:t>
            </a:r>
            <a:r>
              <a:rPr lang="en-US" sz="8000" dirty="0">
                <a:latin typeface="Times New Roman" panose="02020603050405020304" pitchFamily="18" charset="0"/>
                <a:cs typeface="Times New Roman" pitchFamily="18" charset="0"/>
              </a:rPr>
              <a:t>strategies </a:t>
            </a:r>
          </a:p>
          <a:p>
            <a:pPr marL="514350" indent="-514350">
              <a:spcBef>
                <a:spcPts val="600"/>
              </a:spcBef>
              <a:spcAft>
                <a:spcPts val="600"/>
              </a:spcAft>
              <a:buFont typeface="Wingdings" pitchFamily="2" charset="2"/>
              <a:buChar char="v"/>
            </a:pPr>
            <a:r>
              <a:rPr lang="en-US" sz="8000" dirty="0">
                <a:latin typeface="Times New Roman" panose="02020603050405020304" pitchFamily="18" charset="0"/>
                <a:cs typeface="Times New Roman" pitchFamily="18" charset="0"/>
              </a:rPr>
              <a:t>Software Risk Categorization</a:t>
            </a:r>
          </a:p>
          <a:p>
            <a:pPr>
              <a:spcBef>
                <a:spcPts val="600"/>
              </a:spcBef>
              <a:spcAft>
                <a:spcPts val="600"/>
              </a:spcAft>
              <a:buFont typeface="Wingdings" panose="05000000000000000000" pitchFamily="2" charset="2"/>
              <a:buChar char="v"/>
            </a:pPr>
            <a:r>
              <a:rPr lang="en-US" sz="8000" u="none" strike="noStrike" baseline="0" dirty="0">
                <a:latin typeface="Times New Roman" panose="02020603050405020304" pitchFamily="18" charset="0"/>
                <a:cs typeface="Times New Roman" panose="02020603050405020304" pitchFamily="18" charset="0"/>
              </a:rPr>
              <a:t>    Seven Principles of Risk Management</a:t>
            </a:r>
            <a:endParaRPr lang="en-IN" sz="8000" u="none" strike="noStrike" baseline="0" dirty="0">
              <a:latin typeface="Times New Roman" panose="02020603050405020304" pitchFamily="18" charset="0"/>
              <a:ea typeface="+mn-lt"/>
              <a:cs typeface="Times New Roman" panose="02020603050405020304" pitchFamily="18" charset="0"/>
            </a:endParaRPr>
          </a:p>
          <a:p>
            <a:pPr>
              <a:spcBef>
                <a:spcPts val="600"/>
              </a:spcBef>
              <a:spcAft>
                <a:spcPts val="600"/>
              </a:spcAft>
              <a:buFont typeface="Wingdings" panose="05000000000000000000" pitchFamily="2" charset="2"/>
              <a:buChar char="v"/>
            </a:pPr>
            <a:r>
              <a:rPr lang="en-US" sz="8000" dirty="0">
                <a:latin typeface="Times New Roman" panose="02020603050405020304" pitchFamily="18" charset="0"/>
                <a:ea typeface="+mn-lt"/>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Risk Management</a:t>
            </a:r>
          </a:p>
          <a:p>
            <a:pPr>
              <a:buFont typeface="Wingdings" pitchFamily="2" charset="2"/>
              <a:buChar char="v"/>
            </a:pPr>
            <a:r>
              <a:rPr lang="en-US" sz="8000" dirty="0">
                <a:latin typeface="Times New Roman" panose="02020603050405020304" pitchFamily="18" charset="0"/>
                <a:cs typeface="Times New Roman" panose="02020603050405020304" pitchFamily="18" charset="0"/>
              </a:rPr>
              <a:t>    Risk Projection</a:t>
            </a:r>
          </a:p>
          <a:p>
            <a:pPr>
              <a:buFont typeface="Wingdings" pitchFamily="2" charset="2"/>
              <a:buChar char="v"/>
            </a:pPr>
            <a:r>
              <a:rPr lang="en-US" sz="8000" b="0" i="0" u="none" strike="noStrike" baseline="0" dirty="0">
                <a:solidFill>
                  <a:schemeClr val="tx1">
                    <a:lumMod val="95000"/>
                    <a:lumOff val="5000"/>
                  </a:schemeClr>
                </a:solidFill>
                <a:latin typeface="Times New Roman" pitchFamily="18" charset="0"/>
                <a:cs typeface="Times New Roman" pitchFamily="18" charset="0"/>
              </a:rPr>
              <a:t>    Assessing Risk Impact</a:t>
            </a:r>
          </a:p>
          <a:p>
            <a:pPr>
              <a:buFont typeface="Wingdings" pitchFamily="2" charset="2"/>
              <a:buChar char="v"/>
            </a:pPr>
            <a:r>
              <a:rPr lang="en-US" sz="8000" b="0" i="0" u="none" strike="noStrike" baseline="0" dirty="0">
                <a:solidFill>
                  <a:schemeClr val="tx1">
                    <a:lumMod val="95000"/>
                    <a:lumOff val="5000"/>
                  </a:schemeClr>
                </a:solidFill>
                <a:latin typeface="Times New Roman" pitchFamily="18" charset="0"/>
                <a:cs typeface="Times New Roman" pitchFamily="18" charset="0"/>
              </a:rPr>
              <a:t>    Risk Refinement</a:t>
            </a:r>
          </a:p>
          <a:p>
            <a:pPr>
              <a:buFont typeface="Wingdings" pitchFamily="2" charset="2"/>
              <a:buChar char="v"/>
            </a:pPr>
            <a:r>
              <a:rPr lang="en-US" sz="8000" dirty="0">
                <a:latin typeface="Times New Roman" pitchFamily="18" charset="0"/>
                <a:cs typeface="Times New Roman" pitchFamily="18" charset="0"/>
              </a:rPr>
              <a:t>    Risk Mitigation, Monitoring, and Management (RMMM)</a:t>
            </a:r>
          </a:p>
          <a:p>
            <a:pPr marL="514350" indent="-514350">
              <a:spcBef>
                <a:spcPts val="600"/>
              </a:spcBef>
              <a:spcAft>
                <a:spcPts val="600"/>
              </a:spcAft>
              <a:buFont typeface="Wingdings" pitchFamily="2" charset="2"/>
              <a:buChar char="v"/>
            </a:pPr>
            <a:endParaRPr lang="en-IN" sz="2000" dirty="0">
              <a:latin typeface="Times New Roman" panose="02020603050405020304" pitchFamily="18" charset="0"/>
              <a:ea typeface="+mn-lt"/>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9D72AD6-43EB-EACC-0BB7-F70015359091}"/>
              </a:ext>
            </a:extLst>
          </p:cNvPr>
          <p:cNvSpPr>
            <a:spLocks noGrp="1"/>
          </p:cNvSpPr>
          <p:nvPr>
            <p:ph type="sldNum" sz="quarter" idx="12"/>
          </p:nvPr>
        </p:nvSpPr>
        <p:spPr/>
        <p:txBody>
          <a:bodyPr/>
          <a:lstStyle/>
          <a:p>
            <a:fld id="{CBABCCC1-BF11-4F37-963E-1BCD5B23FD72}" type="slidenum">
              <a:rPr lang="en-IN" smtClean="0"/>
              <a:t>3</a:t>
            </a:fld>
            <a:endParaRPr lang="en-IN" dirty="0"/>
          </a:p>
        </p:txBody>
      </p:sp>
    </p:spTree>
    <p:extLst>
      <p:ext uri="{BB962C8B-B14F-4D97-AF65-F5344CB8AC3E}">
        <p14:creationId xmlns:p14="http://schemas.microsoft.com/office/powerpoint/2010/main" val="401212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E320-A1EE-6434-912A-FD436F075B21}"/>
              </a:ext>
            </a:extLst>
          </p:cNvPr>
          <p:cNvSpPr>
            <a:spLocks noGrp="1"/>
          </p:cNvSpPr>
          <p:nvPr>
            <p:ph type="title"/>
          </p:nvPr>
        </p:nvSpPr>
        <p:spPr/>
        <p:txBody>
          <a:bodyPr>
            <a:normAutofit/>
          </a:bodyPr>
          <a:lstStyle/>
          <a:p>
            <a:r>
              <a:rPr lang="en-US" sz="2000" dirty="0">
                <a:latin typeface="Times New Roman" pitchFamily="18" charset="0"/>
                <a:cs typeface="Times New Roman" pitchFamily="18" charset="0"/>
              </a:rPr>
              <a:t>INTRODUCTION</a:t>
            </a:r>
            <a:endParaRPr lang="en-US" sz="2000" dirty="0"/>
          </a:p>
        </p:txBody>
      </p:sp>
      <p:sp>
        <p:nvSpPr>
          <p:cNvPr id="3" name="Content Placeholder 2">
            <a:extLst>
              <a:ext uri="{FF2B5EF4-FFF2-40B4-BE49-F238E27FC236}">
                <a16:creationId xmlns:a16="http://schemas.microsoft.com/office/drawing/2014/main" id="{5935DE49-D381-9989-2ABC-94DA11EA2925}"/>
              </a:ext>
            </a:extLst>
          </p:cNvPr>
          <p:cNvSpPr>
            <a:spLocks noGrp="1"/>
          </p:cNvSpPr>
          <p:nvPr>
            <p:ph idx="1"/>
          </p:nvPr>
        </p:nvSpPr>
        <p:spPr/>
        <p:txBody>
          <a:bodyPr>
            <a:normAutofit fontScale="92500" lnSpcReduction="10000"/>
          </a:bodyPr>
          <a:lstStyle/>
          <a:p>
            <a:pPr fontAlgn="base"/>
            <a:r>
              <a:rPr lang="en-US" sz="2000" dirty="0">
                <a:latin typeface="Times New Roman" pitchFamily="18" charset="0"/>
                <a:cs typeface="Times New Roman" pitchFamily="18" charset="0"/>
              </a:rPr>
              <a:t>A risk is a probable problem- it might happen, or it might </a:t>
            </a:r>
            <a:r>
              <a:rPr lang="en-US" sz="2000" dirty="0" err="1">
                <a:latin typeface="Times New Roman" pitchFamily="18" charset="0"/>
                <a:cs typeface="Times New Roman" pitchFamily="18" charset="0"/>
              </a:rPr>
              <a:t>not.There</a:t>
            </a:r>
            <a:r>
              <a:rPr lang="en-US" sz="2000" dirty="0">
                <a:latin typeface="Times New Roman" pitchFamily="18" charset="0"/>
                <a:cs typeface="Times New Roman" pitchFamily="18" charset="0"/>
              </a:rPr>
              <a:t> are main two characteristics of risk</a:t>
            </a:r>
          </a:p>
          <a:p>
            <a:pPr fontAlgn="base"/>
            <a:r>
              <a:rPr lang="en-US" sz="2000" dirty="0">
                <a:latin typeface="Times New Roman" pitchFamily="18" charset="0"/>
                <a:cs typeface="Times New Roman" pitchFamily="18" charset="0"/>
              </a:rPr>
              <a:t>Uncertainty- the risk may or may not happen that means there are no 100% risks.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loss – If the risk occurs in reality , undesirable result or losses will occur</a:t>
            </a:r>
          </a:p>
          <a:p>
            <a:pPr algn="just">
              <a:buNone/>
            </a:pPr>
            <a:r>
              <a:rPr lang="en-US" sz="2000" dirty="0">
                <a:solidFill>
                  <a:srgbClr val="FF0000"/>
                </a:solidFill>
                <a:latin typeface="Times New Roman" pitchFamily="18" charset="0"/>
                <a:cs typeface="Times New Roman" pitchFamily="18" charset="0"/>
              </a:rPr>
              <a:t>Reactive risk </a:t>
            </a:r>
            <a:r>
              <a:rPr lang="en-US" sz="2000" dirty="0" err="1">
                <a:solidFill>
                  <a:srgbClr val="FF0000"/>
                </a:solidFill>
                <a:latin typeface="Times New Roman" pitchFamily="18" charset="0"/>
                <a:cs typeface="Times New Roman" pitchFamily="18" charset="0"/>
              </a:rPr>
              <a:t>strategies:</a:t>
            </a:r>
            <a:r>
              <a:rPr lang="en-US" sz="2000" dirty="0" err="1">
                <a:latin typeface="Times New Roman" pitchFamily="18" charset="0"/>
                <a:cs typeface="Times New Roman" pitchFamily="18" charset="0"/>
              </a:rPr>
              <a:t>"Don't</a:t>
            </a:r>
            <a:r>
              <a:rPr lang="en-US" sz="2000" dirty="0">
                <a:latin typeface="Times New Roman" pitchFamily="18" charset="0"/>
                <a:cs typeface="Times New Roman" pitchFamily="18" charset="0"/>
              </a:rPr>
              <a:t> worry, I'll think of something“ Nothing is done about risks until something goes wrong . The team then flies into action in an attempt to correct the problem rapidly </a:t>
            </a:r>
          </a:p>
          <a:p>
            <a:pPr algn="just">
              <a:buNone/>
            </a:pPr>
            <a:r>
              <a:rPr lang="en-US" sz="2000" dirty="0">
                <a:solidFill>
                  <a:srgbClr val="FF0000"/>
                </a:solidFill>
                <a:latin typeface="Times New Roman" pitchFamily="18" charset="0"/>
                <a:cs typeface="Times New Roman" pitchFamily="18" charset="0"/>
              </a:rPr>
              <a:t>Proactive risk strategies :</a:t>
            </a:r>
            <a:r>
              <a:rPr lang="en-US" sz="2000" dirty="0">
                <a:latin typeface="Times New Roman" pitchFamily="18" charset="0"/>
                <a:cs typeface="Times New Roman" pitchFamily="18" charset="0"/>
              </a:rPr>
              <a:t> Primary objective is to avoid risk and to have a contingency plan in place to handle unavoidable risks in a controlled and effective manner</a:t>
            </a:r>
          </a:p>
          <a:p>
            <a:pPr fontAlgn="base"/>
            <a:endParaRPr lang="en-US" sz="2000" dirty="0">
              <a:latin typeface="Times New Roman" pitchFamily="18" charset="0"/>
              <a:cs typeface="Times New Roman" pitchFamily="18" charset="0"/>
            </a:endParaRPr>
          </a:p>
          <a:p>
            <a:endParaRPr lang="en-US" dirty="0"/>
          </a:p>
        </p:txBody>
      </p:sp>
      <p:sp>
        <p:nvSpPr>
          <p:cNvPr id="4" name="Slide Number Placeholder 3">
            <a:extLst>
              <a:ext uri="{FF2B5EF4-FFF2-40B4-BE49-F238E27FC236}">
                <a16:creationId xmlns:a16="http://schemas.microsoft.com/office/drawing/2014/main" id="{A7054CB0-28C5-0090-16D8-C4485B479DDA}"/>
              </a:ext>
            </a:extLst>
          </p:cNvPr>
          <p:cNvSpPr>
            <a:spLocks noGrp="1"/>
          </p:cNvSpPr>
          <p:nvPr>
            <p:ph type="sldNum" sz="quarter" idx="12"/>
          </p:nvPr>
        </p:nvSpPr>
        <p:spPr/>
        <p:txBody>
          <a:bodyPr/>
          <a:lstStyle/>
          <a:p>
            <a:fld id="{CBABCCC1-BF11-4F37-963E-1BCD5B23FD72}" type="slidenum">
              <a:rPr lang="en-IN" smtClean="0"/>
              <a:t>4</a:t>
            </a:fld>
            <a:endParaRPr lang="en-IN" dirty="0"/>
          </a:p>
        </p:txBody>
      </p:sp>
    </p:spTree>
    <p:extLst>
      <p:ext uri="{BB962C8B-B14F-4D97-AF65-F5344CB8AC3E}">
        <p14:creationId xmlns:p14="http://schemas.microsoft.com/office/powerpoint/2010/main" val="107649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A0F7-AD25-1850-86C7-A77720F0D4B4}"/>
              </a:ext>
            </a:extLst>
          </p:cNvPr>
          <p:cNvSpPr>
            <a:spLocks noGrp="1"/>
          </p:cNvSpPr>
          <p:nvPr>
            <p:ph type="title"/>
          </p:nvPr>
        </p:nvSpPr>
        <p:spPr/>
        <p:txBody>
          <a:bodyPr>
            <a:normAutofit/>
          </a:bodyPr>
          <a:lstStyle/>
          <a:p>
            <a:r>
              <a:rPr lang="en-US" sz="2000" dirty="0">
                <a:latin typeface="Times New Roman" pitchFamily="18" charset="0"/>
                <a:cs typeface="Times New Roman" pitchFamily="18" charset="0"/>
              </a:rPr>
              <a:t>Software Risk Categorization</a:t>
            </a:r>
            <a:endParaRPr lang="en-US" sz="2000" dirty="0"/>
          </a:p>
        </p:txBody>
      </p:sp>
      <p:sp>
        <p:nvSpPr>
          <p:cNvPr id="3" name="Content Placeholder 2">
            <a:extLst>
              <a:ext uri="{FF2B5EF4-FFF2-40B4-BE49-F238E27FC236}">
                <a16:creationId xmlns:a16="http://schemas.microsoft.com/office/drawing/2014/main" id="{4680382E-B850-5D23-4C3A-A6AD8E8B9690}"/>
              </a:ext>
            </a:extLst>
          </p:cNvPr>
          <p:cNvSpPr>
            <a:spLocks noGrp="1"/>
          </p:cNvSpPr>
          <p:nvPr>
            <p:ph idx="1"/>
          </p:nvPr>
        </p:nvSpPr>
        <p:spPr/>
        <p:txBody>
          <a:bodyPr>
            <a:normAutofit fontScale="25000" lnSpcReduction="20000"/>
          </a:bodyPr>
          <a:lstStyle/>
          <a:p>
            <a:pPr marL="109728" indent="0">
              <a:buNone/>
            </a:pPr>
            <a:r>
              <a:rPr lang="en-US" sz="8000" b="1" dirty="0">
                <a:solidFill>
                  <a:schemeClr val="accent3"/>
                </a:solidFill>
                <a:latin typeface="Times New Roman" panose="02020603050405020304" pitchFamily="18" charset="0"/>
                <a:cs typeface="Times New Roman" panose="02020603050405020304" pitchFamily="18" charset="0"/>
              </a:rPr>
              <a:t>Categories of risks: </a:t>
            </a:r>
            <a:r>
              <a:rPr lang="en-US" sz="8000" dirty="0">
                <a:latin typeface="Times New Roman" panose="02020603050405020304" pitchFamily="18" charset="0"/>
                <a:cs typeface="Times New Roman" panose="02020603050405020304" pitchFamily="18" charset="0"/>
              </a:rPr>
              <a:t>There are three following categories of risks: </a:t>
            </a:r>
          </a:p>
          <a:p>
            <a:pPr marL="109728" indent="0" algn="just">
              <a:buNone/>
            </a:pPr>
            <a:endParaRPr lang="en-US" sz="8000" dirty="0">
              <a:latin typeface="Times New Roman" panose="02020603050405020304" pitchFamily="18" charset="0"/>
              <a:cs typeface="Times New Roman" panose="02020603050405020304" pitchFamily="18" charset="0"/>
            </a:endParaRPr>
          </a:p>
          <a:p>
            <a:pPr marL="395478" indent="-285750" algn="just">
              <a:buFont typeface="Wingdings" panose="05000000000000000000" pitchFamily="2" charset="2"/>
              <a:buChar char="q"/>
            </a:pPr>
            <a:r>
              <a:rPr lang="en-US" sz="8000" b="1" dirty="0">
                <a:solidFill>
                  <a:schemeClr val="accent3"/>
                </a:solidFill>
                <a:latin typeface="Times New Roman" panose="02020603050405020304" pitchFamily="18" charset="0"/>
                <a:cs typeface="Times New Roman" panose="02020603050405020304" pitchFamily="18" charset="0"/>
              </a:rPr>
              <a:t>Project risks:</a:t>
            </a:r>
            <a:r>
              <a:rPr lang="en-US" sz="8000" b="1"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Which effects the project schedule or resources e.g. loss of experienced project designer.</a:t>
            </a:r>
          </a:p>
          <a:p>
            <a:pPr marL="395478" indent="-285750" algn="just">
              <a:buFont typeface="Wingdings" panose="05000000000000000000" pitchFamily="2" charset="2"/>
              <a:buChar char="q"/>
            </a:pPr>
            <a:r>
              <a:rPr lang="en-US" sz="8000" b="1" dirty="0">
                <a:solidFill>
                  <a:schemeClr val="accent3"/>
                </a:solidFill>
                <a:latin typeface="Times New Roman" panose="02020603050405020304" pitchFamily="18" charset="0"/>
                <a:cs typeface="Times New Roman" panose="02020603050405020304" pitchFamily="18" charset="0"/>
              </a:rPr>
              <a:t>Product risks:</a:t>
            </a:r>
            <a:r>
              <a:rPr lang="en-US" sz="8000" dirty="0">
                <a:latin typeface="Times New Roman" panose="02020603050405020304" pitchFamily="18" charset="0"/>
                <a:cs typeface="Times New Roman" panose="02020603050405020304" pitchFamily="18" charset="0"/>
              </a:rPr>
              <a:t> Which effect the quality of the project that is being developed e.g. the failure of a purchased component to perform as expected.</a:t>
            </a:r>
          </a:p>
          <a:p>
            <a:pPr marL="395478" indent="-285750" algn="just">
              <a:buFont typeface="Wingdings" panose="05000000000000000000" pitchFamily="2" charset="2"/>
              <a:buChar char="q"/>
            </a:pPr>
            <a:r>
              <a:rPr lang="en-US" sz="8000" b="1" dirty="0">
                <a:solidFill>
                  <a:schemeClr val="accent3"/>
                </a:solidFill>
                <a:latin typeface="Times New Roman" panose="02020603050405020304" pitchFamily="18" charset="0"/>
                <a:cs typeface="Times New Roman" panose="02020603050405020304" pitchFamily="18" charset="0"/>
              </a:rPr>
              <a:t>Business Risks:</a:t>
            </a:r>
            <a:r>
              <a:rPr lang="en-US" sz="8000" dirty="0">
                <a:latin typeface="Times New Roman" panose="02020603050405020304" pitchFamily="18" charset="0"/>
                <a:cs typeface="Times New Roman" panose="02020603050405020304" pitchFamily="18" charset="0"/>
              </a:rPr>
              <a:t> Which effect the organization developing or procuring the software or  e.g. a competitor introducing the a new product is a business risk.</a:t>
            </a:r>
          </a:p>
          <a:p>
            <a:endParaRPr lang="en-US" dirty="0"/>
          </a:p>
        </p:txBody>
      </p:sp>
      <p:sp>
        <p:nvSpPr>
          <p:cNvPr id="4" name="Slide Number Placeholder 3">
            <a:extLst>
              <a:ext uri="{FF2B5EF4-FFF2-40B4-BE49-F238E27FC236}">
                <a16:creationId xmlns:a16="http://schemas.microsoft.com/office/drawing/2014/main" id="{63792113-D6DC-44AB-EB09-BD929E7665B5}"/>
              </a:ext>
            </a:extLst>
          </p:cNvPr>
          <p:cNvSpPr>
            <a:spLocks noGrp="1"/>
          </p:cNvSpPr>
          <p:nvPr>
            <p:ph type="sldNum" sz="quarter" idx="12"/>
          </p:nvPr>
        </p:nvSpPr>
        <p:spPr/>
        <p:txBody>
          <a:bodyPr/>
          <a:lstStyle/>
          <a:p>
            <a:fld id="{CBABCCC1-BF11-4F37-963E-1BCD5B23FD72}" type="slidenum">
              <a:rPr lang="en-IN" smtClean="0"/>
              <a:t>5</a:t>
            </a:fld>
            <a:endParaRPr lang="en-IN"/>
          </a:p>
        </p:txBody>
      </p:sp>
    </p:spTree>
    <p:extLst>
      <p:ext uri="{BB962C8B-B14F-4D97-AF65-F5344CB8AC3E}">
        <p14:creationId xmlns:p14="http://schemas.microsoft.com/office/powerpoint/2010/main" val="36630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558A-CD49-DA65-B4DE-4D9149E03488}"/>
              </a:ext>
            </a:extLst>
          </p:cNvPr>
          <p:cNvSpPr>
            <a:spLocks noGrp="1"/>
          </p:cNvSpPr>
          <p:nvPr>
            <p:ph type="title"/>
          </p:nvPr>
        </p:nvSpPr>
        <p:spPr/>
        <p:txBody>
          <a:bodyPr>
            <a:normAutofit/>
          </a:bodyPr>
          <a:lstStyle/>
          <a:p>
            <a:r>
              <a:rPr lang="en-US" sz="2000" b="1" u="none" strike="noStrike" baseline="0" dirty="0">
                <a:solidFill>
                  <a:schemeClr val="tx1">
                    <a:lumMod val="95000"/>
                    <a:lumOff val="5000"/>
                  </a:schemeClr>
                </a:solidFill>
                <a:latin typeface="Times New Roman" pitchFamily="18" charset="0"/>
                <a:cs typeface="Times New Roman" pitchFamily="18" charset="0"/>
              </a:rPr>
              <a:t>Seven Principles of Risk Management</a:t>
            </a:r>
            <a:endParaRPr lang="en-US" sz="2000" dirty="0"/>
          </a:p>
        </p:txBody>
      </p:sp>
      <p:sp>
        <p:nvSpPr>
          <p:cNvPr id="3" name="Content Placeholder 2">
            <a:extLst>
              <a:ext uri="{FF2B5EF4-FFF2-40B4-BE49-F238E27FC236}">
                <a16:creationId xmlns:a16="http://schemas.microsoft.com/office/drawing/2014/main" id="{62D3EAD5-9145-AF82-DB05-D0DB448AE2B6}"/>
              </a:ext>
            </a:extLst>
          </p:cNvPr>
          <p:cNvSpPr>
            <a:spLocks noGrp="1"/>
          </p:cNvSpPr>
          <p:nvPr>
            <p:ph idx="1"/>
          </p:nvPr>
        </p:nvSpPr>
        <p:spPr/>
        <p:txBody>
          <a:bodyPr>
            <a:normAutofit fontScale="25000" lnSpcReduction="20000"/>
          </a:bodyPr>
          <a:lstStyle/>
          <a:p>
            <a:pPr algn="just"/>
            <a:r>
              <a:rPr lang="en-US" sz="8000" b="0" i="0" u="none" strike="noStrike" baseline="0" dirty="0">
                <a:latin typeface="Times New Roman" pitchFamily="18" charset="0"/>
                <a:cs typeface="Times New Roman" pitchFamily="18" charset="0"/>
              </a:rPr>
              <a:t>The Software Engineering Institute (SEI)(</a:t>
            </a:r>
            <a:r>
              <a:rPr lang="en-US" sz="8000" b="1" i="0" u="none" strike="noStrike" baseline="0" dirty="0">
                <a:latin typeface="Times New Roman" pitchFamily="18" charset="0"/>
                <a:cs typeface="Times New Roman" pitchFamily="18" charset="0"/>
              </a:rPr>
              <a:t>www.sei.cmu.edu</a:t>
            </a:r>
            <a:r>
              <a:rPr lang="en-US" sz="8000" b="0" i="0" u="none" strike="noStrike" baseline="0" dirty="0">
                <a:latin typeface="Times New Roman" pitchFamily="18" charset="0"/>
                <a:cs typeface="Times New Roman" pitchFamily="18" charset="0"/>
              </a:rPr>
              <a:t>) identifies seven principles that  “provide a framework to accomplish effective risk management.”</a:t>
            </a:r>
          </a:p>
          <a:p>
            <a:pPr algn="just">
              <a:buNone/>
            </a:pPr>
            <a:endParaRPr lang="en-US" sz="8000" b="0" i="0" u="none" strike="noStrike" baseline="0" dirty="0">
              <a:latin typeface="Times New Roman" pitchFamily="18" charset="0"/>
              <a:cs typeface="Times New Roman" pitchFamily="18" charset="0"/>
            </a:endParaRPr>
          </a:p>
          <a:p>
            <a:pPr algn="just">
              <a:buNone/>
            </a:pPr>
            <a:r>
              <a:rPr lang="en-US" sz="8000" dirty="0">
                <a:latin typeface="Times New Roman" pitchFamily="18" charset="0"/>
                <a:cs typeface="Times New Roman" pitchFamily="18" charset="0"/>
              </a:rPr>
              <a:t>         </a:t>
            </a:r>
            <a:r>
              <a:rPr lang="en-US" sz="8000" b="0" i="0" u="none" strike="noStrike" baseline="0" dirty="0">
                <a:latin typeface="Times New Roman" pitchFamily="18" charset="0"/>
                <a:cs typeface="Times New Roman" pitchFamily="18" charset="0"/>
              </a:rPr>
              <a:t> They are:</a:t>
            </a:r>
          </a:p>
          <a:p>
            <a:pPr algn="just"/>
            <a:r>
              <a:rPr lang="en-US" sz="8000" b="1" i="0" u="none" strike="noStrike" baseline="0" dirty="0">
                <a:solidFill>
                  <a:srgbClr val="FF0000"/>
                </a:solidFill>
                <a:latin typeface="Times New Roman" pitchFamily="18" charset="0"/>
                <a:cs typeface="Times New Roman" pitchFamily="18" charset="0"/>
              </a:rPr>
              <a:t>Maintain a global perspective: </a:t>
            </a:r>
            <a:r>
              <a:rPr lang="en-US" sz="8000" b="0" i="0" u="none" strike="noStrike" baseline="0" dirty="0">
                <a:latin typeface="Times New Roman" pitchFamily="18" charset="0"/>
                <a:cs typeface="Times New Roman" pitchFamily="18" charset="0"/>
              </a:rPr>
              <a:t>view</a:t>
            </a:r>
            <a:r>
              <a:rPr lang="en-US" sz="8000" b="0" i="0" u="none" strike="noStrike" baseline="0" dirty="0">
                <a:solidFill>
                  <a:srgbClr val="FF0000"/>
                </a:solidFill>
                <a:latin typeface="Times New Roman" pitchFamily="18" charset="0"/>
                <a:cs typeface="Times New Roman" pitchFamily="18" charset="0"/>
              </a:rPr>
              <a:t> </a:t>
            </a:r>
            <a:r>
              <a:rPr lang="en-US" sz="8000" b="0" i="0" u="none" strike="noStrike" baseline="0" dirty="0">
                <a:latin typeface="Times New Roman" pitchFamily="18" charset="0"/>
                <a:cs typeface="Times New Roman" pitchFamily="18" charset="0"/>
              </a:rPr>
              <a:t>software risks within the context of a system in which it is a component and the business problem that it is intended to solve</a:t>
            </a:r>
          </a:p>
          <a:p>
            <a:pPr algn="just">
              <a:buNone/>
            </a:pPr>
            <a:endParaRPr lang="en-US" sz="8000" b="0" i="0" u="none" strike="noStrike" baseline="0" dirty="0">
              <a:latin typeface="Times New Roman" pitchFamily="18" charset="0"/>
              <a:cs typeface="Times New Roman" pitchFamily="18" charset="0"/>
            </a:endParaRPr>
          </a:p>
          <a:p>
            <a:pPr algn="just"/>
            <a:r>
              <a:rPr lang="en-US" sz="8000" b="1" i="0" u="none" strike="noStrike" baseline="0" dirty="0">
                <a:solidFill>
                  <a:srgbClr val="FF0000"/>
                </a:solidFill>
                <a:latin typeface="Times New Roman" pitchFamily="18" charset="0"/>
                <a:cs typeface="Times New Roman" pitchFamily="18" charset="0"/>
              </a:rPr>
              <a:t>Take a forward-looking view</a:t>
            </a:r>
            <a:r>
              <a:rPr lang="en-US" sz="8000" dirty="0">
                <a:latin typeface="Times New Roman" pitchFamily="18" charset="0"/>
                <a:cs typeface="Times New Roman" pitchFamily="18" charset="0"/>
              </a:rPr>
              <a:t>: </a:t>
            </a:r>
            <a:r>
              <a:rPr lang="en-US" sz="8000" b="0" i="0" u="none" strike="noStrike" baseline="0" dirty="0">
                <a:latin typeface="Times New Roman" pitchFamily="18" charset="0"/>
                <a:cs typeface="Times New Roman" pitchFamily="18" charset="0"/>
              </a:rPr>
              <a:t>think</a:t>
            </a:r>
            <a:r>
              <a:rPr lang="en-US" sz="8000" b="0" i="0" u="none" strike="noStrike" baseline="0" dirty="0">
                <a:solidFill>
                  <a:srgbClr val="FF0000"/>
                </a:solidFill>
                <a:latin typeface="Times New Roman" pitchFamily="18" charset="0"/>
                <a:cs typeface="Times New Roman" pitchFamily="18" charset="0"/>
              </a:rPr>
              <a:t> </a:t>
            </a:r>
            <a:r>
              <a:rPr lang="en-US" sz="8000" b="0" i="0" u="none" strike="noStrike" baseline="0" dirty="0">
                <a:latin typeface="Times New Roman" pitchFamily="18" charset="0"/>
                <a:cs typeface="Times New Roman" pitchFamily="18" charset="0"/>
              </a:rPr>
              <a:t>about the risks that may arise in the future (</a:t>
            </a:r>
            <a:r>
              <a:rPr lang="en-US" sz="8000" dirty="0">
                <a:latin typeface="Times New Roman" pitchFamily="18" charset="0"/>
                <a:cs typeface="Times New Roman" pitchFamily="18" charset="0"/>
              </a:rPr>
              <a:t>Example: </a:t>
            </a:r>
            <a:r>
              <a:rPr lang="en-US" sz="8000" b="0" i="0" u="none" strike="noStrike" baseline="0" dirty="0">
                <a:latin typeface="Times New Roman" pitchFamily="18" charset="0"/>
                <a:cs typeface="Times New Roman" pitchFamily="18" charset="0"/>
              </a:rPr>
              <a:t>due to changes in the software)</a:t>
            </a:r>
          </a:p>
          <a:p>
            <a:pPr algn="just"/>
            <a:r>
              <a:rPr lang="en-US" sz="8000" b="0" i="0" u="none" strike="noStrike" baseline="0" dirty="0">
                <a:latin typeface="Times New Roman" pitchFamily="18" charset="0"/>
                <a:cs typeface="Times New Roman" pitchFamily="18" charset="0"/>
              </a:rPr>
              <a:t> establish contingency plans so that future events manageable.</a:t>
            </a:r>
          </a:p>
          <a:p>
            <a:endParaRPr lang="en-US" dirty="0"/>
          </a:p>
        </p:txBody>
      </p:sp>
      <p:sp>
        <p:nvSpPr>
          <p:cNvPr id="4" name="Slide Number Placeholder 3">
            <a:extLst>
              <a:ext uri="{FF2B5EF4-FFF2-40B4-BE49-F238E27FC236}">
                <a16:creationId xmlns:a16="http://schemas.microsoft.com/office/drawing/2014/main" id="{C50C7D10-8CBE-275C-FF78-E7E094970476}"/>
              </a:ext>
            </a:extLst>
          </p:cNvPr>
          <p:cNvSpPr>
            <a:spLocks noGrp="1"/>
          </p:cNvSpPr>
          <p:nvPr>
            <p:ph type="sldNum" sz="quarter" idx="12"/>
          </p:nvPr>
        </p:nvSpPr>
        <p:spPr/>
        <p:txBody>
          <a:bodyPr/>
          <a:lstStyle/>
          <a:p>
            <a:fld id="{CBABCCC1-BF11-4F37-963E-1BCD5B23FD72}" type="slidenum">
              <a:rPr lang="en-IN" smtClean="0"/>
              <a:t>6</a:t>
            </a:fld>
            <a:endParaRPr lang="en-IN"/>
          </a:p>
        </p:txBody>
      </p:sp>
    </p:spTree>
    <p:extLst>
      <p:ext uri="{BB962C8B-B14F-4D97-AF65-F5344CB8AC3E}">
        <p14:creationId xmlns:p14="http://schemas.microsoft.com/office/powerpoint/2010/main" val="124463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38FB-83BD-B5CB-3C0A-D9D8F9AD3570}"/>
              </a:ext>
            </a:extLst>
          </p:cNvPr>
          <p:cNvSpPr>
            <a:spLocks noGrp="1"/>
          </p:cNvSpPr>
          <p:nvPr>
            <p:ph type="title"/>
          </p:nvPr>
        </p:nvSpPr>
        <p:spPr/>
        <p:txBody>
          <a:bodyPr>
            <a:normAutofit/>
          </a:bodyPr>
          <a:lstStyle/>
          <a:p>
            <a:r>
              <a:rPr lang="en-US" sz="2000" b="1" u="none" strike="noStrike" baseline="0" dirty="0">
                <a:solidFill>
                  <a:schemeClr val="tx1">
                    <a:lumMod val="95000"/>
                    <a:lumOff val="5000"/>
                  </a:schemeClr>
                </a:solidFill>
                <a:latin typeface="Times New Roman" pitchFamily="18" charset="0"/>
                <a:cs typeface="Times New Roman" pitchFamily="18" charset="0"/>
              </a:rPr>
              <a:t>Seven Principles of Risk Management</a:t>
            </a:r>
            <a:endParaRPr lang="en-US" sz="2000" dirty="0"/>
          </a:p>
        </p:txBody>
      </p:sp>
      <p:sp>
        <p:nvSpPr>
          <p:cNvPr id="3" name="Content Placeholder 2">
            <a:extLst>
              <a:ext uri="{FF2B5EF4-FFF2-40B4-BE49-F238E27FC236}">
                <a16:creationId xmlns:a16="http://schemas.microsoft.com/office/drawing/2014/main" id="{F0AA186F-0786-9DF6-AFC9-DED92A02BFC5}"/>
              </a:ext>
            </a:extLst>
          </p:cNvPr>
          <p:cNvSpPr>
            <a:spLocks noGrp="1"/>
          </p:cNvSpPr>
          <p:nvPr>
            <p:ph idx="1"/>
          </p:nvPr>
        </p:nvSpPr>
        <p:spPr/>
        <p:txBody>
          <a:bodyPr>
            <a:normAutofit fontScale="92500" lnSpcReduction="20000"/>
          </a:bodyPr>
          <a:lstStyle/>
          <a:p>
            <a:pPr algn="just"/>
            <a:r>
              <a:rPr lang="en-US" sz="2200" b="1" dirty="0">
                <a:solidFill>
                  <a:srgbClr val="FF0000"/>
                </a:solidFill>
                <a:latin typeface="Times New Roman" pitchFamily="18" charset="0"/>
                <a:cs typeface="Times New Roman" pitchFamily="18" charset="0"/>
              </a:rPr>
              <a:t>Encourage open </a:t>
            </a:r>
            <a:r>
              <a:rPr lang="en-US" sz="2200" b="1" dirty="0" err="1">
                <a:solidFill>
                  <a:srgbClr val="FF0000"/>
                </a:solidFill>
                <a:latin typeface="Times New Roman" pitchFamily="18" charset="0"/>
                <a:cs typeface="Times New Roman" pitchFamily="18" charset="0"/>
              </a:rPr>
              <a:t>communication:</a:t>
            </a:r>
            <a:r>
              <a:rPr lang="en-US" sz="2200" dirty="0" err="1">
                <a:latin typeface="Times New Roman" pitchFamily="18" charset="0"/>
                <a:cs typeface="Times New Roman" pitchFamily="18" charset="0"/>
              </a:rPr>
              <a:t>if</a:t>
            </a:r>
            <a:r>
              <a:rPr lang="en-US" sz="2200"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someone states a potential risk, don’t discount it. If a risk is proposed in an informal manner, consider it. Encourage all stakeholders and users to suggest risks at any time.</a:t>
            </a:r>
          </a:p>
          <a:p>
            <a:pPr algn="just">
              <a:buNone/>
            </a:pPr>
            <a:endParaRPr lang="en-US" sz="2200" dirty="0">
              <a:latin typeface="Times New Roman" pitchFamily="18" charset="0"/>
              <a:cs typeface="Times New Roman" pitchFamily="18" charset="0"/>
            </a:endParaRPr>
          </a:p>
          <a:p>
            <a:pPr algn="just"/>
            <a:r>
              <a:rPr lang="en-US" sz="2200" b="1" dirty="0" err="1">
                <a:solidFill>
                  <a:srgbClr val="FF0000"/>
                </a:solidFill>
                <a:latin typeface="Times New Roman" pitchFamily="18" charset="0"/>
                <a:cs typeface="Times New Roman" pitchFamily="18" charset="0"/>
              </a:rPr>
              <a:t>Integrate:</a:t>
            </a:r>
            <a:r>
              <a:rPr lang="en-US" sz="2200" dirty="0" err="1">
                <a:latin typeface="Times New Roman" pitchFamily="18" charset="0"/>
                <a:cs typeface="Times New Roman" pitchFamily="18" charset="0"/>
              </a:rPr>
              <a:t>a</a:t>
            </a:r>
            <a:r>
              <a:rPr lang="en-US" sz="2200" dirty="0">
                <a:latin typeface="Times New Roman" pitchFamily="18" charset="0"/>
                <a:cs typeface="Times New Roman" pitchFamily="18" charset="0"/>
              </a:rPr>
              <a:t> consideration of risk must be integrated into the software process.</a:t>
            </a:r>
          </a:p>
          <a:p>
            <a:pPr algn="just">
              <a:buNone/>
            </a:pPr>
            <a:endParaRPr lang="en-US" sz="2200" dirty="0">
              <a:latin typeface="Times New Roman" pitchFamily="18" charset="0"/>
              <a:cs typeface="Times New Roman" pitchFamily="18" charset="0"/>
            </a:endParaRPr>
          </a:p>
          <a:p>
            <a:pPr algn="just"/>
            <a:r>
              <a:rPr lang="en-US" sz="2200" b="1" dirty="0">
                <a:solidFill>
                  <a:srgbClr val="FF0000"/>
                </a:solidFill>
                <a:latin typeface="Times New Roman" pitchFamily="18" charset="0"/>
                <a:cs typeface="Times New Roman" pitchFamily="18" charset="0"/>
              </a:rPr>
              <a:t>Emphasize a continuous process: </a:t>
            </a:r>
            <a:r>
              <a:rPr lang="en-US" sz="2200" dirty="0">
                <a:latin typeface="Times New Roman" pitchFamily="18" charset="0"/>
                <a:cs typeface="Times New Roman" pitchFamily="18" charset="0"/>
              </a:rPr>
              <a:t>the</a:t>
            </a:r>
            <a:r>
              <a:rPr lang="en-US" sz="2200" dirty="0">
                <a:solidFill>
                  <a:srgbClr val="FF0000"/>
                </a:solidFill>
                <a:latin typeface="Times New Roman" pitchFamily="18" charset="0"/>
                <a:cs typeface="Times New Roman" pitchFamily="18" charset="0"/>
              </a:rPr>
              <a:t> </a:t>
            </a:r>
            <a:r>
              <a:rPr lang="en-US" sz="2200" dirty="0">
                <a:latin typeface="Times New Roman" pitchFamily="18" charset="0"/>
                <a:cs typeface="Times New Roman" pitchFamily="18" charset="0"/>
              </a:rPr>
              <a:t>team must be vigilant throughout the software process, modifying identified risks as more information is known and adding new ones as better insight is achieved.</a:t>
            </a:r>
          </a:p>
          <a:p>
            <a:endParaRPr lang="en-US" dirty="0"/>
          </a:p>
        </p:txBody>
      </p:sp>
      <p:sp>
        <p:nvSpPr>
          <p:cNvPr id="4" name="Slide Number Placeholder 3">
            <a:extLst>
              <a:ext uri="{FF2B5EF4-FFF2-40B4-BE49-F238E27FC236}">
                <a16:creationId xmlns:a16="http://schemas.microsoft.com/office/drawing/2014/main" id="{7F98B866-BFD5-783E-785A-90555F782DD9}"/>
              </a:ext>
            </a:extLst>
          </p:cNvPr>
          <p:cNvSpPr>
            <a:spLocks noGrp="1"/>
          </p:cNvSpPr>
          <p:nvPr>
            <p:ph type="sldNum" sz="quarter" idx="12"/>
          </p:nvPr>
        </p:nvSpPr>
        <p:spPr/>
        <p:txBody>
          <a:bodyPr/>
          <a:lstStyle/>
          <a:p>
            <a:fld id="{CBABCCC1-BF11-4F37-963E-1BCD5B23FD72}" type="slidenum">
              <a:rPr lang="en-IN" smtClean="0"/>
              <a:t>7</a:t>
            </a:fld>
            <a:endParaRPr lang="en-IN"/>
          </a:p>
        </p:txBody>
      </p:sp>
    </p:spTree>
    <p:extLst>
      <p:ext uri="{BB962C8B-B14F-4D97-AF65-F5344CB8AC3E}">
        <p14:creationId xmlns:p14="http://schemas.microsoft.com/office/powerpoint/2010/main" val="78068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9AB2-F44F-5D1E-14E2-869ECE611DFA}"/>
              </a:ext>
            </a:extLst>
          </p:cNvPr>
          <p:cNvSpPr>
            <a:spLocks noGrp="1"/>
          </p:cNvSpPr>
          <p:nvPr>
            <p:ph type="title"/>
          </p:nvPr>
        </p:nvSpPr>
        <p:spPr/>
        <p:txBody>
          <a:bodyPr>
            <a:normAutofit/>
          </a:bodyPr>
          <a:lstStyle/>
          <a:p>
            <a:r>
              <a:rPr lang="en-US" sz="2000" b="1" u="none" strike="noStrike" baseline="0" dirty="0">
                <a:solidFill>
                  <a:schemeClr val="tx1">
                    <a:lumMod val="95000"/>
                    <a:lumOff val="5000"/>
                  </a:schemeClr>
                </a:solidFill>
                <a:latin typeface="Times New Roman" pitchFamily="18" charset="0"/>
                <a:cs typeface="Times New Roman" pitchFamily="18" charset="0"/>
              </a:rPr>
              <a:t>Seven Principles of Risk Management</a:t>
            </a:r>
            <a:endParaRPr lang="en-US" sz="2000" dirty="0"/>
          </a:p>
        </p:txBody>
      </p:sp>
      <p:sp>
        <p:nvSpPr>
          <p:cNvPr id="3" name="Content Placeholder 2">
            <a:extLst>
              <a:ext uri="{FF2B5EF4-FFF2-40B4-BE49-F238E27FC236}">
                <a16:creationId xmlns:a16="http://schemas.microsoft.com/office/drawing/2014/main" id="{797EA35D-A4BA-866D-644D-025F131708A0}"/>
              </a:ext>
            </a:extLst>
          </p:cNvPr>
          <p:cNvSpPr>
            <a:spLocks noGrp="1"/>
          </p:cNvSpPr>
          <p:nvPr>
            <p:ph idx="1"/>
          </p:nvPr>
        </p:nvSpPr>
        <p:spPr/>
        <p:txBody>
          <a:bodyPr/>
          <a:lstStyle/>
          <a:p>
            <a:pPr algn="just"/>
            <a:r>
              <a:rPr lang="en-US" sz="2000" b="1" i="0" u="none" strike="noStrike" baseline="0" dirty="0">
                <a:solidFill>
                  <a:srgbClr val="FF0000"/>
                </a:solidFill>
                <a:latin typeface="Times New Roman" pitchFamily="18" charset="0"/>
                <a:cs typeface="Times New Roman" pitchFamily="18" charset="0"/>
              </a:rPr>
              <a:t>Develop a shared product </a:t>
            </a:r>
            <a:r>
              <a:rPr lang="en-US" sz="2000" b="1" i="0" u="none" strike="noStrike" baseline="0" dirty="0" err="1">
                <a:solidFill>
                  <a:srgbClr val="FF0000"/>
                </a:solidFill>
                <a:latin typeface="Times New Roman" pitchFamily="18" charset="0"/>
                <a:cs typeface="Times New Roman" pitchFamily="18" charset="0"/>
              </a:rPr>
              <a:t>vision:</a:t>
            </a:r>
            <a:r>
              <a:rPr lang="en-US" sz="2000" b="0" i="0" u="none" strike="noStrike" baseline="0" dirty="0" err="1">
                <a:latin typeface="Times New Roman" pitchFamily="18" charset="0"/>
                <a:cs typeface="Times New Roman" pitchFamily="18" charset="0"/>
              </a:rPr>
              <a:t>if</a:t>
            </a:r>
            <a:r>
              <a:rPr lang="en-US" sz="2000" b="0" i="0" u="none" strike="noStrike" baseline="0" dirty="0">
                <a:solidFill>
                  <a:srgbClr val="FF0000"/>
                </a:solidFill>
                <a:latin typeface="Times New Roman" pitchFamily="18" charset="0"/>
                <a:cs typeface="Times New Roman" pitchFamily="18" charset="0"/>
              </a:rPr>
              <a:t> </a:t>
            </a:r>
            <a:r>
              <a:rPr lang="en-US" sz="2000" b="0" i="0" u="none" strike="noStrike" baseline="0" dirty="0">
                <a:latin typeface="Times New Roman" pitchFamily="18" charset="0"/>
                <a:cs typeface="Times New Roman" pitchFamily="18" charset="0"/>
              </a:rPr>
              <a:t>all stakeholders share the same vision of the software, it is likely that better risk identification and assessment will occur.</a:t>
            </a:r>
          </a:p>
          <a:p>
            <a:pPr algn="just"/>
            <a:endParaRPr lang="en-US" sz="2000" b="1" i="0" u="none" strike="noStrike" baseline="0" dirty="0">
              <a:latin typeface="Times New Roman" pitchFamily="18" charset="0"/>
              <a:cs typeface="Times New Roman" pitchFamily="18" charset="0"/>
            </a:endParaRPr>
          </a:p>
          <a:p>
            <a:pPr algn="just"/>
            <a:r>
              <a:rPr lang="en-US" sz="2000" b="1" i="0" u="none" strike="noStrike" baseline="0" dirty="0">
                <a:solidFill>
                  <a:srgbClr val="FF0000"/>
                </a:solidFill>
                <a:latin typeface="Times New Roman" pitchFamily="18" charset="0"/>
                <a:cs typeface="Times New Roman" pitchFamily="18" charset="0"/>
              </a:rPr>
              <a:t>Encourage </a:t>
            </a:r>
            <a:r>
              <a:rPr lang="en-US" sz="2000" b="1" i="0" u="none" strike="noStrike" baseline="0" dirty="0" err="1">
                <a:solidFill>
                  <a:srgbClr val="FF0000"/>
                </a:solidFill>
                <a:latin typeface="Times New Roman" pitchFamily="18" charset="0"/>
                <a:cs typeface="Times New Roman" pitchFamily="18" charset="0"/>
              </a:rPr>
              <a:t>teamwork</a:t>
            </a:r>
            <a:r>
              <a:rPr lang="en-US" sz="2000" dirty="0" err="1">
                <a:solidFill>
                  <a:srgbClr val="FF0000"/>
                </a:solidFill>
                <a:latin typeface="Times New Roman" pitchFamily="18" charset="0"/>
                <a:cs typeface="Times New Roman" pitchFamily="18" charset="0"/>
              </a:rPr>
              <a:t>:</a:t>
            </a:r>
            <a:r>
              <a:rPr lang="en-US" sz="2000" b="0" i="0" u="none" strike="noStrike" baseline="0" dirty="0" err="1">
                <a:latin typeface="Times New Roman" pitchFamily="18" charset="0"/>
                <a:cs typeface="Times New Roman" pitchFamily="18" charset="0"/>
              </a:rPr>
              <a:t>the</a:t>
            </a:r>
            <a:r>
              <a:rPr lang="en-US" sz="2000" b="0" i="0" u="none" strike="noStrike" baseline="0" dirty="0">
                <a:solidFill>
                  <a:srgbClr val="FF0000"/>
                </a:solidFill>
                <a:latin typeface="Times New Roman" pitchFamily="18" charset="0"/>
                <a:cs typeface="Times New Roman" pitchFamily="18" charset="0"/>
              </a:rPr>
              <a:t> </a:t>
            </a:r>
            <a:r>
              <a:rPr lang="en-US" sz="2000" b="0" i="0" u="none" strike="noStrike" baseline="0" dirty="0">
                <a:latin typeface="Times New Roman" pitchFamily="18" charset="0"/>
                <a:cs typeface="Times New Roman" pitchFamily="18" charset="0"/>
              </a:rPr>
              <a:t>talents, skills, and knowledge of all stakeholders should be pooled when risk management activities are conducted</a:t>
            </a:r>
            <a:endParaRPr lang="en-US" dirty="0"/>
          </a:p>
        </p:txBody>
      </p:sp>
      <p:sp>
        <p:nvSpPr>
          <p:cNvPr id="4" name="Slide Number Placeholder 3">
            <a:extLst>
              <a:ext uri="{FF2B5EF4-FFF2-40B4-BE49-F238E27FC236}">
                <a16:creationId xmlns:a16="http://schemas.microsoft.com/office/drawing/2014/main" id="{1DD805E3-1BB1-567B-6A5E-C896DA3A4E5F}"/>
              </a:ext>
            </a:extLst>
          </p:cNvPr>
          <p:cNvSpPr>
            <a:spLocks noGrp="1"/>
          </p:cNvSpPr>
          <p:nvPr>
            <p:ph type="sldNum" sz="quarter" idx="12"/>
          </p:nvPr>
        </p:nvSpPr>
        <p:spPr/>
        <p:txBody>
          <a:bodyPr/>
          <a:lstStyle/>
          <a:p>
            <a:fld id="{CBABCCC1-BF11-4F37-963E-1BCD5B23FD72}" type="slidenum">
              <a:rPr lang="en-IN" smtClean="0"/>
              <a:t>8</a:t>
            </a:fld>
            <a:endParaRPr lang="en-IN"/>
          </a:p>
        </p:txBody>
      </p:sp>
    </p:spTree>
    <p:extLst>
      <p:ext uri="{BB962C8B-B14F-4D97-AF65-F5344CB8AC3E}">
        <p14:creationId xmlns:p14="http://schemas.microsoft.com/office/powerpoint/2010/main" val="247764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442150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CoE PPT Template" id="{ECAF7E60-4B9C-4EC2-8159-DF43940E663D}" vid="{962E816F-F5FA-4E32-8DB7-E7B8FA9D65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 PPT Template</Template>
  <TotalTime>142</TotalTime>
  <Words>1776</Words>
  <Application>Microsoft Office PowerPoint</Application>
  <PresentationFormat>Widescreen</PresentationFormat>
  <Paragraphs>199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Gallery</vt:lpstr>
      <vt:lpstr>COURSE NAME – ADAPTIVE Software Engineering COURSE CODE – 22CS2119R </vt:lpstr>
      <vt:lpstr>PowerPoint Presentation</vt:lpstr>
      <vt:lpstr>Agenda</vt:lpstr>
      <vt:lpstr>INTRODUCTION</vt:lpstr>
      <vt:lpstr>Software Risk Categorization</vt:lpstr>
      <vt:lpstr>Seven Principles of Risk Management</vt:lpstr>
      <vt:lpstr>Seven Principles of Risk Management</vt:lpstr>
      <vt:lpstr>Seven Principles of Risk Management</vt:lpstr>
      <vt:lpstr>PowerPoint Presentation</vt:lpstr>
      <vt:lpstr>Risk management</vt:lpstr>
      <vt:lpstr>Risk Identification:  </vt:lpstr>
      <vt:lpstr>PowerPoint Presentation</vt:lpstr>
      <vt:lpstr>Risk Analysis and Prioritization</vt:lpstr>
      <vt:lpstr>RISK PROJECTION</vt:lpstr>
      <vt:lpstr>Contents of a Risk Table</vt:lpstr>
      <vt:lpstr>PowerPoint Presentation</vt:lpstr>
      <vt:lpstr>Risk projection steps</vt:lpstr>
      <vt:lpstr>Developing a Risk Table</vt:lpstr>
      <vt:lpstr>Assessing Risk Impact</vt:lpstr>
      <vt:lpstr>Risk Refinement</vt:lpstr>
      <vt:lpstr>Risk Refinement</vt:lpstr>
      <vt:lpstr>Risk Monitoring</vt:lpstr>
      <vt:lpstr>The RMM Plan</vt:lpstr>
      <vt:lpstr>TERMINAL QUESTIONS </vt:lpstr>
      <vt:lpstr>REFERENCES FOR FURTHER LEARNING OF THE SESSION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Risk Management In Engineering Projects</dc:title>
  <dc:creator>chandra sen</dc:creator>
  <cp:lastModifiedBy>chandra sen</cp:lastModifiedBy>
  <cp:revision>30</cp:revision>
  <dcterms:created xsi:type="dcterms:W3CDTF">2023-05-03T04:38:18Z</dcterms:created>
  <dcterms:modified xsi:type="dcterms:W3CDTF">2023-05-09T06:07:43Z</dcterms:modified>
</cp:coreProperties>
</file>