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handoutMasterIdLst>
    <p:handoutMasterId r:id="rId31"/>
  </p:handoutMasterIdLst>
  <p:sldIdLst>
    <p:sldId id="256" r:id="rId2"/>
    <p:sldId id="278" r:id="rId3"/>
    <p:sldId id="257" r:id="rId4"/>
    <p:sldId id="259" r:id="rId5"/>
    <p:sldId id="260" r:id="rId6"/>
    <p:sldId id="263" r:id="rId7"/>
    <p:sldId id="264" r:id="rId8"/>
    <p:sldId id="265" r:id="rId9"/>
    <p:sldId id="292" r:id="rId10"/>
    <p:sldId id="293" r:id="rId11"/>
    <p:sldId id="269" r:id="rId12"/>
    <p:sldId id="271" r:id="rId13"/>
    <p:sldId id="295" r:id="rId14"/>
    <p:sldId id="274" r:id="rId15"/>
    <p:sldId id="279" r:id="rId16"/>
    <p:sldId id="296" r:id="rId17"/>
    <p:sldId id="282" r:id="rId18"/>
    <p:sldId id="297" r:id="rId19"/>
    <p:sldId id="298" r:id="rId20"/>
    <p:sldId id="362" r:id="rId21"/>
    <p:sldId id="299" r:id="rId22"/>
    <p:sldId id="365" r:id="rId23"/>
    <p:sldId id="366" r:id="rId24"/>
    <p:sldId id="367" r:id="rId25"/>
    <p:sldId id="368" r:id="rId26"/>
    <p:sldId id="291" r:id="rId27"/>
    <p:sldId id="276"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1" d="100"/>
          <a:sy n="81" d="100"/>
        </p:scale>
        <p:origin x="2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08-05-2023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5;p16">
            <a:extLst>
              <a:ext uri="{FF2B5EF4-FFF2-40B4-BE49-F238E27FC236}">
                <a16:creationId xmlns:a16="http://schemas.microsoft.com/office/drawing/2014/main"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5" name="Google Shape;476;p16">
            <a:extLst>
              <a:ext uri="{FF2B5EF4-FFF2-40B4-BE49-F238E27FC236}">
                <a16:creationId xmlns:a16="http://schemas.microsoft.com/office/drawing/2014/main" id="{813E5521-4B1D-7E4F-BDDB-4B4CD5EDDC94}"/>
              </a:ext>
            </a:extLst>
          </p:cNvPr>
          <p:cNvSpPr txBox="1"/>
          <p:nvPr/>
        </p:nvSpPr>
        <p:spPr>
          <a:xfrm>
            <a:off x="2091448" y="1193798"/>
            <a:ext cx="8433880" cy="227750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NAME – ADAPTIVE Software Engineering</a:t>
            </a: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CODE – 22CS2119R</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7" name="TextBox 6">
            <a:extLst>
              <a:ext uri="{FF2B5EF4-FFF2-40B4-BE49-F238E27FC236}">
                <a16:creationId xmlns:a16="http://schemas.microsoft.com/office/drawing/2014/main" id="{2E5A2283-D36F-39F5-622B-2240BAE759C7}"/>
              </a:ext>
            </a:extLst>
          </p:cNvPr>
          <p:cNvSpPr txBox="1"/>
          <p:nvPr/>
        </p:nvSpPr>
        <p:spPr>
          <a:xfrm>
            <a:off x="1026943" y="3723348"/>
            <a:ext cx="10346190" cy="1077218"/>
          </a:xfrm>
          <a:prstGeom prst="rect">
            <a:avLst/>
          </a:prstGeom>
          <a:noFill/>
        </p:spPr>
        <p:txBody>
          <a:bodyPr wrap="square">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Topic:</a:t>
            </a:r>
          </a:p>
          <a:p>
            <a:pPr algn="ctr"/>
            <a:r>
              <a:rPr lang="en-IN" sz="3200" cap="none" dirty="0">
                <a:solidFill>
                  <a:srgbClr val="C00000"/>
                </a:solidFill>
                <a:cs typeface="Times New Roman" panose="02020603050405020304" pitchFamily="18" charset="0"/>
              </a:rPr>
              <a:t>PROJECT PLANNING ESTIMATION</a:t>
            </a: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6310-604A-118A-909E-A64E6A4D39FF}"/>
              </a:ext>
            </a:extLst>
          </p:cNvPr>
          <p:cNvSpPr>
            <a:spLocks noGrp="1"/>
          </p:cNvSpPr>
          <p:nvPr>
            <p:ph type="title"/>
          </p:nvPr>
        </p:nvSpPr>
        <p:spPr/>
        <p:txBody>
          <a:bodyPr/>
          <a:lstStyle/>
          <a:p>
            <a:r>
              <a:rPr lang="en-US" sz="3200" b="1" dirty="0">
                <a:solidFill>
                  <a:schemeClr val="accent3">
                    <a:lumMod val="75000"/>
                  </a:schemeClr>
                </a:solidFill>
                <a:latin typeface="Times New Roman" panose="02020603050405020304" pitchFamily="18" charset="0"/>
                <a:cs typeface="Times New Roman" panose="02020603050405020304" pitchFamily="18" charset="0"/>
              </a:rPr>
              <a:t>(3) </a:t>
            </a:r>
            <a:r>
              <a:rPr lang="en-US" sz="2000" b="1" dirty="0">
                <a:solidFill>
                  <a:schemeClr val="accent3">
                    <a:lumMod val="75000"/>
                  </a:schemeClr>
                </a:solidFill>
                <a:latin typeface="Times New Roman" panose="02020603050405020304" pitchFamily="18" charset="0"/>
                <a:cs typeface="Times New Roman" panose="02020603050405020304" pitchFamily="18" charset="0"/>
              </a:rPr>
              <a:t>Find Total Degree of Influence (TDI)</a:t>
            </a:r>
            <a:br>
              <a:rPr lang="en-US" sz="2000" b="1" dirty="0">
                <a:solidFill>
                  <a:schemeClr val="accent3">
                    <a:lumMod val="75000"/>
                  </a:schemeClr>
                </a:solidFill>
                <a:latin typeface="Times New Roman" panose="02020603050405020304" pitchFamily="18" charset="0"/>
                <a:cs typeface="Times New Roman" panose="02020603050405020304" pitchFamily="18" charset="0"/>
              </a:rPr>
            </a:br>
            <a:endParaRPr lang="en-US" sz="2000" dirty="0"/>
          </a:p>
        </p:txBody>
      </p:sp>
      <p:sp>
        <p:nvSpPr>
          <p:cNvPr id="3" name="Content Placeholder 2">
            <a:extLst>
              <a:ext uri="{FF2B5EF4-FFF2-40B4-BE49-F238E27FC236}">
                <a16:creationId xmlns:a16="http://schemas.microsoft.com/office/drawing/2014/main" id="{72B69429-676B-9CB0-D654-B49070BB6EC7}"/>
              </a:ext>
            </a:extLst>
          </p:cNvPr>
          <p:cNvSpPr>
            <a:spLocks noGrp="1"/>
          </p:cNvSpPr>
          <p:nvPr>
            <p:ph idx="1"/>
          </p:nvPr>
        </p:nvSpPr>
        <p:spPr/>
        <p:txBody>
          <a:bodyPr>
            <a:normAutofit fontScale="25000" lnSpcReduction="20000"/>
          </a:bodyPr>
          <a:lstStyle/>
          <a:p>
            <a:pPr marL="109728" indent="0" algn="just" fontAlgn="base">
              <a:buNone/>
            </a:pPr>
            <a:r>
              <a:rPr lang="en-US" sz="7200" dirty="0">
                <a:latin typeface="Times New Roman" panose="02020603050405020304" pitchFamily="18" charset="0"/>
                <a:cs typeface="Times New Roman" panose="02020603050405020304" pitchFamily="18" charset="0"/>
              </a:rPr>
              <a:t>Use the ’14 general characteristics’ of a system to find the degree of influence of each of them. The sum of all 14 degrees of influences will give the TDI. The range of TDI is 0 to 70. The 14 general characteristics are: </a:t>
            </a:r>
            <a:r>
              <a:rPr lang="en-US" sz="7200" b="1" dirty="0">
                <a:latin typeface="Times New Roman" panose="02020603050405020304" pitchFamily="18" charset="0"/>
                <a:cs typeface="Times New Roman" panose="02020603050405020304" pitchFamily="18" charset="0"/>
              </a:rPr>
              <a:t>Data Communications, Distributed Data Processing, Performance, Heavily Used Configuration, Transaction Rate, On-Line Data Entry, End-user Efficiency, Online Update, Complex Processing Reusability, Installation Ease, Operational Ease, Multiple Sites and Facilitate Change.</a:t>
            </a:r>
            <a:r>
              <a:rPr lang="en-US" sz="7200" dirty="0">
                <a:latin typeface="Times New Roman" panose="02020603050405020304" pitchFamily="18" charset="0"/>
                <a:cs typeface="Times New Roman" panose="02020603050405020304" pitchFamily="18" charset="0"/>
              </a:rPr>
              <a:t> Each of above characteristics is evaluated on a scale of 0-5.</a:t>
            </a:r>
          </a:p>
          <a:p>
            <a:pPr marL="109728" indent="0" algn="ctr" fontAlgn="base">
              <a:buNone/>
            </a:pPr>
            <a:r>
              <a:rPr lang="en-US" sz="7200" b="1" dirty="0">
                <a:solidFill>
                  <a:schemeClr val="accent3">
                    <a:lumMod val="75000"/>
                  </a:schemeClr>
                </a:solidFill>
                <a:latin typeface="Times New Roman" panose="02020603050405020304" pitchFamily="18" charset="0"/>
                <a:cs typeface="Times New Roman" panose="02020603050405020304" pitchFamily="18" charset="0"/>
              </a:rPr>
              <a:t>(4) Compute Value Adjustment Factor (VAF):</a:t>
            </a:r>
            <a:r>
              <a:rPr lang="en-US" sz="7200" dirty="0">
                <a:solidFill>
                  <a:schemeClr val="accent3">
                    <a:lumMod val="75000"/>
                  </a:schemeClr>
                </a:solidFill>
                <a:latin typeface="Times New Roman" panose="02020603050405020304" pitchFamily="18" charset="0"/>
                <a:cs typeface="Times New Roman" panose="02020603050405020304" pitchFamily="18" charset="0"/>
              </a:rPr>
              <a:t> </a:t>
            </a:r>
          </a:p>
          <a:p>
            <a:pPr marL="109728" indent="0" algn="just" fontAlgn="base">
              <a:buNone/>
            </a:pPr>
            <a:r>
              <a:rPr lang="en-US" sz="7200" dirty="0">
                <a:latin typeface="Times New Roman" panose="02020603050405020304" pitchFamily="18" charset="0"/>
                <a:cs typeface="Times New Roman" panose="02020603050405020304" pitchFamily="18" charset="0"/>
              </a:rPr>
              <a:t>Use the following formula to calculate VAF.</a:t>
            </a:r>
          </a:p>
          <a:p>
            <a:pPr marL="109728" indent="0" algn="ctr" fontAlgn="base">
              <a:buNone/>
            </a:pPr>
            <a:r>
              <a:rPr lang="en-US" sz="7200" b="1" dirty="0">
                <a:latin typeface="Times New Roman" panose="02020603050405020304" pitchFamily="18" charset="0"/>
                <a:cs typeface="Times New Roman" panose="02020603050405020304" pitchFamily="18" charset="0"/>
              </a:rPr>
              <a:t>VAF = (TDI * 0.01) + 0.65</a:t>
            </a:r>
          </a:p>
          <a:p>
            <a:pPr marL="109728" indent="0" algn="ctr" fontAlgn="base">
              <a:buNone/>
            </a:pPr>
            <a:r>
              <a:rPr lang="en-US" sz="7200" b="1" dirty="0">
                <a:solidFill>
                  <a:schemeClr val="accent3">
                    <a:lumMod val="75000"/>
                  </a:schemeClr>
                </a:solidFill>
                <a:latin typeface="Times New Roman" panose="02020603050405020304" pitchFamily="18" charset="0"/>
                <a:cs typeface="Times New Roman" panose="02020603050405020304" pitchFamily="18" charset="0"/>
              </a:rPr>
              <a:t>(5) Find the Function Point Count:</a:t>
            </a:r>
            <a:r>
              <a:rPr lang="en-US" sz="7200" dirty="0">
                <a:solidFill>
                  <a:schemeClr val="accent3">
                    <a:lumMod val="75000"/>
                  </a:schemeClr>
                </a:solidFill>
                <a:latin typeface="Times New Roman" panose="02020603050405020304" pitchFamily="18" charset="0"/>
                <a:cs typeface="Times New Roman" panose="02020603050405020304" pitchFamily="18" charset="0"/>
              </a:rPr>
              <a:t> </a:t>
            </a:r>
          </a:p>
          <a:p>
            <a:pPr marL="109728" indent="0" algn="just" fontAlgn="base">
              <a:buNone/>
            </a:pPr>
            <a:r>
              <a:rPr lang="en-US" sz="7200" dirty="0">
                <a:latin typeface="Times New Roman" panose="02020603050405020304" pitchFamily="18" charset="0"/>
                <a:cs typeface="Times New Roman" panose="02020603050405020304" pitchFamily="18" charset="0"/>
              </a:rPr>
              <a:t>Use the following formula to calculate FPC. </a:t>
            </a:r>
          </a:p>
          <a:p>
            <a:pPr marL="109728" indent="0" algn="ctr" fontAlgn="base">
              <a:buNone/>
            </a:pPr>
            <a:r>
              <a:rPr lang="en-US" sz="7200" b="1" dirty="0">
                <a:latin typeface="Times New Roman" panose="02020603050405020304" pitchFamily="18" charset="0"/>
                <a:cs typeface="Times New Roman" panose="02020603050405020304" pitchFamily="18" charset="0"/>
              </a:rPr>
              <a:t>FPC = UFP * VAF</a:t>
            </a:r>
          </a:p>
          <a:p>
            <a:endParaRPr lang="en-US" dirty="0"/>
          </a:p>
        </p:txBody>
      </p:sp>
      <p:sp>
        <p:nvSpPr>
          <p:cNvPr id="4" name="Slide Number Placeholder 3">
            <a:extLst>
              <a:ext uri="{FF2B5EF4-FFF2-40B4-BE49-F238E27FC236}">
                <a16:creationId xmlns:a16="http://schemas.microsoft.com/office/drawing/2014/main" id="{74E4D944-E4C3-BC58-B6EC-F8F4CF6F8893}"/>
              </a:ext>
            </a:extLst>
          </p:cNvPr>
          <p:cNvSpPr>
            <a:spLocks noGrp="1"/>
          </p:cNvSpPr>
          <p:nvPr>
            <p:ph type="sldNum" sz="quarter" idx="12"/>
          </p:nvPr>
        </p:nvSpPr>
        <p:spPr/>
        <p:txBody>
          <a:bodyPr/>
          <a:lstStyle/>
          <a:p>
            <a:fld id="{CBABCCC1-BF11-4F37-963E-1BCD5B23FD72}" type="slidenum">
              <a:rPr lang="en-IN" smtClean="0"/>
              <a:t>10</a:t>
            </a:fld>
            <a:endParaRPr lang="en-IN"/>
          </a:p>
        </p:txBody>
      </p:sp>
    </p:spTree>
    <p:extLst>
      <p:ext uri="{BB962C8B-B14F-4D97-AF65-F5344CB8AC3E}">
        <p14:creationId xmlns:p14="http://schemas.microsoft.com/office/powerpoint/2010/main" val="129674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CCA77E-DAD0-DBF9-0F62-F5A4AF57A453}"/>
              </a:ext>
            </a:extLst>
          </p:cNvPr>
          <p:cNvSpPr>
            <a:spLocks noGrp="1"/>
          </p:cNvSpPr>
          <p:nvPr>
            <p:ph type="sldNum" sz="quarter" idx="12"/>
          </p:nvPr>
        </p:nvSpPr>
        <p:spPr/>
        <p:txBody>
          <a:bodyPr/>
          <a:lstStyle/>
          <a:p>
            <a:fld id="{CBABCCC1-BF11-4F37-963E-1BCD5B23FD72}" type="slidenum">
              <a:rPr lang="en-IN" smtClean="0"/>
              <a:t>11</a:t>
            </a:fld>
            <a:endParaRPr lang="en-IN"/>
          </a:p>
        </p:txBody>
      </p:sp>
      <p:sp>
        <p:nvSpPr>
          <p:cNvPr id="2" name="Rectangle 2">
            <a:extLst>
              <a:ext uri="{FF2B5EF4-FFF2-40B4-BE49-F238E27FC236}">
                <a16:creationId xmlns:a16="http://schemas.microsoft.com/office/drawing/2014/main" id="{AB4BDAC8-567D-8293-48D1-3ABD9E780EDD}"/>
              </a:ext>
            </a:extLst>
          </p:cNvPr>
          <p:cNvSpPr>
            <a:spLocks noGrp="1" noChangeArrowheads="1"/>
          </p:cNvSpPr>
          <p:nvPr>
            <p:ph type="title"/>
          </p:nvPr>
        </p:nvSpPr>
        <p:spPr>
          <a:xfrm>
            <a:off x="1981199" y="879169"/>
            <a:ext cx="8229600" cy="1143000"/>
          </a:xfrm>
        </p:spPr>
        <p:txBody>
          <a:bodyPr>
            <a:normAutofit/>
          </a:bodyPr>
          <a:lstStyle/>
          <a:p>
            <a:endParaRPr lang="en-US" altLang="zh-CN" sz="2400" b="1" dirty="0">
              <a:solidFill>
                <a:srgbClr val="C00000"/>
              </a:solidFill>
              <a:ea typeface="宋体" charset="-122"/>
            </a:endParaRPr>
          </a:p>
        </p:txBody>
      </p:sp>
      <p:sp>
        <p:nvSpPr>
          <p:cNvPr id="8" name="Rectangle 3">
            <a:extLst>
              <a:ext uri="{FF2B5EF4-FFF2-40B4-BE49-F238E27FC236}">
                <a16:creationId xmlns:a16="http://schemas.microsoft.com/office/drawing/2014/main" id="{30580815-6CD1-1AAA-E732-88C1DB1B6262}"/>
              </a:ext>
            </a:extLst>
          </p:cNvPr>
          <p:cNvSpPr>
            <a:spLocks noGrp="1" noChangeArrowheads="1"/>
          </p:cNvSpPr>
          <p:nvPr>
            <p:ph idx="1"/>
          </p:nvPr>
        </p:nvSpPr>
        <p:spPr>
          <a:xfrm>
            <a:off x="183571" y="2022170"/>
            <a:ext cx="11824855" cy="3680362"/>
          </a:xfrm>
        </p:spPr>
        <p:txBody>
          <a:bodyPr>
            <a:noAutofit/>
          </a:bodyPr>
          <a:lstStyle/>
          <a:p>
            <a:pPr marL="109728" indent="0" algn="ctr" fontAlgn="base">
              <a:buNone/>
            </a:pPr>
            <a:r>
              <a:rPr lang="en-US" sz="2800" b="1" dirty="0">
                <a:latin typeface="Times New Roman" panose="02020603050405020304" pitchFamily="18" charset="0"/>
                <a:cs typeface="Times New Roman" panose="02020603050405020304" pitchFamily="18" charset="0"/>
              </a:rPr>
              <a:t>Advantages</a:t>
            </a:r>
          </a:p>
          <a:p>
            <a:pPr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can be easily used in the early stages of project planning.</a:t>
            </a:r>
          </a:p>
          <a:p>
            <a:pPr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independent on the programming language.</a:t>
            </a:r>
          </a:p>
          <a:p>
            <a:pPr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can be used to compare different projects even if they use different technologies(database, language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pPr marL="109728" indent="0" algn="ctr" fontAlgn="base">
              <a:buNone/>
            </a:pPr>
            <a:r>
              <a:rPr lang="en-US" sz="2400" b="1" dirty="0">
                <a:latin typeface="Times New Roman" panose="02020603050405020304" pitchFamily="18" charset="0"/>
                <a:cs typeface="Times New Roman" panose="02020603050405020304" pitchFamily="18" charset="0"/>
              </a:rPr>
              <a:t>Disadvantages</a:t>
            </a:r>
          </a:p>
          <a:p>
            <a:pPr algn="just" fontAlgn="base"/>
            <a:r>
              <a:rPr lang="en-US" sz="2000" dirty="0">
                <a:latin typeface="Times New Roman" panose="02020603050405020304" pitchFamily="18" charset="0"/>
                <a:cs typeface="Times New Roman" panose="02020603050405020304" pitchFamily="18" charset="0"/>
              </a:rPr>
              <a:t>It is not good for real time systems and embedded systems.</a:t>
            </a:r>
          </a:p>
          <a:p>
            <a:pPr algn="just" fontAlgn="base"/>
            <a:r>
              <a:rPr lang="en-US" sz="2000" dirty="0">
                <a:latin typeface="Times New Roman" panose="02020603050405020304" pitchFamily="18" charset="0"/>
                <a:cs typeface="Times New Roman" panose="02020603050405020304" pitchFamily="18" charset="0"/>
              </a:rPr>
              <a:t>Many cost estimation models like COCOMO uses LOC and hence FPC must be converted to LOC.</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7481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70C6E9-E760-21BE-698E-8C6D40FED6EC}"/>
              </a:ext>
            </a:extLst>
          </p:cNvPr>
          <p:cNvSpPr>
            <a:spLocks noGrp="1"/>
          </p:cNvSpPr>
          <p:nvPr>
            <p:ph type="sldNum" sz="quarter" idx="12"/>
          </p:nvPr>
        </p:nvSpPr>
        <p:spPr/>
        <p:txBody>
          <a:bodyPr/>
          <a:lstStyle/>
          <a:p>
            <a:fld id="{CBABCCC1-BF11-4F37-963E-1BCD5B23FD72}" type="slidenum">
              <a:rPr lang="en-IN" smtClean="0"/>
              <a:t>12</a:t>
            </a:fld>
            <a:endParaRPr lang="en-IN"/>
          </a:p>
        </p:txBody>
      </p:sp>
      <p:sp>
        <p:nvSpPr>
          <p:cNvPr id="7" name="Rectangle 2">
            <a:extLst>
              <a:ext uri="{FF2B5EF4-FFF2-40B4-BE49-F238E27FC236}">
                <a16:creationId xmlns:a16="http://schemas.microsoft.com/office/drawing/2014/main" id="{6D97026A-FA9D-B5A0-97F7-C9C24D1BA5AA}"/>
              </a:ext>
            </a:extLst>
          </p:cNvPr>
          <p:cNvSpPr>
            <a:spLocks noGrp="1" noChangeArrowheads="1"/>
          </p:cNvSpPr>
          <p:nvPr>
            <p:ph type="title"/>
          </p:nvPr>
        </p:nvSpPr>
        <p:spPr>
          <a:xfrm>
            <a:off x="2148589" y="1005638"/>
            <a:ext cx="8229600" cy="1143000"/>
          </a:xfrm>
        </p:spPr>
        <p:txBody>
          <a:bodyPr>
            <a:normAutofit/>
          </a:bodyPr>
          <a:lstStyle/>
          <a:p>
            <a:pPr marL="109728" indent="0" algn="ctr" fontAlgn="base">
              <a:buNone/>
            </a:pPr>
            <a:r>
              <a:rPr lang="en-US" sz="2000" b="1" dirty="0">
                <a:solidFill>
                  <a:srgbClr val="FF0000"/>
                </a:solidFill>
                <a:latin typeface="Times New Roman" panose="02020603050405020304" pitchFamily="18" charset="0"/>
                <a:cs typeface="Times New Roman" panose="02020603050405020304" pitchFamily="18" charset="0"/>
              </a:rPr>
              <a:t>COCOMO Model</a:t>
            </a:r>
            <a:br>
              <a:rPr lang="en-US" sz="2000" b="1"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(Constructive cost model)</a:t>
            </a:r>
            <a:br>
              <a:rPr lang="en-US" sz="2000" dirty="0">
                <a:solidFill>
                  <a:srgbClr val="FF0000"/>
                </a:solidFill>
                <a:latin typeface="Times New Roman" panose="02020603050405020304" pitchFamily="18" charset="0"/>
                <a:cs typeface="Times New Roman" panose="02020603050405020304" pitchFamily="18" charset="0"/>
              </a:rPr>
            </a:br>
            <a:endParaRPr lang="en-US" sz="20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1AE1E924-02E8-D053-9EB0-F8698B3EB58A}"/>
              </a:ext>
            </a:extLst>
          </p:cNvPr>
          <p:cNvSpPr>
            <a:spLocks noGrp="1" noChangeArrowheads="1"/>
          </p:cNvSpPr>
          <p:nvPr>
            <p:ph idx="1"/>
          </p:nvPr>
        </p:nvSpPr>
        <p:spPr>
          <a:xfrm>
            <a:off x="689316" y="2148639"/>
            <a:ext cx="11235983" cy="4646078"/>
          </a:xfrm>
        </p:spPr>
        <p:txBody>
          <a:bodyPr>
            <a:noAutofit/>
          </a:bodyPr>
          <a:lstStyle/>
          <a:p>
            <a:pPr marL="109728" indent="0" fontAlgn="base">
              <a:buNone/>
            </a:pPr>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Introduction</a:t>
            </a:r>
            <a:endParaRPr lang="en-US" sz="2000" b="1" dirty="0">
              <a:solidFill>
                <a:srgbClr val="FF0000"/>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q"/>
            </a:pPr>
            <a:r>
              <a:rPr lang="en-US" sz="2000" dirty="0">
                <a:latin typeface="Times New Roman" pitchFamily="18" charset="0"/>
                <a:cs typeface="Times New Roman" pitchFamily="18" charset="0"/>
              </a:rPr>
              <a:t>It is one of the most widely used for software estimation model in the world</a:t>
            </a:r>
          </a:p>
          <a:p>
            <a:pPr algn="just" fontAlgn="base">
              <a:buFont typeface="Wingdings" panose="05000000000000000000" pitchFamily="2" charset="2"/>
              <a:buChar char="q"/>
            </a:pPr>
            <a:r>
              <a:rPr lang="en-US" sz="2000" dirty="0">
                <a:latin typeface="Times New Roman" pitchFamily="18" charset="0"/>
                <a:cs typeface="Times New Roman" pitchFamily="18" charset="0"/>
              </a:rPr>
              <a:t>It was developed by Berry Boehm in 1981.</a:t>
            </a:r>
          </a:p>
          <a:p>
            <a:pPr algn="just" fontAlgn="base">
              <a:buFont typeface="Wingdings" panose="05000000000000000000" pitchFamily="2" charset="2"/>
              <a:buChar char="q"/>
            </a:pPr>
            <a:r>
              <a:rPr lang="en-US" sz="2000" dirty="0">
                <a:latin typeface="Times New Roman" pitchFamily="18" charset="0"/>
                <a:cs typeface="Times New Roman" pitchFamily="18" charset="0"/>
              </a:rPr>
              <a:t>COCOMO model predicts the </a:t>
            </a:r>
            <a:r>
              <a:rPr lang="en-US" sz="2000" b="1" dirty="0">
                <a:latin typeface="Times New Roman" panose="02020603050405020304" pitchFamily="18" charset="0"/>
                <a:cs typeface="Times New Roman" panose="02020603050405020304" pitchFamily="18" charset="0"/>
              </a:rPr>
              <a:t>efforts</a:t>
            </a:r>
            <a:r>
              <a:rPr lang="en-US" sz="2000" dirty="0">
                <a:latin typeface="Times New Roman" pitchFamily="18" charset="0"/>
                <a:cs typeface="Times New Roman" pitchFamily="18" charset="0"/>
              </a:rPr>
              <a:t> and </a:t>
            </a:r>
            <a:r>
              <a:rPr lang="en-US" sz="2000" b="1" dirty="0">
                <a:latin typeface="Times New Roman" panose="02020603050405020304" pitchFamily="18" charset="0"/>
                <a:cs typeface="Times New Roman" panose="02020603050405020304" pitchFamily="18" charset="0"/>
              </a:rPr>
              <a:t>schedule</a:t>
            </a:r>
            <a:r>
              <a:rPr lang="en-US" sz="2000" dirty="0">
                <a:latin typeface="Times New Roman" pitchFamily="18" charset="0"/>
                <a:cs typeface="Times New Roman" pitchFamily="18" charset="0"/>
              </a:rPr>
              <a:t> for a software development based on the input related to size of the software and a numbers of the cost drivers that effects the productivity. </a:t>
            </a:r>
          </a:p>
          <a:p>
            <a:pPr marL="109728" indent="0" fontAlgn="base">
              <a:buNone/>
            </a:pPr>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COCOMO Models</a:t>
            </a:r>
          </a:p>
          <a:p>
            <a:pPr marL="109728" indent="0" fontAlgn="base">
              <a:buNone/>
            </a:pPr>
            <a:r>
              <a:rPr lang="en-US" sz="2000" dirty="0">
                <a:solidFill>
                  <a:schemeClr val="accent6">
                    <a:lumMod val="75000"/>
                  </a:schemeClr>
                </a:solidFill>
                <a:latin typeface="Times New Roman" panose="02020603050405020304" pitchFamily="18" charset="0"/>
                <a:cs typeface="Times New Roman" panose="02020603050405020304" pitchFamily="18" charset="0"/>
              </a:rPr>
              <a:t>Based on the </a:t>
            </a:r>
            <a:r>
              <a:rPr lang="en-US" sz="2000" b="1" dirty="0">
                <a:solidFill>
                  <a:schemeClr val="accent6">
                    <a:lumMod val="75000"/>
                  </a:schemeClr>
                </a:solidFill>
                <a:latin typeface="Times New Roman" panose="02020603050405020304" pitchFamily="18" charset="0"/>
                <a:cs typeface="Times New Roman" panose="02020603050405020304" pitchFamily="18" charset="0"/>
              </a:rPr>
              <a:t>complexity</a:t>
            </a:r>
            <a:r>
              <a:rPr lang="en-US" sz="2000" dirty="0">
                <a:solidFill>
                  <a:schemeClr val="accent6">
                    <a:lumMod val="75000"/>
                  </a:schemeClr>
                </a:solidFill>
                <a:latin typeface="Times New Roman" panose="02020603050405020304" pitchFamily="18" charset="0"/>
                <a:cs typeface="Times New Roman" panose="02020603050405020304" pitchFamily="18" charset="0"/>
              </a:rPr>
              <a:t> of the project, COCOMO  has three following models:</a:t>
            </a:r>
          </a:p>
          <a:p>
            <a:pPr fontAlgn="base">
              <a:buFont typeface="Wingdings" panose="05000000000000000000" pitchFamily="2" charset="2"/>
              <a:buChar char="q"/>
            </a:pPr>
            <a:r>
              <a:rPr lang="en-US" sz="2000" dirty="0">
                <a:solidFill>
                  <a:schemeClr val="accent6">
                    <a:lumMod val="75000"/>
                  </a:schemeClr>
                </a:solidFill>
                <a:latin typeface="Times New Roman" panose="02020603050405020304" pitchFamily="18" charset="0"/>
                <a:cs typeface="Times New Roman" panose="02020603050405020304" pitchFamily="18" charset="0"/>
              </a:rPr>
              <a:t>Basic COCOMO model</a:t>
            </a:r>
          </a:p>
          <a:p>
            <a:pPr fontAlgn="base">
              <a:buFont typeface="Wingdings" panose="05000000000000000000" pitchFamily="2" charset="2"/>
              <a:buChar char="q"/>
            </a:pPr>
            <a:r>
              <a:rPr lang="en-US" sz="2000" dirty="0">
                <a:solidFill>
                  <a:schemeClr val="accent6">
                    <a:lumMod val="75000"/>
                  </a:schemeClr>
                </a:solidFill>
                <a:latin typeface="Times New Roman" panose="02020603050405020304" pitchFamily="18" charset="0"/>
                <a:cs typeface="Times New Roman" panose="02020603050405020304" pitchFamily="18" charset="0"/>
              </a:rPr>
              <a:t>Intermediate COCOMO model</a:t>
            </a:r>
          </a:p>
          <a:p>
            <a:pPr fontAlgn="base">
              <a:buFont typeface="Wingdings" panose="05000000000000000000" pitchFamily="2" charset="2"/>
              <a:buChar char="q"/>
            </a:pPr>
            <a:r>
              <a:rPr lang="en-US" sz="2000" dirty="0">
                <a:solidFill>
                  <a:schemeClr val="accent6">
                    <a:lumMod val="75000"/>
                  </a:schemeClr>
                </a:solidFill>
                <a:latin typeface="Times New Roman" panose="02020603050405020304" pitchFamily="18" charset="0"/>
                <a:cs typeface="Times New Roman" panose="02020603050405020304" pitchFamily="18" charset="0"/>
              </a:rPr>
              <a:t>Detailed COCOMO model</a:t>
            </a:r>
          </a:p>
          <a:p>
            <a:pPr algn="just" fontAlgn="base">
              <a:buFont typeface="Wingdings" panose="05000000000000000000" pitchFamily="2" charset="2"/>
              <a:buChar char="q"/>
            </a:pPr>
            <a:endParaRPr lang="en-US" sz="2000" dirty="0">
              <a:latin typeface="Times New Roman" pitchFamily="18" charset="0"/>
              <a:cs typeface="Times New Roman" pitchFamily="18" charset="0"/>
            </a:endParaRPr>
          </a:p>
          <a:p>
            <a:pPr marL="457200" lvl="2" indent="0"/>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2447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DCFB-1B28-54C7-E1EC-131064851431}"/>
              </a:ext>
            </a:extLst>
          </p:cNvPr>
          <p:cNvSpPr>
            <a:spLocks noGrp="1"/>
          </p:cNvSpPr>
          <p:nvPr>
            <p:ph type="title"/>
          </p:nvPr>
        </p:nvSpPr>
        <p:spPr>
          <a:xfrm>
            <a:off x="320635" y="804519"/>
            <a:ext cx="10734220" cy="1049235"/>
          </a:xfrm>
        </p:spPr>
        <p:txBody>
          <a:bodyPr>
            <a:normAutofit/>
          </a:bodyPr>
          <a:lstStyle/>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The Development Modes: Project Characteristics</a:t>
            </a:r>
            <a:b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2000" dirty="0"/>
          </a:p>
        </p:txBody>
      </p:sp>
      <p:sp>
        <p:nvSpPr>
          <p:cNvPr id="3" name="Content Placeholder 2">
            <a:extLst>
              <a:ext uri="{FF2B5EF4-FFF2-40B4-BE49-F238E27FC236}">
                <a16:creationId xmlns:a16="http://schemas.microsoft.com/office/drawing/2014/main" id="{BDA882C5-50C7-220C-F41C-94E129A46C21}"/>
              </a:ext>
            </a:extLst>
          </p:cNvPr>
          <p:cNvSpPr>
            <a:spLocks noGrp="1"/>
          </p:cNvSpPr>
          <p:nvPr>
            <p:ph idx="1"/>
          </p:nvPr>
        </p:nvSpPr>
        <p:spPr/>
        <p:txBody>
          <a:bodyPr>
            <a:normAutofit lnSpcReduction="10000"/>
          </a:bodyPr>
          <a:lstStyle/>
          <a:p>
            <a:pPr fontAlgn="base">
              <a:buFont typeface="Wingdings" panose="05000000000000000000" pitchFamily="2" charset="2"/>
              <a:buChar char="q"/>
            </a:pPr>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Organic Mode</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Relatively </a:t>
            </a:r>
            <a:r>
              <a:rPr lang="en-US" sz="2000" b="1" dirty="0">
                <a:latin typeface="Times New Roman" panose="02020603050405020304" pitchFamily="18" charset="0"/>
                <a:cs typeface="Times New Roman" panose="02020603050405020304" pitchFamily="18" charset="0"/>
              </a:rPr>
              <a:t>small</a:t>
            </a:r>
            <a:r>
              <a:rPr lang="en-US" sz="2000" dirty="0">
                <a:latin typeface="Times New Roman" panose="02020603050405020304" pitchFamily="18" charset="0"/>
                <a:cs typeface="Times New Roman" panose="02020603050405020304" pitchFamily="18" charset="0"/>
              </a:rPr>
              <a:t>, simple software projects</a:t>
            </a:r>
          </a:p>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Small teams </a:t>
            </a:r>
            <a:r>
              <a:rPr lang="en-US" sz="2000" dirty="0">
                <a:latin typeface="Times New Roman" panose="02020603050405020304" pitchFamily="18" charset="0"/>
                <a:cs typeface="Times New Roman" panose="02020603050405020304" pitchFamily="18" charset="0"/>
              </a:rPr>
              <a:t>with </a:t>
            </a:r>
            <a:r>
              <a:rPr lang="en-US" sz="2000" b="1" dirty="0">
                <a:latin typeface="Times New Roman" panose="02020603050405020304" pitchFamily="18" charset="0"/>
                <a:cs typeface="Times New Roman" panose="02020603050405020304" pitchFamily="18" charset="0"/>
              </a:rPr>
              <a:t>good </a:t>
            </a:r>
            <a:r>
              <a:rPr lang="en-US" sz="2000" dirty="0">
                <a:latin typeface="Times New Roman" panose="02020603050405020304" pitchFamily="18" charset="0"/>
                <a:cs typeface="Times New Roman" panose="02020603050405020304" pitchFamily="18" charset="0"/>
              </a:rPr>
              <a:t>application </a:t>
            </a:r>
            <a:r>
              <a:rPr lang="en-US" sz="2000" b="1" dirty="0">
                <a:latin typeface="Times New Roman" panose="02020603050405020304" pitchFamily="18" charset="0"/>
                <a:cs typeface="Times New Roman" panose="02020603050405020304" pitchFamily="18" charset="0"/>
              </a:rPr>
              <a:t>experience </a:t>
            </a:r>
            <a:r>
              <a:rPr lang="en-US" sz="2000" dirty="0">
                <a:latin typeface="Times New Roman" panose="02020603050405020304" pitchFamily="18" charset="0"/>
                <a:cs typeface="Times New Roman" panose="02020603050405020304" pitchFamily="18" charset="0"/>
              </a:rPr>
              <a:t>work to a set of less than rigid requirements</a:t>
            </a:r>
          </a:p>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Similar </a:t>
            </a:r>
            <a:r>
              <a:rPr lang="en-US" sz="2000" dirty="0">
                <a:latin typeface="Times New Roman" panose="02020603050405020304" pitchFamily="18" charset="0"/>
                <a:cs typeface="Times New Roman" panose="02020603050405020304" pitchFamily="18" charset="0"/>
              </a:rPr>
              <a:t>to the previously developed projects relatively </a:t>
            </a:r>
            <a:r>
              <a:rPr lang="en-US" sz="2000" b="1" dirty="0">
                <a:latin typeface="Times New Roman" panose="02020603050405020304" pitchFamily="18" charset="0"/>
                <a:cs typeface="Times New Roman" panose="02020603050405020304" pitchFamily="18" charset="0"/>
              </a:rPr>
              <a:t>small </a:t>
            </a:r>
            <a:r>
              <a:rPr lang="en-US" sz="2000" dirty="0">
                <a:latin typeface="Times New Roman" panose="02020603050405020304" pitchFamily="18" charset="0"/>
                <a:cs typeface="Times New Roman" panose="02020603050405020304" pitchFamily="18" charset="0"/>
              </a:rPr>
              <a:t>and requires little innovation</a:t>
            </a:r>
          </a:p>
          <a:p>
            <a:pPr algn="just">
              <a:buFont typeface="Wingdings" panose="05000000000000000000" pitchFamily="2" charset="2"/>
              <a:buChar char="q"/>
            </a:pPr>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Semi-detached Mode</a:t>
            </a:r>
          </a:p>
          <a:p>
            <a:pPr marL="109728" indent="0" algn="just">
              <a:buNone/>
            </a:pPr>
            <a:r>
              <a:rPr lang="en-US" sz="2000" b="1" dirty="0">
                <a:latin typeface="Times New Roman" panose="02020603050405020304" pitchFamily="18" charset="0"/>
                <a:cs typeface="Times New Roman" panose="02020603050405020304" pitchFamily="18" charset="0"/>
              </a:rPr>
              <a:t>Intermediate </a:t>
            </a:r>
            <a:r>
              <a:rPr lang="en-US" sz="2000" dirty="0">
                <a:latin typeface="Times New Roman" panose="02020603050405020304" pitchFamily="18" charset="0"/>
                <a:cs typeface="Times New Roman" panose="02020603050405020304" pitchFamily="18" charset="0"/>
              </a:rPr>
              <a:t>(in size and complexity) software projects in which teams with </a:t>
            </a:r>
            <a:r>
              <a:rPr lang="en-US" sz="2000" b="1" dirty="0">
                <a:latin typeface="Times New Roman" panose="02020603050405020304" pitchFamily="18" charset="0"/>
                <a:cs typeface="Times New Roman" panose="02020603050405020304" pitchFamily="18" charset="0"/>
              </a:rPr>
              <a:t>mixed experience </a:t>
            </a:r>
            <a:r>
              <a:rPr lang="en-US" sz="2000" dirty="0">
                <a:latin typeface="Times New Roman" panose="02020603050405020304" pitchFamily="18" charset="0"/>
                <a:cs typeface="Times New Roman" panose="02020603050405020304" pitchFamily="18" charset="0"/>
              </a:rPr>
              <a:t>levels must meet a mix of rigid and less than rigid requirements.</a:t>
            </a:r>
            <a:endParaRPr lang="en-US" sz="2000" b="1"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1EBC7F1F-3B32-4116-5BE4-093FF9F55B06}"/>
              </a:ext>
            </a:extLst>
          </p:cNvPr>
          <p:cNvSpPr>
            <a:spLocks noGrp="1"/>
          </p:cNvSpPr>
          <p:nvPr>
            <p:ph type="sldNum" sz="quarter" idx="12"/>
          </p:nvPr>
        </p:nvSpPr>
        <p:spPr/>
        <p:txBody>
          <a:bodyPr/>
          <a:lstStyle/>
          <a:p>
            <a:fld id="{CBABCCC1-BF11-4F37-963E-1BCD5B23FD72}" type="slidenum">
              <a:rPr lang="en-IN" smtClean="0"/>
              <a:t>13</a:t>
            </a:fld>
            <a:endParaRPr lang="en-IN"/>
          </a:p>
        </p:txBody>
      </p:sp>
    </p:spTree>
    <p:extLst>
      <p:ext uri="{BB962C8B-B14F-4D97-AF65-F5344CB8AC3E}">
        <p14:creationId xmlns:p14="http://schemas.microsoft.com/office/powerpoint/2010/main" val="370406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77BE29-234E-EF41-D1E7-A983051965C7}"/>
              </a:ext>
            </a:extLst>
          </p:cNvPr>
          <p:cNvSpPr>
            <a:spLocks noGrp="1"/>
          </p:cNvSpPr>
          <p:nvPr>
            <p:ph type="sldNum" sz="quarter" idx="12"/>
          </p:nvPr>
        </p:nvSpPr>
        <p:spPr/>
        <p:txBody>
          <a:bodyPr/>
          <a:lstStyle/>
          <a:p>
            <a:fld id="{CBABCCC1-BF11-4F37-963E-1BCD5B23FD72}" type="slidenum">
              <a:rPr lang="en-IN" smtClean="0"/>
              <a:t>14</a:t>
            </a:fld>
            <a:endParaRPr lang="en-IN"/>
          </a:p>
        </p:txBody>
      </p:sp>
      <p:sp>
        <p:nvSpPr>
          <p:cNvPr id="5" name="Rectangle 2">
            <a:extLst>
              <a:ext uri="{FF2B5EF4-FFF2-40B4-BE49-F238E27FC236}">
                <a16:creationId xmlns:a16="http://schemas.microsoft.com/office/drawing/2014/main" id="{18B7375D-14EF-FCEC-1E4B-1D8E96549489}"/>
              </a:ext>
            </a:extLst>
          </p:cNvPr>
          <p:cNvSpPr>
            <a:spLocks noGrp="1" noChangeArrowheads="1"/>
          </p:cNvSpPr>
          <p:nvPr>
            <p:ph type="title"/>
          </p:nvPr>
        </p:nvSpPr>
        <p:spPr>
          <a:xfrm>
            <a:off x="1478072" y="551145"/>
            <a:ext cx="9543890" cy="1247140"/>
          </a:xfrm>
        </p:spPr>
        <p:txBody>
          <a:bodyPr>
            <a:normAutofit fontScale="90000"/>
          </a:bodyPr>
          <a:lstStyle/>
          <a:p>
            <a:pPr fontAlgn="base">
              <a:buFont typeface="Wingdings" panose="05000000000000000000" pitchFamily="2" charset="2"/>
              <a:buChar char="q"/>
            </a:pPr>
            <a:r>
              <a:rPr lang="en-US" sz="2200" dirty="0">
                <a:solidFill>
                  <a:schemeClr val="accent2">
                    <a:lumMod val="60000"/>
                    <a:lumOff val="40000"/>
                  </a:schemeClr>
                </a:solidFill>
                <a:latin typeface="Times New Roman" panose="02020603050405020304" pitchFamily="18" charset="0"/>
                <a:cs typeface="Times New Roman" panose="02020603050405020304" pitchFamily="18" charset="0"/>
              </a:rPr>
              <a:t>Embedded Mode</a:t>
            </a:r>
            <a:br>
              <a:rPr lang="en-US" sz="2800" dirty="0">
                <a:solidFill>
                  <a:schemeClr val="accent2">
                    <a:lumMod val="60000"/>
                    <a:lumOff val="40000"/>
                  </a:schemeClr>
                </a:solidFill>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Software Projects That Must Be Developed Within A Set Of </a:t>
            </a:r>
            <a:r>
              <a:rPr lang="en-US" sz="2400" b="1" cap="none" dirty="0">
                <a:latin typeface="Times New Roman" panose="02020603050405020304" pitchFamily="18" charset="0"/>
                <a:cs typeface="Times New Roman" panose="02020603050405020304" pitchFamily="18" charset="0"/>
              </a:rPr>
              <a:t>Tight Hardware</a:t>
            </a:r>
            <a:r>
              <a:rPr lang="en-US" sz="2400" cap="none" dirty="0">
                <a:latin typeface="Times New Roman" panose="02020603050405020304" pitchFamily="18" charset="0"/>
                <a:cs typeface="Times New Roman" panose="02020603050405020304" pitchFamily="18" charset="0"/>
              </a:rPr>
              <a:t>, </a:t>
            </a:r>
            <a:r>
              <a:rPr lang="en-US" sz="2400" b="1" cap="none" dirty="0">
                <a:latin typeface="Times New Roman" panose="02020603050405020304" pitchFamily="18" charset="0"/>
                <a:cs typeface="Times New Roman" panose="02020603050405020304" pitchFamily="18" charset="0"/>
              </a:rPr>
              <a:t>Software</a:t>
            </a:r>
            <a:r>
              <a:rPr lang="en-US" sz="2400" cap="none" dirty="0">
                <a:latin typeface="Times New Roman" panose="02020603050405020304" pitchFamily="18" charset="0"/>
                <a:cs typeface="Times New Roman" panose="02020603050405020304" pitchFamily="18" charset="0"/>
              </a:rPr>
              <a:t>, And </a:t>
            </a:r>
            <a:r>
              <a:rPr lang="en-US" sz="2400" b="1" cap="none" dirty="0">
                <a:latin typeface="Times New Roman" panose="02020603050405020304" pitchFamily="18" charset="0"/>
                <a:cs typeface="Times New Roman" panose="02020603050405020304" pitchFamily="18" charset="0"/>
              </a:rPr>
              <a:t>Operational Constraints</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br>
              <a:rPr lang="en-US" altLang="zh-CN" sz="2400" dirty="0">
                <a:latin typeface="Times New Roman" panose="02020603050405020304" pitchFamily="18" charset="0"/>
                <a:ea typeface="宋体" charset="-122"/>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altLang="zh-CN" sz="2400" b="1" dirty="0">
              <a:solidFill>
                <a:srgbClr val="C00000"/>
              </a:solidFill>
              <a:ea typeface="宋体" charset="-122"/>
            </a:endParaRPr>
          </a:p>
        </p:txBody>
      </p:sp>
      <p:sp>
        <p:nvSpPr>
          <p:cNvPr id="8" name="Rectangle 3">
            <a:extLst>
              <a:ext uri="{FF2B5EF4-FFF2-40B4-BE49-F238E27FC236}">
                <a16:creationId xmlns:a16="http://schemas.microsoft.com/office/drawing/2014/main" id="{3B4F65D9-D4CA-04E1-F6FE-50C87E642DD1}"/>
              </a:ext>
            </a:extLst>
          </p:cNvPr>
          <p:cNvSpPr>
            <a:spLocks noGrp="1" noChangeArrowheads="1"/>
          </p:cNvSpPr>
          <p:nvPr>
            <p:ph idx="1"/>
          </p:nvPr>
        </p:nvSpPr>
        <p:spPr>
          <a:xfrm>
            <a:off x="1160206" y="2061556"/>
            <a:ext cx="9861755" cy="3624349"/>
          </a:xfrm>
        </p:spPr>
        <p:txBody>
          <a:bodyPr>
            <a:noAutofit/>
          </a:bodyPr>
          <a:lstStyle/>
          <a:p>
            <a:pPr fontAlgn="base">
              <a:buFont typeface="Wingdings" panose="05000000000000000000" pitchFamily="2" charset="2"/>
              <a:buChar char="q"/>
            </a:pPr>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Embedded Mo</a:t>
            </a:r>
            <a:endParaRPr lang="en-US" altLang="zh-CN" sz="2200" dirty="0">
              <a:latin typeface="Times New Roman" panose="02020603050405020304" pitchFamily="18" charset="0"/>
              <a:ea typeface="宋体" charset="-122"/>
              <a:cs typeface="Times New Roman" panose="02020603050405020304" pitchFamily="18" charset="0"/>
            </a:endParaRPr>
          </a:p>
          <a:p>
            <a:pPr marL="0" indent="0" eaLnBrk="1" hangingPunct="1">
              <a:buNone/>
              <a:defRPr/>
            </a:pPr>
            <a:endParaRPr lang="en-US" altLang="zh-CN" sz="2200" dirty="0">
              <a:latin typeface="Times New Roman" panose="02020603050405020304" pitchFamily="18" charset="0"/>
              <a:ea typeface="宋体" charset="-122"/>
              <a:cs typeface="Times New Roman" panose="02020603050405020304" pitchFamily="18" charset="0"/>
            </a:endParaRPr>
          </a:p>
        </p:txBody>
      </p:sp>
      <p:pic>
        <p:nvPicPr>
          <p:cNvPr id="2" name="Picture 1">
            <a:extLst>
              <a:ext uri="{FF2B5EF4-FFF2-40B4-BE49-F238E27FC236}">
                <a16:creationId xmlns:a16="http://schemas.microsoft.com/office/drawing/2014/main" id="{1A02D3C8-F5DD-FA99-E6CE-9D7C67CEA7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5783" y="2061556"/>
            <a:ext cx="8610600" cy="4063896"/>
          </a:xfrm>
          <a:prstGeom prst="rect">
            <a:avLst/>
          </a:prstGeom>
        </p:spPr>
      </p:pic>
    </p:spTree>
    <p:extLst>
      <p:ext uri="{BB962C8B-B14F-4D97-AF65-F5344CB8AC3E}">
        <p14:creationId xmlns:p14="http://schemas.microsoft.com/office/powerpoint/2010/main" val="3286229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12810B-BFC1-634C-8192-0781AB4D150F}"/>
              </a:ext>
            </a:extLst>
          </p:cNvPr>
          <p:cNvSpPr>
            <a:spLocks noGrp="1"/>
          </p:cNvSpPr>
          <p:nvPr>
            <p:ph type="sldNum" sz="quarter" idx="12"/>
          </p:nvPr>
        </p:nvSpPr>
        <p:spPr/>
        <p:txBody>
          <a:bodyPr/>
          <a:lstStyle/>
          <a:p>
            <a:fld id="{CBABCCC1-BF11-4F37-963E-1BCD5B23FD72}" type="slidenum">
              <a:rPr lang="en-IN" smtClean="0"/>
              <a:t>15</a:t>
            </a:fld>
            <a:endParaRPr lang="en-IN"/>
          </a:p>
        </p:txBody>
      </p:sp>
      <p:sp>
        <p:nvSpPr>
          <p:cNvPr id="5" name="Title 1">
            <a:extLst>
              <a:ext uri="{FF2B5EF4-FFF2-40B4-BE49-F238E27FC236}">
                <a16:creationId xmlns:a16="http://schemas.microsoft.com/office/drawing/2014/main" id="{15DA26A1-442F-B40F-07DB-9EAEB63C81B6}"/>
              </a:ext>
            </a:extLst>
          </p:cNvPr>
          <p:cNvSpPr>
            <a:spLocks noGrp="1"/>
          </p:cNvSpPr>
          <p:nvPr>
            <p:ph type="title"/>
          </p:nvPr>
        </p:nvSpPr>
        <p:spPr>
          <a:xfrm>
            <a:off x="1676400" y="980267"/>
            <a:ext cx="10515600" cy="752474"/>
          </a:xfrm>
        </p:spPr>
        <p:txBody>
          <a:bodyPr>
            <a:normAutofit/>
          </a:bodyPr>
          <a:lstStyle/>
          <a:p>
            <a:endParaRPr lang="en-IN" sz="2400" dirty="0"/>
          </a:p>
        </p:txBody>
      </p:sp>
      <p:sp>
        <p:nvSpPr>
          <p:cNvPr id="6" name="Content Placeholder 2">
            <a:extLst>
              <a:ext uri="{FF2B5EF4-FFF2-40B4-BE49-F238E27FC236}">
                <a16:creationId xmlns:a16="http://schemas.microsoft.com/office/drawing/2014/main" id="{F3504B97-46A0-DE7B-C963-0DFE5754F7AA}"/>
              </a:ext>
            </a:extLst>
          </p:cNvPr>
          <p:cNvSpPr>
            <a:spLocks noGrp="1"/>
          </p:cNvSpPr>
          <p:nvPr>
            <p:ph idx="1"/>
          </p:nvPr>
        </p:nvSpPr>
        <p:spPr>
          <a:xfrm>
            <a:off x="838199" y="2098706"/>
            <a:ext cx="10515600" cy="3779027"/>
          </a:xfrm>
        </p:spPr>
        <p:txBody>
          <a:bodyPr/>
          <a:lstStyle/>
          <a:p>
            <a:pPr marL="109728" indent="0" fontAlgn="base">
              <a:buNone/>
            </a:pPr>
            <a:r>
              <a:rPr lang="en-US" altLang="zh-CN" sz="2800" dirty="0">
                <a:latin typeface="Times New Roman" panose="02020603050405020304" pitchFamily="18" charset="0"/>
                <a:ea typeface="宋体" charset="-122"/>
                <a:cs typeface="Times New Roman" panose="02020603050405020304" pitchFamily="18" charset="0"/>
              </a:rPr>
              <a:t> </a:t>
            </a:r>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Assumptions:</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Primary cost driver is the number of </a:t>
            </a:r>
            <a:r>
              <a:rPr lang="en-US" sz="2000" b="1" dirty="0">
                <a:latin typeface="Times New Roman" panose="02020603050405020304" pitchFamily="18" charset="0"/>
                <a:cs typeface="Times New Roman" panose="02020603050405020304" pitchFamily="18" charset="0"/>
              </a:rPr>
              <a:t>Delivered Source Instructions </a:t>
            </a:r>
            <a:r>
              <a:rPr lang="en-US" sz="2000" dirty="0">
                <a:latin typeface="Times New Roman" panose="02020603050405020304" pitchFamily="18" charset="0"/>
                <a:cs typeface="Times New Roman" panose="02020603050405020304" pitchFamily="18" charset="0"/>
              </a:rPr>
              <a:t>(DSI) / </a:t>
            </a:r>
            <a:r>
              <a:rPr lang="en-US" sz="2000" b="1" dirty="0">
                <a:latin typeface="Times New Roman" panose="02020603050405020304" pitchFamily="18" charset="0"/>
                <a:cs typeface="Times New Roman" panose="02020603050405020304" pitchFamily="18" charset="0"/>
              </a:rPr>
              <a:t>Delivered Line Of Code </a:t>
            </a:r>
            <a:r>
              <a:rPr lang="en-US" sz="2000" dirty="0">
                <a:latin typeface="Times New Roman" panose="02020603050405020304" pitchFamily="18" charset="0"/>
                <a:cs typeface="Times New Roman" panose="02020603050405020304" pitchFamily="18" charset="0"/>
              </a:rPr>
              <a:t>developed by the project.</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COCOMO estimation assume that the project will enjoy </a:t>
            </a:r>
            <a:r>
              <a:rPr lang="en-US" sz="2000" b="1" dirty="0">
                <a:latin typeface="Times New Roman" panose="02020603050405020304" pitchFamily="18" charset="0"/>
                <a:cs typeface="Times New Roman" panose="02020603050405020304" pitchFamily="18" charset="0"/>
              </a:rPr>
              <a:t>good management </a:t>
            </a:r>
            <a:r>
              <a:rPr lang="en-US" sz="2000" dirty="0">
                <a:latin typeface="Times New Roman" panose="02020603050405020304" pitchFamily="18" charset="0"/>
                <a:cs typeface="Times New Roman" panose="02020603050405020304" pitchFamily="18" charset="0"/>
              </a:rPr>
              <a:t>by both the developer and the customer.</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Assume the requirements specification is </a:t>
            </a:r>
            <a:r>
              <a:rPr lang="en-US" sz="2000" b="1" dirty="0">
                <a:latin typeface="Times New Roman" panose="02020603050405020304" pitchFamily="18" charset="0"/>
                <a:cs typeface="Times New Roman" panose="02020603050405020304" pitchFamily="18" charset="0"/>
              </a:rPr>
              <a:t>not substantially changed </a:t>
            </a:r>
            <a:r>
              <a:rPr lang="en-US" sz="2000" dirty="0">
                <a:latin typeface="Times New Roman" panose="02020603050405020304" pitchFamily="18" charset="0"/>
                <a:cs typeface="Times New Roman" panose="02020603050405020304" pitchFamily="18" charset="0"/>
              </a:rPr>
              <a:t>after the plans and requirements phase.</a:t>
            </a:r>
          </a:p>
        </p:txBody>
      </p:sp>
    </p:spTree>
    <p:extLst>
      <p:ext uri="{BB962C8B-B14F-4D97-AF65-F5344CB8AC3E}">
        <p14:creationId xmlns:p14="http://schemas.microsoft.com/office/powerpoint/2010/main" val="1860385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0574-9B89-E8EF-69A1-70DCDD875C1D}"/>
              </a:ext>
            </a:extLst>
          </p:cNvPr>
          <p:cNvSpPr>
            <a:spLocks noGrp="1"/>
          </p:cNvSpPr>
          <p:nvPr>
            <p:ph type="title"/>
          </p:nvPr>
        </p:nvSpPr>
        <p:spPr/>
        <p:txBody>
          <a:bodyPr/>
          <a:lstStyle/>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Basic COCOMO</a:t>
            </a:r>
            <a:br>
              <a:rPr lang="en-US" sz="3200"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41D0F04-2B9D-9636-DD9E-02ECCCB60D89}"/>
              </a:ext>
            </a:extLst>
          </p:cNvPr>
          <p:cNvSpPr>
            <a:spLocks noGrp="1"/>
          </p:cNvSpPr>
          <p:nvPr>
            <p:ph idx="1"/>
          </p:nvPr>
        </p:nvSpPr>
        <p:spPr/>
        <p:txBody>
          <a:bodyPr/>
          <a:lstStyle/>
          <a:p>
            <a:pPr marL="109728" indent="0" fontAlgn="base">
              <a:buNone/>
            </a:pPr>
            <a:endParaRPr lang="en-US" sz="2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Basic COCOMO is good for </a:t>
            </a:r>
            <a:r>
              <a:rPr lang="en-US" sz="2000" b="1" dirty="0">
                <a:latin typeface="Times New Roman" panose="02020603050405020304" pitchFamily="18" charset="0"/>
                <a:cs typeface="Times New Roman" panose="02020603050405020304" pitchFamily="18" charset="0"/>
              </a:rPr>
              <a:t>quick, early, rough </a:t>
            </a:r>
            <a:r>
              <a:rPr lang="en-US" sz="2000" dirty="0">
                <a:latin typeface="Times New Roman" panose="02020603050405020304" pitchFamily="18" charset="0"/>
                <a:cs typeface="Times New Roman" panose="02020603050405020304" pitchFamily="18" charset="0"/>
              </a:rPr>
              <a:t>model to </a:t>
            </a:r>
            <a:r>
              <a:rPr lang="en-US" sz="2000" b="1" dirty="0">
                <a:latin typeface="Times New Roman" panose="02020603050405020304" pitchFamily="18" charset="0"/>
                <a:cs typeface="Times New Roman" panose="02020603050405020304" pitchFamily="18" charset="0"/>
              </a:rPr>
              <a:t>estimate the software  efforts and costs.</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It does not account for differences in </a:t>
            </a:r>
            <a:r>
              <a:rPr lang="en-US" sz="2000" b="1" dirty="0">
                <a:latin typeface="Times New Roman" panose="02020603050405020304" pitchFamily="18" charset="0"/>
                <a:cs typeface="Times New Roman" panose="02020603050405020304" pitchFamily="18" charset="0"/>
              </a:rPr>
              <a:t>hardware constraints, personnel quality and experience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use of modern tools and techniques</a:t>
            </a:r>
            <a:r>
              <a:rPr lang="en-US" sz="2000" dirty="0">
                <a:latin typeface="Times New Roman" panose="02020603050405020304" pitchFamily="18" charset="0"/>
                <a:cs typeface="Times New Roman" panose="02020603050405020304" pitchFamily="18" charset="0"/>
              </a:rPr>
              <a:t>, and other </a:t>
            </a:r>
            <a:r>
              <a:rPr lang="en-US" sz="2000" b="1" dirty="0">
                <a:latin typeface="Times New Roman" panose="02020603050405020304" pitchFamily="18" charset="0"/>
                <a:cs typeface="Times New Roman" panose="02020603050405020304" pitchFamily="18" charset="0"/>
              </a:rPr>
              <a:t>project attributes</a:t>
            </a:r>
            <a:r>
              <a:rPr lang="en-US" sz="2000" dirty="0">
                <a:latin typeface="Times New Roman" panose="02020603050405020304" pitchFamily="18" charset="0"/>
                <a:cs typeface="Times New Roman" panose="02020603050405020304" pitchFamily="18" charset="0"/>
              </a:rPr>
              <a:t> known to have a significant influence on software costs, which </a:t>
            </a:r>
            <a:r>
              <a:rPr lang="en-US" sz="2000" b="1" dirty="0">
                <a:latin typeface="Times New Roman" panose="02020603050405020304" pitchFamily="18" charset="0"/>
                <a:cs typeface="Times New Roman" panose="02020603050405020304" pitchFamily="18" charset="0"/>
              </a:rPr>
              <a:t>limits its accuracy.</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07E3600-3E90-9565-1C3D-474ABDDEE3A2}"/>
              </a:ext>
            </a:extLst>
          </p:cNvPr>
          <p:cNvSpPr>
            <a:spLocks noGrp="1"/>
          </p:cNvSpPr>
          <p:nvPr>
            <p:ph type="sldNum" sz="quarter" idx="12"/>
          </p:nvPr>
        </p:nvSpPr>
        <p:spPr/>
        <p:txBody>
          <a:bodyPr/>
          <a:lstStyle/>
          <a:p>
            <a:fld id="{CBABCCC1-BF11-4F37-963E-1BCD5B23FD72}" type="slidenum">
              <a:rPr lang="en-IN" smtClean="0"/>
              <a:t>16</a:t>
            </a:fld>
            <a:endParaRPr lang="en-IN"/>
          </a:p>
        </p:txBody>
      </p:sp>
    </p:spTree>
    <p:extLst>
      <p:ext uri="{BB962C8B-B14F-4D97-AF65-F5344CB8AC3E}">
        <p14:creationId xmlns:p14="http://schemas.microsoft.com/office/powerpoint/2010/main" val="1851932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AFAAE6-9AB6-354F-A633-750003B2DD68}"/>
              </a:ext>
            </a:extLst>
          </p:cNvPr>
          <p:cNvSpPr>
            <a:spLocks noGrp="1"/>
          </p:cNvSpPr>
          <p:nvPr>
            <p:ph type="sldNum" sz="quarter" idx="12"/>
          </p:nvPr>
        </p:nvSpPr>
        <p:spPr/>
        <p:txBody>
          <a:bodyPr/>
          <a:lstStyle/>
          <a:p>
            <a:fld id="{CBABCCC1-BF11-4F37-963E-1BCD5B23FD72}" type="slidenum">
              <a:rPr lang="en-IN" smtClean="0"/>
              <a:t>17</a:t>
            </a:fld>
            <a:endParaRPr lang="en-IN"/>
          </a:p>
        </p:txBody>
      </p:sp>
      <p:sp>
        <p:nvSpPr>
          <p:cNvPr id="5" name="Rectangle 2">
            <a:extLst>
              <a:ext uri="{FF2B5EF4-FFF2-40B4-BE49-F238E27FC236}">
                <a16:creationId xmlns:a16="http://schemas.microsoft.com/office/drawing/2014/main" id="{3811013B-110D-48AA-7C85-6776AE2D1593}"/>
              </a:ext>
            </a:extLst>
          </p:cNvPr>
          <p:cNvSpPr>
            <a:spLocks noGrp="1" noChangeArrowheads="1"/>
          </p:cNvSpPr>
          <p:nvPr>
            <p:ph type="title"/>
          </p:nvPr>
        </p:nvSpPr>
        <p:spPr>
          <a:xfrm>
            <a:off x="1730327" y="1184997"/>
            <a:ext cx="8384344" cy="857250"/>
          </a:xfrm>
        </p:spPr>
        <p:txBody>
          <a:bodyPr>
            <a:noAutofit/>
          </a:bodyPr>
          <a:lstStyle/>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Basic COCOMO Model: Formula</a:t>
            </a:r>
            <a:b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br>
            <a:br>
              <a:rPr lang="en-US" sz="2000" b="0" i="0" dirty="0">
                <a:solidFill>
                  <a:srgbClr val="333333"/>
                </a:solidFill>
                <a:effectLst/>
                <a:latin typeface="Roboto" panose="02000000000000000000" pitchFamily="2" charset="0"/>
              </a:rPr>
            </a:br>
            <a:endParaRPr lang="en-US" altLang="zh-CN" sz="2000" b="1" dirty="0">
              <a:solidFill>
                <a:srgbClr val="C00000"/>
              </a:solidFill>
              <a:ea typeface="宋体" charset="-122"/>
            </a:endParaRP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E81C889C-8FD9-48D7-8784-1F2359CF6468}"/>
                  </a:ext>
                </a:extLst>
              </p:cNvPr>
              <p:cNvSpPr>
                <a:spLocks noGrp="1" noChangeArrowheads="1"/>
              </p:cNvSpPr>
              <p:nvPr>
                <p:ph idx="1"/>
              </p:nvPr>
            </p:nvSpPr>
            <p:spPr>
              <a:xfrm>
                <a:off x="1042220" y="1895303"/>
                <a:ext cx="10097728" cy="4089862"/>
              </a:xfrm>
            </p:spPr>
            <p:txBody>
              <a:bodyPr>
                <a:normAutofit fontScale="25000" lnSpcReduction="20000"/>
              </a:bodyPr>
              <a:lstStyle/>
              <a:p>
                <a:pPr marL="109728" indent="0" fontAlgn="base">
                  <a:buNone/>
                </a:pPr>
                <a:r>
                  <a:rPr lang="en-US" b="0" i="0" dirty="0">
                    <a:solidFill>
                      <a:srgbClr val="212529"/>
                    </a:solidFill>
                    <a:effectLst/>
                    <a:latin typeface="Times New Roman" pitchFamily="18" charset="0"/>
                    <a:cs typeface="Times New Roman" pitchFamily="18" charset="0"/>
                  </a:rPr>
                  <a:t>1. </a:t>
                </a:r>
                <a:r>
                  <a:rPr lang="en-US" sz="7200" b="1" dirty="0">
                    <a:latin typeface="Times New Roman" panose="02020603050405020304" pitchFamily="18" charset="0"/>
                    <a:cs typeface="Times New Roman" panose="02020603050405020304" pitchFamily="18" charset="0"/>
                  </a:rPr>
                  <a:t>E</a:t>
                </a:r>
                <a14:m>
                  <m:oMath xmlns:m="http://schemas.openxmlformats.org/officeDocument/2006/math">
                    <m:r>
                      <a:rPr lang="en-US" sz="7200" b="1" i="1" smtClean="0">
                        <a:latin typeface="Cambria Math" panose="02040503050406030204" pitchFamily="18" charset="0"/>
                        <a:cs typeface="Times New Roman" panose="02020603050405020304" pitchFamily="18" charset="0"/>
                      </a:rPr>
                      <m:t>=</m:t>
                    </m:r>
                    <m:r>
                      <a:rPr lang="en-US" sz="7200" b="1" i="1" smtClean="0">
                        <a:latin typeface="Cambria Math" panose="02040503050406030204" pitchFamily="18" charset="0"/>
                        <a:cs typeface="Times New Roman" panose="02020603050405020304" pitchFamily="18" charset="0"/>
                      </a:rPr>
                      <m:t>𝒂</m:t>
                    </m:r>
                    <m:sSup>
                      <m:sSupPr>
                        <m:ctrlPr>
                          <a:rPr lang="en-US" sz="7200" b="1" i="1" smtClean="0">
                            <a:latin typeface="Cambria Math" panose="02040503050406030204" pitchFamily="18" charset="0"/>
                            <a:cs typeface="Times New Roman" panose="02020603050405020304" pitchFamily="18" charset="0"/>
                          </a:rPr>
                        </m:ctrlPr>
                      </m:sSupPr>
                      <m:e>
                        <m:d>
                          <m:dPr>
                            <m:ctrlPr>
                              <a:rPr lang="en-US" sz="7200" b="1" i="1" smtClean="0">
                                <a:latin typeface="Cambria Math" panose="02040503050406030204" pitchFamily="18" charset="0"/>
                                <a:cs typeface="Times New Roman" panose="02020603050405020304" pitchFamily="18" charset="0"/>
                              </a:rPr>
                            </m:ctrlPr>
                          </m:dPr>
                          <m:e>
                            <m:r>
                              <a:rPr lang="en-US" sz="7200" b="1" i="1" smtClean="0">
                                <a:latin typeface="Cambria Math" panose="02040503050406030204" pitchFamily="18" charset="0"/>
                                <a:cs typeface="Times New Roman" panose="02020603050405020304" pitchFamily="18" charset="0"/>
                              </a:rPr>
                              <m:t>𝑲𝑳𝑶𝑪</m:t>
                            </m:r>
                            <m:r>
                              <a:rPr lang="en-US" sz="7200" b="1" i="1" smtClean="0">
                                <a:latin typeface="Cambria Math" panose="02040503050406030204" pitchFamily="18" charset="0"/>
                                <a:cs typeface="Times New Roman" panose="02020603050405020304" pitchFamily="18" charset="0"/>
                              </a:rPr>
                              <m:t> </m:t>
                            </m:r>
                            <m:r>
                              <a:rPr lang="en-US" sz="7200" b="1" i="1" smtClean="0">
                                <a:latin typeface="Cambria Math" panose="02040503050406030204" pitchFamily="18" charset="0"/>
                                <a:cs typeface="Times New Roman" panose="02020603050405020304" pitchFamily="18" charset="0"/>
                              </a:rPr>
                              <m:t>𝒐𝒓</m:t>
                            </m:r>
                            <m:r>
                              <a:rPr lang="en-US" sz="7200" b="1" i="1" smtClean="0">
                                <a:latin typeface="Cambria Math" panose="02040503050406030204" pitchFamily="18" charset="0"/>
                                <a:cs typeface="Times New Roman" panose="02020603050405020304" pitchFamily="18" charset="0"/>
                              </a:rPr>
                              <m:t> </m:t>
                            </m:r>
                            <m:r>
                              <a:rPr lang="en-US" sz="7200" b="1" i="1" smtClean="0">
                                <a:latin typeface="Cambria Math" panose="02040503050406030204" pitchFamily="18" charset="0"/>
                                <a:cs typeface="Times New Roman" panose="02020603050405020304" pitchFamily="18" charset="0"/>
                              </a:rPr>
                              <m:t>𝑲𝑫𝑺𝑰</m:t>
                            </m:r>
                          </m:e>
                        </m:d>
                      </m:e>
                      <m:sup>
                        <m:r>
                          <a:rPr lang="en-US" sz="7200" b="1" i="1" smtClean="0">
                            <a:latin typeface="Cambria Math" panose="02040503050406030204" pitchFamily="18" charset="0"/>
                            <a:cs typeface="Times New Roman" panose="02020603050405020304" pitchFamily="18" charset="0"/>
                          </a:rPr>
                          <m:t>𝒃</m:t>
                        </m:r>
                      </m:sup>
                    </m:sSup>
                  </m:oMath>
                </a14:m>
                <a:r>
                  <a:rPr lang="en-US" sz="7200" b="1" dirty="0">
                    <a:latin typeface="Times New Roman" panose="02020603050405020304" pitchFamily="18" charset="0"/>
                    <a:cs typeface="Times New Roman" panose="02020603050405020304" pitchFamily="18" charset="0"/>
                  </a:rPr>
                  <a:t>PM</a:t>
                </a:r>
              </a:p>
              <a:p>
                <a:pPr marL="109728" indent="0" fontAlgn="base">
                  <a:buNone/>
                </a:pPr>
                <a:r>
                  <a:rPr lang="en-US" sz="7200" b="1" dirty="0">
                    <a:latin typeface="Times New Roman" panose="02020603050405020304" pitchFamily="18" charset="0"/>
                    <a:cs typeface="Times New Roman" panose="02020603050405020304" pitchFamily="18" charset="0"/>
                  </a:rPr>
                  <a:t>D</a:t>
                </a:r>
                <a14:m>
                  <m:oMath xmlns:m="http://schemas.openxmlformats.org/officeDocument/2006/math">
                    <m:r>
                      <a:rPr lang="en-US" sz="7200" b="1" i="1">
                        <a:latin typeface="Cambria Math" panose="02040503050406030204" pitchFamily="18" charset="0"/>
                        <a:cs typeface="Times New Roman" panose="02020603050405020304" pitchFamily="18" charset="0"/>
                      </a:rPr>
                      <m:t>=</m:t>
                    </m:r>
                    <m:r>
                      <a:rPr lang="en-US" sz="7200" b="1" i="1" smtClean="0">
                        <a:latin typeface="Cambria Math" panose="02040503050406030204" pitchFamily="18" charset="0"/>
                        <a:cs typeface="Times New Roman" panose="02020603050405020304" pitchFamily="18" charset="0"/>
                      </a:rPr>
                      <m:t>𝒄</m:t>
                    </m:r>
                    <m:sSup>
                      <m:sSupPr>
                        <m:ctrlPr>
                          <a:rPr lang="en-US" sz="7200" b="1" i="1">
                            <a:latin typeface="Cambria Math" panose="02040503050406030204" pitchFamily="18" charset="0"/>
                            <a:cs typeface="Times New Roman" panose="02020603050405020304" pitchFamily="18" charset="0"/>
                          </a:rPr>
                        </m:ctrlPr>
                      </m:sSupPr>
                      <m:e>
                        <m:d>
                          <m:dPr>
                            <m:ctrlPr>
                              <a:rPr lang="en-US" sz="7200" b="1" i="1">
                                <a:latin typeface="Cambria Math" panose="02040503050406030204" pitchFamily="18" charset="0"/>
                                <a:cs typeface="Times New Roman" panose="02020603050405020304" pitchFamily="18" charset="0"/>
                              </a:rPr>
                            </m:ctrlPr>
                          </m:dPr>
                          <m:e>
                            <m:r>
                              <a:rPr lang="en-US" sz="7200" b="1" i="1" smtClean="0">
                                <a:latin typeface="Cambria Math" panose="02040503050406030204" pitchFamily="18" charset="0"/>
                                <a:cs typeface="Times New Roman" panose="02020603050405020304" pitchFamily="18" charset="0"/>
                              </a:rPr>
                              <m:t>𝑬</m:t>
                            </m:r>
                          </m:e>
                        </m:d>
                      </m:e>
                      <m:sup>
                        <m:r>
                          <a:rPr lang="en-US" sz="7200" b="1" i="1" smtClean="0">
                            <a:latin typeface="Cambria Math" panose="02040503050406030204" pitchFamily="18" charset="0"/>
                            <a:cs typeface="Times New Roman" panose="02020603050405020304" pitchFamily="18" charset="0"/>
                          </a:rPr>
                          <m:t>𝒅</m:t>
                        </m:r>
                      </m:sup>
                    </m:sSup>
                  </m:oMath>
                </a14:m>
                <a:r>
                  <a:rPr lang="en-US" sz="7200" b="1" dirty="0">
                    <a:latin typeface="Times New Roman" panose="02020603050405020304" pitchFamily="18" charset="0"/>
                    <a:cs typeface="Times New Roman" panose="02020603050405020304" pitchFamily="18" charset="0"/>
                  </a:rPr>
                  <a:t>Months</a:t>
                </a:r>
              </a:p>
              <a:p>
                <a:pPr marL="109728" indent="0" fontAlgn="base">
                  <a:buNone/>
                </a:pPr>
                <a:r>
                  <a:rPr lang="en-US" sz="7200" b="1" dirty="0">
                    <a:latin typeface="Times New Roman" panose="02020603050405020304" pitchFamily="18" charset="0"/>
                    <a:cs typeface="Times New Roman" panose="02020603050405020304" pitchFamily="18" charset="0"/>
                  </a:rPr>
                  <a:t>P</a:t>
                </a:r>
                <a14:m>
                  <m:oMath xmlns:m="http://schemas.openxmlformats.org/officeDocument/2006/math">
                    <m:r>
                      <a:rPr lang="en-US" sz="7200" b="1" i="1">
                        <a:latin typeface="Cambria Math" panose="02040503050406030204" pitchFamily="18" charset="0"/>
                        <a:cs typeface="Times New Roman" panose="02020603050405020304" pitchFamily="18" charset="0"/>
                      </a:rPr>
                      <m:t>=</m:t>
                    </m:r>
                    <m:r>
                      <a:rPr lang="en-US" sz="7200" b="1" i="1" smtClean="0">
                        <a:latin typeface="Cambria Math" panose="02040503050406030204" pitchFamily="18" charset="0"/>
                        <a:cs typeface="Times New Roman" panose="02020603050405020304" pitchFamily="18" charset="0"/>
                      </a:rPr>
                      <m:t>𝑬</m:t>
                    </m:r>
                    <m:r>
                      <a:rPr lang="en-US" sz="7200" b="1" i="1" smtClean="0">
                        <a:latin typeface="Cambria Math" panose="02040503050406030204" pitchFamily="18" charset="0"/>
                        <a:cs typeface="Times New Roman" panose="02020603050405020304" pitchFamily="18" charset="0"/>
                      </a:rPr>
                      <m:t>/</m:t>
                    </m:r>
                    <m:r>
                      <a:rPr lang="en-US" sz="7200" b="1" i="1" smtClean="0">
                        <a:latin typeface="Cambria Math" panose="02040503050406030204" pitchFamily="18" charset="0"/>
                        <a:cs typeface="Times New Roman" panose="02020603050405020304" pitchFamily="18" charset="0"/>
                      </a:rPr>
                      <m:t>𝑫</m:t>
                    </m:r>
                  </m:oMath>
                </a14:m>
                <a:endParaRPr lang="en-US" sz="7200" b="1" dirty="0">
                  <a:latin typeface="Times New Roman" panose="02020603050405020304" pitchFamily="18" charset="0"/>
                  <a:cs typeface="Times New Roman" panose="02020603050405020304" pitchFamily="18" charset="0"/>
                </a:endParaRPr>
              </a:p>
              <a:p>
                <a:pPr marL="109728" indent="0" fontAlgn="base">
                  <a:buNone/>
                </a:pPr>
                <a:endParaRPr lang="en-US" sz="7200" b="1" dirty="0">
                  <a:latin typeface="Times New Roman" panose="02020603050405020304" pitchFamily="18" charset="0"/>
                  <a:cs typeface="Times New Roman" panose="02020603050405020304" pitchFamily="18" charset="0"/>
                </a:endParaRPr>
              </a:p>
              <a:p>
                <a:pPr marL="109728" indent="0" algn="just">
                  <a:buNone/>
                </a:pPr>
                <a:r>
                  <a:rPr lang="en-US" sz="7200" b="1" dirty="0">
                    <a:latin typeface="Times New Roman" panose="02020603050405020304" pitchFamily="18" charset="0"/>
                    <a:cs typeface="Times New Roman" panose="02020603050405020304" pitchFamily="18" charset="0"/>
                  </a:rPr>
                  <a:t>E: </a:t>
                </a:r>
                <a:r>
                  <a:rPr lang="en-US" sz="7200" dirty="0">
                    <a:latin typeface="Times New Roman" panose="02020603050405020304" pitchFamily="18" charset="0"/>
                    <a:cs typeface="Times New Roman" panose="02020603050405020304" pitchFamily="18" charset="0"/>
                  </a:rPr>
                  <a:t>The effort applied in person-months.</a:t>
                </a:r>
              </a:p>
              <a:p>
                <a:pPr marL="109728" indent="0" algn="just">
                  <a:buNone/>
                </a:pPr>
                <a:r>
                  <a:rPr lang="en-US" sz="7200" b="1" dirty="0">
                    <a:latin typeface="Times New Roman" panose="02020603050405020304" pitchFamily="18" charset="0"/>
                    <a:cs typeface="Times New Roman" panose="02020603050405020304" pitchFamily="18" charset="0"/>
                  </a:rPr>
                  <a:t>D: </a:t>
                </a:r>
                <a:r>
                  <a:rPr lang="en-US" sz="7200" dirty="0">
                    <a:latin typeface="Times New Roman" panose="02020603050405020304" pitchFamily="18" charset="0"/>
                    <a:cs typeface="Times New Roman" panose="02020603050405020304" pitchFamily="18" charset="0"/>
                  </a:rPr>
                  <a:t>The development time in chronological months.</a:t>
                </a:r>
              </a:p>
              <a:p>
                <a:pPr marL="109728" indent="0" algn="just">
                  <a:buNone/>
                </a:pPr>
                <a:r>
                  <a:rPr lang="en-US" sz="7200" b="1" dirty="0">
                    <a:latin typeface="Times New Roman" panose="02020603050405020304" pitchFamily="18" charset="0"/>
                    <a:cs typeface="Times New Roman" panose="02020603050405020304" pitchFamily="18" charset="0"/>
                  </a:rPr>
                  <a:t>KLOC/KDSI: </a:t>
                </a:r>
                <a:r>
                  <a:rPr lang="en-US" sz="7200" dirty="0">
                    <a:latin typeface="Times New Roman" panose="02020603050405020304" pitchFamily="18" charset="0"/>
                    <a:cs typeface="Times New Roman" panose="02020603050405020304" pitchFamily="18" charset="0"/>
                  </a:rPr>
                  <a:t>the estimated number of delivered lines of code for the project (expressed in thousands).</a:t>
                </a:r>
              </a:p>
              <a:p>
                <a:pPr marL="109728" indent="0" algn="just">
                  <a:buNone/>
                </a:pPr>
                <a:r>
                  <a:rPr lang="en-US" sz="7200" b="1" dirty="0">
                    <a:latin typeface="Times New Roman" panose="02020603050405020304" pitchFamily="18" charset="0"/>
                    <a:cs typeface="Times New Roman" panose="02020603050405020304" pitchFamily="18" charset="0"/>
                  </a:rPr>
                  <a:t>P: </a:t>
                </a:r>
                <a:r>
                  <a:rPr lang="en-US" sz="7200" dirty="0">
                    <a:latin typeface="Times New Roman" panose="02020603050405020304" pitchFamily="18" charset="0"/>
                    <a:cs typeface="Times New Roman" panose="02020603050405020304" pitchFamily="18" charset="0"/>
                  </a:rPr>
                  <a:t>The number of people required.</a:t>
                </a:r>
                <a:endParaRPr lang="en-US" sz="7200" b="1" dirty="0">
                  <a:latin typeface="Times New Roman" panose="02020603050405020304" pitchFamily="18" charset="0"/>
                  <a:cs typeface="Times New Roman" panose="02020603050405020304" pitchFamily="18" charset="0"/>
                </a:endParaRPr>
              </a:p>
              <a:p>
                <a:pPr marL="109728" indent="0" fontAlgn="base">
                  <a:buNone/>
                </a:pPr>
                <a:endParaRPr lang="en-US" sz="7200" baseline="30000" dirty="0">
                  <a:latin typeface="Times New Roman" panose="02020603050405020304" pitchFamily="18" charset="0"/>
                  <a:cs typeface="Times New Roman" panose="02020603050405020304" pitchFamily="18" charset="0"/>
                </a:endParaRPr>
              </a:p>
              <a:p>
                <a:pPr marL="109728" indent="0" algn="just" fontAlgn="base">
                  <a:buNone/>
                </a:pPr>
                <a:r>
                  <a:rPr lang="en-US" sz="7200" b="1" dirty="0">
                    <a:latin typeface="Times New Roman" panose="02020603050405020304" pitchFamily="18" charset="0"/>
                    <a:cs typeface="Times New Roman" panose="02020603050405020304" pitchFamily="18" charset="0"/>
                  </a:rPr>
                  <a:t>Note:</a:t>
                </a:r>
                <a:r>
                  <a:rPr lang="en-US" sz="7200" dirty="0">
                    <a:latin typeface="Times New Roman" panose="02020603050405020304" pitchFamily="18" charset="0"/>
                    <a:cs typeface="Times New Roman" panose="02020603050405020304" pitchFamily="18" charset="0"/>
                  </a:rPr>
                  <a:t> The effort and the duration estimations obtained using the COCOMO model are called as </a:t>
                </a:r>
                <a:r>
                  <a:rPr lang="en-US" sz="7200" b="1" dirty="0">
                    <a:latin typeface="Times New Roman" panose="02020603050405020304" pitchFamily="18" charset="0"/>
                    <a:cs typeface="Times New Roman" panose="02020603050405020304" pitchFamily="18" charset="0"/>
                  </a:rPr>
                  <a:t>nominal effort estimate and nominal duration estimate</a:t>
                </a:r>
                <a:r>
                  <a:rPr lang="en-US" sz="7200" b="0" i="0" dirty="0">
                    <a:solidFill>
                      <a:srgbClr val="212529"/>
                    </a:solidFill>
                    <a:effectLst/>
                    <a:latin typeface="Times New Roman" pitchFamily="18" charset="0"/>
                    <a:cs typeface="Times New Roman" pitchFamily="18" charset="0"/>
                  </a:rPr>
                  <a:t>.</a:t>
                </a:r>
              </a:p>
            </p:txBody>
          </p:sp>
        </mc:Choice>
        <mc:Fallback xmlns="">
          <p:sp>
            <p:nvSpPr>
              <p:cNvPr id="6" name="Rectangle 3">
                <a:extLst>
                  <a:ext uri="{FF2B5EF4-FFF2-40B4-BE49-F238E27FC236}">
                    <a16:creationId xmlns:a16="http://schemas.microsoft.com/office/drawing/2014/main" id="{E81C889C-8FD9-48D7-8784-1F2359CF6468}"/>
                  </a:ext>
                </a:extLst>
              </p:cNvPr>
              <p:cNvSpPr>
                <a:spLocks noGrp="1" noRot="1" noChangeAspect="1" noMove="1" noResize="1" noEditPoints="1" noAdjustHandles="1" noChangeArrowheads="1" noChangeShapeType="1" noTextEdit="1"/>
              </p:cNvSpPr>
              <p:nvPr>
                <p:ph idx="1"/>
              </p:nvPr>
            </p:nvSpPr>
            <p:spPr>
              <a:xfrm>
                <a:off x="1042220" y="1895303"/>
                <a:ext cx="10097728" cy="4089862"/>
              </a:xfrm>
              <a:blipFill>
                <a:blip r:embed="rId2"/>
                <a:stretch>
                  <a:fillRect t="-596" r="-483" b="-4620"/>
                </a:stretch>
              </a:blipFill>
            </p:spPr>
            <p:txBody>
              <a:bodyPr/>
              <a:lstStyle/>
              <a:p>
                <a:r>
                  <a:rPr lang="en-US">
                    <a:noFill/>
                  </a:rPr>
                  <a:t> </a:t>
                </a:r>
              </a:p>
            </p:txBody>
          </p:sp>
        </mc:Fallback>
      </mc:AlternateContent>
    </p:spTree>
    <p:extLst>
      <p:ext uri="{BB962C8B-B14F-4D97-AF65-F5344CB8AC3E}">
        <p14:creationId xmlns:p14="http://schemas.microsoft.com/office/powerpoint/2010/main" val="2212620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9CB6-0E4D-C8D5-CF4E-3C310C2B7F80}"/>
              </a:ext>
            </a:extLst>
          </p:cNvPr>
          <p:cNvSpPr>
            <a:spLocks noGrp="1"/>
          </p:cNvSpPr>
          <p:nvPr>
            <p:ph type="title"/>
          </p:nvPr>
        </p:nvSpPr>
        <p:spPr>
          <a:xfrm>
            <a:off x="1451579" y="804519"/>
            <a:ext cx="9603275" cy="1049235"/>
          </a:xfrm>
        </p:spPr>
        <p:txBody>
          <a:bodyPr>
            <a:normAutofit fontScale="90000"/>
          </a:bodyPr>
          <a:lstStyle/>
          <a:p>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9C5F5F63-F394-5226-33DC-C579040534B0}"/>
              </a:ext>
            </a:extLst>
          </p:cNvPr>
          <p:cNvSpPr>
            <a:spLocks noGrp="1"/>
          </p:cNvSpPr>
          <p:nvPr>
            <p:ph idx="1"/>
          </p:nvPr>
        </p:nvSpPr>
        <p:spPr/>
        <p:txBody>
          <a:bodyPr/>
          <a:lstStyle/>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Coefficient a, b, c, and d:</a:t>
            </a:r>
          </a:p>
          <a:p>
            <a:pPr marL="0" indent="0">
              <a:buNone/>
            </a:pPr>
            <a:endParaRPr lang="en-US" dirty="0"/>
          </a:p>
        </p:txBody>
      </p:sp>
      <p:sp>
        <p:nvSpPr>
          <p:cNvPr id="4" name="Slide Number Placeholder 3">
            <a:extLst>
              <a:ext uri="{FF2B5EF4-FFF2-40B4-BE49-F238E27FC236}">
                <a16:creationId xmlns:a16="http://schemas.microsoft.com/office/drawing/2014/main" id="{4E86D105-D01D-7DAB-EA3A-EC771762FCBA}"/>
              </a:ext>
            </a:extLst>
          </p:cNvPr>
          <p:cNvSpPr>
            <a:spLocks noGrp="1"/>
          </p:cNvSpPr>
          <p:nvPr>
            <p:ph type="sldNum" sz="quarter" idx="12"/>
          </p:nvPr>
        </p:nvSpPr>
        <p:spPr/>
        <p:txBody>
          <a:bodyPr/>
          <a:lstStyle/>
          <a:p>
            <a:fld id="{CBABCCC1-BF11-4F37-963E-1BCD5B23FD72}" type="slidenum">
              <a:rPr lang="en-IN" smtClean="0"/>
              <a:t>18</a:t>
            </a:fld>
            <a:endParaRPr lang="en-IN"/>
          </a:p>
        </p:txBody>
      </p:sp>
      <p:graphicFrame>
        <p:nvGraphicFramePr>
          <p:cNvPr id="5" name="Table 5">
            <a:extLst>
              <a:ext uri="{FF2B5EF4-FFF2-40B4-BE49-F238E27FC236}">
                <a16:creationId xmlns:a16="http://schemas.microsoft.com/office/drawing/2014/main" id="{8AFDEA05-FCA2-AF2D-2D72-C552C0071DF8}"/>
              </a:ext>
            </a:extLst>
          </p:cNvPr>
          <p:cNvGraphicFramePr>
            <a:graphicFrameLocks noGrp="1"/>
          </p:cNvGraphicFramePr>
          <p:nvPr>
            <p:extLst>
              <p:ext uri="{D42A27DB-BD31-4B8C-83A1-F6EECF244321}">
                <p14:modId xmlns:p14="http://schemas.microsoft.com/office/powerpoint/2010/main" val="2414424545"/>
              </p:ext>
            </p:extLst>
          </p:nvPr>
        </p:nvGraphicFramePr>
        <p:xfrm>
          <a:off x="1964485" y="2698092"/>
          <a:ext cx="7452009" cy="2836502"/>
        </p:xfrm>
        <a:graphic>
          <a:graphicData uri="http://schemas.openxmlformats.org/drawingml/2006/table">
            <a:tbl>
              <a:tblPr firstRow="1" bandRow="1">
                <a:tableStyleId>{5C22544A-7EE6-4342-B048-85BDC9FD1C3A}</a:tableStyleId>
              </a:tblPr>
              <a:tblGrid>
                <a:gridCol w="1847079">
                  <a:extLst>
                    <a:ext uri="{9D8B030D-6E8A-4147-A177-3AD203B41FA5}">
                      <a16:colId xmlns:a16="http://schemas.microsoft.com/office/drawing/2014/main" val="1814357854"/>
                    </a:ext>
                  </a:extLst>
                </a:gridCol>
                <a:gridCol w="1133724">
                  <a:extLst>
                    <a:ext uri="{9D8B030D-6E8A-4147-A177-3AD203B41FA5}">
                      <a16:colId xmlns:a16="http://schemas.microsoft.com/office/drawing/2014/main" val="1194609045"/>
                    </a:ext>
                  </a:extLst>
                </a:gridCol>
                <a:gridCol w="1490402">
                  <a:extLst>
                    <a:ext uri="{9D8B030D-6E8A-4147-A177-3AD203B41FA5}">
                      <a16:colId xmlns:a16="http://schemas.microsoft.com/office/drawing/2014/main" val="454397956"/>
                    </a:ext>
                  </a:extLst>
                </a:gridCol>
                <a:gridCol w="1490402">
                  <a:extLst>
                    <a:ext uri="{9D8B030D-6E8A-4147-A177-3AD203B41FA5}">
                      <a16:colId xmlns:a16="http://schemas.microsoft.com/office/drawing/2014/main" val="3174233208"/>
                    </a:ext>
                  </a:extLst>
                </a:gridCol>
                <a:gridCol w="1490402">
                  <a:extLst>
                    <a:ext uri="{9D8B030D-6E8A-4147-A177-3AD203B41FA5}">
                      <a16:colId xmlns:a16="http://schemas.microsoft.com/office/drawing/2014/main" val="211829338"/>
                    </a:ext>
                  </a:extLst>
                </a:gridCol>
              </a:tblGrid>
              <a:tr h="566384">
                <a:tc>
                  <a:txBody>
                    <a:bodyPr/>
                    <a:lstStyle/>
                    <a:p>
                      <a:r>
                        <a:rPr lang="en-US" sz="2200" dirty="0">
                          <a:solidFill>
                            <a:schemeClr val="tx1"/>
                          </a:solidFill>
                          <a:latin typeface="Times New Roman" panose="02020603050405020304" pitchFamily="18" charset="0"/>
                          <a:cs typeface="Times New Roman" panose="02020603050405020304" pitchFamily="18" charset="0"/>
                        </a:rPr>
                        <a:t>Software project</a:t>
                      </a:r>
                    </a:p>
                  </a:txBody>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a</a:t>
                      </a:r>
                    </a:p>
                  </a:txBody>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b</a:t>
                      </a:r>
                    </a:p>
                  </a:txBody>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c</a:t>
                      </a:r>
                    </a:p>
                  </a:txBody>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d</a:t>
                      </a:r>
                    </a:p>
                  </a:txBody>
                  <a:tcPr/>
                </a:tc>
                <a:extLst>
                  <a:ext uri="{0D108BD9-81ED-4DB2-BD59-A6C34878D82A}">
                    <a16:rowId xmlns:a16="http://schemas.microsoft.com/office/drawing/2014/main" val="1718180630"/>
                  </a:ext>
                </a:extLst>
              </a:tr>
              <a:tr h="317175">
                <a:tc>
                  <a:txBody>
                    <a:bodyPr/>
                    <a:lstStyle/>
                    <a:p>
                      <a:r>
                        <a:rPr lang="en-US" sz="2200" dirty="0">
                          <a:solidFill>
                            <a:schemeClr val="tx1"/>
                          </a:solidFill>
                          <a:latin typeface="Times New Roman" panose="02020603050405020304" pitchFamily="18" charset="0"/>
                          <a:cs typeface="Times New Roman" panose="02020603050405020304" pitchFamily="18" charset="0"/>
                        </a:rPr>
                        <a:t>Organic</a:t>
                      </a:r>
                    </a:p>
                  </a:txBody>
                  <a:tcPr/>
                </a:tc>
                <a:tc>
                  <a:txBody>
                    <a:bodyPr/>
                    <a:lstStyle/>
                    <a:p>
                      <a:pPr algn="ctr"/>
                      <a:r>
                        <a:rPr kumimoji="0" lang="en-US" sz="2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2.4</a:t>
                      </a:r>
                      <a:endParaRPr lang="en-US"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1.05</a:t>
                      </a:r>
                      <a:endParaRPr lang="en-US"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2.5</a:t>
                      </a:r>
                      <a:endParaRPr lang="en-US"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0.38</a:t>
                      </a:r>
                      <a:endParaRPr lang="en-US" sz="2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1799049"/>
                  </a:ext>
                </a:extLst>
              </a:tr>
              <a:tr h="566384">
                <a:tc>
                  <a:txBody>
                    <a:bodyPr/>
                    <a:lstStyle/>
                    <a:p>
                      <a:r>
                        <a:rPr lang="en-US" sz="2200" dirty="0">
                          <a:solidFill>
                            <a:schemeClr val="tx1"/>
                          </a:solidFill>
                          <a:latin typeface="Times New Roman" panose="02020603050405020304" pitchFamily="18" charset="0"/>
                          <a:cs typeface="Times New Roman" panose="02020603050405020304" pitchFamily="18" charset="0"/>
                        </a:rPr>
                        <a:t>Semi- detached</a:t>
                      </a:r>
                    </a:p>
                  </a:txBody>
                  <a:tcPr/>
                </a:tc>
                <a:tc>
                  <a:txBody>
                    <a:bodyPr/>
                    <a:lstStyle/>
                    <a:p>
                      <a:pPr algn="ctr"/>
                      <a:r>
                        <a:rPr kumimoji="0" lang="en-US" sz="2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3.0</a:t>
                      </a:r>
                      <a:endParaRPr lang="en-US"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1.12</a:t>
                      </a:r>
                      <a:endParaRPr lang="en-US"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2.5</a:t>
                      </a:r>
                      <a:endParaRPr lang="en-US"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0.35</a:t>
                      </a:r>
                      <a:endParaRPr lang="en-US" sz="2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4234996"/>
                  </a:ext>
                </a:extLst>
              </a:tr>
              <a:tr h="885782">
                <a:tc>
                  <a:txBody>
                    <a:bodyPr/>
                    <a:lstStyle/>
                    <a:p>
                      <a:r>
                        <a:rPr lang="en-US" sz="2200" dirty="0">
                          <a:solidFill>
                            <a:schemeClr val="tx1"/>
                          </a:solidFill>
                          <a:latin typeface="Times New Roman" panose="02020603050405020304" pitchFamily="18" charset="0"/>
                          <a:cs typeface="Times New Roman" panose="02020603050405020304" pitchFamily="18" charset="0"/>
                        </a:rPr>
                        <a:t>Embedded</a:t>
                      </a:r>
                    </a:p>
                  </a:txBody>
                  <a:tcPr/>
                </a:tc>
                <a:tc>
                  <a:txBody>
                    <a:bodyPr/>
                    <a:lstStyle/>
                    <a:p>
                      <a:pPr algn="ctr"/>
                      <a:r>
                        <a:rPr kumimoji="0" lang="en-US" sz="2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3.6</a:t>
                      </a:r>
                      <a:endParaRPr lang="en-US"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1.20</a:t>
                      </a:r>
                      <a:endParaRPr lang="en-US"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2.5</a:t>
                      </a:r>
                      <a:endParaRPr lang="en-US"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0.32</a:t>
                      </a:r>
                      <a:endParaRPr lang="en-US" sz="2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8265132"/>
                  </a:ext>
                </a:extLst>
              </a:tr>
            </a:tbl>
          </a:graphicData>
        </a:graphic>
      </p:graphicFrame>
    </p:spTree>
    <p:extLst>
      <p:ext uri="{BB962C8B-B14F-4D97-AF65-F5344CB8AC3E}">
        <p14:creationId xmlns:p14="http://schemas.microsoft.com/office/powerpoint/2010/main" val="126047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B27E-69A7-7CA9-CB91-3379F84A82C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3A6B08B7-D6CE-C748-4ABB-607ED8CB07C8}"/>
              </a:ext>
            </a:extLst>
          </p:cNvPr>
          <p:cNvSpPr>
            <a:spLocks noGrp="1"/>
          </p:cNvSpPr>
          <p:nvPr>
            <p:ph type="sldNum" sz="quarter" idx="12"/>
          </p:nvPr>
        </p:nvSpPr>
        <p:spPr/>
        <p:txBody>
          <a:bodyPr/>
          <a:lstStyle/>
          <a:p>
            <a:fld id="{CBABCCC1-BF11-4F37-963E-1BCD5B23FD72}" type="slidenum">
              <a:rPr lang="en-IN" smtClean="0"/>
              <a:t>19</a:t>
            </a:fld>
            <a:endParaRPr lang="en-IN"/>
          </a:p>
        </p:txBody>
      </p:sp>
      <p:pic>
        <p:nvPicPr>
          <p:cNvPr id="5" name="Content Placeholder 4">
            <a:extLst>
              <a:ext uri="{FF2B5EF4-FFF2-40B4-BE49-F238E27FC236}">
                <a16:creationId xmlns:a16="http://schemas.microsoft.com/office/drawing/2014/main" id="{406C8597-CBD4-CC66-446F-F0F2580C9A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299" y="2016125"/>
            <a:ext cx="8110845" cy="3449638"/>
          </a:xfrm>
          <a:prstGeom prst="rect">
            <a:avLst/>
          </a:prstGeom>
        </p:spPr>
      </p:pic>
    </p:spTree>
    <p:extLst>
      <p:ext uri="{BB962C8B-B14F-4D97-AF65-F5344CB8AC3E}">
        <p14:creationId xmlns:p14="http://schemas.microsoft.com/office/powerpoint/2010/main" val="337741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910537" y="643808"/>
            <a:ext cx="10132601" cy="1022588"/>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nSpc>
                <a:spcPct val="150000"/>
              </a:lnSpc>
            </a:pPr>
            <a:r>
              <a:rPr lang="en-US" sz="1800" b="0" i="0" dirty="0">
                <a:effectLst/>
                <a:latin typeface="Poppins"/>
                <a:cs typeface="Poppins"/>
              </a:rPr>
              <a:t>To familiarize students with the basic concept of Project planning and estimation</a:t>
            </a:r>
          </a:p>
        </p:txBody>
      </p:sp>
      <p:sp>
        <p:nvSpPr>
          <p:cNvPr id="16" name="TextBox 15">
            <a:extLst>
              <a:ext uri="{FF2B5EF4-FFF2-40B4-BE49-F238E27FC236}">
                <a16:creationId xmlns:a16="http://schemas.microsoft.com/office/drawing/2014/main" id="{541394E6-0C99-8F26-C67B-D88D560EB229}"/>
              </a:ext>
            </a:extLst>
          </p:cNvPr>
          <p:cNvSpPr txBox="1"/>
          <p:nvPr/>
        </p:nvSpPr>
        <p:spPr>
          <a:xfrm>
            <a:off x="910537" y="2023744"/>
            <a:ext cx="5590972" cy="2308324"/>
          </a:xfrm>
          <a:prstGeom prst="rect">
            <a:avLst/>
          </a:prstGeom>
          <a:noFill/>
        </p:spPr>
        <p:txBody>
          <a:bodyPr wrap="square">
            <a:spAutoFit/>
          </a:bodyPr>
          <a:lstStyle/>
          <a:p>
            <a:pPr algn="ctr"/>
            <a:r>
              <a:rPr lang="en-US" sz="1800" b="1" dirty="0">
                <a:solidFill>
                  <a:srgbClr val="C00000"/>
                </a:solidFill>
              </a:rPr>
              <a:t>INSTRUCTIONAL OBJECTIVES</a:t>
            </a:r>
          </a:p>
          <a:p>
            <a:pPr>
              <a:lnSpc>
                <a:spcPct val="200000"/>
              </a:lnSpc>
            </a:pPr>
            <a:r>
              <a:rPr lang="en-US" sz="1800" dirty="0">
                <a:cs typeface="Poppins"/>
              </a:rPr>
              <a:t>This</a:t>
            </a:r>
            <a:r>
              <a:rPr lang="en-US" sz="1800" b="0" i="0" dirty="0">
                <a:effectLst/>
                <a:cs typeface="Poppins"/>
              </a:rPr>
              <a:t> </a:t>
            </a:r>
            <a:r>
              <a:rPr lang="en-US" sz="1800" dirty="0">
                <a:cs typeface="Poppins"/>
              </a:rPr>
              <a:t>Session</a:t>
            </a:r>
            <a:r>
              <a:rPr lang="en-US" sz="1800" b="0" i="0" dirty="0">
                <a:effectLst/>
                <a:cs typeface="Poppins"/>
              </a:rPr>
              <a:t> is designed to:</a:t>
            </a:r>
          </a:p>
          <a:p>
            <a:pPr>
              <a:lnSpc>
                <a:spcPct val="200000"/>
              </a:lnSpc>
            </a:pPr>
            <a:r>
              <a:rPr lang="en-US" sz="1800" dirty="0">
                <a:cs typeface="Times New Roman" panose="02020603050405020304" pitchFamily="18" charset="0"/>
              </a:rPr>
              <a:t>This</a:t>
            </a:r>
            <a:r>
              <a:rPr lang="en-US" sz="1800" b="0" i="0" dirty="0">
                <a:effectLst/>
                <a:cs typeface="Times New Roman" panose="02020603050405020304" pitchFamily="18" charset="0"/>
              </a:rPr>
              <a:t> </a:t>
            </a:r>
            <a:r>
              <a:rPr lang="en-US" sz="1800" dirty="0">
                <a:cs typeface="Times New Roman" panose="02020603050405020304" pitchFamily="18" charset="0"/>
              </a:rPr>
              <a:t>Session</a:t>
            </a:r>
            <a:r>
              <a:rPr lang="en-US" sz="1800" b="0" i="0" dirty="0">
                <a:effectLst/>
                <a:cs typeface="Times New Roman" panose="02020603050405020304" pitchFamily="18" charset="0"/>
              </a:rPr>
              <a:t> is designed to:</a:t>
            </a:r>
          </a:p>
          <a:p>
            <a:r>
              <a:rPr lang="en-US" sz="1800" dirty="0">
                <a:cs typeface="Times New Roman" panose="02020603050405020304" pitchFamily="18" charset="0"/>
              </a:rPr>
              <a:t>1.</a:t>
            </a:r>
            <a:r>
              <a:rPr lang="en-US" sz="1800" dirty="0">
                <a:ea typeface="+mn-lt"/>
                <a:cs typeface="Times New Roman" panose="02020603050405020304" pitchFamily="18" charset="0"/>
              </a:rPr>
              <a:t>Describe </a:t>
            </a:r>
            <a:r>
              <a:rPr lang="en-US" sz="1800" dirty="0">
                <a:latin typeface="Times New Roman" panose="02020603050405020304" pitchFamily="18" charset="0"/>
                <a:cs typeface="Times New Roman" panose="02020603050405020304" pitchFamily="18" charset="0"/>
              </a:rPr>
              <a:t>Project estimation </a:t>
            </a:r>
          </a:p>
          <a:p>
            <a:r>
              <a:rPr lang="en-IN" sz="1800" dirty="0">
                <a:ea typeface="+mn-lt"/>
                <a:cs typeface="Times New Roman" panose="02020603050405020304" pitchFamily="18" charset="0"/>
              </a:rPr>
              <a:t>2Explain </a:t>
            </a:r>
            <a:r>
              <a:rPr lang="en-US" sz="1800" dirty="0">
                <a:latin typeface="Times New Roman" pitchFamily="18" charset="0"/>
                <a:cs typeface="Times New Roman" pitchFamily="18" charset="0"/>
              </a:rPr>
              <a:t>Function Point Analysis </a:t>
            </a:r>
            <a:r>
              <a:rPr lang="en-US" sz="1800" dirty="0">
                <a:cs typeface="Times New Roman" panose="02020603050405020304" pitchFamily="18" charset="0"/>
              </a:rPr>
              <a:t>3.Describe </a:t>
            </a:r>
            <a:r>
              <a:rPr lang="en-US" sz="1800" dirty="0">
                <a:latin typeface="Times New Roman" pitchFamily="18" charset="0"/>
                <a:cs typeface="Times New Roman" pitchFamily="18" charset="0"/>
              </a:rPr>
              <a:t>COCOMO Software Estimation Model</a:t>
            </a:r>
            <a:endParaRPr lang="en-US" sz="1800" dirty="0"/>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5814710" cy="2585323"/>
          </a:xfrm>
          <a:prstGeom prst="rect">
            <a:avLst/>
          </a:prstGeom>
          <a:noFill/>
        </p:spPr>
        <p:txBody>
          <a:bodyPr wrap="square">
            <a:spAutoFit/>
          </a:bodyPr>
          <a:lstStyle/>
          <a:p>
            <a:pPr algn="ctr"/>
            <a:r>
              <a:rPr lang="en-US" sz="1800" b="1" dirty="0">
                <a:solidFill>
                  <a:srgbClr val="C00000"/>
                </a:solidFill>
              </a:rPr>
              <a:t>LEARNING OUTCOMES</a:t>
            </a:r>
          </a:p>
          <a:p>
            <a:pPr>
              <a:lnSpc>
                <a:spcPct val="200000"/>
              </a:lnSpc>
            </a:pPr>
            <a:r>
              <a:rPr lang="en-US" sz="1800" b="0" i="0" dirty="0">
                <a:effectLst/>
                <a:cs typeface="Times New Roman" panose="02020603050405020304" pitchFamily="18" charset="0"/>
              </a:rPr>
              <a:t>At the end of this </a:t>
            </a:r>
            <a:r>
              <a:rPr lang="en-US" sz="1800" dirty="0">
                <a:cs typeface="Times New Roman" panose="02020603050405020304" pitchFamily="18" charset="0"/>
              </a:rPr>
              <a:t>session</a:t>
            </a:r>
            <a:r>
              <a:rPr lang="en-US" sz="1800" b="0" i="0" dirty="0">
                <a:effectLst/>
                <a:cs typeface="Times New Roman" panose="02020603050405020304" pitchFamily="18" charset="0"/>
              </a:rPr>
              <a:t>, you should be able to:</a:t>
            </a:r>
          </a:p>
          <a:p>
            <a:r>
              <a:rPr lang="en-US" sz="1800" b="0" i="0" dirty="0">
                <a:effectLst/>
                <a:cs typeface="Times New Roman" panose="02020603050405020304" pitchFamily="18" charset="0"/>
              </a:rPr>
              <a:t>1  Define </a:t>
            </a:r>
            <a:r>
              <a:rPr lang="en-US" i="0" dirty="0">
                <a:effectLst/>
                <a:cs typeface="Times New Roman" panose="02020603050405020304" pitchFamily="18" charset="0"/>
              </a:rPr>
              <a:t>project estimation</a:t>
            </a:r>
            <a:endParaRPr lang="en-US" sz="1800" dirty="0">
              <a:ea typeface="+mn-lt"/>
              <a:cs typeface="Times New Roman" panose="02020603050405020304" pitchFamily="18" charset="0"/>
            </a:endParaRPr>
          </a:p>
          <a:p>
            <a:r>
              <a:rPr lang="en-US" sz="1800" b="0" i="0" dirty="0">
                <a:effectLst/>
                <a:cs typeface="Times New Roman" panose="02020603050405020304" pitchFamily="18" charset="0"/>
              </a:rPr>
              <a:t>2.</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Demonstrate</a:t>
            </a:r>
            <a:r>
              <a:rPr lang="en-US" sz="1800" dirty="0">
                <a:latin typeface="Times New Roman" pitchFamily="18" charset="0"/>
                <a:cs typeface="Times New Roman" pitchFamily="18" charset="0"/>
              </a:rPr>
              <a:t> the order in which the following are estimated using the COCOMO estimate technique, use a schematic diagram and a relevant example: Cost, effort, length of time, and size .</a:t>
            </a:r>
            <a:endParaRPr lang="en-US" sz="1800" dirty="0">
              <a:ea typeface="+mn-lt"/>
              <a:cs typeface="Times New Roman" panose="02020603050405020304" pitchFamily="18" charset="0"/>
            </a:endParaRPr>
          </a:p>
          <a:p>
            <a:pPr algn="ctr"/>
            <a:endParaRPr lang="en-US" sz="1800" dirty="0"/>
          </a:p>
        </p:txBody>
      </p:sp>
    </p:spTree>
    <p:extLst>
      <p:ext uri="{BB962C8B-B14F-4D97-AF65-F5344CB8AC3E}">
        <p14:creationId xmlns:p14="http://schemas.microsoft.com/office/powerpoint/2010/main" val="380722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7D4040-07BD-4FE1-A631-A9BA4D187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736907"/>
            <a:ext cx="5016701" cy="2820744"/>
          </a:xfrm>
          <a:prstGeom prst="rect">
            <a:avLst/>
          </a:prstGeom>
        </p:spPr>
      </p:pic>
      <p:pic>
        <p:nvPicPr>
          <p:cNvPr id="4" name="Picture 3">
            <a:extLst>
              <a:ext uri="{FF2B5EF4-FFF2-40B4-BE49-F238E27FC236}">
                <a16:creationId xmlns:a16="http://schemas.microsoft.com/office/drawing/2014/main" id="{12460049-79A3-C3C5-1811-A35A7EE26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13" y="2625438"/>
            <a:ext cx="4322617" cy="2932213"/>
          </a:xfrm>
          <a:prstGeom prst="rect">
            <a:avLst/>
          </a:prstGeom>
        </p:spPr>
      </p:pic>
    </p:spTree>
    <p:extLst>
      <p:ext uri="{BB962C8B-B14F-4D97-AF65-F5344CB8AC3E}">
        <p14:creationId xmlns:p14="http://schemas.microsoft.com/office/powerpoint/2010/main" val="4251416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2E3F-DCF0-3B47-9E80-3F52110541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B6FDC1-4102-7E11-747D-F85A0262C262}"/>
              </a:ext>
            </a:extLst>
          </p:cNvPr>
          <p:cNvSpPr>
            <a:spLocks noGrp="1"/>
          </p:cNvSpPr>
          <p:nvPr>
            <p:ph idx="1"/>
          </p:nvPr>
        </p:nvSpPr>
        <p:spPr/>
        <p:txBody>
          <a:bodyPr>
            <a:normAutofit fontScale="77500" lnSpcReduction="20000"/>
          </a:bodyPr>
          <a:lstStyle/>
          <a:p>
            <a:pPr algn="just"/>
            <a:r>
              <a:rPr lang="en-US" sz="2000" b="1" dirty="0">
                <a:solidFill>
                  <a:srgbClr val="212121"/>
                </a:solidFill>
                <a:latin typeface="Times New Roman" panose="02020603050405020304" pitchFamily="18" charset="0"/>
                <a:cs typeface="Times New Roman" panose="02020603050405020304" pitchFamily="18" charset="0"/>
              </a:rPr>
              <a:t>Problem-1:</a:t>
            </a:r>
            <a:r>
              <a:rPr lang="en-US" sz="2000" dirty="0">
                <a:solidFill>
                  <a:srgbClr val="212121"/>
                </a:solidFill>
                <a:latin typeface="Times New Roman" panose="02020603050405020304" pitchFamily="18" charset="0"/>
                <a:cs typeface="Times New Roman" panose="02020603050405020304" pitchFamily="18" charset="0"/>
              </a:rPr>
              <a:t> Assume that the size of an organic type software product has been estimated to be 32,000 lines of source code. Assume that the average salary of software engineers be Rs. 15,000/- per month. Determine the effort required to develop the software product and the nominal development time. </a:t>
            </a:r>
          </a:p>
          <a:p>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As per the basic COCOMO estimation formula for organic software: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Effort=2.4*(32)</a:t>
            </a:r>
            <a:r>
              <a:rPr lang="en-US" baseline="30000" dirty="0">
                <a:latin typeface="Times New Roman" panose="02020603050405020304" pitchFamily="18" charset="0"/>
                <a:cs typeface="Times New Roman" panose="02020603050405020304" pitchFamily="18" charset="0"/>
              </a:rPr>
              <a:t>1.05</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91 PM </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Nominal development time = 2.5 * (91)</a:t>
            </a:r>
            <a:r>
              <a:rPr lang="en-US" baseline="30000" dirty="0">
                <a:latin typeface="Times New Roman" panose="02020603050405020304" pitchFamily="18" charset="0"/>
                <a:cs typeface="Times New Roman" panose="02020603050405020304" pitchFamily="18" charset="0"/>
              </a:rPr>
              <a:t>0.38</a:t>
            </a:r>
            <a:r>
              <a:rPr lang="en-US" dirty="0">
                <a:latin typeface="Times New Roman" panose="02020603050405020304" pitchFamily="18" charset="0"/>
                <a:cs typeface="Times New Roman" panose="02020603050405020304" pitchFamily="18" charset="0"/>
              </a:rPr>
              <a:t> = 14 months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Cost required to develop the product = 14 * 15,000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Rs. 210,000/-</a:t>
            </a:r>
          </a:p>
          <a:p>
            <a:pPr algn="just"/>
            <a:endParaRPr lang="en-US" sz="2000" dirty="0">
              <a:solidFill>
                <a:srgbClr val="212121"/>
              </a:solidFill>
              <a:latin typeface="Times New Roman" panose="02020603050405020304" pitchFamily="18" charset="0"/>
              <a:cs typeface="Times New Roman" panose="02020603050405020304" pitchFamily="18" charset="0"/>
            </a:endParaRPr>
          </a:p>
          <a:p>
            <a:pPr algn="just"/>
            <a:endParaRPr lang="en-US" sz="2000" dirty="0">
              <a:solidFill>
                <a:srgbClr val="21212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D3CEC52-4C3C-53FB-7596-89F732115157}"/>
              </a:ext>
            </a:extLst>
          </p:cNvPr>
          <p:cNvSpPr>
            <a:spLocks noGrp="1"/>
          </p:cNvSpPr>
          <p:nvPr>
            <p:ph type="sldNum" sz="quarter" idx="12"/>
          </p:nvPr>
        </p:nvSpPr>
        <p:spPr/>
        <p:txBody>
          <a:bodyPr/>
          <a:lstStyle/>
          <a:p>
            <a:fld id="{CBABCCC1-BF11-4F37-963E-1BCD5B23FD72}" type="slidenum">
              <a:rPr lang="en-IN" smtClean="0"/>
              <a:t>21</a:t>
            </a:fld>
            <a:endParaRPr lang="en-IN"/>
          </a:p>
        </p:txBody>
      </p:sp>
    </p:spTree>
    <p:extLst>
      <p:ext uri="{BB962C8B-B14F-4D97-AF65-F5344CB8AC3E}">
        <p14:creationId xmlns:p14="http://schemas.microsoft.com/office/powerpoint/2010/main" val="3757022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8139-AAF4-ED6C-E0E7-1D77AD72CE58}"/>
              </a:ext>
            </a:extLst>
          </p:cNvPr>
          <p:cNvSpPr>
            <a:spLocks noGrp="1"/>
          </p:cNvSpPr>
          <p:nvPr>
            <p:ph type="title"/>
          </p:nvPr>
        </p:nvSpPr>
        <p:spPr>
          <a:xfrm>
            <a:off x="1451579" y="201881"/>
            <a:ext cx="9603275" cy="1651873"/>
          </a:xfrm>
        </p:spPr>
        <p:txBody>
          <a:bodyPr>
            <a:normAutofit/>
          </a:bodyPr>
          <a:lstStyle/>
          <a:p>
            <a:r>
              <a:rPr lang="en-US" sz="1800" b="1" dirty="0">
                <a:solidFill>
                  <a:srgbClr val="212121"/>
                </a:solidFill>
                <a:latin typeface="Times New Roman" panose="02020603050405020304" pitchFamily="18" charset="0"/>
                <a:cs typeface="Times New Roman" panose="02020603050405020304" pitchFamily="18" charset="0"/>
              </a:rPr>
              <a:t>Problem 2:</a:t>
            </a:r>
            <a:r>
              <a:rPr lang="en-US" sz="1800" dirty="0">
                <a:solidFill>
                  <a:srgbClr val="212121"/>
                </a:solidFill>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Suppose That A Project Was Estimated To Be 400 KLOC. Calculate The Effort And Development Time For Each Of The Three Modes I.E. Organic, Semidetached And Embedded</a:t>
            </a:r>
            <a:r>
              <a:rPr lang="en-US" sz="3200" cap="none" dirty="0">
                <a:latin typeface="Times New Roman" panose="02020603050405020304" pitchFamily="18" charset="0"/>
                <a:cs typeface="Times New Roman" panose="02020603050405020304" pitchFamily="18" charset="0"/>
              </a:rPr>
              <a:t>.</a:t>
            </a:r>
            <a:br>
              <a:rPr lang="en-US" sz="3200" cap="none" dirty="0">
                <a:solidFill>
                  <a:srgbClr val="212121"/>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99DC15B-9875-88F2-F2EE-39137B7931B4}"/>
              </a:ext>
            </a:extLst>
          </p:cNvPr>
          <p:cNvSpPr>
            <a:spLocks noGrp="1"/>
          </p:cNvSpPr>
          <p:nvPr>
            <p:ph idx="1"/>
          </p:nvPr>
        </p:nvSpPr>
        <p:spPr/>
        <p:txBody>
          <a:bodyPr>
            <a:normAutofit fontScale="25000" lnSpcReduction="20000"/>
          </a:bodyPr>
          <a:lstStyle/>
          <a:p>
            <a:pPr>
              <a:lnSpc>
                <a:spcPct val="150000"/>
              </a:lnSpc>
            </a:pPr>
            <a:r>
              <a:rPr lang="en-US" sz="7200" b="1" dirty="0">
                <a:latin typeface="Times New Roman" panose="02020603050405020304" pitchFamily="18" charset="0"/>
                <a:cs typeface="Times New Roman" panose="02020603050405020304" pitchFamily="18" charset="0"/>
              </a:rPr>
              <a:t>Solution:</a:t>
            </a:r>
            <a:r>
              <a:rPr lang="en-US" sz="7200" dirty="0">
                <a:latin typeface="Times New Roman" panose="02020603050405020304" pitchFamily="18" charset="0"/>
                <a:cs typeface="Times New Roman" panose="02020603050405020304" pitchFamily="18" charset="0"/>
              </a:rPr>
              <a:t> Estimated size of the project = 400 KLOC</a:t>
            </a:r>
          </a:p>
          <a:p>
            <a:pPr>
              <a:lnSpc>
                <a:spcPct val="150000"/>
              </a:lnSpc>
            </a:pPr>
            <a:r>
              <a:rPr lang="en-US" sz="7200" b="1" dirty="0">
                <a:latin typeface="Times New Roman" panose="02020603050405020304" pitchFamily="18" charset="0"/>
                <a:cs typeface="Times New Roman" panose="02020603050405020304" pitchFamily="18" charset="0"/>
              </a:rPr>
              <a:t>1. Organic Mode</a:t>
            </a:r>
          </a:p>
          <a:p>
            <a:pPr>
              <a:lnSpc>
                <a:spcPct val="150000"/>
              </a:lnSpc>
            </a:pPr>
            <a:r>
              <a:rPr lang="en-US" sz="7200" dirty="0">
                <a:latin typeface="Times New Roman" panose="02020603050405020304" pitchFamily="18" charset="0"/>
                <a:cs typeface="Times New Roman" panose="02020603050405020304" pitchFamily="18" charset="0"/>
              </a:rPr>
              <a:t>E = 2.4 (400)1.05 = 1295.31 PM</a:t>
            </a:r>
          </a:p>
          <a:p>
            <a:pPr>
              <a:lnSpc>
                <a:spcPct val="150000"/>
              </a:lnSpc>
            </a:pPr>
            <a:r>
              <a:rPr lang="en-US" sz="7200" dirty="0">
                <a:latin typeface="Times New Roman" panose="02020603050405020304" pitchFamily="18" charset="0"/>
                <a:cs typeface="Times New Roman" panose="02020603050405020304" pitchFamily="18" charset="0"/>
              </a:rPr>
              <a:t>D = 2.5 (1295.31)0.38 = 38.07 M</a:t>
            </a:r>
          </a:p>
          <a:p>
            <a:pPr>
              <a:lnSpc>
                <a:spcPct val="150000"/>
              </a:lnSpc>
            </a:pPr>
            <a:r>
              <a:rPr lang="en-US" sz="7200" b="1" dirty="0">
                <a:latin typeface="Times New Roman" panose="02020603050405020304" pitchFamily="18" charset="0"/>
                <a:cs typeface="Times New Roman" panose="02020603050405020304" pitchFamily="18" charset="0"/>
              </a:rPr>
              <a:t>2. Semi detached Mode</a:t>
            </a:r>
          </a:p>
          <a:p>
            <a:pPr>
              <a:lnSpc>
                <a:spcPct val="150000"/>
              </a:lnSpc>
            </a:pPr>
            <a:r>
              <a:rPr lang="en-US" sz="7200" dirty="0">
                <a:latin typeface="Times New Roman" panose="02020603050405020304" pitchFamily="18" charset="0"/>
                <a:cs typeface="Times New Roman" panose="02020603050405020304" pitchFamily="18" charset="0"/>
              </a:rPr>
              <a:t>E = 3.0 (400)1.12 = 2462.79 PM</a:t>
            </a:r>
          </a:p>
          <a:p>
            <a:pPr>
              <a:lnSpc>
                <a:spcPct val="150000"/>
              </a:lnSpc>
            </a:pPr>
            <a:r>
              <a:rPr lang="en-US" sz="7200" dirty="0">
                <a:latin typeface="Times New Roman" panose="02020603050405020304" pitchFamily="18" charset="0"/>
                <a:cs typeface="Times New Roman" panose="02020603050405020304" pitchFamily="18" charset="0"/>
              </a:rPr>
              <a:t>D = 2.5 (2462.79)0.35 = 38.45 M</a:t>
            </a:r>
          </a:p>
          <a:p>
            <a:pPr>
              <a:lnSpc>
                <a:spcPct val="150000"/>
              </a:lnSpc>
            </a:pPr>
            <a:r>
              <a:rPr lang="en-US" sz="7200" b="1" dirty="0">
                <a:latin typeface="Times New Roman" panose="02020603050405020304" pitchFamily="18" charset="0"/>
                <a:cs typeface="Times New Roman" panose="02020603050405020304" pitchFamily="18" charset="0"/>
              </a:rPr>
              <a:t>3. Embedded Mode</a:t>
            </a:r>
          </a:p>
          <a:p>
            <a:pPr>
              <a:lnSpc>
                <a:spcPct val="150000"/>
              </a:lnSpc>
            </a:pPr>
            <a:r>
              <a:rPr lang="en-US" sz="7200" dirty="0">
                <a:latin typeface="Times New Roman" panose="02020603050405020304" pitchFamily="18" charset="0"/>
                <a:cs typeface="Times New Roman" panose="02020603050405020304" pitchFamily="18" charset="0"/>
              </a:rPr>
              <a:t>E = 3.6 (400)1.20 = 4772.81 PM</a:t>
            </a:r>
          </a:p>
          <a:p>
            <a:pPr>
              <a:lnSpc>
                <a:spcPct val="150000"/>
              </a:lnSpc>
            </a:pPr>
            <a:r>
              <a:rPr lang="en-US" sz="2000" dirty="0">
                <a:latin typeface="Times New Roman" panose="02020603050405020304" pitchFamily="18" charset="0"/>
                <a:cs typeface="Times New Roman" panose="02020603050405020304" pitchFamily="18" charset="0"/>
              </a:rPr>
              <a:t>D = 2.5 (4772.81)0.32 = 37.59 M</a:t>
            </a:r>
            <a:endParaRPr lang="en-US" dirty="0"/>
          </a:p>
        </p:txBody>
      </p:sp>
      <p:sp>
        <p:nvSpPr>
          <p:cNvPr id="4" name="Slide Number Placeholder 3">
            <a:extLst>
              <a:ext uri="{FF2B5EF4-FFF2-40B4-BE49-F238E27FC236}">
                <a16:creationId xmlns:a16="http://schemas.microsoft.com/office/drawing/2014/main" id="{933C6787-7A91-F733-08FE-6BB56F315C26}"/>
              </a:ext>
            </a:extLst>
          </p:cNvPr>
          <p:cNvSpPr>
            <a:spLocks noGrp="1"/>
          </p:cNvSpPr>
          <p:nvPr>
            <p:ph type="sldNum" sz="quarter" idx="12"/>
          </p:nvPr>
        </p:nvSpPr>
        <p:spPr/>
        <p:txBody>
          <a:bodyPr/>
          <a:lstStyle/>
          <a:p>
            <a:fld id="{CBABCCC1-BF11-4F37-963E-1BCD5B23FD72}" type="slidenum">
              <a:rPr lang="en-IN" smtClean="0"/>
              <a:t>22</a:t>
            </a:fld>
            <a:endParaRPr lang="en-IN"/>
          </a:p>
        </p:txBody>
      </p:sp>
    </p:spTree>
    <p:extLst>
      <p:ext uri="{BB962C8B-B14F-4D97-AF65-F5344CB8AC3E}">
        <p14:creationId xmlns:p14="http://schemas.microsoft.com/office/powerpoint/2010/main" val="2994847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0FA9-1A03-0BC0-5707-12FABA1DB648}"/>
              </a:ext>
            </a:extLst>
          </p:cNvPr>
          <p:cNvSpPr>
            <a:spLocks noGrp="1"/>
          </p:cNvSpPr>
          <p:nvPr>
            <p:ph type="title"/>
          </p:nvPr>
        </p:nvSpPr>
        <p:spPr/>
        <p:txBody>
          <a:bodyPr>
            <a:normAutofit/>
          </a:bodyPr>
          <a:lstStyle/>
          <a:p>
            <a:r>
              <a:rPr lang="en-US" sz="2000" b="1" dirty="0">
                <a:solidFill>
                  <a:schemeClr val="accent3"/>
                </a:solidFill>
                <a:latin typeface="Times New Roman" panose="02020603050405020304" pitchFamily="18" charset="0"/>
                <a:cs typeface="Times New Roman" panose="02020603050405020304" pitchFamily="18" charset="0"/>
              </a:rPr>
              <a:t>Intermediate COCOMO Model</a:t>
            </a:r>
            <a:br>
              <a:rPr lang="en-US" sz="2000" b="1" dirty="0">
                <a:solidFill>
                  <a:schemeClr val="accent3"/>
                </a:solidFill>
                <a:latin typeface="Times New Roman" panose="02020603050405020304" pitchFamily="18" charset="0"/>
                <a:cs typeface="Times New Roman" panose="02020603050405020304" pitchFamily="18" charset="0"/>
              </a:rPr>
            </a:br>
            <a:endParaRPr lang="en-US" sz="2000" dirty="0"/>
          </a:p>
        </p:txBody>
      </p:sp>
      <p:sp>
        <p:nvSpPr>
          <p:cNvPr id="3" name="Content Placeholder 2">
            <a:extLst>
              <a:ext uri="{FF2B5EF4-FFF2-40B4-BE49-F238E27FC236}">
                <a16:creationId xmlns:a16="http://schemas.microsoft.com/office/drawing/2014/main" id="{E182145F-B515-DB94-0823-991B44C483B0}"/>
              </a:ext>
            </a:extLst>
          </p:cNvPr>
          <p:cNvSpPr>
            <a:spLocks noGrp="1"/>
          </p:cNvSpPr>
          <p:nvPr>
            <p:ph idx="1"/>
          </p:nvPr>
        </p:nvSpPr>
        <p:spPr/>
        <p:txBody>
          <a:bodyPr/>
          <a:lstStyle/>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basic COCOMO model assumes that the effort is only a function of the number of lines of code and some constants evaluated according to the different software system.</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However, in reality, no system’s effort and schedule can be solely calculated on the basis of </a:t>
            </a:r>
            <a:r>
              <a:rPr lang="en-US" sz="2000" b="1" dirty="0">
                <a:latin typeface="Times New Roman" panose="02020603050405020304" pitchFamily="18" charset="0"/>
                <a:cs typeface="Times New Roman" panose="02020603050405020304" pitchFamily="18" charset="0"/>
              </a:rPr>
              <a:t>Lines of Code</a:t>
            </a:r>
            <a:r>
              <a:rPr lang="en-US" sz="2000" dirty="0">
                <a:latin typeface="Times New Roman" panose="02020603050405020304" pitchFamily="18" charset="0"/>
                <a:cs typeface="Times New Roman" panose="02020603050405020304" pitchFamily="18" charset="0"/>
              </a:rPr>
              <a:t>. For that, various other factors such as </a:t>
            </a:r>
            <a:r>
              <a:rPr lang="en-US" sz="2000" b="1" dirty="0">
                <a:latin typeface="Times New Roman" panose="02020603050405020304" pitchFamily="18" charset="0"/>
                <a:cs typeface="Times New Roman" panose="02020603050405020304" pitchFamily="18" charset="0"/>
              </a:rPr>
              <a:t>reliability,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Experience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Capability</a:t>
            </a:r>
            <a:r>
              <a:rPr lang="en-US" sz="2000" dirty="0">
                <a:latin typeface="Times New Roman" panose="02020603050405020304" pitchFamily="18" charset="0"/>
                <a:cs typeface="Times New Roman" panose="02020603050405020304" pitchFamily="18" charset="0"/>
              </a:rPr>
              <a:t> are known as </a:t>
            </a:r>
            <a:r>
              <a:rPr lang="en-US" sz="2000" b="1" dirty="0">
                <a:latin typeface="Times New Roman" panose="02020603050405020304" pitchFamily="18" charset="0"/>
                <a:cs typeface="Times New Roman" panose="02020603050405020304" pitchFamily="18" charset="0"/>
              </a:rPr>
              <a:t>Cost Drivers which can not be measured using LOC.</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Intermediate Model utilizes 15 such drivers for cost estimation.</a:t>
            </a:r>
            <a:endParaRPr lang="en-US" dirty="0"/>
          </a:p>
        </p:txBody>
      </p:sp>
      <p:sp>
        <p:nvSpPr>
          <p:cNvPr id="4" name="Slide Number Placeholder 3">
            <a:extLst>
              <a:ext uri="{FF2B5EF4-FFF2-40B4-BE49-F238E27FC236}">
                <a16:creationId xmlns:a16="http://schemas.microsoft.com/office/drawing/2014/main" id="{A5AB3C25-7EEC-2313-69B3-6044C4E088A4}"/>
              </a:ext>
            </a:extLst>
          </p:cNvPr>
          <p:cNvSpPr>
            <a:spLocks noGrp="1"/>
          </p:cNvSpPr>
          <p:nvPr>
            <p:ph type="sldNum" sz="quarter" idx="12"/>
          </p:nvPr>
        </p:nvSpPr>
        <p:spPr/>
        <p:txBody>
          <a:bodyPr/>
          <a:lstStyle/>
          <a:p>
            <a:fld id="{CBABCCC1-BF11-4F37-963E-1BCD5B23FD72}" type="slidenum">
              <a:rPr lang="en-IN" smtClean="0"/>
              <a:t>23</a:t>
            </a:fld>
            <a:endParaRPr lang="en-IN"/>
          </a:p>
        </p:txBody>
      </p:sp>
    </p:spTree>
    <p:extLst>
      <p:ext uri="{BB962C8B-B14F-4D97-AF65-F5344CB8AC3E}">
        <p14:creationId xmlns:p14="http://schemas.microsoft.com/office/powerpoint/2010/main" val="1391994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996A-E085-1717-7B76-BB6607A91712}"/>
              </a:ext>
            </a:extLst>
          </p:cNvPr>
          <p:cNvSpPr>
            <a:spLocks noGrp="1"/>
          </p:cNvSpPr>
          <p:nvPr>
            <p:ph type="title"/>
          </p:nvPr>
        </p:nvSpPr>
        <p:spPr/>
        <p:txBody>
          <a:bodyPr>
            <a:normAutofit/>
          </a:bodyPr>
          <a:lstStyle/>
          <a:p>
            <a:r>
              <a:rPr lang="en-US" sz="2000" b="1" dirty="0">
                <a:solidFill>
                  <a:schemeClr val="accent3"/>
                </a:solidFill>
                <a:latin typeface="Times New Roman" panose="02020603050405020304" pitchFamily="18" charset="0"/>
                <a:cs typeface="Times New Roman" panose="02020603050405020304" pitchFamily="18" charset="0"/>
              </a:rPr>
              <a:t>Equations for Intermediate COCOMO Model</a:t>
            </a:r>
            <a:br>
              <a:rPr lang="en-US" sz="2000" b="1" dirty="0">
                <a:solidFill>
                  <a:schemeClr val="accent3"/>
                </a:solidFill>
                <a:latin typeface="Times New Roman" panose="02020603050405020304" pitchFamily="18" charset="0"/>
                <a:cs typeface="Times New Roman" panose="02020603050405020304" pitchFamily="18" charset="0"/>
              </a:rPr>
            </a:br>
            <a:endParaRPr lang="en-US" sz="2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AEEB03-B625-DD0F-D086-63443847A101}"/>
                  </a:ext>
                </a:extLst>
              </p:cNvPr>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E</a:t>
                </a:r>
                <a14:m>
                  <m:oMath xmlns:m="http://schemas.openxmlformats.org/officeDocument/2006/math">
                    <m:r>
                      <a:rPr lang="en-US" sz="2000" b="1" i="1">
                        <a:latin typeface="Cambria Math" panose="02040503050406030204" pitchFamily="18" charset="0"/>
                        <a:cs typeface="Times New Roman" panose="02020603050405020304" pitchFamily="18" charset="0"/>
                      </a:rPr>
                      <m:t>=</m:t>
                    </m:r>
                    <m:r>
                      <a:rPr lang="en-US" sz="2000" b="1" i="1">
                        <a:latin typeface="Cambria Math" panose="02040503050406030204" pitchFamily="18" charset="0"/>
                        <a:cs typeface="Times New Roman" panose="02020603050405020304" pitchFamily="18" charset="0"/>
                      </a:rPr>
                      <m:t>𝒂</m:t>
                    </m:r>
                    <m:sSup>
                      <m:sSupPr>
                        <m:ctrlPr>
                          <a:rPr lang="en-US" sz="2000" b="1" i="1">
                            <a:latin typeface="Cambria Math" panose="02040503050406030204" pitchFamily="18" charset="0"/>
                            <a:cs typeface="Times New Roman" panose="02020603050405020304" pitchFamily="18" charset="0"/>
                          </a:rPr>
                        </m:ctrlPr>
                      </m:sSupPr>
                      <m:e>
                        <m:d>
                          <m:dPr>
                            <m:ctrlPr>
                              <a:rPr lang="en-US" sz="2000" b="1" i="1">
                                <a:latin typeface="Cambria Math" panose="02040503050406030204" pitchFamily="18" charset="0"/>
                                <a:cs typeface="Times New Roman" panose="02020603050405020304" pitchFamily="18" charset="0"/>
                              </a:rPr>
                            </m:ctrlPr>
                          </m:dPr>
                          <m:e>
                            <m:r>
                              <a:rPr lang="en-US" sz="2000" b="1" i="1">
                                <a:latin typeface="Cambria Math" panose="02040503050406030204" pitchFamily="18" charset="0"/>
                                <a:cs typeface="Times New Roman" panose="02020603050405020304" pitchFamily="18" charset="0"/>
                              </a:rPr>
                              <m:t>𝑲𝑳𝑶𝑪</m:t>
                            </m:r>
                            <m:r>
                              <a:rPr lang="en-US" sz="2000" b="1" i="1">
                                <a:latin typeface="Cambria Math" panose="02040503050406030204" pitchFamily="18" charset="0"/>
                                <a:cs typeface="Times New Roman" panose="02020603050405020304" pitchFamily="18" charset="0"/>
                              </a:rPr>
                              <m:t> </m:t>
                            </m:r>
                            <m:r>
                              <a:rPr lang="en-US" sz="2000" b="1" i="1">
                                <a:latin typeface="Cambria Math" panose="02040503050406030204" pitchFamily="18" charset="0"/>
                                <a:cs typeface="Times New Roman" panose="02020603050405020304" pitchFamily="18" charset="0"/>
                              </a:rPr>
                              <m:t>𝒐𝒓</m:t>
                            </m:r>
                            <m:r>
                              <a:rPr lang="en-US" sz="2000" b="1" i="1">
                                <a:latin typeface="Cambria Math" panose="02040503050406030204" pitchFamily="18" charset="0"/>
                                <a:cs typeface="Times New Roman" panose="02020603050405020304" pitchFamily="18" charset="0"/>
                              </a:rPr>
                              <m:t> </m:t>
                            </m:r>
                            <m:r>
                              <a:rPr lang="en-US" sz="2000" b="1" i="1">
                                <a:latin typeface="Cambria Math" panose="02040503050406030204" pitchFamily="18" charset="0"/>
                                <a:cs typeface="Times New Roman" panose="02020603050405020304" pitchFamily="18" charset="0"/>
                              </a:rPr>
                              <m:t>𝑲𝑫𝑺𝑰</m:t>
                            </m:r>
                          </m:e>
                        </m:d>
                      </m:e>
                      <m:sup>
                        <m:r>
                          <a:rPr lang="en-US" sz="2000" b="1" i="1">
                            <a:latin typeface="Cambria Math" panose="02040503050406030204" pitchFamily="18" charset="0"/>
                            <a:cs typeface="Times New Roman" panose="02020603050405020304" pitchFamily="18" charset="0"/>
                          </a:rPr>
                          <m:t>𝒃</m:t>
                        </m:r>
                      </m:sup>
                    </m:sSup>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𝑬𝑨𝑭</m:t>
                    </m:r>
                  </m:oMath>
                </a14:m>
                <a:endParaRPr lang="en-US" sz="2000" dirty="0"/>
              </a:p>
              <a:p>
                <a:r>
                  <a:rPr lang="en-US" sz="2000" b="1" dirty="0">
                    <a:latin typeface="Times New Roman" panose="02020603050405020304" pitchFamily="18" charset="0"/>
                    <a:cs typeface="Times New Roman" panose="02020603050405020304" pitchFamily="18" charset="0"/>
                  </a:rPr>
                  <a:t>D</a:t>
                </a:r>
                <a14:m>
                  <m:oMath xmlns:m="http://schemas.openxmlformats.org/officeDocument/2006/math">
                    <m:r>
                      <a:rPr lang="en-US" sz="2000" b="1" i="1">
                        <a:latin typeface="Cambria Math" panose="02040503050406030204" pitchFamily="18" charset="0"/>
                        <a:cs typeface="Times New Roman" panose="02020603050405020304" pitchFamily="18" charset="0"/>
                      </a:rPr>
                      <m:t>=</m:t>
                    </m:r>
                    <m:r>
                      <a:rPr lang="en-US" sz="2000" b="1" i="1">
                        <a:latin typeface="Cambria Math" panose="02040503050406030204" pitchFamily="18" charset="0"/>
                        <a:cs typeface="Times New Roman" panose="02020603050405020304" pitchFamily="18" charset="0"/>
                      </a:rPr>
                      <m:t>𝒄</m:t>
                    </m:r>
                    <m:sSup>
                      <m:sSupPr>
                        <m:ctrlPr>
                          <a:rPr lang="en-US" sz="2000" b="1" i="1">
                            <a:latin typeface="Cambria Math" panose="02040503050406030204" pitchFamily="18" charset="0"/>
                            <a:cs typeface="Times New Roman" panose="02020603050405020304" pitchFamily="18" charset="0"/>
                          </a:rPr>
                        </m:ctrlPr>
                      </m:sSupPr>
                      <m:e>
                        <m:d>
                          <m:dPr>
                            <m:ctrlPr>
                              <a:rPr lang="en-US" sz="2000" b="1" i="1">
                                <a:latin typeface="Cambria Math" panose="02040503050406030204" pitchFamily="18" charset="0"/>
                                <a:cs typeface="Times New Roman" panose="02020603050405020304" pitchFamily="18" charset="0"/>
                              </a:rPr>
                            </m:ctrlPr>
                          </m:dPr>
                          <m:e>
                            <m:r>
                              <a:rPr lang="en-US" sz="2000" b="1" i="1">
                                <a:latin typeface="Cambria Math" panose="02040503050406030204" pitchFamily="18" charset="0"/>
                                <a:cs typeface="Times New Roman" panose="02020603050405020304" pitchFamily="18" charset="0"/>
                              </a:rPr>
                              <m:t>𝑬</m:t>
                            </m:r>
                          </m:e>
                        </m:d>
                      </m:e>
                      <m:sup>
                        <m:r>
                          <a:rPr lang="en-US" sz="2000" b="1" i="1">
                            <a:latin typeface="Cambria Math" panose="02040503050406030204" pitchFamily="18" charset="0"/>
                            <a:cs typeface="Times New Roman" panose="02020603050405020304" pitchFamily="18" charset="0"/>
                          </a:rPr>
                          <m:t>𝒅</m:t>
                        </m:r>
                      </m:sup>
                    </m:sSup>
                  </m:oMath>
                </a14:m>
                <a:endParaRPr lang="en-US" sz="2000" dirty="0"/>
              </a:p>
              <a:p>
                <a:r>
                  <a:rPr lang="en-US" sz="2000" b="1" dirty="0">
                    <a:latin typeface="Times New Roman" panose="02020603050405020304" pitchFamily="18" charset="0"/>
                    <a:cs typeface="Times New Roman" panose="02020603050405020304" pitchFamily="18" charset="0"/>
                  </a:rPr>
                  <a:t>P</a:t>
                </a:r>
                <a14:m>
                  <m:oMath xmlns:m="http://schemas.openxmlformats.org/officeDocument/2006/math">
                    <m:r>
                      <a:rPr lang="en-US" sz="2000" b="1" i="1">
                        <a:latin typeface="Cambria Math" panose="02040503050406030204" pitchFamily="18" charset="0"/>
                        <a:cs typeface="Times New Roman" panose="02020603050405020304" pitchFamily="18" charset="0"/>
                      </a:rPr>
                      <m:t>=</m:t>
                    </m:r>
                    <m:r>
                      <a:rPr lang="en-US" sz="2000" b="1" i="1">
                        <a:latin typeface="Cambria Math" panose="02040503050406030204" pitchFamily="18" charset="0"/>
                        <a:cs typeface="Times New Roman" panose="02020603050405020304" pitchFamily="18" charset="0"/>
                      </a:rPr>
                      <m:t>𝑬</m:t>
                    </m:r>
                    <m:r>
                      <a:rPr lang="en-US" sz="2000" b="1" i="1">
                        <a:latin typeface="Cambria Math" panose="02040503050406030204" pitchFamily="18" charset="0"/>
                        <a:cs typeface="Times New Roman" panose="02020603050405020304" pitchFamily="18" charset="0"/>
                      </a:rPr>
                      <m:t>/</m:t>
                    </m:r>
                    <m:r>
                      <a:rPr lang="en-US" sz="2000" b="1" i="1">
                        <a:latin typeface="Cambria Math" panose="02040503050406030204" pitchFamily="18" charset="0"/>
                        <a:cs typeface="Times New Roman" panose="02020603050405020304" pitchFamily="18" charset="0"/>
                      </a:rPr>
                      <m:t>𝑫</m:t>
                    </m:r>
                  </m:oMath>
                </a14:m>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project manager is to rate these 15 different parameters for a particular project on six point rating scale (</a:t>
                </a:r>
                <a:r>
                  <a:rPr lang="en-US" sz="2000" b="1" dirty="0">
                    <a:latin typeface="Times New Roman" panose="02020603050405020304" pitchFamily="18" charset="0"/>
                    <a:cs typeface="Times New Roman" panose="02020603050405020304" pitchFamily="18" charset="0"/>
                  </a:rPr>
                  <a:t>Very Low (VL), Low (L), Nominal (N), High (H), Very High (VH), Extra High (EH</a:t>
                </a:r>
                <a:r>
                  <a:rPr lang="en-US" sz="2000" dirty="0">
                    <a:latin typeface="Times New Roman" panose="02020603050405020304" pitchFamily="18" charset="0"/>
                    <a:cs typeface="Times New Roman" panose="02020603050405020304" pitchFamily="18" charset="0"/>
                  </a:rPr>
                  <a:t>)). Then, based on these ratings, appropriate cost driver values are taken from the above table. These 15 values are then multiplied to calculate the </a:t>
                </a:r>
                <a:r>
                  <a:rPr lang="en-US" sz="2000" b="1" dirty="0">
                    <a:latin typeface="Times New Roman" panose="02020603050405020304" pitchFamily="18" charset="0"/>
                    <a:cs typeface="Times New Roman" panose="02020603050405020304" pitchFamily="18" charset="0"/>
                  </a:rPr>
                  <a:t>EAF (Effort Adjustment Factor).</a:t>
                </a:r>
                <a:r>
                  <a:rPr lang="en-US" sz="2000" dirty="0">
                    <a:latin typeface="Times New Roman" panose="02020603050405020304" pitchFamily="18" charset="0"/>
                    <a:cs typeface="Times New Roman" panose="020206030504050203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38AEEB03-B625-DD0F-D086-63443847A101}"/>
                  </a:ext>
                </a:extLst>
              </p:cNvPr>
              <p:cNvSpPr>
                <a:spLocks noGrp="1" noRot="1" noChangeAspect="1" noMove="1" noResize="1" noEditPoints="1" noAdjustHandles="1" noChangeArrowheads="1" noChangeShapeType="1" noTextEdit="1"/>
              </p:cNvSpPr>
              <p:nvPr>
                <p:ph idx="1"/>
              </p:nvPr>
            </p:nvSpPr>
            <p:spPr>
              <a:blipFill>
                <a:blip r:embed="rId2"/>
                <a:stretch>
                  <a:fillRect l="-571" b="-15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0FE9AD6-9CEC-F4EF-5167-ADF8CDAA82A4}"/>
              </a:ext>
            </a:extLst>
          </p:cNvPr>
          <p:cNvSpPr>
            <a:spLocks noGrp="1"/>
          </p:cNvSpPr>
          <p:nvPr>
            <p:ph type="sldNum" sz="quarter" idx="12"/>
          </p:nvPr>
        </p:nvSpPr>
        <p:spPr/>
        <p:txBody>
          <a:bodyPr/>
          <a:lstStyle/>
          <a:p>
            <a:fld id="{CBABCCC1-BF11-4F37-963E-1BCD5B23FD72}" type="slidenum">
              <a:rPr lang="en-IN" smtClean="0"/>
              <a:t>24</a:t>
            </a:fld>
            <a:endParaRPr lang="en-IN"/>
          </a:p>
        </p:txBody>
      </p:sp>
    </p:spTree>
    <p:extLst>
      <p:ext uri="{BB962C8B-B14F-4D97-AF65-F5344CB8AC3E}">
        <p14:creationId xmlns:p14="http://schemas.microsoft.com/office/powerpoint/2010/main" val="99361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F135-E538-63C9-C6BB-392585FEE018}"/>
              </a:ext>
            </a:extLst>
          </p:cNvPr>
          <p:cNvSpPr>
            <a:spLocks noGrp="1"/>
          </p:cNvSpPr>
          <p:nvPr>
            <p:ph type="title"/>
          </p:nvPr>
        </p:nvSpPr>
        <p:spPr/>
        <p:txBody>
          <a:bodyPr>
            <a:normAutofit/>
          </a:bodyPr>
          <a:lstStyle/>
          <a:p>
            <a: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t>Values of Coefficient a, b, c, and d for Intermediate COCOMO Model</a:t>
            </a:r>
            <a:br>
              <a:rPr lang="en-US" sz="2000"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2000" dirty="0"/>
          </a:p>
        </p:txBody>
      </p:sp>
      <p:graphicFrame>
        <p:nvGraphicFramePr>
          <p:cNvPr id="5" name="Table 5">
            <a:extLst>
              <a:ext uri="{FF2B5EF4-FFF2-40B4-BE49-F238E27FC236}">
                <a16:creationId xmlns:a16="http://schemas.microsoft.com/office/drawing/2014/main" id="{EC16BCBB-57BB-9F92-665F-1249C243D2F1}"/>
              </a:ext>
            </a:extLst>
          </p:cNvPr>
          <p:cNvGraphicFramePr>
            <a:graphicFrameLocks noGrp="1"/>
          </p:cNvGraphicFramePr>
          <p:nvPr>
            <p:ph idx="1"/>
            <p:extLst>
              <p:ext uri="{D42A27DB-BD31-4B8C-83A1-F6EECF244321}">
                <p14:modId xmlns:p14="http://schemas.microsoft.com/office/powerpoint/2010/main" val="3006448180"/>
              </p:ext>
            </p:extLst>
          </p:nvPr>
        </p:nvGraphicFramePr>
        <p:xfrm>
          <a:off x="1450975" y="2016125"/>
          <a:ext cx="9604375" cy="1889760"/>
        </p:xfrm>
        <a:graphic>
          <a:graphicData uri="http://schemas.openxmlformats.org/drawingml/2006/table">
            <a:tbl>
              <a:tblPr firstRow="1" bandRow="1">
                <a:tableStyleId>{5C22544A-7EE6-4342-B048-85BDC9FD1C3A}</a:tableStyleId>
              </a:tblPr>
              <a:tblGrid>
                <a:gridCol w="1920875">
                  <a:extLst>
                    <a:ext uri="{9D8B030D-6E8A-4147-A177-3AD203B41FA5}">
                      <a16:colId xmlns:a16="http://schemas.microsoft.com/office/drawing/2014/main" val="2373980667"/>
                    </a:ext>
                  </a:extLst>
                </a:gridCol>
                <a:gridCol w="1920875">
                  <a:extLst>
                    <a:ext uri="{9D8B030D-6E8A-4147-A177-3AD203B41FA5}">
                      <a16:colId xmlns:a16="http://schemas.microsoft.com/office/drawing/2014/main" val="1937693351"/>
                    </a:ext>
                  </a:extLst>
                </a:gridCol>
                <a:gridCol w="1920875">
                  <a:extLst>
                    <a:ext uri="{9D8B030D-6E8A-4147-A177-3AD203B41FA5}">
                      <a16:colId xmlns:a16="http://schemas.microsoft.com/office/drawing/2014/main" val="9072957"/>
                    </a:ext>
                  </a:extLst>
                </a:gridCol>
                <a:gridCol w="1920875">
                  <a:extLst>
                    <a:ext uri="{9D8B030D-6E8A-4147-A177-3AD203B41FA5}">
                      <a16:colId xmlns:a16="http://schemas.microsoft.com/office/drawing/2014/main" val="2392729756"/>
                    </a:ext>
                  </a:extLst>
                </a:gridCol>
                <a:gridCol w="1920875">
                  <a:extLst>
                    <a:ext uri="{9D8B030D-6E8A-4147-A177-3AD203B41FA5}">
                      <a16:colId xmlns:a16="http://schemas.microsoft.com/office/drawing/2014/main" val="533805078"/>
                    </a:ext>
                  </a:extLst>
                </a:gridCol>
              </a:tblGrid>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Software project</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a</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b</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c</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d</a:t>
                      </a:r>
                    </a:p>
                  </a:txBody>
                  <a:tcPr/>
                </a:tc>
                <a:extLst>
                  <a:ext uri="{0D108BD9-81ED-4DB2-BD59-A6C34878D82A}">
                    <a16:rowId xmlns:a16="http://schemas.microsoft.com/office/drawing/2014/main" val="1679047093"/>
                  </a:ext>
                </a:extLst>
              </a:tr>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Organic</a:t>
                      </a:r>
                    </a:p>
                  </a:txBody>
                  <a:tcPr/>
                </a:tc>
                <a:tc>
                  <a:txBody>
                    <a:bodyPr/>
                    <a:lstStyle/>
                    <a:p>
                      <a:pPr algn="ctr"/>
                      <a:r>
                        <a:rPr kumimoji="0"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3.2</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1.05</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2.5</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0.38</a:t>
                      </a:r>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431488"/>
                  </a:ext>
                </a:extLst>
              </a:tr>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Semi detached</a:t>
                      </a:r>
                    </a:p>
                  </a:txBody>
                  <a:tcPr/>
                </a:tc>
                <a:tc>
                  <a:txBody>
                    <a:bodyPr/>
                    <a:lstStyle/>
                    <a:p>
                      <a:pPr algn="ctr"/>
                      <a:r>
                        <a:rPr kumimoji="0"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3.0</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1.12</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2.5</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0.35</a:t>
                      </a:r>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8672785"/>
                  </a:ext>
                </a:extLst>
              </a:tr>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Embedded</a:t>
                      </a:r>
                    </a:p>
                  </a:txBody>
                  <a:tcPr/>
                </a:tc>
                <a:tc>
                  <a:txBody>
                    <a:bodyPr/>
                    <a:lstStyle/>
                    <a:p>
                      <a:pPr algn="ctr"/>
                      <a:r>
                        <a:rPr kumimoji="0"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2.8</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1.20</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2.5</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rPr>
                        <a:t>0.32</a:t>
                      </a:r>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2703589"/>
                  </a:ext>
                </a:extLst>
              </a:tr>
            </a:tbl>
          </a:graphicData>
        </a:graphic>
      </p:graphicFrame>
      <p:sp>
        <p:nvSpPr>
          <p:cNvPr id="4" name="Slide Number Placeholder 3">
            <a:extLst>
              <a:ext uri="{FF2B5EF4-FFF2-40B4-BE49-F238E27FC236}">
                <a16:creationId xmlns:a16="http://schemas.microsoft.com/office/drawing/2014/main" id="{E783ED37-7AC6-3E1A-6EE5-0E9AC5C6CF99}"/>
              </a:ext>
            </a:extLst>
          </p:cNvPr>
          <p:cNvSpPr>
            <a:spLocks noGrp="1"/>
          </p:cNvSpPr>
          <p:nvPr>
            <p:ph type="sldNum" sz="quarter" idx="12"/>
          </p:nvPr>
        </p:nvSpPr>
        <p:spPr/>
        <p:txBody>
          <a:bodyPr/>
          <a:lstStyle/>
          <a:p>
            <a:fld id="{CBABCCC1-BF11-4F37-963E-1BCD5B23FD72}" type="slidenum">
              <a:rPr lang="en-IN" smtClean="0"/>
              <a:t>25</a:t>
            </a:fld>
            <a:endParaRPr lang="en-IN"/>
          </a:p>
        </p:txBody>
      </p:sp>
    </p:spTree>
    <p:extLst>
      <p:ext uri="{BB962C8B-B14F-4D97-AF65-F5344CB8AC3E}">
        <p14:creationId xmlns:p14="http://schemas.microsoft.com/office/powerpoint/2010/main" val="1168455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77AD-792A-9A80-6981-0B6AB7EC094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SELF-ASSESSMENT QUESTIONS</a:t>
            </a:r>
            <a:br>
              <a:rPr lang="en-US" sz="3200" dirty="0"/>
            </a:br>
            <a:endParaRPr lang="en-US" dirty="0"/>
          </a:p>
        </p:txBody>
      </p:sp>
      <p:sp>
        <p:nvSpPr>
          <p:cNvPr id="3" name="Content Placeholder 2">
            <a:extLst>
              <a:ext uri="{FF2B5EF4-FFF2-40B4-BE49-F238E27FC236}">
                <a16:creationId xmlns:a16="http://schemas.microsoft.com/office/drawing/2014/main" id="{13C4F665-3CB9-84DE-978D-EFCEC798D810}"/>
              </a:ext>
            </a:extLst>
          </p:cNvPr>
          <p:cNvSpPr>
            <a:spLocks noGrp="1"/>
          </p:cNvSpPr>
          <p:nvPr>
            <p:ph idx="1"/>
          </p:nvPr>
        </p:nvSpPr>
        <p:spPr/>
        <p:txBody>
          <a:bodyPr>
            <a:normAutofit/>
          </a:bodyPr>
          <a:lstStyle/>
          <a:p>
            <a:pPr>
              <a:lnSpc>
                <a:spcPct val="200000"/>
              </a:lnSpc>
            </a:pPr>
            <a:r>
              <a:rPr lang="en-US" sz="2000" b="1" dirty="0">
                <a:latin typeface="Times New Roman" pitchFamily="18" charset="0"/>
                <a:cs typeface="Times New Roman" pitchFamily="18" charset="0"/>
              </a:rPr>
              <a:t>1. Describe</a:t>
            </a:r>
            <a:r>
              <a:rPr lang="en-US" sz="2000" dirty="0">
                <a:latin typeface="Times New Roman" pitchFamily="18" charset="0"/>
                <a:cs typeface="Times New Roman" pitchFamily="18" charset="0"/>
              </a:rPr>
              <a:t> </a:t>
            </a:r>
            <a:r>
              <a:rPr lang="en-US" b="1" dirty="0">
                <a:latin typeface="Times New Roman" pitchFamily="18" charset="0"/>
                <a:cs typeface="Times New Roman" pitchFamily="18" charset="0"/>
              </a:rPr>
              <a:t>project estimation</a:t>
            </a:r>
            <a:r>
              <a:rPr lang="en-US" sz="2000" b="1" dirty="0">
                <a:latin typeface="Times New Roman" pitchFamily="18" charset="0"/>
                <a:cs typeface="Times New Roman" pitchFamily="18" charset="0"/>
              </a:rPr>
              <a:t>.</a:t>
            </a:r>
          </a:p>
          <a:p>
            <a:pPr>
              <a:lnSpc>
                <a:spcPct val="200000"/>
              </a:lnSpc>
            </a:pPr>
            <a:r>
              <a:rPr lang="en-US" sz="2000" b="1" dirty="0">
                <a:latin typeface="Times New Roman" pitchFamily="18" charset="0"/>
                <a:cs typeface="Times New Roman" pitchFamily="18" charset="0"/>
              </a:rPr>
              <a:t>2. </a:t>
            </a:r>
            <a:r>
              <a:rPr lang="en-US" b="1" i="0" dirty="0">
                <a:effectLst/>
                <a:latin typeface="Times New Roman" panose="02020603050405020304" pitchFamily="18" charset="0"/>
                <a:cs typeface="Times New Roman" panose="02020603050405020304" pitchFamily="18" charset="0"/>
              </a:rPr>
              <a:t>Differentiate between FP and LOC</a:t>
            </a:r>
          </a:p>
          <a:p>
            <a:pPr>
              <a:lnSpc>
                <a:spcPct val="200000"/>
              </a:lnSpc>
            </a:pPr>
            <a:r>
              <a:rPr lang="en-US" b="1" dirty="0">
                <a:latin typeface="Times New Roman" pitchFamily="18" charset="0"/>
                <a:cs typeface="Times New Roman" pitchFamily="18" charset="0"/>
              </a:rPr>
              <a:t>3</a:t>
            </a:r>
            <a:r>
              <a:rPr lang="en-US" sz="2000" b="1" dirty="0">
                <a:latin typeface="Times New Roman" pitchFamily="18" charset="0"/>
                <a:cs typeface="Times New Roman" pitchFamily="18" charset="0"/>
              </a:rPr>
              <a:t>. Summarize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the </a:t>
            </a:r>
            <a:r>
              <a:rPr lang="en-US" sz="2000" dirty="0">
                <a:latin typeface="Times New Roman" pitchFamily="18" charset="0"/>
                <a:cs typeface="Times New Roman" pitchFamily="18" charset="0"/>
              </a:rPr>
              <a:t>COCOMO </a:t>
            </a:r>
            <a:r>
              <a:rPr lang="en-US" sz="2000" b="1" dirty="0">
                <a:latin typeface="Times New Roman" pitchFamily="18" charset="0"/>
                <a:cs typeface="Times New Roman" pitchFamily="18" charset="0"/>
              </a:rPr>
              <a:t>Software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Estimation</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Model</a:t>
            </a:r>
          </a:p>
          <a:p>
            <a:endParaRPr lang="en-US" dirty="0"/>
          </a:p>
        </p:txBody>
      </p:sp>
      <p:sp>
        <p:nvSpPr>
          <p:cNvPr id="4" name="Slide Number Placeholder 3">
            <a:extLst>
              <a:ext uri="{FF2B5EF4-FFF2-40B4-BE49-F238E27FC236}">
                <a16:creationId xmlns:a16="http://schemas.microsoft.com/office/drawing/2014/main" id="{5662D212-73EB-0FE0-932D-C54A21A7E151}"/>
              </a:ext>
            </a:extLst>
          </p:cNvPr>
          <p:cNvSpPr>
            <a:spLocks noGrp="1"/>
          </p:cNvSpPr>
          <p:nvPr>
            <p:ph type="sldNum" sz="quarter" idx="12"/>
          </p:nvPr>
        </p:nvSpPr>
        <p:spPr/>
        <p:txBody>
          <a:bodyPr/>
          <a:lstStyle/>
          <a:p>
            <a:fld id="{CBABCCC1-BF11-4F37-963E-1BCD5B23FD72}" type="slidenum">
              <a:rPr lang="en-IN" smtClean="0"/>
              <a:t>26</a:t>
            </a:fld>
            <a:endParaRPr lang="en-IN"/>
          </a:p>
        </p:txBody>
      </p:sp>
    </p:spTree>
    <p:extLst>
      <p:ext uri="{BB962C8B-B14F-4D97-AF65-F5344CB8AC3E}">
        <p14:creationId xmlns:p14="http://schemas.microsoft.com/office/powerpoint/2010/main" val="3627618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E08B-AB6F-9949-3996-71048D030D00}"/>
              </a:ext>
            </a:extLst>
          </p:cNvPr>
          <p:cNvSpPr>
            <a:spLocks noGrp="1"/>
          </p:cNvSpPr>
          <p:nvPr>
            <p:ph type="title"/>
          </p:nvPr>
        </p:nvSpPr>
        <p:spPr/>
        <p:txBody>
          <a:bodyPr>
            <a:normAutofit/>
          </a:bodyPr>
          <a:lstStyle/>
          <a:p>
            <a:pPr algn="ctr"/>
            <a:r>
              <a:rPr lang="en-US" sz="2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2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t>27</a:t>
            </a:fld>
            <a:endParaRPr lang="en-IN"/>
          </a:p>
        </p:txBody>
      </p:sp>
      <p:sp>
        <p:nvSpPr>
          <p:cNvPr id="5" name="TextBox 4">
            <a:extLst>
              <a:ext uri="{FF2B5EF4-FFF2-40B4-BE49-F238E27FC236}">
                <a16:creationId xmlns:a16="http://schemas.microsoft.com/office/drawing/2014/main" id="{81A0B57B-FD1F-D26E-7DDA-9CB4D0E6FF4D}"/>
              </a:ext>
            </a:extLst>
          </p:cNvPr>
          <p:cNvSpPr txBox="1"/>
          <p:nvPr/>
        </p:nvSpPr>
        <p:spPr>
          <a:xfrm>
            <a:off x="793327" y="1955558"/>
            <a:ext cx="11142511" cy="5860515"/>
          </a:xfrm>
          <a:prstGeom prst="rect">
            <a:avLst/>
          </a:prstGeom>
          <a:noFill/>
        </p:spPr>
        <p:txBody>
          <a:bodyPr wrap="square" rtlCol="0">
            <a:spAutoFit/>
          </a:bodyPr>
          <a:lstStyle/>
          <a:p>
            <a:r>
              <a:rPr lang="en-US" dirty="0"/>
              <a:t> </a:t>
            </a:r>
            <a:r>
              <a:rPr lang="en-IN" b="1" dirty="0"/>
              <a:t>TEXTBOOKS:</a:t>
            </a:r>
            <a:endParaRPr lang="en-IN" dirty="0"/>
          </a:p>
          <a:p>
            <a:r>
              <a:rPr lang="en-IN" dirty="0"/>
              <a:t> </a:t>
            </a:r>
            <a:endParaRPr lang="en-IN" b="1" dirty="0"/>
          </a:p>
          <a:p>
            <a:pPr lvl="0"/>
            <a:r>
              <a:rPr lang="en-IN" dirty="0"/>
              <a:t>1. Roger </a:t>
            </a:r>
            <a:r>
              <a:rPr lang="en-IN" dirty="0" err="1"/>
              <a:t>S.Pressman</a:t>
            </a:r>
            <a:r>
              <a:rPr lang="en-IN" dirty="0"/>
              <a:t>, “Software Engineering – A Practitioner’s Approach” 7th Edition, Mc Graw Hill,(2014).</a:t>
            </a:r>
            <a:endParaRPr lang="en-IN" b="1" dirty="0"/>
          </a:p>
          <a:p>
            <a:pPr lvl="0"/>
            <a:r>
              <a:rPr lang="en-IN" dirty="0"/>
              <a:t>2. Ian Sommerville, “Software Engineering”, Tenth Edition, Pearson Education, (2015).</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3. Agile Software Development Ecosystems, Jim Highsmith, Addison Wesley; ISBN: 0201760436; 1</a:t>
            </a:r>
            <a:r>
              <a:rPr lang="en-IN" sz="1800" kern="1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800" kern="100" dirty="0">
                <a:effectLst/>
                <a:latin typeface="Calibri" panose="020F0502020204030204" pitchFamily="34" charset="0"/>
                <a:ea typeface="Calibri" panose="020F0502020204030204" pitchFamily="34" charset="0"/>
                <a:cs typeface="Calibri" panose="020F0502020204030204" pitchFamily="34" charset="0"/>
              </a:rPr>
              <a:t> edition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IN" b="1" dirty="0"/>
          </a:p>
          <a:p>
            <a:r>
              <a:rPr lang="en-IN" b="1" dirty="0"/>
              <a:t> Reference Book</a:t>
            </a:r>
          </a:p>
          <a:p>
            <a:r>
              <a:rPr lang="en-IN" sz="1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Agile Modelling: Effective Practices for Extreme Programming and the Unified Process Scott Amber John Wiley &amp; Sons; ISBN: 0471202827; 1st edition.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122793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B95FBE-107F-8F8F-AF7F-B1B3220353E4}"/>
              </a:ext>
            </a:extLst>
          </p:cNvPr>
          <p:cNvSpPr>
            <a:spLocks noGrp="1"/>
          </p:cNvSpPr>
          <p:nvPr>
            <p:ph type="sldNum" sz="quarter" idx="12"/>
          </p:nvPr>
        </p:nvSpPr>
        <p:spPr/>
        <p:txBody>
          <a:bodyPr/>
          <a:lstStyle/>
          <a:p>
            <a:fld id="{CBABCCC1-BF11-4F37-963E-1BCD5B23FD72}" type="slidenum">
              <a:rPr lang="en-IN" smtClean="0"/>
              <a:t>28</a:t>
            </a:fld>
            <a:endParaRPr lang="en-IN"/>
          </a:p>
        </p:txBody>
      </p:sp>
      <p:sp>
        <p:nvSpPr>
          <p:cNvPr id="6" name="Rounded Rectangle 3">
            <a:extLst>
              <a:ext uri="{FF2B5EF4-FFF2-40B4-BE49-F238E27FC236}">
                <a16:creationId xmlns:a16="http://schemas.microsoft.com/office/drawing/2014/main" id="{03BCE887-8070-2467-1BDD-C15FC09E3567}"/>
              </a:ext>
            </a:extLst>
          </p:cNvPr>
          <p:cNvSpPr/>
          <p:nvPr/>
        </p:nvSpPr>
        <p:spPr>
          <a:xfrm>
            <a:off x="2135943" y="1987061"/>
            <a:ext cx="7920111" cy="2883877"/>
          </a:xfrm>
          <a:prstGeom prst="roundRect">
            <a:avLst/>
          </a:prstGeom>
          <a:solidFill>
            <a:srgbClr val="ED7D31"/>
          </a:solidFill>
          <a:ln w="19050" cap="flat" cmpd="sng" algn="ctr">
            <a:noFill/>
            <a:prstDash val="solid"/>
          </a:ln>
          <a:effectLst>
            <a:outerShdw blurRad="50800" dist="38100" dir="2700000" algn="tl" rotWithShape="0">
              <a:srgbClr val="BA2532">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Team – ADAPTIVE SOFTWARE ENGINEERING</a:t>
            </a: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7" name="Picture 2" descr="KL Deemed to be University Logo">
            <a:extLst>
              <a:ext uri="{FF2B5EF4-FFF2-40B4-BE49-F238E27FC236}">
                <a16:creationId xmlns:a16="http://schemas.microsoft.com/office/drawing/2014/main" id="{44D922C5-3411-5618-9ACE-51841AB725EB}"/>
              </a:ext>
            </a:extLst>
          </p:cNvPr>
          <p:cNvPicPr>
            <a:picLocks noChangeAspect="1" noChangeArrowheads="1"/>
          </p:cNvPicPr>
          <p:nvPr/>
        </p:nvPicPr>
        <p:blipFill>
          <a:blip r:embed="rId2"/>
          <a:srcRect/>
          <a:stretch>
            <a:fillRect/>
          </a:stretch>
        </p:blipFill>
        <p:spPr bwMode="auto">
          <a:xfrm>
            <a:off x="4883724" y="3007793"/>
            <a:ext cx="3235570" cy="1083212"/>
          </a:xfrm>
          <a:prstGeom prst="rect">
            <a:avLst/>
          </a:prstGeom>
          <a:noFill/>
        </p:spPr>
      </p:pic>
    </p:spTree>
    <p:extLst>
      <p:ext uri="{BB962C8B-B14F-4D97-AF65-F5344CB8AC3E}">
        <p14:creationId xmlns:p14="http://schemas.microsoft.com/office/powerpoint/2010/main" val="41895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F83A4E-8F7B-8A1B-393A-4337DF7ECE84}"/>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TextBox 5">
            <a:extLst>
              <a:ext uri="{FF2B5EF4-FFF2-40B4-BE49-F238E27FC236}">
                <a16:creationId xmlns:a16="http://schemas.microsoft.com/office/drawing/2014/main" id="{F0C10D08-BA96-833B-A7AC-DD93EF4AD7B9}"/>
              </a:ext>
            </a:extLst>
          </p:cNvPr>
          <p:cNvSpPr txBox="1"/>
          <p:nvPr/>
        </p:nvSpPr>
        <p:spPr>
          <a:xfrm>
            <a:off x="1206406" y="2132179"/>
            <a:ext cx="9925396" cy="1569660"/>
          </a:xfrm>
          <a:prstGeom prst="rect">
            <a:avLst/>
          </a:prstGeom>
          <a:noFill/>
        </p:spPr>
        <p:txBody>
          <a:bodyPr wrap="square">
            <a:spAutoFit/>
          </a:bodyPr>
          <a:lstStyle/>
          <a:p>
            <a:pPr marL="342900" indent="-342900">
              <a:buFont typeface="Wingdings" panose="05000000000000000000" pitchFamily="2" charset="2"/>
              <a:buChar char="v"/>
            </a:pPr>
            <a:r>
              <a:rPr lang="en-US" sz="2400" dirty="0">
                <a:solidFill>
                  <a:srgbClr val="FF0000"/>
                </a:solidFill>
                <a:latin typeface="Times New Roman" panose="02020603050405020304" pitchFamily="18" charset="0"/>
                <a:cs typeface="Times New Roman" panose="02020603050405020304" pitchFamily="18" charset="0"/>
              </a:rPr>
              <a:t>Project estimation </a:t>
            </a:r>
          </a:p>
          <a:p>
            <a:pPr marL="342900" indent="-342900">
              <a:buFont typeface="Wingdings" panose="05000000000000000000" pitchFamily="2" charset="2"/>
              <a:buChar char="v"/>
            </a:pPr>
            <a:r>
              <a:rPr lang="en-US" sz="2400" dirty="0">
                <a:solidFill>
                  <a:srgbClr val="FF0000"/>
                </a:solidFill>
                <a:latin typeface="Times New Roman" panose="02020603050405020304" pitchFamily="18" charset="0"/>
                <a:cs typeface="Times New Roman" panose="02020603050405020304" pitchFamily="18" charset="0"/>
              </a:rPr>
              <a:t>Lines of code</a:t>
            </a:r>
          </a:p>
          <a:p>
            <a:pPr marL="342900" indent="-342900">
              <a:buFont typeface="Wingdings" panose="05000000000000000000" pitchFamily="2" charset="2"/>
              <a:buChar char="v"/>
            </a:pPr>
            <a:r>
              <a:rPr lang="en-US" sz="2400" dirty="0">
                <a:solidFill>
                  <a:srgbClr val="FF0000"/>
                </a:solidFill>
                <a:latin typeface="Times New Roman" panose="02020603050405020304" pitchFamily="18" charset="0"/>
                <a:cs typeface="Times New Roman" panose="02020603050405020304" pitchFamily="18" charset="0"/>
              </a:rPr>
              <a:t>Function point analy</a:t>
            </a:r>
            <a:r>
              <a:rPr lang="en-US" sz="2400" dirty="0">
                <a:solidFill>
                  <a:srgbClr val="FF0000"/>
                </a:solidFill>
                <a:cs typeface="Times New Roman" pitchFamily="18" charset="0"/>
              </a:rPr>
              <a:t>sis</a:t>
            </a:r>
          </a:p>
          <a:p>
            <a:pPr marL="342900" indent="-342900">
              <a:buFont typeface="Wingdings" panose="05000000000000000000" pitchFamily="2" charset="2"/>
              <a:buChar char="v"/>
            </a:pPr>
            <a:r>
              <a:rPr lang="en-US" sz="2400" b="1" dirty="0">
                <a:solidFill>
                  <a:srgbClr val="FF0000"/>
                </a:solidFill>
                <a:latin typeface="Times New Roman" panose="02020603050405020304" pitchFamily="18" charset="0"/>
                <a:cs typeface="Times New Roman" panose="02020603050405020304" pitchFamily="18" charset="0"/>
              </a:rPr>
              <a:t>COCOMO MODEL</a:t>
            </a:r>
            <a:endParaRPr lang="en-IN" sz="2400" dirty="0">
              <a:solidFill>
                <a:srgbClr val="FF0000"/>
              </a:solidFill>
              <a:ea typeface="+mn-lt"/>
              <a:cs typeface="Times New Roman" panose="02020603050405020304" pitchFamily="18" charset="0"/>
            </a:endParaRPr>
          </a:p>
        </p:txBody>
      </p:sp>
      <p:sp>
        <p:nvSpPr>
          <p:cNvPr id="8" name="TextBox 7">
            <a:extLst>
              <a:ext uri="{FF2B5EF4-FFF2-40B4-BE49-F238E27FC236}">
                <a16:creationId xmlns:a16="http://schemas.microsoft.com/office/drawing/2014/main" id="{A32B93A2-F8F9-4250-B5E0-1F07918F11E6}"/>
              </a:ext>
            </a:extLst>
          </p:cNvPr>
          <p:cNvSpPr txBox="1"/>
          <p:nvPr/>
        </p:nvSpPr>
        <p:spPr>
          <a:xfrm>
            <a:off x="3043946" y="1124835"/>
            <a:ext cx="6104106" cy="461665"/>
          </a:xfrm>
          <a:prstGeom prst="rect">
            <a:avLst/>
          </a:prstGeom>
          <a:noFill/>
        </p:spPr>
        <p:txBody>
          <a:bodyPr wrap="square">
            <a:spAutoFit/>
          </a:bodyPr>
          <a:lstStyle/>
          <a:p>
            <a:pPr algn="ctr">
              <a:spcBef>
                <a:spcPts val="600"/>
              </a:spcBef>
              <a:spcAft>
                <a:spcPts val="600"/>
              </a:spcAft>
            </a:pPr>
            <a:r>
              <a:rPr lang="en-IN" sz="2400" b="1" dirty="0">
                <a:solidFill>
                  <a:srgbClr val="C00000"/>
                </a:solidFill>
                <a:latin typeface="+mj-lt"/>
                <a:cs typeface="Times New Roman" panose="02020603050405020304" pitchFamily="18" charset="0"/>
              </a:rPr>
              <a:t>AGENDA</a:t>
            </a:r>
          </a:p>
        </p:txBody>
      </p:sp>
    </p:spTree>
    <p:extLst>
      <p:ext uri="{BB962C8B-B14F-4D97-AF65-F5344CB8AC3E}">
        <p14:creationId xmlns:p14="http://schemas.microsoft.com/office/powerpoint/2010/main" val="271123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C0083-385E-144F-8791-8982DBA37B0A}"/>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5" name="Rectangle 2">
            <a:extLst>
              <a:ext uri="{FF2B5EF4-FFF2-40B4-BE49-F238E27FC236}">
                <a16:creationId xmlns:a16="http://schemas.microsoft.com/office/drawing/2014/main" id="{49BE12BB-38CA-AFA6-6726-24682EC41418}"/>
              </a:ext>
            </a:extLst>
          </p:cNvPr>
          <p:cNvSpPr>
            <a:spLocks noGrp="1" noChangeArrowheads="1"/>
          </p:cNvSpPr>
          <p:nvPr>
            <p:ph type="title"/>
          </p:nvPr>
        </p:nvSpPr>
        <p:spPr>
          <a:xfrm>
            <a:off x="708056" y="1284050"/>
            <a:ext cx="8951799" cy="436144"/>
          </a:xfrm>
        </p:spPr>
        <p:txBody>
          <a:bodyPr>
            <a:noAutofit/>
          </a:bodyPr>
          <a:lstStyle/>
          <a:p>
            <a:r>
              <a:rPr lang="en-US" sz="2000" dirty="0">
                <a:solidFill>
                  <a:schemeClr val="accent3">
                    <a:lumMod val="75000"/>
                  </a:schemeClr>
                </a:solidFill>
                <a:latin typeface="Times New Roman" panose="02020603050405020304" pitchFamily="18" charset="0"/>
                <a:cs typeface="Times New Roman" panose="02020603050405020304" pitchFamily="18" charset="0"/>
              </a:rPr>
              <a:t>Project estimation</a:t>
            </a:r>
            <a:br>
              <a:rPr lang="en-US" sz="2400" i="0" dirty="0">
                <a:solidFill>
                  <a:schemeClr val="accent3">
                    <a:lumMod val="75000"/>
                  </a:schemeClr>
                </a:solidFill>
                <a:effectLst/>
                <a:latin typeface="Times New Roman" panose="02020603050405020304" pitchFamily="18" charset="0"/>
                <a:cs typeface="Times New Roman" panose="02020603050405020304" pitchFamily="18" charset="0"/>
              </a:rPr>
            </a:br>
            <a:br>
              <a:rPr lang="en-US" altLang="en-US" sz="2400" dirty="0"/>
            </a:br>
            <a:endParaRPr lang="en-US" altLang="en-US" sz="2800" b="1" dirty="0">
              <a:solidFill>
                <a:srgbClr val="C00000"/>
              </a:solidFill>
              <a:latin typeface="+mn-lt"/>
              <a:ea typeface="+mn-ea"/>
              <a:cs typeface="+mn-cs"/>
            </a:endParaRPr>
          </a:p>
        </p:txBody>
      </p:sp>
      <p:sp>
        <p:nvSpPr>
          <p:cNvPr id="6" name="Rectangle 5">
            <a:extLst>
              <a:ext uri="{FF2B5EF4-FFF2-40B4-BE49-F238E27FC236}">
                <a16:creationId xmlns:a16="http://schemas.microsoft.com/office/drawing/2014/main" id="{19C63431-3DD7-EEE8-867D-29655573FDA0}"/>
              </a:ext>
            </a:extLst>
          </p:cNvPr>
          <p:cNvSpPr>
            <a:spLocks noGrp="1" noChangeArrowheads="1"/>
          </p:cNvSpPr>
          <p:nvPr/>
        </p:nvSpPr>
        <p:spPr bwMode="auto">
          <a:xfrm>
            <a:off x="708056" y="2060440"/>
            <a:ext cx="10917382" cy="35135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25000" lnSpcReduction="20000"/>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a:buNone/>
            </a:pPr>
            <a:r>
              <a:rPr lang="en-US" sz="8000" dirty="0">
                <a:latin typeface="Times New Roman" panose="02020603050405020304" pitchFamily="18" charset="0"/>
                <a:cs typeface="Times New Roman" panose="02020603050405020304" pitchFamily="18" charset="0"/>
              </a:rPr>
              <a:t>Estimation determines how much money, effort, resources, and time will be required to build a specific system or product. Project estimation may involve the following:</a:t>
            </a:r>
          </a:p>
          <a:p>
            <a:pPr algn="just">
              <a:buFont typeface="Wingdings" panose="05000000000000000000" pitchFamily="2" charset="2"/>
              <a:buChar char="q"/>
            </a:pPr>
            <a:r>
              <a:rPr lang="en-US" sz="8000" b="1" dirty="0">
                <a:latin typeface="Times New Roman" panose="02020603050405020304" pitchFamily="18" charset="0"/>
                <a:cs typeface="Times New Roman" panose="02020603050405020304" pitchFamily="18" charset="0"/>
              </a:rPr>
              <a:t>Software size estimation</a:t>
            </a:r>
          </a:p>
          <a:p>
            <a:pPr algn="just">
              <a:buFont typeface="Wingdings" panose="05000000000000000000" pitchFamily="2" charset="2"/>
              <a:buChar char="q"/>
            </a:pPr>
            <a:r>
              <a:rPr lang="en-US" sz="8000" b="1" dirty="0">
                <a:latin typeface="Times New Roman" panose="02020603050405020304" pitchFamily="18" charset="0"/>
                <a:cs typeface="Times New Roman" panose="02020603050405020304" pitchFamily="18" charset="0"/>
              </a:rPr>
              <a:t>Effort estimation</a:t>
            </a:r>
          </a:p>
          <a:p>
            <a:pPr algn="just">
              <a:buFont typeface="Wingdings" panose="05000000000000000000" pitchFamily="2" charset="2"/>
              <a:buChar char="q"/>
            </a:pPr>
            <a:r>
              <a:rPr lang="en-US" sz="8000" b="1" dirty="0">
                <a:latin typeface="Times New Roman" panose="02020603050405020304" pitchFamily="18" charset="0"/>
                <a:cs typeface="Times New Roman" panose="02020603050405020304" pitchFamily="18" charset="0"/>
              </a:rPr>
              <a:t>Time estimation</a:t>
            </a:r>
          </a:p>
          <a:p>
            <a:pPr algn="just">
              <a:buFont typeface="Wingdings" panose="05000000000000000000" pitchFamily="2" charset="2"/>
              <a:buChar char="q"/>
            </a:pPr>
            <a:r>
              <a:rPr lang="en-US" sz="8000" b="1" dirty="0">
                <a:latin typeface="Times New Roman" panose="02020603050405020304" pitchFamily="18" charset="0"/>
                <a:cs typeface="Times New Roman" panose="02020603050405020304" pitchFamily="18" charset="0"/>
              </a:rPr>
              <a:t>Cost estimation</a:t>
            </a:r>
            <a:endParaRPr lang="en-US" sz="8000" dirty="0">
              <a:latin typeface="Times New Roman" panose="02020603050405020304" pitchFamily="18" charset="0"/>
              <a:cs typeface="Times New Roman" pitchFamily="18" charset="0"/>
            </a:endParaRPr>
          </a:p>
          <a:p>
            <a:pPr marL="0" indent="0" algn="just">
              <a:buNone/>
            </a:pPr>
            <a:r>
              <a:rPr lang="en-US" sz="8000" b="1" dirty="0">
                <a:solidFill>
                  <a:schemeClr val="accent3"/>
                </a:solidFill>
                <a:latin typeface="Times New Roman" panose="02020603050405020304" pitchFamily="18" charset="0"/>
                <a:cs typeface="Times New Roman" pitchFamily="18" charset="0"/>
              </a:rPr>
              <a:t>                                                        Software size estimation</a:t>
            </a:r>
          </a:p>
          <a:p>
            <a:pPr marL="109728" indent="0" algn="just">
              <a:buNone/>
            </a:pPr>
            <a:r>
              <a:rPr lang="en-US" sz="8000" dirty="0">
                <a:latin typeface="Times New Roman" panose="02020603050405020304" pitchFamily="18" charset="0"/>
                <a:cs typeface="Times New Roman" pitchFamily="18" charset="0"/>
              </a:rPr>
              <a:t>It helps the project manager to predict the effort and time which will be needed to build the project. The following measures are used for size estimation:</a:t>
            </a:r>
          </a:p>
          <a:p>
            <a:pPr algn="just" fontAlgn="base">
              <a:buFont typeface="Wingdings" panose="05000000000000000000" pitchFamily="2" charset="2"/>
              <a:buChar char="§"/>
            </a:pPr>
            <a:r>
              <a:rPr lang="en-US" sz="8000" dirty="0">
                <a:latin typeface="Times New Roman" panose="02020603050405020304" pitchFamily="18" charset="0"/>
                <a:cs typeface="Times New Roman" pitchFamily="18" charset="0"/>
              </a:rPr>
              <a:t>Lines of Code</a:t>
            </a:r>
          </a:p>
          <a:p>
            <a:pPr algn="just" fontAlgn="base">
              <a:buFont typeface="Wingdings" panose="05000000000000000000" pitchFamily="2" charset="2"/>
              <a:buChar char="§"/>
            </a:pPr>
            <a:r>
              <a:rPr lang="en-US" sz="8000" dirty="0">
                <a:latin typeface="Times New Roman" panose="02020603050405020304" pitchFamily="18" charset="0"/>
                <a:cs typeface="Times New Roman" pitchFamily="18" charset="0"/>
              </a:rPr>
              <a:t>Number of entities in ER diagram</a:t>
            </a:r>
          </a:p>
          <a:p>
            <a:pPr algn="just" fontAlgn="base">
              <a:buFont typeface="Wingdings" panose="05000000000000000000" pitchFamily="2" charset="2"/>
              <a:buChar char="§"/>
            </a:pPr>
            <a:r>
              <a:rPr lang="en-US" sz="8000" dirty="0">
                <a:latin typeface="Times New Roman" panose="02020603050405020304" pitchFamily="18" charset="0"/>
                <a:cs typeface="Times New Roman" pitchFamily="18" charset="0"/>
              </a:rPr>
              <a:t>Total number of processes in detailed data flow diagram</a:t>
            </a:r>
          </a:p>
          <a:p>
            <a:pPr algn="just" fontAlgn="base">
              <a:buFont typeface="Wingdings" panose="05000000000000000000" pitchFamily="2" charset="2"/>
              <a:buChar char="§"/>
            </a:pPr>
            <a:r>
              <a:rPr lang="en-US" sz="8000" dirty="0">
                <a:latin typeface="Times New Roman" panose="02020603050405020304" pitchFamily="18" charset="0"/>
                <a:cs typeface="Times New Roman" pitchFamily="18" charset="0"/>
              </a:rPr>
              <a:t>Function points</a:t>
            </a:r>
          </a:p>
          <a:p>
            <a:pPr lvl="1">
              <a:spcBef>
                <a:spcPts val="225"/>
              </a:spcBef>
              <a:buNone/>
            </a:pPr>
            <a:endParaRPr lang="en-US" altLang="en-US" i="1" dirty="0">
              <a:latin typeface="Palatino" pitchFamily="-128" charset="0"/>
            </a:endParaRPr>
          </a:p>
        </p:txBody>
      </p:sp>
    </p:spTree>
    <p:extLst>
      <p:ext uri="{BB962C8B-B14F-4D97-AF65-F5344CB8AC3E}">
        <p14:creationId xmlns:p14="http://schemas.microsoft.com/office/powerpoint/2010/main" val="315647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F83A4E-8F7B-8A1B-393A-4337DF7ECE84}"/>
              </a:ext>
            </a:extLst>
          </p:cNvPr>
          <p:cNvSpPr>
            <a:spLocks noGrp="1"/>
          </p:cNvSpPr>
          <p:nvPr>
            <p:ph type="sldNum" sz="quarter" idx="12"/>
          </p:nvPr>
        </p:nvSpPr>
        <p:spPr/>
        <p:txBody>
          <a:bodyPr/>
          <a:lstStyle/>
          <a:p>
            <a:fld id="{CBABCCC1-BF11-4F37-963E-1BCD5B23FD72}" type="slidenum">
              <a:rPr lang="en-IN" smtClean="0"/>
              <a:t>5</a:t>
            </a:fld>
            <a:endParaRPr lang="en-IN"/>
          </a:p>
        </p:txBody>
      </p:sp>
      <p:sp>
        <p:nvSpPr>
          <p:cNvPr id="6" name="TextBox 5">
            <a:extLst>
              <a:ext uri="{FF2B5EF4-FFF2-40B4-BE49-F238E27FC236}">
                <a16:creationId xmlns:a16="http://schemas.microsoft.com/office/drawing/2014/main" id="{08766F36-2470-43D2-C228-A8E4271E247F}"/>
              </a:ext>
            </a:extLst>
          </p:cNvPr>
          <p:cNvSpPr txBox="1"/>
          <p:nvPr/>
        </p:nvSpPr>
        <p:spPr>
          <a:xfrm>
            <a:off x="106878" y="1230708"/>
            <a:ext cx="8864455" cy="461665"/>
          </a:xfrm>
          <a:prstGeom prst="rect">
            <a:avLst/>
          </a:prstGeom>
          <a:noFill/>
        </p:spPr>
        <p:txBody>
          <a:bodyPr wrap="square">
            <a:spAutoFit/>
          </a:bodyPr>
          <a:lstStyle/>
          <a:p>
            <a:pPr marL="109728" indent="0" fontAlgn="base">
              <a:buNone/>
            </a:pPr>
            <a:r>
              <a:rPr lang="en-US" sz="2400" b="1" dirty="0">
                <a:solidFill>
                  <a:schemeClr val="accent3">
                    <a:lumMod val="75000"/>
                  </a:schemeClr>
                </a:solidFill>
                <a:latin typeface="Times New Roman" panose="02020603050405020304" pitchFamily="18" charset="0"/>
                <a:cs typeface="Times New Roman" panose="02020603050405020304" pitchFamily="18" charset="0"/>
              </a:rPr>
              <a:t>Lines of Code</a:t>
            </a:r>
          </a:p>
        </p:txBody>
      </p:sp>
      <p:sp>
        <p:nvSpPr>
          <p:cNvPr id="21" name="Rectangle 20">
            <a:extLst>
              <a:ext uri="{FF2B5EF4-FFF2-40B4-BE49-F238E27FC236}">
                <a16:creationId xmlns:a16="http://schemas.microsoft.com/office/drawing/2014/main" id="{6BB97F90-9156-0FF5-11A7-89E561F827B1}"/>
              </a:ext>
            </a:extLst>
          </p:cNvPr>
          <p:cNvSpPr/>
          <p:nvPr/>
        </p:nvSpPr>
        <p:spPr>
          <a:xfrm>
            <a:off x="647114" y="1913206"/>
            <a:ext cx="11158711" cy="3785652"/>
          </a:xfrm>
          <a:prstGeom prst="rect">
            <a:avLst/>
          </a:prstGeom>
        </p:spPr>
        <p:txBody>
          <a:bodyPr wrap="square">
            <a:spAutoFit/>
          </a:bodyPr>
          <a:lstStyle/>
          <a:p>
            <a:pPr marL="109728" indent="0" algn="just" fontAlgn="base">
              <a:buNone/>
            </a:pPr>
            <a:r>
              <a:rPr lang="en-US" sz="2000" dirty="0">
                <a:latin typeface="Times New Roman" pitchFamily="18" charset="0"/>
                <a:cs typeface="Times New Roman" pitchFamily="18" charset="0"/>
              </a:rPr>
              <a:t>LOC count the total number of lines of source code in a project. The units of LOC are:</a:t>
            </a:r>
          </a:p>
          <a:p>
            <a:pPr algn="just" fontAlgn="base">
              <a:buFont typeface="Wingdings" panose="05000000000000000000" pitchFamily="2" charset="2"/>
              <a:buChar char="§"/>
            </a:pPr>
            <a:r>
              <a:rPr lang="en-US" sz="2000" dirty="0">
                <a:latin typeface="Times New Roman" pitchFamily="18" charset="0"/>
                <a:cs typeface="Times New Roman" pitchFamily="18" charset="0"/>
              </a:rPr>
              <a:t>KLOC- Thousand lines of code</a:t>
            </a:r>
          </a:p>
          <a:p>
            <a:pPr algn="just" fontAlgn="base">
              <a:buFont typeface="Wingdings" panose="05000000000000000000" pitchFamily="2" charset="2"/>
              <a:buChar char="§"/>
            </a:pPr>
            <a:r>
              <a:rPr lang="en-US" sz="2000" dirty="0">
                <a:latin typeface="Times New Roman" pitchFamily="18" charset="0"/>
                <a:cs typeface="Times New Roman" pitchFamily="18" charset="0"/>
              </a:rPr>
              <a:t>NLOC- Non comment lines of code</a:t>
            </a:r>
          </a:p>
          <a:p>
            <a:pPr algn="just" fontAlgn="base">
              <a:buFont typeface="Wingdings" panose="05000000000000000000" pitchFamily="2" charset="2"/>
              <a:buChar char="§"/>
            </a:pPr>
            <a:r>
              <a:rPr lang="en-US" sz="2000" dirty="0">
                <a:latin typeface="Times New Roman" pitchFamily="18" charset="0"/>
                <a:cs typeface="Times New Roman" pitchFamily="18" charset="0"/>
              </a:rPr>
              <a:t>KDSI- Thousands of delivered source instruction</a:t>
            </a:r>
          </a:p>
          <a:p>
            <a:pPr marL="109728" indent="0" fontAlgn="base">
              <a:buNone/>
            </a:pPr>
            <a:r>
              <a:rPr lang="en-US" sz="2000" b="1" dirty="0">
                <a:solidFill>
                  <a:schemeClr val="accent3">
                    <a:lumMod val="75000"/>
                  </a:schemeClr>
                </a:solidFill>
                <a:latin typeface="Times New Roman" panose="02020603050405020304" pitchFamily="18" charset="0"/>
                <a:cs typeface="Times New Roman" panose="02020603050405020304" pitchFamily="18" charset="0"/>
              </a:rPr>
              <a:t>Advantages</a:t>
            </a:r>
          </a:p>
          <a:p>
            <a:pPr algn="just" fontAlgn="base">
              <a:buFont typeface="Wingdings" panose="05000000000000000000" pitchFamily="2" charset="2"/>
              <a:buChar char="§"/>
            </a:pPr>
            <a:r>
              <a:rPr lang="en-US" sz="2000" dirty="0">
                <a:latin typeface="Times New Roman" pitchFamily="18" charset="0"/>
                <a:cs typeface="Times New Roman" pitchFamily="18" charset="0"/>
              </a:rPr>
              <a:t>Universally accepted and is used in many models like COCOMO.</a:t>
            </a:r>
          </a:p>
          <a:p>
            <a:pPr algn="just" fontAlgn="base">
              <a:buFont typeface="Wingdings" panose="05000000000000000000" pitchFamily="2" charset="2"/>
              <a:buChar char="§"/>
            </a:pPr>
            <a:r>
              <a:rPr lang="en-US" sz="2000" dirty="0">
                <a:latin typeface="Times New Roman" pitchFamily="18" charset="0"/>
                <a:cs typeface="Times New Roman" pitchFamily="18" charset="0"/>
              </a:rPr>
              <a:t>Estimation is closer to developer’s perspective.</a:t>
            </a:r>
          </a:p>
          <a:p>
            <a:pPr algn="just" fontAlgn="base">
              <a:buFont typeface="Wingdings" panose="05000000000000000000" pitchFamily="2" charset="2"/>
              <a:buChar char="§"/>
            </a:pPr>
            <a:r>
              <a:rPr lang="en-US" sz="2000" dirty="0">
                <a:latin typeface="Times New Roman" pitchFamily="18" charset="0"/>
                <a:cs typeface="Times New Roman" pitchFamily="18" charset="0"/>
              </a:rPr>
              <a:t>Simple to use.</a:t>
            </a:r>
          </a:p>
          <a:p>
            <a:pPr marL="109728" indent="0" fontAlgn="base">
              <a:buNone/>
            </a:pPr>
            <a:r>
              <a:rPr lang="en-US" sz="2000" b="1" dirty="0">
                <a:solidFill>
                  <a:schemeClr val="accent3">
                    <a:lumMod val="75000"/>
                  </a:schemeClr>
                </a:solidFill>
                <a:latin typeface="Times New Roman" panose="02020603050405020304" pitchFamily="18" charset="0"/>
                <a:cs typeface="Times New Roman" panose="02020603050405020304" pitchFamily="18" charset="0"/>
              </a:rPr>
              <a:t>Disadvantages</a:t>
            </a:r>
          </a:p>
          <a:p>
            <a:pPr algn="just" fontAlgn="base"/>
            <a:r>
              <a:rPr lang="en-US" sz="2000" dirty="0">
                <a:latin typeface="Times New Roman" panose="02020603050405020304" pitchFamily="18" charset="0"/>
                <a:cs typeface="Times New Roman" panose="02020603050405020304" pitchFamily="18" charset="0"/>
              </a:rPr>
              <a:t>Different programming languages contains different number of lines.</a:t>
            </a:r>
          </a:p>
          <a:p>
            <a:pPr algn="just" fontAlgn="base"/>
            <a:r>
              <a:rPr lang="en-US" sz="2000" dirty="0">
                <a:latin typeface="Times New Roman" panose="02020603050405020304" pitchFamily="18" charset="0"/>
                <a:cs typeface="Times New Roman" panose="02020603050405020304" pitchFamily="18" charset="0"/>
              </a:rPr>
              <a:t>No proper industry standard exist for this technique.</a:t>
            </a:r>
          </a:p>
          <a:p>
            <a:pPr algn="just" fontAlgn="base"/>
            <a:r>
              <a:rPr lang="en-US" sz="2000" dirty="0">
                <a:latin typeface="Times New Roman" panose="02020603050405020304" pitchFamily="18" charset="0"/>
                <a:cs typeface="Times New Roman" panose="02020603050405020304" pitchFamily="18" charset="0"/>
              </a:rPr>
              <a:t>It is difficult to estimate the size using this technique in early stages of project.</a:t>
            </a:r>
          </a:p>
        </p:txBody>
      </p:sp>
    </p:spTree>
    <p:extLst>
      <p:ext uri="{BB962C8B-B14F-4D97-AF65-F5344CB8AC3E}">
        <p14:creationId xmlns:p14="http://schemas.microsoft.com/office/powerpoint/2010/main" val="1446650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E0454-56AD-158A-E3E4-078B6D9FA626}"/>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2" name="Rectangle 3">
            <a:extLst>
              <a:ext uri="{FF2B5EF4-FFF2-40B4-BE49-F238E27FC236}">
                <a16:creationId xmlns:a16="http://schemas.microsoft.com/office/drawing/2014/main" id="{17191C37-FADC-846D-6A4E-25BC4DF2C43F}"/>
              </a:ext>
            </a:extLst>
          </p:cNvPr>
          <p:cNvSpPr>
            <a:spLocks noGrp="1" noRot="1" noChangeArrowheads="1"/>
          </p:cNvSpPr>
          <p:nvPr>
            <p:ph type="title"/>
          </p:nvPr>
        </p:nvSpPr>
        <p:spPr>
          <a:xfrm>
            <a:off x="617517" y="1078483"/>
            <a:ext cx="11388436" cy="653534"/>
          </a:xfrm>
        </p:spPr>
        <p:txBody>
          <a:bodyPr>
            <a:normAutofit/>
          </a:bodyPr>
          <a:lstStyle/>
          <a:p>
            <a:pPr>
              <a:defRPr/>
            </a:pPr>
            <a:r>
              <a:rPr lang="en-US" sz="2000" b="1" dirty="0">
                <a:solidFill>
                  <a:schemeClr val="accent3">
                    <a:lumMod val="75000"/>
                  </a:schemeClr>
                </a:solidFill>
                <a:latin typeface="Times New Roman" panose="02020603050405020304" pitchFamily="18" charset="0"/>
                <a:cs typeface="Times New Roman" panose="02020603050405020304" pitchFamily="18" charset="0"/>
              </a:rPr>
              <a:t>Total number of processes in detailed data flow diagram</a:t>
            </a:r>
            <a:br>
              <a:rPr lang="en-US" sz="2000" dirty="0">
                <a:latin typeface="Times New Roman" panose="02020603050405020304" pitchFamily="18" charset="0"/>
                <a:cs typeface="Times New Roman" panose="02020603050405020304" pitchFamily="18" charset="0"/>
              </a:rPr>
            </a:br>
            <a:endParaRPr lang="en-US" sz="2000" b="1" dirty="0">
              <a:solidFill>
                <a:srgbClr val="C00000"/>
              </a:solidFill>
            </a:endParaRPr>
          </a:p>
        </p:txBody>
      </p:sp>
      <p:sp>
        <p:nvSpPr>
          <p:cNvPr id="3" name="Rectangle 4">
            <a:extLst>
              <a:ext uri="{FF2B5EF4-FFF2-40B4-BE49-F238E27FC236}">
                <a16:creationId xmlns:a16="http://schemas.microsoft.com/office/drawing/2014/main" id="{CCF5C9C7-D2DC-B249-4FD5-27439B020153}"/>
              </a:ext>
            </a:extLst>
          </p:cNvPr>
          <p:cNvSpPr txBox="1">
            <a:spLocks noRot="1" noChangeArrowheads="1"/>
          </p:cNvSpPr>
          <p:nvPr/>
        </p:nvSpPr>
        <p:spPr>
          <a:xfrm>
            <a:off x="1675281" y="2022363"/>
            <a:ext cx="9094659" cy="39067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lgn="just" fontAlgn="base">
              <a:buNone/>
            </a:pPr>
            <a:r>
              <a:rPr lang="en-US" sz="2000" dirty="0">
                <a:latin typeface="Times New Roman" pitchFamily="18" charset="0"/>
                <a:cs typeface="Times New Roman" pitchFamily="18" charset="0"/>
              </a:rPr>
              <a:t>Data Flow Diagram(DFD) represents the functional view of a software. The model depicts the main processes/functions involved in software and flow of data between them. Utilization of number of functions in DFD to predict software size. Already existing processes of similar type are studied and used to estimate the size of the process. Sum of the estimated size of each process gives the final estimated size</a:t>
            </a:r>
            <a:r>
              <a:rPr lang="en-US" sz="1800" dirty="0"/>
              <a:t>.</a:t>
            </a:r>
            <a:endParaRPr lang="en-US" sz="1800" dirty="0">
              <a:latin typeface="Times New Roman" panose="02020603050405020304" pitchFamily="18" charset="0"/>
              <a:cs typeface="Times New Roman" panose="02020603050405020304" pitchFamily="18" charset="0"/>
            </a:endParaRPr>
          </a:p>
          <a:p>
            <a:pPr marL="109728" indent="0" fontAlgn="base">
              <a:buNone/>
            </a:pPr>
            <a:r>
              <a:rPr lang="en-US" sz="2000" b="1" dirty="0">
                <a:solidFill>
                  <a:schemeClr val="accent3">
                    <a:lumMod val="75000"/>
                  </a:schemeClr>
                </a:solidFill>
                <a:latin typeface="Times New Roman" panose="02020603050405020304" pitchFamily="18" charset="0"/>
                <a:cs typeface="Times New Roman" panose="02020603050405020304" pitchFamily="18" charset="0"/>
              </a:rPr>
              <a:t>Advantages</a:t>
            </a:r>
          </a:p>
          <a:p>
            <a:pPr algn="just" fontAlgn="base">
              <a:buFont typeface="Wingdings" panose="05000000000000000000" pitchFamily="2" charset="2"/>
              <a:buChar char="§"/>
            </a:pPr>
            <a:r>
              <a:rPr lang="en-US" sz="2000" dirty="0">
                <a:latin typeface="Times New Roman" pitchFamily="18" charset="0"/>
                <a:cs typeface="Times New Roman" pitchFamily="18" charset="0"/>
              </a:rPr>
              <a:t>It is independent of programming language.</a:t>
            </a:r>
          </a:p>
          <a:p>
            <a:pPr algn="just" fontAlgn="base">
              <a:buFont typeface="Wingdings" panose="05000000000000000000" pitchFamily="2" charset="2"/>
              <a:buChar char="§"/>
            </a:pPr>
            <a:r>
              <a:rPr lang="en-US" sz="2000" dirty="0">
                <a:latin typeface="Times New Roman" pitchFamily="18" charset="0"/>
                <a:cs typeface="Times New Roman" pitchFamily="18" charset="0"/>
              </a:rPr>
              <a:t>Each major processes can be decomposed into smaller processes. This will increase the accuracy of estimation</a:t>
            </a:r>
          </a:p>
          <a:p>
            <a:pPr marL="109728" indent="0" fontAlgn="base">
              <a:buNone/>
            </a:pPr>
            <a:r>
              <a:rPr lang="en-US" sz="2000" b="1" dirty="0">
                <a:solidFill>
                  <a:schemeClr val="accent3">
                    <a:lumMod val="75000"/>
                  </a:schemeClr>
                </a:solidFill>
                <a:latin typeface="Times New Roman" panose="02020603050405020304" pitchFamily="18" charset="0"/>
                <a:cs typeface="Times New Roman" panose="02020603050405020304" pitchFamily="18" charset="0"/>
              </a:rPr>
              <a:t>Disadvantages</a:t>
            </a:r>
          </a:p>
          <a:p>
            <a:pPr algn="just"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Studying similar kind of processes to estimate size takes additional time and effort.</a:t>
            </a:r>
          </a:p>
          <a:p>
            <a:pPr algn="just" fontAlgn="base">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All software projects are not required to construction the DFD.</a:t>
            </a:r>
          </a:p>
          <a:p>
            <a:pPr marL="109728" indent="0" fontAlgn="base">
              <a:buNone/>
            </a:pPr>
            <a:endParaRPr lang="en-US" sz="2000" dirty="0">
              <a:latin typeface="Times New Roman" panose="02020603050405020304" pitchFamily="18" charset="0"/>
              <a:cs typeface="Times New Roman" panose="02020603050405020304" pitchFamily="18" charset="0"/>
            </a:endParaRPr>
          </a:p>
          <a:p>
            <a:pPr marL="342900" indent="-342900">
              <a:spcBef>
                <a:spcPts val="480"/>
              </a:spcBef>
              <a:buClr>
                <a:schemeClr val="folHlink"/>
              </a:buClr>
              <a:buSzPct val="75000"/>
              <a:buFont typeface="Noto Symbol"/>
              <a:buChar char="■"/>
            </a:pPr>
            <a:endParaRPr lang="en-US" sz="2400" dirty="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20111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C0083-385E-144F-8791-8982DBA37B0A}"/>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5" name="Title 1">
            <a:extLst>
              <a:ext uri="{FF2B5EF4-FFF2-40B4-BE49-F238E27FC236}">
                <a16:creationId xmlns:a16="http://schemas.microsoft.com/office/drawing/2014/main" id="{4617069F-0BEA-A934-ACE2-13E60E4D2145}"/>
              </a:ext>
            </a:extLst>
          </p:cNvPr>
          <p:cNvSpPr>
            <a:spLocks noGrp="1"/>
          </p:cNvSpPr>
          <p:nvPr>
            <p:ph type="title"/>
          </p:nvPr>
        </p:nvSpPr>
        <p:spPr>
          <a:xfrm>
            <a:off x="1711036" y="1190938"/>
            <a:ext cx="8382000" cy="742950"/>
          </a:xfrm>
        </p:spPr>
        <p:txBody>
          <a:bodyPr>
            <a:normAutofit/>
          </a:bodyPr>
          <a:lstStyle/>
          <a:p>
            <a:pPr marL="109728" indent="0" fontAlgn="base">
              <a:buNone/>
            </a:pPr>
            <a:r>
              <a:rPr lang="en-US" sz="2000" b="1" dirty="0">
                <a:solidFill>
                  <a:schemeClr val="accent3">
                    <a:lumMod val="75000"/>
                  </a:schemeClr>
                </a:solidFill>
                <a:latin typeface="Times New Roman" panose="02020603050405020304" pitchFamily="18" charset="0"/>
                <a:cs typeface="Times New Roman" panose="02020603050405020304" pitchFamily="18" charset="0"/>
              </a:rPr>
              <a:t>Function Point Analysis</a:t>
            </a:r>
            <a:endParaRPr lang="en-US" sz="20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0A10495-BC7D-0B14-E7A8-02C4AB5DE72F}"/>
              </a:ext>
            </a:extLst>
          </p:cNvPr>
          <p:cNvSpPr txBox="1"/>
          <p:nvPr/>
        </p:nvSpPr>
        <p:spPr>
          <a:xfrm>
            <a:off x="1387903" y="2012600"/>
            <a:ext cx="10227212" cy="3046988"/>
          </a:xfrm>
          <a:prstGeom prst="rect">
            <a:avLst/>
          </a:prstGeom>
          <a:noFill/>
        </p:spPr>
        <p:txBody>
          <a:bodyPr wrap="square" rtlCol="0">
            <a:spAutoFit/>
          </a:bodyPr>
          <a:lstStyle/>
          <a:p>
            <a:pPr marL="109728" indent="0" algn="just" fontAlgn="base">
              <a:buNone/>
            </a:pPr>
            <a:r>
              <a:rPr lang="en-US" sz="2000" dirty="0">
                <a:latin typeface="Times New Roman" pitchFamily="18" charset="0"/>
                <a:cs typeface="Times New Roman" pitchFamily="18" charset="0"/>
              </a:rPr>
              <a:t>In this method, the number and type of functions supported by the software are utilized to find FPC (function point count). The steps in function point analysis are:</a:t>
            </a:r>
          </a:p>
          <a:p>
            <a:pPr marL="109728" indent="0" algn="just" fontAlgn="base">
              <a:buNone/>
            </a:pPr>
            <a:endParaRPr lang="en-US" sz="2000" dirty="0">
              <a:latin typeface="Times New Roman" pitchFamily="18" charset="0"/>
              <a:cs typeface="Times New Roman" pitchFamily="18" charset="0"/>
            </a:endParaRPr>
          </a:p>
          <a:p>
            <a:pPr marL="566928" indent="-457200" algn="just" fontAlgn="base">
              <a:buClr>
                <a:schemeClr val="accent2"/>
              </a:buClr>
              <a:buFont typeface="+mj-lt"/>
              <a:buAutoNum type="arabicPeriod"/>
            </a:pPr>
            <a:r>
              <a:rPr lang="en-US" sz="2000" b="1" dirty="0">
                <a:solidFill>
                  <a:schemeClr val="accent3">
                    <a:lumMod val="75000"/>
                  </a:schemeClr>
                </a:solidFill>
                <a:latin typeface="Times New Roman" panose="02020603050405020304" pitchFamily="18" charset="0"/>
                <a:cs typeface="Times New Roman" panose="02020603050405020304" pitchFamily="18" charset="0"/>
              </a:rPr>
              <a:t>Count the number of functions of each proposed type</a:t>
            </a:r>
          </a:p>
          <a:p>
            <a:pPr marL="566928" indent="-457200" algn="just" fontAlgn="base">
              <a:buClr>
                <a:schemeClr val="accent2"/>
              </a:buClr>
              <a:buFont typeface="+mj-lt"/>
              <a:buAutoNum type="arabicPeriod"/>
            </a:pPr>
            <a:r>
              <a:rPr lang="en-US" sz="2000" b="1" dirty="0">
                <a:solidFill>
                  <a:schemeClr val="accent3">
                    <a:lumMod val="75000"/>
                  </a:schemeClr>
                </a:solidFill>
                <a:latin typeface="Times New Roman" panose="02020603050405020304" pitchFamily="18" charset="0"/>
                <a:cs typeface="Times New Roman" panose="02020603050405020304" pitchFamily="18" charset="0"/>
              </a:rPr>
              <a:t>Compute the Unadjusted Function Points (UFP)</a:t>
            </a:r>
          </a:p>
          <a:p>
            <a:pPr marL="566928" indent="-457200" algn="just" fontAlgn="base">
              <a:buClr>
                <a:schemeClr val="accent2"/>
              </a:buClr>
              <a:buFont typeface="+mj-lt"/>
              <a:buAutoNum type="arabicPeriod"/>
            </a:pPr>
            <a:r>
              <a:rPr lang="en-US" sz="2000" b="1" dirty="0">
                <a:solidFill>
                  <a:schemeClr val="accent3">
                    <a:lumMod val="75000"/>
                  </a:schemeClr>
                </a:solidFill>
                <a:latin typeface="Times New Roman" panose="02020603050405020304" pitchFamily="18" charset="0"/>
                <a:cs typeface="Times New Roman" panose="02020603050405020304" pitchFamily="18" charset="0"/>
              </a:rPr>
              <a:t>Find Total Degree of Influence (TDI)</a:t>
            </a:r>
          </a:p>
          <a:p>
            <a:pPr marL="566928" indent="-457200" algn="just" fontAlgn="base">
              <a:buClr>
                <a:schemeClr val="accent2"/>
              </a:buClr>
              <a:buFont typeface="+mj-lt"/>
              <a:buAutoNum type="arabicPeriod"/>
            </a:pPr>
            <a:r>
              <a:rPr lang="en-US" sz="2000" b="1" dirty="0">
                <a:solidFill>
                  <a:schemeClr val="accent3">
                    <a:lumMod val="75000"/>
                  </a:schemeClr>
                </a:solidFill>
                <a:latin typeface="Times New Roman" panose="02020603050405020304" pitchFamily="18" charset="0"/>
                <a:cs typeface="Times New Roman" panose="02020603050405020304" pitchFamily="18" charset="0"/>
              </a:rPr>
              <a:t>Compute Value Adjustment Factor (VAF)</a:t>
            </a:r>
          </a:p>
          <a:p>
            <a:pPr marL="566928" indent="-457200" algn="just" fontAlgn="base">
              <a:buClr>
                <a:schemeClr val="accent2"/>
              </a:buClr>
              <a:buFont typeface="+mj-lt"/>
              <a:buAutoNum type="arabicPeriod"/>
            </a:pPr>
            <a:r>
              <a:rPr lang="en-US" sz="2000" b="1" dirty="0">
                <a:solidFill>
                  <a:schemeClr val="accent3">
                    <a:lumMod val="75000"/>
                  </a:schemeClr>
                </a:solidFill>
                <a:latin typeface="Times New Roman" panose="02020603050405020304" pitchFamily="18" charset="0"/>
                <a:cs typeface="Times New Roman" panose="02020603050405020304" pitchFamily="18" charset="0"/>
              </a:rPr>
              <a:t>Find the Function Point Count (FPC)</a:t>
            </a:r>
          </a:p>
          <a:p>
            <a:pPr algn="just"/>
            <a:r>
              <a:rPr lang="en-US" sz="2000" dirty="0">
                <a:latin typeface="Times New Roman" pitchFamily="18" charset="0"/>
                <a:cs typeface="Times New Roman" pitchFamily="18" charset="0"/>
              </a:rPr>
              <a:t>	</a:t>
            </a:r>
            <a:r>
              <a:rPr lang="en-US" sz="3200" dirty="0"/>
              <a:t> </a:t>
            </a:r>
          </a:p>
        </p:txBody>
      </p:sp>
    </p:spTree>
    <p:extLst>
      <p:ext uri="{BB962C8B-B14F-4D97-AF65-F5344CB8AC3E}">
        <p14:creationId xmlns:p14="http://schemas.microsoft.com/office/powerpoint/2010/main" val="344825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E0454-56AD-158A-E3E4-078B6D9FA626}"/>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7" name="Rectangle 6">
            <a:extLst>
              <a:ext uri="{FF2B5EF4-FFF2-40B4-BE49-F238E27FC236}">
                <a16:creationId xmlns:a16="http://schemas.microsoft.com/office/drawing/2014/main" id="{60C5B990-DF5F-3547-BBAA-097001B7C13B}"/>
              </a:ext>
            </a:extLst>
          </p:cNvPr>
          <p:cNvSpPr/>
          <p:nvPr/>
        </p:nvSpPr>
        <p:spPr>
          <a:xfrm>
            <a:off x="712519" y="1276844"/>
            <a:ext cx="10419715" cy="461665"/>
          </a:xfrm>
          <a:prstGeom prst="rect">
            <a:avLst/>
          </a:prstGeom>
        </p:spPr>
        <p:txBody>
          <a:bodyPr wrap="square">
            <a:spAutoFit/>
          </a:bodyPr>
          <a:lstStyle/>
          <a:p>
            <a:pPr marL="109728" indent="0" fontAlgn="base">
              <a:buNone/>
            </a:pPr>
            <a:r>
              <a:rPr lang="en-US" sz="2400" b="1" dirty="0">
                <a:solidFill>
                  <a:schemeClr val="accent3">
                    <a:lumMod val="75000"/>
                  </a:schemeClr>
                </a:solidFill>
                <a:latin typeface="Times New Roman" panose="02020603050405020304" pitchFamily="18" charset="0"/>
                <a:cs typeface="Times New Roman" panose="02020603050405020304" pitchFamily="18" charset="0"/>
              </a:rPr>
              <a:t>Function Point Analysis: Continue</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3C523081-FA27-F80E-14E2-CB27F21BAE4D}"/>
              </a:ext>
            </a:extLst>
          </p:cNvPr>
          <p:cNvSpPr>
            <a:spLocks noGrp="1"/>
          </p:cNvSpPr>
          <p:nvPr>
            <p:ph idx="1"/>
          </p:nvPr>
        </p:nvSpPr>
        <p:spPr>
          <a:xfrm>
            <a:off x="964309" y="2460428"/>
            <a:ext cx="11074400" cy="3268959"/>
          </a:xfrm>
        </p:spPr>
        <p:txBody>
          <a:bodyPr>
            <a:normAutofit fontScale="62500" lnSpcReduction="20000"/>
          </a:bodyPr>
          <a:lstStyle/>
          <a:p>
            <a:pPr marL="109728" indent="0" algn="ctr" fontAlgn="base">
              <a:buNone/>
            </a:pPr>
            <a:r>
              <a:rPr lang="en-US" sz="3200" b="1" dirty="0">
                <a:solidFill>
                  <a:schemeClr val="accent3">
                    <a:lumMod val="75000"/>
                  </a:schemeClr>
                </a:solidFill>
                <a:latin typeface="Times New Roman" panose="02020603050405020304" pitchFamily="18" charset="0"/>
                <a:cs typeface="Times New Roman" panose="02020603050405020304" pitchFamily="18" charset="0"/>
              </a:rPr>
              <a:t>(1) Count the number of functions of each proposed type</a:t>
            </a:r>
            <a:endParaRPr lang="en-US" sz="3200" dirty="0">
              <a:solidFill>
                <a:schemeClr val="accent3">
                  <a:lumMod val="75000"/>
                </a:schemeClr>
              </a:solidFill>
              <a:latin typeface="Times New Roman" panose="02020603050405020304" pitchFamily="18" charset="0"/>
              <a:cs typeface="Times New Roman" panose="02020603050405020304" pitchFamily="18" charset="0"/>
            </a:endParaRPr>
          </a:p>
          <a:p>
            <a:pPr marL="109728" indent="0" algn="just" fontAlgn="base">
              <a:buNone/>
            </a:pPr>
            <a:r>
              <a:rPr lang="en-US" sz="3200" dirty="0">
                <a:latin typeface="Times New Roman" pitchFamily="18" charset="0"/>
                <a:cs typeface="Times New Roman" pitchFamily="18" charset="0"/>
              </a:rPr>
              <a:t>Find the number of functions belonging to the following types:</a:t>
            </a:r>
          </a:p>
          <a:p>
            <a:pPr algn="just" fontAlgn="base">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External Inputs: </a:t>
            </a:r>
            <a:r>
              <a:rPr lang="en-US" sz="3200" dirty="0">
                <a:latin typeface="Times New Roman" pitchFamily="18" charset="0"/>
                <a:cs typeface="Times New Roman" pitchFamily="18" charset="0"/>
              </a:rPr>
              <a:t>Functions related to data entering the system.</a:t>
            </a:r>
          </a:p>
          <a:p>
            <a:pPr algn="just" fontAlgn="base">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External outputs:</a:t>
            </a:r>
            <a:r>
              <a:rPr lang="en-US" sz="3200" dirty="0">
                <a:latin typeface="Times New Roman" pitchFamily="18" charset="0"/>
                <a:cs typeface="Times New Roman" pitchFamily="18" charset="0"/>
              </a:rPr>
              <a:t> Functions related to data exiting the system.</a:t>
            </a:r>
          </a:p>
          <a:p>
            <a:pPr algn="just" fontAlgn="base">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External Inquiries:</a:t>
            </a:r>
            <a:r>
              <a:rPr lang="en-US" sz="3200" dirty="0">
                <a:latin typeface="Times New Roman" pitchFamily="18" charset="0"/>
                <a:cs typeface="Times New Roman" pitchFamily="18" charset="0"/>
              </a:rPr>
              <a:t> They leads to data retrieval from system but don’t change the system.</a:t>
            </a:r>
          </a:p>
          <a:p>
            <a:pPr algn="just" fontAlgn="base">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Internal Files:</a:t>
            </a:r>
            <a:r>
              <a:rPr lang="en-US" sz="3200" dirty="0">
                <a:latin typeface="Times New Roman" pitchFamily="18" charset="0"/>
                <a:cs typeface="Times New Roman" pitchFamily="18" charset="0"/>
              </a:rPr>
              <a:t> Logical files maintained within the system. Log files are not included here.</a:t>
            </a:r>
          </a:p>
          <a:p>
            <a:pPr algn="just" fontAlgn="base">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External interface Files:</a:t>
            </a:r>
            <a:r>
              <a:rPr lang="en-US" sz="3200" dirty="0">
                <a:latin typeface="Times New Roman" pitchFamily="18" charset="0"/>
                <a:cs typeface="Times New Roman" pitchFamily="18" charset="0"/>
              </a:rPr>
              <a:t> These are logical files for other applications which are used by our system.</a:t>
            </a:r>
            <a:endParaRPr lang="en-US" sz="3200" b="1" dirty="0">
              <a:latin typeface="Times New Roman" panose="02020603050405020304" pitchFamily="18" charset="0"/>
              <a:cs typeface="Times New Roman" panose="02020603050405020304" pitchFamily="18" charset="0"/>
            </a:endParaRPr>
          </a:p>
          <a:p>
            <a:pPr marL="90488" lvl="1" indent="0">
              <a:buNone/>
            </a:pPr>
            <a:endParaRPr lang="en-US" sz="2800" dirty="0">
              <a:latin typeface="Calibri (Body)"/>
            </a:endParaRPr>
          </a:p>
        </p:txBody>
      </p:sp>
    </p:spTree>
    <p:extLst>
      <p:ext uri="{BB962C8B-B14F-4D97-AF65-F5344CB8AC3E}">
        <p14:creationId xmlns:p14="http://schemas.microsoft.com/office/powerpoint/2010/main" val="405694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51936-332B-CC8A-0C72-439E66A80852}"/>
              </a:ext>
            </a:extLst>
          </p:cNvPr>
          <p:cNvSpPr>
            <a:spLocks noGrp="1"/>
          </p:cNvSpPr>
          <p:nvPr>
            <p:ph idx="1"/>
          </p:nvPr>
        </p:nvSpPr>
        <p:spPr>
          <a:xfrm>
            <a:off x="1451579" y="689318"/>
            <a:ext cx="9603275" cy="4777028"/>
          </a:xfrm>
        </p:spPr>
        <p:txBody>
          <a:bodyPr>
            <a:normAutofit/>
          </a:bodyPr>
          <a:lstStyle/>
          <a:p>
            <a:pPr marL="109728" indent="0" algn="ctr" fontAlgn="base">
              <a:buNone/>
            </a:pPr>
            <a:r>
              <a:rPr lang="en-US" sz="2200" b="1" dirty="0">
                <a:solidFill>
                  <a:schemeClr val="accent3">
                    <a:lumMod val="75000"/>
                  </a:schemeClr>
                </a:solidFill>
                <a:latin typeface="Times New Roman" panose="02020603050405020304" pitchFamily="18" charset="0"/>
                <a:cs typeface="Times New Roman" panose="02020603050405020304" pitchFamily="18" charset="0"/>
              </a:rPr>
              <a:t>(2) Compute the Unadjusted Function Points (UFP): </a:t>
            </a:r>
          </a:p>
          <a:p>
            <a:pPr marL="109728" indent="0" algn="just" fontAlgn="base">
              <a:buNone/>
            </a:pPr>
            <a:endParaRPr lang="en-US" sz="2000" dirty="0">
              <a:latin typeface="Times New Roman" panose="02020603050405020304" pitchFamily="18" charset="0"/>
              <a:cs typeface="Times New Roman" panose="02020603050405020304" pitchFamily="18" charset="0"/>
            </a:endParaRPr>
          </a:p>
          <a:p>
            <a:pPr marL="109728" indent="0" algn="just" fontAlgn="base">
              <a:buNone/>
            </a:pPr>
            <a:r>
              <a:rPr lang="en-US" sz="2000" dirty="0">
                <a:latin typeface="Times New Roman" panose="02020603050405020304" pitchFamily="18" charset="0"/>
                <a:cs typeface="Times New Roman" panose="02020603050405020304" pitchFamily="18" charset="0"/>
              </a:rPr>
              <a:t>Categorize each of the five function types as </a:t>
            </a:r>
            <a:r>
              <a:rPr lang="en-US" sz="2000" b="1" dirty="0">
                <a:latin typeface="Times New Roman" panose="02020603050405020304" pitchFamily="18" charset="0"/>
                <a:cs typeface="Times New Roman" panose="02020603050405020304" pitchFamily="18" charset="0"/>
              </a:rPr>
              <a:t>simple, average or complex </a:t>
            </a:r>
            <a:r>
              <a:rPr lang="en-US" sz="2000" dirty="0">
                <a:latin typeface="Times New Roman" panose="02020603050405020304" pitchFamily="18" charset="0"/>
                <a:cs typeface="Times New Roman" panose="02020603050405020304" pitchFamily="18" charset="0"/>
              </a:rPr>
              <a:t>based on their complexity. Multiply count of each function type with its weighting factor and find the weighted sum. </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Weighting factors for each type </a:t>
            </a:r>
          </a:p>
          <a:p>
            <a:pPr marL="0" indent="0">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based on their complexity</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6A0EE15E-D2C5-1E67-E974-201A84DA9E9F}"/>
              </a:ext>
            </a:extLst>
          </p:cNvPr>
          <p:cNvSpPr>
            <a:spLocks noGrp="1"/>
          </p:cNvSpPr>
          <p:nvPr>
            <p:ph type="sldNum" sz="quarter" idx="12"/>
          </p:nvPr>
        </p:nvSpPr>
        <p:spPr/>
        <p:txBody>
          <a:bodyPr/>
          <a:lstStyle/>
          <a:p>
            <a:fld id="{CBABCCC1-BF11-4F37-963E-1BCD5B23FD72}" type="slidenum">
              <a:rPr lang="en-IN" smtClean="0"/>
              <a:t>9</a:t>
            </a:fld>
            <a:endParaRPr lang="en-IN"/>
          </a:p>
        </p:txBody>
      </p:sp>
      <p:graphicFrame>
        <p:nvGraphicFramePr>
          <p:cNvPr id="6" name="Table 5">
            <a:extLst>
              <a:ext uri="{FF2B5EF4-FFF2-40B4-BE49-F238E27FC236}">
                <a16:creationId xmlns:a16="http://schemas.microsoft.com/office/drawing/2014/main" id="{6FAB48FF-F083-7FB1-FFBB-C98E98EA1A0A}"/>
              </a:ext>
            </a:extLst>
          </p:cNvPr>
          <p:cNvGraphicFramePr>
            <a:graphicFrameLocks noGrp="1"/>
          </p:cNvGraphicFramePr>
          <p:nvPr>
            <p:extLst>
              <p:ext uri="{D42A27DB-BD31-4B8C-83A1-F6EECF244321}">
                <p14:modId xmlns:p14="http://schemas.microsoft.com/office/powerpoint/2010/main" val="643299779"/>
              </p:ext>
            </p:extLst>
          </p:nvPr>
        </p:nvGraphicFramePr>
        <p:xfrm>
          <a:off x="5793892" y="3001122"/>
          <a:ext cx="5807508" cy="3167560"/>
        </p:xfrm>
        <a:graphic>
          <a:graphicData uri="http://schemas.openxmlformats.org/drawingml/2006/table">
            <a:tbl>
              <a:tblPr firstRow="1" bandRow="1">
                <a:tableStyleId>{5C22544A-7EE6-4342-B048-85BDC9FD1C3A}</a:tableStyleId>
              </a:tblPr>
              <a:tblGrid>
                <a:gridCol w="2526030">
                  <a:extLst>
                    <a:ext uri="{9D8B030D-6E8A-4147-A177-3AD203B41FA5}">
                      <a16:colId xmlns:a16="http://schemas.microsoft.com/office/drawing/2014/main" val="1232306507"/>
                    </a:ext>
                  </a:extLst>
                </a:gridCol>
                <a:gridCol w="1093826">
                  <a:extLst>
                    <a:ext uri="{9D8B030D-6E8A-4147-A177-3AD203B41FA5}">
                      <a16:colId xmlns:a16="http://schemas.microsoft.com/office/drawing/2014/main" val="2857114682"/>
                    </a:ext>
                  </a:extLst>
                </a:gridCol>
                <a:gridCol w="1093826">
                  <a:extLst>
                    <a:ext uri="{9D8B030D-6E8A-4147-A177-3AD203B41FA5}">
                      <a16:colId xmlns:a16="http://schemas.microsoft.com/office/drawing/2014/main" val="2239938419"/>
                    </a:ext>
                  </a:extLst>
                </a:gridCol>
                <a:gridCol w="1093826">
                  <a:extLst>
                    <a:ext uri="{9D8B030D-6E8A-4147-A177-3AD203B41FA5}">
                      <a16:colId xmlns:a16="http://schemas.microsoft.com/office/drawing/2014/main" val="3592348673"/>
                    </a:ext>
                  </a:extLst>
                </a:gridCol>
              </a:tblGrid>
              <a:tr h="461936">
                <a:tc>
                  <a:txBody>
                    <a:bodyPr/>
                    <a:lstStyle/>
                    <a:p>
                      <a:r>
                        <a:rPr lang="en-US" dirty="0">
                          <a:solidFill>
                            <a:schemeClr val="tx1"/>
                          </a:solidFill>
                          <a:latin typeface="Times New Roman" panose="02020603050405020304" pitchFamily="18" charset="0"/>
                          <a:cs typeface="Times New Roman" panose="02020603050405020304" pitchFamily="18" charset="0"/>
                        </a:rPr>
                        <a:t>Function type</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Simple</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Average</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Complex</a:t>
                      </a:r>
                    </a:p>
                  </a:txBody>
                  <a:tcPr/>
                </a:tc>
                <a:extLst>
                  <a:ext uri="{0D108BD9-81ED-4DB2-BD59-A6C34878D82A}">
                    <a16:rowId xmlns:a16="http://schemas.microsoft.com/office/drawing/2014/main" val="281691152"/>
                  </a:ext>
                </a:extLst>
              </a:tr>
              <a:tr h="461936">
                <a:tc>
                  <a:txBody>
                    <a:bodyPr/>
                    <a:lstStyle/>
                    <a:p>
                      <a:r>
                        <a:rPr lang="en-US" sz="1800" b="1" dirty="0">
                          <a:solidFill>
                            <a:schemeClr val="tx1"/>
                          </a:solidFill>
                          <a:latin typeface="Times New Roman" panose="02020603050405020304" pitchFamily="18" charset="0"/>
                          <a:cs typeface="Times New Roman" panose="02020603050405020304" pitchFamily="18" charset="0"/>
                        </a:rPr>
                        <a:t>External Inputs: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3824075691"/>
                  </a:ext>
                </a:extLst>
              </a:tr>
              <a:tr h="461936">
                <a:tc>
                  <a:txBody>
                    <a:bodyPr/>
                    <a:lstStyle/>
                    <a:p>
                      <a:r>
                        <a:rPr lang="en-US" sz="1800" b="1" dirty="0">
                          <a:solidFill>
                            <a:schemeClr val="tx1"/>
                          </a:solidFill>
                          <a:latin typeface="Times New Roman" panose="02020603050405020304" pitchFamily="18" charset="0"/>
                          <a:cs typeface="Times New Roman" panose="02020603050405020304" pitchFamily="18" charset="0"/>
                        </a:rPr>
                        <a:t>External outputs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665238446"/>
                  </a:ext>
                </a:extLst>
              </a:tr>
              <a:tr h="659908">
                <a:tc>
                  <a:txBody>
                    <a:bodyPr/>
                    <a:lstStyle/>
                    <a:p>
                      <a:r>
                        <a:rPr lang="en-US" sz="1800" b="1" dirty="0">
                          <a:solidFill>
                            <a:schemeClr val="tx1"/>
                          </a:solidFill>
                          <a:latin typeface="Times New Roman" panose="02020603050405020304" pitchFamily="18" charset="0"/>
                          <a:cs typeface="Times New Roman" panose="02020603050405020304" pitchFamily="18" charset="0"/>
                        </a:rPr>
                        <a:t>External Inquiries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894295299"/>
                  </a:ext>
                </a:extLst>
              </a:tr>
              <a:tr h="461936">
                <a:tc>
                  <a:txBody>
                    <a:bodyPr/>
                    <a:lstStyle/>
                    <a:p>
                      <a:r>
                        <a:rPr lang="en-US" sz="1800" b="1" dirty="0">
                          <a:solidFill>
                            <a:schemeClr val="tx1"/>
                          </a:solidFill>
                          <a:latin typeface="Times New Roman" panose="02020603050405020304" pitchFamily="18" charset="0"/>
                          <a:cs typeface="Times New Roman" panose="02020603050405020304" pitchFamily="18" charset="0"/>
                        </a:rPr>
                        <a:t>Internal Files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10</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4150158420"/>
                  </a:ext>
                </a:extLst>
              </a:tr>
              <a:tr h="659908">
                <a:tc>
                  <a:txBody>
                    <a:bodyPr/>
                    <a:lstStyle/>
                    <a:p>
                      <a:r>
                        <a:rPr lang="en-US" sz="1800" b="1" dirty="0">
                          <a:solidFill>
                            <a:schemeClr val="tx1"/>
                          </a:solidFill>
                          <a:latin typeface="Times New Roman" panose="02020603050405020304" pitchFamily="18" charset="0"/>
                          <a:cs typeface="Times New Roman" panose="02020603050405020304" pitchFamily="18" charset="0"/>
                        </a:rPr>
                        <a:t>External interface Files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440543525"/>
                  </a:ext>
                </a:extLst>
              </a:tr>
            </a:tbl>
          </a:graphicData>
        </a:graphic>
      </p:graphicFrame>
    </p:spTree>
    <p:extLst>
      <p:ext uri="{BB962C8B-B14F-4D97-AF65-F5344CB8AC3E}">
        <p14:creationId xmlns:p14="http://schemas.microsoft.com/office/powerpoint/2010/main" val="32300027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ession-2" id="{B6DADD23-04D0-4129-BEC2-577091216A6F}" vid="{7252E303-E9EF-4DA3-8AE6-FD4187DE2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Session-2</Template>
  <TotalTime>193</TotalTime>
  <Words>2055</Words>
  <Application>Microsoft Office PowerPoint</Application>
  <PresentationFormat>Widescreen</PresentationFormat>
  <Paragraphs>278</Paragraphs>
  <Slides>28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vt:lpstr>
      <vt:lpstr>Calibri</vt:lpstr>
      <vt:lpstr>Calibri (Body)</vt:lpstr>
      <vt:lpstr>Cambria Math</vt:lpstr>
      <vt:lpstr>Gill Sans MT</vt:lpstr>
      <vt:lpstr>Helvetica Neue</vt:lpstr>
      <vt:lpstr>Noto Symbol</vt:lpstr>
      <vt:lpstr>Palatino</vt:lpstr>
      <vt:lpstr>Poppins</vt:lpstr>
      <vt:lpstr>Roboto</vt:lpstr>
      <vt:lpstr>Times New Roman</vt:lpstr>
      <vt:lpstr>Wingdings</vt:lpstr>
      <vt:lpstr>Gallery</vt:lpstr>
      <vt:lpstr>PowerPoint Presentation</vt:lpstr>
      <vt:lpstr>PowerPoint Presentation</vt:lpstr>
      <vt:lpstr>PowerPoint Presentation</vt:lpstr>
      <vt:lpstr>Project estimation  </vt:lpstr>
      <vt:lpstr>PowerPoint Presentation</vt:lpstr>
      <vt:lpstr>Total number of processes in detailed data flow diagram </vt:lpstr>
      <vt:lpstr>Function Point Analysis</vt:lpstr>
      <vt:lpstr>PowerPoint Presentation</vt:lpstr>
      <vt:lpstr>PowerPoint Presentation</vt:lpstr>
      <vt:lpstr>(3) Find Total Degree of Influence (TDI) </vt:lpstr>
      <vt:lpstr>PowerPoint Presentation</vt:lpstr>
      <vt:lpstr>COCOMO Model (Constructive cost model) </vt:lpstr>
      <vt:lpstr>The Development Modes: Project Characteristics </vt:lpstr>
      <vt:lpstr>Embedded Mode Software Projects That Must Be Developed Within A Set Of Tight Hardware, Software, And Operational Constraints.   </vt:lpstr>
      <vt:lpstr>PowerPoint Presentation</vt:lpstr>
      <vt:lpstr>Basic COCOMO </vt:lpstr>
      <vt:lpstr>Basic COCOMO Model: Formula  </vt:lpstr>
      <vt:lpstr>    </vt:lpstr>
      <vt:lpstr>PowerPoint Presentation</vt:lpstr>
      <vt:lpstr>PowerPoint Presentation</vt:lpstr>
      <vt:lpstr>PowerPoint Presentation</vt:lpstr>
      <vt:lpstr>Problem 2: Suppose That A Project Was Estimated To Be 400 KLOC. Calculate The Effort And Development Time For Each Of The Three Modes I.E. Organic, Semidetached And Embedded. </vt:lpstr>
      <vt:lpstr>Intermediate COCOMO Model </vt:lpstr>
      <vt:lpstr>Equations for Intermediate COCOMO Model </vt:lpstr>
      <vt:lpstr>Values of Coefficient a, b, c, and d for Intermediate COCOMO Model </vt:lpstr>
      <vt:lpstr>SELF-ASSESSMENT QUESTIONS </vt:lpstr>
      <vt:lpstr>REFERENCES FOR FURTHER LEARNING OF THE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Abhishek Guru</dc:creator>
  <cp:lastModifiedBy>chandra sen</cp:lastModifiedBy>
  <cp:revision>39</cp:revision>
  <dcterms:created xsi:type="dcterms:W3CDTF">2023-05-02T16:26:12Z</dcterms:created>
  <dcterms:modified xsi:type="dcterms:W3CDTF">2023-05-08T09:07:40Z</dcterms:modified>
</cp:coreProperties>
</file>