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74" r:id="rId6"/>
    <p:sldId id="275" r:id="rId7"/>
    <p:sldId id="276" r:id="rId8"/>
    <p:sldId id="277" r:id="rId9"/>
    <p:sldId id="278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64;p16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356260"/>
            <a:ext cx="5545776" cy="56840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5;p16"/>
          <p:cNvSpPr txBox="1">
            <a:spLocks noGrp="1"/>
          </p:cNvSpPr>
          <p:nvPr>
            <p:ph type="ctrTitle"/>
          </p:nvPr>
        </p:nvSpPr>
        <p:spPr>
          <a:xfrm>
            <a:off x="3937820" y="887568"/>
            <a:ext cx="8637073" cy="254143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cs typeface="Poppins" pitchFamily="2" charset="77"/>
              </a:rPr>
              <a:t>Department of </a:t>
            </a:r>
            <a:r>
              <a:rPr lang="en-US" sz="2800" dirty="0" smtClean="0">
                <a:solidFill>
                  <a:srgbClr val="C00000"/>
                </a:solidFill>
                <a:cs typeface="Poppins" pitchFamily="2" charset="77"/>
              </a:rPr>
              <a:t>AI&amp;DS</a:t>
            </a:r>
            <a:endParaRPr lang="en-US" sz="2800" dirty="0">
              <a:solidFill>
                <a:srgbClr val="C00000"/>
              </a:solidFill>
              <a:cs typeface="Poppins" pitchFamily="2" charset="77"/>
            </a:endParaRPr>
          </a:p>
        </p:txBody>
      </p:sp>
      <p:sp>
        <p:nvSpPr>
          <p:cNvPr id="6" name="Google Shape;476;p16"/>
          <p:cNvSpPr txBox="1"/>
          <p:nvPr/>
        </p:nvSpPr>
        <p:spPr>
          <a:xfrm>
            <a:off x="5114864" y="1422769"/>
            <a:ext cx="707713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ADAPTIVE Software Engineering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– 22CS2119R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Black-box and White-box testing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7708" y="3964200"/>
            <a:ext cx="2161309" cy="5446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</a:t>
            </a:r>
            <a:r>
              <a:rPr lang="en-US" sz="2400" dirty="0" smtClean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17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8" y="1977904"/>
            <a:ext cx="9560210" cy="293699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</a:endParaRP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1601288" y="2070904"/>
            <a:ext cx="7886700" cy="2349500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Describe</a:t>
            </a:r>
            <a:r>
              <a:rPr lang="en-IN" sz="2400" dirty="0">
                <a:latin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sym typeface="BioRhyme ExtraBold"/>
              </a:rPr>
              <a:t>Black-box testing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Describe </a:t>
            </a:r>
            <a:r>
              <a:rPr lang="en-US" sz="2400" dirty="0">
                <a:latin typeface="Arial" panose="020B0604020202020204" pitchFamily="34" charset="0"/>
                <a:sym typeface="BioRhyme ExtraBold"/>
              </a:rPr>
              <a:t>White-box testing</a:t>
            </a:r>
          </a:p>
          <a:p>
            <a:pPr marL="342900" indent="-342900">
              <a:buFontTx/>
              <a:buAutoNum type="arabicPeriod"/>
            </a:pPr>
            <a:r>
              <a:rPr lang="en-IN" sz="2400" dirty="0"/>
              <a:t>Describe the </a:t>
            </a:r>
            <a:r>
              <a:rPr lang="en-IN" sz="2400" b="1" dirty="0"/>
              <a:t>Advantages and Disadvantages of </a:t>
            </a:r>
            <a:r>
              <a:rPr lang="en-US" sz="2400" b="1" dirty="0">
                <a:latin typeface="Arial" panose="020B0604020202020204" pitchFamily="34" charset="0"/>
                <a:sym typeface="BioRhyme ExtraBold"/>
              </a:rPr>
              <a:t>Black-box testing</a:t>
            </a:r>
            <a:endParaRPr lang="en-IN" sz="2400" b="1" dirty="0"/>
          </a:p>
          <a:p>
            <a:pPr marL="342900" indent="-342900">
              <a:buFontTx/>
              <a:buAutoNum type="arabicPeriod"/>
            </a:pPr>
            <a:r>
              <a:rPr lang="en-IN" sz="2400" dirty="0"/>
              <a:t>Describe the </a:t>
            </a:r>
            <a:r>
              <a:rPr lang="en-IN" sz="2400" b="1" dirty="0"/>
              <a:t>Advantages and Disadvantages of </a:t>
            </a:r>
            <a:r>
              <a:rPr lang="en-US" sz="2400" b="1" dirty="0">
                <a:latin typeface="Arial" panose="020B0604020202020204" pitchFamily="34" charset="0"/>
                <a:sym typeface="BioRhyme ExtraBold"/>
              </a:rPr>
              <a:t>White-box testing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  <a:sym typeface="BioRhyme ExtraBold"/>
              </a:rPr>
              <a:t>Comparison between </a:t>
            </a:r>
            <a:r>
              <a:rPr lang="en-US" sz="2400" b="1" dirty="0">
                <a:latin typeface="Arial" panose="020B0604020202020204" pitchFamily="34" charset="0"/>
                <a:sym typeface="BioRhyme ExtraBold"/>
              </a:rPr>
              <a:t>black-box and white-box testing</a:t>
            </a: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033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51852" y="300038"/>
            <a:ext cx="7880422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Reference Books: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2. </a:t>
            </a:r>
            <a:r>
              <a:rPr lang="en-IN" b="1" dirty="0"/>
              <a:t>TEXT 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IN" dirty="0"/>
              <a:t>Roger </a:t>
            </a:r>
            <a:r>
              <a:rPr lang="en-IN" dirty="0" err="1"/>
              <a:t>S.Pressman</a:t>
            </a:r>
            <a:r>
              <a:rPr lang="en-IN" dirty="0"/>
              <a:t>, “Software Engineering – A Practitioner’s Approach” 7th Edition, Mc </a:t>
            </a:r>
            <a:r>
              <a:rPr lang="en-IN" dirty="0" err="1"/>
              <a:t>Graw</a:t>
            </a:r>
            <a:r>
              <a:rPr lang="en-IN" dirty="0"/>
              <a:t> Hill,(2014).</a:t>
            </a:r>
            <a:endParaRPr lang="en-IN" b="1" dirty="0"/>
          </a:p>
          <a:p>
            <a:pPr lvl="0"/>
            <a:r>
              <a:rPr lang="en-IN" dirty="0"/>
              <a:t>Ian </a:t>
            </a:r>
            <a:r>
              <a:rPr lang="en-IN" dirty="0" err="1"/>
              <a:t>Sommerville</a:t>
            </a:r>
            <a:r>
              <a:rPr lang="en-IN" dirty="0"/>
              <a:t>, “Software Engineering”, Tenth Edition, Pearson Education, (2015).</a:t>
            </a:r>
            <a:endParaRPr lang="en-IN" b="1" dirty="0"/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Reference Book</a:t>
            </a:r>
            <a:endParaRPr lang="en-IN" dirty="0"/>
          </a:p>
          <a:p>
            <a:pPr lvl="0"/>
            <a:r>
              <a:rPr lang="en-IN" dirty="0"/>
              <a:t>Agile and Iterative Development: A Manager's Guide, Craig </a:t>
            </a:r>
            <a:r>
              <a:rPr lang="en-IN" dirty="0" err="1"/>
              <a:t>Larman</a:t>
            </a:r>
            <a:r>
              <a:rPr lang="en-IN" dirty="0"/>
              <a:t>, Addison-Wesley</a:t>
            </a:r>
            <a:endParaRPr lang="en-IN" b="1" dirty="0"/>
          </a:p>
          <a:p>
            <a:r>
              <a:rPr lang="en-IN" dirty="0"/>
              <a:t> </a:t>
            </a:r>
            <a:endParaRPr lang="en-IN" b="1" dirty="0"/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IN" dirty="0"/>
              <a:t>https://www.digite.com/kanban/what-is-kanban/</a:t>
            </a:r>
            <a:endParaRPr lang="en-IN" b="1" dirty="0"/>
          </a:p>
          <a:p>
            <a:pPr lvl="0"/>
            <a:r>
              <a:rPr lang="en-IN" dirty="0"/>
              <a:t>http://www.scaledagileframework.com</a:t>
            </a:r>
            <a:endParaRPr lang="en-IN" b="1" dirty="0"/>
          </a:p>
          <a:p>
            <a:pPr lvl="0"/>
            <a:r>
              <a:rPr lang="en-IN" dirty="0"/>
              <a:t>https://www.guru99.com/test-driven-development.html</a:t>
            </a:r>
            <a:endParaRPr lang="en-IN" b="1" dirty="0"/>
          </a:p>
          <a:p>
            <a:pPr lvl="0"/>
            <a:r>
              <a:rPr lang="en-IN" dirty="0"/>
              <a:t>https://junit.org/junit5/</a:t>
            </a:r>
            <a:endParaRPr lang="en-IN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401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Adaptive Software Engineering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00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3884274" y="0"/>
            <a:ext cx="3612430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AIM OF THE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1571710" y="428448"/>
            <a:ext cx="8949828" cy="662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students with the basic concept </a:t>
            </a:r>
            <a:r>
              <a:rPr lang="en-US" sz="1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Black-box and White-box testing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3886357" y="1194319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INSTRUCTIONAL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08401" y="1614914"/>
            <a:ext cx="8813137" cy="28007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</a:rPr>
              <a:t>This Session is designed to:</a:t>
            </a:r>
          </a:p>
          <a:p>
            <a:pPr marL="342900" lvl="0" indent="-342900">
              <a:buFontTx/>
              <a:buAutoNum type="arabicPeriod"/>
            </a:pPr>
            <a:r>
              <a:rPr lang="en-US" sz="1600" b="0" i="0" dirty="0" smtClean="0">
                <a:effectLst/>
                <a:latin typeface="Arial" panose="020B0604020202020204" pitchFamily="34" charset="0"/>
              </a:rPr>
              <a:t>Describe</a:t>
            </a:r>
            <a:r>
              <a:rPr lang="en-IN" sz="1600" dirty="0"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  <a:sym typeface="BioRhyme ExtraBold"/>
              </a:rPr>
              <a:t>Black-box </a:t>
            </a:r>
            <a:r>
              <a:rPr lang="en-US" sz="1600" dirty="0">
                <a:latin typeface="Arial" panose="020B0604020202020204" pitchFamily="34" charset="0"/>
                <a:sym typeface="BioRhyme ExtraBold"/>
              </a:rPr>
              <a:t>testing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Describe </a:t>
            </a:r>
            <a:r>
              <a:rPr lang="en-US" sz="1600" dirty="0">
                <a:latin typeface="Arial" panose="020B0604020202020204" pitchFamily="34" charset="0"/>
                <a:sym typeface="BioRhyme ExtraBold"/>
              </a:rPr>
              <a:t>White-box </a:t>
            </a:r>
            <a:r>
              <a:rPr lang="en-US" sz="1600" dirty="0" smtClean="0">
                <a:latin typeface="Arial" panose="020B0604020202020204" pitchFamily="34" charset="0"/>
                <a:sym typeface="BioRhyme ExtraBold"/>
              </a:rPr>
              <a:t>testing</a:t>
            </a:r>
          </a:p>
          <a:p>
            <a:pPr marL="342900" indent="-342900">
              <a:buFontTx/>
              <a:buAutoNum type="arabicPeriod"/>
            </a:pPr>
            <a:r>
              <a:rPr lang="en-IN" sz="1600" dirty="0"/>
              <a:t>Describe the </a:t>
            </a:r>
            <a:r>
              <a:rPr lang="en-IN" sz="1600" b="1" dirty="0"/>
              <a:t>Advantages and Disadvantages of </a:t>
            </a:r>
            <a:r>
              <a:rPr lang="en-US" sz="1600" b="1" dirty="0">
                <a:latin typeface="Arial" panose="020B0604020202020204" pitchFamily="34" charset="0"/>
                <a:sym typeface="BioRhyme ExtraBold"/>
              </a:rPr>
              <a:t>Black-box testing</a:t>
            </a:r>
            <a:endParaRPr lang="en-IN" sz="1600" b="1" dirty="0"/>
          </a:p>
          <a:p>
            <a:pPr marL="342900" indent="-342900">
              <a:buFontTx/>
              <a:buAutoNum type="arabicPeriod"/>
            </a:pPr>
            <a:r>
              <a:rPr lang="en-IN" sz="1600" dirty="0"/>
              <a:t>Describe the </a:t>
            </a:r>
            <a:r>
              <a:rPr lang="en-IN" sz="1600" b="1" dirty="0"/>
              <a:t>Advantages and Disadvantages of </a:t>
            </a:r>
            <a:r>
              <a:rPr lang="en-US" sz="1600" b="1" dirty="0" smtClean="0">
                <a:latin typeface="Arial" panose="020B0604020202020204" pitchFamily="34" charset="0"/>
                <a:sym typeface="BioRhyme ExtraBold"/>
              </a:rPr>
              <a:t>White-box testing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sym typeface="BioRhyme ExtraBold"/>
              </a:rPr>
              <a:t>Comparison between </a:t>
            </a:r>
            <a:r>
              <a:rPr lang="en-US" sz="1600" b="1" dirty="0" smtClean="0">
                <a:latin typeface="Arial" panose="020B0604020202020204" pitchFamily="34" charset="0"/>
                <a:sym typeface="BioRhyme ExtraBold"/>
              </a:rPr>
              <a:t>black-box and white-box testing</a:t>
            </a:r>
            <a:endParaRPr lang="en-IN" sz="1600" b="1" dirty="0"/>
          </a:p>
          <a:p>
            <a:pPr marL="342900" indent="-342900">
              <a:buFontTx/>
              <a:buAutoNum type="arabicPeriod"/>
            </a:pPr>
            <a:endParaRPr lang="en-US" sz="1600" dirty="0">
              <a:latin typeface="Arial" panose="020B0604020202020204" pitchFamily="34" charset="0"/>
              <a:sym typeface="BioRhyme ExtraBold"/>
            </a:endParaRPr>
          </a:p>
          <a:p>
            <a:pPr marL="342900" lvl="0" indent="-342900">
              <a:buFontTx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BioRhyme ExtraBold"/>
            </a:endParaRPr>
          </a:p>
          <a:p>
            <a:endParaRPr lang="en-IN" sz="1600" b="1" dirty="0"/>
          </a:p>
          <a:p>
            <a:pPr marL="342900" indent="-342900"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9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627600"/>
            <a:ext cx="914400" cy="914400"/>
          </a:xfrm>
          <a:prstGeom prst="rect">
            <a:avLst/>
          </a:prstGeom>
        </p:spPr>
      </p:pic>
      <p:pic>
        <p:nvPicPr>
          <p:cNvPr id="10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248829"/>
            <a:ext cx="914400" cy="914400"/>
          </a:xfrm>
          <a:prstGeom prst="rect">
            <a:avLst/>
          </a:prstGeom>
        </p:spPr>
      </p:pic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3453907" y="40546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LEARNING OUTCOMES</a:t>
            </a:r>
          </a:p>
        </p:txBody>
      </p:sp>
      <p:pic>
        <p:nvPicPr>
          <p:cNvPr id="12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00" y="475243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08401" y="4445578"/>
            <a:ext cx="8949828" cy="18158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Describe</a:t>
            </a:r>
            <a:r>
              <a:rPr lang="en-IN" sz="1600" dirty="0"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  <a:sym typeface="BioRhyme ExtraBold"/>
              </a:rPr>
              <a:t>Black-box </a:t>
            </a:r>
            <a:r>
              <a:rPr lang="en-US" sz="1600" dirty="0" err="1" smtClean="0">
                <a:latin typeface="Arial" panose="020B0604020202020204" pitchFamily="34" charset="0"/>
                <a:sym typeface="BioRhyme ExtraBold"/>
              </a:rPr>
              <a:t>testing.white</a:t>
            </a:r>
            <a:r>
              <a:rPr lang="en-US" sz="1600" dirty="0" smtClean="0">
                <a:latin typeface="Arial" panose="020B0604020202020204" pitchFamily="34" charset="0"/>
                <a:sym typeface="BioRhyme ExtraBold"/>
              </a:rPr>
              <a:t>-box testing</a:t>
            </a:r>
            <a:endParaRPr lang="en-US" sz="1600" dirty="0">
              <a:latin typeface="Arial" panose="020B0604020202020204" pitchFamily="34" charset="0"/>
              <a:sym typeface="BioRhyme ExtraBold"/>
            </a:endParaRPr>
          </a:p>
          <a:p>
            <a:pPr marL="342900" indent="-342900">
              <a:buFontTx/>
              <a:buAutoNum type="arabicPeriod"/>
            </a:pPr>
            <a:r>
              <a:rPr lang="en-IN" sz="1600" dirty="0" smtClean="0"/>
              <a:t>Describe </a:t>
            </a:r>
            <a:r>
              <a:rPr lang="en-IN" sz="1600" dirty="0"/>
              <a:t>the </a:t>
            </a:r>
            <a:r>
              <a:rPr lang="en-IN" sz="1600" b="1" dirty="0"/>
              <a:t>Advantages and Disadvantages of </a:t>
            </a:r>
            <a:r>
              <a:rPr lang="en-US" sz="1600" b="1" dirty="0">
                <a:latin typeface="Arial" panose="020B0604020202020204" pitchFamily="34" charset="0"/>
                <a:sym typeface="BioRhyme ExtraBold"/>
              </a:rPr>
              <a:t>Black-box </a:t>
            </a:r>
            <a:r>
              <a:rPr lang="en-US" sz="1600" b="1" dirty="0" smtClean="0">
                <a:latin typeface="Arial" panose="020B0604020202020204" pitchFamily="34" charset="0"/>
                <a:sym typeface="BioRhyme ExtraBold"/>
              </a:rPr>
              <a:t>testing, white-box testing</a:t>
            </a:r>
            <a:endParaRPr lang="en-IN" sz="1600" b="1" dirty="0"/>
          </a:p>
          <a:p>
            <a:pPr marL="342900" indent="-342900">
              <a:buFontTx/>
              <a:buAutoNum type="arabicPeriod"/>
            </a:pPr>
            <a:r>
              <a:rPr lang="en-IN" sz="1600" dirty="0"/>
              <a:t>Describe the </a:t>
            </a:r>
            <a:r>
              <a:rPr lang="en-IN" sz="1600" b="1" dirty="0"/>
              <a:t>Advantages and Disadvantages of </a:t>
            </a:r>
            <a:r>
              <a:rPr lang="en-US" sz="1600" b="1" dirty="0">
                <a:latin typeface="Arial" panose="020B0604020202020204" pitchFamily="34" charset="0"/>
                <a:sym typeface="BioRhyme ExtraBold"/>
              </a:rPr>
              <a:t>White-box </a:t>
            </a:r>
            <a:r>
              <a:rPr lang="en-US" sz="1600" b="1" dirty="0" smtClean="0">
                <a:latin typeface="Arial" panose="020B0604020202020204" pitchFamily="34" charset="0"/>
                <a:sym typeface="BioRhyme ExtraBold"/>
              </a:rPr>
              <a:t>testing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sym typeface="BioRhyme ExtraBold"/>
              </a:rPr>
              <a:t>Comparison </a:t>
            </a:r>
            <a:r>
              <a:rPr lang="en-US" sz="1600" dirty="0">
                <a:latin typeface="Arial" panose="020B0604020202020204" pitchFamily="34" charset="0"/>
                <a:sym typeface="BioRhyme ExtraBold"/>
              </a:rPr>
              <a:t>between </a:t>
            </a:r>
            <a:r>
              <a:rPr lang="en-US" sz="1600" b="1" dirty="0">
                <a:latin typeface="Arial" panose="020B0604020202020204" pitchFamily="34" charset="0"/>
                <a:sym typeface="BioRhyme ExtraBold"/>
              </a:rPr>
              <a:t>black-box and white-box testing</a:t>
            </a:r>
            <a:endParaRPr lang="en-IN" sz="1600" b="1" dirty="0"/>
          </a:p>
          <a:p>
            <a:pPr marL="342900" indent="-342900">
              <a:buAutoNum type="arabicPeriod"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8641" y="1541418"/>
            <a:ext cx="1073766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 Sans Ultra Bold" panose="020B0A02020104020203" pitchFamily="34" charset="0"/>
              </a:rPr>
              <a:t>Black-Box </a:t>
            </a:r>
            <a:r>
              <a:rPr lang="en-US" sz="2800" dirty="0" smtClean="0">
                <a:solidFill>
                  <a:srgbClr val="000000"/>
                </a:solidFill>
                <a:latin typeface="Gill Sans Ultra Bold" panose="020B0A02020104020203" pitchFamily="34" charset="0"/>
              </a:rPr>
              <a:t>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Gill Sans Ultra Bold" panose="020B0A020201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unito"/>
              </a:rPr>
              <a:t>The technique of testing without having any knowledge of the interior workings of the application is called black-box testing. </a:t>
            </a:r>
            <a:endParaRPr lang="en-US" sz="2400" dirty="0" smtClean="0">
              <a:solidFill>
                <a:srgbClr val="000000"/>
              </a:solidFill>
              <a:latin typeface="Nunito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Nunito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Nunito"/>
              </a:rPr>
              <a:t>tester is oblivious to the system architecture and does not have access to the source code</a:t>
            </a:r>
            <a:r>
              <a:rPr lang="en-US" sz="2400" dirty="0" smtClean="0">
                <a:solidFill>
                  <a:srgbClr val="000000"/>
                </a:solidFill>
                <a:latin typeface="Nunito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Nunito"/>
              </a:rPr>
              <a:t> While </a:t>
            </a:r>
            <a:r>
              <a:rPr lang="en-US" sz="2400" dirty="0">
                <a:solidFill>
                  <a:srgbClr val="000000"/>
                </a:solidFill>
                <a:latin typeface="Nunito"/>
              </a:rPr>
              <a:t>performing a black-box test, a tester will interact with the system's user interface by providing inputs and examining outputs without knowing how and where the inputs are worked upon.</a:t>
            </a:r>
            <a:endParaRPr lang="en-US" sz="2400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271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3913" y="2268538"/>
            <a:ext cx="11368087" cy="2871787"/>
          </a:xfrm>
        </p:spPr>
        <p:txBody>
          <a:bodyPr/>
          <a:lstStyle/>
          <a:p>
            <a:pPr marL="0" indent="0">
              <a:buNone/>
            </a:pPr>
            <a:endParaRPr lang="en-IN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6789"/>
              </p:ext>
            </p:extLst>
          </p:nvPr>
        </p:nvGraphicFramePr>
        <p:xfrm>
          <a:off x="600891" y="1332412"/>
          <a:ext cx="11142618" cy="4380617"/>
        </p:xfrm>
        <a:graphic>
          <a:graphicData uri="http://schemas.openxmlformats.org/drawingml/2006/table">
            <a:tbl>
              <a:tblPr/>
              <a:tblGrid>
                <a:gridCol w="5571309">
                  <a:extLst>
                    <a:ext uri="{9D8B030D-6E8A-4147-A177-3AD203B41FA5}">
                      <a16:colId xmlns:a16="http://schemas.microsoft.com/office/drawing/2014/main" val="790433921"/>
                    </a:ext>
                  </a:extLst>
                </a:gridCol>
                <a:gridCol w="5571309">
                  <a:extLst>
                    <a:ext uri="{9D8B030D-6E8A-4147-A177-3AD203B41FA5}">
                      <a16:colId xmlns:a16="http://schemas.microsoft.com/office/drawing/2014/main" val="385751795"/>
                    </a:ext>
                  </a:extLst>
                </a:gridCol>
              </a:tblGrid>
              <a:tr h="305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Advantages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Disadvantages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34519"/>
                  </a:ext>
                </a:extLst>
              </a:tr>
              <a:tr h="89353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Well suited and efficient for large code segments.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Limited coverage, since only a selected number of test scenarios is actually performed.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837707"/>
                  </a:ext>
                </a:extLst>
              </a:tr>
              <a:tr h="89353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Code access is not required.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Inefficient testing, due to the fact that the tester only has limited knowledge about an application.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088145"/>
                  </a:ext>
                </a:extLst>
              </a:tr>
              <a:tr h="89353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Clearly separates user's perspective from the developer's perspective through visibly defined roles.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Blind coverage, since the tester cannot target specific code segments or errorprone areas.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14454"/>
                  </a:ext>
                </a:extLst>
              </a:tr>
              <a:tr h="128582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Large numbers of moderately skilled testers can test the application with no knowledge of implementation, programming language, or operating systems.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test cases are </a:t>
                      </a:r>
                      <a:r>
                        <a:rPr lang="en-US" sz="2000" dirty="0" err="1">
                          <a:effectLst/>
                        </a:rPr>
                        <a:t>diffi</a:t>
                      </a:r>
                      <a:endParaRPr lang="en-US" sz="2000" dirty="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7729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2045" y="235131"/>
            <a:ext cx="91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table lists the advantages and disadvantages of black-box testing.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52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09897" y="836023"/>
            <a:ext cx="1037190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White-Box Testing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White-box testing is the detailed investigation of internal logic and structure of the code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White-box testing is also called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glass testing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open-box testing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order to perform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white-box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testing on an application, a tester needs to know the internal workings of the code.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tester needs to have a look inside the source code and find out which unit/chunk of the code is behaving inappropriately.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3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98797"/>
              </p:ext>
            </p:extLst>
          </p:nvPr>
        </p:nvGraphicFramePr>
        <p:xfrm>
          <a:off x="992776" y="1750422"/>
          <a:ext cx="11038114" cy="4964984"/>
        </p:xfrm>
        <a:graphic>
          <a:graphicData uri="http://schemas.openxmlformats.org/drawingml/2006/table">
            <a:tbl>
              <a:tblPr/>
              <a:tblGrid>
                <a:gridCol w="5519057">
                  <a:extLst>
                    <a:ext uri="{9D8B030D-6E8A-4147-A177-3AD203B41FA5}">
                      <a16:colId xmlns:a16="http://schemas.microsoft.com/office/drawing/2014/main" val="2538322209"/>
                    </a:ext>
                  </a:extLst>
                </a:gridCol>
                <a:gridCol w="5519057">
                  <a:extLst>
                    <a:ext uri="{9D8B030D-6E8A-4147-A177-3AD203B41FA5}">
                      <a16:colId xmlns:a16="http://schemas.microsoft.com/office/drawing/2014/main" val="3049136417"/>
                    </a:ext>
                  </a:extLst>
                </a:gridCol>
              </a:tblGrid>
              <a:tr h="201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Advantages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Disadvantages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92723"/>
                  </a:ext>
                </a:extLst>
              </a:tr>
              <a:tr h="22897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the tester has knowledge of the source code, it becomes very easy to find out which type of data can help in testing the application effectively.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the fact that a skilled tester is needed to perform white-box testing, the costs are increased.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834816"/>
                  </a:ext>
                </a:extLst>
              </a:tr>
              <a:tr h="228979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helps in optimizing the code.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Sometimes it is impossible to look into every nook and corner to find out hidden errors that may create problems, as many paths will go untested.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36494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8556" y="742019"/>
            <a:ext cx="93074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 following table lists the advantages and disadvantages of white-box testing.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5802"/>
              </p:ext>
            </p:extLst>
          </p:nvPr>
        </p:nvGraphicFramePr>
        <p:xfrm>
          <a:off x="1568540" y="1523371"/>
          <a:ext cx="8607426" cy="4694302"/>
        </p:xfrm>
        <a:graphic>
          <a:graphicData uri="http://schemas.openxmlformats.org/drawingml/2006/table">
            <a:tbl>
              <a:tblPr/>
              <a:tblGrid>
                <a:gridCol w="4303713">
                  <a:extLst>
                    <a:ext uri="{9D8B030D-6E8A-4147-A177-3AD203B41FA5}">
                      <a16:colId xmlns:a16="http://schemas.microsoft.com/office/drawing/2014/main" val="1177213041"/>
                    </a:ext>
                  </a:extLst>
                </a:gridCol>
                <a:gridCol w="4303713">
                  <a:extLst>
                    <a:ext uri="{9D8B030D-6E8A-4147-A177-3AD203B41FA5}">
                      <a16:colId xmlns:a16="http://schemas.microsoft.com/office/drawing/2014/main" val="2258618934"/>
                    </a:ext>
                  </a:extLst>
                </a:gridCol>
              </a:tblGrid>
              <a:tr h="244690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lines of code can be removed which can bring in hidden defects.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difficult to maintain white-box testing, as it requires specialized tools like code analyzers and debugging tools.</a:t>
                      </a: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282505"/>
                  </a:ext>
                </a:extLst>
              </a:tr>
              <a:tr h="224739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the tester's knowledge about the code, maximum coverage is attained during test scenario writing.</a:t>
                      </a:r>
                      <a:endParaRPr lang="en-US" sz="2000" b="0" i="0" dirty="0">
                        <a:solidFill>
                          <a:srgbClr val="21252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0300" marR="40300" marT="40300" marB="403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359" marR="48359" marT="24180" marB="241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9313268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68556" y="742019"/>
            <a:ext cx="93074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 following table lists the advantages and disadvantages of white-box testing.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946366" y="157130"/>
            <a:ext cx="7093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Comparison of Testing Methods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51407"/>
              </p:ext>
            </p:extLst>
          </p:nvPr>
        </p:nvGraphicFramePr>
        <p:xfrm>
          <a:off x="955205" y="1410790"/>
          <a:ext cx="9757953" cy="4477544"/>
        </p:xfrm>
        <a:graphic>
          <a:graphicData uri="http://schemas.openxmlformats.org/drawingml/2006/table">
            <a:tbl>
              <a:tblPr/>
              <a:tblGrid>
                <a:gridCol w="4583447">
                  <a:extLst>
                    <a:ext uri="{9D8B030D-6E8A-4147-A177-3AD203B41FA5}">
                      <a16:colId xmlns:a16="http://schemas.microsoft.com/office/drawing/2014/main" val="2234412148"/>
                    </a:ext>
                  </a:extLst>
                </a:gridCol>
                <a:gridCol w="77986">
                  <a:extLst>
                    <a:ext uri="{9D8B030D-6E8A-4147-A177-3AD203B41FA5}">
                      <a16:colId xmlns:a16="http://schemas.microsoft.com/office/drawing/2014/main" val="521072973"/>
                    </a:ext>
                  </a:extLst>
                </a:gridCol>
                <a:gridCol w="5096520">
                  <a:extLst>
                    <a:ext uri="{9D8B030D-6E8A-4147-A177-3AD203B41FA5}">
                      <a16:colId xmlns:a16="http://schemas.microsoft.com/office/drawing/2014/main" val="3922074842"/>
                    </a:ext>
                  </a:extLst>
                </a:gridCol>
              </a:tblGrid>
              <a:tr h="210758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Black-Box Testing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dirty="0">
                        <a:effectLst/>
                      </a:endParaRP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White-Box Testing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52607"/>
                  </a:ext>
                </a:extLst>
              </a:tr>
              <a:tr h="752706">
                <a:tc>
                  <a:txBody>
                    <a:bodyPr/>
                    <a:lstStyle/>
                    <a:p>
                      <a:pPr marL="457200" indent="-4572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The internal workings of an application need not be known.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dirty="0">
                        <a:effectLst/>
                      </a:endParaRP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Tester has full knowledge of the internal workings of the application.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03366"/>
                  </a:ext>
                </a:extLst>
              </a:tr>
              <a:tr h="888194">
                <a:tc>
                  <a:txBody>
                    <a:bodyPr/>
                    <a:lstStyle/>
                    <a:p>
                      <a:pPr marL="457200" indent="-4572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Also known as closed-box testing, data-driven testing, or functional testing.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Also known as clear-box testing, structural testing, or code-based testing.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11157"/>
                  </a:ext>
                </a:extLst>
              </a:tr>
              <a:tr h="617221">
                <a:tc>
                  <a:txBody>
                    <a:bodyPr/>
                    <a:lstStyle/>
                    <a:p>
                      <a:pPr marL="457200" indent="-4572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Performed by end-users and also by testers and developers.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Normally done by testers and developers.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7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9786"/>
              </p:ext>
            </p:extLst>
          </p:nvPr>
        </p:nvGraphicFramePr>
        <p:xfrm>
          <a:off x="1046644" y="990633"/>
          <a:ext cx="10226601" cy="4704772"/>
        </p:xfrm>
        <a:graphic>
          <a:graphicData uri="http://schemas.openxmlformats.org/drawingml/2006/table">
            <a:tbl>
              <a:tblPr/>
              <a:tblGrid>
                <a:gridCol w="3790911">
                  <a:extLst>
                    <a:ext uri="{9D8B030D-6E8A-4147-A177-3AD203B41FA5}">
                      <a16:colId xmlns:a16="http://schemas.microsoft.com/office/drawing/2014/main" val="857146811"/>
                    </a:ext>
                  </a:extLst>
                </a:gridCol>
                <a:gridCol w="81731">
                  <a:extLst>
                    <a:ext uri="{9D8B030D-6E8A-4147-A177-3AD203B41FA5}">
                      <a16:colId xmlns:a16="http://schemas.microsoft.com/office/drawing/2014/main" val="4023342615"/>
                    </a:ext>
                  </a:extLst>
                </a:gridCol>
                <a:gridCol w="6353959">
                  <a:extLst>
                    <a:ext uri="{9D8B030D-6E8A-4147-A177-3AD203B41FA5}">
                      <a16:colId xmlns:a16="http://schemas.microsoft.com/office/drawing/2014/main" val="1028890788"/>
                    </a:ext>
                  </a:extLst>
                </a:gridCol>
              </a:tblGrid>
              <a:tr h="1843531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Testing is based on external expectations - Internal behavior of the application is unknown.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/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Internal workings are fully known and the tester can design test data accordingly.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04926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It is exhaustive and the least time-consuming.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/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The most exhaustive and time-consuming type of testing.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5661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Not suited for algorithm testing.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/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effectLst/>
                        </a:rPr>
                        <a:t>Suited for algorithm testing.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923562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This can only be done by trial-and-error method.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/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Data domains and internal boundaries can be better tested.</a:t>
                      </a:r>
                    </a:p>
                  </a:txBody>
                  <a:tcPr marL="26293" marR="26293" marT="26293" marB="2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1714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20240" y="300446"/>
            <a:ext cx="7093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Comparison of Testing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0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 PPT Template</Template>
  <TotalTime>80</TotalTime>
  <Words>628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BioRhyme ExtraBold</vt:lpstr>
      <vt:lpstr>Calibri</vt:lpstr>
      <vt:lpstr>Gill Sans MT</vt:lpstr>
      <vt:lpstr>Gill Sans Ultra Bold</vt:lpstr>
      <vt:lpstr>Nunito</vt:lpstr>
      <vt:lpstr>Poppins</vt:lpstr>
      <vt:lpstr>Times New Roman</vt:lpstr>
      <vt:lpstr>Wingdings</vt:lpstr>
      <vt:lpstr>Gallery</vt:lpstr>
      <vt:lpstr>Department of AI&amp;DS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AI&amp;DS</dc:title>
  <dc:creator>india</dc:creator>
  <cp:lastModifiedBy>india</cp:lastModifiedBy>
  <cp:revision>9</cp:revision>
  <dcterms:created xsi:type="dcterms:W3CDTF">2023-05-03T05:01:12Z</dcterms:created>
  <dcterms:modified xsi:type="dcterms:W3CDTF">2023-05-06T11:17:14Z</dcterms:modified>
</cp:coreProperties>
</file>