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handoutMasterIdLst>
    <p:handoutMasterId r:id="rId26"/>
  </p:handout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SH RADHA" userId="7eb327a99b1d1f2e" providerId="LiveId" clId="{D518E9A4-C374-4A1D-A5FF-7754B88A9540}"/>
    <pc:docChg chg="modSld">
      <pc:chgData name="SURESH RADHA" userId="7eb327a99b1d1f2e" providerId="LiveId" clId="{D518E9A4-C374-4A1D-A5FF-7754B88A9540}" dt="2023-07-06T17:07:59.594" v="24" actId="20577"/>
      <pc:docMkLst>
        <pc:docMk/>
      </pc:docMkLst>
      <pc:sldChg chg="modSp mod">
        <pc:chgData name="SURESH RADHA" userId="7eb327a99b1d1f2e" providerId="LiveId" clId="{D518E9A4-C374-4A1D-A5FF-7754B88A9540}" dt="2023-07-06T17:07:59.594" v="24" actId="20577"/>
        <pc:sldMkLst>
          <pc:docMk/>
          <pc:sldMk cId="2503091" sldId="256"/>
        </pc:sldMkLst>
        <pc:spChg chg="mod">
          <ac:chgData name="SURESH RADHA" userId="7eb327a99b1d1f2e" providerId="LiveId" clId="{D518E9A4-C374-4A1D-A5FF-7754B88A9540}" dt="2023-07-06T17:07:59.594" v="24" actId="20577"/>
          <ac:spMkLst>
            <pc:docMk/>
            <pc:sldMk cId="2503091" sldId="256"/>
            <ac:spMk id="4" creationId="{0D82E80F-BDB7-0749-6E91-9E1F5FBC3FE7}"/>
          </ac:spMkLst>
        </pc:spChg>
      </pc:sldChg>
      <pc:sldChg chg="modSp mod">
        <pc:chgData name="SURESH RADHA" userId="7eb327a99b1d1f2e" providerId="LiveId" clId="{D518E9A4-C374-4A1D-A5FF-7754B88A9540}" dt="2023-07-06T09:39:16.856" v="4" actId="20577"/>
        <pc:sldMkLst>
          <pc:docMk/>
          <pc:sldMk cId="3156474444" sldId="259"/>
        </pc:sldMkLst>
        <pc:spChg chg="mod">
          <ac:chgData name="SURESH RADHA" userId="7eb327a99b1d1f2e" providerId="LiveId" clId="{D518E9A4-C374-4A1D-A5FF-7754B88A9540}" dt="2023-07-06T09:39:16.856" v="4" actId="20577"/>
          <ac:spMkLst>
            <pc:docMk/>
            <pc:sldMk cId="3156474444" sldId="259"/>
            <ac:spMk id="6" creationId="{19C63431-3DD7-EEE8-867D-29655573FDA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06-07-2023</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06-07-2023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5;p16">
            <a:extLst>
              <a:ext uri="{FF2B5EF4-FFF2-40B4-BE49-F238E27FC236}">
                <a16:creationId xmlns:a16="http://schemas.microsoft.com/office/drawing/2014/main" id="{0D82E80F-BDB7-0749-6E91-9E1F5FBC3FE7}"/>
              </a:ext>
            </a:extLst>
          </p:cNvPr>
          <p:cNvSpPr txBox="1"/>
          <p:nvPr/>
        </p:nvSpPr>
        <p:spPr>
          <a:xfrm>
            <a:off x="3663678" y="357019"/>
            <a:ext cx="5448301" cy="400069"/>
          </a:xfrm>
          <a:prstGeom prst="rect">
            <a:avLst/>
          </a:prstGeom>
          <a:noFill/>
          <a:ln>
            <a:noFill/>
          </a:ln>
          <a:effectLst/>
        </p:spPr>
        <p:txBody>
          <a:bodyPr spcFirstLastPara="1" wrap="square" lIns="91425" tIns="45700" rIns="91425" bIns="45700" anchor="t" anchorCtr="0">
            <a:spAutoFit/>
          </a:bodyPr>
          <a:lstStyle/>
          <a:p>
            <a:pPr algn="ctr"/>
            <a:r>
              <a:rPr lang="en-US" sz="2000" b="1" cap="all" dirty="0">
                <a:ln/>
                <a:solidFill>
                  <a:srgbClr val="C00000"/>
                </a:solidFill>
                <a:cs typeface="Poppins" panose="00000500000000000000" pitchFamily="2" charset="0"/>
              </a:rPr>
              <a:t>DEPARTMENT OF CSE, CSIT &amp; AI&amp;Ds</a:t>
            </a:r>
          </a:p>
        </p:txBody>
      </p:sp>
      <p:sp>
        <p:nvSpPr>
          <p:cNvPr id="5" name="Google Shape;476;p16">
            <a:extLst>
              <a:ext uri="{FF2B5EF4-FFF2-40B4-BE49-F238E27FC236}">
                <a16:creationId xmlns:a16="http://schemas.microsoft.com/office/drawing/2014/main" id="{813E5521-4B1D-7E4F-BDDB-4B4CD5EDDC94}"/>
              </a:ext>
            </a:extLst>
          </p:cNvPr>
          <p:cNvSpPr txBox="1"/>
          <p:nvPr/>
        </p:nvSpPr>
        <p:spPr>
          <a:xfrm>
            <a:off x="2091448" y="1193798"/>
            <a:ext cx="8433880" cy="2277506"/>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COURSE NAME – ADAPTIVE Software Engineering</a:t>
            </a:r>
          </a:p>
          <a:p>
            <a:pPr marR="0" lvl="0" indent="0" algn="ctr">
              <a:spcBef>
                <a:spcPts val="0"/>
              </a:spcBef>
              <a:spcAft>
                <a:spcPts val="0"/>
              </a:spcAft>
              <a:buNone/>
            </a:pPr>
            <a:endParaRPr lang="en-US" sz="32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COURSE CODE – 22CI2001</a:t>
            </a: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p:txBody>
      </p:sp>
      <p:sp>
        <p:nvSpPr>
          <p:cNvPr id="7" name="TextBox 6">
            <a:extLst>
              <a:ext uri="{FF2B5EF4-FFF2-40B4-BE49-F238E27FC236}">
                <a16:creationId xmlns:a16="http://schemas.microsoft.com/office/drawing/2014/main" id="{2E5A2283-D36F-39F5-622B-2240BAE759C7}"/>
              </a:ext>
            </a:extLst>
          </p:cNvPr>
          <p:cNvSpPr txBox="1"/>
          <p:nvPr/>
        </p:nvSpPr>
        <p:spPr>
          <a:xfrm>
            <a:off x="2373550" y="3815681"/>
            <a:ext cx="8647889" cy="1077218"/>
          </a:xfrm>
          <a:prstGeom prst="rect">
            <a:avLst/>
          </a:prstGeom>
          <a:noFill/>
        </p:spPr>
        <p:txBody>
          <a:bodyPr wrap="square">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Topic:</a:t>
            </a:r>
          </a:p>
          <a:p>
            <a:pPr marR="0" lvl="0" indent="0" algn="ctr">
              <a:spcBef>
                <a:spcPts val="0"/>
              </a:spcBef>
              <a:spcAft>
                <a:spcPts val="0"/>
              </a:spcAft>
              <a:buNone/>
            </a:pPr>
            <a:r>
              <a:rPr lang="en-US" sz="3200" b="1" cap="all" dirty="0">
                <a:ln/>
                <a:solidFill>
                  <a:srgbClr val="C00000"/>
                </a:solidFill>
                <a:cs typeface="Poppins" panose="00000500000000000000" pitchFamily="2" charset="0"/>
              </a:rPr>
              <a:t>Introduction of software</a:t>
            </a: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BC0083-385E-144F-8791-8982DBA37B0A}"/>
              </a:ext>
            </a:extLst>
          </p:cNvPr>
          <p:cNvSpPr>
            <a:spLocks noGrp="1"/>
          </p:cNvSpPr>
          <p:nvPr>
            <p:ph type="sldNum" sz="quarter" idx="12"/>
          </p:nvPr>
        </p:nvSpPr>
        <p:spPr/>
        <p:txBody>
          <a:bodyPr/>
          <a:lstStyle/>
          <a:p>
            <a:fld id="{CBABCCC1-BF11-4F37-963E-1BCD5B23FD72}" type="slidenum">
              <a:rPr lang="en-IN" smtClean="0"/>
              <a:t>10</a:t>
            </a:fld>
            <a:endParaRPr lang="en-IN"/>
          </a:p>
        </p:txBody>
      </p:sp>
      <p:sp>
        <p:nvSpPr>
          <p:cNvPr id="6" name="TextBox 5">
            <a:extLst>
              <a:ext uri="{FF2B5EF4-FFF2-40B4-BE49-F238E27FC236}">
                <a16:creationId xmlns:a16="http://schemas.microsoft.com/office/drawing/2014/main" id="{93550DD9-F8B1-BD7E-6C27-F926943F9C38}"/>
              </a:ext>
            </a:extLst>
          </p:cNvPr>
          <p:cNvSpPr txBox="1"/>
          <p:nvPr/>
        </p:nvSpPr>
        <p:spPr>
          <a:xfrm>
            <a:off x="2750496" y="1273741"/>
            <a:ext cx="6104106" cy="507831"/>
          </a:xfrm>
          <a:prstGeom prst="rect">
            <a:avLst/>
          </a:prstGeom>
          <a:noFill/>
        </p:spPr>
        <p:txBody>
          <a:bodyPr wrap="square">
            <a:sp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altLang="en-US" sz="3000" b="1" i="0" u="none" strike="noStrike" kern="1200" cap="none" spc="0" normalizeH="0" baseline="0" noProof="0" dirty="0">
                <a:ln>
                  <a:noFill/>
                </a:ln>
                <a:solidFill>
                  <a:srgbClr val="C00000"/>
                </a:solidFill>
                <a:effectLst/>
                <a:uLnTx/>
                <a:uFillTx/>
                <a:latin typeface="+mj-lt"/>
                <a:ea typeface="+mj-ea"/>
                <a:cs typeface="+mj-cs"/>
              </a:rPr>
              <a:t>Failure Curves</a:t>
            </a:r>
            <a:r>
              <a:rPr kumimoji="0" lang="en-US" altLang="en-US" sz="3000" b="1" i="0" u="none" strike="noStrike" kern="1200" cap="none" spc="0" normalizeH="0" noProof="0" dirty="0">
                <a:ln>
                  <a:noFill/>
                </a:ln>
                <a:solidFill>
                  <a:srgbClr val="C00000"/>
                </a:solidFill>
                <a:effectLst/>
                <a:uLnTx/>
                <a:uFillTx/>
                <a:latin typeface="+mj-lt"/>
                <a:ea typeface="+mj-ea"/>
                <a:cs typeface="+mj-cs"/>
              </a:rPr>
              <a:t> for Software </a:t>
            </a:r>
            <a:endParaRPr kumimoji="0" lang="en-US" altLang="en-US" sz="3000" b="1" i="0" u="none" strike="noStrike" kern="1200" cap="none" spc="0" normalizeH="0" baseline="0" noProof="0" dirty="0">
              <a:ln>
                <a:noFill/>
              </a:ln>
              <a:solidFill>
                <a:srgbClr val="C00000"/>
              </a:solidFill>
              <a:effectLst/>
              <a:uLnTx/>
              <a:uFillTx/>
              <a:latin typeface="+mj-lt"/>
              <a:ea typeface="+mj-ea"/>
              <a:cs typeface="+mj-cs"/>
            </a:endParaRPr>
          </a:p>
        </p:txBody>
      </p:sp>
      <p:pic>
        <p:nvPicPr>
          <p:cNvPr id="7" name="Picture 2">
            <a:extLst>
              <a:ext uri="{FF2B5EF4-FFF2-40B4-BE49-F238E27FC236}">
                <a16:creationId xmlns:a16="http://schemas.microsoft.com/office/drawing/2014/main" id="{2F490EF4-D6DF-B423-041A-07AACB329286}"/>
              </a:ext>
            </a:extLst>
          </p:cNvPr>
          <p:cNvPicPr>
            <a:picLocks noGrp="1" noChangeAspect="1" noChangeArrowheads="1"/>
          </p:cNvPicPr>
          <p:nvPr>
            <p:ph idx="1"/>
          </p:nvPr>
        </p:nvPicPr>
        <p:blipFill>
          <a:blip r:embed="rId2" cstate="print"/>
          <a:srcRect/>
          <a:stretch>
            <a:fillRect/>
          </a:stretch>
        </p:blipFill>
        <p:spPr bwMode="auto">
          <a:xfrm>
            <a:off x="2655651" y="2023353"/>
            <a:ext cx="6284068" cy="3998068"/>
          </a:xfrm>
          <a:prstGeom prst="rect">
            <a:avLst/>
          </a:prstGeom>
          <a:noFill/>
          <a:ln w="9525">
            <a:noFill/>
            <a:miter lim="800000"/>
            <a:headEnd/>
            <a:tailEnd/>
          </a:ln>
        </p:spPr>
      </p:pic>
    </p:spTree>
    <p:extLst>
      <p:ext uri="{BB962C8B-B14F-4D97-AF65-F5344CB8AC3E}">
        <p14:creationId xmlns:p14="http://schemas.microsoft.com/office/powerpoint/2010/main" val="3448256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6014-6FD9-A758-6EC2-345BDE7A7CF1}"/>
              </a:ext>
            </a:extLst>
          </p:cNvPr>
          <p:cNvSpPr>
            <a:spLocks noGrp="1"/>
          </p:cNvSpPr>
          <p:nvPr>
            <p:ph type="title"/>
          </p:nvPr>
        </p:nvSpPr>
        <p:spPr>
          <a:xfrm>
            <a:off x="1451579" y="1190938"/>
            <a:ext cx="9603275" cy="587136"/>
          </a:xfrm>
        </p:spPr>
        <p:txBody>
          <a:bodyPr>
            <a:normAutofit fontScale="90000"/>
          </a:bodyPr>
          <a:lstStyle/>
          <a:p>
            <a:r>
              <a:rPr lang="en-US" sz="3300" b="1" cap="none" dirty="0">
                <a:solidFill>
                  <a:srgbClr val="C00000"/>
                </a:solidFill>
              </a:rPr>
              <a:t>How a failure occurs in software?</a:t>
            </a:r>
            <a:br>
              <a:rPr lang="en-US" b="1" dirty="0">
                <a:latin typeface="Times New Roman" panose="02020603050405020304" pitchFamily="18" charset="0"/>
                <a:cs typeface="Times New Roman" panose="02020603050405020304" pitchFamily="18" charset="0"/>
              </a:rPr>
            </a:br>
            <a:endParaRPr lang="en-IN" dirty="0"/>
          </a:p>
        </p:txBody>
      </p:sp>
      <p:sp>
        <p:nvSpPr>
          <p:cNvPr id="4" name="Slide Number Placeholder 3">
            <a:extLst>
              <a:ext uri="{FF2B5EF4-FFF2-40B4-BE49-F238E27FC236}">
                <a16:creationId xmlns:a16="http://schemas.microsoft.com/office/drawing/2014/main" id="{5E3E0454-56AD-158A-E3E4-078B6D9FA626}"/>
              </a:ext>
            </a:extLst>
          </p:cNvPr>
          <p:cNvSpPr>
            <a:spLocks noGrp="1"/>
          </p:cNvSpPr>
          <p:nvPr>
            <p:ph type="sldNum" sz="quarter" idx="12"/>
          </p:nvPr>
        </p:nvSpPr>
        <p:spPr/>
        <p:txBody>
          <a:bodyPr/>
          <a:lstStyle/>
          <a:p>
            <a:fld id="{CBABCCC1-BF11-4F37-963E-1BCD5B23FD72}" type="slidenum">
              <a:rPr lang="en-IN" smtClean="0"/>
              <a:t>11</a:t>
            </a:fld>
            <a:endParaRPr lang="en-IN"/>
          </a:p>
        </p:txBody>
      </p:sp>
      <p:sp>
        <p:nvSpPr>
          <p:cNvPr id="6" name="TextBox 5">
            <a:extLst>
              <a:ext uri="{FF2B5EF4-FFF2-40B4-BE49-F238E27FC236}">
                <a16:creationId xmlns:a16="http://schemas.microsoft.com/office/drawing/2014/main" id="{84C68002-0A87-C81D-ED41-E559673657E6}"/>
              </a:ext>
            </a:extLst>
          </p:cNvPr>
          <p:cNvSpPr txBox="1"/>
          <p:nvPr/>
        </p:nvSpPr>
        <p:spPr>
          <a:xfrm>
            <a:off x="1451579" y="1997361"/>
            <a:ext cx="9603274" cy="1446550"/>
          </a:xfrm>
          <a:prstGeom prst="rect">
            <a:avLst/>
          </a:prstGeom>
          <a:noFill/>
        </p:spPr>
        <p:txBody>
          <a:bodyPr wrap="square">
            <a:spAutoFit/>
          </a:bodyPr>
          <a:lstStyle/>
          <a:p>
            <a:pPr algn="just"/>
            <a:r>
              <a:rPr lang="en-US" sz="2200" b="1" dirty="0">
                <a:solidFill>
                  <a:srgbClr val="C00000"/>
                </a:solidFill>
                <a:latin typeface="+mj-lt"/>
                <a:ea typeface="+mj-ea"/>
                <a:cs typeface="+mj-cs"/>
              </a:rPr>
              <a:t>Defect: </a:t>
            </a:r>
            <a:r>
              <a:rPr lang="en-US" sz="2200" dirty="0">
                <a:latin typeface="Times New Roman" panose="02020603050405020304" pitchFamily="18" charset="0"/>
                <a:cs typeface="Times New Roman" panose="02020603050405020304" pitchFamily="18" charset="0"/>
              </a:rPr>
              <a:t>The bugs introduced by programmer inside the code are known as a defect. This can happen because of some programmatic mistakes. Failure: </a:t>
            </a:r>
            <a:r>
              <a:rPr lang="en-US" sz="2200" b="1" dirty="0">
                <a:latin typeface="Times New Roman" panose="02020603050405020304" pitchFamily="18" charset="0"/>
                <a:cs typeface="Times New Roman" panose="02020603050405020304" pitchFamily="18" charset="0"/>
              </a:rPr>
              <a:t>If under certain circumstances these defects get executed by the tester during the testing</a:t>
            </a:r>
            <a:r>
              <a:rPr lang="en-US" sz="2200" dirty="0">
                <a:latin typeface="Times New Roman" panose="02020603050405020304" pitchFamily="18" charset="0"/>
                <a:cs typeface="Times New Roman" panose="02020603050405020304" pitchFamily="18" charset="0"/>
              </a:rPr>
              <a:t> then it results into the failure which is known as software failure</a:t>
            </a:r>
            <a:endParaRPr lang="en-US" sz="2200" dirty="0">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E022C0E-2199-3D4E-4865-382051EE899F}"/>
              </a:ext>
            </a:extLst>
          </p:cNvPr>
          <p:cNvSpPr txBox="1"/>
          <p:nvPr/>
        </p:nvSpPr>
        <p:spPr>
          <a:xfrm>
            <a:off x="1451579" y="3594370"/>
            <a:ext cx="9603274" cy="1446550"/>
          </a:xfrm>
          <a:prstGeom prst="rect">
            <a:avLst/>
          </a:prstGeom>
          <a:noFill/>
        </p:spPr>
        <p:txBody>
          <a:bodyPr wrap="square">
            <a:spAutoFit/>
          </a:bodyPr>
          <a:lstStyle/>
          <a:p>
            <a:pPr marL="0" indent="0">
              <a:buNone/>
            </a:pPr>
            <a:r>
              <a:rPr lang="en-US" sz="2200" b="1" dirty="0">
                <a:latin typeface="Times New Roman" panose="02020603050405020304" pitchFamily="18" charset="0"/>
                <a:cs typeface="Times New Roman" panose="02020603050405020304" pitchFamily="18" charset="0"/>
              </a:rPr>
              <a:t>What is the difference between hardware and software in terms of failure curve?</a:t>
            </a:r>
          </a:p>
          <a:p>
            <a:r>
              <a:rPr lang="en-US" sz="2200" dirty="0">
                <a:latin typeface="Times New Roman" panose="02020603050405020304" pitchFamily="18" charset="0"/>
                <a:cs typeface="Times New Roman" panose="02020603050405020304" pitchFamily="18" charset="0"/>
              </a:rPr>
              <a:t>Hardware failure is random. Hardware does have increasing failure at the last stage. Software failure is systematic. Software does not have an increasing failure rate</a:t>
            </a:r>
            <a:r>
              <a:rPr lang="en-US" sz="2200" dirty="0"/>
              <a:t>.</a:t>
            </a:r>
          </a:p>
        </p:txBody>
      </p:sp>
    </p:spTree>
    <p:extLst>
      <p:ext uri="{BB962C8B-B14F-4D97-AF65-F5344CB8AC3E}">
        <p14:creationId xmlns:p14="http://schemas.microsoft.com/office/powerpoint/2010/main" val="4056940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CCA77E-DAD0-DBF9-0F62-F5A4AF57A453}"/>
              </a:ext>
            </a:extLst>
          </p:cNvPr>
          <p:cNvSpPr>
            <a:spLocks noGrp="1"/>
          </p:cNvSpPr>
          <p:nvPr>
            <p:ph type="sldNum" sz="quarter" idx="12"/>
          </p:nvPr>
        </p:nvSpPr>
        <p:spPr/>
        <p:txBody>
          <a:bodyPr/>
          <a:lstStyle/>
          <a:p>
            <a:fld id="{CBABCCC1-BF11-4F37-963E-1BCD5B23FD72}" type="slidenum">
              <a:rPr lang="en-IN" smtClean="0"/>
              <a:t>12</a:t>
            </a:fld>
            <a:endParaRPr lang="en-IN"/>
          </a:p>
        </p:txBody>
      </p:sp>
      <p:sp>
        <p:nvSpPr>
          <p:cNvPr id="6" name="TextBox 5">
            <a:extLst>
              <a:ext uri="{FF2B5EF4-FFF2-40B4-BE49-F238E27FC236}">
                <a16:creationId xmlns:a16="http://schemas.microsoft.com/office/drawing/2014/main" id="{C8C0B552-DADB-366F-582E-A7F54A1B1287}"/>
              </a:ext>
            </a:extLst>
          </p:cNvPr>
          <p:cNvSpPr txBox="1"/>
          <p:nvPr/>
        </p:nvSpPr>
        <p:spPr>
          <a:xfrm>
            <a:off x="2332206" y="1220981"/>
            <a:ext cx="6104106" cy="553998"/>
          </a:xfrm>
          <a:prstGeom prst="rect">
            <a:avLst/>
          </a:prstGeom>
          <a:noFill/>
        </p:spPr>
        <p:txBody>
          <a:bodyPr wrap="square">
            <a:spAutoFit/>
          </a:bodyPr>
          <a:lstStyle/>
          <a:p>
            <a:pPr algn="ctr"/>
            <a:r>
              <a:rPr lang="en-IN" sz="3000" b="1" dirty="0">
                <a:solidFill>
                  <a:srgbClr val="C00000"/>
                </a:solidFill>
                <a:latin typeface="Times New Roman" panose="02020603050405020304" pitchFamily="18" charset="0"/>
                <a:cs typeface="Times New Roman" panose="02020603050405020304" pitchFamily="18" charset="0"/>
              </a:rPr>
              <a:t>Nature of Software</a:t>
            </a:r>
          </a:p>
        </p:txBody>
      </p:sp>
      <p:sp>
        <p:nvSpPr>
          <p:cNvPr id="8" name="TextBox 7">
            <a:extLst>
              <a:ext uri="{FF2B5EF4-FFF2-40B4-BE49-F238E27FC236}">
                <a16:creationId xmlns:a16="http://schemas.microsoft.com/office/drawing/2014/main" id="{496EFCE5-31A0-8B01-3502-D53E5AFE498C}"/>
              </a:ext>
            </a:extLst>
          </p:cNvPr>
          <p:cNvSpPr txBox="1"/>
          <p:nvPr/>
        </p:nvSpPr>
        <p:spPr>
          <a:xfrm>
            <a:off x="1378894" y="1970010"/>
            <a:ext cx="9710637" cy="2062103"/>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Software is a </a:t>
            </a:r>
            <a:r>
              <a:rPr lang="en-IN" sz="2200" b="1" dirty="0">
                <a:latin typeface="Times New Roman" panose="02020603050405020304" pitchFamily="18" charset="0"/>
                <a:cs typeface="Times New Roman" panose="02020603050405020304" pitchFamily="18" charset="0"/>
              </a:rPr>
              <a:t>Product</a:t>
            </a:r>
          </a:p>
          <a:p>
            <a:endParaRPr lang="en-IN" sz="2200" b="1"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IN" sz="2200" i="1" dirty="0">
                <a:latin typeface="Times New Roman" panose="02020603050405020304" pitchFamily="18" charset="0"/>
                <a:cs typeface="Times New Roman" panose="02020603050405020304" pitchFamily="18" charset="0"/>
              </a:rPr>
              <a:t>Transforms</a:t>
            </a:r>
            <a:r>
              <a:rPr lang="en-IN" sz="2200" dirty="0">
                <a:latin typeface="Times New Roman" panose="02020603050405020304" pitchFamily="18" charset="0"/>
                <a:cs typeface="Times New Roman" panose="02020603050405020304" pitchFamily="18" charset="0"/>
              </a:rPr>
              <a:t> information- produces, manages, acquires, modifies, displays or transmits information</a:t>
            </a:r>
          </a:p>
          <a:p>
            <a:pPr marL="342900" indent="-342900">
              <a:buFont typeface="Arial" pitchFamily="34" charset="0"/>
              <a:buChar char="•"/>
            </a:pPr>
            <a:r>
              <a:rPr lang="en-IN" sz="2200" dirty="0">
                <a:latin typeface="Times New Roman" panose="02020603050405020304" pitchFamily="18" charset="0"/>
                <a:cs typeface="Times New Roman" panose="02020603050405020304" pitchFamily="18" charset="0"/>
              </a:rPr>
              <a:t>Delivers computing potential of hardware and networks</a:t>
            </a:r>
          </a:p>
          <a:p>
            <a:endParaRPr lang="en-IN" sz="18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D5128C2-EF34-0381-1D08-6F197E653708}"/>
              </a:ext>
            </a:extLst>
          </p:cNvPr>
          <p:cNvSpPr txBox="1"/>
          <p:nvPr/>
        </p:nvSpPr>
        <p:spPr>
          <a:xfrm>
            <a:off x="1378894" y="3807408"/>
            <a:ext cx="9088068" cy="1785104"/>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Software is a vehicle for delivering a product </a:t>
            </a:r>
          </a:p>
          <a:p>
            <a:endParaRPr lang="en-IN" sz="2200"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IN" sz="2200" dirty="0">
                <a:latin typeface="Times New Roman" panose="02020603050405020304" pitchFamily="18" charset="0"/>
                <a:cs typeface="Times New Roman" panose="02020603050405020304" pitchFamily="18" charset="0"/>
              </a:rPr>
              <a:t>Controls other programs (operating system)</a:t>
            </a:r>
          </a:p>
          <a:p>
            <a:pPr marL="342900" indent="-342900">
              <a:buFont typeface="Arial" pitchFamily="34" charset="0"/>
              <a:buChar char="•"/>
            </a:pPr>
            <a:r>
              <a:rPr lang="en-IN" sz="2200" dirty="0">
                <a:latin typeface="Times New Roman" panose="02020603050405020304" pitchFamily="18" charset="0"/>
                <a:cs typeface="Times New Roman" panose="02020603050405020304" pitchFamily="18" charset="0"/>
              </a:rPr>
              <a:t>Effects communications (networking software)</a:t>
            </a:r>
          </a:p>
          <a:p>
            <a:pPr marL="342900" indent="-342900">
              <a:buFont typeface="Arial" pitchFamily="34" charset="0"/>
              <a:buChar char="•"/>
            </a:pPr>
            <a:r>
              <a:rPr lang="en-IN" sz="2200" dirty="0">
                <a:latin typeface="Times New Roman" panose="02020603050405020304" pitchFamily="18" charset="0"/>
                <a:cs typeface="Times New Roman" panose="02020603050405020304" pitchFamily="18" charset="0"/>
              </a:rPr>
              <a:t>Helps build other software (software tools &amp; environments)</a:t>
            </a:r>
          </a:p>
        </p:txBody>
      </p:sp>
    </p:spTree>
    <p:extLst>
      <p:ext uri="{BB962C8B-B14F-4D97-AF65-F5344CB8AC3E}">
        <p14:creationId xmlns:p14="http://schemas.microsoft.com/office/powerpoint/2010/main" val="206371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DD26C8-C584-0E12-BCAA-A7695FCCDCF9}"/>
              </a:ext>
            </a:extLst>
          </p:cNvPr>
          <p:cNvSpPr>
            <a:spLocks noGrp="1"/>
          </p:cNvSpPr>
          <p:nvPr>
            <p:ph type="sldNum" sz="quarter" idx="12"/>
          </p:nvPr>
        </p:nvSpPr>
        <p:spPr/>
        <p:txBody>
          <a:bodyPr/>
          <a:lstStyle/>
          <a:p>
            <a:fld id="{CBABCCC1-BF11-4F37-963E-1BCD5B23FD72}" type="slidenum">
              <a:rPr lang="en-IN" smtClean="0"/>
              <a:t>13</a:t>
            </a:fld>
            <a:endParaRPr lang="en-IN"/>
          </a:p>
        </p:txBody>
      </p:sp>
      <p:sp>
        <p:nvSpPr>
          <p:cNvPr id="6" name="TextBox 5">
            <a:extLst>
              <a:ext uri="{FF2B5EF4-FFF2-40B4-BE49-F238E27FC236}">
                <a16:creationId xmlns:a16="http://schemas.microsoft.com/office/drawing/2014/main" id="{75651C7C-E66B-E5EB-F895-2B5C40DCD399}"/>
              </a:ext>
            </a:extLst>
          </p:cNvPr>
          <p:cNvSpPr txBox="1"/>
          <p:nvPr/>
        </p:nvSpPr>
        <p:spPr>
          <a:xfrm>
            <a:off x="3274358" y="1172343"/>
            <a:ext cx="6104106" cy="553998"/>
          </a:xfrm>
          <a:prstGeom prst="rect">
            <a:avLst/>
          </a:prstGeom>
          <a:noFill/>
        </p:spPr>
        <p:txBody>
          <a:bodyPr wrap="square">
            <a:spAutoFit/>
          </a:bodyPr>
          <a:lstStyle/>
          <a:p>
            <a:r>
              <a:rPr lang="en-US" altLang="en-US" sz="3000" b="1" dirty="0">
                <a:solidFill>
                  <a:srgbClr val="C00000"/>
                </a:solidFill>
                <a:latin typeface="Times New Roman" panose="02020603050405020304" pitchFamily="18" charset="0"/>
                <a:cs typeface="Times New Roman" panose="02020603050405020304" pitchFamily="18" charset="0"/>
              </a:rPr>
              <a:t>Software Application Domains</a:t>
            </a:r>
            <a:endParaRPr lang="en-IN" sz="3000" b="1" dirty="0">
              <a:solidFill>
                <a:srgbClr val="C00000"/>
              </a:solidFill>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325C24D4-51B4-005E-12EE-52439103B6C2}"/>
              </a:ext>
            </a:extLst>
          </p:cNvPr>
          <p:cNvSpPr>
            <a:spLocks noGrp="1" noChangeArrowheads="1"/>
          </p:cNvSpPr>
          <p:nvPr>
            <p:ph idx="1"/>
          </p:nvPr>
        </p:nvSpPr>
        <p:spPr>
          <a:xfrm>
            <a:off x="339435" y="1858869"/>
            <a:ext cx="11513127" cy="4289012"/>
          </a:xfrm>
          <a:noFill/>
        </p:spPr>
        <p:txBody>
          <a:bodyPr vert="horz" lIns="67865" tIns="33338" rIns="67865" bIns="33338" rtlCol="0">
            <a:noAutofit/>
          </a:bodyPr>
          <a:lstStyle/>
          <a:p>
            <a:r>
              <a:rPr lang="en-US" altLang="en-US" sz="1800" b="1" dirty="0">
                <a:solidFill>
                  <a:srgbClr val="C00000"/>
                </a:solidFill>
                <a:latin typeface="Times New Roman" panose="02020603050405020304" pitchFamily="18" charset="0"/>
                <a:cs typeface="Times New Roman" panose="02020603050405020304" pitchFamily="18" charset="0"/>
              </a:rPr>
              <a:t>System software </a:t>
            </a:r>
            <a:r>
              <a:rPr lang="en-US" altLang="en-US" sz="1900"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operating systems (OS) like mac OS, GNU/Linux, Android and Microsoft Windows, computational science software, game engines, search engines, industrial automation, and software as a service applications.</a:t>
            </a:r>
            <a:endParaRPr lang="en-US" altLang="en-US" sz="1900" dirty="0">
              <a:latin typeface="Times New Roman" panose="02020603050405020304" pitchFamily="18" charset="0"/>
              <a:cs typeface="Times New Roman" panose="02020603050405020304" pitchFamily="18" charset="0"/>
            </a:endParaRPr>
          </a:p>
          <a:p>
            <a:r>
              <a:rPr lang="en-US" altLang="en-US" sz="1800" b="1" dirty="0">
                <a:solidFill>
                  <a:srgbClr val="C00000"/>
                </a:solidFill>
                <a:latin typeface="Times New Roman" panose="02020603050405020304" pitchFamily="18" charset="0"/>
                <a:cs typeface="Times New Roman" panose="02020603050405020304" pitchFamily="18" charset="0"/>
              </a:rPr>
              <a:t>Application software </a:t>
            </a:r>
            <a:r>
              <a:rPr lang="en-US" altLang="en-US" sz="19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Microsoft Word, spreadsheets, VLC media player, Firefox or Google Chrome, accounting applications, photo editor, mobile apps such as video games, WhatsApp, </a:t>
            </a:r>
            <a:r>
              <a:rPr lang="en-US" sz="1900" dirty="0" err="1">
                <a:latin typeface="Times New Roman" panose="02020603050405020304" pitchFamily="18" charset="0"/>
                <a:cs typeface="Times New Roman" panose="02020603050405020304" pitchFamily="18" charset="0"/>
              </a:rPr>
              <a:t>etc</a:t>
            </a:r>
            <a:endParaRPr lang="en-US" altLang="en-US" sz="1900" dirty="0">
              <a:latin typeface="Times New Roman" panose="02020603050405020304" pitchFamily="18" charset="0"/>
              <a:cs typeface="Times New Roman" panose="02020603050405020304" pitchFamily="18" charset="0"/>
            </a:endParaRPr>
          </a:p>
          <a:p>
            <a:r>
              <a:rPr lang="en-US" altLang="en-US" sz="1800" b="1" dirty="0">
                <a:solidFill>
                  <a:srgbClr val="C00000"/>
                </a:solidFill>
                <a:latin typeface="Times New Roman" panose="02020603050405020304" pitchFamily="18" charset="0"/>
                <a:cs typeface="Times New Roman" panose="02020603050405020304" pitchFamily="18" charset="0"/>
              </a:rPr>
              <a:t>Engineering/scientific software </a:t>
            </a:r>
            <a:r>
              <a:rPr lang="en-US" altLang="en-US" sz="1900"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MATLAB, AUTOCAD, PSPICE, ORCAD, etc.</a:t>
            </a:r>
            <a:endParaRPr lang="en-US" altLang="en-US" sz="1900" dirty="0">
              <a:latin typeface="Times New Roman" panose="02020603050405020304" pitchFamily="18" charset="0"/>
              <a:cs typeface="Times New Roman" panose="02020603050405020304" pitchFamily="18" charset="0"/>
            </a:endParaRPr>
          </a:p>
          <a:p>
            <a:pPr lvl="0"/>
            <a:r>
              <a:rPr lang="en-US" altLang="en-US" sz="1800" b="1" dirty="0">
                <a:solidFill>
                  <a:srgbClr val="C00000"/>
                </a:solidFill>
                <a:latin typeface="Times New Roman" panose="02020603050405020304" pitchFamily="18" charset="0"/>
                <a:cs typeface="Times New Roman" panose="02020603050405020304" pitchFamily="18" charset="0"/>
              </a:rPr>
              <a:t>Embedded software  </a:t>
            </a:r>
            <a:r>
              <a:rPr lang="en-US" altLang="en-US" sz="1900" dirty="0">
                <a:latin typeface="Times New Roman" panose="02020603050405020304" pitchFamily="18" charset="0"/>
                <a:cs typeface="Times New Roman" panose="02020603050405020304" pitchFamily="18" charset="0"/>
              </a:rPr>
              <a:t>-Motion detection systems in security cameras. Traffic control systems found in traffic lights</a:t>
            </a:r>
          </a:p>
          <a:p>
            <a:pPr eaLnBrk="1" hangingPunct="1">
              <a:lnSpc>
                <a:spcPct val="90000"/>
              </a:lnSpc>
            </a:pPr>
            <a:r>
              <a:rPr lang="en-US" altLang="en-US" sz="1800" b="1" dirty="0">
                <a:solidFill>
                  <a:srgbClr val="C00000"/>
                </a:solidFill>
                <a:latin typeface="Times New Roman" panose="02020603050405020304" pitchFamily="18" charset="0"/>
                <a:cs typeface="Times New Roman" panose="02020603050405020304" pitchFamily="18" charset="0"/>
              </a:rPr>
              <a:t>Product-line software</a:t>
            </a:r>
          </a:p>
          <a:p>
            <a:pPr>
              <a:lnSpc>
                <a:spcPct val="90000"/>
              </a:lnSpc>
            </a:pPr>
            <a:r>
              <a:rPr lang="en-US" altLang="en-US" sz="1800" b="1" dirty="0" err="1">
                <a:solidFill>
                  <a:srgbClr val="C00000"/>
                </a:solidFill>
                <a:latin typeface="Times New Roman" panose="02020603050405020304" pitchFamily="18" charset="0"/>
                <a:cs typeface="Times New Roman" panose="02020603050405020304" pitchFamily="18" charset="0"/>
              </a:rPr>
              <a:t>WebApps</a:t>
            </a:r>
            <a:r>
              <a:rPr lang="en-US" altLang="en-US" sz="1800" b="1" dirty="0">
                <a:solidFill>
                  <a:srgbClr val="C00000"/>
                </a:solidFill>
                <a:latin typeface="Times New Roman" panose="02020603050405020304" pitchFamily="18" charset="0"/>
                <a:cs typeface="Times New Roman" panose="02020603050405020304" pitchFamily="18" charset="0"/>
              </a:rPr>
              <a:t> (Web applications)</a:t>
            </a:r>
          </a:p>
          <a:p>
            <a:r>
              <a:rPr lang="en-US" altLang="en-US" sz="1900" b="1" dirty="0">
                <a:latin typeface="Times New Roman" panose="02020603050405020304" pitchFamily="18" charset="0"/>
                <a:cs typeface="Times New Roman" panose="02020603050405020304" pitchFamily="18" charset="0"/>
              </a:rPr>
              <a:t> </a:t>
            </a:r>
            <a:r>
              <a:rPr lang="en-US" altLang="en-US" sz="1800" b="1" dirty="0">
                <a:solidFill>
                  <a:srgbClr val="C00000"/>
                </a:solidFill>
                <a:latin typeface="Times New Roman" panose="02020603050405020304" pitchFamily="18" charset="0"/>
                <a:cs typeface="Times New Roman" panose="02020603050405020304" pitchFamily="18" charset="0"/>
              </a:rPr>
              <a:t>AI software</a:t>
            </a:r>
          </a:p>
        </p:txBody>
      </p:sp>
    </p:spTree>
    <p:extLst>
      <p:ext uri="{BB962C8B-B14F-4D97-AF65-F5344CB8AC3E}">
        <p14:creationId xmlns:p14="http://schemas.microsoft.com/office/powerpoint/2010/main" val="337142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70C6E9-E760-21BE-698E-8C6D40FED6EC}"/>
              </a:ext>
            </a:extLst>
          </p:cNvPr>
          <p:cNvSpPr>
            <a:spLocks noGrp="1"/>
          </p:cNvSpPr>
          <p:nvPr>
            <p:ph type="sldNum" sz="quarter" idx="12"/>
          </p:nvPr>
        </p:nvSpPr>
        <p:spPr/>
        <p:txBody>
          <a:bodyPr/>
          <a:lstStyle/>
          <a:p>
            <a:fld id="{CBABCCC1-BF11-4F37-963E-1BCD5B23FD72}" type="slidenum">
              <a:rPr lang="en-IN" smtClean="0"/>
              <a:t>14</a:t>
            </a:fld>
            <a:endParaRPr lang="en-IN"/>
          </a:p>
        </p:txBody>
      </p:sp>
      <p:sp>
        <p:nvSpPr>
          <p:cNvPr id="6" name="TextBox 5">
            <a:extLst>
              <a:ext uri="{FF2B5EF4-FFF2-40B4-BE49-F238E27FC236}">
                <a16:creationId xmlns:a16="http://schemas.microsoft.com/office/drawing/2014/main" id="{29E7CDF7-3D18-51D1-1AF7-A5E0F4D8948F}"/>
              </a:ext>
            </a:extLst>
          </p:cNvPr>
          <p:cNvSpPr txBox="1"/>
          <p:nvPr/>
        </p:nvSpPr>
        <p:spPr>
          <a:xfrm>
            <a:off x="3139602" y="1259890"/>
            <a:ext cx="6539420" cy="553998"/>
          </a:xfrm>
          <a:prstGeom prst="rect">
            <a:avLst/>
          </a:prstGeom>
          <a:noFill/>
        </p:spPr>
        <p:txBody>
          <a:bodyPr wrap="square">
            <a:spAutoFit/>
          </a:bodyPr>
          <a:lstStyle/>
          <a:p>
            <a:r>
              <a:rPr lang="en-US" sz="3000" b="1" dirty="0">
                <a:solidFill>
                  <a:srgbClr val="C00000"/>
                </a:solidFill>
                <a:latin typeface="Times New Roman" panose="02020603050405020304" pitchFamily="18" charset="0"/>
                <a:cs typeface="Times New Roman" panose="02020603050405020304" pitchFamily="18" charset="0"/>
              </a:rPr>
              <a:t>Importance of Software Engineering </a:t>
            </a:r>
          </a:p>
        </p:txBody>
      </p:sp>
      <p:sp>
        <p:nvSpPr>
          <p:cNvPr id="8" name="TextBox 7">
            <a:extLst>
              <a:ext uri="{FF2B5EF4-FFF2-40B4-BE49-F238E27FC236}">
                <a16:creationId xmlns:a16="http://schemas.microsoft.com/office/drawing/2014/main" id="{A895C241-1597-AB4F-CBA5-6EEBEE3DBE7A}"/>
              </a:ext>
            </a:extLst>
          </p:cNvPr>
          <p:cNvSpPr txBox="1"/>
          <p:nvPr/>
        </p:nvSpPr>
        <p:spPr>
          <a:xfrm>
            <a:off x="1342417" y="1908936"/>
            <a:ext cx="9698476" cy="3970318"/>
          </a:xfrm>
          <a:prstGeom prst="rect">
            <a:avLst/>
          </a:prstGeom>
          <a:noFill/>
        </p:spPr>
        <p:txBody>
          <a:bodyPr wrap="square">
            <a:spAutoFit/>
          </a:bodyPr>
          <a:lstStyle/>
          <a:p>
            <a:pPr marL="0" indent="0" algn="just">
              <a:buFont typeface="Arial" panose="020B0604020202020204" pitchFamily="34" charset="0"/>
              <a:buNone/>
            </a:pPr>
            <a:r>
              <a:rPr lang="en-US" b="1" dirty="0">
                <a:solidFill>
                  <a:srgbClr val="C00000"/>
                </a:solidFill>
                <a:latin typeface="Times New Roman" panose="02020603050405020304" pitchFamily="18" charset="0"/>
                <a:cs typeface="Times New Roman" panose="02020603050405020304" pitchFamily="18" charset="0"/>
              </a:rPr>
              <a:t>Reduces complexity</a:t>
            </a:r>
          </a:p>
          <a:p>
            <a:pPr algn="just"/>
            <a:r>
              <a:rPr lang="en-US" sz="1800" dirty="0">
                <a:latin typeface="Times New Roman" panose="02020603050405020304" pitchFamily="18" charset="0"/>
                <a:ea typeface="+mn-lt"/>
                <a:cs typeface="Times New Roman" panose="02020603050405020304" pitchFamily="18" charset="0"/>
              </a:rPr>
              <a:t>Big software are always complex and difficult to develop. Software engineering has a great solution to decrease the complexity of any project </a:t>
            </a:r>
            <a:endParaRPr lang="en-US" sz="1800" dirty="0">
              <a:latin typeface="Times New Roman" panose="02020603050405020304" pitchFamily="18" charset="0"/>
              <a:cs typeface="Times New Roman" panose="02020603050405020304" pitchFamily="18" charset="0"/>
            </a:endParaRPr>
          </a:p>
          <a:p>
            <a:pPr algn="just"/>
            <a:r>
              <a:rPr lang="en-US" b="1" dirty="0">
                <a:solidFill>
                  <a:srgbClr val="C00000"/>
                </a:solidFill>
                <a:latin typeface="Times New Roman" panose="02020603050405020304" pitchFamily="18" charset="0"/>
                <a:cs typeface="Times New Roman" panose="02020603050405020304" pitchFamily="18" charset="0"/>
              </a:rPr>
              <a:t>To minimize software cost</a:t>
            </a:r>
          </a:p>
          <a:p>
            <a:pPr algn="just"/>
            <a:r>
              <a:rPr lang="en-US" sz="1800" dirty="0">
                <a:latin typeface="Times New Roman" panose="02020603050405020304" pitchFamily="18" charset="0"/>
                <a:ea typeface="+mn-lt"/>
                <a:cs typeface="Times New Roman" panose="02020603050405020304" pitchFamily="18" charset="0"/>
              </a:rPr>
              <a:t>Software requires a lot of hard work and software engineers are highly paid professionals. But in software engineering, programmers plan everything and reduce all those things that are not required. In turn, the cost for software production becomes less. </a:t>
            </a:r>
            <a:endParaRPr lang="en-US" sz="1800" dirty="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r>
              <a:rPr lang="en-US" sz="1800" dirty="0">
                <a:solidFill>
                  <a:srgbClr val="FF0000"/>
                </a:solidFill>
                <a:latin typeface="Times New Roman" panose="02020603050405020304" pitchFamily="18" charset="0"/>
                <a:ea typeface="+mn-lt"/>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To decrease time</a:t>
            </a:r>
          </a:p>
          <a:p>
            <a:pPr algn="just"/>
            <a:r>
              <a:rPr lang="en-US" sz="1800" dirty="0">
                <a:latin typeface="Times New Roman" panose="02020603050405020304" pitchFamily="18" charset="0"/>
                <a:ea typeface="+mn-lt"/>
                <a:cs typeface="Times New Roman" panose="02020603050405020304" pitchFamily="18" charset="0"/>
              </a:rPr>
              <a:t>If you are making big software then you may need to run many code to get the ultimate running code. This is very time-consuming. So if you are making your software according to the software engineering approach then it will reduce a lot of time. </a:t>
            </a:r>
          </a:p>
          <a:p>
            <a:pPr algn="just"/>
            <a:r>
              <a:rPr lang="en-US" b="1" dirty="0">
                <a:solidFill>
                  <a:srgbClr val="C00000"/>
                </a:solidFill>
                <a:latin typeface="Times New Roman" panose="02020603050405020304" pitchFamily="18" charset="0"/>
                <a:cs typeface="Times New Roman" panose="02020603050405020304" pitchFamily="18" charset="0"/>
              </a:rPr>
              <a:t>Handling big projects</a:t>
            </a:r>
          </a:p>
          <a:p>
            <a:pPr algn="just"/>
            <a:r>
              <a:rPr lang="en-US" sz="1800" dirty="0">
                <a:latin typeface="Times New Roman" panose="02020603050405020304" pitchFamily="18" charset="0"/>
                <a:ea typeface="+mn-lt"/>
                <a:cs typeface="Times New Roman" panose="02020603050405020304" pitchFamily="18" charset="0"/>
              </a:rPr>
              <a:t>Big projects are not made in a few days and they require lots of patience, so to handle big projects without any problem, the organization has to go for a software engineering approach.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213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CCA77E-DAD0-DBF9-0F62-F5A4AF57A453}"/>
              </a:ext>
            </a:extLst>
          </p:cNvPr>
          <p:cNvSpPr>
            <a:spLocks noGrp="1"/>
          </p:cNvSpPr>
          <p:nvPr>
            <p:ph type="sldNum" sz="quarter" idx="12"/>
          </p:nvPr>
        </p:nvSpPr>
        <p:spPr/>
        <p:txBody>
          <a:bodyPr/>
          <a:lstStyle/>
          <a:p>
            <a:fld id="{CBABCCC1-BF11-4F37-963E-1BCD5B23FD72}" type="slidenum">
              <a:rPr lang="en-IN" smtClean="0"/>
              <a:t>15</a:t>
            </a:fld>
            <a:endParaRPr lang="en-IN"/>
          </a:p>
        </p:txBody>
      </p:sp>
      <p:sp>
        <p:nvSpPr>
          <p:cNvPr id="6" name="TextBox 5">
            <a:extLst>
              <a:ext uri="{FF2B5EF4-FFF2-40B4-BE49-F238E27FC236}">
                <a16:creationId xmlns:a16="http://schemas.microsoft.com/office/drawing/2014/main" id="{0F14DCBE-1575-12E2-BFED-BACC1B78B21A}"/>
              </a:ext>
            </a:extLst>
          </p:cNvPr>
          <p:cNvSpPr txBox="1"/>
          <p:nvPr/>
        </p:nvSpPr>
        <p:spPr>
          <a:xfrm>
            <a:off x="2800754" y="1191797"/>
            <a:ext cx="7637024" cy="553998"/>
          </a:xfrm>
          <a:prstGeom prst="rect">
            <a:avLst/>
          </a:prstGeom>
          <a:noFill/>
        </p:spPr>
        <p:txBody>
          <a:bodyPr wrap="square">
            <a:spAutoFit/>
          </a:bodyPr>
          <a:lstStyle/>
          <a:p>
            <a:r>
              <a:rPr lang="en-US" sz="3000" b="1" dirty="0">
                <a:solidFill>
                  <a:srgbClr val="C00000"/>
                </a:solidFill>
                <a:latin typeface="Times New Roman" panose="02020603050405020304" pitchFamily="18" charset="0"/>
                <a:cs typeface="Times New Roman" panose="02020603050405020304" pitchFamily="18" charset="0"/>
              </a:rPr>
              <a:t>Importance of Software Engineering </a:t>
            </a:r>
            <a:r>
              <a:rPr lang="en-US" sz="3000" b="1" dirty="0" err="1">
                <a:solidFill>
                  <a:srgbClr val="C00000"/>
                </a:solidFill>
                <a:latin typeface="Times New Roman" panose="02020603050405020304" pitchFamily="18" charset="0"/>
                <a:cs typeface="Times New Roman" panose="02020603050405020304" pitchFamily="18" charset="0"/>
              </a:rPr>
              <a:t>Cont</a:t>
            </a:r>
            <a:r>
              <a:rPr lang="en-US" sz="3000" b="1" dirty="0">
                <a:solidFill>
                  <a:srgbClr val="C00000"/>
                </a:solidFill>
                <a:latin typeface="Times New Roman" panose="02020603050405020304" pitchFamily="18" charset="0"/>
                <a:cs typeface="Times New Roman" panose="02020603050405020304" pitchFamily="18" charset="0"/>
              </a:rPr>
              <a:t>… </a:t>
            </a:r>
          </a:p>
        </p:txBody>
      </p:sp>
      <p:sp>
        <p:nvSpPr>
          <p:cNvPr id="7" name="Content Placeholder 2">
            <a:extLst>
              <a:ext uri="{FF2B5EF4-FFF2-40B4-BE49-F238E27FC236}">
                <a16:creationId xmlns:a16="http://schemas.microsoft.com/office/drawing/2014/main" id="{A0385CA6-EA17-8289-6BC6-6AC545B2B542}"/>
              </a:ext>
            </a:extLst>
          </p:cNvPr>
          <p:cNvSpPr>
            <a:spLocks noGrp="1"/>
          </p:cNvSpPr>
          <p:nvPr>
            <p:ph idx="1"/>
          </p:nvPr>
        </p:nvSpPr>
        <p:spPr>
          <a:xfrm>
            <a:off x="403649" y="1857983"/>
            <a:ext cx="11558501" cy="4134255"/>
          </a:xfrm>
        </p:spPr>
        <p:txBody>
          <a:bodyPr>
            <a:normAutofit fontScale="77500" lnSpcReduction="20000"/>
          </a:bodyPr>
          <a:lstStyle/>
          <a:p>
            <a:pPr marL="0" indent="0">
              <a:buNone/>
            </a:pPr>
            <a:r>
              <a:rPr lang="en-US" sz="2300" b="1" dirty="0">
                <a:solidFill>
                  <a:srgbClr val="C00000"/>
                </a:solidFill>
                <a:latin typeface="Times New Roman" panose="02020603050405020304" pitchFamily="18" charset="0"/>
                <a:ea typeface="+mj-lt"/>
                <a:cs typeface="Times New Roman" panose="02020603050405020304" pitchFamily="18" charset="0"/>
              </a:rPr>
              <a:t>Reliable software </a:t>
            </a:r>
          </a:p>
          <a:p>
            <a:r>
              <a:rPr lang="en-US" sz="2300" dirty="0">
                <a:latin typeface="Times New Roman"/>
                <a:cs typeface="Calibri"/>
              </a:rPr>
              <a:t> Software should be reliable, which means if you have delivered the software then it should work for at least its given time </a:t>
            </a:r>
          </a:p>
          <a:p>
            <a:pPr marL="0" indent="0">
              <a:buNone/>
            </a:pPr>
            <a:r>
              <a:rPr lang="en-US" sz="2300" b="1" dirty="0">
                <a:solidFill>
                  <a:srgbClr val="C00000"/>
                </a:solidFill>
                <a:latin typeface="Times New Roman" panose="02020603050405020304" pitchFamily="18" charset="0"/>
                <a:ea typeface="+mj-lt"/>
                <a:cs typeface="Times New Roman" panose="02020603050405020304" pitchFamily="18" charset="0"/>
              </a:rPr>
              <a:t>Effectiveness</a:t>
            </a:r>
          </a:p>
          <a:p>
            <a:r>
              <a:rPr lang="en-US" sz="2300" dirty="0">
                <a:latin typeface="Times New Roman"/>
                <a:cs typeface="Calibri"/>
              </a:rPr>
              <a:t>Effectiveness comes if anything has been made according to the standards. So software becomes more effective in performance with the help of software engineering </a:t>
            </a:r>
            <a:endParaRPr lang="en-US" sz="2300" dirty="0">
              <a:latin typeface="Times New Roman"/>
              <a:ea typeface="+mn-lt"/>
              <a:cs typeface="+mn-lt"/>
            </a:endParaRPr>
          </a:p>
          <a:p>
            <a:pPr marL="0" indent="0">
              <a:buNone/>
            </a:pPr>
            <a:r>
              <a:rPr lang="en-US" sz="2300" b="1" dirty="0">
                <a:solidFill>
                  <a:srgbClr val="C00000"/>
                </a:solidFill>
                <a:latin typeface="Times New Roman" panose="02020603050405020304" pitchFamily="18" charset="0"/>
                <a:ea typeface="+mj-lt"/>
                <a:cs typeface="Times New Roman" panose="02020603050405020304" pitchFamily="18" charset="0"/>
              </a:rPr>
              <a:t>Productivity </a:t>
            </a:r>
            <a:r>
              <a:rPr lang="en-US" sz="2300" b="1" dirty="0">
                <a:solidFill>
                  <a:srgbClr val="FF0000"/>
                </a:solidFill>
                <a:latin typeface="Times New Roman"/>
                <a:cs typeface="Calibri"/>
              </a:rPr>
              <a:t> </a:t>
            </a:r>
            <a:endParaRPr lang="en-US" sz="2300" b="1" dirty="0">
              <a:solidFill>
                <a:srgbClr val="FF0000"/>
              </a:solidFill>
              <a:latin typeface="Times New Roman"/>
              <a:ea typeface="+mn-lt"/>
              <a:cs typeface="+mn-lt"/>
            </a:endParaRPr>
          </a:p>
          <a:p>
            <a:r>
              <a:rPr lang="en-US" sz="2300" dirty="0">
                <a:latin typeface="Times New Roman"/>
                <a:cs typeface="Calibri"/>
              </a:rPr>
              <a:t>If the program fails to meet its standard at any stage, then programmers always improve the code of the software to make it sure that the software maintains its standards. </a:t>
            </a:r>
            <a:endParaRPr lang="en-US" sz="2300" dirty="0">
              <a:latin typeface="Times New Roman"/>
              <a:ea typeface="+mn-lt"/>
              <a:cs typeface="+mn-lt"/>
            </a:endParaRPr>
          </a:p>
          <a:p>
            <a:pPr marL="0" indent="0">
              <a:buNone/>
            </a:pPr>
            <a:endParaRPr lang="en-US" sz="2400" dirty="0">
              <a:latin typeface="Times New Roman"/>
              <a:ea typeface="+mn-lt"/>
              <a:cs typeface="+mn-lt"/>
            </a:endParaRPr>
          </a:p>
          <a:p>
            <a:pPr marL="0" indent="0">
              <a:buNone/>
            </a:pPr>
            <a:r>
              <a:rPr lang="en-US" sz="2400" dirty="0">
                <a:latin typeface="Times New Roman"/>
                <a:cs typeface="Calibri"/>
              </a:rPr>
              <a:t>  </a:t>
            </a:r>
            <a:endParaRPr lang="en-US" sz="2400" dirty="0">
              <a:latin typeface="Times New Roman"/>
              <a:ea typeface="+mn-lt"/>
              <a:cs typeface="+mn-lt"/>
            </a:endParaRPr>
          </a:p>
          <a:p>
            <a:endParaRPr lang="en-US" sz="2400" dirty="0">
              <a:latin typeface="Times New Roman"/>
              <a:cs typeface="Calibri"/>
            </a:endParaRPr>
          </a:p>
        </p:txBody>
      </p:sp>
    </p:spTree>
    <p:extLst>
      <p:ext uri="{BB962C8B-B14F-4D97-AF65-F5344CB8AC3E}">
        <p14:creationId xmlns:p14="http://schemas.microsoft.com/office/powerpoint/2010/main" val="4274810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DD26C8-C584-0E12-BCAA-A7695FCCDCF9}"/>
              </a:ext>
            </a:extLst>
          </p:cNvPr>
          <p:cNvSpPr>
            <a:spLocks noGrp="1"/>
          </p:cNvSpPr>
          <p:nvPr>
            <p:ph type="sldNum" sz="quarter" idx="12"/>
          </p:nvPr>
        </p:nvSpPr>
        <p:spPr/>
        <p:txBody>
          <a:bodyPr/>
          <a:lstStyle/>
          <a:p>
            <a:fld id="{CBABCCC1-BF11-4F37-963E-1BCD5B23FD72}" type="slidenum">
              <a:rPr lang="en-IN" smtClean="0"/>
              <a:t>16</a:t>
            </a:fld>
            <a:endParaRPr lang="en-IN"/>
          </a:p>
        </p:txBody>
      </p:sp>
      <p:sp>
        <p:nvSpPr>
          <p:cNvPr id="6" name="TextBox 5">
            <a:extLst>
              <a:ext uri="{FF2B5EF4-FFF2-40B4-BE49-F238E27FC236}">
                <a16:creationId xmlns:a16="http://schemas.microsoft.com/office/drawing/2014/main" id="{4A2D2D1F-1A49-0A4D-DDC3-A29B7863A652}"/>
              </a:ext>
            </a:extLst>
          </p:cNvPr>
          <p:cNvSpPr txBox="1"/>
          <p:nvPr/>
        </p:nvSpPr>
        <p:spPr>
          <a:xfrm>
            <a:off x="3689024" y="1279346"/>
            <a:ext cx="6104106" cy="553998"/>
          </a:xfrm>
          <a:prstGeom prst="rect">
            <a:avLst/>
          </a:prstGeom>
          <a:noFill/>
        </p:spPr>
        <p:txBody>
          <a:bodyPr wrap="square">
            <a:spAutoFit/>
          </a:bodyPr>
          <a:lstStyle/>
          <a:p>
            <a:r>
              <a:rPr lang="en-US" sz="3000" b="1" dirty="0">
                <a:solidFill>
                  <a:srgbClr val="C00000"/>
                </a:solidFill>
                <a:latin typeface="Times New Roman" panose="02020603050405020304" pitchFamily="18" charset="0"/>
                <a:cs typeface="Times New Roman" panose="02020603050405020304" pitchFamily="18" charset="0"/>
                <a:sym typeface="Helvetica Neue"/>
              </a:rPr>
              <a:t>Legacy of Software</a:t>
            </a:r>
            <a:endParaRPr lang="en-IN" sz="3000" b="1" dirty="0">
              <a:solidFill>
                <a:srgbClr val="C00000"/>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C59DED99-8CBB-0D4B-20B1-F6D9D8754D17}"/>
              </a:ext>
            </a:extLst>
          </p:cNvPr>
          <p:cNvSpPr>
            <a:spLocks noGrp="1"/>
          </p:cNvSpPr>
          <p:nvPr>
            <p:ph idx="1"/>
          </p:nvPr>
        </p:nvSpPr>
        <p:spPr>
          <a:xfrm>
            <a:off x="628649" y="1945532"/>
            <a:ext cx="11044541" cy="3803515"/>
          </a:xfrm>
        </p:spPr>
        <p:txBody>
          <a:bodyPr>
            <a:normAutofit fontScale="92500" lnSpcReduction="10000"/>
          </a:bodyPr>
          <a:lstStyle/>
          <a:p>
            <a:pPr marL="0" lvl="0" indent="0">
              <a:buNone/>
            </a:pPr>
            <a:r>
              <a:rPr lang="en-US" sz="2400" b="1" i="1" dirty="0">
                <a:solidFill>
                  <a:srgbClr val="C00000"/>
                </a:solidFill>
                <a:latin typeface="Times New Roman" panose="02020603050405020304" pitchFamily="18" charset="0"/>
                <a:ea typeface="Quattrocento"/>
                <a:cs typeface="Times New Roman" panose="02020603050405020304" pitchFamily="18" charset="0"/>
                <a:sym typeface="Quattrocento"/>
              </a:rPr>
              <a:t>       Why must it change?</a:t>
            </a:r>
          </a:p>
          <a:p>
            <a:pPr marL="971550" lvl="1" indent="-514350">
              <a:spcBef>
                <a:spcPts val="0"/>
              </a:spcBef>
              <a:spcAft>
                <a:spcPts val="0"/>
              </a:spcAft>
              <a:buClr>
                <a:schemeClr val="folHlink"/>
              </a:buClr>
              <a:buSzPct val="70000"/>
              <a:buFont typeface="+mj-lt"/>
              <a:buAutoNum type="arabicPeriod"/>
            </a:pP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software must be </a:t>
            </a:r>
            <a:r>
              <a:rPr lang="en-US" sz="2800" dirty="0">
                <a:solidFill>
                  <a:srgbClr val="FF0000"/>
                </a:solidFill>
                <a:latin typeface="Times New Roman" panose="02020603050405020304" pitchFamily="18" charset="0"/>
                <a:ea typeface="Helvetica Neue"/>
                <a:cs typeface="Times New Roman" panose="02020603050405020304" pitchFamily="18" charset="0"/>
                <a:sym typeface="Helvetica Neue"/>
              </a:rPr>
              <a:t>adapted </a:t>
            </a: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to meet the needs of new computing environments or technology.</a:t>
            </a:r>
          </a:p>
          <a:p>
            <a:pPr marL="971550" lvl="1" indent="-514350">
              <a:spcBef>
                <a:spcPts val="200"/>
              </a:spcBef>
              <a:spcAft>
                <a:spcPts val="0"/>
              </a:spcAft>
              <a:buClr>
                <a:schemeClr val="folHlink"/>
              </a:buClr>
              <a:buSzPct val="70000"/>
              <a:buFont typeface="+mj-lt"/>
              <a:buAutoNum type="arabicPeriod"/>
            </a:pP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software must be </a:t>
            </a:r>
            <a:r>
              <a:rPr lang="en-US" sz="2800" dirty="0">
                <a:solidFill>
                  <a:srgbClr val="FF0000"/>
                </a:solidFill>
                <a:latin typeface="Times New Roman" panose="02020603050405020304" pitchFamily="18" charset="0"/>
                <a:ea typeface="Helvetica Neue"/>
                <a:cs typeface="Times New Roman" panose="02020603050405020304" pitchFamily="18" charset="0"/>
                <a:sym typeface="Helvetica Neue"/>
              </a:rPr>
              <a:t>enhanced </a:t>
            </a: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to implement new business requirements.</a:t>
            </a:r>
          </a:p>
          <a:p>
            <a:pPr marL="971550" lvl="1" indent="-514350">
              <a:spcBef>
                <a:spcPts val="400"/>
              </a:spcBef>
              <a:spcAft>
                <a:spcPts val="0"/>
              </a:spcAft>
              <a:buClr>
                <a:schemeClr val="folHlink"/>
              </a:buClr>
              <a:buSzPct val="70000"/>
              <a:buFont typeface="+mj-lt"/>
              <a:buAutoNum type="arabicPeriod"/>
            </a:pP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software must be </a:t>
            </a:r>
            <a:r>
              <a:rPr lang="en-US" sz="2800" dirty="0">
                <a:solidFill>
                  <a:srgbClr val="FF0000"/>
                </a:solidFill>
                <a:latin typeface="Times New Roman" panose="02020603050405020304" pitchFamily="18" charset="0"/>
                <a:ea typeface="Helvetica Neue"/>
                <a:cs typeface="Times New Roman" panose="02020603050405020304" pitchFamily="18" charset="0"/>
                <a:sym typeface="Helvetica Neue"/>
              </a:rPr>
              <a:t>extended to make it interoperable </a:t>
            </a: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with other more modern systems or databases.</a:t>
            </a:r>
          </a:p>
          <a:p>
            <a:pPr marL="971550" lvl="1" indent="-514350">
              <a:spcBef>
                <a:spcPts val="400"/>
              </a:spcBef>
              <a:spcAft>
                <a:spcPts val="0"/>
              </a:spcAft>
              <a:buClr>
                <a:schemeClr val="folHlink"/>
              </a:buClr>
              <a:buSzPct val="70000"/>
              <a:buFont typeface="+mj-lt"/>
              <a:buAutoNum type="arabicPeriod"/>
            </a:pP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software must be </a:t>
            </a:r>
            <a:r>
              <a:rPr lang="en-US" sz="2800" dirty="0">
                <a:solidFill>
                  <a:srgbClr val="FF0000"/>
                </a:solidFill>
                <a:latin typeface="Times New Roman" panose="02020603050405020304" pitchFamily="18" charset="0"/>
                <a:ea typeface="Helvetica Neue"/>
                <a:cs typeface="Times New Roman" panose="02020603050405020304" pitchFamily="18" charset="0"/>
                <a:sym typeface="Helvetica Neue"/>
              </a:rPr>
              <a:t>re-architected</a:t>
            </a:r>
            <a:r>
              <a:rPr lang="en-US" sz="2800" dirty="0">
                <a:solidFill>
                  <a:schemeClr val="folHlink"/>
                </a:solidFill>
                <a:latin typeface="Times New Roman" panose="02020603050405020304" pitchFamily="18" charset="0"/>
                <a:ea typeface="Helvetica Neue"/>
                <a:cs typeface="Times New Roman" panose="02020603050405020304" pitchFamily="18" charset="0"/>
                <a:sym typeface="Helvetica Neue"/>
              </a:rPr>
              <a:t> </a:t>
            </a: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to make it viable within a network environment</a:t>
            </a:r>
            <a:r>
              <a:rPr lang="en-US" sz="2800" b="1" dirty="0">
                <a:solidFill>
                  <a:schemeClr val="dk1"/>
                </a:solidFill>
                <a:latin typeface="Times New Roman" panose="02020603050405020304" pitchFamily="18" charset="0"/>
                <a:ea typeface="Helvetica Neue"/>
                <a:cs typeface="Times New Roman" panose="02020603050405020304" pitchFamily="18" charset="0"/>
                <a:sym typeface="Helvetica Neue"/>
              </a:rPr>
              <a:t>.</a:t>
            </a:r>
          </a:p>
          <a:p>
            <a:pPr marL="514350" lvl="0" indent="-514350">
              <a:buFont typeface="+mj-lt"/>
              <a:buAutoNum type="arabicPeriod"/>
            </a:pPr>
            <a:endParaRPr lang="en-US" b="1" i="1" dirty="0">
              <a:solidFill>
                <a:schemeClr val="folHlink"/>
              </a:solidFill>
              <a:latin typeface="Times New Roman" panose="02020603050405020304" pitchFamily="18" charset="0"/>
              <a:ea typeface="Quattrocento"/>
              <a:cs typeface="Times New Roman" panose="02020603050405020304" pitchFamily="18" charset="0"/>
              <a:sym typeface="Quattrocento"/>
            </a:endParaRP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203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70C6E9-E760-21BE-698E-8C6D40FED6EC}"/>
              </a:ext>
            </a:extLst>
          </p:cNvPr>
          <p:cNvSpPr>
            <a:spLocks noGrp="1"/>
          </p:cNvSpPr>
          <p:nvPr>
            <p:ph type="sldNum" sz="quarter" idx="12"/>
          </p:nvPr>
        </p:nvSpPr>
        <p:spPr/>
        <p:txBody>
          <a:bodyPr/>
          <a:lstStyle/>
          <a:p>
            <a:fld id="{CBABCCC1-BF11-4F37-963E-1BCD5B23FD72}" type="slidenum">
              <a:rPr lang="en-IN" smtClean="0"/>
              <a:t>17</a:t>
            </a:fld>
            <a:endParaRPr lang="en-IN"/>
          </a:p>
        </p:txBody>
      </p:sp>
      <p:sp>
        <p:nvSpPr>
          <p:cNvPr id="5" name="Rectangle 2">
            <a:extLst>
              <a:ext uri="{FF2B5EF4-FFF2-40B4-BE49-F238E27FC236}">
                <a16:creationId xmlns:a16="http://schemas.microsoft.com/office/drawing/2014/main" id="{52DBC4F4-37A4-1BCD-71A0-381124DFDF87}"/>
              </a:ext>
            </a:extLst>
          </p:cNvPr>
          <p:cNvSpPr>
            <a:spLocks noGrp="1" noChangeArrowheads="1"/>
          </p:cNvSpPr>
          <p:nvPr>
            <p:ph type="title"/>
          </p:nvPr>
        </p:nvSpPr>
        <p:spPr>
          <a:xfrm>
            <a:off x="2023353" y="1181910"/>
            <a:ext cx="7620000" cy="503578"/>
          </a:xfrm>
        </p:spPr>
        <p:txBody>
          <a:bodyPr/>
          <a:lstStyle/>
          <a:p>
            <a:pPr eaLnBrk="1" hangingPunct="1"/>
            <a:r>
              <a:rPr lang="en-US" altLang="en-US" sz="3000" b="1" dirty="0">
                <a:solidFill>
                  <a:srgbClr val="C00000"/>
                </a:solidFill>
                <a:latin typeface="Times New Roman" panose="02020603050405020304" pitchFamily="18" charset="0"/>
                <a:ea typeface="+mn-ea"/>
                <a:cs typeface="Times New Roman" panose="02020603050405020304" pitchFamily="18" charset="0"/>
              </a:rPr>
              <a:t>Software - New Challenges</a:t>
            </a:r>
          </a:p>
        </p:txBody>
      </p:sp>
      <p:sp>
        <p:nvSpPr>
          <p:cNvPr id="6" name="Rectangle 3">
            <a:extLst>
              <a:ext uri="{FF2B5EF4-FFF2-40B4-BE49-F238E27FC236}">
                <a16:creationId xmlns:a16="http://schemas.microsoft.com/office/drawing/2014/main" id="{794180F7-384A-6A0D-F713-E85D883E914A}"/>
              </a:ext>
            </a:extLst>
          </p:cNvPr>
          <p:cNvSpPr>
            <a:spLocks noGrp="1" noChangeArrowheads="1"/>
          </p:cNvSpPr>
          <p:nvPr>
            <p:ph idx="1"/>
          </p:nvPr>
        </p:nvSpPr>
        <p:spPr>
          <a:xfrm>
            <a:off x="334779" y="1864462"/>
            <a:ext cx="11857221" cy="4315206"/>
          </a:xfrm>
        </p:spPr>
        <p:txBody>
          <a:bodyPr>
            <a:noAutofit/>
          </a:bodyPr>
          <a:lstStyle/>
          <a:p>
            <a:pPr marL="214313" indent="-214313" algn="just"/>
            <a:r>
              <a:rPr lang="en-US" altLang="en-US" sz="1700" b="1" i="1" dirty="0">
                <a:solidFill>
                  <a:srgbClr val="C00000"/>
                </a:solidFill>
                <a:latin typeface="Times New Roman" panose="02020603050405020304" pitchFamily="18" charset="0"/>
                <a:ea typeface="Quattrocento"/>
                <a:cs typeface="Times New Roman" panose="02020603050405020304" pitchFamily="18" charset="0"/>
              </a:rPr>
              <a:t>Open world computing— </a:t>
            </a:r>
            <a:r>
              <a:rPr lang="en-US" altLang="en-US" sz="1700" dirty="0">
                <a:latin typeface="Arial" panose="020B0604020202020204" pitchFamily="34" charset="0"/>
              </a:rPr>
              <a:t>pervasive, distributed computing </a:t>
            </a:r>
            <a:r>
              <a:rPr lang="en-US" sz="1700" b="0" i="0" dirty="0">
                <a:solidFill>
                  <a:srgbClr val="4D5156"/>
                </a:solidFill>
                <a:effectLst/>
                <a:latin typeface="Roboto" panose="020B0604020202020204" pitchFamily="2" charset="0"/>
              </a:rPr>
              <a:t>Pervasive computing is an emerging trend associated with embedding microprocessors in day-to-day objects</a:t>
            </a:r>
            <a:endParaRPr lang="en-US" altLang="en-US" sz="1700" dirty="0">
              <a:solidFill>
                <a:schemeClr val="folHlink"/>
              </a:solidFill>
              <a:latin typeface="Arial" panose="020B0604020202020204" pitchFamily="34" charset="0"/>
            </a:endParaRPr>
          </a:p>
          <a:p>
            <a:pPr marL="214313" indent="-214313" algn="just"/>
            <a:r>
              <a:rPr lang="en-US" altLang="en-US" sz="1700" b="1" i="1" dirty="0">
                <a:solidFill>
                  <a:srgbClr val="C00000"/>
                </a:solidFill>
                <a:latin typeface="Times New Roman" panose="02020603050405020304" pitchFamily="18" charset="0"/>
                <a:ea typeface="Quattrocento"/>
                <a:cs typeface="Times New Roman" panose="02020603050405020304" pitchFamily="18" charset="0"/>
              </a:rPr>
              <a:t>Ubiquitous computing— </a:t>
            </a:r>
            <a:r>
              <a:rPr lang="en-US" altLang="en-US" sz="1700" dirty="0"/>
              <a:t>wireless networks. </a:t>
            </a:r>
            <a:r>
              <a:rPr lang="en-US" sz="1700" b="0" i="0" dirty="0">
                <a:solidFill>
                  <a:srgbClr val="4D5156"/>
                </a:solidFill>
                <a:effectLst/>
                <a:latin typeface="Roboto" panose="02000000000000000000" pitchFamily="2" charset="0"/>
              </a:rPr>
              <a:t> The terms ubiquitous and pervasive signify "existing everywhere."</a:t>
            </a:r>
            <a:endParaRPr lang="en-US" altLang="en-US" sz="1700" dirty="0"/>
          </a:p>
          <a:p>
            <a:pPr marL="214313" indent="-214313" algn="just"/>
            <a:r>
              <a:rPr lang="en-US" altLang="en-US" sz="1700" b="1" i="1" dirty="0">
                <a:solidFill>
                  <a:srgbClr val="C00000"/>
                </a:solidFill>
                <a:latin typeface="Times New Roman" panose="02020603050405020304" pitchFamily="18" charset="0"/>
                <a:ea typeface="Quattrocento"/>
                <a:cs typeface="Times New Roman" panose="02020603050405020304" pitchFamily="18" charset="0"/>
              </a:rPr>
              <a:t>Net sourcing</a:t>
            </a:r>
            <a:r>
              <a:rPr lang="en-US" altLang="en-US" sz="1700" dirty="0"/>
              <a:t>— the Web as a computing engine-Need target marketing</a:t>
            </a:r>
          </a:p>
          <a:p>
            <a:pPr marL="214313" indent="-214313" algn="just"/>
            <a:r>
              <a:rPr lang="en-US" altLang="en-US" sz="1700" b="1" i="1" dirty="0">
                <a:solidFill>
                  <a:srgbClr val="C00000"/>
                </a:solidFill>
                <a:latin typeface="Times New Roman" panose="02020603050405020304" pitchFamily="18" charset="0"/>
                <a:ea typeface="Quattrocento"/>
                <a:cs typeface="Times New Roman" panose="02020603050405020304" pitchFamily="18" charset="0"/>
              </a:rPr>
              <a:t>Open source— </a:t>
            </a:r>
            <a:r>
              <a:rPr lang="en-US" altLang="en-US" sz="1700" dirty="0"/>
              <a:t>”free” source code open to the computing community</a:t>
            </a:r>
          </a:p>
          <a:p>
            <a:pPr marL="214313" indent="-214313" algn="just"/>
            <a:r>
              <a:rPr lang="en-US" altLang="en-US" sz="1700" dirty="0"/>
              <a:t>Also … </a:t>
            </a:r>
          </a:p>
          <a:p>
            <a:pPr lvl="1" algn="just"/>
            <a:r>
              <a:rPr lang="en-US" altLang="en-US" sz="1700" b="1" i="1" dirty="0">
                <a:solidFill>
                  <a:srgbClr val="C00000"/>
                </a:solidFill>
                <a:latin typeface="Times New Roman" panose="02020603050405020304" pitchFamily="18" charset="0"/>
                <a:ea typeface="Quattrocento"/>
                <a:cs typeface="Times New Roman" panose="02020603050405020304" pitchFamily="18" charset="0"/>
              </a:rPr>
              <a:t>Data mining</a:t>
            </a:r>
          </a:p>
          <a:p>
            <a:pPr lvl="1" algn="just"/>
            <a:r>
              <a:rPr lang="en-US" altLang="en-US" sz="1700" b="1" i="1" dirty="0">
                <a:solidFill>
                  <a:srgbClr val="C00000"/>
                </a:solidFill>
                <a:latin typeface="Times New Roman" panose="02020603050405020304" pitchFamily="18" charset="0"/>
                <a:ea typeface="Quattrocento"/>
                <a:cs typeface="Times New Roman" panose="02020603050405020304" pitchFamily="18" charset="0"/>
              </a:rPr>
              <a:t>Grid/ Cloud computing</a:t>
            </a:r>
          </a:p>
          <a:p>
            <a:pPr lvl="1" algn="just"/>
            <a:r>
              <a:rPr lang="en-US" altLang="en-US" sz="1700" b="1" i="1" dirty="0">
                <a:solidFill>
                  <a:srgbClr val="C00000"/>
                </a:solidFill>
                <a:latin typeface="Times New Roman" panose="02020603050405020304" pitchFamily="18" charset="0"/>
                <a:ea typeface="Quattrocento"/>
                <a:cs typeface="Times New Roman" panose="02020603050405020304" pitchFamily="18" charset="0"/>
              </a:rPr>
              <a:t>Cognitive machines</a:t>
            </a:r>
          </a:p>
          <a:p>
            <a:pPr lvl="1" algn="just"/>
            <a:r>
              <a:rPr lang="en-US" altLang="en-US" sz="1700" b="1" i="1" dirty="0">
                <a:solidFill>
                  <a:srgbClr val="C00000"/>
                </a:solidFill>
                <a:latin typeface="Times New Roman" panose="02020603050405020304" pitchFamily="18" charset="0"/>
                <a:ea typeface="Quattrocento"/>
                <a:cs typeface="Times New Roman" panose="02020603050405020304" pitchFamily="18" charset="0"/>
              </a:rPr>
              <a:t>Software for nanotechnologies</a:t>
            </a:r>
          </a:p>
        </p:txBody>
      </p:sp>
    </p:spTree>
    <p:extLst>
      <p:ext uri="{BB962C8B-B14F-4D97-AF65-F5344CB8AC3E}">
        <p14:creationId xmlns:p14="http://schemas.microsoft.com/office/powerpoint/2010/main" val="3624471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77BE29-234E-EF41-D1E7-A983051965C7}"/>
              </a:ext>
            </a:extLst>
          </p:cNvPr>
          <p:cNvSpPr>
            <a:spLocks noGrp="1"/>
          </p:cNvSpPr>
          <p:nvPr>
            <p:ph type="sldNum" sz="quarter" idx="12"/>
          </p:nvPr>
        </p:nvSpPr>
        <p:spPr/>
        <p:txBody>
          <a:bodyPr/>
          <a:lstStyle/>
          <a:p>
            <a:fld id="{CBABCCC1-BF11-4F37-963E-1BCD5B23FD72}" type="slidenum">
              <a:rPr lang="en-IN" smtClean="0"/>
              <a:t>18</a:t>
            </a:fld>
            <a:endParaRPr lang="en-IN"/>
          </a:p>
        </p:txBody>
      </p:sp>
      <p:sp>
        <p:nvSpPr>
          <p:cNvPr id="6" name="TextBox 5">
            <a:extLst>
              <a:ext uri="{FF2B5EF4-FFF2-40B4-BE49-F238E27FC236}">
                <a16:creationId xmlns:a16="http://schemas.microsoft.com/office/drawing/2014/main" id="{1AB20A6D-492C-A71D-7E4E-4034637EFD97}"/>
              </a:ext>
            </a:extLst>
          </p:cNvPr>
          <p:cNvSpPr txBox="1"/>
          <p:nvPr/>
        </p:nvSpPr>
        <p:spPr>
          <a:xfrm>
            <a:off x="3997257" y="1269619"/>
            <a:ext cx="6104106" cy="553998"/>
          </a:xfrm>
          <a:prstGeom prst="rect">
            <a:avLst/>
          </a:prstGeom>
          <a:noFill/>
        </p:spPr>
        <p:txBody>
          <a:bodyPr wrap="square">
            <a:spAutoFit/>
          </a:bodyPr>
          <a:lstStyle/>
          <a:p>
            <a:r>
              <a:rPr lang="en-US" sz="3000" b="1" cap="all" dirty="0">
                <a:solidFill>
                  <a:srgbClr val="C00000"/>
                </a:solidFill>
                <a:latin typeface="Times New Roman" panose="02020603050405020304" pitchFamily="18" charset="0"/>
                <a:cs typeface="Times New Roman" panose="02020603050405020304" pitchFamily="18" charset="0"/>
                <a:sym typeface="Helvetica Neue"/>
              </a:rPr>
              <a:t>Web Apps</a:t>
            </a:r>
            <a:endParaRPr lang="en-IN" sz="3000" b="1" cap="all" dirty="0">
              <a:solidFill>
                <a:srgbClr val="C00000"/>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54F15BF3-A51D-7845-CA25-9D6D36A2BF5D}"/>
              </a:ext>
            </a:extLst>
          </p:cNvPr>
          <p:cNvSpPr>
            <a:spLocks noGrp="1"/>
          </p:cNvSpPr>
          <p:nvPr>
            <p:ph idx="1"/>
          </p:nvPr>
        </p:nvSpPr>
        <p:spPr>
          <a:xfrm>
            <a:off x="927369" y="2030462"/>
            <a:ext cx="10825163" cy="3699130"/>
          </a:xfrm>
        </p:spPr>
        <p:txBody>
          <a:bodyPr/>
          <a:lstStyle/>
          <a:p>
            <a:pPr marL="342900" lvl="0" indent="-342900">
              <a:spcBef>
                <a:spcPts val="0"/>
              </a:spcBef>
              <a:spcAft>
                <a:spcPts val="0"/>
              </a:spcAft>
              <a:buClr>
                <a:schemeClr val="folHlink"/>
              </a:buClr>
              <a:buSzPct val="75000"/>
              <a:buFont typeface="Noto Symbol"/>
              <a:buChar char="■"/>
            </a:pPr>
            <a:r>
              <a:rPr lang="en-US" dirty="0">
                <a:solidFill>
                  <a:srgbClr val="000000"/>
                </a:solidFill>
                <a:latin typeface="Times New Roman" panose="02020603050405020304" pitchFamily="18" charset="0"/>
                <a:ea typeface="Arial"/>
                <a:cs typeface="Times New Roman" panose="02020603050405020304" pitchFamily="18" charset="0"/>
                <a:sym typeface="Arial"/>
              </a:rPr>
              <a:t>Modern Web Apps are much more than hypertext files with a few pictures</a:t>
            </a:r>
          </a:p>
          <a:p>
            <a:pPr marL="342900" lvl="0" indent="-342900">
              <a:spcBef>
                <a:spcPts val="360"/>
              </a:spcBef>
              <a:spcAft>
                <a:spcPts val="0"/>
              </a:spcAft>
              <a:buClr>
                <a:schemeClr val="folHlink"/>
              </a:buClr>
              <a:buSzPct val="75000"/>
              <a:buFont typeface="Noto Symbol"/>
              <a:buChar char="■"/>
            </a:pPr>
            <a:r>
              <a:rPr lang="en-US" dirty="0">
                <a:solidFill>
                  <a:srgbClr val="000000"/>
                </a:solidFill>
                <a:latin typeface="Times New Roman" panose="02020603050405020304" pitchFamily="18" charset="0"/>
                <a:ea typeface="Arial"/>
                <a:cs typeface="Times New Roman" panose="02020603050405020304" pitchFamily="18" charset="0"/>
                <a:sym typeface="Arial"/>
              </a:rPr>
              <a:t>Web Apps are augmented with tools like XML and Java to allow Web engineers including interactive computing capability</a:t>
            </a:r>
          </a:p>
          <a:p>
            <a:pPr marL="342900" lvl="0" indent="-342900">
              <a:spcBef>
                <a:spcPts val="360"/>
              </a:spcBef>
              <a:spcAft>
                <a:spcPts val="0"/>
              </a:spcAft>
              <a:buClr>
                <a:schemeClr val="folHlink"/>
              </a:buClr>
              <a:buSzPct val="75000"/>
              <a:buFont typeface="Noto Symbo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Web Apps may standalone capability to end users or may be integrated with corporate databases and business applications</a:t>
            </a:r>
          </a:p>
          <a:p>
            <a:pPr marL="342900" lvl="0" indent="-342900">
              <a:spcBef>
                <a:spcPts val="360"/>
              </a:spcBef>
              <a:spcAft>
                <a:spcPts val="0"/>
              </a:spcAft>
              <a:buClr>
                <a:schemeClr val="folHlink"/>
              </a:buClr>
              <a:buSzPct val="75000"/>
              <a:buFont typeface="Noto Symbo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Semantic web technologies (Web 3.0) have evolved into sophisticated corporate and consumer applications that encompass semantic databases that require web linking, flexible data representation, and Application Programmer Interfaces (API’s) for access</a:t>
            </a:r>
          </a:p>
          <a:p>
            <a:pPr marL="342900" lvl="0" indent="-342900">
              <a:spcBef>
                <a:spcPts val="360"/>
              </a:spcBef>
              <a:spcAft>
                <a:spcPts val="0"/>
              </a:spcAft>
              <a:buClr>
                <a:schemeClr val="folHlink"/>
              </a:buClr>
              <a:buSzPct val="75000"/>
              <a:buFont typeface="Noto Symbo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The aesthetic nature of the content remains an important determinant of the quality of a Web App.</a:t>
            </a: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56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0DF71D-686E-6C69-5FBF-EAAEAC8EFB3F}"/>
              </a:ext>
            </a:extLst>
          </p:cNvPr>
          <p:cNvSpPr>
            <a:spLocks noGrp="1"/>
          </p:cNvSpPr>
          <p:nvPr>
            <p:ph type="sldNum" sz="quarter" idx="12"/>
          </p:nvPr>
        </p:nvSpPr>
        <p:spPr/>
        <p:txBody>
          <a:bodyPr/>
          <a:lstStyle/>
          <a:p>
            <a:fld id="{CBABCCC1-BF11-4F37-963E-1BCD5B23FD72}" type="slidenum">
              <a:rPr lang="en-IN" smtClean="0"/>
              <a:t>19</a:t>
            </a:fld>
            <a:endParaRPr lang="en-IN"/>
          </a:p>
        </p:txBody>
      </p:sp>
      <p:sp>
        <p:nvSpPr>
          <p:cNvPr id="6" name="TextBox 5">
            <a:extLst>
              <a:ext uri="{FF2B5EF4-FFF2-40B4-BE49-F238E27FC236}">
                <a16:creationId xmlns:a16="http://schemas.microsoft.com/office/drawing/2014/main" id="{756EBBF0-4F40-0384-1D7B-39D7C24AB096}"/>
              </a:ext>
            </a:extLst>
          </p:cNvPr>
          <p:cNvSpPr txBox="1"/>
          <p:nvPr/>
        </p:nvSpPr>
        <p:spPr>
          <a:xfrm>
            <a:off x="2881629" y="1220982"/>
            <a:ext cx="6104106" cy="553998"/>
          </a:xfrm>
          <a:prstGeom prst="rect">
            <a:avLst/>
          </a:prstGeom>
          <a:noFill/>
        </p:spPr>
        <p:txBody>
          <a:bodyPr wrap="square">
            <a:spAutoFit/>
          </a:bodyPr>
          <a:lstStyle/>
          <a:p>
            <a:r>
              <a:rPr lang="en-US" altLang="en-US" sz="3000" b="1" cap="all" dirty="0">
                <a:solidFill>
                  <a:srgbClr val="C00000"/>
                </a:solidFill>
                <a:latin typeface="Times New Roman" panose="02020603050405020304" pitchFamily="18" charset="0"/>
                <a:cs typeface="Times New Roman" panose="02020603050405020304" pitchFamily="18" charset="0"/>
              </a:rPr>
              <a:t>Unique Nature of Web Apps </a:t>
            </a:r>
            <a:endParaRPr lang="en-IN" sz="3000" b="1" cap="all" dirty="0">
              <a:solidFill>
                <a:srgbClr val="C00000"/>
              </a:solidFill>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3DC868F8-E294-12DB-A875-718F8385136D}"/>
              </a:ext>
            </a:extLst>
          </p:cNvPr>
          <p:cNvSpPr>
            <a:spLocks noGrp="1" noChangeArrowheads="1"/>
          </p:cNvSpPr>
          <p:nvPr>
            <p:ph idx="1"/>
          </p:nvPr>
        </p:nvSpPr>
        <p:spPr>
          <a:xfrm>
            <a:off x="508350" y="1912113"/>
            <a:ext cx="11516631" cy="3943938"/>
          </a:xfrm>
        </p:spPr>
        <p:txBody>
          <a:bodyPr>
            <a:noAutofit/>
          </a:bodyPr>
          <a:lstStyle/>
          <a:p>
            <a:pPr marL="0" indent="0" algn="just" eaLnBrk="1" hangingPunct="1">
              <a:lnSpc>
                <a:spcPct val="100000"/>
              </a:lnSpc>
              <a:spcBef>
                <a:spcPts val="0"/>
              </a:spcBef>
              <a:buNone/>
            </a:pPr>
            <a:r>
              <a:rPr lang="en-US" altLang="en-US" sz="1800" b="1" dirty="0">
                <a:solidFill>
                  <a:srgbClr val="C00000"/>
                </a:solidFill>
                <a:latin typeface="Times New Roman" panose="02020603050405020304" pitchFamily="18" charset="0"/>
                <a:cs typeface="Times New Roman" panose="02020603050405020304" pitchFamily="18" charset="0"/>
              </a:rPr>
              <a:t>Network intensiveness.  </a:t>
            </a:r>
            <a:r>
              <a:rPr lang="en-US" altLang="en-US" dirty="0">
                <a:latin typeface="Times New Roman" panose="02020603050405020304" pitchFamily="18" charset="0"/>
                <a:cs typeface="Times New Roman" panose="02020603050405020304" pitchFamily="18" charset="0"/>
              </a:rPr>
              <a:t>A WebApp resides on a network and must serve the needs of a diverse community of clients.</a:t>
            </a:r>
          </a:p>
          <a:p>
            <a:pPr marL="0" indent="0" algn="just" eaLnBrk="1" hangingPunct="1">
              <a:lnSpc>
                <a:spcPct val="100000"/>
              </a:lnSpc>
              <a:spcBef>
                <a:spcPts val="0"/>
              </a:spcBef>
              <a:buNone/>
            </a:pPr>
            <a:endParaRPr lang="en-US" altLang="en-US" dirty="0">
              <a:latin typeface="Times New Roman" panose="02020603050405020304" pitchFamily="18" charset="0"/>
              <a:cs typeface="Times New Roman" panose="02020603050405020304" pitchFamily="18" charset="0"/>
            </a:endParaRPr>
          </a:p>
          <a:p>
            <a:pPr marL="0" indent="0" algn="just" eaLnBrk="1" hangingPunct="1">
              <a:lnSpc>
                <a:spcPct val="100000"/>
              </a:lnSpc>
              <a:spcBef>
                <a:spcPts val="0"/>
              </a:spcBef>
              <a:buNone/>
            </a:pPr>
            <a:r>
              <a:rPr lang="en-US" altLang="en-US" sz="1800" b="1" dirty="0">
                <a:solidFill>
                  <a:srgbClr val="C00000"/>
                </a:solidFill>
                <a:latin typeface="Times New Roman" panose="02020603050405020304" pitchFamily="18" charset="0"/>
                <a:cs typeface="Times New Roman" panose="02020603050405020304" pitchFamily="18" charset="0"/>
              </a:rPr>
              <a:t>Concurrency.</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 large number of users may access the WebApp at one time.</a:t>
            </a:r>
          </a:p>
          <a:p>
            <a:pPr marL="0" indent="0" algn="just" eaLnBrk="1" hangingPunct="1">
              <a:lnSpc>
                <a:spcPct val="100000"/>
              </a:lnSpc>
              <a:spcBef>
                <a:spcPts val="0"/>
              </a:spcBef>
              <a:buNone/>
            </a:pPr>
            <a:endParaRPr lang="en-US" altLang="en-US" dirty="0">
              <a:latin typeface="Times New Roman" panose="02020603050405020304" pitchFamily="18" charset="0"/>
              <a:cs typeface="Times New Roman" panose="02020603050405020304" pitchFamily="18" charset="0"/>
            </a:endParaRPr>
          </a:p>
          <a:p>
            <a:pPr marL="0" indent="0" algn="just" eaLnBrk="1" hangingPunct="1">
              <a:lnSpc>
                <a:spcPct val="100000"/>
              </a:lnSpc>
              <a:spcBef>
                <a:spcPts val="0"/>
              </a:spcBef>
              <a:buNone/>
            </a:pPr>
            <a:r>
              <a:rPr lang="en-US" altLang="en-US" sz="1800" b="1" dirty="0">
                <a:solidFill>
                  <a:srgbClr val="C00000"/>
                </a:solidFill>
                <a:latin typeface="Times New Roman" panose="02020603050405020304" pitchFamily="18" charset="0"/>
                <a:cs typeface="Times New Roman" panose="02020603050405020304" pitchFamily="18" charset="0"/>
              </a:rPr>
              <a:t>Unpredictable load. </a:t>
            </a:r>
            <a:r>
              <a:rPr lang="en-US" altLang="en-US" dirty="0">
                <a:latin typeface="Times New Roman" panose="02020603050405020304" pitchFamily="18" charset="0"/>
                <a:cs typeface="Times New Roman" panose="02020603050405020304" pitchFamily="18" charset="0"/>
              </a:rPr>
              <a:t>The number of users of WebApp may vary by order of magnitude from day to day.</a:t>
            </a:r>
          </a:p>
          <a:p>
            <a:pPr marL="0" indent="0" algn="just" eaLnBrk="1" hangingPunct="1">
              <a:lnSpc>
                <a:spcPct val="100000"/>
              </a:lnSpc>
              <a:spcBef>
                <a:spcPts val="0"/>
              </a:spcBef>
              <a:buNone/>
            </a:pPr>
            <a:endParaRPr lang="en-US" altLang="en-US"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altLang="en-US" sz="1800" b="1" dirty="0">
                <a:solidFill>
                  <a:srgbClr val="C00000"/>
                </a:solidFill>
                <a:latin typeface="Times New Roman" panose="02020603050405020304" pitchFamily="18" charset="0"/>
                <a:cs typeface="Times New Roman" panose="02020603050405020304" pitchFamily="18" charset="0"/>
              </a:rPr>
              <a:t>Performance.</a:t>
            </a:r>
            <a:r>
              <a:rPr lang="en-US" altLang="en-US" b="1" dirty="0">
                <a:solidFill>
                  <a:srgbClr val="FF0000"/>
                </a:solidFill>
                <a:latin typeface="Times New Roman" panose="02020603050405020304" pitchFamily="18" charset="0"/>
                <a:cs typeface="Times New Roman" panose="02020603050405020304" pitchFamily="18" charset="0"/>
              </a:rPr>
              <a:t> </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If a WebApp user must wait too long (for access, for server-side processing, for client-side formatting and display), he or she may decide to go elsewhere. </a:t>
            </a:r>
          </a:p>
          <a:p>
            <a:pPr marL="0" indent="0" algn="just">
              <a:lnSpc>
                <a:spcPct val="100000"/>
              </a:lnSpc>
              <a:spcBef>
                <a:spcPts val="0"/>
              </a:spcBef>
              <a:buNone/>
            </a:pPr>
            <a:endParaRPr lang="en-US" altLang="en-US"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altLang="en-US" sz="1800" b="1" dirty="0">
                <a:solidFill>
                  <a:srgbClr val="C00000"/>
                </a:solidFill>
                <a:latin typeface="Times New Roman" panose="02020603050405020304" pitchFamily="18" charset="0"/>
                <a:cs typeface="Times New Roman" panose="02020603050405020304" pitchFamily="18" charset="0"/>
              </a:rPr>
              <a:t>Availability.</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Although the expectation of 100 percent availability is unreasonable, users of popular </a:t>
            </a:r>
            <a:r>
              <a:rPr lang="en-US" altLang="en-US" dirty="0" err="1">
                <a:latin typeface="Times New Roman" panose="02020603050405020304" pitchFamily="18" charset="0"/>
                <a:cs typeface="Times New Roman" panose="02020603050405020304" pitchFamily="18" charset="0"/>
              </a:rPr>
              <a:t>WebApps</a:t>
            </a:r>
            <a:r>
              <a:rPr lang="en-US" altLang="en-US" dirty="0">
                <a:latin typeface="Times New Roman" panose="02020603050405020304" pitchFamily="18" charset="0"/>
                <a:cs typeface="Times New Roman" panose="02020603050405020304" pitchFamily="18" charset="0"/>
              </a:rPr>
              <a:t> often demand access on a “24x7x365” basis.</a:t>
            </a:r>
          </a:p>
          <a:p>
            <a:pPr algn="just" eaLnBrk="1" hangingPunct="1">
              <a:lnSpc>
                <a:spcPct val="100000"/>
              </a:lnSpc>
              <a:spcBef>
                <a:spcPts val="0"/>
              </a:spcBef>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5766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96BFE3-14AF-696C-6920-43C082DD6CE9}"/>
              </a:ext>
            </a:extLst>
          </p:cNvPr>
          <p:cNvSpPr>
            <a:spLocks noGrp="1"/>
          </p:cNvSpPr>
          <p:nvPr>
            <p:ph type="sldNum" sz="quarter" idx="12"/>
          </p:nvPr>
        </p:nvSpPr>
        <p:spPr/>
        <p:txBody>
          <a:bodyPr/>
          <a:lstStyle/>
          <a:p>
            <a:fld id="{CBABCCC1-BF11-4F37-963E-1BCD5B23FD72}" type="slidenum">
              <a:rPr lang="en-IN" smtClean="0"/>
              <a:t>2</a:t>
            </a:fld>
            <a:endParaRPr lang="en-IN"/>
          </a:p>
        </p:txBody>
      </p:sp>
      <p:sp>
        <p:nvSpPr>
          <p:cNvPr id="12" name="TextBox 11">
            <a:extLst>
              <a:ext uri="{FF2B5EF4-FFF2-40B4-BE49-F238E27FC236}">
                <a16:creationId xmlns:a16="http://schemas.microsoft.com/office/drawing/2014/main" id="{8B68684B-34BA-BB64-17CA-52ED57E147A8}"/>
              </a:ext>
            </a:extLst>
          </p:cNvPr>
          <p:cNvSpPr txBox="1"/>
          <p:nvPr/>
        </p:nvSpPr>
        <p:spPr>
          <a:xfrm>
            <a:off x="2084151" y="643808"/>
            <a:ext cx="8178530" cy="1200329"/>
          </a:xfrm>
          <a:prstGeom prst="rect">
            <a:avLst/>
          </a:prstGeom>
          <a:noFill/>
        </p:spPr>
        <p:txBody>
          <a:bodyPr wrap="square">
            <a:spAutoFit/>
          </a:bodyPr>
          <a:lstStyle/>
          <a:p>
            <a:pPr algn="ctr"/>
            <a:r>
              <a:rPr lang="en-US" sz="1800" b="1" dirty="0">
                <a:solidFill>
                  <a:srgbClr val="C00000"/>
                </a:solidFill>
              </a:rPr>
              <a:t>AIM OF THE SESSION</a:t>
            </a:r>
          </a:p>
          <a:p>
            <a:pPr algn="ctr"/>
            <a:endParaRPr lang="en-US" sz="1800" b="1" dirty="0">
              <a:solidFill>
                <a:srgbClr val="C00000"/>
              </a:solidFill>
            </a:endParaRPr>
          </a:p>
          <a:p>
            <a:pPr algn="ctr"/>
            <a:r>
              <a:rPr lang="en-US" sz="1800" b="0" i="0" dirty="0">
                <a:effectLst/>
                <a:latin typeface="Poppins"/>
                <a:cs typeface="Poppins"/>
              </a:rPr>
              <a:t>To familiarize students with the basic concept of   nature of software</a:t>
            </a:r>
          </a:p>
          <a:p>
            <a:pPr algn="ctr"/>
            <a:endParaRPr lang="en-US" sz="1800" dirty="0"/>
          </a:p>
        </p:txBody>
      </p:sp>
      <p:sp>
        <p:nvSpPr>
          <p:cNvPr id="16" name="TextBox 15">
            <a:extLst>
              <a:ext uri="{FF2B5EF4-FFF2-40B4-BE49-F238E27FC236}">
                <a16:creationId xmlns:a16="http://schemas.microsoft.com/office/drawing/2014/main" id="{541394E6-0C99-8F26-C67B-D88D560EB229}"/>
              </a:ext>
            </a:extLst>
          </p:cNvPr>
          <p:cNvSpPr txBox="1"/>
          <p:nvPr/>
        </p:nvSpPr>
        <p:spPr>
          <a:xfrm>
            <a:off x="910537" y="2023744"/>
            <a:ext cx="5590972" cy="2585323"/>
          </a:xfrm>
          <a:prstGeom prst="rect">
            <a:avLst/>
          </a:prstGeom>
          <a:noFill/>
        </p:spPr>
        <p:txBody>
          <a:bodyPr wrap="square">
            <a:spAutoFit/>
          </a:bodyPr>
          <a:lstStyle/>
          <a:p>
            <a:pPr algn="ctr"/>
            <a:r>
              <a:rPr lang="en-US" sz="1800" b="1" dirty="0">
                <a:solidFill>
                  <a:srgbClr val="C00000"/>
                </a:solidFill>
              </a:rPr>
              <a:t>INSTRUCTIONAL OBJECTIVES</a:t>
            </a:r>
          </a:p>
          <a:p>
            <a:pPr>
              <a:lnSpc>
                <a:spcPct val="200000"/>
              </a:lnSpc>
            </a:pPr>
            <a:r>
              <a:rPr lang="en-US" sz="1800" dirty="0">
                <a:latin typeface="Poppins"/>
                <a:cs typeface="Poppins"/>
              </a:rPr>
              <a:t>This</a:t>
            </a:r>
            <a:r>
              <a:rPr lang="en-US" sz="1800" b="0" i="0" dirty="0">
                <a:effectLst/>
                <a:latin typeface="Poppins"/>
                <a:cs typeface="Poppins"/>
              </a:rPr>
              <a:t> </a:t>
            </a:r>
            <a:r>
              <a:rPr lang="en-US" sz="1800" dirty="0">
                <a:latin typeface="Poppins"/>
                <a:cs typeface="Poppins"/>
              </a:rPr>
              <a:t>Session</a:t>
            </a:r>
            <a:r>
              <a:rPr lang="en-US" sz="1800" b="0" i="0" dirty="0">
                <a:effectLst/>
                <a:latin typeface="Poppins"/>
                <a:cs typeface="Poppins"/>
              </a:rPr>
              <a:t> is designed to:</a:t>
            </a:r>
          </a:p>
          <a:p>
            <a:pPr marL="342900" indent="-342900">
              <a:buFontTx/>
              <a:buAutoNum type="arabicPeriod"/>
            </a:pPr>
            <a:r>
              <a:rPr lang="en-US" sz="1800" b="0" i="0" dirty="0">
                <a:effectLst/>
                <a:latin typeface="Arial" panose="020B0604020202020204" pitchFamily="34" charset="0"/>
              </a:rPr>
              <a:t>Demonstrate   </a:t>
            </a:r>
            <a:r>
              <a:rPr lang="en-US" sz="1800" b="1" dirty="0">
                <a:latin typeface="Times New Roman" panose="02020603050405020304" pitchFamily="18" charset="0"/>
                <a:ea typeface="+mn-lt"/>
                <a:cs typeface="Times New Roman" panose="02020603050405020304" pitchFamily="18" charset="0"/>
              </a:rPr>
              <a:t>Characteristics of S/W</a:t>
            </a:r>
            <a:endParaRPr lang="en-IN" sz="1800"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800" b="0" i="0" dirty="0">
                <a:effectLst/>
                <a:latin typeface="Arial" panose="020B0604020202020204" pitchFamily="34" charset="0"/>
              </a:rPr>
              <a:t>Describe  </a:t>
            </a:r>
            <a:r>
              <a:rPr lang="en-US" sz="1800" b="1" dirty="0">
                <a:latin typeface="Times New Roman" panose="02020603050405020304" pitchFamily="18" charset="0"/>
                <a:ea typeface="+mn-lt"/>
                <a:cs typeface="Times New Roman" panose="02020603050405020304" pitchFamily="18" charset="0"/>
              </a:rPr>
              <a:t>Failure curves for hardware and software</a:t>
            </a:r>
            <a:endParaRPr lang="en-US" sz="1800" b="0" i="0" dirty="0">
              <a:effectLst/>
              <a:latin typeface="Arial" panose="020B0604020202020204" pitchFamily="34" charset="0"/>
            </a:endParaRPr>
          </a:p>
          <a:p>
            <a:pPr marL="342900" indent="-342900">
              <a:buFontTx/>
              <a:buAutoNum type="arabicPeriod"/>
            </a:pPr>
            <a:r>
              <a:rPr lang="en-US" sz="1800" b="0" i="0" dirty="0">
                <a:effectLst/>
                <a:latin typeface="Arial" panose="020B0604020202020204" pitchFamily="34" charset="0"/>
              </a:rPr>
              <a:t>List out the  </a:t>
            </a:r>
            <a:r>
              <a:rPr lang="en-US" sz="1800" b="1" dirty="0">
                <a:latin typeface="Times New Roman" panose="02020603050405020304" pitchFamily="18" charset="0"/>
                <a:ea typeface="+mn-lt"/>
                <a:cs typeface="Times New Roman" panose="02020603050405020304" pitchFamily="18" charset="0"/>
              </a:rPr>
              <a:t>Failures for hardware and software</a:t>
            </a:r>
            <a:endParaRPr lang="en-US" sz="1800"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800" b="0" i="0" dirty="0">
                <a:effectLst/>
                <a:latin typeface="Arial"/>
                <a:cs typeface="Arial"/>
              </a:rPr>
              <a:t>Describe the  </a:t>
            </a:r>
            <a:r>
              <a:rPr lang="en-US" sz="1800" b="1" dirty="0">
                <a:latin typeface="Times New Roman" panose="02020603050405020304" pitchFamily="18" charset="0"/>
                <a:ea typeface="+mn-lt"/>
                <a:cs typeface="Times New Roman" panose="02020603050405020304" pitchFamily="18" charset="0"/>
              </a:rPr>
              <a:t>Importance of software Engineering</a:t>
            </a:r>
            <a:endParaRPr lang="en-US" sz="1800" dirty="0">
              <a:latin typeface="Times New Roman" panose="02020603050405020304" pitchFamily="18" charset="0"/>
              <a:ea typeface="+mn-lt"/>
              <a:cs typeface="Times New Roman" panose="02020603050405020304" pitchFamily="18" charset="0"/>
            </a:endParaRPr>
          </a:p>
          <a:p>
            <a:pPr algn="ctr"/>
            <a:endParaRPr lang="en-US" sz="1800" dirty="0"/>
          </a:p>
        </p:txBody>
      </p:sp>
      <p:sp>
        <p:nvSpPr>
          <p:cNvPr id="20" name="TextBox 19">
            <a:extLst>
              <a:ext uri="{FF2B5EF4-FFF2-40B4-BE49-F238E27FC236}">
                <a16:creationId xmlns:a16="http://schemas.microsoft.com/office/drawing/2014/main" id="{8FC8B10B-453E-92C8-D716-22B450131A34}"/>
              </a:ext>
            </a:extLst>
          </p:cNvPr>
          <p:cNvSpPr txBox="1"/>
          <p:nvPr/>
        </p:nvSpPr>
        <p:spPr>
          <a:xfrm>
            <a:off x="6377290" y="2033862"/>
            <a:ext cx="5814710" cy="2308324"/>
          </a:xfrm>
          <a:prstGeom prst="rect">
            <a:avLst/>
          </a:prstGeom>
          <a:noFill/>
        </p:spPr>
        <p:txBody>
          <a:bodyPr wrap="square">
            <a:spAutoFit/>
          </a:bodyPr>
          <a:lstStyle/>
          <a:p>
            <a:pPr algn="ctr"/>
            <a:r>
              <a:rPr lang="en-US" sz="1800" b="1" dirty="0">
                <a:solidFill>
                  <a:srgbClr val="C00000"/>
                </a:solidFill>
              </a:rPr>
              <a:t>LEARNING OUTCOMES</a:t>
            </a:r>
          </a:p>
          <a:p>
            <a:pPr>
              <a:lnSpc>
                <a:spcPct val="200000"/>
              </a:lnSpc>
            </a:pPr>
            <a:r>
              <a:rPr lang="en-US" sz="1800" b="0" i="0" dirty="0">
                <a:effectLst/>
                <a:latin typeface="Arial"/>
                <a:cs typeface="Arial"/>
              </a:rPr>
              <a:t>At the end of this </a:t>
            </a:r>
            <a:r>
              <a:rPr lang="en-US" sz="1800" dirty="0">
                <a:latin typeface="Arial"/>
                <a:cs typeface="Arial"/>
              </a:rPr>
              <a:t>session</a:t>
            </a:r>
            <a:r>
              <a:rPr lang="en-US" sz="1800" b="0" i="0" dirty="0">
                <a:effectLst/>
                <a:latin typeface="Arial"/>
                <a:cs typeface="Arial"/>
              </a:rPr>
              <a:t>, you should be able to:</a:t>
            </a:r>
          </a:p>
          <a:p>
            <a:pPr marL="342900" indent="-342900">
              <a:buAutoNum type="arabicPeriod"/>
            </a:pPr>
            <a:r>
              <a:rPr lang="en-US" sz="1800" b="0" i="0" dirty="0">
                <a:effectLst/>
                <a:latin typeface="Arial" panose="020B0604020202020204" pitchFamily="34" charset="0"/>
              </a:rPr>
              <a:t>Define   Software </a:t>
            </a:r>
          </a:p>
          <a:p>
            <a:pPr marL="342900" indent="-342900">
              <a:buFontTx/>
              <a:buAutoNum type="arabicPeriod"/>
            </a:pPr>
            <a:r>
              <a:rPr lang="en-US" sz="1800" b="0" i="0" dirty="0">
                <a:effectLst/>
                <a:latin typeface="Arial" panose="020B0604020202020204" pitchFamily="34" charset="0"/>
              </a:rPr>
              <a:t>Describe the </a:t>
            </a:r>
            <a:r>
              <a:rPr lang="en-US" sz="1800" b="1" dirty="0">
                <a:latin typeface="Times New Roman" panose="02020603050405020304" pitchFamily="18" charset="0"/>
                <a:ea typeface="+mn-lt"/>
                <a:cs typeface="Times New Roman" panose="02020603050405020304" pitchFamily="18" charset="0"/>
              </a:rPr>
              <a:t>Importance of Software Engineering, Software Application Domains</a:t>
            </a:r>
          </a:p>
          <a:p>
            <a:pPr marL="342900" indent="-342900">
              <a:buFontTx/>
              <a:buAutoNum type="arabicPeriod"/>
            </a:pPr>
            <a:r>
              <a:rPr lang="en-US" sz="1800" dirty="0">
                <a:latin typeface="Arial" panose="020B0604020202020204" pitchFamily="34" charset="0"/>
              </a:rPr>
              <a:t>Summarize </a:t>
            </a:r>
            <a:r>
              <a:rPr lang="en-US" sz="1800" b="1" dirty="0">
                <a:latin typeface="Times New Roman" panose="02020603050405020304" pitchFamily="18" charset="0"/>
                <a:ea typeface="+mn-lt"/>
                <a:cs typeface="Times New Roman" panose="02020603050405020304" pitchFamily="18" charset="0"/>
              </a:rPr>
              <a:t>Software - New</a:t>
            </a:r>
            <a:r>
              <a:rPr lang="en-US" sz="1800" dirty="0">
                <a:latin typeface="Times New Roman" panose="02020603050405020304" pitchFamily="18" charset="0"/>
                <a:ea typeface="+mn-lt"/>
                <a:cs typeface="Times New Roman" panose="02020603050405020304" pitchFamily="18" charset="0"/>
              </a:rPr>
              <a:t> </a:t>
            </a:r>
            <a:r>
              <a:rPr lang="en-US" sz="1800" b="1" dirty="0">
                <a:latin typeface="Times New Roman" panose="02020603050405020304" pitchFamily="18" charset="0"/>
                <a:ea typeface="+mn-lt"/>
                <a:cs typeface="Times New Roman" panose="02020603050405020304" pitchFamily="18" charset="0"/>
              </a:rPr>
              <a:t>Challenges</a:t>
            </a:r>
            <a:endParaRPr lang="en-US" sz="1800" dirty="0">
              <a:latin typeface="Times New Roman" panose="02020603050405020304" pitchFamily="18" charset="0"/>
              <a:ea typeface="+mn-lt"/>
              <a:cs typeface="Times New Roman" panose="02020603050405020304" pitchFamily="18" charset="0"/>
            </a:endParaRPr>
          </a:p>
          <a:p>
            <a:pPr algn="ctr"/>
            <a:endParaRPr lang="en-US" sz="1800" dirty="0"/>
          </a:p>
        </p:txBody>
      </p:sp>
    </p:spTree>
    <p:extLst>
      <p:ext uri="{BB962C8B-B14F-4D97-AF65-F5344CB8AC3E}">
        <p14:creationId xmlns:p14="http://schemas.microsoft.com/office/powerpoint/2010/main" val="380722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77BE29-234E-EF41-D1E7-A983051965C7}"/>
              </a:ext>
            </a:extLst>
          </p:cNvPr>
          <p:cNvSpPr>
            <a:spLocks noGrp="1"/>
          </p:cNvSpPr>
          <p:nvPr>
            <p:ph type="sldNum" sz="quarter" idx="12"/>
          </p:nvPr>
        </p:nvSpPr>
        <p:spPr/>
        <p:txBody>
          <a:bodyPr/>
          <a:lstStyle/>
          <a:p>
            <a:fld id="{CBABCCC1-BF11-4F37-963E-1BCD5B23FD72}" type="slidenum">
              <a:rPr lang="en-IN" smtClean="0"/>
              <a:t>20</a:t>
            </a:fld>
            <a:endParaRPr lang="en-IN"/>
          </a:p>
        </p:txBody>
      </p:sp>
      <p:sp>
        <p:nvSpPr>
          <p:cNvPr id="6" name="TextBox 5">
            <a:extLst>
              <a:ext uri="{FF2B5EF4-FFF2-40B4-BE49-F238E27FC236}">
                <a16:creationId xmlns:a16="http://schemas.microsoft.com/office/drawing/2014/main" id="{6650611B-1C49-88A5-F268-78AD7BFFF3E0}"/>
              </a:ext>
            </a:extLst>
          </p:cNvPr>
          <p:cNvSpPr txBox="1"/>
          <p:nvPr/>
        </p:nvSpPr>
        <p:spPr>
          <a:xfrm>
            <a:off x="2794080" y="1279347"/>
            <a:ext cx="6104106" cy="553998"/>
          </a:xfrm>
          <a:prstGeom prst="rect">
            <a:avLst/>
          </a:prstGeom>
          <a:noFill/>
        </p:spPr>
        <p:txBody>
          <a:bodyPr wrap="square">
            <a:spAutoFit/>
          </a:bodyPr>
          <a:lstStyle/>
          <a:p>
            <a:r>
              <a:rPr lang="en-US" altLang="en-US" sz="3000" b="1" cap="all" dirty="0">
                <a:solidFill>
                  <a:srgbClr val="C00000"/>
                </a:solidFill>
                <a:latin typeface="Times New Roman" panose="02020603050405020304" pitchFamily="18" charset="0"/>
                <a:cs typeface="Times New Roman" panose="02020603050405020304" pitchFamily="18" charset="0"/>
              </a:rPr>
              <a:t>Unique Nature of Web Apps </a:t>
            </a:r>
            <a:endParaRPr lang="en-IN" sz="3000" b="1" cap="all" dirty="0">
              <a:solidFill>
                <a:srgbClr val="C00000"/>
              </a:solidFill>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E4234F87-7448-254A-35C5-5B7F0F7D5468}"/>
              </a:ext>
            </a:extLst>
          </p:cNvPr>
          <p:cNvSpPr>
            <a:spLocks noGrp="1" noChangeArrowheads="1"/>
          </p:cNvSpPr>
          <p:nvPr>
            <p:ph idx="1"/>
          </p:nvPr>
        </p:nvSpPr>
        <p:spPr>
          <a:xfrm>
            <a:off x="228599" y="1916349"/>
            <a:ext cx="11963401" cy="4374790"/>
          </a:xfrm>
        </p:spPr>
        <p:txBody>
          <a:bodyPr>
            <a:noAutofit/>
          </a:bodyPr>
          <a:lstStyle/>
          <a:p>
            <a:pPr algn="just" eaLnBrk="1" hangingPunct="1">
              <a:lnSpc>
                <a:spcPct val="100000"/>
              </a:lnSpc>
            </a:pPr>
            <a:r>
              <a:rPr lang="en-US" altLang="en-US" sz="1800" b="1" dirty="0">
                <a:solidFill>
                  <a:srgbClr val="C00000"/>
                </a:solidFill>
                <a:latin typeface="Times New Roman" panose="02020603050405020304" pitchFamily="18" charset="0"/>
                <a:cs typeface="Times New Roman" panose="02020603050405020304" pitchFamily="18" charset="0"/>
              </a:rPr>
              <a:t>Data driven.  </a:t>
            </a:r>
            <a:r>
              <a:rPr lang="en-US" altLang="en-US" sz="1800" dirty="0">
                <a:latin typeface="Arial" panose="020B0604020202020204" pitchFamily="34" charset="0"/>
              </a:rPr>
              <a:t>The primary function of many Web Apps is to use hypermedia to present text, graphics, audio, and video content to the end-user. </a:t>
            </a:r>
          </a:p>
          <a:p>
            <a:pPr algn="just" eaLnBrk="1" hangingPunct="1">
              <a:lnSpc>
                <a:spcPct val="100000"/>
              </a:lnSpc>
            </a:pPr>
            <a:r>
              <a:rPr lang="en-US" altLang="en-US" sz="1800" b="1" dirty="0">
                <a:solidFill>
                  <a:srgbClr val="C00000"/>
                </a:solidFill>
                <a:latin typeface="Times New Roman" panose="02020603050405020304" pitchFamily="18" charset="0"/>
                <a:cs typeface="Times New Roman" panose="02020603050405020304" pitchFamily="18" charset="0"/>
              </a:rPr>
              <a:t>Content sensitive.</a:t>
            </a:r>
            <a:r>
              <a:rPr lang="en-US" altLang="en-US" sz="1800" b="1" dirty="0">
                <a:solidFill>
                  <a:srgbClr val="FF0000"/>
                </a:solidFill>
                <a:latin typeface="Arial" panose="020B0604020202020204" pitchFamily="34" charset="0"/>
              </a:rPr>
              <a:t>  </a:t>
            </a:r>
            <a:r>
              <a:rPr lang="en-US" altLang="en-US" sz="1800" dirty="0">
                <a:latin typeface="Arial" panose="020B0604020202020204" pitchFamily="34" charset="0"/>
              </a:rPr>
              <a:t>The quality and aesthetic nature of content remains an important determinant of the quality of a Web App.</a:t>
            </a:r>
          </a:p>
          <a:p>
            <a:pPr algn="just" eaLnBrk="1" hangingPunct="1">
              <a:lnSpc>
                <a:spcPct val="100000"/>
              </a:lnSpc>
            </a:pPr>
            <a:r>
              <a:rPr lang="en-US" altLang="en-US" sz="1800" b="1" dirty="0">
                <a:solidFill>
                  <a:srgbClr val="C00000"/>
                </a:solidFill>
                <a:latin typeface="Times New Roman" panose="02020603050405020304" pitchFamily="18" charset="0"/>
                <a:cs typeface="Times New Roman" panose="02020603050405020304" pitchFamily="18" charset="0"/>
              </a:rPr>
              <a:t>Continuous evolution. </a:t>
            </a:r>
            <a:r>
              <a:rPr lang="en-US" altLang="en-US" sz="1800" dirty="0">
                <a:latin typeface="Arial" panose="020B0604020202020204" pitchFamily="34" charset="0"/>
              </a:rPr>
              <a:t>Unlike conventional application software that evolves over a series of planned, chronologically-spaced releases, Web applications evolve continuously. </a:t>
            </a:r>
          </a:p>
          <a:p>
            <a:pPr algn="just" eaLnBrk="1" hangingPunct="1">
              <a:lnSpc>
                <a:spcPct val="100000"/>
              </a:lnSpc>
            </a:pPr>
            <a:r>
              <a:rPr lang="en-US" altLang="en-US" sz="1800" b="1" dirty="0">
                <a:solidFill>
                  <a:srgbClr val="C00000"/>
                </a:solidFill>
                <a:latin typeface="Times New Roman" panose="02020603050405020304" pitchFamily="18" charset="0"/>
                <a:cs typeface="Times New Roman" panose="02020603050405020304" pitchFamily="18" charset="0"/>
              </a:rPr>
              <a:t>Immediacy.</a:t>
            </a:r>
            <a:r>
              <a:rPr lang="en-US" altLang="en-US" sz="1800" dirty="0">
                <a:solidFill>
                  <a:srgbClr val="FF0000"/>
                </a:solidFill>
                <a:latin typeface="Arial" panose="020B0604020202020204" pitchFamily="34" charset="0"/>
              </a:rPr>
              <a:t> </a:t>
            </a:r>
            <a:r>
              <a:rPr lang="en-US" altLang="en-US" sz="1800" dirty="0">
                <a:latin typeface="Arial" panose="020B0604020202020204" pitchFamily="34" charset="0"/>
              </a:rPr>
              <a:t>Although </a:t>
            </a:r>
            <a:r>
              <a:rPr lang="en-US" altLang="en-US" sz="1800" i="1" dirty="0">
                <a:latin typeface="Arial" panose="020B0604020202020204" pitchFamily="34" charset="0"/>
              </a:rPr>
              <a:t>immediacy</a:t>
            </a:r>
            <a:r>
              <a:rPr lang="en-US" altLang="en-US" sz="1800" dirty="0">
                <a:latin typeface="Arial" panose="020B0604020202020204" pitchFamily="34" charset="0"/>
              </a:rPr>
              <a:t>—the compelling need to get software to market quickly—is a characteristic of many application domains, Web Apps often exhibit a time to market that can be a matter of a few days or weeks.</a:t>
            </a:r>
          </a:p>
          <a:p>
            <a:pPr algn="just" eaLnBrk="1" hangingPunct="1">
              <a:lnSpc>
                <a:spcPct val="100000"/>
              </a:lnSpc>
            </a:pPr>
            <a:r>
              <a:rPr lang="en-US" altLang="en-US" sz="1800" b="1" dirty="0">
                <a:solidFill>
                  <a:srgbClr val="C00000"/>
                </a:solidFill>
                <a:latin typeface="Times New Roman" panose="02020603050405020304" pitchFamily="18" charset="0"/>
                <a:cs typeface="Times New Roman" panose="02020603050405020304" pitchFamily="18" charset="0"/>
              </a:rPr>
              <a:t>Security.</a:t>
            </a:r>
            <a:r>
              <a:rPr lang="en-US" altLang="en-US" sz="1800" b="1" dirty="0">
                <a:solidFill>
                  <a:srgbClr val="FF0000"/>
                </a:solidFill>
                <a:latin typeface="Arial" panose="020B0604020202020204" pitchFamily="34" charset="0"/>
              </a:rPr>
              <a:t>  </a:t>
            </a:r>
            <a:r>
              <a:rPr lang="en-US" altLang="en-US" sz="1800" dirty="0">
                <a:latin typeface="Arial" panose="020B0604020202020204" pitchFamily="34" charset="0"/>
              </a:rPr>
              <a:t>Because Web Apps are available via network access, it is difficult, if not impossible, to limit the population of end-users who may access the application.</a:t>
            </a:r>
          </a:p>
          <a:p>
            <a:pPr algn="just" eaLnBrk="1" hangingPunct="1">
              <a:lnSpc>
                <a:spcPct val="100000"/>
              </a:lnSpc>
            </a:pPr>
            <a:r>
              <a:rPr lang="en-US" altLang="en-US" sz="1800" b="1" dirty="0">
                <a:solidFill>
                  <a:srgbClr val="C00000"/>
                </a:solidFill>
                <a:latin typeface="Times New Roman" panose="02020603050405020304" pitchFamily="18" charset="0"/>
                <a:cs typeface="Times New Roman" panose="02020603050405020304" pitchFamily="18" charset="0"/>
              </a:rPr>
              <a:t>Aesthetics.</a:t>
            </a:r>
            <a:r>
              <a:rPr lang="en-US" altLang="en-US" sz="1800" b="1" dirty="0">
                <a:solidFill>
                  <a:srgbClr val="FF0000"/>
                </a:solidFill>
                <a:latin typeface="Arial" panose="020B0604020202020204" pitchFamily="34" charset="0"/>
              </a:rPr>
              <a:t> </a:t>
            </a:r>
            <a:r>
              <a:rPr lang="en-US" altLang="en-US" sz="1800" dirty="0">
                <a:latin typeface="Arial" panose="020B0604020202020204" pitchFamily="34" charset="0"/>
              </a:rPr>
              <a:t>An undeniable part of the appeal of a WebApp is its look and feel. </a:t>
            </a:r>
            <a:endParaRPr lang="en-US" altLang="en-US" sz="2000" b="1" dirty="0">
              <a:solidFill>
                <a:srgbClr val="00B050"/>
              </a:solidFill>
              <a:latin typeface="Palatino" pitchFamily="-128" charset="0"/>
            </a:endParaRPr>
          </a:p>
        </p:txBody>
      </p:sp>
    </p:spTree>
    <p:extLst>
      <p:ext uri="{BB962C8B-B14F-4D97-AF65-F5344CB8AC3E}">
        <p14:creationId xmlns:p14="http://schemas.microsoft.com/office/powerpoint/2010/main" val="3286229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CDF9-DDC8-587B-CD64-B41DE16E895E}"/>
              </a:ext>
            </a:extLst>
          </p:cNvPr>
          <p:cNvSpPr>
            <a:spLocks noGrp="1"/>
          </p:cNvSpPr>
          <p:nvPr>
            <p:ph type="title"/>
          </p:nvPr>
        </p:nvSpPr>
        <p:spPr>
          <a:xfrm>
            <a:off x="1451579" y="1203353"/>
            <a:ext cx="9603275" cy="567081"/>
          </a:xfrm>
        </p:spPr>
        <p:txBody>
          <a:bodyPr/>
          <a:lstStyle/>
          <a:p>
            <a:r>
              <a:rPr lang="en-US" sz="3000" b="1" dirty="0">
                <a:solidFill>
                  <a:srgbClr val="C00000"/>
                </a:solidFill>
                <a:latin typeface="Times New Roman" panose="02020603050405020304" pitchFamily="18" charset="0"/>
                <a:ea typeface="+mn-ea"/>
                <a:cs typeface="Times New Roman" panose="02020603050405020304" pitchFamily="18" charset="0"/>
              </a:rPr>
              <a:t>SELF-ASSESSMENT QUESTIONS</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0DF71D-686E-6C69-5FBF-EAAEAC8EFB3F}"/>
              </a:ext>
            </a:extLst>
          </p:cNvPr>
          <p:cNvSpPr>
            <a:spLocks noGrp="1"/>
          </p:cNvSpPr>
          <p:nvPr>
            <p:ph type="sldNum" sz="quarter" idx="12"/>
          </p:nvPr>
        </p:nvSpPr>
        <p:spPr/>
        <p:txBody>
          <a:bodyPr/>
          <a:lstStyle/>
          <a:p>
            <a:fld id="{CBABCCC1-BF11-4F37-963E-1BCD5B23FD72}" type="slidenum">
              <a:rPr lang="en-IN" smtClean="0"/>
              <a:t>21</a:t>
            </a:fld>
            <a:endParaRPr lang="en-IN"/>
          </a:p>
        </p:txBody>
      </p:sp>
      <p:sp>
        <p:nvSpPr>
          <p:cNvPr id="6" name="Content Placeholder 2">
            <a:extLst>
              <a:ext uri="{FF2B5EF4-FFF2-40B4-BE49-F238E27FC236}">
                <a16:creationId xmlns:a16="http://schemas.microsoft.com/office/drawing/2014/main" id="{B94024AA-8B78-9A68-B998-1A4F5549F5B8}"/>
              </a:ext>
            </a:extLst>
          </p:cNvPr>
          <p:cNvSpPr>
            <a:spLocks noGrp="1"/>
          </p:cNvSpPr>
          <p:nvPr>
            <p:ph idx="1"/>
          </p:nvPr>
        </p:nvSpPr>
        <p:spPr>
          <a:xfrm>
            <a:off x="1451579" y="2483743"/>
            <a:ext cx="7886700" cy="2349499"/>
          </a:xfrm>
        </p:spPr>
        <p:txBody>
          <a:bodyPr>
            <a:normAutofit fontScale="92500" lnSpcReduction="20000"/>
          </a:bodyPr>
          <a:lstStyle/>
          <a:p>
            <a:pPr marL="457200" indent="-457200">
              <a:buAutoNum type="arabicPeriod"/>
            </a:pPr>
            <a:r>
              <a:rPr lang="en-US" sz="2400" dirty="0"/>
              <a:t>Define Software.</a:t>
            </a:r>
          </a:p>
          <a:p>
            <a:pPr marL="457200" indent="-457200">
              <a:buAutoNum type="arabicPeriod"/>
            </a:pPr>
            <a:r>
              <a:rPr lang="en-US" sz="2400" dirty="0"/>
              <a:t> What is a Bathtub curve?</a:t>
            </a:r>
          </a:p>
          <a:p>
            <a:pPr marL="457200" indent="-457200">
              <a:buAutoNum type="arabicPeriod" startAt="3"/>
            </a:pPr>
            <a:r>
              <a:rPr lang="en-US" sz="2400" dirty="0"/>
              <a:t>What are the </a:t>
            </a:r>
            <a:r>
              <a:rPr lang="en-US" altLang="en-US" sz="2400" dirty="0"/>
              <a:t>Characteristics of S/W?</a:t>
            </a:r>
          </a:p>
          <a:p>
            <a:pPr marL="457200" indent="-457200">
              <a:buAutoNum type="arabicPeriod" startAt="3"/>
            </a:pPr>
            <a:r>
              <a:rPr lang="en-US" sz="2400" dirty="0"/>
              <a:t>What are different </a:t>
            </a:r>
            <a:r>
              <a:rPr lang="en-US" altLang="en-US" sz="2400" dirty="0"/>
              <a:t>Software Application Domains?</a:t>
            </a:r>
          </a:p>
          <a:p>
            <a:pPr marL="457200" indent="-457200">
              <a:buAutoNum type="arabicPeriod" startAt="3"/>
            </a:pPr>
            <a:r>
              <a:rPr lang="en-US" altLang="en-US" sz="2400" dirty="0"/>
              <a:t>Advantages of Software </a:t>
            </a:r>
          </a:p>
          <a:p>
            <a:pPr marL="457200" indent="-457200">
              <a:buAutoNum type="arabicPeriod" startAt="3"/>
            </a:pPr>
            <a:endParaRPr lang="en-US" sz="2400" dirty="0"/>
          </a:p>
        </p:txBody>
      </p:sp>
    </p:spTree>
    <p:extLst>
      <p:ext uri="{BB962C8B-B14F-4D97-AF65-F5344CB8AC3E}">
        <p14:creationId xmlns:p14="http://schemas.microsoft.com/office/powerpoint/2010/main" val="61901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E08B-AB6F-9949-3996-71048D030D00}"/>
              </a:ext>
            </a:extLst>
          </p:cNvPr>
          <p:cNvSpPr>
            <a:spLocks noGrp="1"/>
          </p:cNvSpPr>
          <p:nvPr>
            <p:ph type="title"/>
          </p:nvPr>
        </p:nvSpPr>
        <p:spPr/>
        <p:txBody>
          <a:bodyPr>
            <a:normAutofit/>
          </a:bodyPr>
          <a:lstStyle/>
          <a:p>
            <a:pPr algn="ctr"/>
            <a:r>
              <a:rPr lang="en-US" sz="3000" b="1" dirty="0">
                <a:solidFill>
                  <a:srgbClr val="C00000"/>
                </a:solidFill>
                <a:latin typeface="Times New Roman" panose="02020603050405020304" pitchFamily="18" charset="0"/>
                <a:ea typeface="+mn-ea"/>
                <a:cs typeface="Times New Roman" panose="02020603050405020304" pitchFamily="18" charset="0"/>
              </a:rPr>
              <a:t>REFERENCES FOR FURTHER LEARNING OF THE SESSION</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86811D-092E-E989-454F-68E65DF4CC39}"/>
              </a:ext>
            </a:extLst>
          </p:cNvPr>
          <p:cNvSpPr>
            <a:spLocks noGrp="1"/>
          </p:cNvSpPr>
          <p:nvPr>
            <p:ph type="sldNum" sz="quarter" idx="12"/>
          </p:nvPr>
        </p:nvSpPr>
        <p:spPr/>
        <p:txBody>
          <a:bodyPr/>
          <a:lstStyle/>
          <a:p>
            <a:fld id="{CBABCCC1-BF11-4F37-963E-1BCD5B23FD72}" type="slidenum">
              <a:rPr lang="en-IN" smtClean="0"/>
              <a:t>22</a:t>
            </a:fld>
            <a:endParaRPr lang="en-IN"/>
          </a:p>
        </p:txBody>
      </p:sp>
      <p:sp>
        <p:nvSpPr>
          <p:cNvPr id="5" name="TextBox 4">
            <a:extLst>
              <a:ext uri="{FF2B5EF4-FFF2-40B4-BE49-F238E27FC236}">
                <a16:creationId xmlns:a16="http://schemas.microsoft.com/office/drawing/2014/main" id="{81A0B57B-FD1F-D26E-7DDA-9CB4D0E6FF4D}"/>
              </a:ext>
            </a:extLst>
          </p:cNvPr>
          <p:cNvSpPr txBox="1"/>
          <p:nvPr/>
        </p:nvSpPr>
        <p:spPr>
          <a:xfrm>
            <a:off x="793327" y="1955558"/>
            <a:ext cx="11142511" cy="5860515"/>
          </a:xfrm>
          <a:prstGeom prst="rect">
            <a:avLst/>
          </a:prstGeom>
          <a:noFill/>
        </p:spPr>
        <p:txBody>
          <a:bodyPr wrap="square" rtlCol="0">
            <a:spAutoFit/>
          </a:bodyPr>
          <a:lstStyle/>
          <a:p>
            <a:r>
              <a:rPr lang="en-US" dirty="0"/>
              <a:t> </a:t>
            </a:r>
            <a:r>
              <a:rPr lang="en-IN" b="1" dirty="0"/>
              <a:t>TEXTBOOKS:</a:t>
            </a:r>
            <a:endParaRPr lang="en-IN" dirty="0"/>
          </a:p>
          <a:p>
            <a:r>
              <a:rPr lang="en-IN" dirty="0"/>
              <a:t> </a:t>
            </a:r>
            <a:endParaRPr lang="en-IN" b="1" dirty="0"/>
          </a:p>
          <a:p>
            <a:pPr lvl="0"/>
            <a:r>
              <a:rPr lang="en-IN" dirty="0"/>
              <a:t>1. Roger </a:t>
            </a:r>
            <a:r>
              <a:rPr lang="en-IN" dirty="0" err="1"/>
              <a:t>S.Pressman</a:t>
            </a:r>
            <a:r>
              <a:rPr lang="en-IN" dirty="0"/>
              <a:t>, “Software Engineering – A Practitioner’s Approach” 7th Edition, Mc Graw Hill,(2014).</a:t>
            </a:r>
            <a:endParaRPr lang="en-IN" b="1" dirty="0"/>
          </a:p>
          <a:p>
            <a:pPr lvl="0"/>
            <a:r>
              <a:rPr lang="en-IN" dirty="0"/>
              <a:t>2. Ian Sommerville, “Software Engineering”, Tenth Edition, Pearson Education, (2015).</a:t>
            </a:r>
          </a:p>
          <a:p>
            <a:r>
              <a:rPr lang="en-IN" sz="1800" kern="100" dirty="0">
                <a:effectLst/>
                <a:latin typeface="Calibri" panose="020F0502020204030204" pitchFamily="34" charset="0"/>
                <a:ea typeface="Calibri" panose="020F0502020204030204" pitchFamily="34" charset="0"/>
                <a:cs typeface="Calibri" panose="020F0502020204030204" pitchFamily="34" charset="0"/>
              </a:rPr>
              <a:t>3. Agile Software Development Ecosystems, Jim Highsmith, Addison Wesley; ISBN: 0201760436; 1</a:t>
            </a:r>
            <a:r>
              <a:rPr lang="en-IN" sz="1800" kern="100" baseline="30000" dirty="0">
                <a:effectLst/>
                <a:latin typeface="Calibri" panose="020F0502020204030204" pitchFamily="34" charset="0"/>
                <a:ea typeface="Calibri" panose="020F0502020204030204" pitchFamily="34" charset="0"/>
                <a:cs typeface="Calibri" panose="020F0502020204030204" pitchFamily="34" charset="0"/>
              </a:rPr>
              <a:t>st</a:t>
            </a:r>
            <a:r>
              <a:rPr lang="en-IN" sz="1800" kern="100" dirty="0">
                <a:effectLst/>
                <a:latin typeface="Calibri" panose="020F0502020204030204" pitchFamily="34" charset="0"/>
                <a:ea typeface="Calibri" panose="020F0502020204030204" pitchFamily="34" charset="0"/>
                <a:cs typeface="Calibri" panose="020F0502020204030204" pitchFamily="34" charset="0"/>
              </a:rPr>
              <a:t> edition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IN" b="1" dirty="0"/>
          </a:p>
          <a:p>
            <a:r>
              <a:rPr lang="en-IN" b="1" dirty="0"/>
              <a:t> Reference Book</a:t>
            </a:r>
          </a:p>
          <a:p>
            <a:r>
              <a:rPr lang="en-IN" sz="1800" b="1" kern="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kern="0" dirty="0">
                <a:effectLst/>
                <a:latin typeface="Calibri" panose="020F0502020204030204" pitchFamily="34" charset="0"/>
                <a:ea typeface="Times New Roman" panose="02020603050405020304" pitchFamily="18" charset="0"/>
                <a:cs typeface="Times New Roman" panose="02020603050405020304" pitchFamily="18" charset="0"/>
              </a:rPr>
              <a:t>Agile Modelling: Effective Practices for Extreme Programming and the Unified Process Scott Amber John Wiley &amp; Sons; ISBN: 0471202827; 1st edition.</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WEB REFERNCES/MOOCS:</a:t>
            </a:r>
            <a:endParaRPr lang="en-IN" dirty="0"/>
          </a:p>
          <a:p>
            <a:pPr lvl="0"/>
            <a:r>
              <a:rPr lang="en-IN" dirty="0"/>
              <a:t>https://www.digite.com/kanban/what-is-kanban/</a:t>
            </a:r>
            <a:endParaRPr lang="en-IN" b="1" dirty="0"/>
          </a:p>
          <a:p>
            <a:pPr lvl="0"/>
            <a:r>
              <a:rPr lang="en-IN" dirty="0"/>
              <a:t>http://www.scaledagileframework.com</a:t>
            </a:r>
            <a:endParaRPr lang="en-IN" b="1" dirty="0"/>
          </a:p>
          <a:p>
            <a:pPr lvl="0"/>
            <a:r>
              <a:rPr lang="en-IN" dirty="0"/>
              <a:t>https://www.guru99.com/test-driven-development.html</a:t>
            </a:r>
            <a:endParaRPr lang="en-IN" b="1" dirty="0"/>
          </a:p>
          <a:p>
            <a:pPr lvl="0"/>
            <a:r>
              <a:rPr lang="en-IN" dirty="0"/>
              <a:t>https://junit.org/junit5/</a:t>
            </a:r>
            <a:endParaRPr lang="en-IN" b="1"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122793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B95FBE-107F-8F8F-AF7F-B1B3220353E4}"/>
              </a:ext>
            </a:extLst>
          </p:cNvPr>
          <p:cNvSpPr>
            <a:spLocks noGrp="1"/>
          </p:cNvSpPr>
          <p:nvPr>
            <p:ph type="sldNum" sz="quarter" idx="12"/>
          </p:nvPr>
        </p:nvSpPr>
        <p:spPr/>
        <p:txBody>
          <a:bodyPr/>
          <a:lstStyle/>
          <a:p>
            <a:fld id="{CBABCCC1-BF11-4F37-963E-1BCD5B23FD72}" type="slidenum">
              <a:rPr lang="en-IN" smtClean="0"/>
              <a:t>23</a:t>
            </a:fld>
            <a:endParaRPr lang="en-IN"/>
          </a:p>
        </p:txBody>
      </p:sp>
      <p:sp>
        <p:nvSpPr>
          <p:cNvPr id="6" name="Rounded Rectangle 3">
            <a:extLst>
              <a:ext uri="{FF2B5EF4-FFF2-40B4-BE49-F238E27FC236}">
                <a16:creationId xmlns:a16="http://schemas.microsoft.com/office/drawing/2014/main" id="{03BCE887-8070-2467-1BDD-C15FC09E3567}"/>
              </a:ext>
            </a:extLst>
          </p:cNvPr>
          <p:cNvSpPr/>
          <p:nvPr/>
        </p:nvSpPr>
        <p:spPr>
          <a:xfrm>
            <a:off x="2135943" y="1987061"/>
            <a:ext cx="7920111" cy="2883877"/>
          </a:xfrm>
          <a:prstGeom prst="roundRect">
            <a:avLst/>
          </a:prstGeom>
          <a:solidFill>
            <a:srgbClr val="ED7D31"/>
          </a:solidFill>
          <a:ln w="19050" cap="flat" cmpd="sng" algn="ctr">
            <a:noFill/>
            <a:prstDash val="solid"/>
          </a:ln>
          <a:effectLst>
            <a:outerShdw blurRad="50800" dist="38100" dir="2700000" algn="tl" rotWithShape="0">
              <a:srgbClr val="BA2532">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THANK YOU</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Team – ADAPTIVE SOFTWARE ENGINEERING</a:t>
            </a: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p:txBody>
      </p:sp>
      <p:pic>
        <p:nvPicPr>
          <p:cNvPr id="7" name="Picture 2" descr="KL Deemed to be University Logo">
            <a:extLst>
              <a:ext uri="{FF2B5EF4-FFF2-40B4-BE49-F238E27FC236}">
                <a16:creationId xmlns:a16="http://schemas.microsoft.com/office/drawing/2014/main" id="{44D922C5-3411-5618-9ACE-51841AB725EB}"/>
              </a:ext>
            </a:extLst>
          </p:cNvPr>
          <p:cNvPicPr>
            <a:picLocks noChangeAspect="1" noChangeArrowheads="1"/>
          </p:cNvPicPr>
          <p:nvPr/>
        </p:nvPicPr>
        <p:blipFill>
          <a:blip r:embed="rId2"/>
          <a:srcRect/>
          <a:stretch>
            <a:fillRect/>
          </a:stretch>
        </p:blipFill>
        <p:spPr bwMode="auto">
          <a:xfrm>
            <a:off x="4883724" y="3007793"/>
            <a:ext cx="3235570" cy="1083212"/>
          </a:xfrm>
          <a:prstGeom prst="rect">
            <a:avLst/>
          </a:prstGeom>
          <a:noFill/>
        </p:spPr>
      </p:pic>
    </p:spTree>
    <p:extLst>
      <p:ext uri="{BB962C8B-B14F-4D97-AF65-F5344CB8AC3E}">
        <p14:creationId xmlns:p14="http://schemas.microsoft.com/office/powerpoint/2010/main" val="418959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F83A4E-8F7B-8A1B-393A-4337DF7ECE84}"/>
              </a:ext>
            </a:extLst>
          </p:cNvPr>
          <p:cNvSpPr>
            <a:spLocks noGrp="1"/>
          </p:cNvSpPr>
          <p:nvPr>
            <p:ph type="sldNum" sz="quarter" idx="12"/>
          </p:nvPr>
        </p:nvSpPr>
        <p:spPr/>
        <p:txBody>
          <a:bodyPr/>
          <a:lstStyle/>
          <a:p>
            <a:fld id="{CBABCCC1-BF11-4F37-963E-1BCD5B23FD72}" type="slidenum">
              <a:rPr lang="en-IN" smtClean="0"/>
              <a:t>3</a:t>
            </a:fld>
            <a:endParaRPr lang="en-IN"/>
          </a:p>
        </p:txBody>
      </p:sp>
      <p:sp>
        <p:nvSpPr>
          <p:cNvPr id="6" name="TextBox 5">
            <a:extLst>
              <a:ext uri="{FF2B5EF4-FFF2-40B4-BE49-F238E27FC236}">
                <a16:creationId xmlns:a16="http://schemas.microsoft.com/office/drawing/2014/main" id="{F0C10D08-BA96-833B-A7AC-DD93EF4AD7B9}"/>
              </a:ext>
            </a:extLst>
          </p:cNvPr>
          <p:cNvSpPr txBox="1"/>
          <p:nvPr/>
        </p:nvSpPr>
        <p:spPr>
          <a:xfrm>
            <a:off x="1206406" y="2132179"/>
            <a:ext cx="9925396" cy="3600986"/>
          </a:xfrm>
          <a:prstGeom prst="rect">
            <a:avLst/>
          </a:prstGeom>
          <a:noFill/>
        </p:spPr>
        <p:txBody>
          <a:bodyPr wrap="square">
            <a:spAutoFit/>
          </a:bodyPr>
          <a:lstStyle/>
          <a:p>
            <a:pPr marL="514350" indent="-514350">
              <a:spcBef>
                <a:spcPts val="600"/>
              </a:spcBef>
              <a:spcAft>
                <a:spcPts val="600"/>
              </a:spcAft>
              <a:buFont typeface="Wingdings" panose="05000000000000000000" pitchFamily="2" charset="2"/>
              <a:buChar char="v"/>
            </a:pPr>
            <a:r>
              <a:rPr lang="en-IN" sz="2000" b="1" dirty="0">
                <a:solidFill>
                  <a:srgbClr val="C00000"/>
                </a:solidFill>
                <a:latin typeface="Times New Roman" panose="02020603050405020304" pitchFamily="18" charset="0"/>
                <a:ea typeface="+mn-lt"/>
                <a:cs typeface="Times New Roman" panose="02020603050405020304" pitchFamily="18" charset="0"/>
              </a:rPr>
              <a:t>Introduction</a:t>
            </a:r>
          </a:p>
          <a:p>
            <a:pPr marL="514350" indent="-514350">
              <a:spcBef>
                <a:spcPts val="600"/>
              </a:spcBef>
              <a:spcAft>
                <a:spcPts val="600"/>
              </a:spcAft>
              <a:buFont typeface="Wingdings" panose="05000000000000000000" pitchFamily="2" charset="2"/>
              <a:buChar char="v"/>
            </a:pPr>
            <a:r>
              <a:rPr lang="en-US" sz="2000" b="1" dirty="0">
                <a:solidFill>
                  <a:srgbClr val="C00000"/>
                </a:solidFill>
                <a:latin typeface="Times New Roman" panose="02020603050405020304" pitchFamily="18" charset="0"/>
                <a:ea typeface="+mn-lt"/>
                <a:cs typeface="Times New Roman" panose="02020603050405020304" pitchFamily="18" charset="0"/>
              </a:rPr>
              <a:t>Characteristics of S/W</a:t>
            </a:r>
            <a:endParaRPr lang="en-IN" sz="2000" dirty="0">
              <a:solidFill>
                <a:srgbClr val="C00000"/>
              </a:solidFill>
              <a:latin typeface="Times New Roman" panose="02020603050405020304" pitchFamily="18" charset="0"/>
              <a:ea typeface="+mn-lt"/>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US" sz="2000" b="1" dirty="0">
                <a:solidFill>
                  <a:srgbClr val="C00000"/>
                </a:solidFill>
                <a:latin typeface="Times New Roman" panose="02020603050405020304" pitchFamily="18" charset="0"/>
                <a:ea typeface="+mn-lt"/>
                <a:cs typeface="Times New Roman" panose="02020603050405020304" pitchFamily="18" charset="0"/>
              </a:rPr>
              <a:t>Failure curves for hardware</a:t>
            </a:r>
            <a:endParaRPr lang="en-US" sz="2000" dirty="0">
              <a:solidFill>
                <a:srgbClr val="C00000"/>
              </a:solidFill>
              <a:latin typeface="Times New Roman" panose="02020603050405020304" pitchFamily="18" charset="0"/>
              <a:ea typeface="+mn-lt"/>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US" sz="2000" b="1" dirty="0">
                <a:solidFill>
                  <a:srgbClr val="C00000"/>
                </a:solidFill>
                <a:latin typeface="Times New Roman" panose="02020603050405020304" pitchFamily="18" charset="0"/>
                <a:ea typeface="+mn-lt"/>
                <a:cs typeface="Times New Roman" panose="02020603050405020304" pitchFamily="18" charset="0"/>
              </a:rPr>
              <a:t>Failure curves for Software</a:t>
            </a:r>
            <a:endParaRPr lang="en-US" sz="2000" dirty="0">
              <a:solidFill>
                <a:srgbClr val="C00000"/>
              </a:solidFill>
              <a:latin typeface="Times New Roman" panose="02020603050405020304" pitchFamily="18" charset="0"/>
              <a:ea typeface="+mn-lt"/>
              <a:cs typeface="Times New Roman" panose="02020603050405020304" pitchFamily="18" charset="0"/>
            </a:endParaRPr>
          </a:p>
          <a:p>
            <a:pPr marL="514350" indent="-514350">
              <a:lnSpc>
                <a:spcPct val="90000"/>
              </a:lnSpc>
              <a:spcBef>
                <a:spcPts val="600"/>
              </a:spcBef>
              <a:spcAft>
                <a:spcPts val="600"/>
              </a:spcAft>
              <a:buFont typeface="Wingdings" panose="05000000000000000000" pitchFamily="2" charset="2"/>
              <a:buChar char="v"/>
            </a:pPr>
            <a:r>
              <a:rPr lang="en-US" sz="2000" b="1" dirty="0">
                <a:solidFill>
                  <a:srgbClr val="C00000"/>
                </a:solidFill>
                <a:latin typeface="Times New Roman" panose="02020603050405020304" pitchFamily="18" charset="0"/>
                <a:ea typeface="+mn-lt"/>
                <a:cs typeface="Times New Roman" panose="02020603050405020304" pitchFamily="18" charset="0"/>
              </a:rPr>
              <a:t>Software Application Domains</a:t>
            </a:r>
          </a:p>
          <a:p>
            <a:pPr marL="514350" indent="-514350">
              <a:spcBef>
                <a:spcPts val="600"/>
              </a:spcBef>
              <a:spcAft>
                <a:spcPts val="600"/>
              </a:spcAft>
              <a:buFont typeface="Wingdings" panose="05000000000000000000" pitchFamily="2" charset="2"/>
              <a:buChar char="v"/>
            </a:pPr>
            <a:r>
              <a:rPr lang="en-US" sz="2000" b="1" dirty="0">
                <a:solidFill>
                  <a:srgbClr val="C00000"/>
                </a:solidFill>
                <a:latin typeface="Times New Roman" panose="02020603050405020304" pitchFamily="18" charset="0"/>
                <a:ea typeface="+mn-lt"/>
                <a:cs typeface="Times New Roman" panose="02020603050405020304" pitchFamily="18" charset="0"/>
              </a:rPr>
              <a:t>Importance of Software Engineering</a:t>
            </a:r>
            <a:endParaRPr lang="en-US" sz="2000" dirty="0">
              <a:solidFill>
                <a:srgbClr val="C00000"/>
              </a:solidFill>
              <a:latin typeface="Times New Roman" panose="02020603050405020304" pitchFamily="18" charset="0"/>
              <a:ea typeface="+mn-lt"/>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US" sz="2000" b="1" dirty="0">
                <a:solidFill>
                  <a:srgbClr val="C00000"/>
                </a:solidFill>
                <a:latin typeface="Times New Roman" panose="02020603050405020304" pitchFamily="18" charset="0"/>
                <a:ea typeface="+mn-lt"/>
                <a:cs typeface="Times New Roman" panose="02020603050405020304" pitchFamily="18" charset="0"/>
              </a:rPr>
              <a:t>Software - New</a:t>
            </a:r>
            <a:r>
              <a:rPr lang="en-US" sz="2000" dirty="0">
                <a:solidFill>
                  <a:srgbClr val="C00000"/>
                </a:solidFill>
                <a:latin typeface="Times New Roman" panose="02020603050405020304" pitchFamily="18" charset="0"/>
                <a:ea typeface="+mn-lt"/>
                <a:cs typeface="Times New Roman" panose="02020603050405020304" pitchFamily="18" charset="0"/>
              </a:rPr>
              <a:t> </a:t>
            </a:r>
            <a:r>
              <a:rPr lang="en-US" sz="2000" b="1" dirty="0">
                <a:solidFill>
                  <a:srgbClr val="C00000"/>
                </a:solidFill>
                <a:latin typeface="Times New Roman" panose="02020603050405020304" pitchFamily="18" charset="0"/>
                <a:ea typeface="+mn-lt"/>
                <a:cs typeface="Times New Roman" panose="02020603050405020304" pitchFamily="18" charset="0"/>
              </a:rPr>
              <a:t>Challenges</a:t>
            </a:r>
            <a:endParaRPr lang="en-US" sz="2000" dirty="0">
              <a:solidFill>
                <a:srgbClr val="C00000"/>
              </a:solidFill>
              <a:latin typeface="Times New Roman" panose="02020603050405020304" pitchFamily="18" charset="0"/>
              <a:ea typeface="+mn-lt"/>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US" sz="2000" b="1" dirty="0">
                <a:solidFill>
                  <a:srgbClr val="C00000"/>
                </a:solidFill>
                <a:latin typeface="Times New Roman" panose="02020603050405020304" pitchFamily="18" charset="0"/>
                <a:ea typeface="+mn-lt"/>
                <a:cs typeface="Times New Roman" panose="02020603050405020304" pitchFamily="18" charset="0"/>
              </a:rPr>
              <a:t>Unique Nature of </a:t>
            </a:r>
            <a:r>
              <a:rPr lang="en-US" sz="2000" b="1" dirty="0" err="1">
                <a:solidFill>
                  <a:srgbClr val="C00000"/>
                </a:solidFill>
                <a:latin typeface="Times New Roman" panose="02020603050405020304" pitchFamily="18" charset="0"/>
                <a:ea typeface="+mn-lt"/>
                <a:cs typeface="Times New Roman" panose="02020603050405020304" pitchFamily="18" charset="0"/>
              </a:rPr>
              <a:t>WebApps</a:t>
            </a:r>
            <a:r>
              <a:rPr lang="en-US" sz="2000" b="1" dirty="0">
                <a:solidFill>
                  <a:srgbClr val="C00000"/>
                </a:solidFill>
                <a:latin typeface="Times New Roman" panose="02020603050405020304" pitchFamily="18" charset="0"/>
                <a:ea typeface="+mn-lt"/>
                <a:cs typeface="Times New Roman" panose="02020603050405020304" pitchFamily="18" charset="0"/>
              </a:rPr>
              <a:t> </a:t>
            </a:r>
            <a:endParaRPr lang="en-IN" sz="2000" dirty="0">
              <a:solidFill>
                <a:srgbClr val="C00000"/>
              </a:solidFill>
            </a:endParaRPr>
          </a:p>
        </p:txBody>
      </p:sp>
      <p:sp>
        <p:nvSpPr>
          <p:cNvPr id="8" name="TextBox 7">
            <a:extLst>
              <a:ext uri="{FF2B5EF4-FFF2-40B4-BE49-F238E27FC236}">
                <a16:creationId xmlns:a16="http://schemas.microsoft.com/office/drawing/2014/main" id="{A32B93A2-F8F9-4250-B5E0-1F07918F11E6}"/>
              </a:ext>
            </a:extLst>
          </p:cNvPr>
          <p:cNvSpPr txBox="1"/>
          <p:nvPr/>
        </p:nvSpPr>
        <p:spPr>
          <a:xfrm>
            <a:off x="3043946" y="1124835"/>
            <a:ext cx="6104106" cy="523220"/>
          </a:xfrm>
          <a:prstGeom prst="rect">
            <a:avLst/>
          </a:prstGeom>
          <a:noFill/>
        </p:spPr>
        <p:txBody>
          <a:bodyPr wrap="square">
            <a:spAutoFit/>
          </a:bodyPr>
          <a:lstStyle/>
          <a:p>
            <a:pPr algn="ctr">
              <a:spcBef>
                <a:spcPts val="600"/>
              </a:spcBef>
              <a:spcAft>
                <a:spcPts val="600"/>
              </a:spcAft>
            </a:pPr>
            <a:r>
              <a:rPr lang="en-IN" sz="2800" b="1" dirty="0">
                <a:solidFill>
                  <a:srgbClr val="C00000"/>
                </a:solidFill>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271123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5197FC-D9DF-D9C4-47E3-F97183CB4CA6}"/>
              </a:ext>
            </a:extLst>
          </p:cNvPr>
          <p:cNvSpPr>
            <a:spLocks noGrp="1"/>
          </p:cNvSpPr>
          <p:nvPr>
            <p:ph type="sldNum" sz="quarter" idx="12"/>
          </p:nvPr>
        </p:nvSpPr>
        <p:spPr/>
        <p:txBody>
          <a:bodyPr/>
          <a:lstStyle/>
          <a:p>
            <a:fld id="{CBABCCC1-BF11-4F37-963E-1BCD5B23FD72}" type="slidenum">
              <a:rPr lang="en-IN" smtClean="0"/>
              <a:t>4</a:t>
            </a:fld>
            <a:endParaRPr lang="en-IN"/>
          </a:p>
        </p:txBody>
      </p:sp>
      <p:sp>
        <p:nvSpPr>
          <p:cNvPr id="6" name="TextBox 5">
            <a:extLst>
              <a:ext uri="{FF2B5EF4-FFF2-40B4-BE49-F238E27FC236}">
                <a16:creationId xmlns:a16="http://schemas.microsoft.com/office/drawing/2014/main" id="{4185C38E-ED88-0686-76D7-1AA267510EC2}"/>
              </a:ext>
            </a:extLst>
          </p:cNvPr>
          <p:cNvSpPr txBox="1"/>
          <p:nvPr/>
        </p:nvSpPr>
        <p:spPr>
          <a:xfrm>
            <a:off x="2638437" y="1044792"/>
            <a:ext cx="6104106" cy="480131"/>
          </a:xfrm>
          <a:prstGeom prst="rect">
            <a:avLst/>
          </a:prstGeom>
          <a:noFill/>
        </p:spPr>
        <p:txBody>
          <a:bodyPr wrap="square">
            <a:spAutoFit/>
          </a:bodyPr>
          <a:lstStyle/>
          <a:p>
            <a:pPr algn="ctr" defTabSz="914400">
              <a:lnSpc>
                <a:spcPct val="90000"/>
              </a:lnSpc>
              <a:spcBef>
                <a:spcPct val="0"/>
              </a:spcBef>
              <a:spcAft>
                <a:spcPts val="600"/>
              </a:spcAft>
            </a:pPr>
            <a:r>
              <a:rPr lang="en-IN" sz="2800" b="1" cap="all" dirty="0">
                <a:solidFill>
                  <a:srgbClr val="C00000"/>
                </a:solidFill>
              </a:rPr>
              <a:t>INTRODUCTION</a:t>
            </a:r>
          </a:p>
        </p:txBody>
      </p:sp>
      <p:sp>
        <p:nvSpPr>
          <p:cNvPr id="7" name="Text Box 36">
            <a:extLst>
              <a:ext uri="{FF2B5EF4-FFF2-40B4-BE49-F238E27FC236}">
                <a16:creationId xmlns:a16="http://schemas.microsoft.com/office/drawing/2014/main" id="{1C6EF4EA-6C26-50BD-69BE-65F6F3AE18D6}"/>
              </a:ext>
            </a:extLst>
          </p:cNvPr>
          <p:cNvSpPr txBox="1">
            <a:spLocks noChangeArrowheads="1"/>
          </p:cNvSpPr>
          <p:nvPr/>
        </p:nvSpPr>
        <p:spPr bwMode="auto">
          <a:xfrm>
            <a:off x="789457" y="2075222"/>
            <a:ext cx="11039377" cy="2757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914400">
              <a:lnSpc>
                <a:spcPct val="90000"/>
              </a:lnSpc>
              <a:spcBef>
                <a:spcPct val="0"/>
              </a:spcBef>
              <a:spcAft>
                <a:spcPts val="600"/>
              </a:spcAft>
            </a:pPr>
            <a:r>
              <a:rPr lang="en-US" altLang="en-US" sz="2800" b="1" cap="all" dirty="0">
                <a:solidFill>
                  <a:srgbClr val="C00000"/>
                </a:solidFill>
                <a:latin typeface="+mn-lt"/>
                <a:ea typeface="+mn-ea"/>
              </a:rPr>
              <a:t>Software IS: </a:t>
            </a:r>
          </a:p>
          <a:p>
            <a:pPr algn="just">
              <a:spcBef>
                <a:spcPct val="50000"/>
              </a:spcBef>
            </a:pPr>
            <a:r>
              <a:rPr lang="en-US" altLang="en-US" sz="2600" dirty="0">
                <a:latin typeface="Times New Roman" panose="02020603050405020304" pitchFamily="18" charset="0"/>
                <a:cs typeface="Times New Roman" panose="02020603050405020304" pitchFamily="18" charset="0"/>
              </a:rPr>
              <a:t>1) </a:t>
            </a:r>
            <a:r>
              <a:rPr lang="en-US" altLang="en-US" sz="2600" dirty="0">
                <a:solidFill>
                  <a:srgbClr val="C00000"/>
                </a:solidFill>
                <a:latin typeface="Times New Roman" panose="02020603050405020304" pitchFamily="18" charset="0"/>
                <a:cs typeface="Times New Roman" panose="02020603050405020304" pitchFamily="18" charset="0"/>
              </a:rPr>
              <a:t>Instructions</a:t>
            </a:r>
            <a:r>
              <a:rPr lang="en-US" altLang="en-US" sz="2600" dirty="0">
                <a:latin typeface="Times New Roman" panose="02020603050405020304" pitchFamily="18" charset="0"/>
                <a:cs typeface="Times New Roman" panose="02020603050405020304" pitchFamily="18" charset="0"/>
              </a:rPr>
              <a:t> (computer programs) that when executed provide desired features, function, and performance;  </a:t>
            </a:r>
          </a:p>
          <a:p>
            <a:pPr algn="just">
              <a:spcBef>
                <a:spcPct val="50000"/>
              </a:spcBef>
            </a:pPr>
            <a:r>
              <a:rPr lang="en-US" altLang="en-US" sz="2600" dirty="0">
                <a:latin typeface="Times New Roman" panose="02020603050405020304" pitchFamily="18" charset="0"/>
                <a:cs typeface="Times New Roman" panose="02020603050405020304" pitchFamily="18" charset="0"/>
              </a:rPr>
              <a:t>2) </a:t>
            </a:r>
            <a:r>
              <a:rPr lang="en-US" altLang="en-US" sz="2600" dirty="0">
                <a:solidFill>
                  <a:srgbClr val="C00000"/>
                </a:solidFill>
                <a:latin typeface="Times New Roman" panose="02020603050405020304" pitchFamily="18" charset="0"/>
                <a:cs typeface="Times New Roman" panose="02020603050405020304" pitchFamily="18" charset="0"/>
              </a:rPr>
              <a:t>Data structures </a:t>
            </a:r>
            <a:r>
              <a:rPr lang="en-US" altLang="en-US" sz="2600" dirty="0">
                <a:latin typeface="Times New Roman" panose="02020603050405020304" pitchFamily="18" charset="0"/>
                <a:cs typeface="Times New Roman" panose="02020603050405020304" pitchFamily="18" charset="0"/>
              </a:rPr>
              <a:t>that enable the programs to adequately manipulate information </a:t>
            </a:r>
          </a:p>
          <a:p>
            <a:pPr algn="just">
              <a:spcBef>
                <a:spcPct val="50000"/>
              </a:spcBef>
            </a:pPr>
            <a:r>
              <a:rPr lang="en-US" altLang="en-US" sz="2600" dirty="0">
                <a:latin typeface="Times New Roman" panose="02020603050405020304" pitchFamily="18" charset="0"/>
                <a:cs typeface="Times New Roman" panose="02020603050405020304" pitchFamily="18" charset="0"/>
              </a:rPr>
              <a:t>3) </a:t>
            </a:r>
            <a:r>
              <a:rPr lang="en-US" altLang="en-US" sz="2600" dirty="0">
                <a:solidFill>
                  <a:srgbClr val="C00000"/>
                </a:solidFill>
                <a:latin typeface="Times New Roman" panose="02020603050405020304" pitchFamily="18" charset="0"/>
                <a:cs typeface="Times New Roman" panose="02020603050405020304" pitchFamily="18" charset="0"/>
              </a:rPr>
              <a:t>Documentation</a:t>
            </a:r>
            <a:r>
              <a:rPr lang="en-US" altLang="en-US" sz="2600" dirty="0">
                <a:latin typeface="Times New Roman" panose="02020603050405020304" pitchFamily="18" charset="0"/>
                <a:cs typeface="Times New Roman" panose="02020603050405020304" pitchFamily="18" charset="0"/>
              </a:rPr>
              <a:t> that describes the operation and use of the programs. </a:t>
            </a:r>
          </a:p>
        </p:txBody>
      </p:sp>
    </p:spTree>
    <p:extLst>
      <p:ext uri="{BB962C8B-B14F-4D97-AF65-F5344CB8AC3E}">
        <p14:creationId xmlns:p14="http://schemas.microsoft.com/office/powerpoint/2010/main" val="281767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BC0083-385E-144F-8791-8982DBA37B0A}"/>
              </a:ext>
            </a:extLst>
          </p:cNvPr>
          <p:cNvSpPr>
            <a:spLocks noGrp="1"/>
          </p:cNvSpPr>
          <p:nvPr>
            <p:ph type="sldNum" sz="quarter" idx="12"/>
          </p:nvPr>
        </p:nvSpPr>
        <p:spPr/>
        <p:txBody>
          <a:bodyPr/>
          <a:lstStyle/>
          <a:p>
            <a:fld id="{CBABCCC1-BF11-4F37-963E-1BCD5B23FD72}" type="slidenum">
              <a:rPr lang="en-IN" smtClean="0"/>
              <a:t>5</a:t>
            </a:fld>
            <a:endParaRPr lang="en-IN"/>
          </a:p>
        </p:txBody>
      </p:sp>
      <p:sp>
        <p:nvSpPr>
          <p:cNvPr id="5" name="Rectangle 2">
            <a:extLst>
              <a:ext uri="{FF2B5EF4-FFF2-40B4-BE49-F238E27FC236}">
                <a16:creationId xmlns:a16="http://schemas.microsoft.com/office/drawing/2014/main" id="{49BE12BB-38CA-AFA6-6726-24682EC41418}"/>
              </a:ext>
            </a:extLst>
          </p:cNvPr>
          <p:cNvSpPr>
            <a:spLocks noGrp="1" noChangeArrowheads="1"/>
          </p:cNvSpPr>
          <p:nvPr>
            <p:ph type="title"/>
          </p:nvPr>
        </p:nvSpPr>
        <p:spPr>
          <a:xfrm>
            <a:off x="2532143" y="1167191"/>
            <a:ext cx="7127711" cy="436144"/>
          </a:xfrm>
        </p:spPr>
        <p:txBody>
          <a:bodyPr>
            <a:noAutofit/>
          </a:bodyPr>
          <a:lstStyle/>
          <a:p>
            <a:pPr eaLnBrk="1" hangingPunct="1"/>
            <a:r>
              <a:rPr lang="en-US" altLang="en-US" sz="2800" b="1" dirty="0">
                <a:solidFill>
                  <a:srgbClr val="C00000"/>
                </a:solidFill>
                <a:latin typeface="+mn-lt"/>
                <a:ea typeface="+mn-ea"/>
                <a:cs typeface="+mn-cs"/>
              </a:rPr>
              <a:t>Characteristics of Software</a:t>
            </a:r>
          </a:p>
        </p:txBody>
      </p:sp>
      <p:sp>
        <p:nvSpPr>
          <p:cNvPr id="6" name="Rectangle 5">
            <a:extLst>
              <a:ext uri="{FF2B5EF4-FFF2-40B4-BE49-F238E27FC236}">
                <a16:creationId xmlns:a16="http://schemas.microsoft.com/office/drawing/2014/main" id="{19C63431-3DD7-EEE8-867D-29655573FDA0}"/>
              </a:ext>
            </a:extLst>
          </p:cNvPr>
          <p:cNvSpPr>
            <a:spLocks noGrp="1" noChangeArrowheads="1"/>
          </p:cNvSpPr>
          <p:nvPr/>
        </p:nvSpPr>
        <p:spPr bwMode="auto">
          <a:xfrm>
            <a:off x="708056" y="2060440"/>
            <a:ext cx="10917382" cy="35135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en-US" i="1" dirty="0">
                <a:latin typeface="Palatino" pitchFamily="-128" charset="0"/>
              </a:rPr>
              <a:t>Software is developed  or engineered, it is not manufactured in the classical sense.</a:t>
            </a:r>
          </a:p>
          <a:p>
            <a:pPr algn="just" eaLnBrk="1" hangingPunct="1"/>
            <a:r>
              <a:rPr lang="en-US" altLang="en-US" i="1" dirty="0">
                <a:latin typeface="Palatino" pitchFamily="-128" charset="0"/>
              </a:rPr>
              <a:t>Software doesn't "wear out."</a:t>
            </a:r>
            <a:r>
              <a:rPr lang="en-US" altLang="en-US" dirty="0">
                <a:latin typeface="Palatino" pitchFamily="-128" charset="0"/>
              </a:rPr>
              <a:t> </a:t>
            </a:r>
          </a:p>
          <a:p>
            <a:pPr algn="just"/>
            <a:r>
              <a:rPr lang="en-US" dirty="0"/>
              <a:t>Means that </a:t>
            </a:r>
            <a:r>
              <a:rPr lang="en-US" b="1" dirty="0"/>
              <a:t>no matter how many times you use it, it is as fresh as the day it was installed.</a:t>
            </a:r>
            <a:endParaRPr lang="en-US" altLang="en-US" dirty="0">
              <a:latin typeface="Palatino" pitchFamily="-128" charset="0"/>
            </a:endParaRPr>
          </a:p>
          <a:p>
            <a:pPr algn="just" eaLnBrk="1" hangingPunct="1"/>
            <a:r>
              <a:rPr lang="en-US" altLang="en-US" i="1" dirty="0">
                <a:latin typeface="Palatino" pitchFamily="-128" charset="0"/>
              </a:rPr>
              <a:t>Although the industry is moving toward component-based construction, most software continues to be custom-built.</a:t>
            </a:r>
          </a:p>
        </p:txBody>
      </p:sp>
    </p:spTree>
    <p:extLst>
      <p:ext uri="{BB962C8B-B14F-4D97-AF65-F5344CB8AC3E}">
        <p14:creationId xmlns:p14="http://schemas.microsoft.com/office/powerpoint/2010/main" val="3156474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F83A4E-8F7B-8A1B-393A-4337DF7ECE84}"/>
              </a:ext>
            </a:extLst>
          </p:cNvPr>
          <p:cNvSpPr>
            <a:spLocks noGrp="1"/>
          </p:cNvSpPr>
          <p:nvPr>
            <p:ph type="sldNum" sz="quarter" idx="12"/>
          </p:nvPr>
        </p:nvSpPr>
        <p:spPr/>
        <p:txBody>
          <a:bodyPr/>
          <a:lstStyle/>
          <a:p>
            <a:fld id="{CBABCCC1-BF11-4F37-963E-1BCD5B23FD72}" type="slidenum">
              <a:rPr lang="en-IN" smtClean="0"/>
              <a:t>6</a:t>
            </a:fld>
            <a:endParaRPr lang="en-IN"/>
          </a:p>
        </p:txBody>
      </p:sp>
      <p:sp>
        <p:nvSpPr>
          <p:cNvPr id="6" name="TextBox 5">
            <a:extLst>
              <a:ext uri="{FF2B5EF4-FFF2-40B4-BE49-F238E27FC236}">
                <a16:creationId xmlns:a16="http://schemas.microsoft.com/office/drawing/2014/main" id="{08766F36-2470-43D2-C228-A8E4271E247F}"/>
              </a:ext>
            </a:extLst>
          </p:cNvPr>
          <p:cNvSpPr txBox="1"/>
          <p:nvPr/>
        </p:nvSpPr>
        <p:spPr>
          <a:xfrm>
            <a:off x="2867227" y="1230708"/>
            <a:ext cx="6104106" cy="523220"/>
          </a:xfrm>
          <a:prstGeom prst="rect">
            <a:avLst/>
          </a:prstGeom>
          <a:noFill/>
        </p:spPr>
        <p:txBody>
          <a:bodyPr wrap="square">
            <a:spAutoFit/>
          </a:bodyPr>
          <a:lstStyle/>
          <a:p>
            <a:r>
              <a:rPr lang="en-US" altLang="en-US" sz="2800" b="1" dirty="0">
                <a:solidFill>
                  <a:srgbClr val="C00000"/>
                </a:solidFill>
              </a:rPr>
              <a:t>Failure Curves for Hardware:</a:t>
            </a:r>
            <a:endParaRPr lang="en-IN" sz="2800" dirty="0"/>
          </a:p>
        </p:txBody>
      </p:sp>
      <p:sp>
        <p:nvSpPr>
          <p:cNvPr id="8" name="TextBox 7">
            <a:extLst>
              <a:ext uri="{FF2B5EF4-FFF2-40B4-BE49-F238E27FC236}">
                <a16:creationId xmlns:a16="http://schemas.microsoft.com/office/drawing/2014/main" id="{D4C64695-0DE0-0718-6DA2-A8B71FFB6931}"/>
              </a:ext>
            </a:extLst>
          </p:cNvPr>
          <p:cNvSpPr txBox="1"/>
          <p:nvPr/>
        </p:nvSpPr>
        <p:spPr>
          <a:xfrm>
            <a:off x="1371600" y="1951672"/>
            <a:ext cx="9708204" cy="1200329"/>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The relationship, often called the "bathtub curve," </a:t>
            </a:r>
            <a:r>
              <a:rPr lang="en-US" sz="1800" b="1" dirty="0">
                <a:latin typeface="Times New Roman" panose="02020603050405020304" pitchFamily="18" charset="0"/>
                <a:cs typeface="Times New Roman" panose="02020603050405020304" pitchFamily="18" charset="0"/>
              </a:rPr>
              <a:t>indicates the typical failure rate of individual components within a large batch</a:t>
            </a:r>
            <a:r>
              <a:rPr lang="en-US" sz="1800" dirty="0">
                <a:latin typeface="Times New Roman" panose="02020603050405020304" pitchFamily="18" charset="0"/>
                <a:cs typeface="Times New Roman" panose="02020603050405020304" pitchFamily="18" charset="0"/>
              </a:rPr>
              <a:t>. It shows that in say a batch of 100 products, a relatively large number will fail early on before settling down to a steady rate.</a:t>
            </a:r>
            <a:br>
              <a:rPr lang="en-IN" sz="1800" dirty="0">
                <a:latin typeface="Times New Roman" panose="02020603050405020304" pitchFamily="18" charset="0"/>
                <a:cs typeface="Times New Roman" panose="02020603050405020304" pitchFamily="18" charset="0"/>
              </a:rPr>
            </a:br>
            <a:endParaRPr lang="en-IN" dirty="0"/>
          </a:p>
        </p:txBody>
      </p:sp>
      <p:pic>
        <p:nvPicPr>
          <p:cNvPr id="9" name="Picture 2">
            <a:extLst>
              <a:ext uri="{FF2B5EF4-FFF2-40B4-BE49-F238E27FC236}">
                <a16:creationId xmlns:a16="http://schemas.microsoft.com/office/drawing/2014/main" id="{5ACAD5E9-DE91-467C-F9CB-1FE22EC9796F}"/>
              </a:ext>
            </a:extLst>
          </p:cNvPr>
          <p:cNvPicPr>
            <a:picLocks noGrp="1" noChangeAspect="1" noChangeArrowheads="1"/>
          </p:cNvPicPr>
          <p:nvPr>
            <p:ph idx="1"/>
          </p:nvPr>
        </p:nvPicPr>
        <p:blipFill>
          <a:blip r:embed="rId2" cstate="print"/>
          <a:srcRect/>
          <a:stretch>
            <a:fillRect/>
          </a:stretch>
        </p:blipFill>
        <p:spPr bwMode="auto">
          <a:xfrm>
            <a:off x="2690981" y="3152001"/>
            <a:ext cx="5999018" cy="2739989"/>
          </a:xfrm>
          <a:prstGeom prst="rect">
            <a:avLst/>
          </a:prstGeom>
          <a:noFill/>
          <a:ln w="9525">
            <a:noFill/>
            <a:miter lim="800000"/>
            <a:headEnd/>
            <a:tailEnd/>
          </a:ln>
          <a:effectLst/>
        </p:spPr>
      </p:pic>
    </p:spTree>
    <p:extLst>
      <p:ext uri="{BB962C8B-B14F-4D97-AF65-F5344CB8AC3E}">
        <p14:creationId xmlns:p14="http://schemas.microsoft.com/office/powerpoint/2010/main" val="1446650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5197FC-D9DF-D9C4-47E3-F97183CB4CA6}"/>
              </a:ext>
            </a:extLst>
          </p:cNvPr>
          <p:cNvSpPr>
            <a:spLocks noGrp="1"/>
          </p:cNvSpPr>
          <p:nvPr>
            <p:ph type="sldNum" sz="quarter" idx="12"/>
          </p:nvPr>
        </p:nvSpPr>
        <p:spPr/>
        <p:txBody>
          <a:bodyPr/>
          <a:lstStyle/>
          <a:p>
            <a:fld id="{CBABCCC1-BF11-4F37-963E-1BCD5B23FD72}" type="slidenum">
              <a:rPr lang="en-IN" smtClean="0"/>
              <a:t>7</a:t>
            </a:fld>
            <a:endParaRPr lang="en-IN"/>
          </a:p>
        </p:txBody>
      </p:sp>
      <p:sp>
        <p:nvSpPr>
          <p:cNvPr id="6" name="TextBox 5">
            <a:extLst>
              <a:ext uri="{FF2B5EF4-FFF2-40B4-BE49-F238E27FC236}">
                <a16:creationId xmlns:a16="http://schemas.microsoft.com/office/drawing/2014/main" id="{9931E507-ADEA-1DE9-298A-7B44A4025784}"/>
              </a:ext>
            </a:extLst>
          </p:cNvPr>
          <p:cNvSpPr txBox="1"/>
          <p:nvPr/>
        </p:nvSpPr>
        <p:spPr>
          <a:xfrm>
            <a:off x="2936941" y="1172343"/>
            <a:ext cx="6790718" cy="523220"/>
          </a:xfrm>
          <a:prstGeom prst="rect">
            <a:avLst/>
          </a:prstGeom>
          <a:noFill/>
        </p:spPr>
        <p:txBody>
          <a:bodyPr wrap="square">
            <a:spAutoFit/>
          </a:bodyPr>
          <a:lstStyle/>
          <a:p>
            <a:r>
              <a:rPr lang="en-US" altLang="en-US" sz="2800" b="1" dirty="0">
                <a:solidFill>
                  <a:srgbClr val="C00000"/>
                </a:solidFill>
              </a:rPr>
              <a:t>Failure Curves for Hardware </a:t>
            </a:r>
            <a:r>
              <a:rPr lang="en-US" altLang="en-US" sz="2800" b="1" dirty="0" err="1">
                <a:solidFill>
                  <a:srgbClr val="C00000"/>
                </a:solidFill>
              </a:rPr>
              <a:t>Cont</a:t>
            </a:r>
            <a:r>
              <a:rPr lang="en-US" altLang="en-US" sz="2800" b="1" dirty="0">
                <a:solidFill>
                  <a:srgbClr val="C00000"/>
                </a:solidFill>
              </a:rPr>
              <a:t>…</a:t>
            </a:r>
            <a:endParaRPr lang="en-IN" sz="2800" b="1" dirty="0">
              <a:solidFill>
                <a:srgbClr val="C00000"/>
              </a:solidFill>
            </a:endParaRPr>
          </a:p>
        </p:txBody>
      </p:sp>
      <p:pic>
        <p:nvPicPr>
          <p:cNvPr id="7" name="Picture 2">
            <a:extLst>
              <a:ext uri="{FF2B5EF4-FFF2-40B4-BE49-F238E27FC236}">
                <a16:creationId xmlns:a16="http://schemas.microsoft.com/office/drawing/2014/main" id="{1211CB85-882B-79BF-4AA2-02C1EC53D91D}"/>
              </a:ext>
            </a:extLst>
          </p:cNvPr>
          <p:cNvPicPr>
            <a:picLocks noGrp="1" noChangeAspect="1" noChangeArrowheads="1"/>
          </p:cNvPicPr>
          <p:nvPr>
            <p:ph idx="1"/>
          </p:nvPr>
        </p:nvPicPr>
        <p:blipFill>
          <a:blip r:embed="rId2" cstate="print"/>
          <a:srcRect/>
          <a:stretch>
            <a:fillRect/>
          </a:stretch>
        </p:blipFill>
        <p:spPr bwMode="auto">
          <a:xfrm>
            <a:off x="2687781" y="2110902"/>
            <a:ext cx="6641045" cy="3777279"/>
          </a:xfrm>
          <a:prstGeom prst="rect">
            <a:avLst/>
          </a:prstGeom>
          <a:noFill/>
          <a:ln w="9525">
            <a:noFill/>
            <a:miter lim="800000"/>
            <a:headEnd/>
            <a:tailEnd/>
          </a:ln>
        </p:spPr>
      </p:pic>
    </p:spTree>
    <p:extLst>
      <p:ext uri="{BB962C8B-B14F-4D97-AF65-F5344CB8AC3E}">
        <p14:creationId xmlns:p14="http://schemas.microsoft.com/office/powerpoint/2010/main" val="17053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BC0083-385E-144F-8791-8982DBA37B0A}"/>
              </a:ext>
            </a:extLst>
          </p:cNvPr>
          <p:cNvSpPr>
            <a:spLocks noGrp="1"/>
          </p:cNvSpPr>
          <p:nvPr>
            <p:ph type="sldNum" sz="quarter" idx="12"/>
          </p:nvPr>
        </p:nvSpPr>
        <p:spPr/>
        <p:txBody>
          <a:bodyPr/>
          <a:lstStyle/>
          <a:p>
            <a:fld id="{CBABCCC1-BF11-4F37-963E-1BCD5B23FD72}" type="slidenum">
              <a:rPr lang="en-IN" smtClean="0"/>
              <a:t>8</a:t>
            </a:fld>
            <a:endParaRPr lang="en-IN"/>
          </a:p>
        </p:txBody>
      </p:sp>
      <p:sp>
        <p:nvSpPr>
          <p:cNvPr id="6" name="TextBox 5">
            <a:extLst>
              <a:ext uri="{FF2B5EF4-FFF2-40B4-BE49-F238E27FC236}">
                <a16:creationId xmlns:a16="http://schemas.microsoft.com/office/drawing/2014/main" id="{5A69D90D-A327-3BEA-E42A-F926C0C9A02F}"/>
              </a:ext>
            </a:extLst>
          </p:cNvPr>
          <p:cNvSpPr txBox="1"/>
          <p:nvPr/>
        </p:nvSpPr>
        <p:spPr>
          <a:xfrm>
            <a:off x="3197968" y="1259892"/>
            <a:ext cx="6104106" cy="523220"/>
          </a:xfrm>
          <a:prstGeom prst="rect">
            <a:avLst/>
          </a:prstGeom>
          <a:noFill/>
        </p:spPr>
        <p:txBody>
          <a:bodyPr wrap="square">
            <a:spAutoFit/>
          </a:bodyPr>
          <a:lstStyle/>
          <a:p>
            <a:r>
              <a:rPr lang="en-US" altLang="en-US" sz="2800" b="1" dirty="0">
                <a:solidFill>
                  <a:srgbClr val="C00000"/>
                </a:solidFill>
              </a:rPr>
              <a:t>Failure Curves for Hardware:</a:t>
            </a:r>
            <a:endParaRPr lang="en-IN" sz="2800" dirty="0"/>
          </a:p>
        </p:txBody>
      </p:sp>
      <p:sp>
        <p:nvSpPr>
          <p:cNvPr id="7" name="Content Placeholder 2">
            <a:extLst>
              <a:ext uri="{FF2B5EF4-FFF2-40B4-BE49-F238E27FC236}">
                <a16:creationId xmlns:a16="http://schemas.microsoft.com/office/drawing/2014/main" id="{064C2407-BF57-C16D-1657-F9CF689010F7}"/>
              </a:ext>
            </a:extLst>
          </p:cNvPr>
          <p:cNvSpPr>
            <a:spLocks noGrp="1"/>
          </p:cNvSpPr>
          <p:nvPr>
            <p:ph idx="1"/>
          </p:nvPr>
        </p:nvSpPr>
        <p:spPr>
          <a:xfrm>
            <a:off x="838200" y="1575881"/>
            <a:ext cx="10515600" cy="4406630"/>
          </a:xfrm>
        </p:spPr>
        <p:txBody>
          <a:bodyPr>
            <a:normAutofit fontScale="77500" lnSpcReduction="20000"/>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These early failure rates can be attributed to two things</a:t>
            </a:r>
          </a:p>
          <a:p>
            <a:pPr>
              <a:buFont typeface="Wingdings" panose="05000000000000000000" pitchFamily="2" charset="2"/>
              <a:buChar char="v"/>
            </a:pPr>
            <a:r>
              <a:rPr lang="en-US" sz="3200" b="1" dirty="0">
                <a:solidFill>
                  <a:srgbClr val="C00000"/>
                </a:solidFill>
                <a:latin typeface="+mj-lt"/>
                <a:ea typeface="+mj-ea"/>
                <a:cs typeface="+mj-cs"/>
              </a:rPr>
              <a:t>Poor or unrefined initial design. </a:t>
            </a:r>
            <a:r>
              <a:rPr lang="en-US" sz="2400" dirty="0">
                <a:latin typeface="Times New Roman" panose="02020603050405020304" pitchFamily="18" charset="0"/>
                <a:cs typeface="Times New Roman" panose="02020603050405020304" pitchFamily="18" charset="0"/>
              </a:rPr>
              <a:t>Correcting this results in much lower failure rates for successive batches of the product.</a:t>
            </a:r>
          </a:p>
          <a:p>
            <a:pPr>
              <a:buFont typeface="Wingdings" panose="05000000000000000000" pitchFamily="2" charset="2"/>
              <a:buChar char="v"/>
            </a:pPr>
            <a:r>
              <a:rPr lang="en-US" sz="3200" b="1" dirty="0">
                <a:solidFill>
                  <a:srgbClr val="C00000"/>
                </a:solidFill>
                <a:latin typeface="+mj-lt"/>
                <a:ea typeface="+mj-ea"/>
                <a:cs typeface="+mj-cs"/>
              </a:rPr>
              <a:t>Manufacturing defects </a:t>
            </a:r>
            <a:r>
              <a:rPr lang="en-US" sz="2400" dirty="0">
                <a:latin typeface="Times New Roman" panose="02020603050405020304" pitchFamily="18" charset="0"/>
                <a:cs typeface="Times New Roman" panose="02020603050405020304" pitchFamily="18" charset="0"/>
              </a:rPr>
              <a:t>i.e. defects in the product brought about by poor assembly/materials etc. during production.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Both types of failure can be corrected (either by refining the design or by replacing broken components out in the field), which lead to the failure rate dropping to a steady-state level for some period of time.</a:t>
            </a:r>
          </a:p>
          <a:p>
            <a:r>
              <a:rPr lang="en-US" sz="3200" b="1" dirty="0">
                <a:solidFill>
                  <a:srgbClr val="C00000"/>
                </a:solidFill>
                <a:latin typeface="+mj-lt"/>
                <a:ea typeface="+mj-ea"/>
                <a:cs typeface="+mj-cs"/>
              </a:rPr>
              <a:t>As time passes, </a:t>
            </a:r>
            <a:r>
              <a:rPr lang="en-US" sz="2400" dirty="0">
                <a:latin typeface="Times New Roman" panose="02020603050405020304" pitchFamily="18" charset="0"/>
                <a:cs typeface="Times New Roman" panose="02020603050405020304" pitchFamily="18" charset="0"/>
              </a:rPr>
              <a:t>however, the failure rates rise again as hardware components suffer from the cumulative effects of dust, vibration, abuse, temperature extremes, and many other environmental maladies. Stated simply,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hardware begins to wear out.”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336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3E0454-56AD-158A-E3E4-078B6D9FA626}"/>
              </a:ext>
            </a:extLst>
          </p:cNvPr>
          <p:cNvSpPr>
            <a:spLocks noGrp="1"/>
          </p:cNvSpPr>
          <p:nvPr>
            <p:ph type="sldNum" sz="quarter" idx="12"/>
          </p:nvPr>
        </p:nvSpPr>
        <p:spPr/>
        <p:txBody>
          <a:bodyPr/>
          <a:lstStyle/>
          <a:p>
            <a:fld id="{CBABCCC1-BF11-4F37-963E-1BCD5B23FD72}" type="slidenum">
              <a:rPr lang="en-IN" smtClean="0"/>
              <a:t>9</a:t>
            </a:fld>
            <a:endParaRPr lang="en-IN"/>
          </a:p>
        </p:txBody>
      </p:sp>
      <p:sp>
        <p:nvSpPr>
          <p:cNvPr id="6" name="TextBox 5">
            <a:extLst>
              <a:ext uri="{FF2B5EF4-FFF2-40B4-BE49-F238E27FC236}">
                <a16:creationId xmlns:a16="http://schemas.microsoft.com/office/drawing/2014/main" id="{B65333BF-3F3E-D3DC-85FC-D9DBDC420FBF}"/>
              </a:ext>
            </a:extLst>
          </p:cNvPr>
          <p:cNvSpPr txBox="1"/>
          <p:nvPr/>
        </p:nvSpPr>
        <p:spPr>
          <a:xfrm>
            <a:off x="3043946" y="1182070"/>
            <a:ext cx="6104106" cy="553998"/>
          </a:xfrm>
          <a:prstGeom prst="rect">
            <a:avLst/>
          </a:prstGeom>
          <a:noFill/>
        </p:spPr>
        <p:txBody>
          <a:bodyPr wrap="square">
            <a:spAutoFit/>
          </a:bodyPr>
          <a:lstStyle/>
          <a:p>
            <a:r>
              <a:rPr kumimoji="0" lang="en-US" altLang="en-US" sz="3000" b="1" i="0" u="none" strike="noStrike" kern="1200" cap="none" spc="0" normalizeH="0" baseline="0" noProof="0" dirty="0">
                <a:ln>
                  <a:noFill/>
                </a:ln>
                <a:solidFill>
                  <a:srgbClr val="C00000"/>
                </a:solidFill>
                <a:effectLst/>
                <a:uLnTx/>
                <a:uFillTx/>
                <a:latin typeface="+mj-lt"/>
                <a:ea typeface="+mj-ea"/>
                <a:cs typeface="+mj-cs"/>
              </a:rPr>
              <a:t>Failure Curves</a:t>
            </a:r>
            <a:r>
              <a:rPr kumimoji="0" lang="en-US" altLang="en-US" sz="3000" b="1" i="0" u="none" strike="noStrike" kern="1200" cap="none" spc="0" normalizeH="0" noProof="0" dirty="0">
                <a:ln>
                  <a:noFill/>
                </a:ln>
                <a:solidFill>
                  <a:srgbClr val="C00000"/>
                </a:solidFill>
                <a:effectLst/>
                <a:uLnTx/>
                <a:uFillTx/>
                <a:latin typeface="+mj-lt"/>
                <a:ea typeface="+mj-ea"/>
                <a:cs typeface="+mj-cs"/>
              </a:rPr>
              <a:t> for </a:t>
            </a:r>
            <a:r>
              <a:rPr lang="en-US" altLang="en-US" sz="3000" b="1" dirty="0">
                <a:solidFill>
                  <a:srgbClr val="C00000"/>
                </a:solidFill>
                <a:latin typeface="+mj-lt"/>
                <a:ea typeface="+mj-ea"/>
                <a:cs typeface="+mj-cs"/>
              </a:rPr>
              <a:t>S</a:t>
            </a:r>
            <a:r>
              <a:rPr kumimoji="0" lang="en-US" altLang="en-US" sz="3000" b="1" i="0" u="none" strike="noStrike" kern="1200" cap="none" spc="0" normalizeH="0" noProof="0" dirty="0" err="1">
                <a:ln>
                  <a:noFill/>
                </a:ln>
                <a:solidFill>
                  <a:srgbClr val="C00000"/>
                </a:solidFill>
                <a:effectLst/>
                <a:uLnTx/>
                <a:uFillTx/>
                <a:latin typeface="+mj-lt"/>
                <a:ea typeface="+mj-ea"/>
                <a:cs typeface="+mj-cs"/>
              </a:rPr>
              <a:t>oftware</a:t>
            </a:r>
            <a:r>
              <a:rPr kumimoji="0" lang="en-US" altLang="en-US" sz="3000" b="1" i="0" u="none" strike="noStrike" kern="1200" cap="none" spc="0" normalizeH="0" noProof="0" dirty="0">
                <a:ln>
                  <a:noFill/>
                </a:ln>
                <a:solidFill>
                  <a:srgbClr val="C00000"/>
                </a:solidFill>
                <a:effectLst/>
                <a:uLnTx/>
                <a:uFillTx/>
                <a:latin typeface="+mj-lt"/>
                <a:ea typeface="+mj-ea"/>
                <a:cs typeface="+mj-cs"/>
              </a:rPr>
              <a:t> :</a:t>
            </a:r>
            <a:endParaRPr lang="en-IN" sz="3000" dirty="0"/>
          </a:p>
        </p:txBody>
      </p:sp>
      <p:sp>
        <p:nvSpPr>
          <p:cNvPr id="8" name="TextBox 7">
            <a:extLst>
              <a:ext uri="{FF2B5EF4-FFF2-40B4-BE49-F238E27FC236}">
                <a16:creationId xmlns:a16="http://schemas.microsoft.com/office/drawing/2014/main" id="{2D1E0143-9FA3-56E7-BC38-A7D78F7A661E}"/>
              </a:ext>
            </a:extLst>
          </p:cNvPr>
          <p:cNvSpPr txBox="1"/>
          <p:nvPr/>
        </p:nvSpPr>
        <p:spPr>
          <a:xfrm>
            <a:off x="1245141" y="1982278"/>
            <a:ext cx="9902757" cy="2031325"/>
          </a:xfrm>
          <a:prstGeom prst="rect">
            <a:avLst/>
          </a:prstGeom>
          <a:noFill/>
        </p:spPr>
        <p:txBody>
          <a:bodyPr wrap="square">
            <a:spAutoFit/>
          </a:bodyPr>
          <a:lstStyle/>
          <a:p>
            <a:pPr marL="285750" indent="-285750">
              <a:buFont typeface="Arial" panose="020B0604020202020204" pitchFamily="34" charset="0"/>
              <a:buChar char="•"/>
            </a:pPr>
            <a:r>
              <a:rPr lang="en-US" altLang="en-US" sz="1800" dirty="0">
                <a:latin typeface="Times New Roman" pitchFamily="18" charset="0"/>
                <a:cs typeface="Times New Roman" pitchFamily="18" charset="0"/>
              </a:rPr>
              <a:t>Wear vs. Deterioration(Worse)</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Undiscovered defects in the first engineered version of the software will cause high failure rates </a:t>
            </a:r>
            <a:r>
              <a:rPr lang="en-US" sz="1800" b="1" dirty="0">
                <a:solidFill>
                  <a:schemeClr val="accent5"/>
                </a:solidFill>
                <a:latin typeface="Times New Roman" panose="02020603050405020304" pitchFamily="18" charset="0"/>
                <a:cs typeface="Times New Roman" panose="02020603050405020304" pitchFamily="18" charset="0"/>
              </a:rPr>
              <a:t>early in the life of a program</a:t>
            </a:r>
            <a:r>
              <a:rPr lang="en-US" sz="18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However, these are corrected (hopefully without introducing other errors) and the curve flattens as shown. The implication is clear.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Software doesn't wear out. However, it does </a:t>
            </a:r>
            <a:r>
              <a:rPr lang="en-US" sz="1800" b="1" dirty="0">
                <a:solidFill>
                  <a:schemeClr val="accent5"/>
                </a:solidFill>
                <a:latin typeface="Times New Roman" panose="02020603050405020304" pitchFamily="18" charset="0"/>
                <a:cs typeface="Times New Roman" panose="02020603050405020304" pitchFamily="18" charset="0"/>
              </a:rPr>
              <a:t>deteriorate</a:t>
            </a:r>
            <a:r>
              <a:rPr lang="en-US" sz="1800" dirty="0">
                <a:latin typeface="Times New Roman" panose="02020603050405020304" pitchFamily="18" charset="0"/>
                <a:cs typeface="Times New Roman" panose="02020603050405020304" pitchFamily="18" charset="0"/>
              </a:rPr>
              <a:t> with maintenance as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shown below.</a:t>
            </a:r>
          </a:p>
        </p:txBody>
      </p:sp>
      <p:pic>
        <p:nvPicPr>
          <p:cNvPr id="9" name="Picture 4">
            <a:extLst>
              <a:ext uri="{FF2B5EF4-FFF2-40B4-BE49-F238E27FC236}">
                <a16:creationId xmlns:a16="http://schemas.microsoft.com/office/drawing/2014/main" id="{D543F736-1C71-1C79-754A-BBCC47FE82AB}"/>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1854" y="3754878"/>
            <a:ext cx="6040581"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2011147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Session-1" id="{CA7B1D46-BECE-442C-8357-186F7E417563}" vid="{5C2D6C74-AE20-4F0E-B8AE-A2ADC6D30E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 Introduction of software Session 1</Template>
  <TotalTime>18</TotalTime>
  <Words>1818</Words>
  <Application>Microsoft Office PowerPoint</Application>
  <PresentationFormat>Widescreen</PresentationFormat>
  <Paragraphs>186</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Gill Sans MT</vt:lpstr>
      <vt:lpstr>Noto Symbol</vt:lpstr>
      <vt:lpstr>Palatino</vt:lpstr>
      <vt:lpstr>Poppins</vt:lpstr>
      <vt:lpstr>Roboto</vt:lpstr>
      <vt:lpstr>Times New Roman</vt:lpstr>
      <vt:lpstr>Wingdings</vt:lpstr>
      <vt:lpstr>Gallery</vt:lpstr>
      <vt:lpstr>PowerPoint Presentation</vt:lpstr>
      <vt:lpstr>PowerPoint Presentation</vt:lpstr>
      <vt:lpstr>PowerPoint Presentation</vt:lpstr>
      <vt:lpstr>PowerPoint Presentation</vt:lpstr>
      <vt:lpstr>Characteristics of Software</vt:lpstr>
      <vt:lpstr>PowerPoint Presentation</vt:lpstr>
      <vt:lpstr>PowerPoint Presentation</vt:lpstr>
      <vt:lpstr>PowerPoint Presentation</vt:lpstr>
      <vt:lpstr>PowerPoint Presentation</vt:lpstr>
      <vt:lpstr>PowerPoint Presentation</vt:lpstr>
      <vt:lpstr>How a failure occurs in software? </vt:lpstr>
      <vt:lpstr>PowerPoint Presentation</vt:lpstr>
      <vt:lpstr>PowerPoint Presentation</vt:lpstr>
      <vt:lpstr>PowerPoint Presentation</vt:lpstr>
      <vt:lpstr>PowerPoint Presentation</vt:lpstr>
      <vt:lpstr>PowerPoint Presentation</vt:lpstr>
      <vt:lpstr>Software - New Challenges</vt:lpstr>
      <vt:lpstr>PowerPoint Presentation</vt:lpstr>
      <vt:lpstr>PowerPoint Presentation</vt:lpstr>
      <vt:lpstr>PowerPoint Presentation</vt:lpstr>
      <vt:lpstr>SELF-ASSESSMENT QUESTIONS</vt:lpstr>
      <vt:lpstr>REFERENCES FOR FURTHER LEARNING OF THE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RADHA</dc:creator>
  <cp:lastModifiedBy>SURESH RADHA</cp:lastModifiedBy>
  <cp:revision>1</cp:revision>
  <dcterms:created xsi:type="dcterms:W3CDTF">2023-07-06T09:03:44Z</dcterms:created>
  <dcterms:modified xsi:type="dcterms:W3CDTF">2023-07-06T17:08:04Z</dcterms:modified>
</cp:coreProperties>
</file>