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handoutMasterIdLst>
    <p:handoutMasterId r:id="rId35"/>
  </p:handout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80" r:id="rId23"/>
    <p:sldId id="281" r:id="rId24"/>
    <p:sldId id="282" r:id="rId25"/>
    <p:sldId id="283" r:id="rId26"/>
    <p:sldId id="284" r:id="rId27"/>
    <p:sldId id="285" r:id="rId28"/>
    <p:sldId id="286" r:id="rId29"/>
    <p:sldId id="287" r:id="rId30"/>
    <p:sldId id="275"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RADHA" userId="7eb327a99b1d1f2e" providerId="LiveId" clId="{DEC2F502-C2D7-4631-953A-61FD415DB0AF}"/>
    <pc:docChg chg="modSld">
      <pc:chgData name="SURESH RADHA" userId="7eb327a99b1d1f2e" providerId="LiveId" clId="{DEC2F502-C2D7-4631-953A-61FD415DB0AF}" dt="2023-07-06T17:08:34.212" v="7" actId="255"/>
      <pc:docMkLst>
        <pc:docMk/>
      </pc:docMkLst>
      <pc:sldChg chg="modSp mod">
        <pc:chgData name="SURESH RADHA" userId="7eb327a99b1d1f2e" providerId="LiveId" clId="{DEC2F502-C2D7-4631-953A-61FD415DB0AF}" dt="2023-07-06T17:08:34.212" v="7" actId="255"/>
        <pc:sldMkLst>
          <pc:docMk/>
          <pc:sldMk cId="2503091" sldId="256"/>
        </pc:sldMkLst>
        <pc:spChg chg="mod">
          <ac:chgData name="SURESH RADHA" userId="7eb327a99b1d1f2e" providerId="LiveId" clId="{DEC2F502-C2D7-4631-953A-61FD415DB0AF}" dt="2023-07-06T17:08:34.212" v="7" actId="255"/>
          <ac:spMkLst>
            <pc:docMk/>
            <pc:sldMk cId="2503091" sldId="256"/>
            <ac:spMk id="4" creationId="{0D82E80F-BDB7-0749-6E91-9E1F5FBC3FE7}"/>
          </ac:spMkLst>
        </pc:spChg>
        <pc:spChg chg="mod">
          <ac:chgData name="SURESH RADHA" userId="7eb327a99b1d1f2e" providerId="LiveId" clId="{DEC2F502-C2D7-4631-953A-61FD415DB0AF}" dt="2023-07-06T09:13:47.660" v="0"/>
          <ac:spMkLst>
            <pc:docMk/>
            <pc:sldMk cId="2503091" sldId="256"/>
            <ac:spMk id="5" creationId="{813E5521-4B1D-7E4F-BDDB-4B4CD5EDDC94}"/>
          </ac:spMkLst>
        </pc:spChg>
      </pc:sldChg>
      <pc:sldChg chg="modSp mod">
        <pc:chgData name="SURESH RADHA" userId="7eb327a99b1d1f2e" providerId="LiveId" clId="{DEC2F502-C2D7-4631-953A-61FD415DB0AF}" dt="2023-07-06T09:14:35.357" v="5" actId="115"/>
        <pc:sldMkLst>
          <pc:docMk/>
          <pc:sldMk cId="3448256353" sldId="264"/>
        </pc:sldMkLst>
        <pc:spChg chg="mod">
          <ac:chgData name="SURESH RADHA" userId="7eb327a99b1d1f2e" providerId="LiveId" clId="{DEC2F502-C2D7-4631-953A-61FD415DB0AF}" dt="2023-07-06T09:14:35.357" v="5" actId="115"/>
          <ac:spMkLst>
            <pc:docMk/>
            <pc:sldMk cId="3448256353" sldId="264"/>
            <ac:spMk id="5" creationId="{4617069F-0BEA-A934-ACE2-13E60E4D2145}"/>
          </ac:spMkLst>
        </pc:spChg>
      </pc:sldChg>
      <pc:sldChg chg="modSp mod">
        <pc:chgData name="SURESH RADHA" userId="7eb327a99b1d1f2e" providerId="LiveId" clId="{DEC2F502-C2D7-4631-953A-61FD415DB0AF}" dt="2023-07-06T09:14:26.630" v="4" actId="115"/>
        <pc:sldMkLst>
          <pc:docMk/>
          <pc:sldMk cId="4056940979" sldId="265"/>
        </pc:sldMkLst>
        <pc:spChg chg="mod">
          <ac:chgData name="SURESH RADHA" userId="7eb327a99b1d1f2e" providerId="LiveId" clId="{DEC2F502-C2D7-4631-953A-61FD415DB0AF}" dt="2023-07-06T09:14:26.630" v="4" actId="115"/>
          <ac:spMkLst>
            <pc:docMk/>
            <pc:sldMk cId="4056940979" sldId="265"/>
            <ac:spMk id="7" creationId="{60C5B990-DF5F-3547-BBAA-097001B7C1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t>06-07-2023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t>06-07-2023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75;p16">
            <a:extLst>
              <a:ext uri="{FF2B5EF4-FFF2-40B4-BE49-F238E27FC236}">
                <a16:creationId xmlns:a16="http://schemas.microsoft.com/office/drawing/2014/main" id="{0D82E80F-BDB7-0749-6E91-9E1F5FBC3FE7}"/>
              </a:ext>
            </a:extLst>
          </p:cNvPr>
          <p:cNvSpPr txBox="1"/>
          <p:nvPr/>
        </p:nvSpPr>
        <p:spPr>
          <a:xfrm>
            <a:off x="3663678" y="357019"/>
            <a:ext cx="5448301" cy="400069"/>
          </a:xfrm>
          <a:prstGeom prst="rect">
            <a:avLst/>
          </a:prstGeom>
          <a:noFill/>
          <a:ln>
            <a:noFill/>
          </a:ln>
          <a:effectLst/>
        </p:spPr>
        <p:txBody>
          <a:bodyPr spcFirstLastPara="1" wrap="square" lIns="91425" tIns="45700" rIns="91425" bIns="45700" anchor="t" anchorCtr="0">
            <a:spAutoFit/>
          </a:bodyPr>
          <a:lstStyle/>
          <a:p>
            <a:pPr algn="ctr"/>
            <a:r>
              <a:rPr lang="en-US" sz="2000" b="1" cap="all" dirty="0">
                <a:ln/>
                <a:solidFill>
                  <a:srgbClr val="C00000"/>
                </a:solidFill>
                <a:cs typeface="Poppins" panose="00000500000000000000" pitchFamily="2" charset="0"/>
              </a:rPr>
              <a:t>DEPARTMENT OF CSE, CSIT &amp; AI&amp;Ds</a:t>
            </a:r>
          </a:p>
        </p:txBody>
      </p:sp>
      <p:sp>
        <p:nvSpPr>
          <p:cNvPr id="5" name="Google Shape;476;p16">
            <a:extLst>
              <a:ext uri="{FF2B5EF4-FFF2-40B4-BE49-F238E27FC236}">
                <a16:creationId xmlns:a16="http://schemas.microsoft.com/office/drawing/2014/main" id="{813E5521-4B1D-7E4F-BDDB-4B4CD5EDDC94}"/>
              </a:ext>
            </a:extLst>
          </p:cNvPr>
          <p:cNvSpPr txBox="1"/>
          <p:nvPr/>
        </p:nvSpPr>
        <p:spPr>
          <a:xfrm>
            <a:off x="2091448" y="1193798"/>
            <a:ext cx="8433880" cy="227750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NAME – ADAPTIVE Software Engineering</a:t>
            </a:r>
          </a:p>
          <a:p>
            <a:pPr marR="0" lvl="0" indent="0" algn="ctr">
              <a:spcBef>
                <a:spcPts val="0"/>
              </a:spcBef>
              <a:spcAft>
                <a:spcPts val="0"/>
              </a:spcAft>
              <a:buNone/>
            </a:pP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r>
              <a:rPr lang="en-US" sz="3000" b="1" cap="all" dirty="0">
                <a:ln/>
                <a:solidFill>
                  <a:srgbClr val="C00000"/>
                </a:solidFill>
                <a:cs typeface="Poppins" panose="00000500000000000000" pitchFamily="2" charset="0"/>
                <a:sym typeface="BioRhyme ExtraBold"/>
              </a:rPr>
              <a:t>COURSE CODE – 22CI2001</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7" name="TextBox 6">
            <a:extLst>
              <a:ext uri="{FF2B5EF4-FFF2-40B4-BE49-F238E27FC236}">
                <a16:creationId xmlns:a16="http://schemas.microsoft.com/office/drawing/2014/main" id="{2E5A2283-D36F-39F5-622B-2240BAE759C7}"/>
              </a:ext>
            </a:extLst>
          </p:cNvPr>
          <p:cNvSpPr txBox="1"/>
          <p:nvPr/>
        </p:nvSpPr>
        <p:spPr>
          <a:xfrm>
            <a:off x="2373550" y="3815681"/>
            <a:ext cx="8647889" cy="1077218"/>
          </a:xfrm>
          <a:prstGeom prst="rect">
            <a:avLst/>
          </a:prstGeom>
          <a:noFill/>
        </p:spPr>
        <p:txBody>
          <a:bodyPr wrap="square">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Topic:</a:t>
            </a:r>
          </a:p>
          <a:p>
            <a:pPr marR="0" lvl="0" indent="0" algn="ctr">
              <a:spcBef>
                <a:spcPts val="0"/>
              </a:spcBef>
              <a:spcAft>
                <a:spcPts val="0"/>
              </a:spcAft>
              <a:buNone/>
            </a:pPr>
            <a:r>
              <a:rPr lang="en-US" sz="3200" b="1" cap="all" dirty="0">
                <a:ln/>
                <a:solidFill>
                  <a:srgbClr val="C00000"/>
                </a:solidFill>
                <a:cs typeface="Poppins" panose="00000500000000000000" pitchFamily="2" charset="0"/>
              </a:rPr>
              <a:t>Software IEEE DEFINITION</a:t>
            </a: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10</a:t>
            </a:fld>
            <a:endParaRPr lang="en-IN"/>
          </a:p>
        </p:txBody>
      </p:sp>
      <p:sp>
        <p:nvSpPr>
          <p:cNvPr id="5" name="Title 1">
            <a:extLst>
              <a:ext uri="{FF2B5EF4-FFF2-40B4-BE49-F238E27FC236}">
                <a16:creationId xmlns:a16="http://schemas.microsoft.com/office/drawing/2014/main" id="{4617069F-0BEA-A934-ACE2-13E60E4D2145}"/>
              </a:ext>
            </a:extLst>
          </p:cNvPr>
          <p:cNvSpPr>
            <a:spLocks noGrp="1"/>
          </p:cNvSpPr>
          <p:nvPr>
            <p:ph type="title"/>
          </p:nvPr>
        </p:nvSpPr>
        <p:spPr>
          <a:xfrm>
            <a:off x="1711036" y="1190938"/>
            <a:ext cx="8382000" cy="742950"/>
          </a:xfrm>
        </p:spPr>
        <p:txBody>
          <a:bodyPr>
            <a:normAutofit fontScale="90000"/>
          </a:bodyPr>
          <a:lstStyle/>
          <a:p>
            <a:pPr algn="l"/>
            <a:r>
              <a:rPr lang="en-US" sz="3200" b="1" dirty="0">
                <a:solidFill>
                  <a:srgbClr val="C00000"/>
                </a:solidFill>
                <a:ea typeface="ＭＳ Ｐゴシック" pitchFamily="34" charset="-128"/>
              </a:rPr>
              <a:t>Process framework Activities(cont.)</a:t>
            </a:r>
          </a:p>
        </p:txBody>
      </p:sp>
      <p:sp>
        <p:nvSpPr>
          <p:cNvPr id="8" name="TextBox 7">
            <a:extLst>
              <a:ext uri="{FF2B5EF4-FFF2-40B4-BE49-F238E27FC236}">
                <a16:creationId xmlns:a16="http://schemas.microsoft.com/office/drawing/2014/main" id="{90A10495-BC7D-0B14-E7A8-02C4AB5DE72F}"/>
              </a:ext>
            </a:extLst>
          </p:cNvPr>
          <p:cNvSpPr txBox="1"/>
          <p:nvPr/>
        </p:nvSpPr>
        <p:spPr>
          <a:xfrm>
            <a:off x="1387903" y="2012600"/>
            <a:ext cx="10227212" cy="3654462"/>
          </a:xfrm>
          <a:prstGeom prst="rect">
            <a:avLst/>
          </a:prstGeom>
          <a:noFill/>
        </p:spPr>
        <p:txBody>
          <a:bodyPr wrap="square" rtlCol="0">
            <a:spAutoFit/>
          </a:bodyPr>
          <a:lstStyle/>
          <a:p>
            <a:pPr>
              <a:lnSpc>
                <a:spcPct val="130000"/>
              </a:lnSpc>
            </a:pPr>
            <a:r>
              <a:rPr lang="en-US" sz="2000" b="1" dirty="0">
                <a:ea typeface="ＭＳ Ｐゴシック" pitchFamily="34" charset="-128"/>
              </a:rPr>
              <a:t>Communication:</a:t>
            </a:r>
            <a:r>
              <a:rPr lang="en-US" sz="2000" dirty="0">
                <a:ea typeface="ＭＳ Ｐゴシック" pitchFamily="34" charset="-128"/>
              </a:rPr>
              <a:t> communicate with customer to understand objectives and gather requirements</a:t>
            </a:r>
          </a:p>
          <a:p>
            <a:pPr>
              <a:lnSpc>
                <a:spcPct val="130000"/>
              </a:lnSpc>
            </a:pPr>
            <a:r>
              <a:rPr lang="en-US" sz="2000" b="1" dirty="0">
                <a:ea typeface="ＭＳ Ｐゴシック" pitchFamily="34" charset="-128"/>
              </a:rPr>
              <a:t>Planning</a:t>
            </a:r>
            <a:r>
              <a:rPr lang="en-US" sz="2000" dirty="0">
                <a:ea typeface="ＭＳ Ｐゴシック" pitchFamily="34" charset="-128"/>
              </a:rPr>
              <a:t>: creates a </a:t>
            </a:r>
            <a:r>
              <a:rPr lang="ja-JP" altLang="en-US" sz="2000" dirty="0"/>
              <a:t>“</a:t>
            </a:r>
            <a:r>
              <a:rPr lang="en-US" altLang="ja-JP" sz="2000" dirty="0">
                <a:effectLst>
                  <a:outerShdw blurRad="38100" dist="38100" dir="2700000" algn="tl">
                    <a:srgbClr val="000000">
                      <a:alpha val="43137"/>
                    </a:srgbClr>
                  </a:outerShdw>
                </a:effectLst>
              </a:rPr>
              <a:t>map</a:t>
            </a:r>
            <a:r>
              <a:rPr lang="ja-JP" altLang="en-US" sz="2000" dirty="0"/>
              <a:t>”</a:t>
            </a:r>
            <a:r>
              <a:rPr lang="en-US" altLang="ja-JP" sz="2000" dirty="0"/>
              <a:t> that defines the work by describing  tasks, risks and resources, work products and work schedule.</a:t>
            </a:r>
            <a:endParaRPr lang="en-US" sz="2000" dirty="0">
              <a:ea typeface="ＭＳ Ｐゴシック" pitchFamily="34" charset="-128"/>
            </a:endParaRPr>
          </a:p>
          <a:p>
            <a:pPr>
              <a:lnSpc>
                <a:spcPct val="130000"/>
              </a:lnSpc>
            </a:pPr>
            <a:r>
              <a:rPr lang="en-US" sz="2000" b="1" dirty="0">
                <a:ea typeface="ＭＳ Ｐゴシック" pitchFamily="34" charset="-128"/>
              </a:rPr>
              <a:t>Modeling:</a:t>
            </a:r>
            <a:r>
              <a:rPr lang="en-US" sz="2000" dirty="0">
                <a:ea typeface="ＭＳ Ｐゴシック" pitchFamily="34" charset="-128"/>
              </a:rPr>
              <a:t> Create a </a:t>
            </a:r>
            <a:r>
              <a:rPr lang="ja-JP" altLang="en-US" sz="2000" dirty="0"/>
              <a:t>“</a:t>
            </a:r>
            <a:r>
              <a:rPr lang="en-US" altLang="ja-JP" sz="2000" dirty="0">
                <a:effectLst>
                  <a:outerShdw blurRad="38100" dist="38100" dir="2700000" algn="tl">
                    <a:srgbClr val="000000">
                      <a:alpha val="43137"/>
                    </a:srgbClr>
                  </a:outerShdw>
                </a:effectLst>
              </a:rPr>
              <a:t>sketch</a:t>
            </a:r>
            <a:r>
              <a:rPr lang="ja-JP" altLang="en-US" sz="2000" dirty="0"/>
              <a:t>”</a:t>
            </a:r>
            <a:r>
              <a:rPr lang="en-US" altLang="ja-JP" sz="2000" dirty="0"/>
              <a:t>, what it looks like architecturally, how the essential parts fit together and other characteristics. </a:t>
            </a:r>
            <a:endParaRPr lang="en-US" sz="2000" dirty="0">
              <a:ea typeface="ＭＳ Ｐゴシック" pitchFamily="34" charset="-128"/>
            </a:endParaRPr>
          </a:p>
          <a:p>
            <a:pPr>
              <a:lnSpc>
                <a:spcPct val="130000"/>
              </a:lnSpc>
            </a:pPr>
            <a:r>
              <a:rPr lang="en-US" sz="2000" b="1" dirty="0">
                <a:ea typeface="ＭＳ Ｐゴシック" pitchFamily="34" charset="-128"/>
              </a:rPr>
              <a:t>Construction</a:t>
            </a:r>
            <a:r>
              <a:rPr lang="en-US" sz="2000" dirty="0">
                <a:ea typeface="ＭＳ Ｐゴシック" pitchFamily="34" charset="-128"/>
              </a:rPr>
              <a:t>: code generation and the testing. </a:t>
            </a:r>
          </a:p>
          <a:p>
            <a:pPr>
              <a:lnSpc>
                <a:spcPct val="130000"/>
              </a:lnSpc>
            </a:pPr>
            <a:r>
              <a:rPr lang="en-US" sz="2000" b="1" dirty="0">
                <a:ea typeface="ＭＳ Ｐゴシック" pitchFamily="34" charset="-128"/>
              </a:rPr>
              <a:t>Deployment: </a:t>
            </a:r>
            <a:r>
              <a:rPr lang="en-US" sz="2000" dirty="0">
                <a:ea typeface="ＭＳ Ｐゴシック" pitchFamily="34" charset="-128"/>
              </a:rPr>
              <a:t>Delivered to the customer who evaluates the products &amp; provides feedback based on the evaluation. </a:t>
            </a:r>
          </a:p>
        </p:txBody>
      </p:sp>
    </p:spTree>
    <p:extLst>
      <p:ext uri="{BB962C8B-B14F-4D97-AF65-F5344CB8AC3E}">
        <p14:creationId xmlns:p14="http://schemas.microsoft.com/office/powerpoint/2010/main" val="344825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11</a:t>
            </a:fld>
            <a:endParaRPr lang="en-IN"/>
          </a:p>
        </p:txBody>
      </p:sp>
      <p:sp>
        <p:nvSpPr>
          <p:cNvPr id="7" name="Rectangle 6">
            <a:extLst>
              <a:ext uri="{FF2B5EF4-FFF2-40B4-BE49-F238E27FC236}">
                <a16:creationId xmlns:a16="http://schemas.microsoft.com/office/drawing/2014/main" id="{60C5B990-DF5F-3547-BBAA-097001B7C13B}"/>
              </a:ext>
            </a:extLst>
          </p:cNvPr>
          <p:cNvSpPr/>
          <p:nvPr/>
        </p:nvSpPr>
        <p:spPr>
          <a:xfrm>
            <a:off x="3198845" y="1192097"/>
            <a:ext cx="8534400" cy="523220"/>
          </a:xfrm>
          <a:prstGeom prst="rect">
            <a:avLst/>
          </a:prstGeom>
        </p:spPr>
        <p:txBody>
          <a:bodyPr wrap="square">
            <a:spAutoFit/>
          </a:bodyPr>
          <a:lstStyle/>
          <a:p>
            <a:pPr defTabSz="685800"/>
            <a:r>
              <a:rPr lang="en-US" sz="2800" b="1" dirty="0">
                <a:solidFill>
                  <a:srgbClr val="C00000"/>
                </a:solidFill>
                <a:latin typeface="Calibri"/>
                <a:ea typeface="ＭＳ Ｐゴシック" pitchFamily="34" charset="-128"/>
              </a:rPr>
              <a:t>Process framework Activities(cont.)</a:t>
            </a:r>
            <a:endParaRPr lang="en-US" sz="2800" dirty="0">
              <a:solidFill>
                <a:srgbClr val="C00000"/>
              </a:solidFill>
              <a:latin typeface="Calibri"/>
            </a:endParaRPr>
          </a:p>
        </p:txBody>
      </p:sp>
      <p:sp>
        <p:nvSpPr>
          <p:cNvPr id="9" name="Content Placeholder 2">
            <a:extLst>
              <a:ext uri="{FF2B5EF4-FFF2-40B4-BE49-F238E27FC236}">
                <a16:creationId xmlns:a16="http://schemas.microsoft.com/office/drawing/2014/main" id="{3C523081-FA27-F80E-14E2-CB27F21BAE4D}"/>
              </a:ext>
            </a:extLst>
          </p:cNvPr>
          <p:cNvSpPr>
            <a:spLocks noGrp="1"/>
          </p:cNvSpPr>
          <p:nvPr>
            <p:ph idx="1"/>
          </p:nvPr>
        </p:nvSpPr>
        <p:spPr>
          <a:xfrm>
            <a:off x="964309" y="2150938"/>
            <a:ext cx="11074400" cy="3268959"/>
          </a:xfrm>
        </p:spPr>
        <p:txBody>
          <a:bodyPr>
            <a:normAutofit/>
          </a:bodyPr>
          <a:lstStyle/>
          <a:p>
            <a:pPr algn="just">
              <a:lnSpc>
                <a:spcPct val="80000"/>
              </a:lnSpc>
            </a:pPr>
            <a:r>
              <a:rPr lang="en-US" sz="2200" dirty="0">
                <a:latin typeface="Times New Roman" panose="02020603050405020304" pitchFamily="18" charset="0"/>
                <a:ea typeface="ＭＳ Ｐゴシック" pitchFamily="34" charset="-128"/>
                <a:cs typeface="Times New Roman" panose="02020603050405020304" pitchFamily="18" charset="0"/>
              </a:rPr>
              <a:t>These five framework activities can be used to </a:t>
            </a:r>
            <a:r>
              <a:rPr lang="en-US" sz="2200" dirty="0">
                <a:solidFill>
                  <a:srgbClr val="C00000"/>
                </a:solidFill>
                <a:latin typeface="Times New Roman" panose="02020603050405020304" pitchFamily="18" charset="0"/>
                <a:ea typeface="ＭＳ Ｐゴシック" pitchFamily="34" charset="-128"/>
                <a:cs typeface="Times New Roman" panose="02020603050405020304" pitchFamily="18" charset="0"/>
              </a:rPr>
              <a:t>all software development,</a:t>
            </a:r>
            <a:r>
              <a:rPr lang="en-US" sz="2200" dirty="0">
                <a:latin typeface="Times New Roman" panose="02020603050405020304" pitchFamily="18" charset="0"/>
                <a:ea typeface="ＭＳ Ｐゴシック" pitchFamily="34" charset="-128"/>
                <a:cs typeface="Times New Roman" panose="02020603050405020304" pitchFamily="18" charset="0"/>
              </a:rPr>
              <a:t> regardless of the application domain, size of the project, complexity of the efforts etc.</a:t>
            </a:r>
          </a:p>
          <a:p>
            <a:pPr lvl="1" algn="just">
              <a:lnSpc>
                <a:spcPct val="80000"/>
              </a:lnSpc>
            </a:pPr>
            <a:r>
              <a:rPr lang="en-US" sz="2200" dirty="0">
                <a:latin typeface="Times New Roman" panose="02020603050405020304" pitchFamily="18" charset="0"/>
                <a:ea typeface="ＭＳ Ｐゴシック" pitchFamily="34" charset="-128"/>
                <a:cs typeface="Times New Roman" panose="02020603050405020304" pitchFamily="18" charset="0"/>
              </a:rPr>
              <a:t>though the details will be different in each case. </a:t>
            </a:r>
          </a:p>
          <a:p>
            <a:pPr algn="just">
              <a:lnSpc>
                <a:spcPct val="80000"/>
              </a:lnSpc>
            </a:pPr>
            <a:endParaRPr lang="en-US" sz="2200" dirty="0">
              <a:latin typeface="Times New Roman" panose="02020603050405020304" pitchFamily="18" charset="0"/>
              <a:ea typeface="ＭＳ Ｐゴシック" pitchFamily="34" charset="-128"/>
              <a:cs typeface="Times New Roman" panose="02020603050405020304" pitchFamily="18" charset="0"/>
            </a:endParaRPr>
          </a:p>
          <a:p>
            <a:pPr algn="just">
              <a:lnSpc>
                <a:spcPct val="80000"/>
              </a:lnSpc>
            </a:pPr>
            <a:r>
              <a:rPr lang="en-US" sz="2200" dirty="0">
                <a:latin typeface="Times New Roman" panose="02020603050405020304" pitchFamily="18" charset="0"/>
                <a:ea typeface="ＭＳ Ｐゴシック" pitchFamily="34" charset="-128"/>
                <a:cs typeface="Times New Roman" panose="02020603050405020304" pitchFamily="18" charset="0"/>
              </a:rPr>
              <a:t>For many software projects, these framework activities are applied </a:t>
            </a:r>
            <a:r>
              <a:rPr lang="en-US" sz="2200" b="1" dirty="0">
                <a:solidFill>
                  <a:srgbClr val="AD0101"/>
                </a:solidFill>
                <a:latin typeface="Times New Roman" panose="02020603050405020304" pitchFamily="18" charset="0"/>
                <a:ea typeface="ＭＳ Ｐゴシック" pitchFamily="34" charset="-128"/>
                <a:cs typeface="Times New Roman" panose="02020603050405020304" pitchFamily="18" charset="0"/>
              </a:rPr>
              <a:t>iteratively</a:t>
            </a:r>
            <a:r>
              <a:rPr lang="en-US" sz="2200" dirty="0">
                <a:solidFill>
                  <a:srgbClr val="AD0101"/>
                </a:solidFill>
                <a:latin typeface="Times New Roman" panose="02020603050405020304" pitchFamily="18" charset="0"/>
                <a:ea typeface="ＭＳ Ｐゴシック" pitchFamily="34" charset="-128"/>
                <a:cs typeface="Times New Roman" panose="02020603050405020304" pitchFamily="18" charset="0"/>
              </a:rPr>
              <a:t> </a:t>
            </a:r>
            <a:r>
              <a:rPr lang="en-US" sz="2200" dirty="0">
                <a:latin typeface="Times New Roman" panose="02020603050405020304" pitchFamily="18" charset="0"/>
                <a:ea typeface="ＭＳ Ｐゴシック" pitchFamily="34" charset="-128"/>
                <a:cs typeface="Times New Roman" panose="02020603050405020304" pitchFamily="18" charset="0"/>
              </a:rPr>
              <a:t>as a project progresses. Each iteration produces a software increment that provides a subset of overall software features and functionality</a:t>
            </a:r>
            <a:r>
              <a:rPr lang="en-US" dirty="0">
                <a:latin typeface="Times New Roman" panose="02020603050405020304" pitchFamily="18" charset="0"/>
                <a:ea typeface="ＭＳ Ｐゴシック" pitchFamily="34" charset="-128"/>
                <a:cs typeface="Times New Roman" panose="02020603050405020304" pitchFamily="18" charset="0"/>
              </a:rPr>
              <a:t>.</a:t>
            </a:r>
          </a:p>
        </p:txBody>
      </p:sp>
    </p:spTree>
    <p:extLst>
      <p:ext uri="{BB962C8B-B14F-4D97-AF65-F5344CB8AC3E}">
        <p14:creationId xmlns:p14="http://schemas.microsoft.com/office/powerpoint/2010/main" val="4056940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12</a:t>
            </a:fld>
            <a:endParaRPr lang="en-IN"/>
          </a:p>
        </p:txBody>
      </p:sp>
      <p:sp>
        <p:nvSpPr>
          <p:cNvPr id="2" name="Title 1">
            <a:extLst>
              <a:ext uri="{FF2B5EF4-FFF2-40B4-BE49-F238E27FC236}">
                <a16:creationId xmlns:a16="http://schemas.microsoft.com/office/drawing/2014/main" id="{84D6BFB9-7E51-4D5A-EEBC-C148E68DCABF}"/>
              </a:ext>
            </a:extLst>
          </p:cNvPr>
          <p:cNvSpPr>
            <a:spLocks noGrp="1"/>
          </p:cNvSpPr>
          <p:nvPr>
            <p:ph type="title"/>
          </p:nvPr>
        </p:nvSpPr>
        <p:spPr>
          <a:xfrm>
            <a:off x="1417087" y="1265488"/>
            <a:ext cx="9049875" cy="463559"/>
          </a:xfrm>
        </p:spPr>
        <p:txBody>
          <a:bodyPr>
            <a:normAutofit fontScale="90000"/>
          </a:bodyPr>
          <a:lstStyle/>
          <a:p>
            <a:pPr algn="ctr"/>
            <a:r>
              <a:rPr lang="en-US" b="1" dirty="0">
                <a:solidFill>
                  <a:srgbClr val="C00000"/>
                </a:solidFill>
                <a:ea typeface="+mj-lt"/>
                <a:cs typeface="+mj-lt"/>
              </a:rPr>
              <a:t>Umbrella Activities</a:t>
            </a:r>
            <a:endParaRPr lang="en-US" dirty="0">
              <a:ea typeface="+mj-lt"/>
              <a:cs typeface="+mj-lt"/>
            </a:endParaRPr>
          </a:p>
          <a:p>
            <a:pPr algn="ctr"/>
            <a:endParaRPr lang="en-US" dirty="0">
              <a:cs typeface="Calibri"/>
            </a:endParaRPr>
          </a:p>
        </p:txBody>
      </p:sp>
      <p:sp>
        <p:nvSpPr>
          <p:cNvPr id="3" name="Content Placeholder 2">
            <a:extLst>
              <a:ext uri="{FF2B5EF4-FFF2-40B4-BE49-F238E27FC236}">
                <a16:creationId xmlns:a16="http://schemas.microsoft.com/office/drawing/2014/main" id="{E08B2C80-E49D-97B2-D1C9-265FCDADA305}"/>
              </a:ext>
            </a:extLst>
          </p:cNvPr>
          <p:cNvSpPr>
            <a:spLocks noGrp="1"/>
          </p:cNvSpPr>
          <p:nvPr>
            <p:ph idx="1"/>
          </p:nvPr>
        </p:nvSpPr>
        <p:spPr>
          <a:xfrm>
            <a:off x="708543" y="1961804"/>
            <a:ext cx="10774913" cy="4169205"/>
          </a:xfrm>
        </p:spPr>
        <p:txBody>
          <a:bodyPr vert="horz" lIns="91440" tIns="45720" rIns="91440" bIns="45720" rtlCol="0" anchor="t">
            <a:normAutofit fontScale="85000" lnSpcReduction="10000"/>
          </a:bodyPr>
          <a:lstStyle/>
          <a:p>
            <a:pPr marL="0" indent="0">
              <a:buNone/>
            </a:pPr>
            <a:r>
              <a:rPr lang="en-US" sz="2400" b="1" dirty="0">
                <a:latin typeface="Times New Roman" panose="02020603050405020304" pitchFamily="18" charset="0"/>
                <a:ea typeface="+mn-lt"/>
                <a:cs typeface="Times New Roman" panose="02020603050405020304" pitchFamily="18" charset="0"/>
              </a:rPr>
              <a:t>What are umbrella activities in software engineering?</a:t>
            </a:r>
            <a:endParaRPr lang="en-US" sz="24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ea typeface="+mn-lt"/>
                <a:cs typeface="Times New Roman" panose="02020603050405020304" pitchFamily="18" charset="0"/>
              </a:rPr>
              <a:t>Software engineering is a collection of interconnected phases. These steps are expressed or available in different ways in different software process models. </a:t>
            </a:r>
            <a:r>
              <a:rPr lang="en-US" sz="2600" b="1" dirty="0">
                <a:latin typeface="Times New Roman" panose="02020603050405020304" pitchFamily="18" charset="0"/>
                <a:ea typeface="+mn-lt"/>
                <a:cs typeface="Times New Roman" panose="02020603050405020304" pitchFamily="18" charset="0"/>
              </a:rPr>
              <a:t>Umbrella activities are a series of steps or procedures followed by a software development team to maintain the progress, quality, changes, and risks of complete development task</a:t>
            </a:r>
            <a:endParaRPr lang="en-US" sz="26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Need for umbrella activities</a:t>
            </a:r>
          </a:p>
          <a:p>
            <a:pPr algn="just"/>
            <a:r>
              <a:rPr lang="en-US" sz="2600" dirty="0">
                <a:latin typeface="Times New Roman" panose="02020603050405020304" pitchFamily="18" charset="0"/>
                <a:ea typeface="+mn-lt"/>
                <a:cs typeface="Times New Roman" panose="02020603050405020304" pitchFamily="18" charset="0"/>
              </a:rPr>
              <a:t>In general, umbrella activities are applied throughout a software project and</a:t>
            </a:r>
            <a:r>
              <a:rPr lang="en-US" sz="2600" b="1" dirty="0">
                <a:latin typeface="Times New Roman" panose="02020603050405020304" pitchFamily="18" charset="0"/>
                <a:ea typeface="+mn-lt"/>
                <a:cs typeface="Times New Roman" panose="02020603050405020304" pitchFamily="18" charset="0"/>
              </a:rPr>
              <a:t> help a software team manage and control progress, quality, change, and risk</a:t>
            </a:r>
            <a:r>
              <a:rPr lang="en-US" sz="2600" dirty="0">
                <a:latin typeface="Times New Roman" panose="02020603050405020304" pitchFamily="18" charset="0"/>
                <a:ea typeface="+mn-lt"/>
                <a:cs typeface="Times New Roman" panose="02020603050405020304" pitchFamily="18" charset="0"/>
              </a:rPr>
              <a:t>. Since the software engineering process is not a rigid regimen that must be followed precisely by a software team, the process has a lot of room for adaptation.</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71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13</a:t>
            </a:fld>
            <a:endParaRPr lang="en-IN"/>
          </a:p>
        </p:txBody>
      </p:sp>
      <p:sp>
        <p:nvSpPr>
          <p:cNvPr id="2" name="Rectangle 3">
            <a:extLst>
              <a:ext uri="{FF2B5EF4-FFF2-40B4-BE49-F238E27FC236}">
                <a16:creationId xmlns:a16="http://schemas.microsoft.com/office/drawing/2014/main" id="{D15AC149-348F-C6A1-F3CC-6F63F177DFD8}"/>
              </a:ext>
            </a:extLst>
          </p:cNvPr>
          <p:cNvSpPr>
            <a:spLocks noGrp="1" noChangeArrowheads="1"/>
          </p:cNvSpPr>
          <p:nvPr>
            <p:ph type="title"/>
          </p:nvPr>
        </p:nvSpPr>
        <p:spPr>
          <a:xfrm>
            <a:off x="2767709" y="1258412"/>
            <a:ext cx="7467600" cy="457199"/>
          </a:xfrm>
        </p:spPr>
        <p:txBody>
          <a:bodyPr rtlCol="0">
            <a:noAutofit/>
          </a:bodyPr>
          <a:lstStyle/>
          <a:p>
            <a:pPr algn="l">
              <a:defRPr/>
            </a:pPr>
            <a:r>
              <a:rPr lang="en-US" sz="3200" b="1" dirty="0">
                <a:solidFill>
                  <a:srgbClr val="C00000"/>
                </a:solidFill>
              </a:rPr>
              <a:t>Umbrella Activities</a:t>
            </a:r>
          </a:p>
        </p:txBody>
      </p:sp>
      <p:sp>
        <p:nvSpPr>
          <p:cNvPr id="8" name="Rectangle 4">
            <a:extLst>
              <a:ext uri="{FF2B5EF4-FFF2-40B4-BE49-F238E27FC236}">
                <a16:creationId xmlns:a16="http://schemas.microsoft.com/office/drawing/2014/main" id="{7FED36EC-BF51-43EB-99CA-B8F61DC1AF47}"/>
              </a:ext>
            </a:extLst>
          </p:cNvPr>
          <p:cNvSpPr>
            <a:spLocks noGrp="1" noChangeArrowheads="1"/>
          </p:cNvSpPr>
          <p:nvPr>
            <p:ph idx="1"/>
          </p:nvPr>
        </p:nvSpPr>
        <p:spPr>
          <a:xfrm>
            <a:off x="1078609" y="1945178"/>
            <a:ext cx="10845800" cy="4172989"/>
          </a:xfrm>
        </p:spPr>
        <p:txBody>
          <a:bodyPr vert="horz" lIns="67865" tIns="33338" rIns="67865" bIns="33338" rtlCol="0">
            <a:noAutofit/>
          </a:bodyPr>
          <a:lstStyle/>
          <a:p>
            <a:pPr marL="214313" indent="-214313" algn="just"/>
            <a:r>
              <a:rPr lang="en-US" sz="1600" dirty="0">
                <a:ea typeface="ＭＳ Ｐゴシック" pitchFamily="34" charset="-128"/>
              </a:rPr>
              <a:t>Complete the five process framework activities and help team </a:t>
            </a:r>
            <a:r>
              <a:rPr lang="en-US" sz="1600" dirty="0">
                <a:solidFill>
                  <a:srgbClr val="3366FF"/>
                </a:solidFill>
                <a:ea typeface="ＭＳ Ｐゴシック" pitchFamily="34" charset="-128"/>
              </a:rPr>
              <a:t>manage and control </a:t>
            </a:r>
            <a:r>
              <a:rPr lang="en-US" sz="1600" dirty="0">
                <a:ea typeface="ＭＳ Ｐゴシック" pitchFamily="34" charset="-128"/>
              </a:rPr>
              <a:t>progress, quality, change, and risk.</a:t>
            </a:r>
          </a:p>
          <a:p>
            <a:pPr marL="214313" indent="-214313" algn="just"/>
            <a:r>
              <a:rPr lang="en-US" sz="1600" b="1" dirty="0">
                <a:ea typeface="ＭＳ Ｐゴシック" pitchFamily="34" charset="-128"/>
              </a:rPr>
              <a:t>Software project tracking &amp; control</a:t>
            </a:r>
            <a:r>
              <a:rPr lang="en-US" sz="1600" dirty="0">
                <a:ea typeface="ＭＳ Ｐゴシック" pitchFamily="34" charset="-128"/>
              </a:rPr>
              <a:t>: assess progress against the plan and take actions to maintain the schedule. </a:t>
            </a:r>
          </a:p>
          <a:p>
            <a:pPr marL="214313" indent="-214313" algn="just"/>
            <a:r>
              <a:rPr lang="en-US" sz="1600" b="1" dirty="0">
                <a:ea typeface="ＭＳ Ｐゴシック" pitchFamily="34" charset="-128"/>
              </a:rPr>
              <a:t>Risk management</a:t>
            </a:r>
            <a:r>
              <a:rPr lang="en-US" sz="1600" dirty="0">
                <a:ea typeface="ＭＳ Ｐゴシック" pitchFamily="34" charset="-128"/>
              </a:rPr>
              <a:t>: assesses risks that may affect the outcome and quality. </a:t>
            </a:r>
          </a:p>
          <a:p>
            <a:pPr marL="214313" indent="-214313" algn="just"/>
            <a:r>
              <a:rPr lang="en-US" sz="1600" b="1" dirty="0">
                <a:ea typeface="ＭＳ Ｐゴシック" pitchFamily="34" charset="-128"/>
              </a:rPr>
              <a:t>Software quality assurance</a:t>
            </a:r>
            <a:r>
              <a:rPr lang="en-US" sz="1600" dirty="0">
                <a:ea typeface="ＭＳ Ｐゴシック" pitchFamily="34" charset="-128"/>
              </a:rPr>
              <a:t>: defines and conduct activities to ensure quality. </a:t>
            </a:r>
          </a:p>
          <a:p>
            <a:pPr marL="214313" indent="-214313" algn="just"/>
            <a:r>
              <a:rPr lang="en-US" sz="1600" b="1" dirty="0">
                <a:ea typeface="ＭＳ Ｐゴシック" pitchFamily="34" charset="-128"/>
              </a:rPr>
              <a:t>Technical reviews</a:t>
            </a:r>
            <a:r>
              <a:rPr lang="en-US" sz="1600" dirty="0">
                <a:ea typeface="ＭＳ Ｐゴシック" pitchFamily="34" charset="-128"/>
              </a:rPr>
              <a:t>: assesses work products to uncover and remove errors before going to the next activity. </a:t>
            </a:r>
          </a:p>
          <a:p>
            <a:pPr marL="214313" indent="-214313" algn="just">
              <a:lnSpc>
                <a:spcPct val="120000"/>
              </a:lnSpc>
            </a:pPr>
            <a:r>
              <a:rPr lang="en-US" sz="1600" b="1" dirty="0">
                <a:ea typeface="ＭＳ Ｐゴシック" pitchFamily="34" charset="-128"/>
              </a:rPr>
              <a:t>Measurement</a:t>
            </a:r>
            <a:r>
              <a:rPr lang="en-US" sz="1600" dirty="0">
                <a:ea typeface="ＭＳ Ｐゴシック" pitchFamily="34" charset="-128"/>
              </a:rPr>
              <a:t>: define and collects process, project, and product measures to ensure stakeholder</a:t>
            </a:r>
            <a:r>
              <a:rPr lang="ja-JP" altLang="en-US" sz="1600" dirty="0">
                <a:ea typeface="ＭＳ Ｐゴシック" pitchFamily="34" charset="-128"/>
              </a:rPr>
              <a:t>’</a:t>
            </a:r>
            <a:r>
              <a:rPr lang="en-US" altLang="ja-JP" sz="1600" dirty="0">
                <a:ea typeface="ＭＳ Ｐゴシック" pitchFamily="34" charset="-128"/>
              </a:rPr>
              <a:t>s needs are met. </a:t>
            </a:r>
          </a:p>
          <a:p>
            <a:pPr marL="214313" indent="-214313" algn="just">
              <a:lnSpc>
                <a:spcPct val="120000"/>
              </a:lnSpc>
            </a:pPr>
            <a:r>
              <a:rPr lang="en-US" sz="1600" b="1" dirty="0">
                <a:ea typeface="ＭＳ Ｐゴシック" pitchFamily="34" charset="-128"/>
              </a:rPr>
              <a:t>Software configuration management</a:t>
            </a:r>
            <a:r>
              <a:rPr lang="en-US" sz="1600" dirty="0">
                <a:ea typeface="ＭＳ Ｐゴシック" pitchFamily="34" charset="-128"/>
              </a:rPr>
              <a:t>: manage the effects of change throughout the software process. </a:t>
            </a:r>
          </a:p>
          <a:p>
            <a:pPr marL="214313" indent="-214313" algn="just">
              <a:lnSpc>
                <a:spcPct val="120000"/>
              </a:lnSpc>
            </a:pPr>
            <a:r>
              <a:rPr lang="en-US" sz="1600" b="1" dirty="0">
                <a:ea typeface="ＭＳ Ｐゴシック" pitchFamily="34" charset="-128"/>
              </a:rPr>
              <a:t>Reusability management</a:t>
            </a:r>
            <a:r>
              <a:rPr lang="en-US" sz="1600" dirty="0">
                <a:ea typeface="ＭＳ Ｐゴシック" pitchFamily="34" charset="-128"/>
              </a:rPr>
              <a:t>: defines criteria for work product reuse and establishes mechanism to achieve reusable components. </a:t>
            </a:r>
          </a:p>
          <a:p>
            <a:pPr marL="214313" indent="-214313" algn="just">
              <a:lnSpc>
                <a:spcPct val="120000"/>
              </a:lnSpc>
            </a:pPr>
            <a:r>
              <a:rPr lang="en-US" sz="1600" b="1" dirty="0">
                <a:ea typeface="ＭＳ Ｐゴシック" pitchFamily="34" charset="-128"/>
              </a:rPr>
              <a:t>Work product preparation and production: </a:t>
            </a:r>
            <a:r>
              <a:rPr lang="en-US" sz="1600" dirty="0">
                <a:ea typeface="ＭＳ Ｐゴシック" pitchFamily="34" charset="-128"/>
              </a:rPr>
              <a:t>create work products such as models, documents, logs, forms and lists. </a:t>
            </a:r>
          </a:p>
        </p:txBody>
      </p:sp>
    </p:spTree>
    <p:extLst>
      <p:ext uri="{BB962C8B-B14F-4D97-AF65-F5344CB8AC3E}">
        <p14:creationId xmlns:p14="http://schemas.microsoft.com/office/powerpoint/2010/main" val="33714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14</a:t>
            </a:fld>
            <a:endParaRPr lang="en-IN"/>
          </a:p>
        </p:txBody>
      </p:sp>
      <p:sp>
        <p:nvSpPr>
          <p:cNvPr id="2" name="TextBox 1">
            <a:extLst>
              <a:ext uri="{FF2B5EF4-FFF2-40B4-BE49-F238E27FC236}">
                <a16:creationId xmlns:a16="http://schemas.microsoft.com/office/drawing/2014/main" id="{2D078885-0C82-6D57-D54D-A54D27CB9F88}"/>
              </a:ext>
            </a:extLst>
          </p:cNvPr>
          <p:cNvSpPr txBox="1"/>
          <p:nvPr/>
        </p:nvSpPr>
        <p:spPr>
          <a:xfrm>
            <a:off x="2901228" y="1196969"/>
            <a:ext cx="5578523" cy="600164"/>
          </a:xfrm>
          <a:prstGeom prst="rect">
            <a:avLst/>
          </a:prstGeom>
          <a:noFill/>
        </p:spPr>
        <p:txBody>
          <a:bodyPr wrap="square" rtlCol="0">
            <a:spAutoFit/>
          </a:bodyPr>
          <a:lstStyle/>
          <a:p>
            <a:pPr algn="ctr" defTabSz="685800"/>
            <a:r>
              <a:rPr lang="en-IN" sz="3300" b="1" dirty="0">
                <a:solidFill>
                  <a:srgbClr val="C00000"/>
                </a:solidFill>
                <a:latin typeface="Calibri"/>
              </a:rPr>
              <a:t>Software Engineering Practice</a:t>
            </a:r>
          </a:p>
        </p:txBody>
      </p:sp>
      <p:sp>
        <p:nvSpPr>
          <p:cNvPr id="5" name="Rectangle 3">
            <a:extLst>
              <a:ext uri="{FF2B5EF4-FFF2-40B4-BE49-F238E27FC236}">
                <a16:creationId xmlns:a16="http://schemas.microsoft.com/office/drawing/2014/main" id="{3271BB8C-D8F3-9F34-7913-779DE981223A}"/>
              </a:ext>
            </a:extLst>
          </p:cNvPr>
          <p:cNvSpPr>
            <a:spLocks noGrp="1" noChangeArrowheads="1"/>
          </p:cNvSpPr>
          <p:nvPr>
            <p:ph idx="1"/>
          </p:nvPr>
        </p:nvSpPr>
        <p:spPr>
          <a:xfrm>
            <a:off x="933352" y="1346662"/>
            <a:ext cx="11136313" cy="4472247"/>
          </a:xfrm>
        </p:spPr>
        <p:txBody>
          <a:bodyPr>
            <a:noAutofit/>
          </a:bodyPr>
          <a:lstStyle/>
          <a:p>
            <a:pPr eaLnBrk="1" hangingPunct="1">
              <a:lnSpc>
                <a:spcPct val="130000"/>
              </a:lnSpc>
            </a:pPr>
            <a:endParaRPr lang="en-US" sz="2200" dirty="0">
              <a:latin typeface="Times New Roman" panose="02020603050405020304" pitchFamily="18" charset="0"/>
              <a:ea typeface="ＭＳ Ｐゴシック" pitchFamily="34" charset="-128"/>
              <a:cs typeface="Times New Roman" panose="02020603050405020304" pitchFamily="18" charset="0"/>
            </a:endParaRPr>
          </a:p>
          <a:p>
            <a:pPr eaLnBrk="1" hangingPunct="1">
              <a:lnSpc>
                <a:spcPct val="130000"/>
              </a:lnSpc>
            </a:pPr>
            <a:r>
              <a:rPr lang="en-US" sz="1800" dirty="0">
                <a:latin typeface="Times New Roman" panose="02020603050405020304" pitchFamily="18" charset="0"/>
                <a:ea typeface="ＭＳ Ｐゴシック" pitchFamily="34" charset="-128"/>
                <a:cs typeface="Times New Roman" panose="02020603050405020304" pitchFamily="18" charset="0"/>
              </a:rPr>
              <a:t>How does the practice of software engineering fit in the process activities mentioned above? Namely, </a:t>
            </a:r>
          </a:p>
          <a:p>
            <a:pPr lvl="1"/>
            <a:r>
              <a:rPr lang="en-US" sz="1600" b="1" dirty="0">
                <a:latin typeface="Times New Roman" panose="02020603050405020304" pitchFamily="18" charset="0"/>
                <a:ea typeface="ＭＳ Ｐゴシック" pitchFamily="34" charset="-128"/>
                <a:cs typeface="Times New Roman" panose="02020603050405020304" pitchFamily="18" charset="0"/>
              </a:rPr>
              <a:t>Communication, </a:t>
            </a:r>
          </a:p>
          <a:p>
            <a:pPr lvl="1"/>
            <a:r>
              <a:rPr lang="en-US" sz="1600" b="1" dirty="0">
                <a:latin typeface="Times New Roman" panose="02020603050405020304" pitchFamily="18" charset="0"/>
                <a:ea typeface="ＭＳ Ｐゴシック" pitchFamily="34" charset="-128"/>
                <a:cs typeface="Times New Roman" panose="02020603050405020304" pitchFamily="18" charset="0"/>
              </a:rPr>
              <a:t>Planning, </a:t>
            </a:r>
          </a:p>
          <a:p>
            <a:pPr lvl="1"/>
            <a:r>
              <a:rPr lang="en-US" sz="1600" b="1" dirty="0">
                <a:latin typeface="Times New Roman" panose="02020603050405020304" pitchFamily="18" charset="0"/>
                <a:ea typeface="ＭＳ Ｐゴシック" pitchFamily="34" charset="-128"/>
                <a:cs typeface="Times New Roman" panose="02020603050405020304" pitchFamily="18" charset="0"/>
              </a:rPr>
              <a:t>Modeling, </a:t>
            </a:r>
          </a:p>
          <a:p>
            <a:pPr lvl="1"/>
            <a:r>
              <a:rPr lang="en-US" sz="1600" b="1" dirty="0">
                <a:latin typeface="Times New Roman" panose="02020603050405020304" pitchFamily="18" charset="0"/>
                <a:ea typeface="ＭＳ Ｐゴシック" pitchFamily="34" charset="-128"/>
                <a:cs typeface="Times New Roman" panose="02020603050405020304" pitchFamily="18" charset="0"/>
              </a:rPr>
              <a:t>Construction </a:t>
            </a:r>
          </a:p>
          <a:p>
            <a:pPr lvl="1"/>
            <a:r>
              <a:rPr lang="en-US" sz="1600" b="1" dirty="0">
                <a:latin typeface="Times New Roman" panose="02020603050405020304" pitchFamily="18" charset="0"/>
                <a:ea typeface="ＭＳ Ｐゴシック" pitchFamily="34" charset="-128"/>
                <a:cs typeface="Times New Roman" panose="02020603050405020304" pitchFamily="18" charset="0"/>
              </a:rPr>
              <a:t>Deployment</a:t>
            </a:r>
            <a:r>
              <a:rPr lang="en-US" sz="1600" dirty="0">
                <a:latin typeface="Times New Roman" panose="02020603050405020304" pitchFamily="18" charset="0"/>
                <a:ea typeface="ＭＳ Ｐゴシック" pitchFamily="34" charset="-128"/>
                <a:cs typeface="Times New Roman" panose="02020603050405020304" pitchFamily="18" charset="0"/>
              </a:rPr>
              <a:t>. </a:t>
            </a:r>
          </a:p>
          <a:p>
            <a:pPr marL="0" indent="0" eaLnBrk="1" hangingPunct="1">
              <a:lnSpc>
                <a:spcPct val="130000"/>
              </a:lnSpc>
              <a:buNone/>
            </a:pPr>
            <a:r>
              <a:rPr lang="en-US" sz="1800" b="1" dirty="0">
                <a:latin typeface="Times New Roman" panose="02020603050405020304" pitchFamily="18" charset="0"/>
                <a:ea typeface="ＭＳ Ｐゴシック" pitchFamily="34" charset="-128"/>
                <a:cs typeface="Times New Roman" panose="02020603050405020304" pitchFamily="18" charset="0"/>
              </a:rPr>
              <a:t>The essence of problem-solving is outlined in 4 points:</a:t>
            </a:r>
          </a:p>
          <a:p>
            <a:pPr lvl="2">
              <a:spcBef>
                <a:spcPts val="450"/>
              </a:spcBef>
              <a:buFont typeface="Wingdings" panose="05000000000000000000" pitchFamily="2" charset="2"/>
              <a:buChar char="ü"/>
            </a:pPr>
            <a:r>
              <a:rPr lang="en-US" sz="1800" i="1" dirty="0">
                <a:latin typeface="Times New Roman" panose="02020603050405020304" pitchFamily="18" charset="0"/>
                <a:ea typeface="ＭＳ Ｐゴシック" pitchFamily="34" charset="-128"/>
                <a:cs typeface="Times New Roman" panose="02020603050405020304" pitchFamily="18" charset="0"/>
              </a:rPr>
              <a:t>Understand the problem</a:t>
            </a:r>
            <a:r>
              <a:rPr lang="en-US" sz="1800" dirty="0">
                <a:latin typeface="Times New Roman" panose="02020603050405020304" pitchFamily="18" charset="0"/>
                <a:ea typeface="ＭＳ Ｐゴシック" pitchFamily="34" charset="-128"/>
                <a:cs typeface="Times New Roman" panose="02020603050405020304" pitchFamily="18" charset="0"/>
              </a:rPr>
              <a:t> (communication and analysis).</a:t>
            </a:r>
          </a:p>
          <a:p>
            <a:pPr lvl="2">
              <a:buFont typeface="Wingdings" panose="05000000000000000000" pitchFamily="2" charset="2"/>
              <a:buChar char="ü"/>
            </a:pPr>
            <a:r>
              <a:rPr lang="en-US" sz="1800" i="1" dirty="0">
                <a:latin typeface="Times New Roman" panose="02020603050405020304" pitchFamily="18" charset="0"/>
                <a:ea typeface="ＭＳ Ｐゴシック" pitchFamily="34" charset="-128"/>
                <a:cs typeface="Times New Roman" panose="02020603050405020304" pitchFamily="18" charset="0"/>
              </a:rPr>
              <a:t>Plan a solution</a:t>
            </a:r>
            <a:r>
              <a:rPr lang="en-US" sz="1800" dirty="0">
                <a:latin typeface="Times New Roman" panose="02020603050405020304" pitchFamily="18" charset="0"/>
                <a:ea typeface="ＭＳ Ｐゴシック" pitchFamily="34" charset="-128"/>
                <a:cs typeface="Times New Roman" panose="02020603050405020304" pitchFamily="18" charset="0"/>
              </a:rPr>
              <a:t> (modeling and software design).</a:t>
            </a:r>
          </a:p>
          <a:p>
            <a:pPr lvl="2">
              <a:buFont typeface="Wingdings" panose="05000000000000000000" pitchFamily="2" charset="2"/>
              <a:buChar char="ü"/>
            </a:pPr>
            <a:r>
              <a:rPr lang="en-US" sz="1800" i="1" dirty="0">
                <a:latin typeface="Times New Roman" panose="02020603050405020304" pitchFamily="18" charset="0"/>
                <a:ea typeface="ＭＳ Ｐゴシック" pitchFamily="34" charset="-128"/>
                <a:cs typeface="Times New Roman" panose="02020603050405020304" pitchFamily="18" charset="0"/>
              </a:rPr>
              <a:t>Carry out the plan</a:t>
            </a:r>
            <a:r>
              <a:rPr lang="en-US" sz="1800" dirty="0">
                <a:latin typeface="Times New Roman" panose="02020603050405020304" pitchFamily="18" charset="0"/>
                <a:ea typeface="ＭＳ Ｐゴシック" pitchFamily="34" charset="-128"/>
                <a:cs typeface="Times New Roman" panose="02020603050405020304" pitchFamily="18" charset="0"/>
              </a:rPr>
              <a:t> (code generation).</a:t>
            </a:r>
          </a:p>
          <a:p>
            <a:pPr lvl="2">
              <a:buFont typeface="Wingdings" panose="05000000000000000000" pitchFamily="2" charset="2"/>
              <a:buChar char="ü"/>
            </a:pPr>
            <a:r>
              <a:rPr lang="en-US" sz="1800" i="1" dirty="0">
                <a:latin typeface="Times New Roman" panose="02020603050405020304" pitchFamily="18" charset="0"/>
                <a:ea typeface="ＭＳ Ｐゴシック" pitchFamily="34" charset="-128"/>
                <a:cs typeface="Times New Roman" panose="02020603050405020304" pitchFamily="18" charset="0"/>
              </a:rPr>
              <a:t>Examine the result for accuracy</a:t>
            </a:r>
            <a:r>
              <a:rPr lang="en-US" sz="1800" dirty="0">
                <a:latin typeface="Times New Roman" panose="02020603050405020304" pitchFamily="18" charset="0"/>
                <a:ea typeface="ＭＳ Ｐゴシック" pitchFamily="34" charset="-128"/>
                <a:cs typeface="Times New Roman" panose="02020603050405020304" pitchFamily="18" charset="0"/>
              </a:rPr>
              <a:t> (testing and quality assurance).</a:t>
            </a:r>
          </a:p>
          <a:p>
            <a:pPr eaLnBrk="1" hangingPunct="1"/>
            <a:endParaRPr lang="en-US" sz="2200" dirty="0">
              <a:latin typeface="Times New Roman" panose="02020603050405020304" pitchFamily="18" charset="0"/>
              <a:ea typeface="ＭＳ Ｐゴシック" pitchFamily="34" charset="-128"/>
              <a:cs typeface="Times New Roman" panose="02020603050405020304" pitchFamily="18" charset="0"/>
            </a:endParaRPr>
          </a:p>
        </p:txBody>
      </p:sp>
    </p:spTree>
    <p:extLst>
      <p:ext uri="{BB962C8B-B14F-4D97-AF65-F5344CB8AC3E}">
        <p14:creationId xmlns:p14="http://schemas.microsoft.com/office/powerpoint/2010/main" val="214213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CCA77E-DAD0-DBF9-0F62-F5A4AF57A453}"/>
              </a:ext>
            </a:extLst>
          </p:cNvPr>
          <p:cNvSpPr>
            <a:spLocks noGrp="1"/>
          </p:cNvSpPr>
          <p:nvPr>
            <p:ph type="sldNum" sz="quarter" idx="12"/>
          </p:nvPr>
        </p:nvSpPr>
        <p:spPr/>
        <p:txBody>
          <a:bodyPr/>
          <a:lstStyle/>
          <a:p>
            <a:fld id="{CBABCCC1-BF11-4F37-963E-1BCD5B23FD72}" type="slidenum">
              <a:rPr lang="en-IN" smtClean="0"/>
              <a:t>15</a:t>
            </a:fld>
            <a:endParaRPr lang="en-IN"/>
          </a:p>
        </p:txBody>
      </p:sp>
      <p:sp>
        <p:nvSpPr>
          <p:cNvPr id="2" name="Rectangle 2">
            <a:extLst>
              <a:ext uri="{FF2B5EF4-FFF2-40B4-BE49-F238E27FC236}">
                <a16:creationId xmlns:a16="http://schemas.microsoft.com/office/drawing/2014/main" id="{AB4BDAC8-567D-8293-48D1-3ABD9E780EDD}"/>
              </a:ext>
            </a:extLst>
          </p:cNvPr>
          <p:cNvSpPr>
            <a:spLocks noGrp="1" noChangeArrowheads="1"/>
          </p:cNvSpPr>
          <p:nvPr>
            <p:ph type="title"/>
          </p:nvPr>
        </p:nvSpPr>
        <p:spPr>
          <a:xfrm>
            <a:off x="1981199" y="879169"/>
            <a:ext cx="8229600" cy="1143000"/>
          </a:xfrm>
        </p:spPr>
        <p:txBody>
          <a:bodyPr/>
          <a:lstStyle/>
          <a:p>
            <a:br>
              <a:rPr lang="en-US" altLang="zh-CN" b="1" dirty="0">
                <a:solidFill>
                  <a:srgbClr val="C00000"/>
                </a:solidFill>
                <a:ea typeface="宋体" charset="-122"/>
              </a:rPr>
            </a:br>
            <a:r>
              <a:rPr lang="en-US" altLang="zh-CN" b="1" dirty="0">
                <a:solidFill>
                  <a:srgbClr val="C00000"/>
                </a:solidFill>
                <a:ea typeface="宋体" charset="-122"/>
              </a:rPr>
              <a:t>Understand the Problem</a:t>
            </a:r>
          </a:p>
        </p:txBody>
      </p:sp>
      <p:sp>
        <p:nvSpPr>
          <p:cNvPr id="8" name="Rectangle 3">
            <a:extLst>
              <a:ext uri="{FF2B5EF4-FFF2-40B4-BE49-F238E27FC236}">
                <a16:creationId xmlns:a16="http://schemas.microsoft.com/office/drawing/2014/main" id="{30580815-6CD1-1AAA-E732-88C1DB1B6262}"/>
              </a:ext>
            </a:extLst>
          </p:cNvPr>
          <p:cNvSpPr>
            <a:spLocks noGrp="1" noChangeArrowheads="1"/>
          </p:cNvSpPr>
          <p:nvPr>
            <p:ph idx="1"/>
          </p:nvPr>
        </p:nvSpPr>
        <p:spPr>
          <a:xfrm>
            <a:off x="183571" y="2022170"/>
            <a:ext cx="11824855" cy="3680362"/>
          </a:xfrm>
        </p:spPr>
        <p:txBody>
          <a:bodyPr>
            <a:noAutofit/>
          </a:bodyPr>
          <a:lstStyle/>
          <a:p>
            <a:pPr>
              <a:spcBef>
                <a:spcPts val="563"/>
              </a:spcBef>
              <a:defRPr/>
            </a:pPr>
            <a:r>
              <a:rPr lang="en-US" altLang="zh-CN" sz="2500" b="1" i="1" dirty="0">
                <a:latin typeface="Times New Roman" panose="02020603050405020304" pitchFamily="18" charset="0"/>
                <a:ea typeface="宋体" charset="-122"/>
                <a:cs typeface="Times New Roman" panose="02020603050405020304" pitchFamily="18" charset="0"/>
              </a:rPr>
              <a:t>Who has a stake in the solution to the problem?</a:t>
            </a:r>
            <a:r>
              <a:rPr lang="en-US" altLang="zh-CN" sz="2500" b="1" dirty="0">
                <a:latin typeface="Times New Roman" panose="02020603050405020304" pitchFamily="18" charset="0"/>
                <a:ea typeface="宋体" charset="-122"/>
                <a:cs typeface="Times New Roman" panose="02020603050405020304" pitchFamily="18" charset="0"/>
              </a:rPr>
              <a:t> </a:t>
            </a:r>
            <a:r>
              <a:rPr lang="en-US" altLang="zh-CN" sz="2500" dirty="0">
                <a:latin typeface="Times New Roman" panose="02020603050405020304" pitchFamily="18" charset="0"/>
                <a:ea typeface="宋体" charset="-122"/>
                <a:cs typeface="Times New Roman" panose="02020603050405020304" pitchFamily="18" charset="0"/>
              </a:rPr>
              <a:t>That is, who are the stakeholders?</a:t>
            </a:r>
          </a:p>
          <a:p>
            <a:pPr>
              <a:defRPr/>
            </a:pPr>
            <a:r>
              <a:rPr lang="en-US" altLang="zh-CN" sz="2500" b="1" i="1" dirty="0">
                <a:latin typeface="Times New Roman" panose="02020603050405020304" pitchFamily="18" charset="0"/>
                <a:ea typeface="宋体" charset="-122"/>
                <a:cs typeface="Times New Roman" panose="02020603050405020304" pitchFamily="18" charset="0"/>
              </a:rPr>
              <a:t>What are the unknowns? </a:t>
            </a:r>
            <a:r>
              <a:rPr lang="en-US" altLang="zh-CN" sz="2500" dirty="0">
                <a:latin typeface="Times New Roman" panose="02020603050405020304" pitchFamily="18" charset="0"/>
                <a:ea typeface="宋体" charset="-122"/>
                <a:cs typeface="Times New Roman" panose="02020603050405020304" pitchFamily="18" charset="0"/>
              </a:rPr>
              <a:t>What data, functions, and features are required to properly solve the problem?</a:t>
            </a:r>
          </a:p>
          <a:p>
            <a:pPr>
              <a:defRPr/>
            </a:pPr>
            <a:r>
              <a:rPr lang="en-US" altLang="zh-CN" sz="2500" b="1" i="1" dirty="0">
                <a:latin typeface="Times New Roman" panose="02020603050405020304" pitchFamily="18" charset="0"/>
                <a:ea typeface="宋体" charset="-122"/>
                <a:cs typeface="Times New Roman" panose="02020603050405020304" pitchFamily="18" charset="0"/>
              </a:rPr>
              <a:t>Can the problem be compartmentalized?</a:t>
            </a:r>
            <a:r>
              <a:rPr lang="en-US" altLang="zh-CN" sz="2500" i="1" dirty="0">
                <a:latin typeface="Times New Roman" panose="02020603050405020304" pitchFamily="18" charset="0"/>
                <a:ea typeface="宋体" charset="-122"/>
                <a:cs typeface="Times New Roman" panose="02020603050405020304" pitchFamily="18" charset="0"/>
              </a:rPr>
              <a:t> </a:t>
            </a:r>
            <a:r>
              <a:rPr lang="en-US" altLang="zh-CN" sz="2500" dirty="0">
                <a:latin typeface="Times New Roman" panose="02020603050405020304" pitchFamily="18" charset="0"/>
                <a:ea typeface="宋体" charset="-122"/>
                <a:cs typeface="Times New Roman" panose="02020603050405020304" pitchFamily="18" charset="0"/>
              </a:rPr>
              <a:t>Is it possible to represent smaller problems that may be easier to understand?</a:t>
            </a:r>
          </a:p>
          <a:p>
            <a:pPr>
              <a:defRPr/>
            </a:pPr>
            <a:r>
              <a:rPr lang="en-US" altLang="zh-CN" sz="2500" b="1" i="1" dirty="0">
                <a:latin typeface="Times New Roman" panose="02020603050405020304" pitchFamily="18" charset="0"/>
                <a:ea typeface="宋体" charset="-122"/>
                <a:cs typeface="Times New Roman" panose="02020603050405020304" pitchFamily="18" charset="0"/>
              </a:rPr>
              <a:t>Can the problem be represented graphically? </a:t>
            </a:r>
            <a:r>
              <a:rPr lang="en-US" altLang="zh-CN" sz="2500" dirty="0">
                <a:latin typeface="Times New Roman" panose="02020603050405020304" pitchFamily="18" charset="0"/>
                <a:ea typeface="宋体" charset="-122"/>
                <a:cs typeface="Times New Roman" panose="02020603050405020304" pitchFamily="18" charset="0"/>
              </a:rPr>
              <a:t>Can an analysis model be created?</a:t>
            </a:r>
          </a:p>
        </p:txBody>
      </p:sp>
    </p:spTree>
    <p:extLst>
      <p:ext uri="{BB962C8B-B14F-4D97-AF65-F5344CB8AC3E}">
        <p14:creationId xmlns:p14="http://schemas.microsoft.com/office/powerpoint/2010/main" val="427481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26C8-C584-0E12-BCAA-A7695FCCDCF9}"/>
              </a:ext>
            </a:extLst>
          </p:cNvPr>
          <p:cNvSpPr>
            <a:spLocks noGrp="1"/>
          </p:cNvSpPr>
          <p:nvPr>
            <p:ph type="sldNum" sz="quarter" idx="12"/>
          </p:nvPr>
        </p:nvSpPr>
        <p:spPr/>
        <p:txBody>
          <a:bodyPr/>
          <a:lstStyle/>
          <a:p>
            <a:fld id="{CBABCCC1-BF11-4F37-963E-1BCD5B23FD72}" type="slidenum">
              <a:rPr lang="en-IN" smtClean="0"/>
              <a:t>16</a:t>
            </a:fld>
            <a:endParaRPr lang="en-IN"/>
          </a:p>
        </p:txBody>
      </p:sp>
      <p:sp>
        <p:nvSpPr>
          <p:cNvPr id="2" name="Rectangle 2">
            <a:extLst>
              <a:ext uri="{FF2B5EF4-FFF2-40B4-BE49-F238E27FC236}">
                <a16:creationId xmlns:a16="http://schemas.microsoft.com/office/drawing/2014/main" id="{4F362C42-09CC-BE94-A99B-A4F42403B3D5}"/>
              </a:ext>
            </a:extLst>
          </p:cNvPr>
          <p:cNvSpPr>
            <a:spLocks noGrp="1" noChangeArrowheads="1"/>
          </p:cNvSpPr>
          <p:nvPr>
            <p:ph type="title"/>
          </p:nvPr>
        </p:nvSpPr>
        <p:spPr>
          <a:xfrm>
            <a:off x="2468583" y="1003390"/>
            <a:ext cx="8843654" cy="800100"/>
          </a:xfrm>
        </p:spPr>
        <p:txBody>
          <a:bodyPr/>
          <a:lstStyle/>
          <a:p>
            <a:r>
              <a:rPr lang="en-US" altLang="zh-CN" sz="3600" b="1" dirty="0">
                <a:solidFill>
                  <a:srgbClr val="C00000"/>
                </a:solidFill>
                <a:ea typeface="宋体" charset="-122"/>
              </a:rPr>
              <a:t>Plan the Solution</a:t>
            </a:r>
          </a:p>
        </p:txBody>
      </p:sp>
      <p:sp>
        <p:nvSpPr>
          <p:cNvPr id="8" name="Rectangle 3">
            <a:extLst>
              <a:ext uri="{FF2B5EF4-FFF2-40B4-BE49-F238E27FC236}">
                <a16:creationId xmlns:a16="http://schemas.microsoft.com/office/drawing/2014/main" id="{5E6F4B84-AEDD-FC1F-06F0-552F4031BAC1}"/>
              </a:ext>
            </a:extLst>
          </p:cNvPr>
          <p:cNvSpPr>
            <a:spLocks noGrp="1" noChangeArrowheads="1"/>
          </p:cNvSpPr>
          <p:nvPr>
            <p:ph idx="1"/>
          </p:nvPr>
        </p:nvSpPr>
        <p:spPr>
          <a:xfrm>
            <a:off x="317500" y="1961804"/>
            <a:ext cx="11436695" cy="3674225"/>
          </a:xfrm>
        </p:spPr>
        <p:txBody>
          <a:bodyPr>
            <a:noAutofit/>
          </a:bodyPr>
          <a:lstStyle/>
          <a:p>
            <a:pPr>
              <a:spcBef>
                <a:spcPts val="563"/>
              </a:spcBef>
              <a:defRPr/>
            </a:pPr>
            <a:r>
              <a:rPr lang="en-US" altLang="zh-CN" sz="2400" b="1" i="1" dirty="0">
                <a:latin typeface="Times New Roman" panose="02020603050405020304" pitchFamily="18" charset="0"/>
                <a:ea typeface="宋体" charset="-122"/>
                <a:cs typeface="Times New Roman" panose="02020603050405020304" pitchFamily="18" charset="0"/>
              </a:rPr>
              <a:t>Have you seen similar problems before?</a:t>
            </a:r>
            <a:r>
              <a:rPr lang="en-US" altLang="zh-CN" sz="2400" i="1" dirty="0">
                <a:latin typeface="Times New Roman" panose="02020603050405020304" pitchFamily="18" charset="0"/>
                <a:ea typeface="宋体" charset="-122"/>
                <a:cs typeface="Times New Roman" panose="02020603050405020304" pitchFamily="18" charset="0"/>
              </a:rPr>
              <a:t> </a:t>
            </a:r>
            <a:r>
              <a:rPr lang="en-US" altLang="zh-CN" sz="2400" dirty="0">
                <a:latin typeface="Times New Roman" panose="02020603050405020304" pitchFamily="18" charset="0"/>
                <a:ea typeface="宋体" charset="-122"/>
                <a:cs typeface="Times New Roman" panose="02020603050405020304" pitchFamily="18" charset="0"/>
              </a:rPr>
              <a:t>Are there patterns that are recognizable in a potential solution? Is there existing software that implements the data, functions, and features that are required? </a:t>
            </a:r>
          </a:p>
          <a:p>
            <a:pPr>
              <a:defRPr/>
            </a:pPr>
            <a:r>
              <a:rPr lang="en-US" altLang="zh-CN" sz="2400" b="1" i="1" dirty="0">
                <a:latin typeface="Times New Roman" panose="02020603050405020304" pitchFamily="18" charset="0"/>
                <a:ea typeface="宋体" charset="-122"/>
                <a:cs typeface="Times New Roman" panose="02020603050405020304" pitchFamily="18" charset="0"/>
              </a:rPr>
              <a:t>Has a similar problem been solved? </a:t>
            </a:r>
            <a:r>
              <a:rPr lang="en-US" altLang="zh-CN" sz="2400" dirty="0">
                <a:latin typeface="Times New Roman" panose="02020603050405020304" pitchFamily="18" charset="0"/>
                <a:ea typeface="宋体" charset="-122"/>
                <a:cs typeface="Times New Roman" panose="02020603050405020304" pitchFamily="18" charset="0"/>
              </a:rPr>
              <a:t>If so, are elements of the solution reusable?</a:t>
            </a:r>
          </a:p>
          <a:p>
            <a:pPr>
              <a:defRPr/>
            </a:pPr>
            <a:r>
              <a:rPr lang="en-US" altLang="zh-CN" sz="2400" b="1" i="1" dirty="0">
                <a:latin typeface="Times New Roman" panose="02020603050405020304" pitchFamily="18" charset="0"/>
                <a:ea typeface="宋体" charset="-122"/>
                <a:cs typeface="Times New Roman" panose="02020603050405020304" pitchFamily="18" charset="0"/>
              </a:rPr>
              <a:t>Can </a:t>
            </a:r>
            <a:r>
              <a:rPr lang="en-US" altLang="zh-CN" sz="2400" b="1" i="1" dirty="0" err="1">
                <a:latin typeface="Times New Roman" panose="02020603050405020304" pitchFamily="18" charset="0"/>
                <a:ea typeface="宋体" charset="-122"/>
                <a:cs typeface="Times New Roman" panose="02020603050405020304" pitchFamily="18" charset="0"/>
              </a:rPr>
              <a:t>subproblems</a:t>
            </a:r>
            <a:r>
              <a:rPr lang="en-US" altLang="zh-CN" sz="2400" b="1" i="1" dirty="0">
                <a:latin typeface="Times New Roman" panose="02020603050405020304" pitchFamily="18" charset="0"/>
                <a:ea typeface="宋体" charset="-122"/>
                <a:cs typeface="Times New Roman" panose="02020603050405020304" pitchFamily="18" charset="0"/>
              </a:rPr>
              <a:t> be defined? </a:t>
            </a:r>
            <a:r>
              <a:rPr lang="en-US" altLang="zh-CN" sz="2400" dirty="0">
                <a:latin typeface="Times New Roman" panose="02020603050405020304" pitchFamily="18" charset="0"/>
                <a:ea typeface="宋体" charset="-122"/>
                <a:cs typeface="Times New Roman" panose="02020603050405020304" pitchFamily="18" charset="0"/>
              </a:rPr>
              <a:t>If so, are solutions readily apparent for the </a:t>
            </a:r>
            <a:r>
              <a:rPr lang="en-US" altLang="zh-CN" sz="2400" dirty="0" err="1">
                <a:latin typeface="Times New Roman" panose="02020603050405020304" pitchFamily="18" charset="0"/>
                <a:ea typeface="宋体" charset="-122"/>
                <a:cs typeface="Times New Roman" panose="02020603050405020304" pitchFamily="18" charset="0"/>
              </a:rPr>
              <a:t>subproblems</a:t>
            </a:r>
            <a:r>
              <a:rPr lang="en-US" altLang="zh-CN" sz="2400" dirty="0">
                <a:latin typeface="Times New Roman" panose="02020603050405020304" pitchFamily="18" charset="0"/>
                <a:ea typeface="宋体" charset="-122"/>
                <a:cs typeface="Times New Roman" panose="02020603050405020304" pitchFamily="18" charset="0"/>
              </a:rPr>
              <a:t>?</a:t>
            </a:r>
          </a:p>
          <a:p>
            <a:pPr>
              <a:defRPr/>
            </a:pPr>
            <a:r>
              <a:rPr lang="en-US" altLang="zh-CN" sz="2400" b="1" i="1" dirty="0">
                <a:latin typeface="Times New Roman" panose="02020603050405020304" pitchFamily="18" charset="0"/>
                <a:ea typeface="宋体" charset="-122"/>
                <a:cs typeface="Times New Roman" panose="02020603050405020304" pitchFamily="18" charset="0"/>
              </a:rPr>
              <a:t>Can you represent a solution in a manner that leads to effective implementation? </a:t>
            </a:r>
            <a:r>
              <a:rPr lang="en-US" altLang="zh-CN" sz="2400" dirty="0">
                <a:latin typeface="Times New Roman" panose="02020603050405020304" pitchFamily="18" charset="0"/>
                <a:ea typeface="宋体" charset="-122"/>
                <a:cs typeface="Times New Roman" panose="02020603050405020304" pitchFamily="18" charset="0"/>
              </a:rPr>
              <a:t>Can a design model be created?</a:t>
            </a:r>
          </a:p>
          <a:p>
            <a:pPr>
              <a:defRPr/>
            </a:pPr>
            <a:endParaRPr lang="en-US" altLang="zh-CN"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68520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70C6E9-E760-21BE-698E-8C6D40FED6EC}"/>
              </a:ext>
            </a:extLst>
          </p:cNvPr>
          <p:cNvSpPr>
            <a:spLocks noGrp="1"/>
          </p:cNvSpPr>
          <p:nvPr>
            <p:ph type="sldNum" sz="quarter" idx="12"/>
          </p:nvPr>
        </p:nvSpPr>
        <p:spPr/>
        <p:txBody>
          <a:bodyPr/>
          <a:lstStyle/>
          <a:p>
            <a:fld id="{CBABCCC1-BF11-4F37-963E-1BCD5B23FD72}" type="slidenum">
              <a:rPr lang="en-IN" smtClean="0"/>
              <a:t>17</a:t>
            </a:fld>
            <a:endParaRPr lang="en-IN"/>
          </a:p>
        </p:txBody>
      </p:sp>
      <p:sp>
        <p:nvSpPr>
          <p:cNvPr id="7" name="Rectangle 2">
            <a:extLst>
              <a:ext uri="{FF2B5EF4-FFF2-40B4-BE49-F238E27FC236}">
                <a16:creationId xmlns:a16="http://schemas.microsoft.com/office/drawing/2014/main" id="{6D97026A-FA9D-B5A0-97F7-C9C24D1BA5AA}"/>
              </a:ext>
            </a:extLst>
          </p:cNvPr>
          <p:cNvSpPr>
            <a:spLocks noGrp="1" noChangeArrowheads="1"/>
          </p:cNvSpPr>
          <p:nvPr>
            <p:ph type="title"/>
          </p:nvPr>
        </p:nvSpPr>
        <p:spPr>
          <a:xfrm>
            <a:off x="2148589" y="1005638"/>
            <a:ext cx="8229600" cy="1143000"/>
          </a:xfrm>
        </p:spPr>
        <p:txBody>
          <a:bodyPr/>
          <a:lstStyle/>
          <a:p>
            <a:r>
              <a:rPr lang="en-US" altLang="zh-CN" b="1" dirty="0">
                <a:solidFill>
                  <a:srgbClr val="C00000"/>
                </a:solidFill>
                <a:ea typeface="宋体" charset="-122"/>
              </a:rPr>
              <a:t>Carry Out the Plan</a:t>
            </a:r>
          </a:p>
        </p:txBody>
      </p:sp>
      <p:sp>
        <p:nvSpPr>
          <p:cNvPr id="10" name="Rectangle 3">
            <a:extLst>
              <a:ext uri="{FF2B5EF4-FFF2-40B4-BE49-F238E27FC236}">
                <a16:creationId xmlns:a16="http://schemas.microsoft.com/office/drawing/2014/main" id="{1AE1E924-02E8-D053-9EB0-F8698B3EB58A}"/>
              </a:ext>
            </a:extLst>
          </p:cNvPr>
          <p:cNvSpPr>
            <a:spLocks noGrp="1" noChangeArrowheads="1"/>
          </p:cNvSpPr>
          <p:nvPr>
            <p:ph idx="1"/>
          </p:nvPr>
        </p:nvSpPr>
        <p:spPr>
          <a:xfrm>
            <a:off x="609600" y="2662779"/>
            <a:ext cx="11315700" cy="2300375"/>
          </a:xfrm>
        </p:spPr>
        <p:txBody>
          <a:bodyPr>
            <a:normAutofit/>
          </a:bodyPr>
          <a:lstStyle/>
          <a:p>
            <a:pPr>
              <a:spcBef>
                <a:spcPts val="563"/>
              </a:spcBef>
              <a:defRPr/>
            </a:pPr>
            <a:r>
              <a:rPr lang="en-US" altLang="zh-CN" sz="2200" b="1" i="1" dirty="0">
                <a:latin typeface="Times New Roman" panose="02020603050405020304" pitchFamily="18" charset="0"/>
                <a:ea typeface="宋体" charset="-122"/>
                <a:cs typeface="Times New Roman" panose="02020603050405020304" pitchFamily="18" charset="0"/>
              </a:rPr>
              <a:t>Does the solution conform to the plan?</a:t>
            </a:r>
            <a:r>
              <a:rPr lang="en-US" altLang="zh-CN" sz="2200" dirty="0">
                <a:latin typeface="Times New Roman" panose="02020603050405020304" pitchFamily="18" charset="0"/>
                <a:ea typeface="宋体" charset="-122"/>
                <a:cs typeface="Times New Roman" panose="02020603050405020304" pitchFamily="18" charset="0"/>
              </a:rPr>
              <a:t> Is source code traceable to the design model?</a:t>
            </a:r>
          </a:p>
          <a:p>
            <a:pPr marL="0" indent="0">
              <a:spcBef>
                <a:spcPts val="563"/>
              </a:spcBef>
              <a:buNone/>
              <a:defRPr/>
            </a:pPr>
            <a:endParaRPr lang="en-US" altLang="zh-CN" sz="2200" i="1" dirty="0">
              <a:latin typeface="Times New Roman" panose="02020603050405020304" pitchFamily="18" charset="0"/>
              <a:ea typeface="宋体" charset="-122"/>
              <a:cs typeface="Times New Roman" panose="02020603050405020304" pitchFamily="18" charset="0"/>
            </a:endParaRPr>
          </a:p>
          <a:p>
            <a:pPr>
              <a:defRPr/>
            </a:pPr>
            <a:r>
              <a:rPr lang="en-US" altLang="zh-CN" sz="2200" b="1" i="1" dirty="0">
                <a:latin typeface="Times New Roman" panose="02020603050405020304" pitchFamily="18" charset="0"/>
                <a:ea typeface="宋体" charset="-122"/>
                <a:cs typeface="Times New Roman" panose="02020603050405020304" pitchFamily="18" charset="0"/>
              </a:rPr>
              <a:t>Is each component part of the solution provably correct? </a:t>
            </a:r>
            <a:r>
              <a:rPr lang="en-US" altLang="zh-CN" sz="2200" dirty="0">
                <a:latin typeface="Times New Roman" panose="02020603050405020304" pitchFamily="18" charset="0"/>
                <a:ea typeface="宋体" charset="-122"/>
                <a:cs typeface="Times New Roman" panose="02020603050405020304" pitchFamily="18" charset="0"/>
              </a:rPr>
              <a:t>Has the design and code been reviewed, or better, have correctness proofs been applied to an algorithm?</a:t>
            </a:r>
          </a:p>
        </p:txBody>
      </p:sp>
    </p:spTree>
    <p:extLst>
      <p:ext uri="{BB962C8B-B14F-4D97-AF65-F5344CB8AC3E}">
        <p14:creationId xmlns:p14="http://schemas.microsoft.com/office/powerpoint/2010/main" val="3624471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18</a:t>
            </a:fld>
            <a:endParaRPr lang="en-IN"/>
          </a:p>
        </p:txBody>
      </p:sp>
      <p:sp>
        <p:nvSpPr>
          <p:cNvPr id="5" name="Rectangle 2">
            <a:extLst>
              <a:ext uri="{FF2B5EF4-FFF2-40B4-BE49-F238E27FC236}">
                <a16:creationId xmlns:a16="http://schemas.microsoft.com/office/drawing/2014/main" id="{2A3F0299-5D9A-4508-8D52-D42E57DAB22C}"/>
              </a:ext>
            </a:extLst>
          </p:cNvPr>
          <p:cNvSpPr>
            <a:spLocks noGrp="1" noChangeArrowheads="1"/>
          </p:cNvSpPr>
          <p:nvPr>
            <p:ph type="title"/>
          </p:nvPr>
        </p:nvSpPr>
        <p:spPr>
          <a:xfrm>
            <a:off x="2220278" y="972387"/>
            <a:ext cx="8229600" cy="877887"/>
          </a:xfrm>
        </p:spPr>
        <p:txBody>
          <a:bodyPr/>
          <a:lstStyle/>
          <a:p>
            <a:pPr algn="ctr"/>
            <a:r>
              <a:rPr lang="en-US" altLang="zh-CN" b="1" dirty="0">
                <a:solidFill>
                  <a:srgbClr val="C00000"/>
                </a:solidFill>
                <a:ea typeface="宋体" charset="-122"/>
              </a:rPr>
              <a:t>Examine the Result</a:t>
            </a:r>
          </a:p>
        </p:txBody>
      </p:sp>
      <p:sp>
        <p:nvSpPr>
          <p:cNvPr id="8" name="Rectangle 3">
            <a:extLst>
              <a:ext uri="{FF2B5EF4-FFF2-40B4-BE49-F238E27FC236}">
                <a16:creationId xmlns:a16="http://schemas.microsoft.com/office/drawing/2014/main" id="{D756D2FA-4EDE-66AE-DC68-7091AFC6FFA8}"/>
              </a:ext>
            </a:extLst>
          </p:cNvPr>
          <p:cNvSpPr>
            <a:spLocks noGrp="1" noChangeArrowheads="1"/>
          </p:cNvSpPr>
          <p:nvPr>
            <p:ph idx="1"/>
          </p:nvPr>
        </p:nvSpPr>
        <p:spPr>
          <a:xfrm>
            <a:off x="740728" y="2212052"/>
            <a:ext cx="11188700" cy="3260726"/>
          </a:xfrm>
        </p:spPr>
        <p:txBody>
          <a:bodyPr>
            <a:noAutofit/>
          </a:bodyPr>
          <a:lstStyle/>
          <a:p>
            <a:pPr>
              <a:spcBef>
                <a:spcPts val="563"/>
              </a:spcBef>
              <a:defRPr/>
            </a:pPr>
            <a:r>
              <a:rPr lang="en-US" altLang="zh-CN" sz="2800" b="1" i="1" dirty="0">
                <a:latin typeface="Times New Roman" panose="02020603050405020304" pitchFamily="18" charset="0"/>
                <a:ea typeface="宋体" charset="-122"/>
                <a:cs typeface="Times New Roman" panose="02020603050405020304" pitchFamily="18" charset="0"/>
              </a:rPr>
              <a:t>Is it possible to test each component part of the solution? </a:t>
            </a:r>
            <a:r>
              <a:rPr lang="en-US" altLang="zh-CN" sz="2800" dirty="0">
                <a:latin typeface="Times New Roman" panose="02020603050405020304" pitchFamily="18" charset="0"/>
                <a:ea typeface="宋体" charset="-122"/>
                <a:cs typeface="Times New Roman" panose="02020603050405020304" pitchFamily="18" charset="0"/>
              </a:rPr>
              <a:t>Has a reasonable testing strategy been implemented?</a:t>
            </a:r>
          </a:p>
          <a:p>
            <a:pPr>
              <a:spcBef>
                <a:spcPts val="563"/>
              </a:spcBef>
              <a:defRPr/>
            </a:pPr>
            <a:endParaRPr lang="en-US" altLang="zh-CN" sz="2800" i="1" dirty="0">
              <a:latin typeface="Times New Roman" panose="02020603050405020304" pitchFamily="18" charset="0"/>
              <a:ea typeface="宋体" charset="-122"/>
              <a:cs typeface="Times New Roman" panose="02020603050405020304" pitchFamily="18" charset="0"/>
            </a:endParaRPr>
          </a:p>
          <a:p>
            <a:pPr>
              <a:defRPr/>
            </a:pPr>
            <a:r>
              <a:rPr lang="en-US" altLang="zh-CN" sz="2800" b="1" i="1" dirty="0">
                <a:latin typeface="Times New Roman" panose="02020603050405020304" pitchFamily="18" charset="0"/>
                <a:ea typeface="宋体" charset="-122"/>
                <a:cs typeface="Times New Roman" panose="02020603050405020304" pitchFamily="18" charset="0"/>
              </a:rPr>
              <a:t>Does the solution produce results that conform to the data, functions, and features that are required?</a:t>
            </a:r>
            <a:r>
              <a:rPr lang="en-US" altLang="zh-CN" sz="2800" i="1" dirty="0">
                <a:latin typeface="Times New Roman" panose="02020603050405020304" pitchFamily="18" charset="0"/>
                <a:ea typeface="宋体" charset="-122"/>
                <a:cs typeface="Times New Roman" panose="02020603050405020304" pitchFamily="18" charset="0"/>
              </a:rPr>
              <a:t> </a:t>
            </a:r>
            <a:r>
              <a:rPr lang="en-US" altLang="zh-CN" sz="2800" dirty="0">
                <a:latin typeface="Times New Roman" panose="02020603050405020304" pitchFamily="18" charset="0"/>
                <a:ea typeface="宋体" charset="-122"/>
                <a:cs typeface="Times New Roman" panose="02020603050405020304" pitchFamily="18" charset="0"/>
              </a:rPr>
              <a:t>Has the software been validated against all stakeholder requirements?</a:t>
            </a:r>
          </a:p>
        </p:txBody>
      </p:sp>
    </p:spTree>
    <p:extLst>
      <p:ext uri="{BB962C8B-B14F-4D97-AF65-F5344CB8AC3E}">
        <p14:creationId xmlns:p14="http://schemas.microsoft.com/office/powerpoint/2010/main" val="3329567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19</a:t>
            </a:fld>
            <a:endParaRPr lang="en-IN"/>
          </a:p>
        </p:txBody>
      </p:sp>
      <p:sp>
        <p:nvSpPr>
          <p:cNvPr id="2" name="Title 1">
            <a:extLst>
              <a:ext uri="{FF2B5EF4-FFF2-40B4-BE49-F238E27FC236}">
                <a16:creationId xmlns:a16="http://schemas.microsoft.com/office/drawing/2014/main" id="{A918F779-1324-D9E3-4FE0-5693E652F426}"/>
              </a:ext>
            </a:extLst>
          </p:cNvPr>
          <p:cNvSpPr>
            <a:spLocks noGrp="1"/>
          </p:cNvSpPr>
          <p:nvPr>
            <p:ph type="title"/>
          </p:nvPr>
        </p:nvSpPr>
        <p:spPr>
          <a:xfrm>
            <a:off x="1981200" y="1217245"/>
            <a:ext cx="8229600" cy="519560"/>
          </a:xfrm>
        </p:spPr>
        <p:txBody>
          <a:bodyPr>
            <a:normAutofit fontScale="90000"/>
          </a:bodyPr>
          <a:lstStyle/>
          <a:p>
            <a:pPr algn="ctr"/>
            <a:r>
              <a:rPr lang="en-US" sz="3600" b="1" dirty="0">
                <a:solidFill>
                  <a:srgbClr val="C00000"/>
                </a:solidFill>
                <a:latin typeface="Helvetica Neue"/>
                <a:ea typeface="Helvetica Neue"/>
                <a:cs typeface="Helvetica Neue"/>
                <a:sym typeface="Helvetica Neue"/>
              </a:rPr>
              <a:t>Software Myths</a:t>
            </a:r>
            <a:endParaRPr lang="en-IN" b="1" dirty="0">
              <a:solidFill>
                <a:srgbClr val="C00000"/>
              </a:solidFill>
            </a:endParaRPr>
          </a:p>
        </p:txBody>
      </p:sp>
      <p:sp>
        <p:nvSpPr>
          <p:cNvPr id="9" name="Content Placeholder 2">
            <a:extLst>
              <a:ext uri="{FF2B5EF4-FFF2-40B4-BE49-F238E27FC236}">
                <a16:creationId xmlns:a16="http://schemas.microsoft.com/office/drawing/2014/main" id="{B50A075B-97A3-A575-E66C-996F38FA234D}"/>
              </a:ext>
            </a:extLst>
          </p:cNvPr>
          <p:cNvSpPr>
            <a:spLocks noGrp="1"/>
          </p:cNvSpPr>
          <p:nvPr>
            <p:ph idx="1"/>
          </p:nvPr>
        </p:nvSpPr>
        <p:spPr>
          <a:xfrm>
            <a:off x="914400" y="1617926"/>
            <a:ext cx="11277600" cy="4792093"/>
          </a:xfrm>
        </p:spPr>
        <p:txBody>
          <a:bodyPr/>
          <a:lstStyle/>
          <a:p>
            <a:pPr marL="342900" lvl="0" indent="-342900">
              <a:spcBef>
                <a:spcPts val="0"/>
              </a:spcBef>
              <a:buClr>
                <a:schemeClr val="folHlink"/>
              </a:buClr>
              <a:buSzPct val="75000"/>
              <a:buFont typeface="Noto Symbol"/>
              <a:buChar char="■"/>
            </a:pPr>
            <a:endPar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endParaRPr>
          </a:p>
          <a:p>
            <a:pPr marL="342900" lvl="0" indent="-342900">
              <a:spcBef>
                <a:spcPts val="0"/>
              </a:spcBef>
              <a:buClr>
                <a:schemeClr val="folHlink"/>
              </a:buClr>
              <a:buSzPct val="75000"/>
              <a:buFont typeface="Noto Symbol"/>
              <a:buChar char="■"/>
            </a:pPr>
            <a:r>
              <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rPr>
              <a:t>Myth means, a false belief or idea</a:t>
            </a:r>
          </a:p>
          <a:p>
            <a:pPr marL="342900" lvl="0" indent="-342900">
              <a:spcBef>
                <a:spcPts val="0"/>
              </a:spcBef>
              <a:buClr>
                <a:schemeClr val="folHlink"/>
              </a:buClr>
              <a:buSzPct val="75000"/>
              <a:buFont typeface="Noto Symbol"/>
              <a:buChar char="■"/>
            </a:pPr>
            <a:r>
              <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rPr>
              <a:t>Affect managers, customers (and other non-technical stakeholders) and practitioners</a:t>
            </a:r>
          </a:p>
          <a:p>
            <a:pPr marL="342900" lvl="0" indent="-342900">
              <a:spcBef>
                <a:spcPts val="480"/>
              </a:spcBef>
              <a:buClr>
                <a:schemeClr val="folHlink"/>
              </a:buClr>
              <a:buSzPct val="75000"/>
              <a:buFont typeface="Noto Symbol"/>
              <a:buChar char="■"/>
            </a:pPr>
            <a:r>
              <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rPr>
              <a:t>Are believable because they often have elements of truth, </a:t>
            </a:r>
          </a:p>
          <a:p>
            <a:pPr marL="342900" lvl="0" indent="-342900">
              <a:spcBef>
                <a:spcPts val="480"/>
              </a:spcBef>
              <a:buClr>
                <a:schemeClr val="folHlink"/>
              </a:buClr>
              <a:buSzPct val="25000"/>
              <a:buNone/>
            </a:pPr>
            <a:r>
              <a:rPr lang="en-US" sz="2200" i="1" dirty="0">
                <a:solidFill>
                  <a:srgbClr val="C00000"/>
                </a:solidFill>
                <a:latin typeface="Times New Roman" panose="02020603050405020304" pitchFamily="18" charset="0"/>
                <a:ea typeface="Helvetica Neue"/>
                <a:cs typeface="Times New Roman" panose="02020603050405020304" pitchFamily="18" charset="0"/>
                <a:sym typeface="Helvetica Neue"/>
              </a:rPr>
              <a:t>but …</a:t>
            </a:r>
          </a:p>
          <a:p>
            <a:pPr marL="342900" lvl="0" indent="-342900">
              <a:spcBef>
                <a:spcPts val="480"/>
              </a:spcBef>
              <a:buClr>
                <a:schemeClr val="folHlink"/>
              </a:buClr>
              <a:buSzPct val="75000"/>
              <a:buFont typeface="Noto Symbol"/>
              <a:buChar char="■"/>
            </a:pPr>
            <a:r>
              <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rPr>
              <a:t>Invariably lead to bad decisions, </a:t>
            </a:r>
          </a:p>
          <a:p>
            <a:pPr marL="342900" lvl="0" indent="-342900">
              <a:spcBef>
                <a:spcPts val="480"/>
              </a:spcBef>
              <a:buClr>
                <a:schemeClr val="folHlink"/>
              </a:buClr>
              <a:buSzPct val="25000"/>
              <a:buNone/>
            </a:pPr>
            <a:r>
              <a:rPr lang="en-US" sz="2200" i="1" dirty="0">
                <a:solidFill>
                  <a:srgbClr val="C00000"/>
                </a:solidFill>
                <a:latin typeface="Times New Roman" panose="02020603050405020304" pitchFamily="18" charset="0"/>
                <a:ea typeface="Helvetica Neue"/>
                <a:cs typeface="Times New Roman" panose="02020603050405020304" pitchFamily="18" charset="0"/>
                <a:sym typeface="Helvetica Neue"/>
              </a:rPr>
              <a:t>therefore …</a:t>
            </a:r>
          </a:p>
          <a:p>
            <a:pPr marL="342900" lvl="0" indent="-342900">
              <a:spcBef>
                <a:spcPts val="480"/>
              </a:spcBef>
              <a:buClr>
                <a:schemeClr val="folHlink"/>
              </a:buClr>
              <a:buSzPct val="75000"/>
              <a:buFont typeface="Noto Symbol"/>
              <a:buChar char="■"/>
            </a:pPr>
            <a:r>
              <a:rPr lang="en-US" sz="2200" dirty="0">
                <a:solidFill>
                  <a:schemeClr val="dk1"/>
                </a:solidFill>
                <a:latin typeface="Times New Roman" panose="02020603050405020304" pitchFamily="18" charset="0"/>
                <a:ea typeface="Helvetica Neue"/>
                <a:cs typeface="Times New Roman" panose="02020603050405020304" pitchFamily="18" charset="0"/>
                <a:sym typeface="Helvetica Neue"/>
              </a:rPr>
              <a:t>Insist on reality as you navigate your way through software engineering</a:t>
            </a:r>
          </a:p>
          <a:p>
            <a:endParaRPr lang="en-IN" dirty="0"/>
          </a:p>
        </p:txBody>
      </p:sp>
    </p:spTree>
    <p:extLst>
      <p:ext uri="{BB962C8B-B14F-4D97-AF65-F5344CB8AC3E}">
        <p14:creationId xmlns:p14="http://schemas.microsoft.com/office/powerpoint/2010/main" val="98576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96BFE3-14AF-696C-6920-43C082DD6CE9}"/>
              </a:ext>
            </a:extLst>
          </p:cNvPr>
          <p:cNvSpPr>
            <a:spLocks noGrp="1"/>
          </p:cNvSpPr>
          <p:nvPr>
            <p:ph type="sldNum" sz="quarter" idx="12"/>
          </p:nvPr>
        </p:nvSpPr>
        <p:spPr/>
        <p:txBody>
          <a:bodyPr/>
          <a:lstStyle/>
          <a:p>
            <a:fld id="{CBABCCC1-BF11-4F37-963E-1BCD5B23FD72}" type="slidenum">
              <a:rPr lang="en-IN" smtClean="0"/>
              <a:t>2</a:t>
            </a:fld>
            <a:endParaRPr lang="en-IN"/>
          </a:p>
        </p:txBody>
      </p:sp>
      <p:sp>
        <p:nvSpPr>
          <p:cNvPr id="12" name="TextBox 11">
            <a:extLst>
              <a:ext uri="{FF2B5EF4-FFF2-40B4-BE49-F238E27FC236}">
                <a16:creationId xmlns:a16="http://schemas.microsoft.com/office/drawing/2014/main" id="{8B68684B-34BA-BB64-17CA-52ED57E147A8}"/>
              </a:ext>
            </a:extLst>
          </p:cNvPr>
          <p:cNvSpPr txBox="1"/>
          <p:nvPr/>
        </p:nvSpPr>
        <p:spPr>
          <a:xfrm>
            <a:off x="2084151" y="643808"/>
            <a:ext cx="8178530" cy="1200329"/>
          </a:xfrm>
          <a:prstGeom prst="rect">
            <a:avLst/>
          </a:prstGeom>
          <a:noFill/>
        </p:spPr>
        <p:txBody>
          <a:bodyPr wrap="square">
            <a:spAutoFit/>
          </a:bodyPr>
          <a:lstStyle/>
          <a:p>
            <a:pPr algn="ctr"/>
            <a:r>
              <a:rPr lang="en-US" sz="1800" b="1" dirty="0">
                <a:solidFill>
                  <a:srgbClr val="C00000"/>
                </a:solidFill>
              </a:rPr>
              <a:t>AIM OF THE SESSION</a:t>
            </a:r>
          </a:p>
          <a:p>
            <a:pPr algn="ctr"/>
            <a:endParaRPr lang="en-US" sz="1800" b="1" dirty="0">
              <a:solidFill>
                <a:srgbClr val="C00000"/>
              </a:solidFill>
            </a:endParaRPr>
          </a:p>
          <a:p>
            <a:pPr algn="ctr"/>
            <a:r>
              <a:rPr lang="en-US" sz="1800" b="0" i="0" dirty="0">
                <a:effectLst/>
                <a:latin typeface="Poppins"/>
                <a:cs typeface="Poppins"/>
              </a:rPr>
              <a:t>To familiarize students with the basic concept of Software and Software Engineering</a:t>
            </a:r>
            <a:endParaRPr lang="en-US" sz="1800" dirty="0"/>
          </a:p>
        </p:txBody>
      </p:sp>
      <p:sp>
        <p:nvSpPr>
          <p:cNvPr id="16" name="TextBox 15">
            <a:extLst>
              <a:ext uri="{FF2B5EF4-FFF2-40B4-BE49-F238E27FC236}">
                <a16:creationId xmlns:a16="http://schemas.microsoft.com/office/drawing/2014/main" id="{541394E6-0C99-8F26-C67B-D88D560EB229}"/>
              </a:ext>
            </a:extLst>
          </p:cNvPr>
          <p:cNvSpPr txBox="1"/>
          <p:nvPr/>
        </p:nvSpPr>
        <p:spPr>
          <a:xfrm>
            <a:off x="910537" y="2023744"/>
            <a:ext cx="5590972" cy="3139321"/>
          </a:xfrm>
          <a:prstGeom prst="rect">
            <a:avLst/>
          </a:prstGeom>
          <a:noFill/>
        </p:spPr>
        <p:txBody>
          <a:bodyPr wrap="square">
            <a:spAutoFit/>
          </a:bodyPr>
          <a:lstStyle/>
          <a:p>
            <a:pPr algn="ctr"/>
            <a:r>
              <a:rPr lang="en-US" sz="1800" b="1" dirty="0">
                <a:solidFill>
                  <a:srgbClr val="C00000"/>
                </a:solidFill>
              </a:rPr>
              <a:t>INSTRUCTIONAL OBJECTIVES</a:t>
            </a:r>
          </a:p>
          <a:p>
            <a:pPr>
              <a:lnSpc>
                <a:spcPct val="200000"/>
              </a:lnSpc>
            </a:pPr>
            <a:r>
              <a:rPr lang="en-US" sz="1800" dirty="0">
                <a:latin typeface="Poppins"/>
                <a:cs typeface="Poppins"/>
              </a:rPr>
              <a:t>This</a:t>
            </a:r>
            <a:r>
              <a:rPr lang="en-US" sz="1800" b="0" i="0" dirty="0">
                <a:effectLst/>
                <a:latin typeface="Poppins"/>
                <a:cs typeface="Poppins"/>
              </a:rPr>
              <a:t> </a:t>
            </a:r>
            <a:r>
              <a:rPr lang="en-US" sz="1800" dirty="0">
                <a:latin typeface="Poppins"/>
                <a:cs typeface="Poppins"/>
              </a:rPr>
              <a:t>Session</a:t>
            </a:r>
            <a:r>
              <a:rPr lang="en-US" sz="1800" b="0" i="0" dirty="0">
                <a:effectLst/>
                <a:latin typeface="Poppins"/>
                <a:cs typeface="Poppins"/>
              </a:rPr>
              <a:t> is designed to:</a:t>
            </a:r>
          </a:p>
          <a:p>
            <a:pPr marL="342900" indent="-342900">
              <a:buFontTx/>
              <a:buAutoNum type="arabicPeriod"/>
            </a:pPr>
            <a:r>
              <a:rPr lang="en-US" sz="1800" b="0" i="0" dirty="0">
                <a:effectLst/>
                <a:latin typeface="Arial" panose="020B0604020202020204" pitchFamily="34" charset="0"/>
              </a:rPr>
              <a:t>Demonstrate  </a:t>
            </a:r>
            <a:r>
              <a:rPr lang="en-US" sz="1800" b="1" dirty="0">
                <a:ea typeface="+mn-lt"/>
                <a:cs typeface="+mn-lt"/>
              </a:rPr>
              <a:t>Software Engineering Definition - IEEE</a:t>
            </a:r>
            <a:endParaRPr lang="en-US" sz="1800" dirty="0">
              <a:ea typeface="+mn-lt"/>
              <a:cs typeface="+mn-lt"/>
            </a:endParaRPr>
          </a:p>
          <a:p>
            <a:pPr marL="342900" indent="-342900">
              <a:buFontTx/>
              <a:buAutoNum type="arabicPeriod"/>
            </a:pPr>
            <a:r>
              <a:rPr lang="en-US" sz="1800" b="0" i="0" dirty="0">
                <a:effectLst/>
                <a:latin typeface="Arial" panose="020B0604020202020204" pitchFamily="34" charset="0"/>
              </a:rPr>
              <a:t>Describe  </a:t>
            </a:r>
            <a:r>
              <a:rPr lang="en-US" sz="1800" b="1" dirty="0">
                <a:ea typeface="+mn-lt"/>
                <a:cs typeface="+mn-lt"/>
              </a:rPr>
              <a:t>A Layered Technology</a:t>
            </a:r>
            <a:endParaRPr lang="en-US" sz="1800" dirty="0">
              <a:ea typeface="+mn-lt"/>
              <a:cs typeface="+mn-lt"/>
            </a:endParaRPr>
          </a:p>
          <a:p>
            <a:pPr marL="342900" indent="-342900">
              <a:buFontTx/>
              <a:buAutoNum type="arabicPeriod"/>
            </a:pPr>
            <a:r>
              <a:rPr lang="en-US" sz="1800" b="0" i="0" dirty="0">
                <a:effectLst/>
                <a:latin typeface="Arial" panose="020B0604020202020204" pitchFamily="34" charset="0"/>
              </a:rPr>
              <a:t>List out the  </a:t>
            </a:r>
            <a:r>
              <a:rPr lang="en-IN" sz="1800" b="1" dirty="0">
                <a:latin typeface="Calibri Light"/>
                <a:cs typeface="Calibri Light"/>
              </a:rPr>
              <a:t>Software Process and process framework activity</a:t>
            </a:r>
            <a:endParaRPr lang="en-US" sz="1800" dirty="0">
              <a:ea typeface="+mn-lt"/>
              <a:cs typeface="+mn-lt"/>
            </a:endParaRPr>
          </a:p>
          <a:p>
            <a:pPr marL="342900" indent="-342900">
              <a:buFontTx/>
              <a:buAutoNum type="arabicPeriod"/>
            </a:pPr>
            <a:r>
              <a:rPr lang="en-US" sz="1800" b="0" i="0" dirty="0">
                <a:effectLst/>
                <a:latin typeface="Arial"/>
                <a:cs typeface="Arial"/>
              </a:rPr>
              <a:t>Describe the  </a:t>
            </a:r>
            <a:r>
              <a:rPr lang="en-US" sz="1800" b="1" dirty="0">
                <a:cs typeface="Calibri"/>
              </a:rPr>
              <a:t>Umbrella Activities , Software Engineering </a:t>
            </a:r>
            <a:r>
              <a:rPr lang="en-IN" sz="1800" b="1" dirty="0">
                <a:ea typeface="+mn-lt"/>
                <a:cs typeface="+mn-lt"/>
              </a:rPr>
              <a:t>Practice,</a:t>
            </a:r>
            <a:r>
              <a:rPr lang="en-US" sz="1800" b="1" dirty="0">
                <a:cs typeface="Calibri"/>
              </a:rPr>
              <a:t> Software Myths</a:t>
            </a:r>
            <a:endParaRPr lang="en-US" sz="1800" dirty="0">
              <a:ea typeface="+mn-lt"/>
              <a:cs typeface="+mn-lt"/>
            </a:endParaRPr>
          </a:p>
          <a:p>
            <a:pPr algn="ctr"/>
            <a:endParaRPr lang="en-US" sz="1800" dirty="0"/>
          </a:p>
        </p:txBody>
      </p:sp>
      <p:sp>
        <p:nvSpPr>
          <p:cNvPr id="20" name="TextBox 19">
            <a:extLst>
              <a:ext uri="{FF2B5EF4-FFF2-40B4-BE49-F238E27FC236}">
                <a16:creationId xmlns:a16="http://schemas.microsoft.com/office/drawing/2014/main" id="{8FC8B10B-453E-92C8-D716-22B450131A34}"/>
              </a:ext>
            </a:extLst>
          </p:cNvPr>
          <p:cNvSpPr txBox="1"/>
          <p:nvPr/>
        </p:nvSpPr>
        <p:spPr>
          <a:xfrm>
            <a:off x="6377290" y="2033862"/>
            <a:ext cx="5814710" cy="2585323"/>
          </a:xfrm>
          <a:prstGeom prst="rect">
            <a:avLst/>
          </a:prstGeom>
          <a:noFill/>
        </p:spPr>
        <p:txBody>
          <a:bodyPr wrap="square">
            <a:spAutoFit/>
          </a:bodyPr>
          <a:lstStyle/>
          <a:p>
            <a:pPr algn="ctr"/>
            <a:r>
              <a:rPr lang="en-US" sz="1800" b="1" dirty="0">
                <a:solidFill>
                  <a:srgbClr val="C00000"/>
                </a:solidFill>
              </a:rPr>
              <a:t>LEARNING OUTCOMES</a:t>
            </a:r>
          </a:p>
          <a:p>
            <a:pPr>
              <a:lnSpc>
                <a:spcPct val="200000"/>
              </a:lnSpc>
            </a:pPr>
            <a:r>
              <a:rPr lang="en-US" sz="1800" b="0" i="0" dirty="0">
                <a:effectLst/>
                <a:latin typeface="Arial"/>
                <a:cs typeface="Arial"/>
              </a:rPr>
              <a:t>At the end of this </a:t>
            </a:r>
            <a:r>
              <a:rPr lang="en-US" sz="1800" dirty="0">
                <a:latin typeface="Arial"/>
                <a:cs typeface="Arial"/>
              </a:rPr>
              <a:t>session</a:t>
            </a:r>
            <a:r>
              <a:rPr lang="en-US" sz="1800" b="0" i="0" dirty="0">
                <a:effectLst/>
                <a:latin typeface="Arial"/>
                <a:cs typeface="Arial"/>
              </a:rPr>
              <a:t>, you should be able to:</a:t>
            </a:r>
          </a:p>
          <a:p>
            <a:pPr marL="342900" indent="-342900">
              <a:buAutoNum type="arabicPeriod"/>
            </a:pPr>
            <a:r>
              <a:rPr lang="en-US" sz="1800" b="0" i="0" dirty="0">
                <a:effectLst/>
                <a:latin typeface="Arial" panose="020B0604020202020204" pitchFamily="34" charset="0"/>
              </a:rPr>
              <a:t>Define </a:t>
            </a:r>
            <a:r>
              <a:rPr lang="en-US" sz="1800" b="1" dirty="0">
                <a:ea typeface="+mn-lt"/>
                <a:cs typeface="+mn-lt"/>
              </a:rPr>
              <a:t>Software Engineering Definition - IEEE</a:t>
            </a:r>
            <a:endParaRPr lang="en-US" sz="1800" b="0" i="0" dirty="0">
              <a:effectLst/>
              <a:latin typeface="Arial" panose="020B0604020202020204" pitchFamily="34" charset="0"/>
            </a:endParaRPr>
          </a:p>
          <a:p>
            <a:pPr marL="342900" indent="-342900">
              <a:buFontTx/>
              <a:buAutoNum type="arabicPeriod"/>
            </a:pPr>
            <a:r>
              <a:rPr lang="en-US" sz="1800" b="0" i="0" dirty="0">
                <a:effectLst/>
                <a:latin typeface="Arial" panose="020B0604020202020204" pitchFamily="34" charset="0"/>
              </a:rPr>
              <a:t>Describe the </a:t>
            </a:r>
            <a:r>
              <a:rPr lang="en-IN" sz="1800" b="1" dirty="0">
                <a:latin typeface="Calibri Light"/>
                <a:cs typeface="Calibri Light"/>
              </a:rPr>
              <a:t>Software Process and process framework activity</a:t>
            </a:r>
            <a:endParaRPr lang="en-US" sz="1800" dirty="0">
              <a:ea typeface="+mn-lt"/>
              <a:cs typeface="+mn-lt"/>
            </a:endParaRPr>
          </a:p>
          <a:p>
            <a:pPr marL="342900" indent="-342900">
              <a:buFontTx/>
              <a:buAutoNum type="arabicPeriod"/>
            </a:pPr>
            <a:r>
              <a:rPr lang="en-US" sz="1800" dirty="0">
                <a:latin typeface="Arial" panose="020B0604020202020204" pitchFamily="34" charset="0"/>
              </a:rPr>
              <a:t>Summarize  </a:t>
            </a:r>
            <a:r>
              <a:rPr lang="en-US" sz="1800" b="1" dirty="0">
                <a:cs typeface="Calibri"/>
              </a:rPr>
              <a:t>Umbrella Activities, Software Engineering </a:t>
            </a:r>
            <a:r>
              <a:rPr lang="en-IN" sz="1800" b="1" dirty="0">
                <a:ea typeface="+mn-lt"/>
                <a:cs typeface="+mn-lt"/>
              </a:rPr>
              <a:t>Practice,</a:t>
            </a:r>
            <a:r>
              <a:rPr lang="en-US" sz="1800" b="1" dirty="0">
                <a:cs typeface="Calibri"/>
              </a:rPr>
              <a:t> and Software Myths</a:t>
            </a:r>
            <a:endParaRPr lang="en-US" sz="1800" dirty="0">
              <a:ea typeface="+mn-lt"/>
              <a:cs typeface="+mn-lt"/>
            </a:endParaRPr>
          </a:p>
          <a:p>
            <a:pPr algn="ctr"/>
            <a:endParaRPr lang="en-US" sz="1800" dirty="0"/>
          </a:p>
        </p:txBody>
      </p:sp>
    </p:spTree>
    <p:extLst>
      <p:ext uri="{BB962C8B-B14F-4D97-AF65-F5344CB8AC3E}">
        <p14:creationId xmlns:p14="http://schemas.microsoft.com/office/powerpoint/2010/main" val="380722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77BE29-234E-EF41-D1E7-A983051965C7}"/>
              </a:ext>
            </a:extLst>
          </p:cNvPr>
          <p:cNvSpPr>
            <a:spLocks noGrp="1"/>
          </p:cNvSpPr>
          <p:nvPr>
            <p:ph type="sldNum" sz="quarter" idx="12"/>
          </p:nvPr>
        </p:nvSpPr>
        <p:spPr/>
        <p:txBody>
          <a:bodyPr/>
          <a:lstStyle/>
          <a:p>
            <a:fld id="{CBABCCC1-BF11-4F37-963E-1BCD5B23FD72}" type="slidenum">
              <a:rPr lang="en-IN" smtClean="0"/>
              <a:t>20</a:t>
            </a:fld>
            <a:endParaRPr lang="en-IN"/>
          </a:p>
        </p:txBody>
      </p:sp>
      <p:sp>
        <p:nvSpPr>
          <p:cNvPr id="5" name="Rectangle 2">
            <a:extLst>
              <a:ext uri="{FF2B5EF4-FFF2-40B4-BE49-F238E27FC236}">
                <a16:creationId xmlns:a16="http://schemas.microsoft.com/office/drawing/2014/main" id="{18B7375D-14EF-FCEC-1E4B-1D8E96549489}"/>
              </a:ext>
            </a:extLst>
          </p:cNvPr>
          <p:cNvSpPr>
            <a:spLocks noGrp="1" noChangeArrowheads="1"/>
          </p:cNvSpPr>
          <p:nvPr>
            <p:ph type="title"/>
          </p:nvPr>
        </p:nvSpPr>
        <p:spPr>
          <a:xfrm>
            <a:off x="2925761" y="1294707"/>
            <a:ext cx="6340475" cy="503578"/>
          </a:xfrm>
        </p:spPr>
        <p:txBody>
          <a:bodyPr>
            <a:normAutofit fontScale="90000"/>
          </a:bodyPr>
          <a:lstStyle/>
          <a:p>
            <a:pPr algn="l" eaLnBrk="1" hangingPunct="1"/>
            <a:r>
              <a:rPr lang="en-US" altLang="zh-CN" b="1" dirty="0">
                <a:solidFill>
                  <a:srgbClr val="C00000"/>
                </a:solidFill>
                <a:ea typeface="宋体" charset="-122"/>
              </a:rPr>
              <a:t>1.Management Myths</a:t>
            </a:r>
          </a:p>
        </p:txBody>
      </p:sp>
      <p:sp>
        <p:nvSpPr>
          <p:cNvPr id="8" name="Rectangle 3">
            <a:extLst>
              <a:ext uri="{FF2B5EF4-FFF2-40B4-BE49-F238E27FC236}">
                <a16:creationId xmlns:a16="http://schemas.microsoft.com/office/drawing/2014/main" id="{3B4F65D9-D4CA-04E1-F6FE-50C87E642DD1}"/>
              </a:ext>
            </a:extLst>
          </p:cNvPr>
          <p:cNvSpPr>
            <a:spLocks noGrp="1" noChangeArrowheads="1"/>
          </p:cNvSpPr>
          <p:nvPr>
            <p:ph idx="1"/>
          </p:nvPr>
        </p:nvSpPr>
        <p:spPr>
          <a:xfrm>
            <a:off x="1160206" y="2061556"/>
            <a:ext cx="9861755" cy="3624349"/>
          </a:xfrm>
        </p:spPr>
        <p:txBody>
          <a:bodyPr>
            <a:noAutofit/>
          </a:bodyPr>
          <a:lstStyle/>
          <a:p>
            <a:pPr marL="0" indent="0" eaLnBrk="1" hangingPunct="1">
              <a:buNone/>
              <a:defRPr/>
            </a:pPr>
            <a:r>
              <a:rPr lang="en-IN" altLang="zh-CN" sz="2200" b="1" dirty="0">
                <a:latin typeface="Times New Roman" panose="02020603050405020304" pitchFamily="18" charset="0"/>
                <a:ea typeface="宋体" charset="-122"/>
                <a:cs typeface="Times New Roman" panose="02020603050405020304" pitchFamily="18" charset="0"/>
              </a:rPr>
              <a:t>Myth1:</a:t>
            </a:r>
          </a:p>
          <a:p>
            <a:pPr eaLnBrk="1" hangingPunct="1">
              <a:defRPr/>
            </a:pPr>
            <a:r>
              <a:rPr lang="zh-CN" altLang="en-US" sz="2200" dirty="0">
                <a:latin typeface="Times New Roman" panose="02020603050405020304" pitchFamily="18" charset="0"/>
                <a:ea typeface="宋体" charset="-122"/>
                <a:cs typeface="Times New Roman" panose="02020603050405020304" pitchFamily="18" charset="0"/>
              </a:rPr>
              <a:t>“</a:t>
            </a:r>
            <a:r>
              <a:rPr lang="en-US" altLang="zh-CN" sz="2200" dirty="0">
                <a:latin typeface="Times New Roman" panose="02020603050405020304" pitchFamily="18" charset="0"/>
                <a:ea typeface="宋体" charset="-122"/>
                <a:cs typeface="Times New Roman" panose="02020603050405020304" pitchFamily="18" charset="0"/>
              </a:rPr>
              <a:t>We already have a book of standards and procedures for building software. It does provide my people with everything they need to know …”</a:t>
            </a:r>
          </a:p>
          <a:p>
            <a:pPr fontAlgn="base">
              <a:buNone/>
            </a:pPr>
            <a:r>
              <a:rPr lang="en-US" sz="2200" b="1" u="sng" dirty="0">
                <a:latin typeface="Times New Roman" panose="02020603050405020304" pitchFamily="18" charset="0"/>
                <a:cs typeface="Times New Roman" panose="02020603050405020304" pitchFamily="18" charset="0"/>
              </a:rPr>
              <a:t>Fact</a:t>
            </a:r>
            <a:r>
              <a:rPr lang="en-US" sz="2200" b="1" dirty="0">
                <a:latin typeface="Times New Roman" panose="02020603050405020304" pitchFamily="18" charset="0"/>
                <a:cs typeface="Times New Roman" panose="02020603050405020304" pitchFamily="18" charset="0"/>
              </a:rPr>
              <a:t>:</a:t>
            </a:r>
          </a:p>
          <a:p>
            <a:pPr fontAlgn="base"/>
            <a:r>
              <a:rPr lang="en-US" sz="2200" dirty="0">
                <a:latin typeface="Times New Roman" panose="02020603050405020304" pitchFamily="18" charset="0"/>
                <a:cs typeface="Times New Roman" panose="02020603050405020304" pitchFamily="18" charset="0"/>
              </a:rPr>
              <a:t>Software experts do not know all the requirements for the software development.</a:t>
            </a:r>
          </a:p>
          <a:p>
            <a:pPr fontAlgn="base"/>
            <a:r>
              <a:rPr lang="en-US" sz="2200" dirty="0">
                <a:latin typeface="Times New Roman" panose="02020603050405020304" pitchFamily="18" charset="0"/>
                <a:cs typeface="Times New Roman" panose="02020603050405020304" pitchFamily="18" charset="0"/>
              </a:rPr>
              <a:t>And all existing processes are incomplete as new software development is based on new and different problem.</a:t>
            </a:r>
          </a:p>
          <a:p>
            <a:pPr eaLnBrk="1" hangingPunct="1">
              <a:defRPr/>
            </a:pPr>
            <a:endParaRPr lang="en-US" altLang="zh-CN" sz="2200" dirty="0">
              <a:latin typeface="Times New Roman" panose="02020603050405020304" pitchFamily="18" charset="0"/>
              <a:ea typeface="宋体" charset="-122"/>
              <a:cs typeface="Times New Roman" panose="02020603050405020304" pitchFamily="18" charset="0"/>
            </a:endParaRPr>
          </a:p>
          <a:p>
            <a:pPr marL="0" indent="0" eaLnBrk="1" hangingPunct="1">
              <a:buNone/>
              <a:defRPr/>
            </a:pPr>
            <a:endParaRPr lang="en-US" altLang="zh-CN" sz="22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328622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12810B-BFC1-634C-8192-0781AB4D150F}"/>
              </a:ext>
            </a:extLst>
          </p:cNvPr>
          <p:cNvSpPr>
            <a:spLocks noGrp="1"/>
          </p:cNvSpPr>
          <p:nvPr>
            <p:ph type="sldNum" sz="quarter" idx="12"/>
          </p:nvPr>
        </p:nvSpPr>
        <p:spPr/>
        <p:txBody>
          <a:bodyPr/>
          <a:lstStyle/>
          <a:p>
            <a:fld id="{CBABCCC1-BF11-4F37-963E-1BCD5B23FD72}" type="slidenum">
              <a:rPr lang="en-IN" smtClean="0"/>
              <a:t>21</a:t>
            </a:fld>
            <a:endParaRPr lang="en-IN"/>
          </a:p>
        </p:txBody>
      </p:sp>
      <p:sp>
        <p:nvSpPr>
          <p:cNvPr id="5" name="Title 1">
            <a:extLst>
              <a:ext uri="{FF2B5EF4-FFF2-40B4-BE49-F238E27FC236}">
                <a16:creationId xmlns:a16="http://schemas.microsoft.com/office/drawing/2014/main" id="{15DA26A1-442F-B40F-07DB-9EAEB63C81B6}"/>
              </a:ext>
            </a:extLst>
          </p:cNvPr>
          <p:cNvSpPr>
            <a:spLocks noGrp="1"/>
          </p:cNvSpPr>
          <p:nvPr>
            <p:ph type="title"/>
          </p:nvPr>
        </p:nvSpPr>
        <p:spPr>
          <a:xfrm>
            <a:off x="1676400" y="980267"/>
            <a:ext cx="10515600" cy="752474"/>
          </a:xfrm>
        </p:spPr>
        <p:txBody>
          <a:bodyPr/>
          <a:lstStyle/>
          <a:p>
            <a:r>
              <a:rPr lang="en-US" altLang="zh-CN" b="1" dirty="0">
                <a:solidFill>
                  <a:srgbClr val="C00000"/>
                </a:solidFill>
                <a:ea typeface="宋体" charset="-122"/>
              </a:rPr>
              <a:t>Management </a:t>
            </a:r>
            <a:r>
              <a:rPr lang="en-US" altLang="zh-CN" sz="3200" b="1" dirty="0">
                <a:solidFill>
                  <a:srgbClr val="C00000"/>
                </a:solidFill>
                <a:ea typeface="宋体" charset="-122"/>
              </a:rPr>
              <a:t>Myths</a:t>
            </a:r>
            <a:r>
              <a:rPr lang="en-US" altLang="zh-CN" b="1" dirty="0">
                <a:solidFill>
                  <a:srgbClr val="C00000"/>
                </a:solidFill>
                <a:ea typeface="宋体" charset="-122"/>
              </a:rPr>
              <a:t> cont..</a:t>
            </a:r>
            <a:endParaRPr lang="en-IN" dirty="0"/>
          </a:p>
        </p:txBody>
      </p:sp>
      <p:sp>
        <p:nvSpPr>
          <p:cNvPr id="6" name="Content Placeholder 2">
            <a:extLst>
              <a:ext uri="{FF2B5EF4-FFF2-40B4-BE49-F238E27FC236}">
                <a16:creationId xmlns:a16="http://schemas.microsoft.com/office/drawing/2014/main" id="{F3504B97-46A0-DE7B-C963-0DFE5754F7AA}"/>
              </a:ext>
            </a:extLst>
          </p:cNvPr>
          <p:cNvSpPr>
            <a:spLocks noGrp="1"/>
          </p:cNvSpPr>
          <p:nvPr>
            <p:ph idx="1"/>
          </p:nvPr>
        </p:nvSpPr>
        <p:spPr>
          <a:xfrm>
            <a:off x="838199" y="2098706"/>
            <a:ext cx="10515600" cy="3779027"/>
          </a:xfrm>
        </p:spPr>
        <p:txBody>
          <a:bodyPr/>
          <a:lstStyle/>
          <a:p>
            <a:pPr marL="0" indent="0" eaLnBrk="1" hangingPunct="1">
              <a:buNone/>
              <a:defRPr/>
            </a:pPr>
            <a:r>
              <a:rPr lang="en-US" altLang="zh-CN" sz="2800" dirty="0">
                <a:latin typeface="Times New Roman" panose="02020603050405020304" pitchFamily="18" charset="0"/>
                <a:ea typeface="宋体" charset="-122"/>
                <a:cs typeface="Times New Roman" panose="02020603050405020304" pitchFamily="18" charset="0"/>
              </a:rPr>
              <a:t> </a:t>
            </a:r>
            <a:r>
              <a:rPr lang="en-US" altLang="zh-CN" sz="2800" b="1" dirty="0">
                <a:latin typeface="Times New Roman" panose="02020603050405020304" pitchFamily="18" charset="0"/>
                <a:ea typeface="宋体" charset="-122"/>
                <a:cs typeface="Times New Roman" panose="02020603050405020304" pitchFamily="18" charset="0"/>
              </a:rPr>
              <a:t>Myth2:</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The addition of the latest hardware programs will improve the software development.</a:t>
            </a: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Fact:</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The role of the latest hardware is not very high on standard software development; instead (CASE: Computer Aided Software Engineering) Engineering tools help the computer, they are more important than hardware to produce quality and productivity.</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Hence, the hardware resources are misused.</a:t>
            </a:r>
            <a:endParaRPr lang="en-IN" dirty="0"/>
          </a:p>
        </p:txBody>
      </p:sp>
    </p:spTree>
    <p:extLst>
      <p:ext uri="{BB962C8B-B14F-4D97-AF65-F5344CB8AC3E}">
        <p14:creationId xmlns:p14="http://schemas.microsoft.com/office/powerpoint/2010/main" val="186038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AFAAE6-9AB6-354F-A633-750003B2DD68}"/>
              </a:ext>
            </a:extLst>
          </p:cNvPr>
          <p:cNvSpPr>
            <a:spLocks noGrp="1"/>
          </p:cNvSpPr>
          <p:nvPr>
            <p:ph type="sldNum" sz="quarter" idx="12"/>
          </p:nvPr>
        </p:nvSpPr>
        <p:spPr/>
        <p:txBody>
          <a:bodyPr/>
          <a:lstStyle/>
          <a:p>
            <a:fld id="{CBABCCC1-BF11-4F37-963E-1BCD5B23FD72}" type="slidenum">
              <a:rPr lang="en-IN" smtClean="0"/>
              <a:t>22</a:t>
            </a:fld>
            <a:endParaRPr lang="en-IN"/>
          </a:p>
        </p:txBody>
      </p:sp>
      <p:sp>
        <p:nvSpPr>
          <p:cNvPr id="6" name="TextBox 5">
            <a:extLst>
              <a:ext uri="{FF2B5EF4-FFF2-40B4-BE49-F238E27FC236}">
                <a16:creationId xmlns:a16="http://schemas.microsoft.com/office/drawing/2014/main" id="{F48E979B-A8C6-3DEA-D2AA-D156314410A2}"/>
              </a:ext>
            </a:extLst>
          </p:cNvPr>
          <p:cNvSpPr txBox="1"/>
          <p:nvPr/>
        </p:nvSpPr>
        <p:spPr>
          <a:xfrm>
            <a:off x="1795549" y="1253435"/>
            <a:ext cx="8013469" cy="646331"/>
          </a:xfrm>
          <a:prstGeom prst="rect">
            <a:avLst/>
          </a:prstGeom>
          <a:noFill/>
        </p:spPr>
        <p:txBody>
          <a:bodyPr wrap="square">
            <a:spAutoFit/>
          </a:bodyPr>
          <a:lstStyle/>
          <a:p>
            <a:r>
              <a:rPr lang="en-US" altLang="zh-CN" sz="3600" b="1" dirty="0">
                <a:solidFill>
                  <a:srgbClr val="C00000"/>
                </a:solidFill>
                <a:ea typeface="宋体" charset="-122"/>
              </a:rPr>
              <a:t>Management Myths cont..</a:t>
            </a:r>
            <a:endParaRPr lang="en-IN" sz="3600" dirty="0"/>
          </a:p>
        </p:txBody>
      </p:sp>
      <p:sp>
        <p:nvSpPr>
          <p:cNvPr id="7" name="Content Placeholder 2">
            <a:extLst>
              <a:ext uri="{FF2B5EF4-FFF2-40B4-BE49-F238E27FC236}">
                <a16:creationId xmlns:a16="http://schemas.microsoft.com/office/drawing/2014/main" id="{949386D0-ABC2-F828-A6EC-358739270C49}"/>
              </a:ext>
            </a:extLst>
          </p:cNvPr>
          <p:cNvSpPr>
            <a:spLocks noGrp="1"/>
          </p:cNvSpPr>
          <p:nvPr>
            <p:ph idx="1"/>
          </p:nvPr>
        </p:nvSpPr>
        <p:spPr>
          <a:xfrm>
            <a:off x="1243709" y="2049394"/>
            <a:ext cx="10515600" cy="3704800"/>
          </a:xfrm>
        </p:spPr>
        <p:txBody>
          <a:bodyPr>
            <a:normAutofit fontScale="92500" lnSpcReduction="10000"/>
          </a:bodyPr>
          <a:lstStyle/>
          <a:p>
            <a:pPr>
              <a:buNone/>
            </a:pPr>
            <a:r>
              <a:rPr lang="en-US" sz="2200" b="1" dirty="0">
                <a:latin typeface="Times New Roman" panose="02020603050405020304" pitchFamily="18" charset="0"/>
                <a:cs typeface="Times New Roman" panose="02020603050405020304" pitchFamily="18" charset="0"/>
              </a:rPr>
              <a:t>Case tools can be broadly classed into these broader areas: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Requirement Analysis Tool.</a:t>
            </a:r>
          </a:p>
          <a:p>
            <a:r>
              <a:rPr lang="en-US" sz="2200" dirty="0">
                <a:latin typeface="Times New Roman" panose="02020603050405020304" pitchFamily="18" charset="0"/>
                <a:cs typeface="Times New Roman" panose="02020603050405020304" pitchFamily="18" charset="0"/>
              </a:rPr>
              <a:t>Structure Analysis Tool.</a:t>
            </a:r>
          </a:p>
          <a:p>
            <a:r>
              <a:rPr lang="en-US" sz="2200" dirty="0">
                <a:latin typeface="Times New Roman" panose="02020603050405020304" pitchFamily="18" charset="0"/>
                <a:cs typeface="Times New Roman" panose="02020603050405020304" pitchFamily="18" charset="0"/>
              </a:rPr>
              <a:t>Software Design Tool.</a:t>
            </a:r>
          </a:p>
          <a:p>
            <a:r>
              <a:rPr lang="en-US" sz="2200" dirty="0">
                <a:latin typeface="Times New Roman" panose="02020603050405020304" pitchFamily="18" charset="0"/>
                <a:cs typeface="Times New Roman" panose="02020603050405020304" pitchFamily="18" charset="0"/>
              </a:rPr>
              <a:t>Code Generation Tool.</a:t>
            </a:r>
          </a:p>
          <a:p>
            <a:r>
              <a:rPr lang="en-US" sz="2200" dirty="0">
                <a:latin typeface="Times New Roman" panose="02020603050405020304" pitchFamily="18" charset="0"/>
                <a:cs typeface="Times New Roman" panose="02020603050405020304" pitchFamily="18" charset="0"/>
              </a:rPr>
              <a:t>Test Case Generation Tool.</a:t>
            </a:r>
          </a:p>
          <a:p>
            <a:r>
              <a:rPr lang="en-US" sz="2200" dirty="0">
                <a:latin typeface="Times New Roman" panose="02020603050405020304" pitchFamily="18" charset="0"/>
                <a:cs typeface="Times New Roman" panose="02020603050405020304" pitchFamily="18" charset="0"/>
              </a:rPr>
              <a:t>Document Production Tool.</a:t>
            </a:r>
          </a:p>
          <a:p>
            <a:r>
              <a:rPr lang="en-US" sz="2200" dirty="0">
                <a:latin typeface="Times New Roman" panose="02020603050405020304" pitchFamily="18" charset="0"/>
                <a:cs typeface="Times New Roman" panose="02020603050405020304" pitchFamily="18" charset="0"/>
              </a:rPr>
              <a:t>Reverse Engineering Tool.</a:t>
            </a:r>
          </a:p>
          <a:p>
            <a:endParaRPr lang="en-IN" dirty="0"/>
          </a:p>
        </p:txBody>
      </p:sp>
    </p:spTree>
    <p:extLst>
      <p:ext uri="{BB962C8B-B14F-4D97-AF65-F5344CB8AC3E}">
        <p14:creationId xmlns:p14="http://schemas.microsoft.com/office/powerpoint/2010/main" val="417935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12810B-BFC1-634C-8192-0781AB4D150F}"/>
              </a:ext>
            </a:extLst>
          </p:cNvPr>
          <p:cNvSpPr>
            <a:spLocks noGrp="1"/>
          </p:cNvSpPr>
          <p:nvPr>
            <p:ph type="sldNum" sz="quarter" idx="12"/>
          </p:nvPr>
        </p:nvSpPr>
        <p:spPr/>
        <p:txBody>
          <a:bodyPr/>
          <a:lstStyle/>
          <a:p>
            <a:fld id="{CBABCCC1-BF11-4F37-963E-1BCD5B23FD72}" type="slidenum">
              <a:rPr lang="en-IN" smtClean="0"/>
              <a:t>23</a:t>
            </a:fld>
            <a:endParaRPr lang="en-IN"/>
          </a:p>
        </p:txBody>
      </p:sp>
      <p:sp>
        <p:nvSpPr>
          <p:cNvPr id="5" name="Content Placeholder 2">
            <a:extLst>
              <a:ext uri="{FF2B5EF4-FFF2-40B4-BE49-F238E27FC236}">
                <a16:creationId xmlns:a16="http://schemas.microsoft.com/office/drawing/2014/main" id="{2E107ECC-02A5-CB9D-276F-CAE33EAD2442}"/>
              </a:ext>
            </a:extLst>
          </p:cNvPr>
          <p:cNvSpPr>
            <a:spLocks noGrp="1"/>
          </p:cNvSpPr>
          <p:nvPr>
            <p:ph idx="1"/>
          </p:nvPr>
        </p:nvSpPr>
        <p:spPr>
          <a:xfrm>
            <a:off x="838200" y="1562793"/>
            <a:ext cx="10515600" cy="4538749"/>
          </a:xfrm>
        </p:spPr>
        <p:txBody>
          <a:bodyPr>
            <a:normAutofit lnSpcReduction="10000"/>
          </a:bodyPr>
          <a:lstStyle/>
          <a:p>
            <a:pPr marL="0" indent="0" algn="l" fontAlgn="base">
              <a:buNone/>
            </a:pPr>
            <a:endParaRPr lang="en-US"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Myth 3:</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With the addition of more people and program planners to Software development can help meet project deadlines (If lagging behind).</a:t>
            </a: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 Fact: </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If software is late, adding more people will merely make the problem worse. This is because the people already working on the project now need to spend time educating the newcomers, and are thus taken away from their work.</a:t>
            </a:r>
          </a:p>
          <a:p>
            <a:pPr algn="l"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 The newcomers are also far less productive than the existing software engineers, and so the work put into training them to work on the software does not immediately meet with an appropriate reduction in work.</a:t>
            </a:r>
          </a:p>
          <a:p>
            <a:endParaRPr lang="en-IN" dirty="0"/>
          </a:p>
        </p:txBody>
      </p:sp>
    </p:spTree>
    <p:extLst>
      <p:ext uri="{BB962C8B-B14F-4D97-AF65-F5344CB8AC3E}">
        <p14:creationId xmlns:p14="http://schemas.microsoft.com/office/powerpoint/2010/main" val="312264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AFAAE6-9AB6-354F-A633-750003B2DD68}"/>
              </a:ext>
            </a:extLst>
          </p:cNvPr>
          <p:cNvSpPr>
            <a:spLocks noGrp="1"/>
          </p:cNvSpPr>
          <p:nvPr>
            <p:ph type="sldNum" sz="quarter" idx="12"/>
          </p:nvPr>
        </p:nvSpPr>
        <p:spPr/>
        <p:txBody>
          <a:bodyPr/>
          <a:lstStyle/>
          <a:p>
            <a:fld id="{CBABCCC1-BF11-4F37-963E-1BCD5B23FD72}" type="slidenum">
              <a:rPr lang="en-IN" smtClean="0"/>
              <a:t>24</a:t>
            </a:fld>
            <a:endParaRPr lang="en-IN"/>
          </a:p>
        </p:txBody>
      </p:sp>
      <p:sp>
        <p:nvSpPr>
          <p:cNvPr id="5" name="Rectangle 2">
            <a:extLst>
              <a:ext uri="{FF2B5EF4-FFF2-40B4-BE49-F238E27FC236}">
                <a16:creationId xmlns:a16="http://schemas.microsoft.com/office/drawing/2014/main" id="{3811013B-110D-48AA-7C85-6776AE2D1593}"/>
              </a:ext>
            </a:extLst>
          </p:cNvPr>
          <p:cNvSpPr>
            <a:spLocks noGrp="1" noChangeArrowheads="1"/>
          </p:cNvSpPr>
          <p:nvPr>
            <p:ph type="title"/>
          </p:nvPr>
        </p:nvSpPr>
        <p:spPr>
          <a:xfrm>
            <a:off x="3310827" y="1184997"/>
            <a:ext cx="4759325" cy="857250"/>
          </a:xfrm>
        </p:spPr>
        <p:txBody>
          <a:bodyPr/>
          <a:lstStyle/>
          <a:p>
            <a:pPr algn="l" eaLnBrk="1" hangingPunct="1"/>
            <a:r>
              <a:rPr lang="en-US" altLang="zh-CN" b="1" dirty="0">
                <a:solidFill>
                  <a:srgbClr val="C00000"/>
                </a:solidFill>
                <a:ea typeface="宋体" charset="-122"/>
              </a:rPr>
              <a:t>2. Customer Myths</a:t>
            </a:r>
          </a:p>
        </p:txBody>
      </p:sp>
      <p:sp>
        <p:nvSpPr>
          <p:cNvPr id="6" name="Rectangle 3">
            <a:extLst>
              <a:ext uri="{FF2B5EF4-FFF2-40B4-BE49-F238E27FC236}">
                <a16:creationId xmlns:a16="http://schemas.microsoft.com/office/drawing/2014/main" id="{E81C889C-8FD9-48D7-8784-1F2359CF6468}"/>
              </a:ext>
            </a:extLst>
          </p:cNvPr>
          <p:cNvSpPr>
            <a:spLocks noGrp="1" noChangeArrowheads="1"/>
          </p:cNvSpPr>
          <p:nvPr>
            <p:ph idx="1"/>
          </p:nvPr>
        </p:nvSpPr>
        <p:spPr>
          <a:xfrm>
            <a:off x="1042220" y="1895303"/>
            <a:ext cx="10097728" cy="4089862"/>
          </a:xfrm>
        </p:spPr>
        <p:txBody>
          <a:bodyPr>
            <a:normAutofit fontScale="47500" lnSpcReduction="20000"/>
          </a:bodyPr>
          <a:lstStyle/>
          <a:p>
            <a:pPr eaLnBrk="1" hangingPunct="1">
              <a:defRPr/>
            </a:pPr>
            <a:r>
              <a:rPr lang="en-US" sz="4500" b="0" i="0" dirty="0">
                <a:solidFill>
                  <a:srgbClr val="273239"/>
                </a:solidFill>
                <a:effectLst/>
                <a:latin typeface="Times New Roman" panose="02020603050405020304" pitchFamily="18" charset="0"/>
                <a:cs typeface="Times New Roman" panose="02020603050405020304" pitchFamily="18" charset="0"/>
              </a:rPr>
              <a:t>The customer can be the direct users of the software, the technical team, marketing / sales department, or other company.</a:t>
            </a:r>
            <a:endParaRPr lang="en-IN" altLang="zh-CN" sz="4500" dirty="0">
              <a:latin typeface="Times New Roman" panose="02020603050405020304" pitchFamily="18" charset="0"/>
              <a:ea typeface="宋体" charset="-122"/>
              <a:cs typeface="Times New Roman" panose="02020603050405020304" pitchFamily="18" charset="0"/>
            </a:endParaRPr>
          </a:p>
          <a:p>
            <a:pPr marL="0" indent="0" eaLnBrk="1" hangingPunct="1">
              <a:buNone/>
              <a:defRPr/>
            </a:pPr>
            <a:r>
              <a:rPr lang="en-IN" altLang="zh-CN" sz="4500" b="1" dirty="0">
                <a:latin typeface="Times New Roman" panose="02020603050405020304" pitchFamily="18" charset="0"/>
                <a:ea typeface="宋体" charset="-122"/>
                <a:cs typeface="Times New Roman" panose="02020603050405020304" pitchFamily="18" charset="0"/>
              </a:rPr>
              <a:t>  Myth1:</a:t>
            </a:r>
          </a:p>
          <a:p>
            <a:pPr eaLnBrk="1" hangingPunct="1">
              <a:defRPr/>
            </a:pPr>
            <a:r>
              <a:rPr lang="zh-CN" altLang="en-US" sz="4500" dirty="0">
                <a:latin typeface="Times New Roman" panose="02020603050405020304" pitchFamily="18" charset="0"/>
                <a:ea typeface="宋体" charset="-122"/>
                <a:cs typeface="Times New Roman" panose="02020603050405020304" pitchFamily="18" charset="0"/>
              </a:rPr>
              <a:t>“</a:t>
            </a:r>
            <a:r>
              <a:rPr lang="en-US" altLang="zh-CN" sz="4500" dirty="0">
                <a:latin typeface="Times New Roman" panose="02020603050405020304" pitchFamily="18" charset="0"/>
                <a:ea typeface="宋体" charset="-122"/>
                <a:cs typeface="Times New Roman" panose="02020603050405020304" pitchFamily="18" charset="0"/>
              </a:rPr>
              <a:t>A general statement of objectives is sufficient to begin writing programs - we can fill in the details later …”</a:t>
            </a:r>
          </a:p>
          <a:p>
            <a:pPr marL="0" indent="0" algn="l" fontAlgn="base">
              <a:buNone/>
            </a:pPr>
            <a:r>
              <a:rPr lang="en-US" sz="4500" b="1" i="0" dirty="0">
                <a:solidFill>
                  <a:srgbClr val="273239"/>
                </a:solidFill>
                <a:effectLst/>
                <a:latin typeface="Times New Roman" panose="02020603050405020304" pitchFamily="18" charset="0"/>
                <a:cs typeface="Times New Roman" panose="02020603050405020304" pitchFamily="18" charset="0"/>
              </a:rPr>
              <a:t>  Fact:</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Official and detailed description of the database function, ethical performance, communication, structural issues and the verification process are important.</a:t>
            </a:r>
          </a:p>
          <a:p>
            <a:pPr algn="l" fontAlgn="base">
              <a:buFont typeface="Arial" panose="020B0604020202020204" pitchFamily="34" charset="0"/>
              <a:buChar char="•"/>
            </a:pPr>
            <a:r>
              <a:rPr lang="en-US" sz="4500" b="0" i="0" dirty="0">
                <a:solidFill>
                  <a:srgbClr val="273239"/>
                </a:solidFill>
                <a:effectLst/>
                <a:latin typeface="Times New Roman" panose="02020603050405020304" pitchFamily="18" charset="0"/>
                <a:cs typeface="Times New Roman" panose="02020603050405020304" pitchFamily="18" charset="0"/>
              </a:rPr>
              <a:t>Unambiguous requirements (usually derived iteratively) are developed only through effective and continuous communication between customer and developer.</a:t>
            </a:r>
            <a:br>
              <a:rPr lang="en-US" altLang="zh-CN" sz="2200" dirty="0">
                <a:latin typeface="Times New Roman" panose="02020603050405020304" pitchFamily="18" charset="0"/>
                <a:ea typeface="宋体" charset="-122"/>
                <a:cs typeface="Times New Roman" panose="02020603050405020304" pitchFamily="18" charset="0"/>
              </a:rPr>
            </a:br>
            <a:endParaRPr lang="en-US" altLang="zh-CN" sz="22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2212620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1736-4945-AE7C-50C7-FDDF3001F853}"/>
              </a:ext>
            </a:extLst>
          </p:cNvPr>
          <p:cNvSpPr>
            <a:spLocks noGrp="1"/>
          </p:cNvSpPr>
          <p:nvPr>
            <p:ph type="title"/>
          </p:nvPr>
        </p:nvSpPr>
        <p:spPr>
          <a:xfrm>
            <a:off x="1451579" y="1190938"/>
            <a:ext cx="9603275" cy="587136"/>
          </a:xfrm>
        </p:spPr>
        <p:txBody>
          <a:bodyPr/>
          <a:lstStyle/>
          <a:p>
            <a:r>
              <a:rPr lang="en-US" altLang="zh-CN" b="1" dirty="0">
                <a:solidFill>
                  <a:srgbClr val="C00000"/>
                </a:solidFill>
                <a:ea typeface="宋体" charset="-122"/>
              </a:rPr>
              <a:t>Customer Myths </a:t>
            </a:r>
            <a:r>
              <a:rPr lang="en-US" altLang="zh-CN" b="1" dirty="0" err="1">
                <a:solidFill>
                  <a:srgbClr val="C00000"/>
                </a:solidFill>
                <a:ea typeface="宋体" charset="-122"/>
              </a:rPr>
              <a:t>cont</a:t>
            </a:r>
            <a:r>
              <a:rPr lang="en-US" altLang="zh-CN" b="1" dirty="0">
                <a:solidFill>
                  <a:srgbClr val="C00000"/>
                </a:solidFill>
                <a:ea typeface="宋体" charset="-122"/>
              </a:rPr>
              <a:t>…</a:t>
            </a:r>
            <a:endParaRPr lang="en-IN" dirty="0"/>
          </a:p>
        </p:txBody>
      </p:sp>
      <p:sp>
        <p:nvSpPr>
          <p:cNvPr id="4" name="Slide Number Placeholder 3">
            <a:extLst>
              <a:ext uri="{FF2B5EF4-FFF2-40B4-BE49-F238E27FC236}">
                <a16:creationId xmlns:a16="http://schemas.microsoft.com/office/drawing/2014/main" id="{CE12810B-BFC1-634C-8192-0781AB4D150F}"/>
              </a:ext>
            </a:extLst>
          </p:cNvPr>
          <p:cNvSpPr>
            <a:spLocks noGrp="1"/>
          </p:cNvSpPr>
          <p:nvPr>
            <p:ph type="sldNum" sz="quarter" idx="12"/>
          </p:nvPr>
        </p:nvSpPr>
        <p:spPr/>
        <p:txBody>
          <a:bodyPr/>
          <a:lstStyle/>
          <a:p>
            <a:fld id="{CBABCCC1-BF11-4F37-963E-1BCD5B23FD72}" type="slidenum">
              <a:rPr lang="en-IN" smtClean="0"/>
              <a:t>25</a:t>
            </a:fld>
            <a:endParaRPr lang="en-IN"/>
          </a:p>
        </p:txBody>
      </p:sp>
      <p:sp>
        <p:nvSpPr>
          <p:cNvPr id="5" name="Content Placeholder 2">
            <a:extLst>
              <a:ext uri="{FF2B5EF4-FFF2-40B4-BE49-F238E27FC236}">
                <a16:creationId xmlns:a16="http://schemas.microsoft.com/office/drawing/2014/main" id="{BEBA8C2B-10C9-AC09-C640-7F59967974D1}"/>
              </a:ext>
            </a:extLst>
          </p:cNvPr>
          <p:cNvSpPr>
            <a:spLocks noGrp="1"/>
          </p:cNvSpPr>
          <p:nvPr>
            <p:ph idx="1"/>
          </p:nvPr>
        </p:nvSpPr>
        <p:spPr>
          <a:xfrm>
            <a:off x="838200" y="1596044"/>
            <a:ext cx="10515600" cy="4580919"/>
          </a:xfrm>
        </p:spPr>
        <p:txBody>
          <a:bodyPr>
            <a:normAutofit lnSpcReduction="10000"/>
          </a:bodyPr>
          <a:lstStyle/>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 </a:t>
            </a:r>
          </a:p>
          <a:p>
            <a:pPr marL="0" indent="0" algn="l" fontAlgn="base">
              <a:buNone/>
            </a:pPr>
            <a:r>
              <a:rPr lang="en-US" b="1" i="0" dirty="0">
                <a:solidFill>
                  <a:srgbClr val="273239"/>
                </a:solidFill>
                <a:effectLst/>
                <a:latin typeface="Times New Roman" panose="02020603050405020304" pitchFamily="18" charset="0"/>
                <a:cs typeface="Times New Roman" panose="02020603050405020304" pitchFamily="18" charset="0"/>
              </a:rPr>
              <a:t>Myth 2:</a:t>
            </a:r>
            <a:endParaRPr lang="en-US"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Software requirements continually change, but change can be easily accommodated because software is flexible</a:t>
            </a:r>
          </a:p>
          <a:p>
            <a:pPr marL="0" indent="0" algn="l" fontAlgn="base">
              <a:buNone/>
            </a:pPr>
            <a:r>
              <a:rPr lang="en-US" b="1" dirty="0">
                <a:solidFill>
                  <a:srgbClr val="273239"/>
                </a:solidFill>
                <a:latin typeface="Times New Roman" panose="02020603050405020304" pitchFamily="18" charset="0"/>
                <a:cs typeface="Times New Roman" panose="02020603050405020304" pitchFamily="18" charset="0"/>
              </a:rPr>
              <a:t> Fact:</a:t>
            </a:r>
            <a:endParaRPr lang="en-US" b="1" i="0" dirty="0">
              <a:solidFill>
                <a:srgbClr val="273239"/>
              </a:solidFill>
              <a:effectLst/>
              <a:latin typeface="Times New Roman" panose="02020603050405020304" pitchFamily="18" charset="0"/>
              <a:cs typeface="Times New Roman" panose="02020603050405020304" pitchFamily="18" charset="0"/>
            </a:endParaRPr>
          </a:p>
          <a:p>
            <a:r>
              <a:rPr lang="en-US" b="0" i="0" dirty="0">
                <a:solidFill>
                  <a:srgbClr val="273239"/>
                </a:solidFill>
                <a:effectLst/>
                <a:latin typeface="Times New Roman" panose="02020603050405020304" pitchFamily="18" charset="0"/>
                <a:cs typeface="Times New Roman" panose="02020603050405020304" pitchFamily="18" charset="0"/>
              </a:rPr>
              <a:t>It is true that software requirements change, but the impact of change varies with the time at which it is introduced. </a:t>
            </a:r>
          </a:p>
          <a:p>
            <a:r>
              <a:rPr lang="en-US" b="0" i="0" dirty="0">
                <a:solidFill>
                  <a:srgbClr val="273239"/>
                </a:solidFill>
                <a:effectLst/>
                <a:latin typeface="Times New Roman" panose="02020603050405020304" pitchFamily="18" charset="0"/>
                <a:cs typeface="Times New Roman" panose="02020603050405020304" pitchFamily="18" charset="0"/>
              </a:rPr>
              <a:t>When requirements changes are requested early (before design or code has been started), the cost impact is relatively small. However, as time passes, the cost impact grows rapidly—resources have been committed, a design framework has been established, and change can cause that require additional resources and major design modification.</a:t>
            </a:r>
          </a:p>
          <a:p>
            <a:endParaRPr lang="en-IN" dirty="0"/>
          </a:p>
        </p:txBody>
      </p:sp>
    </p:spTree>
    <p:extLst>
      <p:ext uri="{BB962C8B-B14F-4D97-AF65-F5344CB8AC3E}">
        <p14:creationId xmlns:p14="http://schemas.microsoft.com/office/powerpoint/2010/main" val="4188423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C648-9EDC-FBC3-2BDB-52E803ED08E0}"/>
              </a:ext>
            </a:extLst>
          </p:cNvPr>
          <p:cNvSpPr>
            <a:spLocks noGrp="1"/>
          </p:cNvSpPr>
          <p:nvPr>
            <p:ph type="title"/>
          </p:nvPr>
        </p:nvSpPr>
        <p:spPr>
          <a:xfrm>
            <a:off x="1567957" y="1098087"/>
            <a:ext cx="9603275" cy="587136"/>
          </a:xfrm>
        </p:spPr>
        <p:txBody>
          <a:bodyPr/>
          <a:lstStyle/>
          <a:p>
            <a:r>
              <a:rPr lang="en-US" altLang="zh-CN" b="1" dirty="0">
                <a:solidFill>
                  <a:srgbClr val="C00000"/>
                </a:solidFill>
                <a:ea typeface="宋体" charset="-122"/>
              </a:rPr>
              <a:t>Customer Myths </a:t>
            </a:r>
            <a:r>
              <a:rPr lang="en-US" altLang="zh-CN" b="1" dirty="0" err="1">
                <a:solidFill>
                  <a:srgbClr val="C00000"/>
                </a:solidFill>
                <a:ea typeface="宋体" charset="-122"/>
              </a:rPr>
              <a:t>cont</a:t>
            </a:r>
            <a:r>
              <a:rPr lang="en-US" altLang="zh-CN" b="1" dirty="0">
                <a:solidFill>
                  <a:srgbClr val="C00000"/>
                </a:solidFill>
                <a:ea typeface="宋体" charset="-122"/>
              </a:rPr>
              <a:t>…</a:t>
            </a:r>
            <a:endParaRPr lang="en-IN" dirty="0"/>
          </a:p>
        </p:txBody>
      </p:sp>
      <p:sp>
        <p:nvSpPr>
          <p:cNvPr id="4" name="Slide Number Placeholder 3">
            <a:extLst>
              <a:ext uri="{FF2B5EF4-FFF2-40B4-BE49-F238E27FC236}">
                <a16:creationId xmlns:a16="http://schemas.microsoft.com/office/drawing/2014/main" id="{0AAFAAE6-9AB6-354F-A633-750003B2DD68}"/>
              </a:ext>
            </a:extLst>
          </p:cNvPr>
          <p:cNvSpPr>
            <a:spLocks noGrp="1"/>
          </p:cNvSpPr>
          <p:nvPr>
            <p:ph type="sldNum" sz="quarter" idx="12"/>
          </p:nvPr>
        </p:nvSpPr>
        <p:spPr/>
        <p:txBody>
          <a:bodyPr/>
          <a:lstStyle/>
          <a:p>
            <a:fld id="{CBABCCC1-BF11-4F37-963E-1BCD5B23FD72}" type="slidenum">
              <a:rPr lang="en-IN" smtClean="0"/>
              <a:t>26</a:t>
            </a:fld>
            <a:endParaRPr lang="en-IN"/>
          </a:p>
        </p:txBody>
      </p:sp>
      <p:pic>
        <p:nvPicPr>
          <p:cNvPr id="7" name="Picture 2" descr="Lightbox">
            <a:extLst>
              <a:ext uri="{FF2B5EF4-FFF2-40B4-BE49-F238E27FC236}">
                <a16:creationId xmlns:a16="http://schemas.microsoft.com/office/drawing/2014/main" id="{B21DB9C9-0D8C-34C7-F6AF-3934FB411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7957" y="2194560"/>
            <a:ext cx="8423941" cy="3720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63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1736-4945-AE7C-50C7-FDDF3001F853}"/>
              </a:ext>
            </a:extLst>
          </p:cNvPr>
          <p:cNvSpPr>
            <a:spLocks noGrp="1"/>
          </p:cNvSpPr>
          <p:nvPr>
            <p:ph type="title"/>
          </p:nvPr>
        </p:nvSpPr>
        <p:spPr>
          <a:xfrm>
            <a:off x="1451579" y="1029143"/>
            <a:ext cx="9603275" cy="725023"/>
          </a:xfrm>
        </p:spPr>
        <p:txBody>
          <a:bodyPr/>
          <a:lstStyle/>
          <a:p>
            <a:r>
              <a:rPr lang="en-US" altLang="zh-CN" b="1" dirty="0">
                <a:solidFill>
                  <a:srgbClr val="C00000"/>
                </a:solidFill>
                <a:ea typeface="宋体" charset="-122"/>
              </a:rPr>
              <a:t>3. Practitioner</a:t>
            </a:r>
            <a:r>
              <a:rPr lang="en-US" altLang="zh-CN" b="1" dirty="0">
                <a:solidFill>
                  <a:srgbClr val="C00000"/>
                </a:solidFill>
                <a:latin typeface="Palatino" pitchFamily="-128" charset="0"/>
                <a:ea typeface="宋体" charset="-122"/>
              </a:rPr>
              <a:t>’</a:t>
            </a:r>
            <a:r>
              <a:rPr lang="en-US" altLang="zh-CN" b="1" dirty="0">
                <a:solidFill>
                  <a:srgbClr val="C00000"/>
                </a:solidFill>
                <a:ea typeface="宋体" charset="-122"/>
              </a:rPr>
              <a:t>s  Myths</a:t>
            </a:r>
            <a:endParaRPr lang="en-IN" dirty="0"/>
          </a:p>
        </p:txBody>
      </p:sp>
      <p:sp>
        <p:nvSpPr>
          <p:cNvPr id="4" name="Slide Number Placeholder 3">
            <a:extLst>
              <a:ext uri="{FF2B5EF4-FFF2-40B4-BE49-F238E27FC236}">
                <a16:creationId xmlns:a16="http://schemas.microsoft.com/office/drawing/2014/main" id="{CE12810B-BFC1-634C-8192-0781AB4D150F}"/>
              </a:ext>
            </a:extLst>
          </p:cNvPr>
          <p:cNvSpPr>
            <a:spLocks noGrp="1"/>
          </p:cNvSpPr>
          <p:nvPr>
            <p:ph type="sldNum" sz="quarter" idx="12"/>
          </p:nvPr>
        </p:nvSpPr>
        <p:spPr/>
        <p:txBody>
          <a:bodyPr/>
          <a:lstStyle/>
          <a:p>
            <a:fld id="{CBABCCC1-BF11-4F37-963E-1BCD5B23FD72}" type="slidenum">
              <a:rPr lang="en-IN" smtClean="0"/>
              <a:t>27</a:t>
            </a:fld>
            <a:endParaRPr lang="en-IN"/>
          </a:p>
        </p:txBody>
      </p:sp>
      <p:sp>
        <p:nvSpPr>
          <p:cNvPr id="5" name="Rectangle 3">
            <a:extLst>
              <a:ext uri="{FF2B5EF4-FFF2-40B4-BE49-F238E27FC236}">
                <a16:creationId xmlns:a16="http://schemas.microsoft.com/office/drawing/2014/main" id="{66A3823D-33C6-5F88-DEC4-BFC903D0B8B9}"/>
              </a:ext>
            </a:extLst>
          </p:cNvPr>
          <p:cNvSpPr>
            <a:spLocks noGrp="1" noChangeArrowheads="1"/>
          </p:cNvSpPr>
          <p:nvPr>
            <p:ph idx="1"/>
          </p:nvPr>
        </p:nvSpPr>
        <p:spPr>
          <a:xfrm>
            <a:off x="1139483" y="1878676"/>
            <a:ext cx="9326787" cy="3950181"/>
          </a:xfrm>
        </p:spPr>
        <p:txBody>
          <a:bodyPr>
            <a:normAutofit/>
          </a:bodyPr>
          <a:lstStyle/>
          <a:p>
            <a:pPr marL="0" indent="0" eaLnBrk="1" hangingPunct="1">
              <a:lnSpc>
                <a:spcPct val="120000"/>
              </a:lnSpc>
              <a:buNone/>
              <a:defRPr/>
            </a:pPr>
            <a:r>
              <a:rPr lang="en-IN" altLang="zh-CN" sz="2200" b="1" dirty="0">
                <a:latin typeface="Times New Roman" panose="02020603050405020304" pitchFamily="18" charset="0"/>
                <a:ea typeface="宋体" charset="-122"/>
                <a:cs typeface="Times New Roman" panose="02020603050405020304" pitchFamily="18" charset="0"/>
              </a:rPr>
              <a:t>Myth1:</a:t>
            </a:r>
          </a:p>
          <a:p>
            <a:pPr eaLnBrk="1" hangingPunct="1">
              <a:lnSpc>
                <a:spcPct val="120000"/>
              </a:lnSpc>
              <a:defRPr/>
            </a:pPr>
            <a:r>
              <a:rPr lang="zh-CN" altLang="en-US" sz="2200" dirty="0">
                <a:latin typeface="Times New Roman" panose="02020603050405020304" pitchFamily="18" charset="0"/>
                <a:ea typeface="宋体" charset="-122"/>
                <a:cs typeface="Times New Roman" panose="02020603050405020304" pitchFamily="18" charset="0"/>
              </a:rPr>
              <a:t>“</a:t>
            </a:r>
            <a:r>
              <a:rPr lang="en-US" altLang="zh-CN" sz="2200" dirty="0">
                <a:latin typeface="Times New Roman" panose="02020603050405020304" pitchFamily="18" charset="0"/>
                <a:ea typeface="宋体" charset="-122"/>
                <a:cs typeface="Times New Roman" panose="02020603050405020304" pitchFamily="18" charset="0"/>
              </a:rPr>
              <a:t>Let’s start coding ASAP, because once we write the program and get it to work, our job is done …”</a:t>
            </a:r>
          </a:p>
          <a:p>
            <a:pPr marL="0" indent="0" algn="l" fontAlgn="base">
              <a:buNone/>
            </a:pPr>
            <a:r>
              <a:rPr lang="en-US" sz="2200" b="1" i="0" dirty="0">
                <a:solidFill>
                  <a:srgbClr val="273239"/>
                </a:solidFill>
                <a:effectLst/>
                <a:latin typeface="Times New Roman" panose="02020603050405020304" pitchFamily="18" charset="0"/>
                <a:cs typeface="Times New Roman" panose="02020603050405020304" pitchFamily="18" charset="0"/>
              </a:rPr>
              <a:t> Fact:</a:t>
            </a:r>
          </a:p>
          <a:p>
            <a:pPr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It is true that every 60-80% effort goes into the maintenance phase (as of the latter software release).</a:t>
            </a:r>
          </a:p>
          <a:p>
            <a:pPr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 Efforts are required, where the product is available first delivered to customers.</a:t>
            </a:r>
          </a:p>
          <a:p>
            <a:pPr marL="0" indent="0" eaLnBrk="1" hangingPunct="1">
              <a:lnSpc>
                <a:spcPct val="120000"/>
              </a:lnSpc>
              <a:buNone/>
              <a:defRPr/>
            </a:pPr>
            <a:endParaRPr lang="en-US" altLang="zh-CN"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2902618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C648-9EDC-FBC3-2BDB-52E803ED08E0}"/>
              </a:ext>
            </a:extLst>
          </p:cNvPr>
          <p:cNvSpPr>
            <a:spLocks noGrp="1"/>
          </p:cNvSpPr>
          <p:nvPr>
            <p:ph type="title"/>
          </p:nvPr>
        </p:nvSpPr>
        <p:spPr>
          <a:xfrm>
            <a:off x="1451579" y="1190938"/>
            <a:ext cx="9603275" cy="587136"/>
          </a:xfrm>
        </p:spPr>
        <p:txBody>
          <a:bodyPr/>
          <a:lstStyle/>
          <a:p>
            <a:r>
              <a:rPr lang="en-US" altLang="zh-CN" sz="3200" b="1" dirty="0">
                <a:solidFill>
                  <a:srgbClr val="C00000"/>
                </a:solidFill>
                <a:ea typeface="宋体" charset="-122"/>
              </a:rPr>
              <a:t>Practitioner</a:t>
            </a:r>
            <a:r>
              <a:rPr lang="en-US" altLang="zh-CN" sz="3200" b="1" dirty="0">
                <a:solidFill>
                  <a:srgbClr val="C00000"/>
                </a:solidFill>
                <a:latin typeface="Palatino" pitchFamily="-128" charset="0"/>
                <a:ea typeface="宋体" charset="-122"/>
              </a:rPr>
              <a:t>’</a:t>
            </a:r>
            <a:r>
              <a:rPr lang="en-US" altLang="zh-CN" sz="3200" b="1" dirty="0">
                <a:solidFill>
                  <a:srgbClr val="C00000"/>
                </a:solidFill>
                <a:ea typeface="宋体" charset="-122"/>
              </a:rPr>
              <a:t>s  Myths cont..</a:t>
            </a:r>
            <a:endParaRPr lang="en-IN" dirty="0"/>
          </a:p>
        </p:txBody>
      </p:sp>
      <p:sp>
        <p:nvSpPr>
          <p:cNvPr id="4" name="Slide Number Placeholder 3">
            <a:extLst>
              <a:ext uri="{FF2B5EF4-FFF2-40B4-BE49-F238E27FC236}">
                <a16:creationId xmlns:a16="http://schemas.microsoft.com/office/drawing/2014/main" id="{0AAFAAE6-9AB6-354F-A633-750003B2DD68}"/>
              </a:ext>
            </a:extLst>
          </p:cNvPr>
          <p:cNvSpPr>
            <a:spLocks noGrp="1"/>
          </p:cNvSpPr>
          <p:nvPr>
            <p:ph type="sldNum" sz="quarter" idx="12"/>
          </p:nvPr>
        </p:nvSpPr>
        <p:spPr/>
        <p:txBody>
          <a:bodyPr/>
          <a:lstStyle/>
          <a:p>
            <a:fld id="{CBABCCC1-BF11-4F37-963E-1BCD5B23FD72}" type="slidenum">
              <a:rPr lang="en-IN" smtClean="0"/>
              <a:t>28</a:t>
            </a:fld>
            <a:endParaRPr lang="en-IN"/>
          </a:p>
        </p:txBody>
      </p:sp>
      <p:sp>
        <p:nvSpPr>
          <p:cNvPr id="5" name="Content Placeholder 2">
            <a:extLst>
              <a:ext uri="{FF2B5EF4-FFF2-40B4-BE49-F238E27FC236}">
                <a16:creationId xmlns:a16="http://schemas.microsoft.com/office/drawing/2014/main" id="{3FF2CAAC-B192-25E4-2C8E-4D79C7FAC371}"/>
              </a:ext>
            </a:extLst>
          </p:cNvPr>
          <p:cNvSpPr>
            <a:spLocks noGrp="1"/>
          </p:cNvSpPr>
          <p:nvPr>
            <p:ph idx="1"/>
          </p:nvPr>
        </p:nvSpPr>
        <p:spPr>
          <a:xfrm>
            <a:off x="665018" y="1529542"/>
            <a:ext cx="11196782" cy="4647421"/>
          </a:xfrm>
        </p:spPr>
        <p:txBody>
          <a:bodyPr>
            <a:normAutofit fontScale="85000" lnSpcReduction="20000"/>
          </a:bodyPr>
          <a:lstStyle/>
          <a:p>
            <a:pPr marL="0" indent="0" algn="l" fontAlgn="base">
              <a:buNone/>
            </a:pP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Myth 2:</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400" b="0" i="0" dirty="0">
                <a:solidFill>
                  <a:srgbClr val="273239"/>
                </a:solidFill>
                <a:effectLst/>
                <a:latin typeface="Times New Roman" panose="02020603050405020304" pitchFamily="18" charset="0"/>
                <a:cs typeface="Times New Roman" panose="02020603050405020304" pitchFamily="18" charset="0"/>
              </a:rPr>
              <a:t>There is no other way to achieve system quality, until it is “running”.</a:t>
            </a: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  Fact:</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Systematic review of project technology is the quality of effective software verification method. These updates are quality filters and more accessible than test.</a:t>
            </a: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 Myth 3:</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400" b="0" i="0" dirty="0">
                <a:solidFill>
                  <a:srgbClr val="273239"/>
                </a:solidFill>
                <a:effectLst/>
                <a:latin typeface="Times New Roman" panose="02020603050405020304" pitchFamily="18" charset="0"/>
                <a:cs typeface="Times New Roman" panose="02020603050405020304" pitchFamily="18" charset="0"/>
              </a:rPr>
              <a:t>An operating system is the only product that can be successfully exported project.</a:t>
            </a: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  Fact:</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 working system is not enough, the right document brochures and booklets are also required to provide guidance &amp; software support.</a:t>
            </a:r>
          </a:p>
          <a:p>
            <a:pPr marL="0" indent="0" eaLnBrk="1" hangingPunct="1">
              <a:lnSpc>
                <a:spcPct val="120000"/>
              </a:lnSpc>
              <a:buNone/>
              <a:defRPr/>
            </a:pPr>
            <a:endParaRPr lang="en-US" altLang="zh-CN" sz="2800" dirty="0">
              <a:ea typeface="宋体" charset="-122"/>
            </a:endParaRPr>
          </a:p>
        </p:txBody>
      </p:sp>
    </p:spTree>
    <p:extLst>
      <p:ext uri="{BB962C8B-B14F-4D97-AF65-F5344CB8AC3E}">
        <p14:creationId xmlns:p14="http://schemas.microsoft.com/office/powerpoint/2010/main" val="1363134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1EC5-2B37-C00C-0A21-85454E7A07D4}"/>
              </a:ext>
            </a:extLst>
          </p:cNvPr>
          <p:cNvSpPr>
            <a:spLocks noGrp="1"/>
          </p:cNvSpPr>
          <p:nvPr>
            <p:ph type="title"/>
          </p:nvPr>
        </p:nvSpPr>
        <p:spPr>
          <a:xfrm>
            <a:off x="1699871" y="1190938"/>
            <a:ext cx="9603275" cy="587136"/>
          </a:xfrm>
        </p:spPr>
        <p:txBody>
          <a:bodyPr/>
          <a:lstStyle/>
          <a:p>
            <a:r>
              <a:rPr lang="en-US" altLang="zh-CN" b="1" dirty="0">
                <a:solidFill>
                  <a:srgbClr val="C00000"/>
                </a:solidFill>
                <a:ea typeface="宋体" charset="-122"/>
              </a:rPr>
              <a:t>Practitioner</a:t>
            </a:r>
            <a:r>
              <a:rPr lang="en-US" altLang="zh-CN" b="1" dirty="0">
                <a:solidFill>
                  <a:srgbClr val="C00000"/>
                </a:solidFill>
                <a:latin typeface="Palatino" pitchFamily="-128" charset="0"/>
                <a:ea typeface="宋体" charset="-122"/>
              </a:rPr>
              <a:t>’</a:t>
            </a:r>
            <a:r>
              <a:rPr lang="en-US" altLang="zh-CN" b="1" dirty="0">
                <a:solidFill>
                  <a:srgbClr val="C00000"/>
                </a:solidFill>
                <a:ea typeface="宋体" charset="-122"/>
              </a:rPr>
              <a:t>s  Myths cont..</a:t>
            </a:r>
            <a:endParaRPr lang="en-IN" dirty="0"/>
          </a:p>
        </p:txBody>
      </p:sp>
      <p:sp>
        <p:nvSpPr>
          <p:cNvPr id="4" name="Slide Number Placeholder 3">
            <a:extLst>
              <a:ext uri="{FF2B5EF4-FFF2-40B4-BE49-F238E27FC236}">
                <a16:creationId xmlns:a16="http://schemas.microsoft.com/office/drawing/2014/main" id="{0555FD50-CC43-979F-FA37-FC230ADD0A15}"/>
              </a:ext>
            </a:extLst>
          </p:cNvPr>
          <p:cNvSpPr>
            <a:spLocks noGrp="1"/>
          </p:cNvSpPr>
          <p:nvPr>
            <p:ph type="sldNum" sz="quarter" idx="12"/>
          </p:nvPr>
        </p:nvSpPr>
        <p:spPr/>
        <p:txBody>
          <a:bodyPr/>
          <a:lstStyle/>
          <a:p>
            <a:fld id="{CBABCCC1-BF11-4F37-963E-1BCD5B23FD72}" type="slidenum">
              <a:rPr lang="en-IN" smtClean="0"/>
              <a:t>29</a:t>
            </a:fld>
            <a:endParaRPr lang="en-IN"/>
          </a:p>
        </p:txBody>
      </p:sp>
      <p:sp>
        <p:nvSpPr>
          <p:cNvPr id="5" name="Content Placeholder 2">
            <a:extLst>
              <a:ext uri="{FF2B5EF4-FFF2-40B4-BE49-F238E27FC236}">
                <a16:creationId xmlns:a16="http://schemas.microsoft.com/office/drawing/2014/main" id="{13BC8217-6E37-D54D-5393-E934CAF247B5}"/>
              </a:ext>
            </a:extLst>
          </p:cNvPr>
          <p:cNvSpPr>
            <a:spLocks noGrp="1"/>
          </p:cNvSpPr>
          <p:nvPr>
            <p:ph idx="1"/>
          </p:nvPr>
        </p:nvSpPr>
        <p:spPr>
          <a:xfrm>
            <a:off x="838200" y="1778074"/>
            <a:ext cx="10515600" cy="3658450"/>
          </a:xfrm>
        </p:spPr>
        <p:txBody>
          <a:bodyPr>
            <a:normAutofit lnSpcReduction="10000"/>
          </a:bodyPr>
          <a:lstStyle/>
          <a:p>
            <a:pPr marL="0" indent="0" algn="l" fontAlgn="base">
              <a:buNone/>
            </a:pPr>
            <a:endParaRPr lang="en-US" b="1" i="0" dirty="0">
              <a:solidFill>
                <a:srgbClr val="273239"/>
              </a:solidFill>
              <a:effectLst/>
              <a:latin typeface="urw-din"/>
            </a:endParaRPr>
          </a:p>
          <a:p>
            <a:pPr marL="0" indent="0" algn="l" fontAlgn="base">
              <a:buNone/>
            </a:pPr>
            <a:r>
              <a:rPr lang="en-US" sz="2200" b="1" i="0" dirty="0">
                <a:solidFill>
                  <a:srgbClr val="273239"/>
                </a:solidFill>
                <a:effectLst/>
                <a:latin typeface="urw-din"/>
              </a:rPr>
              <a:t>Myth 4: </a:t>
            </a:r>
            <a:endParaRPr lang="en-US" sz="2200" b="0" i="0" dirty="0">
              <a:solidFill>
                <a:srgbClr val="273239"/>
              </a:solidFill>
              <a:effectLst/>
              <a:latin typeface="urw-din"/>
            </a:endParaRPr>
          </a:p>
          <a:p>
            <a:pPr algn="l" fontAlgn="base"/>
            <a:r>
              <a:rPr lang="en-US" sz="2200" b="0" i="0" dirty="0">
                <a:solidFill>
                  <a:srgbClr val="273239"/>
                </a:solidFill>
                <a:effectLst/>
                <a:latin typeface="urw-din"/>
              </a:rPr>
              <a:t>Engineering software will enable us to build powerful and unnecessary document &amp; always delay us.</a:t>
            </a:r>
          </a:p>
          <a:p>
            <a:pPr marL="0" indent="0" algn="l" fontAlgn="base">
              <a:buNone/>
            </a:pPr>
            <a:r>
              <a:rPr lang="en-US" sz="2200" b="1" i="0" dirty="0">
                <a:solidFill>
                  <a:srgbClr val="273239"/>
                </a:solidFill>
                <a:effectLst/>
                <a:latin typeface="urw-din"/>
              </a:rPr>
              <a:t> Fact: </a:t>
            </a:r>
          </a:p>
          <a:p>
            <a:pPr algn="l" fontAlgn="base">
              <a:buFont typeface="Arial" panose="020B0604020202020204" pitchFamily="34" charset="0"/>
              <a:buChar char="•"/>
            </a:pPr>
            <a:r>
              <a:rPr lang="en-US" sz="2200" b="0" i="0" dirty="0">
                <a:solidFill>
                  <a:srgbClr val="273239"/>
                </a:solidFill>
                <a:effectLst/>
                <a:latin typeface="urw-din"/>
              </a:rPr>
              <a:t>Software engineering is not about creating documents. It is about creating a quality product. Better quality leads to reduced rework. And reduced rework results in faster delivery times</a:t>
            </a:r>
          </a:p>
          <a:p>
            <a:endParaRPr lang="en-IN" dirty="0"/>
          </a:p>
        </p:txBody>
      </p:sp>
    </p:spTree>
    <p:extLst>
      <p:ext uri="{BB962C8B-B14F-4D97-AF65-F5344CB8AC3E}">
        <p14:creationId xmlns:p14="http://schemas.microsoft.com/office/powerpoint/2010/main" val="63012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3</a:t>
            </a:fld>
            <a:endParaRPr lang="en-IN"/>
          </a:p>
        </p:txBody>
      </p:sp>
      <p:sp>
        <p:nvSpPr>
          <p:cNvPr id="6" name="TextBox 5">
            <a:extLst>
              <a:ext uri="{FF2B5EF4-FFF2-40B4-BE49-F238E27FC236}">
                <a16:creationId xmlns:a16="http://schemas.microsoft.com/office/drawing/2014/main" id="{F0C10D08-BA96-833B-A7AC-DD93EF4AD7B9}"/>
              </a:ext>
            </a:extLst>
          </p:cNvPr>
          <p:cNvSpPr txBox="1"/>
          <p:nvPr/>
        </p:nvSpPr>
        <p:spPr>
          <a:xfrm>
            <a:off x="1206406" y="2132179"/>
            <a:ext cx="9925396" cy="2785378"/>
          </a:xfrm>
          <a:prstGeom prst="rect">
            <a:avLst/>
          </a:prstGeom>
          <a:noFill/>
        </p:spPr>
        <p:txBody>
          <a:bodyPr wrap="square">
            <a:spAutoFit/>
          </a:bodyPr>
          <a:lstStyle/>
          <a:p>
            <a:pPr marL="514350" indent="-514350">
              <a:buFont typeface="Wingdings" panose="05000000000000000000" pitchFamily="2" charset="2"/>
              <a:buChar char="v"/>
            </a:pPr>
            <a:r>
              <a:rPr lang="en-US" sz="2500" b="1" dirty="0">
                <a:solidFill>
                  <a:srgbClr val="C00000"/>
                </a:solidFill>
                <a:ea typeface="+mn-lt"/>
                <a:cs typeface="+mn-lt"/>
              </a:rPr>
              <a:t>Software Engineering Definition - IEEE</a:t>
            </a:r>
            <a:endParaRPr lang="en-US" sz="2500" dirty="0">
              <a:solidFill>
                <a:srgbClr val="C00000"/>
              </a:solidFill>
              <a:ea typeface="+mn-lt"/>
              <a:cs typeface="+mn-lt"/>
            </a:endParaRPr>
          </a:p>
          <a:p>
            <a:pPr marL="514350" indent="-514350">
              <a:buFont typeface="Wingdings" panose="05000000000000000000" pitchFamily="2" charset="2"/>
              <a:buChar char="v"/>
            </a:pPr>
            <a:r>
              <a:rPr lang="en-US" sz="2500" b="1" dirty="0">
                <a:solidFill>
                  <a:srgbClr val="C00000"/>
                </a:solidFill>
                <a:ea typeface="+mn-lt"/>
                <a:cs typeface="+mn-lt"/>
              </a:rPr>
              <a:t>A Layered Technology</a:t>
            </a:r>
            <a:endParaRPr lang="en-US" sz="2500" dirty="0">
              <a:solidFill>
                <a:srgbClr val="C00000"/>
              </a:solidFill>
              <a:ea typeface="+mn-lt"/>
              <a:cs typeface="+mn-lt"/>
            </a:endParaRPr>
          </a:p>
          <a:p>
            <a:pPr marL="514350" indent="-514350">
              <a:buFont typeface="Wingdings" panose="05000000000000000000" pitchFamily="2" charset="2"/>
              <a:buChar char="v"/>
            </a:pPr>
            <a:r>
              <a:rPr lang="en-IN" sz="2500" b="1" dirty="0">
                <a:solidFill>
                  <a:srgbClr val="C00000"/>
                </a:solidFill>
                <a:ea typeface="+mn-lt"/>
                <a:cs typeface="+mn-lt"/>
              </a:rPr>
              <a:t>Software Process</a:t>
            </a:r>
            <a:endParaRPr lang="en-US" sz="2500" b="1" dirty="0">
              <a:solidFill>
                <a:srgbClr val="C00000"/>
              </a:solidFill>
              <a:ea typeface="+mn-lt"/>
              <a:cs typeface="+mn-lt"/>
            </a:endParaRPr>
          </a:p>
          <a:p>
            <a:pPr marL="514350" indent="-514350">
              <a:buFont typeface="Wingdings" panose="05000000000000000000" pitchFamily="2" charset="2"/>
              <a:buChar char="v"/>
            </a:pPr>
            <a:r>
              <a:rPr lang="en-US" sz="2500" b="1" dirty="0">
                <a:solidFill>
                  <a:srgbClr val="C00000"/>
                </a:solidFill>
                <a:cs typeface="Calibri"/>
              </a:rPr>
              <a:t>Process framework Activities</a:t>
            </a:r>
            <a:endParaRPr lang="en-US" sz="2500" dirty="0">
              <a:solidFill>
                <a:srgbClr val="C00000"/>
              </a:solidFill>
              <a:ea typeface="+mn-lt"/>
              <a:cs typeface="+mn-lt"/>
            </a:endParaRPr>
          </a:p>
          <a:p>
            <a:pPr marL="514350" indent="-514350">
              <a:buFont typeface="Wingdings" panose="05000000000000000000" pitchFamily="2" charset="2"/>
              <a:buChar char="v"/>
            </a:pPr>
            <a:r>
              <a:rPr lang="en-US" sz="2500" b="1" dirty="0">
                <a:solidFill>
                  <a:srgbClr val="C00000"/>
                </a:solidFill>
                <a:cs typeface="Calibri"/>
              </a:rPr>
              <a:t>Umbrella Activities</a:t>
            </a:r>
            <a:endParaRPr lang="en-US" sz="2500" dirty="0">
              <a:solidFill>
                <a:srgbClr val="C00000"/>
              </a:solidFill>
              <a:ea typeface="+mn-lt"/>
              <a:cs typeface="+mn-lt"/>
            </a:endParaRPr>
          </a:p>
          <a:p>
            <a:pPr marL="514350" indent="-514350">
              <a:buFont typeface="Wingdings" panose="05000000000000000000" pitchFamily="2" charset="2"/>
              <a:buChar char="v"/>
            </a:pPr>
            <a:r>
              <a:rPr lang="en-US" sz="2500" b="1" dirty="0">
                <a:solidFill>
                  <a:srgbClr val="C00000"/>
                </a:solidFill>
                <a:cs typeface="Calibri"/>
              </a:rPr>
              <a:t>Software Engineering </a:t>
            </a:r>
            <a:r>
              <a:rPr lang="en-IN" sz="2500" b="1" dirty="0">
                <a:solidFill>
                  <a:srgbClr val="C00000"/>
                </a:solidFill>
                <a:ea typeface="+mn-lt"/>
                <a:cs typeface="+mn-lt"/>
              </a:rPr>
              <a:t>Practice</a:t>
            </a:r>
            <a:endParaRPr lang="en-US" sz="2500" dirty="0">
              <a:solidFill>
                <a:srgbClr val="C00000"/>
              </a:solidFill>
              <a:ea typeface="+mn-lt"/>
              <a:cs typeface="+mn-lt"/>
            </a:endParaRPr>
          </a:p>
          <a:p>
            <a:pPr marL="514350" indent="-514350">
              <a:buFont typeface="Wingdings" panose="05000000000000000000" pitchFamily="2" charset="2"/>
              <a:buChar char="v"/>
            </a:pPr>
            <a:r>
              <a:rPr lang="en-US" sz="2500" b="1" dirty="0">
                <a:solidFill>
                  <a:srgbClr val="C00000"/>
                </a:solidFill>
                <a:cs typeface="Calibri"/>
              </a:rPr>
              <a:t>Software Myths</a:t>
            </a:r>
            <a:endParaRPr lang="en-IN" sz="2500" b="1"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32B93A2-F8F9-4250-B5E0-1F07918F11E6}"/>
              </a:ext>
            </a:extLst>
          </p:cNvPr>
          <p:cNvSpPr txBox="1"/>
          <p:nvPr/>
        </p:nvSpPr>
        <p:spPr>
          <a:xfrm>
            <a:off x="3043946" y="1124835"/>
            <a:ext cx="6104106" cy="523220"/>
          </a:xfrm>
          <a:prstGeom prst="rect">
            <a:avLst/>
          </a:prstGeom>
          <a:noFill/>
        </p:spPr>
        <p:txBody>
          <a:bodyPr wrap="square">
            <a:spAutoFit/>
          </a:bodyPr>
          <a:lstStyle/>
          <a:p>
            <a:pPr algn="ctr">
              <a:spcBef>
                <a:spcPts val="600"/>
              </a:spcBef>
              <a:spcAft>
                <a:spcPts val="600"/>
              </a:spcAft>
            </a:pPr>
            <a:r>
              <a:rPr lang="en-IN" sz="2800" b="1" dirty="0">
                <a:solidFill>
                  <a:srgbClr val="C00000"/>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711231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CDF9-DDC8-587B-CD64-B41DE16E895E}"/>
              </a:ext>
            </a:extLst>
          </p:cNvPr>
          <p:cNvSpPr>
            <a:spLocks noGrp="1"/>
          </p:cNvSpPr>
          <p:nvPr>
            <p:ph type="title"/>
          </p:nvPr>
        </p:nvSpPr>
        <p:spPr>
          <a:xfrm>
            <a:off x="1451579" y="1203353"/>
            <a:ext cx="9603275" cy="567081"/>
          </a:xfrm>
        </p:spPr>
        <p:txBody>
          <a:bodyPr/>
          <a:lstStyle/>
          <a:p>
            <a:r>
              <a:rPr lang="en-US" sz="3000" b="1" dirty="0">
                <a:solidFill>
                  <a:srgbClr val="C00000"/>
                </a:solidFill>
                <a:latin typeface="Times New Roman" panose="02020603050405020304" pitchFamily="18" charset="0"/>
                <a:ea typeface="+mn-ea"/>
                <a:cs typeface="Times New Roman" panose="02020603050405020304" pitchFamily="18" charset="0"/>
              </a:rPr>
              <a:t>SELF-ASSESSMENT QUESTIONS</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0DF71D-686E-6C69-5FBF-EAAEAC8EFB3F}"/>
              </a:ext>
            </a:extLst>
          </p:cNvPr>
          <p:cNvSpPr>
            <a:spLocks noGrp="1"/>
          </p:cNvSpPr>
          <p:nvPr>
            <p:ph type="sldNum" sz="quarter" idx="12"/>
          </p:nvPr>
        </p:nvSpPr>
        <p:spPr/>
        <p:txBody>
          <a:bodyPr/>
          <a:lstStyle/>
          <a:p>
            <a:fld id="{CBABCCC1-BF11-4F37-963E-1BCD5B23FD72}" type="slidenum">
              <a:rPr lang="en-IN" smtClean="0"/>
              <a:t>30</a:t>
            </a:fld>
            <a:endParaRPr lang="en-IN"/>
          </a:p>
        </p:txBody>
      </p:sp>
      <p:sp>
        <p:nvSpPr>
          <p:cNvPr id="3" name="TextBox 2">
            <a:extLst>
              <a:ext uri="{FF2B5EF4-FFF2-40B4-BE49-F238E27FC236}">
                <a16:creationId xmlns:a16="http://schemas.microsoft.com/office/drawing/2014/main" id="{26E480F7-5375-AE49-8EFD-0577E59156FE}"/>
              </a:ext>
            </a:extLst>
          </p:cNvPr>
          <p:cNvSpPr txBox="1"/>
          <p:nvPr/>
        </p:nvSpPr>
        <p:spPr>
          <a:xfrm>
            <a:off x="1513546" y="1838519"/>
            <a:ext cx="9541308" cy="4384534"/>
          </a:xfrm>
          <a:prstGeom prst="rect">
            <a:avLst/>
          </a:prstGeom>
          <a:noFill/>
        </p:spPr>
        <p:txBody>
          <a:bodyPr wrap="square">
            <a:spAutoFit/>
          </a:bodyPr>
          <a:lstStyle/>
          <a:p>
            <a:pPr>
              <a:lnSpc>
                <a:spcPct val="120000"/>
              </a:lnSpc>
              <a:buNone/>
            </a:pPr>
            <a:r>
              <a:rPr lang="en-US" dirty="0">
                <a:latin typeface="Times New Roman" pitchFamily="18" charset="0"/>
                <a:cs typeface="Times New Roman" pitchFamily="18" charset="0"/>
              </a:rPr>
              <a:t>1. Define Software Engineering.</a:t>
            </a:r>
          </a:p>
          <a:p>
            <a:pPr>
              <a:lnSpc>
                <a:spcPct val="120000"/>
              </a:lnSpc>
              <a:buNone/>
            </a:pPr>
            <a:r>
              <a:rPr lang="en-US" dirty="0">
                <a:latin typeface="Times New Roman" pitchFamily="18" charset="0"/>
                <a:cs typeface="Times New Roman" pitchFamily="18" charset="0"/>
              </a:rPr>
              <a:t>2. What is the need of Umbrella Activities.</a:t>
            </a:r>
          </a:p>
          <a:p>
            <a:pPr>
              <a:lnSpc>
                <a:spcPct val="120000"/>
              </a:lnSpc>
              <a:buNone/>
            </a:pPr>
            <a:r>
              <a:rPr lang="en-US" dirty="0">
                <a:latin typeface="Times New Roman" pitchFamily="18" charset="0"/>
                <a:cs typeface="Times New Roman" pitchFamily="18" charset="0"/>
              </a:rPr>
              <a:t>3. What are different Layers of Software Engineering.</a:t>
            </a:r>
          </a:p>
          <a:p>
            <a:pPr>
              <a:lnSpc>
                <a:spcPct val="120000"/>
              </a:lnSpc>
              <a:buNone/>
            </a:pPr>
            <a:r>
              <a:rPr lang="en-US" dirty="0">
                <a:latin typeface="Times New Roman" pitchFamily="18" charset="0"/>
                <a:cs typeface="Times New Roman" pitchFamily="18" charset="0"/>
              </a:rPr>
              <a:t>4. What are </a:t>
            </a:r>
            <a:r>
              <a:rPr lang="en-US" dirty="0">
                <a:latin typeface="Times New Roman" pitchFamily="18" charset="0"/>
                <a:ea typeface="ＭＳ Ｐゴシック" pitchFamily="34" charset="-128"/>
                <a:cs typeface="Times New Roman" pitchFamily="18" charset="0"/>
              </a:rPr>
              <a:t>Process framework Activities.</a:t>
            </a:r>
          </a:p>
          <a:p>
            <a:pPr>
              <a:lnSpc>
                <a:spcPct val="120000"/>
              </a:lnSpc>
              <a:buNone/>
            </a:pPr>
            <a:r>
              <a:rPr lang="en-US" dirty="0">
                <a:latin typeface="Times New Roman" pitchFamily="18" charset="0"/>
                <a:ea typeface="ＭＳ Ｐゴシック" pitchFamily="34" charset="-128"/>
                <a:cs typeface="Times New Roman" pitchFamily="18" charset="0"/>
              </a:rPr>
              <a:t>5. What are different activities comes under </a:t>
            </a:r>
            <a:r>
              <a:rPr lang="en-US" dirty="0">
                <a:latin typeface="Times New Roman" pitchFamily="18" charset="0"/>
                <a:cs typeface="Times New Roman" pitchFamily="18" charset="0"/>
              </a:rPr>
              <a:t>Modeling face.</a:t>
            </a:r>
          </a:p>
          <a:p>
            <a:pPr>
              <a:lnSpc>
                <a:spcPct val="120000"/>
              </a:lnSpc>
              <a:buNone/>
            </a:pPr>
            <a:r>
              <a:rPr lang="en-US" dirty="0">
                <a:latin typeface="Times New Roman" pitchFamily="18" charset="0"/>
                <a:cs typeface="Times New Roman" pitchFamily="18" charset="0"/>
              </a:rPr>
              <a:t>6. Need of </a:t>
            </a:r>
            <a:r>
              <a:rPr lang="en-US" dirty="0">
                <a:latin typeface="Times New Roman" pitchFamily="18" charset="0"/>
                <a:ea typeface="ＭＳ Ｐゴシック" pitchFamily="34" charset="-128"/>
                <a:cs typeface="Times New Roman" pitchFamily="18" charset="0"/>
              </a:rPr>
              <a:t>Technical reviews in software development.</a:t>
            </a:r>
          </a:p>
          <a:p>
            <a:pPr>
              <a:lnSpc>
                <a:spcPct val="120000"/>
              </a:lnSpc>
              <a:buNone/>
            </a:pPr>
            <a:r>
              <a:rPr lang="en-US" dirty="0">
                <a:latin typeface="Times New Roman" pitchFamily="18" charset="0"/>
                <a:ea typeface="ＭＳ Ｐゴシック" pitchFamily="34" charset="-128"/>
                <a:cs typeface="Times New Roman" pitchFamily="18" charset="0"/>
              </a:rPr>
              <a:t>7. Need of Reusability management in software development process.</a:t>
            </a:r>
            <a:endParaRPr lang="en-US" dirty="0">
              <a:latin typeface="Times New Roman" pitchFamily="18" charset="0"/>
              <a:cs typeface="Times New Roman" pitchFamily="18" charset="0"/>
            </a:endParaRPr>
          </a:p>
          <a:p>
            <a:pPr>
              <a:lnSpc>
                <a:spcPct val="120000"/>
              </a:lnSpc>
              <a:buNone/>
            </a:pPr>
            <a:r>
              <a:rPr lang="en-US" dirty="0">
                <a:latin typeface="Times New Roman" pitchFamily="18" charset="0"/>
                <a:cs typeface="Times New Roman" pitchFamily="18" charset="0"/>
              </a:rPr>
              <a:t>8. </a:t>
            </a:r>
            <a:r>
              <a:rPr lang="en-US" dirty="0">
                <a:latin typeface="Times New Roman" pitchFamily="18" charset="0"/>
                <a:ea typeface="ＭＳ Ｐゴシック" pitchFamily="34" charset="-128"/>
                <a:cs typeface="Times New Roman" pitchFamily="18" charset="0"/>
              </a:rPr>
              <a:t>Need of Software quality assurance in software development process. </a:t>
            </a:r>
          </a:p>
          <a:p>
            <a:pPr>
              <a:lnSpc>
                <a:spcPct val="120000"/>
              </a:lnSpc>
              <a:buNone/>
            </a:pPr>
            <a:r>
              <a:rPr lang="en-US" dirty="0">
                <a:latin typeface="Times New Roman" pitchFamily="18" charset="0"/>
                <a:cs typeface="Times New Roman" pitchFamily="18" charset="0"/>
              </a:rPr>
              <a:t>9. Define Myth ?</a:t>
            </a:r>
          </a:p>
          <a:p>
            <a:pPr>
              <a:lnSpc>
                <a:spcPct val="120000"/>
              </a:lnSpc>
              <a:buNone/>
            </a:pPr>
            <a:r>
              <a:rPr lang="en-US" dirty="0">
                <a:latin typeface="Times New Roman" pitchFamily="18" charset="0"/>
                <a:cs typeface="Times New Roman" pitchFamily="18" charset="0"/>
              </a:rPr>
              <a:t>10. How many types of Myths available.</a:t>
            </a:r>
          </a:p>
          <a:p>
            <a:pPr>
              <a:lnSpc>
                <a:spcPct val="120000"/>
              </a:lnSpc>
              <a:buNone/>
            </a:pPr>
            <a:r>
              <a:rPr lang="en-US" dirty="0">
                <a:latin typeface="Times New Roman" pitchFamily="18" charset="0"/>
                <a:cs typeface="Times New Roman" pitchFamily="18" charset="0"/>
              </a:rPr>
              <a:t>11. What are myths comes under </a:t>
            </a:r>
            <a:r>
              <a:rPr lang="en-US" altLang="zh-CN" dirty="0">
                <a:latin typeface="Times New Roman" pitchFamily="18" charset="0"/>
                <a:ea typeface="宋体" charset="-122"/>
                <a:cs typeface="Times New Roman" pitchFamily="18" charset="0"/>
              </a:rPr>
              <a:t>Management Myths.</a:t>
            </a:r>
          </a:p>
          <a:p>
            <a:pPr marL="0" indent="0">
              <a:lnSpc>
                <a:spcPct val="120000"/>
              </a:lnSpc>
              <a:buNone/>
            </a:pPr>
            <a:r>
              <a:rPr lang="en-US" dirty="0">
                <a:latin typeface="Times New Roman" pitchFamily="18" charset="0"/>
                <a:ea typeface="宋体" charset="-122"/>
                <a:cs typeface="Times New Roman" pitchFamily="18" charset="0"/>
              </a:rPr>
              <a:t>12. </a:t>
            </a:r>
            <a:r>
              <a:rPr lang="en-US" dirty="0">
                <a:latin typeface="Times New Roman" pitchFamily="18" charset="0"/>
                <a:cs typeface="Times New Roman" pitchFamily="18" charset="0"/>
              </a:rPr>
              <a:t>What are myths comes under </a:t>
            </a:r>
            <a:r>
              <a:rPr lang="en-US" altLang="zh-CN" dirty="0">
                <a:latin typeface="Times New Roman" pitchFamily="18" charset="0"/>
                <a:ea typeface="宋体" charset="-122"/>
                <a:cs typeface="Times New Roman" pitchFamily="18" charset="0"/>
              </a:rPr>
              <a:t>Customer Myths.</a:t>
            </a:r>
            <a:br>
              <a:rPr lang="en-US" altLang="zh-CN" dirty="0">
                <a:latin typeface="Times New Roman" pitchFamily="18" charset="0"/>
                <a:ea typeface="宋体" charset="-122"/>
                <a:cs typeface="Times New Roman" pitchFamily="18" charset="0"/>
              </a:rPr>
            </a:br>
            <a:r>
              <a:rPr lang="en-US" altLang="zh-CN" dirty="0">
                <a:latin typeface="Times New Roman" pitchFamily="18" charset="0"/>
                <a:ea typeface="宋体" charset="-122"/>
                <a:cs typeface="Times New Roman" pitchFamily="18" charset="0"/>
              </a:rPr>
              <a:t>13. </a:t>
            </a:r>
            <a:r>
              <a:rPr lang="en-US" dirty="0">
                <a:latin typeface="Times New Roman" pitchFamily="18" charset="0"/>
                <a:cs typeface="Times New Roman" pitchFamily="18" charset="0"/>
              </a:rPr>
              <a:t>What are myths comes under </a:t>
            </a:r>
            <a:r>
              <a:rPr lang="en-US" altLang="zh-CN" dirty="0">
                <a:latin typeface="Times New Roman" pitchFamily="18" charset="0"/>
                <a:ea typeface="宋体" charset="-122"/>
                <a:cs typeface="Times New Roman" pitchFamily="18" charset="0"/>
              </a:rPr>
              <a:t>Practitioner’s  Myths.</a:t>
            </a:r>
            <a:r>
              <a:rPr lang="en-US" dirty="0">
                <a:latin typeface="Times New Roman" pitchFamily="18" charset="0"/>
                <a:cs typeface="Times New Roman" pitchFamily="18" charset="0"/>
              </a:rPr>
              <a:t> </a:t>
            </a:r>
          </a:p>
        </p:txBody>
      </p:sp>
    </p:spTree>
    <p:extLst>
      <p:ext uri="{BB962C8B-B14F-4D97-AF65-F5344CB8AC3E}">
        <p14:creationId xmlns:p14="http://schemas.microsoft.com/office/powerpoint/2010/main" val="61901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E08B-AB6F-9949-3996-71048D030D00}"/>
              </a:ext>
            </a:extLst>
          </p:cNvPr>
          <p:cNvSpPr>
            <a:spLocks noGrp="1"/>
          </p:cNvSpPr>
          <p:nvPr>
            <p:ph type="title"/>
          </p:nvPr>
        </p:nvSpPr>
        <p:spPr/>
        <p:txBody>
          <a:bodyPr>
            <a:normAutofit/>
          </a:bodyPr>
          <a:lstStyle/>
          <a:p>
            <a:pPr algn="ctr"/>
            <a:r>
              <a:rPr lang="en-US" sz="3000" b="1" dirty="0">
                <a:solidFill>
                  <a:srgbClr val="C00000"/>
                </a:solidFill>
                <a:latin typeface="Times New Roman" panose="02020603050405020304" pitchFamily="18" charset="0"/>
                <a:ea typeface="+mn-ea"/>
                <a:cs typeface="Times New Roman" panose="02020603050405020304" pitchFamily="18" charset="0"/>
              </a:rPr>
              <a:t>REFERENCES FOR FURTHER LEARNING OF THE SESSION</a:t>
            </a:r>
            <a:endParaRPr lang="en-IN" sz="3000" b="1" dirty="0">
              <a:solidFill>
                <a:srgbClr val="C00000"/>
              </a:solidFill>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0286811D-092E-E989-454F-68E65DF4CC39}"/>
              </a:ext>
            </a:extLst>
          </p:cNvPr>
          <p:cNvSpPr>
            <a:spLocks noGrp="1"/>
          </p:cNvSpPr>
          <p:nvPr>
            <p:ph type="sldNum" sz="quarter" idx="12"/>
          </p:nvPr>
        </p:nvSpPr>
        <p:spPr/>
        <p:txBody>
          <a:bodyPr/>
          <a:lstStyle/>
          <a:p>
            <a:fld id="{CBABCCC1-BF11-4F37-963E-1BCD5B23FD72}" type="slidenum">
              <a:rPr lang="en-IN" smtClean="0"/>
              <a:t>31</a:t>
            </a:fld>
            <a:endParaRPr lang="en-IN"/>
          </a:p>
        </p:txBody>
      </p:sp>
      <p:sp>
        <p:nvSpPr>
          <p:cNvPr id="5" name="TextBox 4">
            <a:extLst>
              <a:ext uri="{FF2B5EF4-FFF2-40B4-BE49-F238E27FC236}">
                <a16:creationId xmlns:a16="http://schemas.microsoft.com/office/drawing/2014/main" id="{81A0B57B-FD1F-D26E-7DDA-9CB4D0E6FF4D}"/>
              </a:ext>
            </a:extLst>
          </p:cNvPr>
          <p:cNvSpPr txBox="1"/>
          <p:nvPr/>
        </p:nvSpPr>
        <p:spPr>
          <a:xfrm>
            <a:off x="793327" y="1955558"/>
            <a:ext cx="11142511" cy="5860515"/>
          </a:xfrm>
          <a:prstGeom prst="rect">
            <a:avLst/>
          </a:prstGeom>
          <a:noFill/>
        </p:spPr>
        <p:txBody>
          <a:bodyPr wrap="square" rtlCol="0">
            <a:spAutoFit/>
          </a:bodyPr>
          <a:lstStyle/>
          <a:p>
            <a:r>
              <a:rPr lang="en-US" dirty="0"/>
              <a:t> </a:t>
            </a:r>
            <a:r>
              <a:rPr lang="en-IN" b="1" dirty="0"/>
              <a:t>TEXTBOOKS:</a:t>
            </a:r>
            <a:endParaRPr lang="en-IN" dirty="0"/>
          </a:p>
          <a:p>
            <a:r>
              <a:rPr lang="en-IN" dirty="0"/>
              <a:t> </a:t>
            </a:r>
            <a:endParaRPr lang="en-IN" b="1" dirty="0"/>
          </a:p>
          <a:p>
            <a:pPr lvl="0"/>
            <a:r>
              <a:rPr lang="en-IN" dirty="0"/>
              <a:t>1. Roger </a:t>
            </a:r>
            <a:r>
              <a:rPr lang="en-IN" dirty="0" err="1"/>
              <a:t>S.Pressman</a:t>
            </a:r>
            <a:r>
              <a:rPr lang="en-IN" dirty="0"/>
              <a:t>, “Software Engineering – A Practitioner’s Approach” 7th Edition, Mc Graw Hill,(2014).</a:t>
            </a:r>
            <a:endParaRPr lang="en-IN" b="1" dirty="0"/>
          </a:p>
          <a:p>
            <a:pPr lvl="0"/>
            <a:r>
              <a:rPr lang="en-IN" dirty="0"/>
              <a:t>2. Ian Sommerville, “Software Engineering”, Tenth Edition, Pearson Education, (2015).</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3. Agile Software Development Ecosystems, Jim Highsmith, Addison Wesley; ISBN: 0201760436; 1</a:t>
            </a:r>
            <a:r>
              <a:rPr lang="en-IN" sz="1800" kern="100" baseline="30000" dirty="0">
                <a:effectLst/>
                <a:latin typeface="Calibri" panose="020F0502020204030204" pitchFamily="34" charset="0"/>
                <a:ea typeface="Calibri" panose="020F0502020204030204" pitchFamily="34" charset="0"/>
                <a:cs typeface="Calibri" panose="020F0502020204030204" pitchFamily="34" charset="0"/>
              </a:rPr>
              <a:t>st</a:t>
            </a:r>
            <a:r>
              <a:rPr lang="en-IN" sz="1800" kern="100" dirty="0">
                <a:effectLst/>
                <a:latin typeface="Calibri" panose="020F0502020204030204" pitchFamily="34" charset="0"/>
                <a:ea typeface="Calibri" panose="020F0502020204030204" pitchFamily="34" charset="0"/>
                <a:cs typeface="Calibri" panose="020F0502020204030204" pitchFamily="34" charset="0"/>
              </a:rPr>
              <a:t> edition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IN" b="1" dirty="0"/>
          </a:p>
          <a:p>
            <a:r>
              <a:rPr lang="en-IN" b="1" dirty="0"/>
              <a:t> Reference Book</a:t>
            </a:r>
          </a:p>
          <a:p>
            <a:r>
              <a:rPr lang="en-IN" sz="1800" b="1" kern="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Agile Modelling: Effective Practices for Extreme Programming and the Unified Process Scott Amber John Wiley &amp; Sons; ISBN: 0471202827; 1st edition.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WEB REFERNCES/MOOCS:</a:t>
            </a:r>
            <a:endParaRPr lang="en-IN" dirty="0"/>
          </a:p>
          <a:p>
            <a:pPr lvl="0"/>
            <a:r>
              <a:rPr lang="en-IN" dirty="0"/>
              <a:t>https://www.digite.com/kanban/what-is-kanban/</a:t>
            </a:r>
            <a:endParaRPr lang="en-IN" b="1" dirty="0"/>
          </a:p>
          <a:p>
            <a:pPr lvl="0"/>
            <a:r>
              <a:rPr lang="en-IN" dirty="0"/>
              <a:t>http://www.scaledagileframework.com</a:t>
            </a:r>
            <a:endParaRPr lang="en-IN" b="1" dirty="0"/>
          </a:p>
          <a:p>
            <a:pPr lvl="0"/>
            <a:r>
              <a:rPr lang="en-IN" dirty="0"/>
              <a:t>https://www.guru99.com/test-driven-development.html</a:t>
            </a:r>
            <a:endParaRPr lang="en-IN" b="1" dirty="0"/>
          </a:p>
          <a:p>
            <a:pPr lvl="0"/>
            <a:r>
              <a:rPr lang="en-IN" dirty="0"/>
              <a:t>https://junit.org/junit5/</a:t>
            </a:r>
            <a:endParaRPr lang="en-IN" b="1"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1122793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B95FBE-107F-8F8F-AF7F-B1B3220353E4}"/>
              </a:ext>
            </a:extLst>
          </p:cNvPr>
          <p:cNvSpPr>
            <a:spLocks noGrp="1"/>
          </p:cNvSpPr>
          <p:nvPr>
            <p:ph type="sldNum" sz="quarter" idx="12"/>
          </p:nvPr>
        </p:nvSpPr>
        <p:spPr/>
        <p:txBody>
          <a:bodyPr/>
          <a:lstStyle/>
          <a:p>
            <a:fld id="{CBABCCC1-BF11-4F37-963E-1BCD5B23FD72}" type="slidenum">
              <a:rPr lang="en-IN" smtClean="0"/>
              <a:t>32</a:t>
            </a:fld>
            <a:endParaRPr lang="en-IN"/>
          </a:p>
        </p:txBody>
      </p:sp>
      <p:sp>
        <p:nvSpPr>
          <p:cNvPr id="6" name="Rounded Rectangle 3">
            <a:extLst>
              <a:ext uri="{FF2B5EF4-FFF2-40B4-BE49-F238E27FC236}">
                <a16:creationId xmlns:a16="http://schemas.microsoft.com/office/drawing/2014/main" id="{03BCE887-8070-2467-1BDD-C15FC09E3567}"/>
              </a:ext>
            </a:extLst>
          </p:cNvPr>
          <p:cNvSpPr/>
          <p:nvPr/>
        </p:nvSpPr>
        <p:spPr>
          <a:xfrm>
            <a:off x="2135943" y="1987061"/>
            <a:ext cx="7920111" cy="2883877"/>
          </a:xfrm>
          <a:prstGeom prst="roundRect">
            <a:avLst/>
          </a:prstGeom>
          <a:solidFill>
            <a:srgbClr val="ED7D31"/>
          </a:solidFill>
          <a:ln w="19050" cap="flat" cmpd="sng" algn="ctr">
            <a:noFill/>
            <a:prstDash val="solid"/>
          </a:ln>
          <a:effectLst>
            <a:outerShdw blurRad="50800" dist="38100" dir="2700000" algn="tl" rotWithShape="0">
              <a:srgbClr val="BA2532">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THANK YOU</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Poppins" pitchFamily="2" charset="77"/>
                <a:ea typeface="+mn-ea"/>
                <a:cs typeface="Poppins" pitchFamily="2" charset="77"/>
              </a:rPr>
              <a:t>Team – ADAPTIVE SOFTWARE ENGINEERING</a:t>
            </a: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Poppins" pitchFamily="2" charset="77"/>
              <a:ea typeface="+mn-ea"/>
              <a:cs typeface="Poppins" pitchFamily="2" charset="77"/>
            </a:endParaRPr>
          </a:p>
        </p:txBody>
      </p:sp>
      <p:pic>
        <p:nvPicPr>
          <p:cNvPr id="7" name="Picture 2" descr="KL Deemed to be University Logo">
            <a:extLst>
              <a:ext uri="{FF2B5EF4-FFF2-40B4-BE49-F238E27FC236}">
                <a16:creationId xmlns:a16="http://schemas.microsoft.com/office/drawing/2014/main" id="{44D922C5-3411-5618-9ACE-51841AB725EB}"/>
              </a:ext>
            </a:extLst>
          </p:cNvPr>
          <p:cNvPicPr>
            <a:picLocks noChangeAspect="1" noChangeArrowheads="1"/>
          </p:cNvPicPr>
          <p:nvPr/>
        </p:nvPicPr>
        <p:blipFill>
          <a:blip r:embed="rId2"/>
          <a:srcRect/>
          <a:stretch>
            <a:fillRect/>
          </a:stretch>
        </p:blipFill>
        <p:spPr bwMode="auto">
          <a:xfrm>
            <a:off x="4883724" y="3007793"/>
            <a:ext cx="3235570" cy="1083212"/>
          </a:xfrm>
          <a:prstGeom prst="rect">
            <a:avLst/>
          </a:prstGeom>
          <a:noFill/>
        </p:spPr>
      </p:pic>
    </p:spTree>
    <p:extLst>
      <p:ext uri="{BB962C8B-B14F-4D97-AF65-F5344CB8AC3E}">
        <p14:creationId xmlns:p14="http://schemas.microsoft.com/office/powerpoint/2010/main" val="418959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4</a:t>
            </a:fld>
            <a:endParaRPr lang="en-IN"/>
          </a:p>
        </p:txBody>
      </p:sp>
      <p:sp>
        <p:nvSpPr>
          <p:cNvPr id="6" name="TextBox 5">
            <a:extLst>
              <a:ext uri="{FF2B5EF4-FFF2-40B4-BE49-F238E27FC236}">
                <a16:creationId xmlns:a16="http://schemas.microsoft.com/office/drawing/2014/main" id="{4185C38E-ED88-0686-76D7-1AA267510EC2}"/>
              </a:ext>
            </a:extLst>
          </p:cNvPr>
          <p:cNvSpPr txBox="1"/>
          <p:nvPr/>
        </p:nvSpPr>
        <p:spPr>
          <a:xfrm>
            <a:off x="2638437" y="1177795"/>
            <a:ext cx="6104106" cy="535531"/>
          </a:xfrm>
          <a:prstGeom prst="rect">
            <a:avLst/>
          </a:prstGeom>
          <a:noFill/>
        </p:spPr>
        <p:txBody>
          <a:bodyPr wrap="square">
            <a:spAutoFit/>
          </a:bodyPr>
          <a:lstStyle/>
          <a:p>
            <a:pPr algn="ctr" defTabSz="914400">
              <a:lnSpc>
                <a:spcPct val="90000"/>
              </a:lnSpc>
              <a:spcBef>
                <a:spcPct val="0"/>
              </a:spcBef>
              <a:spcAft>
                <a:spcPts val="600"/>
              </a:spcAft>
            </a:pPr>
            <a:r>
              <a:rPr lang="en-US" altLang="en-US" sz="3200" b="1" dirty="0">
                <a:solidFill>
                  <a:srgbClr val="C00000"/>
                </a:solidFill>
              </a:rPr>
              <a:t>Software Engineering</a:t>
            </a:r>
            <a:endParaRPr lang="en-IN" sz="3200" b="1" cap="all" dirty="0">
              <a:solidFill>
                <a:srgbClr val="C00000"/>
              </a:solidFill>
            </a:endParaRPr>
          </a:p>
        </p:txBody>
      </p:sp>
      <p:sp>
        <p:nvSpPr>
          <p:cNvPr id="8" name="Rectangle 3">
            <a:extLst>
              <a:ext uri="{FF2B5EF4-FFF2-40B4-BE49-F238E27FC236}">
                <a16:creationId xmlns:a16="http://schemas.microsoft.com/office/drawing/2014/main" id="{9BD55F6C-E660-6AFB-80AC-358BCB5EA2DC}"/>
              </a:ext>
            </a:extLst>
          </p:cNvPr>
          <p:cNvSpPr>
            <a:spLocks noGrp="1" noChangeArrowheads="1"/>
          </p:cNvSpPr>
          <p:nvPr>
            <p:ph idx="1"/>
          </p:nvPr>
        </p:nvSpPr>
        <p:spPr>
          <a:xfrm>
            <a:off x="533399" y="1928554"/>
            <a:ext cx="11520056" cy="4206240"/>
          </a:xfrm>
        </p:spPr>
        <p:txBody>
          <a:bodyPr>
            <a:normAutofit fontScale="85000" lnSpcReduction="20000"/>
          </a:bodyPr>
          <a:lstStyle/>
          <a:p>
            <a:pPr eaLnBrk="1" hangingPunct="1"/>
            <a:r>
              <a:rPr lang="en-US" altLang="en-US" sz="2600" dirty="0">
                <a:latin typeface="Times New Roman" panose="02020603050405020304" pitchFamily="18" charset="0"/>
                <a:cs typeface="Times New Roman" panose="02020603050405020304" pitchFamily="18" charset="0"/>
              </a:rPr>
              <a:t>Some realities:</a:t>
            </a:r>
          </a:p>
          <a:p>
            <a:pPr lvl="1" eaLnBrk="1" hangingPunct="1"/>
            <a:r>
              <a:rPr lang="en-US" altLang="en-US" sz="2600" dirty="0">
                <a:latin typeface="Times New Roman" panose="02020603050405020304" pitchFamily="18" charset="0"/>
                <a:cs typeface="Times New Roman" panose="02020603050405020304" pitchFamily="18" charset="0"/>
              </a:rPr>
              <a:t>a concerted effort should be made to understand the problem before a software solution is developed</a:t>
            </a:r>
          </a:p>
          <a:p>
            <a:pPr lvl="1" eaLnBrk="1" hangingPunct="1"/>
            <a:r>
              <a:rPr lang="en-US" altLang="en-US" sz="2600" dirty="0">
                <a:latin typeface="Times New Roman" panose="02020603050405020304" pitchFamily="18" charset="0"/>
                <a:cs typeface="Times New Roman" panose="02020603050405020304" pitchFamily="18" charset="0"/>
              </a:rPr>
              <a:t> design becomes a pivotal activity</a:t>
            </a:r>
          </a:p>
          <a:p>
            <a:pPr lvl="1" eaLnBrk="1" hangingPunct="1"/>
            <a:r>
              <a:rPr lang="en-US" altLang="en-US" sz="2600" dirty="0">
                <a:latin typeface="Times New Roman" panose="02020603050405020304" pitchFamily="18" charset="0"/>
                <a:cs typeface="Times New Roman" panose="02020603050405020304" pitchFamily="18" charset="0"/>
              </a:rPr>
              <a:t>software should exhibit high quality</a:t>
            </a:r>
          </a:p>
          <a:p>
            <a:pPr lvl="1" eaLnBrk="1" hangingPunct="1"/>
            <a:r>
              <a:rPr lang="en-US" altLang="en-US" sz="2600" dirty="0">
                <a:latin typeface="Times New Roman" panose="02020603050405020304" pitchFamily="18" charset="0"/>
                <a:cs typeface="Times New Roman" panose="02020603050405020304" pitchFamily="18" charset="0"/>
              </a:rPr>
              <a:t> software should be maintainable</a:t>
            </a:r>
          </a:p>
          <a:p>
            <a:pPr lvl="1">
              <a:buNone/>
            </a:pPr>
            <a:r>
              <a:rPr lang="en-US" sz="2400" b="1" dirty="0"/>
              <a:t>Definition:</a:t>
            </a:r>
          </a:p>
          <a:p>
            <a:pPr lvl="1"/>
            <a:r>
              <a:rPr lang="en-US" sz="2400" dirty="0"/>
              <a:t>Software engineering is </a:t>
            </a:r>
            <a:r>
              <a:rPr lang="en-US" sz="2400" b="1" dirty="0"/>
              <a:t>a detailed study of engineering to the design, development and maintenance of software</a:t>
            </a:r>
            <a:r>
              <a:rPr lang="en-US" sz="2400" dirty="0"/>
              <a:t>. </a:t>
            </a:r>
          </a:p>
          <a:p>
            <a:pPr lvl="1"/>
            <a:r>
              <a:rPr lang="en-US" sz="2400" dirty="0"/>
              <a:t>Software engineering was introduced to address the issues of low-quality software projects.</a:t>
            </a:r>
          </a:p>
          <a:p>
            <a:pPr lvl="1"/>
            <a:r>
              <a:rPr lang="en-US" sz="2400" dirty="0"/>
              <a:t>Problems arise when a software generally exceeds timelines, budgets, and reduced levels of quality</a:t>
            </a:r>
            <a:endParaRPr lang="en-US" sz="2000" dirty="0"/>
          </a:p>
        </p:txBody>
      </p:sp>
    </p:spTree>
    <p:extLst>
      <p:ext uri="{BB962C8B-B14F-4D97-AF65-F5344CB8AC3E}">
        <p14:creationId xmlns:p14="http://schemas.microsoft.com/office/powerpoint/2010/main" val="281767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5</a:t>
            </a:fld>
            <a:endParaRPr lang="en-IN"/>
          </a:p>
        </p:txBody>
      </p:sp>
      <p:sp>
        <p:nvSpPr>
          <p:cNvPr id="5" name="Rectangle 2">
            <a:extLst>
              <a:ext uri="{FF2B5EF4-FFF2-40B4-BE49-F238E27FC236}">
                <a16:creationId xmlns:a16="http://schemas.microsoft.com/office/drawing/2014/main" id="{49BE12BB-38CA-AFA6-6726-24682EC41418}"/>
              </a:ext>
            </a:extLst>
          </p:cNvPr>
          <p:cNvSpPr>
            <a:spLocks noGrp="1" noChangeArrowheads="1"/>
          </p:cNvSpPr>
          <p:nvPr>
            <p:ph type="title"/>
          </p:nvPr>
        </p:nvSpPr>
        <p:spPr>
          <a:xfrm>
            <a:off x="2532143" y="1167191"/>
            <a:ext cx="7127711" cy="436144"/>
          </a:xfrm>
        </p:spPr>
        <p:txBody>
          <a:bodyPr>
            <a:noAutofit/>
          </a:bodyPr>
          <a:lstStyle/>
          <a:p>
            <a:r>
              <a:rPr lang="en-US" altLang="en-US" sz="2400" b="1" dirty="0">
                <a:solidFill>
                  <a:srgbClr val="C00000"/>
                </a:solidFill>
              </a:rPr>
              <a:t>The IEEE definition:</a:t>
            </a:r>
            <a:br>
              <a:rPr lang="en-US" altLang="en-US" sz="2400" dirty="0"/>
            </a:br>
            <a:endParaRPr lang="en-US" altLang="en-US" sz="2800" b="1" dirty="0">
              <a:solidFill>
                <a:srgbClr val="C00000"/>
              </a:solidFill>
              <a:latin typeface="+mn-lt"/>
              <a:ea typeface="+mn-ea"/>
              <a:cs typeface="+mn-cs"/>
            </a:endParaRPr>
          </a:p>
        </p:txBody>
      </p:sp>
      <p:sp>
        <p:nvSpPr>
          <p:cNvPr id="6" name="Rectangle 5">
            <a:extLst>
              <a:ext uri="{FF2B5EF4-FFF2-40B4-BE49-F238E27FC236}">
                <a16:creationId xmlns:a16="http://schemas.microsoft.com/office/drawing/2014/main" id="{19C63431-3DD7-EEE8-867D-29655573FDA0}"/>
              </a:ext>
            </a:extLst>
          </p:cNvPr>
          <p:cNvSpPr>
            <a:spLocks noGrp="1" noChangeArrowheads="1"/>
          </p:cNvSpPr>
          <p:nvPr/>
        </p:nvSpPr>
        <p:spPr bwMode="auto">
          <a:xfrm>
            <a:off x="708056" y="2060440"/>
            <a:ext cx="10917382" cy="35135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225"/>
              </a:spcBef>
            </a:pPr>
            <a:r>
              <a:rPr lang="en-US" altLang="en-US" i="1" dirty="0">
                <a:latin typeface="Palatino" pitchFamily="-128" charset="0"/>
              </a:rPr>
              <a:t>Software Engineering: </a:t>
            </a:r>
          </a:p>
          <a:p>
            <a:pPr lvl="1">
              <a:spcBef>
                <a:spcPts val="225"/>
              </a:spcBef>
              <a:buNone/>
            </a:pPr>
            <a:r>
              <a:rPr lang="en-US" altLang="en-US" i="1" dirty="0">
                <a:latin typeface="Palatino" pitchFamily="-128" charset="0"/>
              </a:rPr>
              <a:t>  </a:t>
            </a:r>
          </a:p>
          <a:p>
            <a:pPr lvl="1">
              <a:spcBef>
                <a:spcPts val="225"/>
              </a:spcBef>
              <a:buNone/>
            </a:pPr>
            <a:r>
              <a:rPr lang="en-US" altLang="en-US" i="1" dirty="0">
                <a:latin typeface="Palatino" pitchFamily="-128" charset="0"/>
              </a:rPr>
              <a:t>The application of a </a:t>
            </a:r>
          </a:p>
          <a:p>
            <a:pPr lvl="1">
              <a:spcBef>
                <a:spcPts val="225"/>
              </a:spcBef>
              <a:buNone/>
            </a:pPr>
            <a:r>
              <a:rPr lang="en-US" altLang="en-US" i="1" dirty="0">
                <a:solidFill>
                  <a:schemeClr val="folHlink"/>
                </a:solidFill>
                <a:latin typeface="Palatino" pitchFamily="-128" charset="0"/>
              </a:rPr>
              <a:t>Systematic, </a:t>
            </a:r>
          </a:p>
          <a:p>
            <a:pPr lvl="1">
              <a:spcBef>
                <a:spcPts val="225"/>
              </a:spcBef>
              <a:buNone/>
            </a:pPr>
            <a:r>
              <a:rPr lang="en-US" altLang="en-US" i="1" dirty="0">
                <a:solidFill>
                  <a:schemeClr val="folHlink"/>
                </a:solidFill>
                <a:latin typeface="Palatino" pitchFamily="-128" charset="0"/>
              </a:rPr>
              <a:t>Disciplined, </a:t>
            </a:r>
          </a:p>
          <a:p>
            <a:pPr lvl="1">
              <a:spcBef>
                <a:spcPts val="225"/>
              </a:spcBef>
              <a:buNone/>
            </a:pPr>
            <a:r>
              <a:rPr lang="en-US" altLang="en-US" i="1" dirty="0">
                <a:solidFill>
                  <a:schemeClr val="folHlink"/>
                </a:solidFill>
                <a:latin typeface="Palatino" pitchFamily="-128" charset="0"/>
              </a:rPr>
              <a:t>Quantifiable approach</a:t>
            </a:r>
            <a:r>
              <a:rPr lang="en-US" altLang="en-US" i="1" dirty="0">
                <a:latin typeface="Palatino" pitchFamily="-128" charset="0"/>
              </a:rPr>
              <a:t> </a:t>
            </a:r>
          </a:p>
          <a:p>
            <a:pPr lvl="1">
              <a:spcBef>
                <a:spcPts val="225"/>
              </a:spcBef>
              <a:buNone/>
            </a:pPr>
            <a:r>
              <a:rPr lang="en-US" altLang="en-US" i="1" dirty="0">
                <a:latin typeface="Palatino" pitchFamily="-128" charset="0"/>
              </a:rPr>
              <a:t>to the </a:t>
            </a:r>
            <a:r>
              <a:rPr lang="en-US" altLang="en-US" i="1" dirty="0">
                <a:solidFill>
                  <a:schemeClr val="folHlink"/>
                </a:solidFill>
                <a:latin typeface="Palatino" pitchFamily="-128" charset="0"/>
              </a:rPr>
              <a:t>development, operation, and maintenance</a:t>
            </a:r>
            <a:r>
              <a:rPr lang="en-US" altLang="en-US" i="1" dirty="0">
                <a:latin typeface="Palatino" pitchFamily="-128" charset="0"/>
              </a:rPr>
              <a:t> of </a:t>
            </a:r>
          </a:p>
          <a:p>
            <a:pPr lvl="1">
              <a:spcBef>
                <a:spcPts val="225"/>
              </a:spcBef>
              <a:buNone/>
            </a:pPr>
            <a:r>
              <a:rPr lang="en-US" altLang="en-US" i="1" dirty="0">
                <a:latin typeface="Palatino" pitchFamily="-128" charset="0"/>
              </a:rPr>
              <a:t>software; </a:t>
            </a:r>
          </a:p>
          <a:p>
            <a:pPr lvl="1">
              <a:spcBef>
                <a:spcPts val="225"/>
              </a:spcBef>
              <a:buNone/>
            </a:pPr>
            <a:endParaRPr lang="en-US" altLang="en-US" i="1" dirty="0">
              <a:latin typeface="Palatino" pitchFamily="-128" charset="0"/>
            </a:endParaRPr>
          </a:p>
          <a:p>
            <a:pPr lvl="1">
              <a:spcBef>
                <a:spcPts val="225"/>
              </a:spcBef>
              <a:buNone/>
            </a:pPr>
            <a:r>
              <a:rPr lang="en-US" altLang="en-US" i="1" dirty="0">
                <a:latin typeface="Palatino" pitchFamily="-128" charset="0"/>
              </a:rPr>
              <a:t>that is, the application of engineering to software.</a:t>
            </a:r>
          </a:p>
        </p:txBody>
      </p:sp>
    </p:spTree>
    <p:extLst>
      <p:ext uri="{BB962C8B-B14F-4D97-AF65-F5344CB8AC3E}">
        <p14:creationId xmlns:p14="http://schemas.microsoft.com/office/powerpoint/2010/main" val="315647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F83A4E-8F7B-8A1B-393A-4337DF7ECE84}"/>
              </a:ext>
            </a:extLst>
          </p:cNvPr>
          <p:cNvSpPr>
            <a:spLocks noGrp="1"/>
          </p:cNvSpPr>
          <p:nvPr>
            <p:ph type="sldNum" sz="quarter" idx="12"/>
          </p:nvPr>
        </p:nvSpPr>
        <p:spPr/>
        <p:txBody>
          <a:bodyPr/>
          <a:lstStyle/>
          <a:p>
            <a:fld id="{CBABCCC1-BF11-4F37-963E-1BCD5B23FD72}" type="slidenum">
              <a:rPr lang="en-IN" smtClean="0"/>
              <a:t>6</a:t>
            </a:fld>
            <a:endParaRPr lang="en-IN"/>
          </a:p>
        </p:txBody>
      </p:sp>
      <p:sp>
        <p:nvSpPr>
          <p:cNvPr id="6" name="TextBox 5">
            <a:extLst>
              <a:ext uri="{FF2B5EF4-FFF2-40B4-BE49-F238E27FC236}">
                <a16:creationId xmlns:a16="http://schemas.microsoft.com/office/drawing/2014/main" id="{08766F36-2470-43D2-C228-A8E4271E247F}"/>
              </a:ext>
            </a:extLst>
          </p:cNvPr>
          <p:cNvSpPr txBox="1"/>
          <p:nvPr/>
        </p:nvSpPr>
        <p:spPr>
          <a:xfrm>
            <a:off x="2867227" y="1230708"/>
            <a:ext cx="6104106" cy="523220"/>
          </a:xfrm>
          <a:prstGeom prst="rect">
            <a:avLst/>
          </a:prstGeom>
          <a:noFill/>
        </p:spPr>
        <p:txBody>
          <a:bodyPr wrap="square">
            <a:spAutoFit/>
          </a:bodyPr>
          <a:lstStyle/>
          <a:p>
            <a:r>
              <a:rPr lang="en-US" altLang="en-US" sz="2800" b="1" dirty="0">
                <a:solidFill>
                  <a:srgbClr val="C00000"/>
                </a:solidFill>
              </a:rPr>
              <a:t>A Layered Technology</a:t>
            </a:r>
            <a:endParaRPr lang="en-IN" sz="2800" dirty="0">
              <a:solidFill>
                <a:srgbClr val="C00000"/>
              </a:solidFill>
            </a:endParaRPr>
          </a:p>
        </p:txBody>
      </p:sp>
      <p:sp>
        <p:nvSpPr>
          <p:cNvPr id="12" name="Rectangle 11">
            <a:extLst>
              <a:ext uri="{FF2B5EF4-FFF2-40B4-BE49-F238E27FC236}">
                <a16:creationId xmlns:a16="http://schemas.microsoft.com/office/drawing/2014/main" id="{73266CC3-23D3-7545-325B-0BA7F0C85023}"/>
              </a:ext>
            </a:extLst>
          </p:cNvPr>
          <p:cNvSpPr>
            <a:spLocks noChangeArrowheads="1"/>
          </p:cNvSpPr>
          <p:nvPr/>
        </p:nvSpPr>
        <p:spPr bwMode="auto">
          <a:xfrm>
            <a:off x="4446276" y="4321108"/>
            <a:ext cx="2336376" cy="316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5" tIns="33338" rIns="67865" bIns="333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90000"/>
              </a:lnSpc>
            </a:pPr>
            <a:r>
              <a:rPr lang="en-US" altLang="en-US" sz="1800" b="1" i="1" dirty="0">
                <a:solidFill>
                  <a:srgbClr val="954F72"/>
                </a:solidFill>
                <a:latin typeface="Palatino" pitchFamily="-128" charset="0"/>
              </a:rPr>
              <a:t>Software Engineering</a:t>
            </a:r>
            <a:endParaRPr lang="en-US" altLang="en-US" sz="1800" b="1" dirty="0">
              <a:solidFill>
                <a:prstClr val="black"/>
              </a:solidFill>
              <a:latin typeface="Palatino" pitchFamily="-128" charset="0"/>
            </a:endParaRPr>
          </a:p>
        </p:txBody>
      </p:sp>
      <p:sp>
        <p:nvSpPr>
          <p:cNvPr id="13" name="Oval 12">
            <a:extLst>
              <a:ext uri="{FF2B5EF4-FFF2-40B4-BE49-F238E27FC236}">
                <a16:creationId xmlns:a16="http://schemas.microsoft.com/office/drawing/2014/main" id="{9930D329-CB24-4514-A979-E9F58F6FC64D}"/>
              </a:ext>
            </a:extLst>
          </p:cNvPr>
          <p:cNvSpPr>
            <a:spLocks noChangeArrowheads="1"/>
          </p:cNvSpPr>
          <p:nvPr/>
        </p:nvSpPr>
        <p:spPr bwMode="auto">
          <a:xfrm>
            <a:off x="2628093" y="3145916"/>
            <a:ext cx="5715000" cy="964406"/>
          </a:xfrm>
          <a:prstGeom prst="ellipse">
            <a:avLst/>
          </a:prstGeom>
          <a:solidFill>
            <a:srgbClr val="01EA89"/>
          </a:solidFill>
          <a:ln w="12700">
            <a:noFill/>
            <a:round/>
            <a:headEnd/>
            <a:tailEnd/>
          </a:ln>
          <a:effectLst>
            <a:outerShdw dist="107763" dir="2700000" algn="ctr" rotWithShape="0">
              <a:srgbClr val="808080"/>
            </a:outerShdw>
          </a:effectLst>
        </p:spPr>
        <p:txBody>
          <a:bodyPr wrap="none" anchor="ctr"/>
          <a:lstStyle/>
          <a:p>
            <a:pPr defTabSz="685800">
              <a:defRPr/>
            </a:pPr>
            <a:endParaRPr lang="en-US" sz="1350">
              <a:solidFill>
                <a:prstClr val="black"/>
              </a:solidFill>
              <a:latin typeface="Arial" charset="0"/>
              <a:ea typeface="ＭＳ Ｐゴシック" pitchFamily="-128" charset="-128"/>
            </a:endParaRPr>
          </a:p>
        </p:txBody>
      </p:sp>
      <p:sp>
        <p:nvSpPr>
          <p:cNvPr id="14" name="Oval 5">
            <a:extLst>
              <a:ext uri="{FF2B5EF4-FFF2-40B4-BE49-F238E27FC236}">
                <a16:creationId xmlns:a16="http://schemas.microsoft.com/office/drawing/2014/main" id="{32B6362F-79B8-C7DA-D44E-FB3CF5D27F67}"/>
              </a:ext>
            </a:extLst>
          </p:cNvPr>
          <p:cNvSpPr>
            <a:spLocks noChangeArrowheads="1"/>
          </p:cNvSpPr>
          <p:nvPr/>
        </p:nvSpPr>
        <p:spPr bwMode="auto">
          <a:xfrm>
            <a:off x="2970993" y="2824446"/>
            <a:ext cx="4972050" cy="900113"/>
          </a:xfrm>
          <a:prstGeom prst="ellipse">
            <a:avLst/>
          </a:prstGeom>
          <a:solidFill>
            <a:srgbClr val="BC3700"/>
          </a:solidFill>
          <a:ln w="12700">
            <a:noFill/>
            <a:round/>
            <a:headEnd/>
            <a:tailEnd/>
          </a:ln>
          <a:effectLst>
            <a:outerShdw dist="107763" dir="2700000" algn="ctr" rotWithShape="0">
              <a:srgbClr val="808080"/>
            </a:outerShdw>
          </a:effectLst>
        </p:spPr>
        <p:txBody>
          <a:bodyPr wrap="none" anchor="ctr"/>
          <a:lstStyle/>
          <a:p>
            <a:pPr defTabSz="685800">
              <a:defRPr/>
            </a:pPr>
            <a:endParaRPr lang="en-US" sz="1350">
              <a:solidFill>
                <a:prstClr val="black"/>
              </a:solidFill>
              <a:latin typeface="Arial" charset="0"/>
              <a:ea typeface="ＭＳ Ｐゴシック" pitchFamily="-128" charset="-128"/>
            </a:endParaRPr>
          </a:p>
        </p:txBody>
      </p:sp>
      <p:sp>
        <p:nvSpPr>
          <p:cNvPr id="15" name="Oval 6">
            <a:extLst>
              <a:ext uri="{FF2B5EF4-FFF2-40B4-BE49-F238E27FC236}">
                <a16:creationId xmlns:a16="http://schemas.microsoft.com/office/drawing/2014/main" id="{5C9C1E2F-E4D3-B78F-8BBA-1BC3A6B8B352}"/>
              </a:ext>
            </a:extLst>
          </p:cNvPr>
          <p:cNvSpPr>
            <a:spLocks noChangeArrowheads="1"/>
          </p:cNvSpPr>
          <p:nvPr/>
        </p:nvSpPr>
        <p:spPr bwMode="auto">
          <a:xfrm>
            <a:off x="3371136" y="2472951"/>
            <a:ext cx="4114800" cy="771525"/>
          </a:xfrm>
          <a:prstGeom prst="ellipse">
            <a:avLst/>
          </a:prstGeom>
          <a:solidFill>
            <a:schemeClr val="tx2"/>
          </a:solidFill>
          <a:ln w="12700">
            <a:noFill/>
            <a:round/>
            <a:headEnd/>
            <a:tailEnd/>
          </a:ln>
          <a:effectLst>
            <a:outerShdw dist="107763" dir="2700000" algn="ctr" rotWithShape="0">
              <a:srgbClr val="808080"/>
            </a:outerShdw>
          </a:effectLst>
        </p:spPr>
        <p:txBody>
          <a:bodyPr wrap="none" anchor="ctr"/>
          <a:lstStyle/>
          <a:p>
            <a:pPr defTabSz="685800">
              <a:defRPr/>
            </a:pPr>
            <a:endParaRPr lang="en-US" sz="1350">
              <a:solidFill>
                <a:prstClr val="black"/>
              </a:solidFill>
              <a:latin typeface="Arial" charset="0"/>
              <a:ea typeface="ＭＳ Ｐゴシック" pitchFamily="-128" charset="-128"/>
            </a:endParaRPr>
          </a:p>
        </p:txBody>
      </p:sp>
      <p:sp>
        <p:nvSpPr>
          <p:cNvPr id="16" name="Oval 7">
            <a:extLst>
              <a:ext uri="{FF2B5EF4-FFF2-40B4-BE49-F238E27FC236}">
                <a16:creationId xmlns:a16="http://schemas.microsoft.com/office/drawing/2014/main" id="{E6127403-4617-7351-81E5-6BFE9ABAFB23}"/>
              </a:ext>
            </a:extLst>
          </p:cNvPr>
          <p:cNvSpPr>
            <a:spLocks noChangeArrowheads="1"/>
          </p:cNvSpPr>
          <p:nvPr/>
        </p:nvSpPr>
        <p:spPr bwMode="auto">
          <a:xfrm>
            <a:off x="3656793" y="2310096"/>
            <a:ext cx="3543300" cy="514350"/>
          </a:xfrm>
          <a:prstGeom prst="ellipse">
            <a:avLst/>
          </a:prstGeom>
          <a:solidFill>
            <a:srgbClr val="790015"/>
          </a:solidFill>
          <a:ln w="12700">
            <a:noFill/>
            <a:round/>
            <a:headEnd/>
            <a:tailEnd/>
          </a:ln>
          <a:effectLst>
            <a:outerShdw dist="107763" dir="2700000" algn="ctr" rotWithShape="0">
              <a:srgbClr val="808080"/>
            </a:outerShdw>
          </a:effectLst>
        </p:spPr>
        <p:txBody>
          <a:bodyPr wrap="none" anchor="ctr"/>
          <a:lstStyle/>
          <a:p>
            <a:pPr defTabSz="685800">
              <a:defRPr/>
            </a:pPr>
            <a:endParaRPr lang="en-US" sz="1350">
              <a:solidFill>
                <a:prstClr val="black"/>
              </a:solidFill>
              <a:latin typeface="Arial" charset="0"/>
              <a:ea typeface="ＭＳ Ｐゴシック" pitchFamily="-128" charset="-128"/>
            </a:endParaRPr>
          </a:p>
        </p:txBody>
      </p:sp>
      <p:sp>
        <p:nvSpPr>
          <p:cNvPr id="17" name="Rectangle 8">
            <a:extLst>
              <a:ext uri="{FF2B5EF4-FFF2-40B4-BE49-F238E27FC236}">
                <a16:creationId xmlns:a16="http://schemas.microsoft.com/office/drawing/2014/main" id="{AADD19E9-457F-C2A2-9188-AC38050B5E28}"/>
              </a:ext>
            </a:extLst>
          </p:cNvPr>
          <p:cNvSpPr>
            <a:spLocks noChangeArrowheads="1"/>
          </p:cNvSpPr>
          <p:nvPr/>
        </p:nvSpPr>
        <p:spPr bwMode="auto">
          <a:xfrm>
            <a:off x="4803746" y="3818256"/>
            <a:ext cx="1621436" cy="298160"/>
          </a:xfrm>
          <a:prstGeom prst="rect">
            <a:avLst/>
          </a:prstGeom>
          <a:noFill/>
          <a:ln w="12700">
            <a:noFill/>
            <a:miter lim="800000"/>
            <a:headEnd/>
            <a:tailEnd/>
          </a:ln>
          <a:effectLst/>
        </p:spPr>
        <p:txBody>
          <a:bodyPr wrap="none" lIns="67865" tIns="33338" rIns="67865" bIns="33338">
            <a:spAutoFit/>
          </a:bodyPr>
          <a:lstStyle/>
          <a:p>
            <a:pPr defTabSz="685800">
              <a:defRPr/>
            </a:pPr>
            <a:r>
              <a:rPr lang="en-US" sz="1500" b="1" dirty="0">
                <a:solidFill>
                  <a:prstClr val="black"/>
                </a:solidFill>
                <a:effectLst>
                  <a:outerShdw blurRad="38100" dist="38100" dir="2700000" algn="tl">
                    <a:srgbClr val="FFFFFF"/>
                  </a:outerShdw>
                </a:effectLst>
                <a:latin typeface="Palatino" pitchFamily="-128" charset="0"/>
                <a:ea typeface="ＭＳ Ｐゴシック" pitchFamily="-128" charset="-128"/>
              </a:rPr>
              <a:t>a “quality” focus</a:t>
            </a:r>
          </a:p>
        </p:txBody>
      </p:sp>
      <p:sp>
        <p:nvSpPr>
          <p:cNvPr id="18" name="Rectangle 9">
            <a:extLst>
              <a:ext uri="{FF2B5EF4-FFF2-40B4-BE49-F238E27FC236}">
                <a16:creationId xmlns:a16="http://schemas.microsoft.com/office/drawing/2014/main" id="{A7FECE95-DB84-770F-EB68-E4E679CD22FD}"/>
              </a:ext>
            </a:extLst>
          </p:cNvPr>
          <p:cNvSpPr>
            <a:spLocks noChangeArrowheads="1"/>
          </p:cNvSpPr>
          <p:nvPr/>
        </p:nvSpPr>
        <p:spPr bwMode="auto">
          <a:xfrm>
            <a:off x="4918360" y="3349650"/>
            <a:ext cx="1392207" cy="298160"/>
          </a:xfrm>
          <a:prstGeom prst="rect">
            <a:avLst/>
          </a:prstGeom>
          <a:noFill/>
          <a:ln w="12700">
            <a:noFill/>
            <a:miter lim="800000"/>
            <a:headEnd/>
            <a:tailEnd/>
          </a:ln>
          <a:effectLst/>
        </p:spPr>
        <p:txBody>
          <a:bodyPr wrap="none" lIns="67865" tIns="33338" rIns="67865" bIns="33338">
            <a:spAutoFit/>
          </a:bodyPr>
          <a:lstStyle/>
          <a:p>
            <a:pPr defTabSz="685800">
              <a:defRPr/>
            </a:pPr>
            <a:r>
              <a:rPr lang="en-US" sz="1500" b="1" dirty="0">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9" name="Rectangle 10">
            <a:extLst>
              <a:ext uri="{FF2B5EF4-FFF2-40B4-BE49-F238E27FC236}">
                <a16:creationId xmlns:a16="http://schemas.microsoft.com/office/drawing/2014/main" id="{88C78CED-D13D-70AD-13AB-D7BC367FF17E}"/>
              </a:ext>
            </a:extLst>
          </p:cNvPr>
          <p:cNvSpPr>
            <a:spLocks noChangeArrowheads="1"/>
          </p:cNvSpPr>
          <p:nvPr/>
        </p:nvSpPr>
        <p:spPr bwMode="auto">
          <a:xfrm>
            <a:off x="5037955" y="2949764"/>
            <a:ext cx="895276" cy="298160"/>
          </a:xfrm>
          <a:prstGeom prst="rect">
            <a:avLst/>
          </a:prstGeom>
          <a:noFill/>
          <a:ln w="12700">
            <a:noFill/>
            <a:miter lim="800000"/>
            <a:headEnd/>
            <a:tailEnd/>
          </a:ln>
          <a:effectLst/>
        </p:spPr>
        <p:txBody>
          <a:bodyPr wrap="none" lIns="67865" tIns="33338" rIns="67865" bIns="33338">
            <a:spAutoFit/>
          </a:bodyPr>
          <a:lstStyle/>
          <a:p>
            <a:pPr defTabSz="685800">
              <a:defRPr/>
            </a:pPr>
            <a:r>
              <a:rPr lang="en-US" sz="1500" b="1" dirty="0">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20" name="Rectangle 11">
            <a:extLst>
              <a:ext uri="{FF2B5EF4-FFF2-40B4-BE49-F238E27FC236}">
                <a16:creationId xmlns:a16="http://schemas.microsoft.com/office/drawing/2014/main" id="{6AE1DC04-9122-E9CB-8272-1FF01B3E411F}"/>
              </a:ext>
            </a:extLst>
          </p:cNvPr>
          <p:cNvSpPr>
            <a:spLocks noChangeArrowheads="1"/>
          </p:cNvSpPr>
          <p:nvPr/>
        </p:nvSpPr>
        <p:spPr bwMode="auto">
          <a:xfrm>
            <a:off x="5203064" y="2508943"/>
            <a:ext cx="565058" cy="298160"/>
          </a:xfrm>
          <a:prstGeom prst="rect">
            <a:avLst/>
          </a:prstGeom>
          <a:noFill/>
          <a:ln w="12700">
            <a:noFill/>
            <a:miter lim="800000"/>
            <a:headEnd/>
            <a:tailEnd/>
          </a:ln>
          <a:effectLst/>
        </p:spPr>
        <p:txBody>
          <a:bodyPr wrap="none" lIns="67865" tIns="33338" rIns="67865" bIns="33338">
            <a:spAutoFit/>
          </a:bodyPr>
          <a:lstStyle/>
          <a:p>
            <a:pPr defTabSz="685800">
              <a:defRPr/>
            </a:pPr>
            <a:r>
              <a:rPr lang="en-US" sz="1500" b="1" dirty="0">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
        <p:nvSpPr>
          <p:cNvPr id="21" name="Rectangle 20">
            <a:extLst>
              <a:ext uri="{FF2B5EF4-FFF2-40B4-BE49-F238E27FC236}">
                <a16:creationId xmlns:a16="http://schemas.microsoft.com/office/drawing/2014/main" id="{6BB97F90-9156-0FF5-11A7-89E561F827B1}"/>
              </a:ext>
            </a:extLst>
          </p:cNvPr>
          <p:cNvSpPr/>
          <p:nvPr/>
        </p:nvSpPr>
        <p:spPr>
          <a:xfrm>
            <a:off x="1044539" y="4516385"/>
            <a:ext cx="10761286" cy="1569660"/>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Software engineering is fully a layered technology, </a:t>
            </a:r>
            <a:r>
              <a:rPr lang="en-US" sz="2400" b="1" dirty="0">
                <a:latin typeface="Times New Roman" panose="02020603050405020304" pitchFamily="18" charset="0"/>
                <a:cs typeface="Times New Roman" panose="02020603050405020304" pitchFamily="18" charset="0"/>
              </a:rPr>
              <a:t>to develop software we need to go from one layer to another</a:t>
            </a:r>
            <a:r>
              <a:rPr lang="en-US" sz="2400" dirty="0">
                <a:latin typeface="Times New Roman" panose="02020603050405020304" pitchFamily="18" charset="0"/>
                <a:cs typeface="Times New Roman" panose="02020603050405020304" pitchFamily="18" charset="0"/>
              </a:rPr>
              <a:t>. All the layers are connected and each layer demands the fulfillment of the previous layer. Fig: The diagram shows the layers of software development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50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5197FC-D9DF-D9C4-47E3-F97183CB4CA6}"/>
              </a:ext>
            </a:extLst>
          </p:cNvPr>
          <p:cNvSpPr>
            <a:spLocks noGrp="1"/>
          </p:cNvSpPr>
          <p:nvPr>
            <p:ph type="sldNum" sz="quarter" idx="12"/>
          </p:nvPr>
        </p:nvSpPr>
        <p:spPr/>
        <p:txBody>
          <a:bodyPr/>
          <a:lstStyle/>
          <a:p>
            <a:fld id="{CBABCCC1-BF11-4F37-963E-1BCD5B23FD72}" type="slidenum">
              <a:rPr lang="en-IN" smtClean="0"/>
              <a:t>7</a:t>
            </a:fld>
            <a:endParaRPr lang="en-IN"/>
          </a:p>
        </p:txBody>
      </p:sp>
      <p:sp>
        <p:nvSpPr>
          <p:cNvPr id="6" name="TextBox 5">
            <a:extLst>
              <a:ext uri="{FF2B5EF4-FFF2-40B4-BE49-F238E27FC236}">
                <a16:creationId xmlns:a16="http://schemas.microsoft.com/office/drawing/2014/main" id="{9931E507-ADEA-1DE9-298A-7B44A4025784}"/>
              </a:ext>
            </a:extLst>
          </p:cNvPr>
          <p:cNvSpPr txBox="1"/>
          <p:nvPr/>
        </p:nvSpPr>
        <p:spPr>
          <a:xfrm>
            <a:off x="2936941" y="1172343"/>
            <a:ext cx="6790718" cy="523220"/>
          </a:xfrm>
          <a:prstGeom prst="rect">
            <a:avLst/>
          </a:prstGeom>
          <a:noFill/>
        </p:spPr>
        <p:txBody>
          <a:bodyPr wrap="square">
            <a:spAutoFit/>
          </a:bodyPr>
          <a:lstStyle/>
          <a:p>
            <a:pPr algn="ctr"/>
            <a:r>
              <a:rPr lang="en-US" altLang="en-US" sz="2800" b="1" dirty="0">
                <a:solidFill>
                  <a:srgbClr val="C00000"/>
                </a:solidFill>
              </a:rPr>
              <a:t>A Layered Technology</a:t>
            </a:r>
            <a:endParaRPr lang="en-IN" sz="2800" b="1" dirty="0">
              <a:solidFill>
                <a:srgbClr val="C00000"/>
              </a:solidFill>
            </a:endParaRPr>
          </a:p>
        </p:txBody>
      </p:sp>
      <p:sp>
        <p:nvSpPr>
          <p:cNvPr id="5" name="Content Placeholder 2">
            <a:extLst>
              <a:ext uri="{FF2B5EF4-FFF2-40B4-BE49-F238E27FC236}">
                <a16:creationId xmlns:a16="http://schemas.microsoft.com/office/drawing/2014/main" id="{6055ED13-7665-7D65-8D96-E92455054150}"/>
              </a:ext>
            </a:extLst>
          </p:cNvPr>
          <p:cNvSpPr>
            <a:spLocks noGrp="1"/>
          </p:cNvSpPr>
          <p:nvPr>
            <p:ph idx="1"/>
          </p:nvPr>
        </p:nvSpPr>
        <p:spPr>
          <a:xfrm>
            <a:off x="1074500" y="2027312"/>
            <a:ext cx="10515600" cy="3658345"/>
          </a:xfrm>
        </p:spPr>
        <p:txBody>
          <a:bodyPr/>
          <a:lstStyle/>
          <a:p>
            <a:pPr>
              <a:buFont typeface="Wingdings" panose="05000000000000000000" pitchFamily="2" charset="2"/>
              <a:buChar char="v"/>
            </a:pPr>
            <a:r>
              <a:rPr lang="en-IN" b="1" dirty="0">
                <a:solidFill>
                  <a:prstClr val="black"/>
                </a:solidFill>
              </a:rPr>
              <a:t>Quality: </a:t>
            </a:r>
            <a:r>
              <a:rPr lang="en-IN" dirty="0">
                <a:solidFill>
                  <a:prstClr val="black"/>
                </a:solidFill>
              </a:rPr>
              <a:t>The organization is commitment to quality</a:t>
            </a:r>
          </a:p>
          <a:p>
            <a:pPr defTabSz="685800">
              <a:buFont typeface="Wingdings" panose="05000000000000000000" pitchFamily="2" charset="2"/>
              <a:buChar char="v"/>
            </a:pPr>
            <a:r>
              <a:rPr lang="en-IN" b="1" dirty="0">
                <a:solidFill>
                  <a:prstClr val="black"/>
                </a:solidFill>
              </a:rPr>
              <a:t>Process</a:t>
            </a:r>
            <a:r>
              <a:rPr lang="en-IN" dirty="0">
                <a:solidFill>
                  <a:prstClr val="black"/>
                </a:solidFill>
              </a:rPr>
              <a:t>:  Manages the control of software projects Ensures quality, establishes milestones, manages changes</a:t>
            </a:r>
          </a:p>
          <a:p>
            <a:pPr defTabSz="685800">
              <a:buFont typeface="Wingdings" panose="05000000000000000000" pitchFamily="2" charset="2"/>
              <a:buChar char="v"/>
            </a:pPr>
            <a:r>
              <a:rPr lang="en-IN" b="1" dirty="0">
                <a:solidFill>
                  <a:prstClr val="black"/>
                </a:solidFill>
              </a:rPr>
              <a:t>Methods: </a:t>
            </a:r>
            <a:r>
              <a:rPr lang="en-IN" dirty="0">
                <a:solidFill>
                  <a:prstClr val="black"/>
                </a:solidFill>
              </a:rPr>
              <a:t>Provide technical ways for building software i.e. Communication, requirement analysis, design modelling, program construction, testing, and support</a:t>
            </a:r>
          </a:p>
          <a:p>
            <a:pPr defTabSz="685800">
              <a:buFont typeface="Wingdings" panose="05000000000000000000" pitchFamily="2" charset="2"/>
              <a:buChar char="v"/>
            </a:pPr>
            <a:r>
              <a:rPr lang="en-IN" b="1" dirty="0">
                <a:solidFill>
                  <a:prstClr val="black"/>
                </a:solidFill>
              </a:rPr>
              <a:t>Tools:  </a:t>
            </a:r>
            <a:r>
              <a:rPr lang="en-IN" dirty="0">
                <a:solidFill>
                  <a:prstClr val="black"/>
                </a:solidFill>
              </a:rPr>
              <a:t>Provide automated or semi-automated support for the Process &amp; Methods</a:t>
            </a:r>
            <a:endParaRPr lang="en-IN" dirty="0"/>
          </a:p>
        </p:txBody>
      </p:sp>
    </p:spTree>
    <p:extLst>
      <p:ext uri="{BB962C8B-B14F-4D97-AF65-F5344CB8AC3E}">
        <p14:creationId xmlns:p14="http://schemas.microsoft.com/office/powerpoint/2010/main" val="17053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EBC0083-385E-144F-8791-8982DBA37B0A}"/>
              </a:ext>
            </a:extLst>
          </p:cNvPr>
          <p:cNvSpPr>
            <a:spLocks noGrp="1"/>
          </p:cNvSpPr>
          <p:nvPr>
            <p:ph type="sldNum" sz="quarter" idx="12"/>
          </p:nvPr>
        </p:nvSpPr>
        <p:spPr/>
        <p:txBody>
          <a:bodyPr/>
          <a:lstStyle/>
          <a:p>
            <a:fld id="{CBABCCC1-BF11-4F37-963E-1BCD5B23FD72}" type="slidenum">
              <a:rPr lang="en-IN" smtClean="0"/>
              <a:t>8</a:t>
            </a:fld>
            <a:endParaRPr lang="en-IN"/>
          </a:p>
        </p:txBody>
      </p:sp>
      <p:sp>
        <p:nvSpPr>
          <p:cNvPr id="6" name="TextBox 5">
            <a:extLst>
              <a:ext uri="{FF2B5EF4-FFF2-40B4-BE49-F238E27FC236}">
                <a16:creationId xmlns:a16="http://schemas.microsoft.com/office/drawing/2014/main" id="{5A69D90D-A327-3BEA-E42A-F926C0C9A02F}"/>
              </a:ext>
            </a:extLst>
          </p:cNvPr>
          <p:cNvSpPr txBox="1"/>
          <p:nvPr/>
        </p:nvSpPr>
        <p:spPr>
          <a:xfrm>
            <a:off x="3197968" y="1259892"/>
            <a:ext cx="6104106" cy="523220"/>
          </a:xfrm>
          <a:prstGeom prst="rect">
            <a:avLst/>
          </a:prstGeom>
          <a:noFill/>
        </p:spPr>
        <p:txBody>
          <a:bodyPr wrap="square">
            <a:spAutoFit/>
          </a:bodyPr>
          <a:lstStyle/>
          <a:p>
            <a:pPr algn="ctr"/>
            <a:r>
              <a:rPr lang="en-IN" sz="2800" b="1" dirty="0">
                <a:solidFill>
                  <a:srgbClr val="C00000"/>
                </a:solidFill>
                <a:latin typeface="Calibri Light"/>
              </a:rPr>
              <a:t>The Software Process</a:t>
            </a:r>
          </a:p>
        </p:txBody>
      </p:sp>
      <p:sp>
        <p:nvSpPr>
          <p:cNvPr id="9" name="TextBox 8">
            <a:extLst>
              <a:ext uri="{FF2B5EF4-FFF2-40B4-BE49-F238E27FC236}">
                <a16:creationId xmlns:a16="http://schemas.microsoft.com/office/drawing/2014/main" id="{B8684E16-E5D6-987A-024D-943A324B146D}"/>
              </a:ext>
            </a:extLst>
          </p:cNvPr>
          <p:cNvSpPr txBox="1"/>
          <p:nvPr/>
        </p:nvSpPr>
        <p:spPr>
          <a:xfrm>
            <a:off x="1460269" y="2884669"/>
            <a:ext cx="7457362" cy="2950744"/>
          </a:xfrm>
          <a:prstGeom prst="rect">
            <a:avLst/>
          </a:prstGeom>
          <a:noFill/>
        </p:spPr>
        <p:txBody>
          <a:bodyPr wrap="square" rtlCol="0">
            <a:spAutoFit/>
          </a:bodyPr>
          <a:lstStyle/>
          <a:p>
            <a:pPr marL="342900" indent="-342900" defTabSz="685800">
              <a:lnSpc>
                <a:spcPct val="150000"/>
              </a:lnSpc>
              <a:buFont typeface="Arial" pitchFamily="34" charset="0"/>
              <a:buChar char="•"/>
            </a:pPr>
            <a:r>
              <a:rPr lang="en-IN" sz="2100" b="1" i="1" dirty="0">
                <a:solidFill>
                  <a:prstClr val="black"/>
                </a:solidFill>
                <a:latin typeface="Calibri"/>
              </a:rPr>
              <a:t>Activity-</a:t>
            </a:r>
            <a:r>
              <a:rPr lang="en-IN" sz="2100" dirty="0">
                <a:solidFill>
                  <a:prstClr val="black"/>
                </a:solidFill>
                <a:latin typeface="Calibri"/>
              </a:rPr>
              <a:t>Strives to achieve a broad objective</a:t>
            </a:r>
            <a:r>
              <a:rPr lang="en-IN" sz="2100" b="1" i="1" dirty="0">
                <a:solidFill>
                  <a:prstClr val="black"/>
                </a:solidFill>
                <a:latin typeface="Calibri"/>
              </a:rPr>
              <a:t>            </a:t>
            </a:r>
          </a:p>
          <a:p>
            <a:pPr marL="342900" indent="-342900" defTabSz="685800">
              <a:lnSpc>
                <a:spcPct val="150000"/>
              </a:lnSpc>
            </a:pPr>
            <a:r>
              <a:rPr lang="en-IN" sz="2100" b="1" i="1" dirty="0">
                <a:solidFill>
                  <a:prstClr val="black"/>
                </a:solidFill>
                <a:latin typeface="Calibri"/>
              </a:rPr>
              <a:t>                     (</a:t>
            </a:r>
            <a:r>
              <a:rPr lang="en-IN" sz="2100" b="1" i="1" dirty="0" err="1">
                <a:solidFill>
                  <a:prstClr val="black"/>
                </a:solidFill>
                <a:latin typeface="Calibri"/>
              </a:rPr>
              <a:t>eg</a:t>
            </a:r>
            <a:r>
              <a:rPr lang="en-IN" sz="2100" b="1" i="1" dirty="0">
                <a:solidFill>
                  <a:prstClr val="black"/>
                </a:solidFill>
                <a:latin typeface="Calibri"/>
              </a:rPr>
              <a:t>:</a:t>
            </a:r>
            <a:r>
              <a:rPr lang="en-IN" sz="2100" dirty="0">
                <a:solidFill>
                  <a:prstClr val="black"/>
                </a:solidFill>
                <a:latin typeface="Calibri"/>
              </a:rPr>
              <a:t> communication with stakeholders)</a:t>
            </a:r>
          </a:p>
          <a:p>
            <a:pPr marL="342900" indent="-342900" defTabSz="685800">
              <a:lnSpc>
                <a:spcPct val="150000"/>
              </a:lnSpc>
              <a:buFont typeface="Arial" pitchFamily="34" charset="0"/>
              <a:buChar char="•"/>
            </a:pPr>
            <a:r>
              <a:rPr lang="en-IN" sz="2100" b="1" i="1" dirty="0">
                <a:solidFill>
                  <a:prstClr val="black"/>
                </a:solidFill>
                <a:latin typeface="Calibri"/>
              </a:rPr>
              <a:t>Actions- </a:t>
            </a:r>
            <a:r>
              <a:rPr lang="en-IN" sz="2100" dirty="0">
                <a:solidFill>
                  <a:prstClr val="black"/>
                </a:solidFill>
                <a:latin typeface="Calibri"/>
              </a:rPr>
              <a:t>encompasses a set of tasks that produce a major work  </a:t>
            </a:r>
          </a:p>
          <a:p>
            <a:pPr marL="342900" indent="-342900" defTabSz="685800">
              <a:lnSpc>
                <a:spcPct val="150000"/>
              </a:lnSpc>
            </a:pPr>
            <a:r>
              <a:rPr lang="en-IN" sz="2100" dirty="0">
                <a:solidFill>
                  <a:prstClr val="black"/>
                </a:solidFill>
                <a:latin typeface="Calibri"/>
              </a:rPr>
              <a:t>                      product </a:t>
            </a:r>
            <a:r>
              <a:rPr lang="en-IN" sz="2100" b="1" i="1" dirty="0">
                <a:solidFill>
                  <a:prstClr val="black"/>
                </a:solidFill>
                <a:latin typeface="Calibri"/>
              </a:rPr>
              <a:t>(</a:t>
            </a:r>
            <a:r>
              <a:rPr lang="en-IN" sz="2100" b="1" i="1" dirty="0" err="1">
                <a:solidFill>
                  <a:prstClr val="black"/>
                </a:solidFill>
                <a:latin typeface="Calibri"/>
              </a:rPr>
              <a:t>eg</a:t>
            </a:r>
            <a:r>
              <a:rPr lang="en-IN" sz="2100" b="1" i="1" dirty="0">
                <a:solidFill>
                  <a:prstClr val="black"/>
                </a:solidFill>
                <a:latin typeface="Calibri"/>
              </a:rPr>
              <a:t>: </a:t>
            </a:r>
            <a:r>
              <a:rPr lang="en-IN" sz="2100" dirty="0">
                <a:solidFill>
                  <a:prstClr val="black"/>
                </a:solidFill>
                <a:latin typeface="Calibri"/>
              </a:rPr>
              <a:t>architectural design</a:t>
            </a:r>
            <a:r>
              <a:rPr lang="en-IN" sz="2100" b="1" i="1" dirty="0">
                <a:solidFill>
                  <a:prstClr val="black"/>
                </a:solidFill>
                <a:latin typeface="Calibri"/>
              </a:rPr>
              <a:t>)</a:t>
            </a:r>
          </a:p>
          <a:p>
            <a:pPr marL="342900" indent="-342900" defTabSz="685800">
              <a:lnSpc>
                <a:spcPct val="150000"/>
              </a:lnSpc>
              <a:buFont typeface="Arial" pitchFamily="34" charset="0"/>
              <a:buChar char="•"/>
            </a:pPr>
            <a:r>
              <a:rPr lang="en-IN" sz="2100" b="1" i="1" dirty="0">
                <a:solidFill>
                  <a:prstClr val="black"/>
                </a:solidFill>
                <a:latin typeface="Calibri"/>
              </a:rPr>
              <a:t>Task- </a:t>
            </a:r>
            <a:r>
              <a:rPr lang="en-IN" sz="2100" dirty="0">
                <a:solidFill>
                  <a:prstClr val="black"/>
                </a:solidFill>
                <a:latin typeface="Calibri"/>
              </a:rPr>
              <a:t>focusses on small, but well-defined objective that </a:t>
            </a:r>
          </a:p>
          <a:p>
            <a:pPr marL="342900" indent="-342900" defTabSz="685800">
              <a:lnSpc>
                <a:spcPct val="150000"/>
              </a:lnSpc>
            </a:pPr>
            <a:r>
              <a:rPr lang="en-IN" sz="2100" dirty="0">
                <a:solidFill>
                  <a:prstClr val="black"/>
                </a:solidFill>
                <a:latin typeface="Calibri"/>
              </a:rPr>
              <a:t>                 produces a tangible outcome </a:t>
            </a:r>
            <a:r>
              <a:rPr lang="en-IN" sz="2100" b="1" i="1" dirty="0">
                <a:solidFill>
                  <a:prstClr val="black"/>
                </a:solidFill>
                <a:latin typeface="Calibri"/>
              </a:rPr>
              <a:t>(</a:t>
            </a:r>
            <a:r>
              <a:rPr lang="en-IN" sz="2100" b="1" i="1" dirty="0" err="1">
                <a:solidFill>
                  <a:prstClr val="black"/>
                </a:solidFill>
                <a:latin typeface="Calibri"/>
              </a:rPr>
              <a:t>eg</a:t>
            </a:r>
            <a:r>
              <a:rPr lang="en-IN" sz="2100" b="1" i="1" dirty="0">
                <a:solidFill>
                  <a:prstClr val="black"/>
                </a:solidFill>
                <a:latin typeface="Calibri"/>
              </a:rPr>
              <a:t>: </a:t>
            </a:r>
            <a:r>
              <a:rPr lang="en-IN" sz="2100" dirty="0">
                <a:solidFill>
                  <a:prstClr val="black"/>
                </a:solidFill>
                <a:latin typeface="Calibri"/>
              </a:rPr>
              <a:t>conduct a unit test</a:t>
            </a:r>
            <a:r>
              <a:rPr lang="en-IN" sz="2100" b="1" i="1" dirty="0">
                <a:solidFill>
                  <a:prstClr val="black"/>
                </a:solidFill>
                <a:latin typeface="Calibri"/>
              </a:rPr>
              <a:t>) </a:t>
            </a:r>
          </a:p>
        </p:txBody>
      </p:sp>
      <p:sp>
        <p:nvSpPr>
          <p:cNvPr id="10" name="TextBox 9">
            <a:extLst>
              <a:ext uri="{FF2B5EF4-FFF2-40B4-BE49-F238E27FC236}">
                <a16:creationId xmlns:a16="http://schemas.microsoft.com/office/drawing/2014/main" id="{29C8F065-9400-A54C-9265-9618539FFC6E}"/>
              </a:ext>
            </a:extLst>
          </p:cNvPr>
          <p:cNvSpPr txBox="1"/>
          <p:nvPr/>
        </p:nvSpPr>
        <p:spPr>
          <a:xfrm>
            <a:off x="1460269" y="2146005"/>
            <a:ext cx="7543800" cy="738664"/>
          </a:xfrm>
          <a:prstGeom prst="rect">
            <a:avLst/>
          </a:prstGeom>
          <a:noFill/>
        </p:spPr>
        <p:txBody>
          <a:bodyPr wrap="square" rtlCol="0">
            <a:spAutoFit/>
          </a:bodyPr>
          <a:lstStyle/>
          <a:p>
            <a:pPr defTabSz="685800"/>
            <a:r>
              <a:rPr lang="en-IN" sz="2100" dirty="0">
                <a:solidFill>
                  <a:prstClr val="black"/>
                </a:solidFill>
                <a:latin typeface="Calibri"/>
              </a:rPr>
              <a:t>A </a:t>
            </a:r>
            <a:r>
              <a:rPr lang="en-IN" sz="2100" b="1" i="1" dirty="0">
                <a:solidFill>
                  <a:prstClr val="black"/>
                </a:solidFill>
                <a:latin typeface="Calibri"/>
              </a:rPr>
              <a:t>Process</a:t>
            </a:r>
            <a:r>
              <a:rPr lang="en-IN" sz="2100" dirty="0">
                <a:solidFill>
                  <a:prstClr val="black"/>
                </a:solidFill>
                <a:latin typeface="Calibri"/>
              </a:rPr>
              <a:t> is collection of activities, actions, and tasks that are performed when some work product is to be created</a:t>
            </a:r>
          </a:p>
        </p:txBody>
      </p:sp>
    </p:spTree>
    <p:extLst>
      <p:ext uri="{BB962C8B-B14F-4D97-AF65-F5344CB8AC3E}">
        <p14:creationId xmlns:p14="http://schemas.microsoft.com/office/powerpoint/2010/main" val="329733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3E0454-56AD-158A-E3E4-078B6D9FA626}"/>
              </a:ext>
            </a:extLst>
          </p:cNvPr>
          <p:cNvSpPr>
            <a:spLocks noGrp="1"/>
          </p:cNvSpPr>
          <p:nvPr>
            <p:ph type="sldNum" sz="quarter" idx="12"/>
          </p:nvPr>
        </p:nvSpPr>
        <p:spPr/>
        <p:txBody>
          <a:bodyPr/>
          <a:lstStyle/>
          <a:p>
            <a:fld id="{CBABCCC1-BF11-4F37-963E-1BCD5B23FD72}" type="slidenum">
              <a:rPr lang="en-IN" smtClean="0"/>
              <a:t>9</a:t>
            </a:fld>
            <a:endParaRPr lang="en-IN"/>
          </a:p>
        </p:txBody>
      </p:sp>
      <p:sp>
        <p:nvSpPr>
          <p:cNvPr id="2" name="Rectangle 3">
            <a:extLst>
              <a:ext uri="{FF2B5EF4-FFF2-40B4-BE49-F238E27FC236}">
                <a16:creationId xmlns:a16="http://schemas.microsoft.com/office/drawing/2014/main" id="{17191C37-FADC-846D-6A4E-25BC4DF2C43F}"/>
              </a:ext>
            </a:extLst>
          </p:cNvPr>
          <p:cNvSpPr>
            <a:spLocks noGrp="1" noRot="1" noChangeArrowheads="1"/>
          </p:cNvSpPr>
          <p:nvPr>
            <p:ph type="title"/>
          </p:nvPr>
        </p:nvSpPr>
        <p:spPr>
          <a:xfrm>
            <a:off x="1929244" y="1078483"/>
            <a:ext cx="8305800" cy="653534"/>
          </a:xfrm>
        </p:spPr>
        <p:txBody>
          <a:bodyPr>
            <a:normAutofit/>
          </a:bodyPr>
          <a:lstStyle/>
          <a:p>
            <a:pPr algn="l">
              <a:defRPr/>
            </a:pPr>
            <a:r>
              <a:rPr lang="en-US" b="1" dirty="0">
                <a:solidFill>
                  <a:srgbClr val="C00000"/>
                </a:solidFill>
                <a:ea typeface="ＭＳ Ｐゴシック" pitchFamily="34" charset="-128"/>
              </a:rPr>
              <a:t>Process framework Activities</a:t>
            </a:r>
            <a:endParaRPr lang="en-US" b="1" dirty="0">
              <a:solidFill>
                <a:srgbClr val="C00000"/>
              </a:solidFill>
            </a:endParaRPr>
          </a:p>
        </p:txBody>
      </p:sp>
      <p:sp>
        <p:nvSpPr>
          <p:cNvPr id="3" name="Rectangle 4">
            <a:extLst>
              <a:ext uri="{FF2B5EF4-FFF2-40B4-BE49-F238E27FC236}">
                <a16:creationId xmlns:a16="http://schemas.microsoft.com/office/drawing/2014/main" id="{CCF5C9C7-D2DC-B249-4FD5-27439B020153}"/>
              </a:ext>
            </a:extLst>
          </p:cNvPr>
          <p:cNvSpPr txBox="1">
            <a:spLocks noRot="1" noChangeArrowheads="1"/>
          </p:cNvSpPr>
          <p:nvPr/>
        </p:nvSpPr>
        <p:spPr>
          <a:xfrm>
            <a:off x="1675281" y="2022363"/>
            <a:ext cx="9094659" cy="39067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buClr>
                <a:schemeClr val="folHlink"/>
              </a:buClr>
              <a:buSzPct val="75000"/>
              <a:buFont typeface="Noto Symbol"/>
              <a:buChar char="■"/>
            </a:pPr>
            <a:r>
              <a:rPr lang="en-US" dirty="0">
                <a:solidFill>
                  <a:schemeClr val="dk1"/>
                </a:solidFill>
                <a:latin typeface="Helvetica Neue"/>
                <a:ea typeface="Helvetica Neue"/>
                <a:cs typeface="Helvetica Neue"/>
                <a:sym typeface="Helvetica Neue"/>
              </a:rPr>
              <a:t>Communication</a:t>
            </a:r>
          </a:p>
          <a:p>
            <a:pPr marL="342900" indent="-342900">
              <a:spcBef>
                <a:spcPts val="480"/>
              </a:spcBef>
              <a:buClr>
                <a:schemeClr val="folHlink"/>
              </a:buClr>
              <a:buSzPct val="75000"/>
              <a:buFont typeface="Noto Symbol"/>
              <a:buChar char="■"/>
            </a:pPr>
            <a:r>
              <a:rPr lang="en-US" dirty="0">
                <a:solidFill>
                  <a:schemeClr val="dk1"/>
                </a:solidFill>
                <a:latin typeface="Helvetica Neue"/>
                <a:ea typeface="Helvetica Neue"/>
                <a:cs typeface="Helvetica Neue"/>
                <a:sym typeface="Helvetica Neue"/>
              </a:rPr>
              <a:t>Planning</a:t>
            </a:r>
          </a:p>
          <a:p>
            <a:pPr marL="342900" indent="-342900">
              <a:spcBef>
                <a:spcPts val="480"/>
              </a:spcBef>
              <a:buClr>
                <a:schemeClr val="folHlink"/>
              </a:buClr>
              <a:buSzPct val="75000"/>
              <a:buFont typeface="Noto Symbol"/>
              <a:buChar char="■"/>
            </a:pPr>
            <a:r>
              <a:rPr lang="en-US" dirty="0">
                <a:solidFill>
                  <a:schemeClr val="dk1"/>
                </a:solidFill>
                <a:latin typeface="Helvetica Neue"/>
                <a:ea typeface="Helvetica Neue"/>
                <a:cs typeface="Helvetica Neue"/>
                <a:sym typeface="Helvetica Neue"/>
              </a:rPr>
              <a:t>Modeling</a:t>
            </a:r>
          </a:p>
          <a:p>
            <a:pPr marL="742950" lvl="1" indent="-285750">
              <a:spcBef>
                <a:spcPts val="400"/>
              </a:spcBef>
              <a:buClr>
                <a:schemeClr val="folHlink"/>
              </a:buClr>
              <a:buSzPct val="70000"/>
              <a:buFont typeface="Noto Symbol"/>
              <a:buChar char="■"/>
            </a:pPr>
            <a:r>
              <a:rPr lang="en-US" sz="2000" dirty="0">
                <a:solidFill>
                  <a:schemeClr val="dk1"/>
                </a:solidFill>
                <a:latin typeface="Helvetica Neue"/>
                <a:ea typeface="Helvetica Neue"/>
                <a:cs typeface="Helvetica Neue"/>
                <a:sym typeface="Helvetica Neue"/>
              </a:rPr>
              <a:t>Analysis of requirements</a:t>
            </a:r>
          </a:p>
          <a:p>
            <a:pPr marL="742950" lvl="1" indent="-285750">
              <a:spcBef>
                <a:spcPts val="400"/>
              </a:spcBef>
              <a:buClr>
                <a:schemeClr val="folHlink"/>
              </a:buClr>
              <a:buSzPct val="70000"/>
              <a:buFont typeface="Noto Symbol"/>
              <a:buChar char="■"/>
            </a:pPr>
            <a:r>
              <a:rPr lang="en-US" sz="2000" dirty="0">
                <a:solidFill>
                  <a:schemeClr val="dk1"/>
                </a:solidFill>
                <a:latin typeface="Helvetica Neue"/>
                <a:ea typeface="Helvetica Neue"/>
                <a:cs typeface="Helvetica Neue"/>
                <a:sym typeface="Helvetica Neue"/>
              </a:rPr>
              <a:t>Design</a:t>
            </a:r>
          </a:p>
          <a:p>
            <a:pPr marL="342900" indent="-342900">
              <a:spcBef>
                <a:spcPts val="480"/>
              </a:spcBef>
              <a:buClr>
                <a:schemeClr val="folHlink"/>
              </a:buClr>
              <a:buSzPct val="75000"/>
              <a:buFont typeface="Noto Symbol"/>
              <a:buChar char="■"/>
            </a:pPr>
            <a:r>
              <a:rPr lang="en-US" dirty="0">
                <a:solidFill>
                  <a:schemeClr val="dk1"/>
                </a:solidFill>
                <a:latin typeface="Helvetica Neue"/>
                <a:ea typeface="Helvetica Neue"/>
                <a:cs typeface="Helvetica Neue"/>
                <a:sym typeface="Helvetica Neue"/>
              </a:rPr>
              <a:t>Construction</a:t>
            </a:r>
          </a:p>
          <a:p>
            <a:pPr marL="742950" lvl="1" indent="-285750">
              <a:spcBef>
                <a:spcPts val="400"/>
              </a:spcBef>
              <a:buClr>
                <a:schemeClr val="folHlink"/>
              </a:buClr>
              <a:buSzPct val="70000"/>
              <a:buFont typeface="Noto Symbol"/>
              <a:buChar char="■"/>
            </a:pPr>
            <a:r>
              <a:rPr lang="en-US" sz="2000" dirty="0">
                <a:solidFill>
                  <a:schemeClr val="dk1"/>
                </a:solidFill>
                <a:latin typeface="Helvetica Neue"/>
                <a:ea typeface="Helvetica Neue"/>
                <a:cs typeface="Helvetica Neue"/>
                <a:sym typeface="Helvetica Neue"/>
              </a:rPr>
              <a:t>Code generation</a:t>
            </a:r>
          </a:p>
          <a:p>
            <a:pPr marL="742950" lvl="1" indent="-285750">
              <a:spcBef>
                <a:spcPts val="400"/>
              </a:spcBef>
              <a:buClr>
                <a:schemeClr val="folHlink"/>
              </a:buClr>
              <a:buSzPct val="70000"/>
              <a:buFont typeface="Noto Symbol"/>
              <a:buChar char="■"/>
            </a:pPr>
            <a:r>
              <a:rPr lang="en-US" sz="2000" dirty="0">
                <a:solidFill>
                  <a:schemeClr val="dk1"/>
                </a:solidFill>
                <a:latin typeface="Helvetica Neue"/>
                <a:ea typeface="Helvetica Neue"/>
                <a:cs typeface="Helvetica Neue"/>
                <a:sym typeface="Helvetica Neue"/>
              </a:rPr>
              <a:t>Testing</a:t>
            </a:r>
          </a:p>
          <a:p>
            <a:pPr marL="342900" indent="-342900">
              <a:spcBef>
                <a:spcPts val="480"/>
              </a:spcBef>
              <a:buClr>
                <a:schemeClr val="folHlink"/>
              </a:buClr>
              <a:buSzPct val="75000"/>
              <a:buFont typeface="Noto Symbol"/>
              <a:buChar char="■"/>
            </a:pPr>
            <a:r>
              <a:rPr lang="en-US" dirty="0">
                <a:solidFill>
                  <a:schemeClr val="dk1"/>
                </a:solidFill>
                <a:latin typeface="Helvetica Neue"/>
                <a:ea typeface="Helvetica Neue"/>
                <a:cs typeface="Helvetica Neue"/>
                <a:sym typeface="Helvetica Neue"/>
              </a:rPr>
              <a:t>Deployment</a:t>
            </a:r>
          </a:p>
        </p:txBody>
      </p:sp>
    </p:spTree>
    <p:extLst>
      <p:ext uri="{BB962C8B-B14F-4D97-AF65-F5344CB8AC3E}">
        <p14:creationId xmlns:p14="http://schemas.microsoft.com/office/powerpoint/2010/main" val="12011147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ession-2" id="{B6DADD23-04D0-4129-BEC2-577091216A6F}" vid="{7252E303-E9EF-4DA3-8AE6-FD4187DE2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Session-2</Template>
  <TotalTime>23</TotalTime>
  <Words>2370</Words>
  <Application>Microsoft Office PowerPoint</Application>
  <PresentationFormat>Widescreen</PresentationFormat>
  <Paragraphs>278</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Calibri Light</vt:lpstr>
      <vt:lpstr>Gill Sans MT</vt:lpstr>
      <vt:lpstr>Helvetica Neue</vt:lpstr>
      <vt:lpstr>Noto Symbol</vt:lpstr>
      <vt:lpstr>Palatino</vt:lpstr>
      <vt:lpstr>Poppins</vt:lpstr>
      <vt:lpstr>Times New Roman</vt:lpstr>
      <vt:lpstr>urw-din</vt:lpstr>
      <vt:lpstr>Wingdings</vt:lpstr>
      <vt:lpstr>Gallery</vt:lpstr>
      <vt:lpstr>PowerPoint Presentation</vt:lpstr>
      <vt:lpstr>PowerPoint Presentation</vt:lpstr>
      <vt:lpstr>PowerPoint Presentation</vt:lpstr>
      <vt:lpstr>PowerPoint Presentation</vt:lpstr>
      <vt:lpstr>The IEEE definition: </vt:lpstr>
      <vt:lpstr>PowerPoint Presentation</vt:lpstr>
      <vt:lpstr>PowerPoint Presentation</vt:lpstr>
      <vt:lpstr>PowerPoint Presentation</vt:lpstr>
      <vt:lpstr>Process framework Activities</vt:lpstr>
      <vt:lpstr>Process framework Activities(cont.)</vt:lpstr>
      <vt:lpstr>PowerPoint Presentation</vt:lpstr>
      <vt:lpstr>Umbrella Activities </vt:lpstr>
      <vt:lpstr>Umbrella Activities</vt:lpstr>
      <vt:lpstr>PowerPoint Presentation</vt:lpstr>
      <vt:lpstr> Understand the Problem</vt:lpstr>
      <vt:lpstr>Plan the Solution</vt:lpstr>
      <vt:lpstr>Carry Out the Plan</vt:lpstr>
      <vt:lpstr>Examine the Result</vt:lpstr>
      <vt:lpstr>Software Myths</vt:lpstr>
      <vt:lpstr>1.Management Myths</vt:lpstr>
      <vt:lpstr>Management Myths cont..</vt:lpstr>
      <vt:lpstr>PowerPoint Presentation</vt:lpstr>
      <vt:lpstr>PowerPoint Presentation</vt:lpstr>
      <vt:lpstr>2. Customer Myths</vt:lpstr>
      <vt:lpstr>Customer Myths cont…</vt:lpstr>
      <vt:lpstr>Customer Myths cont…</vt:lpstr>
      <vt:lpstr>3. Practitioner’s  Myths</vt:lpstr>
      <vt:lpstr>Practitioner’s  Myths cont..</vt:lpstr>
      <vt:lpstr>Practitioner’s  Myths cont..</vt:lpstr>
      <vt:lpstr>SELF-ASSESSMENT QUESTIONS</vt:lpstr>
      <vt:lpstr>REFERENCES FOR FURTHER LEARNING OF THE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Abhishek Guru</dc:creator>
  <cp:lastModifiedBy>SURESH RADHA</cp:lastModifiedBy>
  <cp:revision>1</cp:revision>
  <dcterms:created xsi:type="dcterms:W3CDTF">2023-05-02T16:26:12Z</dcterms:created>
  <dcterms:modified xsi:type="dcterms:W3CDTF">2023-07-06T17:08:34Z</dcterms:modified>
</cp:coreProperties>
</file>