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275" r:id="rId43"/>
    <p:sldId id="276" r:id="rId44"/>
    <p:sldId id="27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test-design-or-how-to-specify-test-cas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are-the-software-development-life-cycle-phase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000sourcecodes.com/2012/05/software-engineering-concurren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xmlns="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A2283-D36F-39F5-622B-2240BAE759C7}"/>
              </a:ext>
            </a:extLst>
          </p:cNvPr>
          <p:cNvSpPr txBox="1"/>
          <p:nvPr/>
        </p:nvSpPr>
        <p:spPr>
          <a:xfrm>
            <a:off x="2373550" y="3815681"/>
            <a:ext cx="8647889" cy="102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</a:rPr>
              <a:t>A Generic Process Model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13E5521-4B1D-7E4F-BDDB-4B4CD5EDDC94}"/>
              </a:ext>
            </a:extLst>
          </p:cNvPr>
          <p:cNvSpPr txBox="1"/>
          <p:nvPr/>
        </p:nvSpPr>
        <p:spPr>
          <a:xfrm>
            <a:off x="2170888" y="1260793"/>
            <a:ext cx="843388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COURSE </a:t>
            </a:r>
            <a:r>
              <a:rPr lang="en-US" sz="3000" b="1" cap="all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NAME: </a:t>
            </a:r>
            <a:r>
              <a:rPr lang="en-US" sz="3000" b="1" cap="all" dirty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ADAPTIVE Software </a:t>
            </a:r>
            <a:endParaRPr lang="en-US" sz="3000" b="1" cap="all" dirty="0" smtClean="0">
              <a:ln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</a:t>
            </a:r>
            <a:r>
              <a:rPr lang="en-US" sz="3000" b="1" cap="all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                           Engineering</a:t>
            </a:r>
            <a:endParaRPr lang="en-US" sz="3000" b="1" cap="all" dirty="0">
              <a:ln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pPr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      COURSE CODE: </a:t>
            </a:r>
            <a:r>
              <a:rPr lang="en-US" sz="3000" b="1" cap="all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22CI2001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BioRhyme ExtraBold"/>
              <a:cs typeface="Times New Roman" panose="02020603050405020304" pitchFamily="18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A1B1DE3-ABFB-AC10-22EE-55B41E7C5EC2}"/>
              </a:ext>
            </a:extLst>
          </p:cNvPr>
          <p:cNvSpPr txBox="1">
            <a:spLocks noChangeArrowheads="1"/>
          </p:cNvSpPr>
          <p:nvPr/>
        </p:nvSpPr>
        <p:spPr>
          <a:xfrm>
            <a:off x="2200102" y="10312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dirty="0">
                <a:solidFill>
                  <a:srgbClr val="C00000"/>
                </a:solidFill>
              </a:rPr>
              <a:t>Prescriptive  Process models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38C4FC9-6B7A-8547-87CF-D2703F424002}"/>
              </a:ext>
            </a:extLst>
          </p:cNvPr>
          <p:cNvSpPr txBox="1">
            <a:spLocks noChangeArrowheads="1"/>
          </p:cNvSpPr>
          <p:nvPr/>
        </p:nvSpPr>
        <p:spPr>
          <a:xfrm>
            <a:off x="1762298" y="1765176"/>
            <a:ext cx="8229600" cy="342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  <a:p>
            <a:r>
              <a:rPr lang="en-GB" altLang="en-US" sz="2400" dirty="0"/>
              <a:t>Waterfall Model.</a:t>
            </a:r>
          </a:p>
          <a:p>
            <a:r>
              <a:rPr lang="en-GB" altLang="en-US" sz="2400" dirty="0"/>
              <a:t>Incremental Process Model.</a:t>
            </a:r>
          </a:p>
          <a:p>
            <a:r>
              <a:rPr lang="en-GB" altLang="en-US" sz="2400" dirty="0"/>
              <a:t>Evolutionary Process Model.</a:t>
            </a:r>
          </a:p>
          <a:p>
            <a:r>
              <a:rPr lang="en-GB" altLang="en-US" sz="2400" dirty="0"/>
              <a:t>Concurrent model</a:t>
            </a:r>
          </a:p>
        </p:txBody>
      </p:sp>
    </p:spTree>
    <p:extLst>
      <p:ext uri="{BB962C8B-B14F-4D97-AF65-F5344CB8AC3E}">
        <p14:creationId xmlns:p14="http://schemas.microsoft.com/office/powerpoint/2010/main" val="3012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AA9945E-AC39-271C-F77A-11866DDDC123}"/>
              </a:ext>
            </a:extLst>
          </p:cNvPr>
          <p:cNvSpPr txBox="1">
            <a:spLocks noChangeArrowheads="1"/>
          </p:cNvSpPr>
          <p:nvPr/>
        </p:nvSpPr>
        <p:spPr>
          <a:xfrm>
            <a:off x="1981199" y="1058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>
                <a:solidFill>
                  <a:srgbClr val="C00000"/>
                </a:solidFill>
              </a:rPr>
              <a:t>Prescriptive  Process models</a:t>
            </a:r>
            <a:endParaRPr lang="en-GB" altLang="en-US" sz="40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868F27-F8C0-38D1-B047-EA7100E13A12}"/>
              </a:ext>
            </a:extLst>
          </p:cNvPr>
          <p:cNvSpPr txBox="1">
            <a:spLocks noChangeArrowheads="1"/>
          </p:cNvSpPr>
          <p:nvPr/>
        </p:nvSpPr>
        <p:spPr>
          <a:xfrm>
            <a:off x="792480" y="2199815"/>
            <a:ext cx="11399520" cy="447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software lifecycle model &amp; best understood by upper management</a:t>
            </a:r>
          </a:p>
          <a:p>
            <a:pPr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requirements are well understood and risk is low</a:t>
            </a:r>
          </a:p>
          <a:p>
            <a:pPr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 is in a linear fashion (i.e., sequential) </a:t>
            </a:r>
          </a:p>
          <a:p>
            <a:pPr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often with well-defined adaptations or enhancements to current software</a:t>
            </a:r>
          </a:p>
        </p:txBody>
      </p:sp>
    </p:spTree>
    <p:extLst>
      <p:ext uri="{BB962C8B-B14F-4D97-AF65-F5344CB8AC3E}">
        <p14:creationId xmlns:p14="http://schemas.microsoft.com/office/powerpoint/2010/main" val="307873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8759D8-7B02-5A15-293C-86A85268B1CA}"/>
              </a:ext>
            </a:extLst>
          </p:cNvPr>
          <p:cNvSpPr/>
          <p:nvPr/>
        </p:nvSpPr>
        <p:spPr>
          <a:xfrm>
            <a:off x="3707030" y="1190938"/>
            <a:ext cx="39669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4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xmlns="" id="{3E5F8426-9FDC-A865-CB4F-EB854F020A76}"/>
              </a:ext>
            </a:extLst>
          </p:cNvPr>
          <p:cNvGrpSpPr>
            <a:grpSpLocks/>
          </p:cNvGrpSpPr>
          <p:nvPr/>
        </p:nvGrpSpPr>
        <p:grpSpPr bwMode="auto">
          <a:xfrm>
            <a:off x="2019299" y="2478420"/>
            <a:ext cx="8153400" cy="3263900"/>
            <a:chOff x="62" y="494"/>
            <a:chExt cx="5607" cy="116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48309959-508D-1DF8-B531-62616251C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" y="494"/>
              <a:ext cx="1475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Project initiation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Requirement gathering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EC968206-4F71-EFC8-9621-825942DD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606"/>
              <a:ext cx="96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Planning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Estimating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Scheduling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Tracking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xmlns="" id="{2A95324C-95F6-7A6C-7868-88948B99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798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Analysis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xmlns="" id="{5E0DEB8A-CDE1-8295-FF03-90B21747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910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Code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087E247B-530E-3CA6-DC41-2F37E48F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022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Support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Feedback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xmlns="" id="{115D83CF-0DAD-844A-AC0F-F07BA4908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7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89582172-59D5-0AC7-5EC2-CE51F8B3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91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65B57F2F-FE0F-FC81-7B6C-3E5E11A9A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058"/>
              <a:ext cx="12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E15528B4-DE71-34F9-9D97-898707B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84"/>
              <a:ext cx="13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70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96ED452-E923-AA91-E4E6-400FDED7BDE3}"/>
              </a:ext>
            </a:extLst>
          </p:cNvPr>
          <p:cNvSpPr txBox="1">
            <a:spLocks noChangeArrowheads="1"/>
          </p:cNvSpPr>
          <p:nvPr/>
        </p:nvSpPr>
        <p:spPr>
          <a:xfrm>
            <a:off x="1246909" y="1080423"/>
            <a:ext cx="10806546" cy="502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C00000"/>
                </a:solidFill>
              </a:rPr>
              <a:t>Waterfall Model</a:t>
            </a:r>
            <a:r>
              <a:rPr lang="en-GB" altLang="en-US" sz="2800" dirty="0">
                <a:solidFill>
                  <a:srgbClr val="C00000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P</a:t>
            </a:r>
            <a:r>
              <a:rPr lang="en-GB" altLang="en-US" sz="2400" u="sng" dirty="0">
                <a:latin typeface="Times New Roman" panose="02020603050405020304" pitchFamily="18" charset="0"/>
              </a:rPr>
              <a:t>roblems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Real projects </a:t>
            </a:r>
            <a:r>
              <a:rPr lang="en-GB" altLang="en-US" sz="2400" b="1" dirty="0">
                <a:latin typeface="Times New Roman" panose="02020603050405020304" pitchFamily="18" charset="0"/>
              </a:rPr>
              <a:t>rarely follow </a:t>
            </a:r>
            <a:r>
              <a:rPr lang="en-GB" altLang="en-US" sz="2400" dirty="0">
                <a:latin typeface="Times New Roman" panose="02020603050405020304" pitchFamily="18" charset="0"/>
              </a:rPr>
              <a:t>sequential flow.</a:t>
            </a:r>
          </a:p>
          <a:p>
            <a:pPr algn="just">
              <a:lnSpc>
                <a:spcPct val="90000"/>
              </a:lnSpc>
            </a:pPr>
            <a:r>
              <a:rPr lang="en-IN" altLang="en-US" sz="2400" dirty="0">
                <a:latin typeface="Times New Roman" panose="02020603050405020304" pitchFamily="18" charset="0"/>
              </a:rPr>
              <a:t>Difficult for customers to state all requirements explicitly and up front</a:t>
            </a:r>
          </a:p>
          <a:p>
            <a:pPr algn="just">
              <a:lnSpc>
                <a:spcPct val="90000"/>
              </a:lnSpc>
            </a:pPr>
            <a:r>
              <a:rPr lang="en-IN" altLang="en-US" sz="2400" dirty="0">
                <a:latin typeface="Times New Roman" panose="02020603050405020304" pitchFamily="18" charset="0"/>
              </a:rPr>
              <a:t>Requires customer patience because a working version of the program doesn't occur until the final phase</a:t>
            </a:r>
          </a:p>
          <a:p>
            <a:pPr algn="just">
              <a:lnSpc>
                <a:spcPct val="90000"/>
              </a:lnSpc>
            </a:pPr>
            <a:r>
              <a:rPr lang="en-IN" altLang="en-US" sz="2400" b="1" dirty="0">
                <a:latin typeface="Times New Roman" panose="02020603050405020304" pitchFamily="18" charset="0"/>
              </a:rPr>
              <a:t>Doesn't support iteration</a:t>
            </a:r>
            <a:r>
              <a:rPr lang="en-IN" altLang="en-US" sz="2400" dirty="0">
                <a:latin typeface="Times New Roman" panose="02020603050405020304" pitchFamily="18" charset="0"/>
              </a:rPr>
              <a:t>, so changes can cause confusion and </a:t>
            </a:r>
            <a:r>
              <a:rPr lang="en-GB" altLang="en-US" sz="2400" dirty="0">
                <a:latin typeface="Times New Roman" panose="02020603050405020304" pitchFamily="18" charset="0"/>
              </a:rPr>
              <a:t>Leads to </a:t>
            </a:r>
            <a:r>
              <a:rPr lang="en-GB" altLang="en-US" sz="2400" b="1" dirty="0">
                <a:latin typeface="Times New Roman" panose="02020603050405020304" pitchFamily="18" charset="0"/>
              </a:rPr>
              <a:t>“blocking states</a:t>
            </a:r>
            <a:r>
              <a:rPr lang="en-GB" altLang="en-US" sz="2400" dirty="0">
                <a:latin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u="sng" dirty="0">
                <a:latin typeface="Times New Roman" panose="02020603050405020304" pitchFamily="18" charset="0"/>
              </a:rPr>
              <a:t>Useful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Where requirements are fixed and is to proceed to completion in a linear manner.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6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6" y="1190938"/>
            <a:ext cx="9603275" cy="5246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Cons in Water fall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6D8998D-C3C6-B394-2208-A68E65FB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00" y="2052868"/>
            <a:ext cx="10783599" cy="3830325"/>
          </a:xfrm>
        </p:spPr>
        <p:txBody>
          <a:bodyPr/>
          <a:lstStyle/>
          <a:p>
            <a:r>
              <a:rPr lang="en-US" sz="2400" dirty="0"/>
              <a:t>Real projects rarely follow the sequential flow that the model proposes</a:t>
            </a:r>
          </a:p>
          <a:p>
            <a:endParaRPr lang="en-US" sz="2400" dirty="0"/>
          </a:p>
          <a:p>
            <a:r>
              <a:rPr lang="en-US" sz="2400" dirty="0"/>
              <a:t>It is often difficult for the customer to state all requirements explicitly</a:t>
            </a:r>
          </a:p>
          <a:p>
            <a:endParaRPr lang="en-US" sz="2400" dirty="0"/>
          </a:p>
          <a:p>
            <a:r>
              <a:rPr lang="en-US" sz="2400" dirty="0"/>
              <a:t>The customer must have patience. A working version of the program(s) will not be available until late in the project time span</a:t>
            </a:r>
          </a:p>
        </p:txBody>
      </p:sp>
    </p:spTree>
    <p:extLst>
      <p:ext uri="{BB962C8B-B14F-4D97-AF65-F5344CB8AC3E}">
        <p14:creationId xmlns:p14="http://schemas.microsoft.com/office/powerpoint/2010/main" val="399341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The 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F8604D78-5C28-712E-8090-19971C1CE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1" t="27903" r="33505" b="19313"/>
          <a:stretch/>
        </p:blipFill>
        <p:spPr bwMode="auto">
          <a:xfrm>
            <a:off x="1137146" y="1778074"/>
            <a:ext cx="10251289" cy="430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2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The 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46EEF06-FD8C-D34F-C736-3D1F9C5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340" y="1968881"/>
            <a:ext cx="9612514" cy="4038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V-model provides a way of visualizing how verification and validation actions are applied to earlier engineering work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V- model means Verification and Validation model. Just like the </a:t>
            </a:r>
            <a:r>
              <a:rPr lang="en-US" sz="2200" b="1" dirty="0">
                <a:hlinkClick r:id="rId2" tooltip="What is Waterfall model - advantages, disadvantages and when to use it?"/>
              </a:rPr>
              <a:t>waterfall model</a:t>
            </a:r>
            <a:r>
              <a:rPr lang="en-US" sz="2200" dirty="0"/>
              <a:t>, the V-Shaped life cycle is a sequential path of execution of processes. Each phase must be completed before the next phase begins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9454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72502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The 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0D55EF1-8E05-A2B1-CC95-27C863DA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4" y="1936620"/>
            <a:ext cx="10947862" cy="4065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Advantages of V-model: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Simple and easy to use.</a:t>
            </a:r>
          </a:p>
          <a:p>
            <a:r>
              <a:rPr lang="en-US" sz="2400" dirty="0"/>
              <a:t>Testing activities like planning, and </a:t>
            </a:r>
            <a:r>
              <a:rPr lang="en-US" sz="2400" b="1" dirty="0">
                <a:hlinkClick r:id="rId2" tooltip="What is Test design?"/>
              </a:rPr>
              <a:t>test designing</a:t>
            </a:r>
            <a:r>
              <a:rPr lang="en-US" sz="2400" dirty="0"/>
              <a:t> happen well before coding. This saves a lot of time. Hence a higher chance of success over the waterfall model.</a:t>
            </a:r>
          </a:p>
          <a:p>
            <a:r>
              <a:rPr lang="en-US" sz="2400" dirty="0"/>
              <a:t>Defects are found at an early stage.</a:t>
            </a:r>
          </a:p>
          <a:p>
            <a:r>
              <a:rPr lang="en-US" sz="2400" dirty="0"/>
              <a:t>Works well for small projects where requirements are easily understood.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71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The 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50F28BD-6F99-E92D-6AA1-D3C0A0D8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1"/>
            <a:ext cx="10824556" cy="382108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Disadvantages of V-model: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Very rigid and least flexible.</a:t>
            </a:r>
          </a:p>
          <a:p>
            <a:r>
              <a:rPr lang="en-US" sz="2400" dirty="0"/>
              <a:t>Software is developed during the implementation phase, so no early prototypes of the software are produced.</a:t>
            </a:r>
          </a:p>
          <a:p>
            <a:r>
              <a:rPr lang="en-US" sz="2400" dirty="0"/>
              <a:t>If any changes happen in midway, then the test documents along with requirement documents has to be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61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55" y="1203530"/>
            <a:ext cx="9603275" cy="65852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When to use the V-model: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FAD67C-776E-58CE-D3CB-275FC4018C89}"/>
              </a:ext>
            </a:extLst>
          </p:cNvPr>
          <p:cNvSpPr txBox="1"/>
          <p:nvPr/>
        </p:nvSpPr>
        <p:spPr>
          <a:xfrm>
            <a:off x="1501456" y="2329414"/>
            <a:ext cx="960327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V-shaped model should be used for small to medium-sized projects where requirements are clearly defined and fixed.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V-Shaped model should be chosen when ample technical resources are available with needed technical expertise.</a:t>
            </a:r>
          </a:p>
        </p:txBody>
      </p:sp>
    </p:spTree>
    <p:extLst>
      <p:ext uri="{BB962C8B-B14F-4D97-AF65-F5344CB8AC3E}">
        <p14:creationId xmlns:p14="http://schemas.microsoft.com/office/powerpoint/2010/main" val="29698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of </a:t>
            </a:r>
            <a:r>
              <a:rPr lang="en-US" dirty="0">
                <a:latin typeface="Poppins"/>
                <a:cs typeface="Poppins"/>
              </a:rPr>
              <a:t>Process Models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55909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Poppins"/>
                <a:cs typeface="Poppins"/>
              </a:rPr>
              <a:t>This Session is designed to:</a:t>
            </a: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Demonstrate  </a:t>
            </a:r>
            <a:r>
              <a:rPr lang="en-US" sz="1800" b="1" dirty="0">
                <a:latin typeface="Calibri Light"/>
                <a:cs typeface="Calibri Light"/>
              </a:rPr>
              <a:t>A Generic Process Model</a:t>
            </a:r>
            <a:endParaRPr lang="en-US" sz="1800" b="1" dirty="0">
              <a:latin typeface="Calibri Light"/>
              <a:ea typeface="+mn-lt"/>
              <a:cs typeface="Calibri Light"/>
            </a:endParaRP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Describe  </a:t>
            </a:r>
            <a:r>
              <a:rPr lang="en-GB" sz="1800" b="1" dirty="0">
                <a:ea typeface="+mn-lt"/>
                <a:cs typeface="+mn-lt"/>
              </a:rPr>
              <a:t>Prescriptive  Process models</a:t>
            </a:r>
          </a:p>
          <a:p>
            <a:pPr marL="257175" indent="-257175"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List out </a:t>
            </a:r>
            <a:r>
              <a:rPr lang="en-US" sz="1800" b="1" dirty="0">
                <a:latin typeface="Arial" panose="020B0604020202020204" pitchFamily="34" charset="0"/>
              </a:rPr>
              <a:t>various process models</a:t>
            </a:r>
          </a:p>
          <a:p>
            <a:pPr algn="ctr"/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5814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Arial"/>
                <a:cs typeface="Arial"/>
              </a:rPr>
              <a:t>At the end of this session, you should be able to:</a:t>
            </a:r>
          </a:p>
          <a:p>
            <a:pPr marL="257175" indent="-257175"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Define process</a:t>
            </a: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Describe   </a:t>
            </a:r>
            <a:r>
              <a:rPr lang="en-GB" sz="1800" b="1" dirty="0">
                <a:ea typeface="+mn-lt"/>
                <a:cs typeface="+mn-lt"/>
              </a:rPr>
              <a:t>Prescriptive  Process models</a:t>
            </a:r>
          </a:p>
          <a:p>
            <a:pPr marL="257175" indent="-257175">
              <a:buFontTx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Summarize  </a:t>
            </a:r>
            <a:r>
              <a:rPr lang="en-GB" sz="1800" b="1" dirty="0">
                <a:ea typeface="+mn-lt"/>
                <a:cs typeface="+mn-lt"/>
              </a:rPr>
              <a:t>Prescriptive  Process models</a:t>
            </a: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72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7456"/>
            <a:ext cx="9603275" cy="708397"/>
          </a:xfrm>
        </p:spPr>
        <p:txBody>
          <a:bodyPr/>
          <a:lstStyle/>
          <a:p>
            <a:pPr algn="ctr"/>
            <a:r>
              <a:rPr lang="en-GB" altLang="en-US" sz="3200" dirty="0">
                <a:solidFill>
                  <a:srgbClr val="C00000"/>
                </a:solidFill>
              </a:rPr>
              <a:t>Prescriptive Process models-</a:t>
            </a:r>
            <a:r>
              <a:rPr lang="en-GB" altLang="en-US" sz="3200" dirty="0" err="1">
                <a:solidFill>
                  <a:srgbClr val="C00000"/>
                </a:solidFill>
              </a:rPr>
              <a:t>Cont</a:t>
            </a:r>
            <a:r>
              <a:rPr lang="en-GB" altLang="en-US" sz="3200" dirty="0">
                <a:solidFill>
                  <a:srgbClr val="C00000"/>
                </a:solidFill>
              </a:rPr>
              <a:t>:-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9AB5334-BD3D-1B39-6AE2-0D8EC7F824CF}"/>
              </a:ext>
            </a:extLst>
          </p:cNvPr>
          <p:cNvSpPr txBox="1">
            <a:spLocks noChangeArrowheads="1"/>
          </p:cNvSpPr>
          <p:nvPr/>
        </p:nvSpPr>
        <p:spPr>
          <a:xfrm>
            <a:off x="380999" y="2122807"/>
            <a:ext cx="11123815" cy="38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u="sng" dirty="0">
                <a:solidFill>
                  <a:srgbClr val="C00000"/>
                </a:solidFill>
              </a:rPr>
              <a:t>Incremental Process Model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Combines elements of linear and parallel process flows.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It delivers a series of releases, called increments that provide progressively more functionality for the customer as each is delivered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The first increment is often a core product.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The plan addresses the modification of the core product to better meet the needs of the customer and the delivery of additional feature and functionality.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It focuses on the delivery of an operational product  with each increment.</a:t>
            </a:r>
          </a:p>
        </p:txBody>
      </p:sp>
    </p:spTree>
    <p:extLst>
      <p:ext uri="{BB962C8B-B14F-4D97-AF65-F5344CB8AC3E}">
        <p14:creationId xmlns:p14="http://schemas.microsoft.com/office/powerpoint/2010/main" val="236021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84" y="374453"/>
            <a:ext cx="9603275" cy="587136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u="sng" dirty="0">
                <a:solidFill>
                  <a:srgbClr val="C00000"/>
                </a:solidFill>
              </a:rPr>
              <a:t>Incremental Process Model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3989" y="5604534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571B25B-8462-60D8-63A9-EEA056927CBD}"/>
              </a:ext>
            </a:extLst>
          </p:cNvPr>
          <p:cNvSpPr txBox="1">
            <a:spLocks noChangeArrowheads="1"/>
          </p:cNvSpPr>
          <p:nvPr/>
        </p:nvSpPr>
        <p:spPr>
          <a:xfrm>
            <a:off x="1488584" y="1339403"/>
            <a:ext cx="9820479" cy="125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200" dirty="0"/>
              <a:t>It is useful when staffing is unavailable for a complete implementation.</a:t>
            </a:r>
          </a:p>
          <a:p>
            <a:pPr algn="just"/>
            <a:r>
              <a:rPr lang="en-GB" altLang="en-US" sz="2200" dirty="0"/>
              <a:t>Increments can be planned to manage technical risks.</a:t>
            </a: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xmlns="" id="{447FBF27-3079-CA50-3C7A-13DC232B3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7520" y="229023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xmlns="" id="{EBAF7301-140E-D0CA-5444-F44D06566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7520" y="5871632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xmlns="" id="{9B7A9F2C-EBD3-FCCC-6BA4-F7A4F4D2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33" y="2499782"/>
            <a:ext cx="45878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Software functionality and features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xmlns="" id="{45A04276-F62C-11D7-FA7E-D38559675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920" y="5795432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Project calendar Time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7BC5496E-659A-20DB-E2B0-5325C00B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20" y="2442632"/>
            <a:ext cx="1524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3D153A7B-7802-2C21-FD0F-3CEB29DC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20" y="2671232"/>
            <a:ext cx="1524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xmlns="" id="{69DEE25A-7C94-74F4-B2BA-59B25688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20" y="2899832"/>
            <a:ext cx="1524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xmlns="" id="{401A1885-AC94-DB44-62FB-C135E13F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20" y="3128432"/>
            <a:ext cx="1524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xmlns="" id="{4B64EBD5-59EF-0AF2-5D4B-FCC76D35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20" y="3357032"/>
            <a:ext cx="1524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xmlns="" id="{52B58AF9-5807-E164-8906-AF621435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83" y="2333095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xmlns="" id="{CA2A0082-2F87-13A8-250A-6F7CCC3A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470" y="2571220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xmlns="" id="{EC1EDCAF-F466-E80D-6AAF-0104296B4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408" y="2788707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(analysis, design)</a:t>
            </a: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xmlns="" id="{E91F7572-17AC-6D84-3F50-934D6966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420" y="3041120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 (code, test)</a:t>
            </a: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xmlns="" id="{C652BF3B-A48B-377D-E848-19333AA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695" y="3293532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 ( delivery, feedback)</a:t>
            </a: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xmlns="" id="{1F613B16-EB7D-036D-915B-87A5CA03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08" y="5033432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xmlns="" id="{1186DB48-8BC1-BBA3-E12A-C33F8A38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708" y="5109632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xmlns="" id="{377C63AE-952F-2297-0DA3-BF06BD1E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508" y="5185832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xmlns="" id="{5103D3C4-5DEC-3BDD-3597-6FBCAD02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08" y="5262032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xmlns="" id="{C85D2C8A-EC29-5B50-DCC0-E29012ED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108" y="5338232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xmlns="" id="{9A38B6B5-FA60-71E7-0EB5-2A534040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320" y="4423832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xmlns="" id="{4AA272E7-E589-3914-60B8-0B0AA3A4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120" y="4500032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xmlns="" id="{84422963-B70D-30DF-10AC-39E6B565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20" y="4576232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xmlns="" id="{F0B05573-C273-40C7-7016-7D0A33BD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720" y="4652432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xmlns="" id="{E32FA63B-F21A-BA6A-C829-EB17D03A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0" y="4728632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Rectangle 30">
            <a:extLst>
              <a:ext uri="{FF2B5EF4-FFF2-40B4-BE49-F238E27FC236}">
                <a16:creationId xmlns:a16="http://schemas.microsoft.com/office/drawing/2014/main" xmlns="" id="{DA4AE59F-13B2-3662-6431-4DC2AD92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320" y="3585632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xmlns="" id="{A494D7A3-13D9-A57E-17C4-311DEC698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120" y="3661832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" name="Rectangle 32">
            <a:extLst>
              <a:ext uri="{FF2B5EF4-FFF2-40B4-BE49-F238E27FC236}">
                <a16:creationId xmlns:a16="http://schemas.microsoft.com/office/drawing/2014/main" xmlns="" id="{28F50CFE-174D-CFB7-967A-01DEC2B1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920" y="3738032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" name="Rectangle 33">
            <a:extLst>
              <a:ext uri="{FF2B5EF4-FFF2-40B4-BE49-F238E27FC236}">
                <a16:creationId xmlns:a16="http://schemas.microsoft.com/office/drawing/2014/main" xmlns="" id="{076332AD-DC5E-D6E0-F3EE-B3057BA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720" y="3814232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" name="Rectangle 34">
            <a:extLst>
              <a:ext uri="{FF2B5EF4-FFF2-40B4-BE49-F238E27FC236}">
                <a16:creationId xmlns:a16="http://schemas.microsoft.com/office/drawing/2014/main" xmlns="" id="{1DE5047E-779C-38D5-2B36-695F5EF3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520" y="3890432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Oval 35">
            <a:extLst>
              <a:ext uri="{FF2B5EF4-FFF2-40B4-BE49-F238E27FC236}">
                <a16:creationId xmlns:a16="http://schemas.microsoft.com/office/drawing/2014/main" xmlns="" id="{704BDD79-2334-C800-F40D-EBBFAFC8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20" y="442383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" name="Oval 36">
            <a:extLst>
              <a:ext uri="{FF2B5EF4-FFF2-40B4-BE49-F238E27FC236}">
                <a16:creationId xmlns:a16="http://schemas.microsoft.com/office/drawing/2014/main" xmlns="" id="{EFEF53AA-5BB2-419C-7F44-68FC1CEA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920" y="419523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Oval 37">
            <a:extLst>
              <a:ext uri="{FF2B5EF4-FFF2-40B4-BE49-F238E27FC236}">
                <a16:creationId xmlns:a16="http://schemas.microsoft.com/office/drawing/2014/main" xmlns="" id="{C253CE61-9C33-2C81-D6D6-E83A78ED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0" y="396663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" name="Text Box 38">
            <a:extLst>
              <a:ext uri="{FF2B5EF4-FFF2-40B4-BE49-F238E27FC236}">
                <a16:creationId xmlns:a16="http://schemas.microsoft.com/office/drawing/2014/main" xmlns="" id="{F0729EA1-0CF9-90F0-22D5-99155773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720" y="5490632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1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  <p:sp>
        <p:nvSpPr>
          <p:cNvPr id="75" name="Text Box 38">
            <a:extLst>
              <a:ext uri="{FF2B5EF4-FFF2-40B4-BE49-F238E27FC236}">
                <a16:creationId xmlns:a16="http://schemas.microsoft.com/office/drawing/2014/main" xmlns="" id="{2335B46E-BB1C-8981-B460-C63A8542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920" y="4881032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</a:rPr>
              <a:t>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  <p:sp>
        <p:nvSpPr>
          <p:cNvPr id="76" name="Text Box 38">
            <a:extLst>
              <a:ext uri="{FF2B5EF4-FFF2-40B4-BE49-F238E27FC236}">
                <a16:creationId xmlns:a16="http://schemas.microsoft.com/office/drawing/2014/main" xmlns="" id="{4DF0695F-7BC3-B01C-84F9-5A182A93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320" y="4119032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</a:t>
            </a:r>
            <a:r>
              <a:rPr lang="en-US" altLang="en-US" dirty="0">
                <a:solidFill>
                  <a:srgbClr val="000000"/>
                </a:solidFill>
              </a:rPr>
              <a:t>of n</a:t>
            </a:r>
            <a:r>
              <a:rPr lang="en-US" altLang="en-US" baseline="30000" dirty="0">
                <a:solidFill>
                  <a:srgbClr val="000000"/>
                </a:solidFill>
              </a:rPr>
              <a:t>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</p:spTree>
    <p:extLst>
      <p:ext uri="{BB962C8B-B14F-4D97-AF65-F5344CB8AC3E}">
        <p14:creationId xmlns:p14="http://schemas.microsoft.com/office/powerpoint/2010/main" val="170172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r>
              <a:rPr lang="en-GB" altLang="en-US" b="1" u="sng" dirty="0">
                <a:solidFill>
                  <a:srgbClr val="C00000"/>
                </a:solidFill>
              </a:rPr>
              <a:t>Incremental Process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22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B6959B6-4E31-7FD6-4F8F-705DC5E7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09029"/>
            <a:ext cx="11087793" cy="415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Advantages of the Incremental model: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Generates working software quickly and early during the software life cycle.</a:t>
            </a:r>
          </a:p>
          <a:p>
            <a:pPr algn="just"/>
            <a:r>
              <a:rPr lang="en-US" dirty="0"/>
              <a:t>This model is more flexible – less costly to change scope and requirements.</a:t>
            </a:r>
          </a:p>
          <a:p>
            <a:pPr algn="just"/>
            <a:r>
              <a:rPr lang="en-US" dirty="0"/>
              <a:t>It is easier to test and debug during a smaller iteration.</a:t>
            </a:r>
          </a:p>
          <a:p>
            <a:pPr algn="just"/>
            <a:r>
              <a:rPr lang="en-US" dirty="0"/>
              <a:t>In this model customers can respond to each build.</a:t>
            </a:r>
          </a:p>
          <a:p>
            <a:pPr algn="just"/>
            <a:r>
              <a:rPr lang="en-US" dirty="0"/>
              <a:t>Lowers initial delivery cost.</a:t>
            </a:r>
          </a:p>
          <a:p>
            <a:pPr algn="just"/>
            <a:r>
              <a:rPr lang="en-US" dirty="0"/>
              <a:t>Easier to manage risk because risky pieces are identified and handled during its iteration.</a:t>
            </a:r>
          </a:p>
        </p:txBody>
      </p:sp>
    </p:spTree>
    <p:extLst>
      <p:ext uri="{BB962C8B-B14F-4D97-AF65-F5344CB8AC3E}">
        <p14:creationId xmlns:p14="http://schemas.microsoft.com/office/powerpoint/2010/main" val="184184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/>
          <a:lstStyle/>
          <a:p>
            <a:r>
              <a:rPr lang="en-GB" altLang="en-US" b="1" u="sng" dirty="0">
                <a:solidFill>
                  <a:srgbClr val="C00000"/>
                </a:solidFill>
              </a:rPr>
              <a:t>Incremental Process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5C1A1F8-3F6B-A5B5-24CA-A17571F2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2841"/>
            <a:ext cx="10426204" cy="3117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Disadvantages of the Incremental model:</a:t>
            </a:r>
            <a:endParaRPr lang="en-US" sz="2200" dirty="0"/>
          </a:p>
          <a:p>
            <a:pPr algn="just"/>
            <a:r>
              <a:rPr lang="en-US" sz="2200" dirty="0"/>
              <a:t>Needs good planning and design.</a:t>
            </a:r>
          </a:p>
          <a:p>
            <a:pPr algn="just"/>
            <a:r>
              <a:rPr lang="en-US" sz="2200" dirty="0"/>
              <a:t>Needs a clear and complete definition of the whole system before it can be broken down and built incrementally.</a:t>
            </a:r>
          </a:p>
          <a:p>
            <a:pPr algn="just"/>
            <a:r>
              <a:rPr lang="en-US" sz="2200" dirty="0"/>
              <a:t>Total cost is higher than </a:t>
            </a:r>
            <a:r>
              <a:rPr lang="en-US" sz="2200" b="1" dirty="0">
                <a:hlinkClick r:id="rId2" tooltip="What is Waterfall model- advantages, disadvantages and when to use it?"/>
              </a:rPr>
              <a:t>waterfall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24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708397"/>
          </a:xfrm>
        </p:spPr>
        <p:txBody>
          <a:bodyPr/>
          <a:lstStyle/>
          <a:p>
            <a:r>
              <a:rPr lang="en-GB" altLang="en-US" b="1" u="sng" dirty="0">
                <a:solidFill>
                  <a:srgbClr val="C00000"/>
                </a:solidFill>
              </a:rPr>
              <a:t>Incremental Process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07B2C0B-77E3-EB27-132D-CA908B99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5" y="1998271"/>
            <a:ext cx="10826288" cy="3463974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When to use the Incremental model:</a:t>
            </a:r>
            <a:endParaRPr lang="en-US" sz="2200" dirty="0"/>
          </a:p>
          <a:p>
            <a:pPr algn="just"/>
            <a:r>
              <a:rPr lang="en-US" sz="2200" dirty="0"/>
              <a:t>This model can be used when the requirements of the complete system are clearly defined and understood.</a:t>
            </a:r>
          </a:p>
          <a:p>
            <a:pPr algn="just"/>
            <a:r>
              <a:rPr lang="en-US" sz="2200" dirty="0"/>
              <a:t>Major requirements must be defined; however, some details can evolve with time.</a:t>
            </a:r>
          </a:p>
          <a:p>
            <a:pPr algn="just"/>
            <a:r>
              <a:rPr lang="en-US" sz="2200" dirty="0"/>
              <a:t>There is a need to get a product to the market early.</a:t>
            </a:r>
          </a:p>
          <a:p>
            <a:pPr algn="just"/>
            <a:r>
              <a:rPr lang="en-US" sz="2200" dirty="0"/>
              <a:t>A new technology is being used</a:t>
            </a:r>
          </a:p>
        </p:txBody>
      </p:sp>
    </p:spTree>
    <p:extLst>
      <p:ext uri="{BB962C8B-B14F-4D97-AF65-F5344CB8AC3E}">
        <p14:creationId xmlns:p14="http://schemas.microsoft.com/office/powerpoint/2010/main" val="24175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94671BD-5B8E-B2DD-4023-0FD1CB67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67" y="958540"/>
            <a:ext cx="8305800" cy="86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F56C9D1-D2B3-5CE4-8AEC-ABD8CCC4F1E2}"/>
              </a:ext>
            </a:extLst>
          </p:cNvPr>
          <p:cNvSpPr txBox="1">
            <a:spLocks noChangeArrowheads="1"/>
          </p:cNvSpPr>
          <p:nvPr/>
        </p:nvSpPr>
        <p:spPr>
          <a:xfrm>
            <a:off x="370586" y="1824770"/>
            <a:ext cx="11821414" cy="4466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Process Model</a:t>
            </a:r>
            <a:endParaRPr lang="en-GB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like Complex systems evolve over a period of time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-Business and product requirements  often change as development proceeds.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tight market deadlines make completion of a comprehensive software product impossible, but a limited version must be introduced to meet competitive or business pressure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a set of core product or system requirements is well understood, but the details of product or system extensions have yet to be defined.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models are iterative.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Process Model produce an increasingly more complete version of the software with each iteration.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development and validation are interleaved.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55BA79E-0A37-D857-BB99-C521A15A30D2}"/>
              </a:ext>
            </a:extLst>
          </p:cNvPr>
          <p:cNvSpPr txBox="1">
            <a:spLocks noChangeArrowheads="1"/>
          </p:cNvSpPr>
          <p:nvPr/>
        </p:nvSpPr>
        <p:spPr>
          <a:xfrm>
            <a:off x="2138416" y="8727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000" dirty="0">
                <a:solidFill>
                  <a:srgbClr val="C00000"/>
                </a:solidFill>
              </a:rPr>
              <a:t>Prescriptive  Process models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843A8B0-FB00-6B71-3E80-4AF842B3EC1A}"/>
              </a:ext>
            </a:extLst>
          </p:cNvPr>
          <p:cNvSpPr txBox="1">
            <a:spLocks noChangeArrowheads="1"/>
          </p:cNvSpPr>
          <p:nvPr/>
        </p:nvSpPr>
        <p:spPr>
          <a:xfrm>
            <a:off x="1095375" y="2144684"/>
            <a:ext cx="8048625" cy="366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3000" b="1" u="sng" dirty="0"/>
              <a:t>Two Types of Evolutionary Process Models 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3000" dirty="0"/>
          </a:p>
          <a:p>
            <a:r>
              <a:rPr lang="en-GB" altLang="en-US" sz="3000" dirty="0"/>
              <a:t>Prototyping</a:t>
            </a:r>
          </a:p>
          <a:p>
            <a:r>
              <a:rPr lang="en-GB" altLang="en-US" sz="3000" dirty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11062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AD0DDCD-B39B-3C7D-1606-98293446BE4C}"/>
              </a:ext>
            </a:extLst>
          </p:cNvPr>
          <p:cNvSpPr txBox="1">
            <a:spLocks noChangeArrowheads="1"/>
          </p:cNvSpPr>
          <p:nvPr/>
        </p:nvSpPr>
        <p:spPr>
          <a:xfrm>
            <a:off x="1137146" y="1031835"/>
            <a:ext cx="10597654" cy="66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000" b="1" u="sng" dirty="0">
                <a:solidFill>
                  <a:srgbClr val="C00000"/>
                </a:solidFill>
              </a:rPr>
              <a:t>Evolutionary Process Model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79CA3BD-8992-8BFB-08C4-F040AD816180}"/>
              </a:ext>
            </a:extLst>
          </p:cNvPr>
          <p:cNvSpPr txBox="1">
            <a:spLocks noChangeArrowheads="1"/>
          </p:cNvSpPr>
          <p:nvPr/>
        </p:nvSpPr>
        <p:spPr>
          <a:xfrm>
            <a:off x="1095375" y="1978429"/>
            <a:ext cx="10597654" cy="4073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1. Prototyping</a:t>
            </a:r>
          </a:p>
          <a:p>
            <a:r>
              <a:rPr lang="en-GB" altLang="en-US" sz="2400" dirty="0">
                <a:latin typeface="Times New Roman" panose="02020603050405020304" pitchFamily="18" charset="0"/>
              </a:rPr>
              <a:t>It assists you and stakeholders to better understand what is to built when requirements are fuzzy. </a:t>
            </a:r>
          </a:p>
          <a:p>
            <a:r>
              <a:rPr lang="en-GB" altLang="en-US" sz="2400" dirty="0">
                <a:latin typeface="Times New Roman" panose="02020603050405020304" pitchFamily="18" charset="0"/>
              </a:rPr>
              <a:t>Prototyping paradigm </a:t>
            </a:r>
          </a:p>
          <a:p>
            <a:pPr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       -begins with communication.</a:t>
            </a:r>
          </a:p>
          <a:p>
            <a:pPr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        - planned quickly and modelling occurs</a:t>
            </a:r>
          </a:p>
          <a:p>
            <a:pPr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        - quick design focuses on a representation of those aspects of the software that will be visible to end users.</a:t>
            </a:r>
          </a:p>
          <a:p>
            <a:r>
              <a:rPr lang="en-GB" altLang="en-US" sz="2400" dirty="0">
                <a:latin typeface="Times New Roman" panose="02020603050405020304" pitchFamily="18" charset="0"/>
              </a:rPr>
              <a:t>It serves as a mechanism for identifying software requirements.</a:t>
            </a:r>
          </a:p>
          <a:p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         </a:t>
            </a:r>
          </a:p>
          <a:p>
            <a:pPr>
              <a:buFontTx/>
              <a:buNone/>
            </a:pP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1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Prototyping Model(</a:t>
            </a:r>
            <a:r>
              <a:rPr lang="en-GB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>
                <a:solidFill>
                  <a:srgbClr val="C00000"/>
                </a:solidFill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4D719F9F-EBDA-2FD3-C9E2-E0C4F45FCACA}"/>
              </a:ext>
            </a:extLst>
          </p:cNvPr>
          <p:cNvGrpSpPr>
            <a:grpSpLocks/>
          </p:cNvGrpSpPr>
          <p:nvPr/>
        </p:nvGrpSpPr>
        <p:grpSpPr bwMode="auto">
          <a:xfrm>
            <a:off x="3020291" y="2700846"/>
            <a:ext cx="1827213" cy="455613"/>
            <a:chOff x="960" y="1680"/>
            <a:chExt cx="1151" cy="287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xmlns="" id="{729FF8D8-E92C-5458-3BC1-DD355287E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xmlns="" id="{5A8C373B-F94A-A10F-DD54-3CE2D082F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69BB2DFF-507D-AC88-70C5-683BEAEA4C2F}"/>
              </a:ext>
            </a:extLst>
          </p:cNvPr>
          <p:cNvGrpSpPr>
            <a:grpSpLocks/>
          </p:cNvGrpSpPr>
          <p:nvPr/>
        </p:nvGrpSpPr>
        <p:grpSpPr bwMode="auto">
          <a:xfrm>
            <a:off x="6373091" y="1938846"/>
            <a:ext cx="1522413" cy="533400"/>
            <a:chOff x="3072" y="1200"/>
            <a:chExt cx="959" cy="287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xmlns="" id="{9E8759D2-992E-A952-8D35-8F8D7C90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xmlns="" id="{52565C41-2794-83BF-2582-777361013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Planning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557228B0-9D88-5FE3-8185-82AA0ADF8A5F}"/>
              </a:ext>
            </a:extLst>
          </p:cNvPr>
          <p:cNvGrpSpPr>
            <a:grpSpLocks/>
          </p:cNvGrpSpPr>
          <p:nvPr/>
        </p:nvGrpSpPr>
        <p:grpSpPr bwMode="auto">
          <a:xfrm>
            <a:off x="8201891" y="3920046"/>
            <a:ext cx="1446213" cy="608013"/>
            <a:chOff x="4224" y="2448"/>
            <a:chExt cx="911" cy="383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xmlns="" id="{450C9CD1-39FD-DBB1-E93D-562355CD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xmlns="" id="{BD83D795-C0A0-CC4E-CA06-B63BB2A88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Design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FF2B66DD-73B2-5FE9-C8F6-623ACEACE038}"/>
              </a:ext>
            </a:extLst>
          </p:cNvPr>
          <p:cNvGrpSpPr>
            <a:grpSpLocks/>
          </p:cNvGrpSpPr>
          <p:nvPr/>
        </p:nvGrpSpPr>
        <p:grpSpPr bwMode="auto">
          <a:xfrm>
            <a:off x="5839691" y="5520246"/>
            <a:ext cx="1522413" cy="684213"/>
            <a:chOff x="2736" y="3456"/>
            <a:chExt cx="959" cy="431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xmlns="" id="{EE8A2B41-124A-6786-0F7E-F38FA3286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xmlns="" id="{4932969F-CE71-0C8A-5345-C6707C62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Of Prototype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xmlns="" id="{C9B86DBB-71F7-8F5A-06B4-FB5D374F6F7F}"/>
              </a:ext>
            </a:extLst>
          </p:cNvPr>
          <p:cNvGrpSpPr>
            <a:grpSpLocks/>
          </p:cNvGrpSpPr>
          <p:nvPr/>
        </p:nvGrpSpPr>
        <p:grpSpPr bwMode="auto">
          <a:xfrm>
            <a:off x="3096491" y="4224846"/>
            <a:ext cx="1598613" cy="1065213"/>
            <a:chOff x="1008" y="2640"/>
            <a:chExt cx="1007" cy="671"/>
          </a:xfrm>
        </p:grpSpPr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xmlns="" id="{2C8D2B38-5EBD-D0BB-8963-2EFEDBD0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xmlns="" id="{E62771B4-E390-3C8E-972A-F7991A7F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Feedback</a:t>
              </a:r>
            </a:p>
          </p:txBody>
        </p:sp>
      </p:grpSp>
      <p:sp>
        <p:nvSpPr>
          <p:cNvPr id="20" name="Freeform 18">
            <a:extLst>
              <a:ext uri="{FF2B5EF4-FFF2-40B4-BE49-F238E27FC236}">
                <a16:creationId xmlns:a16="http://schemas.microsoft.com/office/drawing/2014/main" xmlns="" id="{EEC3256B-3B96-BD4A-92AF-BFC0F998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91" y="1938846"/>
            <a:ext cx="2514600" cy="685800"/>
          </a:xfrm>
          <a:custGeom>
            <a:avLst/>
            <a:gdLst>
              <a:gd name="T0" fmla="*/ 0 w 6987"/>
              <a:gd name="T1" fmla="*/ 2147483647 h 1907"/>
              <a:gd name="T2" fmla="*/ 0 w 6987"/>
              <a:gd name="T3" fmla="*/ 2147483647 h 1907"/>
              <a:gd name="T4" fmla="*/ 2147483647 w 6987"/>
              <a:gd name="T5" fmla="*/ 2147483647 h 1907"/>
              <a:gd name="T6" fmla="*/ 2147483647 w 6987"/>
              <a:gd name="T7" fmla="*/ 2147483647 h 1907"/>
              <a:gd name="T8" fmla="*/ 2147483647 w 6987"/>
              <a:gd name="T9" fmla="*/ 0 h 1907"/>
              <a:gd name="T10" fmla="*/ 2147483647 w 6987"/>
              <a:gd name="T11" fmla="*/ 2147483647 h 1907"/>
              <a:gd name="T12" fmla="*/ 2147483647 w 6987"/>
              <a:gd name="T13" fmla="*/ 2147483647 h 1907"/>
              <a:gd name="T14" fmla="*/ 2147483647 w 6987"/>
              <a:gd name="T15" fmla="*/ 2147483647 h 1907"/>
              <a:gd name="T16" fmla="*/ 2147483647 w 6987"/>
              <a:gd name="T17" fmla="*/ 2147483647 h 1907"/>
              <a:gd name="T18" fmla="*/ 2147483647 w 6987"/>
              <a:gd name="T19" fmla="*/ 2147483647 h 1907"/>
              <a:gd name="T20" fmla="*/ 2147483647 w 6987"/>
              <a:gd name="T21" fmla="*/ 2147483647 h 1907"/>
              <a:gd name="T22" fmla="*/ 0 w 6987"/>
              <a:gd name="T23" fmla="*/ 2147483647 h 19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987" h="1907">
                <a:moveTo>
                  <a:pt x="0" y="1906"/>
                </a:moveTo>
                <a:lnTo>
                  <a:pt x="0" y="1073"/>
                </a:lnTo>
                <a:cubicBezTo>
                  <a:pt x="0" y="664"/>
                  <a:pt x="2009" y="255"/>
                  <a:pt x="4019" y="255"/>
                </a:cubicBezTo>
                <a:lnTo>
                  <a:pt x="4883" y="255"/>
                </a:lnTo>
                <a:lnTo>
                  <a:pt x="4883" y="0"/>
                </a:lnTo>
                <a:lnTo>
                  <a:pt x="6986" y="536"/>
                </a:lnTo>
                <a:lnTo>
                  <a:pt x="4883" y="1072"/>
                </a:lnTo>
                <a:lnTo>
                  <a:pt x="4883" y="816"/>
                </a:lnTo>
                <a:lnTo>
                  <a:pt x="4019" y="816"/>
                </a:lnTo>
                <a:cubicBezTo>
                  <a:pt x="3037" y="816"/>
                  <a:pt x="2056" y="944"/>
                  <a:pt x="2056" y="1073"/>
                </a:cubicBezTo>
                <a:lnTo>
                  <a:pt x="2056" y="1906"/>
                </a:lnTo>
                <a:lnTo>
                  <a:pt x="0" y="1906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xmlns="" id="{A1A05CA1-FCAC-6FEE-E1C4-0C5CE515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91" y="2015046"/>
            <a:ext cx="1066800" cy="1449388"/>
          </a:xfrm>
          <a:custGeom>
            <a:avLst/>
            <a:gdLst>
              <a:gd name="T0" fmla="*/ 0 w 2965"/>
              <a:gd name="T1" fmla="*/ 0 h 4024"/>
              <a:gd name="T2" fmla="*/ 2147483647 w 2965"/>
              <a:gd name="T3" fmla="*/ 0 h 4024"/>
              <a:gd name="T4" fmla="*/ 2147483647 w 2965"/>
              <a:gd name="T5" fmla="*/ 2147483647 h 4024"/>
              <a:gd name="T6" fmla="*/ 2147483647 w 2965"/>
              <a:gd name="T7" fmla="*/ 2147483647 h 4024"/>
              <a:gd name="T8" fmla="*/ 2147483647 w 2965"/>
              <a:gd name="T9" fmla="*/ 2147483647 h 4024"/>
              <a:gd name="T10" fmla="*/ 2147483647 w 2965"/>
              <a:gd name="T11" fmla="*/ 2147483647 h 4024"/>
              <a:gd name="T12" fmla="*/ 2147483647 w 2965"/>
              <a:gd name="T13" fmla="*/ 2147483647 h 4024"/>
              <a:gd name="T14" fmla="*/ 2147483647 w 2965"/>
              <a:gd name="T15" fmla="*/ 2147483647 h 4024"/>
              <a:gd name="T16" fmla="*/ 2147483647 w 2965"/>
              <a:gd name="T17" fmla="*/ 2147483647 h 4024"/>
              <a:gd name="T18" fmla="*/ 2147483647 w 2965"/>
              <a:gd name="T19" fmla="*/ 2147483647 h 4024"/>
              <a:gd name="T20" fmla="*/ 0 w 2965"/>
              <a:gd name="T21" fmla="*/ 2147483647 h 4024"/>
              <a:gd name="T22" fmla="*/ 0 w 2965"/>
              <a:gd name="T23" fmla="*/ 0 h 40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65" h="4024">
                <a:moveTo>
                  <a:pt x="0" y="0"/>
                </a:moveTo>
                <a:lnTo>
                  <a:pt x="1296" y="0"/>
                </a:lnTo>
                <a:cubicBezTo>
                  <a:pt x="1932" y="0"/>
                  <a:pt x="2567" y="1157"/>
                  <a:pt x="2567" y="2314"/>
                </a:cubicBezTo>
                <a:lnTo>
                  <a:pt x="2567" y="2812"/>
                </a:lnTo>
                <a:lnTo>
                  <a:pt x="2964" y="2812"/>
                </a:lnTo>
                <a:lnTo>
                  <a:pt x="2130" y="4023"/>
                </a:lnTo>
                <a:lnTo>
                  <a:pt x="1296" y="2812"/>
                </a:lnTo>
                <a:lnTo>
                  <a:pt x="1694" y="2812"/>
                </a:lnTo>
                <a:lnTo>
                  <a:pt x="1694" y="2314"/>
                </a:lnTo>
                <a:cubicBezTo>
                  <a:pt x="1694" y="1749"/>
                  <a:pt x="1495" y="1184"/>
                  <a:pt x="1296" y="1184"/>
                </a:cubicBezTo>
                <a:lnTo>
                  <a:pt x="0" y="118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xmlns="" id="{5986B4FD-2DD6-3DC1-EBBF-EF7CAC6F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891" y="4985259"/>
            <a:ext cx="1906588" cy="1143000"/>
          </a:xfrm>
          <a:custGeom>
            <a:avLst/>
            <a:gdLst>
              <a:gd name="T0" fmla="*/ 2147483647 w 5294"/>
              <a:gd name="T1" fmla="*/ 0 h 3177"/>
              <a:gd name="T2" fmla="*/ 2147483647 w 5294"/>
              <a:gd name="T3" fmla="*/ 2147483647 h 3177"/>
              <a:gd name="T4" fmla="*/ 2147483647 w 5294"/>
              <a:gd name="T5" fmla="*/ 2147483647 h 3177"/>
              <a:gd name="T6" fmla="*/ 2147483647 w 5294"/>
              <a:gd name="T7" fmla="*/ 2147483647 h 3177"/>
              <a:gd name="T8" fmla="*/ 2147483647 w 5294"/>
              <a:gd name="T9" fmla="*/ 2147483647 h 3177"/>
              <a:gd name="T10" fmla="*/ 0 w 5294"/>
              <a:gd name="T11" fmla="*/ 2147483647 h 3177"/>
              <a:gd name="T12" fmla="*/ 2147483647 w 5294"/>
              <a:gd name="T13" fmla="*/ 2147483647 h 3177"/>
              <a:gd name="T14" fmla="*/ 2147483647 w 5294"/>
              <a:gd name="T15" fmla="*/ 2147483647 h 3177"/>
              <a:gd name="T16" fmla="*/ 2147483647 w 5294"/>
              <a:gd name="T17" fmla="*/ 2147483647 h 3177"/>
              <a:gd name="T18" fmla="*/ 2147483647 w 5294"/>
              <a:gd name="T19" fmla="*/ 2147483647 h 3177"/>
              <a:gd name="T20" fmla="*/ 2147483647 w 5294"/>
              <a:gd name="T21" fmla="*/ 0 h 3177"/>
              <a:gd name="T22" fmla="*/ 2147483647 w 5294"/>
              <a:gd name="T23" fmla="*/ 0 h 3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94" h="3177">
                <a:moveTo>
                  <a:pt x="5293" y="0"/>
                </a:moveTo>
                <a:lnTo>
                  <a:pt x="5293" y="1389"/>
                </a:lnTo>
                <a:cubicBezTo>
                  <a:pt x="5293" y="2070"/>
                  <a:pt x="3771" y="2750"/>
                  <a:pt x="2248" y="2750"/>
                </a:cubicBezTo>
                <a:lnTo>
                  <a:pt x="1593" y="2750"/>
                </a:lnTo>
                <a:lnTo>
                  <a:pt x="1593" y="3176"/>
                </a:lnTo>
                <a:lnTo>
                  <a:pt x="0" y="2283"/>
                </a:lnTo>
                <a:lnTo>
                  <a:pt x="1593" y="1389"/>
                </a:lnTo>
                <a:lnTo>
                  <a:pt x="1593" y="1815"/>
                </a:lnTo>
                <a:lnTo>
                  <a:pt x="2248" y="1815"/>
                </a:lnTo>
                <a:cubicBezTo>
                  <a:pt x="2992" y="1815"/>
                  <a:pt x="3735" y="1602"/>
                  <a:pt x="3735" y="1389"/>
                </a:cubicBezTo>
                <a:lnTo>
                  <a:pt x="3735" y="0"/>
                </a:lnTo>
                <a:lnTo>
                  <a:pt x="5293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xmlns="" id="{5B9D2658-9ABF-80EF-5238-8BC12D8F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1" y="5367846"/>
            <a:ext cx="2363788" cy="838200"/>
          </a:xfrm>
          <a:custGeom>
            <a:avLst/>
            <a:gdLst>
              <a:gd name="T0" fmla="*/ 2147483647 w 6564"/>
              <a:gd name="T1" fmla="*/ 2147483647 h 2330"/>
              <a:gd name="T2" fmla="*/ 2147483647 w 6564"/>
              <a:gd name="T3" fmla="*/ 2147483647 h 2330"/>
              <a:gd name="T4" fmla="*/ 2147483647 w 6564"/>
              <a:gd name="T5" fmla="*/ 2147483647 h 2330"/>
              <a:gd name="T6" fmla="*/ 2147483647 w 6564"/>
              <a:gd name="T7" fmla="*/ 2147483647 h 2330"/>
              <a:gd name="T8" fmla="*/ 0 w 6564"/>
              <a:gd name="T9" fmla="*/ 2147483647 h 2330"/>
              <a:gd name="T10" fmla="*/ 2147483647 w 6564"/>
              <a:gd name="T11" fmla="*/ 0 h 2330"/>
              <a:gd name="T12" fmla="*/ 2147483647 w 6564"/>
              <a:gd name="T13" fmla="*/ 2147483647 h 2330"/>
              <a:gd name="T14" fmla="*/ 2147483647 w 6564"/>
              <a:gd name="T15" fmla="*/ 2147483647 h 2330"/>
              <a:gd name="T16" fmla="*/ 2147483647 w 6564"/>
              <a:gd name="T17" fmla="*/ 2147483647 h 2330"/>
              <a:gd name="T18" fmla="*/ 2147483647 w 6564"/>
              <a:gd name="T19" fmla="*/ 2147483647 h 2330"/>
              <a:gd name="T20" fmla="*/ 2147483647 w 6564"/>
              <a:gd name="T21" fmla="*/ 2147483647 h 2330"/>
              <a:gd name="T22" fmla="*/ 2147483647 w 6564"/>
              <a:gd name="T23" fmla="*/ 2147483647 h 23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64" h="2330">
                <a:moveTo>
                  <a:pt x="6563" y="2329"/>
                </a:moveTo>
                <a:lnTo>
                  <a:pt x="3694" y="2329"/>
                </a:lnTo>
                <a:cubicBezTo>
                  <a:pt x="2287" y="2329"/>
                  <a:pt x="881" y="1660"/>
                  <a:pt x="881" y="990"/>
                </a:cubicBezTo>
                <a:lnTo>
                  <a:pt x="881" y="701"/>
                </a:lnTo>
                <a:lnTo>
                  <a:pt x="0" y="701"/>
                </a:lnTo>
                <a:lnTo>
                  <a:pt x="1847" y="0"/>
                </a:lnTo>
                <a:lnTo>
                  <a:pt x="3694" y="701"/>
                </a:lnTo>
                <a:lnTo>
                  <a:pt x="2812" y="701"/>
                </a:lnTo>
                <a:lnTo>
                  <a:pt x="2812" y="990"/>
                </a:lnTo>
                <a:cubicBezTo>
                  <a:pt x="2812" y="1317"/>
                  <a:pt x="3253" y="1644"/>
                  <a:pt x="3694" y="1644"/>
                </a:cubicBezTo>
                <a:lnTo>
                  <a:pt x="6563" y="1644"/>
                </a:lnTo>
                <a:lnTo>
                  <a:pt x="656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xmlns="" id="{AE3CB1B6-F9C4-286C-0F11-2F614DDB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91" y="3234246"/>
            <a:ext cx="609600" cy="838200"/>
          </a:xfrm>
          <a:custGeom>
            <a:avLst/>
            <a:gdLst>
              <a:gd name="T0" fmla="*/ 2147483647 w 1695"/>
              <a:gd name="T1" fmla="*/ 2147483647 h 2330"/>
              <a:gd name="T2" fmla="*/ 2147483647 w 1695"/>
              <a:gd name="T3" fmla="*/ 2147483647 h 2330"/>
              <a:gd name="T4" fmla="*/ 0 w 1695"/>
              <a:gd name="T5" fmla="*/ 2147483647 h 2330"/>
              <a:gd name="T6" fmla="*/ 2147483647 w 1695"/>
              <a:gd name="T7" fmla="*/ 0 h 2330"/>
              <a:gd name="T8" fmla="*/ 2147483647 w 1695"/>
              <a:gd name="T9" fmla="*/ 2147483647 h 2330"/>
              <a:gd name="T10" fmla="*/ 2147483647 w 1695"/>
              <a:gd name="T11" fmla="*/ 2147483647 h 2330"/>
              <a:gd name="T12" fmla="*/ 2147483647 w 1695"/>
              <a:gd name="T13" fmla="*/ 2147483647 h 2330"/>
              <a:gd name="T14" fmla="*/ 2147483647 w 1695"/>
              <a:gd name="T15" fmla="*/ 2147483647 h 2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5" h="2330">
                <a:moveTo>
                  <a:pt x="423" y="2329"/>
                </a:moveTo>
                <a:lnTo>
                  <a:pt x="423" y="582"/>
                </a:lnTo>
                <a:lnTo>
                  <a:pt x="0" y="582"/>
                </a:lnTo>
                <a:lnTo>
                  <a:pt x="847" y="0"/>
                </a:lnTo>
                <a:lnTo>
                  <a:pt x="1694" y="582"/>
                </a:lnTo>
                <a:lnTo>
                  <a:pt x="1270" y="582"/>
                </a:lnTo>
                <a:lnTo>
                  <a:pt x="1270" y="2329"/>
                </a:lnTo>
                <a:lnTo>
                  <a:pt x="42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xmlns="" id="{E584F983-1E07-105A-3C8E-64B74F1B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91" y="3005646"/>
            <a:ext cx="75882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xmlns="" id="{7A0A7A59-6E94-54EE-AE76-076CE64AC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891" y="3080259"/>
            <a:ext cx="381000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9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587136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u="sng" dirty="0">
                <a:solidFill>
                  <a:srgbClr val="C00000"/>
                </a:solidFill>
              </a:rPr>
              <a:t>Prototyping </a:t>
            </a:r>
            <a:r>
              <a:rPr lang="en-GB" altLang="en-US" b="1" dirty="0">
                <a:solidFill>
                  <a:srgbClr val="C00000"/>
                </a:solidFill>
              </a:rPr>
              <a:t> </a:t>
            </a:r>
            <a:r>
              <a:rPr lang="en-GB" altLang="en-US" b="1" u="sng" dirty="0">
                <a:solidFill>
                  <a:srgbClr val="C00000"/>
                </a:solidFill>
              </a:rPr>
              <a:t>Model</a:t>
            </a:r>
            <a:r>
              <a:rPr lang="en-GB" altLang="en-US" u="sng" dirty="0">
                <a:solidFill>
                  <a:srgbClr val="C00000"/>
                </a:solidFill>
              </a:rPr>
              <a:t> </a:t>
            </a:r>
            <a:br>
              <a:rPr lang="en-GB" altLang="en-US" u="sng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1A76D0A-3009-5BF0-412D-6CBC20DF1E8B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945178"/>
            <a:ext cx="11520055" cy="412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800" dirty="0">
                <a:latin typeface="Times New Roman" panose="02020603050405020304" pitchFamily="18" charset="0"/>
              </a:rPr>
              <a:t>P</a:t>
            </a:r>
            <a:r>
              <a:rPr lang="en-GB" altLang="en-US" sz="2800" u="sng" dirty="0">
                <a:latin typeface="Times New Roman" panose="02020603050405020304" pitchFamily="18" charset="0"/>
              </a:rPr>
              <a:t>roblems</a:t>
            </a:r>
          </a:p>
          <a:p>
            <a:r>
              <a:rPr lang="en-GB" altLang="en-US" sz="2800" dirty="0">
                <a:latin typeface="Times New Roman" panose="02020603050405020304" pitchFamily="18" charset="0"/>
              </a:rPr>
              <a:t>Overall software quality or long-term maintainability is not considered.</a:t>
            </a:r>
          </a:p>
          <a:p>
            <a:r>
              <a:rPr lang="en-GB" altLang="en-US" sz="2800" dirty="0">
                <a:latin typeface="Times New Roman" panose="02020603050405020304" pitchFamily="18" charset="0"/>
              </a:rPr>
              <a:t>As a Software Engineer make implementation compromises in order to get a prototype working quickly.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u="sng" dirty="0">
                <a:latin typeface="Times New Roman" panose="02020603050405020304" pitchFamily="18" charset="0"/>
              </a:rPr>
              <a:t>Useful</a:t>
            </a:r>
          </a:p>
          <a:p>
            <a:r>
              <a:rPr lang="en-GB" altLang="en-US" sz="2800" dirty="0">
                <a:latin typeface="Times New Roman" panose="02020603050405020304" pitchFamily="18" charset="0"/>
              </a:rPr>
              <a:t>The customer get feel for the actual system and developers get to build something immediately</a:t>
            </a:r>
          </a:p>
          <a:p>
            <a:r>
              <a:rPr lang="en-GB" altLang="en-US" sz="2800" dirty="0">
                <a:latin typeface="Times New Roman" panose="02020603050405020304" pitchFamily="18" charset="0"/>
              </a:rPr>
              <a:t>Key here is all the stakeholders should agree that the prototype is built to serve as a mechanism for defining requirements.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F83A4E-8F7B-8A1B-393A-4337DF7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C10D08-BA96-833B-A7AC-DD93EF4AD7B9}"/>
              </a:ext>
            </a:extLst>
          </p:cNvPr>
          <p:cNvSpPr txBox="1"/>
          <p:nvPr/>
        </p:nvSpPr>
        <p:spPr>
          <a:xfrm>
            <a:off x="1206406" y="2132179"/>
            <a:ext cx="992539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ea typeface="+mn-lt"/>
                <a:cs typeface="+mn-lt"/>
              </a:rPr>
              <a:t>A Generic Process Model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rgbClr val="C00000"/>
                </a:solidFill>
                <a:ea typeface="+mn-lt"/>
                <a:cs typeface="+mn-lt"/>
              </a:rPr>
              <a:t>Prescriptive  Process models</a:t>
            </a: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Waterfall Model.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Incremental Process Model.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Evolutionary Process Model.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           Prototyping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n-lt"/>
                <a:cs typeface="+mn-lt"/>
              </a:rPr>
              <a:t>           </a:t>
            </a: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Spiral Model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C00000"/>
                </a:solidFill>
                <a:ea typeface="+mn-lt"/>
                <a:cs typeface="+mn-lt"/>
              </a:rPr>
              <a:t>4.  Concurrent model</a:t>
            </a:r>
            <a:endParaRPr lang="en-US" sz="28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IN" sz="2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2B93A2-F8F9-4250-B5E0-1F07918F11E6}"/>
              </a:ext>
            </a:extLst>
          </p:cNvPr>
          <p:cNvSpPr txBox="1"/>
          <p:nvPr/>
        </p:nvSpPr>
        <p:spPr>
          <a:xfrm>
            <a:off x="3043946" y="1124835"/>
            <a:ext cx="6104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1123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8445"/>
            <a:ext cx="9603275" cy="386419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u="sng" dirty="0">
                <a:solidFill>
                  <a:srgbClr val="C00000"/>
                </a:solidFill>
              </a:rPr>
              <a:t>Prototyping </a:t>
            </a:r>
            <a:r>
              <a:rPr lang="en-GB" altLang="en-US" b="1" dirty="0">
                <a:solidFill>
                  <a:srgbClr val="C00000"/>
                </a:solidFill>
              </a:rPr>
              <a:t> </a:t>
            </a:r>
            <a:r>
              <a:rPr lang="en-GB" altLang="en-US" b="1" u="sng" dirty="0">
                <a:solidFill>
                  <a:srgbClr val="C00000"/>
                </a:solidFill>
              </a:rPr>
              <a:t>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30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F7275F0-844C-AB0B-0708-1AE6378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72" y="2011681"/>
            <a:ext cx="10512656" cy="387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 of Prototype model:</a:t>
            </a:r>
            <a:endParaRPr lang="en-US" dirty="0"/>
          </a:p>
          <a:p>
            <a:r>
              <a:rPr lang="en-US" dirty="0"/>
              <a:t>Users are actively involved in the development</a:t>
            </a:r>
          </a:p>
          <a:p>
            <a:r>
              <a:rPr lang="en-US" dirty="0"/>
              <a:t>Since in this methodology a working model of the system is provided, the users get a better understanding of the system being developed.</a:t>
            </a:r>
          </a:p>
          <a:p>
            <a:r>
              <a:rPr lang="en-US" dirty="0"/>
              <a:t>Errors can be detected much earlier.</a:t>
            </a:r>
          </a:p>
          <a:p>
            <a:r>
              <a:rPr lang="en-US" dirty="0"/>
              <a:t>Quicker user feedback is available leading to better solutions.</a:t>
            </a:r>
          </a:p>
          <a:p>
            <a:r>
              <a:rPr lang="en-US" dirty="0"/>
              <a:t>Missing functionality can be identified easily</a:t>
            </a:r>
          </a:p>
          <a:p>
            <a:r>
              <a:rPr lang="en-US" dirty="0"/>
              <a:t>Confusing or difficult functions can be identified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31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22A850-E9B5-AD31-3227-B82F87D2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82" y="795040"/>
            <a:ext cx="11139054" cy="549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Prototype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implementing and then repairing way of building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this methodology may increase the complexity of the system as scope of the system may expand beyond original plans.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application may cause application not to be used as the full system was designed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inadequate problem analysis.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Prototype model: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 should be used when the desired system needs to have a lot of interaction with the end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58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32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49664DD-05B7-E20A-D662-181A91AF5861}"/>
              </a:ext>
            </a:extLst>
          </p:cNvPr>
          <p:cNvSpPr txBox="1">
            <a:spLocks noChangeArrowheads="1"/>
          </p:cNvSpPr>
          <p:nvPr/>
        </p:nvSpPr>
        <p:spPr>
          <a:xfrm>
            <a:off x="2589415" y="934455"/>
            <a:ext cx="89154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u="sng">
                <a:solidFill>
                  <a:srgbClr val="C00000"/>
                </a:solidFill>
              </a:rPr>
              <a:t>Evolutionary Process Model</a:t>
            </a:r>
            <a:r>
              <a:rPr lang="en-GB" altLang="en-US" sz="4000" b="1" u="sng">
                <a:solidFill>
                  <a:srgbClr val="C00000"/>
                </a:solidFill>
              </a:rPr>
              <a:t> </a:t>
            </a:r>
            <a:r>
              <a:rPr lang="en-GB" altLang="en-US" sz="4000">
                <a:solidFill>
                  <a:srgbClr val="C00000"/>
                </a:solidFill>
                <a:latin typeface="Times New Roman" panose="02020603050405020304" pitchFamily="18" charset="0"/>
              </a:rPr>
              <a:t/>
            </a:r>
            <a:br>
              <a:rPr lang="en-GB" altLang="en-US" sz="400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GB" altLang="en-US" sz="4000">
                <a:solidFill>
                  <a:srgbClr val="C00000"/>
                </a:solidFill>
                <a:latin typeface="Times New Roman" panose="02020603050405020304" pitchFamily="18" charset="0"/>
              </a:rPr>
              <a:t>2. Spiral development</a:t>
            </a:r>
            <a:endParaRPr lang="en-GB" altLang="en-US" sz="4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BB7285E-EF9F-6A4A-EFA1-75C8ACEBED10}"/>
              </a:ext>
            </a:extLst>
          </p:cNvPr>
          <p:cNvSpPr txBox="1">
            <a:spLocks noChangeArrowheads="1"/>
          </p:cNvSpPr>
          <p:nvPr/>
        </p:nvSpPr>
        <p:spPr>
          <a:xfrm>
            <a:off x="475224" y="1765050"/>
            <a:ext cx="11528354" cy="4336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Originally proposed by Barry Boehm.</a:t>
            </a: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It couples the iterative nature of prototyping with the controlled and systematic aspects of water fall model.</a:t>
            </a: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Process is represented as a spiral rather than as a sequence of activities with backtracking.</a:t>
            </a: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Each loop in the spiral represents a phase in the process. </a:t>
            </a: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No fixed phases such as specification or design - loops in the spiral are chosen depending on what is required.</a:t>
            </a: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Risks are explicitly assessed and resolved throughout the process.</a:t>
            </a:r>
          </a:p>
        </p:txBody>
      </p:sp>
    </p:spTree>
    <p:extLst>
      <p:ext uri="{BB962C8B-B14F-4D97-AF65-F5344CB8AC3E}">
        <p14:creationId xmlns:p14="http://schemas.microsoft.com/office/powerpoint/2010/main" val="264740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33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3529B41-54CB-0213-356E-69842F35459B}"/>
              </a:ext>
            </a:extLst>
          </p:cNvPr>
          <p:cNvSpPr txBox="1">
            <a:spLocks noChangeArrowheads="1"/>
          </p:cNvSpPr>
          <p:nvPr/>
        </p:nvSpPr>
        <p:spPr>
          <a:xfrm>
            <a:off x="2138416" y="1031835"/>
            <a:ext cx="8229600" cy="713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b="1">
                <a:solidFill>
                  <a:srgbClr val="C00000"/>
                </a:solidFill>
              </a:rPr>
              <a:t>Spiral model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E51F260-F3B5-898E-558B-BD963CBE1539}"/>
              </a:ext>
            </a:extLst>
          </p:cNvPr>
          <p:cNvSpPr txBox="1">
            <a:spLocks noChangeArrowheads="1"/>
          </p:cNvSpPr>
          <p:nvPr/>
        </p:nvSpPr>
        <p:spPr>
          <a:xfrm>
            <a:off x="591556" y="1947739"/>
            <a:ext cx="113233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is a realistic approach to the development of large-scale systems and software.</a:t>
            </a:r>
          </a:p>
          <a:p>
            <a:pPr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The software evolves as the process progresses, the developer and customer better understand and react at each evolutionary level.</a:t>
            </a:r>
          </a:p>
          <a:p>
            <a:pPr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uses prototyping as a risk reduction mechanism.</a:t>
            </a:r>
          </a:p>
          <a:p>
            <a:pPr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demands considerable risk assessment expertise and realise on this expertise for success.</a:t>
            </a:r>
          </a:p>
        </p:txBody>
      </p:sp>
    </p:spTree>
    <p:extLst>
      <p:ext uri="{BB962C8B-B14F-4D97-AF65-F5344CB8AC3E}">
        <p14:creationId xmlns:p14="http://schemas.microsoft.com/office/powerpoint/2010/main" val="106123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33" y="1190938"/>
            <a:ext cx="9603275" cy="708397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Spiral Model (</a:t>
            </a:r>
            <a:r>
              <a:rPr lang="en-GB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>
                <a:solidFill>
                  <a:srgbClr val="C00000"/>
                </a:solidFill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34</a:t>
            </a:fld>
            <a:endParaRPr lang="en-IN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xmlns="" id="{CEF1A12D-6B1E-CEC0-D314-15E4A6451585}"/>
              </a:ext>
            </a:extLst>
          </p:cNvPr>
          <p:cNvSpPr>
            <a:spLocks/>
          </p:cNvSpPr>
          <p:nvPr/>
        </p:nvSpPr>
        <p:spPr bwMode="auto">
          <a:xfrm>
            <a:off x="4105823" y="2225362"/>
            <a:ext cx="3746500" cy="3441700"/>
          </a:xfrm>
          <a:custGeom>
            <a:avLst/>
            <a:gdLst>
              <a:gd name="T0" fmla="*/ 2147483647 w 2360"/>
              <a:gd name="T1" fmla="*/ 2147483647 h 2168"/>
              <a:gd name="T2" fmla="*/ 2147483647 w 2360"/>
              <a:gd name="T3" fmla="*/ 2147483647 h 2168"/>
              <a:gd name="T4" fmla="*/ 2147483647 w 2360"/>
              <a:gd name="T5" fmla="*/ 2147483647 h 2168"/>
              <a:gd name="T6" fmla="*/ 2147483647 w 2360"/>
              <a:gd name="T7" fmla="*/ 2147483647 h 2168"/>
              <a:gd name="T8" fmla="*/ 2147483647 w 2360"/>
              <a:gd name="T9" fmla="*/ 2147483647 h 2168"/>
              <a:gd name="T10" fmla="*/ 2147483647 w 2360"/>
              <a:gd name="T11" fmla="*/ 2147483647 h 2168"/>
              <a:gd name="T12" fmla="*/ 2147483647 w 2360"/>
              <a:gd name="T13" fmla="*/ 2147483647 h 2168"/>
              <a:gd name="T14" fmla="*/ 2147483647 w 2360"/>
              <a:gd name="T15" fmla="*/ 2147483647 h 2168"/>
              <a:gd name="T16" fmla="*/ 2147483647 w 2360"/>
              <a:gd name="T17" fmla="*/ 2147483647 h 2168"/>
              <a:gd name="T18" fmla="*/ 2147483647 w 2360"/>
              <a:gd name="T19" fmla="*/ 2147483647 h 2168"/>
              <a:gd name="T20" fmla="*/ 2147483647 w 2360"/>
              <a:gd name="T21" fmla="*/ 2147483647 h 2168"/>
              <a:gd name="T22" fmla="*/ 2147483647 w 2360"/>
              <a:gd name="T23" fmla="*/ 2147483647 h 2168"/>
              <a:gd name="T24" fmla="*/ 2147483647 w 2360"/>
              <a:gd name="T25" fmla="*/ 2147483647 h 2168"/>
              <a:gd name="T26" fmla="*/ 2147483647 w 2360"/>
              <a:gd name="T27" fmla="*/ 2147483647 h 2168"/>
              <a:gd name="T28" fmla="*/ 2147483647 w 2360"/>
              <a:gd name="T29" fmla="*/ 2147483647 h 2168"/>
              <a:gd name="T30" fmla="*/ 2147483647 w 2360"/>
              <a:gd name="T31" fmla="*/ 2147483647 h 2168"/>
              <a:gd name="T32" fmla="*/ 2147483647 w 2360"/>
              <a:gd name="T33" fmla="*/ 2147483647 h 2168"/>
              <a:gd name="T34" fmla="*/ 2147483647 w 2360"/>
              <a:gd name="T35" fmla="*/ 2147483647 h 2168"/>
              <a:gd name="T36" fmla="*/ 2147483647 w 2360"/>
              <a:gd name="T37" fmla="*/ 2147483647 h 2168"/>
              <a:gd name="T38" fmla="*/ 2147483647 w 2360"/>
              <a:gd name="T39" fmla="*/ 2147483647 h 2168"/>
              <a:gd name="T40" fmla="*/ 2147483647 w 2360"/>
              <a:gd name="T41" fmla="*/ 2147483647 h 2168"/>
              <a:gd name="T42" fmla="*/ 2147483647 w 2360"/>
              <a:gd name="T43" fmla="*/ 2147483647 h 2168"/>
              <a:gd name="T44" fmla="*/ 2147483647 w 2360"/>
              <a:gd name="T45" fmla="*/ 2147483647 h 2168"/>
              <a:gd name="T46" fmla="*/ 2147483647 w 2360"/>
              <a:gd name="T47" fmla="*/ 2147483647 h 2168"/>
              <a:gd name="T48" fmla="*/ 2147483647 w 2360"/>
              <a:gd name="T49" fmla="*/ 2147483647 h 2168"/>
              <a:gd name="T50" fmla="*/ 2147483647 w 2360"/>
              <a:gd name="T51" fmla="*/ 2147483647 h 2168"/>
              <a:gd name="T52" fmla="*/ 2147483647 w 2360"/>
              <a:gd name="T53" fmla="*/ 2147483647 h 2168"/>
              <a:gd name="T54" fmla="*/ 2147483647 w 2360"/>
              <a:gd name="T55" fmla="*/ 2147483647 h 2168"/>
              <a:gd name="T56" fmla="*/ 2147483647 w 2360"/>
              <a:gd name="T57" fmla="*/ 2147483647 h 2168"/>
              <a:gd name="T58" fmla="*/ 2147483647 w 2360"/>
              <a:gd name="T59" fmla="*/ 2147483647 h 2168"/>
              <a:gd name="T60" fmla="*/ 2147483647 w 2360"/>
              <a:gd name="T61" fmla="*/ 2147483647 h 2168"/>
              <a:gd name="T62" fmla="*/ 2147483647 w 2360"/>
              <a:gd name="T63" fmla="*/ 2147483647 h 2168"/>
              <a:gd name="T64" fmla="*/ 2147483647 w 2360"/>
              <a:gd name="T65" fmla="*/ 2147483647 h 2168"/>
              <a:gd name="T66" fmla="*/ 2147483647 w 2360"/>
              <a:gd name="T67" fmla="*/ 2147483647 h 2168"/>
              <a:gd name="T68" fmla="*/ 2147483647 w 2360"/>
              <a:gd name="T69" fmla="*/ 2147483647 h 2168"/>
              <a:gd name="T70" fmla="*/ 2147483647 w 2360"/>
              <a:gd name="T71" fmla="*/ 2147483647 h 2168"/>
              <a:gd name="T72" fmla="*/ 2147483647 w 2360"/>
              <a:gd name="T73" fmla="*/ 2147483647 h 2168"/>
              <a:gd name="T74" fmla="*/ 2147483647 w 2360"/>
              <a:gd name="T75" fmla="*/ 2147483647 h 2168"/>
              <a:gd name="T76" fmla="*/ 2147483647 w 2360"/>
              <a:gd name="T77" fmla="*/ 2147483647 h 2168"/>
              <a:gd name="T78" fmla="*/ 2147483647 w 2360"/>
              <a:gd name="T79" fmla="*/ 2147483647 h 2168"/>
              <a:gd name="T80" fmla="*/ 2147483647 w 2360"/>
              <a:gd name="T81" fmla="*/ 2147483647 h 2168"/>
              <a:gd name="T82" fmla="*/ 2147483647 w 2360"/>
              <a:gd name="T83" fmla="*/ 2147483647 h 2168"/>
              <a:gd name="T84" fmla="*/ 2147483647 w 2360"/>
              <a:gd name="T85" fmla="*/ 2147483647 h 2168"/>
              <a:gd name="T86" fmla="*/ 2147483647 w 2360"/>
              <a:gd name="T87" fmla="*/ 2147483647 h 2168"/>
              <a:gd name="T88" fmla="*/ 2147483647 w 2360"/>
              <a:gd name="T89" fmla="*/ 2147483647 h 2168"/>
              <a:gd name="T90" fmla="*/ 2147483647 w 2360"/>
              <a:gd name="T91" fmla="*/ 2147483647 h 2168"/>
              <a:gd name="T92" fmla="*/ 2147483647 w 2360"/>
              <a:gd name="T93" fmla="*/ 2147483647 h 2168"/>
              <a:gd name="T94" fmla="*/ 2147483647 w 2360"/>
              <a:gd name="T95" fmla="*/ 2147483647 h 2168"/>
              <a:gd name="T96" fmla="*/ 2147483647 w 2360"/>
              <a:gd name="T97" fmla="*/ 2147483647 h 2168"/>
              <a:gd name="T98" fmla="*/ 2147483647 w 2360"/>
              <a:gd name="T99" fmla="*/ 2147483647 h 2168"/>
              <a:gd name="T100" fmla="*/ 2147483647 w 2360"/>
              <a:gd name="T101" fmla="*/ 2147483647 h 2168"/>
              <a:gd name="T102" fmla="*/ 2147483647 w 2360"/>
              <a:gd name="T103" fmla="*/ 2147483647 h 2168"/>
              <a:gd name="T104" fmla="*/ 2147483647 w 2360"/>
              <a:gd name="T105" fmla="*/ 2147483647 h 2168"/>
              <a:gd name="T106" fmla="*/ 2147483647 w 2360"/>
              <a:gd name="T107" fmla="*/ 2147483647 h 2168"/>
              <a:gd name="T108" fmla="*/ 2147483647 w 2360"/>
              <a:gd name="T109" fmla="*/ 2147483647 h 2168"/>
              <a:gd name="T110" fmla="*/ 2147483647 w 2360"/>
              <a:gd name="T111" fmla="*/ 2147483647 h 2168"/>
              <a:gd name="T112" fmla="*/ 2147483647 w 2360"/>
              <a:gd name="T113" fmla="*/ 2147483647 h 2168"/>
              <a:gd name="T114" fmla="*/ 2147483647 w 2360"/>
              <a:gd name="T115" fmla="*/ 2147483647 h 2168"/>
              <a:gd name="T116" fmla="*/ 2147483647 w 2360"/>
              <a:gd name="T117" fmla="*/ 2147483647 h 2168"/>
              <a:gd name="T118" fmla="*/ 2147483647 w 2360"/>
              <a:gd name="T119" fmla="*/ 2147483647 h 2168"/>
              <a:gd name="T120" fmla="*/ 2147483647 w 2360"/>
              <a:gd name="T121" fmla="*/ 2147483647 h 2168"/>
              <a:gd name="T122" fmla="*/ 2147483647 w 2360"/>
              <a:gd name="T123" fmla="*/ 2147483647 h 2168"/>
              <a:gd name="T124" fmla="*/ 0 w 2360"/>
              <a:gd name="T125" fmla="*/ 2147483647 h 21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60" h="2168">
                <a:moveTo>
                  <a:pt x="1200" y="1176"/>
                </a:moveTo>
                <a:cubicBezTo>
                  <a:pt x="1156" y="1124"/>
                  <a:pt x="1112" y="1072"/>
                  <a:pt x="1104" y="1032"/>
                </a:cubicBezTo>
                <a:cubicBezTo>
                  <a:pt x="1096" y="992"/>
                  <a:pt x="1112" y="960"/>
                  <a:pt x="1152" y="936"/>
                </a:cubicBezTo>
                <a:cubicBezTo>
                  <a:pt x="1192" y="912"/>
                  <a:pt x="1296" y="888"/>
                  <a:pt x="1344" y="888"/>
                </a:cubicBezTo>
                <a:cubicBezTo>
                  <a:pt x="1392" y="888"/>
                  <a:pt x="1416" y="904"/>
                  <a:pt x="1440" y="936"/>
                </a:cubicBezTo>
                <a:cubicBezTo>
                  <a:pt x="1464" y="968"/>
                  <a:pt x="1480" y="1040"/>
                  <a:pt x="1488" y="1080"/>
                </a:cubicBezTo>
                <a:cubicBezTo>
                  <a:pt x="1496" y="1120"/>
                  <a:pt x="1504" y="1144"/>
                  <a:pt x="1488" y="1176"/>
                </a:cubicBezTo>
                <a:cubicBezTo>
                  <a:pt x="1472" y="1208"/>
                  <a:pt x="1440" y="1248"/>
                  <a:pt x="1392" y="1272"/>
                </a:cubicBezTo>
                <a:cubicBezTo>
                  <a:pt x="1344" y="1296"/>
                  <a:pt x="1256" y="1328"/>
                  <a:pt x="1200" y="1320"/>
                </a:cubicBezTo>
                <a:cubicBezTo>
                  <a:pt x="1144" y="1312"/>
                  <a:pt x="1096" y="1256"/>
                  <a:pt x="1056" y="1224"/>
                </a:cubicBezTo>
                <a:cubicBezTo>
                  <a:pt x="1016" y="1192"/>
                  <a:pt x="976" y="1176"/>
                  <a:pt x="960" y="1128"/>
                </a:cubicBezTo>
                <a:cubicBezTo>
                  <a:pt x="944" y="1080"/>
                  <a:pt x="944" y="992"/>
                  <a:pt x="960" y="936"/>
                </a:cubicBezTo>
                <a:cubicBezTo>
                  <a:pt x="976" y="880"/>
                  <a:pt x="1008" y="824"/>
                  <a:pt x="1056" y="792"/>
                </a:cubicBezTo>
                <a:cubicBezTo>
                  <a:pt x="1104" y="760"/>
                  <a:pt x="1176" y="752"/>
                  <a:pt x="1248" y="744"/>
                </a:cubicBezTo>
                <a:cubicBezTo>
                  <a:pt x="1320" y="736"/>
                  <a:pt x="1440" y="736"/>
                  <a:pt x="1488" y="744"/>
                </a:cubicBezTo>
                <a:cubicBezTo>
                  <a:pt x="1536" y="752"/>
                  <a:pt x="1512" y="752"/>
                  <a:pt x="1536" y="792"/>
                </a:cubicBezTo>
                <a:cubicBezTo>
                  <a:pt x="1560" y="832"/>
                  <a:pt x="1616" y="920"/>
                  <a:pt x="1632" y="984"/>
                </a:cubicBezTo>
                <a:cubicBezTo>
                  <a:pt x="1648" y="1048"/>
                  <a:pt x="1632" y="1120"/>
                  <a:pt x="1632" y="1176"/>
                </a:cubicBezTo>
                <a:cubicBezTo>
                  <a:pt x="1632" y="1232"/>
                  <a:pt x="1672" y="1272"/>
                  <a:pt x="1632" y="1320"/>
                </a:cubicBezTo>
                <a:cubicBezTo>
                  <a:pt x="1592" y="1368"/>
                  <a:pt x="1488" y="1440"/>
                  <a:pt x="1392" y="1464"/>
                </a:cubicBezTo>
                <a:cubicBezTo>
                  <a:pt x="1296" y="1488"/>
                  <a:pt x="1152" y="1488"/>
                  <a:pt x="1056" y="1464"/>
                </a:cubicBezTo>
                <a:cubicBezTo>
                  <a:pt x="960" y="1440"/>
                  <a:pt x="872" y="1400"/>
                  <a:pt x="816" y="1320"/>
                </a:cubicBezTo>
                <a:cubicBezTo>
                  <a:pt x="760" y="1240"/>
                  <a:pt x="728" y="1080"/>
                  <a:pt x="720" y="984"/>
                </a:cubicBezTo>
                <a:cubicBezTo>
                  <a:pt x="712" y="888"/>
                  <a:pt x="736" y="808"/>
                  <a:pt x="768" y="744"/>
                </a:cubicBezTo>
                <a:cubicBezTo>
                  <a:pt x="800" y="680"/>
                  <a:pt x="848" y="632"/>
                  <a:pt x="912" y="600"/>
                </a:cubicBezTo>
                <a:cubicBezTo>
                  <a:pt x="976" y="568"/>
                  <a:pt x="1064" y="568"/>
                  <a:pt x="1152" y="552"/>
                </a:cubicBezTo>
                <a:cubicBezTo>
                  <a:pt x="1240" y="536"/>
                  <a:pt x="1360" y="488"/>
                  <a:pt x="1440" y="504"/>
                </a:cubicBezTo>
                <a:cubicBezTo>
                  <a:pt x="1520" y="520"/>
                  <a:pt x="1576" y="576"/>
                  <a:pt x="1632" y="648"/>
                </a:cubicBezTo>
                <a:cubicBezTo>
                  <a:pt x="1688" y="720"/>
                  <a:pt x="1736" y="840"/>
                  <a:pt x="1776" y="936"/>
                </a:cubicBezTo>
                <a:cubicBezTo>
                  <a:pt x="1816" y="1032"/>
                  <a:pt x="1872" y="1128"/>
                  <a:pt x="1872" y="1224"/>
                </a:cubicBezTo>
                <a:cubicBezTo>
                  <a:pt x="1872" y="1320"/>
                  <a:pt x="1856" y="1440"/>
                  <a:pt x="1776" y="1512"/>
                </a:cubicBezTo>
                <a:cubicBezTo>
                  <a:pt x="1696" y="1584"/>
                  <a:pt x="1512" y="1632"/>
                  <a:pt x="1392" y="1656"/>
                </a:cubicBezTo>
                <a:cubicBezTo>
                  <a:pt x="1272" y="1680"/>
                  <a:pt x="1160" y="1664"/>
                  <a:pt x="1056" y="1656"/>
                </a:cubicBezTo>
                <a:cubicBezTo>
                  <a:pt x="952" y="1648"/>
                  <a:pt x="856" y="1664"/>
                  <a:pt x="768" y="1608"/>
                </a:cubicBezTo>
                <a:cubicBezTo>
                  <a:pt x="680" y="1552"/>
                  <a:pt x="576" y="1424"/>
                  <a:pt x="528" y="1320"/>
                </a:cubicBezTo>
                <a:cubicBezTo>
                  <a:pt x="480" y="1216"/>
                  <a:pt x="488" y="1048"/>
                  <a:pt x="480" y="984"/>
                </a:cubicBezTo>
                <a:cubicBezTo>
                  <a:pt x="472" y="920"/>
                  <a:pt x="480" y="976"/>
                  <a:pt x="480" y="936"/>
                </a:cubicBezTo>
                <a:cubicBezTo>
                  <a:pt x="480" y="896"/>
                  <a:pt x="440" y="816"/>
                  <a:pt x="480" y="744"/>
                </a:cubicBezTo>
                <a:cubicBezTo>
                  <a:pt x="520" y="672"/>
                  <a:pt x="640" y="568"/>
                  <a:pt x="720" y="504"/>
                </a:cubicBezTo>
                <a:cubicBezTo>
                  <a:pt x="800" y="440"/>
                  <a:pt x="848" y="392"/>
                  <a:pt x="960" y="360"/>
                </a:cubicBezTo>
                <a:cubicBezTo>
                  <a:pt x="1072" y="328"/>
                  <a:pt x="1256" y="296"/>
                  <a:pt x="1392" y="312"/>
                </a:cubicBezTo>
                <a:cubicBezTo>
                  <a:pt x="1528" y="328"/>
                  <a:pt x="1680" y="384"/>
                  <a:pt x="1776" y="456"/>
                </a:cubicBezTo>
                <a:cubicBezTo>
                  <a:pt x="1872" y="528"/>
                  <a:pt x="1928" y="648"/>
                  <a:pt x="1968" y="744"/>
                </a:cubicBezTo>
                <a:cubicBezTo>
                  <a:pt x="2008" y="840"/>
                  <a:pt x="2000" y="912"/>
                  <a:pt x="2016" y="1032"/>
                </a:cubicBezTo>
                <a:cubicBezTo>
                  <a:pt x="2032" y="1152"/>
                  <a:pt x="2088" y="1352"/>
                  <a:pt x="2064" y="1464"/>
                </a:cubicBezTo>
                <a:cubicBezTo>
                  <a:pt x="2040" y="1576"/>
                  <a:pt x="1912" y="1664"/>
                  <a:pt x="1872" y="1704"/>
                </a:cubicBezTo>
                <a:cubicBezTo>
                  <a:pt x="1832" y="1744"/>
                  <a:pt x="1888" y="1688"/>
                  <a:pt x="1824" y="1704"/>
                </a:cubicBezTo>
                <a:cubicBezTo>
                  <a:pt x="1760" y="1720"/>
                  <a:pt x="1632" y="1776"/>
                  <a:pt x="1488" y="1800"/>
                </a:cubicBezTo>
                <a:cubicBezTo>
                  <a:pt x="1344" y="1824"/>
                  <a:pt x="1120" y="1856"/>
                  <a:pt x="960" y="1848"/>
                </a:cubicBezTo>
                <a:cubicBezTo>
                  <a:pt x="800" y="1840"/>
                  <a:pt x="640" y="1840"/>
                  <a:pt x="528" y="1752"/>
                </a:cubicBezTo>
                <a:cubicBezTo>
                  <a:pt x="416" y="1664"/>
                  <a:pt x="328" y="1488"/>
                  <a:pt x="288" y="1320"/>
                </a:cubicBezTo>
                <a:cubicBezTo>
                  <a:pt x="248" y="1152"/>
                  <a:pt x="248" y="912"/>
                  <a:pt x="288" y="744"/>
                </a:cubicBezTo>
                <a:cubicBezTo>
                  <a:pt x="328" y="576"/>
                  <a:pt x="392" y="424"/>
                  <a:pt x="528" y="312"/>
                </a:cubicBezTo>
                <a:cubicBezTo>
                  <a:pt x="664" y="200"/>
                  <a:pt x="880" y="104"/>
                  <a:pt x="1104" y="72"/>
                </a:cubicBezTo>
                <a:cubicBezTo>
                  <a:pt x="1328" y="40"/>
                  <a:pt x="1688" y="0"/>
                  <a:pt x="1872" y="120"/>
                </a:cubicBezTo>
                <a:cubicBezTo>
                  <a:pt x="2056" y="240"/>
                  <a:pt x="2128" y="576"/>
                  <a:pt x="2208" y="792"/>
                </a:cubicBezTo>
                <a:cubicBezTo>
                  <a:pt x="2288" y="1008"/>
                  <a:pt x="2360" y="1232"/>
                  <a:pt x="2352" y="1416"/>
                </a:cubicBezTo>
                <a:cubicBezTo>
                  <a:pt x="2344" y="1600"/>
                  <a:pt x="2296" y="1784"/>
                  <a:pt x="2160" y="1896"/>
                </a:cubicBezTo>
                <a:cubicBezTo>
                  <a:pt x="2024" y="2008"/>
                  <a:pt x="1744" y="2048"/>
                  <a:pt x="1536" y="2088"/>
                </a:cubicBezTo>
                <a:cubicBezTo>
                  <a:pt x="1328" y="2128"/>
                  <a:pt x="1088" y="2136"/>
                  <a:pt x="912" y="2136"/>
                </a:cubicBezTo>
                <a:cubicBezTo>
                  <a:pt x="736" y="2136"/>
                  <a:pt x="616" y="2168"/>
                  <a:pt x="480" y="2088"/>
                </a:cubicBezTo>
                <a:cubicBezTo>
                  <a:pt x="344" y="2008"/>
                  <a:pt x="176" y="1784"/>
                  <a:pt x="96" y="1656"/>
                </a:cubicBezTo>
                <a:cubicBezTo>
                  <a:pt x="16" y="1528"/>
                  <a:pt x="8" y="1424"/>
                  <a:pt x="0" y="13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xmlns="" id="{7E1FE2D5-5363-B425-8200-8C6256468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623" y="4016062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xmlns="" id="{AEC77156-7200-A7AB-AE7E-8C778A62DF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5023" y="2187262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xmlns="" id="{E0FA9AE0-DBCB-8EDD-C6BB-644F5E5E0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3223" y="2492062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xmlns="" id="{355B14E2-E63F-B820-8E7C-E720CBB5E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3223" y="4016062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xmlns="" id="{EE6794AF-30AD-93EF-48DB-F7515170A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8423" y="4016062"/>
            <a:ext cx="304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xmlns="" id="{8F3E1A73-2F14-D86C-0D33-63E2DAA1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148" y="4816162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xmlns="" id="{21C5C16D-E9B9-0D51-D6B8-24C5C8FD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810" y="35588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xmlns="" id="{C57E38D5-DD31-AFCA-49D5-CEF86231F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8410" y="3787462"/>
            <a:ext cx="26670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xmlns="" id="{289814BC-5FEF-A721-B9AD-D1150C7D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823" y="2465075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xmlns="" id="{76824600-563A-6E7A-5744-7EFA547A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23" y="1730062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xmlns="" id="{596F87B1-E336-3116-AE81-421339AF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823" y="348266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xmlns="" id="{5949A819-9746-B1BD-818C-23560DE7F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823" y="5768662"/>
            <a:ext cx="149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xmlns="" id="{459927B7-1E7C-597F-DA20-42D819AF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823" y="5768662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346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2502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Spiral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35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FC41335-15AB-18E8-EC8A-474ACED3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" y="2004807"/>
            <a:ext cx="10881360" cy="404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 of Spiral model:</a:t>
            </a:r>
            <a:endParaRPr lang="en-US" dirty="0"/>
          </a:p>
          <a:p>
            <a:r>
              <a:rPr lang="en-US" dirty="0"/>
              <a:t>High amount of risk analysis hence, avoidance of Risk is enhanced.</a:t>
            </a:r>
          </a:p>
          <a:p>
            <a:r>
              <a:rPr lang="en-US" dirty="0"/>
              <a:t>Good for large and mission-critical projects.</a:t>
            </a:r>
          </a:p>
          <a:p>
            <a:r>
              <a:rPr lang="en-US" dirty="0"/>
              <a:t>Strong approval and documentation control.</a:t>
            </a:r>
          </a:p>
          <a:p>
            <a:r>
              <a:rPr lang="en-US" dirty="0"/>
              <a:t>Additional Functionality can be added at a later date.</a:t>
            </a:r>
          </a:p>
          <a:p>
            <a:r>
              <a:rPr lang="en-US" dirty="0"/>
              <a:t>Software is produced early in the </a:t>
            </a:r>
            <a:r>
              <a:rPr lang="en-US" b="1" dirty="0">
                <a:hlinkClick r:id="rId2" tooltip="What are the Software Development Life Cycle phases?"/>
              </a:rPr>
              <a:t>software life cycle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04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87580"/>
            <a:ext cx="9603275" cy="808150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C00000"/>
                </a:solidFill>
              </a:rPr>
              <a:t>Spiral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sz="4000" b="1" dirty="0">
                <a:solidFill>
                  <a:srgbClr val="C00000"/>
                </a:solidFill>
              </a:rPr>
              <a:t>Model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36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8130F3B-79FF-AA73-5F2E-C53A03CD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44931"/>
            <a:ext cx="11403503" cy="382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Disadvantages of Spiral model:</a:t>
            </a:r>
            <a:endParaRPr lang="en-US" sz="3200" dirty="0"/>
          </a:p>
          <a:p>
            <a:r>
              <a:rPr lang="en-US" sz="3200" dirty="0"/>
              <a:t>Can be a costly model to use.</a:t>
            </a:r>
          </a:p>
          <a:p>
            <a:r>
              <a:rPr lang="en-US" sz="3200" dirty="0"/>
              <a:t>Risk analysis requires highly specific expertise.</a:t>
            </a:r>
          </a:p>
          <a:p>
            <a:r>
              <a:rPr lang="en-US" sz="3200" dirty="0"/>
              <a:t>Project’s success is highly dependent on the risk analysis phase.</a:t>
            </a:r>
          </a:p>
          <a:p>
            <a:r>
              <a:rPr lang="en-US" sz="3200" dirty="0"/>
              <a:t>Doesn’t work well for smaller projects.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9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E49AC96-F8DD-F7D4-93E4-CA52DFC9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40" y="1219200"/>
            <a:ext cx="7886700" cy="6858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Spiral Model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CB209FD-7DB6-7CE8-96E4-83ABF1F4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9" y="2161309"/>
            <a:ext cx="10989425" cy="3807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When to use Spiral model:</a:t>
            </a:r>
            <a:endParaRPr lang="en-US" dirty="0"/>
          </a:p>
          <a:p>
            <a:r>
              <a:rPr lang="en-US" dirty="0"/>
              <a:t>When costs and risk evaluation is important</a:t>
            </a:r>
          </a:p>
          <a:p>
            <a:r>
              <a:rPr lang="en-US" dirty="0"/>
              <a:t>For medium to high-risk projects</a:t>
            </a:r>
          </a:p>
          <a:p>
            <a:r>
              <a:rPr lang="en-US" dirty="0"/>
              <a:t>Long-term project commitment unwise because of potential changes to economic priorities</a:t>
            </a:r>
          </a:p>
          <a:p>
            <a:r>
              <a:rPr lang="en-US" dirty="0"/>
              <a:t>Users are unsure of their needs</a:t>
            </a:r>
          </a:p>
          <a:p>
            <a:r>
              <a:rPr lang="en-US" dirty="0"/>
              <a:t>Requirements are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91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38</a:t>
            </a:fld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483DC37-61F3-C593-4C69-914586D031AA}"/>
              </a:ext>
            </a:extLst>
          </p:cNvPr>
          <p:cNvSpPr txBox="1">
            <a:spLocks noChangeArrowheads="1"/>
          </p:cNvSpPr>
          <p:nvPr/>
        </p:nvSpPr>
        <p:spPr>
          <a:xfrm>
            <a:off x="1115818" y="631767"/>
            <a:ext cx="11200015" cy="5361709"/>
          </a:xfrm>
          <a:prstGeom prst="rect">
            <a:avLst/>
          </a:prstGeom>
        </p:spPr>
        <p:txBody>
          <a:bodyPr vert="horz" lIns="90840" tIns="44623" rIns="90840" bIns="44623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Do not establish the max. speed of the evolution. 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Systems are often poorly structured;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Special skills (e.g. in languages for rapid prototyping) may be required.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Project management and estimation technique do not fit completely.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GB" altLang="en-US" sz="2800" dirty="0">
                <a:latin typeface="Times New Roman" panose="02020603050405020304" pitchFamily="18" charset="0"/>
              </a:rPr>
              <a:t>Applicability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For small or medium-size interactive systems;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For parts of large systems (e.g. the user interface);</a:t>
            </a:r>
          </a:p>
          <a:p>
            <a:pPr lvl="1" algn="just"/>
            <a:r>
              <a:rPr lang="en-GB" altLang="en-US" sz="2400" dirty="0">
                <a:latin typeface="Times New Roman" panose="02020603050405020304" pitchFamily="18" charset="0"/>
              </a:rPr>
              <a:t>For short-lifetime systems</a:t>
            </a:r>
            <a:r>
              <a:rPr lang="en-GB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017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pPr algn="ctr"/>
            <a:r>
              <a:rPr lang="en-US" altLang="en-US" b="1" u="sng" dirty="0">
                <a:solidFill>
                  <a:srgbClr val="C00000"/>
                </a:solidFill>
              </a:rPr>
              <a:t>Concurrent Model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39</a:t>
            </a:fld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92421AF-08EE-B9F0-68BC-28D659E1DD32}"/>
              </a:ext>
            </a:extLst>
          </p:cNvPr>
          <p:cNvSpPr txBox="1">
            <a:spLocks noChangeArrowheads="1"/>
          </p:cNvSpPr>
          <p:nvPr/>
        </p:nvSpPr>
        <p:spPr>
          <a:xfrm>
            <a:off x="214312" y="2209800"/>
            <a:ext cx="11357004" cy="3841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600">
                <a:latin typeface="Times New Roman" panose="02020603050405020304" pitchFamily="18" charset="0"/>
              </a:rPr>
              <a:t>The concurrent development model sometimes called Concurrent Engineering.</a:t>
            </a:r>
          </a:p>
          <a:p>
            <a:pPr algn="just"/>
            <a:r>
              <a:rPr lang="en-US" altLang="en-US" sz="2600">
                <a:latin typeface="Times New Roman" panose="02020603050405020304" pitchFamily="18" charset="0"/>
              </a:rPr>
              <a:t>It allows team to represent iterative and concurrent elements of any of the process models.</a:t>
            </a:r>
          </a:p>
          <a:p>
            <a:pPr algn="just"/>
            <a:r>
              <a:rPr lang="en-US" altLang="en-US" sz="2600">
                <a:latin typeface="Times New Roman" panose="02020603050405020304" pitchFamily="18" charset="0"/>
              </a:rPr>
              <a:t>All software engineering activities exist concurrently but reside in different states.</a:t>
            </a:r>
          </a:p>
          <a:p>
            <a:pPr algn="just"/>
            <a:r>
              <a:rPr lang="en-US" altLang="en-US" sz="2600">
                <a:latin typeface="Times New Roman" panose="02020603050405020304" pitchFamily="18" charset="0"/>
              </a:rPr>
              <a:t>Concurrent modeling defines a series of events that will trigger transitions from state to state for each of the activities.</a:t>
            </a:r>
          </a:p>
          <a:p>
            <a:pPr algn="just"/>
            <a:r>
              <a:rPr lang="en-US" altLang="en-US" sz="2600">
                <a:latin typeface="Times New Roman" panose="02020603050405020304" pitchFamily="18" charset="0"/>
              </a:rPr>
              <a:t>Concurrent modeling is applicable to all types of software development and provide an accurate picture of the current state of a project. 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9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2566819"/>
            <a:ext cx="9603275" cy="62527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3200" b="1" dirty="0">
                <a:solidFill>
                  <a:srgbClr val="C00000"/>
                </a:solidFill>
              </a:rPr>
              <a:t>Generic   Process models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56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Concurrent Model </a:t>
            </a:r>
            <a:r>
              <a:rPr lang="en-US" altLang="en-US" b="1" dirty="0" err="1">
                <a:solidFill>
                  <a:srgbClr val="C00000"/>
                </a:solidFill>
              </a:rPr>
              <a:t>cont</a:t>
            </a:r>
            <a:r>
              <a:rPr lang="en-US" altLang="en-US" b="1" dirty="0">
                <a:solidFill>
                  <a:srgbClr val="C00000"/>
                </a:solidFill>
              </a:rPr>
              <a:t>… 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40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7146E6-3394-2BD9-FAFE-27ECF156EB79}"/>
              </a:ext>
            </a:extLst>
          </p:cNvPr>
          <p:cNvSpPr/>
          <p:nvPr/>
        </p:nvSpPr>
        <p:spPr>
          <a:xfrm>
            <a:off x="1523999" y="2379675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models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models within which the various activities of software development happen at the same time, for faster development and a better outcome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concurrent model is also referred to as a parallel working model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3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41</a:t>
            </a:fld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DF5AD58-37D4-5409-BC39-CEA268509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927" y="171958"/>
            <a:ext cx="8610600" cy="852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C00000"/>
                </a:solidFill>
              </a:rPr>
              <a:t>One element of the concurrent process model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6CF650A5-FAFC-25CF-002D-476E49D3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327" y="14478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Inactive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D9CB35A5-D049-3406-8606-49A9578C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27" y="238125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48963A5B-E2C1-347C-F3F9-CCFDB33C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427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Awaiting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Changes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25E25224-34DD-AD1D-DD7A-1575B970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602" y="4776788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Revision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2536B578-11D5-6ABB-8F05-ADCF538E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027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Review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B3C717C0-95AF-9E46-AADA-2F8E7B31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27" y="4905375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Baselined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E4E6A77B-7631-F2E7-8A54-11F1CC6B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202" y="6129338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Done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xmlns="" id="{FA9109DF-4C7F-7214-9059-F8EA11687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727" y="1981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xmlns="" id="{B78C4A87-9676-8EC5-037A-3CE61B2BC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1727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xmlns="" id="{592C23B8-AFF8-942B-B99A-392D75880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727" y="5486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xmlns="" id="{6C80087E-BA1C-C508-17AC-5BD78910A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2527" y="39624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xmlns="" id="{90C2A41B-382B-4E75-06D1-B0CFCCDD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7127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xmlns="" id="{72D835D8-9467-1766-0156-E514A9B0F7C6}"/>
              </a:ext>
            </a:extLst>
          </p:cNvPr>
          <p:cNvSpPr>
            <a:spLocks/>
          </p:cNvSpPr>
          <p:nvPr/>
        </p:nvSpPr>
        <p:spPr bwMode="auto">
          <a:xfrm>
            <a:off x="8465127" y="1600200"/>
            <a:ext cx="1066800" cy="1981200"/>
          </a:xfrm>
          <a:custGeom>
            <a:avLst/>
            <a:gdLst>
              <a:gd name="T0" fmla="*/ 0 w 520"/>
              <a:gd name="T1" fmla="*/ 0 h 1200"/>
              <a:gd name="T2" fmla="*/ 2147483647 w 520"/>
              <a:gd name="T3" fmla="*/ 2147483647 h 1200"/>
              <a:gd name="T4" fmla="*/ 2147483647 w 520"/>
              <a:gd name="T5" fmla="*/ 2147483647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0" h="1200">
                <a:moveTo>
                  <a:pt x="0" y="0"/>
                </a:moveTo>
                <a:cubicBezTo>
                  <a:pt x="220" y="44"/>
                  <a:pt x="440" y="88"/>
                  <a:pt x="480" y="288"/>
                </a:cubicBezTo>
                <a:cubicBezTo>
                  <a:pt x="520" y="488"/>
                  <a:pt x="380" y="844"/>
                  <a:pt x="24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xmlns="" id="{2FDA1E55-D425-3DF5-9EA6-5500661A88AC}"/>
              </a:ext>
            </a:extLst>
          </p:cNvPr>
          <p:cNvSpPr>
            <a:spLocks/>
          </p:cNvSpPr>
          <p:nvPr/>
        </p:nvSpPr>
        <p:spPr bwMode="auto">
          <a:xfrm>
            <a:off x="7550727" y="4343400"/>
            <a:ext cx="2171700" cy="2108200"/>
          </a:xfrm>
          <a:custGeom>
            <a:avLst/>
            <a:gdLst>
              <a:gd name="T0" fmla="*/ 2147483647 w 1368"/>
              <a:gd name="T1" fmla="*/ 0 h 1328"/>
              <a:gd name="T2" fmla="*/ 2147483647 w 1368"/>
              <a:gd name="T3" fmla="*/ 2147483647 h 1328"/>
              <a:gd name="T4" fmla="*/ 2147483647 w 1368"/>
              <a:gd name="T5" fmla="*/ 2147483647 h 1328"/>
              <a:gd name="T6" fmla="*/ 2147483647 w 1368"/>
              <a:gd name="T7" fmla="*/ 2147483647 h 1328"/>
              <a:gd name="T8" fmla="*/ 0 w 1368"/>
              <a:gd name="T9" fmla="*/ 2147483647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" h="1328">
                <a:moveTo>
                  <a:pt x="960" y="0"/>
                </a:moveTo>
                <a:cubicBezTo>
                  <a:pt x="1140" y="128"/>
                  <a:pt x="1320" y="256"/>
                  <a:pt x="1344" y="432"/>
                </a:cubicBezTo>
                <a:cubicBezTo>
                  <a:pt x="1368" y="608"/>
                  <a:pt x="1248" y="912"/>
                  <a:pt x="1104" y="1056"/>
                </a:cubicBezTo>
                <a:cubicBezTo>
                  <a:pt x="960" y="1200"/>
                  <a:pt x="664" y="1264"/>
                  <a:pt x="480" y="1296"/>
                </a:cubicBezTo>
                <a:cubicBezTo>
                  <a:pt x="296" y="1328"/>
                  <a:pt x="80" y="1256"/>
                  <a:pt x="0" y="1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xmlns="" id="{28F888E2-D519-B05A-C2AE-C308646A25A3}"/>
              </a:ext>
            </a:extLst>
          </p:cNvPr>
          <p:cNvSpPr>
            <a:spLocks/>
          </p:cNvSpPr>
          <p:nvPr/>
        </p:nvSpPr>
        <p:spPr bwMode="auto">
          <a:xfrm>
            <a:off x="3816927" y="4419600"/>
            <a:ext cx="2362200" cy="2082800"/>
          </a:xfrm>
          <a:custGeom>
            <a:avLst/>
            <a:gdLst>
              <a:gd name="T0" fmla="*/ 2147483647 w 1488"/>
              <a:gd name="T1" fmla="*/ 2147483647 h 1312"/>
              <a:gd name="T2" fmla="*/ 2147483647 w 1488"/>
              <a:gd name="T3" fmla="*/ 2147483647 h 1312"/>
              <a:gd name="T4" fmla="*/ 2147483647 w 1488"/>
              <a:gd name="T5" fmla="*/ 2147483647 h 1312"/>
              <a:gd name="T6" fmla="*/ 2147483647 w 1488"/>
              <a:gd name="T7" fmla="*/ 2147483647 h 1312"/>
              <a:gd name="T8" fmla="*/ 2147483647 w 1488"/>
              <a:gd name="T9" fmla="*/ 2147483647 h 1312"/>
              <a:gd name="T10" fmla="*/ 2147483647 w 1488"/>
              <a:gd name="T11" fmla="*/ 2147483647 h 1312"/>
              <a:gd name="T12" fmla="*/ 2147483647 w 1488"/>
              <a:gd name="T13" fmla="*/ 2147483647 h 1312"/>
              <a:gd name="T14" fmla="*/ 0 w 1488"/>
              <a:gd name="T15" fmla="*/ 2147483647 h 1312"/>
              <a:gd name="T16" fmla="*/ 2147483647 w 1488"/>
              <a:gd name="T17" fmla="*/ 2147483647 h 1312"/>
              <a:gd name="T18" fmla="*/ 2147483647 w 1488"/>
              <a:gd name="T19" fmla="*/ 2147483647 h 1312"/>
              <a:gd name="T20" fmla="*/ 2147483647 w 1488"/>
              <a:gd name="T21" fmla="*/ 2147483647 h 1312"/>
              <a:gd name="T22" fmla="*/ 2147483647 w 1488"/>
              <a:gd name="T23" fmla="*/ 2147483647 h 1312"/>
              <a:gd name="T24" fmla="*/ 2147483647 w 1488"/>
              <a:gd name="T25" fmla="*/ 2147483647 h 1312"/>
              <a:gd name="T26" fmla="*/ 2147483647 w 1488"/>
              <a:gd name="T27" fmla="*/ 0 h 1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8" h="1312">
                <a:moveTo>
                  <a:pt x="1488" y="1200"/>
                </a:moveTo>
                <a:cubicBezTo>
                  <a:pt x="1328" y="1240"/>
                  <a:pt x="1168" y="1280"/>
                  <a:pt x="1056" y="1296"/>
                </a:cubicBezTo>
                <a:cubicBezTo>
                  <a:pt x="944" y="1312"/>
                  <a:pt x="912" y="1296"/>
                  <a:pt x="816" y="1296"/>
                </a:cubicBezTo>
                <a:cubicBezTo>
                  <a:pt x="720" y="1296"/>
                  <a:pt x="568" y="1312"/>
                  <a:pt x="480" y="1296"/>
                </a:cubicBezTo>
                <a:cubicBezTo>
                  <a:pt x="392" y="1280"/>
                  <a:pt x="352" y="1240"/>
                  <a:pt x="288" y="1200"/>
                </a:cubicBezTo>
                <a:cubicBezTo>
                  <a:pt x="224" y="1160"/>
                  <a:pt x="136" y="1120"/>
                  <a:pt x="96" y="1056"/>
                </a:cubicBezTo>
                <a:cubicBezTo>
                  <a:pt x="56" y="992"/>
                  <a:pt x="64" y="888"/>
                  <a:pt x="48" y="816"/>
                </a:cubicBezTo>
                <a:cubicBezTo>
                  <a:pt x="32" y="744"/>
                  <a:pt x="0" y="688"/>
                  <a:pt x="0" y="624"/>
                </a:cubicBezTo>
                <a:cubicBezTo>
                  <a:pt x="0" y="560"/>
                  <a:pt x="32" y="488"/>
                  <a:pt x="48" y="432"/>
                </a:cubicBezTo>
                <a:cubicBezTo>
                  <a:pt x="64" y="376"/>
                  <a:pt x="72" y="328"/>
                  <a:pt x="96" y="288"/>
                </a:cubicBezTo>
                <a:cubicBezTo>
                  <a:pt x="120" y="248"/>
                  <a:pt x="144" y="216"/>
                  <a:pt x="192" y="192"/>
                </a:cubicBezTo>
                <a:cubicBezTo>
                  <a:pt x="240" y="168"/>
                  <a:pt x="336" y="168"/>
                  <a:pt x="384" y="144"/>
                </a:cubicBezTo>
                <a:cubicBezTo>
                  <a:pt x="432" y="120"/>
                  <a:pt x="448" y="72"/>
                  <a:pt x="480" y="48"/>
                </a:cubicBezTo>
                <a:cubicBezTo>
                  <a:pt x="512" y="24"/>
                  <a:pt x="560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xmlns="" id="{C1367AC7-316E-BA97-1BB0-718A836A4289}"/>
              </a:ext>
            </a:extLst>
          </p:cNvPr>
          <p:cNvSpPr>
            <a:spLocks/>
          </p:cNvSpPr>
          <p:nvPr/>
        </p:nvSpPr>
        <p:spPr bwMode="auto">
          <a:xfrm>
            <a:off x="4426527" y="2514600"/>
            <a:ext cx="914400" cy="1066800"/>
          </a:xfrm>
          <a:custGeom>
            <a:avLst/>
            <a:gdLst>
              <a:gd name="T0" fmla="*/ 2147483647 w 624"/>
              <a:gd name="T1" fmla="*/ 2147483647 h 608"/>
              <a:gd name="T2" fmla="*/ 2147483647 w 624"/>
              <a:gd name="T3" fmla="*/ 2147483647 h 608"/>
              <a:gd name="T4" fmla="*/ 2147483647 w 624"/>
              <a:gd name="T5" fmla="*/ 2147483647 h 608"/>
              <a:gd name="T6" fmla="*/ 2147483647 w 624"/>
              <a:gd name="T7" fmla="*/ 2147483647 h 608"/>
              <a:gd name="T8" fmla="*/ 2147483647 w 624"/>
              <a:gd name="T9" fmla="*/ 2147483647 h 608"/>
              <a:gd name="T10" fmla="*/ 2147483647 w 624"/>
              <a:gd name="T11" fmla="*/ 2147483647 h 608"/>
              <a:gd name="T12" fmla="*/ 0 w 624"/>
              <a:gd name="T13" fmla="*/ 2147483647 h 608"/>
              <a:gd name="T14" fmla="*/ 2147483647 w 624"/>
              <a:gd name="T15" fmla="*/ 2147483647 h 6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4" h="608">
                <a:moveTo>
                  <a:pt x="624" y="128"/>
                </a:moveTo>
                <a:cubicBezTo>
                  <a:pt x="576" y="88"/>
                  <a:pt x="528" y="48"/>
                  <a:pt x="480" y="32"/>
                </a:cubicBezTo>
                <a:cubicBezTo>
                  <a:pt x="432" y="16"/>
                  <a:pt x="392" y="32"/>
                  <a:pt x="336" y="32"/>
                </a:cubicBezTo>
                <a:cubicBezTo>
                  <a:pt x="280" y="32"/>
                  <a:pt x="192" y="0"/>
                  <a:pt x="144" y="32"/>
                </a:cubicBezTo>
                <a:cubicBezTo>
                  <a:pt x="96" y="64"/>
                  <a:pt x="64" y="176"/>
                  <a:pt x="48" y="224"/>
                </a:cubicBezTo>
                <a:cubicBezTo>
                  <a:pt x="32" y="272"/>
                  <a:pt x="56" y="280"/>
                  <a:pt x="48" y="320"/>
                </a:cubicBezTo>
                <a:cubicBezTo>
                  <a:pt x="40" y="360"/>
                  <a:pt x="0" y="416"/>
                  <a:pt x="0" y="464"/>
                </a:cubicBezTo>
                <a:cubicBezTo>
                  <a:pt x="0" y="512"/>
                  <a:pt x="32" y="576"/>
                  <a:pt x="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xmlns="" id="{8811F587-50DD-85CF-41EA-BFD1977C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189" y="2152650"/>
            <a:ext cx="8415338" cy="4705350"/>
          </a:xfrm>
          <a:prstGeom prst="rect">
            <a:avLst/>
          </a:prstGeom>
          <a:solidFill>
            <a:srgbClr val="D9EDEF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xmlns="" id="{F9C1D0CD-5097-C5C7-E392-56E765FE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927" y="17526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Activity</a:t>
            </a: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xmlns="" id="{22FD53F6-1757-7482-0546-FD1643552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6415" y="1828800"/>
            <a:ext cx="21193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xmlns="" id="{9D271A79-0125-2F3D-29C6-F68C062F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527" y="1447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of a s/w eng. activity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DAB50EE-F866-06FC-3435-380235F95CE7}"/>
              </a:ext>
            </a:extLst>
          </p:cNvPr>
          <p:cNvSpPr/>
          <p:nvPr/>
        </p:nvSpPr>
        <p:spPr>
          <a:xfrm>
            <a:off x="1967489" y="892859"/>
            <a:ext cx="807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https://www.1000sourcecodes.com/2012/05/software-engineering-concurrent.html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93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2CDF9-DDC8-587B-CD64-B41DE16E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353"/>
            <a:ext cx="9603275" cy="567081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SELF-ASSESSMENT QUESTIONS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0DF71D-686E-6C69-5FBF-EAAEAC8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42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9497C6C-5381-BEBE-B9CE-7BED62EC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28" y="1895301"/>
            <a:ext cx="10309826" cy="43958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Classic life cycle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</a:t>
            </a:r>
            <a:r>
              <a:rPr lang="en-GB" altLang="en-US" sz="2400" dirty="0"/>
              <a:t>Incremental Process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Main drawback of Prototyping 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Speciality in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Need of Process models in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Advantages of Spiral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Advantages of </a:t>
            </a:r>
            <a:r>
              <a:rPr lang="en-GB" altLang="en-US" sz="2400" dirty="0"/>
              <a:t>Evolutionary  model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</a:t>
            </a:r>
            <a:r>
              <a:rPr lang="en-GB" altLang="en-US" sz="2400" dirty="0"/>
              <a:t>Evolutionary  model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Specialty of </a:t>
            </a:r>
            <a:r>
              <a:rPr lang="en-US" altLang="en-US" sz="2400" dirty="0"/>
              <a:t>Concurrent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Difference between </a:t>
            </a:r>
            <a:r>
              <a:rPr lang="en-GB" altLang="en-US" sz="2400" dirty="0"/>
              <a:t>Waterfall model </a:t>
            </a:r>
            <a:r>
              <a:rPr lang="en-US" sz="2400" dirty="0"/>
              <a:t> and Spiral model.</a:t>
            </a:r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0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A0B57B-FD1F-D26E-7DDA-9CB4D0E6FF4D}"/>
              </a:ext>
            </a:extLst>
          </p:cNvPr>
          <p:cNvSpPr txBox="1"/>
          <p:nvPr/>
        </p:nvSpPr>
        <p:spPr>
          <a:xfrm>
            <a:off x="793327" y="1955558"/>
            <a:ext cx="11142511" cy="58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IN" dirty="0"/>
              <a:t>1. Roger </a:t>
            </a:r>
            <a:r>
              <a:rPr lang="en-IN" dirty="0" err="1"/>
              <a:t>S.Pressman</a:t>
            </a:r>
            <a:r>
              <a:rPr lang="en-IN" dirty="0"/>
              <a:t>, “Software Engineering – A Practitioner’s Approach” 7th Edition, Mc Graw Hill,(2014).</a:t>
            </a:r>
            <a:endParaRPr lang="en-IN" b="1" dirty="0"/>
          </a:p>
          <a:p>
            <a:pPr lvl="0"/>
            <a:r>
              <a:rPr lang="en-IN" dirty="0"/>
              <a:t>2. Ian Sommerville, “Software Engineering”, Tenth Edition, Pearson Education, (2015).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Agile Software Development Ecosystems, Jim Highsmith, Addison Wesley; ISBN: 0201760436; 1</a:t>
            </a:r>
            <a:r>
              <a:rPr lang="en-IN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IN" b="1" dirty="0"/>
          </a:p>
          <a:p>
            <a:r>
              <a:rPr lang="en-IN" b="1" dirty="0"/>
              <a:t> Reference Book</a:t>
            </a:r>
          </a:p>
          <a:p>
            <a:r>
              <a:rPr lang="en-IN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Modelling: Effective Practices for Extreme Programming and the Unified Process Scott Amber John Wiley &amp; Sons; ISBN: 0471202827; 1st edition.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IN" dirty="0"/>
              <a:t>https://www.digite.com/kanban/what-is-kanban/</a:t>
            </a:r>
            <a:endParaRPr lang="en-IN" b="1" dirty="0"/>
          </a:p>
          <a:p>
            <a:pPr lvl="0"/>
            <a:r>
              <a:rPr lang="en-IN" dirty="0"/>
              <a:t>http://www.scaledagileframework.com</a:t>
            </a:r>
            <a:endParaRPr lang="en-IN" b="1" dirty="0"/>
          </a:p>
          <a:p>
            <a:pPr lvl="0"/>
            <a:r>
              <a:rPr lang="en-IN" dirty="0"/>
              <a:t>https://www.guru99.com/test-driven-development.html</a:t>
            </a:r>
            <a:endParaRPr lang="en-IN" b="1" dirty="0"/>
          </a:p>
          <a:p>
            <a:pPr lvl="0"/>
            <a:r>
              <a:rPr lang="en-IN" dirty="0"/>
              <a:t>https://junit.org/junit5/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95FBE-107F-8F8F-AF7F-B1B3220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44</a:t>
            </a:fld>
            <a:endParaRPr lang="en-IN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xmlns="" id="{03BCE887-8070-2467-1BDD-C15FC09E3567}"/>
              </a:ext>
            </a:extLst>
          </p:cNvPr>
          <p:cNvSpPr/>
          <p:nvPr/>
        </p:nvSpPr>
        <p:spPr>
          <a:xfrm>
            <a:off x="2135943" y="1987061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ADAPTIVE SOFTWARE ENGINEERING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xmlns="" id="{44D922C5-3411-5618-9ACE-51841AB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3724" y="3007793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5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159749"/>
            <a:ext cx="9603275" cy="587136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A Generic Process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9CAFD25C-0523-9C5B-5E3E-75D0D83F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42" y="1176028"/>
            <a:ext cx="10469642" cy="463073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Process framework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5E1B57A3-6B9D-9398-737C-EDCA420E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78" y="1582925"/>
            <a:ext cx="9518045" cy="3790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Umbrella activities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xmlns="" id="{CCFBA36C-41DF-6915-DCD3-119B8F21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86" y="2035857"/>
            <a:ext cx="3686406" cy="300146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framework activity #1</a:t>
            </a:r>
            <a:endParaRPr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9F2961D-555D-7030-F53B-711944E2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42" y="2689907"/>
            <a:ext cx="2860999" cy="14112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SE action #1.1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296B0786-E56A-096D-0B7E-5DEFED74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142" y="804106"/>
            <a:ext cx="26231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4300" tIns="57150" rIns="114300" bIns="571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Helvetica" panose="020B0604020202020204" pitchFamily="34" charset="0"/>
                <a:ea typeface="宋体" panose="02010600030101010101" pitchFamily="2" charset="-122"/>
              </a:rPr>
              <a:t>Software process</a:t>
            </a:r>
            <a:endParaRPr lang="en-US" altLang="zh-CN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Group 63">
            <a:extLst>
              <a:ext uri="{FF2B5EF4-FFF2-40B4-BE49-F238E27FC236}">
                <a16:creationId xmlns:a16="http://schemas.microsoft.com/office/drawing/2014/main" xmlns="" id="{7B936A7F-2382-7D04-A8B2-A0A3E65A8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5319"/>
              </p:ext>
            </p:extLst>
          </p:nvPr>
        </p:nvGraphicFramePr>
        <p:xfrm>
          <a:off x="2315266" y="2932796"/>
          <a:ext cx="3157600" cy="1020268"/>
        </p:xfrm>
        <a:graphic>
          <a:graphicData uri="http://schemas.openxmlformats.org/drawingml/2006/table">
            <a:tbl>
              <a:tblPr/>
              <a:tblGrid>
                <a:gridCol w="812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4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20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Rectangle 20">
            <a:extLst>
              <a:ext uri="{FF2B5EF4-FFF2-40B4-BE49-F238E27FC236}">
                <a16:creationId xmlns:a16="http://schemas.microsoft.com/office/drawing/2014/main" xmlns="" id="{51E25C11-D801-5A19-81EB-7E4E8327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42" y="4326620"/>
            <a:ext cx="2860999" cy="14097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SE action #1.2</a:t>
            </a:r>
          </a:p>
        </p:txBody>
      </p:sp>
      <p:graphicFrame>
        <p:nvGraphicFramePr>
          <p:cNvPr id="27" name="Group 62">
            <a:extLst>
              <a:ext uri="{FF2B5EF4-FFF2-40B4-BE49-F238E27FC236}">
                <a16:creationId xmlns:a16="http://schemas.microsoft.com/office/drawing/2014/main" xmlns="" id="{29E2D880-F8FD-58C5-3F1C-AD1869AE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99355"/>
              </p:ext>
            </p:extLst>
          </p:nvPr>
        </p:nvGraphicFramePr>
        <p:xfrm>
          <a:off x="2359718" y="4593321"/>
          <a:ext cx="3123722" cy="1143000"/>
        </p:xfrm>
        <a:graphic>
          <a:graphicData uri="http://schemas.openxmlformats.org/drawingml/2006/table">
            <a:tbl>
              <a:tblPr/>
              <a:tblGrid>
                <a:gridCol w="792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0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Rectangle 33">
            <a:extLst>
              <a:ext uri="{FF2B5EF4-FFF2-40B4-BE49-F238E27FC236}">
                <a16:creationId xmlns:a16="http://schemas.microsoft.com/office/drawing/2014/main" xmlns="" id="{B72C7A15-B8CF-91C6-970C-BB2C6871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40" y="2031888"/>
            <a:ext cx="3686406" cy="3009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framework activity #2</a:t>
            </a:r>
            <a:endParaRPr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xmlns="" id="{BF543C37-473E-8545-116A-716D4610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55" y="2701020"/>
            <a:ext cx="2860998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SE action #2.1</a:t>
            </a:r>
          </a:p>
        </p:txBody>
      </p:sp>
      <p:graphicFrame>
        <p:nvGraphicFramePr>
          <p:cNvPr id="30" name="Group 64">
            <a:extLst>
              <a:ext uri="{FF2B5EF4-FFF2-40B4-BE49-F238E27FC236}">
                <a16:creationId xmlns:a16="http://schemas.microsoft.com/office/drawing/2014/main" xmlns="" id="{5C901568-A9B0-F1C5-AE8D-608ED5BC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51699"/>
              </p:ext>
            </p:extLst>
          </p:nvPr>
        </p:nvGraphicFramePr>
        <p:xfrm>
          <a:off x="5820466" y="2993120"/>
          <a:ext cx="3196128" cy="936129"/>
        </p:xfrm>
        <a:graphic>
          <a:graphicData uri="http://schemas.openxmlformats.org/drawingml/2006/table">
            <a:tbl>
              <a:tblPr/>
              <a:tblGrid>
                <a:gridCol w="8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6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Rectangle 47">
            <a:extLst>
              <a:ext uri="{FF2B5EF4-FFF2-40B4-BE49-F238E27FC236}">
                <a16:creationId xmlns:a16="http://schemas.microsoft.com/office/drawing/2014/main" xmlns="" id="{F077DFAD-D0AE-9A44-3A7B-A0228CC6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55" y="4336145"/>
            <a:ext cx="2860998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SE action #2.2</a:t>
            </a:r>
          </a:p>
        </p:txBody>
      </p:sp>
      <p:graphicFrame>
        <p:nvGraphicFramePr>
          <p:cNvPr id="32" name="Group 65">
            <a:extLst>
              <a:ext uri="{FF2B5EF4-FFF2-40B4-BE49-F238E27FC236}">
                <a16:creationId xmlns:a16="http://schemas.microsoft.com/office/drawing/2014/main" xmlns="" id="{C8C99DC0-074A-A8D1-058C-E68D0EEE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06249"/>
              </p:ext>
            </p:extLst>
          </p:nvPr>
        </p:nvGraphicFramePr>
        <p:xfrm>
          <a:off x="5841106" y="4555220"/>
          <a:ext cx="3239570" cy="1214437"/>
        </p:xfrm>
        <a:graphic>
          <a:graphicData uri="http://schemas.openxmlformats.org/drawingml/2006/table">
            <a:tbl>
              <a:tblPr/>
              <a:tblGrid>
                <a:gridCol w="821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3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AD8F06F-381B-7A91-26E9-E73A17C1FDD9}"/>
              </a:ext>
            </a:extLst>
          </p:cNvPr>
          <p:cNvSpPr/>
          <p:nvPr/>
        </p:nvSpPr>
        <p:spPr>
          <a:xfrm>
            <a:off x="724592" y="5780771"/>
            <a:ext cx="103579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process model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abstraction of the software development process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specifies the stages and order of a process.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n-lt"/>
              </a:rPr>
              <a:t>Process Flow: 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ow the framework activities, actions, and tasks occur within each framework activity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5" descr="Figure 2">
            <a:extLst>
              <a:ext uri="{FF2B5EF4-FFF2-40B4-BE49-F238E27FC236}">
                <a16:creationId xmlns:a16="http://schemas.microsoft.com/office/drawing/2014/main" xmlns="" id="{EEEEB27D-D9A8-B96E-6562-7D87FA52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" y="1673225"/>
            <a:ext cx="117014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3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2219E-AC5F-0E17-2E31-5121248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31221"/>
            <a:ext cx="9603275" cy="50357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Identifying a Task 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BC2038E-FEBE-79C0-8866-309C9E33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849" y="2537425"/>
            <a:ext cx="7886700" cy="2654531"/>
          </a:xfrm>
        </p:spPr>
        <p:txBody>
          <a:bodyPr>
            <a:normAutofit/>
          </a:bodyPr>
          <a:lstStyle/>
          <a:p>
            <a:r>
              <a:rPr lang="en-US" sz="2200" dirty="0"/>
              <a:t>A task set defines the actual work to be done to accomplish the objectives of a software </a:t>
            </a:r>
            <a:r>
              <a:rPr lang="en-IN" sz="2200" dirty="0"/>
              <a:t>engineering action.</a:t>
            </a:r>
          </a:p>
          <a:p>
            <a:pPr lvl="1"/>
            <a:r>
              <a:rPr lang="en-US" sz="2200" dirty="0"/>
              <a:t> A list of the task to be accomplished</a:t>
            </a:r>
          </a:p>
          <a:p>
            <a:pPr lvl="1"/>
            <a:r>
              <a:rPr lang="en-US" sz="2200" dirty="0"/>
              <a:t> A list of the work products to be produced</a:t>
            </a:r>
          </a:p>
          <a:p>
            <a:pPr lvl="1"/>
            <a:r>
              <a:rPr lang="en-US" sz="2200" dirty="0"/>
              <a:t> A list of the quality assurance filters to be applied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11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12693-9D8F-4955-73C0-02F1B64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2633319"/>
            <a:ext cx="9603275" cy="1049235"/>
          </a:xfrm>
        </p:spPr>
        <p:txBody>
          <a:bodyPr/>
          <a:lstStyle/>
          <a:p>
            <a:r>
              <a:rPr lang="en-GB" altLang="en-US" sz="3200" b="1" dirty="0">
                <a:solidFill>
                  <a:srgbClr val="C00000"/>
                </a:solidFill>
              </a:rPr>
              <a:t>Prescriptive  Process models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42972-20EB-37AF-D49D-113D6CE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CF69D-8CC8-EC08-8711-806345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9B06B0-892E-0BCA-B646-06595B2493DE}"/>
              </a:ext>
            </a:extLst>
          </p:cNvPr>
          <p:cNvSpPr txBox="1">
            <a:spLocks/>
          </p:cNvSpPr>
          <p:nvPr/>
        </p:nvSpPr>
        <p:spPr bwMode="auto">
          <a:xfrm>
            <a:off x="2086147" y="861606"/>
            <a:ext cx="8587772" cy="106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4800" b="1" dirty="0">
                <a:solidFill>
                  <a:srgbClr val="C00000"/>
                </a:solidFill>
              </a:rPr>
              <a:t>Prescriptive  Process models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B8947D-FDE2-7893-6426-B8D9E765750D}"/>
              </a:ext>
            </a:extLst>
          </p:cNvPr>
          <p:cNvSpPr/>
          <p:nvPr/>
        </p:nvSpPr>
        <p:spPr>
          <a:xfrm>
            <a:off x="1537162" y="2321004"/>
            <a:ext cx="8763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'prescriptive' is given because the model prescribes a set of activities, actions, tasks, quality assurance and change the mechanism for every project.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8B5A32-6AAE-2747-71E3-1FA972DD648E}"/>
              </a:ext>
            </a:extLst>
          </p:cNvPr>
          <p:cNvSpPr/>
          <p:nvPr/>
        </p:nvSpPr>
        <p:spPr>
          <a:xfrm>
            <a:off x="1537162" y="3739207"/>
            <a:ext cx="87439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prescriptive process model?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prescriptive process model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describes "how to do" according to a certain software process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prescriptive model prescribes how a new software system should be developed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65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-2" id="{B6DADD23-04D0-4129-BEC2-577091216A6F}" vid="{7252E303-E9EF-4DA3-8AE6-FD4187DE2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Session-2</Template>
  <TotalTime>112</TotalTime>
  <Words>2053</Words>
  <Application>Microsoft Office PowerPoint</Application>
  <PresentationFormat>Widescreen</PresentationFormat>
  <Paragraphs>407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宋体</vt:lpstr>
      <vt:lpstr>Arial</vt:lpstr>
      <vt:lpstr>BioRhyme ExtraBold</vt:lpstr>
      <vt:lpstr>Calibri</vt:lpstr>
      <vt:lpstr>Calibri Light</vt:lpstr>
      <vt:lpstr>Gill Sans MT</vt:lpstr>
      <vt:lpstr>Helvetica</vt:lpstr>
      <vt:lpstr>Poppins</vt:lpstr>
      <vt:lpstr>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Generic   Process models </vt:lpstr>
      <vt:lpstr>A Generic Process Model</vt:lpstr>
      <vt:lpstr>Process Flow: How the framework activities, actions, and tasks occur within each framework activity</vt:lpstr>
      <vt:lpstr>Identifying a Task Set</vt:lpstr>
      <vt:lpstr>Prescriptive  Process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 in Water fall model</vt:lpstr>
      <vt:lpstr>The V-Model</vt:lpstr>
      <vt:lpstr>The V-Model</vt:lpstr>
      <vt:lpstr>The V-Model</vt:lpstr>
      <vt:lpstr>The V-Model</vt:lpstr>
      <vt:lpstr>When to use the V-model:</vt:lpstr>
      <vt:lpstr>Prescriptive Process models-Cont:-</vt:lpstr>
      <vt:lpstr>Incremental Process Model </vt:lpstr>
      <vt:lpstr>Incremental Process Model</vt:lpstr>
      <vt:lpstr>Incremental Process Model</vt:lpstr>
      <vt:lpstr>Incremental Process Model</vt:lpstr>
      <vt:lpstr>PowerPoint Presentation</vt:lpstr>
      <vt:lpstr>PowerPoint Presentation</vt:lpstr>
      <vt:lpstr>PowerPoint Presentation</vt:lpstr>
      <vt:lpstr>Prototyping Model(Diagram)</vt:lpstr>
      <vt:lpstr>Prototyping  Model  </vt:lpstr>
      <vt:lpstr>Prototyping  Model</vt:lpstr>
      <vt:lpstr>PowerPoint Presentation</vt:lpstr>
      <vt:lpstr>PowerPoint Presentation</vt:lpstr>
      <vt:lpstr>PowerPoint Presentation</vt:lpstr>
      <vt:lpstr>Spiral Model (Diagram)</vt:lpstr>
      <vt:lpstr>Spiral Model</vt:lpstr>
      <vt:lpstr>Spiral Model</vt:lpstr>
      <vt:lpstr>Spiral Model</vt:lpstr>
      <vt:lpstr>PowerPoint Presentation</vt:lpstr>
      <vt:lpstr>Concurrent Model </vt:lpstr>
      <vt:lpstr>Concurrent Model cont…  </vt:lpstr>
      <vt:lpstr>One element of the concurrent process model</vt:lpstr>
      <vt:lpstr>SELF-ASSESSMENT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Abhishek Guru</dc:creator>
  <cp:lastModifiedBy>SAI</cp:lastModifiedBy>
  <cp:revision>14</cp:revision>
  <dcterms:created xsi:type="dcterms:W3CDTF">2023-05-02T16:26:12Z</dcterms:created>
  <dcterms:modified xsi:type="dcterms:W3CDTF">2023-07-08T05:05:55Z</dcterms:modified>
</cp:coreProperties>
</file>