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8" r:id="rId3"/>
    <p:sldId id="25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xmlns="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teche.com/prescriptive-process-model-in-software-engineer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5;p16">
            <a:extLst>
              <a:ext uri="{FF2B5EF4-FFF2-40B4-BE49-F238E27FC236}">
                <a16:creationId xmlns:a16="http://schemas.microsoft.com/office/drawing/2014/main" xmlns="" id="{0D82E80F-BDB7-0749-6E91-9E1F5FBC3FE7}"/>
              </a:ext>
            </a:extLst>
          </p:cNvPr>
          <p:cNvSpPr txBox="1"/>
          <p:nvPr/>
        </p:nvSpPr>
        <p:spPr>
          <a:xfrm>
            <a:off x="3663678" y="357019"/>
            <a:ext cx="5448301" cy="58473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u="sng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DEPARTMENT OF CSE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E5A2283-D36F-39F5-622B-2240BAE759C7}"/>
              </a:ext>
            </a:extLst>
          </p:cNvPr>
          <p:cNvSpPr txBox="1"/>
          <p:nvPr/>
        </p:nvSpPr>
        <p:spPr>
          <a:xfrm>
            <a:off x="2373550" y="3815681"/>
            <a:ext cx="8647889" cy="102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Topic:</a:t>
            </a: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3200" b="1" dirty="0">
                <a:solidFill>
                  <a:srgbClr val="C00000"/>
                </a:solidFill>
              </a:rPr>
              <a:t>Specialized Process Models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Google Shape;476;p16">
            <a:extLst>
              <a:ext uri="{FF2B5EF4-FFF2-40B4-BE49-F238E27FC236}">
                <a16:creationId xmlns:a16="http://schemas.microsoft.com/office/drawing/2014/main" xmlns="" xmlns:lc="http://schemas.openxmlformats.org/drawingml/2006/lockedCanvas" id="{813E5521-4B1D-7E4F-BDDB-4B4CD5EDDC94}"/>
              </a:ext>
            </a:extLst>
          </p:cNvPr>
          <p:cNvSpPr txBox="1"/>
          <p:nvPr/>
        </p:nvSpPr>
        <p:spPr>
          <a:xfrm>
            <a:off x="2170888" y="1220452"/>
            <a:ext cx="8433880" cy="196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ioRhyme ExtraBold"/>
              </a:rPr>
              <a:t>COURSE </a:t>
            </a:r>
            <a:r>
              <a:rPr lang="en-US" sz="3000" b="1" cap="all" dirty="0" smtClean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ioRhyme ExtraBold"/>
              </a:rPr>
              <a:t>NAME: </a:t>
            </a:r>
            <a:r>
              <a:rPr lang="en-US" sz="3000" b="1" cap="all" dirty="0">
                <a:ln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ioRhyme ExtraBold"/>
              </a:rPr>
              <a:t>ADAPTIVE Software </a:t>
            </a:r>
            <a:endParaRPr lang="en-US" sz="3000" b="1" cap="all" dirty="0" smtClean="0">
              <a:ln/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ioRhyme ExtraBold"/>
              </a:rPr>
              <a:t> </a:t>
            </a:r>
            <a:r>
              <a:rPr lang="en-US" sz="3000" b="1" cap="all" dirty="0" smtClean="0">
                <a:ln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ioRhyme ExtraBold"/>
              </a:rPr>
              <a:t>                            Engineering</a:t>
            </a:r>
            <a:endParaRPr lang="en-US" sz="3000" b="1" cap="all" dirty="0">
              <a:ln/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200" b="1" cap="all" dirty="0">
              <a:ln/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BioRhyme ExtraBold"/>
            </a:endParaRPr>
          </a:p>
          <a:p>
            <a:pPr marR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 smtClean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ioRhyme ExtraBold"/>
              </a:rPr>
              <a:t>      COURSE CODE: </a:t>
            </a:r>
            <a:r>
              <a:rPr lang="en-US" sz="3000" b="1" cap="all" dirty="0" smtClean="0">
                <a:ln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ioRhyme ExtraBold"/>
              </a:rPr>
              <a:t>22CI2001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ea typeface="BioRhyme ExtraBold"/>
              <a:cs typeface="Times New Roman" panose="02020603050405020304" pitchFamily="18" charset="0"/>
              <a:sym typeface="BioRhyme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1893F-69D7-EECF-5CC9-29841B11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0938"/>
            <a:ext cx="9603275" cy="587136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Background (</a:t>
            </a:r>
            <a:r>
              <a:rPr lang="en-GB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continued</a:t>
            </a:r>
            <a:r>
              <a:rPr lang="en-GB" b="1" dirty="0">
                <a:solidFill>
                  <a:srgbClr val="C00000"/>
                </a:solidFill>
              </a:rPr>
              <a:t>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8D4F53-CD22-28D4-4E53-5C290706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10</a:t>
            </a:fld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1BA11B8C-C2B4-7CF9-7DBC-78813BA937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0100" y="1981200"/>
            <a:ext cx="10422082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 dirty="0"/>
              <a:t>Consists of 5 phases: </a:t>
            </a: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chemeClr val="tx2"/>
                </a:solidFill>
              </a:rPr>
              <a:t>I</a:t>
            </a:r>
            <a:r>
              <a:rPr lang="en-GB" altLang="en-US" sz="2400" dirty="0">
                <a:solidFill>
                  <a:schemeClr val="tx2"/>
                </a:solidFill>
              </a:rPr>
              <a:t>nception</a:t>
            </a: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solidFill>
                  <a:schemeClr val="tx2"/>
                </a:solidFill>
              </a:rPr>
              <a:t>Elaboration</a:t>
            </a: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chemeClr val="tx2"/>
                </a:solidFill>
              </a:rPr>
              <a:t>C</a:t>
            </a:r>
            <a:r>
              <a:rPr lang="en-GB" altLang="en-US" sz="2400" dirty="0">
                <a:solidFill>
                  <a:schemeClr val="tx2"/>
                </a:solidFill>
              </a:rPr>
              <a:t>onstruction </a:t>
            </a: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chemeClr val="tx2"/>
                </a:solidFill>
              </a:rPr>
              <a:t>T</a:t>
            </a:r>
            <a:r>
              <a:rPr lang="en-GB" altLang="en-US" sz="2400" dirty="0">
                <a:solidFill>
                  <a:schemeClr val="tx2"/>
                </a:solidFill>
              </a:rPr>
              <a:t>ransition</a:t>
            </a: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chemeClr val="tx2"/>
                </a:solidFill>
              </a:rPr>
              <a:t>P</a:t>
            </a:r>
            <a:r>
              <a:rPr lang="en-GB" altLang="en-US" sz="2400" dirty="0">
                <a:solidFill>
                  <a:schemeClr val="tx2"/>
                </a:solidFill>
              </a:rPr>
              <a:t>roduction</a:t>
            </a:r>
          </a:p>
        </p:txBody>
      </p:sp>
    </p:spTree>
    <p:extLst>
      <p:ext uri="{BB962C8B-B14F-4D97-AF65-F5344CB8AC3E}">
        <p14:creationId xmlns:p14="http://schemas.microsoft.com/office/powerpoint/2010/main" val="219017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DBF165-D7C2-19CD-FDA3-DCF5F0D6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11</a:t>
            </a:fld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64BD8638-8196-20CC-B03E-88DE95A93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9996" y="820155"/>
            <a:ext cx="10044857" cy="892267"/>
          </a:xfrm>
        </p:spPr>
        <p:txBody>
          <a:bodyPr>
            <a:normAutofit/>
          </a:bodyPr>
          <a:lstStyle/>
          <a:p>
            <a:pPr algn="ctr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800" b="1" dirty="0">
                <a:solidFill>
                  <a:srgbClr val="C00000"/>
                </a:solidFill>
              </a:rPr>
              <a:t>Phases of the Unified Process</a:t>
            </a: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xmlns="" id="{B861F3BA-269C-70BA-CE6B-223136366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7471" y="6208883"/>
            <a:ext cx="1905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B3447F45-D595-41E5-BE7E-8FF62A2CFF3C}" type="slidenum">
              <a:rPr lang="en-GB" altLang="en-US" sz="1400"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11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xmlns="" id="{3FA5E64F-0F69-1EDA-8E7B-8FB87CDC98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26559" y="1468608"/>
            <a:ext cx="55499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xmlns="" id="{5882A8FF-6D50-F2C0-BCB1-64C8A5679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909" y="1455908"/>
            <a:ext cx="1465262" cy="282575"/>
          </a:xfrm>
          <a:prstGeom prst="roundRect">
            <a:avLst>
              <a:gd name="adj" fmla="val 56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xmlns="" id="{77B4FEC8-1E58-A6A8-0115-340E07E66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671" y="3389483"/>
            <a:ext cx="18288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communication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xmlns="" id="{C28E1F6D-BBBC-1AD2-523A-0D135A30F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071" y="2246483"/>
            <a:ext cx="1828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planning</a:t>
            </a: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xmlns="" id="{CEB5AA7F-9FCD-B957-3F4C-CF582253D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471" y="3237083"/>
            <a:ext cx="18288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modeling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xmlns="" id="{8F2BD717-9D86-A43F-BE1A-EA8466B85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2471" y="4380083"/>
            <a:ext cx="18288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construction</a:t>
            </a: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xmlns="" id="{ADCBB7F4-898B-86FF-92BD-2885C9514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271" y="5218283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deployment</a:t>
            </a:r>
          </a:p>
        </p:txBody>
      </p:sp>
      <p:sp>
        <p:nvSpPr>
          <p:cNvPr id="14" name="AutoShape 20">
            <a:extLst>
              <a:ext uri="{FF2B5EF4-FFF2-40B4-BE49-F238E27FC236}">
                <a16:creationId xmlns:a16="http://schemas.microsoft.com/office/drawing/2014/main" xmlns="" id="{58EA60B4-30C4-28E9-1474-1AC16B681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871" y="2322683"/>
            <a:ext cx="990600" cy="685800"/>
          </a:xfrm>
          <a:custGeom>
            <a:avLst/>
            <a:gdLst>
              <a:gd name="T0" fmla="*/ 693695 w 21600"/>
              <a:gd name="T1" fmla="*/ 0 h 21600"/>
              <a:gd name="T2" fmla="*/ 693695 w 21600"/>
              <a:gd name="T3" fmla="*/ 386017 h 21600"/>
              <a:gd name="T4" fmla="*/ 148452 w 21600"/>
              <a:gd name="T5" fmla="*/ 685800 h 21600"/>
              <a:gd name="T6" fmla="*/ 9906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21">
            <a:extLst>
              <a:ext uri="{FF2B5EF4-FFF2-40B4-BE49-F238E27FC236}">
                <a16:creationId xmlns:a16="http://schemas.microsoft.com/office/drawing/2014/main" xmlns="" id="{FACBE357-8EF6-6F99-3B91-B3B2319D685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58771" y="2208383"/>
            <a:ext cx="838200" cy="1066800"/>
          </a:xfrm>
          <a:custGeom>
            <a:avLst/>
            <a:gdLst>
              <a:gd name="T0" fmla="*/ 586973 w 21600"/>
              <a:gd name="T1" fmla="*/ 0 h 21600"/>
              <a:gd name="T2" fmla="*/ 586973 w 21600"/>
              <a:gd name="T3" fmla="*/ 600470 h 21600"/>
              <a:gd name="T4" fmla="*/ 125614 w 21600"/>
              <a:gd name="T5" fmla="*/ 1066800 h 21600"/>
              <a:gd name="T6" fmla="*/ 838200 w 21600"/>
              <a:gd name="T7" fmla="*/ 300235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22">
            <a:extLst>
              <a:ext uri="{FF2B5EF4-FFF2-40B4-BE49-F238E27FC236}">
                <a16:creationId xmlns:a16="http://schemas.microsoft.com/office/drawing/2014/main" xmlns="" id="{B70E1DE8-15B9-9C84-56EC-FCBAAF16E88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658671" y="4913483"/>
            <a:ext cx="1219200" cy="762000"/>
          </a:xfrm>
          <a:custGeom>
            <a:avLst/>
            <a:gdLst>
              <a:gd name="T0" fmla="*/ 853779 w 21600"/>
              <a:gd name="T1" fmla="*/ 0 h 21600"/>
              <a:gd name="T2" fmla="*/ 853779 w 21600"/>
              <a:gd name="T3" fmla="*/ 428907 h 21600"/>
              <a:gd name="T4" fmla="*/ 182711 w 21600"/>
              <a:gd name="T5" fmla="*/ 762000 h 21600"/>
              <a:gd name="T6" fmla="*/ 1219200 w 21600"/>
              <a:gd name="T7" fmla="*/ 214454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23">
            <a:extLst>
              <a:ext uri="{FF2B5EF4-FFF2-40B4-BE49-F238E27FC236}">
                <a16:creationId xmlns:a16="http://schemas.microsoft.com/office/drawing/2014/main" xmlns="" id="{A7D8B390-B7CD-8A0B-5EE8-62A853C44D2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91571" y="4494383"/>
            <a:ext cx="1600200" cy="762000"/>
          </a:xfrm>
          <a:custGeom>
            <a:avLst/>
            <a:gdLst>
              <a:gd name="T0" fmla="*/ 1120585 w 21600"/>
              <a:gd name="T1" fmla="*/ 0 h 21600"/>
              <a:gd name="T2" fmla="*/ 1120585 w 21600"/>
              <a:gd name="T3" fmla="*/ 428907 h 21600"/>
              <a:gd name="T4" fmla="*/ 239808 w 21600"/>
              <a:gd name="T5" fmla="*/ 762000 h 21600"/>
              <a:gd name="T6" fmla="*/ 1600200 w 21600"/>
              <a:gd name="T7" fmla="*/ 214454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24">
            <a:extLst>
              <a:ext uri="{FF2B5EF4-FFF2-40B4-BE49-F238E27FC236}">
                <a16:creationId xmlns:a16="http://schemas.microsoft.com/office/drawing/2014/main" xmlns="" id="{E8ED4A7B-1CF5-95F3-9F37-9790CC8E8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671" y="3846683"/>
            <a:ext cx="6858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Text Box 25">
            <a:extLst>
              <a:ext uri="{FF2B5EF4-FFF2-40B4-BE49-F238E27FC236}">
                <a16:creationId xmlns:a16="http://schemas.microsoft.com/office/drawing/2014/main" xmlns="" id="{4D12F69B-5314-ECE5-17A7-75E6CCA7D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071" y="1408283"/>
            <a:ext cx="133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Inception</a:t>
            </a:r>
          </a:p>
        </p:txBody>
      </p:sp>
      <p:sp>
        <p:nvSpPr>
          <p:cNvPr id="20" name="Text Box 26">
            <a:extLst>
              <a:ext uri="{FF2B5EF4-FFF2-40B4-BE49-F238E27FC236}">
                <a16:creationId xmlns:a16="http://schemas.microsoft.com/office/drawing/2014/main" xmlns="" id="{857FC1E9-7AA3-C03D-F57B-5D627F40D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1671" y="1332083"/>
            <a:ext cx="160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Elaboration</a:t>
            </a:r>
          </a:p>
        </p:txBody>
      </p:sp>
      <p:sp>
        <p:nvSpPr>
          <p:cNvPr id="21" name="Text Box 27">
            <a:extLst>
              <a:ext uri="{FF2B5EF4-FFF2-40B4-BE49-F238E27FC236}">
                <a16:creationId xmlns:a16="http://schemas.microsoft.com/office/drawing/2014/main" xmlns="" id="{5985A1DC-BA28-E11D-E129-1762A87EA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8471" y="4684883"/>
            <a:ext cx="1757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Construction</a:t>
            </a:r>
          </a:p>
        </p:txBody>
      </p:sp>
      <p:sp>
        <p:nvSpPr>
          <p:cNvPr id="22" name="Text Box 28">
            <a:extLst>
              <a:ext uri="{FF2B5EF4-FFF2-40B4-BE49-F238E27FC236}">
                <a16:creationId xmlns:a16="http://schemas.microsoft.com/office/drawing/2014/main" xmlns="" id="{45ABA72E-DC5A-691A-DF7D-73E78F713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0671" y="5980283"/>
            <a:ext cx="143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Transition</a:t>
            </a:r>
          </a:p>
        </p:txBody>
      </p:sp>
      <p:sp>
        <p:nvSpPr>
          <p:cNvPr id="23" name="Text Box 29">
            <a:extLst>
              <a:ext uri="{FF2B5EF4-FFF2-40B4-BE49-F238E27FC236}">
                <a16:creationId xmlns:a16="http://schemas.microsoft.com/office/drawing/2014/main" xmlns="" id="{16DD29AA-2405-CE72-50A0-527F84A2D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071" y="6056483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Production</a:t>
            </a:r>
          </a:p>
        </p:txBody>
      </p:sp>
      <p:sp>
        <p:nvSpPr>
          <p:cNvPr id="24" name="Line 30">
            <a:extLst>
              <a:ext uri="{FF2B5EF4-FFF2-40B4-BE49-F238E27FC236}">
                <a16:creationId xmlns:a16="http://schemas.microsoft.com/office/drawing/2014/main" xmlns="" id="{8C8CD4D7-0EA9-4CF2-8C6D-DA6B9720B0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4471" y="1941683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1">
            <a:extLst>
              <a:ext uri="{FF2B5EF4-FFF2-40B4-BE49-F238E27FC236}">
                <a16:creationId xmlns:a16="http://schemas.microsoft.com/office/drawing/2014/main" xmlns="" id="{76359434-6385-18FB-B631-C60B2F806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071" y="1789283"/>
            <a:ext cx="1828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2">
            <a:extLst>
              <a:ext uri="{FF2B5EF4-FFF2-40B4-BE49-F238E27FC236}">
                <a16:creationId xmlns:a16="http://schemas.microsoft.com/office/drawing/2014/main" xmlns="" id="{5EC0820B-C2B9-D692-EA5D-A8A7918D4B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3471" y="178928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3">
            <a:extLst>
              <a:ext uri="{FF2B5EF4-FFF2-40B4-BE49-F238E27FC236}">
                <a16:creationId xmlns:a16="http://schemas.microsoft.com/office/drawing/2014/main" xmlns="" id="{27720F98-E129-01CF-9360-6B0BF84D7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471" y="1865483"/>
            <a:ext cx="304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4">
            <a:extLst>
              <a:ext uri="{FF2B5EF4-FFF2-40B4-BE49-F238E27FC236}">
                <a16:creationId xmlns:a16="http://schemas.microsoft.com/office/drawing/2014/main" xmlns="" id="{5C73CD60-D64D-9FB6-25F1-95AB73B2EE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87471" y="4761083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5">
            <a:extLst>
              <a:ext uri="{FF2B5EF4-FFF2-40B4-BE49-F238E27FC236}">
                <a16:creationId xmlns:a16="http://schemas.microsoft.com/office/drawing/2014/main" xmlns="" id="{F9714518-D89F-E6FF-454E-42D9496EF2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30271" y="4989683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6">
            <a:extLst>
              <a:ext uri="{FF2B5EF4-FFF2-40B4-BE49-F238E27FC236}">
                <a16:creationId xmlns:a16="http://schemas.microsoft.com/office/drawing/2014/main" xmlns="" id="{6D819B31-FA38-9FDE-307E-E5213E4372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49071" y="5751683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7">
            <a:extLst>
              <a:ext uri="{FF2B5EF4-FFF2-40B4-BE49-F238E27FC236}">
                <a16:creationId xmlns:a16="http://schemas.microsoft.com/office/drawing/2014/main" xmlns="" id="{59412AD1-F233-66B6-93DB-F2F16672C4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0271" y="5751683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1893F-69D7-EECF-5CC9-29841B11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0938"/>
            <a:ext cx="9603275" cy="587136"/>
          </a:xfrm>
        </p:spPr>
        <p:txBody>
          <a:bodyPr/>
          <a:lstStyle/>
          <a:p>
            <a:pPr algn="ctr"/>
            <a:r>
              <a:rPr lang="en-GB" altLang="en-US" b="1" dirty="0">
                <a:solidFill>
                  <a:srgbClr val="C00000"/>
                </a:solidFill>
              </a:rPr>
              <a:t>1 - Inception Phase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8D4F53-CD22-28D4-4E53-5C290706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12</a:t>
            </a:fld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600F17D-B98C-DFDC-102C-724D2DEFA7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778074"/>
            <a:ext cx="11963400" cy="4323468"/>
          </a:xfrm>
        </p:spPr>
        <p:txBody>
          <a:bodyPr>
            <a:normAutofit lnSpcReduction="10000"/>
          </a:bodyPr>
          <a:lstStyle/>
          <a:p>
            <a:pPr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Encompasses both customer communication and planning activities of the generic process</a:t>
            </a:r>
            <a:br>
              <a:rPr lang="en-GB" altLang="en-US" sz="2400" dirty="0"/>
            </a:b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Business requirements for the software are identified</a:t>
            </a:r>
            <a:br>
              <a:rPr lang="en-GB" altLang="en-US" sz="2400" dirty="0"/>
            </a:b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A rough architecture for the system is proposed</a:t>
            </a:r>
            <a:br>
              <a:rPr lang="en-GB" altLang="en-US" sz="2400" dirty="0"/>
            </a:b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A plan is created for an incremental, iterative development</a:t>
            </a:r>
            <a:br>
              <a:rPr lang="en-GB" altLang="en-US" sz="2400" dirty="0"/>
            </a:b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Fundamental business requirements are described through preliminary use cases</a:t>
            </a:r>
          </a:p>
          <a:p>
            <a:pPr lvl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A use case describes a sequence of actions that are performed by a user</a:t>
            </a:r>
          </a:p>
        </p:txBody>
      </p:sp>
    </p:spTree>
    <p:extLst>
      <p:ext uri="{BB962C8B-B14F-4D97-AF65-F5344CB8AC3E}">
        <p14:creationId xmlns:p14="http://schemas.microsoft.com/office/powerpoint/2010/main" val="312411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CA41E0-92C2-F736-498C-81101153F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29143"/>
            <a:ext cx="9603275" cy="725023"/>
          </a:xfrm>
        </p:spPr>
        <p:txBody>
          <a:bodyPr/>
          <a:lstStyle/>
          <a:p>
            <a:pPr algn="ctr"/>
            <a:r>
              <a:rPr lang="en-GB" altLang="en-US" b="1" dirty="0">
                <a:solidFill>
                  <a:srgbClr val="C00000"/>
                </a:solidFill>
              </a:rPr>
              <a:t>2- Elaboration Phase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DBF165-D7C2-19CD-FDA3-DCF5F0D6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13</a:t>
            </a:fld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8030C7C1-6BBE-3CFD-E058-99E4BC30F5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1949" y="1945178"/>
            <a:ext cx="11674879" cy="41397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Encompasses both the planning and modelling activities of the generic process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Refines and expands the preliminary use cases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Expands the architectural representation to include five views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Use-case model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Analysis model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Design model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Implementation model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Deployment model</a:t>
            </a:r>
            <a:endParaRPr lang="en-GB" altLang="en-US" sz="2200" dirty="0"/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Often results in an executable architectural baseline that </a:t>
            </a:r>
            <a:r>
              <a:rPr lang="en-GB" altLang="en-US" sz="2200" u="sng" dirty="0"/>
              <a:t>represents a first cut executable system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The baseline demonstrates the viability of the architecture but </a:t>
            </a:r>
            <a:r>
              <a:rPr lang="en-GB" altLang="en-US" sz="2200" u="sng" dirty="0"/>
              <a:t>does not provide all features and functions required to use the system</a:t>
            </a:r>
          </a:p>
        </p:txBody>
      </p:sp>
    </p:spTree>
    <p:extLst>
      <p:ext uri="{BB962C8B-B14F-4D97-AF65-F5344CB8AC3E}">
        <p14:creationId xmlns:p14="http://schemas.microsoft.com/office/powerpoint/2010/main" val="1896436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8D4F53-CD22-28D4-4E53-5C290706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14</a:t>
            </a:fld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D4124112-CE70-6B78-DB7D-40560463A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0033" y="1106858"/>
            <a:ext cx="7772400" cy="695093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3- Construction Phase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0C2F82EC-082D-B24B-A098-C73DADB920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5245" y="1989145"/>
            <a:ext cx="11641975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Encompasses the construction activity of the generic process</a:t>
            </a:r>
            <a:br>
              <a:rPr lang="en-GB" sz="2400" dirty="0"/>
            </a:br>
            <a:endParaRPr lang="en-GB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Uses the architectural model from the </a:t>
            </a:r>
            <a:r>
              <a:rPr lang="en-GB" sz="2400" u="sng" dirty="0"/>
              <a:t>elaboration phase as input</a:t>
            </a:r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Develops or acquires the software components that make each use-case operational</a:t>
            </a:r>
            <a:br>
              <a:rPr lang="en-GB" sz="2400" dirty="0"/>
            </a:br>
            <a:endParaRPr lang="en-GB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Analysis and design models from the previous phase are completed to reflect the final version of the increment</a:t>
            </a:r>
            <a:br>
              <a:rPr lang="en-GB" sz="2400" dirty="0"/>
            </a:br>
            <a:endParaRPr lang="en-GB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Use cases are used to derive a set of acceptance tests that are executed prior to the next phase</a:t>
            </a:r>
          </a:p>
        </p:txBody>
      </p:sp>
    </p:spTree>
    <p:extLst>
      <p:ext uri="{BB962C8B-B14F-4D97-AF65-F5344CB8AC3E}">
        <p14:creationId xmlns:p14="http://schemas.microsoft.com/office/powerpoint/2010/main" val="2170489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DBF165-D7C2-19CD-FDA3-DCF5F0D6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15</a:t>
            </a:fld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8C0D16A2-B9EF-7DC0-96AE-9E3AD395B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799" y="1145771"/>
            <a:ext cx="7772400" cy="503578"/>
          </a:xfrm>
        </p:spPr>
        <p:txBody>
          <a:bodyPr>
            <a:normAutofit fontScale="90000"/>
          </a:bodyPr>
          <a:lstStyle/>
          <a:p>
            <a:pPr algn="ctr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4- Transition Phase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34840FAD-A8E1-3D01-6589-CBAEC1C24C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2138362"/>
            <a:ext cx="11475720" cy="384680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Encompasses the last part of the construction activity and the first part of the deployment activity of the generic process</a:t>
            </a:r>
          </a:p>
          <a:p>
            <a:pPr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Software is given to end users for beta testing and user feedback reports on defects and necessary changes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The software teams create necessary support documentation (user manuals, trouble-shooting guides, installation procedures)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At the conclusion of this phase, the software increment becomes a usable software release</a:t>
            </a:r>
          </a:p>
        </p:txBody>
      </p:sp>
    </p:spTree>
    <p:extLst>
      <p:ext uri="{BB962C8B-B14F-4D97-AF65-F5344CB8AC3E}">
        <p14:creationId xmlns:p14="http://schemas.microsoft.com/office/powerpoint/2010/main" val="2591660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8D4F53-CD22-28D4-4E53-5C290706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16</a:t>
            </a:fld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F961EFC-7CA2-EA3A-75F1-37032582A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1382" y="872732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5 - Production Phase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4DD1B64-B137-8130-9492-9B5ED1884C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6236" y="2187576"/>
            <a:ext cx="11145203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Encompasses the last part of the deployment activity of the generic process</a:t>
            </a:r>
            <a:br>
              <a:rPr lang="en-GB" altLang="en-US" sz="2400" dirty="0"/>
            </a:b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On-going use of the software is monitored</a:t>
            </a:r>
            <a:br>
              <a:rPr lang="en-GB" altLang="en-US" sz="2400" dirty="0"/>
            </a:b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Support for the operating environment (infrastructure) is provided</a:t>
            </a:r>
            <a:br>
              <a:rPr lang="en-GB" altLang="en-US" sz="2400" dirty="0"/>
            </a:b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Defect reports and requests for changes are submitted and evaluated </a:t>
            </a:r>
          </a:p>
        </p:txBody>
      </p:sp>
    </p:spTree>
    <p:extLst>
      <p:ext uri="{BB962C8B-B14F-4D97-AF65-F5344CB8AC3E}">
        <p14:creationId xmlns:p14="http://schemas.microsoft.com/office/powerpoint/2010/main" val="87551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DBF165-D7C2-19CD-FDA3-DCF5F0D6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17</a:t>
            </a:fld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8E575A9-C420-69B3-15C8-60403C084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2" y="830263"/>
            <a:ext cx="10840542" cy="1143000"/>
          </a:xfrm>
        </p:spPr>
        <p:txBody>
          <a:bodyPr/>
          <a:lstStyle/>
          <a:p>
            <a:pPr algn="ctr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500" b="1" dirty="0">
                <a:solidFill>
                  <a:srgbClr val="C00000"/>
                </a:solidFill>
              </a:rPr>
              <a:t>Unified Process Work Products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0E422BCB-33C6-4E70-844B-643C30EFB8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4" y="2027238"/>
            <a:ext cx="11216813" cy="45116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Work products are produced in each of the first four phases of the unified process</a:t>
            </a:r>
            <a:br>
              <a:rPr lang="en-GB" sz="2400" dirty="0"/>
            </a:br>
            <a:endParaRPr lang="en-GB" sz="2400" dirty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In this course, we will concentrate on the analysis model and the design model work products</a:t>
            </a:r>
            <a:br>
              <a:rPr lang="en-GB" sz="2400" dirty="0"/>
            </a:br>
            <a:endParaRPr lang="en-GB" sz="2400" dirty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Analysis model includes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Scenario-based model, class-based model, and behavioural model</a:t>
            </a:r>
            <a:br>
              <a:rPr lang="en-GB" sz="2400" dirty="0"/>
            </a:br>
            <a:endParaRPr lang="en-GB" sz="2400" dirty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Design model includes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Component-level design, interface design, architectural design, and data/class </a:t>
            </a:r>
            <a:r>
              <a:rPr lang="en-GB" dirty="0"/>
              <a:t>design</a:t>
            </a:r>
            <a:endParaRPr lang="en-GB" sz="2400" b="1" dirty="0">
              <a:solidFill>
                <a:srgbClr val="00B050"/>
              </a:solidFill>
              <a:cs typeface="Calibri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92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7C6E28-58C3-84BF-2F4C-5BC63450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18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6447088-BA38-D7BF-4BE6-432346CE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853" y="1114166"/>
            <a:ext cx="8210550" cy="6858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Unified Process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1A2FCBF0-B21F-C355-1E1E-D4E0483A0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078182"/>
            <a:ext cx="10626783" cy="342484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dirty="0"/>
              <a:t>The Unified Process </a:t>
            </a:r>
            <a:r>
              <a:rPr lang="en-US" sz="2800" b="1" dirty="0"/>
              <a:t>recognizes the importance of customer communication and streamlined methods for describing the customer's view of a system</a:t>
            </a:r>
            <a:r>
              <a:rPr lang="en-US" sz="2800" dirty="0"/>
              <a:t>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 It emphasizes the important role of software architecture and “helps the architect focus on the right goals, such as understandability, reliance to future changes, and reuse”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20084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82CDF9-DDC8-587B-CD64-B41DE16E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3353"/>
            <a:ext cx="9603275" cy="567081"/>
          </a:xfrm>
        </p:spPr>
        <p:txBody>
          <a:bodyPr/>
          <a:lstStyle/>
          <a:p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SELF-ASSESSMENT QUESTIONS</a:t>
            </a: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0DF71D-686E-6C69-5FBF-EAAEAC8E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19</a:t>
            </a:fld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7C577F6-4995-BA7C-162D-8A64B004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30" y="2170237"/>
            <a:ext cx="7886700" cy="37210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Main importance of </a:t>
            </a:r>
            <a:r>
              <a:rPr lang="en-GB" altLang="en-US" dirty="0"/>
              <a:t>Unified Process model.</a:t>
            </a:r>
          </a:p>
          <a:p>
            <a:pPr>
              <a:buNone/>
            </a:pPr>
            <a:r>
              <a:rPr lang="en-US" dirty="0"/>
              <a:t>2.</a:t>
            </a:r>
            <a:r>
              <a:rPr lang="en-GB" b="1" dirty="0"/>
              <a:t>   </a:t>
            </a:r>
            <a:r>
              <a:rPr lang="en-GB" dirty="0"/>
              <a:t>Various Challenges in Formal Methods Model.</a:t>
            </a:r>
          </a:p>
          <a:p>
            <a:pPr marL="514350" indent="-514350">
              <a:buAutoNum type="arabicPeriod" startAt="3"/>
            </a:pPr>
            <a:r>
              <a:rPr lang="en-GB" dirty="0"/>
              <a:t>Difference between Inception and </a:t>
            </a:r>
            <a:r>
              <a:rPr lang="en-GB" altLang="en-US" dirty="0"/>
              <a:t>Elaboration.</a:t>
            </a:r>
          </a:p>
          <a:p>
            <a:pPr marL="514350" indent="-514350">
              <a:buAutoNum type="arabicPeriod" startAt="3"/>
            </a:pPr>
            <a:r>
              <a:rPr lang="en-GB" dirty="0"/>
              <a:t>Importance of </a:t>
            </a:r>
            <a:r>
              <a:rPr lang="en-GB" altLang="en-US" dirty="0"/>
              <a:t>Construction Phase in Unified process model.</a:t>
            </a:r>
          </a:p>
          <a:p>
            <a:pPr marL="514350" indent="-514350">
              <a:buAutoNum type="arabicPeriod" startAt="3"/>
            </a:pPr>
            <a:r>
              <a:rPr lang="en-GB" dirty="0"/>
              <a:t>Need and importance of UML in software development.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96BFE3-14AF-696C-6920-43C082DD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B68684B-34BA-BB64-17CA-52ED57E147A8}"/>
              </a:ext>
            </a:extLst>
          </p:cNvPr>
          <p:cNvSpPr txBox="1"/>
          <p:nvPr/>
        </p:nvSpPr>
        <p:spPr>
          <a:xfrm>
            <a:off x="2084151" y="643808"/>
            <a:ext cx="8178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AIM OF THE SESSION</a:t>
            </a:r>
          </a:p>
          <a:p>
            <a:pPr algn="ctr"/>
            <a:endParaRPr lang="en-US" sz="1800" b="1" dirty="0">
              <a:solidFill>
                <a:srgbClr val="C00000"/>
              </a:solidFill>
            </a:endParaRPr>
          </a:p>
          <a:p>
            <a:pPr algn="ctr"/>
            <a:r>
              <a:rPr lang="en-US" sz="1800" b="0" i="0" dirty="0">
                <a:effectLst/>
                <a:latin typeface="Poppins"/>
                <a:cs typeface="Poppins"/>
              </a:rPr>
              <a:t>To familiarize students with the basic concept of Specialized </a:t>
            </a:r>
            <a:r>
              <a:rPr lang="en-US" dirty="0">
                <a:latin typeface="Poppins"/>
                <a:cs typeface="Poppins"/>
              </a:rPr>
              <a:t>Process Models</a:t>
            </a: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41394E6-0C99-8F26-C67B-D88D560EB229}"/>
              </a:ext>
            </a:extLst>
          </p:cNvPr>
          <p:cNvSpPr txBox="1"/>
          <p:nvPr/>
        </p:nvSpPr>
        <p:spPr>
          <a:xfrm>
            <a:off x="910537" y="2023744"/>
            <a:ext cx="55909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INSTRUCTIONAL OBJECTIVES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Poppins"/>
                <a:cs typeface="Poppins"/>
              </a:rPr>
              <a:t>This Session is designed to:</a:t>
            </a:r>
          </a:p>
          <a:p>
            <a:pPr marL="257175" indent="-257175">
              <a:buFontTx/>
              <a:buAutoNum type="arabicPeriod"/>
            </a:pPr>
            <a:r>
              <a:rPr lang="en-US" sz="1800" dirty="0">
                <a:latin typeface="Arial" panose="020B0604020202020204" pitchFamily="34" charset="0"/>
              </a:rPr>
              <a:t>Demonstrate  </a:t>
            </a:r>
            <a:r>
              <a:rPr lang="en-US" sz="1800" b="1" dirty="0">
                <a:latin typeface="Times New Roman"/>
                <a:cs typeface="Times New Roman"/>
              </a:rPr>
              <a:t>Specialized Process Model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Tx/>
              <a:buAutoNum type="arabicPeriod"/>
            </a:pPr>
            <a:r>
              <a:rPr lang="en-US" sz="1800" dirty="0">
                <a:latin typeface="Arial" panose="020B0604020202020204" pitchFamily="34" charset="0"/>
              </a:rPr>
              <a:t>Describe </a:t>
            </a:r>
            <a:r>
              <a:rPr lang="en-GB" sz="1800" b="1" dirty="0">
                <a:latin typeface="Times New Roman"/>
                <a:cs typeface="Times New Roman"/>
              </a:rPr>
              <a:t>The Unified Process </a:t>
            </a:r>
          </a:p>
          <a:p>
            <a:r>
              <a:rPr lang="en-US" sz="1800" dirty="0">
                <a:latin typeface="Arial" panose="020B0604020202020204" pitchFamily="34" charset="0"/>
              </a:rPr>
              <a:t>3.   List out the 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Based Development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Describe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Methods Model </a:t>
            </a:r>
          </a:p>
          <a:p>
            <a:pPr lvl="0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Aspect-Oriented Software Development</a:t>
            </a:r>
          </a:p>
          <a:p>
            <a:pPr algn="ctr"/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FC8B10B-453E-92C8-D716-22B450131A34}"/>
              </a:ext>
            </a:extLst>
          </p:cNvPr>
          <p:cNvSpPr txBox="1"/>
          <p:nvPr/>
        </p:nvSpPr>
        <p:spPr>
          <a:xfrm>
            <a:off x="6377290" y="2033862"/>
            <a:ext cx="58147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LEARNING OUTCOMES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Arial"/>
                <a:cs typeface="Arial"/>
              </a:rPr>
              <a:t>At the end of this session, you should be able to:</a:t>
            </a:r>
          </a:p>
          <a:p>
            <a:endParaRPr lang="en-US" sz="1800" dirty="0">
              <a:latin typeface="Arial" panose="020B0604020202020204" pitchFamily="34" charset="0"/>
            </a:endParaRPr>
          </a:p>
          <a:p>
            <a:pPr marL="257175" indent="-257175">
              <a:buAutoNum type="arabicPeriod"/>
            </a:pPr>
            <a:r>
              <a:rPr lang="en-US" sz="1800" dirty="0">
                <a:latin typeface="Arial" panose="020B0604020202020204" pitchFamily="34" charset="0"/>
              </a:rPr>
              <a:t>Describe various specialized process models</a:t>
            </a:r>
          </a:p>
          <a:p>
            <a:pPr marL="257175" indent="-257175"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Summarize phases of unified process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722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05E08B-AB6F-9949-3996-71048D03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 FOR FURTHER LEARNING OF THE SESSION</a:t>
            </a: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86811D-092E-E989-454F-68E65DF4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20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1A0B57B-FD1F-D26E-7DDA-9CB4D0E6FF4D}"/>
              </a:ext>
            </a:extLst>
          </p:cNvPr>
          <p:cNvSpPr txBox="1"/>
          <p:nvPr/>
        </p:nvSpPr>
        <p:spPr>
          <a:xfrm>
            <a:off x="793327" y="1955558"/>
            <a:ext cx="11142511" cy="586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IN" b="1" dirty="0"/>
              <a:t>TEXTBOOKS:</a:t>
            </a:r>
            <a:endParaRPr lang="en-IN" dirty="0"/>
          </a:p>
          <a:p>
            <a:r>
              <a:rPr lang="en-IN" dirty="0"/>
              <a:t> </a:t>
            </a:r>
            <a:endParaRPr lang="en-IN" b="1" dirty="0"/>
          </a:p>
          <a:p>
            <a:pPr lvl="0"/>
            <a:r>
              <a:rPr lang="en-IN" dirty="0"/>
              <a:t>1. Roger </a:t>
            </a:r>
            <a:r>
              <a:rPr lang="en-IN" dirty="0" err="1"/>
              <a:t>S.Pressman</a:t>
            </a:r>
            <a:r>
              <a:rPr lang="en-IN" dirty="0"/>
              <a:t>, “Software Engineering – A Practitioner’s Approach” 7th Edition, Mc Graw Hill,(2014).</a:t>
            </a:r>
            <a:endParaRPr lang="en-IN" b="1" dirty="0"/>
          </a:p>
          <a:p>
            <a:pPr lvl="0"/>
            <a:r>
              <a:rPr lang="en-IN" dirty="0"/>
              <a:t>2. Ian Sommerville, “Software Engineering”, Tenth Edition, Pearson Education, (2015).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Agile Software Development Ecosystems, Jim Highsmith, Addison Wesley; ISBN: 0201760436; 1</a:t>
            </a:r>
            <a:r>
              <a:rPr lang="en-IN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edition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endParaRPr lang="en-IN" b="1" dirty="0"/>
          </a:p>
          <a:p>
            <a:r>
              <a:rPr lang="en-IN" b="1" dirty="0"/>
              <a:t> Reference Book</a:t>
            </a:r>
          </a:p>
          <a:p>
            <a:r>
              <a:rPr lang="en-IN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 Modelling: Effective Practices for Extreme Programming and the Unified Process Scott Amber John Wiley &amp; Sons; ISBN: 0471202827; 1st edition.</a:t>
            </a:r>
          </a:p>
          <a:p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dirty="0"/>
              <a:t>WEB REFERNCES/MOOCS:</a:t>
            </a:r>
            <a:endParaRPr lang="en-IN" dirty="0"/>
          </a:p>
          <a:p>
            <a:pPr lvl="0"/>
            <a:r>
              <a:rPr lang="en-IN" dirty="0"/>
              <a:t>https://www.digite.com/kanban/what-is-kanban/</a:t>
            </a:r>
            <a:endParaRPr lang="en-IN" b="1" dirty="0"/>
          </a:p>
          <a:p>
            <a:pPr lvl="0"/>
            <a:r>
              <a:rPr lang="en-IN" dirty="0"/>
              <a:t>http://www.scaledagileframework.com</a:t>
            </a:r>
            <a:endParaRPr lang="en-IN" b="1" dirty="0"/>
          </a:p>
          <a:p>
            <a:pPr lvl="0"/>
            <a:r>
              <a:rPr lang="en-IN" dirty="0"/>
              <a:t>https://www.guru99.com/test-driven-development.html</a:t>
            </a:r>
            <a:endParaRPr lang="en-IN" b="1" dirty="0"/>
          </a:p>
          <a:p>
            <a:pPr lvl="0"/>
            <a:r>
              <a:rPr lang="en-IN" dirty="0"/>
              <a:t>https://junit.org/junit5/</a:t>
            </a:r>
            <a:endParaRPr lang="en-IN" b="1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93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95FBE-107F-8F8F-AF7F-B1B32203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21</a:t>
            </a:fld>
            <a:endParaRPr lang="en-IN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xmlns="" id="{03BCE887-8070-2467-1BDD-C15FC09E3567}"/>
              </a:ext>
            </a:extLst>
          </p:cNvPr>
          <p:cNvSpPr/>
          <p:nvPr/>
        </p:nvSpPr>
        <p:spPr>
          <a:xfrm>
            <a:off x="2135943" y="1987061"/>
            <a:ext cx="7920111" cy="2883877"/>
          </a:xfrm>
          <a:prstGeom prst="roundRect">
            <a:avLst/>
          </a:prstGeom>
          <a:solidFill>
            <a:srgbClr val="ED7D31"/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THANK YOU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Team – ADAPTIVE SOFTWARE ENGINEERING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pic>
        <p:nvPicPr>
          <p:cNvPr id="7" name="Picture 2" descr="KL Deemed to be University Logo">
            <a:extLst>
              <a:ext uri="{FF2B5EF4-FFF2-40B4-BE49-F238E27FC236}">
                <a16:creationId xmlns:a16="http://schemas.microsoft.com/office/drawing/2014/main" xmlns="" id="{44D922C5-3411-5618-9ACE-51841AB72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3724" y="3007793"/>
            <a:ext cx="3235570" cy="1083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95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F83A4E-8F7B-8A1B-393A-4337DF7E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</a:t>
            </a:fld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96CEB19-2734-06D2-FECD-8EBC62C4CBB2}"/>
              </a:ext>
            </a:extLst>
          </p:cNvPr>
          <p:cNvSpPr/>
          <p:nvPr/>
        </p:nvSpPr>
        <p:spPr>
          <a:xfrm>
            <a:off x="1834168" y="1127164"/>
            <a:ext cx="8153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Specialized Process Model in Software Engineering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61EC3DE-A416-E579-9754-AEF08126DF1C}"/>
              </a:ext>
            </a:extLst>
          </p:cNvPr>
          <p:cNvSpPr/>
          <p:nvPr/>
        </p:nvSpPr>
        <p:spPr>
          <a:xfrm>
            <a:off x="1242753" y="1982450"/>
            <a:ext cx="98796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Process Models: Specialized process models use many of the characteristics of one or more of the conventional models presented so far, however they tend to be applied when a narrowly defined software engineering approach is chosen. They include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C493E07-6187-C3C0-C641-326E5749A381}"/>
              </a:ext>
            </a:extLst>
          </p:cNvPr>
          <p:cNvSpPr/>
          <p:nvPr/>
        </p:nvSpPr>
        <p:spPr>
          <a:xfrm>
            <a:off x="2014451" y="3761066"/>
            <a:ext cx="543905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Based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Methods Model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Aspect-Oriented Software Development</a:t>
            </a:r>
          </a:p>
          <a:p>
            <a:pPr marL="457200" indent="-457200">
              <a:buFont typeface="+mj-lt"/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3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1893F-69D7-EECF-5CC9-29841B11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0938"/>
            <a:ext cx="9603275" cy="587136"/>
          </a:xfrm>
        </p:spPr>
        <p:txBody>
          <a:bodyPr/>
          <a:lstStyle/>
          <a:p>
            <a:pPr algn="ctr"/>
            <a:r>
              <a:rPr lang="en-GB" altLang="en-US" sz="3200" b="1" dirty="0">
                <a:solidFill>
                  <a:srgbClr val="C00000"/>
                </a:solidFill>
              </a:rPr>
              <a:t>Component-based Development Model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8D4F53-CD22-28D4-4E53-5C290706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</a:t>
            </a:fld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0EE267F3-B8DC-57BF-C350-394C5CA9B0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333" y="1972888"/>
            <a:ext cx="10579331" cy="3886200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/>
              <a:t>The component based development model incorporates many of the characteristics of </a:t>
            </a:r>
            <a:r>
              <a:rPr lang="en-US" sz="2200" dirty="0">
                <a:hlinkClick r:id="rId2"/>
              </a:rPr>
              <a:t>the spiral model</a:t>
            </a:r>
            <a:r>
              <a:rPr lang="en-US" sz="2200" dirty="0"/>
              <a:t>.</a:t>
            </a:r>
            <a:endParaRPr lang="en-IN" altLang="en-US" sz="2200" dirty="0"/>
          </a:p>
          <a:p>
            <a:pPr algn="just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dirty="0"/>
              <a:t>The process to apply when reuse is a development objective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It Consists of the following process steps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Available component-based products are researched and evaluated for the application domain in question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Component integration issues are considered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A software architecture is designed to accommodate the components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Components are integrated into the architecture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Comprehensive testing is conducted to ensure proper functionality</a:t>
            </a:r>
            <a:br>
              <a:rPr lang="en-GB" altLang="en-US" sz="2200" dirty="0"/>
            </a:br>
            <a:endParaRPr lang="en-GB" altLang="en-US" sz="2200" dirty="0"/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Capitalizes on software reuse, which leads to documented savings in project cost and time</a:t>
            </a:r>
          </a:p>
        </p:txBody>
      </p:sp>
    </p:spTree>
    <p:extLst>
      <p:ext uri="{BB962C8B-B14F-4D97-AF65-F5344CB8AC3E}">
        <p14:creationId xmlns:p14="http://schemas.microsoft.com/office/powerpoint/2010/main" val="388084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DBF165-D7C2-19CD-FDA3-DCF5F0D6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</a:t>
            </a:fld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F9552150-019F-8D9F-4940-F54ADCBE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8397" y="892961"/>
            <a:ext cx="10815205" cy="786938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500" b="1" dirty="0">
                <a:solidFill>
                  <a:srgbClr val="C00000"/>
                </a:solidFill>
              </a:rPr>
              <a:t>Formal Methods Model (</a:t>
            </a:r>
            <a:r>
              <a:rPr lang="en-GB" sz="35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r>
              <a:rPr lang="en-GB" sz="3500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9E30D1C0-C40E-8820-39B7-1AB3DB9FBA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878676"/>
            <a:ext cx="11349644" cy="4293524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Encompasses a set of activities that leads to formal mathematical specification of computer software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Enables a software engineer to specify, develop, and verify a computer-based system by applying a rigorous, </a:t>
            </a:r>
            <a:r>
              <a:rPr lang="en-GB" altLang="en-US" sz="2400" u="sng" dirty="0"/>
              <a:t>mathematical notation</a:t>
            </a: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Ambiguity, incompleteness, and inconsistency can be discovered and corrected more easily through </a:t>
            </a:r>
            <a:r>
              <a:rPr lang="en-GB" altLang="en-US" sz="2400" u="sng" dirty="0"/>
              <a:t>mathematical analysis</a:t>
            </a: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Offers the promise of defect-free software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Used often when building </a:t>
            </a:r>
            <a:r>
              <a:rPr lang="en-GB" altLang="en-US" sz="2400" u="sng" dirty="0"/>
              <a:t>safety-critical systems</a:t>
            </a:r>
          </a:p>
        </p:txBody>
      </p:sp>
    </p:spTree>
    <p:extLst>
      <p:ext uri="{BB962C8B-B14F-4D97-AF65-F5344CB8AC3E}">
        <p14:creationId xmlns:p14="http://schemas.microsoft.com/office/powerpoint/2010/main" val="47257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8D4F53-CD22-28D4-4E53-5C290706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6</a:t>
            </a:fld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B0E6485-5E17-479E-63A7-7380DFCB6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962" y="928083"/>
            <a:ext cx="10794076" cy="93397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500" b="1" dirty="0">
                <a:solidFill>
                  <a:srgbClr val="C00000"/>
                </a:solidFill>
              </a:rPr>
              <a:t>Formal Methods Model (</a:t>
            </a:r>
            <a:r>
              <a:rPr lang="en-GB" sz="35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r>
              <a:rPr lang="en-GB" sz="3500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D4B6AB50-4057-9AB0-A09D-D5DBF0A0DA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10794076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Development of formal methods is currently quite time-consuming and expensive</a:t>
            </a:r>
            <a:br>
              <a:rPr lang="en-GB" altLang="en-US" sz="2400" dirty="0"/>
            </a:b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Because few software developers have the necessary background to apply formal methods, extensive training is required</a:t>
            </a:r>
            <a:br>
              <a:rPr lang="en-GB" altLang="en-US" sz="2400" dirty="0"/>
            </a:b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It is difficult to use the models as a communication mechanism for technically unsophisticated customers</a:t>
            </a:r>
          </a:p>
        </p:txBody>
      </p:sp>
    </p:spTree>
    <p:extLst>
      <p:ext uri="{BB962C8B-B14F-4D97-AF65-F5344CB8AC3E}">
        <p14:creationId xmlns:p14="http://schemas.microsoft.com/office/powerpoint/2010/main" val="121844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DBF165-D7C2-19CD-FDA3-DCF5F0D6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7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3A50DA-9FAF-B67F-691D-0141E1626F04}"/>
              </a:ext>
            </a:extLst>
          </p:cNvPr>
          <p:cNvSpPr txBox="1"/>
          <p:nvPr/>
        </p:nvSpPr>
        <p:spPr>
          <a:xfrm>
            <a:off x="1944741" y="1099267"/>
            <a:ext cx="8616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Aspect-Oriented Software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89183D9-A1CF-E514-A192-131C2FE96C17}"/>
              </a:ext>
            </a:extLst>
          </p:cNvPr>
          <p:cNvSpPr txBox="1"/>
          <p:nvPr/>
        </p:nvSpPr>
        <p:spPr>
          <a:xfrm>
            <a:off x="152400" y="1994737"/>
            <a:ext cx="1203960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It provides a process and methodological approach for defining, specifying, designing, and constructing aspects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As modern computer based systems become more sophisticated and complex there are certain </a:t>
            </a:r>
            <a:r>
              <a:rPr kumimoji="0" lang="en-IN" sz="23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concerns by the customer</a:t>
            </a:r>
          </a:p>
          <a:p>
            <a:pPr marL="901700" marR="0" lvl="0" indent="-6223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required properties or areas of technical interest.</a:t>
            </a:r>
          </a:p>
          <a:p>
            <a:pPr marL="901700" marR="0" lvl="0" indent="-6223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Span the entire architecture</a:t>
            </a:r>
          </a:p>
          <a:p>
            <a:pPr marL="901700" marR="0" lvl="0" indent="-6223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High-level properties of a system (</a:t>
            </a:r>
            <a:r>
              <a:rPr kumimoji="0" lang="en-IN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e.g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; security, fault tolerance)</a:t>
            </a:r>
          </a:p>
          <a:p>
            <a:pPr marL="901700" marR="0" lvl="0" indent="-6223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Other concern affect functions (</a:t>
            </a:r>
            <a:r>
              <a:rPr kumimoji="0" lang="en-IN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e.g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; the application of business rules)</a:t>
            </a:r>
          </a:p>
          <a:p>
            <a:pPr marL="901700" marR="0" lvl="0" indent="-6223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While others are systemic (</a:t>
            </a:r>
            <a:r>
              <a:rPr kumimoji="0" lang="en-IN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e,g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; task synchronization or memory management)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56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1893F-69D7-EECF-5CC9-29841B11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954" y="2379765"/>
            <a:ext cx="9603275" cy="1049235"/>
          </a:xfrm>
        </p:spPr>
        <p:txBody>
          <a:bodyPr/>
          <a:lstStyle/>
          <a:p>
            <a:pPr algn="ctr"/>
            <a:r>
              <a:rPr lang="en-GB" altLang="en-US" sz="3200" b="1" dirty="0">
                <a:solidFill>
                  <a:srgbClr val="C00000"/>
                </a:solidFill>
              </a:rPr>
              <a:t>The Unified Process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/>
            </a:r>
            <a:b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8D4F53-CD22-28D4-4E53-5C290706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19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DBF165-D7C2-19CD-FDA3-DCF5F0D6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9</a:t>
            </a:fld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DC4F92DE-E830-3267-C2BE-2FDEFC0E4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0699" y="1366058"/>
            <a:ext cx="8610600" cy="1143000"/>
          </a:xfrm>
        </p:spPr>
        <p:txBody>
          <a:bodyPr/>
          <a:lstStyle/>
          <a:p>
            <a:pPr algn="ctr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Background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9A4AF207-99B8-E795-80E0-92001475ED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4831" y="1937558"/>
            <a:ext cx="12001500" cy="457604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During early 1990s James </a:t>
            </a:r>
            <a:r>
              <a:rPr lang="en-GB" altLang="en-US" sz="2000" dirty="0" err="1"/>
              <a:t>Rumbaugh</a:t>
            </a:r>
            <a:r>
              <a:rPr lang="en-GB" altLang="en-US" sz="2000" dirty="0"/>
              <a:t>, Grady </a:t>
            </a:r>
            <a:r>
              <a:rPr lang="en-GB" altLang="en-US" sz="2000" dirty="0" err="1"/>
              <a:t>Booch</a:t>
            </a:r>
            <a:r>
              <a:rPr lang="en-GB" altLang="en-US" sz="2000" dirty="0"/>
              <a:t> and Ivar Jacobson eventually worked together on a unified method, called the Unified Modelling Language (UML)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UML is a robust notation for the modelling and development of object-oriented systems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UML became an industry standard in 1997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However, UML does not provide the process framework, only the necessary technology for object-oriented development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 u="sng" dirty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u="sng" dirty="0"/>
              <a:t>Unified process</a:t>
            </a:r>
            <a:r>
              <a:rPr lang="en-GB" altLang="en-US" sz="2000" dirty="0"/>
              <a:t> developed which is a framework for object-oriented software engineering using UML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Draws on the best features and characteristics of conventional software process models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Emphasizes the important role of software architecture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Consists of a process flow that is iterative and incremental, thereby providing an evolutionary feel</a:t>
            </a:r>
            <a:endParaRPr lang="en-GB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3170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-2" id="{B6DADD23-04D0-4129-BEC2-577091216A6F}" vid="{7252E303-E9EF-4DA3-8AE6-FD4187DE2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Session-2</Template>
  <TotalTime>152</TotalTime>
  <Words>893</Words>
  <Application>Microsoft Office PowerPoint</Application>
  <PresentationFormat>Widescreen</PresentationFormat>
  <Paragraphs>185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宋体</vt:lpstr>
      <vt:lpstr>Arial</vt:lpstr>
      <vt:lpstr>BioRhyme ExtraBold</vt:lpstr>
      <vt:lpstr>Calibri</vt:lpstr>
      <vt:lpstr>Gill Sans MT</vt:lpstr>
      <vt:lpstr>Poppins</vt:lpstr>
      <vt:lpstr>Times New Roman</vt:lpstr>
      <vt:lpstr>Gallery</vt:lpstr>
      <vt:lpstr>PowerPoint Presentation</vt:lpstr>
      <vt:lpstr>PowerPoint Presentation</vt:lpstr>
      <vt:lpstr>PowerPoint Presentation</vt:lpstr>
      <vt:lpstr>Component-based Development Model</vt:lpstr>
      <vt:lpstr>Formal Methods Model (Description)</vt:lpstr>
      <vt:lpstr>Formal Methods Model (Challenges)</vt:lpstr>
      <vt:lpstr>PowerPoint Presentation</vt:lpstr>
      <vt:lpstr>The Unified Process </vt:lpstr>
      <vt:lpstr>Background</vt:lpstr>
      <vt:lpstr>Background (continued)</vt:lpstr>
      <vt:lpstr>Phases of the Unified Process</vt:lpstr>
      <vt:lpstr>1 - Inception Phase</vt:lpstr>
      <vt:lpstr>2- Elaboration Phase</vt:lpstr>
      <vt:lpstr>3- Construction Phase</vt:lpstr>
      <vt:lpstr>4- Transition Phase</vt:lpstr>
      <vt:lpstr>5 - Production Phase</vt:lpstr>
      <vt:lpstr>Unified Process Work Products</vt:lpstr>
      <vt:lpstr>The importance of Unified Process</vt:lpstr>
      <vt:lpstr>SELF-ASSESSMENT QUESTIONS</vt:lpstr>
      <vt:lpstr>REFERENCES FOR FURTHER LEARNING OF THE SESSION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Abhishek Guru</dc:creator>
  <cp:lastModifiedBy>SAI</cp:lastModifiedBy>
  <cp:revision>25</cp:revision>
  <dcterms:created xsi:type="dcterms:W3CDTF">2023-05-02T16:26:12Z</dcterms:created>
  <dcterms:modified xsi:type="dcterms:W3CDTF">2023-07-08T05:06:18Z</dcterms:modified>
</cp:coreProperties>
</file>