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handoutMasterIdLst>
    <p:handoutMasterId r:id="rId19"/>
  </p:handoutMasterIdLst>
  <p:sldIdLst>
    <p:sldId id="256" r:id="rId2"/>
    <p:sldId id="278" r:id="rId3"/>
    <p:sldId id="289" r:id="rId4"/>
    <p:sldId id="279" r:id="rId5"/>
    <p:sldId id="280" r:id="rId6"/>
    <p:sldId id="281" r:id="rId7"/>
    <p:sldId id="282" r:id="rId8"/>
    <p:sldId id="283" r:id="rId9"/>
    <p:sldId id="284" r:id="rId10"/>
    <p:sldId id="285" r:id="rId11"/>
    <p:sldId id="286" r:id="rId12"/>
    <p:sldId id="275" r:id="rId13"/>
    <p:sldId id="287" r:id="rId14"/>
    <p:sldId id="288" r:id="rId15"/>
    <p:sldId id="276" r:id="rId16"/>
    <p:sldId id="27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xmlns=""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t>08-07-2023</a:t>
            </a:fld>
            <a:endParaRPr lang="en-IN"/>
          </a:p>
        </p:txBody>
      </p:sp>
      <p:sp>
        <p:nvSpPr>
          <p:cNvPr id="4" name="Footer Placeholder 3">
            <a:extLst>
              <a:ext uri="{FF2B5EF4-FFF2-40B4-BE49-F238E27FC236}">
                <a16:creationId xmlns:a16="http://schemas.microsoft.com/office/drawing/2014/main" xmlns=""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xmlns=""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t>08-07-2023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64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xmlns="" id="{D33DD7EC-6054-A5D7-0F93-3916702EC90E}"/>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xmlns="" id="{DB6D7A70-9470-38A5-6785-933F5C089234}"/>
              </a:ext>
            </a:extLst>
          </p:cNvPr>
          <p:cNvPicPr>
            <a:picLocks noChangeAspect="1"/>
          </p:cNvPicPr>
          <p:nvPr userDrawn="1"/>
        </p:nvPicPr>
        <p:blipFill rotWithShape="1">
          <a:blip r:embed="rId14"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xmlns="" id="{A51BE3ED-273E-B0A1-FC3A-EE01E1A92D27}"/>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75;p16">
            <a:extLst>
              <a:ext uri="{FF2B5EF4-FFF2-40B4-BE49-F238E27FC236}">
                <a16:creationId xmlns:a16="http://schemas.microsoft.com/office/drawing/2014/main" xmlns="" id="{0D82E80F-BDB7-0749-6E91-9E1F5FBC3FE7}"/>
              </a:ext>
            </a:extLst>
          </p:cNvPr>
          <p:cNvSpPr txBox="1"/>
          <p:nvPr/>
        </p:nvSpPr>
        <p:spPr>
          <a:xfrm>
            <a:off x="3663678" y="357019"/>
            <a:ext cx="5448301" cy="584735"/>
          </a:xfrm>
          <a:prstGeom prst="rect">
            <a:avLst/>
          </a:prstGeom>
          <a:noFill/>
          <a:ln>
            <a:noFill/>
          </a:ln>
          <a:effectLst/>
        </p:spPr>
        <p:txBody>
          <a:bodyPr spcFirstLastPara="1" wrap="square" lIns="91425" tIns="45700" rIns="91425" bIns="45700" anchor="t" anchorCtr="0">
            <a:spAutoFit/>
          </a:bodyPr>
          <a:lstStyle/>
          <a:p>
            <a:pPr algn="ctr"/>
            <a:r>
              <a:rPr lang="en-US" sz="3200" b="1" u="sng" cap="all" dirty="0">
                <a:ln/>
                <a:solidFill>
                  <a:srgbClr val="C00000"/>
                </a:solidFill>
                <a:cs typeface="Poppins" panose="00000500000000000000" pitchFamily="2" charset="0"/>
              </a:rPr>
              <a:t>DEPARTMENT OF CSE</a:t>
            </a:r>
          </a:p>
        </p:txBody>
      </p:sp>
      <p:sp>
        <p:nvSpPr>
          <p:cNvPr id="7" name="TextBox 6">
            <a:extLst>
              <a:ext uri="{FF2B5EF4-FFF2-40B4-BE49-F238E27FC236}">
                <a16:creationId xmlns:a16="http://schemas.microsoft.com/office/drawing/2014/main" xmlns="" id="{2E5A2283-D36F-39F5-622B-2240BAE759C7}"/>
              </a:ext>
            </a:extLst>
          </p:cNvPr>
          <p:cNvSpPr txBox="1"/>
          <p:nvPr/>
        </p:nvSpPr>
        <p:spPr>
          <a:xfrm>
            <a:off x="1984443" y="3723348"/>
            <a:ext cx="8647889" cy="1471172"/>
          </a:xfrm>
          <a:prstGeom prst="rect">
            <a:avLst/>
          </a:prstGeom>
          <a:noFill/>
        </p:spPr>
        <p:txBody>
          <a:bodyPr wrap="square">
            <a:spAutoFit/>
          </a:bodyPr>
          <a:lstStyle/>
          <a:p>
            <a:pPr marR="0" lvl="0" indent="0" algn="ctr">
              <a:spcBef>
                <a:spcPts val="0"/>
              </a:spcBef>
              <a:spcAft>
                <a:spcPts val="0"/>
              </a:spcAft>
              <a:buNone/>
            </a:pPr>
            <a:r>
              <a:rPr lang="en-US" sz="3200" b="1" cap="all" dirty="0">
                <a:ln/>
                <a:solidFill>
                  <a:srgbClr val="C00000"/>
                </a:solidFill>
                <a:cs typeface="Poppins" panose="00000500000000000000" pitchFamily="2" charset="0"/>
                <a:sym typeface="BioRhyme ExtraBold"/>
              </a:rPr>
              <a:t>Topic:</a:t>
            </a:r>
          </a:p>
          <a:p>
            <a:pPr algn="ctr" fontAlgn="base">
              <a:lnSpc>
                <a:spcPct val="90000"/>
              </a:lnSpc>
              <a:spcBef>
                <a:spcPct val="0"/>
              </a:spcBef>
              <a:spcAft>
                <a:spcPct val="0"/>
              </a:spcAft>
            </a:pPr>
            <a:r>
              <a:rPr lang="en-US" sz="3200" b="1" cap="all" dirty="0">
                <a:ln/>
                <a:solidFill>
                  <a:srgbClr val="C00000"/>
                </a:solidFill>
                <a:cs typeface="Poppins" panose="00000500000000000000" pitchFamily="2" charset="0"/>
              </a:rPr>
              <a:t>Personal and Team Process models</a:t>
            </a:r>
          </a:p>
        </p:txBody>
      </p:sp>
      <p:sp>
        <p:nvSpPr>
          <p:cNvPr id="6" name="Google Shape;476;p16">
            <a:extLst>
              <a:ext uri="{FF2B5EF4-FFF2-40B4-BE49-F238E27FC236}">
                <a16:creationId xmlns:a16="http://schemas.microsoft.com/office/drawing/2014/main" xmlns="" xmlns:lc="http://schemas.openxmlformats.org/drawingml/2006/lockedCanvas" id="{813E5521-4B1D-7E4F-BDDB-4B4CD5EDDC94}"/>
              </a:ext>
            </a:extLst>
          </p:cNvPr>
          <p:cNvSpPr txBox="1"/>
          <p:nvPr/>
        </p:nvSpPr>
        <p:spPr>
          <a:xfrm>
            <a:off x="2091447" y="1126323"/>
            <a:ext cx="8433880" cy="1969730"/>
          </a:xfrm>
          <a:prstGeom prst="rect">
            <a:avLst/>
          </a:prstGeom>
          <a:noFill/>
          <a:ln>
            <a:noFill/>
          </a:ln>
        </p:spPr>
        <p:txBody>
          <a:bodyPr spcFirstLastPara="1" wrap="square" lIns="91425" tIns="45700" rIns="91425" bIns="45700" anchor="t" anchorCtr="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R="0" lvl="0" indent="0" algn="ctr">
              <a:spcBef>
                <a:spcPts val="0"/>
              </a:spcBef>
              <a:spcAft>
                <a:spcPts val="0"/>
              </a:spcAft>
              <a:buNone/>
            </a:pPr>
            <a:r>
              <a:rPr lang="en-US" sz="3000" b="1" cap="all" dirty="0">
                <a:ln/>
                <a:solidFill>
                  <a:srgbClr val="C00000"/>
                </a:solidFill>
                <a:latin typeface="Times New Roman" panose="02020603050405020304" pitchFamily="18" charset="0"/>
                <a:cs typeface="Times New Roman" panose="02020603050405020304" pitchFamily="18" charset="0"/>
                <a:sym typeface="BioRhyme ExtraBold"/>
              </a:rPr>
              <a:t>COURSE </a:t>
            </a:r>
            <a:r>
              <a:rPr lang="en-US" sz="3000" b="1" cap="all" dirty="0" smtClean="0">
                <a:ln/>
                <a:solidFill>
                  <a:srgbClr val="C00000"/>
                </a:solidFill>
                <a:latin typeface="Times New Roman" panose="02020603050405020304" pitchFamily="18" charset="0"/>
                <a:cs typeface="Times New Roman" panose="02020603050405020304" pitchFamily="18" charset="0"/>
                <a:sym typeface="BioRhyme ExtraBold"/>
              </a:rPr>
              <a:t>NAME: </a:t>
            </a:r>
            <a:r>
              <a:rPr lang="en-US" sz="3000" b="1" cap="all" dirty="0">
                <a:ln/>
                <a:solidFill>
                  <a:srgbClr val="002060"/>
                </a:solidFill>
                <a:latin typeface="Times New Roman" panose="02020603050405020304" pitchFamily="18" charset="0"/>
                <a:cs typeface="Times New Roman" panose="02020603050405020304" pitchFamily="18" charset="0"/>
                <a:sym typeface="BioRhyme ExtraBold"/>
              </a:rPr>
              <a:t>ADAPTIVE Software </a:t>
            </a:r>
            <a:endParaRPr lang="en-US" sz="3000" b="1" cap="all" dirty="0" smtClean="0">
              <a:ln/>
              <a:solidFill>
                <a:srgbClr val="002060"/>
              </a:solidFill>
              <a:latin typeface="Times New Roman" panose="02020603050405020304" pitchFamily="18" charset="0"/>
              <a:cs typeface="Times New Roman" panose="02020603050405020304" pitchFamily="18" charset="0"/>
              <a:sym typeface="BioRhyme ExtraBold"/>
            </a:endParaRPr>
          </a:p>
          <a:p>
            <a:pPr marR="0" lvl="0" indent="0" algn="ctr">
              <a:spcBef>
                <a:spcPts val="0"/>
              </a:spcBef>
              <a:spcAft>
                <a:spcPts val="0"/>
              </a:spcAft>
              <a:buNone/>
            </a:pPr>
            <a:r>
              <a:rPr lang="en-US" sz="3000" b="1" cap="all" dirty="0">
                <a:ln/>
                <a:solidFill>
                  <a:srgbClr val="002060"/>
                </a:solidFill>
                <a:latin typeface="Times New Roman" panose="02020603050405020304" pitchFamily="18" charset="0"/>
                <a:cs typeface="Times New Roman" panose="02020603050405020304" pitchFamily="18" charset="0"/>
                <a:sym typeface="BioRhyme ExtraBold"/>
              </a:rPr>
              <a:t> </a:t>
            </a:r>
            <a:r>
              <a:rPr lang="en-US" sz="3000" b="1" cap="all" dirty="0" smtClean="0">
                <a:ln/>
                <a:solidFill>
                  <a:srgbClr val="002060"/>
                </a:solidFill>
                <a:latin typeface="Times New Roman" panose="02020603050405020304" pitchFamily="18" charset="0"/>
                <a:cs typeface="Times New Roman" panose="02020603050405020304" pitchFamily="18" charset="0"/>
                <a:sym typeface="BioRhyme ExtraBold"/>
              </a:rPr>
              <a:t>                            Engineering</a:t>
            </a:r>
            <a:endParaRPr lang="en-US" sz="3000" b="1" cap="all" dirty="0">
              <a:ln/>
              <a:solidFill>
                <a:srgbClr val="002060"/>
              </a:solidFill>
              <a:latin typeface="Times New Roman" panose="02020603050405020304" pitchFamily="18" charset="0"/>
              <a:cs typeface="Times New Roman" panose="02020603050405020304" pitchFamily="18" charset="0"/>
              <a:sym typeface="BioRhyme ExtraBold"/>
            </a:endParaRPr>
          </a:p>
          <a:p>
            <a:pPr marR="0" lvl="0" indent="0" algn="ctr">
              <a:spcBef>
                <a:spcPts val="0"/>
              </a:spcBef>
              <a:spcAft>
                <a:spcPts val="0"/>
              </a:spcAft>
              <a:buNone/>
            </a:pPr>
            <a:endParaRPr lang="en-US" sz="3200" b="1" cap="all" dirty="0">
              <a:ln/>
              <a:solidFill>
                <a:srgbClr val="C00000"/>
              </a:solidFill>
              <a:latin typeface="Times New Roman" panose="02020603050405020304" pitchFamily="18" charset="0"/>
              <a:cs typeface="Times New Roman" panose="02020603050405020304" pitchFamily="18" charset="0"/>
              <a:sym typeface="BioRhyme ExtraBold"/>
            </a:endParaRPr>
          </a:p>
          <a:p>
            <a:pPr marR="0" lvl="0" indent="0" algn="just">
              <a:spcBef>
                <a:spcPts val="0"/>
              </a:spcBef>
              <a:spcAft>
                <a:spcPts val="0"/>
              </a:spcAft>
              <a:buNone/>
            </a:pPr>
            <a:r>
              <a:rPr lang="en-US" sz="3000" b="1" cap="all" dirty="0" smtClean="0">
                <a:ln/>
                <a:solidFill>
                  <a:srgbClr val="C00000"/>
                </a:solidFill>
                <a:latin typeface="Times New Roman" panose="02020603050405020304" pitchFamily="18" charset="0"/>
                <a:cs typeface="Times New Roman" panose="02020603050405020304" pitchFamily="18" charset="0"/>
                <a:sym typeface="BioRhyme ExtraBold"/>
              </a:rPr>
              <a:t>      COURSE CODE: </a:t>
            </a:r>
            <a:r>
              <a:rPr lang="en-US" sz="3000" b="1" cap="all" dirty="0" smtClean="0">
                <a:ln/>
                <a:solidFill>
                  <a:srgbClr val="002060"/>
                </a:solidFill>
                <a:latin typeface="Times New Roman" panose="02020603050405020304" pitchFamily="18" charset="0"/>
                <a:cs typeface="Times New Roman" panose="02020603050405020304" pitchFamily="18" charset="0"/>
                <a:sym typeface="BioRhyme ExtraBold"/>
              </a:rPr>
              <a:t>22CI2001</a:t>
            </a:r>
            <a:endParaRPr lang="en-US" sz="2000" b="1" dirty="0">
              <a:solidFill>
                <a:srgbClr val="002060"/>
              </a:solidFill>
              <a:latin typeface="Times New Roman" panose="02020603050405020304" pitchFamily="18" charset="0"/>
              <a:ea typeface="BioRhyme ExtraBold"/>
              <a:cs typeface="Times New Roman" panose="02020603050405020304" pitchFamily="18" charset="0"/>
              <a:sym typeface="BioRhyme ExtraBold"/>
            </a:endParaRPr>
          </a:p>
        </p:txBody>
      </p:sp>
    </p:spTree>
    <p:extLst>
      <p:ext uri="{BB962C8B-B14F-4D97-AF65-F5344CB8AC3E}">
        <p14:creationId xmlns:p14="http://schemas.microsoft.com/office/powerpoint/2010/main" val="2503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8464C45C-D82B-56E6-54E4-3972FAEAAC0E}"/>
              </a:ext>
            </a:extLst>
          </p:cNvPr>
          <p:cNvSpPr>
            <a:spLocks noGrp="1"/>
          </p:cNvSpPr>
          <p:nvPr>
            <p:ph type="sldNum" sz="quarter" idx="12"/>
          </p:nvPr>
        </p:nvSpPr>
        <p:spPr/>
        <p:txBody>
          <a:bodyPr/>
          <a:lstStyle/>
          <a:p>
            <a:fld id="{CBABCCC1-BF11-4F37-963E-1BCD5B23FD72}" type="slidenum">
              <a:rPr lang="en-IN" smtClean="0"/>
              <a:t>10</a:t>
            </a:fld>
            <a:endParaRPr lang="en-IN"/>
          </a:p>
        </p:txBody>
      </p:sp>
      <p:sp>
        <p:nvSpPr>
          <p:cNvPr id="5" name="Title 1">
            <a:extLst>
              <a:ext uri="{FF2B5EF4-FFF2-40B4-BE49-F238E27FC236}">
                <a16:creationId xmlns:a16="http://schemas.microsoft.com/office/drawing/2014/main" xmlns="" id="{B9BC4EC1-10E4-995F-9E7C-877FC737251E}"/>
              </a:ext>
            </a:extLst>
          </p:cNvPr>
          <p:cNvSpPr>
            <a:spLocks noGrp="1"/>
          </p:cNvSpPr>
          <p:nvPr>
            <p:ph type="title"/>
          </p:nvPr>
        </p:nvSpPr>
        <p:spPr>
          <a:xfrm>
            <a:off x="838200" y="978748"/>
            <a:ext cx="10515600" cy="825813"/>
          </a:xfrm>
        </p:spPr>
        <p:txBody>
          <a:bodyPr>
            <a:normAutofit fontScale="90000"/>
          </a:bodyPr>
          <a:lstStyle/>
          <a:p>
            <a:pPr algn="ctr"/>
            <a:r>
              <a:rPr lang="en-IN" b="1" dirty="0">
                <a:solidFill>
                  <a:srgbClr val="FF0000"/>
                </a:solidFill>
              </a:rPr>
              <a:t/>
            </a:r>
            <a:br>
              <a:rPr lang="en-IN" b="1" dirty="0">
                <a:solidFill>
                  <a:srgbClr val="FF0000"/>
                </a:solidFill>
              </a:rPr>
            </a:br>
            <a:r>
              <a:rPr lang="en-IN" b="1" dirty="0">
                <a:solidFill>
                  <a:srgbClr val="FF0000"/>
                </a:solidFill>
              </a:rPr>
              <a:t>Product and Process </a:t>
            </a:r>
            <a:endParaRPr lang="en-US" b="1" dirty="0">
              <a:solidFill>
                <a:srgbClr val="FF0000"/>
              </a:solidFill>
            </a:endParaRPr>
          </a:p>
        </p:txBody>
      </p:sp>
      <p:sp>
        <p:nvSpPr>
          <p:cNvPr id="6" name="Content Placeholder 2">
            <a:extLst>
              <a:ext uri="{FF2B5EF4-FFF2-40B4-BE49-F238E27FC236}">
                <a16:creationId xmlns:a16="http://schemas.microsoft.com/office/drawing/2014/main" xmlns="" id="{97640271-0800-7752-9440-B662FF55BD25}"/>
              </a:ext>
            </a:extLst>
          </p:cNvPr>
          <p:cNvSpPr>
            <a:spLocks noGrp="1"/>
          </p:cNvSpPr>
          <p:nvPr>
            <p:ph idx="1"/>
          </p:nvPr>
        </p:nvSpPr>
        <p:spPr>
          <a:xfrm>
            <a:off x="443345" y="1429789"/>
            <a:ext cx="11277599" cy="4688378"/>
          </a:xfrm>
        </p:spPr>
        <p:txBody>
          <a:bodyPr/>
          <a:lstStyle/>
          <a:p>
            <a:endParaRPr lang="en-IN" dirty="0">
              <a:solidFill>
                <a:srgbClr val="FF0000"/>
              </a:solidFill>
            </a:endParaRPr>
          </a:p>
          <a:p>
            <a:r>
              <a:rPr lang="en-IN" dirty="0">
                <a:solidFill>
                  <a:srgbClr val="FF0000"/>
                </a:solidFill>
              </a:rPr>
              <a:t>Product:</a:t>
            </a:r>
          </a:p>
          <a:p>
            <a:pPr lvl="1"/>
            <a:r>
              <a:rPr lang="en-US" dirty="0"/>
              <a:t>Product includes any software development based on the customer’s request. This can be a problem solving software or computer based system. It can also be said that this is the result of a project.</a:t>
            </a:r>
            <a:endParaRPr lang="en-IN" dirty="0"/>
          </a:p>
          <a:p>
            <a:r>
              <a:rPr lang="en-IN" dirty="0">
                <a:solidFill>
                  <a:srgbClr val="FF0000"/>
                </a:solidFill>
              </a:rPr>
              <a:t>Process</a:t>
            </a:r>
          </a:p>
          <a:p>
            <a:pPr lvl="1"/>
            <a:r>
              <a:rPr lang="en-US" dirty="0"/>
              <a:t>Process is a set of sequence steps that have to be followed to create a project. The main purpose of a process is to improve the quality of the project. The process serves as a template that can be used through the creation of its examples and is used to direct the project.</a:t>
            </a:r>
            <a:r>
              <a:rPr lang="en-IN" dirty="0"/>
              <a:t> </a:t>
            </a:r>
            <a:endParaRPr lang="en-US" dirty="0"/>
          </a:p>
        </p:txBody>
      </p:sp>
      <p:pic>
        <p:nvPicPr>
          <p:cNvPr id="7" name="Picture 2">
            <a:extLst>
              <a:ext uri="{FF2B5EF4-FFF2-40B4-BE49-F238E27FC236}">
                <a16:creationId xmlns:a16="http://schemas.microsoft.com/office/drawing/2014/main" xmlns="" id="{E75212DB-EB2C-7036-4417-1AAA789C37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0399" y="4347679"/>
            <a:ext cx="4182683" cy="1770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5861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02BE02-D8F3-B6E6-D0EA-7359A2310CCA}"/>
              </a:ext>
            </a:extLst>
          </p:cNvPr>
          <p:cNvSpPr>
            <a:spLocks noGrp="1"/>
          </p:cNvSpPr>
          <p:nvPr>
            <p:ph type="title"/>
          </p:nvPr>
        </p:nvSpPr>
        <p:spPr/>
        <p:txBody>
          <a:bodyPr/>
          <a:lstStyle/>
          <a:p>
            <a:pPr algn="ctr"/>
            <a:r>
              <a:rPr lang="en-US" b="1" dirty="0">
                <a:solidFill>
                  <a:srgbClr val="C00000"/>
                </a:solidFill>
              </a:rPr>
              <a:t>Difference between Product and Process:-</a:t>
            </a:r>
            <a:endParaRPr lang="en-IN" dirty="0">
              <a:solidFill>
                <a:srgbClr val="C00000"/>
              </a:solidFill>
            </a:endParaRPr>
          </a:p>
        </p:txBody>
      </p:sp>
      <p:sp>
        <p:nvSpPr>
          <p:cNvPr id="4" name="Slide Number Placeholder 3">
            <a:extLst>
              <a:ext uri="{FF2B5EF4-FFF2-40B4-BE49-F238E27FC236}">
                <a16:creationId xmlns:a16="http://schemas.microsoft.com/office/drawing/2014/main" xmlns="" id="{8464C45C-D82B-56E6-54E4-3972FAEAAC0E}"/>
              </a:ext>
            </a:extLst>
          </p:cNvPr>
          <p:cNvSpPr>
            <a:spLocks noGrp="1"/>
          </p:cNvSpPr>
          <p:nvPr>
            <p:ph type="sldNum" sz="quarter" idx="12"/>
          </p:nvPr>
        </p:nvSpPr>
        <p:spPr/>
        <p:txBody>
          <a:bodyPr/>
          <a:lstStyle/>
          <a:p>
            <a:fld id="{CBABCCC1-BF11-4F37-963E-1BCD5B23FD72}" type="slidenum">
              <a:rPr lang="en-IN" smtClean="0"/>
              <a:t>11</a:t>
            </a:fld>
            <a:endParaRPr lang="en-IN"/>
          </a:p>
        </p:txBody>
      </p:sp>
      <p:graphicFrame>
        <p:nvGraphicFramePr>
          <p:cNvPr id="5" name="Content Placeholder 5">
            <a:extLst>
              <a:ext uri="{FF2B5EF4-FFF2-40B4-BE49-F238E27FC236}">
                <a16:creationId xmlns:a16="http://schemas.microsoft.com/office/drawing/2014/main" xmlns="" id="{AC1DBDD8-343D-0D92-DC4B-440C3D0AF70C}"/>
              </a:ext>
            </a:extLst>
          </p:cNvPr>
          <p:cNvGraphicFramePr>
            <a:graphicFrameLocks noGrp="1"/>
          </p:cNvGraphicFramePr>
          <p:nvPr>
            <p:ph idx="1"/>
            <p:extLst>
              <p:ext uri="{D42A27DB-BD31-4B8C-83A1-F6EECF244321}">
                <p14:modId xmlns:p14="http://schemas.microsoft.com/office/powerpoint/2010/main" val="1381536682"/>
              </p:ext>
            </p:extLst>
          </p:nvPr>
        </p:nvGraphicFramePr>
        <p:xfrm>
          <a:off x="814648" y="1659384"/>
          <a:ext cx="11072552" cy="4482259"/>
        </p:xfrm>
        <a:graphic>
          <a:graphicData uri="http://schemas.openxmlformats.org/drawingml/2006/table">
            <a:tbl>
              <a:tblPr/>
              <a:tblGrid>
                <a:gridCol w="911874">
                  <a:extLst>
                    <a:ext uri="{9D8B030D-6E8A-4147-A177-3AD203B41FA5}">
                      <a16:colId xmlns:a16="http://schemas.microsoft.com/office/drawing/2014/main" xmlns="" val="20000"/>
                    </a:ext>
                  </a:extLst>
                </a:gridCol>
                <a:gridCol w="4912116">
                  <a:extLst>
                    <a:ext uri="{9D8B030D-6E8A-4147-A177-3AD203B41FA5}">
                      <a16:colId xmlns:a16="http://schemas.microsoft.com/office/drawing/2014/main" xmlns="" val="20001"/>
                    </a:ext>
                  </a:extLst>
                </a:gridCol>
                <a:gridCol w="5248562">
                  <a:extLst>
                    <a:ext uri="{9D8B030D-6E8A-4147-A177-3AD203B41FA5}">
                      <a16:colId xmlns:a16="http://schemas.microsoft.com/office/drawing/2014/main" xmlns="" val="20002"/>
                    </a:ext>
                  </a:extLst>
                </a:gridCol>
              </a:tblGrid>
              <a:tr h="425713">
                <a:tc>
                  <a:txBody>
                    <a:bodyPr/>
                    <a:lstStyle/>
                    <a:p>
                      <a:pPr algn="l" fontAlgn="base"/>
                      <a:r>
                        <a:rPr lang="en-IN" sz="2000" b="1" dirty="0">
                          <a:solidFill>
                            <a:srgbClr val="FF0000"/>
                          </a:solidFill>
                          <a:effectLst/>
                          <a:latin typeface="+mn-lt"/>
                        </a:rPr>
                        <a:t>S.NO</a:t>
                      </a:r>
                    </a:p>
                  </a:txBody>
                  <a:tcPr marL="76200" marR="76200" marT="76200" marB="76200" anchor="ctr">
                    <a:lnL>
                      <a:noFill/>
                    </a:lnL>
                    <a:lnR>
                      <a:noFill/>
                    </a:lnR>
                    <a:lnT>
                      <a:noFill/>
                    </a:lnT>
                    <a:lnB>
                      <a:noFill/>
                    </a:lnB>
                    <a:solidFill>
                      <a:srgbClr val="FFFFFF"/>
                    </a:solidFill>
                  </a:tcPr>
                </a:tc>
                <a:tc>
                  <a:txBody>
                    <a:bodyPr/>
                    <a:lstStyle/>
                    <a:p>
                      <a:pPr algn="l" fontAlgn="base"/>
                      <a:r>
                        <a:rPr lang="en-IN" sz="2000" b="1" dirty="0">
                          <a:solidFill>
                            <a:srgbClr val="FF0000"/>
                          </a:solidFill>
                          <a:effectLst/>
                          <a:latin typeface="+mn-lt"/>
                        </a:rPr>
                        <a:t>Product</a:t>
                      </a:r>
                    </a:p>
                  </a:txBody>
                  <a:tcPr marL="76200" marR="76200" marT="76200" marB="76200" anchor="ctr">
                    <a:lnL>
                      <a:noFill/>
                    </a:lnL>
                    <a:lnR>
                      <a:noFill/>
                    </a:lnR>
                    <a:lnT>
                      <a:noFill/>
                    </a:lnT>
                    <a:lnB>
                      <a:noFill/>
                    </a:lnB>
                    <a:solidFill>
                      <a:srgbClr val="FFFFFF"/>
                    </a:solidFill>
                  </a:tcPr>
                </a:tc>
                <a:tc>
                  <a:txBody>
                    <a:bodyPr/>
                    <a:lstStyle/>
                    <a:p>
                      <a:pPr algn="l" fontAlgn="base"/>
                      <a:r>
                        <a:rPr lang="en-IN" sz="2000" b="1" dirty="0">
                          <a:solidFill>
                            <a:srgbClr val="FF0000"/>
                          </a:solidFill>
                          <a:effectLst/>
                          <a:latin typeface="+mn-lt"/>
                        </a:rPr>
                        <a:t>Process</a:t>
                      </a:r>
                    </a:p>
                  </a:txBody>
                  <a:tcPr marL="76200" marR="76200" marT="76200" marB="76200" anchor="ctr">
                    <a:lnL>
                      <a:noFill/>
                    </a:lnL>
                    <a:lnR>
                      <a:noFill/>
                    </a:lnR>
                    <a:lnT>
                      <a:noFill/>
                    </a:lnT>
                    <a:lnB>
                      <a:noFill/>
                    </a:lnB>
                    <a:solidFill>
                      <a:srgbClr val="FFFFFF"/>
                    </a:solidFill>
                  </a:tcPr>
                </a:tc>
                <a:extLst>
                  <a:ext uri="{0D108BD9-81ED-4DB2-BD59-A6C34878D82A}">
                    <a16:rowId xmlns:a16="http://schemas.microsoft.com/office/drawing/2014/main" xmlns="" val="10000"/>
                  </a:ext>
                </a:extLst>
              </a:tr>
              <a:tr h="882619">
                <a:tc>
                  <a:txBody>
                    <a:bodyPr/>
                    <a:lstStyle/>
                    <a:p>
                      <a:pPr algn="l" fontAlgn="base"/>
                      <a:r>
                        <a:rPr lang="en-IN" sz="2000" b="0" dirty="0">
                          <a:effectLst/>
                          <a:latin typeface="+mn-lt"/>
                        </a:rPr>
                        <a:t>1.</a:t>
                      </a:r>
                    </a:p>
                  </a:txBody>
                  <a:tcPr marL="76200" marR="76200" marT="106680" marB="106680" anchor="ctr">
                    <a:lnL>
                      <a:noFill/>
                    </a:lnL>
                    <a:lnR>
                      <a:noFill/>
                    </a:lnR>
                    <a:lnT>
                      <a:noFill/>
                    </a:lnT>
                    <a:lnB>
                      <a:noFill/>
                    </a:lnB>
                    <a:solidFill>
                      <a:srgbClr val="FFFFFF"/>
                    </a:solidFill>
                  </a:tcPr>
                </a:tc>
                <a:tc>
                  <a:txBody>
                    <a:bodyPr/>
                    <a:lstStyle/>
                    <a:p>
                      <a:pPr algn="l" fontAlgn="base"/>
                      <a:r>
                        <a:rPr lang="en-US" sz="2000" b="0" dirty="0">
                          <a:effectLst/>
                          <a:latin typeface="+mn-lt"/>
                        </a:rPr>
                        <a:t>Product is the final production of the project.</a:t>
                      </a:r>
                    </a:p>
                  </a:txBody>
                  <a:tcPr marL="76200" marR="76200" marT="106680" marB="106680" anchor="ctr">
                    <a:lnL>
                      <a:noFill/>
                    </a:lnL>
                    <a:lnR>
                      <a:noFill/>
                    </a:lnR>
                    <a:lnT>
                      <a:noFill/>
                    </a:lnT>
                    <a:lnB>
                      <a:noFill/>
                    </a:lnB>
                    <a:solidFill>
                      <a:srgbClr val="FFFFFF"/>
                    </a:solidFill>
                  </a:tcPr>
                </a:tc>
                <a:tc>
                  <a:txBody>
                    <a:bodyPr/>
                    <a:lstStyle/>
                    <a:p>
                      <a:pPr algn="l" fontAlgn="base"/>
                      <a:r>
                        <a:rPr lang="en-US" sz="2000" b="0" dirty="0">
                          <a:effectLst/>
                          <a:latin typeface="+mn-lt"/>
                        </a:rPr>
                        <a:t>While process is a set of sequence steps that have to be followed to create a project.</a:t>
                      </a:r>
                    </a:p>
                  </a:txBody>
                  <a:tcPr marL="76200" marR="76200" marT="106680" marB="106680" anchor="ctr">
                    <a:lnL>
                      <a:noFill/>
                    </a:lnL>
                    <a:lnR>
                      <a:noFill/>
                    </a:lnR>
                    <a:lnT>
                      <a:noFill/>
                    </a:lnT>
                    <a:lnB>
                      <a:noFill/>
                    </a:lnB>
                    <a:solidFill>
                      <a:srgbClr val="FFFFFF"/>
                    </a:solidFill>
                  </a:tcPr>
                </a:tc>
                <a:extLst>
                  <a:ext uri="{0D108BD9-81ED-4DB2-BD59-A6C34878D82A}">
                    <a16:rowId xmlns:a16="http://schemas.microsoft.com/office/drawing/2014/main" xmlns="" val="10001"/>
                  </a:ext>
                </a:extLst>
              </a:tr>
              <a:tr h="837704">
                <a:tc>
                  <a:txBody>
                    <a:bodyPr/>
                    <a:lstStyle/>
                    <a:p>
                      <a:pPr algn="l" fontAlgn="base"/>
                      <a:r>
                        <a:rPr lang="en-IN" sz="2000" b="0" dirty="0">
                          <a:effectLst/>
                          <a:latin typeface="+mn-lt"/>
                        </a:rPr>
                        <a:t>2.</a:t>
                      </a:r>
                    </a:p>
                  </a:txBody>
                  <a:tcPr marL="76200" marR="76200" marT="106680" marB="106680" anchor="ctr">
                    <a:lnL>
                      <a:noFill/>
                    </a:lnL>
                    <a:lnR>
                      <a:noFill/>
                    </a:lnR>
                    <a:lnT>
                      <a:noFill/>
                    </a:lnT>
                    <a:lnB>
                      <a:noFill/>
                    </a:lnB>
                    <a:solidFill>
                      <a:srgbClr val="FFFFFF"/>
                    </a:solidFill>
                  </a:tcPr>
                </a:tc>
                <a:tc>
                  <a:txBody>
                    <a:bodyPr/>
                    <a:lstStyle/>
                    <a:p>
                      <a:pPr algn="l" fontAlgn="base"/>
                      <a:r>
                        <a:rPr lang="en-US" sz="2000" b="0" dirty="0">
                          <a:effectLst/>
                          <a:latin typeface="+mn-lt"/>
                        </a:rPr>
                        <a:t>A product focuses on the final result.</a:t>
                      </a:r>
                    </a:p>
                  </a:txBody>
                  <a:tcPr marL="76200" marR="76200" marT="106680" marB="106680" anchor="ctr">
                    <a:lnL>
                      <a:noFill/>
                    </a:lnL>
                    <a:lnR>
                      <a:noFill/>
                    </a:lnR>
                    <a:lnT>
                      <a:noFill/>
                    </a:lnT>
                    <a:lnB>
                      <a:noFill/>
                    </a:lnB>
                    <a:solidFill>
                      <a:srgbClr val="FFFFFF"/>
                    </a:solidFill>
                  </a:tcPr>
                </a:tc>
                <a:tc>
                  <a:txBody>
                    <a:bodyPr/>
                    <a:lstStyle/>
                    <a:p>
                      <a:pPr algn="l" fontAlgn="base"/>
                      <a:r>
                        <a:rPr lang="en-US" sz="2000" b="0" dirty="0">
                          <a:effectLst/>
                          <a:latin typeface="+mn-lt"/>
                        </a:rPr>
                        <a:t>Whereas the process is focused on completing each step being developed.</a:t>
                      </a:r>
                    </a:p>
                  </a:txBody>
                  <a:tcPr marL="76200" marR="76200" marT="106680" marB="106680" anchor="ctr">
                    <a:lnL>
                      <a:noFill/>
                    </a:lnL>
                    <a:lnR>
                      <a:noFill/>
                    </a:lnR>
                    <a:lnT>
                      <a:noFill/>
                    </a:lnT>
                    <a:lnB>
                      <a:noFill/>
                    </a:lnB>
                    <a:solidFill>
                      <a:srgbClr val="FFFFFF"/>
                    </a:solidFill>
                  </a:tcPr>
                </a:tc>
                <a:extLst>
                  <a:ext uri="{0D108BD9-81ED-4DB2-BD59-A6C34878D82A}">
                    <a16:rowId xmlns:a16="http://schemas.microsoft.com/office/drawing/2014/main" xmlns="" val="10002"/>
                  </a:ext>
                </a:extLst>
              </a:tr>
              <a:tr h="766284">
                <a:tc>
                  <a:txBody>
                    <a:bodyPr/>
                    <a:lstStyle/>
                    <a:p>
                      <a:pPr algn="l" fontAlgn="base"/>
                      <a:r>
                        <a:rPr lang="en-IN" sz="2000" b="0">
                          <a:effectLst/>
                          <a:latin typeface="+mn-lt"/>
                        </a:rPr>
                        <a:t>3.</a:t>
                      </a:r>
                    </a:p>
                  </a:txBody>
                  <a:tcPr marL="76200" marR="76200" marT="106680" marB="106680" anchor="ctr">
                    <a:lnL>
                      <a:noFill/>
                    </a:lnL>
                    <a:lnR>
                      <a:noFill/>
                    </a:lnR>
                    <a:lnT>
                      <a:noFill/>
                    </a:lnT>
                    <a:lnB>
                      <a:noFill/>
                    </a:lnB>
                    <a:solidFill>
                      <a:srgbClr val="FFFFFF"/>
                    </a:solidFill>
                  </a:tcPr>
                </a:tc>
                <a:tc>
                  <a:txBody>
                    <a:bodyPr/>
                    <a:lstStyle/>
                    <a:p>
                      <a:pPr algn="l" fontAlgn="base"/>
                      <a:r>
                        <a:rPr lang="en-US" sz="2000" b="0" dirty="0">
                          <a:effectLst/>
                          <a:latin typeface="+mn-lt"/>
                        </a:rPr>
                        <a:t>In case of product, the firm guidelines are followed.</a:t>
                      </a:r>
                    </a:p>
                  </a:txBody>
                  <a:tcPr marL="76200" marR="76200" marT="106680" marB="106680" anchor="ctr">
                    <a:lnL>
                      <a:noFill/>
                    </a:lnL>
                    <a:lnR>
                      <a:noFill/>
                    </a:lnR>
                    <a:lnT>
                      <a:noFill/>
                    </a:lnT>
                    <a:lnB>
                      <a:noFill/>
                    </a:lnB>
                    <a:solidFill>
                      <a:srgbClr val="FFFFFF"/>
                    </a:solidFill>
                  </a:tcPr>
                </a:tc>
                <a:tc>
                  <a:txBody>
                    <a:bodyPr/>
                    <a:lstStyle/>
                    <a:p>
                      <a:pPr algn="l" fontAlgn="base"/>
                      <a:r>
                        <a:rPr lang="en-US" sz="2000" b="0">
                          <a:effectLst/>
                          <a:latin typeface="+mn-lt"/>
                        </a:rPr>
                        <a:t>In contrast, the process consistently follows guidelines.</a:t>
                      </a:r>
                    </a:p>
                  </a:txBody>
                  <a:tcPr marL="76200" marR="76200" marT="106680" marB="106680" anchor="ctr">
                    <a:lnL>
                      <a:noFill/>
                    </a:lnL>
                    <a:lnR>
                      <a:noFill/>
                    </a:lnR>
                    <a:lnT>
                      <a:noFill/>
                    </a:lnT>
                    <a:lnB>
                      <a:noFill/>
                    </a:lnB>
                    <a:solidFill>
                      <a:srgbClr val="FFFFFF"/>
                    </a:solidFill>
                  </a:tcPr>
                </a:tc>
                <a:extLst>
                  <a:ext uri="{0D108BD9-81ED-4DB2-BD59-A6C34878D82A}">
                    <a16:rowId xmlns:a16="http://schemas.microsoft.com/office/drawing/2014/main" xmlns="" val="10003"/>
                  </a:ext>
                </a:extLst>
              </a:tr>
              <a:tr h="644072">
                <a:tc>
                  <a:txBody>
                    <a:bodyPr/>
                    <a:lstStyle/>
                    <a:p>
                      <a:pPr algn="l" fontAlgn="base"/>
                      <a:r>
                        <a:rPr lang="en-IN" sz="2000" b="0">
                          <a:effectLst/>
                          <a:latin typeface="+mn-lt"/>
                        </a:rPr>
                        <a:t>4.</a:t>
                      </a:r>
                    </a:p>
                  </a:txBody>
                  <a:tcPr marL="76200" marR="76200" marT="106680" marB="106680" anchor="ctr">
                    <a:lnL>
                      <a:noFill/>
                    </a:lnL>
                    <a:lnR>
                      <a:noFill/>
                    </a:lnR>
                    <a:lnT>
                      <a:noFill/>
                    </a:lnT>
                    <a:lnB>
                      <a:noFill/>
                    </a:lnB>
                    <a:solidFill>
                      <a:srgbClr val="FFFFFF"/>
                    </a:solidFill>
                  </a:tcPr>
                </a:tc>
                <a:tc>
                  <a:txBody>
                    <a:bodyPr/>
                    <a:lstStyle/>
                    <a:p>
                      <a:pPr algn="l" fontAlgn="base"/>
                      <a:r>
                        <a:rPr lang="en-US" sz="2000" b="0">
                          <a:effectLst/>
                          <a:latin typeface="+mn-lt"/>
                        </a:rPr>
                        <a:t>A product is tend to be short term.</a:t>
                      </a:r>
                    </a:p>
                  </a:txBody>
                  <a:tcPr marL="76200" marR="76200" marT="106680" marB="106680" anchor="ctr">
                    <a:lnL>
                      <a:noFill/>
                    </a:lnL>
                    <a:lnR>
                      <a:noFill/>
                    </a:lnR>
                    <a:lnT>
                      <a:noFill/>
                    </a:lnT>
                    <a:lnB>
                      <a:noFill/>
                    </a:lnB>
                    <a:solidFill>
                      <a:srgbClr val="FFFFFF"/>
                    </a:solidFill>
                  </a:tcPr>
                </a:tc>
                <a:tc>
                  <a:txBody>
                    <a:bodyPr/>
                    <a:lstStyle/>
                    <a:p>
                      <a:pPr algn="l" fontAlgn="base"/>
                      <a:r>
                        <a:rPr lang="en-US" sz="2000" b="0">
                          <a:effectLst/>
                          <a:latin typeface="+mn-lt"/>
                        </a:rPr>
                        <a:t>Whereas the process is tend to be long term.</a:t>
                      </a:r>
                    </a:p>
                  </a:txBody>
                  <a:tcPr marL="76200" marR="76200" marT="106680" marB="106680" anchor="ctr">
                    <a:lnL>
                      <a:noFill/>
                    </a:lnL>
                    <a:lnR>
                      <a:noFill/>
                    </a:lnR>
                    <a:lnT>
                      <a:noFill/>
                    </a:lnT>
                    <a:lnB>
                      <a:noFill/>
                    </a:lnB>
                    <a:solidFill>
                      <a:srgbClr val="FFFFFF"/>
                    </a:solidFill>
                  </a:tcPr>
                </a:tc>
                <a:extLst>
                  <a:ext uri="{0D108BD9-81ED-4DB2-BD59-A6C34878D82A}">
                    <a16:rowId xmlns:a16="http://schemas.microsoft.com/office/drawing/2014/main" xmlns="" val="10004"/>
                  </a:ext>
                </a:extLst>
              </a:tr>
              <a:tr h="837704">
                <a:tc>
                  <a:txBody>
                    <a:bodyPr/>
                    <a:lstStyle/>
                    <a:p>
                      <a:pPr algn="l" fontAlgn="base"/>
                      <a:r>
                        <a:rPr lang="en-IN" sz="2000" b="0">
                          <a:effectLst/>
                          <a:latin typeface="+mn-lt"/>
                        </a:rPr>
                        <a:t>5.</a:t>
                      </a:r>
                    </a:p>
                  </a:txBody>
                  <a:tcPr marL="76200" marR="76200" marT="106680" marB="106680" anchor="ctr">
                    <a:lnL>
                      <a:noFill/>
                    </a:lnL>
                    <a:lnR>
                      <a:noFill/>
                    </a:lnR>
                    <a:lnT>
                      <a:noFill/>
                    </a:lnT>
                    <a:lnB>
                      <a:noFill/>
                    </a:lnB>
                    <a:solidFill>
                      <a:srgbClr val="FFFFFF"/>
                    </a:solidFill>
                  </a:tcPr>
                </a:tc>
                <a:tc>
                  <a:txBody>
                    <a:bodyPr/>
                    <a:lstStyle/>
                    <a:p>
                      <a:pPr algn="l" fontAlgn="base"/>
                      <a:r>
                        <a:rPr lang="en-US" sz="2000" b="0" dirty="0">
                          <a:effectLst/>
                          <a:latin typeface="+mn-lt"/>
                        </a:rPr>
                        <a:t>The main goal of the product is to complete the work successfully.</a:t>
                      </a:r>
                    </a:p>
                  </a:txBody>
                  <a:tcPr marL="76200" marR="76200" marT="106680" marB="106680" anchor="ctr">
                    <a:lnL>
                      <a:noFill/>
                    </a:lnL>
                    <a:lnR>
                      <a:noFill/>
                    </a:lnR>
                    <a:lnT>
                      <a:noFill/>
                    </a:lnT>
                    <a:lnB>
                      <a:noFill/>
                    </a:lnB>
                    <a:solidFill>
                      <a:srgbClr val="FFFFFF"/>
                    </a:solidFill>
                  </a:tcPr>
                </a:tc>
                <a:tc>
                  <a:txBody>
                    <a:bodyPr/>
                    <a:lstStyle/>
                    <a:p>
                      <a:pPr algn="l" fontAlgn="base"/>
                      <a:r>
                        <a:rPr lang="en-US" sz="2000" b="0" dirty="0">
                          <a:effectLst/>
                          <a:latin typeface="+mn-lt"/>
                        </a:rPr>
                        <a:t>While The purpose of the process is to make better the quality of the project.</a:t>
                      </a:r>
                    </a:p>
                  </a:txBody>
                  <a:tcPr marL="76200" marR="76200" marT="106680" marB="106680" anchor="ctr">
                    <a:lnL>
                      <a:noFill/>
                    </a:lnL>
                    <a:lnR>
                      <a:noFill/>
                    </a:lnR>
                    <a:lnT>
                      <a:noFill/>
                    </a:lnT>
                    <a:lnB>
                      <a:noFill/>
                    </a:lnB>
                    <a:solidFill>
                      <a:srgbClr val="FFFFFF"/>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079084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82CDF9-DDC8-587B-CD64-B41DE16E895E}"/>
              </a:ext>
            </a:extLst>
          </p:cNvPr>
          <p:cNvSpPr>
            <a:spLocks noGrp="1"/>
          </p:cNvSpPr>
          <p:nvPr>
            <p:ph type="title"/>
          </p:nvPr>
        </p:nvSpPr>
        <p:spPr>
          <a:xfrm>
            <a:off x="1451579" y="1203353"/>
            <a:ext cx="9603275" cy="567081"/>
          </a:xfrm>
        </p:spPr>
        <p:txBody>
          <a:bodyPr/>
          <a:lstStyle/>
          <a:p>
            <a:r>
              <a:rPr lang="en-US" sz="3000" b="1" dirty="0">
                <a:solidFill>
                  <a:srgbClr val="C00000"/>
                </a:solidFill>
                <a:latin typeface="Times New Roman" panose="02020603050405020304" pitchFamily="18" charset="0"/>
                <a:ea typeface="+mn-ea"/>
                <a:cs typeface="Times New Roman" panose="02020603050405020304" pitchFamily="18" charset="0"/>
              </a:rPr>
              <a:t>SELF-ASSESSMENT QUESTIONS</a:t>
            </a:r>
            <a:endParaRPr lang="en-IN" sz="3000" b="1" dirty="0">
              <a:solidFill>
                <a:srgbClr val="C00000"/>
              </a:solidFill>
              <a:latin typeface="Times New Roman" panose="02020603050405020304" pitchFamily="18" charset="0"/>
              <a:ea typeface="+mn-ea"/>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430DF71D-686E-6C69-5FBF-EAAEAC8EFB3F}"/>
              </a:ext>
            </a:extLst>
          </p:cNvPr>
          <p:cNvSpPr>
            <a:spLocks noGrp="1"/>
          </p:cNvSpPr>
          <p:nvPr>
            <p:ph type="sldNum" sz="quarter" idx="12"/>
          </p:nvPr>
        </p:nvSpPr>
        <p:spPr/>
        <p:txBody>
          <a:bodyPr/>
          <a:lstStyle/>
          <a:p>
            <a:fld id="{CBABCCC1-BF11-4F37-963E-1BCD5B23FD72}" type="slidenum">
              <a:rPr lang="en-IN" smtClean="0"/>
              <a:t>12</a:t>
            </a:fld>
            <a:endParaRPr lang="en-IN"/>
          </a:p>
        </p:txBody>
      </p:sp>
      <p:sp>
        <p:nvSpPr>
          <p:cNvPr id="5" name="Content Placeholder 4">
            <a:extLst>
              <a:ext uri="{FF2B5EF4-FFF2-40B4-BE49-F238E27FC236}">
                <a16:creationId xmlns:a16="http://schemas.microsoft.com/office/drawing/2014/main" xmlns="" id="{DFF6EA41-1230-77F6-EAB2-910DFB6BF949}"/>
              </a:ext>
            </a:extLst>
          </p:cNvPr>
          <p:cNvSpPr>
            <a:spLocks noGrp="1"/>
          </p:cNvSpPr>
          <p:nvPr>
            <p:ph idx="1"/>
          </p:nvPr>
        </p:nvSpPr>
        <p:spPr/>
        <p:txBody>
          <a:bodyPr/>
          <a:lstStyle/>
          <a:p>
            <a:pPr marL="514350" indent="-514350">
              <a:buFont typeface="+mj-lt"/>
              <a:buAutoNum type="arabicPeriod"/>
            </a:pPr>
            <a:r>
              <a:rPr lang="en-US" sz="2000" dirty="0"/>
              <a:t>What is </a:t>
            </a:r>
            <a:r>
              <a:rPr lang="en-US" altLang="ko-KR" sz="2000" dirty="0">
                <a:latin typeface="Calibri Light" panose="020F0302020204030204" pitchFamily="34" charset="0"/>
                <a:ea typeface="굴림" panose="020B0600000101010101" pitchFamily="34" charset="-127"/>
                <a:cs typeface="Calibri Light" panose="020F0302020204030204" pitchFamily="34" charset="0"/>
              </a:rPr>
              <a:t>PSP.</a:t>
            </a:r>
          </a:p>
          <a:p>
            <a:pPr marL="514350" indent="-514350">
              <a:buFont typeface="+mj-lt"/>
              <a:buAutoNum type="arabicPeriod"/>
            </a:pPr>
            <a:r>
              <a:rPr lang="en-US" sz="2000" dirty="0">
                <a:latin typeface="Calibri Light" panose="020F0302020204030204" pitchFamily="34" charset="0"/>
                <a:ea typeface="굴림" panose="020B0600000101010101" pitchFamily="34" charset="-127"/>
              </a:rPr>
              <a:t>What is TSP.</a:t>
            </a:r>
          </a:p>
          <a:p>
            <a:pPr marL="514350" indent="-514350">
              <a:buFont typeface="+mj-lt"/>
              <a:buAutoNum type="arabicPeriod"/>
            </a:pPr>
            <a:r>
              <a:rPr lang="en-US" sz="2000" dirty="0">
                <a:latin typeface="Calibri Light" panose="020F0302020204030204" pitchFamily="34" charset="0"/>
                <a:ea typeface="굴림" panose="020B0600000101010101" pitchFamily="34" charset="-127"/>
              </a:rPr>
              <a:t>Differences between PSP and TSP.</a:t>
            </a:r>
          </a:p>
          <a:p>
            <a:pPr marL="514350" indent="-514350">
              <a:buFont typeface="+mj-lt"/>
              <a:buAutoNum type="arabicPeriod"/>
            </a:pPr>
            <a:r>
              <a:rPr lang="en-US" sz="2000" dirty="0">
                <a:latin typeface="Calibri Light" panose="020F0302020204030204" pitchFamily="34" charset="0"/>
                <a:ea typeface="굴림" panose="020B0600000101010101" pitchFamily="34" charset="-127"/>
              </a:rPr>
              <a:t>How PSP used for Quality improvement.</a:t>
            </a:r>
          </a:p>
          <a:p>
            <a:pPr marL="514350" indent="-514350">
              <a:buFont typeface="+mj-lt"/>
              <a:buAutoNum type="arabicPeriod"/>
            </a:pPr>
            <a:r>
              <a:rPr lang="en-US" sz="2000" dirty="0">
                <a:latin typeface="Calibri Light" panose="020F0302020204030204" pitchFamily="34" charset="0"/>
                <a:ea typeface="굴림" panose="020B0600000101010101" pitchFamily="34" charset="-127"/>
              </a:rPr>
              <a:t>How TSP used for Quality improvement.</a:t>
            </a:r>
          </a:p>
          <a:p>
            <a:pPr marL="514350" indent="-514350">
              <a:buFont typeface="+mj-lt"/>
              <a:buAutoNum type="arabicPeriod"/>
            </a:pPr>
            <a:r>
              <a:rPr lang="en-US" sz="2000" dirty="0">
                <a:latin typeface="Calibri Light" panose="020F0302020204030204" pitchFamily="34" charset="0"/>
                <a:ea typeface="굴림" panose="020B0600000101010101" pitchFamily="34" charset="-127"/>
              </a:rPr>
              <a:t>Differences between product and process</a:t>
            </a:r>
            <a:endParaRPr lang="en-US" sz="2000" dirty="0"/>
          </a:p>
        </p:txBody>
      </p:sp>
    </p:spTree>
    <p:extLst>
      <p:ext uri="{BB962C8B-B14F-4D97-AF65-F5344CB8AC3E}">
        <p14:creationId xmlns:p14="http://schemas.microsoft.com/office/powerpoint/2010/main" val="2399568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02BE02-D8F3-B6E6-D0EA-7359A2310CCA}"/>
              </a:ext>
            </a:extLst>
          </p:cNvPr>
          <p:cNvSpPr>
            <a:spLocks noGrp="1"/>
          </p:cNvSpPr>
          <p:nvPr>
            <p:ph type="title"/>
          </p:nvPr>
        </p:nvSpPr>
        <p:spPr/>
        <p:txBody>
          <a:bodyPr/>
          <a:lstStyle/>
          <a:p>
            <a:pPr algn="ctr"/>
            <a:r>
              <a:rPr lang="en-US" b="1" dirty="0">
                <a:solidFill>
                  <a:srgbClr val="C00000"/>
                </a:solidFill>
                <a:latin typeface="Calibri Light" panose="020F0302020204030204" pitchFamily="34" charset="0"/>
                <a:ea typeface="굴림" panose="020B0600000101010101" pitchFamily="34" charset="-127"/>
              </a:rPr>
              <a:t>4. How PSP used for Quality improvement</a:t>
            </a:r>
            <a:endParaRPr lang="en-IN" dirty="0">
              <a:solidFill>
                <a:srgbClr val="C00000"/>
              </a:solidFill>
            </a:endParaRPr>
          </a:p>
        </p:txBody>
      </p:sp>
      <p:sp>
        <p:nvSpPr>
          <p:cNvPr id="3" name="Content Placeholder 2">
            <a:extLst>
              <a:ext uri="{FF2B5EF4-FFF2-40B4-BE49-F238E27FC236}">
                <a16:creationId xmlns:a16="http://schemas.microsoft.com/office/drawing/2014/main" xmlns="" id="{47DF138E-C7D1-623B-2842-3F39EC816139}"/>
              </a:ext>
            </a:extLst>
          </p:cNvPr>
          <p:cNvSpPr>
            <a:spLocks noGrp="1"/>
          </p:cNvSpPr>
          <p:nvPr>
            <p:ph idx="1"/>
          </p:nvPr>
        </p:nvSpPr>
        <p:spPr>
          <a:xfrm>
            <a:off x="1451579" y="2398103"/>
            <a:ext cx="9603275" cy="2606144"/>
          </a:xfrm>
        </p:spPr>
        <p:txBody>
          <a:bodyPr>
            <a:normAutofit fontScale="92500"/>
          </a:bodyPr>
          <a:lstStyle/>
          <a:p>
            <a:r>
              <a:rPr lang="en-US" sz="2800" dirty="0"/>
              <a:t>The PSP </a:t>
            </a:r>
            <a:r>
              <a:rPr lang="en-US" sz="2800" b="1" dirty="0"/>
              <a:t>helps the engineer to control, manage, and improve his or her work</a:t>
            </a:r>
            <a:r>
              <a:rPr lang="en-US" sz="2800" dirty="0"/>
              <a:t> and it is taught through a course. The students (many times software engineers) perform several programming exercises in which techniques and phases of the PSP are added as the exercises advance. For each exercise, process data are collected</a:t>
            </a:r>
            <a:endParaRPr lang="en-IN" sz="2800" dirty="0"/>
          </a:p>
        </p:txBody>
      </p:sp>
      <p:sp>
        <p:nvSpPr>
          <p:cNvPr id="4" name="Slide Number Placeholder 3">
            <a:extLst>
              <a:ext uri="{FF2B5EF4-FFF2-40B4-BE49-F238E27FC236}">
                <a16:creationId xmlns:a16="http://schemas.microsoft.com/office/drawing/2014/main" xmlns="" id="{8464C45C-D82B-56E6-54E4-3972FAEAAC0E}"/>
              </a:ext>
            </a:extLst>
          </p:cNvPr>
          <p:cNvSpPr>
            <a:spLocks noGrp="1"/>
          </p:cNvSpPr>
          <p:nvPr>
            <p:ph type="sldNum" sz="quarter" idx="12"/>
          </p:nvPr>
        </p:nvSpPr>
        <p:spPr/>
        <p:txBody>
          <a:bodyPr/>
          <a:lstStyle/>
          <a:p>
            <a:fld id="{CBABCCC1-BF11-4F37-963E-1BCD5B23FD72}" type="slidenum">
              <a:rPr lang="en-IN" smtClean="0"/>
              <a:t>13</a:t>
            </a:fld>
            <a:endParaRPr lang="en-IN"/>
          </a:p>
        </p:txBody>
      </p:sp>
    </p:spTree>
    <p:extLst>
      <p:ext uri="{BB962C8B-B14F-4D97-AF65-F5344CB8AC3E}">
        <p14:creationId xmlns:p14="http://schemas.microsoft.com/office/powerpoint/2010/main" val="548352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02BE02-D8F3-B6E6-D0EA-7359A2310CCA}"/>
              </a:ext>
            </a:extLst>
          </p:cNvPr>
          <p:cNvSpPr>
            <a:spLocks noGrp="1"/>
          </p:cNvSpPr>
          <p:nvPr>
            <p:ph type="title"/>
          </p:nvPr>
        </p:nvSpPr>
        <p:spPr/>
        <p:txBody>
          <a:bodyPr/>
          <a:lstStyle/>
          <a:p>
            <a:pPr algn="ctr"/>
            <a:r>
              <a:rPr lang="en-US" b="1" dirty="0">
                <a:solidFill>
                  <a:srgbClr val="C00000"/>
                </a:solidFill>
                <a:latin typeface="Calibri Light" panose="020F0302020204030204" pitchFamily="34" charset="0"/>
                <a:ea typeface="굴림" panose="020B0600000101010101" pitchFamily="34" charset="-127"/>
              </a:rPr>
              <a:t>5.How TSP used for Quality improvement</a:t>
            </a:r>
            <a:r>
              <a:rPr lang="en-US" b="1" dirty="0">
                <a:solidFill>
                  <a:srgbClr val="FF0000"/>
                </a:solidFill>
              </a:rPr>
              <a:t/>
            </a:r>
            <a:br>
              <a:rPr lang="en-US" b="1" dirty="0">
                <a:solidFill>
                  <a:srgbClr val="FF0000"/>
                </a:solidFill>
              </a:rPr>
            </a:br>
            <a:endParaRPr lang="en-IN" dirty="0"/>
          </a:p>
        </p:txBody>
      </p:sp>
      <p:sp>
        <p:nvSpPr>
          <p:cNvPr id="3" name="Content Placeholder 2">
            <a:extLst>
              <a:ext uri="{FF2B5EF4-FFF2-40B4-BE49-F238E27FC236}">
                <a16:creationId xmlns:a16="http://schemas.microsoft.com/office/drawing/2014/main" xmlns="" id="{47DF138E-C7D1-623B-2842-3F39EC816139}"/>
              </a:ext>
            </a:extLst>
          </p:cNvPr>
          <p:cNvSpPr>
            <a:spLocks noGrp="1"/>
          </p:cNvSpPr>
          <p:nvPr>
            <p:ph idx="1"/>
          </p:nvPr>
        </p:nvSpPr>
        <p:spPr/>
        <p:txBody>
          <a:bodyPr>
            <a:normAutofit/>
          </a:bodyPr>
          <a:lstStyle/>
          <a:p>
            <a:pPr algn="just"/>
            <a:r>
              <a:rPr lang="en-US" sz="2800" dirty="0"/>
              <a:t>The primary objective of TSP is </a:t>
            </a:r>
            <a:r>
              <a:rPr lang="en-US" sz="2800" b="1" dirty="0"/>
              <a:t>creating a team environment that supports disciplined work while still building and maintaining a self-directed team</a:t>
            </a:r>
            <a:r>
              <a:rPr lang="en-US" sz="2800" dirty="0"/>
              <a:t>. TSP guides a team in addressing essential business needs of schedule management, cycle-time reduction, effective quality management, and better cost management.</a:t>
            </a:r>
            <a:endParaRPr lang="en-IN" sz="2800" dirty="0"/>
          </a:p>
        </p:txBody>
      </p:sp>
      <p:sp>
        <p:nvSpPr>
          <p:cNvPr id="4" name="Slide Number Placeholder 3">
            <a:extLst>
              <a:ext uri="{FF2B5EF4-FFF2-40B4-BE49-F238E27FC236}">
                <a16:creationId xmlns:a16="http://schemas.microsoft.com/office/drawing/2014/main" xmlns="" id="{8464C45C-D82B-56E6-54E4-3972FAEAAC0E}"/>
              </a:ext>
            </a:extLst>
          </p:cNvPr>
          <p:cNvSpPr>
            <a:spLocks noGrp="1"/>
          </p:cNvSpPr>
          <p:nvPr>
            <p:ph type="sldNum" sz="quarter" idx="12"/>
          </p:nvPr>
        </p:nvSpPr>
        <p:spPr/>
        <p:txBody>
          <a:bodyPr/>
          <a:lstStyle/>
          <a:p>
            <a:fld id="{CBABCCC1-BF11-4F37-963E-1BCD5B23FD72}" type="slidenum">
              <a:rPr lang="en-IN" smtClean="0"/>
              <a:t>14</a:t>
            </a:fld>
            <a:endParaRPr lang="en-IN"/>
          </a:p>
        </p:txBody>
      </p:sp>
    </p:spTree>
    <p:extLst>
      <p:ext uri="{BB962C8B-B14F-4D97-AF65-F5344CB8AC3E}">
        <p14:creationId xmlns:p14="http://schemas.microsoft.com/office/powerpoint/2010/main" val="2682686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05E08B-AB6F-9949-3996-71048D030D00}"/>
              </a:ext>
            </a:extLst>
          </p:cNvPr>
          <p:cNvSpPr>
            <a:spLocks noGrp="1"/>
          </p:cNvSpPr>
          <p:nvPr>
            <p:ph type="title"/>
          </p:nvPr>
        </p:nvSpPr>
        <p:spPr/>
        <p:txBody>
          <a:bodyPr>
            <a:normAutofit/>
          </a:bodyPr>
          <a:lstStyle/>
          <a:p>
            <a:pPr algn="ctr"/>
            <a:r>
              <a:rPr lang="en-US" sz="3000" b="1" dirty="0">
                <a:solidFill>
                  <a:srgbClr val="C00000"/>
                </a:solidFill>
                <a:latin typeface="Times New Roman" panose="02020603050405020304" pitchFamily="18" charset="0"/>
                <a:ea typeface="+mn-ea"/>
                <a:cs typeface="Times New Roman" panose="02020603050405020304" pitchFamily="18" charset="0"/>
              </a:rPr>
              <a:t>REFERENCES FOR FURTHER LEARNING OF THE SESSION</a:t>
            </a:r>
            <a:endParaRPr lang="en-IN" sz="3000" b="1" dirty="0">
              <a:solidFill>
                <a:srgbClr val="C00000"/>
              </a:solidFill>
              <a:latin typeface="Times New Roman" panose="02020603050405020304" pitchFamily="18" charset="0"/>
              <a:ea typeface="+mn-ea"/>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0286811D-092E-E989-454F-68E65DF4CC39}"/>
              </a:ext>
            </a:extLst>
          </p:cNvPr>
          <p:cNvSpPr>
            <a:spLocks noGrp="1"/>
          </p:cNvSpPr>
          <p:nvPr>
            <p:ph type="sldNum" sz="quarter" idx="12"/>
          </p:nvPr>
        </p:nvSpPr>
        <p:spPr/>
        <p:txBody>
          <a:bodyPr/>
          <a:lstStyle/>
          <a:p>
            <a:fld id="{CBABCCC1-BF11-4F37-963E-1BCD5B23FD72}" type="slidenum">
              <a:rPr lang="en-IN" smtClean="0"/>
              <a:t>15</a:t>
            </a:fld>
            <a:endParaRPr lang="en-IN"/>
          </a:p>
        </p:txBody>
      </p:sp>
      <p:sp>
        <p:nvSpPr>
          <p:cNvPr id="5" name="TextBox 4">
            <a:extLst>
              <a:ext uri="{FF2B5EF4-FFF2-40B4-BE49-F238E27FC236}">
                <a16:creationId xmlns:a16="http://schemas.microsoft.com/office/drawing/2014/main" xmlns="" id="{81A0B57B-FD1F-D26E-7DDA-9CB4D0E6FF4D}"/>
              </a:ext>
            </a:extLst>
          </p:cNvPr>
          <p:cNvSpPr txBox="1"/>
          <p:nvPr/>
        </p:nvSpPr>
        <p:spPr>
          <a:xfrm>
            <a:off x="793327" y="1955558"/>
            <a:ext cx="11142511" cy="5860515"/>
          </a:xfrm>
          <a:prstGeom prst="rect">
            <a:avLst/>
          </a:prstGeom>
          <a:noFill/>
        </p:spPr>
        <p:txBody>
          <a:bodyPr wrap="square" rtlCol="0">
            <a:spAutoFit/>
          </a:bodyPr>
          <a:lstStyle/>
          <a:p>
            <a:r>
              <a:rPr lang="en-US" dirty="0"/>
              <a:t> </a:t>
            </a:r>
            <a:r>
              <a:rPr lang="en-IN" b="1" dirty="0"/>
              <a:t>TEXTBOOKS:</a:t>
            </a:r>
            <a:endParaRPr lang="en-IN" dirty="0"/>
          </a:p>
          <a:p>
            <a:r>
              <a:rPr lang="en-IN" dirty="0"/>
              <a:t> </a:t>
            </a:r>
            <a:endParaRPr lang="en-IN" b="1" dirty="0"/>
          </a:p>
          <a:p>
            <a:pPr lvl="0"/>
            <a:r>
              <a:rPr lang="en-IN" dirty="0"/>
              <a:t>1. Roger </a:t>
            </a:r>
            <a:r>
              <a:rPr lang="en-IN" dirty="0" err="1"/>
              <a:t>S.Pressman</a:t>
            </a:r>
            <a:r>
              <a:rPr lang="en-IN" dirty="0"/>
              <a:t>, “Software Engineering – A Practitioner’s Approach” 7th Edition, Mc Graw Hill,(2014).</a:t>
            </a:r>
            <a:endParaRPr lang="en-IN" b="1" dirty="0"/>
          </a:p>
          <a:p>
            <a:pPr lvl="0"/>
            <a:r>
              <a:rPr lang="en-IN" dirty="0"/>
              <a:t>2. Ian Sommerville, “Software Engineering”, Tenth Edition, Pearson Education, (2015).</a:t>
            </a:r>
          </a:p>
          <a:p>
            <a:r>
              <a:rPr lang="en-IN" sz="1800" kern="100" dirty="0">
                <a:effectLst/>
                <a:latin typeface="Calibri" panose="020F0502020204030204" pitchFamily="34" charset="0"/>
                <a:ea typeface="Calibri" panose="020F0502020204030204" pitchFamily="34" charset="0"/>
                <a:cs typeface="Calibri" panose="020F0502020204030204" pitchFamily="34" charset="0"/>
              </a:rPr>
              <a:t>3. Agile Software Development Ecosystems, Jim Highsmith, Addison Wesley; ISBN: 0201760436; 1</a:t>
            </a:r>
            <a:r>
              <a:rPr lang="en-IN" sz="1800" kern="100" baseline="30000" dirty="0">
                <a:effectLst/>
                <a:latin typeface="Calibri" panose="020F0502020204030204" pitchFamily="34" charset="0"/>
                <a:ea typeface="Calibri" panose="020F0502020204030204" pitchFamily="34" charset="0"/>
                <a:cs typeface="Calibri" panose="020F0502020204030204" pitchFamily="34" charset="0"/>
              </a:rPr>
              <a:t>st</a:t>
            </a:r>
            <a:r>
              <a:rPr lang="en-IN" sz="1800" kern="100" dirty="0">
                <a:effectLst/>
                <a:latin typeface="Calibri" panose="020F0502020204030204" pitchFamily="34" charset="0"/>
                <a:ea typeface="Calibri" panose="020F0502020204030204" pitchFamily="34" charset="0"/>
                <a:cs typeface="Calibri" panose="020F0502020204030204" pitchFamily="34" charset="0"/>
              </a:rPr>
              <a:t> edition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endParaRPr lang="en-IN" b="1" dirty="0"/>
          </a:p>
          <a:p>
            <a:r>
              <a:rPr lang="en-IN" b="1" dirty="0"/>
              <a:t> Reference Book</a:t>
            </a:r>
          </a:p>
          <a:p>
            <a:r>
              <a:rPr lang="en-IN" sz="1800" b="1" kern="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800" kern="0" dirty="0">
                <a:effectLst/>
                <a:latin typeface="Calibri" panose="020F0502020204030204" pitchFamily="34" charset="0"/>
                <a:ea typeface="Times New Roman" panose="02020603050405020304" pitchFamily="18" charset="0"/>
                <a:cs typeface="Times New Roman" panose="02020603050405020304" pitchFamily="18" charset="0"/>
              </a:rPr>
              <a:t>Agile Modelling: Effective Practices for Extreme Programming and the Unified Process Scott Amber John Wiley &amp; Sons; ISBN: 0471202827; 1st edition.</a:t>
            </a: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b="1" dirty="0"/>
              <a:t>WEB REFERNCES/MOOCS:</a:t>
            </a:r>
            <a:endParaRPr lang="en-IN" dirty="0"/>
          </a:p>
          <a:p>
            <a:pPr lvl="0"/>
            <a:r>
              <a:rPr lang="en-IN" dirty="0"/>
              <a:t>https://www.digite.com/kanban/what-is-kanban/</a:t>
            </a:r>
            <a:endParaRPr lang="en-IN" b="1" dirty="0"/>
          </a:p>
          <a:p>
            <a:pPr lvl="0"/>
            <a:r>
              <a:rPr lang="en-IN" dirty="0"/>
              <a:t>http://www.scaledagileframework.com</a:t>
            </a:r>
            <a:endParaRPr lang="en-IN" b="1" dirty="0"/>
          </a:p>
          <a:p>
            <a:pPr lvl="0"/>
            <a:r>
              <a:rPr lang="en-IN" dirty="0"/>
              <a:t>https://www.guru99.com/test-driven-development.html</a:t>
            </a:r>
            <a:endParaRPr lang="en-IN" b="1" dirty="0"/>
          </a:p>
          <a:p>
            <a:pPr lvl="0"/>
            <a:r>
              <a:rPr lang="en-IN" dirty="0"/>
              <a:t>https://junit.org/junit5/</a:t>
            </a:r>
            <a:endParaRPr lang="en-IN" b="1"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1122793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91B95FBE-107F-8F8F-AF7F-B1B3220353E4}"/>
              </a:ext>
            </a:extLst>
          </p:cNvPr>
          <p:cNvSpPr>
            <a:spLocks noGrp="1"/>
          </p:cNvSpPr>
          <p:nvPr>
            <p:ph type="sldNum" sz="quarter" idx="12"/>
          </p:nvPr>
        </p:nvSpPr>
        <p:spPr/>
        <p:txBody>
          <a:bodyPr/>
          <a:lstStyle/>
          <a:p>
            <a:fld id="{CBABCCC1-BF11-4F37-963E-1BCD5B23FD72}" type="slidenum">
              <a:rPr lang="en-IN" smtClean="0"/>
              <a:t>16</a:t>
            </a:fld>
            <a:endParaRPr lang="en-IN"/>
          </a:p>
        </p:txBody>
      </p:sp>
      <p:sp>
        <p:nvSpPr>
          <p:cNvPr id="6" name="Rounded Rectangle 3">
            <a:extLst>
              <a:ext uri="{FF2B5EF4-FFF2-40B4-BE49-F238E27FC236}">
                <a16:creationId xmlns:a16="http://schemas.microsoft.com/office/drawing/2014/main" xmlns="" id="{03BCE887-8070-2467-1BDD-C15FC09E3567}"/>
              </a:ext>
            </a:extLst>
          </p:cNvPr>
          <p:cNvSpPr/>
          <p:nvPr/>
        </p:nvSpPr>
        <p:spPr>
          <a:xfrm>
            <a:off x="2135943" y="1987061"/>
            <a:ext cx="7920111" cy="2883877"/>
          </a:xfrm>
          <a:prstGeom prst="roundRect">
            <a:avLst/>
          </a:prstGeom>
          <a:solidFill>
            <a:srgbClr val="ED7D31"/>
          </a:solidFill>
          <a:ln w="19050" cap="flat" cmpd="sng" algn="ctr">
            <a:noFill/>
            <a:prstDash val="solid"/>
          </a:ln>
          <a:effectLst>
            <a:outerShdw blurRad="50800" dist="38100" dir="2700000" algn="tl" rotWithShape="0">
              <a:srgbClr val="BA2532">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white"/>
                </a:solidFill>
                <a:effectLst/>
                <a:uLnTx/>
                <a:uFillTx/>
                <a:latin typeface="Poppins" pitchFamily="2" charset="77"/>
                <a:ea typeface="+mn-ea"/>
                <a:cs typeface="Poppins" pitchFamily="2" charset="77"/>
              </a:rPr>
              <a:t>THANK YOU</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white"/>
                </a:solidFill>
                <a:effectLst/>
                <a:uLnTx/>
                <a:uFillTx/>
                <a:latin typeface="Poppins" pitchFamily="2" charset="77"/>
                <a:ea typeface="+mn-ea"/>
                <a:cs typeface="Poppins" pitchFamily="2" charset="77"/>
              </a:rPr>
              <a:t>Team – ADAPTIVE SOFTWARE ENGINEERING</a:t>
            </a: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p:txBody>
      </p:sp>
      <p:pic>
        <p:nvPicPr>
          <p:cNvPr id="7" name="Picture 2" descr="KL Deemed to be University Logo">
            <a:extLst>
              <a:ext uri="{FF2B5EF4-FFF2-40B4-BE49-F238E27FC236}">
                <a16:creationId xmlns:a16="http://schemas.microsoft.com/office/drawing/2014/main" xmlns="" id="{44D922C5-3411-5618-9ACE-51841AB725EB}"/>
              </a:ext>
            </a:extLst>
          </p:cNvPr>
          <p:cNvPicPr>
            <a:picLocks noChangeAspect="1" noChangeArrowheads="1"/>
          </p:cNvPicPr>
          <p:nvPr/>
        </p:nvPicPr>
        <p:blipFill>
          <a:blip r:embed="rId2"/>
          <a:srcRect/>
          <a:stretch>
            <a:fillRect/>
          </a:stretch>
        </p:blipFill>
        <p:spPr bwMode="auto">
          <a:xfrm>
            <a:off x="4883724" y="3007793"/>
            <a:ext cx="3235570" cy="1083212"/>
          </a:xfrm>
          <a:prstGeom prst="rect">
            <a:avLst/>
          </a:prstGeom>
          <a:noFill/>
        </p:spPr>
      </p:pic>
    </p:spTree>
    <p:extLst>
      <p:ext uri="{BB962C8B-B14F-4D97-AF65-F5344CB8AC3E}">
        <p14:creationId xmlns:p14="http://schemas.microsoft.com/office/powerpoint/2010/main" val="418959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6396BFE3-14AF-696C-6920-43C082DD6CE9}"/>
              </a:ext>
            </a:extLst>
          </p:cNvPr>
          <p:cNvSpPr>
            <a:spLocks noGrp="1"/>
          </p:cNvSpPr>
          <p:nvPr>
            <p:ph type="sldNum" sz="quarter" idx="12"/>
          </p:nvPr>
        </p:nvSpPr>
        <p:spPr/>
        <p:txBody>
          <a:bodyPr/>
          <a:lstStyle/>
          <a:p>
            <a:fld id="{CBABCCC1-BF11-4F37-963E-1BCD5B23FD72}" type="slidenum">
              <a:rPr lang="en-IN" smtClean="0"/>
              <a:t>2</a:t>
            </a:fld>
            <a:endParaRPr lang="en-IN"/>
          </a:p>
        </p:txBody>
      </p:sp>
      <p:sp>
        <p:nvSpPr>
          <p:cNvPr id="12" name="TextBox 11">
            <a:extLst>
              <a:ext uri="{FF2B5EF4-FFF2-40B4-BE49-F238E27FC236}">
                <a16:creationId xmlns:a16="http://schemas.microsoft.com/office/drawing/2014/main" xmlns="" id="{8B68684B-34BA-BB64-17CA-52ED57E147A8}"/>
              </a:ext>
            </a:extLst>
          </p:cNvPr>
          <p:cNvSpPr txBox="1"/>
          <p:nvPr/>
        </p:nvSpPr>
        <p:spPr>
          <a:xfrm>
            <a:off x="2084151" y="643808"/>
            <a:ext cx="8178530" cy="1200329"/>
          </a:xfrm>
          <a:prstGeom prst="rect">
            <a:avLst/>
          </a:prstGeom>
          <a:noFill/>
        </p:spPr>
        <p:txBody>
          <a:bodyPr wrap="square">
            <a:spAutoFit/>
          </a:bodyPr>
          <a:lstStyle/>
          <a:p>
            <a:pPr algn="ctr"/>
            <a:r>
              <a:rPr lang="en-US" sz="1800" b="1" dirty="0">
                <a:solidFill>
                  <a:srgbClr val="C00000"/>
                </a:solidFill>
              </a:rPr>
              <a:t>AIM OF THE SESSION</a:t>
            </a:r>
          </a:p>
          <a:p>
            <a:pPr algn="ctr"/>
            <a:endParaRPr lang="en-US" sz="1800" b="1" dirty="0">
              <a:solidFill>
                <a:srgbClr val="C00000"/>
              </a:solidFill>
            </a:endParaRPr>
          </a:p>
          <a:p>
            <a:pPr algn="ctr"/>
            <a:r>
              <a:rPr lang="en-US" sz="1800" b="0" i="0" dirty="0">
                <a:effectLst/>
                <a:latin typeface="Poppins"/>
                <a:cs typeface="Poppins"/>
              </a:rPr>
              <a:t>To familiarize students with the basic concept of Personal and Team Process Models</a:t>
            </a:r>
            <a:endParaRPr lang="en-US" sz="1800" dirty="0"/>
          </a:p>
        </p:txBody>
      </p:sp>
      <p:sp>
        <p:nvSpPr>
          <p:cNvPr id="16" name="TextBox 15">
            <a:extLst>
              <a:ext uri="{FF2B5EF4-FFF2-40B4-BE49-F238E27FC236}">
                <a16:creationId xmlns:a16="http://schemas.microsoft.com/office/drawing/2014/main" xmlns="" id="{541394E6-0C99-8F26-C67B-D88D560EB229}"/>
              </a:ext>
            </a:extLst>
          </p:cNvPr>
          <p:cNvSpPr txBox="1"/>
          <p:nvPr/>
        </p:nvSpPr>
        <p:spPr>
          <a:xfrm>
            <a:off x="910537" y="2023744"/>
            <a:ext cx="5590972" cy="2862322"/>
          </a:xfrm>
          <a:prstGeom prst="rect">
            <a:avLst/>
          </a:prstGeom>
          <a:noFill/>
        </p:spPr>
        <p:txBody>
          <a:bodyPr wrap="square">
            <a:spAutoFit/>
          </a:bodyPr>
          <a:lstStyle/>
          <a:p>
            <a:pPr algn="ctr"/>
            <a:r>
              <a:rPr lang="en-US" sz="1800" b="1" dirty="0">
                <a:solidFill>
                  <a:srgbClr val="C00000"/>
                </a:solidFill>
              </a:rPr>
              <a:t>INSTRUCTIONAL OBJECTIVES</a:t>
            </a:r>
          </a:p>
          <a:p>
            <a:pPr>
              <a:lnSpc>
                <a:spcPct val="200000"/>
              </a:lnSpc>
            </a:pPr>
            <a:r>
              <a:rPr lang="en-US" sz="1800" dirty="0">
                <a:latin typeface="Poppins"/>
                <a:cs typeface="Poppins"/>
              </a:rPr>
              <a:t>This</a:t>
            </a:r>
            <a:r>
              <a:rPr lang="en-US" sz="1800" b="0" i="0" dirty="0">
                <a:effectLst/>
                <a:latin typeface="Poppins"/>
                <a:cs typeface="Poppins"/>
              </a:rPr>
              <a:t> </a:t>
            </a:r>
            <a:r>
              <a:rPr lang="en-US" sz="1800" dirty="0">
                <a:latin typeface="Poppins"/>
                <a:cs typeface="Poppins"/>
              </a:rPr>
              <a:t>Session</a:t>
            </a:r>
            <a:r>
              <a:rPr lang="en-US" sz="1800" b="0" i="0" dirty="0">
                <a:effectLst/>
                <a:latin typeface="Poppins"/>
                <a:cs typeface="Poppins"/>
              </a:rPr>
              <a:t> is designed to:</a:t>
            </a:r>
          </a:p>
          <a:p>
            <a:pPr marL="342900" indent="-342900">
              <a:buFontTx/>
              <a:buAutoNum type="arabicPeriod"/>
            </a:pPr>
            <a:r>
              <a:rPr lang="en-US" sz="1800" b="0" i="0" dirty="0">
                <a:effectLst/>
                <a:latin typeface="Arial" panose="020B0604020202020204" pitchFamily="34" charset="0"/>
              </a:rPr>
              <a:t>Demonstrate </a:t>
            </a:r>
            <a:r>
              <a:rPr lang="en-US" sz="1800" b="1" dirty="0">
                <a:latin typeface="Times New Roman" panose="02020603050405020304" pitchFamily="18" charset="0"/>
                <a:ea typeface="+mn-lt"/>
                <a:cs typeface="Times New Roman" panose="02020603050405020304" pitchFamily="18" charset="0"/>
              </a:rPr>
              <a:t>Personal and Team Process models </a:t>
            </a:r>
          </a:p>
          <a:p>
            <a:pPr marL="342900" indent="-342900">
              <a:buFontTx/>
              <a:buAutoNum type="arabicPeriod"/>
            </a:pPr>
            <a:r>
              <a:rPr lang="en-US" sz="1800" b="0" i="0" dirty="0">
                <a:effectLst/>
                <a:latin typeface="Arial" panose="020B0604020202020204" pitchFamily="34" charset="0"/>
              </a:rPr>
              <a:t>Describe  </a:t>
            </a:r>
            <a:r>
              <a:rPr lang="en-US" sz="1800" b="1" dirty="0">
                <a:latin typeface="Times New Roman" panose="02020603050405020304" pitchFamily="18" charset="0"/>
                <a:ea typeface="+mn-lt"/>
                <a:cs typeface="Times New Roman" panose="02020603050405020304" pitchFamily="18" charset="0"/>
              </a:rPr>
              <a:t>Personal Software Process (PSP) defines 5 framework activities</a:t>
            </a:r>
          </a:p>
          <a:p>
            <a:pPr marL="342900" indent="-342900">
              <a:buFontTx/>
              <a:buAutoNum type="arabicPeriod"/>
            </a:pPr>
            <a:r>
              <a:rPr lang="en-US" sz="1800" b="0" i="0" dirty="0">
                <a:effectLst/>
                <a:latin typeface="Arial" panose="020B0604020202020204" pitchFamily="34" charset="0"/>
              </a:rPr>
              <a:t>List out the </a:t>
            </a:r>
            <a:r>
              <a:rPr lang="en-US" sz="1800" b="1" dirty="0">
                <a:latin typeface="Times New Roman" panose="02020603050405020304" pitchFamily="18" charset="0"/>
                <a:ea typeface="+mn-lt"/>
                <a:cs typeface="Times New Roman" panose="02020603050405020304" pitchFamily="18" charset="0"/>
              </a:rPr>
              <a:t>Product and Process </a:t>
            </a:r>
          </a:p>
          <a:p>
            <a:pPr marL="342900" indent="-342900">
              <a:buFontTx/>
              <a:buAutoNum type="arabicPeriod"/>
            </a:pPr>
            <a:r>
              <a:rPr lang="en-US" sz="1800" b="0" i="0" dirty="0">
                <a:effectLst/>
                <a:latin typeface="Arial"/>
                <a:cs typeface="Arial"/>
              </a:rPr>
              <a:t>Describe the </a:t>
            </a:r>
            <a:r>
              <a:rPr lang="en-US" sz="1800" b="1" dirty="0">
                <a:latin typeface="Times New Roman" panose="02020603050405020304" pitchFamily="18" charset="0"/>
                <a:ea typeface="+mn-lt"/>
                <a:cs typeface="Times New Roman" panose="02020603050405020304" pitchFamily="18" charset="0"/>
              </a:rPr>
              <a:t>Difference between Product and Process</a:t>
            </a:r>
          </a:p>
          <a:p>
            <a:pPr algn="ctr"/>
            <a:endParaRPr lang="en-US" sz="1800" dirty="0"/>
          </a:p>
        </p:txBody>
      </p:sp>
      <p:sp>
        <p:nvSpPr>
          <p:cNvPr id="20" name="TextBox 19">
            <a:extLst>
              <a:ext uri="{FF2B5EF4-FFF2-40B4-BE49-F238E27FC236}">
                <a16:creationId xmlns:a16="http://schemas.microsoft.com/office/drawing/2014/main" xmlns="" id="{8FC8B10B-453E-92C8-D716-22B450131A34}"/>
              </a:ext>
            </a:extLst>
          </p:cNvPr>
          <p:cNvSpPr txBox="1"/>
          <p:nvPr/>
        </p:nvSpPr>
        <p:spPr>
          <a:xfrm>
            <a:off x="6377290" y="2033862"/>
            <a:ext cx="5814710" cy="2031325"/>
          </a:xfrm>
          <a:prstGeom prst="rect">
            <a:avLst/>
          </a:prstGeom>
          <a:noFill/>
        </p:spPr>
        <p:txBody>
          <a:bodyPr wrap="square">
            <a:spAutoFit/>
          </a:bodyPr>
          <a:lstStyle/>
          <a:p>
            <a:pPr algn="ctr"/>
            <a:r>
              <a:rPr lang="en-US" sz="1800" b="1" dirty="0">
                <a:solidFill>
                  <a:srgbClr val="C00000"/>
                </a:solidFill>
              </a:rPr>
              <a:t>LEARNING OUTCOMES</a:t>
            </a:r>
          </a:p>
          <a:p>
            <a:pPr>
              <a:lnSpc>
                <a:spcPct val="200000"/>
              </a:lnSpc>
            </a:pPr>
            <a:r>
              <a:rPr lang="en-US" sz="1800" b="0" i="0" dirty="0">
                <a:effectLst/>
                <a:latin typeface="Arial"/>
                <a:cs typeface="Arial"/>
              </a:rPr>
              <a:t>At the end of this </a:t>
            </a:r>
            <a:r>
              <a:rPr lang="en-US" sz="1800" dirty="0">
                <a:latin typeface="Arial"/>
                <a:cs typeface="Arial"/>
              </a:rPr>
              <a:t>session</a:t>
            </a:r>
            <a:r>
              <a:rPr lang="en-US" sz="1800" b="0" i="0" dirty="0">
                <a:effectLst/>
                <a:latin typeface="Arial"/>
                <a:cs typeface="Arial"/>
              </a:rPr>
              <a:t>, you should be able to:</a:t>
            </a:r>
          </a:p>
          <a:p>
            <a:pPr marL="342900" indent="-342900">
              <a:buFontTx/>
              <a:buAutoNum type="arabicPeriod"/>
            </a:pPr>
            <a:r>
              <a:rPr lang="en-US" sz="1800" b="0" i="0" dirty="0">
                <a:effectLst/>
                <a:latin typeface="Arial" panose="020B0604020202020204" pitchFamily="34" charset="0"/>
              </a:rPr>
              <a:t>Define   </a:t>
            </a:r>
            <a:r>
              <a:rPr lang="en-US" sz="1800" b="1" dirty="0">
                <a:latin typeface="Times New Roman" panose="02020603050405020304" pitchFamily="18" charset="0"/>
                <a:cs typeface="Times New Roman" panose="02020603050405020304" pitchFamily="18" charset="0"/>
              </a:rPr>
              <a:t>Process Models</a:t>
            </a:r>
            <a:endParaRPr lang="en-US" sz="1800" b="1" dirty="0">
              <a:latin typeface="Times New Roman" panose="02020603050405020304" pitchFamily="18" charset="0"/>
              <a:ea typeface="+mn-lt"/>
              <a:cs typeface="Times New Roman" panose="02020603050405020304" pitchFamily="18" charset="0"/>
            </a:endParaRPr>
          </a:p>
          <a:p>
            <a:pPr marL="342900" indent="-342900">
              <a:buFontTx/>
              <a:buAutoNum type="arabicPeriod"/>
            </a:pPr>
            <a:r>
              <a:rPr lang="en-US" sz="1800" b="0" i="0" dirty="0">
                <a:effectLst/>
                <a:latin typeface="Arial" panose="020B0604020202020204" pitchFamily="34" charset="0"/>
              </a:rPr>
              <a:t>Describe </a:t>
            </a:r>
            <a:r>
              <a:rPr lang="en-US" sz="1800" b="1" dirty="0">
                <a:latin typeface="Times New Roman" panose="02020603050405020304" pitchFamily="18" charset="0"/>
                <a:ea typeface="+mn-lt"/>
                <a:cs typeface="Times New Roman" panose="02020603050405020304" pitchFamily="18" charset="0"/>
              </a:rPr>
              <a:t>Personal and Team Process models </a:t>
            </a:r>
          </a:p>
          <a:p>
            <a:pPr marL="342900" indent="-342900">
              <a:buFontTx/>
              <a:buAutoNum type="arabicPeriod"/>
            </a:pPr>
            <a:r>
              <a:rPr lang="en-US" sz="1800" dirty="0">
                <a:latin typeface="Arial" panose="020B0604020202020204" pitchFamily="34" charset="0"/>
              </a:rPr>
              <a:t>Summarize </a:t>
            </a:r>
            <a:r>
              <a:rPr lang="en-US" sz="1800" b="1" dirty="0">
                <a:latin typeface="Times New Roman" panose="02020603050405020304" pitchFamily="18" charset="0"/>
                <a:ea typeface="+mn-lt"/>
                <a:cs typeface="Times New Roman" panose="02020603050405020304" pitchFamily="18" charset="0"/>
              </a:rPr>
              <a:t>Difference between Product and Process</a:t>
            </a:r>
          </a:p>
          <a:p>
            <a:pPr algn="ctr"/>
            <a:endParaRPr lang="en-US" sz="1800" b="1" dirty="0">
              <a:solidFill>
                <a:srgbClr val="C00000"/>
              </a:solidFill>
            </a:endParaRPr>
          </a:p>
        </p:txBody>
      </p:sp>
    </p:spTree>
    <p:extLst>
      <p:ext uri="{BB962C8B-B14F-4D97-AF65-F5344CB8AC3E}">
        <p14:creationId xmlns:p14="http://schemas.microsoft.com/office/powerpoint/2010/main" val="380722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7DF138E-C7D1-623B-2842-3F39EC816139}"/>
              </a:ext>
            </a:extLst>
          </p:cNvPr>
          <p:cNvSpPr>
            <a:spLocks noGrp="1"/>
          </p:cNvSpPr>
          <p:nvPr>
            <p:ph idx="1"/>
          </p:nvPr>
        </p:nvSpPr>
        <p:spPr>
          <a:xfrm>
            <a:off x="1434953" y="2216449"/>
            <a:ext cx="9603275" cy="3450613"/>
          </a:xfrm>
        </p:spPr>
        <p:txBody>
          <a:bodyPr>
            <a:normAutofit/>
          </a:bodyPr>
          <a:lstStyle/>
          <a:p>
            <a:pPr marL="514350" indent="-514350">
              <a:spcBef>
                <a:spcPts val="600"/>
              </a:spcBef>
              <a:spcAft>
                <a:spcPts val="600"/>
              </a:spcAft>
              <a:buFont typeface="Wingdings" panose="05000000000000000000" pitchFamily="2" charset="2"/>
              <a:buChar char="v"/>
            </a:pPr>
            <a:r>
              <a:rPr lang="en-US" sz="2400" b="1" dirty="0">
                <a:latin typeface="Times New Roman" panose="02020603050405020304" pitchFamily="18" charset="0"/>
                <a:ea typeface="+mn-lt"/>
                <a:cs typeface="Times New Roman" panose="02020603050405020304" pitchFamily="18" charset="0"/>
              </a:rPr>
              <a:t>Personal and Team Process models​</a:t>
            </a:r>
          </a:p>
          <a:p>
            <a:pPr marL="514350" indent="-514350">
              <a:spcBef>
                <a:spcPts val="600"/>
              </a:spcBef>
              <a:spcAft>
                <a:spcPts val="600"/>
              </a:spcAft>
              <a:buFont typeface="Wingdings" panose="05000000000000000000" pitchFamily="2" charset="2"/>
              <a:buChar char="v"/>
            </a:pPr>
            <a:r>
              <a:rPr lang="en-US" sz="2400" b="1" dirty="0">
                <a:latin typeface="Times New Roman" panose="02020603050405020304" pitchFamily="18" charset="0"/>
                <a:ea typeface="+mn-lt"/>
                <a:cs typeface="Times New Roman" panose="02020603050405020304" pitchFamily="18" charset="0"/>
              </a:rPr>
              <a:t>Personal Software Process (PSP) defines 5 framework activities</a:t>
            </a:r>
          </a:p>
          <a:p>
            <a:pPr marL="514350" indent="-514350">
              <a:spcBef>
                <a:spcPts val="600"/>
              </a:spcBef>
              <a:spcAft>
                <a:spcPts val="600"/>
              </a:spcAft>
              <a:buFont typeface="Wingdings" panose="05000000000000000000" pitchFamily="2" charset="2"/>
              <a:buChar char="v"/>
            </a:pPr>
            <a:r>
              <a:rPr lang="en-US" sz="2400" b="1" dirty="0">
                <a:latin typeface="Times New Roman" panose="02020603050405020304" pitchFamily="18" charset="0"/>
                <a:ea typeface="+mn-lt"/>
                <a:cs typeface="Times New Roman" panose="02020603050405020304" pitchFamily="18" charset="0"/>
              </a:rPr>
              <a:t>Team Software Process (TSP)</a:t>
            </a:r>
          </a:p>
          <a:p>
            <a:pPr marL="514350" indent="-514350">
              <a:spcBef>
                <a:spcPts val="600"/>
              </a:spcBef>
              <a:spcAft>
                <a:spcPts val="600"/>
              </a:spcAft>
              <a:buFont typeface="Wingdings" panose="05000000000000000000" pitchFamily="2" charset="2"/>
              <a:buChar char="v"/>
            </a:pPr>
            <a:r>
              <a:rPr lang="en-US" sz="2400" b="1" dirty="0">
                <a:latin typeface="Times New Roman" panose="02020603050405020304" pitchFamily="18" charset="0"/>
                <a:ea typeface="+mn-lt"/>
                <a:cs typeface="Times New Roman" panose="02020603050405020304" pitchFamily="18" charset="0"/>
              </a:rPr>
              <a:t>Product and Process </a:t>
            </a:r>
          </a:p>
          <a:p>
            <a:pPr marL="514350" indent="-514350">
              <a:spcBef>
                <a:spcPts val="600"/>
              </a:spcBef>
              <a:spcAft>
                <a:spcPts val="600"/>
              </a:spcAft>
              <a:buFont typeface="Wingdings" panose="05000000000000000000" pitchFamily="2" charset="2"/>
              <a:buChar char="v"/>
            </a:pPr>
            <a:r>
              <a:rPr lang="en-US" sz="2400" b="1" dirty="0">
                <a:latin typeface="Times New Roman" panose="02020603050405020304" pitchFamily="18" charset="0"/>
                <a:ea typeface="+mn-lt"/>
                <a:cs typeface="Times New Roman" panose="02020603050405020304" pitchFamily="18" charset="0"/>
              </a:rPr>
              <a:t>Difference between Product and Process:-</a:t>
            </a:r>
          </a:p>
        </p:txBody>
      </p:sp>
      <p:sp>
        <p:nvSpPr>
          <p:cNvPr id="4" name="Slide Number Placeholder 3">
            <a:extLst>
              <a:ext uri="{FF2B5EF4-FFF2-40B4-BE49-F238E27FC236}">
                <a16:creationId xmlns:a16="http://schemas.microsoft.com/office/drawing/2014/main" xmlns="" id="{8464C45C-D82B-56E6-54E4-3972FAEAAC0E}"/>
              </a:ext>
            </a:extLst>
          </p:cNvPr>
          <p:cNvSpPr>
            <a:spLocks noGrp="1"/>
          </p:cNvSpPr>
          <p:nvPr>
            <p:ph type="sldNum" sz="quarter" idx="12"/>
          </p:nvPr>
        </p:nvSpPr>
        <p:spPr/>
        <p:txBody>
          <a:bodyPr/>
          <a:lstStyle/>
          <a:p>
            <a:fld id="{CBABCCC1-BF11-4F37-963E-1BCD5B23FD72}" type="slidenum">
              <a:rPr lang="en-IN" smtClean="0"/>
              <a:t>3</a:t>
            </a:fld>
            <a:endParaRPr lang="en-IN"/>
          </a:p>
        </p:txBody>
      </p:sp>
      <p:sp>
        <p:nvSpPr>
          <p:cNvPr id="6" name="TextBox 5">
            <a:extLst>
              <a:ext uri="{FF2B5EF4-FFF2-40B4-BE49-F238E27FC236}">
                <a16:creationId xmlns:a16="http://schemas.microsoft.com/office/drawing/2014/main" xmlns="" id="{54B4EB8B-F374-DF0E-47FD-1702A670AF3F}"/>
              </a:ext>
            </a:extLst>
          </p:cNvPr>
          <p:cNvSpPr txBox="1"/>
          <p:nvPr/>
        </p:nvSpPr>
        <p:spPr>
          <a:xfrm>
            <a:off x="3041072" y="1190938"/>
            <a:ext cx="6109854" cy="707886"/>
          </a:xfrm>
          <a:prstGeom prst="rect">
            <a:avLst/>
          </a:prstGeom>
          <a:noFill/>
        </p:spPr>
        <p:txBody>
          <a:bodyPr wrap="square">
            <a:spAutoFit/>
          </a:bodyPr>
          <a:lstStyle/>
          <a:p>
            <a:pPr algn="ctr">
              <a:spcBef>
                <a:spcPts val="600"/>
              </a:spcBef>
              <a:spcAft>
                <a:spcPts val="600"/>
              </a:spcAft>
            </a:pPr>
            <a:r>
              <a:rPr lang="en-IN" sz="4000" b="1" dirty="0">
                <a:solidFill>
                  <a:srgbClr val="C00000"/>
                </a:solidFill>
                <a:latin typeface="Times New Roman" panose="02020603050405020304" pitchFamily="18" charset="0"/>
                <a:cs typeface="Times New Roman" panose="02020603050405020304" pitchFamily="18" charset="0"/>
              </a:rPr>
              <a:t>AGENDA</a:t>
            </a:r>
          </a:p>
        </p:txBody>
      </p:sp>
    </p:spTree>
    <p:extLst>
      <p:ext uri="{BB962C8B-B14F-4D97-AF65-F5344CB8AC3E}">
        <p14:creationId xmlns:p14="http://schemas.microsoft.com/office/powerpoint/2010/main" val="2973482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02BE02-D8F3-B6E6-D0EA-7359A2310CCA}"/>
              </a:ext>
            </a:extLst>
          </p:cNvPr>
          <p:cNvSpPr>
            <a:spLocks noGrp="1"/>
          </p:cNvSpPr>
          <p:nvPr>
            <p:ph type="title"/>
          </p:nvPr>
        </p:nvSpPr>
        <p:spPr>
          <a:xfrm>
            <a:off x="1451579" y="804519"/>
            <a:ext cx="9603275" cy="774899"/>
          </a:xfrm>
        </p:spPr>
        <p:txBody>
          <a:bodyPr>
            <a:normAutofit fontScale="90000"/>
          </a:bodyPr>
          <a:lstStyle/>
          <a:p>
            <a:r>
              <a:rPr lang="en-IN" sz="3200" b="1" dirty="0">
                <a:solidFill>
                  <a:srgbClr val="C00000"/>
                </a:solidFill>
                <a:latin typeface="erdana"/>
              </a:rPr>
              <a:t>Personal &amp; Team Process models</a:t>
            </a:r>
            <a:r>
              <a:rPr lang="en-IN" sz="3200" b="1" dirty="0">
                <a:solidFill>
                  <a:srgbClr val="FF0000"/>
                </a:solidFill>
                <a:latin typeface="erdana"/>
              </a:rPr>
              <a:t/>
            </a:r>
            <a:br>
              <a:rPr lang="en-IN" sz="3200" b="1" dirty="0">
                <a:solidFill>
                  <a:srgbClr val="FF0000"/>
                </a:solidFill>
                <a:latin typeface="erdana"/>
              </a:rPr>
            </a:br>
            <a:endParaRPr lang="en-IN" dirty="0"/>
          </a:p>
        </p:txBody>
      </p:sp>
      <p:sp>
        <p:nvSpPr>
          <p:cNvPr id="4" name="Slide Number Placeholder 3">
            <a:extLst>
              <a:ext uri="{FF2B5EF4-FFF2-40B4-BE49-F238E27FC236}">
                <a16:creationId xmlns:a16="http://schemas.microsoft.com/office/drawing/2014/main" xmlns="" id="{8464C45C-D82B-56E6-54E4-3972FAEAAC0E}"/>
              </a:ext>
            </a:extLst>
          </p:cNvPr>
          <p:cNvSpPr>
            <a:spLocks noGrp="1"/>
          </p:cNvSpPr>
          <p:nvPr>
            <p:ph type="sldNum" sz="quarter" idx="12"/>
          </p:nvPr>
        </p:nvSpPr>
        <p:spPr/>
        <p:txBody>
          <a:bodyPr/>
          <a:lstStyle/>
          <a:p>
            <a:fld id="{CBABCCC1-BF11-4F37-963E-1BCD5B23FD72}" type="slidenum">
              <a:rPr lang="en-IN" smtClean="0"/>
              <a:t>4</a:t>
            </a:fld>
            <a:endParaRPr lang="en-IN"/>
          </a:p>
        </p:txBody>
      </p:sp>
      <p:sp>
        <p:nvSpPr>
          <p:cNvPr id="5" name="Rectangle 4">
            <a:extLst>
              <a:ext uri="{FF2B5EF4-FFF2-40B4-BE49-F238E27FC236}">
                <a16:creationId xmlns:a16="http://schemas.microsoft.com/office/drawing/2014/main" xmlns="" id="{44DF6398-C60E-9A17-7C15-603DE7DC21A7}"/>
              </a:ext>
            </a:extLst>
          </p:cNvPr>
          <p:cNvSpPr/>
          <p:nvPr/>
        </p:nvSpPr>
        <p:spPr>
          <a:xfrm>
            <a:off x="473826" y="1759746"/>
            <a:ext cx="11718174" cy="4154984"/>
          </a:xfrm>
          <a:prstGeom prst="rect">
            <a:avLst/>
          </a:prstGeom>
        </p:spPr>
        <p:txBody>
          <a:bodyPr wrap="square">
            <a:spAutoFit/>
          </a:bodyPr>
          <a:lstStyle/>
          <a:p>
            <a:pPr algn="just">
              <a:lnSpc>
                <a:spcPct val="150000"/>
              </a:lnSpc>
              <a:buFont typeface="Arial" panose="020B0604020202020204" pitchFamily="34" charset="0"/>
              <a:buChar char="•"/>
            </a:pPr>
            <a:r>
              <a:rPr lang="en-IN" altLang="en-US" sz="2400" dirty="0"/>
              <a:t>The software process is effective only if it is amenable to significant adaption to meet the needs of the project team.</a:t>
            </a:r>
          </a:p>
          <a:p>
            <a:pPr algn="just">
              <a:lnSpc>
                <a:spcPct val="150000"/>
              </a:lnSpc>
              <a:buFont typeface="Arial" panose="020B0604020202020204" pitchFamily="34" charset="0"/>
              <a:buChar char="•"/>
            </a:pPr>
            <a:r>
              <a:rPr lang="en-IN" altLang="en-US" sz="2400" b="1" dirty="0"/>
              <a:t>Personal process model: </a:t>
            </a:r>
            <a:r>
              <a:rPr lang="en-IN" altLang="en-US" sz="2400" dirty="0"/>
              <a:t>Individual create a process that best fits your needs, and at the same time, meets the broader needs of the team and the organization.</a:t>
            </a:r>
          </a:p>
          <a:p>
            <a:pPr algn="just">
              <a:lnSpc>
                <a:spcPct val="150000"/>
              </a:lnSpc>
              <a:buFont typeface="Arial" panose="020B0604020202020204" pitchFamily="34" charset="0"/>
              <a:buChar char="•"/>
            </a:pPr>
            <a:r>
              <a:rPr lang="en-IN" altLang="en-US" sz="2400" b="1" dirty="0"/>
              <a:t>Team process model: </a:t>
            </a:r>
            <a:r>
              <a:rPr lang="en-IN" altLang="en-US" sz="2400" dirty="0"/>
              <a:t>The Team </a:t>
            </a:r>
            <a:r>
              <a:rPr lang="en-IN" altLang="en-US" sz="2800" dirty="0"/>
              <a:t>itself</a:t>
            </a:r>
            <a:r>
              <a:rPr lang="en-IN" altLang="en-US" sz="2400" dirty="0"/>
              <a:t> create its own process, and at the same time meet the narrower needs of individuals and the broader needs of the organisation.</a:t>
            </a:r>
          </a:p>
          <a:p>
            <a:pPr algn="just">
              <a:buFont typeface="Arial" panose="020B0604020202020204" pitchFamily="34" charset="0"/>
              <a:buChar char="•"/>
            </a:pPr>
            <a:endParaRPr lang="en-IN" altLang="en-US" sz="2400" b="1" dirty="0"/>
          </a:p>
          <a:p>
            <a:r>
              <a:rPr lang="en-IN" altLang="en-US" b="1" i="1" dirty="0"/>
              <a:t>“Watts Humphrey” </a:t>
            </a:r>
            <a:r>
              <a:rPr lang="en-IN" altLang="en-US" i="1" dirty="0"/>
              <a:t>argues that both  models are achievable but require hard work, training and coordination.</a:t>
            </a:r>
            <a:endParaRPr lang="en-US" b="0" i="0" dirty="0">
              <a:solidFill>
                <a:srgbClr val="333333"/>
              </a:solidFill>
              <a:effectLst/>
              <a:latin typeface="inter-regular"/>
            </a:endParaRPr>
          </a:p>
        </p:txBody>
      </p:sp>
    </p:spTree>
    <p:extLst>
      <p:ext uri="{BB962C8B-B14F-4D97-AF65-F5344CB8AC3E}">
        <p14:creationId xmlns:p14="http://schemas.microsoft.com/office/powerpoint/2010/main" val="763514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8464C45C-D82B-56E6-54E4-3972FAEAAC0E}"/>
              </a:ext>
            </a:extLst>
          </p:cNvPr>
          <p:cNvSpPr>
            <a:spLocks noGrp="1"/>
          </p:cNvSpPr>
          <p:nvPr>
            <p:ph type="sldNum" sz="quarter" idx="12"/>
          </p:nvPr>
        </p:nvSpPr>
        <p:spPr/>
        <p:txBody>
          <a:bodyPr/>
          <a:lstStyle/>
          <a:p>
            <a:fld id="{CBABCCC1-BF11-4F37-963E-1BCD5B23FD72}" type="slidenum">
              <a:rPr lang="en-IN" smtClean="0"/>
              <a:t>5</a:t>
            </a:fld>
            <a:endParaRPr lang="en-IN"/>
          </a:p>
        </p:txBody>
      </p:sp>
      <p:sp>
        <p:nvSpPr>
          <p:cNvPr id="5" name="TextBox 2">
            <a:extLst>
              <a:ext uri="{FF2B5EF4-FFF2-40B4-BE49-F238E27FC236}">
                <a16:creationId xmlns:a16="http://schemas.microsoft.com/office/drawing/2014/main" xmlns="" id="{4C8FD249-5448-9C00-247D-CE3BAA28CAD3}"/>
              </a:ext>
            </a:extLst>
          </p:cNvPr>
          <p:cNvSpPr txBox="1">
            <a:spLocks noChangeArrowheads="1"/>
          </p:cNvSpPr>
          <p:nvPr/>
        </p:nvSpPr>
        <p:spPr bwMode="auto">
          <a:xfrm>
            <a:off x="2081644" y="652329"/>
            <a:ext cx="8028709"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ko-KR" sz="3200" b="1" dirty="0">
              <a:solidFill>
                <a:srgbClr val="C00000"/>
              </a:solidFill>
              <a:latin typeface="Calibri Light" panose="020F0302020204030204" pitchFamily="34" charset="0"/>
              <a:ea typeface="굴림" panose="020B0600000101010101" pitchFamily="34" charset="-127"/>
              <a:cs typeface="Calibri Light" panose="020F0302020204030204" pitchFamily="34" charset="0"/>
            </a:endParaRPr>
          </a:p>
          <a:p>
            <a:pPr algn="ctr"/>
            <a:r>
              <a:rPr lang="en-US" altLang="ko-KR" sz="3200" b="1" dirty="0">
                <a:solidFill>
                  <a:srgbClr val="C00000"/>
                </a:solidFill>
                <a:latin typeface="Calibri Light" panose="020F0302020204030204" pitchFamily="34" charset="0"/>
                <a:ea typeface="굴림" panose="020B0600000101010101" pitchFamily="34" charset="-127"/>
                <a:cs typeface="Calibri Light" panose="020F0302020204030204" pitchFamily="34" charset="0"/>
              </a:rPr>
              <a:t>Personal Software Process (PSP)</a:t>
            </a:r>
            <a:endParaRPr lang="en-IN" altLang="en-US" sz="3200" b="1" dirty="0">
              <a:solidFill>
                <a:srgbClr val="C00000"/>
              </a:solidFill>
              <a:latin typeface="Calibri Light" panose="020F0302020204030204" pitchFamily="34" charset="0"/>
              <a:ea typeface="굴림" panose="020B0600000101010101" pitchFamily="34" charset="-127"/>
              <a:cs typeface="Calibri Light" panose="020F0302020204030204" pitchFamily="34" charset="0"/>
            </a:endParaRPr>
          </a:p>
        </p:txBody>
      </p:sp>
      <p:sp>
        <p:nvSpPr>
          <p:cNvPr id="6" name="TextBox 3">
            <a:extLst>
              <a:ext uri="{FF2B5EF4-FFF2-40B4-BE49-F238E27FC236}">
                <a16:creationId xmlns:a16="http://schemas.microsoft.com/office/drawing/2014/main" xmlns="" id="{CD768E17-F2B9-B1F6-6501-21F823A68B6A}"/>
              </a:ext>
            </a:extLst>
          </p:cNvPr>
          <p:cNvSpPr txBox="1">
            <a:spLocks noChangeArrowheads="1"/>
          </p:cNvSpPr>
          <p:nvPr/>
        </p:nvSpPr>
        <p:spPr bwMode="auto">
          <a:xfrm>
            <a:off x="1260763" y="1524000"/>
            <a:ext cx="978130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endParaRPr lang="en-IN" altLang="en-US" sz="2400" dirty="0"/>
          </a:p>
          <a:p>
            <a:pPr algn="just"/>
            <a:r>
              <a:rPr lang="en-IN" altLang="en-US" sz="2400" dirty="0"/>
              <a:t>Watts Humphrey suggests that in order </a:t>
            </a:r>
            <a:r>
              <a:rPr lang="en-IN" altLang="en-US" sz="2400" u="sng" dirty="0"/>
              <a:t>to change an ineffective personal process</a:t>
            </a:r>
            <a:r>
              <a:rPr lang="en-IN" altLang="en-US" sz="2400" dirty="0"/>
              <a:t>, an individual must move through </a:t>
            </a:r>
            <a:r>
              <a:rPr lang="en-IN" altLang="en-US" sz="2400" u="sng" dirty="0"/>
              <a:t>four phases</a:t>
            </a:r>
            <a:r>
              <a:rPr lang="en-IN" altLang="en-US" sz="2400" dirty="0"/>
              <a:t>, each requiring training and careful instrumentation.</a:t>
            </a:r>
          </a:p>
        </p:txBody>
      </p:sp>
      <p:sp>
        <p:nvSpPr>
          <p:cNvPr id="7" name="TextBox 6">
            <a:extLst>
              <a:ext uri="{FF2B5EF4-FFF2-40B4-BE49-F238E27FC236}">
                <a16:creationId xmlns:a16="http://schemas.microsoft.com/office/drawing/2014/main" xmlns="" id="{0BF4CB12-0E85-FD2B-D143-C05B15DAF520}"/>
              </a:ext>
            </a:extLst>
          </p:cNvPr>
          <p:cNvSpPr txBox="1"/>
          <p:nvPr/>
        </p:nvSpPr>
        <p:spPr>
          <a:xfrm>
            <a:off x="1149928" y="3070371"/>
            <a:ext cx="10099963" cy="3785652"/>
          </a:xfrm>
          <a:prstGeom prst="rect">
            <a:avLst/>
          </a:prstGeom>
          <a:noFill/>
        </p:spPr>
        <p:txBody>
          <a:bodyPr wrap="square">
            <a:spAutoFit/>
          </a:bodyPr>
          <a:lstStyle/>
          <a:p>
            <a:pPr>
              <a:defRPr/>
            </a:pPr>
            <a:r>
              <a:rPr lang="en-IN" sz="2400" b="1" dirty="0">
                <a:solidFill>
                  <a:srgbClr val="C00000"/>
                </a:solidFill>
              </a:rPr>
              <a:t>The PSP </a:t>
            </a:r>
          </a:p>
          <a:p>
            <a:pPr marL="742950" lvl="1" indent="-285750">
              <a:buFont typeface="Arial" pitchFamily="34" charset="0"/>
              <a:buChar char="•"/>
              <a:defRPr/>
            </a:pPr>
            <a:r>
              <a:rPr lang="en-IN" sz="2400" dirty="0"/>
              <a:t>emphasizes personal </a:t>
            </a:r>
            <a:r>
              <a:rPr lang="en-IN" sz="2400" u="sng" dirty="0"/>
              <a:t>measurement of  the work </a:t>
            </a:r>
            <a:r>
              <a:rPr lang="en-IN" sz="2400" dirty="0"/>
              <a:t>product that is produced .</a:t>
            </a:r>
          </a:p>
          <a:p>
            <a:pPr marL="742950" lvl="1" indent="-285750">
              <a:buFont typeface="Arial" pitchFamily="34" charset="0"/>
              <a:buChar char="•"/>
              <a:defRPr/>
            </a:pPr>
            <a:r>
              <a:rPr lang="en-IN" sz="2400" dirty="0"/>
              <a:t>emphasizes  the </a:t>
            </a:r>
            <a:r>
              <a:rPr lang="en-IN" sz="2400" u="sng" dirty="0"/>
              <a:t>resultant quality </a:t>
            </a:r>
            <a:r>
              <a:rPr lang="en-IN" sz="2400" dirty="0"/>
              <a:t>of the work product.</a:t>
            </a:r>
          </a:p>
          <a:p>
            <a:pPr marL="742950" lvl="1" indent="-285750">
              <a:buFont typeface="Arial" pitchFamily="34" charset="0"/>
              <a:buChar char="•"/>
              <a:defRPr/>
            </a:pPr>
            <a:r>
              <a:rPr lang="en-IN" sz="2400" dirty="0"/>
              <a:t>Makes practitioner responsible for </a:t>
            </a:r>
            <a:r>
              <a:rPr lang="en-IN" sz="2400" u="sng" dirty="0"/>
              <a:t>project planning </a:t>
            </a:r>
            <a:r>
              <a:rPr lang="en-IN" sz="2400" dirty="0"/>
              <a:t>(</a:t>
            </a:r>
            <a:r>
              <a:rPr lang="en-IN" sz="2400" dirty="0" err="1"/>
              <a:t>e.g</a:t>
            </a:r>
            <a:r>
              <a:rPr lang="en-IN" sz="2400" dirty="0"/>
              <a:t>; estimating and scheduling)</a:t>
            </a:r>
          </a:p>
          <a:p>
            <a:pPr marL="742950" lvl="1" indent="-285750">
              <a:buFont typeface="Arial" pitchFamily="34" charset="0"/>
              <a:buChar char="•"/>
              <a:defRPr/>
            </a:pPr>
            <a:r>
              <a:rPr lang="en-IN" sz="2400" dirty="0"/>
              <a:t>Empowers the practitioner to </a:t>
            </a:r>
            <a:r>
              <a:rPr lang="en-IN" sz="2400" u="sng" dirty="0"/>
              <a:t>control the quality</a:t>
            </a:r>
            <a:r>
              <a:rPr lang="en-IN" sz="2400" dirty="0"/>
              <a:t> of all software work products that are developed.</a:t>
            </a:r>
          </a:p>
          <a:p>
            <a:pPr marL="742950" lvl="1" indent="-285750">
              <a:buFont typeface="Arial" pitchFamily="34" charset="0"/>
              <a:buChar char="•"/>
              <a:defRPr/>
            </a:pPr>
            <a:endParaRPr lang="en-IN" sz="2400" dirty="0"/>
          </a:p>
          <a:p>
            <a:pPr marL="285750" indent="-285750">
              <a:buFont typeface="Arial" pitchFamily="34" charset="0"/>
              <a:buChar char="•"/>
              <a:defRPr/>
            </a:pPr>
            <a:endParaRPr lang="en-IN" sz="2400" dirty="0"/>
          </a:p>
        </p:txBody>
      </p:sp>
    </p:spTree>
    <p:extLst>
      <p:ext uri="{BB962C8B-B14F-4D97-AF65-F5344CB8AC3E}">
        <p14:creationId xmlns:p14="http://schemas.microsoft.com/office/powerpoint/2010/main" val="1824996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02BE02-D8F3-B6E6-D0EA-7359A2310CCA}"/>
              </a:ext>
            </a:extLst>
          </p:cNvPr>
          <p:cNvSpPr>
            <a:spLocks noGrp="1"/>
          </p:cNvSpPr>
          <p:nvPr>
            <p:ph type="title"/>
          </p:nvPr>
        </p:nvSpPr>
        <p:spPr/>
        <p:txBody>
          <a:bodyPr/>
          <a:lstStyle/>
          <a:p>
            <a:pPr algn="ctr"/>
            <a:r>
              <a:rPr lang="en-US" altLang="ko-KR" sz="3200" b="1" dirty="0">
                <a:solidFill>
                  <a:srgbClr val="C00000"/>
                </a:solidFill>
                <a:latin typeface="Calibri Light" panose="020F0302020204030204" pitchFamily="34" charset="0"/>
                <a:ea typeface="굴림" panose="020B0600000101010101" pitchFamily="34" charset="-127"/>
                <a:cs typeface="Calibri Light" panose="020F0302020204030204" pitchFamily="34" charset="0"/>
              </a:rPr>
              <a:t>Personal Software Process (PSP) defines 5 framework activities</a:t>
            </a:r>
            <a:endParaRPr lang="en-IN" dirty="0">
              <a:solidFill>
                <a:srgbClr val="C00000"/>
              </a:solidFill>
            </a:endParaRPr>
          </a:p>
        </p:txBody>
      </p:sp>
      <p:sp>
        <p:nvSpPr>
          <p:cNvPr id="4" name="Slide Number Placeholder 3">
            <a:extLst>
              <a:ext uri="{FF2B5EF4-FFF2-40B4-BE49-F238E27FC236}">
                <a16:creationId xmlns:a16="http://schemas.microsoft.com/office/drawing/2014/main" xmlns="" id="{8464C45C-D82B-56E6-54E4-3972FAEAAC0E}"/>
              </a:ext>
            </a:extLst>
          </p:cNvPr>
          <p:cNvSpPr>
            <a:spLocks noGrp="1"/>
          </p:cNvSpPr>
          <p:nvPr>
            <p:ph type="sldNum" sz="quarter" idx="12"/>
          </p:nvPr>
        </p:nvSpPr>
        <p:spPr/>
        <p:txBody>
          <a:bodyPr/>
          <a:lstStyle/>
          <a:p>
            <a:fld id="{CBABCCC1-BF11-4F37-963E-1BCD5B23FD72}" type="slidenum">
              <a:rPr lang="en-IN" smtClean="0"/>
              <a:t>6</a:t>
            </a:fld>
            <a:endParaRPr lang="en-IN"/>
          </a:p>
        </p:txBody>
      </p:sp>
      <p:sp>
        <p:nvSpPr>
          <p:cNvPr id="5" name="Rectangle 3">
            <a:extLst>
              <a:ext uri="{FF2B5EF4-FFF2-40B4-BE49-F238E27FC236}">
                <a16:creationId xmlns:a16="http://schemas.microsoft.com/office/drawing/2014/main" xmlns="" id="{FB9F6AE1-CF84-AC5E-7FE8-1AB8B550AA54}"/>
              </a:ext>
            </a:extLst>
          </p:cNvPr>
          <p:cNvSpPr>
            <a:spLocks noGrp="1" noChangeArrowheads="1"/>
          </p:cNvSpPr>
          <p:nvPr>
            <p:ph idx="1"/>
          </p:nvPr>
        </p:nvSpPr>
        <p:spPr>
          <a:xfrm>
            <a:off x="914400" y="2011680"/>
            <a:ext cx="11039302" cy="4041801"/>
          </a:xfrm>
        </p:spPr>
        <p:txBody>
          <a:bodyPr/>
          <a:lstStyle/>
          <a:p>
            <a:pPr algn="just" eaLnBrk="1" hangingPunct="1"/>
            <a:r>
              <a:rPr lang="en-US" altLang="ko-KR" sz="2400" b="1" dirty="0">
                <a:ea typeface="굴림" panose="020B0600000101010101" pitchFamily="34" charset="-127"/>
              </a:rPr>
              <a:t>Planning.</a:t>
            </a:r>
            <a:r>
              <a:rPr lang="en-US" altLang="ko-KR" sz="2400" dirty="0">
                <a:ea typeface="굴림" panose="020B0600000101010101" pitchFamily="34" charset="-127"/>
              </a:rPr>
              <a:t>  This activity isolates requirements and develops both size and resource estimates. In addition, a defect estimate (the number of defects projected for the work) is made</a:t>
            </a:r>
            <a:r>
              <a:rPr lang="en-US" altLang="ko-KR" sz="2400" u="sng" dirty="0">
                <a:ea typeface="굴림" panose="020B0600000101010101" pitchFamily="34" charset="-127"/>
              </a:rPr>
              <a:t>. All metrics are recorded on worksheets </a:t>
            </a:r>
            <a:r>
              <a:rPr lang="en-US" altLang="ko-KR" sz="2400" dirty="0">
                <a:ea typeface="굴림" panose="020B0600000101010101" pitchFamily="34" charset="-127"/>
              </a:rPr>
              <a:t>or templates. Finally, development tasks are identified and a project schedule is created.</a:t>
            </a:r>
          </a:p>
          <a:p>
            <a:pPr lvl="4" algn="just" eaLnBrk="1" hangingPunct="1">
              <a:buFont typeface="Arial" panose="020B0604020202020204" pitchFamily="34" charset="0"/>
              <a:buChar char="•"/>
            </a:pPr>
            <a:endParaRPr lang="en-US" altLang="ko-KR" sz="1200" dirty="0">
              <a:ea typeface="굴림" panose="020B0600000101010101" pitchFamily="34" charset="-127"/>
            </a:endParaRPr>
          </a:p>
          <a:p>
            <a:pPr algn="just" eaLnBrk="1" hangingPunct="1"/>
            <a:r>
              <a:rPr lang="en-US" altLang="ko-KR" sz="2400" b="1" dirty="0">
                <a:ea typeface="굴림" panose="020B0600000101010101" pitchFamily="34" charset="-127"/>
              </a:rPr>
              <a:t>High-level design.  </a:t>
            </a:r>
            <a:r>
              <a:rPr lang="en-US" altLang="ko-KR" sz="2400" dirty="0">
                <a:ea typeface="굴림" panose="020B0600000101010101" pitchFamily="34" charset="-127"/>
              </a:rPr>
              <a:t>An external specification is created for each component and a component design is created. Prototypes are built when uncertainty exists. All issues are recorded and tracked.</a:t>
            </a:r>
          </a:p>
        </p:txBody>
      </p:sp>
    </p:spTree>
    <p:extLst>
      <p:ext uri="{BB962C8B-B14F-4D97-AF65-F5344CB8AC3E}">
        <p14:creationId xmlns:p14="http://schemas.microsoft.com/office/powerpoint/2010/main" val="1169816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02BE02-D8F3-B6E6-D0EA-7359A2310CCA}"/>
              </a:ext>
            </a:extLst>
          </p:cNvPr>
          <p:cNvSpPr>
            <a:spLocks noGrp="1"/>
          </p:cNvSpPr>
          <p:nvPr>
            <p:ph type="title"/>
          </p:nvPr>
        </p:nvSpPr>
        <p:spPr>
          <a:xfrm>
            <a:off x="1451579" y="1098087"/>
            <a:ext cx="9603275" cy="587136"/>
          </a:xfrm>
        </p:spPr>
        <p:txBody>
          <a:bodyPr/>
          <a:lstStyle/>
          <a:p>
            <a:r>
              <a:rPr lang="en-US" altLang="ko-KR" sz="3200" b="1" dirty="0">
                <a:solidFill>
                  <a:srgbClr val="C00000"/>
                </a:solidFill>
                <a:ea typeface="굴림" panose="020B0600000101010101" pitchFamily="34" charset="-127"/>
              </a:rPr>
              <a:t>Personal Software Process (PSP)</a:t>
            </a:r>
            <a:endParaRPr lang="en-IN" dirty="0">
              <a:solidFill>
                <a:srgbClr val="C00000"/>
              </a:solidFill>
            </a:endParaRPr>
          </a:p>
        </p:txBody>
      </p:sp>
      <p:sp>
        <p:nvSpPr>
          <p:cNvPr id="4" name="Slide Number Placeholder 3">
            <a:extLst>
              <a:ext uri="{FF2B5EF4-FFF2-40B4-BE49-F238E27FC236}">
                <a16:creationId xmlns:a16="http://schemas.microsoft.com/office/drawing/2014/main" xmlns="" id="{8464C45C-D82B-56E6-54E4-3972FAEAAC0E}"/>
              </a:ext>
            </a:extLst>
          </p:cNvPr>
          <p:cNvSpPr>
            <a:spLocks noGrp="1"/>
          </p:cNvSpPr>
          <p:nvPr>
            <p:ph type="sldNum" sz="quarter" idx="12"/>
          </p:nvPr>
        </p:nvSpPr>
        <p:spPr/>
        <p:txBody>
          <a:bodyPr/>
          <a:lstStyle/>
          <a:p>
            <a:fld id="{CBABCCC1-BF11-4F37-963E-1BCD5B23FD72}" type="slidenum">
              <a:rPr lang="en-IN" smtClean="0"/>
              <a:t>7</a:t>
            </a:fld>
            <a:endParaRPr lang="en-IN"/>
          </a:p>
        </p:txBody>
      </p:sp>
      <p:sp>
        <p:nvSpPr>
          <p:cNvPr id="5" name="Rectangle 3">
            <a:extLst>
              <a:ext uri="{FF2B5EF4-FFF2-40B4-BE49-F238E27FC236}">
                <a16:creationId xmlns:a16="http://schemas.microsoft.com/office/drawing/2014/main" xmlns="" id="{8C9BFA35-AC81-E96A-73D0-8460B4BA9CF8}"/>
              </a:ext>
            </a:extLst>
          </p:cNvPr>
          <p:cNvSpPr>
            <a:spLocks noGrp="1" noChangeArrowheads="1"/>
          </p:cNvSpPr>
          <p:nvPr>
            <p:ph idx="1"/>
          </p:nvPr>
        </p:nvSpPr>
        <p:spPr>
          <a:xfrm>
            <a:off x="585558" y="1685223"/>
            <a:ext cx="10469295" cy="4166302"/>
          </a:xfrm>
        </p:spPr>
        <p:txBody>
          <a:bodyPr>
            <a:normAutofit fontScale="92500" lnSpcReduction="10000"/>
          </a:bodyPr>
          <a:lstStyle/>
          <a:p>
            <a:pPr algn="just" eaLnBrk="1" hangingPunct="1">
              <a:lnSpc>
                <a:spcPct val="90000"/>
              </a:lnSpc>
            </a:pPr>
            <a:endParaRPr lang="en-US" altLang="ko-KR" sz="2500" b="1" dirty="0">
              <a:latin typeface="Times New Roman" panose="02020603050405020304" pitchFamily="18" charset="0"/>
              <a:ea typeface="굴림" panose="020B0600000101010101" pitchFamily="34" charset="-127"/>
              <a:cs typeface="Times New Roman" panose="02020603050405020304" pitchFamily="18" charset="0"/>
            </a:endParaRPr>
          </a:p>
          <a:p>
            <a:pPr algn="just" eaLnBrk="1" hangingPunct="1">
              <a:lnSpc>
                <a:spcPct val="90000"/>
              </a:lnSpc>
            </a:pPr>
            <a:r>
              <a:rPr lang="en-US" altLang="ko-KR" sz="2500" b="1" dirty="0">
                <a:latin typeface="Times New Roman" panose="02020603050405020304" pitchFamily="18" charset="0"/>
                <a:ea typeface="굴림" panose="020B0600000101010101" pitchFamily="34" charset="-127"/>
                <a:cs typeface="Times New Roman" panose="02020603050405020304" pitchFamily="18" charset="0"/>
              </a:rPr>
              <a:t>High-level design review</a:t>
            </a:r>
            <a:r>
              <a:rPr lang="en-US" altLang="ko-KR" sz="2500" dirty="0">
                <a:latin typeface="Times New Roman" panose="02020603050405020304" pitchFamily="18" charset="0"/>
                <a:ea typeface="굴림" panose="020B0600000101010101" pitchFamily="34" charset="-127"/>
                <a:cs typeface="Times New Roman" panose="02020603050405020304" pitchFamily="18" charset="0"/>
              </a:rPr>
              <a:t>. Formal verification methods are applied to uncover errors in the design. Metrics are maintained for all important tasks and work results.</a:t>
            </a:r>
          </a:p>
          <a:p>
            <a:pPr lvl="4" algn="just" eaLnBrk="1" hangingPunct="1">
              <a:lnSpc>
                <a:spcPct val="90000"/>
              </a:lnSpc>
              <a:buFont typeface="Arial" panose="020B0604020202020204" pitchFamily="34" charset="0"/>
              <a:buChar char="•"/>
            </a:pPr>
            <a:endParaRPr lang="en-US" altLang="ko-KR" sz="2500" dirty="0">
              <a:latin typeface="Times New Roman" panose="02020603050405020304" pitchFamily="18" charset="0"/>
              <a:ea typeface="굴림" panose="020B0600000101010101" pitchFamily="34" charset="-127"/>
              <a:cs typeface="Times New Roman" panose="02020603050405020304" pitchFamily="18" charset="0"/>
            </a:endParaRPr>
          </a:p>
          <a:p>
            <a:pPr algn="just" eaLnBrk="1" hangingPunct="1">
              <a:lnSpc>
                <a:spcPct val="90000"/>
              </a:lnSpc>
            </a:pPr>
            <a:r>
              <a:rPr lang="en-US" altLang="ko-KR" sz="2500" b="1" dirty="0">
                <a:latin typeface="Times New Roman" panose="02020603050405020304" pitchFamily="18" charset="0"/>
                <a:ea typeface="굴림" panose="020B0600000101010101" pitchFamily="34" charset="-127"/>
                <a:cs typeface="Times New Roman" panose="02020603050405020304" pitchFamily="18" charset="0"/>
              </a:rPr>
              <a:t>Development.  </a:t>
            </a:r>
            <a:r>
              <a:rPr lang="en-US" altLang="ko-KR" sz="2500" dirty="0">
                <a:latin typeface="Times New Roman" panose="02020603050405020304" pitchFamily="18" charset="0"/>
                <a:ea typeface="굴림" panose="020B0600000101010101" pitchFamily="34" charset="-127"/>
                <a:cs typeface="Times New Roman" panose="02020603050405020304" pitchFamily="18" charset="0"/>
              </a:rPr>
              <a:t>The component level design is refined and reviewed. </a:t>
            </a:r>
            <a:r>
              <a:rPr lang="en-US" altLang="ko-KR" sz="2500" u="sng" dirty="0">
                <a:latin typeface="Times New Roman" panose="02020603050405020304" pitchFamily="18" charset="0"/>
                <a:ea typeface="굴림" panose="020B0600000101010101" pitchFamily="34" charset="-127"/>
                <a:cs typeface="Times New Roman" panose="02020603050405020304" pitchFamily="18" charset="0"/>
              </a:rPr>
              <a:t>Code is generated, reviewed, compiled, and tested. </a:t>
            </a:r>
            <a:r>
              <a:rPr lang="en-US" altLang="ko-KR" sz="2500" dirty="0">
                <a:latin typeface="Times New Roman" panose="02020603050405020304" pitchFamily="18" charset="0"/>
                <a:ea typeface="굴림" panose="020B0600000101010101" pitchFamily="34" charset="-127"/>
                <a:cs typeface="Times New Roman" panose="02020603050405020304" pitchFamily="18" charset="0"/>
              </a:rPr>
              <a:t>Metrics are maintained for all important tasks and work results.</a:t>
            </a:r>
          </a:p>
          <a:p>
            <a:pPr lvl="4" algn="just" eaLnBrk="1" hangingPunct="1">
              <a:lnSpc>
                <a:spcPct val="90000"/>
              </a:lnSpc>
              <a:buFont typeface="Arial" panose="020B0604020202020204" pitchFamily="34" charset="0"/>
              <a:buChar char="•"/>
            </a:pPr>
            <a:endParaRPr lang="en-US" altLang="ko-KR" sz="2500" dirty="0">
              <a:latin typeface="Times New Roman" panose="02020603050405020304" pitchFamily="18" charset="0"/>
              <a:ea typeface="굴림" panose="020B0600000101010101" pitchFamily="34" charset="-127"/>
              <a:cs typeface="Times New Roman" panose="02020603050405020304" pitchFamily="18" charset="0"/>
            </a:endParaRPr>
          </a:p>
          <a:p>
            <a:pPr algn="just" eaLnBrk="1" hangingPunct="1">
              <a:lnSpc>
                <a:spcPct val="90000"/>
              </a:lnSpc>
            </a:pPr>
            <a:r>
              <a:rPr lang="en-US" altLang="ko-KR" sz="2500" b="1" dirty="0">
                <a:latin typeface="Times New Roman" panose="02020603050405020304" pitchFamily="18" charset="0"/>
                <a:ea typeface="굴림" panose="020B0600000101010101" pitchFamily="34" charset="-127"/>
                <a:cs typeface="Times New Roman" panose="02020603050405020304" pitchFamily="18" charset="0"/>
              </a:rPr>
              <a:t>Postmortem. </a:t>
            </a:r>
            <a:r>
              <a:rPr lang="en-US" altLang="ko-KR" sz="2500" dirty="0">
                <a:latin typeface="Times New Roman" panose="02020603050405020304" pitchFamily="18" charset="0"/>
                <a:ea typeface="굴림" panose="020B0600000101010101" pitchFamily="34" charset="-127"/>
                <a:cs typeface="Times New Roman" panose="02020603050405020304" pitchFamily="18" charset="0"/>
              </a:rPr>
              <a:t> Using measures and metrics collected the </a:t>
            </a:r>
            <a:r>
              <a:rPr lang="en-US" altLang="ko-KR" sz="2500" u="sng" dirty="0">
                <a:latin typeface="Times New Roman" panose="02020603050405020304" pitchFamily="18" charset="0"/>
                <a:ea typeface="굴림" panose="020B0600000101010101" pitchFamily="34" charset="-127"/>
                <a:cs typeface="Times New Roman" panose="02020603050405020304" pitchFamily="18" charset="0"/>
              </a:rPr>
              <a:t>effectiveness of the process is determined. </a:t>
            </a:r>
            <a:r>
              <a:rPr lang="en-US" altLang="ko-KR" sz="2500" dirty="0">
                <a:latin typeface="Times New Roman" panose="02020603050405020304" pitchFamily="18" charset="0"/>
                <a:ea typeface="굴림" panose="020B0600000101010101" pitchFamily="34" charset="-127"/>
                <a:cs typeface="Times New Roman" panose="02020603050405020304" pitchFamily="18" charset="0"/>
              </a:rPr>
              <a:t>(If this is a large amount of data it should be analyzed statistically.) Measures and metrics should provide guidance for modifying the process to improve its effectiveness.</a:t>
            </a:r>
          </a:p>
        </p:txBody>
      </p:sp>
    </p:spTree>
    <p:extLst>
      <p:ext uri="{BB962C8B-B14F-4D97-AF65-F5344CB8AC3E}">
        <p14:creationId xmlns:p14="http://schemas.microsoft.com/office/powerpoint/2010/main" val="2827785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02BE02-D8F3-B6E6-D0EA-7359A2310CCA}"/>
              </a:ext>
            </a:extLst>
          </p:cNvPr>
          <p:cNvSpPr>
            <a:spLocks noGrp="1"/>
          </p:cNvSpPr>
          <p:nvPr>
            <p:ph type="title"/>
          </p:nvPr>
        </p:nvSpPr>
        <p:spPr>
          <a:xfrm>
            <a:off x="1451579" y="1012518"/>
            <a:ext cx="9603275" cy="758274"/>
          </a:xfrm>
        </p:spPr>
        <p:txBody>
          <a:bodyPr>
            <a:normAutofit fontScale="90000"/>
          </a:bodyPr>
          <a:lstStyle/>
          <a:p>
            <a:pPr algn="ctr"/>
            <a:r>
              <a:rPr lang="en-US" altLang="ko-KR" sz="3200" b="1" dirty="0">
                <a:solidFill>
                  <a:srgbClr val="C00000"/>
                </a:solidFill>
                <a:latin typeface="Calibri Light" panose="020F0302020204030204" pitchFamily="34" charset="0"/>
                <a:ea typeface="굴림" panose="020B0600000101010101" pitchFamily="34" charset="-127"/>
                <a:cs typeface="Calibri Light" panose="020F0302020204030204" pitchFamily="34" charset="0"/>
              </a:rPr>
              <a:t>Personal Software Process (PSP)</a:t>
            </a:r>
            <a:r>
              <a:rPr lang="en-IN" altLang="en-US" sz="3200" b="1" dirty="0">
                <a:solidFill>
                  <a:srgbClr val="FF0000"/>
                </a:solidFill>
                <a:latin typeface="Calibri Light" panose="020F0302020204030204" pitchFamily="34" charset="0"/>
                <a:ea typeface="굴림" panose="020B0600000101010101" pitchFamily="34" charset="-127"/>
                <a:cs typeface="Calibri Light" panose="020F0302020204030204" pitchFamily="34" charset="0"/>
              </a:rPr>
              <a:t/>
            </a:r>
            <a:br>
              <a:rPr lang="en-IN" altLang="en-US" sz="3200" b="1" dirty="0">
                <a:solidFill>
                  <a:srgbClr val="FF0000"/>
                </a:solidFill>
                <a:latin typeface="Calibri Light" panose="020F0302020204030204" pitchFamily="34" charset="0"/>
                <a:ea typeface="굴림" panose="020B0600000101010101" pitchFamily="34" charset="-127"/>
                <a:cs typeface="Calibri Light" panose="020F0302020204030204" pitchFamily="34" charset="0"/>
              </a:rPr>
            </a:br>
            <a:endParaRPr lang="en-IN" dirty="0"/>
          </a:p>
        </p:txBody>
      </p:sp>
      <p:sp>
        <p:nvSpPr>
          <p:cNvPr id="4" name="Slide Number Placeholder 3">
            <a:extLst>
              <a:ext uri="{FF2B5EF4-FFF2-40B4-BE49-F238E27FC236}">
                <a16:creationId xmlns:a16="http://schemas.microsoft.com/office/drawing/2014/main" xmlns="" id="{8464C45C-D82B-56E6-54E4-3972FAEAAC0E}"/>
              </a:ext>
            </a:extLst>
          </p:cNvPr>
          <p:cNvSpPr>
            <a:spLocks noGrp="1"/>
          </p:cNvSpPr>
          <p:nvPr>
            <p:ph type="sldNum" sz="quarter" idx="12"/>
          </p:nvPr>
        </p:nvSpPr>
        <p:spPr/>
        <p:txBody>
          <a:bodyPr/>
          <a:lstStyle/>
          <a:p>
            <a:fld id="{CBABCCC1-BF11-4F37-963E-1BCD5B23FD72}" type="slidenum">
              <a:rPr lang="en-IN" smtClean="0"/>
              <a:t>8</a:t>
            </a:fld>
            <a:endParaRPr lang="en-IN"/>
          </a:p>
        </p:txBody>
      </p:sp>
      <p:sp>
        <p:nvSpPr>
          <p:cNvPr id="5" name="TextBox 4">
            <a:extLst>
              <a:ext uri="{FF2B5EF4-FFF2-40B4-BE49-F238E27FC236}">
                <a16:creationId xmlns:a16="http://schemas.microsoft.com/office/drawing/2014/main" xmlns="" id="{9E30881F-F21F-804A-A367-047AB90AB425}"/>
              </a:ext>
            </a:extLst>
          </p:cNvPr>
          <p:cNvSpPr txBox="1"/>
          <p:nvPr/>
        </p:nvSpPr>
        <p:spPr>
          <a:xfrm>
            <a:off x="938909" y="2051804"/>
            <a:ext cx="9859386" cy="1508105"/>
          </a:xfrm>
          <a:prstGeom prst="rect">
            <a:avLst/>
          </a:prstGeom>
          <a:noFill/>
        </p:spPr>
        <p:txBody>
          <a:bodyPr wrap="square">
            <a:spAutoFit/>
          </a:bodyPr>
          <a:lstStyle/>
          <a:p>
            <a:pPr marL="285750" indent="-285750" algn="just">
              <a:buFont typeface="Arial" pitchFamily="34" charset="0"/>
              <a:buChar char="•"/>
              <a:defRPr/>
            </a:pPr>
            <a:r>
              <a:rPr lang="en-US" altLang="zh-CN" sz="2400" dirty="0">
                <a:ea typeface="宋体" pitchFamily="2" charset="-122"/>
              </a:rPr>
              <a:t>PSP Stresses the need for each software engineer to identify errors early and as important, to understand the types of errors through a rigorous assessment activity performed on all work products you produce.</a:t>
            </a:r>
            <a:endParaRPr lang="en-US" altLang="zh-CN" sz="2400" b="1" dirty="0">
              <a:ea typeface="宋体" pitchFamily="2" charset="-122"/>
            </a:endParaRPr>
          </a:p>
          <a:p>
            <a:pPr algn="just">
              <a:defRPr/>
            </a:pPr>
            <a:endParaRPr lang="en-IN" sz="2000" dirty="0"/>
          </a:p>
        </p:txBody>
      </p:sp>
      <p:sp>
        <p:nvSpPr>
          <p:cNvPr id="6" name="TextBox 3">
            <a:extLst>
              <a:ext uri="{FF2B5EF4-FFF2-40B4-BE49-F238E27FC236}">
                <a16:creationId xmlns:a16="http://schemas.microsoft.com/office/drawing/2014/main" xmlns="" id="{5E375925-CDBE-6593-7A10-6A4F02EDDAAE}"/>
              </a:ext>
            </a:extLst>
          </p:cNvPr>
          <p:cNvSpPr txBox="1">
            <a:spLocks noChangeArrowheads="1"/>
          </p:cNvSpPr>
          <p:nvPr/>
        </p:nvSpPr>
        <p:spPr bwMode="auto">
          <a:xfrm>
            <a:off x="938909" y="3441410"/>
            <a:ext cx="11125200" cy="2568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lnSpc>
                <a:spcPct val="150000"/>
              </a:lnSpc>
              <a:buFont typeface="Arial" panose="020B0604020202020204" pitchFamily="34" charset="0"/>
              <a:buChar char="•"/>
            </a:pPr>
            <a:r>
              <a:rPr lang="en-IN" altLang="en-US" sz="2200" dirty="0"/>
              <a:t>However, PSP </a:t>
            </a:r>
            <a:r>
              <a:rPr lang="en-IN" altLang="en-US" sz="2200" u="sng" dirty="0"/>
              <a:t>has not been widely adopted </a:t>
            </a:r>
            <a:r>
              <a:rPr lang="en-IN" altLang="en-US" sz="2200" dirty="0"/>
              <a:t>throughout the industry.</a:t>
            </a:r>
          </a:p>
          <a:p>
            <a:pPr algn="just">
              <a:lnSpc>
                <a:spcPct val="150000"/>
              </a:lnSpc>
              <a:buFont typeface="Arial" panose="020B0604020202020204" pitchFamily="34" charset="0"/>
              <a:buChar char="•"/>
            </a:pPr>
            <a:r>
              <a:rPr lang="en-IN" altLang="en-US" sz="2200" dirty="0"/>
              <a:t>PSP is intellectually challenging and demands a level of </a:t>
            </a:r>
            <a:r>
              <a:rPr lang="en-IN" altLang="en-US" sz="2200" u="sng" dirty="0"/>
              <a:t>commitment (</a:t>
            </a:r>
            <a:r>
              <a:rPr lang="en-IN" altLang="en-US" sz="2200" dirty="0"/>
              <a:t>by practitioners and managers) that is not always possible to obtain.</a:t>
            </a:r>
          </a:p>
          <a:p>
            <a:pPr algn="just">
              <a:lnSpc>
                <a:spcPct val="150000"/>
              </a:lnSpc>
              <a:buFont typeface="Arial" panose="020B0604020202020204" pitchFamily="34" charset="0"/>
              <a:buChar char="•"/>
            </a:pPr>
            <a:r>
              <a:rPr lang="en-IN" altLang="en-US" sz="2200" u="sng" dirty="0"/>
              <a:t>Training is relatively lengthy </a:t>
            </a:r>
            <a:r>
              <a:rPr lang="en-IN" altLang="en-US" sz="2200" dirty="0"/>
              <a:t>and training </a:t>
            </a:r>
            <a:r>
              <a:rPr lang="en-IN" altLang="en-US" sz="2200" u="sng" dirty="0"/>
              <a:t>costs are high</a:t>
            </a:r>
            <a:r>
              <a:rPr lang="en-IN" altLang="en-US" sz="2200" dirty="0"/>
              <a:t>.</a:t>
            </a:r>
          </a:p>
          <a:p>
            <a:pPr algn="just">
              <a:lnSpc>
                <a:spcPct val="150000"/>
              </a:lnSpc>
              <a:buFont typeface="Arial" panose="020B0604020202020204" pitchFamily="34" charset="0"/>
              <a:buChar char="•"/>
            </a:pPr>
            <a:r>
              <a:rPr lang="en-IN" altLang="en-US" sz="2200" dirty="0"/>
              <a:t>The required </a:t>
            </a:r>
            <a:r>
              <a:rPr lang="en-IN" altLang="en-US" sz="2200" u="sng" dirty="0"/>
              <a:t>level of measurement is culturally difficult</a:t>
            </a:r>
            <a:r>
              <a:rPr lang="en-IN" altLang="en-US" sz="2200" dirty="0"/>
              <a:t> for many software people.</a:t>
            </a:r>
          </a:p>
        </p:txBody>
      </p:sp>
    </p:spTree>
    <p:extLst>
      <p:ext uri="{BB962C8B-B14F-4D97-AF65-F5344CB8AC3E}">
        <p14:creationId xmlns:p14="http://schemas.microsoft.com/office/powerpoint/2010/main" val="2467966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02BE02-D8F3-B6E6-D0EA-7359A2310CCA}"/>
              </a:ext>
            </a:extLst>
          </p:cNvPr>
          <p:cNvSpPr>
            <a:spLocks noGrp="1"/>
          </p:cNvSpPr>
          <p:nvPr>
            <p:ph type="title"/>
          </p:nvPr>
        </p:nvSpPr>
        <p:spPr>
          <a:xfrm>
            <a:off x="1434954" y="1170280"/>
            <a:ext cx="9603275" cy="641896"/>
          </a:xfrm>
        </p:spPr>
        <p:txBody>
          <a:bodyPr/>
          <a:lstStyle/>
          <a:p>
            <a:pPr algn="ctr"/>
            <a:r>
              <a:rPr lang="en-US" altLang="ko-KR" b="1" dirty="0">
                <a:solidFill>
                  <a:srgbClr val="C00000"/>
                </a:solidFill>
                <a:ea typeface="굴림" panose="020B0600000101010101" pitchFamily="34" charset="-127"/>
              </a:rPr>
              <a:t>Team Software Process (TSP)</a:t>
            </a:r>
            <a:endParaRPr lang="en-IN" dirty="0">
              <a:solidFill>
                <a:srgbClr val="C00000"/>
              </a:solidFill>
            </a:endParaRPr>
          </a:p>
        </p:txBody>
      </p:sp>
      <p:sp>
        <p:nvSpPr>
          <p:cNvPr id="4" name="Slide Number Placeholder 3">
            <a:extLst>
              <a:ext uri="{FF2B5EF4-FFF2-40B4-BE49-F238E27FC236}">
                <a16:creationId xmlns:a16="http://schemas.microsoft.com/office/drawing/2014/main" xmlns="" id="{8464C45C-D82B-56E6-54E4-3972FAEAAC0E}"/>
              </a:ext>
            </a:extLst>
          </p:cNvPr>
          <p:cNvSpPr>
            <a:spLocks noGrp="1"/>
          </p:cNvSpPr>
          <p:nvPr>
            <p:ph type="sldNum" sz="quarter" idx="12"/>
          </p:nvPr>
        </p:nvSpPr>
        <p:spPr/>
        <p:txBody>
          <a:bodyPr/>
          <a:lstStyle/>
          <a:p>
            <a:fld id="{CBABCCC1-BF11-4F37-963E-1BCD5B23FD72}" type="slidenum">
              <a:rPr lang="en-IN" smtClean="0"/>
              <a:t>9</a:t>
            </a:fld>
            <a:endParaRPr lang="en-IN"/>
          </a:p>
        </p:txBody>
      </p:sp>
      <p:sp>
        <p:nvSpPr>
          <p:cNvPr id="5" name="TextBox 2">
            <a:extLst>
              <a:ext uri="{FF2B5EF4-FFF2-40B4-BE49-F238E27FC236}">
                <a16:creationId xmlns:a16="http://schemas.microsoft.com/office/drawing/2014/main" xmlns="" id="{F9CA3ABE-890D-2325-29F5-45B17DEB109B}"/>
              </a:ext>
            </a:extLst>
          </p:cNvPr>
          <p:cNvSpPr txBox="1">
            <a:spLocks noChangeArrowheads="1"/>
          </p:cNvSpPr>
          <p:nvPr/>
        </p:nvSpPr>
        <p:spPr bwMode="auto">
          <a:xfrm>
            <a:off x="1368400" y="1608035"/>
            <a:ext cx="10266218"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endParaRPr lang="en-IN" altLang="en-US" sz="2400" dirty="0">
              <a:latin typeface="Palatino" pitchFamily="-128" charset="0"/>
            </a:endParaRPr>
          </a:p>
          <a:p>
            <a:pPr algn="just"/>
            <a:r>
              <a:rPr lang="en-IN" altLang="en-US" sz="2000" dirty="0">
                <a:latin typeface="Palatino" pitchFamily="-128" charset="0"/>
              </a:rPr>
              <a:t>The goal of TSP is to build a “</a:t>
            </a:r>
            <a:r>
              <a:rPr lang="en-IN" altLang="en-US" sz="2000" u="sng" dirty="0">
                <a:latin typeface="Palatino" pitchFamily="-128" charset="0"/>
              </a:rPr>
              <a:t>self-directed</a:t>
            </a:r>
            <a:r>
              <a:rPr lang="en-IN" altLang="en-US" sz="2000" dirty="0">
                <a:latin typeface="Palatino" pitchFamily="-128" charset="0"/>
              </a:rPr>
              <a:t>” project team that organizes itself to </a:t>
            </a:r>
            <a:r>
              <a:rPr lang="en-IN" altLang="en-US" sz="2000" u="sng" dirty="0">
                <a:latin typeface="Palatino" pitchFamily="-128" charset="0"/>
              </a:rPr>
              <a:t>produce high-quality software</a:t>
            </a:r>
            <a:r>
              <a:rPr lang="en-IN" altLang="en-US" sz="2000" dirty="0">
                <a:latin typeface="Palatino" pitchFamily="-128" charset="0"/>
              </a:rPr>
              <a:t>.</a:t>
            </a:r>
            <a:r>
              <a:rPr lang="en-IN" altLang="en-US" sz="2000" b="1" dirty="0">
                <a:latin typeface="Palatino" pitchFamily="-128" charset="0"/>
              </a:rPr>
              <a:t> Humphrey </a:t>
            </a:r>
            <a:r>
              <a:rPr lang="en-IN" altLang="en-US" sz="2000" dirty="0">
                <a:latin typeface="Palatino" pitchFamily="-128" charset="0"/>
              </a:rPr>
              <a:t>defines the following objectives for TSP.</a:t>
            </a:r>
          </a:p>
          <a:p>
            <a:pPr algn="just"/>
            <a:endParaRPr lang="en-IN" altLang="en-US" sz="2400" dirty="0">
              <a:latin typeface="Palatino" pitchFamily="-128" charset="0"/>
            </a:endParaRPr>
          </a:p>
          <a:p>
            <a:pPr algn="just"/>
            <a:endParaRPr lang="en-IN" altLang="en-US" sz="2400" dirty="0">
              <a:latin typeface="Palatino" pitchFamily="-128" charset="0"/>
            </a:endParaRPr>
          </a:p>
          <a:p>
            <a:pPr algn="just"/>
            <a:endParaRPr lang="en-IN" altLang="en-US" sz="2400" dirty="0">
              <a:latin typeface="Palatino" pitchFamily="-128" charset="0"/>
            </a:endParaRPr>
          </a:p>
        </p:txBody>
      </p:sp>
      <p:sp>
        <p:nvSpPr>
          <p:cNvPr id="7" name="Rectangle 3">
            <a:extLst>
              <a:ext uri="{FF2B5EF4-FFF2-40B4-BE49-F238E27FC236}">
                <a16:creationId xmlns:a16="http://schemas.microsoft.com/office/drawing/2014/main" xmlns="" id="{FB502898-2B00-1516-FEC9-54034CB6C2A0}"/>
              </a:ext>
            </a:extLst>
          </p:cNvPr>
          <p:cNvSpPr>
            <a:spLocks noGrp="1" noChangeArrowheads="1"/>
          </p:cNvSpPr>
          <p:nvPr>
            <p:ph idx="1"/>
          </p:nvPr>
        </p:nvSpPr>
        <p:spPr>
          <a:xfrm>
            <a:off x="1368400" y="2776276"/>
            <a:ext cx="10266218" cy="2909455"/>
          </a:xfrm>
        </p:spPr>
        <p:txBody>
          <a:bodyPr>
            <a:noAutofit/>
          </a:bodyPr>
          <a:lstStyle/>
          <a:p>
            <a:pPr algn="just">
              <a:spcBef>
                <a:spcPts val="600"/>
              </a:spcBef>
              <a:buFont typeface="Arial" charset="0"/>
              <a:buChar char="•"/>
              <a:defRPr/>
            </a:pPr>
            <a:r>
              <a:rPr lang="en-US" altLang="ko-KR" sz="1800" dirty="0">
                <a:solidFill>
                  <a:srgbClr val="000000"/>
                </a:solidFill>
                <a:latin typeface="Palatino" pitchFamily="-128" charset="0"/>
                <a:ea typeface="굴림" charset="-127"/>
              </a:rPr>
              <a:t>Build self-directed teams that plan and track their work, establish goals, and own their processes and plans. These can be pure software teams or integrated product teams (IPT) of three to about 20 engineers. </a:t>
            </a:r>
          </a:p>
          <a:p>
            <a:pPr algn="just" eaLnBrk="1" hangingPunct="1">
              <a:lnSpc>
                <a:spcPct val="90000"/>
              </a:lnSpc>
              <a:buFont typeface="Arial" charset="0"/>
              <a:buChar char="•"/>
              <a:defRPr/>
            </a:pPr>
            <a:r>
              <a:rPr lang="en-US" altLang="ko-KR" sz="1800" dirty="0">
                <a:solidFill>
                  <a:srgbClr val="000000"/>
                </a:solidFill>
                <a:latin typeface="Palatino" pitchFamily="-128" charset="0"/>
                <a:ea typeface="굴림" charset="-127"/>
              </a:rPr>
              <a:t>Show managers how to coach and motivate their teams and how to help them sustain peak performance. </a:t>
            </a:r>
          </a:p>
          <a:p>
            <a:pPr algn="just" eaLnBrk="1" hangingPunct="1">
              <a:lnSpc>
                <a:spcPct val="90000"/>
              </a:lnSpc>
              <a:buFont typeface="Arial" charset="0"/>
              <a:buChar char="•"/>
              <a:defRPr/>
            </a:pPr>
            <a:r>
              <a:rPr lang="en-US" altLang="ko-KR" sz="1800" dirty="0">
                <a:solidFill>
                  <a:srgbClr val="000000"/>
                </a:solidFill>
                <a:latin typeface="Palatino" pitchFamily="-128" charset="0"/>
                <a:ea typeface="굴림" charset="-127"/>
              </a:rPr>
              <a:t>Accelerate software process improvement by making CMM Level 5 behavior normal and expected. </a:t>
            </a:r>
          </a:p>
          <a:p>
            <a:pPr lvl="1" algn="just" eaLnBrk="1" hangingPunct="1">
              <a:lnSpc>
                <a:spcPct val="90000"/>
              </a:lnSpc>
              <a:buFont typeface="Arial" charset="0"/>
              <a:buChar char="–"/>
              <a:defRPr/>
            </a:pPr>
            <a:r>
              <a:rPr lang="en-US" altLang="ko-KR" dirty="0">
                <a:latin typeface="Times New Roman" pitchFamily="-128" charset="0"/>
                <a:ea typeface="굴림" charset="-127"/>
              </a:rPr>
              <a:t> The Capability Maturity Model (CMM), a measure of the effectiveness of a software process.</a:t>
            </a:r>
          </a:p>
          <a:p>
            <a:pPr algn="just" eaLnBrk="1" hangingPunct="1">
              <a:lnSpc>
                <a:spcPct val="90000"/>
              </a:lnSpc>
              <a:buFont typeface="Arial" charset="0"/>
              <a:buChar char="•"/>
              <a:defRPr/>
            </a:pPr>
            <a:r>
              <a:rPr lang="en-US" altLang="ko-KR" sz="1800" dirty="0">
                <a:solidFill>
                  <a:srgbClr val="000000"/>
                </a:solidFill>
                <a:latin typeface="Palatino" pitchFamily="-128" charset="0"/>
                <a:ea typeface="굴림" charset="-127"/>
              </a:rPr>
              <a:t>Provide improvement guidance to high-maturity organizations. </a:t>
            </a:r>
          </a:p>
          <a:p>
            <a:pPr algn="just">
              <a:spcBef>
                <a:spcPts val="300"/>
              </a:spcBef>
              <a:defRPr/>
            </a:pPr>
            <a:r>
              <a:rPr lang="en-US" altLang="ko-KR" sz="1800" dirty="0">
                <a:solidFill>
                  <a:srgbClr val="000000"/>
                </a:solidFill>
                <a:latin typeface="Palatino" pitchFamily="-128" charset="0"/>
                <a:ea typeface="굴림" charset="-127"/>
              </a:rPr>
              <a:t>Facilitate university teaching of industrial-grade team skills.</a:t>
            </a:r>
            <a:r>
              <a:rPr lang="en-US" altLang="zh-CN" sz="1800" b="1" dirty="0">
                <a:solidFill>
                  <a:srgbClr val="00B050"/>
                </a:solidFill>
                <a:ea typeface="宋体" panose="02010600030101010101" pitchFamily="2" charset="-122"/>
              </a:rPr>
              <a:t> </a:t>
            </a:r>
            <a:endParaRPr lang="en-US" altLang="ko-KR" sz="1800" dirty="0">
              <a:solidFill>
                <a:srgbClr val="000000"/>
              </a:solidFill>
              <a:latin typeface="Palatino" pitchFamily="-128" charset="0"/>
              <a:ea typeface="굴림" charset="-127"/>
            </a:endParaRPr>
          </a:p>
        </p:txBody>
      </p:sp>
    </p:spTree>
    <p:extLst>
      <p:ext uri="{BB962C8B-B14F-4D97-AF65-F5344CB8AC3E}">
        <p14:creationId xmlns:p14="http://schemas.microsoft.com/office/powerpoint/2010/main" val="371872768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Session-2" id="{B6DADD23-04D0-4129-BEC2-577091216A6F}" vid="{7252E303-E9EF-4DA3-8AE6-FD4187DE2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Session-2</Template>
  <TotalTime>182</TotalTime>
  <Words>1192</Words>
  <Application>Microsoft Office PowerPoint</Application>
  <PresentationFormat>Widescreen</PresentationFormat>
  <Paragraphs>145</Paragraphs>
  <Slides>16</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16</vt:i4>
      </vt:variant>
    </vt:vector>
  </HeadingPairs>
  <TitlesOfParts>
    <vt:vector size="30" baseType="lpstr">
      <vt:lpstr>굴림</vt:lpstr>
      <vt:lpstr>宋体</vt:lpstr>
      <vt:lpstr>Arial</vt:lpstr>
      <vt:lpstr>BioRhyme ExtraBold</vt:lpstr>
      <vt:lpstr>Calibri</vt:lpstr>
      <vt:lpstr>Calibri Light</vt:lpstr>
      <vt:lpstr>erdana</vt:lpstr>
      <vt:lpstr>Gill Sans MT</vt:lpstr>
      <vt:lpstr>inter-regular</vt:lpstr>
      <vt:lpstr>Palatino</vt:lpstr>
      <vt:lpstr>Poppins</vt:lpstr>
      <vt:lpstr>Times New Roman</vt:lpstr>
      <vt:lpstr>Wingdings</vt:lpstr>
      <vt:lpstr>Gallery</vt:lpstr>
      <vt:lpstr>PowerPoint Presentation</vt:lpstr>
      <vt:lpstr>PowerPoint Presentation</vt:lpstr>
      <vt:lpstr>PowerPoint Presentation</vt:lpstr>
      <vt:lpstr>Personal &amp; Team Process models </vt:lpstr>
      <vt:lpstr>PowerPoint Presentation</vt:lpstr>
      <vt:lpstr>Personal Software Process (PSP) defines 5 framework activities</vt:lpstr>
      <vt:lpstr>Personal Software Process (PSP)</vt:lpstr>
      <vt:lpstr>Personal Software Process (PSP) </vt:lpstr>
      <vt:lpstr>Team Software Process (TSP)</vt:lpstr>
      <vt:lpstr> Product and Process </vt:lpstr>
      <vt:lpstr>Difference between Product and Process:-</vt:lpstr>
      <vt:lpstr>SELF-ASSESSMENT QUESTIONS</vt:lpstr>
      <vt:lpstr>4. How PSP used for Quality improvement</vt:lpstr>
      <vt:lpstr>5.How TSP used for Quality improvement </vt:lpstr>
      <vt:lpstr>REFERENCES FOR FURTHER LEARNING OF THE SESSION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Abhishek Guru</dc:creator>
  <cp:lastModifiedBy>SAI</cp:lastModifiedBy>
  <cp:revision>31</cp:revision>
  <dcterms:created xsi:type="dcterms:W3CDTF">2023-05-02T16:26:12Z</dcterms:created>
  <dcterms:modified xsi:type="dcterms:W3CDTF">2023-07-08T05:06:42Z</dcterms:modified>
</cp:coreProperties>
</file>