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27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7" r:id="rId28"/>
    <p:sldId id="276"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0323CE-C20E-41F9-93B1-DD251055F71A}" v="3" dt="2023-05-03T05:10:4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RADHA" userId="7eb327a99b1d1f2e" providerId="LiveId" clId="{E30323CE-C20E-41F9-93B1-DD251055F71A}"/>
    <pc:docChg chg="undo custSel addSld delSld modSld">
      <pc:chgData name="SURESH RADHA" userId="7eb327a99b1d1f2e" providerId="LiveId" clId="{E30323CE-C20E-41F9-93B1-DD251055F71A}" dt="2023-05-03T05:11:42.763" v="323" actId="20577"/>
      <pc:docMkLst>
        <pc:docMk/>
      </pc:docMkLst>
      <pc:sldChg chg="modSp mod">
        <pc:chgData name="SURESH RADHA" userId="7eb327a99b1d1f2e" providerId="LiveId" clId="{E30323CE-C20E-41F9-93B1-DD251055F71A}" dt="2023-05-03T05:04:28.957" v="165" actId="20577"/>
        <pc:sldMkLst>
          <pc:docMk/>
          <pc:sldMk cId="2503091" sldId="256"/>
        </pc:sldMkLst>
        <pc:spChg chg="mod">
          <ac:chgData name="SURESH RADHA" userId="7eb327a99b1d1f2e" providerId="LiveId" clId="{E30323CE-C20E-41F9-93B1-DD251055F71A}" dt="2023-05-03T05:04:28.957" v="165" actId="20577"/>
          <ac:spMkLst>
            <pc:docMk/>
            <pc:sldMk cId="2503091" sldId="256"/>
            <ac:spMk id="7" creationId="{2E5A2283-D36F-39F5-622B-2240BAE759C7}"/>
          </ac:spMkLst>
        </pc:spChg>
      </pc:sldChg>
      <pc:sldChg chg="del">
        <pc:chgData name="SURESH RADHA" userId="7eb327a99b1d1f2e" providerId="LiveId" clId="{E30323CE-C20E-41F9-93B1-DD251055F71A}" dt="2023-05-03T04:53:53.642" v="8" actId="47"/>
        <pc:sldMkLst>
          <pc:docMk/>
          <pc:sldMk cId="2399568650" sldId="275"/>
        </pc:sldMkLst>
      </pc:sldChg>
      <pc:sldChg chg="modSp mod">
        <pc:chgData name="SURESH RADHA" userId="7eb327a99b1d1f2e" providerId="LiveId" clId="{E30323CE-C20E-41F9-93B1-DD251055F71A}" dt="2023-05-03T05:11:22.129" v="320" actId="113"/>
        <pc:sldMkLst>
          <pc:docMk/>
          <pc:sldMk cId="380722646" sldId="278"/>
        </pc:sldMkLst>
        <pc:spChg chg="mod">
          <ac:chgData name="SURESH RADHA" userId="7eb327a99b1d1f2e" providerId="LiveId" clId="{E30323CE-C20E-41F9-93B1-DD251055F71A}" dt="2023-05-03T04:54:41.403" v="15" actId="20577"/>
          <ac:spMkLst>
            <pc:docMk/>
            <pc:sldMk cId="380722646" sldId="278"/>
            <ac:spMk id="12" creationId="{8B68684B-34BA-BB64-17CA-52ED57E147A8}"/>
          </ac:spMkLst>
        </pc:spChg>
        <pc:spChg chg="mod">
          <ac:chgData name="SURESH RADHA" userId="7eb327a99b1d1f2e" providerId="LiveId" clId="{E30323CE-C20E-41F9-93B1-DD251055F71A}" dt="2023-05-03T05:11:02.857" v="296" actId="20577"/>
          <ac:spMkLst>
            <pc:docMk/>
            <pc:sldMk cId="380722646" sldId="278"/>
            <ac:spMk id="16" creationId="{541394E6-0C99-8F26-C67B-D88D560EB229}"/>
          </ac:spMkLst>
        </pc:spChg>
        <pc:spChg chg="mod">
          <ac:chgData name="SURESH RADHA" userId="7eb327a99b1d1f2e" providerId="LiveId" clId="{E30323CE-C20E-41F9-93B1-DD251055F71A}" dt="2023-05-03T05:11:22.129" v="320" actId="113"/>
          <ac:spMkLst>
            <pc:docMk/>
            <pc:sldMk cId="380722646" sldId="278"/>
            <ac:spMk id="20" creationId="{8FC8B10B-453E-92C8-D716-22B450131A34}"/>
          </ac:spMkLst>
        </pc:spChg>
      </pc:sldChg>
      <pc:sldChg chg="modSp mod">
        <pc:chgData name="SURESH RADHA" userId="7eb327a99b1d1f2e" providerId="LiveId" clId="{E30323CE-C20E-41F9-93B1-DD251055F71A}" dt="2023-05-03T05:11:42.763" v="323" actId="20577"/>
        <pc:sldMkLst>
          <pc:docMk/>
          <pc:sldMk cId="2973482674" sldId="289"/>
        </pc:sldMkLst>
        <pc:spChg chg="mod">
          <ac:chgData name="SURESH RADHA" userId="7eb327a99b1d1f2e" providerId="LiveId" clId="{E30323CE-C20E-41F9-93B1-DD251055F71A}" dt="2023-05-03T05:11:42.763" v="323" actId="20577"/>
          <ac:spMkLst>
            <pc:docMk/>
            <pc:sldMk cId="2973482674" sldId="289"/>
            <ac:spMk id="3" creationId="{47DF138E-C7D1-623B-2842-3F39EC816139}"/>
          </ac:spMkLst>
        </pc:spChg>
      </pc:sldChg>
      <pc:sldChg chg="modSp mod">
        <pc:chgData name="SURESH RADHA" userId="7eb327a99b1d1f2e" providerId="LiveId" clId="{E30323CE-C20E-41F9-93B1-DD251055F71A}" dt="2023-05-03T05:06:32.124" v="224" actId="115"/>
        <pc:sldMkLst>
          <pc:docMk/>
          <pc:sldMk cId="465461063" sldId="291"/>
        </pc:sldMkLst>
        <pc:spChg chg="mod">
          <ac:chgData name="SURESH RADHA" userId="7eb327a99b1d1f2e" providerId="LiveId" clId="{E30323CE-C20E-41F9-93B1-DD251055F71A}" dt="2023-05-03T05:06:32.124" v="224" actId="115"/>
          <ac:spMkLst>
            <pc:docMk/>
            <pc:sldMk cId="465461063" sldId="291"/>
            <ac:spMk id="2" creationId="{6976A420-64DA-78C5-0D3B-ACC2F18C275F}"/>
          </ac:spMkLst>
        </pc:spChg>
      </pc:sldChg>
      <pc:sldChg chg="modSp mod">
        <pc:chgData name="SURESH RADHA" userId="7eb327a99b1d1f2e" providerId="LiveId" clId="{E30323CE-C20E-41F9-93B1-DD251055F71A}" dt="2023-05-03T05:06:57.465" v="235" actId="20577"/>
        <pc:sldMkLst>
          <pc:docMk/>
          <pc:sldMk cId="1456806811" sldId="292"/>
        </pc:sldMkLst>
        <pc:spChg chg="mod">
          <ac:chgData name="SURESH RADHA" userId="7eb327a99b1d1f2e" providerId="LiveId" clId="{E30323CE-C20E-41F9-93B1-DD251055F71A}" dt="2023-05-03T05:06:39.440" v="225" actId="115"/>
          <ac:spMkLst>
            <pc:docMk/>
            <pc:sldMk cId="1456806811" sldId="292"/>
            <ac:spMk id="5" creationId="{1C241CE4-85DE-6788-A2EE-63A524987DF9}"/>
          </ac:spMkLst>
        </pc:spChg>
        <pc:spChg chg="mod">
          <ac:chgData name="SURESH RADHA" userId="7eb327a99b1d1f2e" providerId="LiveId" clId="{E30323CE-C20E-41F9-93B1-DD251055F71A}" dt="2023-05-03T05:06:57.465" v="235" actId="20577"/>
          <ac:spMkLst>
            <pc:docMk/>
            <pc:sldMk cId="1456806811" sldId="292"/>
            <ac:spMk id="6" creationId="{5C003F98-6BDC-E6B3-E9B8-74EDF5475C03}"/>
          </ac:spMkLst>
        </pc:spChg>
      </pc:sldChg>
      <pc:sldChg chg="modSp mod">
        <pc:chgData name="SURESH RADHA" userId="7eb327a99b1d1f2e" providerId="LiveId" clId="{E30323CE-C20E-41F9-93B1-DD251055F71A}" dt="2023-05-03T05:07:14.018" v="239" actId="20577"/>
        <pc:sldMkLst>
          <pc:docMk/>
          <pc:sldMk cId="2364432405" sldId="293"/>
        </pc:sldMkLst>
        <pc:spChg chg="mod">
          <ac:chgData name="SURESH RADHA" userId="7eb327a99b1d1f2e" providerId="LiveId" clId="{E30323CE-C20E-41F9-93B1-DD251055F71A}" dt="2023-05-03T05:07:14.018" v="239" actId="20577"/>
          <ac:spMkLst>
            <pc:docMk/>
            <pc:sldMk cId="2364432405" sldId="293"/>
            <ac:spMk id="5" creationId="{E272E989-D7BA-D1F4-F439-CD79F9D402CA}"/>
          </ac:spMkLst>
        </pc:spChg>
      </pc:sldChg>
      <pc:sldChg chg="modSp new mod">
        <pc:chgData name="SURESH RADHA" userId="7eb327a99b1d1f2e" providerId="LiveId" clId="{E30323CE-C20E-41F9-93B1-DD251055F71A}" dt="2023-05-03T05:09:54.733" v="278" actId="122"/>
        <pc:sldMkLst>
          <pc:docMk/>
          <pc:sldMk cId="170308973" sldId="303"/>
        </pc:sldMkLst>
        <pc:spChg chg="mod">
          <ac:chgData name="SURESH RADHA" userId="7eb327a99b1d1f2e" providerId="LiveId" clId="{E30323CE-C20E-41F9-93B1-DD251055F71A}" dt="2023-05-03T05:09:54.733" v="278" actId="122"/>
          <ac:spMkLst>
            <pc:docMk/>
            <pc:sldMk cId="170308973" sldId="303"/>
            <ac:spMk id="2" creationId="{DCE5DAED-1964-50B5-5596-B81995F3DE8F}"/>
          </ac:spMkLst>
        </pc:spChg>
        <pc:spChg chg="mod">
          <ac:chgData name="SURESH RADHA" userId="7eb327a99b1d1f2e" providerId="LiveId" clId="{E30323CE-C20E-41F9-93B1-DD251055F71A}" dt="2023-05-03T04:59:42.181" v="116"/>
          <ac:spMkLst>
            <pc:docMk/>
            <pc:sldMk cId="170308973" sldId="303"/>
            <ac:spMk id="3" creationId="{0C4BFF2B-C1F3-E3BF-BB41-950B1EAD2B6E}"/>
          </ac:spMkLst>
        </pc:spChg>
      </pc:sldChg>
      <pc:sldChg chg="del">
        <pc:chgData name="SURESH RADHA" userId="7eb327a99b1d1f2e" providerId="LiveId" clId="{E30323CE-C20E-41F9-93B1-DD251055F71A}" dt="2023-05-03T04:53:48.362" v="0" actId="47"/>
        <pc:sldMkLst>
          <pc:docMk/>
          <pc:sldMk cId="4092297608" sldId="303"/>
        </pc:sldMkLst>
      </pc:sldChg>
      <pc:sldChg chg="del">
        <pc:chgData name="SURESH RADHA" userId="7eb327a99b1d1f2e" providerId="LiveId" clId="{E30323CE-C20E-41F9-93B1-DD251055F71A}" dt="2023-05-03T04:53:49.261" v="1" actId="47"/>
        <pc:sldMkLst>
          <pc:docMk/>
          <pc:sldMk cId="314717015" sldId="304"/>
        </pc:sldMkLst>
      </pc:sldChg>
      <pc:sldChg chg="modSp new mod">
        <pc:chgData name="SURESH RADHA" userId="7eb327a99b1d1f2e" providerId="LiveId" clId="{E30323CE-C20E-41F9-93B1-DD251055F71A}" dt="2023-05-03T05:00:17.628" v="120" actId="207"/>
        <pc:sldMkLst>
          <pc:docMk/>
          <pc:sldMk cId="3871785100" sldId="304"/>
        </pc:sldMkLst>
        <pc:spChg chg="mod">
          <ac:chgData name="SURESH RADHA" userId="7eb327a99b1d1f2e" providerId="LiveId" clId="{E30323CE-C20E-41F9-93B1-DD251055F71A}" dt="2023-05-03T05:00:17.628" v="120" actId="207"/>
          <ac:spMkLst>
            <pc:docMk/>
            <pc:sldMk cId="3871785100" sldId="304"/>
            <ac:spMk id="2" creationId="{86D529A1-8D94-B83D-EA48-D07910D97B7F}"/>
          </ac:spMkLst>
        </pc:spChg>
        <pc:spChg chg="mod">
          <ac:chgData name="SURESH RADHA" userId="7eb327a99b1d1f2e" providerId="LiveId" clId="{E30323CE-C20E-41F9-93B1-DD251055F71A}" dt="2023-05-03T04:59:59.048" v="117"/>
          <ac:spMkLst>
            <pc:docMk/>
            <pc:sldMk cId="3871785100" sldId="304"/>
            <ac:spMk id="3" creationId="{9E3307A5-2EB1-7B8D-C025-9884724F6F53}"/>
          </ac:spMkLst>
        </pc:spChg>
      </pc:sldChg>
      <pc:sldChg chg="del">
        <pc:chgData name="SURESH RADHA" userId="7eb327a99b1d1f2e" providerId="LiveId" clId="{E30323CE-C20E-41F9-93B1-DD251055F71A}" dt="2023-05-03T04:53:50.815" v="2" actId="47"/>
        <pc:sldMkLst>
          <pc:docMk/>
          <pc:sldMk cId="1036394407" sldId="305"/>
        </pc:sldMkLst>
      </pc:sldChg>
      <pc:sldChg chg="addSp delSp modSp new mod">
        <pc:chgData name="SURESH RADHA" userId="7eb327a99b1d1f2e" providerId="LiveId" clId="{E30323CE-C20E-41F9-93B1-DD251055F71A}" dt="2023-05-03T05:00:46.426" v="126" actId="14100"/>
        <pc:sldMkLst>
          <pc:docMk/>
          <pc:sldMk cId="4065737527" sldId="305"/>
        </pc:sldMkLst>
        <pc:spChg chg="mod">
          <ac:chgData name="SURESH RADHA" userId="7eb327a99b1d1f2e" providerId="LiveId" clId="{E30323CE-C20E-41F9-93B1-DD251055F71A}" dt="2023-05-03T05:00:32.546" v="122" actId="122"/>
          <ac:spMkLst>
            <pc:docMk/>
            <pc:sldMk cId="4065737527" sldId="305"/>
            <ac:spMk id="2" creationId="{FE84A44E-D37F-F4A0-D92C-0A9FC3E7A650}"/>
          </ac:spMkLst>
        </pc:spChg>
        <pc:spChg chg="del">
          <ac:chgData name="SURESH RADHA" userId="7eb327a99b1d1f2e" providerId="LiveId" clId="{E30323CE-C20E-41F9-93B1-DD251055F71A}" dt="2023-05-03T05:00:38.362" v="123"/>
          <ac:spMkLst>
            <pc:docMk/>
            <pc:sldMk cId="4065737527" sldId="305"/>
            <ac:spMk id="3" creationId="{D4F06759-A700-9F6F-282B-67B77E831821}"/>
          </ac:spMkLst>
        </pc:spChg>
        <pc:picChg chg="add mod">
          <ac:chgData name="SURESH RADHA" userId="7eb327a99b1d1f2e" providerId="LiveId" clId="{E30323CE-C20E-41F9-93B1-DD251055F71A}" dt="2023-05-03T05:00:46.426" v="126" actId="14100"/>
          <ac:picMkLst>
            <pc:docMk/>
            <pc:sldMk cId="4065737527" sldId="305"/>
            <ac:picMk id="5" creationId="{74FE9B43-7BE0-D6D2-8A96-5F0FA02326B0}"/>
          </ac:picMkLst>
        </pc:picChg>
      </pc:sldChg>
      <pc:sldChg chg="del">
        <pc:chgData name="SURESH RADHA" userId="7eb327a99b1d1f2e" providerId="LiveId" clId="{E30323CE-C20E-41F9-93B1-DD251055F71A}" dt="2023-05-03T04:53:51.683" v="3" actId="47"/>
        <pc:sldMkLst>
          <pc:docMk/>
          <pc:sldMk cId="1858389893" sldId="306"/>
        </pc:sldMkLst>
      </pc:sldChg>
      <pc:sldChg chg="modSp new mod">
        <pc:chgData name="SURESH RADHA" userId="7eb327a99b1d1f2e" providerId="LiveId" clId="{E30323CE-C20E-41F9-93B1-DD251055F71A}" dt="2023-05-03T05:01:19.041" v="129"/>
        <pc:sldMkLst>
          <pc:docMk/>
          <pc:sldMk cId="3247421974" sldId="306"/>
        </pc:sldMkLst>
        <pc:spChg chg="mod">
          <ac:chgData name="SURESH RADHA" userId="7eb327a99b1d1f2e" providerId="LiveId" clId="{E30323CE-C20E-41F9-93B1-DD251055F71A}" dt="2023-05-03T05:01:09.575" v="128" actId="122"/>
          <ac:spMkLst>
            <pc:docMk/>
            <pc:sldMk cId="3247421974" sldId="306"/>
            <ac:spMk id="2" creationId="{8BD13E35-815C-10F6-7835-4C971D812D86}"/>
          </ac:spMkLst>
        </pc:spChg>
        <pc:spChg chg="mod">
          <ac:chgData name="SURESH RADHA" userId="7eb327a99b1d1f2e" providerId="LiveId" clId="{E30323CE-C20E-41F9-93B1-DD251055F71A}" dt="2023-05-03T05:01:19.041" v="129"/>
          <ac:spMkLst>
            <pc:docMk/>
            <pc:sldMk cId="3247421974" sldId="306"/>
            <ac:spMk id="3" creationId="{349A36A6-757C-C211-E296-59C73FC03052}"/>
          </ac:spMkLst>
        </pc:spChg>
      </pc:sldChg>
      <pc:sldChg chg="modSp new mod">
        <pc:chgData name="SURESH RADHA" userId="7eb327a99b1d1f2e" providerId="LiveId" clId="{E30323CE-C20E-41F9-93B1-DD251055F71A}" dt="2023-05-03T05:01:42.750" v="132"/>
        <pc:sldMkLst>
          <pc:docMk/>
          <pc:sldMk cId="1814279170" sldId="307"/>
        </pc:sldMkLst>
        <pc:spChg chg="mod">
          <ac:chgData name="SURESH RADHA" userId="7eb327a99b1d1f2e" providerId="LiveId" clId="{E30323CE-C20E-41F9-93B1-DD251055F71A}" dt="2023-05-03T05:01:33.704" v="131" actId="122"/>
          <ac:spMkLst>
            <pc:docMk/>
            <pc:sldMk cId="1814279170" sldId="307"/>
            <ac:spMk id="2" creationId="{EB1E0740-49B6-5D6F-634E-CF98FD6AFA7B}"/>
          </ac:spMkLst>
        </pc:spChg>
        <pc:spChg chg="mod">
          <ac:chgData name="SURESH RADHA" userId="7eb327a99b1d1f2e" providerId="LiveId" clId="{E30323CE-C20E-41F9-93B1-DD251055F71A}" dt="2023-05-03T05:01:42.750" v="132"/>
          <ac:spMkLst>
            <pc:docMk/>
            <pc:sldMk cId="1814279170" sldId="307"/>
            <ac:spMk id="3" creationId="{3A150511-5F44-44D4-2B84-6DFC2FFB204A}"/>
          </ac:spMkLst>
        </pc:spChg>
      </pc:sldChg>
      <pc:sldChg chg="del">
        <pc:chgData name="SURESH RADHA" userId="7eb327a99b1d1f2e" providerId="LiveId" clId="{E30323CE-C20E-41F9-93B1-DD251055F71A}" dt="2023-05-03T04:53:52.056" v="4" actId="47"/>
        <pc:sldMkLst>
          <pc:docMk/>
          <pc:sldMk cId="3391618717" sldId="307"/>
        </pc:sldMkLst>
      </pc:sldChg>
      <pc:sldChg chg="del">
        <pc:chgData name="SURESH RADHA" userId="7eb327a99b1d1f2e" providerId="LiveId" clId="{E30323CE-C20E-41F9-93B1-DD251055F71A}" dt="2023-05-03T04:53:52.307" v="5" actId="47"/>
        <pc:sldMkLst>
          <pc:docMk/>
          <pc:sldMk cId="548084176" sldId="308"/>
        </pc:sldMkLst>
      </pc:sldChg>
      <pc:sldChg chg="modSp new mod">
        <pc:chgData name="SURESH RADHA" userId="7eb327a99b1d1f2e" providerId="LiveId" clId="{E30323CE-C20E-41F9-93B1-DD251055F71A}" dt="2023-05-03T05:02:27.898" v="144" actId="207"/>
        <pc:sldMkLst>
          <pc:docMk/>
          <pc:sldMk cId="2009273429" sldId="308"/>
        </pc:sldMkLst>
        <pc:spChg chg="mod">
          <ac:chgData name="SURESH RADHA" userId="7eb327a99b1d1f2e" providerId="LiveId" clId="{E30323CE-C20E-41F9-93B1-DD251055F71A}" dt="2023-05-03T05:02:08.670" v="135" actId="207"/>
          <ac:spMkLst>
            <pc:docMk/>
            <pc:sldMk cId="2009273429" sldId="308"/>
            <ac:spMk id="2" creationId="{1F4AD191-668C-9D14-285D-DF48C3AC0971}"/>
          </ac:spMkLst>
        </pc:spChg>
        <pc:spChg chg="mod">
          <ac:chgData name="SURESH RADHA" userId="7eb327a99b1d1f2e" providerId="LiveId" clId="{E30323CE-C20E-41F9-93B1-DD251055F71A}" dt="2023-05-03T05:02:27.898" v="144" actId="207"/>
          <ac:spMkLst>
            <pc:docMk/>
            <pc:sldMk cId="2009273429" sldId="308"/>
            <ac:spMk id="3" creationId="{7C6197D7-D436-53E3-8FDD-F71A9C92B927}"/>
          </ac:spMkLst>
        </pc:spChg>
      </pc:sldChg>
      <pc:sldChg chg="modSp new mod">
        <pc:chgData name="SURESH RADHA" userId="7eb327a99b1d1f2e" providerId="LiveId" clId="{E30323CE-C20E-41F9-93B1-DD251055F71A}" dt="2023-05-03T05:02:54.941" v="148" actId="27636"/>
        <pc:sldMkLst>
          <pc:docMk/>
          <pc:sldMk cId="370955029" sldId="309"/>
        </pc:sldMkLst>
        <pc:spChg chg="mod">
          <ac:chgData name="SURESH RADHA" userId="7eb327a99b1d1f2e" providerId="LiveId" clId="{E30323CE-C20E-41F9-93B1-DD251055F71A}" dt="2023-05-03T05:02:45.437" v="146" actId="122"/>
          <ac:spMkLst>
            <pc:docMk/>
            <pc:sldMk cId="370955029" sldId="309"/>
            <ac:spMk id="2" creationId="{DACCDA3B-41DB-CCAF-4216-055C0AD64320}"/>
          </ac:spMkLst>
        </pc:spChg>
        <pc:spChg chg="mod">
          <ac:chgData name="SURESH RADHA" userId="7eb327a99b1d1f2e" providerId="LiveId" clId="{E30323CE-C20E-41F9-93B1-DD251055F71A}" dt="2023-05-03T05:02:54.941" v="148" actId="27636"/>
          <ac:spMkLst>
            <pc:docMk/>
            <pc:sldMk cId="370955029" sldId="309"/>
            <ac:spMk id="3" creationId="{6DAAD9A4-5027-D541-4A8C-04F2125268E2}"/>
          </ac:spMkLst>
        </pc:spChg>
      </pc:sldChg>
      <pc:sldChg chg="del">
        <pc:chgData name="SURESH RADHA" userId="7eb327a99b1d1f2e" providerId="LiveId" clId="{E30323CE-C20E-41F9-93B1-DD251055F71A}" dt="2023-05-03T04:53:52.573" v="6" actId="47"/>
        <pc:sldMkLst>
          <pc:docMk/>
          <pc:sldMk cId="1719959789" sldId="309"/>
        </pc:sldMkLst>
      </pc:sldChg>
      <pc:sldChg chg="addSp delSp modSp new mod">
        <pc:chgData name="SURESH RADHA" userId="7eb327a99b1d1f2e" providerId="LiveId" clId="{E30323CE-C20E-41F9-93B1-DD251055F71A}" dt="2023-05-03T05:03:23.972" v="153" actId="14100"/>
        <pc:sldMkLst>
          <pc:docMk/>
          <pc:sldMk cId="373968397" sldId="310"/>
        </pc:sldMkLst>
        <pc:spChg chg="mod">
          <ac:chgData name="SURESH RADHA" userId="7eb327a99b1d1f2e" providerId="LiveId" clId="{E30323CE-C20E-41F9-93B1-DD251055F71A}" dt="2023-05-03T05:03:07.781" v="149"/>
          <ac:spMkLst>
            <pc:docMk/>
            <pc:sldMk cId="373968397" sldId="310"/>
            <ac:spMk id="2" creationId="{B9ACBEAF-1836-0124-A35C-2693D5AEF17B}"/>
          </ac:spMkLst>
        </pc:spChg>
        <pc:spChg chg="del">
          <ac:chgData name="SURESH RADHA" userId="7eb327a99b1d1f2e" providerId="LiveId" clId="{E30323CE-C20E-41F9-93B1-DD251055F71A}" dt="2023-05-03T05:03:15.525" v="150"/>
          <ac:spMkLst>
            <pc:docMk/>
            <pc:sldMk cId="373968397" sldId="310"/>
            <ac:spMk id="3" creationId="{96C6C5E8-8516-5894-274F-26B0071DDB81}"/>
          </ac:spMkLst>
        </pc:spChg>
        <pc:picChg chg="add mod">
          <ac:chgData name="SURESH RADHA" userId="7eb327a99b1d1f2e" providerId="LiveId" clId="{E30323CE-C20E-41F9-93B1-DD251055F71A}" dt="2023-05-03T05:03:23.972" v="153" actId="14100"/>
          <ac:picMkLst>
            <pc:docMk/>
            <pc:sldMk cId="373968397" sldId="310"/>
            <ac:picMk id="5" creationId="{E4B0692C-7F38-63E6-BD5E-7BF7F3C9D447}"/>
          </ac:picMkLst>
        </pc:picChg>
      </pc:sldChg>
      <pc:sldChg chg="del">
        <pc:chgData name="SURESH RADHA" userId="7eb327a99b1d1f2e" providerId="LiveId" clId="{E30323CE-C20E-41F9-93B1-DD251055F71A}" dt="2023-05-03T04:53:52.840" v="7" actId="47"/>
        <pc:sldMkLst>
          <pc:docMk/>
          <pc:sldMk cId="3446059944" sldId="310"/>
        </pc:sldMkLst>
      </pc:sldChg>
      <pc:sldChg chg="modSp new mod">
        <pc:chgData name="SURESH RADHA" userId="7eb327a99b1d1f2e" providerId="LiveId" clId="{E30323CE-C20E-41F9-93B1-DD251055F71A}" dt="2023-05-03T05:03:48.210" v="156"/>
        <pc:sldMkLst>
          <pc:docMk/>
          <pc:sldMk cId="2134193227" sldId="311"/>
        </pc:sldMkLst>
        <pc:spChg chg="mod">
          <ac:chgData name="SURESH RADHA" userId="7eb327a99b1d1f2e" providerId="LiveId" clId="{E30323CE-C20E-41F9-93B1-DD251055F71A}" dt="2023-05-03T05:03:38.536" v="155" actId="122"/>
          <ac:spMkLst>
            <pc:docMk/>
            <pc:sldMk cId="2134193227" sldId="311"/>
            <ac:spMk id="2" creationId="{E96C3277-AD18-6990-8EFF-96858C172ABA}"/>
          </ac:spMkLst>
        </pc:spChg>
        <pc:spChg chg="mod">
          <ac:chgData name="SURESH RADHA" userId="7eb327a99b1d1f2e" providerId="LiveId" clId="{E30323CE-C20E-41F9-93B1-DD251055F71A}" dt="2023-05-03T05:03:48.210" v="156"/>
          <ac:spMkLst>
            <pc:docMk/>
            <pc:sldMk cId="2134193227" sldId="311"/>
            <ac:spMk id="3" creationId="{28568A56-70E8-1565-FA8C-A60A79BC4622}"/>
          </ac:spMkLst>
        </pc:spChg>
      </pc:sldChg>
      <pc:sldChg chg="modSp new mod">
        <pc:chgData name="SURESH RADHA" userId="7eb327a99b1d1f2e" providerId="LiveId" clId="{E30323CE-C20E-41F9-93B1-DD251055F71A}" dt="2023-05-03T05:07:50.880" v="240"/>
        <pc:sldMkLst>
          <pc:docMk/>
          <pc:sldMk cId="24704841" sldId="312"/>
        </pc:sldMkLst>
        <pc:spChg chg="mod">
          <ac:chgData name="SURESH RADHA" userId="7eb327a99b1d1f2e" providerId="LiveId" clId="{E30323CE-C20E-41F9-93B1-DD251055F71A}" dt="2023-05-03T05:04:07.929" v="158" actId="122"/>
          <ac:spMkLst>
            <pc:docMk/>
            <pc:sldMk cId="24704841" sldId="312"/>
            <ac:spMk id="2" creationId="{BA1CCC04-A4B4-4DBC-71CD-8E973DE8A0D2}"/>
          </ac:spMkLst>
        </pc:spChg>
        <pc:spChg chg="mod">
          <ac:chgData name="SURESH RADHA" userId="7eb327a99b1d1f2e" providerId="LiveId" clId="{E30323CE-C20E-41F9-93B1-DD251055F71A}" dt="2023-05-03T05:07:50.880" v="240"/>
          <ac:spMkLst>
            <pc:docMk/>
            <pc:sldMk cId="24704841" sldId="312"/>
            <ac:spMk id="3" creationId="{BB12A9E6-426D-1C3A-1E23-6B7A5EFDFF05}"/>
          </ac:spMkLst>
        </pc:spChg>
      </pc:sldChg>
      <pc:sldChg chg="new del">
        <pc:chgData name="SURESH RADHA" userId="7eb327a99b1d1f2e" providerId="LiveId" clId="{E30323CE-C20E-41F9-93B1-DD251055F71A}" dt="2023-05-03T05:08:12.894" v="241" actId="47"/>
        <pc:sldMkLst>
          <pc:docMk/>
          <pc:sldMk cId="3335778821" sldId="313"/>
        </pc:sldMkLst>
      </pc:sldChg>
      <pc:sldChg chg="new del">
        <pc:chgData name="SURESH RADHA" userId="7eb327a99b1d1f2e" providerId="LiveId" clId="{E30323CE-C20E-41F9-93B1-DD251055F71A}" dt="2023-05-03T05:08:13.497" v="242" actId="47"/>
        <pc:sldMkLst>
          <pc:docMk/>
          <pc:sldMk cId="1190537958" sldId="314"/>
        </pc:sldMkLst>
      </pc:sldChg>
      <pc:sldChg chg="new del">
        <pc:chgData name="SURESH RADHA" userId="7eb327a99b1d1f2e" providerId="LiveId" clId="{E30323CE-C20E-41F9-93B1-DD251055F71A}" dt="2023-05-03T05:08:14.281" v="243" actId="47"/>
        <pc:sldMkLst>
          <pc:docMk/>
          <pc:sldMk cId="261131571" sldId="315"/>
        </pc:sldMkLst>
      </pc:sldChg>
      <pc:sldChg chg="new del">
        <pc:chgData name="SURESH RADHA" userId="7eb327a99b1d1f2e" providerId="LiveId" clId="{E30323CE-C20E-41F9-93B1-DD251055F71A}" dt="2023-05-03T05:08:15.653" v="244" actId="47"/>
        <pc:sldMkLst>
          <pc:docMk/>
          <pc:sldMk cId="2520418113" sldId="316"/>
        </pc:sldMkLst>
      </pc:sldChg>
      <pc:sldChg chg="modSp new mod">
        <pc:chgData name="SURESH RADHA" userId="7eb327a99b1d1f2e" providerId="LiveId" clId="{E30323CE-C20E-41F9-93B1-DD251055F71A}" dt="2023-05-03T05:09:05.074" v="277" actId="20577"/>
        <pc:sldMkLst>
          <pc:docMk/>
          <pc:sldMk cId="3401431745" sldId="317"/>
        </pc:sldMkLst>
        <pc:spChg chg="mod">
          <ac:chgData name="SURESH RADHA" userId="7eb327a99b1d1f2e" providerId="LiveId" clId="{E30323CE-C20E-41F9-93B1-DD251055F71A}" dt="2023-05-03T05:08:28.324" v="246" actId="122"/>
          <ac:spMkLst>
            <pc:docMk/>
            <pc:sldMk cId="3401431745" sldId="317"/>
            <ac:spMk id="2" creationId="{1A2D9669-1B7F-3AA2-00A3-1C96E66C34C6}"/>
          </ac:spMkLst>
        </pc:spChg>
        <pc:spChg chg="mod">
          <ac:chgData name="SURESH RADHA" userId="7eb327a99b1d1f2e" providerId="LiveId" clId="{E30323CE-C20E-41F9-93B1-DD251055F71A}" dt="2023-05-03T05:09:05.074" v="277" actId="20577"/>
          <ac:spMkLst>
            <pc:docMk/>
            <pc:sldMk cId="3401431745" sldId="317"/>
            <ac:spMk id="3" creationId="{CCD05D31-AD18-4B9F-B682-2FB2984897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08-07-2023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xmlns=""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7" name="TextBox 6">
            <a:extLst>
              <a:ext uri="{FF2B5EF4-FFF2-40B4-BE49-F238E27FC236}">
                <a16:creationId xmlns:a16="http://schemas.microsoft.com/office/drawing/2014/main" xmlns="" id="{2E5A2283-D36F-39F5-622B-2240BAE759C7}"/>
              </a:ext>
            </a:extLst>
          </p:cNvPr>
          <p:cNvSpPr txBox="1"/>
          <p:nvPr/>
        </p:nvSpPr>
        <p:spPr>
          <a:xfrm>
            <a:off x="1984443" y="3723348"/>
            <a:ext cx="8647889" cy="1077218"/>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marR="0" lvl="0" indent="0" algn="ctr">
              <a:spcBef>
                <a:spcPts val="0"/>
              </a:spcBef>
              <a:spcAft>
                <a:spcPts val="0"/>
              </a:spcAft>
              <a:buNone/>
            </a:pPr>
            <a:r>
              <a:rPr lang="en-US" sz="3200" b="1" cap="all" dirty="0">
                <a:ln/>
                <a:solidFill>
                  <a:srgbClr val="C00000"/>
                </a:solidFill>
                <a:effectLst/>
                <a:cs typeface="Poppins" panose="00000500000000000000" pitchFamily="2" charset="0"/>
              </a:rPr>
              <a:t>Software ReVERSE engineering</a:t>
            </a:r>
            <a:endParaRPr lang="en-US" sz="3200" b="1" dirty="0">
              <a:solidFill>
                <a:srgbClr val="C00000"/>
              </a:solidFill>
              <a:effectLst/>
              <a:cs typeface="Poppins" panose="00000500000000000000" pitchFamily="2" charset="0"/>
            </a:endParaRPr>
          </a:p>
        </p:txBody>
      </p:sp>
      <p:sp>
        <p:nvSpPr>
          <p:cNvPr id="6" name="Google Shape;476;p16">
            <a:extLst>
              <a:ext uri="{FF2B5EF4-FFF2-40B4-BE49-F238E27FC236}">
                <a16:creationId xmlns:a16="http://schemas.microsoft.com/office/drawing/2014/main" xmlns="" xmlns:lc="http://schemas.openxmlformats.org/drawingml/2006/lockedCanvas" id="{813E5521-4B1D-7E4F-BDDB-4B4CD5EDDC94}"/>
              </a:ext>
            </a:extLst>
          </p:cNvPr>
          <p:cNvSpPr txBox="1"/>
          <p:nvPr/>
        </p:nvSpPr>
        <p:spPr>
          <a:xfrm>
            <a:off x="2170888" y="1139770"/>
            <a:ext cx="8433880" cy="1969730"/>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indent="0" algn="ctr">
              <a:spcBef>
                <a:spcPts val="0"/>
              </a:spcBef>
              <a:spcAft>
                <a:spcPts val="0"/>
              </a:spcAft>
              <a:buNone/>
            </a:pPr>
            <a:r>
              <a:rPr lang="en-US" sz="3000" b="1" cap="all" dirty="0">
                <a:ln/>
                <a:solidFill>
                  <a:srgbClr val="C00000"/>
                </a:solidFill>
                <a:latin typeface="Times New Roman" panose="02020603050405020304" pitchFamily="18" charset="0"/>
                <a:cs typeface="Times New Roman" panose="02020603050405020304" pitchFamily="18" charset="0"/>
                <a:sym typeface="BioRhyme ExtraBold"/>
              </a:rPr>
              <a:t>COURSE </a:t>
            </a:r>
            <a:r>
              <a:rPr lang="en-US" sz="3000" b="1" cap="all" dirty="0" smtClean="0">
                <a:ln/>
                <a:solidFill>
                  <a:srgbClr val="C00000"/>
                </a:solidFill>
                <a:latin typeface="Times New Roman" panose="02020603050405020304" pitchFamily="18" charset="0"/>
                <a:cs typeface="Times New Roman" panose="02020603050405020304" pitchFamily="18" charset="0"/>
                <a:sym typeface="BioRhyme ExtraBold"/>
              </a:rPr>
              <a:t>NAME: </a:t>
            </a:r>
            <a:r>
              <a:rPr lang="en-US" sz="3000" b="1" cap="all" dirty="0">
                <a:ln/>
                <a:solidFill>
                  <a:srgbClr val="002060"/>
                </a:solidFill>
                <a:latin typeface="Times New Roman" panose="02020603050405020304" pitchFamily="18" charset="0"/>
                <a:cs typeface="Times New Roman" panose="02020603050405020304" pitchFamily="18" charset="0"/>
                <a:sym typeface="BioRhyme ExtraBold"/>
              </a:rPr>
              <a:t>ADAPTIVE Software </a:t>
            </a:r>
            <a:endParaRPr lang="en-US" sz="3000" b="1" cap="all" dirty="0" smtClean="0">
              <a:ln/>
              <a:solidFill>
                <a:srgbClr val="00206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r>
              <a:rPr lang="en-US" sz="3000" b="1" cap="all" dirty="0">
                <a:ln/>
                <a:solidFill>
                  <a:srgbClr val="002060"/>
                </a:solidFill>
                <a:latin typeface="Times New Roman" panose="02020603050405020304" pitchFamily="18" charset="0"/>
                <a:cs typeface="Times New Roman" panose="02020603050405020304" pitchFamily="18" charset="0"/>
                <a:sym typeface="BioRhyme ExtraBold"/>
              </a:rPr>
              <a:t> </a:t>
            </a:r>
            <a:r>
              <a:rPr lang="en-US" sz="3000" b="1" cap="all" dirty="0" smtClean="0">
                <a:ln/>
                <a:solidFill>
                  <a:srgbClr val="002060"/>
                </a:solidFill>
                <a:latin typeface="Times New Roman" panose="02020603050405020304" pitchFamily="18" charset="0"/>
                <a:cs typeface="Times New Roman" panose="02020603050405020304" pitchFamily="18" charset="0"/>
                <a:sym typeface="BioRhyme ExtraBold"/>
              </a:rPr>
              <a:t>                            Engineering</a:t>
            </a:r>
            <a:endParaRPr lang="en-US" sz="3000" b="1" cap="all" dirty="0">
              <a:ln/>
              <a:solidFill>
                <a:srgbClr val="00206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endParaRPr lang="en-US" sz="3200" b="1" cap="all" dirty="0">
              <a:ln/>
              <a:solidFill>
                <a:srgbClr val="C00000"/>
              </a:solidFill>
              <a:latin typeface="Times New Roman" panose="02020603050405020304" pitchFamily="18" charset="0"/>
              <a:cs typeface="Times New Roman" panose="02020603050405020304" pitchFamily="18" charset="0"/>
              <a:sym typeface="BioRhyme ExtraBold"/>
            </a:endParaRPr>
          </a:p>
          <a:p>
            <a:pPr marR="0" lvl="0" indent="0" algn="just">
              <a:spcBef>
                <a:spcPts val="0"/>
              </a:spcBef>
              <a:spcAft>
                <a:spcPts val="0"/>
              </a:spcAft>
              <a:buNone/>
            </a:pPr>
            <a:r>
              <a:rPr lang="en-US" sz="3000" b="1" cap="all" dirty="0" smtClean="0">
                <a:ln/>
                <a:solidFill>
                  <a:srgbClr val="C00000"/>
                </a:solidFill>
                <a:latin typeface="Times New Roman" panose="02020603050405020304" pitchFamily="18" charset="0"/>
                <a:cs typeface="Times New Roman" panose="02020603050405020304" pitchFamily="18" charset="0"/>
                <a:sym typeface="BioRhyme ExtraBold"/>
              </a:rPr>
              <a:t>      COURSE CODE: </a:t>
            </a:r>
            <a:r>
              <a:rPr lang="en-US" sz="3000" b="1" cap="all" dirty="0" smtClean="0">
                <a:ln/>
                <a:solidFill>
                  <a:srgbClr val="002060"/>
                </a:solidFill>
                <a:latin typeface="Times New Roman" panose="02020603050405020304" pitchFamily="18" charset="0"/>
                <a:cs typeface="Times New Roman" panose="02020603050405020304" pitchFamily="18" charset="0"/>
                <a:sym typeface="BioRhyme ExtraBold"/>
              </a:rPr>
              <a:t>22CI2001</a:t>
            </a:r>
            <a:endParaRPr lang="en-US" sz="2000" b="1" dirty="0">
              <a:solidFill>
                <a:srgbClr val="002060"/>
              </a:solidFill>
              <a:latin typeface="Times New Roman" panose="02020603050405020304" pitchFamily="18" charset="0"/>
              <a:ea typeface="BioRhyme ExtraBold"/>
              <a:cs typeface="Times New Roman" panose="02020603050405020304" pitchFamily="18" charset="0"/>
              <a:sym typeface="BioRhyme ExtraBold"/>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normAutofit fontScale="90000"/>
          </a:bodyPr>
          <a:lstStyle/>
          <a:p>
            <a:pPr algn="ctr"/>
            <a:r>
              <a:rPr lang="en-IN" sz="3200" b="1" dirty="0"/>
              <a:t>Software Re-Engineering Activities:</a:t>
            </a:r>
            <a:r>
              <a:rPr lang="en-IN" sz="3200" dirty="0"/>
              <a:t> (</a:t>
            </a:r>
            <a:r>
              <a:rPr lang="en-IN" sz="3200" dirty="0" err="1"/>
              <a:t>Cont</a:t>
            </a:r>
            <a:r>
              <a:rPr lang="en-IN" sz="3200" dirty="0"/>
              <a:t>…)</a:t>
            </a:r>
            <a:r>
              <a:rPr kumimoji="0" lang="en-US" altLang="en-US" sz="1200" b="1" i="0" u="none" strike="noStrike" kern="1200" cap="none" spc="0" normalizeH="0" baseline="0" noProof="0" dirty="0">
                <a:ln>
                  <a:noFill/>
                </a:ln>
                <a:solidFill>
                  <a:srgbClr val="C00000"/>
                </a:solidFill>
                <a:effectLst/>
                <a:uLnTx/>
                <a:uFillTx/>
                <a:latin typeface="+mj-lt"/>
                <a:ea typeface="+mj-ea"/>
                <a:cs typeface="+mj-cs"/>
              </a:rPr>
              <a:t/>
            </a:r>
            <a:br>
              <a:rPr kumimoji="0" lang="en-US" altLang="en-US" sz="1200" b="1" i="0" u="none" strike="noStrike" kern="1200" cap="none" spc="0" normalizeH="0" baseline="0" noProof="0" dirty="0">
                <a:ln>
                  <a:noFill/>
                </a:ln>
                <a:solidFill>
                  <a:srgbClr val="C00000"/>
                </a:solidFill>
                <a:effectLst/>
                <a:uLnTx/>
                <a:uFillTx/>
                <a:latin typeface="+mj-lt"/>
                <a:ea typeface="+mj-ea"/>
                <a:cs typeface="+mj-cs"/>
              </a:rPr>
            </a:br>
            <a:endParaRPr lang="en-IN" dirty="0"/>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5" name="Content Placeholder 6">
            <a:extLst>
              <a:ext uri="{FF2B5EF4-FFF2-40B4-BE49-F238E27FC236}">
                <a16:creationId xmlns:a16="http://schemas.microsoft.com/office/drawing/2014/main" xmlns="" id="{419DA165-72FC-EC5D-CCB6-50858A9875A3}"/>
              </a:ext>
            </a:extLst>
          </p:cNvPr>
          <p:cNvSpPr>
            <a:spLocks noGrp="1"/>
          </p:cNvSpPr>
          <p:nvPr>
            <p:ph idx="1"/>
          </p:nvPr>
        </p:nvSpPr>
        <p:spPr>
          <a:xfrm>
            <a:off x="838200" y="1853754"/>
            <a:ext cx="10515600" cy="4035916"/>
          </a:xfrm>
        </p:spPr>
        <p:txBody>
          <a:bodyPr/>
          <a:lstStyle/>
          <a:p>
            <a:pPr marL="0" indent="0">
              <a:buNone/>
            </a:pPr>
            <a:r>
              <a:rPr lang="en-US" sz="2200" b="1" dirty="0">
                <a:latin typeface="Times New Roman" panose="02020603050405020304" pitchFamily="18" charset="0"/>
                <a:cs typeface="Times New Roman" panose="02020603050405020304" pitchFamily="18" charset="0"/>
              </a:rPr>
              <a:t>1. Inventory Analysis:</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Every software organization should have an inventory of all the applications.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Inventory can be nothing more than a spreadsheet model containing information that provides a detailed description of every active application.</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By sorting this information according to business criticality, longevity, current maintainability and other local important criteria, candidates for re-engineering appear.</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resource can then be allocated to a candidate application for re-engineering work.</a:t>
            </a:r>
          </a:p>
          <a:p>
            <a:pPr>
              <a:buFont typeface="Wingdings" panose="05000000000000000000" pitchFamily="2" charset="2"/>
              <a:buChar char="ü"/>
            </a:pPr>
            <a:endParaRPr lang="en-IN" dirty="0"/>
          </a:p>
          <a:p>
            <a:endParaRPr lang="en-IN" dirty="0"/>
          </a:p>
        </p:txBody>
      </p:sp>
    </p:spTree>
    <p:extLst>
      <p:ext uri="{BB962C8B-B14F-4D97-AF65-F5344CB8AC3E}">
        <p14:creationId xmlns:p14="http://schemas.microsoft.com/office/powerpoint/2010/main" val="164519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lstStyle/>
          <a:p>
            <a:pPr algn="ctr"/>
            <a:r>
              <a:rPr lang="en-IN" b="1" dirty="0">
                <a:solidFill>
                  <a:srgbClr val="C00000"/>
                </a:solidFill>
              </a:rPr>
              <a:t>Software Re-Engineering Activities:</a:t>
            </a:r>
            <a:r>
              <a:rPr lang="en-IN" dirty="0">
                <a:solidFill>
                  <a:srgbClr val="C00000"/>
                </a:solidFill>
              </a:rPr>
              <a:t> (</a:t>
            </a:r>
            <a:r>
              <a:rPr lang="en-IN" dirty="0" err="1">
                <a:solidFill>
                  <a:srgbClr val="C00000"/>
                </a:solidFill>
              </a:rPr>
              <a:t>Cont</a:t>
            </a:r>
            <a:r>
              <a:rPr lang="en-IN" dirty="0">
                <a:solidFill>
                  <a:srgbClr val="C00000"/>
                </a:solidFill>
              </a:rPr>
              <a:t>…)</a:t>
            </a:r>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5" name="Content Placeholder 2">
            <a:extLst>
              <a:ext uri="{FF2B5EF4-FFF2-40B4-BE49-F238E27FC236}">
                <a16:creationId xmlns:a16="http://schemas.microsoft.com/office/drawing/2014/main" xmlns="" id="{99AB546E-0250-05E5-5961-B59E474EF255}"/>
              </a:ext>
            </a:extLst>
          </p:cNvPr>
          <p:cNvSpPr>
            <a:spLocks noGrp="1"/>
          </p:cNvSpPr>
          <p:nvPr>
            <p:ph idx="1"/>
          </p:nvPr>
        </p:nvSpPr>
        <p:spPr>
          <a:xfrm>
            <a:off x="1002891" y="1579418"/>
            <a:ext cx="10596716" cy="4705700"/>
          </a:xfrm>
        </p:spPr>
        <p:txBody>
          <a:bodyPr/>
          <a:lstStyle/>
          <a:p>
            <a:pPr marL="0" indent="0">
              <a:buNone/>
            </a:pPr>
            <a:r>
              <a:rPr lang="en-US" b="1" dirty="0"/>
              <a:t> </a:t>
            </a:r>
          </a:p>
          <a:p>
            <a:pPr marL="0" indent="0">
              <a:buNone/>
            </a:pPr>
            <a:r>
              <a:rPr lang="en-US" sz="2200" b="1" dirty="0">
                <a:latin typeface="Times New Roman" panose="02020603050405020304" pitchFamily="18" charset="0"/>
                <a:cs typeface="Times New Roman" panose="02020603050405020304" pitchFamily="18" charset="0"/>
              </a:rPr>
              <a:t>2. Document reconstructing:</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Documentation of a system either explains how it operates or how to use it.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Documentation must be updated.</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It may not be necessary to fully document an application.</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system is business-critical and must be fully re-documented.</a:t>
            </a:r>
          </a:p>
          <a:p>
            <a:endParaRPr lang="en-IN" dirty="0"/>
          </a:p>
        </p:txBody>
      </p:sp>
    </p:spTree>
    <p:extLst>
      <p:ext uri="{BB962C8B-B14F-4D97-AF65-F5344CB8AC3E}">
        <p14:creationId xmlns:p14="http://schemas.microsoft.com/office/powerpoint/2010/main" val="243892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normAutofit fontScale="90000"/>
          </a:bodyPr>
          <a:lstStyle/>
          <a:p>
            <a:pPr algn="ctr"/>
            <a:r>
              <a:rPr lang="en-IN" sz="3200" b="1" dirty="0">
                <a:solidFill>
                  <a:srgbClr val="C00000"/>
                </a:solidFill>
              </a:rPr>
              <a:t>Software Re-Engineering Activities:</a:t>
            </a:r>
            <a:r>
              <a:rPr lang="en-IN" sz="3200" dirty="0">
                <a:solidFill>
                  <a:srgbClr val="C00000"/>
                </a:solidFill>
              </a:rPr>
              <a:t> (</a:t>
            </a:r>
            <a:r>
              <a:rPr lang="en-IN" sz="3200" dirty="0" err="1">
                <a:solidFill>
                  <a:srgbClr val="C00000"/>
                </a:solidFill>
              </a:rPr>
              <a:t>Cont</a:t>
            </a:r>
            <a:r>
              <a:rPr lang="en-IN" sz="3200" dirty="0">
                <a:solidFill>
                  <a:srgbClr val="C00000"/>
                </a:solidFill>
              </a:rPr>
              <a:t>…)</a:t>
            </a:r>
            <a:r>
              <a:rPr lang="en-IN" sz="1200" b="1" dirty="0">
                <a:solidFill>
                  <a:srgbClr val="C00000"/>
                </a:solidFill>
                <a:latin typeface="Times New Roman" panose="02020603050405020304" pitchFamily="18" charset="0"/>
                <a:cs typeface="Times New Roman" panose="02020603050405020304" pitchFamily="18" charset="0"/>
              </a:rPr>
              <a:t/>
            </a:r>
            <a:br>
              <a:rPr lang="en-IN" sz="1200" b="1" dirty="0">
                <a:solidFill>
                  <a:srgbClr val="C00000"/>
                </a:solidFill>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5" name="TextBox 4">
            <a:extLst>
              <a:ext uri="{FF2B5EF4-FFF2-40B4-BE49-F238E27FC236}">
                <a16:creationId xmlns:a16="http://schemas.microsoft.com/office/drawing/2014/main" xmlns="" id="{AFE52403-3D6C-3114-633E-602D2856D034}"/>
              </a:ext>
            </a:extLst>
          </p:cNvPr>
          <p:cNvSpPr txBox="1"/>
          <p:nvPr/>
        </p:nvSpPr>
        <p:spPr>
          <a:xfrm>
            <a:off x="824631" y="1853754"/>
            <a:ext cx="10181303" cy="3785652"/>
          </a:xfrm>
          <a:prstGeom prst="rect">
            <a:avLst/>
          </a:prstGeom>
          <a:noFill/>
        </p:spPr>
        <p:txBody>
          <a:bodyPr wrap="square" rtlCol="0">
            <a:spAutoFit/>
          </a:bodyPr>
          <a:lstStyle/>
          <a:p>
            <a:pPr marL="0" indent="0">
              <a:buNone/>
            </a:pPr>
            <a:r>
              <a:rPr lang="en-US" sz="4000" b="1" dirty="0">
                <a:solidFill>
                  <a:srgbClr val="C00000"/>
                </a:solidFill>
              </a:rPr>
              <a:t>3. Reverse Engineering:</a:t>
            </a:r>
            <a:r>
              <a:rPr lang="en-US" sz="4000" dirty="0">
                <a:solidFill>
                  <a:srgbClr val="C00000"/>
                </a:solidFill>
              </a:rPr>
              <a:t> </a:t>
            </a:r>
            <a:r>
              <a:rPr lang="en-US" sz="4000" dirty="0"/>
              <a:t/>
            </a:r>
            <a:br>
              <a:rPr lang="en-US" sz="4000" dirty="0"/>
            </a:br>
            <a:endParaRPr lang="en-US" sz="4000" dirty="0"/>
          </a:p>
          <a:p>
            <a:pPr marL="0" indent="0">
              <a:buNone/>
            </a:pPr>
            <a:r>
              <a:rPr lang="en-US" sz="4000" dirty="0"/>
              <a:t>Reverse engineering is a process of design recovery. Reverse engineering tools extract data, architectural and procedural design information from an existing program. </a:t>
            </a:r>
            <a:endParaRPr lang="en-IN" sz="4000" dirty="0"/>
          </a:p>
        </p:txBody>
      </p:sp>
    </p:spTree>
    <p:extLst>
      <p:ext uri="{BB962C8B-B14F-4D97-AF65-F5344CB8AC3E}">
        <p14:creationId xmlns:p14="http://schemas.microsoft.com/office/powerpoint/2010/main" val="383007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lstStyle/>
          <a:p>
            <a:pPr algn="ctr"/>
            <a:r>
              <a:rPr lang="en-IN" b="1" dirty="0">
                <a:solidFill>
                  <a:srgbClr val="C00000"/>
                </a:solidFill>
              </a:rPr>
              <a:t>Software Re-Engineering Activities:</a:t>
            </a:r>
            <a:r>
              <a:rPr lang="en-IN" dirty="0">
                <a:solidFill>
                  <a:srgbClr val="C00000"/>
                </a:solidFill>
              </a:rPr>
              <a:t> (</a:t>
            </a:r>
            <a:r>
              <a:rPr lang="en-IN" dirty="0" err="1">
                <a:solidFill>
                  <a:srgbClr val="C00000"/>
                </a:solidFill>
              </a:rPr>
              <a:t>Cont</a:t>
            </a:r>
            <a:r>
              <a:rPr lang="en-IN" dirty="0">
                <a:solidFill>
                  <a:srgbClr val="C00000"/>
                </a:solidFill>
              </a:rPr>
              <a:t>…)</a:t>
            </a:r>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13</a:t>
            </a:fld>
            <a:endParaRPr lang="en-IN"/>
          </a:p>
        </p:txBody>
      </p:sp>
      <p:sp>
        <p:nvSpPr>
          <p:cNvPr id="5" name="Rectangle 3">
            <a:extLst>
              <a:ext uri="{FF2B5EF4-FFF2-40B4-BE49-F238E27FC236}">
                <a16:creationId xmlns:a16="http://schemas.microsoft.com/office/drawing/2014/main" xmlns="" id="{D2456F26-36BF-15AE-B29E-5EAD1BA84E01}"/>
              </a:ext>
            </a:extLst>
          </p:cNvPr>
          <p:cNvSpPr>
            <a:spLocks noGrp="1" noChangeArrowheads="1"/>
          </p:cNvSpPr>
          <p:nvPr>
            <p:ph idx="1"/>
          </p:nvPr>
        </p:nvSpPr>
        <p:spPr>
          <a:xfrm>
            <a:off x="1455173" y="1755543"/>
            <a:ext cx="9733757" cy="4181976"/>
          </a:xfrm>
          <a:noFill/>
        </p:spPr>
        <p:txBody>
          <a:bodyPr vert="horz" lIns="67865" tIns="33338" rIns="67865" bIns="33338" rtlCol="0">
            <a:noAutofit/>
          </a:bodyPr>
          <a:lstStyle/>
          <a:p>
            <a:pPr marL="0" indent="0">
              <a:buNone/>
            </a:pPr>
            <a:r>
              <a:rPr lang="en-US" sz="2800" b="1" dirty="0">
                <a:solidFill>
                  <a:srgbClr val="C00000"/>
                </a:solidFill>
              </a:rPr>
              <a:t>4. Code Reconstructing:</a:t>
            </a:r>
            <a:r>
              <a:rPr lang="en-US" sz="2800" dirty="0">
                <a:solidFill>
                  <a:srgbClr val="C00000"/>
                </a:solidFill>
              </a:rPr>
              <a:t> </a:t>
            </a:r>
            <a:endParaRPr lang="en-US" sz="2800" dirty="0"/>
          </a:p>
          <a:p>
            <a:r>
              <a:rPr lang="en-US" sz="2800" dirty="0"/>
              <a:t>To accomplish code reconstruction, the source code is analyzed using a reconstructing tool. Violations of structured programming construct are noted and code is then reconstructed.</a:t>
            </a:r>
          </a:p>
          <a:p>
            <a:r>
              <a:rPr lang="en-US" sz="2800" dirty="0"/>
              <a:t>The resultant restructured code is reviewed and tested to ensure that no anomalies have been introduced.</a:t>
            </a:r>
          </a:p>
          <a:p>
            <a:endParaRPr lang="en-IN" sz="2800" dirty="0"/>
          </a:p>
        </p:txBody>
      </p:sp>
    </p:spTree>
    <p:extLst>
      <p:ext uri="{BB962C8B-B14F-4D97-AF65-F5344CB8AC3E}">
        <p14:creationId xmlns:p14="http://schemas.microsoft.com/office/powerpoint/2010/main" val="1106955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normAutofit fontScale="90000"/>
          </a:bodyPr>
          <a:lstStyle/>
          <a:p>
            <a:pPr algn="ctr"/>
            <a:r>
              <a:rPr lang="en-IN" sz="3200" b="1" dirty="0"/>
              <a:t>Software Re-Engineering Activities:</a:t>
            </a:r>
            <a:r>
              <a:rPr lang="en-IN" sz="3200" dirty="0"/>
              <a:t> (</a:t>
            </a:r>
            <a:r>
              <a:rPr lang="en-IN" sz="3200" dirty="0" err="1"/>
              <a:t>Cont</a:t>
            </a:r>
            <a:r>
              <a:rPr lang="en-IN" sz="3200" dirty="0"/>
              <a:t>…)</a:t>
            </a:r>
            <a:r>
              <a:rPr lang="en-US" sz="3200" b="1" dirty="0">
                <a:cs typeface="Calibri Light"/>
              </a:rPr>
              <a:t/>
            </a:r>
            <a:br>
              <a:rPr lang="en-US" sz="3200" b="1" dirty="0">
                <a:cs typeface="Calibri Light"/>
              </a:rPr>
            </a:br>
            <a:endParaRPr lang="en-IN" dirty="0"/>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5" name="Content Placeholder 2">
            <a:extLst>
              <a:ext uri="{FF2B5EF4-FFF2-40B4-BE49-F238E27FC236}">
                <a16:creationId xmlns:a16="http://schemas.microsoft.com/office/drawing/2014/main" xmlns="" id="{A075B5A0-802F-3DA1-1888-8DA820472865}"/>
              </a:ext>
            </a:extLst>
          </p:cNvPr>
          <p:cNvSpPr txBox="1">
            <a:spLocks/>
          </p:cNvSpPr>
          <p:nvPr/>
        </p:nvSpPr>
        <p:spPr>
          <a:xfrm>
            <a:off x="100013" y="1978429"/>
            <a:ext cx="11787188" cy="4075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solidFill>
                  <a:srgbClr val="C00000"/>
                </a:solidFill>
              </a:rPr>
              <a:t>5. Data Restructuring:</a:t>
            </a:r>
            <a:r>
              <a:rPr lang="en-US" sz="2800" dirty="0">
                <a:solidFill>
                  <a:srgbClr val="C00000"/>
                </a:solidFill>
              </a:rPr>
              <a:t> </a:t>
            </a:r>
            <a:r>
              <a:rPr lang="en-US" sz="2800" dirty="0"/>
              <a:t/>
            </a:r>
            <a:br>
              <a:rPr lang="en-US" sz="2800" dirty="0"/>
            </a:br>
            <a:r>
              <a:rPr lang="en-US" sz="2800" dirty="0"/>
              <a:t> </a:t>
            </a:r>
          </a:p>
          <a:p>
            <a:r>
              <a:rPr lang="en-US" sz="2800" dirty="0"/>
              <a:t>Data restructuring begins with a reverse engineering activity.</a:t>
            </a:r>
          </a:p>
          <a:p>
            <a:r>
              <a:rPr lang="en-US" sz="2800" dirty="0"/>
              <a:t>Current data architecture is dissected, and the necessary data models are defined.</a:t>
            </a:r>
          </a:p>
          <a:p>
            <a:r>
              <a:rPr lang="en-US" sz="2800" dirty="0"/>
              <a:t>Data objects and attributes are identified, and existing data structure are reviewed for quality.</a:t>
            </a:r>
          </a:p>
          <a:p>
            <a:endParaRPr lang="en-IN" sz="2800" dirty="0"/>
          </a:p>
        </p:txBody>
      </p:sp>
    </p:spTree>
    <p:extLst>
      <p:ext uri="{BB962C8B-B14F-4D97-AF65-F5344CB8AC3E}">
        <p14:creationId xmlns:p14="http://schemas.microsoft.com/office/powerpoint/2010/main" val="230862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normAutofit fontScale="90000"/>
          </a:bodyPr>
          <a:lstStyle/>
          <a:p>
            <a:pPr algn="ctr"/>
            <a:r>
              <a:rPr lang="en-IN" sz="3200" b="1" dirty="0">
                <a:solidFill>
                  <a:schemeClr val="tx1"/>
                </a:solidFill>
              </a:rPr>
              <a:t>Software Re-Engineering Activities:</a:t>
            </a:r>
            <a:r>
              <a:rPr lang="en-IN" sz="3200" dirty="0">
                <a:solidFill>
                  <a:schemeClr val="tx1"/>
                </a:solidFill>
              </a:rPr>
              <a:t> (</a:t>
            </a:r>
            <a:r>
              <a:rPr lang="en-IN" sz="3200" dirty="0" err="1">
                <a:solidFill>
                  <a:schemeClr val="tx1"/>
                </a:solidFill>
              </a:rPr>
              <a:t>Cont</a:t>
            </a:r>
            <a:r>
              <a:rPr lang="en-IN" sz="3200" dirty="0">
                <a:solidFill>
                  <a:schemeClr val="tx1"/>
                </a:solidFill>
              </a:rPr>
              <a:t>…)</a:t>
            </a:r>
            <a:r>
              <a:rPr lang="en-US" sz="3200" b="1" dirty="0">
                <a:solidFill>
                  <a:schemeClr val="tx1"/>
                </a:solidFill>
                <a:latin typeface="Times New Roman" panose="02020603050405020304" pitchFamily="18" charset="0"/>
                <a:cs typeface="Times New Roman" panose="02020603050405020304" pitchFamily="18" charset="0"/>
              </a:rPr>
              <a:t/>
            </a:r>
            <a:br>
              <a:rPr lang="en-US" sz="3200"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5" name="Content Placeholder 2">
            <a:extLst>
              <a:ext uri="{FF2B5EF4-FFF2-40B4-BE49-F238E27FC236}">
                <a16:creationId xmlns:a16="http://schemas.microsoft.com/office/drawing/2014/main" xmlns="" id="{2C3FB6DE-8623-0849-4785-CA6CB6F43843}"/>
              </a:ext>
            </a:extLst>
          </p:cNvPr>
          <p:cNvSpPr>
            <a:spLocks noGrp="1"/>
          </p:cNvSpPr>
          <p:nvPr>
            <p:ph idx="1"/>
          </p:nvPr>
        </p:nvSpPr>
        <p:spPr>
          <a:xfrm>
            <a:off x="550190" y="2044930"/>
            <a:ext cx="11281388" cy="3607725"/>
          </a:xfrm>
        </p:spPr>
        <p:txBody>
          <a:bodyPr/>
          <a:lstStyle/>
          <a:p>
            <a:pPr marL="0" indent="0">
              <a:buNone/>
            </a:pPr>
            <a:r>
              <a:rPr lang="en-US" sz="2800" b="1" dirty="0"/>
              <a:t>6. Forward Engineering:</a:t>
            </a:r>
            <a:r>
              <a:rPr lang="en-US" sz="2800" dirty="0"/>
              <a:t> </a:t>
            </a:r>
            <a:br>
              <a:rPr lang="en-US" sz="2800" dirty="0"/>
            </a:br>
            <a:endParaRPr lang="en-US" sz="2800" dirty="0"/>
          </a:p>
          <a:p>
            <a:pPr marL="0" indent="0">
              <a:buNone/>
            </a:pPr>
            <a:r>
              <a:rPr lang="en-US" sz="2800" dirty="0"/>
              <a:t>Forward Engineering also called as renovation or reclamation not only for recovers design information from existing software but uses this information to alter or reconstitute the existing system in an effort to improve its overall quality.</a:t>
            </a:r>
            <a:endParaRPr lang="en-IN" sz="2800" dirty="0"/>
          </a:p>
        </p:txBody>
      </p:sp>
    </p:spTree>
    <p:extLst>
      <p:ext uri="{BB962C8B-B14F-4D97-AF65-F5344CB8AC3E}">
        <p14:creationId xmlns:p14="http://schemas.microsoft.com/office/powerpoint/2010/main" val="336252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lstStyle/>
          <a:p>
            <a:r>
              <a:rPr lang="en-US" sz="3200" b="1" dirty="0">
                <a:solidFill>
                  <a:srgbClr val="C00000"/>
                </a:solidFill>
              </a:rPr>
              <a:t>Software Re-engineering  </a:t>
            </a:r>
            <a:r>
              <a:rPr lang="en-US" sz="3200" b="1" dirty="0" err="1">
                <a:solidFill>
                  <a:srgbClr val="C00000"/>
                </a:solidFill>
              </a:rPr>
              <a:t>Cont</a:t>
            </a:r>
            <a:r>
              <a:rPr lang="en-US" sz="3200" b="1" dirty="0">
                <a:solidFill>
                  <a:srgbClr val="C00000"/>
                </a:solidFill>
              </a:rPr>
              <a:t>…</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5" name="Content Placeholder 2">
            <a:extLst>
              <a:ext uri="{FF2B5EF4-FFF2-40B4-BE49-F238E27FC236}">
                <a16:creationId xmlns:a16="http://schemas.microsoft.com/office/drawing/2014/main" xmlns="" id="{6ECA2DEE-8E80-58FA-4C75-F0670AE2C1BE}"/>
              </a:ext>
            </a:extLst>
          </p:cNvPr>
          <p:cNvSpPr>
            <a:spLocks noGrp="1"/>
          </p:cNvSpPr>
          <p:nvPr>
            <p:ph idx="1"/>
          </p:nvPr>
        </p:nvSpPr>
        <p:spPr>
          <a:xfrm>
            <a:off x="903954" y="1853754"/>
            <a:ext cx="10150900" cy="4199727"/>
          </a:xfrm>
        </p:spPr>
        <p:txBody>
          <a:bodyPr/>
          <a:lstStyle/>
          <a:p>
            <a:r>
              <a:rPr lang="en-US" dirty="0"/>
              <a:t>Other than this, sometimes programmers notice that few parts of software need more maintenance than others and they also need re-engineering.</a:t>
            </a:r>
          </a:p>
          <a:p>
            <a:pPr marL="0" indent="0">
              <a:buNone/>
            </a:pPr>
            <a:r>
              <a:rPr lang="en-US" dirty="0"/>
              <a:t/>
            </a:r>
            <a:br>
              <a:rPr lang="en-US" dirty="0"/>
            </a:br>
            <a:endParaRPr lang="en-US" dirty="0"/>
          </a:p>
        </p:txBody>
      </p:sp>
      <p:pic>
        <p:nvPicPr>
          <p:cNvPr id="6" name="Picture 2">
            <a:extLst>
              <a:ext uri="{FF2B5EF4-FFF2-40B4-BE49-F238E27FC236}">
                <a16:creationId xmlns:a16="http://schemas.microsoft.com/office/drawing/2014/main" xmlns="" id="{7E0A6424-3488-5CE2-C73E-D13D405814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6250" y="2642808"/>
            <a:ext cx="3058604" cy="341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43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5DAED-1964-50B5-5596-B81995F3DE8F}"/>
              </a:ext>
            </a:extLst>
          </p:cNvPr>
          <p:cNvSpPr>
            <a:spLocks noGrp="1"/>
          </p:cNvSpPr>
          <p:nvPr>
            <p:ph type="title"/>
          </p:nvPr>
        </p:nvSpPr>
        <p:spPr/>
        <p:txBody>
          <a:bodyPr/>
          <a:lstStyle/>
          <a:p>
            <a:pPr algn="ctr"/>
            <a:r>
              <a:rPr lang="en-IN" altLang="en-US" sz="3200" dirty="0">
                <a:solidFill>
                  <a:srgbClr val="C00000"/>
                </a:solidFill>
              </a:rPr>
              <a:t>Reverse Engineering - Definition</a:t>
            </a:r>
            <a:endParaRPr lang="en-IN" dirty="0"/>
          </a:p>
        </p:txBody>
      </p:sp>
      <p:sp>
        <p:nvSpPr>
          <p:cNvPr id="3" name="Content Placeholder 2">
            <a:extLst>
              <a:ext uri="{FF2B5EF4-FFF2-40B4-BE49-F238E27FC236}">
                <a16:creationId xmlns:a16="http://schemas.microsoft.com/office/drawing/2014/main" xmlns="" id="{0C4BFF2B-C1F3-E3BF-BB41-950B1EAD2B6E}"/>
              </a:ext>
            </a:extLst>
          </p:cNvPr>
          <p:cNvSpPr>
            <a:spLocks noGrp="1"/>
          </p:cNvSpPr>
          <p:nvPr>
            <p:ph idx="1"/>
          </p:nvPr>
        </p:nvSpPr>
        <p:spPr/>
        <p:txBody>
          <a:bodyPr/>
          <a:lstStyle/>
          <a:p>
            <a:r>
              <a:rPr lang="en-IN" altLang="en-US" dirty="0"/>
              <a:t>It is </a:t>
            </a:r>
            <a:r>
              <a:rPr lang="en-IN" altLang="en-US" b="1" dirty="0"/>
              <a:t>a process to achieve system specification by thoroughly </a:t>
            </a:r>
            <a:r>
              <a:rPr lang="en-IN" altLang="en-US" b="1" dirty="0" err="1"/>
              <a:t>analyzing</a:t>
            </a:r>
            <a:r>
              <a:rPr lang="en-IN" altLang="en-US" b="1" dirty="0"/>
              <a:t>, understanding the existing system</a:t>
            </a:r>
            <a:r>
              <a:rPr lang="en-IN" altLang="en-US" dirty="0"/>
              <a:t>. This process can be seen as reverse SDLC model.</a:t>
            </a:r>
          </a:p>
          <a:p>
            <a:endParaRPr lang="en-IN" dirty="0"/>
          </a:p>
        </p:txBody>
      </p:sp>
      <p:sp>
        <p:nvSpPr>
          <p:cNvPr id="4" name="Slide Number Placeholder 3">
            <a:extLst>
              <a:ext uri="{FF2B5EF4-FFF2-40B4-BE49-F238E27FC236}">
                <a16:creationId xmlns:a16="http://schemas.microsoft.com/office/drawing/2014/main" xmlns="" id="{9C8C0898-A881-142C-9C31-860C6FA2CC10}"/>
              </a:ext>
            </a:extLst>
          </p:cNvPr>
          <p:cNvSpPr>
            <a:spLocks noGrp="1"/>
          </p:cNvSpPr>
          <p:nvPr>
            <p:ph type="sldNum" sz="quarter" idx="12"/>
          </p:nvPr>
        </p:nvSpPr>
        <p:spPr/>
        <p:txBody>
          <a:bodyPr/>
          <a:lstStyle/>
          <a:p>
            <a:fld id="{CBABCCC1-BF11-4F37-963E-1BCD5B23FD72}" type="slidenum">
              <a:rPr lang="en-IN" smtClean="0"/>
              <a:t>17</a:t>
            </a:fld>
            <a:endParaRPr lang="en-IN"/>
          </a:p>
        </p:txBody>
      </p:sp>
    </p:spTree>
    <p:extLst>
      <p:ext uri="{BB962C8B-B14F-4D97-AF65-F5344CB8AC3E}">
        <p14:creationId xmlns:p14="http://schemas.microsoft.com/office/powerpoint/2010/main" val="17030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529A1-8D94-B83D-EA48-D07910D97B7F}"/>
              </a:ext>
            </a:extLst>
          </p:cNvPr>
          <p:cNvSpPr>
            <a:spLocks noGrp="1"/>
          </p:cNvSpPr>
          <p:nvPr>
            <p:ph type="title"/>
          </p:nvPr>
        </p:nvSpPr>
        <p:spPr/>
        <p:txBody>
          <a:bodyPr/>
          <a:lstStyle/>
          <a:p>
            <a:pPr algn="ctr"/>
            <a:r>
              <a:rPr lang="en-IN" altLang="en-US" dirty="0">
                <a:solidFill>
                  <a:srgbClr val="FF0000"/>
                </a:solidFill>
              </a:rPr>
              <a:t>Reverse Engineering</a:t>
            </a:r>
            <a:endParaRPr lang="en-IN" dirty="0">
              <a:solidFill>
                <a:srgbClr val="FF0000"/>
              </a:solidFill>
            </a:endParaRPr>
          </a:p>
        </p:txBody>
      </p:sp>
      <p:sp>
        <p:nvSpPr>
          <p:cNvPr id="3" name="Content Placeholder 2">
            <a:extLst>
              <a:ext uri="{FF2B5EF4-FFF2-40B4-BE49-F238E27FC236}">
                <a16:creationId xmlns:a16="http://schemas.microsoft.com/office/drawing/2014/main" xmlns="" id="{9E3307A5-2EB1-7B8D-C025-9884724F6F53}"/>
              </a:ext>
            </a:extLst>
          </p:cNvPr>
          <p:cNvSpPr>
            <a:spLocks noGrp="1"/>
          </p:cNvSpPr>
          <p:nvPr>
            <p:ph idx="1"/>
          </p:nvPr>
        </p:nvSpPr>
        <p:spPr/>
        <p:txBody>
          <a:bodyPr/>
          <a:lstStyle/>
          <a:p>
            <a:r>
              <a:rPr lang="en-US" altLang="en-US" b="1" dirty="0"/>
              <a:t>Software Reverse Engineering</a:t>
            </a:r>
            <a:r>
              <a:rPr lang="en-US" altLang="en-US" dirty="0"/>
              <a:t> is a process of recovering the design, requirement specifications and functions of a product from an analysis of its code. It builds a program database and generates information from this. </a:t>
            </a:r>
          </a:p>
          <a:p>
            <a:r>
              <a:rPr lang="en-US" altLang="en-US" dirty="0"/>
              <a:t>The </a:t>
            </a:r>
            <a:r>
              <a:rPr lang="en-US" altLang="en-US" b="1" dirty="0">
                <a:solidFill>
                  <a:srgbClr val="00B050"/>
                </a:solidFill>
              </a:rPr>
              <a:t>purpose</a:t>
            </a:r>
            <a:r>
              <a:rPr lang="en-US" altLang="en-US" dirty="0"/>
              <a:t> of reverse engineering is to facilitate the maintenance work by improving the understandability of a system and to produce the necessary documents for a legacy system. </a:t>
            </a:r>
          </a:p>
          <a:p>
            <a:endParaRPr lang="en-IN" dirty="0"/>
          </a:p>
        </p:txBody>
      </p:sp>
      <p:sp>
        <p:nvSpPr>
          <p:cNvPr id="4" name="Slide Number Placeholder 3">
            <a:extLst>
              <a:ext uri="{FF2B5EF4-FFF2-40B4-BE49-F238E27FC236}">
                <a16:creationId xmlns:a16="http://schemas.microsoft.com/office/drawing/2014/main" xmlns="" id="{5C797CB8-088D-C647-5306-A6B8C6E0586B}"/>
              </a:ext>
            </a:extLst>
          </p:cNvPr>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387178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4A44E-D37F-F4A0-D92C-0A9FC3E7A650}"/>
              </a:ext>
            </a:extLst>
          </p:cNvPr>
          <p:cNvSpPr>
            <a:spLocks noGrp="1"/>
          </p:cNvSpPr>
          <p:nvPr>
            <p:ph type="title"/>
          </p:nvPr>
        </p:nvSpPr>
        <p:spPr/>
        <p:txBody>
          <a:bodyPr/>
          <a:lstStyle/>
          <a:p>
            <a:pPr algn="ctr"/>
            <a:r>
              <a:rPr lang="en-US" altLang="en-US" sz="3200" b="1" dirty="0">
                <a:solidFill>
                  <a:srgbClr val="C00000"/>
                </a:solidFill>
              </a:rPr>
              <a:t>Steps of Software Reverse Engineering</a:t>
            </a:r>
            <a:endParaRPr lang="en-IN" dirty="0"/>
          </a:p>
        </p:txBody>
      </p:sp>
      <p:sp>
        <p:nvSpPr>
          <p:cNvPr id="4" name="Slide Number Placeholder 3">
            <a:extLst>
              <a:ext uri="{FF2B5EF4-FFF2-40B4-BE49-F238E27FC236}">
                <a16:creationId xmlns:a16="http://schemas.microsoft.com/office/drawing/2014/main" xmlns="" id="{E7E97FBA-6BB2-D4F8-59C7-D17E5337055F}"/>
              </a:ext>
            </a:extLst>
          </p:cNvPr>
          <p:cNvSpPr>
            <a:spLocks noGrp="1"/>
          </p:cNvSpPr>
          <p:nvPr>
            <p:ph type="sldNum" sz="quarter" idx="12"/>
          </p:nvPr>
        </p:nvSpPr>
        <p:spPr/>
        <p:txBody>
          <a:bodyPr/>
          <a:lstStyle/>
          <a:p>
            <a:fld id="{CBABCCC1-BF11-4F37-963E-1BCD5B23FD72}" type="slidenum">
              <a:rPr lang="en-IN" smtClean="0"/>
              <a:t>19</a:t>
            </a:fld>
            <a:endParaRPr lang="en-IN"/>
          </a:p>
        </p:txBody>
      </p:sp>
      <p:pic>
        <p:nvPicPr>
          <p:cNvPr id="5" name="Content Placeholder 5">
            <a:extLst>
              <a:ext uri="{FF2B5EF4-FFF2-40B4-BE49-F238E27FC236}">
                <a16:creationId xmlns:a16="http://schemas.microsoft.com/office/drawing/2014/main" xmlns="" id="{74FE9B43-7BE0-D6D2-8A96-5F0FA02326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75249" y="2016124"/>
            <a:ext cx="7892726" cy="3927475"/>
          </a:xfrm>
          <a:prstGeom prst="rect">
            <a:avLst/>
          </a:prstGeom>
        </p:spPr>
      </p:pic>
    </p:spTree>
    <p:extLst>
      <p:ext uri="{BB962C8B-B14F-4D97-AF65-F5344CB8AC3E}">
        <p14:creationId xmlns:p14="http://schemas.microsoft.com/office/powerpoint/2010/main" val="406573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xmlns="" id="{8B68684B-34BA-BB64-17CA-52ED57E147A8}"/>
              </a:ext>
            </a:extLst>
          </p:cNvPr>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Software Reverse Engineering</a:t>
            </a:r>
            <a:endParaRPr lang="en-US" sz="1800" dirty="0"/>
          </a:p>
        </p:txBody>
      </p:sp>
      <p:sp>
        <p:nvSpPr>
          <p:cNvPr id="16" name="TextBox 15">
            <a:extLst>
              <a:ext uri="{FF2B5EF4-FFF2-40B4-BE49-F238E27FC236}">
                <a16:creationId xmlns:a16="http://schemas.microsoft.com/office/drawing/2014/main" xmlns="" id="{541394E6-0C99-8F26-C67B-D88D560EB229}"/>
              </a:ext>
            </a:extLst>
          </p:cNvPr>
          <p:cNvSpPr txBox="1"/>
          <p:nvPr/>
        </p:nvSpPr>
        <p:spPr>
          <a:xfrm>
            <a:off x="910537" y="2023744"/>
            <a:ext cx="5590972" cy="2585323"/>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latin typeface="Poppins"/>
                <a:cs typeface="Poppins"/>
              </a:rPr>
              <a:t>This</a:t>
            </a:r>
            <a:r>
              <a:rPr lang="en-US" sz="1800" b="0" i="0" dirty="0">
                <a:effectLst/>
                <a:latin typeface="Poppins"/>
                <a:cs typeface="Poppins"/>
              </a:rPr>
              <a:t> </a:t>
            </a:r>
            <a:r>
              <a:rPr lang="en-US" sz="1800" dirty="0">
                <a:latin typeface="Poppins"/>
                <a:cs typeface="Poppins"/>
              </a:rPr>
              <a:t>Session</a:t>
            </a:r>
            <a:r>
              <a:rPr lang="en-US" sz="1800" b="0" i="0" dirty="0">
                <a:effectLst/>
                <a:latin typeface="Poppins"/>
                <a:cs typeface="Poppins"/>
              </a:rPr>
              <a:t> is designed to:</a:t>
            </a:r>
          </a:p>
          <a:p>
            <a:pPr marL="342900" indent="-342900">
              <a:buFontTx/>
              <a:buAutoNum type="arabicPeriod"/>
            </a:pPr>
            <a:r>
              <a:rPr lang="en-US" sz="1800" b="0" i="0" dirty="0">
                <a:effectLst/>
                <a:latin typeface="Arial" panose="020B0604020202020204" pitchFamily="34" charset="0"/>
              </a:rPr>
              <a:t>Define </a:t>
            </a:r>
            <a:r>
              <a:rPr lang="en-US" sz="1800" b="1" i="0" dirty="0">
                <a:effectLst/>
                <a:latin typeface="Arial" panose="020B0604020202020204" pitchFamily="34" charset="0"/>
              </a:rPr>
              <a:t>Software Re- Engineering &amp; Reverse engineering</a:t>
            </a:r>
            <a:endParaRPr lang="en-IN" sz="1800" b="1"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800" b="0" i="0" dirty="0">
                <a:effectLst/>
                <a:latin typeface="Arial"/>
                <a:cs typeface="Arial"/>
              </a:rPr>
              <a:t>Describe </a:t>
            </a:r>
            <a:r>
              <a:rPr lang="en-US" sz="1800" b="1" i="0" dirty="0">
                <a:effectLst/>
                <a:latin typeface="Arial" panose="020B0604020202020204" pitchFamily="34" charset="0"/>
              </a:rPr>
              <a:t>the steps of Software Reverse Engineering</a:t>
            </a:r>
          </a:p>
          <a:p>
            <a:pPr marL="342900" indent="-342900">
              <a:buFontTx/>
              <a:buAutoNum type="arabicPeriod"/>
            </a:pPr>
            <a:r>
              <a:rPr lang="en-US" sz="1800" b="0" i="0" dirty="0">
                <a:effectLst/>
                <a:latin typeface="Arial" panose="020B0604020202020204" pitchFamily="34" charset="0"/>
              </a:rPr>
              <a:t>List out the </a:t>
            </a:r>
            <a:r>
              <a:rPr lang="en-US" sz="1800" b="1" i="0" dirty="0">
                <a:effectLst/>
                <a:latin typeface="Arial" panose="020B0604020202020204" pitchFamily="34" charset="0"/>
              </a:rPr>
              <a:t>differences between Forward and Reverse engineering</a:t>
            </a:r>
          </a:p>
        </p:txBody>
      </p:sp>
      <p:sp>
        <p:nvSpPr>
          <p:cNvPr id="20" name="TextBox 19">
            <a:extLst>
              <a:ext uri="{FF2B5EF4-FFF2-40B4-BE49-F238E27FC236}">
                <a16:creationId xmlns:a16="http://schemas.microsoft.com/office/drawing/2014/main" xmlns="" id="{8FC8B10B-453E-92C8-D716-22B450131A34}"/>
              </a:ext>
            </a:extLst>
          </p:cNvPr>
          <p:cNvSpPr txBox="1"/>
          <p:nvPr/>
        </p:nvSpPr>
        <p:spPr>
          <a:xfrm>
            <a:off x="6377290" y="2033862"/>
            <a:ext cx="5814710" cy="2031325"/>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latin typeface="Arial"/>
                <a:cs typeface="Arial"/>
              </a:rPr>
              <a:t>At the end of this </a:t>
            </a:r>
            <a:r>
              <a:rPr lang="en-US" sz="1800" dirty="0">
                <a:latin typeface="Arial"/>
                <a:cs typeface="Arial"/>
              </a:rPr>
              <a:t>session</a:t>
            </a:r>
            <a:r>
              <a:rPr lang="en-US" sz="1800" b="0" i="0" dirty="0">
                <a:effectLst/>
                <a:latin typeface="Arial"/>
                <a:cs typeface="Arial"/>
              </a:rPr>
              <a:t>, you should be able to:</a:t>
            </a:r>
          </a:p>
          <a:p>
            <a:pPr marL="342900" indent="-342900">
              <a:buAutoNum type="arabicPeriod"/>
            </a:pPr>
            <a:r>
              <a:rPr lang="en-US" sz="1800" b="0" i="0" dirty="0">
                <a:effectLst/>
                <a:latin typeface="Arial" panose="020B0604020202020204" pitchFamily="34" charset="0"/>
              </a:rPr>
              <a:t>Define </a:t>
            </a:r>
            <a:r>
              <a:rPr lang="en-US" sz="1800" b="1" i="0" dirty="0">
                <a:effectLst/>
                <a:latin typeface="Arial" panose="020B0604020202020204" pitchFamily="34" charset="0"/>
              </a:rPr>
              <a:t>Re-Engineering and Reverse engineering </a:t>
            </a:r>
          </a:p>
          <a:p>
            <a:pPr marL="342900" indent="-342900">
              <a:buFontTx/>
              <a:buAutoNum type="arabicPeriod"/>
            </a:pPr>
            <a:r>
              <a:rPr lang="en-US" sz="1800" b="0" i="0" dirty="0">
                <a:effectLst/>
                <a:latin typeface="Arial" panose="020B0604020202020204" pitchFamily="34" charset="0"/>
              </a:rPr>
              <a:t>Describe </a:t>
            </a:r>
            <a:r>
              <a:rPr lang="en-US" sz="1800" b="1" dirty="0">
                <a:latin typeface="Arial" panose="020B0604020202020204" pitchFamily="34" charset="0"/>
              </a:rPr>
              <a:t>the steps of Software Reverse Engineering</a:t>
            </a:r>
          </a:p>
          <a:p>
            <a:pPr algn="ctr"/>
            <a:endParaRPr lang="en-US" sz="1800" b="1" dirty="0">
              <a:solidFill>
                <a:srgbClr val="C00000"/>
              </a:solidFill>
            </a:endParaRPr>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13E35-815C-10F6-7835-4C971D812D86}"/>
              </a:ext>
            </a:extLst>
          </p:cNvPr>
          <p:cNvSpPr>
            <a:spLocks noGrp="1"/>
          </p:cNvSpPr>
          <p:nvPr>
            <p:ph type="title"/>
          </p:nvPr>
        </p:nvSpPr>
        <p:spPr/>
        <p:txBody>
          <a:bodyPr/>
          <a:lstStyle/>
          <a:p>
            <a:pPr algn="ctr"/>
            <a:r>
              <a:rPr lang="en-US" altLang="en-US" sz="3200" b="1" dirty="0">
                <a:solidFill>
                  <a:srgbClr val="C00000"/>
                </a:solidFill>
              </a:rPr>
              <a:t>Steps of Software Reverse Engineering (Cont..):</a:t>
            </a:r>
            <a:r>
              <a:rPr lang="en-US" altLang="en-US" sz="3200" dirty="0">
                <a:solidFill>
                  <a:srgbClr val="C00000"/>
                </a:solidFill>
              </a:rPr>
              <a:t> </a:t>
            </a:r>
            <a:endParaRPr lang="en-IN" dirty="0"/>
          </a:p>
        </p:txBody>
      </p:sp>
      <p:sp>
        <p:nvSpPr>
          <p:cNvPr id="3" name="Content Placeholder 2">
            <a:extLst>
              <a:ext uri="{FF2B5EF4-FFF2-40B4-BE49-F238E27FC236}">
                <a16:creationId xmlns:a16="http://schemas.microsoft.com/office/drawing/2014/main" xmlns="" id="{349A36A6-757C-C211-E296-59C73FC03052}"/>
              </a:ext>
            </a:extLst>
          </p:cNvPr>
          <p:cNvSpPr>
            <a:spLocks noGrp="1"/>
          </p:cNvSpPr>
          <p:nvPr>
            <p:ph idx="1"/>
          </p:nvPr>
        </p:nvSpPr>
        <p:spPr/>
        <p:txBody>
          <a:bodyPr/>
          <a:lstStyle/>
          <a:p>
            <a:pPr marL="514350" indent="-514350">
              <a:buFont typeface="Calibri Light" panose="020F0302020204030204" pitchFamily="34" charset="0"/>
              <a:buAutoNum type="arabicPeriod"/>
            </a:pPr>
            <a:r>
              <a:rPr lang="en-US" altLang="en-US" b="1" dirty="0"/>
              <a:t>Collection Information:</a:t>
            </a:r>
            <a:r>
              <a:rPr lang="en-US" altLang="en-US" dirty="0"/>
              <a:t> </a:t>
            </a:r>
            <a:br>
              <a:rPr lang="en-US" altLang="en-US" dirty="0"/>
            </a:br>
            <a:r>
              <a:rPr lang="en-US" altLang="en-US" dirty="0"/>
              <a:t>This step focuses on collecting all possible information (i.e., source design documents etc.) about the software.  </a:t>
            </a:r>
          </a:p>
          <a:p>
            <a:pPr marL="514350" indent="-514350">
              <a:buFont typeface="Calibri Light" panose="020F0302020204030204" pitchFamily="34" charset="0"/>
              <a:buAutoNum type="arabicPeriod"/>
            </a:pPr>
            <a:r>
              <a:rPr lang="en-US" altLang="en-US" b="1" dirty="0"/>
              <a:t>Examining the information:</a:t>
            </a:r>
            <a:r>
              <a:rPr lang="en-US" altLang="en-US" dirty="0"/>
              <a:t> </a:t>
            </a:r>
            <a:br>
              <a:rPr lang="en-US" altLang="en-US" dirty="0"/>
            </a:br>
            <a:r>
              <a:rPr lang="en-US" altLang="en-US" dirty="0"/>
              <a:t>The information collected in step-1 as studied so as to get familiar with the system.  </a:t>
            </a:r>
          </a:p>
          <a:p>
            <a:pPr marL="514350" indent="-514350">
              <a:buFont typeface="Calibri Light" panose="020F0302020204030204" pitchFamily="34" charset="0"/>
              <a:buAutoNum type="arabicPeriod"/>
            </a:pPr>
            <a:r>
              <a:rPr lang="en-US" altLang="en-US" b="1" dirty="0"/>
              <a:t>Extracting the structure:</a:t>
            </a:r>
            <a:r>
              <a:rPr lang="en-US" altLang="en-US" dirty="0"/>
              <a:t> </a:t>
            </a:r>
            <a:br>
              <a:rPr lang="en-US" altLang="en-US" dirty="0"/>
            </a:br>
            <a:r>
              <a:rPr lang="en-US" altLang="en-US" dirty="0"/>
              <a:t>This step concerns with identification of program structure in the form of structure chart where each node corresponds to some routine.  </a:t>
            </a:r>
          </a:p>
          <a:p>
            <a:endParaRPr lang="en-IN" dirty="0"/>
          </a:p>
        </p:txBody>
      </p:sp>
      <p:sp>
        <p:nvSpPr>
          <p:cNvPr id="4" name="Slide Number Placeholder 3">
            <a:extLst>
              <a:ext uri="{FF2B5EF4-FFF2-40B4-BE49-F238E27FC236}">
                <a16:creationId xmlns:a16="http://schemas.microsoft.com/office/drawing/2014/main" xmlns="" id="{1C363419-98CF-2BC6-0058-D6B988DE0ECF}"/>
              </a:ext>
            </a:extLst>
          </p:cNvPr>
          <p:cNvSpPr>
            <a:spLocks noGrp="1"/>
          </p:cNvSpPr>
          <p:nvPr>
            <p:ph type="sldNum" sz="quarter" idx="12"/>
          </p:nvPr>
        </p:nvSpPr>
        <p:spPr/>
        <p:txBody>
          <a:bodyPr/>
          <a:lstStyle/>
          <a:p>
            <a:fld id="{CBABCCC1-BF11-4F37-963E-1BCD5B23FD72}" type="slidenum">
              <a:rPr lang="en-IN" smtClean="0"/>
              <a:t>20</a:t>
            </a:fld>
            <a:endParaRPr lang="en-IN"/>
          </a:p>
        </p:txBody>
      </p:sp>
    </p:spTree>
    <p:extLst>
      <p:ext uri="{BB962C8B-B14F-4D97-AF65-F5344CB8AC3E}">
        <p14:creationId xmlns:p14="http://schemas.microsoft.com/office/powerpoint/2010/main" val="3247421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E0740-49B6-5D6F-634E-CF98FD6AFA7B}"/>
              </a:ext>
            </a:extLst>
          </p:cNvPr>
          <p:cNvSpPr>
            <a:spLocks noGrp="1"/>
          </p:cNvSpPr>
          <p:nvPr>
            <p:ph type="title"/>
          </p:nvPr>
        </p:nvSpPr>
        <p:spPr/>
        <p:txBody>
          <a:bodyPr/>
          <a:lstStyle/>
          <a:p>
            <a:pPr algn="ctr"/>
            <a:r>
              <a:rPr lang="en-US" altLang="en-US" sz="3200" b="1" dirty="0">
                <a:solidFill>
                  <a:srgbClr val="C00000"/>
                </a:solidFill>
              </a:rPr>
              <a:t>Steps of Software Reverse Engineering:</a:t>
            </a:r>
            <a:r>
              <a:rPr lang="en-US" altLang="en-US" sz="3200" dirty="0">
                <a:solidFill>
                  <a:srgbClr val="C00000"/>
                </a:solidFill>
              </a:rPr>
              <a:t> (Cont..)</a:t>
            </a:r>
            <a:endParaRPr lang="en-IN" dirty="0"/>
          </a:p>
        </p:txBody>
      </p:sp>
      <p:sp>
        <p:nvSpPr>
          <p:cNvPr id="3" name="Content Placeholder 2">
            <a:extLst>
              <a:ext uri="{FF2B5EF4-FFF2-40B4-BE49-F238E27FC236}">
                <a16:creationId xmlns:a16="http://schemas.microsoft.com/office/drawing/2014/main" xmlns="" id="{3A150511-5F44-44D4-2B84-6DFC2FFB204A}"/>
              </a:ext>
            </a:extLst>
          </p:cNvPr>
          <p:cNvSpPr>
            <a:spLocks noGrp="1"/>
          </p:cNvSpPr>
          <p:nvPr>
            <p:ph idx="1"/>
          </p:nvPr>
        </p:nvSpPr>
        <p:spPr/>
        <p:txBody>
          <a:bodyPr/>
          <a:lstStyle/>
          <a:p>
            <a:pPr marL="457200" indent="-457200">
              <a:lnSpc>
                <a:spcPct val="100000"/>
              </a:lnSpc>
              <a:spcBef>
                <a:spcPct val="0"/>
              </a:spcBef>
              <a:buFont typeface="+mj-lt"/>
              <a:buAutoNum type="arabicPeriod" startAt="4"/>
              <a:defRPr/>
            </a:pPr>
            <a:r>
              <a:rPr lang="en-US" altLang="en-US" sz="2000" b="1" dirty="0">
                <a:latin typeface="Times" panose="02020603050405020304" pitchFamily="18" charset="0"/>
                <a:ea typeface="ＭＳ Ｐゴシック" panose="020B0600070205080204" pitchFamily="34" charset="-128"/>
                <a:cs typeface="Times" panose="02020603050405020304" pitchFamily="18" charset="0"/>
              </a:rPr>
              <a:t>Recording the functionality:</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br>
              <a:rPr lang="en-US" altLang="en-US" sz="2000" dirty="0">
                <a:latin typeface="Times" panose="02020603050405020304" pitchFamily="18" charset="0"/>
                <a:ea typeface="ＭＳ Ｐゴシック" panose="020B0600070205080204" pitchFamily="34" charset="-128"/>
                <a:cs typeface="Times" panose="02020603050405020304" pitchFamily="18" charset="0"/>
              </a:rPr>
            </a:br>
            <a:r>
              <a:rPr lang="en-US" altLang="en-US" sz="2000" dirty="0">
                <a:latin typeface="Times" panose="02020603050405020304" pitchFamily="18" charset="0"/>
                <a:ea typeface="ＭＳ Ｐゴシック" panose="020B0600070205080204" pitchFamily="34" charset="-128"/>
                <a:cs typeface="Times" panose="02020603050405020304" pitchFamily="18" charset="0"/>
              </a:rPr>
              <a:t>During this step processing details of each module of the structure, charts are recorded using structured language like decision table, etc. </a:t>
            </a:r>
          </a:p>
          <a:p>
            <a:pPr marL="0" indent="0">
              <a:lnSpc>
                <a:spcPct val="100000"/>
              </a:lnSpc>
              <a:spcBef>
                <a:spcPct val="0"/>
              </a:spcBef>
              <a:buFont typeface="Arial" panose="020B0604020202020204" pitchFamily="34" charset="0"/>
              <a:buNone/>
              <a:defRPr/>
            </a:pP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p>
          <a:p>
            <a:pPr marL="0" indent="0">
              <a:lnSpc>
                <a:spcPct val="100000"/>
              </a:lnSpc>
              <a:spcBef>
                <a:spcPct val="0"/>
              </a:spcBef>
              <a:buFont typeface="Arial" panose="020B0604020202020204" pitchFamily="34" charset="0"/>
              <a:buNone/>
              <a:defRPr/>
            </a:pPr>
            <a:r>
              <a:rPr lang="en-US" altLang="en-US" sz="2000" b="1" dirty="0">
                <a:latin typeface="Times" panose="02020603050405020304" pitchFamily="18" charset="0"/>
                <a:ea typeface="ＭＳ Ｐゴシック" panose="020B0600070205080204" pitchFamily="34" charset="-128"/>
                <a:cs typeface="Times" panose="02020603050405020304" pitchFamily="18" charset="0"/>
              </a:rPr>
              <a:t>5.  Recording data flow:</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br>
              <a:rPr lang="en-US" altLang="en-US" sz="2000" dirty="0">
                <a:latin typeface="Times" panose="02020603050405020304" pitchFamily="18" charset="0"/>
                <a:ea typeface="ＭＳ Ｐゴシック" panose="020B0600070205080204" pitchFamily="34" charset="-128"/>
                <a:cs typeface="Times" panose="02020603050405020304" pitchFamily="18" charset="0"/>
              </a:rPr>
            </a:br>
            <a:r>
              <a:rPr lang="en-US" altLang="en-US" sz="2000" dirty="0">
                <a:latin typeface="Times" panose="02020603050405020304" pitchFamily="18" charset="0"/>
                <a:ea typeface="ＭＳ Ｐゴシック" panose="020B0600070205080204" pitchFamily="34" charset="-128"/>
                <a:cs typeface="Times" panose="02020603050405020304" pitchFamily="18" charset="0"/>
              </a:rPr>
              <a:t>From the information extracted in step-3 and step-4, set of data flow diagrams are derived to show the flow of data among the processes. </a:t>
            </a:r>
          </a:p>
          <a:p>
            <a:pPr marL="0" indent="0">
              <a:lnSpc>
                <a:spcPct val="100000"/>
              </a:lnSpc>
              <a:spcBef>
                <a:spcPct val="0"/>
              </a:spcBef>
              <a:buFont typeface="Arial" panose="020B0604020202020204" pitchFamily="34" charset="0"/>
              <a:buNone/>
              <a:defRPr/>
            </a:pP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p>
          <a:p>
            <a:pPr marL="0" indent="0">
              <a:lnSpc>
                <a:spcPct val="100000"/>
              </a:lnSpc>
              <a:spcBef>
                <a:spcPct val="0"/>
              </a:spcBef>
              <a:buFont typeface="Arial" panose="020B0604020202020204" pitchFamily="34" charset="0"/>
              <a:buNone/>
              <a:defRPr/>
            </a:pPr>
            <a:r>
              <a:rPr lang="en-US" altLang="en-US" sz="2000" b="1" dirty="0">
                <a:latin typeface="Times" panose="02020603050405020304" pitchFamily="18" charset="0"/>
                <a:ea typeface="ＭＳ Ｐゴシック" panose="020B0600070205080204" pitchFamily="34" charset="-128"/>
                <a:cs typeface="Times" panose="02020603050405020304" pitchFamily="18" charset="0"/>
              </a:rPr>
              <a:t>6	Recording control flow:</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t>
            </a:r>
            <a:br>
              <a:rPr lang="en-US" altLang="en-US" sz="2000" dirty="0">
                <a:latin typeface="Times" panose="02020603050405020304" pitchFamily="18" charset="0"/>
                <a:ea typeface="ＭＳ Ｐゴシック" panose="020B0600070205080204" pitchFamily="34" charset="-128"/>
                <a:cs typeface="Times" panose="02020603050405020304" pitchFamily="18" charset="0"/>
              </a:rPr>
            </a:br>
            <a:r>
              <a:rPr lang="en-US" altLang="en-US" sz="2000" dirty="0">
                <a:latin typeface="Times" panose="02020603050405020304" pitchFamily="18" charset="0"/>
                <a:ea typeface="ＭＳ Ｐゴシック" panose="020B0600070205080204" pitchFamily="34" charset="-128"/>
                <a:cs typeface="Times" panose="02020603050405020304" pitchFamily="18" charset="0"/>
              </a:rPr>
              <a:t>High level control structure of the software is recorded. </a:t>
            </a:r>
          </a:p>
          <a:p>
            <a:endParaRPr lang="en-IN" dirty="0"/>
          </a:p>
        </p:txBody>
      </p:sp>
      <p:sp>
        <p:nvSpPr>
          <p:cNvPr id="4" name="Slide Number Placeholder 3">
            <a:extLst>
              <a:ext uri="{FF2B5EF4-FFF2-40B4-BE49-F238E27FC236}">
                <a16:creationId xmlns:a16="http://schemas.microsoft.com/office/drawing/2014/main" xmlns="" id="{E2955874-DBF3-995B-F237-D50782E2349E}"/>
              </a:ext>
            </a:extLst>
          </p:cNvPr>
          <p:cNvSpPr>
            <a:spLocks noGrp="1"/>
          </p:cNvSpPr>
          <p:nvPr>
            <p:ph type="sldNum" sz="quarter" idx="12"/>
          </p:nvPr>
        </p:nvSpPr>
        <p:spPr/>
        <p:txBody>
          <a:bodyPr/>
          <a:lstStyle/>
          <a:p>
            <a:fld id="{CBABCCC1-BF11-4F37-963E-1BCD5B23FD72}" type="slidenum">
              <a:rPr lang="en-IN" smtClean="0"/>
              <a:t>21</a:t>
            </a:fld>
            <a:endParaRPr lang="en-IN"/>
          </a:p>
        </p:txBody>
      </p:sp>
    </p:spTree>
    <p:extLst>
      <p:ext uri="{BB962C8B-B14F-4D97-AF65-F5344CB8AC3E}">
        <p14:creationId xmlns:p14="http://schemas.microsoft.com/office/powerpoint/2010/main" val="181427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4AD191-668C-9D14-285D-DF48C3AC0971}"/>
              </a:ext>
            </a:extLst>
          </p:cNvPr>
          <p:cNvSpPr>
            <a:spLocks noGrp="1"/>
          </p:cNvSpPr>
          <p:nvPr>
            <p:ph type="title"/>
          </p:nvPr>
        </p:nvSpPr>
        <p:spPr/>
        <p:txBody>
          <a:bodyPr/>
          <a:lstStyle/>
          <a:p>
            <a:pPr algn="ctr"/>
            <a:r>
              <a:rPr lang="en-US" altLang="en-US" sz="3200" b="1" dirty="0">
                <a:solidFill>
                  <a:srgbClr val="FF0000"/>
                </a:solidFill>
              </a:rPr>
              <a:t>Steps of Software Reverse Engineering:</a:t>
            </a:r>
            <a:r>
              <a:rPr lang="en-US" altLang="en-US" sz="3200" dirty="0">
                <a:solidFill>
                  <a:srgbClr val="FF0000"/>
                </a:solidFill>
              </a:rPr>
              <a:t> (</a:t>
            </a:r>
            <a:r>
              <a:rPr lang="en-US" altLang="en-US" sz="3200" dirty="0" err="1">
                <a:solidFill>
                  <a:srgbClr val="FF0000"/>
                </a:solidFill>
              </a:rPr>
              <a:t>Cont</a:t>
            </a:r>
            <a:r>
              <a:rPr lang="en-US" altLang="en-US" sz="3200"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xmlns="" id="{7C6197D7-D436-53E3-8FDD-F71A9C92B927}"/>
              </a:ext>
            </a:extLst>
          </p:cNvPr>
          <p:cNvSpPr>
            <a:spLocks noGrp="1"/>
          </p:cNvSpPr>
          <p:nvPr>
            <p:ph idx="1"/>
          </p:nvPr>
        </p:nvSpPr>
        <p:spPr/>
        <p:txBody>
          <a:bodyPr/>
          <a:lstStyle/>
          <a:p>
            <a:pPr marL="457200" indent="-457200">
              <a:lnSpc>
                <a:spcPct val="100000"/>
              </a:lnSpc>
              <a:spcBef>
                <a:spcPct val="0"/>
              </a:spcBef>
              <a:buFont typeface="+mj-lt"/>
              <a:buAutoNum type="arabicPeriod" startAt="7"/>
              <a:defRPr/>
            </a:pPr>
            <a:r>
              <a:rPr lang="en-US" altLang="en-US" sz="2000" b="1" dirty="0">
                <a:latin typeface="Arial" panose="020B0604020202020204" pitchFamily="34" charset="0"/>
                <a:ea typeface="ＭＳ Ｐゴシック" panose="020B0600070205080204" pitchFamily="34" charset="-128"/>
              </a:rPr>
              <a:t>Review extracted design:</a:t>
            </a:r>
            <a:r>
              <a:rPr lang="en-US" altLang="en-US" sz="2000" dirty="0">
                <a:latin typeface="Arial" panose="020B0604020202020204" pitchFamily="34" charset="0"/>
                <a:ea typeface="ＭＳ Ｐゴシック" panose="020B0600070205080204" pitchFamily="34" charset="-128"/>
              </a:rPr>
              <a:t> </a:t>
            </a:r>
            <a:br>
              <a:rPr lang="en-US" altLang="en-US" sz="2000" dirty="0">
                <a:latin typeface="Arial" panose="020B0604020202020204" pitchFamily="34" charset="0"/>
                <a:ea typeface="ＭＳ Ｐゴシック" panose="020B0600070205080204" pitchFamily="34" charset="-128"/>
              </a:rPr>
            </a:br>
            <a:r>
              <a:rPr lang="en-US" altLang="en-US" sz="2000" dirty="0">
                <a:latin typeface="Arial" panose="020B0604020202020204" pitchFamily="34" charset="0"/>
                <a:ea typeface="ＭＳ Ｐゴシック" panose="020B0600070205080204" pitchFamily="34" charset="-128"/>
              </a:rPr>
              <a:t>Design document extracted is reviewed several times to ensure consistency and correctness. It also ensures that the design represents the program. </a:t>
            </a:r>
          </a:p>
          <a:p>
            <a:pPr marL="0" indent="0">
              <a:lnSpc>
                <a:spcPct val="100000"/>
              </a:lnSpc>
              <a:spcBef>
                <a:spcPct val="0"/>
              </a:spcBef>
              <a:buFont typeface="Arial" panose="020B0604020202020204" pitchFamily="34" charset="0"/>
              <a:buNone/>
              <a:defRPr/>
            </a:pPr>
            <a:r>
              <a:rPr lang="en-US" altLang="en-US" sz="2000" dirty="0">
                <a:latin typeface="Arial" panose="020B0604020202020204" pitchFamily="34" charset="0"/>
                <a:ea typeface="ＭＳ Ｐゴシック" panose="020B0600070205080204" pitchFamily="34" charset="-128"/>
              </a:rPr>
              <a:t> </a:t>
            </a:r>
          </a:p>
          <a:p>
            <a:pPr marL="0" indent="0">
              <a:lnSpc>
                <a:spcPct val="100000"/>
              </a:lnSpc>
              <a:spcBef>
                <a:spcPct val="0"/>
              </a:spcBef>
              <a:buFont typeface="Arial" panose="020B0604020202020204" pitchFamily="34" charset="0"/>
              <a:buNone/>
              <a:defRPr/>
            </a:pPr>
            <a:r>
              <a:rPr lang="en-US" altLang="en-US" b="1" dirty="0">
                <a:solidFill>
                  <a:srgbClr val="FF0000"/>
                </a:solidFill>
                <a:latin typeface="Arial" panose="020B0604020202020204" pitchFamily="34" charset="0"/>
                <a:ea typeface="ＭＳ Ｐゴシック" panose="020B0600070205080204" pitchFamily="34" charset="-128"/>
              </a:rPr>
              <a:t>8. </a:t>
            </a:r>
            <a:r>
              <a:rPr lang="en-US" altLang="en-US" sz="2000" b="1" dirty="0">
                <a:solidFill>
                  <a:srgbClr val="FF0000"/>
                </a:solidFill>
                <a:latin typeface="Arial" panose="020B0604020202020204" pitchFamily="34" charset="0"/>
                <a:ea typeface="ＭＳ Ｐゴシック" panose="020B0600070205080204" pitchFamily="34" charset="-128"/>
              </a:rPr>
              <a:t> </a:t>
            </a:r>
            <a:r>
              <a:rPr lang="en-US" altLang="en-US" sz="2000" b="1" dirty="0">
                <a:latin typeface="Arial" panose="020B0604020202020204" pitchFamily="34" charset="0"/>
                <a:ea typeface="ＭＳ Ｐゴシック" panose="020B0600070205080204" pitchFamily="34" charset="-128"/>
              </a:rPr>
              <a:t>Generate documentation:</a:t>
            </a:r>
            <a:r>
              <a:rPr lang="en-US" altLang="en-US" sz="2000" dirty="0">
                <a:latin typeface="Arial" panose="020B0604020202020204" pitchFamily="34" charset="0"/>
                <a:ea typeface="ＭＳ Ｐゴシック" panose="020B0600070205080204" pitchFamily="34" charset="-128"/>
              </a:rPr>
              <a:t> </a:t>
            </a:r>
            <a:br>
              <a:rPr lang="en-US" altLang="en-US" sz="2000" dirty="0">
                <a:latin typeface="Arial" panose="020B0604020202020204" pitchFamily="34" charset="0"/>
                <a:ea typeface="ＭＳ Ｐゴシック" panose="020B0600070205080204" pitchFamily="34" charset="-128"/>
              </a:rPr>
            </a:br>
            <a:r>
              <a:rPr lang="en-US" altLang="en-US" sz="2000" dirty="0">
                <a:latin typeface="Arial" panose="020B0604020202020204" pitchFamily="34" charset="0"/>
                <a:ea typeface="ＭＳ Ｐゴシック" panose="020B0600070205080204" pitchFamily="34" charset="-128"/>
              </a:rPr>
              <a:t>Finally, in this step, the complete documentation including SRS, design document, history, overview, etc. are recorded for future use.  </a:t>
            </a:r>
          </a:p>
          <a:p>
            <a:endParaRPr lang="en-IN" dirty="0"/>
          </a:p>
        </p:txBody>
      </p:sp>
      <p:sp>
        <p:nvSpPr>
          <p:cNvPr id="4" name="Slide Number Placeholder 3">
            <a:extLst>
              <a:ext uri="{FF2B5EF4-FFF2-40B4-BE49-F238E27FC236}">
                <a16:creationId xmlns:a16="http://schemas.microsoft.com/office/drawing/2014/main" xmlns="" id="{5B2B2DC6-0DF2-37A0-B044-1308524E1EEA}"/>
              </a:ext>
            </a:extLst>
          </p:cNvPr>
          <p:cNvSpPr>
            <a:spLocks noGrp="1"/>
          </p:cNvSpPr>
          <p:nvPr>
            <p:ph type="sldNum" sz="quarter" idx="12"/>
          </p:nvPr>
        </p:nvSpPr>
        <p:spPr/>
        <p:txBody>
          <a:bodyPr/>
          <a:lstStyle/>
          <a:p>
            <a:fld id="{CBABCCC1-BF11-4F37-963E-1BCD5B23FD72}" type="slidenum">
              <a:rPr lang="en-IN" smtClean="0"/>
              <a:t>22</a:t>
            </a:fld>
            <a:endParaRPr lang="en-IN"/>
          </a:p>
        </p:txBody>
      </p:sp>
    </p:spTree>
    <p:extLst>
      <p:ext uri="{BB962C8B-B14F-4D97-AF65-F5344CB8AC3E}">
        <p14:creationId xmlns:p14="http://schemas.microsoft.com/office/powerpoint/2010/main" val="200927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CDA3B-41DB-CCAF-4216-055C0AD64320}"/>
              </a:ext>
            </a:extLst>
          </p:cNvPr>
          <p:cNvSpPr>
            <a:spLocks noGrp="1"/>
          </p:cNvSpPr>
          <p:nvPr>
            <p:ph type="title"/>
          </p:nvPr>
        </p:nvSpPr>
        <p:spPr/>
        <p:txBody>
          <a:bodyPr/>
          <a:lstStyle/>
          <a:p>
            <a:pPr algn="ctr"/>
            <a:r>
              <a:rPr lang="en-US" altLang="en-US" sz="3200" b="1" dirty="0">
                <a:solidFill>
                  <a:srgbClr val="C00000"/>
                </a:solidFill>
              </a:rPr>
              <a:t>Reverse Engineering Tools:</a:t>
            </a:r>
            <a:r>
              <a:rPr lang="en-US" altLang="en-US" sz="3200" dirty="0"/>
              <a:t/>
            </a:r>
            <a:br>
              <a:rPr lang="en-US" altLang="en-US" sz="3200" dirty="0"/>
            </a:br>
            <a:endParaRPr lang="en-IN" dirty="0"/>
          </a:p>
        </p:txBody>
      </p:sp>
      <p:sp>
        <p:nvSpPr>
          <p:cNvPr id="3" name="Content Placeholder 2">
            <a:extLst>
              <a:ext uri="{FF2B5EF4-FFF2-40B4-BE49-F238E27FC236}">
                <a16:creationId xmlns:a16="http://schemas.microsoft.com/office/drawing/2014/main" xmlns="" id="{6DAAD9A4-5027-D541-4A8C-04F2125268E2}"/>
              </a:ext>
            </a:extLst>
          </p:cNvPr>
          <p:cNvSpPr>
            <a:spLocks noGrp="1"/>
          </p:cNvSpPr>
          <p:nvPr>
            <p:ph idx="1"/>
          </p:nvPr>
        </p:nvSpPr>
        <p:spPr/>
        <p:txBody>
          <a:bodyPr>
            <a:normAutofit fontScale="85000" lnSpcReduction="10000"/>
          </a:bodyPr>
          <a:lstStyle/>
          <a:p>
            <a:r>
              <a:rPr lang="en-US" altLang="en-US" sz="2000" dirty="0"/>
              <a:t>Reverse engineering if done manually would consume lot of time and human </a:t>
            </a:r>
            <a:r>
              <a:rPr lang="en-US" altLang="en-US" sz="2000" dirty="0" err="1"/>
              <a:t>labour</a:t>
            </a:r>
            <a:r>
              <a:rPr lang="en-US" altLang="en-US" sz="2000" dirty="0"/>
              <a:t> and hence must be supported by automated tools. Some of tools are given below:</a:t>
            </a:r>
          </a:p>
          <a:p>
            <a:r>
              <a:rPr lang="en-US" altLang="en-US" sz="2000" b="1" dirty="0"/>
              <a:t>CIAO and CIA: </a:t>
            </a:r>
            <a:r>
              <a:rPr lang="en-US" altLang="en-US" sz="2000" dirty="0"/>
              <a:t> A graphical navigator for software and web repositories along with a collection of Reverse Engineering tools.</a:t>
            </a:r>
          </a:p>
          <a:p>
            <a:r>
              <a:rPr lang="en-US" altLang="en-US" sz="2000" b="1" dirty="0"/>
              <a:t>Rigi: </a:t>
            </a:r>
            <a:r>
              <a:rPr lang="en-US" altLang="en-US" sz="2000" dirty="0"/>
              <a:t>A visual software understanding tool.</a:t>
            </a:r>
          </a:p>
          <a:p>
            <a:r>
              <a:rPr lang="en-US" altLang="en-US" sz="2000" b="1" dirty="0"/>
              <a:t>Bunch: </a:t>
            </a:r>
            <a:r>
              <a:rPr lang="en-US" altLang="en-US" sz="2000" dirty="0"/>
              <a:t>A software clustering/modularization tool.</a:t>
            </a:r>
          </a:p>
          <a:p>
            <a:r>
              <a:rPr lang="en-US" altLang="en-US" sz="2000" b="1" dirty="0"/>
              <a:t>GEN++: </a:t>
            </a:r>
            <a:r>
              <a:rPr lang="en-US" altLang="en-US" sz="2000" dirty="0"/>
              <a:t>An application generator to support development of analysis tools for the C++ language.</a:t>
            </a:r>
          </a:p>
          <a:p>
            <a:r>
              <a:rPr lang="en-US" altLang="en-US" sz="2000" b="1" dirty="0"/>
              <a:t>PBS: (</a:t>
            </a:r>
            <a:r>
              <a:rPr lang="en-IN" altLang="en-US" sz="2000" dirty="0">
                <a:solidFill>
                  <a:srgbClr val="333333"/>
                </a:solidFill>
                <a:latin typeface="Roboto" panose="02000000000000000000" pitchFamily="2" charset="0"/>
              </a:rPr>
              <a:t>Portable Book Shelf) </a:t>
            </a:r>
            <a:r>
              <a:rPr lang="en-US" altLang="en-US" sz="2000" dirty="0"/>
              <a:t>Software Bookshelf tools for extracting and visualizing the architecture of programs.</a:t>
            </a:r>
          </a:p>
          <a:p>
            <a:endParaRPr lang="en-IN" dirty="0"/>
          </a:p>
        </p:txBody>
      </p:sp>
      <p:sp>
        <p:nvSpPr>
          <p:cNvPr id="4" name="Slide Number Placeholder 3">
            <a:extLst>
              <a:ext uri="{FF2B5EF4-FFF2-40B4-BE49-F238E27FC236}">
                <a16:creationId xmlns:a16="http://schemas.microsoft.com/office/drawing/2014/main" xmlns="" id="{30BAE4C8-2120-E011-31F6-779624D68F85}"/>
              </a:ext>
            </a:extLst>
          </p:cNvPr>
          <p:cNvSpPr>
            <a:spLocks noGrp="1"/>
          </p:cNvSpPr>
          <p:nvPr>
            <p:ph type="sldNum" sz="quarter" idx="12"/>
          </p:nvPr>
        </p:nvSpPr>
        <p:spPr/>
        <p:txBody>
          <a:bodyPr/>
          <a:lstStyle/>
          <a:p>
            <a:fld id="{CBABCCC1-BF11-4F37-963E-1BCD5B23FD72}" type="slidenum">
              <a:rPr lang="en-IN" smtClean="0"/>
              <a:t>23</a:t>
            </a:fld>
            <a:endParaRPr lang="en-IN"/>
          </a:p>
        </p:txBody>
      </p:sp>
    </p:spTree>
    <p:extLst>
      <p:ext uri="{BB962C8B-B14F-4D97-AF65-F5344CB8AC3E}">
        <p14:creationId xmlns:p14="http://schemas.microsoft.com/office/powerpoint/2010/main" val="37095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CBEAF-1836-0124-A35C-2693D5AEF17B}"/>
              </a:ext>
            </a:extLst>
          </p:cNvPr>
          <p:cNvSpPr>
            <a:spLocks noGrp="1"/>
          </p:cNvSpPr>
          <p:nvPr>
            <p:ph type="title"/>
          </p:nvPr>
        </p:nvSpPr>
        <p:spPr/>
        <p:txBody>
          <a:bodyPr/>
          <a:lstStyle/>
          <a:p>
            <a:r>
              <a:rPr lang="en-US" altLang="en-US" sz="3200" b="1" dirty="0">
                <a:solidFill>
                  <a:srgbClr val="C00000"/>
                </a:solidFill>
                <a:latin typeface="Arial" panose="020B0604020202020204" pitchFamily="34" charset="0"/>
              </a:rPr>
              <a:t>Difference between Forward Engineering and Reverse Engineering</a:t>
            </a:r>
            <a:endParaRPr lang="en-IN" dirty="0"/>
          </a:p>
        </p:txBody>
      </p:sp>
      <p:sp>
        <p:nvSpPr>
          <p:cNvPr id="4" name="Slide Number Placeholder 3">
            <a:extLst>
              <a:ext uri="{FF2B5EF4-FFF2-40B4-BE49-F238E27FC236}">
                <a16:creationId xmlns:a16="http://schemas.microsoft.com/office/drawing/2014/main" xmlns="" id="{95D37AD2-21DB-C8DA-9105-AED59738E88B}"/>
              </a:ext>
            </a:extLst>
          </p:cNvPr>
          <p:cNvSpPr>
            <a:spLocks noGrp="1"/>
          </p:cNvSpPr>
          <p:nvPr>
            <p:ph type="sldNum" sz="quarter" idx="12"/>
          </p:nvPr>
        </p:nvSpPr>
        <p:spPr/>
        <p:txBody>
          <a:bodyPr/>
          <a:lstStyle/>
          <a:p>
            <a:fld id="{CBABCCC1-BF11-4F37-963E-1BCD5B23FD72}" type="slidenum">
              <a:rPr lang="en-IN" smtClean="0"/>
              <a:t>24</a:t>
            </a:fld>
            <a:endParaRPr lang="en-IN"/>
          </a:p>
        </p:txBody>
      </p:sp>
      <p:pic>
        <p:nvPicPr>
          <p:cNvPr id="5" name="Content Placeholder 4">
            <a:extLst>
              <a:ext uri="{FF2B5EF4-FFF2-40B4-BE49-F238E27FC236}">
                <a16:creationId xmlns:a16="http://schemas.microsoft.com/office/drawing/2014/main" xmlns="" id="{E4B0692C-7F38-63E6-BD5E-7BF7F3C9D447}"/>
              </a:ext>
            </a:extLst>
          </p:cNvPr>
          <p:cNvPicPr>
            <a:picLocks noGrp="1" noChangeAspect="1"/>
          </p:cNvPicPr>
          <p:nvPr>
            <p:ph idx="1"/>
          </p:nvPr>
        </p:nvPicPr>
        <p:blipFill>
          <a:blip r:embed="rId2"/>
          <a:stretch>
            <a:fillRect/>
          </a:stretch>
        </p:blipFill>
        <p:spPr>
          <a:xfrm>
            <a:off x="1567543" y="2016125"/>
            <a:ext cx="9881507" cy="3822700"/>
          </a:xfrm>
          <a:prstGeom prst="rect">
            <a:avLst/>
          </a:prstGeom>
        </p:spPr>
      </p:pic>
    </p:spTree>
    <p:extLst>
      <p:ext uri="{BB962C8B-B14F-4D97-AF65-F5344CB8AC3E}">
        <p14:creationId xmlns:p14="http://schemas.microsoft.com/office/powerpoint/2010/main" val="37396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C3277-AD18-6990-8EFF-96858C172ABA}"/>
              </a:ext>
            </a:extLst>
          </p:cNvPr>
          <p:cNvSpPr>
            <a:spLocks noGrp="1"/>
          </p:cNvSpPr>
          <p:nvPr>
            <p:ph type="title"/>
          </p:nvPr>
        </p:nvSpPr>
        <p:spPr/>
        <p:txBody>
          <a:bodyPr/>
          <a:lstStyle/>
          <a:p>
            <a:pPr algn="ctr"/>
            <a:r>
              <a:rPr lang="en-US" altLang="en-US" sz="3200" b="1" dirty="0">
                <a:solidFill>
                  <a:srgbClr val="C00000"/>
                </a:solidFill>
              </a:rPr>
              <a:t>Benefits of Reverse Engineering</a:t>
            </a:r>
            <a:endParaRPr lang="en-IN" dirty="0"/>
          </a:p>
        </p:txBody>
      </p:sp>
      <p:sp>
        <p:nvSpPr>
          <p:cNvPr id="3" name="Content Placeholder 2">
            <a:extLst>
              <a:ext uri="{FF2B5EF4-FFF2-40B4-BE49-F238E27FC236}">
                <a16:creationId xmlns:a16="http://schemas.microsoft.com/office/drawing/2014/main" xmlns="" id="{28568A56-70E8-1565-FA8C-A60A79BC4622}"/>
              </a:ext>
            </a:extLst>
          </p:cNvPr>
          <p:cNvSpPr>
            <a:spLocks noGrp="1"/>
          </p:cNvSpPr>
          <p:nvPr>
            <p:ph idx="1"/>
          </p:nvPr>
        </p:nvSpPr>
        <p:spPr/>
        <p:txBody>
          <a:bodyPr/>
          <a:lstStyle/>
          <a:p>
            <a:r>
              <a:rPr lang="en-US" altLang="en-US" sz="2000" dirty="0"/>
              <a:t>Exploring existing designs and maneuvers. ... </a:t>
            </a:r>
          </a:p>
          <a:p>
            <a:r>
              <a:rPr lang="en-US" altLang="en-US" sz="2000" dirty="0"/>
              <a:t>Reconstructing a product that is outdated. ... </a:t>
            </a:r>
          </a:p>
          <a:p>
            <a:r>
              <a:rPr lang="en-US" altLang="en-US" sz="2000" dirty="0"/>
              <a:t>Discovering any product vulnerabilities. ... </a:t>
            </a:r>
          </a:p>
          <a:p>
            <a:r>
              <a:rPr lang="en-US" altLang="en-US" sz="2000" dirty="0"/>
              <a:t>Bringing less expensive &amp; more efficient products to the market. ... </a:t>
            </a:r>
          </a:p>
          <a:p>
            <a:r>
              <a:rPr lang="en-US" altLang="en-US" sz="2000" dirty="0"/>
              <a:t>Creating a reliable CAD model for future reference. </a:t>
            </a:r>
          </a:p>
          <a:p>
            <a:r>
              <a:rPr lang="en-US" altLang="en-US" sz="2000" dirty="0"/>
              <a:t>Inspiring creative minds with old ideas</a:t>
            </a:r>
          </a:p>
          <a:p>
            <a:endParaRPr lang="en-IN" dirty="0"/>
          </a:p>
        </p:txBody>
      </p:sp>
      <p:sp>
        <p:nvSpPr>
          <p:cNvPr id="4" name="Slide Number Placeholder 3">
            <a:extLst>
              <a:ext uri="{FF2B5EF4-FFF2-40B4-BE49-F238E27FC236}">
                <a16:creationId xmlns:a16="http://schemas.microsoft.com/office/drawing/2014/main" xmlns="" id="{E69AEF14-4C42-0350-76EE-623D59DE0A6A}"/>
              </a:ext>
            </a:extLst>
          </p:cNvPr>
          <p:cNvSpPr>
            <a:spLocks noGrp="1"/>
          </p:cNvSpPr>
          <p:nvPr>
            <p:ph type="sldNum" sz="quarter" idx="12"/>
          </p:nvPr>
        </p:nvSpPr>
        <p:spPr/>
        <p:txBody>
          <a:bodyPr/>
          <a:lstStyle/>
          <a:p>
            <a:fld id="{CBABCCC1-BF11-4F37-963E-1BCD5B23FD72}" type="slidenum">
              <a:rPr lang="en-IN" smtClean="0"/>
              <a:t>25</a:t>
            </a:fld>
            <a:endParaRPr lang="en-IN"/>
          </a:p>
        </p:txBody>
      </p:sp>
    </p:spTree>
    <p:extLst>
      <p:ext uri="{BB962C8B-B14F-4D97-AF65-F5344CB8AC3E}">
        <p14:creationId xmlns:p14="http://schemas.microsoft.com/office/powerpoint/2010/main" val="2134193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CC04-A4B4-4DBC-71CD-8E973DE8A0D2}"/>
              </a:ext>
            </a:extLst>
          </p:cNvPr>
          <p:cNvSpPr>
            <a:spLocks noGrp="1"/>
          </p:cNvSpPr>
          <p:nvPr>
            <p:ph type="title"/>
          </p:nvPr>
        </p:nvSpPr>
        <p:spPr/>
        <p:txBody>
          <a:bodyPr/>
          <a:lstStyle/>
          <a:p>
            <a:pPr algn="ctr"/>
            <a:r>
              <a:rPr lang="en-US" altLang="en-US" b="1" dirty="0">
                <a:solidFill>
                  <a:srgbClr val="C00000"/>
                </a:solidFill>
              </a:rPr>
              <a:t>Where is reverse engineering used? (</a:t>
            </a:r>
            <a:r>
              <a:rPr lang="en-US" altLang="en-US" b="1" dirty="0" err="1">
                <a:solidFill>
                  <a:srgbClr val="C00000"/>
                </a:solidFill>
              </a:rPr>
              <a:t>cont</a:t>
            </a:r>
            <a:r>
              <a:rPr lang="en-US" altLang="en-US" b="1" dirty="0">
                <a:solidFill>
                  <a:srgbClr val="C00000"/>
                </a:solidFill>
              </a:rPr>
              <a:t>…)</a:t>
            </a:r>
            <a:endParaRPr lang="en-IN" dirty="0"/>
          </a:p>
        </p:txBody>
      </p:sp>
      <p:sp>
        <p:nvSpPr>
          <p:cNvPr id="3" name="Content Placeholder 2">
            <a:extLst>
              <a:ext uri="{FF2B5EF4-FFF2-40B4-BE49-F238E27FC236}">
                <a16:creationId xmlns:a16="http://schemas.microsoft.com/office/drawing/2014/main" xmlns="" id="{BB12A9E6-426D-1C3A-1E23-6B7A5EFDFF05}"/>
              </a:ext>
            </a:extLst>
          </p:cNvPr>
          <p:cNvSpPr>
            <a:spLocks noGrp="1"/>
          </p:cNvSpPr>
          <p:nvPr>
            <p:ph idx="1"/>
          </p:nvPr>
        </p:nvSpPr>
        <p:spPr/>
        <p:txBody>
          <a:bodyPr/>
          <a:lstStyle/>
          <a:p>
            <a:r>
              <a:rPr lang="en-US" altLang="en-US" sz="2000" b="1" dirty="0">
                <a:latin typeface="Times" panose="02020603050405020304" pitchFamily="18" charset="0"/>
                <a:cs typeface="Times" panose="02020603050405020304" pitchFamily="18" charset="0"/>
              </a:rPr>
              <a:t>Aerospace industry</a:t>
            </a:r>
          </a:p>
          <a:p>
            <a:r>
              <a:rPr lang="en-US" altLang="en-US" sz="2000" dirty="0">
                <a:latin typeface="Times" panose="02020603050405020304" pitchFamily="18" charset="0"/>
                <a:cs typeface="Times" panose="02020603050405020304" pitchFamily="18" charset="0"/>
              </a:rPr>
              <a:t>The aerospace industry uses this technique for:</a:t>
            </a:r>
          </a:p>
          <a:p>
            <a:r>
              <a:rPr lang="en-US" altLang="en-US" sz="2000" dirty="0">
                <a:latin typeface="Times" panose="02020603050405020304" pitchFamily="18" charset="0"/>
                <a:cs typeface="Times" panose="02020603050405020304" pitchFamily="18" charset="0"/>
              </a:rPr>
              <a:t>developing maintenance parts of an aircraft</a:t>
            </a:r>
          </a:p>
          <a:p>
            <a:r>
              <a:rPr lang="en-US" altLang="en-US" sz="2000" dirty="0">
                <a:latin typeface="Times" panose="02020603050405020304" pitchFamily="18" charset="0"/>
                <a:cs typeface="Times" panose="02020603050405020304" pitchFamily="18" charset="0"/>
              </a:rPr>
              <a:t>adding, enhancing and fixing aircraft components</a:t>
            </a:r>
          </a:p>
          <a:p>
            <a:r>
              <a:rPr lang="en-US" altLang="en-US" sz="2000" dirty="0">
                <a:latin typeface="Times" panose="02020603050405020304" pitchFamily="18" charset="0"/>
                <a:cs typeface="Times" panose="02020603050405020304" pitchFamily="18" charset="0"/>
              </a:rPr>
              <a:t>conducting aerodynamic analysis</a:t>
            </a:r>
          </a:p>
          <a:p>
            <a:r>
              <a:rPr lang="en-US" altLang="en-US" sz="2000" dirty="0">
                <a:latin typeface="Times" panose="02020603050405020304" pitchFamily="18" charset="0"/>
                <a:cs typeface="Times" panose="02020603050405020304" pitchFamily="18" charset="0"/>
              </a:rPr>
              <a:t>manufacturing of tools</a:t>
            </a:r>
          </a:p>
          <a:p>
            <a:endParaRPr lang="en-IN" dirty="0"/>
          </a:p>
        </p:txBody>
      </p:sp>
      <p:sp>
        <p:nvSpPr>
          <p:cNvPr id="4" name="Slide Number Placeholder 3">
            <a:extLst>
              <a:ext uri="{FF2B5EF4-FFF2-40B4-BE49-F238E27FC236}">
                <a16:creationId xmlns:a16="http://schemas.microsoft.com/office/drawing/2014/main" xmlns="" id="{1772FD26-50A3-DD8C-BA72-B3C1E683C827}"/>
              </a:ext>
            </a:extLst>
          </p:cNvPr>
          <p:cNvSpPr>
            <a:spLocks noGrp="1"/>
          </p:cNvSpPr>
          <p:nvPr>
            <p:ph type="sldNum" sz="quarter" idx="12"/>
          </p:nvPr>
        </p:nvSpPr>
        <p:spPr/>
        <p:txBody>
          <a:bodyPr/>
          <a:lstStyle/>
          <a:p>
            <a:fld id="{CBABCCC1-BF11-4F37-963E-1BCD5B23FD72}" type="slidenum">
              <a:rPr lang="en-IN" smtClean="0"/>
              <a:t>26</a:t>
            </a:fld>
            <a:endParaRPr lang="en-IN"/>
          </a:p>
        </p:txBody>
      </p:sp>
    </p:spTree>
    <p:extLst>
      <p:ext uri="{BB962C8B-B14F-4D97-AF65-F5344CB8AC3E}">
        <p14:creationId xmlns:p14="http://schemas.microsoft.com/office/powerpoint/2010/main" val="24704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D9669-1B7F-3AA2-00A3-1C96E66C34C6}"/>
              </a:ext>
            </a:extLst>
          </p:cNvPr>
          <p:cNvSpPr>
            <a:spLocks noGrp="1"/>
          </p:cNvSpPr>
          <p:nvPr>
            <p:ph type="title"/>
          </p:nvPr>
        </p:nvSpPr>
        <p:spPr/>
        <p:txBody>
          <a:bodyPr/>
          <a:lstStyle/>
          <a:p>
            <a:pPr algn="ctr"/>
            <a:r>
              <a:rPr lang="en-US" sz="32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dirty="0"/>
          </a:p>
        </p:txBody>
      </p:sp>
      <p:sp>
        <p:nvSpPr>
          <p:cNvPr id="3" name="Content Placeholder 2">
            <a:extLst>
              <a:ext uri="{FF2B5EF4-FFF2-40B4-BE49-F238E27FC236}">
                <a16:creationId xmlns:a16="http://schemas.microsoft.com/office/drawing/2014/main" xmlns="" id="{CCD05D31-AD18-4B9F-B682-2FB298489771}"/>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sz="2000" dirty="0"/>
              <a:t>Need of Reengineering and Reverse engineering</a:t>
            </a:r>
          </a:p>
          <a:p>
            <a:pPr marL="514350" indent="-514350" eaLnBrk="1" hangingPunct="1">
              <a:buFont typeface="Calibri Light" panose="020F0302020204030204" pitchFamily="34" charset="0"/>
              <a:buAutoNum type="arabicPeriod"/>
            </a:pPr>
            <a:r>
              <a:rPr lang="en-US" altLang="en-US" sz="2000" dirty="0"/>
              <a:t>Purpose of Inventory Analysis.</a:t>
            </a:r>
          </a:p>
          <a:p>
            <a:pPr marL="514350" indent="-514350" eaLnBrk="1" hangingPunct="1">
              <a:buFont typeface="Calibri Light" panose="020F0302020204030204" pitchFamily="34" charset="0"/>
              <a:buAutoNum type="arabicPeriod"/>
            </a:pPr>
            <a:r>
              <a:rPr lang="en-US" altLang="en-US" sz="2000" dirty="0"/>
              <a:t>How Forward Engineering work.</a:t>
            </a:r>
          </a:p>
          <a:p>
            <a:pPr marL="514350" indent="-514350" eaLnBrk="1" hangingPunct="1">
              <a:buFont typeface="Calibri Light" panose="020F0302020204030204" pitchFamily="34" charset="0"/>
              <a:buAutoNum type="arabicPeriod"/>
            </a:pPr>
            <a:r>
              <a:rPr lang="en-US" altLang="en-US" sz="2000" dirty="0"/>
              <a:t>Advantage of Code Restructuring.</a:t>
            </a:r>
            <a:endParaRPr lang="en-IN" dirty="0"/>
          </a:p>
        </p:txBody>
      </p:sp>
      <p:sp>
        <p:nvSpPr>
          <p:cNvPr id="4" name="Slide Number Placeholder 3">
            <a:extLst>
              <a:ext uri="{FF2B5EF4-FFF2-40B4-BE49-F238E27FC236}">
                <a16:creationId xmlns:a16="http://schemas.microsoft.com/office/drawing/2014/main" xmlns="" id="{39505FC0-3A63-73DA-D5C8-CDA165A7F152}"/>
              </a:ext>
            </a:extLst>
          </p:cNvPr>
          <p:cNvSpPr>
            <a:spLocks noGrp="1"/>
          </p:cNvSpPr>
          <p:nvPr>
            <p:ph type="sldNum" sz="quarter" idx="12"/>
          </p:nvPr>
        </p:nvSpPr>
        <p:spPr/>
        <p:txBody>
          <a:bodyPr/>
          <a:lstStyle/>
          <a:p>
            <a:fld id="{CBABCCC1-BF11-4F37-963E-1BCD5B23FD72}" type="slidenum">
              <a:rPr lang="en-IN" smtClean="0"/>
              <a:t>27</a:t>
            </a:fld>
            <a:endParaRPr lang="en-IN"/>
          </a:p>
        </p:txBody>
      </p:sp>
    </p:spTree>
    <p:extLst>
      <p:ext uri="{BB962C8B-B14F-4D97-AF65-F5344CB8AC3E}">
        <p14:creationId xmlns:p14="http://schemas.microsoft.com/office/powerpoint/2010/main" val="340143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286811D-092E-E989-454F-68E65DF4CC39}"/>
              </a:ext>
            </a:extLst>
          </p:cNvPr>
          <p:cNvSpPr>
            <a:spLocks noGrp="1"/>
          </p:cNvSpPr>
          <p:nvPr>
            <p:ph type="sldNum" sz="quarter" idx="12"/>
          </p:nvPr>
        </p:nvSpPr>
        <p:spPr/>
        <p:txBody>
          <a:bodyPr/>
          <a:lstStyle/>
          <a:p>
            <a:fld id="{CBABCCC1-BF11-4F37-963E-1BCD5B23FD72}" type="slidenum">
              <a:rPr lang="en-IN" smtClean="0"/>
              <a:t>28</a:t>
            </a:fld>
            <a:endParaRPr lang="en-IN"/>
          </a:p>
        </p:txBody>
      </p:sp>
      <p:sp>
        <p:nvSpPr>
          <p:cNvPr id="5" name="TextBox 4">
            <a:extLst>
              <a:ext uri="{FF2B5EF4-FFF2-40B4-BE49-F238E27FC236}">
                <a16:creationId xmlns:a16="http://schemas.microsoft.com/office/drawing/2014/main" xmlns=""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1B95FBE-107F-8F8F-AF7F-B1B3220353E4}"/>
              </a:ext>
            </a:extLst>
          </p:cNvPr>
          <p:cNvSpPr>
            <a:spLocks noGrp="1"/>
          </p:cNvSpPr>
          <p:nvPr>
            <p:ph type="sldNum" sz="quarter" idx="12"/>
          </p:nvPr>
        </p:nvSpPr>
        <p:spPr/>
        <p:txBody>
          <a:bodyPr/>
          <a:lstStyle/>
          <a:p>
            <a:fld id="{CBABCCC1-BF11-4F37-963E-1BCD5B23FD72}" type="slidenum">
              <a:rPr lang="en-IN" smtClean="0"/>
              <a:t>29</a:t>
            </a:fld>
            <a:endParaRPr lang="en-IN"/>
          </a:p>
        </p:txBody>
      </p:sp>
      <p:sp>
        <p:nvSpPr>
          <p:cNvPr id="6" name="Rounded Rectangle 3">
            <a:extLst>
              <a:ext uri="{FF2B5EF4-FFF2-40B4-BE49-F238E27FC236}">
                <a16:creationId xmlns:a16="http://schemas.microsoft.com/office/drawing/2014/main" xmlns=""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xmlns=""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DF138E-C7D1-623B-2842-3F39EC816139}"/>
              </a:ext>
            </a:extLst>
          </p:cNvPr>
          <p:cNvSpPr>
            <a:spLocks noGrp="1"/>
          </p:cNvSpPr>
          <p:nvPr>
            <p:ph idx="1"/>
          </p:nvPr>
        </p:nvSpPr>
        <p:spPr>
          <a:xfrm>
            <a:off x="1434953" y="2099389"/>
            <a:ext cx="9603275" cy="3567674"/>
          </a:xfrm>
        </p:spPr>
        <p:txBody>
          <a:bodyPr>
            <a:normAutofit/>
          </a:bodyPr>
          <a:lstStyle/>
          <a:p>
            <a:pPr marL="457200" indent="-457200">
              <a:buFont typeface="Wingdings" panose="05000000000000000000" pitchFamily="2" charset="2"/>
              <a:buChar char="v"/>
              <a:defRPr/>
            </a:pPr>
            <a:r>
              <a:rPr lang="en-US" altLang="en-US" sz="1800" dirty="0">
                <a:latin typeface="Arial" panose="020B0604020202020204" pitchFamily="34" charset="0"/>
                <a:cs typeface="Arial" panose="020B0604020202020204" pitchFamily="34" charset="0"/>
              </a:rPr>
              <a:t>Definition of Software Re-Engineering  and Reverse Engineering</a:t>
            </a:r>
          </a:p>
          <a:p>
            <a:pPr marL="457200" indent="-457200">
              <a:buFont typeface="Wingdings" panose="05000000000000000000" pitchFamily="2" charset="2"/>
              <a:buChar char="v"/>
              <a:defRPr/>
            </a:pPr>
            <a:r>
              <a:rPr lang="en-US" sz="1800" dirty="0">
                <a:latin typeface="Arial" panose="020B0604020202020204" pitchFamily="34" charset="0"/>
                <a:cs typeface="Arial" panose="020B0604020202020204" pitchFamily="34" charset="0"/>
              </a:rPr>
              <a:t>The need of software Re-engineering and Reverse Engineering</a:t>
            </a:r>
            <a:endParaRPr lang="en-US" sz="1800" dirty="0">
              <a:latin typeface="Arial" panose="020B0604020202020204" pitchFamily="34" charset="0"/>
              <a:ea typeface="+mn-lt"/>
              <a:cs typeface="Arial" panose="020B0604020202020204" pitchFamily="34" charset="0"/>
            </a:endParaRPr>
          </a:p>
          <a:p>
            <a:pPr marL="457200" indent="-457200">
              <a:spcBef>
                <a:spcPct val="0"/>
              </a:spcBef>
              <a:buFont typeface="Wingdings" panose="05000000000000000000" pitchFamily="2" charset="2"/>
              <a:buChar char="v"/>
            </a:pPr>
            <a:r>
              <a:rPr lang="en-US" altLang="en-US" sz="1800" dirty="0">
                <a:latin typeface="Arial" panose="020B0604020202020204" pitchFamily="34" charset="0"/>
                <a:cs typeface="Arial" panose="020B0604020202020204" pitchFamily="34" charset="0"/>
              </a:rPr>
              <a:t>Steps of Software Reverse Engineering</a:t>
            </a:r>
          </a:p>
          <a:p>
            <a:pPr>
              <a:lnSpc>
                <a:spcPct val="100000"/>
              </a:lnSpc>
              <a:spcBef>
                <a:spcPct val="0"/>
              </a:spcBef>
              <a:buFont typeface="Wingdings" panose="05000000000000000000" pitchFamily="2" charset="2"/>
              <a:buChar char="v"/>
            </a:pPr>
            <a:r>
              <a:rPr lang="en-US" altLang="en-US" sz="1800" dirty="0">
                <a:latin typeface="Arial" panose="020B0604020202020204" pitchFamily="34" charset="0"/>
                <a:cs typeface="Arial" panose="020B0604020202020204" pitchFamily="34" charset="0"/>
              </a:rPr>
              <a:t>   Reverse Engineering Tools</a:t>
            </a:r>
          </a:p>
          <a:p>
            <a:pPr>
              <a:lnSpc>
                <a:spcPct val="100000"/>
              </a:lnSpc>
              <a:spcBef>
                <a:spcPct val="0"/>
              </a:spcBef>
              <a:buFont typeface="Wingdings" panose="05000000000000000000" pitchFamily="2" charset="2"/>
              <a:buChar char="v"/>
            </a:pPr>
            <a:r>
              <a:rPr lang="en-US" altLang="en-US" sz="1800" dirty="0">
                <a:latin typeface="Arial" panose="020B0604020202020204" pitchFamily="34" charset="0"/>
                <a:cs typeface="Arial" panose="020B0604020202020204" pitchFamily="34" charset="0"/>
              </a:rPr>
              <a:t>  Difference between Forward Engineering and Reverse Engineering</a:t>
            </a:r>
          </a:p>
          <a:p>
            <a:pPr>
              <a:lnSpc>
                <a:spcPct val="100000"/>
              </a:lnSpc>
              <a:spcBef>
                <a:spcPct val="0"/>
              </a:spcBef>
              <a:buFont typeface="Wingdings" panose="05000000000000000000" pitchFamily="2" charset="2"/>
              <a:buChar char="v"/>
            </a:pPr>
            <a:r>
              <a:rPr lang="en-US" altLang="en-US" sz="1800" dirty="0">
                <a:latin typeface="Arial" panose="020B0604020202020204" pitchFamily="34" charset="0"/>
                <a:cs typeface="Arial" panose="020B0604020202020204" pitchFamily="34" charset="0"/>
              </a:rPr>
              <a:t>  Benefits of Reverse Engineering</a:t>
            </a:r>
          </a:p>
          <a:p>
            <a:pPr>
              <a:lnSpc>
                <a:spcPct val="100000"/>
              </a:lnSpc>
              <a:spcBef>
                <a:spcPct val="0"/>
              </a:spcBef>
              <a:buFont typeface="Wingdings" panose="05000000000000000000" pitchFamily="2" charset="2"/>
              <a:buChar char="v"/>
            </a:pPr>
            <a:r>
              <a:rPr lang="en-US" altLang="en-US" sz="1800" dirty="0">
                <a:latin typeface="Arial" panose="020B0604020202020204" pitchFamily="34" charset="0"/>
                <a:cs typeface="Arial" panose="020B0604020202020204" pitchFamily="34" charset="0"/>
              </a:rPr>
              <a:t>  Where Reverse Engineering is used</a:t>
            </a:r>
          </a:p>
          <a:p>
            <a:pPr marL="0" indent="0">
              <a:lnSpc>
                <a:spcPct val="100000"/>
              </a:lnSpc>
              <a:spcBef>
                <a:spcPct val="0"/>
              </a:spcBef>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8464C45C-D82B-56E6-54E4-3972FAEAAC0E}"/>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xmlns=""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7348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a:xfrm>
            <a:off x="1451579" y="1190938"/>
            <a:ext cx="9603275" cy="587136"/>
          </a:xfrm>
        </p:spPr>
        <p:txBody>
          <a:bodyPr/>
          <a:lstStyle/>
          <a:p>
            <a:pPr algn="ctr"/>
            <a:r>
              <a:rPr lang="en-US" sz="3200" b="1" dirty="0">
                <a:solidFill>
                  <a:srgbClr val="C00000"/>
                </a:solidFill>
              </a:rPr>
              <a:t>Software Re-engineering</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5" name="Text Box 36">
            <a:extLst>
              <a:ext uri="{FF2B5EF4-FFF2-40B4-BE49-F238E27FC236}">
                <a16:creationId xmlns:a16="http://schemas.microsoft.com/office/drawing/2014/main" xmlns="" id="{562F5528-8506-F086-E8C9-8DD73DA404FF}"/>
              </a:ext>
            </a:extLst>
          </p:cNvPr>
          <p:cNvSpPr txBox="1">
            <a:spLocks noChangeArrowheads="1"/>
          </p:cNvSpPr>
          <p:nvPr/>
        </p:nvSpPr>
        <p:spPr bwMode="auto">
          <a:xfrm>
            <a:off x="365760" y="1945178"/>
            <a:ext cx="118262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lgn="just">
              <a:buFont typeface="+mj-lt"/>
              <a:buAutoNum type="arabicPeriod"/>
            </a:pPr>
            <a:r>
              <a:rPr lang="en-IN" sz="2000" dirty="0">
                <a:solidFill>
                  <a:schemeClr val="tx1"/>
                </a:solidFill>
              </a:rPr>
              <a:t>Software Re-engineering is </a:t>
            </a:r>
            <a:r>
              <a:rPr lang="en-IN" sz="2000" b="1" dirty="0">
                <a:solidFill>
                  <a:schemeClr val="tx1"/>
                </a:solidFill>
              </a:rPr>
              <a:t>a process of software development which is done to improve the maintainability of a software system</a:t>
            </a:r>
            <a:r>
              <a:rPr lang="en-IN" sz="2000" dirty="0">
                <a:solidFill>
                  <a:schemeClr val="tx1"/>
                </a:solidFill>
              </a:rPr>
              <a:t>.</a:t>
            </a: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When we </a:t>
            </a:r>
            <a:r>
              <a:rPr lang="en-US" sz="2000" b="1" dirty="0">
                <a:solidFill>
                  <a:srgbClr val="00B050"/>
                </a:solidFill>
                <a:latin typeface="Times New Roman" panose="02020603050405020304" pitchFamily="18" charset="0"/>
                <a:cs typeface="Times New Roman" panose="02020603050405020304" pitchFamily="18" charset="0"/>
              </a:rPr>
              <a:t>need to update the software </a:t>
            </a:r>
            <a:r>
              <a:rPr lang="en-US" sz="2000" dirty="0">
                <a:solidFill>
                  <a:schemeClr val="tx1"/>
                </a:solidFill>
                <a:latin typeface="Times New Roman" panose="02020603050405020304" pitchFamily="18" charset="0"/>
                <a:cs typeface="Times New Roman" panose="02020603050405020304" pitchFamily="18" charset="0"/>
              </a:rPr>
              <a:t>to keep it to the current market, without impacting its functionality, it is called software re-engineering. It is a thorough process where the design of software is changed and programs are re-written.</a:t>
            </a:r>
          </a:p>
          <a:p>
            <a:pPr marL="457200" indent="-457200" algn="just">
              <a:buFont typeface="+mj-lt"/>
              <a:buAutoNum type="arabicPeriod"/>
              <a:tabLst>
                <a:tab pos="542925" algn="l"/>
              </a:tabLst>
            </a:pPr>
            <a:r>
              <a:rPr lang="en-US" sz="2000" dirty="0">
                <a:solidFill>
                  <a:schemeClr val="tx1"/>
                </a:solidFill>
                <a:latin typeface="Times New Roman" panose="02020603050405020304" pitchFamily="18" charset="0"/>
                <a:cs typeface="Times New Roman" panose="02020603050405020304" pitchFamily="18" charset="0"/>
              </a:rPr>
              <a:t>Legacy software cannot keep tuning with the latest technology available in the market. As the hardware become obsolete, updating of software becomes a headache. Even if software grows old with time, its functionality does not.</a:t>
            </a:r>
          </a:p>
          <a:p>
            <a:pPr marL="457200" indent="-457200" algn="just">
              <a:buFont typeface="+mj-lt"/>
              <a:buAutoNum type="arabicPeriod"/>
              <a:tabLst>
                <a:tab pos="542925" algn="l"/>
              </a:tabLst>
            </a:pPr>
            <a:r>
              <a:rPr lang="en-US" sz="2000" dirty="0">
                <a:solidFill>
                  <a:schemeClr val="tx1"/>
                </a:solidFill>
                <a:latin typeface="Times New Roman" panose="02020603050405020304" pitchFamily="18" charset="0"/>
                <a:cs typeface="Times New Roman" panose="02020603050405020304" pitchFamily="18" charset="0"/>
              </a:rPr>
              <a:t>For example, initially Unix was developed in assembly language. When language C came into existence, Unix was re-engineered in C, because working in assembly language was difficult</a:t>
            </a:r>
            <a:r>
              <a:rPr lang="en-US" dirty="0">
                <a:solidFill>
                  <a:schemeClr val="tx1"/>
                </a:solidFill>
                <a:latin typeface="Times New Roman" panose="02020603050405020304" pitchFamily="18" charset="0"/>
                <a:cs typeface="Times New Roman" panose="02020603050405020304" pitchFamily="18" charset="0"/>
              </a:rPr>
              <a:t>.</a:t>
            </a:r>
          </a:p>
          <a:p>
            <a:pPr marL="514350" indent="-514350" algn="l">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78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a:xfrm>
            <a:off x="1451579" y="1190938"/>
            <a:ext cx="9603275" cy="587136"/>
          </a:xfrm>
        </p:spPr>
        <p:txBody>
          <a:bodyPr/>
          <a:lstStyle/>
          <a:p>
            <a:r>
              <a:rPr lang="en-US" b="1" dirty="0">
                <a:solidFill>
                  <a:srgbClr val="C00000"/>
                </a:solidFill>
              </a:rPr>
              <a:t>The need of software Re-engineering</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Rectangle 4">
            <a:extLst>
              <a:ext uri="{FF2B5EF4-FFF2-40B4-BE49-F238E27FC236}">
                <a16:creationId xmlns:a16="http://schemas.microsoft.com/office/drawing/2014/main" xmlns="" id="{5B30C6F7-4D7F-07F4-3837-2A8575E5C436}"/>
              </a:ext>
            </a:extLst>
          </p:cNvPr>
          <p:cNvSpPr>
            <a:spLocks noGrp="1" noChangeArrowheads="1"/>
          </p:cNvSpPr>
          <p:nvPr/>
        </p:nvSpPr>
        <p:spPr bwMode="auto">
          <a:xfrm>
            <a:off x="897775" y="2317501"/>
            <a:ext cx="10157079" cy="3165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n-US" sz="2800" b="1" dirty="0"/>
              <a:t> </a:t>
            </a:r>
            <a:r>
              <a:rPr lang="en-US" sz="2400" dirty="0"/>
              <a:t>Software re-engineering is an economical process for software development and quality enhancement of the product. </a:t>
            </a:r>
          </a:p>
          <a:p>
            <a:pPr marL="514350" indent="-514350" algn="just">
              <a:buFont typeface="+mj-lt"/>
              <a:buAutoNum type="arabicPeriod"/>
            </a:pPr>
            <a:r>
              <a:rPr lang="en-US" sz="2400" dirty="0"/>
              <a:t>This process enables us to identify the useless consumption of deployed resources and the constraints that are restricting the development process so that the development process could be made easier and cost-effective (time, financial, direct advantage, optimize the code, indirect benefits, etc.) and maintainable. </a:t>
            </a:r>
          </a:p>
          <a:p>
            <a:pPr marL="514350" indent="-514350" algn="just">
              <a:buFont typeface="+mj-lt"/>
              <a:buAutoNum type="arabicPeriod"/>
            </a:pPr>
            <a:endParaRPr lang="en-IN" sz="2400" dirty="0"/>
          </a:p>
        </p:txBody>
      </p:sp>
    </p:spTree>
    <p:extLst>
      <p:ext uri="{BB962C8B-B14F-4D97-AF65-F5344CB8AC3E}">
        <p14:creationId xmlns:p14="http://schemas.microsoft.com/office/powerpoint/2010/main" val="46546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5" name="Title 1">
            <a:extLst>
              <a:ext uri="{FF2B5EF4-FFF2-40B4-BE49-F238E27FC236}">
                <a16:creationId xmlns:a16="http://schemas.microsoft.com/office/drawing/2014/main" xmlns="" id="{1C241CE4-85DE-6788-A2EE-63A524987DF9}"/>
              </a:ext>
            </a:extLst>
          </p:cNvPr>
          <p:cNvSpPr>
            <a:spLocks noGrp="1"/>
          </p:cNvSpPr>
          <p:nvPr>
            <p:ph type="title"/>
          </p:nvPr>
        </p:nvSpPr>
        <p:spPr>
          <a:xfrm>
            <a:off x="1451579" y="499404"/>
            <a:ext cx="9603275" cy="1213018"/>
          </a:xfrm>
        </p:spPr>
        <p:txBody>
          <a:bodyPr>
            <a:normAutofit/>
          </a:bodyPr>
          <a:lstStyle/>
          <a:p>
            <a:pPr algn="ctr"/>
            <a:r>
              <a:rPr lang="en-US" sz="3200" b="1" dirty="0">
                <a:solidFill>
                  <a:srgbClr val="C00000"/>
                </a:solidFill>
              </a:rPr>
              <a:t>The need of software Re-engineering (Cont..)</a:t>
            </a:r>
          </a:p>
        </p:txBody>
      </p:sp>
      <p:sp>
        <p:nvSpPr>
          <p:cNvPr id="6" name="Content Placeholder 2">
            <a:extLst>
              <a:ext uri="{FF2B5EF4-FFF2-40B4-BE49-F238E27FC236}">
                <a16:creationId xmlns:a16="http://schemas.microsoft.com/office/drawing/2014/main" xmlns="" id="{5C003F98-6BDC-E6B3-E9B8-74EDF5475C03}"/>
              </a:ext>
            </a:extLst>
          </p:cNvPr>
          <p:cNvSpPr>
            <a:spLocks noGrp="1"/>
          </p:cNvSpPr>
          <p:nvPr>
            <p:ph idx="1"/>
          </p:nvPr>
        </p:nvSpPr>
        <p:spPr>
          <a:xfrm>
            <a:off x="221226" y="1895302"/>
            <a:ext cx="11749548" cy="4106646"/>
          </a:xfrm>
        </p:spPr>
        <p:txBody>
          <a:bodyPr>
            <a:normAutofit fontScale="92500" lnSpcReduction="20000"/>
          </a:bodyPr>
          <a:lstStyle/>
          <a:p>
            <a:pPr marL="0" indent="0">
              <a:buNone/>
            </a:pPr>
            <a:r>
              <a:rPr lang="en-US" sz="2300" b="1" dirty="0">
                <a:latin typeface="Times New Roman" panose="02020603050405020304" pitchFamily="18" charset="0"/>
                <a:cs typeface="Times New Roman" panose="02020603050405020304" pitchFamily="18" charset="0"/>
              </a:rPr>
              <a:t> a)  </a:t>
            </a:r>
            <a:r>
              <a:rPr lang="en-US" sz="2300" b="1" u="sng" dirty="0">
                <a:latin typeface="Times New Roman" panose="02020603050405020304" pitchFamily="18" charset="0"/>
                <a:cs typeface="Times New Roman" panose="02020603050405020304" pitchFamily="18" charset="0"/>
              </a:rPr>
              <a:t>Boost up productivity</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Software reengineering increase productivity by optimizing the code and database so that processing gets faster.</a:t>
            </a:r>
          </a:p>
          <a:p>
            <a:pPr marL="0" indent="0">
              <a:buNone/>
            </a:pPr>
            <a:r>
              <a:rPr lang="en-US" sz="2300" b="1" dirty="0">
                <a:latin typeface="Times New Roman" panose="02020603050405020304" pitchFamily="18" charset="0"/>
                <a:cs typeface="Times New Roman" panose="02020603050405020304" pitchFamily="18" charset="0"/>
              </a:rPr>
              <a:t> b) </a:t>
            </a:r>
            <a:r>
              <a:rPr lang="en-US" sz="2300" b="1" u="sng" dirty="0">
                <a:latin typeface="Times New Roman" panose="02020603050405020304" pitchFamily="18" charset="0"/>
                <a:cs typeface="Times New Roman" panose="02020603050405020304" pitchFamily="18" charset="0"/>
              </a:rPr>
              <a:t>Processes in continuity</a:t>
            </a:r>
            <a:r>
              <a:rPr lang="en-US" sz="2300" b="1" dirty="0">
                <a:latin typeface="Times New Roman" panose="02020603050405020304" pitchFamily="18" charset="0"/>
                <a:cs typeface="Times New Roman" panose="02020603050405020304" pitchFamily="18" charset="0"/>
              </a:rPr>
              <a:t>:</a:t>
            </a:r>
            <a:r>
              <a:rPr lang="en-US" sz="2300" dirty="0">
                <a:latin typeface="Times New Roman" panose="02020603050405020304" pitchFamily="18" charset="0"/>
                <a:cs typeface="Times New Roman" panose="02020603050405020304" pitchFamily="18" charset="0"/>
              </a:rPr>
              <a:t> The functionality of older software product can be still used while the testing or development of software.</a:t>
            </a:r>
            <a:endParaRPr lang="en-IN" sz="2300" dirty="0">
              <a:latin typeface="Times New Roman" panose="02020603050405020304" pitchFamily="18" charset="0"/>
              <a:cs typeface="Times New Roman" panose="02020603050405020304" pitchFamily="18" charset="0"/>
            </a:endParaRPr>
          </a:p>
          <a:p>
            <a:pPr marL="0" indent="0" algn="just">
              <a:buNone/>
            </a:pPr>
            <a:r>
              <a:rPr lang="en-US" sz="2300" b="1" dirty="0">
                <a:latin typeface="Times New Roman" panose="02020603050405020304" pitchFamily="18" charset="0"/>
                <a:cs typeface="Times New Roman" panose="02020603050405020304" pitchFamily="18" charset="0"/>
              </a:rPr>
              <a:t> c) </a:t>
            </a:r>
            <a:r>
              <a:rPr lang="en-US" sz="2300" b="1" u="sng" dirty="0">
                <a:latin typeface="Times New Roman" panose="02020603050405020304" pitchFamily="18" charset="0"/>
                <a:cs typeface="Times New Roman" panose="02020603050405020304" pitchFamily="18" charset="0"/>
              </a:rPr>
              <a:t>Improvement opportunity</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Meanwhile the process of software reengineering, not only software qualities, features and functionality but also your skills are refined, new ideas hit in your mind. This makes the developers mind accustomed to capturing new opportunities so that more and more new features can be developed.</a:t>
            </a:r>
          </a:p>
          <a:p>
            <a:pPr marL="0" indent="0" algn="just">
              <a:buNone/>
            </a:pPr>
            <a:r>
              <a:rPr lang="en-US" sz="2300" b="1" dirty="0">
                <a:latin typeface="Times New Roman" panose="02020603050405020304" pitchFamily="18" charset="0"/>
                <a:cs typeface="Times New Roman" panose="02020603050405020304" pitchFamily="18" charset="0"/>
              </a:rPr>
              <a:t> d) </a:t>
            </a:r>
            <a:r>
              <a:rPr lang="en-US" sz="2300" b="1" u="sng" dirty="0">
                <a:latin typeface="Times New Roman" panose="02020603050405020304" pitchFamily="18" charset="0"/>
                <a:cs typeface="Times New Roman" panose="02020603050405020304" pitchFamily="18" charset="0"/>
              </a:rPr>
              <a:t>Reduction in risks</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Instead of developing the software product from scratch or from the beginning stage here developers develop the product from its existing stage to enhance some specific features that are brought in concern by stakeholders or its users. Such kind of practice reduces the chances of fault fallibility.</a:t>
            </a:r>
          </a:p>
          <a:p>
            <a:pPr algn="just"/>
            <a:endParaRPr lang="en-IN" sz="2800" dirty="0"/>
          </a:p>
          <a:p>
            <a:endParaRPr lang="en-IN" dirty="0"/>
          </a:p>
        </p:txBody>
      </p:sp>
    </p:spTree>
    <p:extLst>
      <p:ext uri="{BB962C8B-B14F-4D97-AF65-F5344CB8AC3E}">
        <p14:creationId xmlns:p14="http://schemas.microsoft.com/office/powerpoint/2010/main" val="145680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lstStyle/>
          <a:p>
            <a:pPr algn="ctr"/>
            <a:r>
              <a:rPr lang="en-US" sz="3200" b="1" dirty="0">
                <a:solidFill>
                  <a:srgbClr val="C00000"/>
                </a:solidFill>
              </a:rPr>
              <a:t>The need of software Re-engineering (</a:t>
            </a:r>
            <a:r>
              <a:rPr lang="en-US" sz="3200" b="1" dirty="0" err="1">
                <a:solidFill>
                  <a:srgbClr val="C00000"/>
                </a:solidFill>
              </a:rPr>
              <a:t>cont</a:t>
            </a:r>
            <a:r>
              <a:rPr lang="en-US" sz="3200" b="1" dirty="0">
                <a:solidFill>
                  <a:srgbClr val="C00000"/>
                </a:solidFill>
              </a:rPr>
              <a:t>…)</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5" name="Content Placeholder 4">
            <a:extLst>
              <a:ext uri="{FF2B5EF4-FFF2-40B4-BE49-F238E27FC236}">
                <a16:creationId xmlns:a16="http://schemas.microsoft.com/office/drawing/2014/main" xmlns="" id="{E272E989-D7BA-D1F4-F439-CD79F9D402CA}"/>
              </a:ext>
            </a:extLst>
          </p:cNvPr>
          <p:cNvSpPr>
            <a:spLocks noGrp="1"/>
          </p:cNvSpPr>
          <p:nvPr>
            <p:ph idx="1"/>
          </p:nvPr>
        </p:nvSpPr>
        <p:spPr>
          <a:xfrm>
            <a:off x="838200" y="2166447"/>
            <a:ext cx="10515600" cy="2879379"/>
          </a:xfrm>
        </p:spPr>
        <p:txBody>
          <a:bodyPr>
            <a:normAutofit lnSpcReduction="10000"/>
          </a:bodyPr>
          <a:lstStyle/>
          <a:p>
            <a:pPr marL="0" indent="0">
              <a:buNone/>
            </a:pPr>
            <a:r>
              <a:rPr lang="en-US" sz="2600" b="1" dirty="0"/>
              <a:t> e) </a:t>
            </a:r>
            <a:r>
              <a:rPr lang="en-US" sz="2600" b="1" u="sng" dirty="0"/>
              <a:t>Saves time</a:t>
            </a:r>
            <a:r>
              <a:rPr lang="en-US" sz="2600" b="1" dirty="0"/>
              <a:t>: </a:t>
            </a:r>
            <a:r>
              <a:rPr lang="en-US" sz="2600" dirty="0"/>
              <a:t>As we stated above here that the product is developed from the existing stage rather than the beginning stage so the time consumes in software engineering is lesser.</a:t>
            </a:r>
          </a:p>
          <a:p>
            <a:pPr marL="0" indent="0">
              <a:buNone/>
            </a:pPr>
            <a:r>
              <a:rPr lang="en-US" sz="2600" b="1" dirty="0"/>
              <a:t> f) </a:t>
            </a:r>
            <a:r>
              <a:rPr lang="en-US" sz="2600" b="1" u="sng" dirty="0"/>
              <a:t>Optimization</a:t>
            </a:r>
            <a:r>
              <a:rPr lang="en-US" sz="2600" b="1" dirty="0"/>
              <a:t>: </a:t>
            </a:r>
            <a:r>
              <a:rPr lang="en-US" sz="2600" dirty="0"/>
              <a:t>This process refines the system features, functionalities and reduces the complexity of the product by consistent optimization as maximum as possible. </a:t>
            </a:r>
          </a:p>
          <a:p>
            <a:endParaRPr lang="en-IN" dirty="0"/>
          </a:p>
          <a:p>
            <a:endParaRPr lang="en-IN" dirty="0"/>
          </a:p>
        </p:txBody>
      </p:sp>
    </p:spTree>
    <p:extLst>
      <p:ext uri="{BB962C8B-B14F-4D97-AF65-F5344CB8AC3E}">
        <p14:creationId xmlns:p14="http://schemas.microsoft.com/office/powerpoint/2010/main" val="236443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lstStyle/>
          <a:p>
            <a:pPr algn="ctr"/>
            <a:r>
              <a:rPr lang="en-US" sz="3200" b="1" dirty="0">
                <a:solidFill>
                  <a:srgbClr val="C00000"/>
                </a:solidFill>
              </a:rPr>
              <a:t>Re-Engineering cost factors:</a:t>
            </a:r>
            <a:r>
              <a:rPr lang="en-US" sz="3200" dirty="0">
                <a:solidFill>
                  <a:srgbClr val="C00000"/>
                </a:solidFill>
              </a:rPr>
              <a:t> </a:t>
            </a:r>
            <a:endParaRPr lang="en-IN" dirty="0">
              <a:solidFill>
                <a:srgbClr val="C00000"/>
              </a:solidFill>
            </a:endParaRPr>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5" name="Content Placeholder 2">
            <a:extLst>
              <a:ext uri="{FF2B5EF4-FFF2-40B4-BE49-F238E27FC236}">
                <a16:creationId xmlns:a16="http://schemas.microsoft.com/office/drawing/2014/main" xmlns="" id="{62841837-D516-B8B7-9340-61680516EB34}"/>
              </a:ext>
            </a:extLst>
          </p:cNvPr>
          <p:cNvSpPr>
            <a:spLocks noGrp="1"/>
          </p:cNvSpPr>
          <p:nvPr>
            <p:ph idx="1"/>
          </p:nvPr>
        </p:nvSpPr>
        <p:spPr>
          <a:xfrm>
            <a:off x="838200" y="1695796"/>
            <a:ext cx="10515600" cy="4481167"/>
          </a:xfrm>
        </p:spPr>
        <p:txBody>
          <a:bodyPr/>
          <a:lstStyle/>
          <a:p>
            <a:endParaRPr lang="en-US" sz="2800" dirty="0"/>
          </a:p>
          <a:p>
            <a:r>
              <a:rPr lang="en-US" sz="2800" dirty="0"/>
              <a:t>The quality of the software to be re-engineered.</a:t>
            </a:r>
          </a:p>
          <a:p>
            <a:r>
              <a:rPr lang="en-US" sz="2800" dirty="0"/>
              <a:t>The tool support availability for engineering.</a:t>
            </a:r>
          </a:p>
          <a:p>
            <a:r>
              <a:rPr lang="en-US" sz="2800" dirty="0"/>
              <a:t>The extent of the data conversion which is required.</a:t>
            </a:r>
          </a:p>
          <a:p>
            <a:r>
              <a:rPr lang="en-US" sz="2800" dirty="0"/>
              <a:t>The availability of expert staff for Re-engineering.</a:t>
            </a:r>
          </a:p>
          <a:p>
            <a:endParaRPr lang="en-IN" sz="2800" dirty="0"/>
          </a:p>
        </p:txBody>
      </p:sp>
    </p:spTree>
    <p:extLst>
      <p:ext uri="{BB962C8B-B14F-4D97-AF65-F5344CB8AC3E}">
        <p14:creationId xmlns:p14="http://schemas.microsoft.com/office/powerpoint/2010/main" val="214269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6A420-64DA-78C5-0D3B-ACC2F18C275F}"/>
              </a:ext>
            </a:extLst>
          </p:cNvPr>
          <p:cNvSpPr>
            <a:spLocks noGrp="1"/>
          </p:cNvSpPr>
          <p:nvPr>
            <p:ph type="title"/>
          </p:nvPr>
        </p:nvSpPr>
        <p:spPr/>
        <p:txBody>
          <a:bodyPr/>
          <a:lstStyle/>
          <a:p>
            <a:pPr algn="ctr"/>
            <a:r>
              <a:rPr lang="en-IN" sz="3200" b="1" dirty="0"/>
              <a:t/>
            </a:r>
            <a:br>
              <a:rPr lang="en-IN" sz="3200" b="1" dirty="0"/>
            </a:br>
            <a:r>
              <a:rPr lang="en-IN" sz="3200" b="1" dirty="0">
                <a:solidFill>
                  <a:srgbClr val="C00000"/>
                </a:solidFill>
              </a:rPr>
              <a:t>Software Re-Engineering Activities</a:t>
            </a:r>
            <a:r>
              <a:rPr lang="en-IN" sz="3200" b="1" dirty="0"/>
              <a:t>:</a:t>
            </a:r>
            <a:r>
              <a:rPr lang="en-IN" sz="3200" dirty="0"/>
              <a:t> </a:t>
            </a:r>
            <a:endParaRPr lang="en-IN" dirty="0"/>
          </a:p>
        </p:txBody>
      </p:sp>
      <p:sp>
        <p:nvSpPr>
          <p:cNvPr id="4" name="Slide Number Placeholder 3">
            <a:extLst>
              <a:ext uri="{FF2B5EF4-FFF2-40B4-BE49-F238E27FC236}">
                <a16:creationId xmlns:a16="http://schemas.microsoft.com/office/drawing/2014/main" xmlns="" id="{2F46ABC6-FC11-7834-A30F-207CD74E3D1E}"/>
              </a:ext>
            </a:extLst>
          </p:cNvPr>
          <p:cNvSpPr>
            <a:spLocks noGrp="1"/>
          </p:cNvSpPr>
          <p:nvPr>
            <p:ph type="sldNum" sz="quarter" idx="12"/>
          </p:nvPr>
        </p:nvSpPr>
        <p:spPr/>
        <p:txBody>
          <a:bodyPr/>
          <a:lstStyle/>
          <a:p>
            <a:fld id="{CBABCCC1-BF11-4F37-963E-1BCD5B23FD72}" type="slidenum">
              <a:rPr lang="en-IN" smtClean="0"/>
              <a:t>9</a:t>
            </a:fld>
            <a:endParaRPr lang="en-IN"/>
          </a:p>
        </p:txBody>
      </p:sp>
      <p:pic>
        <p:nvPicPr>
          <p:cNvPr id="5" name="Content Placeholder 4">
            <a:extLst>
              <a:ext uri="{FF2B5EF4-FFF2-40B4-BE49-F238E27FC236}">
                <a16:creationId xmlns:a16="http://schemas.microsoft.com/office/drawing/2014/main" xmlns="" id="{FEDDEE77-EEB0-BE9A-3605-529066D884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1580" y="1853754"/>
            <a:ext cx="9603274" cy="4080166"/>
          </a:xfrm>
          <a:prstGeom prst="rect">
            <a:avLst/>
          </a:prstGeom>
        </p:spPr>
      </p:pic>
    </p:spTree>
    <p:extLst>
      <p:ext uri="{BB962C8B-B14F-4D97-AF65-F5344CB8AC3E}">
        <p14:creationId xmlns:p14="http://schemas.microsoft.com/office/powerpoint/2010/main" val="20697908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223</TotalTime>
  <Words>1003</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ＭＳ Ｐゴシック</vt:lpstr>
      <vt:lpstr>Arial</vt:lpstr>
      <vt:lpstr>BioRhyme ExtraBold</vt:lpstr>
      <vt:lpstr>Calibri</vt:lpstr>
      <vt:lpstr>Calibri Light</vt:lpstr>
      <vt:lpstr>Gill Sans MT</vt:lpstr>
      <vt:lpstr>Poppins</vt:lpstr>
      <vt:lpstr>Roboto</vt:lpstr>
      <vt:lpstr>Times</vt:lpstr>
      <vt:lpstr>Times New Roman</vt:lpstr>
      <vt:lpstr>Wingdings</vt:lpstr>
      <vt:lpstr>Gallery</vt:lpstr>
      <vt:lpstr>PowerPoint Presentation</vt:lpstr>
      <vt:lpstr>PowerPoint Presentation</vt:lpstr>
      <vt:lpstr>PowerPoint Presentation</vt:lpstr>
      <vt:lpstr>Software Re-engineering</vt:lpstr>
      <vt:lpstr>The need of software Re-engineering</vt:lpstr>
      <vt:lpstr>The need of software Re-engineering (Cont..)</vt:lpstr>
      <vt:lpstr>The need of software Re-engineering (cont…)</vt:lpstr>
      <vt:lpstr>Re-Engineering cost factors: </vt:lpstr>
      <vt:lpstr> Software Re-Engineering Activities: </vt:lpstr>
      <vt:lpstr>Software Re-Engineering Activities: (Cont…) </vt:lpstr>
      <vt:lpstr>Software Re-Engineering Activities: (Cont…)</vt:lpstr>
      <vt:lpstr>Software Re-Engineering Activities: (Cont…) </vt:lpstr>
      <vt:lpstr>Software Re-Engineering Activities: (Cont…)</vt:lpstr>
      <vt:lpstr>Software Re-Engineering Activities: (Cont…) </vt:lpstr>
      <vt:lpstr>Software Re-Engineering Activities: (Cont…) </vt:lpstr>
      <vt:lpstr>Software Re-engineering  Cont…</vt:lpstr>
      <vt:lpstr>Reverse Engineering - Definition</vt:lpstr>
      <vt:lpstr>Reverse Engineering</vt:lpstr>
      <vt:lpstr>Steps of Software Reverse Engineering</vt:lpstr>
      <vt:lpstr>Steps of Software Reverse Engineering (Cont..): </vt:lpstr>
      <vt:lpstr>Steps of Software Reverse Engineering: (Cont..)</vt:lpstr>
      <vt:lpstr>Steps of Software Reverse Engineering: (Cont…)</vt:lpstr>
      <vt:lpstr>Reverse Engineering Tools: </vt:lpstr>
      <vt:lpstr>Difference between Forward Engineering and Reverse Engineering</vt:lpstr>
      <vt:lpstr>Benefits of Reverse Engineering</vt:lpstr>
      <vt:lpstr>Where is reverse engineering used? (cont…)</vt:lpstr>
      <vt:lpstr>SELF-ASSESSMENT QUESTIONS</vt:lpstr>
      <vt:lpstr>REFERENCES FOR FURTHER LEARNING OF THE SESSION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SAI</cp:lastModifiedBy>
  <cp:revision>36</cp:revision>
  <dcterms:created xsi:type="dcterms:W3CDTF">2023-05-02T16:26:12Z</dcterms:created>
  <dcterms:modified xsi:type="dcterms:W3CDTF">2023-07-08T05:07:15Z</dcterms:modified>
</cp:coreProperties>
</file>