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handoutMasterIdLst>
    <p:handoutMasterId r:id="rId24"/>
  </p:handout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72" r:id="rId15"/>
    <p:sldId id="273" r:id="rId16"/>
    <p:sldId id="274" r:id="rId17"/>
    <p:sldId id="275" r:id="rId18"/>
    <p:sldId id="276" r:id="rId19"/>
    <p:sldId id="269" r:id="rId20"/>
    <p:sldId id="27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xmlns=""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08-07-2023</a:t>
            </a:fld>
            <a:endParaRPr lang="en-IN"/>
          </a:p>
        </p:txBody>
      </p:sp>
      <p:sp>
        <p:nvSpPr>
          <p:cNvPr id="4" name="Footer Placeholder 3">
            <a:extLst>
              <a:ext uri="{FF2B5EF4-FFF2-40B4-BE49-F238E27FC236}">
                <a16:creationId xmlns:a16="http://schemas.microsoft.com/office/drawing/2014/main" xmlns=""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xmlns=""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08-07-2023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xmlns=""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xmlns=""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xmlns=""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scaledagileframework.com/" TargetMode="External"/><Relationship Id="rId2" Type="http://schemas.openxmlformats.org/officeDocument/2006/relationships/hyperlink" Target="https://www.digite.com/kanban/what-is-kanban/" TargetMode="External"/><Relationship Id="rId1" Type="http://schemas.openxmlformats.org/officeDocument/2006/relationships/slideLayout" Target="../slideLayouts/slideLayout7.xml"/><Relationship Id="rId4" Type="http://schemas.openxmlformats.org/officeDocument/2006/relationships/hyperlink" Target="https://www.guru99.com/test-driven-development.html"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69B8D-BF65-4ADD-F76F-77EA72FFCB8F}"/>
              </a:ext>
            </a:extLst>
          </p:cNvPr>
          <p:cNvSpPr>
            <a:spLocks noGrp="1"/>
          </p:cNvSpPr>
          <p:nvPr>
            <p:ph type="ctrTitle"/>
          </p:nvPr>
        </p:nvSpPr>
        <p:spPr>
          <a:xfrm>
            <a:off x="2341169" y="3607372"/>
            <a:ext cx="8786177" cy="1311069"/>
          </a:xfrm>
        </p:spPr>
        <p:txBody>
          <a:bodyPr>
            <a:normAutofit fontScale="90000"/>
          </a:bodyPr>
          <a:lstStyle/>
          <a:p>
            <a:pPr algn="ctr"/>
            <a:r>
              <a:rPr lang="en-US" sz="2800" b="1" cap="all" dirty="0">
                <a:ln/>
                <a:latin typeface="Times New Roman" panose="02020603050405020304" pitchFamily="18" charset="0"/>
                <a:cs typeface="Times New Roman" panose="02020603050405020304" pitchFamily="18" charset="0"/>
              </a:rPr>
              <a:t>REQUIREMENTS DEVELOPMENT </a:t>
            </a:r>
            <a:r>
              <a:rPr lang="en-US" sz="2800" b="1" cap="all" dirty="0" smtClean="0">
                <a:ln/>
                <a:latin typeface="Times New Roman" panose="02020603050405020304" pitchFamily="18" charset="0"/>
                <a:cs typeface="Times New Roman" panose="02020603050405020304" pitchFamily="18" charset="0"/>
              </a:rPr>
              <a:t>METHODOLOGY</a:t>
            </a:r>
            <a:br>
              <a:rPr lang="en-US" sz="2800" b="1" cap="all" dirty="0" smtClean="0">
                <a:ln/>
                <a:latin typeface="Times New Roman" panose="02020603050405020304" pitchFamily="18" charset="0"/>
                <a:cs typeface="Times New Roman" panose="02020603050405020304" pitchFamily="18" charset="0"/>
              </a:rPr>
            </a:br>
            <a:r>
              <a:rPr lang="en-US" sz="2800" b="1" dirty="0" smtClean="0">
                <a:ln/>
                <a:latin typeface="Times New Roman" panose="02020603050405020304" pitchFamily="18" charset="0"/>
                <a:cs typeface="Times New Roman" panose="02020603050405020304" pitchFamily="18" charset="0"/>
              </a:rPr>
              <a:t>&amp;</a:t>
            </a:r>
            <a:br>
              <a:rPr lang="en-US" sz="2800" b="1" dirty="0" smtClean="0">
                <a:ln/>
                <a:latin typeface="Times New Roman" panose="02020603050405020304" pitchFamily="18" charset="0"/>
                <a:cs typeface="Times New Roman" panose="02020603050405020304" pitchFamily="18" charset="0"/>
              </a:rPr>
            </a:br>
            <a:r>
              <a:rPr lang="en-US" sz="2800" b="1" dirty="0">
                <a:ln/>
                <a:latin typeface="Times New Roman" panose="02020603050405020304" pitchFamily="18" charset="0"/>
                <a:cs typeface="Times New Roman" panose="02020603050405020304" pitchFamily="18" charset="0"/>
              </a:rPr>
              <a:t>SPECIFYING </a:t>
            </a:r>
            <a:r>
              <a:rPr lang="en-US" sz="2800" b="1" dirty="0" smtClean="0">
                <a:ln/>
                <a:latin typeface="Times New Roman" panose="02020603050405020304" pitchFamily="18" charset="0"/>
                <a:cs typeface="Times New Roman" panose="02020603050405020304" pitchFamily="18" charset="0"/>
              </a:rPr>
              <a:t>REQUIREMENTS</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5F640656-3048-2A08-BF39-81705306F79A}"/>
              </a:ext>
            </a:extLst>
          </p:cNvPr>
          <p:cNvSpPr>
            <a:spLocks noGrp="1"/>
          </p:cNvSpPr>
          <p:nvPr>
            <p:ph type="subTitle" idx="1"/>
          </p:nvPr>
        </p:nvSpPr>
        <p:spPr>
          <a:xfrm>
            <a:off x="2341169" y="2957020"/>
            <a:ext cx="8637072" cy="546646"/>
          </a:xfrm>
        </p:spPr>
        <p:txBody>
          <a:bodyPr>
            <a:normAutofit lnSpcReduction="10000"/>
          </a:bodyPr>
          <a:lstStyle/>
          <a:p>
            <a:pPr algn="ctr"/>
            <a:r>
              <a:rPr lang="en-US" sz="2000" b="1" dirty="0" smtClean="0">
                <a:solidFill>
                  <a:srgbClr val="C00000"/>
                </a:solidFill>
                <a:latin typeface="Times New Roman" panose="02020603050405020304" pitchFamily="18" charset="0"/>
                <a:cs typeface="Times New Roman" panose="02020603050405020304" pitchFamily="18" charset="0"/>
              </a:rPr>
              <a:t>Session - 7</a:t>
            </a:r>
            <a:endParaRPr lang="en-IN" sz="2000" b="1" dirty="0">
              <a:solidFill>
                <a:srgbClr val="C0000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BDA69B8D-BF65-4ADD-F76F-77EA72FFCB8F}"/>
              </a:ext>
            </a:extLst>
          </p:cNvPr>
          <p:cNvSpPr txBox="1">
            <a:spLocks/>
          </p:cNvSpPr>
          <p:nvPr/>
        </p:nvSpPr>
        <p:spPr>
          <a:xfrm>
            <a:off x="2001604" y="342900"/>
            <a:ext cx="9469421" cy="1623059"/>
          </a:xfrm>
          <a:prstGeom prst="rect">
            <a:avLst/>
          </a:prstGeom>
        </p:spPr>
        <p:txBody>
          <a:bodyPr vert="horz" lIns="91440" tIns="45720" rIns="91440" bIns="0" rtlCol="0" anchor="b">
            <a:normAutofit fontScale="975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spcBef>
                <a:spcPts val="0"/>
              </a:spcBef>
            </a:pPr>
            <a:r>
              <a:rPr lang="en-US" sz="2200" b="1" dirty="0" smtClean="0">
                <a:ln/>
                <a:solidFill>
                  <a:srgbClr val="C00000"/>
                </a:solidFill>
                <a:latin typeface="Times New Roman" panose="02020603050405020304" pitchFamily="18" charset="0"/>
                <a:cs typeface="Times New Roman" panose="02020603050405020304" pitchFamily="18" charset="0"/>
              </a:rPr>
              <a:t>DEPARTMENT OF CSE</a:t>
            </a:r>
            <a:r>
              <a:rPr lang="en-US" sz="2200" b="1" u="sng" dirty="0" smtClean="0">
                <a:ln/>
                <a:solidFill>
                  <a:srgbClr val="C00000"/>
                </a:solidFill>
                <a:cs typeface="Poppins" panose="00000500000000000000" pitchFamily="2" charset="0"/>
              </a:rPr>
              <a:t/>
            </a:r>
            <a:br>
              <a:rPr lang="en-US" sz="2200" b="1" u="sng" dirty="0" smtClean="0">
                <a:ln/>
                <a:solidFill>
                  <a:srgbClr val="C00000"/>
                </a:solidFill>
                <a:cs typeface="Poppins" panose="00000500000000000000" pitchFamily="2" charset="0"/>
              </a:rPr>
            </a:br>
            <a:r>
              <a:rPr lang="en-US" sz="2200" b="1" dirty="0" smtClean="0">
                <a:ln/>
                <a:latin typeface="Times New Roman" panose="02020603050405020304" pitchFamily="18" charset="0"/>
                <a:cs typeface="Times New Roman" panose="02020603050405020304" pitchFamily="18" charset="0"/>
                <a:sym typeface="BioRhyme ExtraBold"/>
              </a:rPr>
              <a:t/>
            </a:r>
            <a:br>
              <a:rPr lang="en-US" sz="2200" b="1" dirty="0" smtClean="0">
                <a:ln/>
                <a:latin typeface="Times New Roman" panose="02020603050405020304" pitchFamily="18" charset="0"/>
                <a:cs typeface="Times New Roman" panose="02020603050405020304" pitchFamily="18" charset="0"/>
                <a:sym typeface="BioRhyme ExtraBold"/>
              </a:rPr>
            </a:br>
            <a:r>
              <a:rPr lang="en-US" sz="2200" b="1" dirty="0" smtClean="0">
                <a:ln/>
                <a:latin typeface="Times New Roman" panose="02020603050405020304" pitchFamily="18" charset="0"/>
                <a:cs typeface="Times New Roman" panose="02020603050405020304" pitchFamily="18" charset="0"/>
                <a:sym typeface="BioRhyme ExtraBold"/>
              </a:rPr>
              <a:t>COURSE NAME – ADAPTIVE Software Engineering </a:t>
            </a:r>
          </a:p>
          <a:p>
            <a:pPr marR="0" lvl="0" indent="0" algn="ctr">
              <a:spcBef>
                <a:spcPts val="0"/>
              </a:spcBef>
              <a:spcAft>
                <a:spcPts val="0"/>
              </a:spcAft>
            </a:pPr>
            <a:r>
              <a:rPr lang="en-US" sz="2200" b="1" dirty="0" smtClean="0">
                <a:ln/>
                <a:latin typeface="Times New Roman" panose="02020603050405020304" pitchFamily="18" charset="0"/>
                <a:cs typeface="Times New Roman" panose="02020603050405020304" pitchFamily="18" charset="0"/>
                <a:sym typeface="BioRhyme ExtraBold"/>
              </a:rPr>
              <a:t>COURSE CODE – </a:t>
            </a:r>
            <a:r>
              <a:rPr lang="en-US" sz="2500" b="1" dirty="0">
                <a:ln/>
                <a:latin typeface="Times New Roman" panose="02020603050405020304" pitchFamily="18" charset="0"/>
                <a:cs typeface="Times New Roman" panose="02020603050405020304" pitchFamily="18" charset="0"/>
                <a:sym typeface="BioRhyme ExtraBold"/>
              </a:rPr>
              <a:t>22CI2001</a:t>
            </a: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3197BEB-07AF-95D0-722A-C5A579EE47E9}"/>
              </a:ext>
            </a:extLst>
          </p:cNvPr>
          <p:cNvSpPr txBox="1"/>
          <p:nvPr/>
        </p:nvSpPr>
        <p:spPr>
          <a:xfrm>
            <a:off x="0" y="477884"/>
            <a:ext cx="12192000" cy="5565947"/>
          </a:xfrm>
          <a:prstGeom prst="rect">
            <a:avLst/>
          </a:prstGeom>
          <a:noFill/>
        </p:spPr>
        <p:txBody>
          <a:bodyPr wrap="square">
            <a:spAutoFit/>
          </a:bodyPr>
          <a:lstStyle/>
          <a:p>
            <a:pPr algn="just">
              <a:lnSpc>
                <a:spcPct val="150000"/>
              </a:lnSpc>
              <a:defRPr/>
            </a:pPr>
            <a:r>
              <a:rPr lang="en-US" altLang="en-US" sz="2400" b="1" dirty="0">
                <a:latin typeface="Times New Roman" panose="02020603050405020304" pitchFamily="18" charset="0"/>
                <a:cs typeface="Times New Roman" panose="02020603050405020304" pitchFamily="18" charset="0"/>
              </a:rPr>
              <a:t>Domain: </a:t>
            </a:r>
          </a:p>
          <a:p>
            <a:pPr marL="342900" indent="-342900" algn="just">
              <a:lnSpc>
                <a:spcPct val="150000"/>
              </a:lnSpc>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A field of study that defines a set of common requirements, terminology, and functionality for any software program constructed to solve a problem in the area of computer programming, known as domain.</a:t>
            </a:r>
          </a:p>
          <a:p>
            <a:pPr marL="342900" indent="-342900" algn="just">
              <a:lnSpc>
                <a:spcPct val="150000"/>
              </a:lnSpc>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The word domain is also taken as a synonym of application domain.</a:t>
            </a:r>
          </a:p>
          <a:p>
            <a:pPr algn="just">
              <a:lnSpc>
                <a:spcPct val="150000"/>
              </a:lnSpc>
              <a:defRPr/>
            </a:pPr>
            <a:r>
              <a:rPr lang="en-US" sz="2400" b="1" dirty="0">
                <a:latin typeface="Times New Roman" panose="02020603050405020304" pitchFamily="18" charset="0"/>
                <a:cs typeface="Times New Roman" panose="02020603050405020304" pitchFamily="18" charset="0"/>
              </a:rPr>
              <a:t>Domain requirements:</a:t>
            </a:r>
          </a:p>
          <a:p>
            <a:pPr marL="342900" indent="-342900" algn="just">
              <a:lnSpc>
                <a:spcPct val="150000"/>
              </a:lnSpc>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The collection of domain requirements is a continuous process of proactively defining the requirements for all foreseeable applications to be developed in the software product line.</a:t>
            </a:r>
          </a:p>
          <a:p>
            <a:pPr marL="342900" indent="-342900" algn="just">
              <a:lnSpc>
                <a:spcPct val="150000"/>
              </a:lnSpc>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 A particular issue in domain requirements is to identify and explicitly document the external variability.</a:t>
            </a:r>
          </a:p>
        </p:txBody>
      </p:sp>
    </p:spTree>
    <p:extLst>
      <p:ext uri="{BB962C8B-B14F-4D97-AF65-F5344CB8AC3E}">
        <p14:creationId xmlns:p14="http://schemas.microsoft.com/office/powerpoint/2010/main" val="336882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3197BEB-07AF-95D0-722A-C5A579EE47E9}"/>
              </a:ext>
            </a:extLst>
          </p:cNvPr>
          <p:cNvSpPr txBox="1"/>
          <p:nvPr/>
        </p:nvSpPr>
        <p:spPr>
          <a:xfrm>
            <a:off x="0" y="368386"/>
            <a:ext cx="12192000" cy="5565947"/>
          </a:xfrm>
          <a:prstGeom prst="rect">
            <a:avLst/>
          </a:prstGeom>
          <a:noFill/>
        </p:spPr>
        <p:txBody>
          <a:bodyPr wrap="square">
            <a:spAutoFit/>
          </a:bodyPr>
          <a:lstStyle/>
          <a:p>
            <a:pPr algn="just">
              <a:lnSpc>
                <a:spcPct val="150000"/>
              </a:lnSpc>
              <a:defRPr/>
            </a:pPr>
            <a:r>
              <a:rPr lang="en-US" altLang="en-US" sz="2400" b="1" dirty="0">
                <a:latin typeface="Times New Roman" panose="02020603050405020304" pitchFamily="18" charset="0"/>
                <a:cs typeface="Times New Roman" panose="02020603050405020304" pitchFamily="18" charset="0"/>
              </a:rPr>
              <a:t>Requirement Engineering:</a:t>
            </a:r>
          </a:p>
          <a:p>
            <a:pPr algn="just">
              <a:lnSpc>
                <a:spcPct val="150000"/>
              </a:lnSpc>
              <a:defRPr/>
            </a:pPr>
            <a:r>
              <a:rPr lang="en-US" altLang="en-US" sz="2400" dirty="0">
                <a:latin typeface="Times New Roman" panose="02020603050405020304" pitchFamily="18" charset="0"/>
                <a:cs typeface="Times New Roman" panose="02020603050405020304" pitchFamily="18" charset="0"/>
              </a:rPr>
              <a:t>The process of defining, documenting and maintaining the requirements. It is a process of gathering and defining service provided by the system. </a:t>
            </a:r>
          </a:p>
          <a:p>
            <a:pPr algn="just">
              <a:lnSpc>
                <a:spcPct val="150000"/>
              </a:lnSpc>
            </a:pPr>
            <a:r>
              <a:rPr lang="en-US" altLang="en-US" sz="2400" b="1" dirty="0">
                <a:latin typeface="Times New Roman" panose="02020603050405020304" pitchFamily="18" charset="0"/>
                <a:cs typeface="Times New Roman" panose="02020603050405020304" pitchFamily="18" charset="0"/>
              </a:rPr>
              <a:t>Stages in Requirement Engineering:</a:t>
            </a:r>
          </a:p>
          <a:p>
            <a:pPr marL="342900" indent="-342900" algn="just" eaLnBrk="1" hangingPunct="1">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Inception—ask a set of questions that establish basic understanding of the problem, the people who want a solution, the nature of the solution that is desired, the effectiveness of preliminary communication and collaboration between the customer and the developer.</a:t>
            </a:r>
          </a:p>
          <a:p>
            <a:pPr marL="342900" indent="-342900" algn="just" eaLnBrk="1" hangingPunct="1">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Elicitation—elicit requirements from all stakeholders.</a:t>
            </a:r>
          </a:p>
          <a:p>
            <a:pPr marL="342900" indent="-342900" algn="just" eaLnBrk="1" hangingPunct="1">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Elaboration—create an analysis model that identifies data, function and behavioral requirements.</a:t>
            </a:r>
          </a:p>
        </p:txBody>
      </p:sp>
    </p:spTree>
    <p:extLst>
      <p:ext uri="{BB962C8B-B14F-4D97-AF65-F5344CB8AC3E}">
        <p14:creationId xmlns:p14="http://schemas.microsoft.com/office/powerpoint/2010/main" val="157747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3197BEB-07AF-95D0-722A-C5A579EE47E9}"/>
              </a:ext>
            </a:extLst>
          </p:cNvPr>
          <p:cNvSpPr txBox="1"/>
          <p:nvPr/>
        </p:nvSpPr>
        <p:spPr>
          <a:xfrm>
            <a:off x="0" y="646026"/>
            <a:ext cx="12192000" cy="5565947"/>
          </a:xfrm>
          <a:prstGeom prst="rect">
            <a:avLst/>
          </a:prstGeom>
          <a:noFill/>
        </p:spPr>
        <p:txBody>
          <a:bodyPr wrap="square">
            <a:spAutoFit/>
          </a:bodyPr>
          <a:lstStyle/>
          <a:p>
            <a:pPr algn="just">
              <a:lnSpc>
                <a:spcPct val="150000"/>
              </a:lnSpc>
            </a:pPr>
            <a:r>
              <a:rPr lang="en-US" altLang="en-US" sz="2400" b="1" dirty="0">
                <a:latin typeface="Times New Roman" panose="02020603050405020304" pitchFamily="18" charset="0"/>
                <a:cs typeface="Times New Roman" panose="02020603050405020304" pitchFamily="18" charset="0"/>
              </a:rPr>
              <a:t>Stages in Requirement Engineering (Contd.):</a:t>
            </a:r>
          </a:p>
          <a:p>
            <a:pPr marL="342900" indent="-342900" algn="just">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Negotiation—agree on a deliverable system that is realistic for developers and customers</a:t>
            </a:r>
          </a:p>
          <a:p>
            <a:pPr marL="342900" indent="-342900" algn="just">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Specification—can be any written document, set of models, collection of user scenarios (use-cases), prototype</a:t>
            </a:r>
          </a:p>
          <a:p>
            <a:pPr marL="342900" indent="-342900" algn="just">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Validation—a review mechanism that looks for errors in content or interpretation, areas where clarification may be required, missing information, inconsistencies (a major problem when large products or systems are engineered), conflicting or unrealistic (unachievable) requirements. </a:t>
            </a:r>
          </a:p>
          <a:p>
            <a:pPr marL="342900" indent="-342900" algn="just">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Requirements management - </a:t>
            </a:r>
            <a:r>
              <a:rPr lang="en-US" sz="2400" dirty="0">
                <a:latin typeface="Times New Roman" panose="02020603050405020304" pitchFamily="18" charset="0"/>
                <a:cs typeface="Times New Roman" panose="02020603050405020304" pitchFamily="18" charset="0"/>
              </a:rPr>
              <a:t>is a set of activities that help the project team identify, control, and track requirements and changes to requirements at any time as </a:t>
            </a:r>
            <a:r>
              <a:rPr lang="en-IN" sz="2400" dirty="0">
                <a:latin typeface="Times New Roman" panose="02020603050405020304" pitchFamily="18" charset="0"/>
                <a:cs typeface="Times New Roman" panose="02020603050405020304" pitchFamily="18" charset="0"/>
              </a:rPr>
              <a:t>the project proceeds.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45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3197BEB-07AF-95D0-722A-C5A579EE47E9}"/>
              </a:ext>
            </a:extLst>
          </p:cNvPr>
          <p:cNvSpPr txBox="1"/>
          <p:nvPr/>
        </p:nvSpPr>
        <p:spPr>
          <a:xfrm>
            <a:off x="0" y="428178"/>
            <a:ext cx="12192000" cy="6001643"/>
          </a:xfrm>
          <a:prstGeom prst="rect">
            <a:avLst/>
          </a:prstGeom>
          <a:noFill/>
        </p:spPr>
        <p:txBody>
          <a:bodyPr wrap="square">
            <a:spAutoFit/>
          </a:bodyPr>
          <a:lstStyle/>
          <a:p>
            <a:pPr eaLnBrk="1" fontAlgn="auto" hangingPunct="1">
              <a:lnSpc>
                <a:spcPct val="150000"/>
              </a:lnSpc>
              <a:spcAft>
                <a:spcPts val="0"/>
              </a:spcAft>
              <a:defRPr/>
            </a:pPr>
            <a:r>
              <a:rPr lang="en-US" sz="2400" b="1" dirty="0">
                <a:latin typeface="Times New Roman" panose="02020603050405020304" pitchFamily="18" charset="0"/>
                <a:cs typeface="Times New Roman" panose="02020603050405020304" pitchFamily="18" charset="0"/>
              </a:rPr>
              <a:t>Establishing the groundwork:</a:t>
            </a:r>
          </a:p>
          <a:p>
            <a:pPr marL="342900" indent="-342900" algn="just" eaLnBrk="1" fontAlgn="auto" hangingPunct="1">
              <a:lnSpc>
                <a:spcPct val="150000"/>
              </a:lnSpc>
              <a:spcAft>
                <a:spcPts val="0"/>
              </a:spcAf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Identify Stakeholders- A stakeholder as “ anyone who benefits in a direct or indirect way from the system which is being developed.</a:t>
            </a:r>
          </a:p>
          <a:p>
            <a:pPr marL="342900" indent="-342900" algn="just" eaLnBrk="1" fontAlgn="auto" hangingPunct="1">
              <a:lnSpc>
                <a:spcPct val="150000"/>
              </a:lnSpc>
              <a:spcAft>
                <a:spcPts val="0"/>
              </a:spcAf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Recognizing multiple viewpoints - The Marketing group, Business Mangers, Software Engineers, Support Engineers</a:t>
            </a:r>
          </a:p>
          <a:p>
            <a:pPr marL="342900" indent="-342900" algn="just" eaLnBrk="1" fontAlgn="auto" hangingPunct="1">
              <a:lnSpc>
                <a:spcPct val="150000"/>
              </a:lnSpc>
              <a:spcAft>
                <a:spcPts val="0"/>
              </a:spcAf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Working toward collaboration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a:t>
            </a:r>
            <a:r>
              <a:rPr lang="en-IN" sz="2400" dirty="0" err="1">
                <a:latin typeface="Times New Roman" panose="02020603050405020304" pitchFamily="18" charset="0"/>
                <a:cs typeface="Times New Roman" panose="02020603050405020304" pitchFamily="18" charset="0"/>
              </a:rPr>
              <a:t>dentify</a:t>
            </a:r>
            <a:r>
              <a:rPr lang="en-IN" sz="2400" dirty="0">
                <a:latin typeface="Times New Roman" panose="02020603050405020304" pitchFamily="18" charset="0"/>
                <a:cs typeface="Times New Roman" panose="02020603050405020304" pitchFamily="18" charset="0"/>
              </a:rPr>
              <a:t> areas of commonality </a:t>
            </a:r>
            <a:r>
              <a:rPr lang="en-US" sz="2400" dirty="0">
                <a:latin typeface="Times New Roman" panose="02020603050405020304" pitchFamily="18" charset="0"/>
                <a:cs typeface="Times New Roman" panose="02020603050405020304" pitchFamily="18" charset="0"/>
              </a:rPr>
              <a:t>and areas of conflict or inconsistency, stakeholders collaborate by providing their view of requirements, but a strong project champion, may make the final decision about which requirements make the cut.</a:t>
            </a:r>
          </a:p>
          <a:p>
            <a:pPr marL="342900" indent="-342900" algn="just" eaLnBrk="1" fontAlgn="auto" hangingPunct="1">
              <a:lnSpc>
                <a:spcPct val="150000"/>
              </a:lnSpc>
              <a:spcAft>
                <a:spcPts val="0"/>
              </a:spcAf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Asking the First Questions </a:t>
            </a:r>
            <a:r>
              <a:rPr lang="en-IN" sz="2400" dirty="0">
                <a:latin typeface="Times New Roman" panose="02020603050405020304" pitchFamily="18" charset="0"/>
                <a:cs typeface="Times New Roman" panose="02020603050405020304" pitchFamily="18" charset="0"/>
              </a:rPr>
              <a:t>- context free questions, </a:t>
            </a:r>
            <a:r>
              <a:rPr lang="en-US" sz="2400" dirty="0">
                <a:latin typeface="Times New Roman" panose="02020603050405020304" pitchFamily="18" charset="0"/>
                <a:cs typeface="Times New Roman" panose="02020603050405020304" pitchFamily="18" charset="0"/>
              </a:rPr>
              <a:t>questions that gain a better understanding of the problem and allows the customer to voice his or her perceptions about a solution.</a:t>
            </a:r>
          </a:p>
          <a:p>
            <a:pPr algn="just" eaLnBrk="1" fontAlgn="auto" hangingPunct="1">
              <a:spcAft>
                <a:spcPts val="0"/>
              </a:spcAft>
              <a:buFont typeface="Arial" panose="020B0604020202020204" pitchFamily="34" charset="0"/>
              <a:buNone/>
              <a:defRP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37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D827A105-0F66-6C0E-303C-244DD967F358}"/>
              </a:ext>
            </a:extLst>
          </p:cNvPr>
          <p:cNvSpPr txBox="1">
            <a:spLocks/>
          </p:cNvSpPr>
          <p:nvPr/>
        </p:nvSpPr>
        <p:spPr>
          <a:xfrm>
            <a:off x="0" y="599441"/>
            <a:ext cx="12192000" cy="619760"/>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altLang="en-US" sz="2900" b="1" dirty="0">
                <a:solidFill>
                  <a:srgbClr val="FF0000"/>
                </a:solidFill>
                <a:latin typeface="Times New Roman" panose="02020603050405020304" pitchFamily="18" charset="0"/>
                <a:cs typeface="Times New Roman" panose="02020603050405020304" pitchFamily="18" charset="0"/>
              </a:rPr>
              <a:t>1.Scenario-based elements</a:t>
            </a:r>
            <a:endParaRPr lang="en-US" altLang="en-US" sz="2900" dirty="0">
              <a:solidFill>
                <a:srgbClr val="FF000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CB1B6E75-14F8-90D9-DCE3-E2BAAE7F0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03680" y="1219202"/>
            <a:ext cx="3931919" cy="4414838"/>
          </a:xfrm>
          <a:prstGeom prst="rect">
            <a:avLst/>
          </a:prstGeom>
          <a:noFill/>
        </p:spPr>
      </p:pic>
      <p:pic>
        <p:nvPicPr>
          <p:cNvPr id="11" name="Picture 3">
            <a:extLst>
              <a:ext uri="{FF2B5EF4-FFF2-40B4-BE49-F238E27FC236}">
                <a16:creationId xmlns:a16="http://schemas.microsoft.com/office/drawing/2014/main" xmlns="" id="{04C59F5C-72D4-44BA-441B-8B1A8C89EB66}"/>
              </a:ext>
            </a:extLst>
          </p:cNvPr>
          <p:cNvPicPr>
            <a:picLocks noChangeAspect="1" noChangeArrowheads="1"/>
          </p:cNvPicPr>
          <p:nvPr/>
        </p:nvPicPr>
        <p:blipFill>
          <a:blip r:embed="rId3"/>
          <a:srcRect/>
          <a:stretch>
            <a:fillRect/>
          </a:stretch>
        </p:blipFill>
        <p:spPr bwMode="auto">
          <a:xfrm>
            <a:off x="6858000" y="1219201"/>
            <a:ext cx="4695145" cy="4414838"/>
          </a:xfrm>
          <a:prstGeom prst="rect">
            <a:avLst/>
          </a:prstGeom>
          <a:noFill/>
          <a:ln w="9525">
            <a:noFill/>
            <a:miter lim="800000"/>
            <a:headEnd/>
            <a:tailEnd/>
          </a:ln>
          <a:effectLst>
            <a:outerShdw blurRad="50800" dist="50800" dir="5400000" algn="ctr" rotWithShape="0">
              <a:srgbClr val="000000">
                <a:alpha val="61000"/>
              </a:srgbClr>
            </a:outerShdw>
          </a:effectLst>
        </p:spPr>
      </p:pic>
      <p:sp>
        <p:nvSpPr>
          <p:cNvPr id="12" name="Title 1">
            <a:extLst>
              <a:ext uri="{FF2B5EF4-FFF2-40B4-BE49-F238E27FC236}">
                <a16:creationId xmlns:a16="http://schemas.microsoft.com/office/drawing/2014/main" xmlns="" id="{6B8E9769-AED0-E84B-2154-A49D9DADCE6F}"/>
              </a:ext>
            </a:extLst>
          </p:cNvPr>
          <p:cNvSpPr txBox="1">
            <a:spLocks/>
          </p:cNvSpPr>
          <p:nvPr/>
        </p:nvSpPr>
        <p:spPr bwMode="auto">
          <a:xfrm>
            <a:off x="1503681" y="5669917"/>
            <a:ext cx="3931918" cy="487363"/>
          </a:xfrm>
          <a:prstGeom prst="rect">
            <a:avLst/>
          </a:prstGeom>
          <a:noFill/>
          <a:ln w="9525">
            <a:noFill/>
            <a:miter lim="800000"/>
            <a:headEnd/>
            <a:tailEnd/>
          </a:ln>
        </p:spPr>
        <p:txBody>
          <a:bodyPr anchor="ctr"/>
          <a:lstStyle/>
          <a:p>
            <a:pPr algn="ctr" eaLnBrk="0" hangingPunct="0">
              <a:defRPr/>
            </a:pPr>
            <a:r>
              <a:rPr lang="en-US" sz="2000" b="1" dirty="0">
                <a:solidFill>
                  <a:srgbClr val="FF0000"/>
                </a:solidFill>
                <a:latin typeface="Times New Roman" panose="02020603050405020304" pitchFamily="18" charset="0"/>
                <a:ea typeface="+mj-ea"/>
                <a:cs typeface="Times New Roman" panose="02020603050405020304" pitchFamily="18" charset="0"/>
              </a:rPr>
              <a:t>Use Case Diagram for Safe home</a:t>
            </a:r>
            <a:endParaRPr lang="en-US" sz="2000" dirty="0">
              <a:solidFill>
                <a:srgbClr val="FF0000"/>
              </a:solidFill>
              <a:latin typeface="Times New Roman" panose="02020603050405020304" pitchFamily="18" charset="0"/>
              <a:ea typeface="+mj-ea"/>
              <a:cs typeface="Times New Roman" panose="02020603050405020304" pitchFamily="18" charset="0"/>
            </a:endParaRPr>
          </a:p>
        </p:txBody>
      </p:sp>
      <p:sp>
        <p:nvSpPr>
          <p:cNvPr id="13" name="Title 1">
            <a:extLst>
              <a:ext uri="{FF2B5EF4-FFF2-40B4-BE49-F238E27FC236}">
                <a16:creationId xmlns:a16="http://schemas.microsoft.com/office/drawing/2014/main" xmlns="" id="{A8B997A3-4EE5-AFF3-5206-27E7C892E971}"/>
              </a:ext>
            </a:extLst>
          </p:cNvPr>
          <p:cNvSpPr txBox="1">
            <a:spLocks/>
          </p:cNvSpPr>
          <p:nvPr/>
        </p:nvSpPr>
        <p:spPr bwMode="auto">
          <a:xfrm>
            <a:off x="6858000" y="5669917"/>
            <a:ext cx="4695144" cy="487362"/>
          </a:xfrm>
          <a:prstGeom prst="rect">
            <a:avLst/>
          </a:prstGeom>
          <a:noFill/>
          <a:ln w="9525">
            <a:noFill/>
            <a:miter lim="800000"/>
            <a:headEnd/>
            <a:tailEnd/>
          </a:ln>
        </p:spPr>
        <p:txBody>
          <a:bodyPr anchor="ctr"/>
          <a:lstStyle/>
          <a:p>
            <a:pPr algn="ctr" eaLnBrk="0" hangingPunct="0">
              <a:defRPr/>
            </a:pPr>
            <a:r>
              <a:rPr lang="en-US" sz="2000" b="1" dirty="0">
                <a:solidFill>
                  <a:srgbClr val="FF0000"/>
                </a:solidFill>
                <a:latin typeface="Times New Roman" panose="02020603050405020304" pitchFamily="18" charset="0"/>
                <a:ea typeface="+mj-ea"/>
                <a:cs typeface="Times New Roman" panose="02020603050405020304" pitchFamily="18" charset="0"/>
              </a:rPr>
              <a:t>Activity  Diagram for safe home</a:t>
            </a:r>
            <a:endParaRPr lang="en-US" sz="2000" dirty="0">
              <a:solidFill>
                <a:srgbClr val="FF000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892347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509BFC3B-20E0-46C7-8CB7-F44BB6D4F4FB}"/>
              </a:ext>
            </a:extLst>
          </p:cNvPr>
          <p:cNvSpPr txBox="1">
            <a:spLocks/>
          </p:cNvSpPr>
          <p:nvPr/>
        </p:nvSpPr>
        <p:spPr>
          <a:xfrm>
            <a:off x="0" y="762000"/>
            <a:ext cx="12192000" cy="650240"/>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altLang="en-US" sz="2900" b="1" dirty="0">
                <a:solidFill>
                  <a:srgbClr val="FF0000"/>
                </a:solidFill>
                <a:latin typeface="Times New Roman" panose="02020603050405020304" pitchFamily="18" charset="0"/>
                <a:cs typeface="Times New Roman" panose="02020603050405020304" pitchFamily="18" charset="0"/>
              </a:rPr>
              <a:t>2. Class-based elements</a:t>
            </a:r>
            <a:endParaRPr lang="en-US" altLang="en-US" sz="2900" dirty="0">
              <a:solidFill>
                <a:srgbClr val="FF0000"/>
              </a:solidFill>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xmlns="" id="{79CEC57E-4652-1B4B-7550-7CEC513F4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309" y="1256063"/>
            <a:ext cx="3111382" cy="4276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xmlns="" id="{929124EC-7879-176D-13FB-49BE864C9332}"/>
              </a:ext>
            </a:extLst>
          </p:cNvPr>
          <p:cNvSpPr txBox="1">
            <a:spLocks/>
          </p:cNvSpPr>
          <p:nvPr/>
        </p:nvSpPr>
        <p:spPr bwMode="auto">
          <a:xfrm>
            <a:off x="4079240" y="5532437"/>
            <a:ext cx="4343400" cy="487363"/>
          </a:xfrm>
          <a:prstGeom prst="rect">
            <a:avLst/>
          </a:prstGeom>
          <a:noFill/>
          <a:ln w="9525">
            <a:noFill/>
            <a:miter lim="800000"/>
            <a:headEnd/>
            <a:tailEnd/>
          </a:ln>
        </p:spPr>
        <p:txBody>
          <a:bodyPr anchor="ctr"/>
          <a:lstStyle/>
          <a:p>
            <a:pPr algn="ctr" eaLnBrk="0" hangingPunct="0">
              <a:defRPr/>
            </a:pPr>
            <a:r>
              <a:rPr lang="en-US" sz="2000" b="1" dirty="0">
                <a:solidFill>
                  <a:srgbClr val="FF0000"/>
                </a:solidFill>
                <a:latin typeface="+mj-lt"/>
                <a:ea typeface="+mj-ea"/>
                <a:cs typeface="+mj-cs"/>
              </a:rPr>
              <a:t>Class  Diagram for  Sensor </a:t>
            </a:r>
            <a:endParaRPr lang="en-US" sz="2000" dirty="0">
              <a:solidFill>
                <a:srgbClr val="FF0000"/>
              </a:solidFill>
              <a:latin typeface="+mj-lt"/>
              <a:ea typeface="+mj-ea"/>
              <a:cs typeface="+mj-cs"/>
            </a:endParaRPr>
          </a:p>
        </p:txBody>
      </p:sp>
    </p:spTree>
    <p:extLst>
      <p:ext uri="{BB962C8B-B14F-4D97-AF65-F5344CB8AC3E}">
        <p14:creationId xmlns:p14="http://schemas.microsoft.com/office/powerpoint/2010/main" val="215158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9F10027-A29F-81FC-D15B-3B9AB6A8F927}"/>
              </a:ext>
            </a:extLst>
          </p:cNvPr>
          <p:cNvSpPr txBox="1">
            <a:spLocks/>
          </p:cNvSpPr>
          <p:nvPr/>
        </p:nvSpPr>
        <p:spPr>
          <a:xfrm>
            <a:off x="0" y="457200"/>
            <a:ext cx="12192000" cy="566896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lnSpc>
                <a:spcPct val="90000"/>
              </a:lnSpc>
              <a:spcBef>
                <a:spcPct val="0"/>
              </a:spcBef>
              <a:buNone/>
            </a:pPr>
            <a:r>
              <a:rPr lang="en-IN" altLang="en-US" sz="2900" b="1" cap="all" dirty="0">
                <a:solidFill>
                  <a:srgbClr val="FF0000"/>
                </a:solidFill>
                <a:latin typeface="Times New Roman" panose="02020603050405020304" pitchFamily="18" charset="0"/>
                <a:ea typeface="+mj-ea"/>
                <a:cs typeface="Times New Roman" panose="02020603050405020304" pitchFamily="18" charset="0"/>
              </a:rPr>
              <a:t>3. Behavioural Elements</a:t>
            </a:r>
          </a:p>
          <a:p>
            <a:pPr marL="0" indent="0">
              <a:buFont typeface="Arial" panose="020B0604020202020204" pitchFamily="34" charset="0"/>
              <a:buNone/>
            </a:pPr>
            <a:endParaRPr lang="en-IN" altLang="en-US" dirty="0"/>
          </a:p>
        </p:txBody>
      </p:sp>
      <p:pic>
        <p:nvPicPr>
          <p:cNvPr id="3" name="Picture 2">
            <a:extLst>
              <a:ext uri="{FF2B5EF4-FFF2-40B4-BE49-F238E27FC236}">
                <a16:creationId xmlns:a16="http://schemas.microsoft.com/office/drawing/2014/main" xmlns="" id="{9D7D4FB8-338F-A695-45C6-45CB91BB34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717" t="40781" r="40085" b="34431"/>
          <a:stretch/>
        </p:blipFill>
        <p:spPr bwMode="auto">
          <a:xfrm>
            <a:off x="4067967" y="894080"/>
            <a:ext cx="4056065" cy="475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xmlns="" id="{CB18B478-CC21-12FA-F389-F8CE4B445D11}"/>
              </a:ext>
            </a:extLst>
          </p:cNvPr>
          <p:cNvSpPr txBox="1">
            <a:spLocks/>
          </p:cNvSpPr>
          <p:nvPr/>
        </p:nvSpPr>
        <p:spPr bwMode="auto">
          <a:xfrm>
            <a:off x="3780632" y="5633720"/>
            <a:ext cx="4343400" cy="487363"/>
          </a:xfrm>
          <a:prstGeom prst="rect">
            <a:avLst/>
          </a:prstGeom>
          <a:noFill/>
          <a:ln w="9525">
            <a:noFill/>
            <a:miter lim="800000"/>
            <a:headEnd/>
            <a:tailEnd/>
          </a:ln>
        </p:spPr>
        <p:txBody>
          <a:bodyPr anchor="ctr"/>
          <a:lstStyle/>
          <a:p>
            <a:pPr algn="ctr" eaLnBrk="0" hangingPunct="0">
              <a:defRPr/>
            </a:pPr>
            <a:r>
              <a:rPr lang="en-US" sz="2000" b="1" dirty="0">
                <a:solidFill>
                  <a:srgbClr val="FF0000"/>
                </a:solidFill>
                <a:latin typeface="+mj-lt"/>
                <a:ea typeface="+mj-ea"/>
                <a:cs typeface="+mj-cs"/>
              </a:rPr>
              <a:t>State Representation for  Sensor </a:t>
            </a:r>
            <a:endParaRPr lang="en-US" sz="2000" dirty="0">
              <a:solidFill>
                <a:srgbClr val="FF0000"/>
              </a:solidFill>
              <a:latin typeface="+mj-lt"/>
              <a:ea typeface="+mj-ea"/>
              <a:cs typeface="+mj-cs"/>
            </a:endParaRPr>
          </a:p>
        </p:txBody>
      </p:sp>
    </p:spTree>
    <p:extLst>
      <p:ext uri="{BB962C8B-B14F-4D97-AF65-F5344CB8AC3E}">
        <p14:creationId xmlns:p14="http://schemas.microsoft.com/office/powerpoint/2010/main" val="919039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EC1FD21A-F305-DE59-1A22-B014AEC53ED0}"/>
              </a:ext>
            </a:extLst>
          </p:cNvPr>
          <p:cNvSpPr txBox="1">
            <a:spLocks/>
          </p:cNvSpPr>
          <p:nvPr/>
        </p:nvSpPr>
        <p:spPr>
          <a:xfrm>
            <a:off x="0" y="323787"/>
            <a:ext cx="12192000" cy="2710628"/>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lnSpc>
                <a:spcPct val="150000"/>
              </a:lnSpc>
              <a:spcBef>
                <a:spcPct val="0"/>
              </a:spcBef>
              <a:buNone/>
              <a:defRPr/>
            </a:pPr>
            <a:r>
              <a:rPr lang="en-US" sz="2900" b="1" cap="all" dirty="0">
                <a:solidFill>
                  <a:srgbClr val="FF0000"/>
                </a:solidFill>
                <a:latin typeface="Times New Roman" panose="02020603050405020304" pitchFamily="18" charset="0"/>
                <a:ea typeface="+mj-ea"/>
                <a:cs typeface="Times New Roman" panose="02020603050405020304" pitchFamily="18" charset="0"/>
              </a:rPr>
              <a:t>4. Flow-oriented elements:</a:t>
            </a:r>
          </a:p>
          <a:p>
            <a:pPr lvl="1" algn="just">
              <a:lnSpc>
                <a:spcPct val="150000"/>
              </a:lnSpc>
              <a:buFont typeface="Arial" charset="0"/>
              <a:buChar char="–"/>
              <a:defRPr/>
            </a:pPr>
            <a:r>
              <a:rPr lang="en-US" sz="2400" dirty="0">
                <a:latin typeface="Times New Roman" panose="02020603050405020304" pitchFamily="18" charset="0"/>
                <a:cs typeface="Times New Roman" panose="02020603050405020304" pitchFamily="18" charset="0"/>
              </a:rPr>
              <a:t> Information is transformed as it flows through a computer-based system.</a:t>
            </a:r>
            <a:endParaRPr lang="en-IN" sz="2400" dirty="0">
              <a:latin typeface="Times New Roman" panose="02020603050405020304" pitchFamily="18" charset="0"/>
              <a:cs typeface="Times New Roman" panose="02020603050405020304" pitchFamily="18" charset="0"/>
            </a:endParaRPr>
          </a:p>
          <a:p>
            <a:pPr lvl="1" algn="just">
              <a:lnSpc>
                <a:spcPct val="150000"/>
              </a:lnSpc>
              <a:buFont typeface="Arial" charset="0"/>
              <a:buChar char="–"/>
              <a:defRPr/>
            </a:pPr>
            <a:r>
              <a:rPr lang="en-US" sz="2400" dirty="0">
                <a:latin typeface="Times New Roman" panose="02020603050405020304" pitchFamily="18" charset="0"/>
                <a:cs typeface="Times New Roman" panose="02020603050405020304" pitchFamily="18" charset="0"/>
              </a:rPr>
              <a:t>The system accepts input in a variety of forms; applies functions to transform it; and produces output in a variety of forms.</a:t>
            </a:r>
            <a:endParaRPr lang="en-IN" sz="2400" dirty="0">
              <a:latin typeface="Times New Roman" panose="02020603050405020304" pitchFamily="18" charset="0"/>
              <a:cs typeface="Times New Roman" panose="02020603050405020304" pitchFamily="18" charset="0"/>
            </a:endParaRPr>
          </a:p>
          <a:p>
            <a:pPr lvl="1">
              <a:buFont typeface="Arial" charset="0"/>
              <a:buChar char="–"/>
              <a:defRPr/>
            </a:pPr>
            <a:endParaRPr lang="en-IN" sz="2400" dirty="0"/>
          </a:p>
        </p:txBody>
      </p:sp>
      <p:pic>
        <p:nvPicPr>
          <p:cNvPr id="3" name="Picture 6" descr="Software Engineering: Flow-Oriented Modeling | Data Flow Model | Control Flow  Model | Control Specification | Process Specification">
            <a:extLst>
              <a:ext uri="{FF2B5EF4-FFF2-40B4-BE49-F238E27FC236}">
                <a16:creationId xmlns:a16="http://schemas.microsoft.com/office/drawing/2014/main" xmlns="" id="{3FB8A5B6-6C36-FFF5-4A54-416158EE3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7281" y="2832858"/>
            <a:ext cx="7741920" cy="328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342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092D310-4A36-3376-B6FB-11D42FFF32DD}"/>
              </a:ext>
            </a:extLst>
          </p:cNvPr>
          <p:cNvSpPr txBox="1">
            <a:spLocks/>
          </p:cNvSpPr>
          <p:nvPr/>
        </p:nvSpPr>
        <p:spPr>
          <a:xfrm>
            <a:off x="304800" y="609600"/>
            <a:ext cx="8229600" cy="388620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altLang="en-US" sz="2200" dirty="0">
              <a:latin typeface="Times New Roman" panose="02020603050405020304" pitchFamily="18" charset="0"/>
              <a:cs typeface="Times New Roman" panose="02020603050405020304" pitchFamily="18" charset="0"/>
            </a:endParaRPr>
          </a:p>
        </p:txBody>
      </p:sp>
      <p:pic>
        <p:nvPicPr>
          <p:cNvPr id="5" name="Picture 2" descr="What is an analysis pattern? - microTOOL Knowledge Base">
            <a:extLst>
              <a:ext uri="{FF2B5EF4-FFF2-40B4-BE49-F238E27FC236}">
                <a16:creationId xmlns:a16="http://schemas.microsoft.com/office/drawing/2014/main" xmlns="" id="{48B975FF-06BF-93F4-3E65-7EE928119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400" y="784860"/>
            <a:ext cx="7061200" cy="528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xmlns="" id="{0CE78F4B-7F04-78D7-6589-941A0BFE85D5}"/>
              </a:ext>
            </a:extLst>
          </p:cNvPr>
          <p:cNvSpPr txBox="1">
            <a:spLocks/>
          </p:cNvSpPr>
          <p:nvPr/>
        </p:nvSpPr>
        <p:spPr>
          <a:xfrm>
            <a:off x="0" y="327660"/>
            <a:ext cx="12192000" cy="762000"/>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altLang="en-US" sz="2900" b="1" dirty="0">
                <a:solidFill>
                  <a:srgbClr val="FF0000"/>
                </a:solidFill>
                <a:latin typeface="Times New Roman" panose="02020603050405020304" pitchFamily="18" charset="0"/>
                <a:cs typeface="Times New Roman" panose="02020603050405020304" pitchFamily="18" charset="0"/>
              </a:rPr>
              <a:t>4.Analysis Patterns (Contd.)</a:t>
            </a:r>
          </a:p>
        </p:txBody>
      </p:sp>
    </p:spTree>
    <p:extLst>
      <p:ext uri="{BB962C8B-B14F-4D97-AF65-F5344CB8AC3E}">
        <p14:creationId xmlns:p14="http://schemas.microsoft.com/office/powerpoint/2010/main" val="1825067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3197BEB-07AF-95D0-722A-C5A579EE47E9}"/>
              </a:ext>
            </a:extLst>
          </p:cNvPr>
          <p:cNvSpPr txBox="1"/>
          <p:nvPr/>
        </p:nvSpPr>
        <p:spPr>
          <a:xfrm>
            <a:off x="662940" y="219723"/>
            <a:ext cx="10698480" cy="5909310"/>
          </a:xfrm>
          <a:prstGeom prst="rect">
            <a:avLst/>
          </a:prstGeom>
          <a:noFill/>
        </p:spPr>
        <p:txBody>
          <a:bodyPr wrap="square">
            <a:spAutoFit/>
          </a:bodyPr>
          <a:lstStyle/>
          <a:p>
            <a:pPr algn="ctr" eaLnBrk="1" fontAlgn="auto" hangingPunct="1">
              <a:lnSpc>
                <a:spcPct val="150000"/>
              </a:lnSpc>
              <a:spcAft>
                <a:spcPts val="0"/>
              </a:spcAft>
              <a:defRPr/>
            </a:pPr>
            <a:r>
              <a:rPr lang="en-US" sz="2800" b="1" dirty="0">
                <a:solidFill>
                  <a:srgbClr val="C00000"/>
                </a:solidFill>
                <a:latin typeface="Times New Roman" panose="02020603050405020304" pitchFamily="18" charset="0"/>
                <a:cs typeface="Times New Roman" panose="02020603050405020304" pitchFamily="18" charset="0"/>
              </a:rPr>
              <a:t>Self Assessment Questions</a:t>
            </a:r>
          </a:p>
          <a:p>
            <a:pPr marL="457200" indent="-457200">
              <a:lnSpc>
                <a:spcPct val="150000"/>
              </a:lnSpc>
              <a:buAutoNum type="arabicPeriod"/>
            </a:pPr>
            <a:r>
              <a:rPr lang="en-US" sz="2800" dirty="0">
                <a:latin typeface="Times New Roman" panose="02020603050405020304" pitchFamily="18" charset="0"/>
                <a:cs typeface="Times New Roman" panose="02020603050405020304" pitchFamily="18" charset="0"/>
              </a:rPr>
              <a:t>Define Software Requirement.</a:t>
            </a:r>
          </a:p>
          <a:p>
            <a:pPr>
              <a:lnSpc>
                <a:spcPct val="150000"/>
              </a:lnSpc>
              <a:buNone/>
            </a:pPr>
            <a:r>
              <a:rPr lang="en-US" sz="2800" dirty="0">
                <a:latin typeface="Times New Roman" panose="02020603050405020304" pitchFamily="18" charset="0"/>
                <a:cs typeface="Times New Roman" panose="02020603050405020304" pitchFamily="18" charset="0"/>
              </a:rPr>
              <a:t>2.   Differentiate functional and non functional requirements.</a:t>
            </a:r>
          </a:p>
          <a:p>
            <a:pPr marL="457200" indent="-457200">
              <a:lnSpc>
                <a:spcPct val="150000"/>
              </a:lnSpc>
              <a:buAutoNum type="arabicPeriod" startAt="3"/>
            </a:pPr>
            <a:r>
              <a:rPr lang="en-US" altLang="en-US" sz="2800" dirty="0">
                <a:latin typeface="Times New Roman" panose="02020603050405020304" pitchFamily="18" charset="0"/>
                <a:cs typeface="Times New Roman" panose="02020603050405020304" pitchFamily="18" charset="0"/>
              </a:rPr>
              <a:t>Explain about the significance of domain requirements.</a:t>
            </a:r>
          </a:p>
          <a:p>
            <a:pPr marL="457200" indent="-457200">
              <a:lnSpc>
                <a:spcPct val="150000"/>
              </a:lnSpc>
              <a:buAutoNum type="arabicPeriod" startAt="3"/>
            </a:pPr>
            <a:r>
              <a:rPr lang="en-US" sz="2800" dirty="0">
                <a:latin typeface="Times New Roman" panose="02020603050405020304" pitchFamily="18" charset="0"/>
                <a:cs typeface="Times New Roman" panose="02020603050405020304" pitchFamily="18" charset="0"/>
              </a:rPr>
              <a:t>Explain various stages of requirement engineering with an example</a:t>
            </a:r>
            <a:r>
              <a:rPr lang="en-US" altLang="en-US" sz="2800" dirty="0" smtClean="0">
                <a:latin typeface="Times New Roman" panose="02020603050405020304" pitchFamily="18" charset="0"/>
                <a:cs typeface="Times New Roman" panose="02020603050405020304" pitchFamily="18" charset="0"/>
              </a:rPr>
              <a:t>.</a:t>
            </a:r>
          </a:p>
          <a:p>
            <a:pPr>
              <a:lnSpc>
                <a:spcPct val="150000"/>
              </a:lnSpc>
            </a:pPr>
            <a:r>
              <a:rPr lang="en-US" sz="2800" dirty="0" smtClean="0">
                <a:latin typeface="Times New Roman" panose="02020603050405020304" pitchFamily="18" charset="0"/>
                <a:cs typeface="Times New Roman" panose="02020603050405020304" pitchFamily="18" charset="0"/>
              </a:rPr>
              <a:t>5.   What </a:t>
            </a:r>
            <a:r>
              <a:rPr lang="en-US" sz="2800" dirty="0">
                <a:latin typeface="Times New Roman" panose="02020603050405020304" pitchFamily="18" charset="0"/>
                <a:cs typeface="Times New Roman" panose="02020603050405020304" pitchFamily="18" charset="0"/>
              </a:rPr>
              <a:t>are different types elements of requirement model. </a:t>
            </a:r>
          </a:p>
          <a:p>
            <a:pPr>
              <a:lnSpc>
                <a:spcPct val="150000"/>
              </a:lnSpc>
              <a:buNone/>
            </a:pPr>
            <a:r>
              <a:rPr lang="en-US" sz="2800" dirty="0" smtClean="0">
                <a:latin typeface="Times New Roman" panose="02020603050405020304" pitchFamily="18" charset="0"/>
                <a:cs typeface="Times New Roman" panose="02020603050405020304" pitchFamily="18" charset="0"/>
              </a:rPr>
              <a:t>6.   Illustrate </a:t>
            </a:r>
            <a:r>
              <a:rPr lang="en-US" sz="2800" dirty="0">
                <a:latin typeface="Times New Roman" panose="02020603050405020304" pitchFamily="18" charset="0"/>
                <a:cs typeface="Times New Roman" panose="02020603050405020304" pitchFamily="18" charset="0"/>
              </a:rPr>
              <a:t>Scenario based elements in detail with an example.</a:t>
            </a:r>
          </a:p>
          <a:p>
            <a:pPr>
              <a:lnSpc>
                <a:spcPct val="150000"/>
              </a:lnSpc>
            </a:pPr>
            <a:r>
              <a:rPr lang="en-US" altLang="en-US" sz="2800" dirty="0" smtClean="0">
                <a:latin typeface="Times New Roman" panose="02020603050405020304" pitchFamily="18" charset="0"/>
                <a:cs typeface="Times New Roman" panose="02020603050405020304" pitchFamily="18" charset="0"/>
              </a:rPr>
              <a:t>7.   Differentiate </a:t>
            </a:r>
            <a:r>
              <a:rPr lang="en-US" altLang="en-US" sz="2800" dirty="0">
                <a:latin typeface="Times New Roman" panose="02020603050405020304" pitchFamily="18" charset="0"/>
                <a:cs typeface="Times New Roman" panose="02020603050405020304" pitchFamily="18" charset="0"/>
              </a:rPr>
              <a:t>Class-based and behavioral elements.</a:t>
            </a:r>
          </a:p>
          <a:p>
            <a:pPr>
              <a:lnSpc>
                <a:spcPct val="150000"/>
              </a:lnSpc>
            </a:pPr>
            <a:r>
              <a:rPr lang="en-US" sz="2800" dirty="0" smtClean="0">
                <a:latin typeface="Times New Roman" panose="02020603050405020304" pitchFamily="18" charset="0"/>
                <a:cs typeface="Times New Roman" panose="02020603050405020304" pitchFamily="18" charset="0"/>
              </a:rPr>
              <a:t>8.   Explain </a:t>
            </a:r>
            <a:r>
              <a:rPr lang="en-US" sz="2800" dirty="0">
                <a:latin typeface="Times New Roman" panose="02020603050405020304" pitchFamily="18" charset="0"/>
                <a:cs typeface="Times New Roman" panose="02020603050405020304" pitchFamily="18" charset="0"/>
              </a:rPr>
              <a:t>about Analysis Pattern</a:t>
            </a:r>
            <a:r>
              <a:rPr lang="en-US" alt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30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4E037AF4-10BA-26E7-87BE-9A9560F42ECC}"/>
              </a:ext>
            </a:extLst>
          </p:cNvPr>
          <p:cNvSpPr txBox="1"/>
          <p:nvPr/>
        </p:nvSpPr>
        <p:spPr>
          <a:xfrm>
            <a:off x="888643" y="428355"/>
            <a:ext cx="10470523" cy="5709255"/>
          </a:xfrm>
          <a:prstGeom prst="rect">
            <a:avLst/>
          </a:prstGeom>
          <a:noFill/>
        </p:spPr>
        <p:txBody>
          <a:bodyPr wrap="square">
            <a:spAutoFit/>
          </a:bodyPr>
          <a:lstStyle/>
          <a:p>
            <a:pPr algn="ctr">
              <a:spcBef>
                <a:spcPts val="600"/>
              </a:spcBef>
              <a:spcAft>
                <a:spcPts val="600"/>
              </a:spcAft>
            </a:pPr>
            <a:r>
              <a:rPr lang="en-IN" sz="2200" b="1" dirty="0">
                <a:solidFill>
                  <a:srgbClr val="C00000"/>
                </a:solidFill>
                <a:latin typeface="Times New Roman" panose="02020603050405020304" pitchFamily="18" charset="0"/>
                <a:cs typeface="Times New Roman" panose="02020603050405020304" pitchFamily="18" charset="0"/>
              </a:rPr>
              <a:t>Aim of the session</a:t>
            </a:r>
          </a:p>
          <a:p>
            <a:pPr marL="285750" indent="-28575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To familiarize students with the basic concept of </a:t>
            </a:r>
            <a:r>
              <a:rPr lang="en-US" sz="2200" dirty="0">
                <a:latin typeface="Times New Roman" panose="02020603050405020304" pitchFamily="18" charset="0"/>
                <a:cs typeface="Times New Roman" panose="02020603050405020304" pitchFamily="18" charset="0"/>
              </a:rPr>
              <a:t>requirement development methodology</a:t>
            </a:r>
            <a:r>
              <a:rPr lang="en-US" sz="22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familiarize students with the process of specifying the requirements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ctr">
              <a:spcBef>
                <a:spcPts val="600"/>
              </a:spcBef>
              <a:spcAft>
                <a:spcPts val="600"/>
              </a:spcAft>
            </a:pPr>
            <a:r>
              <a:rPr lang="en-IN" sz="2200" b="1" dirty="0">
                <a:solidFill>
                  <a:srgbClr val="C00000"/>
                </a:solidFill>
                <a:latin typeface="Times New Roman" panose="02020603050405020304" pitchFamily="18" charset="0"/>
                <a:cs typeface="Times New Roman" panose="02020603050405020304" pitchFamily="18" charset="0"/>
              </a:rPr>
              <a:t>Instructional Objectives</a:t>
            </a:r>
          </a:p>
          <a:p>
            <a:pPr algn="just">
              <a:spcBef>
                <a:spcPts val="600"/>
              </a:spcBef>
              <a:spcAft>
                <a:spcPts val="600"/>
              </a:spcAft>
            </a:pPr>
            <a:r>
              <a:rPr lang="en-US" sz="2200" b="1" i="1" dirty="0">
                <a:latin typeface="Times New Roman" panose="02020603050405020304" pitchFamily="18" charset="0"/>
                <a:cs typeface="Times New Roman" panose="02020603050405020304" pitchFamily="18" charset="0"/>
              </a:rPr>
              <a:t>This Session is designed to:</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Demonstrate the process of requirements development methodology </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List out the differences of functional and non-functional requirements</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Describe the stages in documenting the </a:t>
            </a:r>
            <a:r>
              <a:rPr lang="en-US" sz="2200" dirty="0" smtClean="0">
                <a:latin typeface="Times New Roman" panose="02020603050405020304" pitchFamily="18" charset="0"/>
                <a:cs typeface="Times New Roman" panose="02020603050405020304" pitchFamily="18" charset="0"/>
              </a:rPr>
              <a:t>requirements</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Demonstrate the basic elements of requirement model</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List out the types of elements of requirement </a:t>
            </a:r>
            <a:r>
              <a:rPr lang="en-US" sz="2200" dirty="0" smtClean="0">
                <a:latin typeface="Times New Roman" panose="02020603050405020304" pitchFamily="18" charset="0"/>
                <a:cs typeface="Times New Roman" panose="02020603050405020304" pitchFamily="18" charset="0"/>
              </a:rPr>
              <a:t>model</a:t>
            </a:r>
            <a:endParaRPr lang="en-US" sz="2200" dirty="0">
              <a:latin typeface="Times New Roman" panose="02020603050405020304" pitchFamily="18" charset="0"/>
              <a:cs typeface="Times New Roman" panose="02020603050405020304" pitchFamily="18" charset="0"/>
            </a:endParaRPr>
          </a:p>
          <a:p>
            <a:pPr algn="ctr">
              <a:spcBef>
                <a:spcPts val="600"/>
              </a:spcBef>
              <a:spcAft>
                <a:spcPts val="600"/>
              </a:spcAft>
            </a:pPr>
            <a:r>
              <a:rPr lang="en-IN" sz="2200" b="1" dirty="0">
                <a:solidFill>
                  <a:srgbClr val="C00000"/>
                </a:solidFill>
                <a:latin typeface="Times New Roman" panose="02020603050405020304" pitchFamily="18" charset="0"/>
                <a:cs typeface="Times New Roman" panose="02020603050405020304" pitchFamily="18" charset="0"/>
              </a:rPr>
              <a:t>Learning Outcomes</a:t>
            </a:r>
          </a:p>
          <a:p>
            <a:pPr algn="just"/>
            <a:r>
              <a:rPr lang="en-US" sz="2200" b="1" i="1" dirty="0">
                <a:effectLst/>
                <a:latin typeface="Times New Roman" panose="02020603050405020304" pitchFamily="18" charset="0"/>
                <a:cs typeface="Times New Roman" panose="02020603050405020304" pitchFamily="18" charset="0"/>
              </a:rPr>
              <a:t>At the end of this </a:t>
            </a:r>
            <a:r>
              <a:rPr lang="en-US" sz="2200" b="1" i="1" dirty="0">
                <a:latin typeface="Times New Roman" panose="02020603050405020304" pitchFamily="18" charset="0"/>
                <a:cs typeface="Times New Roman" panose="02020603050405020304" pitchFamily="18" charset="0"/>
              </a:rPr>
              <a:t>session</a:t>
            </a:r>
            <a:r>
              <a:rPr lang="en-US" sz="2200" b="1" i="1" dirty="0">
                <a:effectLst/>
                <a:latin typeface="Times New Roman" panose="02020603050405020304" pitchFamily="18" charset="0"/>
                <a:cs typeface="Times New Roman" panose="02020603050405020304" pitchFamily="18" charset="0"/>
              </a:rPr>
              <a:t>, you should be able to:</a:t>
            </a:r>
            <a:endParaRPr lang="en-US" sz="2200" b="1" i="1" dirty="0">
              <a:latin typeface="Times New Roman" panose="02020603050405020304" pitchFamily="18" charset="0"/>
              <a:ea typeface="+mn-lt"/>
              <a:cs typeface="Times New Roman" panose="02020603050405020304" pitchFamily="18" charset="0"/>
            </a:endParaRPr>
          </a:p>
          <a:p>
            <a:pPr marL="342900" indent="-342900" algn="just">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Describe the </a:t>
            </a:r>
            <a:r>
              <a:rPr lang="en-US" sz="2200" dirty="0">
                <a:latin typeface="Times New Roman" panose="02020603050405020304" pitchFamily="18" charset="0"/>
                <a:ea typeface="+mn-lt"/>
                <a:cs typeface="Times New Roman" panose="02020603050405020304" pitchFamily="18" charset="0"/>
              </a:rPr>
              <a:t>process of gathering the requirements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Summarize </a:t>
            </a:r>
            <a:r>
              <a:rPr lang="en-US" sz="2200" dirty="0">
                <a:latin typeface="Times New Roman" panose="02020603050405020304" pitchFamily="18" charset="0"/>
                <a:ea typeface="+mn-lt"/>
                <a:cs typeface="Times New Roman" panose="02020603050405020304" pitchFamily="18" charset="0"/>
              </a:rPr>
              <a:t>functional and non-functional </a:t>
            </a:r>
            <a:r>
              <a:rPr lang="en-US" sz="2200" dirty="0" smtClean="0">
                <a:latin typeface="Times New Roman" panose="02020603050405020304" pitchFamily="18" charset="0"/>
                <a:ea typeface="+mn-lt"/>
                <a:cs typeface="Times New Roman" panose="02020603050405020304" pitchFamily="18" charset="0"/>
              </a:rPr>
              <a:t>requirements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Summarize the types of elements of requirement model</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3850385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3197BEB-07AF-95D0-722A-C5A579EE47E9}"/>
              </a:ext>
            </a:extLst>
          </p:cNvPr>
          <p:cNvSpPr txBox="1"/>
          <p:nvPr/>
        </p:nvSpPr>
        <p:spPr>
          <a:xfrm>
            <a:off x="0" y="471183"/>
            <a:ext cx="12192000" cy="6119945"/>
          </a:xfrm>
          <a:prstGeom prst="rect">
            <a:avLst/>
          </a:prstGeom>
          <a:noFill/>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TEXT BOOKS:</a:t>
            </a: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Roger </a:t>
            </a:r>
            <a:r>
              <a:rPr lang="en-IN" sz="2400" dirty="0" err="1">
                <a:latin typeface="Times New Roman" panose="02020603050405020304" pitchFamily="18" charset="0"/>
                <a:cs typeface="Times New Roman" panose="02020603050405020304" pitchFamily="18" charset="0"/>
              </a:rPr>
              <a:t>S.Pressman</a:t>
            </a:r>
            <a:r>
              <a:rPr lang="en-IN" sz="2400" dirty="0">
                <a:latin typeface="Times New Roman" panose="02020603050405020304" pitchFamily="18" charset="0"/>
                <a:cs typeface="Times New Roman" panose="02020603050405020304" pitchFamily="18" charset="0"/>
              </a:rPr>
              <a:t>, “Software Engineering – A Practitioner’s Approach” 7th Edition, Mc Graw Hill,(2014).</a:t>
            </a:r>
            <a:endParaRPr lang="en-IN" sz="2400" b="1" dirty="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Ian Sommerville, “Software Engineering”, Tenth Edition, Pearson Education, (2015).</a:t>
            </a:r>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 Reference Book</a:t>
            </a:r>
            <a:endParaRPr lang="en-IN" sz="2400" dirty="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Agile and Iterative Development: A Manager's Guide, Craig </a:t>
            </a:r>
            <a:r>
              <a:rPr lang="en-IN" sz="2400" dirty="0" err="1">
                <a:latin typeface="Times New Roman" panose="02020603050405020304" pitchFamily="18" charset="0"/>
                <a:cs typeface="Times New Roman" panose="02020603050405020304" pitchFamily="18" charset="0"/>
              </a:rPr>
              <a:t>Larman</a:t>
            </a:r>
            <a:r>
              <a:rPr lang="en-IN" sz="2400" dirty="0">
                <a:latin typeface="Times New Roman" panose="02020603050405020304" pitchFamily="18" charset="0"/>
                <a:cs typeface="Times New Roman" panose="02020603050405020304" pitchFamily="18" charset="0"/>
              </a:rPr>
              <a:t>, Addison-Wesley</a:t>
            </a:r>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WEB REFERNCES/MOOCS:</a:t>
            </a:r>
            <a:endParaRPr lang="en-IN" sz="2400" dirty="0">
              <a:latin typeface="Times New Roman" panose="02020603050405020304" pitchFamily="18" charset="0"/>
              <a:cs typeface="Times New Roman" panose="02020603050405020304" pitchFamily="18" charset="0"/>
            </a:endParaRPr>
          </a:p>
          <a:p>
            <a:pPr lvl="0" algn="just">
              <a:lnSpc>
                <a:spcPct val="150000"/>
              </a:lnSpc>
            </a:pPr>
            <a:r>
              <a:rPr lang="en-IN" sz="2400" dirty="0">
                <a:latin typeface="Times New Roman" panose="02020603050405020304" pitchFamily="18" charset="0"/>
                <a:cs typeface="Times New Roman" panose="02020603050405020304" pitchFamily="18" charset="0"/>
                <a:hlinkClick r:id="rId2"/>
              </a:rPr>
              <a:t>https://www.digite.com/kanban/what-is-kanban/</a:t>
            </a:r>
            <a:r>
              <a:rPr lang="en-IN" sz="2400"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a:p>
            <a:pPr lvl="0" algn="just">
              <a:lnSpc>
                <a:spcPct val="150000"/>
              </a:lnSpc>
            </a:pPr>
            <a:r>
              <a:rPr lang="en-IN" sz="2400" dirty="0">
                <a:latin typeface="Times New Roman" panose="02020603050405020304" pitchFamily="18" charset="0"/>
                <a:cs typeface="Times New Roman" panose="02020603050405020304" pitchFamily="18" charset="0"/>
                <a:hlinkClick r:id="rId3"/>
              </a:rPr>
              <a:t>http://www.scaledagileframework.com</a:t>
            </a:r>
            <a:r>
              <a:rPr lang="en-IN" sz="2400"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a:p>
            <a:pPr lvl="0" algn="just">
              <a:lnSpc>
                <a:spcPct val="150000"/>
              </a:lnSpc>
            </a:pPr>
            <a:r>
              <a:rPr lang="en-IN" sz="2400" dirty="0">
                <a:latin typeface="Times New Roman" panose="02020603050405020304" pitchFamily="18" charset="0"/>
                <a:cs typeface="Times New Roman" panose="02020603050405020304" pitchFamily="18" charset="0"/>
                <a:hlinkClick r:id="rId4"/>
              </a:rPr>
              <a:t>https://www.guru99.com/test-driven-development.html</a:t>
            </a: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40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a:extLst>
              <a:ext uri="{FF2B5EF4-FFF2-40B4-BE49-F238E27FC236}">
                <a16:creationId xmlns:a16="http://schemas.microsoft.com/office/drawing/2014/main" xmlns="" id="{97629ABB-53E6-8052-4646-55C7F3496376}"/>
              </a:ext>
            </a:extLst>
          </p:cNvPr>
          <p:cNvSpPr/>
          <p:nvPr/>
        </p:nvSpPr>
        <p:spPr>
          <a:xfrm>
            <a:off x="2135944" y="1795194"/>
            <a:ext cx="7920111" cy="2883877"/>
          </a:xfrm>
          <a:prstGeom prst="roundRect">
            <a:avLst/>
          </a:prstGeom>
          <a:solidFill>
            <a:schemeClr val="bg2">
              <a:lumMod val="90000"/>
            </a:schemeClr>
          </a:solidFill>
          <a:ln>
            <a:solidFill>
              <a:srgbClr val="C00000"/>
            </a:solid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solidFill>
                  <a:schemeClr val="tx1"/>
                </a:solidFill>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solidFill>
                  <a:schemeClr val="tx1"/>
                </a:solidFill>
                <a:latin typeface="Poppins" pitchFamily="2" charset="77"/>
                <a:cs typeface="Poppins" pitchFamily="2" charset="77"/>
              </a:rPr>
              <a:t>Team – Adaptive Software Engineering</a:t>
            </a:r>
            <a:endParaRPr lang="en-US" sz="2400" dirty="0">
              <a:solidFill>
                <a:schemeClr val="tx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a:extLst>
              <a:ext uri="{FF2B5EF4-FFF2-40B4-BE49-F238E27FC236}">
                <a16:creationId xmlns:a16="http://schemas.microsoft.com/office/drawing/2014/main" xmlns="" id="{F1D901D2-950E-3D6E-321A-A27E1FCD3FF0}"/>
              </a:ext>
            </a:extLst>
          </p:cNvPr>
          <p:cNvPicPr>
            <a:picLocks noChangeAspect="1" noChangeArrowheads="1"/>
          </p:cNvPicPr>
          <p:nvPr/>
        </p:nvPicPr>
        <p:blipFill>
          <a:blip r:embed="rId2"/>
          <a:srcRect/>
          <a:stretch>
            <a:fillRect/>
          </a:stretch>
        </p:blipFill>
        <p:spPr bwMode="auto">
          <a:xfrm>
            <a:off x="5077654" y="2695526"/>
            <a:ext cx="3235570" cy="1083212"/>
          </a:xfrm>
          <a:prstGeom prst="rect">
            <a:avLst/>
          </a:prstGeom>
          <a:noFill/>
        </p:spPr>
      </p:pic>
    </p:spTree>
    <p:extLst>
      <p:ext uri="{BB962C8B-B14F-4D97-AF65-F5344CB8AC3E}">
        <p14:creationId xmlns:p14="http://schemas.microsoft.com/office/powerpoint/2010/main" val="136503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4E037AF4-10BA-26E7-87BE-9A9560F42ECC}"/>
              </a:ext>
            </a:extLst>
          </p:cNvPr>
          <p:cNvSpPr txBox="1"/>
          <p:nvPr/>
        </p:nvSpPr>
        <p:spPr>
          <a:xfrm>
            <a:off x="382891" y="1274891"/>
            <a:ext cx="5189219" cy="4324261"/>
          </a:xfrm>
          <a:prstGeom prst="rect">
            <a:avLst/>
          </a:prstGeom>
          <a:noFill/>
        </p:spPr>
        <p:txBody>
          <a:bodyPr wrap="square">
            <a:spAutoFit/>
          </a:bodyPr>
          <a:lstStyle/>
          <a:p>
            <a:pPr marL="457200" indent="-457200" algn="just" eaLnBrk="1" hangingPunct="1">
              <a:lnSpc>
                <a:spcPct val="150000"/>
              </a:lnSpc>
              <a:buFont typeface="Wingdings" panose="05000000000000000000" pitchFamily="2" charset="2"/>
              <a:buChar char="v"/>
              <a:defRPr/>
            </a:pPr>
            <a:r>
              <a:rPr lang="en-US" altLang="en-US" sz="2400" smtClean="0">
                <a:latin typeface="Times New Roman" panose="02020603050405020304" pitchFamily="18" charset="0"/>
                <a:cs typeface="Times New Roman" panose="02020603050405020304" pitchFamily="18" charset="0"/>
              </a:rPr>
              <a:t>What is Requirements ?</a:t>
            </a:r>
          </a:p>
          <a:p>
            <a:pPr marL="457200" indent="-457200" algn="just" eaLnBrk="1" hangingPunct="1">
              <a:lnSpc>
                <a:spcPct val="150000"/>
              </a:lnSpc>
              <a:buFont typeface="Wingdings" panose="05000000000000000000" pitchFamily="2" charset="2"/>
              <a:buChar char="v"/>
              <a:defRPr/>
            </a:pPr>
            <a:r>
              <a:rPr lang="en-US" altLang="en-US" sz="2400" smtClean="0">
                <a:latin typeface="Times New Roman" panose="02020603050405020304" pitchFamily="18" charset="0"/>
                <a:cs typeface="Times New Roman" panose="02020603050405020304" pitchFamily="18" charset="0"/>
              </a:rPr>
              <a:t>Types of requirements</a:t>
            </a:r>
          </a:p>
          <a:p>
            <a:pPr marL="457200" indent="-457200" algn="just" eaLnBrk="1" hangingPunct="1">
              <a:lnSpc>
                <a:spcPct val="150000"/>
              </a:lnSpc>
              <a:buFont typeface="Arial" panose="020B0604020202020204" pitchFamily="34" charset="0"/>
              <a:buChar char="•"/>
              <a:defRPr/>
            </a:pPr>
            <a:r>
              <a:rPr lang="en-US" altLang="en-US" sz="2400" smtClean="0">
                <a:latin typeface="Times New Roman" panose="02020603050405020304" pitchFamily="18" charset="0"/>
                <a:cs typeface="Times New Roman" panose="02020603050405020304" pitchFamily="18" charset="0"/>
              </a:rPr>
              <a:t>Functional requirements</a:t>
            </a:r>
          </a:p>
          <a:p>
            <a:pPr marL="457200" indent="-457200" algn="just" eaLnBrk="1" hangingPunct="1">
              <a:lnSpc>
                <a:spcPct val="150000"/>
              </a:lnSpc>
              <a:buFont typeface="Arial" panose="020B0604020202020204" pitchFamily="34" charset="0"/>
              <a:buChar char="•"/>
              <a:defRPr/>
            </a:pPr>
            <a:r>
              <a:rPr lang="en-US" altLang="en-US" sz="2400" smtClean="0">
                <a:latin typeface="Times New Roman" panose="02020603050405020304" pitchFamily="18" charset="0"/>
                <a:cs typeface="Times New Roman" panose="02020603050405020304" pitchFamily="18" charset="0"/>
              </a:rPr>
              <a:t>Non-functional requirements</a:t>
            </a:r>
          </a:p>
          <a:p>
            <a:pPr marL="457200" indent="-457200" algn="just" eaLnBrk="1" hangingPunct="1">
              <a:lnSpc>
                <a:spcPct val="150000"/>
              </a:lnSpc>
              <a:buFont typeface="Arial" panose="020B0604020202020204" pitchFamily="34" charset="0"/>
              <a:buChar char="•"/>
              <a:defRPr/>
            </a:pPr>
            <a:r>
              <a:rPr lang="en-US" altLang="en-US" sz="2400" smtClean="0">
                <a:latin typeface="Times New Roman" panose="02020603050405020304" pitchFamily="18" charset="0"/>
                <a:cs typeface="Times New Roman" panose="02020603050405020304" pitchFamily="18" charset="0"/>
              </a:rPr>
              <a:t>Domain requirements</a:t>
            </a:r>
          </a:p>
          <a:p>
            <a:pPr marL="457200" indent="-457200" algn="just" eaLnBrk="1" hangingPunct="1">
              <a:lnSpc>
                <a:spcPct val="150000"/>
              </a:lnSpc>
              <a:buFont typeface="Wingdings" panose="05000000000000000000" pitchFamily="2" charset="2"/>
              <a:buChar char="v"/>
              <a:defRPr/>
            </a:pPr>
            <a:r>
              <a:rPr lang="en-US" altLang="en-US" sz="2400" smtClean="0">
                <a:latin typeface="Times New Roman" panose="02020603050405020304" pitchFamily="18" charset="0"/>
                <a:cs typeface="Times New Roman" panose="02020603050405020304" pitchFamily="18" charset="0"/>
              </a:rPr>
              <a:t>Requirements engineering</a:t>
            </a:r>
          </a:p>
          <a:p>
            <a:pPr marL="457200" indent="-457200" algn="just" eaLnBrk="1" hangingPunct="1">
              <a:lnSpc>
                <a:spcPct val="150000"/>
              </a:lnSpc>
              <a:buFont typeface="Wingdings" panose="05000000000000000000" pitchFamily="2" charset="2"/>
              <a:buChar char="v"/>
              <a:defRPr/>
            </a:pPr>
            <a:r>
              <a:rPr lang="en-US" altLang="en-US" sz="2400" smtClean="0">
                <a:latin typeface="Times New Roman" panose="02020603050405020304" pitchFamily="18" charset="0"/>
                <a:cs typeface="Times New Roman" panose="02020603050405020304" pitchFamily="18" charset="0"/>
              </a:rPr>
              <a:t>Stages of requirement engineering</a:t>
            </a:r>
            <a:endParaRPr lang="en-IN" sz="1800" b="1" smtClean="0">
              <a:solidFill>
                <a:srgbClr val="C00000"/>
              </a:solidFill>
              <a:latin typeface="Times New Roman" panose="02020603050405020304" pitchFamily="18" charset="0"/>
              <a:cs typeface="Times New Roman" panose="02020603050405020304" pitchFamily="18" charset="0"/>
            </a:endParaRPr>
          </a:p>
          <a:p>
            <a:pPr algn="ctr">
              <a:spcBef>
                <a:spcPts val="600"/>
              </a:spcBef>
              <a:spcAft>
                <a:spcPts val="600"/>
              </a:spcAft>
            </a:pPr>
            <a:endParaRPr lang="en-IN" sz="1800" b="1" dirty="0">
              <a:solidFill>
                <a:srgbClr val="C0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4852021" y="690116"/>
            <a:ext cx="2314590" cy="584775"/>
          </a:xfrm>
          <a:prstGeom prst="rect">
            <a:avLst/>
          </a:prstGeom>
        </p:spPr>
        <p:txBody>
          <a:bodyPr wrap="square">
            <a:spAutoFit/>
          </a:bodyPr>
          <a:lstStyle/>
          <a:p>
            <a:pPr algn="ctr">
              <a:spcBef>
                <a:spcPts val="600"/>
              </a:spcBef>
              <a:spcAft>
                <a:spcPts val="600"/>
              </a:spcAft>
            </a:pPr>
            <a:r>
              <a:rPr lang="en-IN" sz="3200" b="1" dirty="0">
                <a:solidFill>
                  <a:srgbClr val="C00000"/>
                </a:solidFill>
                <a:latin typeface="Times New Roman" panose="02020603050405020304" pitchFamily="18" charset="0"/>
                <a:cs typeface="Times New Roman" panose="02020603050405020304" pitchFamily="18" charset="0"/>
              </a:rPr>
              <a:t>AGENDA</a:t>
            </a:r>
          </a:p>
        </p:txBody>
      </p:sp>
      <p:sp>
        <p:nvSpPr>
          <p:cNvPr id="4" name="TextBox 3">
            <a:extLst>
              <a:ext uri="{FF2B5EF4-FFF2-40B4-BE49-F238E27FC236}">
                <a16:creationId xmlns:a16="http://schemas.microsoft.com/office/drawing/2014/main" xmlns="" id="{4E037AF4-10BA-26E7-87BE-9A9560F42ECC}"/>
              </a:ext>
            </a:extLst>
          </p:cNvPr>
          <p:cNvSpPr txBox="1"/>
          <p:nvPr/>
        </p:nvSpPr>
        <p:spPr>
          <a:xfrm>
            <a:off x="6446521" y="1274891"/>
            <a:ext cx="5486399" cy="3970318"/>
          </a:xfrm>
          <a:prstGeom prst="rect">
            <a:avLst/>
          </a:prstGeom>
          <a:noFill/>
        </p:spPr>
        <p:txBody>
          <a:bodyPr wrap="square">
            <a:spAutoFit/>
          </a:bodyPr>
          <a:lstStyle/>
          <a:p>
            <a:pPr marL="342900" indent="-342900" algn="just" eaLnBrk="1" hangingPunct="1">
              <a:lnSpc>
                <a:spcPct val="150000"/>
              </a:lnSpc>
              <a:buFont typeface="Wingdings" panose="05000000000000000000" pitchFamily="2" charset="2"/>
              <a:buChar char="v"/>
              <a:defRPr/>
            </a:pPr>
            <a:r>
              <a:rPr lang="en-US" altLang="en-US" sz="2400" dirty="0" smtClean="0">
                <a:latin typeface="Times New Roman" panose="02020603050405020304" pitchFamily="18" charset="0"/>
                <a:cs typeface="Times New Roman" panose="02020603050405020304" pitchFamily="18" charset="0"/>
              </a:rPr>
              <a:t>Elements </a:t>
            </a:r>
            <a:r>
              <a:rPr lang="en-US" altLang="en-US" sz="2400" dirty="0">
                <a:latin typeface="Times New Roman" panose="02020603050405020304" pitchFamily="18" charset="0"/>
                <a:cs typeface="Times New Roman" panose="02020603050405020304" pitchFamily="18" charset="0"/>
              </a:rPr>
              <a:t>of the Requirements Model</a:t>
            </a:r>
          </a:p>
          <a:p>
            <a:pPr marL="342900" indent="-342900" algn="just" eaLnBrk="1" hangingPunct="1">
              <a:lnSpc>
                <a:spcPct val="150000"/>
              </a:lnSpc>
              <a:buFont typeface="Wingdings" panose="05000000000000000000" pitchFamily="2" charset="2"/>
              <a:buChar char="v"/>
              <a:defRPr/>
            </a:pPr>
            <a:r>
              <a:rPr lang="en-US" altLang="en-US" sz="2400" dirty="0">
                <a:latin typeface="Times New Roman" panose="02020603050405020304" pitchFamily="18" charset="0"/>
                <a:cs typeface="Times New Roman" panose="02020603050405020304" pitchFamily="18" charset="0"/>
              </a:rPr>
              <a:t>Types of Elements of the requirements</a:t>
            </a:r>
          </a:p>
          <a:p>
            <a:pPr marL="342900" indent="-342900" algn="just" eaLnBrk="1" hangingPunct="1">
              <a:lnSpc>
                <a:spcPct val="150000"/>
              </a:lnSpc>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Scenario-based elements</a:t>
            </a:r>
          </a:p>
          <a:p>
            <a:pPr marL="342900" indent="-342900" algn="just" eaLnBrk="1" hangingPunct="1">
              <a:lnSpc>
                <a:spcPct val="150000"/>
              </a:lnSpc>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Class-based elements</a:t>
            </a:r>
          </a:p>
          <a:p>
            <a:pPr marL="342900" indent="-342900" algn="just" eaLnBrk="1" hangingPunct="1">
              <a:lnSpc>
                <a:spcPct val="150000"/>
              </a:lnSpc>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Behavioral elements</a:t>
            </a:r>
          </a:p>
          <a:p>
            <a:pPr marL="342900" indent="-342900" algn="just" eaLnBrk="1" hangingPunct="1">
              <a:lnSpc>
                <a:spcPct val="150000"/>
              </a:lnSpc>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Flow-oriented elements</a:t>
            </a:r>
          </a:p>
          <a:p>
            <a:pPr marL="342900" indent="-342900" algn="just" eaLnBrk="1" hangingPunct="1">
              <a:lnSpc>
                <a:spcPct val="150000"/>
              </a:lnSpc>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Analysis </a:t>
            </a:r>
            <a:r>
              <a:rPr lang="en-US" altLang="en-US" sz="2400" dirty="0" smtClean="0">
                <a:latin typeface="Times New Roman" panose="02020603050405020304" pitchFamily="18" charset="0"/>
                <a:cs typeface="Times New Roman" panose="02020603050405020304" pitchFamily="18" charset="0"/>
              </a:rPr>
              <a:t>Patterns</a:t>
            </a: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332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3197BEB-07AF-95D0-722A-C5A579EE47E9}"/>
              </a:ext>
            </a:extLst>
          </p:cNvPr>
          <p:cNvSpPr txBox="1"/>
          <p:nvPr/>
        </p:nvSpPr>
        <p:spPr>
          <a:xfrm>
            <a:off x="0" y="520512"/>
            <a:ext cx="12192000" cy="5447645"/>
          </a:xfrm>
          <a:prstGeom prst="rect">
            <a:avLst/>
          </a:prstGeom>
          <a:noFill/>
        </p:spPr>
        <p:txBody>
          <a:bodyPr wrap="square">
            <a:spAutoFit/>
          </a:bodyPr>
          <a:lstStyle/>
          <a:p>
            <a:pPr marL="0" indent="0" algn="just">
              <a:lnSpc>
                <a:spcPct val="150000"/>
              </a:lnSpc>
              <a:buFont typeface="Arial" panose="020B0604020202020204" pitchFamily="34" charset="0"/>
              <a:buNone/>
              <a:defRPr/>
            </a:pPr>
            <a:r>
              <a:rPr lang="en-US" sz="2400" b="1" u="sng" dirty="0">
                <a:latin typeface="Times New Roman" panose="02020603050405020304" pitchFamily="18" charset="0"/>
                <a:cs typeface="Times New Roman" panose="02020603050405020304" pitchFamily="18" charset="0"/>
              </a:rPr>
              <a:t>Requirement:</a:t>
            </a:r>
          </a:p>
          <a:p>
            <a:pPr marL="342900" indent="-342900" algn="just">
              <a:lnSpc>
                <a:spcPct val="150000"/>
              </a:lnSpc>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The IEEE Standard Glossary of Software Engineering Terminology defines a requirement as: </a:t>
            </a:r>
            <a:r>
              <a:rPr lang="en-US" sz="2400" b="1" dirty="0">
                <a:latin typeface="Times New Roman" panose="02020603050405020304" pitchFamily="18" charset="0"/>
                <a:cs typeface="Times New Roman" panose="02020603050405020304" pitchFamily="18" charset="0"/>
              </a:rPr>
              <a:t>A condition or capability needed by a user to solve a problem or achieve an objective</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Why do we need requirements in software engineering?</a:t>
            </a:r>
          </a:p>
          <a:p>
            <a:pPr marL="342900" indent="-342900" algn="just">
              <a:lnSpc>
                <a:spcPct val="150000"/>
              </a:lnSpc>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Requirements specify what features a product should include and how those features should work. </a:t>
            </a:r>
          </a:p>
          <a:p>
            <a:pPr marL="342900" indent="-342900" algn="just">
              <a:lnSpc>
                <a:spcPct val="150000"/>
              </a:lnSpc>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They </a:t>
            </a:r>
            <a:r>
              <a:rPr lang="en-US" sz="2400" b="1" dirty="0">
                <a:latin typeface="Times New Roman" panose="02020603050405020304" pitchFamily="18" charset="0"/>
                <a:cs typeface="Times New Roman" panose="02020603050405020304" pitchFamily="18" charset="0"/>
              </a:rPr>
              <a:t>help to define the test criteria, which is vital for verification and validation</a:t>
            </a:r>
            <a:r>
              <a:rPr lang="en-US" sz="2400" dirty="0">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This activity takes place when creating a new product as well as when modifying or making changes to an existing product</a:t>
            </a:r>
          </a:p>
          <a:p>
            <a:pPr algn="just">
              <a:defRP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26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image.slidesharecdn.com/lesson1week2-140810225324-phpapp01/95/requirements-engineeringwhy-requirements-engineering-in-system-engineering-2-638.jpg?cb=1407711293">
            <a:extLst>
              <a:ext uri="{FF2B5EF4-FFF2-40B4-BE49-F238E27FC236}">
                <a16:creationId xmlns:a16="http://schemas.microsoft.com/office/drawing/2014/main" xmlns="" id="{51559321-48A6-6A82-D251-D16B83F5E5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24" t="3968" r="2778" b="3175"/>
          <a:stretch/>
        </p:blipFill>
        <p:spPr bwMode="auto">
          <a:xfrm>
            <a:off x="1284515" y="0"/>
            <a:ext cx="9873342" cy="6139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476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3197BEB-07AF-95D0-722A-C5A579EE47E9}"/>
              </a:ext>
            </a:extLst>
          </p:cNvPr>
          <p:cNvSpPr txBox="1"/>
          <p:nvPr/>
        </p:nvSpPr>
        <p:spPr>
          <a:xfrm>
            <a:off x="0" y="460968"/>
            <a:ext cx="12192000" cy="5565947"/>
          </a:xfrm>
          <a:prstGeom prst="rect">
            <a:avLst/>
          </a:prstGeom>
          <a:noFill/>
        </p:spPr>
        <p:txBody>
          <a:bodyPr wrap="square">
            <a:spAutoFit/>
          </a:bodyPr>
          <a:lstStyle/>
          <a:p>
            <a:pPr algn="just" eaLnBrk="1" hangingPunct="1">
              <a:lnSpc>
                <a:spcPct val="150000"/>
              </a:lnSpc>
              <a:buFont typeface="Wingdings" panose="05000000000000000000" pitchFamily="2" charset="2"/>
              <a:buNone/>
            </a:pPr>
            <a:r>
              <a:rPr lang="en-US" altLang="en-US" sz="2400" b="1" dirty="0">
                <a:latin typeface="Times New Roman" panose="02020603050405020304" pitchFamily="18" charset="0"/>
                <a:cs typeface="Times New Roman" panose="02020603050405020304" pitchFamily="18" charset="0"/>
              </a:rPr>
              <a:t>Categories of requirements: </a:t>
            </a:r>
          </a:p>
          <a:p>
            <a:pPr marL="457200" indent="-457200" algn="just" eaLnBrk="1" hangingPunct="1">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Functional </a:t>
            </a:r>
          </a:p>
          <a:p>
            <a:pPr marL="457200" indent="-457200" algn="just" eaLnBrk="1" hangingPunct="1">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Non Functional</a:t>
            </a:r>
          </a:p>
          <a:p>
            <a:pPr marL="457200" indent="-457200" algn="just" eaLnBrk="1" hangingPunct="1">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Domain requirements</a:t>
            </a:r>
          </a:p>
          <a:p>
            <a:pPr algn="just" eaLnBrk="1" hangingPunct="1">
              <a:lnSpc>
                <a:spcPct val="150000"/>
              </a:lnSpc>
            </a:pPr>
            <a:endParaRPr lang="en-US" altLang="en-US" sz="2400" dirty="0">
              <a:latin typeface="Times New Roman" panose="02020603050405020304" pitchFamily="18" charset="0"/>
              <a:cs typeface="Times New Roman" panose="02020603050405020304" pitchFamily="18" charset="0"/>
            </a:endParaRPr>
          </a:p>
          <a:p>
            <a:pPr algn="just" eaLnBrk="1" hangingPunct="1">
              <a:lnSpc>
                <a:spcPct val="150000"/>
              </a:lnSpc>
              <a:buFont typeface="Arial" panose="020B0604020202020204" pitchFamily="34" charset="0"/>
              <a:buNone/>
            </a:pPr>
            <a:r>
              <a:rPr lang="en-US" altLang="en-US" sz="2400" b="1" dirty="0">
                <a:latin typeface="Times New Roman" panose="02020603050405020304" pitchFamily="18" charset="0"/>
                <a:cs typeface="Times New Roman" panose="02020603050405020304" pitchFamily="18" charset="0"/>
              </a:rPr>
              <a:t>Functional Requirements:</a:t>
            </a:r>
          </a:p>
          <a:p>
            <a:pPr marL="457200" indent="-457200" algn="just">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Any Requirement Which Specifies </a:t>
            </a:r>
            <a:r>
              <a:rPr lang="en-US" altLang="en-US" sz="2400" b="1" i="1" dirty="0">
                <a:latin typeface="Times New Roman" panose="02020603050405020304" pitchFamily="18" charset="0"/>
                <a:cs typeface="Times New Roman" panose="02020603050405020304" pitchFamily="18" charset="0"/>
              </a:rPr>
              <a:t>What The System Should Do.</a:t>
            </a:r>
            <a:r>
              <a:rPr lang="en-US" altLang="en-US" sz="2400" b="1" dirty="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 functional requirement will describe a particular behavior of function of the system when certain conditions are met.</a:t>
            </a:r>
          </a:p>
          <a:p>
            <a:pPr marL="342900" indent="-342900" algn="just">
              <a:lnSpc>
                <a:spcPct val="150000"/>
              </a:lnSpc>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	Example: “Send email when a new customer signs up”</a:t>
            </a:r>
          </a:p>
        </p:txBody>
      </p:sp>
    </p:spTree>
    <p:extLst>
      <p:ext uri="{BB962C8B-B14F-4D97-AF65-F5344CB8AC3E}">
        <p14:creationId xmlns:p14="http://schemas.microsoft.com/office/powerpoint/2010/main" val="2946554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3197BEB-07AF-95D0-722A-C5A579EE47E9}"/>
              </a:ext>
            </a:extLst>
          </p:cNvPr>
          <p:cNvSpPr txBox="1"/>
          <p:nvPr/>
        </p:nvSpPr>
        <p:spPr>
          <a:xfrm>
            <a:off x="0" y="504512"/>
            <a:ext cx="12192000" cy="6119945"/>
          </a:xfrm>
          <a:prstGeom prst="rect">
            <a:avLst/>
          </a:prstGeom>
          <a:noFill/>
        </p:spPr>
        <p:txBody>
          <a:bodyPr wrap="square">
            <a:spAutoFit/>
          </a:bodyPr>
          <a:lstStyle/>
          <a:p>
            <a:pPr>
              <a:lnSpc>
                <a:spcPct val="150000"/>
              </a:lnSpc>
              <a:buFont typeface="Arial" charset="0"/>
              <a:buChar char="•"/>
              <a:defRPr/>
            </a:pPr>
            <a:r>
              <a:rPr lang="en-US" sz="2400" b="1" dirty="0">
                <a:latin typeface="Times New Roman" panose="02020603050405020304" pitchFamily="18" charset="0"/>
                <a:cs typeface="Times New Roman" panose="02020603050405020304" pitchFamily="18" charset="0"/>
              </a:rPr>
              <a:t>Some of the more typical functional requirements include:</a:t>
            </a:r>
          </a:p>
          <a:p>
            <a:pPr lvl="1">
              <a:lnSpc>
                <a:spcPct val="150000"/>
              </a:lnSpc>
              <a:buFont typeface="Arial" charset="0"/>
              <a:buChar char="–"/>
              <a:defRPr/>
            </a:pPr>
            <a:r>
              <a:rPr lang="en-US" sz="2400" dirty="0">
                <a:latin typeface="Times New Roman" panose="02020603050405020304" pitchFamily="18" charset="0"/>
                <a:cs typeface="Times New Roman" panose="02020603050405020304" pitchFamily="18" charset="0"/>
              </a:rPr>
              <a:t>Business Rules</a:t>
            </a:r>
          </a:p>
          <a:p>
            <a:pPr lvl="1">
              <a:lnSpc>
                <a:spcPct val="150000"/>
              </a:lnSpc>
              <a:buFont typeface="Arial" charset="0"/>
              <a:buChar char="–"/>
              <a:defRPr/>
            </a:pPr>
            <a:r>
              <a:rPr lang="en-US" sz="2400" dirty="0">
                <a:latin typeface="Times New Roman" panose="02020603050405020304" pitchFamily="18" charset="0"/>
                <a:cs typeface="Times New Roman" panose="02020603050405020304" pitchFamily="18" charset="0"/>
              </a:rPr>
              <a:t>Transaction corrections, adjustments and cancellations</a:t>
            </a:r>
          </a:p>
          <a:p>
            <a:pPr lvl="1">
              <a:lnSpc>
                <a:spcPct val="150000"/>
              </a:lnSpc>
              <a:buFont typeface="Arial" charset="0"/>
              <a:buChar char="–"/>
              <a:defRPr/>
            </a:pPr>
            <a:r>
              <a:rPr lang="en-US" sz="2400" dirty="0">
                <a:latin typeface="Times New Roman" panose="02020603050405020304" pitchFamily="18" charset="0"/>
                <a:cs typeface="Times New Roman" panose="02020603050405020304" pitchFamily="18" charset="0"/>
              </a:rPr>
              <a:t>Administrative functions</a:t>
            </a:r>
          </a:p>
          <a:p>
            <a:pPr lvl="1">
              <a:lnSpc>
                <a:spcPct val="150000"/>
              </a:lnSpc>
              <a:buFont typeface="Arial" charset="0"/>
              <a:buChar char="–"/>
              <a:defRPr/>
            </a:pPr>
            <a:r>
              <a:rPr lang="en-US" sz="2400" dirty="0">
                <a:latin typeface="Times New Roman" panose="02020603050405020304" pitchFamily="18" charset="0"/>
                <a:cs typeface="Times New Roman" panose="02020603050405020304" pitchFamily="18" charset="0"/>
              </a:rPr>
              <a:t>Authentication &amp; Authorization levels</a:t>
            </a:r>
          </a:p>
          <a:p>
            <a:pPr lvl="1">
              <a:lnSpc>
                <a:spcPct val="150000"/>
              </a:lnSpc>
              <a:buFont typeface="Arial" charset="0"/>
              <a:buChar char="–"/>
              <a:defRPr/>
            </a:pPr>
            <a:r>
              <a:rPr lang="en-US" sz="2400" dirty="0">
                <a:latin typeface="Times New Roman" panose="02020603050405020304" pitchFamily="18" charset="0"/>
                <a:cs typeface="Times New Roman" panose="02020603050405020304" pitchFamily="18" charset="0"/>
              </a:rPr>
              <a:t>Audit Tracking</a:t>
            </a:r>
          </a:p>
          <a:p>
            <a:pPr lvl="1">
              <a:lnSpc>
                <a:spcPct val="150000"/>
              </a:lnSpc>
              <a:buFont typeface="Arial" charset="0"/>
              <a:buChar char="–"/>
              <a:defRPr/>
            </a:pPr>
            <a:r>
              <a:rPr lang="en-US" sz="2400" dirty="0">
                <a:latin typeface="Times New Roman" panose="02020603050405020304" pitchFamily="18" charset="0"/>
                <a:cs typeface="Times New Roman" panose="02020603050405020304" pitchFamily="18" charset="0"/>
              </a:rPr>
              <a:t>External Interfaces</a:t>
            </a:r>
          </a:p>
          <a:p>
            <a:pPr lvl="1">
              <a:lnSpc>
                <a:spcPct val="150000"/>
              </a:lnSpc>
              <a:buFont typeface="Arial" charset="0"/>
              <a:buChar char="–"/>
              <a:defRPr/>
            </a:pPr>
            <a:r>
              <a:rPr lang="en-US" sz="2400" dirty="0">
                <a:latin typeface="Times New Roman" panose="02020603050405020304" pitchFamily="18" charset="0"/>
                <a:cs typeface="Times New Roman" panose="02020603050405020304" pitchFamily="18" charset="0"/>
              </a:rPr>
              <a:t>Certification Requirements</a:t>
            </a:r>
          </a:p>
          <a:p>
            <a:pPr lvl="1">
              <a:lnSpc>
                <a:spcPct val="150000"/>
              </a:lnSpc>
              <a:buFont typeface="Arial" charset="0"/>
              <a:buChar char="–"/>
              <a:defRPr/>
            </a:pPr>
            <a:r>
              <a:rPr lang="en-US" sz="2400" dirty="0">
                <a:latin typeface="Times New Roman" panose="02020603050405020304" pitchFamily="18" charset="0"/>
                <a:cs typeface="Times New Roman" panose="02020603050405020304" pitchFamily="18" charset="0"/>
              </a:rPr>
              <a:t>Reporting Requirements</a:t>
            </a:r>
          </a:p>
          <a:p>
            <a:pPr lvl="1">
              <a:lnSpc>
                <a:spcPct val="150000"/>
              </a:lnSpc>
              <a:buFont typeface="Arial" charset="0"/>
              <a:buChar char="–"/>
              <a:defRPr/>
            </a:pPr>
            <a:r>
              <a:rPr lang="en-US" sz="2400" dirty="0">
                <a:latin typeface="Times New Roman" panose="02020603050405020304" pitchFamily="18" charset="0"/>
                <a:cs typeface="Times New Roman" panose="02020603050405020304" pitchFamily="18" charset="0"/>
              </a:rPr>
              <a:t>Historical Data, Legal or Regulatory Requirements</a:t>
            </a:r>
          </a:p>
          <a:p>
            <a:pPr algn="just" eaLnBrk="1" hangingPunct="1">
              <a:lnSpc>
                <a:spcPct val="150000"/>
              </a:lnSpc>
              <a:buFont typeface="Wingdings" panose="05000000000000000000" pitchFamily="2" charset="2"/>
              <a:buNone/>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521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3197BEB-07AF-95D0-722A-C5A579EE47E9}"/>
              </a:ext>
            </a:extLst>
          </p:cNvPr>
          <p:cNvSpPr txBox="1"/>
          <p:nvPr/>
        </p:nvSpPr>
        <p:spPr>
          <a:xfrm>
            <a:off x="0" y="564970"/>
            <a:ext cx="12192000" cy="5565947"/>
          </a:xfrm>
          <a:prstGeom prst="rect">
            <a:avLst/>
          </a:prstGeom>
          <a:noFill/>
        </p:spPr>
        <p:txBody>
          <a:bodyPr wrap="square">
            <a:spAutoFit/>
          </a:bodyPr>
          <a:lstStyle/>
          <a:p>
            <a:pPr algn="just" eaLnBrk="1" hangingPunct="1">
              <a:lnSpc>
                <a:spcPct val="150000"/>
              </a:lnSpc>
              <a:buFont typeface="Arial" panose="020B0604020202020204" pitchFamily="34" charset="0"/>
              <a:buNone/>
            </a:pPr>
            <a:r>
              <a:rPr lang="en-US" altLang="en-US" sz="2400" b="1" dirty="0">
                <a:latin typeface="Times New Roman" panose="02020603050405020304" pitchFamily="18" charset="0"/>
                <a:cs typeface="Times New Roman" panose="02020603050405020304" pitchFamily="18" charset="0"/>
              </a:rPr>
              <a:t>Non-Functional Requirements or Non-Behavioral Requirements:</a:t>
            </a:r>
          </a:p>
          <a:p>
            <a:pPr marL="342900" indent="-342900" algn="just" eaLnBrk="1" hangingPunct="1">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These are basically the quality constraints that the system must satisfy according to the project contract. </a:t>
            </a:r>
          </a:p>
          <a:p>
            <a:pPr marL="342900" indent="-342900" algn="just" eaLnBrk="1" hangingPunct="1">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priority or extent to which these factors are implemented varies from one project to other.   </a:t>
            </a:r>
          </a:p>
          <a:p>
            <a:pPr marL="342900" indent="-342900" algn="just" eaLnBrk="1" hangingPunct="1">
              <a:lnSpc>
                <a:spcPct val="15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They basically deal with issues like:</a:t>
            </a:r>
          </a:p>
          <a:p>
            <a:pPr marL="342900" indent="-342900" algn="just" eaLnBrk="1" hangingPunct="1">
              <a:lnSpc>
                <a:spcPct val="15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Portability, Security</a:t>
            </a:r>
          </a:p>
          <a:p>
            <a:pPr marL="342900" indent="-342900" algn="just" eaLnBrk="1" hangingPunct="1">
              <a:lnSpc>
                <a:spcPct val="15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Maintainability, Reliability</a:t>
            </a:r>
          </a:p>
          <a:p>
            <a:pPr marL="342900" indent="-342900" algn="just" eaLnBrk="1" hangingPunct="1">
              <a:lnSpc>
                <a:spcPct val="15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Scalability, Performance</a:t>
            </a:r>
          </a:p>
          <a:p>
            <a:pPr marL="342900" indent="-342900" algn="just" eaLnBrk="1" hangingPunct="1">
              <a:lnSpc>
                <a:spcPct val="15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Reusability and </a:t>
            </a:r>
          </a:p>
          <a:p>
            <a:pPr marL="342900" indent="-342900" algn="just" eaLnBrk="1" hangingPunct="1">
              <a:lnSpc>
                <a:spcPct val="15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Flexibility</a:t>
            </a: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10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3197BEB-07AF-95D0-722A-C5A579EE47E9}"/>
              </a:ext>
            </a:extLst>
          </p:cNvPr>
          <p:cNvSpPr txBox="1"/>
          <p:nvPr/>
        </p:nvSpPr>
        <p:spPr>
          <a:xfrm>
            <a:off x="0" y="288170"/>
            <a:ext cx="12192000" cy="589072"/>
          </a:xfrm>
          <a:prstGeom prst="rect">
            <a:avLst/>
          </a:prstGeom>
          <a:noFill/>
        </p:spPr>
        <p:txBody>
          <a:bodyPr wrap="square">
            <a:spAutoFit/>
          </a:bodyPr>
          <a:lstStyle/>
          <a:p>
            <a:pPr algn="just" eaLnBrk="1" hangingPunct="1">
              <a:lnSpc>
                <a:spcPct val="150000"/>
              </a:lnSpc>
              <a:buFont typeface="Arial" panose="020B0604020202020204" pitchFamily="34" charset="0"/>
              <a:buNone/>
            </a:pPr>
            <a:r>
              <a:rPr lang="en-US" altLang="en-US" sz="2400" b="1" dirty="0">
                <a:latin typeface="Times New Roman" panose="02020603050405020304" pitchFamily="18" charset="0"/>
                <a:cs typeface="Times New Roman" panose="02020603050405020304" pitchFamily="18" charset="0"/>
              </a:rPr>
              <a:t>Differences between functional and non-functional requirements:</a:t>
            </a:r>
          </a:p>
        </p:txBody>
      </p:sp>
      <p:graphicFrame>
        <p:nvGraphicFramePr>
          <p:cNvPr id="2" name="Table 1">
            <a:extLst>
              <a:ext uri="{FF2B5EF4-FFF2-40B4-BE49-F238E27FC236}">
                <a16:creationId xmlns:a16="http://schemas.microsoft.com/office/drawing/2014/main" xmlns="" id="{87C46A05-D4FB-E8B6-62D4-1B68AB05820C}"/>
              </a:ext>
            </a:extLst>
          </p:cNvPr>
          <p:cNvGraphicFramePr>
            <a:graphicFrameLocks noGrp="1"/>
          </p:cNvGraphicFramePr>
          <p:nvPr>
            <p:extLst>
              <p:ext uri="{D42A27DB-BD31-4B8C-83A1-F6EECF244321}">
                <p14:modId xmlns:p14="http://schemas.microsoft.com/office/powerpoint/2010/main" val="1329260541"/>
              </p:ext>
            </p:extLst>
          </p:nvPr>
        </p:nvGraphicFramePr>
        <p:xfrm>
          <a:off x="0" y="827470"/>
          <a:ext cx="12192000" cy="5447824"/>
        </p:xfrm>
        <a:graphic>
          <a:graphicData uri="http://schemas.openxmlformats.org/drawingml/2006/table">
            <a:tbl>
              <a:tblPr>
                <a:tableStyleId>{5DA37D80-6434-44D0-A028-1B22A696006F}</a:tableStyleId>
              </a:tblPr>
              <a:tblGrid>
                <a:gridCol w="6096000">
                  <a:extLst>
                    <a:ext uri="{9D8B030D-6E8A-4147-A177-3AD203B41FA5}">
                      <a16:colId xmlns:a16="http://schemas.microsoft.com/office/drawing/2014/main" xmlns="" val="20000"/>
                    </a:ext>
                  </a:extLst>
                </a:gridCol>
                <a:gridCol w="6096000">
                  <a:extLst>
                    <a:ext uri="{9D8B030D-6E8A-4147-A177-3AD203B41FA5}">
                      <a16:colId xmlns:a16="http://schemas.microsoft.com/office/drawing/2014/main" xmlns="" val="20001"/>
                    </a:ext>
                  </a:extLst>
                </a:gridCol>
              </a:tblGrid>
              <a:tr h="402354">
                <a:tc>
                  <a:txBody>
                    <a:bodyPr/>
                    <a:lstStyle/>
                    <a:p>
                      <a:pPr algn="ctr" fontAlgn="base"/>
                      <a:r>
                        <a:rPr lang="en-IN" sz="2000" b="1" dirty="0">
                          <a:effectLst/>
                          <a:latin typeface="Times New Roman" panose="02020603050405020304" pitchFamily="18" charset="0"/>
                          <a:cs typeface="Times New Roman" panose="02020603050405020304" pitchFamily="18" charset="0"/>
                        </a:rPr>
                        <a:t>Functional Requirements</a:t>
                      </a:r>
                    </a:p>
                  </a:txBody>
                  <a:tcPr marL="56049" marR="56049" marT="56054" marB="56054" anchor="ctr"/>
                </a:tc>
                <a:tc>
                  <a:txBody>
                    <a:bodyPr/>
                    <a:lstStyle/>
                    <a:p>
                      <a:pPr algn="ctr" fontAlgn="base"/>
                      <a:r>
                        <a:rPr lang="en-IN" sz="2000" b="1" dirty="0">
                          <a:effectLst/>
                          <a:latin typeface="Times New Roman" panose="02020603050405020304" pitchFamily="18" charset="0"/>
                          <a:cs typeface="Times New Roman" panose="02020603050405020304" pitchFamily="18" charset="0"/>
                        </a:rPr>
                        <a:t>Non Functional Requirements</a:t>
                      </a:r>
                    </a:p>
                  </a:txBody>
                  <a:tcPr marL="56049" marR="56049" marT="56054" marB="56054" anchor="ctr"/>
                </a:tc>
                <a:extLst>
                  <a:ext uri="{0D108BD9-81ED-4DB2-BD59-A6C34878D82A}">
                    <a16:rowId xmlns:a16="http://schemas.microsoft.com/office/drawing/2014/main" xmlns="" val="10000"/>
                  </a:ext>
                </a:extLst>
              </a:tr>
              <a:tr h="777658">
                <a:tc>
                  <a:txBody>
                    <a:bodyPr/>
                    <a:lstStyle/>
                    <a:p>
                      <a:pPr algn="just" fontAlgn="base"/>
                      <a:r>
                        <a:rPr lang="en-US" sz="2000" b="0" dirty="0">
                          <a:effectLst/>
                          <a:latin typeface="Times New Roman" panose="02020603050405020304" pitchFamily="18" charset="0"/>
                          <a:cs typeface="Times New Roman" panose="02020603050405020304" pitchFamily="18" charset="0"/>
                        </a:rPr>
                        <a:t>A functional requirement defines a system or its component &amp; easy to define.</a:t>
                      </a:r>
                    </a:p>
                  </a:txBody>
                  <a:tcPr marL="70061" marR="70061" marT="98094" marB="98094" anchor="ctr"/>
                </a:tc>
                <a:tc>
                  <a:txBody>
                    <a:bodyPr/>
                    <a:lstStyle/>
                    <a:p>
                      <a:pPr algn="just" fontAlgn="base"/>
                      <a:r>
                        <a:rPr lang="en-US" sz="2000" b="0" dirty="0">
                          <a:effectLst/>
                          <a:latin typeface="Times New Roman" panose="02020603050405020304" pitchFamily="18" charset="0"/>
                          <a:cs typeface="Times New Roman" panose="02020603050405020304" pitchFamily="18" charset="0"/>
                        </a:rPr>
                        <a:t>A non-functional requirement defines the quality attribute of a software system &amp; difficult to design.</a:t>
                      </a:r>
                    </a:p>
                  </a:txBody>
                  <a:tcPr marL="70061" marR="70061" marT="98094" marB="98094" anchor="ctr"/>
                </a:tc>
                <a:extLst>
                  <a:ext uri="{0D108BD9-81ED-4DB2-BD59-A6C34878D82A}">
                    <a16:rowId xmlns:a16="http://schemas.microsoft.com/office/drawing/2014/main" xmlns="" val="10001"/>
                  </a:ext>
                </a:extLst>
              </a:tr>
              <a:tr h="777658">
                <a:tc>
                  <a:txBody>
                    <a:bodyPr/>
                    <a:lstStyle/>
                    <a:p>
                      <a:pPr algn="just" fontAlgn="base"/>
                      <a:r>
                        <a:rPr lang="en-US" sz="2000" b="0" dirty="0">
                          <a:effectLst/>
                          <a:latin typeface="Times New Roman" panose="02020603050405020304" pitchFamily="18" charset="0"/>
                          <a:cs typeface="Times New Roman" panose="02020603050405020304" pitchFamily="18" charset="0"/>
                        </a:rPr>
                        <a:t>It specifies “What should the software system do?”</a:t>
                      </a:r>
                    </a:p>
                  </a:txBody>
                  <a:tcPr marL="70061" marR="70061" marT="98094" marB="98094" anchor="ctr"/>
                </a:tc>
                <a:tc>
                  <a:txBody>
                    <a:bodyPr/>
                    <a:lstStyle/>
                    <a:p>
                      <a:pPr algn="just" fontAlgn="base"/>
                      <a:r>
                        <a:rPr lang="en-US" sz="2000" b="0" dirty="0">
                          <a:effectLst/>
                          <a:latin typeface="Times New Roman" panose="02020603050405020304" pitchFamily="18" charset="0"/>
                          <a:cs typeface="Times New Roman" panose="02020603050405020304" pitchFamily="18" charset="0"/>
                        </a:rPr>
                        <a:t>It places constraints on “How should the software system fulfill the functional requirements?”</a:t>
                      </a:r>
                    </a:p>
                  </a:txBody>
                  <a:tcPr marL="70061" marR="70061" marT="98094" marB="98094" anchor="ctr"/>
                </a:tc>
                <a:extLst>
                  <a:ext uri="{0D108BD9-81ED-4DB2-BD59-A6C34878D82A}">
                    <a16:rowId xmlns:a16="http://schemas.microsoft.com/office/drawing/2014/main" xmlns="" val="10002"/>
                  </a:ext>
                </a:extLst>
              </a:tr>
              <a:tr h="1071818">
                <a:tc>
                  <a:txBody>
                    <a:bodyPr/>
                    <a:lstStyle/>
                    <a:p>
                      <a:pPr algn="just" fontAlgn="base"/>
                      <a:r>
                        <a:rPr lang="en-US" sz="2000" b="0" dirty="0">
                          <a:effectLst/>
                          <a:latin typeface="Times New Roman" panose="02020603050405020304" pitchFamily="18" charset="0"/>
                          <a:cs typeface="Times New Roman" panose="02020603050405020304" pitchFamily="18" charset="0"/>
                        </a:rPr>
                        <a:t>Functional requirement is specified by User.</a:t>
                      </a:r>
                    </a:p>
                  </a:txBody>
                  <a:tcPr marL="70061" marR="70061" marT="98094" marB="98094" anchor="ctr"/>
                </a:tc>
                <a:tc>
                  <a:txBody>
                    <a:bodyPr/>
                    <a:lstStyle/>
                    <a:p>
                      <a:pPr algn="just" fontAlgn="base"/>
                      <a:r>
                        <a:rPr lang="en-US" sz="2000" b="0" dirty="0">
                          <a:effectLst/>
                          <a:latin typeface="Times New Roman" panose="02020603050405020304" pitchFamily="18" charset="0"/>
                          <a:cs typeface="Times New Roman" panose="02020603050405020304" pitchFamily="18" charset="0"/>
                        </a:rPr>
                        <a:t>Non-functional requirement is specified by technical peoples e.g. Architect, Technical leaders and software developers.</a:t>
                      </a:r>
                    </a:p>
                  </a:txBody>
                  <a:tcPr marL="70061" marR="70061" marT="98094" marB="98094" anchor="ctr"/>
                </a:tc>
                <a:extLst>
                  <a:ext uri="{0D108BD9-81ED-4DB2-BD59-A6C34878D82A}">
                    <a16:rowId xmlns:a16="http://schemas.microsoft.com/office/drawing/2014/main" xmlns="" val="10003"/>
                  </a:ext>
                </a:extLst>
              </a:tr>
              <a:tr h="483499">
                <a:tc>
                  <a:txBody>
                    <a:bodyPr/>
                    <a:lstStyle/>
                    <a:p>
                      <a:pPr marL="0" marR="0" lvl="0" indent="0" algn="just" defTabSz="914400" rtl="0" eaLnBrk="1" fontAlgn="base" latinLnBrk="0" hangingPunct="1">
                        <a:lnSpc>
                          <a:spcPct val="100000"/>
                        </a:lnSpc>
                        <a:spcBef>
                          <a:spcPts val="0"/>
                        </a:spcBef>
                        <a:spcAft>
                          <a:spcPts val="0"/>
                        </a:spcAft>
                        <a:buClrTx/>
                        <a:buSzTx/>
                        <a:buFontTx/>
                        <a:buNone/>
                        <a:tabLst/>
                        <a:defRPr/>
                      </a:pPr>
                      <a:r>
                        <a:rPr lang="en-IN" sz="2000" b="0" dirty="0">
                          <a:effectLst/>
                          <a:latin typeface="Times New Roman" panose="02020603050405020304" pitchFamily="18" charset="0"/>
                          <a:cs typeface="Times New Roman" panose="02020603050405020304" pitchFamily="18" charset="0"/>
                        </a:rPr>
                        <a:t>It is mandatory &amp; </a:t>
                      </a:r>
                      <a:r>
                        <a:rPr lang="en-US" sz="2000" b="0" dirty="0">
                          <a:effectLst/>
                          <a:latin typeface="Times New Roman" panose="02020603050405020304" pitchFamily="18" charset="0"/>
                          <a:cs typeface="Times New Roman" panose="02020603050405020304" pitchFamily="18" charset="0"/>
                        </a:rPr>
                        <a:t>captured in use case.</a:t>
                      </a:r>
                      <a:endParaRPr lang="en-IN" sz="2000" b="0" dirty="0">
                        <a:effectLst/>
                        <a:latin typeface="Times New Roman" panose="02020603050405020304" pitchFamily="18" charset="0"/>
                        <a:cs typeface="Times New Roman" panose="02020603050405020304" pitchFamily="18" charset="0"/>
                      </a:endParaRPr>
                    </a:p>
                  </a:txBody>
                  <a:tcPr marL="70061" marR="70061" marT="98094" marB="98094" anchor="ctr"/>
                </a:tc>
                <a:tc>
                  <a:txBody>
                    <a:bodyPr/>
                    <a:lstStyle/>
                    <a:p>
                      <a:pPr algn="just" fontAlgn="base"/>
                      <a:r>
                        <a:rPr lang="en-IN" sz="2000" b="0" dirty="0">
                          <a:effectLst/>
                          <a:latin typeface="Times New Roman" panose="02020603050405020304" pitchFamily="18" charset="0"/>
                          <a:cs typeface="Times New Roman" panose="02020603050405020304" pitchFamily="18" charset="0"/>
                        </a:rPr>
                        <a:t>It is not mandatory &amp; </a:t>
                      </a:r>
                      <a:r>
                        <a:rPr lang="en-US" sz="2000" b="0" dirty="0">
                          <a:effectLst/>
                          <a:latin typeface="Times New Roman" panose="02020603050405020304" pitchFamily="18" charset="0"/>
                          <a:cs typeface="Times New Roman" panose="02020603050405020304" pitchFamily="18" charset="0"/>
                        </a:rPr>
                        <a:t>captured in quality attribute</a:t>
                      </a:r>
                      <a:r>
                        <a:rPr lang="en-IN" sz="2000" b="0" dirty="0">
                          <a:effectLst/>
                          <a:latin typeface="Times New Roman" panose="02020603050405020304" pitchFamily="18" charset="0"/>
                          <a:cs typeface="Times New Roman" panose="02020603050405020304" pitchFamily="18" charset="0"/>
                        </a:rPr>
                        <a:t>.</a:t>
                      </a:r>
                    </a:p>
                  </a:txBody>
                  <a:tcPr marL="70061" marR="70061" marT="98094" marB="98094" anchor="ctr"/>
                </a:tc>
                <a:extLst>
                  <a:ext uri="{0D108BD9-81ED-4DB2-BD59-A6C34878D82A}">
                    <a16:rowId xmlns:a16="http://schemas.microsoft.com/office/drawing/2014/main" xmlns="" val="10004"/>
                  </a:ext>
                </a:extLst>
              </a:tr>
              <a:tr h="483499">
                <a:tc>
                  <a:txBody>
                    <a:bodyPr/>
                    <a:lstStyle/>
                    <a:p>
                      <a:pPr algn="just" fontAlgn="base"/>
                      <a:r>
                        <a:rPr lang="en-US" sz="2000" b="0" dirty="0">
                          <a:effectLst/>
                          <a:latin typeface="Times New Roman" panose="02020603050405020304" pitchFamily="18" charset="0"/>
                          <a:cs typeface="Times New Roman" panose="02020603050405020304" pitchFamily="18" charset="0"/>
                        </a:rPr>
                        <a:t>Defined at a component level.</a:t>
                      </a:r>
                    </a:p>
                  </a:txBody>
                  <a:tcPr marL="70061" marR="70061" marT="98094" marB="98094" anchor="ctr"/>
                </a:tc>
                <a:tc>
                  <a:txBody>
                    <a:bodyPr/>
                    <a:lstStyle/>
                    <a:p>
                      <a:pPr algn="just" fontAlgn="base"/>
                      <a:r>
                        <a:rPr lang="en-US" sz="2000" b="0" dirty="0">
                          <a:effectLst/>
                          <a:latin typeface="Times New Roman" panose="02020603050405020304" pitchFamily="18" charset="0"/>
                          <a:cs typeface="Times New Roman" panose="02020603050405020304" pitchFamily="18" charset="0"/>
                        </a:rPr>
                        <a:t>Applied to a system as a whole.</a:t>
                      </a:r>
                    </a:p>
                  </a:txBody>
                  <a:tcPr marL="70061" marR="70061" marT="98094" marB="98094" anchor="ctr"/>
                </a:tc>
                <a:extLst>
                  <a:ext uri="{0D108BD9-81ED-4DB2-BD59-A6C34878D82A}">
                    <a16:rowId xmlns:a16="http://schemas.microsoft.com/office/drawing/2014/main" xmlns="" val="10006"/>
                  </a:ext>
                </a:extLst>
              </a:tr>
              <a:tr h="483499">
                <a:tc>
                  <a:txBody>
                    <a:bodyPr/>
                    <a:lstStyle/>
                    <a:p>
                      <a:pPr algn="just" fontAlgn="base"/>
                      <a:r>
                        <a:rPr lang="en-US" sz="2000" b="0">
                          <a:effectLst/>
                          <a:latin typeface="Times New Roman" panose="02020603050405020304" pitchFamily="18" charset="0"/>
                          <a:cs typeface="Times New Roman" panose="02020603050405020304" pitchFamily="18" charset="0"/>
                        </a:rPr>
                        <a:t>Helps you verify the functionality of the software.</a:t>
                      </a:r>
                    </a:p>
                  </a:txBody>
                  <a:tcPr marL="70061" marR="70061" marT="98094" marB="98094" anchor="ctr"/>
                </a:tc>
                <a:tc>
                  <a:txBody>
                    <a:bodyPr/>
                    <a:lstStyle/>
                    <a:p>
                      <a:pPr algn="just" fontAlgn="base"/>
                      <a:r>
                        <a:rPr lang="en-US" sz="2000" b="0" dirty="0">
                          <a:effectLst/>
                          <a:latin typeface="Times New Roman" panose="02020603050405020304" pitchFamily="18" charset="0"/>
                          <a:cs typeface="Times New Roman" panose="02020603050405020304" pitchFamily="18" charset="0"/>
                        </a:rPr>
                        <a:t>Helps you to verify the performance of the software.</a:t>
                      </a:r>
                    </a:p>
                  </a:txBody>
                  <a:tcPr marL="70061" marR="70061" marT="98094" marB="98094" anchor="ctr"/>
                </a:tc>
                <a:extLst>
                  <a:ext uri="{0D108BD9-81ED-4DB2-BD59-A6C34878D82A}">
                    <a16:rowId xmlns:a16="http://schemas.microsoft.com/office/drawing/2014/main" xmlns="" val="10007"/>
                  </a:ext>
                </a:extLst>
              </a:tr>
              <a:tr h="777658">
                <a:tc>
                  <a:txBody>
                    <a:bodyPr/>
                    <a:lstStyle/>
                    <a:p>
                      <a:pPr algn="just" fontAlgn="base"/>
                      <a:r>
                        <a:rPr lang="en-US" sz="2000" b="0">
                          <a:effectLst/>
                          <a:latin typeface="Times New Roman" panose="02020603050405020304" pitchFamily="18" charset="0"/>
                          <a:cs typeface="Times New Roman" panose="02020603050405020304" pitchFamily="18" charset="0"/>
                        </a:rPr>
                        <a:t>Functional Testing like System, Integration, End to End, API testing, etc are done.</a:t>
                      </a:r>
                    </a:p>
                  </a:txBody>
                  <a:tcPr marL="70061" marR="70061" marT="98094" marB="98094" anchor="ctr"/>
                </a:tc>
                <a:tc>
                  <a:txBody>
                    <a:bodyPr/>
                    <a:lstStyle/>
                    <a:p>
                      <a:pPr algn="just" fontAlgn="base"/>
                      <a:r>
                        <a:rPr lang="en-US" sz="2000" b="0" dirty="0">
                          <a:effectLst/>
                          <a:latin typeface="Times New Roman" panose="02020603050405020304" pitchFamily="18" charset="0"/>
                          <a:cs typeface="Times New Roman" panose="02020603050405020304" pitchFamily="18" charset="0"/>
                        </a:rPr>
                        <a:t>Non-Functional Testing like Performance, Stress, Usability, Security testing, </a:t>
                      </a:r>
                      <a:r>
                        <a:rPr lang="en-US" sz="2000" b="0" dirty="0" err="1">
                          <a:effectLst/>
                          <a:latin typeface="Times New Roman" panose="02020603050405020304" pitchFamily="18" charset="0"/>
                          <a:cs typeface="Times New Roman" panose="02020603050405020304" pitchFamily="18" charset="0"/>
                        </a:rPr>
                        <a:t>etc</a:t>
                      </a:r>
                      <a:r>
                        <a:rPr lang="en-US" sz="2000" b="0" dirty="0">
                          <a:effectLst/>
                          <a:latin typeface="Times New Roman" panose="02020603050405020304" pitchFamily="18" charset="0"/>
                          <a:cs typeface="Times New Roman" panose="02020603050405020304" pitchFamily="18" charset="0"/>
                        </a:rPr>
                        <a:t> are done.</a:t>
                      </a:r>
                    </a:p>
                  </a:txBody>
                  <a:tcPr marL="70061" marR="70061" marT="98094" marB="98094" anchor="ct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4871843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CoE PPT Template</Template>
  <TotalTime>104</TotalTime>
  <Words>1015</Words>
  <Application>Microsoft Office PowerPoint</Application>
  <PresentationFormat>Widescreen</PresentationFormat>
  <Paragraphs>144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BioRhyme ExtraBold</vt:lpstr>
      <vt:lpstr>Calibri</vt:lpstr>
      <vt:lpstr>Gill Sans MT</vt:lpstr>
      <vt:lpstr>Poppins</vt:lpstr>
      <vt:lpstr>Times New Roman</vt:lpstr>
      <vt:lpstr>Wingdings</vt:lpstr>
      <vt:lpstr>Gallery</vt:lpstr>
      <vt:lpstr>REQUIREMENTS DEVELOPMENT METHODOLOGY &amp; SPECIFYING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 Krishna Sonthi</dc:creator>
  <cp:lastModifiedBy>SAI</cp:lastModifiedBy>
  <cp:revision>16</cp:revision>
  <dcterms:created xsi:type="dcterms:W3CDTF">2023-05-02T05:25:06Z</dcterms:created>
  <dcterms:modified xsi:type="dcterms:W3CDTF">2023-07-08T05:46:52Z</dcterms:modified>
</cp:coreProperties>
</file>