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285"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4" r:id="rId16"/>
    <p:sldId id="275" r:id="rId17"/>
    <p:sldId id="276" r:id="rId18"/>
    <p:sldId id="277" r:id="rId19"/>
    <p:sldId id="278" r:id="rId20"/>
    <p:sldId id="279" r:id="rId21"/>
    <p:sldId id="280" r:id="rId22"/>
    <p:sldId id="281" r:id="rId23"/>
    <p:sldId id="282" r:id="rId24"/>
    <p:sldId id="283" r:id="rId25"/>
    <p:sldId id="284" r:id="rId26"/>
    <p:sldId id="271" r:id="rId27"/>
    <p:sldId id="272"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08-07-2023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A69B8D-BF65-4ADD-F76F-77EA72FFCB8F}"/>
              </a:ext>
            </a:extLst>
          </p:cNvPr>
          <p:cNvSpPr>
            <a:spLocks noGrp="1"/>
          </p:cNvSpPr>
          <p:nvPr>
            <p:ph type="ctrTitle"/>
          </p:nvPr>
        </p:nvSpPr>
        <p:spPr>
          <a:xfrm>
            <a:off x="2404900" y="3683358"/>
            <a:ext cx="8637073" cy="1270230"/>
          </a:xfrm>
        </p:spPr>
        <p:txBody>
          <a:bodyPr>
            <a:normAutofit/>
          </a:bodyPr>
          <a:lstStyle/>
          <a:p>
            <a:pPr lvl="0" algn="ctr">
              <a:spcBef>
                <a:spcPts val="0"/>
              </a:spcBef>
            </a:pPr>
            <a:r>
              <a:rPr lang="en-US" sz="2800" b="1" dirty="0">
                <a:ln/>
                <a:latin typeface="Times New Roman" panose="02020603050405020304" pitchFamily="18" charset="0"/>
                <a:cs typeface="Times New Roman" panose="02020603050405020304" pitchFamily="18" charset="0"/>
              </a:rPr>
              <a:t>Eliciting Accurate Requirements</a:t>
            </a:r>
            <a:br>
              <a:rPr lang="en-US" sz="2800" b="1" dirty="0">
                <a:ln/>
                <a:latin typeface="Times New Roman" panose="02020603050405020304" pitchFamily="18" charset="0"/>
                <a:cs typeface="Times New Roman" panose="02020603050405020304" pitchFamily="18" charset="0"/>
              </a:rPr>
            </a:br>
            <a:r>
              <a:rPr lang="en-US" sz="2800" b="1" dirty="0">
                <a:ln/>
                <a:latin typeface="Times New Roman" panose="02020603050405020304" pitchFamily="18" charset="0"/>
                <a:cs typeface="Times New Roman" panose="02020603050405020304" pitchFamily="18" charset="0"/>
              </a:rPr>
              <a:t>&amp;</a:t>
            </a:r>
            <a:br>
              <a:rPr lang="en-US" sz="2800" b="1" dirty="0">
                <a:ln/>
                <a:latin typeface="Times New Roman" panose="02020603050405020304" pitchFamily="18" charset="0"/>
                <a:cs typeface="Times New Roman" panose="02020603050405020304" pitchFamily="18" charset="0"/>
              </a:rPr>
            </a:br>
            <a:r>
              <a:rPr lang="en-IN" sz="2800" b="1" dirty="0">
                <a:ln/>
                <a:latin typeface="Times New Roman" panose="02020603050405020304" pitchFamily="18" charset="0"/>
                <a:cs typeface="Times New Roman" panose="02020603050405020304" pitchFamily="18" charset="0"/>
              </a:rPr>
              <a:t>Documenting Business Requirements</a:t>
            </a:r>
            <a:endParaRPr 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5F640656-3048-2A08-BF39-81705306F79A}"/>
              </a:ext>
            </a:extLst>
          </p:cNvPr>
          <p:cNvSpPr>
            <a:spLocks noGrp="1"/>
          </p:cNvSpPr>
          <p:nvPr>
            <p:ph type="subTitle" idx="1"/>
          </p:nvPr>
        </p:nvSpPr>
        <p:spPr>
          <a:xfrm>
            <a:off x="5752563" y="2836140"/>
            <a:ext cx="1941745" cy="525780"/>
          </a:xfrm>
        </p:spPr>
        <p:txBody>
          <a:bodyPr>
            <a:normAutofit fontScale="92500" lnSpcReduction="20000"/>
          </a:bodyPr>
          <a:lstStyle/>
          <a:p>
            <a:r>
              <a:rPr lang="en-IN" sz="2400" b="1" dirty="0">
                <a:solidFill>
                  <a:srgbClr val="C00000"/>
                </a:solidFill>
                <a:latin typeface="Times New Roman" panose="02020603050405020304" pitchFamily="18" charset="0"/>
                <a:cs typeface="Times New Roman" panose="02020603050405020304" pitchFamily="18" charset="0"/>
              </a:rPr>
              <a:t>Session </a:t>
            </a:r>
            <a:r>
              <a:rPr lang="en-IN" sz="2400" b="1" dirty="0" smtClean="0">
                <a:solidFill>
                  <a:srgbClr val="C00000"/>
                </a:solidFill>
                <a:latin typeface="Times New Roman" panose="02020603050405020304" pitchFamily="18" charset="0"/>
                <a:cs typeface="Times New Roman" panose="02020603050405020304" pitchFamily="18" charset="0"/>
              </a:rPr>
              <a:t>-8</a:t>
            </a:r>
          </a:p>
        </p:txBody>
      </p:sp>
      <p:sp>
        <p:nvSpPr>
          <p:cNvPr id="4" name="Title 1">
            <a:extLst>
              <a:ext uri="{FF2B5EF4-FFF2-40B4-BE49-F238E27FC236}">
                <a16:creationId xmlns:lc="http://schemas.openxmlformats.org/drawingml/2006/lockedCanvas" xmlns="" xmlns:a16="http://schemas.microsoft.com/office/drawing/2014/main" id="{BDA69B8D-BF65-4ADD-F76F-77EA72FFCB8F}"/>
              </a:ext>
            </a:extLst>
          </p:cNvPr>
          <p:cNvSpPr>
            <a:spLocks noGrp="1"/>
          </p:cNvSpPr>
          <p:nvPr/>
        </p:nvSpPr>
        <p:spPr>
          <a:xfrm>
            <a:off x="1155623" y="227635"/>
            <a:ext cx="10627728" cy="1623059"/>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R="0" lvl="0" indent="0" algn="ctr">
              <a:spcBef>
                <a:spcPts val="0"/>
              </a:spcBef>
              <a:spcAft>
                <a:spcPts val="0"/>
              </a:spcAft>
            </a:pPr>
            <a:r>
              <a:rPr lang="en-US" sz="2400" b="1" dirty="0">
                <a:ln/>
                <a:solidFill>
                  <a:srgbClr val="C00000"/>
                </a:solidFill>
                <a:latin typeface="Times New Roman" panose="02020603050405020304" pitchFamily="18" charset="0"/>
                <a:cs typeface="Times New Roman" panose="02020603050405020304" pitchFamily="18" charset="0"/>
              </a:rPr>
              <a:t>DEPARTMENT OF CSE</a:t>
            </a:r>
            <a:r>
              <a:rPr lang="en-US" sz="2400" b="1" u="sng" dirty="0">
                <a:ln/>
                <a:solidFill>
                  <a:srgbClr val="C00000"/>
                </a:solidFill>
                <a:cs typeface="Poppins" panose="00000500000000000000" pitchFamily="2" charset="0"/>
              </a:rPr>
              <a:t/>
            </a:r>
            <a:br>
              <a:rPr lang="en-US" sz="2400" b="1" u="sng" dirty="0">
                <a:ln/>
                <a:solidFill>
                  <a:srgbClr val="C00000"/>
                </a:solidFill>
                <a:cs typeface="Poppins" panose="00000500000000000000" pitchFamily="2" charset="0"/>
              </a:rPr>
            </a:br>
            <a:r>
              <a:rPr lang="en-US" sz="2400" b="1" dirty="0">
                <a:ln/>
                <a:latin typeface="Times New Roman" panose="02020603050405020304" pitchFamily="18" charset="0"/>
                <a:cs typeface="Times New Roman" panose="02020603050405020304" pitchFamily="18" charset="0"/>
                <a:sym typeface="BioRhyme ExtraBold"/>
              </a:rPr>
              <a:t/>
            </a:r>
            <a:br>
              <a:rPr lang="en-US" sz="2400" b="1" dirty="0">
                <a:ln/>
                <a:latin typeface="Times New Roman" panose="02020603050405020304" pitchFamily="18" charset="0"/>
                <a:cs typeface="Times New Roman" panose="02020603050405020304" pitchFamily="18" charset="0"/>
                <a:sym typeface="BioRhyme ExtraBold"/>
              </a:rPr>
            </a:br>
            <a:r>
              <a:rPr lang="en-US" sz="2400" b="1" cap="all" dirty="0" smtClean="0">
                <a:ln/>
                <a:latin typeface="Times New Roman" panose="02020603050405020304" pitchFamily="18" charset="0"/>
                <a:cs typeface="Times New Roman" panose="02020603050405020304" pitchFamily="18" charset="0"/>
                <a:sym typeface="BioRhyme ExtraBold"/>
              </a:rPr>
              <a:t>COURSE </a:t>
            </a:r>
            <a:r>
              <a:rPr lang="en-US" sz="2400" b="1" cap="all" dirty="0">
                <a:ln/>
                <a:latin typeface="Times New Roman" panose="02020603050405020304" pitchFamily="18" charset="0"/>
                <a:cs typeface="Times New Roman" panose="02020603050405020304" pitchFamily="18" charset="0"/>
                <a:sym typeface="BioRhyme ExtraBold"/>
              </a:rPr>
              <a:t>NAME – ADAPTIVE Software </a:t>
            </a:r>
            <a:r>
              <a:rPr lang="en-US" sz="2400" b="1" cap="all" dirty="0" smtClean="0">
                <a:ln/>
                <a:latin typeface="Times New Roman" panose="02020603050405020304" pitchFamily="18" charset="0"/>
                <a:cs typeface="Times New Roman" panose="02020603050405020304" pitchFamily="18" charset="0"/>
                <a:sym typeface="BioRhyme ExtraBold"/>
              </a:rPr>
              <a:t>Engineering </a:t>
            </a:r>
          </a:p>
          <a:p>
            <a:pPr marR="0" lvl="0" indent="0" algn="ctr">
              <a:spcBef>
                <a:spcPts val="0"/>
              </a:spcBef>
              <a:spcAft>
                <a:spcPts val="0"/>
              </a:spcAft>
            </a:pPr>
            <a:r>
              <a:rPr lang="en-US" sz="2400" b="1" cap="all" dirty="0" smtClean="0">
                <a:ln/>
                <a:latin typeface="Times New Roman" panose="02020603050405020304" pitchFamily="18" charset="0"/>
                <a:cs typeface="Times New Roman" panose="02020603050405020304" pitchFamily="18" charset="0"/>
                <a:sym typeface="BioRhyme ExtraBold"/>
              </a:rPr>
              <a:t>COURSE </a:t>
            </a:r>
            <a:r>
              <a:rPr lang="en-US" sz="2400" b="1" cap="all" dirty="0">
                <a:ln/>
                <a:latin typeface="Times New Roman" panose="02020603050405020304" pitchFamily="18" charset="0"/>
                <a:cs typeface="Times New Roman" panose="02020603050405020304" pitchFamily="18" charset="0"/>
                <a:sym typeface="BioRhyme ExtraBold"/>
              </a:rPr>
              <a:t>CODE – </a:t>
            </a:r>
            <a:r>
              <a:rPr lang="en-US" sz="2400" b="1" cap="all" dirty="0" smtClean="0">
                <a:ln/>
                <a:latin typeface="Times New Roman" panose="02020603050405020304" pitchFamily="18" charset="0"/>
                <a:cs typeface="Times New Roman" panose="02020603050405020304" pitchFamily="18" charset="0"/>
                <a:sym typeface="BioRhyme ExtraBold"/>
              </a:rPr>
              <a:t>22CI2001</a:t>
            </a:r>
          </a:p>
        </p:txBody>
      </p:sp>
    </p:spTree>
    <p:extLst>
      <p:ext uri="{BB962C8B-B14F-4D97-AF65-F5344CB8AC3E}">
        <p14:creationId xmlns:p14="http://schemas.microsoft.com/office/powerpoint/2010/main" val="3838087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6688"/>
            <a:ext cx="11034713" cy="6010275"/>
          </a:xfrm>
        </p:spPr>
        <p:txBody>
          <a:bodyPr/>
          <a:lstStyle/>
          <a:p>
            <a:pPr marL="0" indent="0" fontAlgn="base">
              <a:buNone/>
            </a:pPr>
            <a:r>
              <a:rPr lang="en-US" dirty="0"/>
              <a:t/>
            </a:r>
            <a:br>
              <a:rPr lang="en-US" dirty="0"/>
            </a:br>
            <a:endParaRPr lang="en-US" dirty="0"/>
          </a:p>
          <a:p>
            <a:pPr marL="0" indent="0" fontAlgn="base">
              <a:buNone/>
            </a:pPr>
            <a:r>
              <a:rPr lang="en-US" dirty="0" smtClean="0"/>
              <a:t>A </a:t>
            </a:r>
            <a:r>
              <a:rPr lang="en-US" dirty="0"/>
              <a:t>use case diagram graphically </a:t>
            </a:r>
            <a:r>
              <a:rPr lang="en-US" dirty="0" smtClean="0"/>
              <a:t>represents</a:t>
            </a:r>
          </a:p>
          <a:p>
            <a:pPr marL="0" indent="0" fontAlgn="base">
              <a:buNone/>
            </a:pPr>
            <a:r>
              <a:rPr lang="en-US" dirty="0" smtClean="0"/>
              <a:t>what </a:t>
            </a:r>
            <a:r>
              <a:rPr lang="en-US" dirty="0"/>
              <a:t>happens when an actor interacts </a:t>
            </a:r>
            <a:endParaRPr lang="en-US" dirty="0" smtClean="0"/>
          </a:p>
          <a:p>
            <a:pPr marL="0" indent="0" fontAlgn="base">
              <a:buNone/>
            </a:pPr>
            <a:r>
              <a:rPr lang="en-US" dirty="0" smtClean="0"/>
              <a:t>with </a:t>
            </a:r>
            <a:r>
              <a:rPr lang="en-US" dirty="0"/>
              <a:t>a system. It captures the </a:t>
            </a:r>
            <a:r>
              <a:rPr lang="en-US" dirty="0" smtClean="0"/>
              <a:t>functional</a:t>
            </a:r>
          </a:p>
          <a:p>
            <a:pPr marL="0" indent="0" fontAlgn="base">
              <a:buNone/>
            </a:pPr>
            <a:r>
              <a:rPr lang="en-US" dirty="0" smtClean="0"/>
              <a:t> </a:t>
            </a:r>
            <a:r>
              <a:rPr lang="en-US" dirty="0"/>
              <a:t>aspect of the system. </a:t>
            </a:r>
          </a:p>
          <a:p>
            <a:pPr lvl="1" fontAlgn="base"/>
            <a:r>
              <a:rPr lang="en-US" dirty="0"/>
              <a:t>A stick figure is used to represent an actor.</a:t>
            </a:r>
          </a:p>
          <a:p>
            <a:pPr lvl="1" fontAlgn="base"/>
            <a:r>
              <a:rPr lang="en-US" dirty="0"/>
              <a:t>An oval is used to represent a use case.</a:t>
            </a:r>
          </a:p>
          <a:p>
            <a:pPr lvl="1" fontAlgn="base"/>
            <a:r>
              <a:rPr lang="en-US" dirty="0"/>
              <a:t>A line is used to represent a </a:t>
            </a:r>
            <a:r>
              <a:rPr lang="en-US" dirty="0" smtClean="0"/>
              <a:t>relationship</a:t>
            </a:r>
          </a:p>
          <a:p>
            <a:pPr lvl="1" fontAlgn="base"/>
            <a:r>
              <a:rPr lang="en-US" dirty="0" smtClean="0"/>
              <a:t> </a:t>
            </a:r>
            <a:r>
              <a:rPr lang="en-US" dirty="0"/>
              <a:t>between an actor and a use case.</a:t>
            </a: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2874" y="1274619"/>
            <a:ext cx="5659126" cy="5206885"/>
          </a:xfrm>
          <a:prstGeom prst="rect">
            <a:avLst/>
          </a:prstGeom>
        </p:spPr>
      </p:pic>
      <p:sp>
        <p:nvSpPr>
          <p:cNvPr id="5" name="Rectangle 4"/>
          <p:cNvSpPr/>
          <p:nvPr/>
        </p:nvSpPr>
        <p:spPr>
          <a:xfrm>
            <a:off x="1918656" y="85182"/>
            <a:ext cx="5167746" cy="720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USECASE DIAGRAM:</a:t>
            </a:r>
            <a:endParaRPr lang="en-IN" sz="3200" b="1" dirty="0"/>
          </a:p>
        </p:txBody>
      </p:sp>
    </p:spTree>
    <p:extLst>
      <p:ext uri="{BB962C8B-B14F-4D97-AF65-F5344CB8AC3E}">
        <p14:creationId xmlns:p14="http://schemas.microsoft.com/office/powerpoint/2010/main" val="3350767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34950"/>
            <a:ext cx="10702925" cy="5942013"/>
          </a:xfrm>
        </p:spPr>
        <p:txBody>
          <a:bodyPr/>
          <a:lstStyle/>
          <a:p>
            <a:pPr marL="0" indent="0" fontAlgn="base">
              <a:buNone/>
            </a:pPr>
            <a:r>
              <a:rPr lang="en-US" b="1" dirty="0" smtClean="0">
                <a:solidFill>
                  <a:srgbClr val="FF0000"/>
                </a:solidFill>
              </a:rPr>
              <a:t>                   </a:t>
            </a:r>
            <a:r>
              <a:rPr lang="en-US" sz="2800" b="1" dirty="0" smtClean="0">
                <a:solidFill>
                  <a:srgbClr val="FF0000"/>
                </a:solidFill>
              </a:rPr>
              <a:t>Features </a:t>
            </a:r>
            <a:r>
              <a:rPr lang="en-US" sz="2800" b="1" dirty="0">
                <a:solidFill>
                  <a:srgbClr val="FF0000"/>
                </a:solidFill>
              </a:rPr>
              <a:t>of requirements elicitation:</a:t>
            </a:r>
          </a:p>
          <a:p>
            <a:pPr fontAlgn="base"/>
            <a:r>
              <a:rPr lang="en-US" b="1" dirty="0"/>
              <a:t>Stakeholder </a:t>
            </a:r>
            <a:r>
              <a:rPr lang="en-US" b="1" dirty="0" smtClean="0"/>
              <a:t>engagement: </a:t>
            </a:r>
            <a:r>
              <a:rPr lang="en-US" dirty="0" smtClean="0"/>
              <a:t>Requirements elicitation involves engaging with stakeholders such as customers, end-users, project sponsors, and subject matter experts to understand their needs and requirements.</a:t>
            </a:r>
          </a:p>
          <a:p>
            <a:pPr fontAlgn="base"/>
            <a:r>
              <a:rPr lang="en-US" b="1" dirty="0" smtClean="0"/>
              <a:t>Gathering information:</a:t>
            </a:r>
            <a:r>
              <a:rPr lang="en-US" dirty="0" smtClean="0"/>
              <a:t> Requirements elicitation involves gathering information about the system to be developed, the business processes it will support, and the end-users who will be using it.</a:t>
            </a:r>
          </a:p>
          <a:p>
            <a:pPr fontAlgn="base"/>
            <a:r>
              <a:rPr lang="en-US" b="1" dirty="0" smtClean="0"/>
              <a:t>Requirement </a:t>
            </a:r>
            <a:r>
              <a:rPr lang="en-US" b="1" dirty="0"/>
              <a:t>prioritization: </a:t>
            </a:r>
            <a:r>
              <a:rPr lang="en-US" dirty="0"/>
              <a:t>Requirements elicitation involves prioritizing requirements based on their importance to the project’s success.</a:t>
            </a:r>
          </a:p>
          <a:p>
            <a:pPr fontAlgn="base"/>
            <a:r>
              <a:rPr lang="en-US" b="1" dirty="0"/>
              <a:t>Requirements documentation:</a:t>
            </a:r>
            <a:r>
              <a:rPr lang="en-US" dirty="0"/>
              <a:t> Requirements elicitation involves documenting the requirements in a clear and concise manner so that they can be easily understood and communicated to the development team</a:t>
            </a:r>
            <a:r>
              <a:rPr lang="en-US" dirty="0" smtClean="0"/>
              <a:t>.</a:t>
            </a:r>
            <a:endParaRPr lang="en-US" dirty="0"/>
          </a:p>
        </p:txBody>
      </p:sp>
    </p:spTree>
    <p:extLst>
      <p:ext uri="{BB962C8B-B14F-4D97-AF65-F5344CB8AC3E}">
        <p14:creationId xmlns:p14="http://schemas.microsoft.com/office/powerpoint/2010/main" val="17351240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57188"/>
            <a:ext cx="10515600" cy="4351337"/>
          </a:xfrm>
        </p:spPr>
        <p:txBody>
          <a:bodyPr>
            <a:normAutofit lnSpcReduction="10000"/>
          </a:bodyPr>
          <a:lstStyle/>
          <a:p>
            <a:pPr fontAlgn="base"/>
            <a:endParaRPr lang="en-US" b="1" dirty="0" smtClean="0"/>
          </a:p>
          <a:p>
            <a:pPr fontAlgn="base"/>
            <a:r>
              <a:rPr lang="en-US" b="1" dirty="0" smtClean="0"/>
              <a:t>Validation </a:t>
            </a:r>
            <a:r>
              <a:rPr lang="en-US" b="1" dirty="0"/>
              <a:t>and verification: </a:t>
            </a:r>
            <a:r>
              <a:rPr lang="en-US" dirty="0"/>
              <a:t>Requirements elicitation involves validating and verifying the requirements with the stakeholders to ensure that they accurately represent their needs and requirements.</a:t>
            </a:r>
          </a:p>
          <a:p>
            <a:pPr fontAlgn="base"/>
            <a:r>
              <a:rPr lang="en-US" b="1" dirty="0"/>
              <a:t>Iterative process: </a:t>
            </a:r>
            <a:r>
              <a:rPr lang="en-US" dirty="0"/>
              <a:t>Requirements elicitation is an iterative process that involves continuously refining and updating the requirements based on feedback from stakeholders.</a:t>
            </a:r>
          </a:p>
          <a:p>
            <a:pPr fontAlgn="base"/>
            <a:r>
              <a:rPr lang="en-US" dirty="0"/>
              <a:t>C</a:t>
            </a:r>
            <a:r>
              <a:rPr lang="en-US" b="1" dirty="0"/>
              <a:t>ommunication and collaboration:</a:t>
            </a:r>
            <a:r>
              <a:rPr lang="en-US" dirty="0"/>
              <a:t> Requirements elicitation involves effective communication and collaboration with stakeholders, project team members, and other relevant parties to ensure that the requirements are clearly understood and implemented.</a:t>
            </a:r>
          </a:p>
          <a:p>
            <a:pPr fontAlgn="base"/>
            <a:r>
              <a:rPr lang="en-US" b="1" dirty="0"/>
              <a:t>Flexibility: </a:t>
            </a:r>
            <a:r>
              <a:rPr lang="en-US" dirty="0"/>
              <a:t>Requirements elicitation requires flexibility to adapt to changing requirements, stakeholder needs, and project constraints.</a:t>
            </a:r>
          </a:p>
          <a:p>
            <a:endParaRPr lang="en-IN" dirty="0"/>
          </a:p>
          <a:p>
            <a:endParaRPr lang="en-IN" dirty="0"/>
          </a:p>
        </p:txBody>
      </p:sp>
    </p:spTree>
    <p:extLst>
      <p:ext uri="{BB962C8B-B14F-4D97-AF65-F5344CB8AC3E}">
        <p14:creationId xmlns:p14="http://schemas.microsoft.com/office/powerpoint/2010/main" val="3099986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385888"/>
            <a:ext cx="10633075" cy="5872162"/>
          </a:xfrm>
        </p:spPr>
        <p:txBody>
          <a:bodyPr>
            <a:normAutofit/>
          </a:bodyPr>
          <a:lstStyle/>
          <a:p>
            <a:pPr fontAlgn="base"/>
            <a:r>
              <a:rPr lang="en-US" dirty="0" smtClean="0"/>
              <a:t>Helps </a:t>
            </a:r>
            <a:r>
              <a:rPr lang="en-US" dirty="0"/>
              <a:t>to clarify and refine customer requirements.</a:t>
            </a:r>
          </a:p>
          <a:p>
            <a:pPr fontAlgn="base"/>
            <a:r>
              <a:rPr lang="en-US" dirty="0"/>
              <a:t>Improves communication and collaboration between stakeholders.</a:t>
            </a:r>
          </a:p>
          <a:p>
            <a:pPr fontAlgn="base"/>
            <a:r>
              <a:rPr lang="en-US" dirty="0"/>
              <a:t>Increases the chances of developing a software system that meets customer needs.</a:t>
            </a:r>
          </a:p>
          <a:p>
            <a:pPr fontAlgn="base"/>
            <a:r>
              <a:rPr lang="en-US" dirty="0"/>
              <a:t>Avoids misunderstandings and helps to manage expectations.</a:t>
            </a:r>
          </a:p>
          <a:p>
            <a:pPr fontAlgn="base"/>
            <a:r>
              <a:rPr lang="en-US" dirty="0"/>
              <a:t>Supports the identification of potential risks and problems early in the development cycle.</a:t>
            </a:r>
          </a:p>
          <a:p>
            <a:pPr fontAlgn="base"/>
            <a:r>
              <a:rPr lang="en-US" dirty="0"/>
              <a:t>Facilitates the development of a comprehensive and accurate project plan.</a:t>
            </a:r>
          </a:p>
          <a:p>
            <a:pPr fontAlgn="base"/>
            <a:r>
              <a:rPr lang="en-US" dirty="0"/>
              <a:t>Increases user and stakeholder confidence in the software development process.</a:t>
            </a:r>
          </a:p>
          <a:p>
            <a:pPr fontAlgn="base"/>
            <a:r>
              <a:rPr lang="en-US" dirty="0"/>
              <a:t>Supports the identification of new business opportunities and revenue streams.</a:t>
            </a:r>
          </a:p>
          <a:p>
            <a:endParaRPr lang="en-IN" dirty="0"/>
          </a:p>
        </p:txBody>
      </p:sp>
      <p:sp>
        <p:nvSpPr>
          <p:cNvPr id="2" name="Oval 1"/>
          <p:cNvSpPr/>
          <p:nvPr/>
        </p:nvSpPr>
        <p:spPr>
          <a:xfrm>
            <a:off x="2050474" y="325581"/>
            <a:ext cx="5617424" cy="7586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fontAlgn="base"/>
            <a:r>
              <a:rPr lang="en-US" sz="2000" b="1" dirty="0"/>
              <a:t>Advantages of Requirements Elicitation:</a:t>
            </a:r>
          </a:p>
        </p:txBody>
      </p:sp>
    </p:spTree>
    <p:extLst>
      <p:ext uri="{BB962C8B-B14F-4D97-AF65-F5344CB8AC3E}">
        <p14:creationId xmlns:p14="http://schemas.microsoft.com/office/powerpoint/2010/main" val="3915107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3675"/>
            <a:ext cx="10758488" cy="5983288"/>
          </a:xfrm>
        </p:spPr>
        <p:txBody>
          <a:bodyPr/>
          <a:lstStyle/>
          <a:p>
            <a:pPr marL="0" indent="0" fontAlgn="base">
              <a:buNone/>
            </a:pPr>
            <a:r>
              <a:rPr lang="en-US" b="1" dirty="0" smtClean="0"/>
              <a:t>                         Disadvantages </a:t>
            </a:r>
            <a:r>
              <a:rPr lang="en-US" b="1" dirty="0"/>
              <a:t>of Requirements Elicitation:</a:t>
            </a:r>
          </a:p>
          <a:p>
            <a:pPr fontAlgn="base"/>
            <a:r>
              <a:rPr lang="en-US" dirty="0"/>
              <a:t>Can be time-consuming and expensive.</a:t>
            </a:r>
          </a:p>
          <a:p>
            <a:pPr fontAlgn="base"/>
            <a:r>
              <a:rPr lang="en-US" dirty="0"/>
              <a:t>Requires specialized skills and expertise.</a:t>
            </a:r>
          </a:p>
          <a:p>
            <a:pPr fontAlgn="base"/>
            <a:r>
              <a:rPr lang="en-US" dirty="0"/>
              <a:t>May be impacted by changing business needs and requirements.</a:t>
            </a:r>
          </a:p>
          <a:p>
            <a:pPr fontAlgn="base"/>
            <a:r>
              <a:rPr lang="en-US" dirty="0"/>
              <a:t>Can be impacted by political and organizational factors.</a:t>
            </a:r>
          </a:p>
          <a:p>
            <a:pPr fontAlgn="base"/>
            <a:r>
              <a:rPr lang="en-US" dirty="0"/>
              <a:t>Can result in a lack of buy-in and commitment from stakeholders.</a:t>
            </a:r>
          </a:p>
          <a:p>
            <a:pPr fontAlgn="base"/>
            <a:r>
              <a:rPr lang="en-US" dirty="0"/>
              <a:t>Can be impacted by conflicting priorities and competing interests.</a:t>
            </a:r>
          </a:p>
          <a:p>
            <a:pPr fontAlgn="base"/>
            <a:r>
              <a:rPr lang="en-US" dirty="0"/>
              <a:t>May result in incomplete or inaccurate requirements if not properly managed.</a:t>
            </a:r>
          </a:p>
          <a:p>
            <a:pPr fontAlgn="base"/>
            <a:r>
              <a:rPr lang="en-US" dirty="0"/>
              <a:t>Can lead to increased development costs and decreased efficiency if requirements are not well-defined</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2094279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39DC903D-9003-4F3D-87E9-EE7D5BEB5D03}"/>
              </a:ext>
            </a:extLst>
          </p:cNvPr>
          <p:cNvSpPr/>
          <p:nvPr/>
        </p:nvSpPr>
        <p:spPr>
          <a:xfrm>
            <a:off x="2666131" y="30003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737701" y="1076877"/>
            <a:ext cx="10227212" cy="584775"/>
          </a:xfrm>
          <a:prstGeom prst="rect">
            <a:avLst/>
          </a:prstGeom>
          <a:noFill/>
        </p:spPr>
        <p:txBody>
          <a:bodyPr wrap="square" rtlCol="0">
            <a:spAutoFit/>
          </a:bodyPr>
          <a:lstStyle/>
          <a:p>
            <a:pPr marL="514350" indent="-514350">
              <a:spcBef>
                <a:spcPts val="600"/>
              </a:spcBef>
              <a:spcAft>
                <a:spcPts val="600"/>
              </a:spcAft>
              <a:buFont typeface="Wingdings" panose="05000000000000000000" pitchFamily="2" charset="2"/>
              <a:buChar char="v"/>
            </a:pPr>
            <a:r>
              <a:rPr lang="en-IN" sz="3200" dirty="0" smtClean="0">
                <a:ln w="0"/>
                <a:solidFill>
                  <a:srgbClr val="FF0000"/>
                </a:solidFill>
                <a:effectLst>
                  <a:outerShdw blurRad="38100" dist="25400" dir="5400000" algn="ctr" rotWithShape="0">
                    <a:srgbClr val="6E747A">
                      <a:alpha val="43000"/>
                    </a:srgbClr>
                  </a:outerShdw>
                </a:effectLst>
                <a:latin typeface="Times New Roman" panose="02020603050405020304" pitchFamily="18" charset="0"/>
                <a:ea typeface="+mn-lt"/>
                <a:cs typeface="Times New Roman" panose="02020603050405020304" pitchFamily="18" charset="0"/>
              </a:rPr>
              <a:t>BUSINESS REQUIREMENT DOCUMENT</a:t>
            </a:r>
            <a:endParaRPr lang="en-IN" sz="32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ea typeface="+mn-lt"/>
              <a:cs typeface="Times New Roman" panose="02020603050405020304" pitchFamily="18" charset="0"/>
            </a:endParaRPr>
          </a:p>
        </p:txBody>
      </p:sp>
      <p:sp>
        <p:nvSpPr>
          <p:cNvPr id="2" name="Rectangle 1"/>
          <p:cNvSpPr/>
          <p:nvPr/>
        </p:nvSpPr>
        <p:spPr>
          <a:xfrm>
            <a:off x="635143" y="1983801"/>
            <a:ext cx="7123402" cy="39703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2800" dirty="0">
                <a:solidFill>
                  <a:srgbClr val="2E475D"/>
                </a:solidFill>
                <a:latin typeface="Lexend Deca"/>
              </a:rPr>
              <a:t>A business requirement document (or a BRD) is a well-structured formal description of an upcoming project. It explains why a company needs to build a new software or a business solution. BRDs also cover the problems projects will solve and how much money they will bring (or how much a company may lose if the software isn’t built).</a:t>
            </a:r>
            <a:endParaRPr lang="en-IN"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675" y="1661652"/>
            <a:ext cx="3757805" cy="4433225"/>
          </a:xfrm>
          <a:prstGeom prst="rect">
            <a:avLst/>
          </a:prstGeom>
        </p:spPr>
      </p:pic>
    </p:spTree>
    <p:extLst>
      <p:ext uri="{BB962C8B-B14F-4D97-AF65-F5344CB8AC3E}">
        <p14:creationId xmlns:p14="http://schemas.microsoft.com/office/powerpoint/2010/main" val="16939607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468313"/>
            <a:ext cx="10515600" cy="4351337"/>
          </a:xfrm>
        </p:spPr>
        <p:txBody>
          <a:bodyPr>
            <a:normAutofit fontScale="25000" lnSpcReduction="20000"/>
          </a:bodyPr>
          <a:lstStyle/>
          <a:p>
            <a:pPr marL="0" indent="0" fontAlgn="base">
              <a:buNone/>
            </a:pPr>
            <a:r>
              <a:rPr lang="en-US" sz="6400" b="1" dirty="0"/>
              <a:t>Why are Business Requirement Documents Important?</a:t>
            </a:r>
          </a:p>
          <a:p>
            <a:pPr marL="0" indent="0" fontAlgn="base">
              <a:buNone/>
            </a:pPr>
            <a:r>
              <a:rPr lang="en-US" sz="6400" dirty="0"/>
              <a:t>BRDs paint a complete picture of a potential project. These documents bring together all the teams involved in a project launch and ensure successful project </a:t>
            </a:r>
            <a:r>
              <a:rPr lang="en-US" sz="6400" dirty="0" smtClean="0"/>
              <a:t>delivery.</a:t>
            </a:r>
          </a:p>
          <a:p>
            <a:pPr marL="0" indent="0">
              <a:buNone/>
            </a:pPr>
            <a:r>
              <a:rPr lang="en-US" sz="6400" b="1" dirty="0" smtClean="0"/>
              <a:t>How to Write a Business Requirement Document</a:t>
            </a:r>
          </a:p>
          <a:p>
            <a:pPr marL="514350" indent="-514350" fontAlgn="base">
              <a:buFont typeface="+mj-lt"/>
              <a:buAutoNum type="arabicPeriod"/>
            </a:pPr>
            <a:r>
              <a:rPr lang="en-US" sz="6400" dirty="0" smtClean="0"/>
              <a:t>Start </a:t>
            </a:r>
            <a:r>
              <a:rPr lang="en-US" sz="6400" dirty="0"/>
              <a:t>with </a:t>
            </a:r>
            <a:r>
              <a:rPr lang="en-US" sz="6400" dirty="0" smtClean="0"/>
              <a:t>executive </a:t>
            </a:r>
            <a:r>
              <a:rPr lang="en-US" sz="6400" dirty="0"/>
              <a:t>summary.</a:t>
            </a:r>
          </a:p>
          <a:p>
            <a:pPr marL="514350" indent="-514350" fontAlgn="base">
              <a:buFont typeface="+mj-lt"/>
              <a:buAutoNum type="arabicPeriod"/>
            </a:pPr>
            <a:r>
              <a:rPr lang="en-US" sz="6400" dirty="0"/>
              <a:t>Communicate business objectives.</a:t>
            </a:r>
          </a:p>
          <a:p>
            <a:pPr marL="514350" indent="-514350" fontAlgn="base">
              <a:buFont typeface="+mj-lt"/>
              <a:buAutoNum type="arabicPeriod"/>
            </a:pPr>
            <a:r>
              <a:rPr lang="en-US" sz="6400" dirty="0"/>
              <a:t>Explain the project’s background and why it’s needed.</a:t>
            </a:r>
          </a:p>
          <a:p>
            <a:pPr marL="514350" indent="-514350" fontAlgn="base">
              <a:buFont typeface="+mj-lt"/>
              <a:buAutoNum type="arabicPeriod"/>
            </a:pPr>
            <a:r>
              <a:rPr lang="en-US" sz="6400" dirty="0"/>
              <a:t>Set </a:t>
            </a:r>
            <a:r>
              <a:rPr lang="en-US" sz="6400" dirty="0" smtClean="0"/>
              <a:t>scope </a:t>
            </a:r>
            <a:r>
              <a:rPr lang="en-US" sz="6400" dirty="0"/>
              <a:t>of work.</a:t>
            </a:r>
          </a:p>
          <a:p>
            <a:pPr marL="514350" indent="-514350" fontAlgn="base">
              <a:buFont typeface="+mj-lt"/>
              <a:buAutoNum type="arabicPeriod"/>
            </a:pPr>
            <a:r>
              <a:rPr lang="en-US" sz="6400" dirty="0"/>
              <a:t>Define the project’s functionality requirements.</a:t>
            </a:r>
          </a:p>
          <a:p>
            <a:pPr marL="514350" indent="-514350" fontAlgn="base">
              <a:buFont typeface="+mj-lt"/>
              <a:buAutoNum type="arabicPeriod"/>
            </a:pPr>
            <a:r>
              <a:rPr lang="en-US" sz="6400" dirty="0"/>
              <a:t>Identify </a:t>
            </a:r>
            <a:r>
              <a:rPr lang="en-US" sz="6400" dirty="0" smtClean="0"/>
              <a:t>key </a:t>
            </a:r>
            <a:r>
              <a:rPr lang="en-US" sz="6400" dirty="0"/>
              <a:t>stakeholders.</a:t>
            </a:r>
          </a:p>
          <a:p>
            <a:pPr marL="514350" indent="-514350" fontAlgn="base">
              <a:buFont typeface="+mj-lt"/>
              <a:buAutoNum type="arabicPeriod"/>
            </a:pPr>
            <a:r>
              <a:rPr lang="en-US" sz="6400" dirty="0"/>
              <a:t>Communicate project constraints.</a:t>
            </a:r>
          </a:p>
          <a:p>
            <a:pPr marL="514350" indent="-514350" fontAlgn="base">
              <a:buFont typeface="+mj-lt"/>
              <a:buAutoNum type="arabicPeriod"/>
            </a:pPr>
            <a:r>
              <a:rPr lang="en-US" sz="6400" dirty="0"/>
              <a:t>Set a schedule.</a:t>
            </a:r>
          </a:p>
          <a:p>
            <a:pPr marL="514350" indent="-514350" fontAlgn="base">
              <a:buFont typeface="+mj-lt"/>
              <a:buAutoNum type="arabicPeriod"/>
            </a:pPr>
            <a:r>
              <a:rPr lang="en-US" sz="6400" dirty="0"/>
              <a:t>Summarize </a:t>
            </a:r>
            <a:r>
              <a:rPr lang="en-US" sz="6400" dirty="0" smtClean="0"/>
              <a:t>cost-benefit </a:t>
            </a:r>
            <a:r>
              <a:rPr lang="en-US" sz="6400" dirty="0"/>
              <a:t>analysis.</a:t>
            </a:r>
          </a:p>
          <a:p>
            <a:endParaRPr lang="en-IN" sz="3300" dirty="0"/>
          </a:p>
        </p:txBody>
      </p:sp>
    </p:spTree>
    <p:extLst>
      <p:ext uri="{BB962C8B-B14F-4D97-AF65-F5344CB8AC3E}">
        <p14:creationId xmlns:p14="http://schemas.microsoft.com/office/powerpoint/2010/main" val="340054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3">
                                            <p:txEl>
                                              <p:pRg st="1" end="1"/>
                                            </p:txEl>
                                          </p:spTgt>
                                        </p:tgtEl>
                                        <p:attrNameLst>
                                          <p:attrName>ppt_x</p:attrName>
                                          <p:attrName>ppt_y</p:attrName>
                                        </p:attrNameLst>
                                      </p:cBhvr>
                                    </p:animMotion>
                                    <p:animRot by="1500000">
                                      <p:cBhvr>
                                        <p:cTn id="15" dur="125" fill="hold">
                                          <p:stCondLst>
                                            <p:cond delay="0"/>
                                          </p:stCondLst>
                                        </p:cTn>
                                        <p:tgtEl>
                                          <p:spTgt spid="3">
                                            <p:txEl>
                                              <p:pRg st="1" end="1"/>
                                            </p:txEl>
                                          </p:spTgt>
                                        </p:tgtEl>
                                        <p:attrNameLst>
                                          <p:attrName>r</p:attrName>
                                        </p:attrNameLst>
                                      </p:cBhvr>
                                    </p:animRot>
                                    <p:animRot by="-1500000">
                                      <p:cBhvr>
                                        <p:cTn id="16" dur="125" fill="hold">
                                          <p:stCondLst>
                                            <p:cond delay="125"/>
                                          </p:stCondLst>
                                        </p:cTn>
                                        <p:tgtEl>
                                          <p:spTgt spid="3">
                                            <p:txEl>
                                              <p:pRg st="1" end="1"/>
                                            </p:txEl>
                                          </p:spTgt>
                                        </p:tgtEl>
                                        <p:attrNameLst>
                                          <p:attrName>r</p:attrName>
                                        </p:attrNameLst>
                                      </p:cBhvr>
                                    </p:animRot>
                                    <p:animRot by="-1500000">
                                      <p:cBhvr>
                                        <p:cTn id="17" dur="125" fill="hold">
                                          <p:stCondLst>
                                            <p:cond delay="250"/>
                                          </p:stCondLst>
                                        </p:cTn>
                                        <p:tgtEl>
                                          <p:spTgt spid="3">
                                            <p:txEl>
                                              <p:pRg st="1" end="1"/>
                                            </p:txEl>
                                          </p:spTgt>
                                        </p:tgtEl>
                                        <p:attrNameLst>
                                          <p:attrName>r</p:attrName>
                                        </p:attrNameLst>
                                      </p:cBhvr>
                                    </p:animRot>
                                    <p:animRot by="1500000">
                                      <p:cBhvr>
                                        <p:cTn id="18" dur="125" fill="hold">
                                          <p:stCondLst>
                                            <p:cond delay="375"/>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4" presetClass="emph" presetSubtype="0" fill="hold" grpId="0" nodeType="clickEffect">
                                  <p:stCondLst>
                                    <p:cond delay="0"/>
                                  </p:stCondLst>
                                  <p:iterate type="lt">
                                    <p:tmPct val="10000"/>
                                  </p:iterate>
                                  <p:childTnLst>
                                    <p:animMotion origin="layout" path="M 0.0 0.0 L 0.0 -0.07213" pathEditMode="relative" ptsTypes="">
                                      <p:cBhvr>
                                        <p:cTn id="22" dur="250" accel="50000" decel="50000" autoRev="1" fill="hold">
                                          <p:stCondLst>
                                            <p:cond delay="0"/>
                                          </p:stCondLst>
                                        </p:cTn>
                                        <p:tgtEl>
                                          <p:spTgt spid="3">
                                            <p:txEl>
                                              <p:pRg st="2" end="2"/>
                                            </p:txEl>
                                          </p:spTgt>
                                        </p:tgtEl>
                                        <p:attrNameLst>
                                          <p:attrName>ppt_x</p:attrName>
                                          <p:attrName>ppt_y</p:attrName>
                                        </p:attrNameLst>
                                      </p:cBhvr>
                                    </p:animMotion>
                                    <p:animRot by="1500000">
                                      <p:cBhvr>
                                        <p:cTn id="23" dur="125" fill="hold">
                                          <p:stCondLst>
                                            <p:cond delay="0"/>
                                          </p:stCondLst>
                                        </p:cTn>
                                        <p:tgtEl>
                                          <p:spTgt spid="3">
                                            <p:txEl>
                                              <p:pRg st="2" end="2"/>
                                            </p:txEl>
                                          </p:spTgt>
                                        </p:tgtEl>
                                        <p:attrNameLst>
                                          <p:attrName>r</p:attrName>
                                        </p:attrNameLst>
                                      </p:cBhvr>
                                    </p:animRot>
                                    <p:animRot by="-1500000">
                                      <p:cBhvr>
                                        <p:cTn id="24" dur="125" fill="hold">
                                          <p:stCondLst>
                                            <p:cond delay="125"/>
                                          </p:stCondLst>
                                        </p:cTn>
                                        <p:tgtEl>
                                          <p:spTgt spid="3">
                                            <p:txEl>
                                              <p:pRg st="2" end="2"/>
                                            </p:txEl>
                                          </p:spTgt>
                                        </p:tgtEl>
                                        <p:attrNameLst>
                                          <p:attrName>r</p:attrName>
                                        </p:attrNameLst>
                                      </p:cBhvr>
                                    </p:animRot>
                                    <p:animRot by="-1500000">
                                      <p:cBhvr>
                                        <p:cTn id="25" dur="125" fill="hold">
                                          <p:stCondLst>
                                            <p:cond delay="250"/>
                                          </p:stCondLst>
                                        </p:cTn>
                                        <p:tgtEl>
                                          <p:spTgt spid="3">
                                            <p:txEl>
                                              <p:pRg st="2" end="2"/>
                                            </p:txEl>
                                          </p:spTgt>
                                        </p:tgtEl>
                                        <p:attrNameLst>
                                          <p:attrName>r</p:attrName>
                                        </p:attrNameLst>
                                      </p:cBhvr>
                                    </p:animRot>
                                    <p:animRot by="1500000">
                                      <p:cBhvr>
                                        <p:cTn id="26" dur="125" fill="hold">
                                          <p:stCondLst>
                                            <p:cond delay="375"/>
                                          </p:stCondLst>
                                        </p:cTn>
                                        <p:tgtEl>
                                          <p:spTgt spid="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4" presetClass="emph" presetSubtype="0" fill="hold" grpId="0" nodeType="clickEffect">
                                  <p:stCondLst>
                                    <p:cond delay="0"/>
                                  </p:stCondLst>
                                  <p:iterate type="lt">
                                    <p:tmPct val="10000"/>
                                  </p:iterate>
                                  <p:childTnLst>
                                    <p:animMotion origin="layout" path="M 0.0 0.0 L 0.0 -0.07213" pathEditMode="relative" ptsTypes="">
                                      <p:cBhvr>
                                        <p:cTn id="30" dur="250" accel="50000" decel="50000" autoRev="1" fill="hold">
                                          <p:stCondLst>
                                            <p:cond delay="0"/>
                                          </p:stCondLst>
                                        </p:cTn>
                                        <p:tgtEl>
                                          <p:spTgt spid="3">
                                            <p:txEl>
                                              <p:pRg st="3" end="3"/>
                                            </p:txEl>
                                          </p:spTgt>
                                        </p:tgtEl>
                                        <p:attrNameLst>
                                          <p:attrName>ppt_x</p:attrName>
                                          <p:attrName>ppt_y</p:attrName>
                                        </p:attrNameLst>
                                      </p:cBhvr>
                                    </p:animMotion>
                                    <p:animRot by="1500000">
                                      <p:cBhvr>
                                        <p:cTn id="31" dur="125" fill="hold">
                                          <p:stCondLst>
                                            <p:cond delay="0"/>
                                          </p:stCondLst>
                                        </p:cTn>
                                        <p:tgtEl>
                                          <p:spTgt spid="3">
                                            <p:txEl>
                                              <p:pRg st="3" end="3"/>
                                            </p:txEl>
                                          </p:spTgt>
                                        </p:tgtEl>
                                        <p:attrNameLst>
                                          <p:attrName>r</p:attrName>
                                        </p:attrNameLst>
                                      </p:cBhvr>
                                    </p:animRot>
                                    <p:animRot by="-1500000">
                                      <p:cBhvr>
                                        <p:cTn id="32" dur="125" fill="hold">
                                          <p:stCondLst>
                                            <p:cond delay="125"/>
                                          </p:stCondLst>
                                        </p:cTn>
                                        <p:tgtEl>
                                          <p:spTgt spid="3">
                                            <p:txEl>
                                              <p:pRg st="3" end="3"/>
                                            </p:txEl>
                                          </p:spTgt>
                                        </p:tgtEl>
                                        <p:attrNameLst>
                                          <p:attrName>r</p:attrName>
                                        </p:attrNameLst>
                                      </p:cBhvr>
                                    </p:animRot>
                                    <p:animRot by="-1500000">
                                      <p:cBhvr>
                                        <p:cTn id="33" dur="125" fill="hold">
                                          <p:stCondLst>
                                            <p:cond delay="250"/>
                                          </p:stCondLst>
                                        </p:cTn>
                                        <p:tgtEl>
                                          <p:spTgt spid="3">
                                            <p:txEl>
                                              <p:pRg st="3" end="3"/>
                                            </p:txEl>
                                          </p:spTgt>
                                        </p:tgtEl>
                                        <p:attrNameLst>
                                          <p:attrName>r</p:attrName>
                                        </p:attrNameLst>
                                      </p:cBhvr>
                                    </p:animRot>
                                    <p:animRot by="1500000">
                                      <p:cBhvr>
                                        <p:cTn id="34" dur="125" fill="hold">
                                          <p:stCondLst>
                                            <p:cond delay="375"/>
                                          </p:stCondLst>
                                        </p:cTn>
                                        <p:tgtEl>
                                          <p:spTgt spid="3">
                                            <p:txEl>
                                              <p:pRg st="3" end="3"/>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4" presetClass="emph" presetSubtype="0" fill="hold" grpId="0" nodeType="clickEffect">
                                  <p:stCondLst>
                                    <p:cond delay="0"/>
                                  </p:stCondLst>
                                  <p:iterate type="lt">
                                    <p:tmPct val="10000"/>
                                  </p:iterate>
                                  <p:childTnLst>
                                    <p:animMotion origin="layout" path="M 0.0 0.0 L 0.0 -0.07213" pathEditMode="relative" ptsTypes="">
                                      <p:cBhvr>
                                        <p:cTn id="38" dur="250" accel="50000" decel="50000" autoRev="1" fill="hold">
                                          <p:stCondLst>
                                            <p:cond delay="0"/>
                                          </p:stCondLst>
                                        </p:cTn>
                                        <p:tgtEl>
                                          <p:spTgt spid="3">
                                            <p:txEl>
                                              <p:pRg st="4" end="4"/>
                                            </p:txEl>
                                          </p:spTgt>
                                        </p:tgtEl>
                                        <p:attrNameLst>
                                          <p:attrName>ppt_x</p:attrName>
                                          <p:attrName>ppt_y</p:attrName>
                                        </p:attrNameLst>
                                      </p:cBhvr>
                                    </p:animMotion>
                                    <p:animRot by="1500000">
                                      <p:cBhvr>
                                        <p:cTn id="39" dur="125" fill="hold">
                                          <p:stCondLst>
                                            <p:cond delay="0"/>
                                          </p:stCondLst>
                                        </p:cTn>
                                        <p:tgtEl>
                                          <p:spTgt spid="3">
                                            <p:txEl>
                                              <p:pRg st="4" end="4"/>
                                            </p:txEl>
                                          </p:spTgt>
                                        </p:tgtEl>
                                        <p:attrNameLst>
                                          <p:attrName>r</p:attrName>
                                        </p:attrNameLst>
                                      </p:cBhvr>
                                    </p:animRot>
                                    <p:animRot by="-1500000">
                                      <p:cBhvr>
                                        <p:cTn id="40" dur="125" fill="hold">
                                          <p:stCondLst>
                                            <p:cond delay="125"/>
                                          </p:stCondLst>
                                        </p:cTn>
                                        <p:tgtEl>
                                          <p:spTgt spid="3">
                                            <p:txEl>
                                              <p:pRg st="4" end="4"/>
                                            </p:txEl>
                                          </p:spTgt>
                                        </p:tgtEl>
                                        <p:attrNameLst>
                                          <p:attrName>r</p:attrName>
                                        </p:attrNameLst>
                                      </p:cBhvr>
                                    </p:animRot>
                                    <p:animRot by="-1500000">
                                      <p:cBhvr>
                                        <p:cTn id="41" dur="125" fill="hold">
                                          <p:stCondLst>
                                            <p:cond delay="250"/>
                                          </p:stCondLst>
                                        </p:cTn>
                                        <p:tgtEl>
                                          <p:spTgt spid="3">
                                            <p:txEl>
                                              <p:pRg st="4" end="4"/>
                                            </p:txEl>
                                          </p:spTgt>
                                        </p:tgtEl>
                                        <p:attrNameLst>
                                          <p:attrName>r</p:attrName>
                                        </p:attrNameLst>
                                      </p:cBhvr>
                                    </p:animRot>
                                    <p:animRot by="1500000">
                                      <p:cBhvr>
                                        <p:cTn id="42" dur="125" fill="hold">
                                          <p:stCondLst>
                                            <p:cond delay="375"/>
                                          </p:stCondLst>
                                        </p:cTn>
                                        <p:tgtEl>
                                          <p:spTgt spid="3">
                                            <p:txEl>
                                              <p:pRg st="4" end="4"/>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4" presetClass="emph" presetSubtype="0" fill="hold" grpId="0" nodeType="click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3">
                                            <p:txEl>
                                              <p:pRg st="5" end="5"/>
                                            </p:txEl>
                                          </p:spTgt>
                                        </p:tgtEl>
                                        <p:attrNameLst>
                                          <p:attrName>ppt_x</p:attrName>
                                          <p:attrName>ppt_y</p:attrName>
                                        </p:attrNameLst>
                                      </p:cBhvr>
                                    </p:animMotion>
                                    <p:animRot by="1500000">
                                      <p:cBhvr>
                                        <p:cTn id="47" dur="125" fill="hold">
                                          <p:stCondLst>
                                            <p:cond delay="0"/>
                                          </p:stCondLst>
                                        </p:cTn>
                                        <p:tgtEl>
                                          <p:spTgt spid="3">
                                            <p:txEl>
                                              <p:pRg st="5" end="5"/>
                                            </p:txEl>
                                          </p:spTgt>
                                        </p:tgtEl>
                                        <p:attrNameLst>
                                          <p:attrName>r</p:attrName>
                                        </p:attrNameLst>
                                      </p:cBhvr>
                                    </p:animRot>
                                    <p:animRot by="-1500000">
                                      <p:cBhvr>
                                        <p:cTn id="48" dur="125" fill="hold">
                                          <p:stCondLst>
                                            <p:cond delay="125"/>
                                          </p:stCondLst>
                                        </p:cTn>
                                        <p:tgtEl>
                                          <p:spTgt spid="3">
                                            <p:txEl>
                                              <p:pRg st="5" end="5"/>
                                            </p:txEl>
                                          </p:spTgt>
                                        </p:tgtEl>
                                        <p:attrNameLst>
                                          <p:attrName>r</p:attrName>
                                        </p:attrNameLst>
                                      </p:cBhvr>
                                    </p:animRot>
                                    <p:animRot by="-1500000">
                                      <p:cBhvr>
                                        <p:cTn id="49" dur="125" fill="hold">
                                          <p:stCondLst>
                                            <p:cond delay="250"/>
                                          </p:stCondLst>
                                        </p:cTn>
                                        <p:tgtEl>
                                          <p:spTgt spid="3">
                                            <p:txEl>
                                              <p:pRg st="5" end="5"/>
                                            </p:txEl>
                                          </p:spTgt>
                                        </p:tgtEl>
                                        <p:attrNameLst>
                                          <p:attrName>r</p:attrName>
                                        </p:attrNameLst>
                                      </p:cBhvr>
                                    </p:animRot>
                                    <p:animRot by="1500000">
                                      <p:cBhvr>
                                        <p:cTn id="50" dur="125" fill="hold">
                                          <p:stCondLst>
                                            <p:cond delay="375"/>
                                          </p:stCondLst>
                                        </p:cTn>
                                        <p:tgtEl>
                                          <p:spTgt spid="3">
                                            <p:txEl>
                                              <p:pRg st="5" end="5"/>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4" presetClass="emph" presetSubtype="0" fill="hold" grpId="0" nodeType="clickEffect">
                                  <p:stCondLst>
                                    <p:cond delay="0"/>
                                  </p:stCondLst>
                                  <p:iterate type="lt">
                                    <p:tmPct val="10000"/>
                                  </p:iterate>
                                  <p:childTnLst>
                                    <p:animMotion origin="layout" path="M 0.0 0.0 L 0.0 -0.07213" pathEditMode="relative" ptsTypes="">
                                      <p:cBhvr>
                                        <p:cTn id="54" dur="250" accel="50000" decel="50000" autoRev="1" fill="hold">
                                          <p:stCondLst>
                                            <p:cond delay="0"/>
                                          </p:stCondLst>
                                        </p:cTn>
                                        <p:tgtEl>
                                          <p:spTgt spid="3">
                                            <p:txEl>
                                              <p:pRg st="6" end="6"/>
                                            </p:txEl>
                                          </p:spTgt>
                                        </p:tgtEl>
                                        <p:attrNameLst>
                                          <p:attrName>ppt_x</p:attrName>
                                          <p:attrName>ppt_y</p:attrName>
                                        </p:attrNameLst>
                                      </p:cBhvr>
                                    </p:animMotion>
                                    <p:animRot by="1500000">
                                      <p:cBhvr>
                                        <p:cTn id="55" dur="125" fill="hold">
                                          <p:stCondLst>
                                            <p:cond delay="0"/>
                                          </p:stCondLst>
                                        </p:cTn>
                                        <p:tgtEl>
                                          <p:spTgt spid="3">
                                            <p:txEl>
                                              <p:pRg st="6" end="6"/>
                                            </p:txEl>
                                          </p:spTgt>
                                        </p:tgtEl>
                                        <p:attrNameLst>
                                          <p:attrName>r</p:attrName>
                                        </p:attrNameLst>
                                      </p:cBhvr>
                                    </p:animRot>
                                    <p:animRot by="-1500000">
                                      <p:cBhvr>
                                        <p:cTn id="56" dur="125" fill="hold">
                                          <p:stCondLst>
                                            <p:cond delay="125"/>
                                          </p:stCondLst>
                                        </p:cTn>
                                        <p:tgtEl>
                                          <p:spTgt spid="3">
                                            <p:txEl>
                                              <p:pRg st="6" end="6"/>
                                            </p:txEl>
                                          </p:spTgt>
                                        </p:tgtEl>
                                        <p:attrNameLst>
                                          <p:attrName>r</p:attrName>
                                        </p:attrNameLst>
                                      </p:cBhvr>
                                    </p:animRot>
                                    <p:animRot by="-1500000">
                                      <p:cBhvr>
                                        <p:cTn id="57" dur="125" fill="hold">
                                          <p:stCondLst>
                                            <p:cond delay="250"/>
                                          </p:stCondLst>
                                        </p:cTn>
                                        <p:tgtEl>
                                          <p:spTgt spid="3">
                                            <p:txEl>
                                              <p:pRg st="6" end="6"/>
                                            </p:txEl>
                                          </p:spTgt>
                                        </p:tgtEl>
                                        <p:attrNameLst>
                                          <p:attrName>r</p:attrName>
                                        </p:attrNameLst>
                                      </p:cBhvr>
                                    </p:animRot>
                                    <p:animRot by="1500000">
                                      <p:cBhvr>
                                        <p:cTn id="58" dur="125" fill="hold">
                                          <p:stCondLst>
                                            <p:cond delay="375"/>
                                          </p:stCondLst>
                                        </p:cTn>
                                        <p:tgtEl>
                                          <p:spTgt spid="3">
                                            <p:txEl>
                                              <p:pRg st="6" end="6"/>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0"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3">
                                            <p:txEl>
                                              <p:pRg st="7" end="7"/>
                                            </p:txEl>
                                          </p:spTgt>
                                        </p:tgtEl>
                                        <p:attrNameLst>
                                          <p:attrName>ppt_x</p:attrName>
                                          <p:attrName>ppt_y</p:attrName>
                                        </p:attrNameLst>
                                      </p:cBhvr>
                                    </p:animMotion>
                                    <p:animRot by="1500000">
                                      <p:cBhvr>
                                        <p:cTn id="63" dur="125" fill="hold">
                                          <p:stCondLst>
                                            <p:cond delay="0"/>
                                          </p:stCondLst>
                                        </p:cTn>
                                        <p:tgtEl>
                                          <p:spTgt spid="3">
                                            <p:txEl>
                                              <p:pRg st="7" end="7"/>
                                            </p:txEl>
                                          </p:spTgt>
                                        </p:tgtEl>
                                        <p:attrNameLst>
                                          <p:attrName>r</p:attrName>
                                        </p:attrNameLst>
                                      </p:cBhvr>
                                    </p:animRot>
                                    <p:animRot by="-1500000">
                                      <p:cBhvr>
                                        <p:cTn id="64" dur="125" fill="hold">
                                          <p:stCondLst>
                                            <p:cond delay="125"/>
                                          </p:stCondLst>
                                        </p:cTn>
                                        <p:tgtEl>
                                          <p:spTgt spid="3">
                                            <p:txEl>
                                              <p:pRg st="7" end="7"/>
                                            </p:txEl>
                                          </p:spTgt>
                                        </p:tgtEl>
                                        <p:attrNameLst>
                                          <p:attrName>r</p:attrName>
                                        </p:attrNameLst>
                                      </p:cBhvr>
                                    </p:animRot>
                                    <p:animRot by="-1500000">
                                      <p:cBhvr>
                                        <p:cTn id="65" dur="125" fill="hold">
                                          <p:stCondLst>
                                            <p:cond delay="250"/>
                                          </p:stCondLst>
                                        </p:cTn>
                                        <p:tgtEl>
                                          <p:spTgt spid="3">
                                            <p:txEl>
                                              <p:pRg st="7" end="7"/>
                                            </p:txEl>
                                          </p:spTgt>
                                        </p:tgtEl>
                                        <p:attrNameLst>
                                          <p:attrName>r</p:attrName>
                                        </p:attrNameLst>
                                      </p:cBhvr>
                                    </p:animRot>
                                    <p:animRot by="1500000">
                                      <p:cBhvr>
                                        <p:cTn id="66" dur="125" fill="hold">
                                          <p:stCondLst>
                                            <p:cond delay="375"/>
                                          </p:stCondLst>
                                        </p:cTn>
                                        <p:tgtEl>
                                          <p:spTgt spid="3">
                                            <p:txEl>
                                              <p:pRg st="7" end="7"/>
                                            </p:txEl>
                                          </p:spTgt>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34" presetClass="emph" presetSubtype="0" fill="hold" grpId="0" nodeType="clickEffect">
                                  <p:stCondLst>
                                    <p:cond delay="0"/>
                                  </p:stCondLst>
                                  <p:iterate type="lt">
                                    <p:tmPct val="10000"/>
                                  </p:iterate>
                                  <p:childTnLst>
                                    <p:animMotion origin="layout" path="M 0.0 0.0 L 0.0 -0.07213" pathEditMode="relative" ptsTypes="">
                                      <p:cBhvr>
                                        <p:cTn id="70" dur="250" accel="50000" decel="50000" autoRev="1" fill="hold">
                                          <p:stCondLst>
                                            <p:cond delay="0"/>
                                          </p:stCondLst>
                                        </p:cTn>
                                        <p:tgtEl>
                                          <p:spTgt spid="3">
                                            <p:txEl>
                                              <p:pRg st="8" end="8"/>
                                            </p:txEl>
                                          </p:spTgt>
                                        </p:tgtEl>
                                        <p:attrNameLst>
                                          <p:attrName>ppt_x</p:attrName>
                                          <p:attrName>ppt_y</p:attrName>
                                        </p:attrNameLst>
                                      </p:cBhvr>
                                    </p:animMotion>
                                    <p:animRot by="1500000">
                                      <p:cBhvr>
                                        <p:cTn id="71" dur="125" fill="hold">
                                          <p:stCondLst>
                                            <p:cond delay="0"/>
                                          </p:stCondLst>
                                        </p:cTn>
                                        <p:tgtEl>
                                          <p:spTgt spid="3">
                                            <p:txEl>
                                              <p:pRg st="8" end="8"/>
                                            </p:txEl>
                                          </p:spTgt>
                                        </p:tgtEl>
                                        <p:attrNameLst>
                                          <p:attrName>r</p:attrName>
                                        </p:attrNameLst>
                                      </p:cBhvr>
                                    </p:animRot>
                                    <p:animRot by="-1500000">
                                      <p:cBhvr>
                                        <p:cTn id="72" dur="125" fill="hold">
                                          <p:stCondLst>
                                            <p:cond delay="125"/>
                                          </p:stCondLst>
                                        </p:cTn>
                                        <p:tgtEl>
                                          <p:spTgt spid="3">
                                            <p:txEl>
                                              <p:pRg st="8" end="8"/>
                                            </p:txEl>
                                          </p:spTgt>
                                        </p:tgtEl>
                                        <p:attrNameLst>
                                          <p:attrName>r</p:attrName>
                                        </p:attrNameLst>
                                      </p:cBhvr>
                                    </p:animRot>
                                    <p:animRot by="-1500000">
                                      <p:cBhvr>
                                        <p:cTn id="73" dur="125" fill="hold">
                                          <p:stCondLst>
                                            <p:cond delay="250"/>
                                          </p:stCondLst>
                                        </p:cTn>
                                        <p:tgtEl>
                                          <p:spTgt spid="3">
                                            <p:txEl>
                                              <p:pRg st="8" end="8"/>
                                            </p:txEl>
                                          </p:spTgt>
                                        </p:tgtEl>
                                        <p:attrNameLst>
                                          <p:attrName>r</p:attrName>
                                        </p:attrNameLst>
                                      </p:cBhvr>
                                    </p:animRot>
                                    <p:animRot by="1500000">
                                      <p:cBhvr>
                                        <p:cTn id="74" dur="125" fill="hold">
                                          <p:stCondLst>
                                            <p:cond delay="375"/>
                                          </p:stCondLst>
                                        </p:cTn>
                                        <p:tgtEl>
                                          <p:spTgt spid="3">
                                            <p:txEl>
                                              <p:pRg st="8" end="8"/>
                                            </p:txEl>
                                          </p:spTgt>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34" presetClass="emph" presetSubtype="0" fill="hold" grpId="0" nodeType="clickEffect">
                                  <p:stCondLst>
                                    <p:cond delay="0"/>
                                  </p:stCondLst>
                                  <p:iterate type="lt">
                                    <p:tmPct val="10000"/>
                                  </p:iterate>
                                  <p:childTnLst>
                                    <p:animMotion origin="layout" path="M 0.0 0.0 L 0.0 -0.07213" pathEditMode="relative" ptsTypes="">
                                      <p:cBhvr>
                                        <p:cTn id="78" dur="250" accel="50000" decel="50000" autoRev="1" fill="hold">
                                          <p:stCondLst>
                                            <p:cond delay="0"/>
                                          </p:stCondLst>
                                        </p:cTn>
                                        <p:tgtEl>
                                          <p:spTgt spid="3">
                                            <p:txEl>
                                              <p:pRg st="9" end="9"/>
                                            </p:txEl>
                                          </p:spTgt>
                                        </p:tgtEl>
                                        <p:attrNameLst>
                                          <p:attrName>ppt_x</p:attrName>
                                          <p:attrName>ppt_y</p:attrName>
                                        </p:attrNameLst>
                                      </p:cBhvr>
                                    </p:animMotion>
                                    <p:animRot by="1500000">
                                      <p:cBhvr>
                                        <p:cTn id="79" dur="125" fill="hold">
                                          <p:stCondLst>
                                            <p:cond delay="0"/>
                                          </p:stCondLst>
                                        </p:cTn>
                                        <p:tgtEl>
                                          <p:spTgt spid="3">
                                            <p:txEl>
                                              <p:pRg st="9" end="9"/>
                                            </p:txEl>
                                          </p:spTgt>
                                        </p:tgtEl>
                                        <p:attrNameLst>
                                          <p:attrName>r</p:attrName>
                                        </p:attrNameLst>
                                      </p:cBhvr>
                                    </p:animRot>
                                    <p:animRot by="-1500000">
                                      <p:cBhvr>
                                        <p:cTn id="80" dur="125" fill="hold">
                                          <p:stCondLst>
                                            <p:cond delay="125"/>
                                          </p:stCondLst>
                                        </p:cTn>
                                        <p:tgtEl>
                                          <p:spTgt spid="3">
                                            <p:txEl>
                                              <p:pRg st="9" end="9"/>
                                            </p:txEl>
                                          </p:spTgt>
                                        </p:tgtEl>
                                        <p:attrNameLst>
                                          <p:attrName>r</p:attrName>
                                        </p:attrNameLst>
                                      </p:cBhvr>
                                    </p:animRot>
                                    <p:animRot by="-1500000">
                                      <p:cBhvr>
                                        <p:cTn id="81" dur="125" fill="hold">
                                          <p:stCondLst>
                                            <p:cond delay="250"/>
                                          </p:stCondLst>
                                        </p:cTn>
                                        <p:tgtEl>
                                          <p:spTgt spid="3">
                                            <p:txEl>
                                              <p:pRg st="9" end="9"/>
                                            </p:txEl>
                                          </p:spTgt>
                                        </p:tgtEl>
                                        <p:attrNameLst>
                                          <p:attrName>r</p:attrName>
                                        </p:attrNameLst>
                                      </p:cBhvr>
                                    </p:animRot>
                                    <p:animRot by="1500000">
                                      <p:cBhvr>
                                        <p:cTn id="82" dur="125" fill="hold">
                                          <p:stCondLst>
                                            <p:cond delay="375"/>
                                          </p:stCondLst>
                                        </p:cTn>
                                        <p:tgtEl>
                                          <p:spTgt spid="3">
                                            <p:txEl>
                                              <p:pRg st="9" end="9"/>
                                            </p:txEl>
                                          </p:spTgt>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34" presetClass="emph" presetSubtype="0" fill="hold" grpId="0" nodeType="clickEffect">
                                  <p:stCondLst>
                                    <p:cond delay="0"/>
                                  </p:stCondLst>
                                  <p:iterate type="lt">
                                    <p:tmPct val="10000"/>
                                  </p:iterate>
                                  <p:childTnLst>
                                    <p:animMotion origin="layout" path="M 0.0 0.0 L 0.0 -0.07213" pathEditMode="relative" ptsTypes="">
                                      <p:cBhvr>
                                        <p:cTn id="86" dur="250" accel="50000" decel="50000" autoRev="1" fill="hold">
                                          <p:stCondLst>
                                            <p:cond delay="0"/>
                                          </p:stCondLst>
                                        </p:cTn>
                                        <p:tgtEl>
                                          <p:spTgt spid="3">
                                            <p:txEl>
                                              <p:pRg st="10" end="10"/>
                                            </p:txEl>
                                          </p:spTgt>
                                        </p:tgtEl>
                                        <p:attrNameLst>
                                          <p:attrName>ppt_x</p:attrName>
                                          <p:attrName>ppt_y</p:attrName>
                                        </p:attrNameLst>
                                      </p:cBhvr>
                                    </p:animMotion>
                                    <p:animRot by="1500000">
                                      <p:cBhvr>
                                        <p:cTn id="87" dur="125" fill="hold">
                                          <p:stCondLst>
                                            <p:cond delay="0"/>
                                          </p:stCondLst>
                                        </p:cTn>
                                        <p:tgtEl>
                                          <p:spTgt spid="3">
                                            <p:txEl>
                                              <p:pRg st="10" end="10"/>
                                            </p:txEl>
                                          </p:spTgt>
                                        </p:tgtEl>
                                        <p:attrNameLst>
                                          <p:attrName>r</p:attrName>
                                        </p:attrNameLst>
                                      </p:cBhvr>
                                    </p:animRot>
                                    <p:animRot by="-1500000">
                                      <p:cBhvr>
                                        <p:cTn id="88" dur="125" fill="hold">
                                          <p:stCondLst>
                                            <p:cond delay="125"/>
                                          </p:stCondLst>
                                        </p:cTn>
                                        <p:tgtEl>
                                          <p:spTgt spid="3">
                                            <p:txEl>
                                              <p:pRg st="10" end="10"/>
                                            </p:txEl>
                                          </p:spTgt>
                                        </p:tgtEl>
                                        <p:attrNameLst>
                                          <p:attrName>r</p:attrName>
                                        </p:attrNameLst>
                                      </p:cBhvr>
                                    </p:animRot>
                                    <p:animRot by="-1500000">
                                      <p:cBhvr>
                                        <p:cTn id="89" dur="125" fill="hold">
                                          <p:stCondLst>
                                            <p:cond delay="250"/>
                                          </p:stCondLst>
                                        </p:cTn>
                                        <p:tgtEl>
                                          <p:spTgt spid="3">
                                            <p:txEl>
                                              <p:pRg st="10" end="10"/>
                                            </p:txEl>
                                          </p:spTgt>
                                        </p:tgtEl>
                                        <p:attrNameLst>
                                          <p:attrName>r</p:attrName>
                                        </p:attrNameLst>
                                      </p:cBhvr>
                                    </p:animRot>
                                    <p:animRot by="1500000">
                                      <p:cBhvr>
                                        <p:cTn id="90" dur="125" fill="hold">
                                          <p:stCondLst>
                                            <p:cond delay="375"/>
                                          </p:stCondLst>
                                        </p:cTn>
                                        <p:tgtEl>
                                          <p:spTgt spid="3">
                                            <p:txEl>
                                              <p:pRg st="10" end="10"/>
                                            </p:txEl>
                                          </p:spTgt>
                                        </p:tgtEl>
                                        <p:attrNameLst>
                                          <p:attrName>r</p:attrName>
                                        </p:attrNameLst>
                                      </p:cBhvr>
                                    </p:animRot>
                                  </p:childTnLst>
                                </p:cTn>
                              </p:par>
                            </p:childTnLst>
                          </p:cTn>
                        </p:par>
                      </p:childTnLst>
                    </p:cTn>
                  </p:par>
                  <p:par>
                    <p:cTn id="91" fill="hold">
                      <p:stCondLst>
                        <p:cond delay="indefinite"/>
                      </p:stCondLst>
                      <p:childTnLst>
                        <p:par>
                          <p:cTn id="92" fill="hold">
                            <p:stCondLst>
                              <p:cond delay="0"/>
                            </p:stCondLst>
                            <p:childTnLst>
                              <p:par>
                                <p:cTn id="93" presetID="34" presetClass="emph" presetSubtype="0" fill="hold" grpId="0" nodeType="clickEffect">
                                  <p:stCondLst>
                                    <p:cond delay="0"/>
                                  </p:stCondLst>
                                  <p:iterate type="lt">
                                    <p:tmPct val="10000"/>
                                  </p:iterate>
                                  <p:childTnLst>
                                    <p:animMotion origin="layout" path="M 0.0 0.0 L 0.0 -0.07213" pathEditMode="relative" ptsTypes="">
                                      <p:cBhvr>
                                        <p:cTn id="94" dur="250" accel="50000" decel="50000" autoRev="1" fill="hold">
                                          <p:stCondLst>
                                            <p:cond delay="0"/>
                                          </p:stCondLst>
                                        </p:cTn>
                                        <p:tgtEl>
                                          <p:spTgt spid="3">
                                            <p:txEl>
                                              <p:pRg st="11" end="11"/>
                                            </p:txEl>
                                          </p:spTgt>
                                        </p:tgtEl>
                                        <p:attrNameLst>
                                          <p:attrName>ppt_x</p:attrName>
                                          <p:attrName>ppt_y</p:attrName>
                                        </p:attrNameLst>
                                      </p:cBhvr>
                                    </p:animMotion>
                                    <p:animRot by="1500000">
                                      <p:cBhvr>
                                        <p:cTn id="95" dur="125" fill="hold">
                                          <p:stCondLst>
                                            <p:cond delay="0"/>
                                          </p:stCondLst>
                                        </p:cTn>
                                        <p:tgtEl>
                                          <p:spTgt spid="3">
                                            <p:txEl>
                                              <p:pRg st="11" end="11"/>
                                            </p:txEl>
                                          </p:spTgt>
                                        </p:tgtEl>
                                        <p:attrNameLst>
                                          <p:attrName>r</p:attrName>
                                        </p:attrNameLst>
                                      </p:cBhvr>
                                    </p:animRot>
                                    <p:animRot by="-1500000">
                                      <p:cBhvr>
                                        <p:cTn id="96" dur="125" fill="hold">
                                          <p:stCondLst>
                                            <p:cond delay="125"/>
                                          </p:stCondLst>
                                        </p:cTn>
                                        <p:tgtEl>
                                          <p:spTgt spid="3">
                                            <p:txEl>
                                              <p:pRg st="11" end="11"/>
                                            </p:txEl>
                                          </p:spTgt>
                                        </p:tgtEl>
                                        <p:attrNameLst>
                                          <p:attrName>r</p:attrName>
                                        </p:attrNameLst>
                                      </p:cBhvr>
                                    </p:animRot>
                                    <p:animRot by="-1500000">
                                      <p:cBhvr>
                                        <p:cTn id="97" dur="125" fill="hold">
                                          <p:stCondLst>
                                            <p:cond delay="250"/>
                                          </p:stCondLst>
                                        </p:cTn>
                                        <p:tgtEl>
                                          <p:spTgt spid="3">
                                            <p:txEl>
                                              <p:pRg st="11" end="11"/>
                                            </p:txEl>
                                          </p:spTgt>
                                        </p:tgtEl>
                                        <p:attrNameLst>
                                          <p:attrName>r</p:attrName>
                                        </p:attrNameLst>
                                      </p:cBhvr>
                                    </p:animRot>
                                    <p:animRot by="1500000">
                                      <p:cBhvr>
                                        <p:cTn id="98" dur="125" fill="hold">
                                          <p:stCondLst>
                                            <p:cond delay="375"/>
                                          </p:stCondLst>
                                        </p:cTn>
                                        <p:tgtEl>
                                          <p:spTgt spid="3">
                                            <p:txEl>
                                              <p:pRg st="11" end="1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60475"/>
            <a:ext cx="10618788" cy="4029075"/>
          </a:xfrm>
        </p:spPr>
        <p:txBody>
          <a:bodyPr>
            <a:normAutofit lnSpcReduction="10000"/>
          </a:bodyPr>
          <a:lstStyle/>
          <a:p>
            <a:pPr marL="0" indent="0" fontAlgn="base">
              <a:buNone/>
            </a:pPr>
            <a:endParaRPr lang="en-US" dirty="0" smtClean="0"/>
          </a:p>
          <a:p>
            <a:pPr fontAlgn="base"/>
            <a:r>
              <a:rPr lang="en-US" dirty="0" smtClean="0"/>
              <a:t>Executive </a:t>
            </a:r>
            <a:r>
              <a:rPr lang="en-US" dirty="0"/>
              <a:t>summaries describe a project </a:t>
            </a:r>
            <a:r>
              <a:rPr lang="en-US" dirty="0" smtClean="0"/>
              <a:t>concisely. </a:t>
            </a:r>
            <a:r>
              <a:rPr lang="en-US" dirty="0"/>
              <a:t>An executive summary should capture the following:</a:t>
            </a:r>
          </a:p>
          <a:p>
            <a:pPr fontAlgn="base"/>
            <a:r>
              <a:rPr lang="en-US" dirty="0"/>
              <a:t>Current pain points and how they affect the business.</a:t>
            </a:r>
          </a:p>
          <a:p>
            <a:pPr fontAlgn="base"/>
            <a:r>
              <a:rPr lang="en-US" dirty="0"/>
              <a:t>What </a:t>
            </a:r>
            <a:r>
              <a:rPr lang="en-US" dirty="0" smtClean="0"/>
              <a:t>we </a:t>
            </a:r>
            <a:r>
              <a:rPr lang="en-US" dirty="0"/>
              <a:t>offer as a solution.</a:t>
            </a:r>
          </a:p>
          <a:p>
            <a:pPr fontAlgn="base"/>
            <a:r>
              <a:rPr lang="en-US" dirty="0"/>
              <a:t>Relevant </a:t>
            </a:r>
            <a:r>
              <a:rPr lang="en-US" dirty="0" smtClean="0"/>
              <a:t>data</a:t>
            </a:r>
            <a:endParaRPr lang="en-US" dirty="0"/>
          </a:p>
          <a:p>
            <a:pPr fontAlgn="base"/>
            <a:r>
              <a:rPr lang="en-US" dirty="0"/>
              <a:t>A deadline for the project.</a:t>
            </a:r>
          </a:p>
          <a:p>
            <a:pPr fontAlgn="base"/>
            <a:r>
              <a:rPr lang="en-US" dirty="0"/>
              <a:t>E</a:t>
            </a:r>
            <a:r>
              <a:rPr lang="en-US" dirty="0" smtClean="0"/>
              <a:t>xecutive </a:t>
            </a:r>
            <a:r>
              <a:rPr lang="en-US" dirty="0"/>
              <a:t>summary should be easy to </a:t>
            </a:r>
            <a:r>
              <a:rPr lang="en-US" dirty="0" smtClean="0"/>
              <a:t>understand so that anyone can be able to understand just by </a:t>
            </a:r>
            <a:r>
              <a:rPr lang="en-US" dirty="0"/>
              <a:t>reading this section.</a:t>
            </a:r>
          </a:p>
          <a:p>
            <a:endParaRPr lang="en-IN" dirty="0"/>
          </a:p>
        </p:txBody>
      </p:sp>
      <p:sp>
        <p:nvSpPr>
          <p:cNvPr id="4" name="Rectangle 3"/>
          <p:cNvSpPr/>
          <p:nvPr/>
        </p:nvSpPr>
        <p:spPr>
          <a:xfrm>
            <a:off x="1482436" y="387927"/>
            <a:ext cx="6719454" cy="10390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514350" indent="-514350" fontAlgn="base">
              <a:buFont typeface="+mj-lt"/>
              <a:buAutoNum type="arabicPeriod"/>
            </a:pPr>
            <a:r>
              <a:rPr lang="en-US" sz="2800" dirty="0"/>
              <a:t>Start with your executive summary</a:t>
            </a:r>
            <a:r>
              <a:rPr lang="en-US" dirty="0"/>
              <a:t>.</a:t>
            </a:r>
          </a:p>
        </p:txBody>
      </p:sp>
    </p:spTree>
    <p:extLst>
      <p:ext uri="{BB962C8B-B14F-4D97-AF65-F5344CB8AC3E}">
        <p14:creationId xmlns:p14="http://schemas.microsoft.com/office/powerpoint/2010/main" val="978165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60475"/>
            <a:ext cx="10618788" cy="4029075"/>
          </a:xfrm>
        </p:spPr>
        <p:txBody>
          <a:bodyPr/>
          <a:lstStyle/>
          <a:p>
            <a:pPr marL="0" indent="0" fontAlgn="base">
              <a:buNone/>
            </a:pPr>
            <a:endParaRPr lang="en-US" dirty="0" smtClean="0"/>
          </a:p>
          <a:p>
            <a:pPr fontAlgn="base"/>
            <a:r>
              <a:rPr lang="en-US" dirty="0"/>
              <a:t>List the business objectives </a:t>
            </a:r>
            <a:r>
              <a:rPr lang="en-US" dirty="0" smtClean="0"/>
              <a:t>we hope </a:t>
            </a:r>
            <a:r>
              <a:rPr lang="en-US" dirty="0"/>
              <a:t>to achieve with the project</a:t>
            </a:r>
            <a:r>
              <a:rPr lang="en-US" dirty="0" smtClean="0"/>
              <a:t>.</a:t>
            </a:r>
          </a:p>
          <a:p>
            <a:pPr fontAlgn="base"/>
            <a:r>
              <a:rPr lang="en-US" dirty="0" smtClean="0"/>
              <a:t>Objectives </a:t>
            </a:r>
            <a:r>
              <a:rPr lang="en-US" dirty="0"/>
              <a:t>should be specific, measurable, attainable, relevant, and time-Bound</a:t>
            </a:r>
            <a:r>
              <a:rPr lang="en-US" dirty="0" smtClean="0"/>
              <a:t>.</a:t>
            </a:r>
          </a:p>
          <a:p>
            <a:pPr fontAlgn="base"/>
            <a:r>
              <a:rPr lang="en-US" dirty="0"/>
              <a:t>If </a:t>
            </a:r>
            <a:r>
              <a:rPr lang="en-US" dirty="0" smtClean="0"/>
              <a:t>we </a:t>
            </a:r>
            <a:r>
              <a:rPr lang="en-US" dirty="0"/>
              <a:t>cannot specify the numbers or it’s hard to predict them, detail specific results that </a:t>
            </a:r>
            <a:r>
              <a:rPr lang="en-US" dirty="0" smtClean="0"/>
              <a:t>we </a:t>
            </a:r>
            <a:r>
              <a:rPr lang="en-US" dirty="0"/>
              <a:t>hope to achieve from the full implementation of the project.</a:t>
            </a:r>
            <a:endParaRPr lang="en-IN" dirty="0"/>
          </a:p>
        </p:txBody>
      </p:sp>
      <p:sp>
        <p:nvSpPr>
          <p:cNvPr id="4" name="Rectangle 3"/>
          <p:cNvSpPr/>
          <p:nvPr/>
        </p:nvSpPr>
        <p:spPr>
          <a:xfrm>
            <a:off x="1555668" y="502722"/>
            <a:ext cx="6719454" cy="1039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fontAlgn="base"/>
            <a:r>
              <a:rPr lang="en-US" sz="2800" dirty="0" smtClean="0"/>
              <a:t>2. Communicate </a:t>
            </a:r>
            <a:r>
              <a:rPr lang="en-US" sz="2800" dirty="0"/>
              <a:t>business objectives.</a:t>
            </a:r>
          </a:p>
        </p:txBody>
      </p:sp>
    </p:spTree>
    <p:extLst>
      <p:ext uri="{BB962C8B-B14F-4D97-AF65-F5344CB8AC3E}">
        <p14:creationId xmlns:p14="http://schemas.microsoft.com/office/powerpoint/2010/main" val="44199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60475"/>
            <a:ext cx="10618788" cy="4029075"/>
          </a:xfrm>
        </p:spPr>
        <p:txBody>
          <a:bodyPr/>
          <a:lstStyle/>
          <a:p>
            <a:pPr marL="0" indent="0" fontAlgn="base">
              <a:buNone/>
            </a:pPr>
            <a:endParaRPr lang="en-US" dirty="0" smtClean="0"/>
          </a:p>
          <a:p>
            <a:pPr fontAlgn="base"/>
            <a:r>
              <a:rPr lang="en-US" dirty="0"/>
              <a:t>Name a few urgent issues </a:t>
            </a:r>
            <a:r>
              <a:rPr lang="en-US" dirty="0" smtClean="0"/>
              <a:t>we </a:t>
            </a:r>
            <a:r>
              <a:rPr lang="en-US" dirty="0"/>
              <a:t>aim to solve with the project. Provide data and research to support </a:t>
            </a:r>
            <a:r>
              <a:rPr lang="en-US" dirty="0" smtClean="0"/>
              <a:t>our </a:t>
            </a:r>
            <a:r>
              <a:rPr lang="en-US" dirty="0"/>
              <a:t>statement. For instance, </a:t>
            </a:r>
            <a:r>
              <a:rPr lang="en-US" dirty="0" smtClean="0"/>
              <a:t>we </a:t>
            </a:r>
            <a:r>
              <a:rPr lang="en-US" dirty="0"/>
              <a:t>can compare current and expected spending. Be sure to include a summary of past experiments or projects in this section</a:t>
            </a:r>
            <a:r>
              <a:rPr lang="en-US" dirty="0" smtClean="0"/>
              <a:t>.</a:t>
            </a:r>
          </a:p>
          <a:p>
            <a:pPr fontAlgn="base"/>
            <a:r>
              <a:rPr lang="en-US" dirty="0"/>
              <a:t>The history section outlines previously successful projects and those that could have run more smoothly. By doing so, this section establishes precedents and how the next project can be more effective using information from previous projects.</a:t>
            </a:r>
          </a:p>
        </p:txBody>
      </p:sp>
      <p:sp>
        <p:nvSpPr>
          <p:cNvPr id="4" name="Rectangle 3"/>
          <p:cNvSpPr/>
          <p:nvPr/>
        </p:nvSpPr>
        <p:spPr>
          <a:xfrm>
            <a:off x="1021277" y="605642"/>
            <a:ext cx="9411195" cy="793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fontAlgn="base"/>
            <a:r>
              <a:rPr lang="en-US" sz="2800" dirty="0"/>
              <a:t>3. Explain the project’s background and why it’s needed.</a:t>
            </a:r>
          </a:p>
        </p:txBody>
      </p:sp>
    </p:spTree>
    <p:extLst>
      <p:ext uri="{BB962C8B-B14F-4D97-AF65-F5344CB8AC3E}">
        <p14:creationId xmlns:p14="http://schemas.microsoft.com/office/powerpoint/2010/main" val="1573355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a:t>
            </a:fld>
            <a:endParaRPr lang="en-IN"/>
          </a:p>
        </p:txBody>
      </p:sp>
      <p:sp>
        <p:nvSpPr>
          <p:cNvPr id="5" name="Rounded Rectangle 17">
            <a:extLst>
              <a:ext uri="{FF2B5EF4-FFF2-40B4-BE49-F238E27FC236}">
                <a16:creationId xmlns:a16="http://schemas.microsoft.com/office/drawing/2014/main" xmlns="" id="{D530E72E-233E-E443-1A84-D3CD02ECB889}"/>
              </a:ext>
            </a:extLst>
          </p:cNvPr>
          <p:cNvSpPr/>
          <p:nvPr/>
        </p:nvSpPr>
        <p:spPr>
          <a:xfrm>
            <a:off x="3884274" y="0"/>
            <a:ext cx="3612430"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AIM OF THE SESSION</a:t>
            </a:r>
          </a:p>
        </p:txBody>
      </p:sp>
      <p:sp>
        <p:nvSpPr>
          <p:cNvPr id="6" name="TextBox 5">
            <a:extLst>
              <a:ext uri="{FF2B5EF4-FFF2-40B4-BE49-F238E27FC236}">
                <a16:creationId xmlns:a16="http://schemas.microsoft.com/office/drawing/2014/main" xmlns="" id="{D7C61438-200D-827A-D4DD-5B5127AFA187}"/>
              </a:ext>
            </a:extLst>
          </p:cNvPr>
          <p:cNvSpPr txBox="1"/>
          <p:nvPr/>
        </p:nvSpPr>
        <p:spPr>
          <a:xfrm>
            <a:off x="1571710" y="501265"/>
            <a:ext cx="8949828" cy="830997"/>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Times New Roman" panose="02020603050405020304" pitchFamily="18" charset="0"/>
                <a:cs typeface="Times New Roman" panose="02020603050405020304" pitchFamily="18" charset="0"/>
              </a:rPr>
              <a:t>To familiarize students with the basic concept </a:t>
            </a:r>
            <a:r>
              <a:rPr lang="en-US" sz="1600" b="0" i="0" dirty="0" smtClean="0">
                <a:effectLst/>
                <a:latin typeface="Times New Roman" panose="02020603050405020304" pitchFamily="18" charset="0"/>
                <a:cs typeface="Times New Roman" panose="02020603050405020304" pitchFamily="18" charset="0"/>
              </a:rPr>
              <a:t>of eliciting accurate requirements</a:t>
            </a:r>
            <a:endParaRPr lang="en-US" sz="1600" b="0" i="0" dirty="0">
              <a:effectLst/>
              <a:latin typeface="Times New Roman" panose="02020603050405020304" pitchFamily="18" charset="0"/>
              <a:cs typeface="Times New Roman" panose="02020603050405020304" pitchFamily="18" charset="0"/>
            </a:endParaRPr>
          </a:p>
          <a:p>
            <a:pPr>
              <a:lnSpc>
                <a:spcPct val="150000"/>
              </a:lnSpc>
            </a:pPr>
            <a:r>
              <a:rPr lang="en-US" sz="1600" dirty="0">
                <a:latin typeface="Poppins"/>
                <a:cs typeface="Poppins"/>
              </a:rPr>
              <a:t>To familiarize students with the basic concept of </a:t>
            </a:r>
            <a:r>
              <a:rPr lang="en-IN" sz="1600" dirty="0">
                <a:latin typeface="Poppins"/>
                <a:cs typeface="Poppins"/>
              </a:rPr>
              <a:t>Documenting Business Requirements </a:t>
            </a:r>
            <a:endParaRPr lang="en-US" sz="1600" dirty="0">
              <a:latin typeface="Poppins"/>
              <a:cs typeface="Poppins"/>
            </a:endParaRPr>
          </a:p>
        </p:txBody>
      </p:sp>
      <p:sp>
        <p:nvSpPr>
          <p:cNvPr id="7" name="Rounded Rectangle 17">
            <a:extLst>
              <a:ext uri="{FF2B5EF4-FFF2-40B4-BE49-F238E27FC236}">
                <a16:creationId xmlns:a16="http://schemas.microsoft.com/office/drawing/2014/main" xmlns="" id="{7F3AABB0-F8BA-C900-B6BF-45F4B58E9490}"/>
              </a:ext>
            </a:extLst>
          </p:cNvPr>
          <p:cNvSpPr/>
          <p:nvPr/>
        </p:nvSpPr>
        <p:spPr>
          <a:xfrm>
            <a:off x="3886357" y="144857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INSTRUCTIONAL OBJECTIVES</a:t>
            </a:r>
          </a:p>
        </p:txBody>
      </p:sp>
      <p:sp>
        <p:nvSpPr>
          <p:cNvPr id="8" name="TextBox 7">
            <a:extLst>
              <a:ext uri="{FF2B5EF4-FFF2-40B4-BE49-F238E27FC236}">
                <a16:creationId xmlns:a16="http://schemas.microsoft.com/office/drawing/2014/main" xmlns="" id="{2B5EAD4E-C007-9DE7-A40A-12802D3C9611}"/>
              </a:ext>
            </a:extLst>
          </p:cNvPr>
          <p:cNvSpPr txBox="1"/>
          <p:nvPr/>
        </p:nvSpPr>
        <p:spPr>
          <a:xfrm>
            <a:off x="1571710" y="1916597"/>
            <a:ext cx="8949828" cy="2062103"/>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Arial" panose="020B0604020202020204" pitchFamily="34" charset="0"/>
              </a:rPr>
              <a:t>This Session is designed to:</a:t>
            </a:r>
          </a:p>
          <a:p>
            <a:pPr marL="342900" indent="-342900">
              <a:buFontTx/>
              <a:buAutoNum type="arabicPeriod"/>
            </a:pPr>
            <a:r>
              <a:rPr lang="en-US" sz="1600" b="0" i="0" dirty="0" smtClean="0">
                <a:effectLst/>
                <a:latin typeface="Arial" panose="020B0604020202020204" pitchFamily="34" charset="0"/>
              </a:rPr>
              <a:t>Describe</a:t>
            </a:r>
            <a:r>
              <a:rPr lang="en-IN" sz="1600" b="1" dirty="0"/>
              <a:t> Requirements elicitation </a:t>
            </a:r>
            <a:endParaRPr lang="en-IN" sz="1600" b="1" dirty="0" smtClean="0"/>
          </a:p>
          <a:p>
            <a:pPr marL="342900" indent="-342900">
              <a:buFontTx/>
              <a:buAutoNum type="arabicPeriod"/>
            </a:pPr>
            <a:r>
              <a:rPr lang="en-US" sz="1600" b="0" i="0" dirty="0" smtClean="0">
                <a:effectLst/>
                <a:latin typeface="Arial" panose="020B0604020202020204" pitchFamily="34" charset="0"/>
              </a:rPr>
              <a:t>List </a:t>
            </a:r>
            <a:r>
              <a:rPr lang="en-US" sz="1600" b="0" i="0" dirty="0">
                <a:effectLst/>
                <a:latin typeface="Arial" panose="020B0604020202020204" pitchFamily="34" charset="0"/>
              </a:rPr>
              <a:t>out the  </a:t>
            </a:r>
            <a:r>
              <a:rPr lang="en-IN" sz="1600" b="1" dirty="0"/>
              <a:t>Requirements elicitation </a:t>
            </a:r>
            <a:r>
              <a:rPr lang="en-IN" sz="1600" b="1" dirty="0" smtClean="0"/>
              <a:t>Methods</a:t>
            </a:r>
          </a:p>
          <a:p>
            <a:pPr marL="342900" indent="-342900">
              <a:buFontTx/>
              <a:buAutoNum type="arabicPeriod"/>
            </a:pPr>
            <a:r>
              <a:rPr lang="en-IN" sz="1600" dirty="0" smtClean="0"/>
              <a:t>Describe the </a:t>
            </a:r>
            <a:r>
              <a:rPr lang="en-IN" sz="1600" b="1" dirty="0" smtClean="0"/>
              <a:t>Advantages and Disadvantages </a:t>
            </a:r>
            <a:r>
              <a:rPr lang="en-IN" sz="1600" b="1" dirty="0"/>
              <a:t>of Requirements Elicitation</a:t>
            </a:r>
          </a:p>
          <a:p>
            <a:pPr marL="342900" indent="-342900">
              <a:buFontTx/>
              <a:buAutoNum type="arabicPeriod"/>
            </a:pPr>
            <a:r>
              <a:rPr lang="en-US" sz="1600" dirty="0">
                <a:latin typeface="Arial"/>
                <a:cs typeface="Arial"/>
              </a:rPr>
              <a:t>Describe the  </a:t>
            </a:r>
            <a:r>
              <a:rPr lang="en-IN" sz="1600" b="1" dirty="0"/>
              <a:t> Features of requirements elicitation</a:t>
            </a:r>
          </a:p>
          <a:p>
            <a:pPr marL="342900" indent="-342900">
              <a:buFontTx/>
              <a:buAutoNum type="arabicPeriod"/>
            </a:pPr>
            <a:r>
              <a:rPr lang="en-US" sz="1400" dirty="0">
                <a:latin typeface="Arial" panose="020B0604020202020204" pitchFamily="34" charset="0"/>
              </a:rPr>
              <a:t>Define </a:t>
            </a:r>
            <a:r>
              <a:rPr lang="en-IN" sz="1600" b="1" dirty="0"/>
              <a:t>business requirement document</a:t>
            </a:r>
            <a:endParaRPr lang="en-IN" sz="14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400" dirty="0">
                <a:latin typeface="Arial" panose="020B0604020202020204" pitchFamily="34" charset="0"/>
              </a:rPr>
              <a:t>Describe </a:t>
            </a:r>
            <a:r>
              <a:rPr lang="en-US" sz="1600" b="1" dirty="0"/>
              <a:t>how to write a business requirement </a:t>
            </a:r>
            <a:r>
              <a:rPr lang="en-US" sz="1600" b="1" dirty="0" smtClean="0"/>
              <a:t>document</a:t>
            </a:r>
            <a:endParaRPr lang="en-US" sz="1600" b="1" dirty="0"/>
          </a:p>
        </p:txBody>
      </p:sp>
      <p:pic>
        <p:nvPicPr>
          <p:cNvPr id="9" name="Graphic 10" descr="Bullseye outline">
            <a:extLst>
              <a:ext uri="{FF2B5EF4-FFF2-40B4-BE49-F238E27FC236}">
                <a16:creationId xmlns:a16="http://schemas.microsoft.com/office/drawing/2014/main" xmlns=""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81000" y="627600"/>
            <a:ext cx="914400" cy="914400"/>
          </a:xfrm>
          <a:prstGeom prst="rect">
            <a:avLst/>
          </a:prstGeom>
        </p:spPr>
      </p:pic>
      <p:pic>
        <p:nvPicPr>
          <p:cNvPr id="10" name="Graphic 26" descr="Presentation with checklist outline">
            <a:extLst>
              <a:ext uri="{FF2B5EF4-FFF2-40B4-BE49-F238E27FC236}">
                <a16:creationId xmlns:a16="http://schemas.microsoft.com/office/drawing/2014/main" xmlns=""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457200" y="2248829"/>
            <a:ext cx="914400" cy="914400"/>
          </a:xfrm>
          <a:prstGeom prst="rect">
            <a:avLst/>
          </a:prstGeom>
        </p:spPr>
      </p:pic>
      <p:sp>
        <p:nvSpPr>
          <p:cNvPr id="11" name="Rounded Rectangle 17">
            <a:extLst>
              <a:ext uri="{FF2B5EF4-FFF2-40B4-BE49-F238E27FC236}">
                <a16:creationId xmlns:a16="http://schemas.microsoft.com/office/drawing/2014/main" xmlns="" id="{6652A33D-9A9E-3EAC-0CAE-113901ECA179}"/>
              </a:ext>
            </a:extLst>
          </p:cNvPr>
          <p:cNvSpPr/>
          <p:nvPr/>
        </p:nvSpPr>
        <p:spPr>
          <a:xfrm>
            <a:off x="3886357" y="406094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LEARNING OUTCOMES</a:t>
            </a:r>
          </a:p>
        </p:txBody>
      </p:sp>
      <p:pic>
        <p:nvPicPr>
          <p:cNvPr id="12" name="Graphic 30" descr="Idea outline">
            <a:extLst>
              <a:ext uri="{FF2B5EF4-FFF2-40B4-BE49-F238E27FC236}">
                <a16:creationId xmlns:a16="http://schemas.microsoft.com/office/drawing/2014/main" xmlns=""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457200" y="4752439"/>
            <a:ext cx="914400" cy="914400"/>
          </a:xfrm>
          <a:prstGeom prst="rect">
            <a:avLst/>
          </a:prstGeom>
        </p:spPr>
      </p:pic>
      <p:sp>
        <p:nvSpPr>
          <p:cNvPr id="13" name="TextBox 12">
            <a:extLst>
              <a:ext uri="{FF2B5EF4-FFF2-40B4-BE49-F238E27FC236}">
                <a16:creationId xmlns:a16="http://schemas.microsoft.com/office/drawing/2014/main" xmlns="" id="{B0BB8E68-8B73-12DE-615E-1091F19A9A9A}"/>
              </a:ext>
            </a:extLst>
          </p:cNvPr>
          <p:cNvSpPr txBox="1"/>
          <p:nvPr/>
        </p:nvSpPr>
        <p:spPr>
          <a:xfrm>
            <a:off x="1571710" y="4575933"/>
            <a:ext cx="8949828"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Define  </a:t>
            </a:r>
            <a:r>
              <a:rPr lang="en-US" sz="1600" b="0" i="0" dirty="0" smtClean="0">
                <a:effectLst/>
                <a:latin typeface="Arial" panose="020B0604020202020204" pitchFamily="34" charset="0"/>
              </a:rPr>
              <a:t>Requirement elicitation</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Describe </a:t>
            </a:r>
            <a:r>
              <a:rPr lang="en-US" sz="1600" dirty="0" smtClean="0">
                <a:latin typeface="Arial" panose="020B0604020202020204" pitchFamily="34" charset="0"/>
              </a:rPr>
              <a:t>Advantages, Disadvantages of requirements elicitation</a:t>
            </a:r>
            <a:endParaRPr lang="en-US"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400" dirty="0">
                <a:latin typeface="Arial" panose="020B0604020202020204" pitchFamily="34" charset="0"/>
              </a:rPr>
              <a:t>Define </a:t>
            </a:r>
            <a:r>
              <a:rPr lang="en-IN" sz="1600" b="1" dirty="0"/>
              <a:t>business requirement document</a:t>
            </a:r>
            <a:endParaRPr lang="en-IN" sz="14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400" dirty="0">
                <a:latin typeface="Arial" panose="020B0604020202020204" pitchFamily="34" charset="0"/>
              </a:rPr>
              <a:t>Describe </a:t>
            </a:r>
            <a:r>
              <a:rPr lang="en-US" sz="1600" b="1" dirty="0"/>
              <a:t>how to write a business requirement </a:t>
            </a:r>
            <a:r>
              <a:rPr lang="en-US" sz="1600" b="1" dirty="0" smtClean="0"/>
              <a:t>document</a:t>
            </a:r>
            <a:endParaRPr lang="en-US" sz="1600" b="1" dirty="0"/>
          </a:p>
        </p:txBody>
      </p:sp>
    </p:spTree>
    <p:extLst>
      <p:ext uri="{BB962C8B-B14F-4D97-AF65-F5344CB8AC3E}">
        <p14:creationId xmlns:p14="http://schemas.microsoft.com/office/powerpoint/2010/main" val="173479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08075"/>
            <a:ext cx="10618788" cy="4029075"/>
          </a:xfrm>
        </p:spPr>
        <p:txBody>
          <a:bodyPr/>
          <a:lstStyle/>
          <a:p>
            <a:pPr fontAlgn="base"/>
            <a:r>
              <a:rPr lang="en-US" dirty="0" smtClean="0"/>
              <a:t>This </a:t>
            </a:r>
            <a:r>
              <a:rPr lang="en-US" dirty="0"/>
              <a:t>is the most important part of your BRD. This section should include:</a:t>
            </a:r>
          </a:p>
          <a:p>
            <a:pPr fontAlgn="base"/>
            <a:r>
              <a:rPr lang="en-US" dirty="0"/>
              <a:t>A detailed overview of project objectives.</a:t>
            </a:r>
          </a:p>
          <a:p>
            <a:pPr fontAlgn="base"/>
            <a:r>
              <a:rPr lang="en-US" dirty="0"/>
              <a:t>Milestones.</a:t>
            </a:r>
          </a:p>
          <a:p>
            <a:pPr fontAlgn="base"/>
            <a:r>
              <a:rPr lang="en-US" dirty="0"/>
              <a:t>Project deliverables.</a:t>
            </a:r>
          </a:p>
          <a:p>
            <a:pPr fontAlgn="base"/>
            <a:r>
              <a:rPr lang="en-US" dirty="0"/>
              <a:t>Acceptance criteria.</a:t>
            </a:r>
          </a:p>
          <a:p>
            <a:pPr fontAlgn="base"/>
            <a:r>
              <a:rPr lang="en-US" dirty="0"/>
              <a:t>O</a:t>
            </a:r>
            <a:r>
              <a:rPr lang="en-US" dirty="0" smtClean="0"/>
              <a:t>ur </a:t>
            </a:r>
            <a:r>
              <a:rPr lang="en-US" dirty="0"/>
              <a:t>scope of work identifies what needs to be done within a specific period. Be sure to clearly communicate the project requirements for every step of development. This fosters clear communication between stakeholders and team members who will be working on the project. </a:t>
            </a:r>
            <a:r>
              <a:rPr lang="en-US" dirty="0" smtClean="0"/>
              <a:t>We’ll </a:t>
            </a:r>
            <a:r>
              <a:rPr lang="en-US" dirty="0"/>
              <a:t>also mitigate the risk of the project veering off course</a:t>
            </a:r>
            <a:r>
              <a:rPr lang="en-US" dirty="0" smtClean="0"/>
              <a:t>.</a:t>
            </a:r>
            <a:endParaRPr lang="en-US" dirty="0"/>
          </a:p>
        </p:txBody>
      </p:sp>
      <p:sp>
        <p:nvSpPr>
          <p:cNvPr id="4" name="Rectangle 3"/>
          <p:cNvSpPr/>
          <p:nvPr/>
        </p:nvSpPr>
        <p:spPr>
          <a:xfrm>
            <a:off x="1518062" y="166255"/>
            <a:ext cx="4488873" cy="80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fontAlgn="base"/>
            <a:endParaRPr lang="en-US" sz="2800" dirty="0"/>
          </a:p>
          <a:p>
            <a:pPr fontAlgn="base"/>
            <a:r>
              <a:rPr lang="en-US" sz="2800" dirty="0"/>
              <a:t>4. Set your scope of work.</a:t>
            </a:r>
          </a:p>
        </p:txBody>
      </p:sp>
    </p:spTree>
    <p:extLst>
      <p:ext uri="{BB962C8B-B14F-4D97-AF65-F5344CB8AC3E}">
        <p14:creationId xmlns:p14="http://schemas.microsoft.com/office/powerpoint/2010/main" val="2773444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60475"/>
            <a:ext cx="10618788" cy="4029075"/>
          </a:xfrm>
        </p:spPr>
        <p:txBody>
          <a:bodyPr/>
          <a:lstStyle/>
          <a:p>
            <a:pPr fontAlgn="base"/>
            <a:r>
              <a:rPr lang="en-US" dirty="0"/>
              <a:t>List all the features and necessary functionality of the product. This section includes what needs to be built and any features </a:t>
            </a:r>
            <a:r>
              <a:rPr lang="en-US" dirty="0" smtClean="0"/>
              <a:t>our </a:t>
            </a:r>
            <a:r>
              <a:rPr lang="en-US" dirty="0"/>
              <a:t>new project requires.  </a:t>
            </a:r>
            <a:r>
              <a:rPr lang="en-US" dirty="0" smtClean="0"/>
              <a:t>We can </a:t>
            </a:r>
            <a:r>
              <a:rPr lang="en-US" dirty="0"/>
              <a:t>also describe this section under the Scope of Work</a:t>
            </a:r>
            <a:r>
              <a:rPr lang="en-US" dirty="0" smtClean="0"/>
              <a:t>.</a:t>
            </a:r>
          </a:p>
          <a:p>
            <a:pPr fontAlgn="base"/>
            <a:r>
              <a:rPr lang="en-US" dirty="0"/>
              <a:t>Functional requirements are product features or functions that developers must implement to enable users to accomplish their tasks. So, it's important to make them clear both for the development team and the stakeholders. Generally, functional requirements describe system behavior under specific conditions.</a:t>
            </a:r>
          </a:p>
        </p:txBody>
      </p:sp>
      <p:sp>
        <p:nvSpPr>
          <p:cNvPr id="4" name="Rectangle 3"/>
          <p:cNvSpPr/>
          <p:nvPr/>
        </p:nvSpPr>
        <p:spPr>
          <a:xfrm>
            <a:off x="1482436" y="225632"/>
            <a:ext cx="8769927" cy="8035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base"/>
            <a:endParaRPr lang="en-US" sz="2800" dirty="0"/>
          </a:p>
          <a:p>
            <a:pPr fontAlgn="base"/>
            <a:r>
              <a:rPr lang="en-US" sz="2800" dirty="0"/>
              <a:t>5. Define the project’s functionality requirements.</a:t>
            </a:r>
          </a:p>
          <a:p>
            <a:pPr fontAlgn="base"/>
            <a:endParaRPr lang="en-US" sz="2800" dirty="0"/>
          </a:p>
        </p:txBody>
      </p:sp>
    </p:spTree>
    <p:extLst>
      <p:ext uri="{BB962C8B-B14F-4D97-AF65-F5344CB8AC3E}">
        <p14:creationId xmlns:p14="http://schemas.microsoft.com/office/powerpoint/2010/main" val="715230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60475"/>
            <a:ext cx="10618788" cy="4029075"/>
          </a:xfrm>
        </p:spPr>
        <p:txBody>
          <a:bodyPr/>
          <a:lstStyle/>
          <a:p>
            <a:r>
              <a:rPr lang="en-US" dirty="0" smtClean="0"/>
              <a:t>A </a:t>
            </a:r>
            <a:r>
              <a:rPr lang="en-US" dirty="0"/>
              <a:t>stakeholder is any professional affected by a business's operations, projects and victories. Stakeholders vary in the type and amount of interest they have in a company.</a:t>
            </a:r>
          </a:p>
          <a:p>
            <a:r>
              <a:rPr lang="en-US" dirty="0"/>
              <a:t>A key stakeholder is among the most important stakeholders for a company. Key stakeholders are highly interested in a particular company's success, as they are most affected by its business. Likewise, a business's success and growth often depend upon its key stakeholders</a:t>
            </a:r>
            <a:r>
              <a:rPr lang="en-US" dirty="0" smtClean="0"/>
              <a:t>.</a:t>
            </a:r>
            <a:endParaRPr lang="en-US" dirty="0"/>
          </a:p>
          <a:p>
            <a:r>
              <a:rPr lang="en-US" dirty="0"/>
              <a:t>Types of key stakeholders: </a:t>
            </a:r>
            <a:r>
              <a:rPr lang="en-US" dirty="0" err="1"/>
              <a:t>Customers,Employees,Investors,Company</a:t>
            </a:r>
            <a:r>
              <a:rPr lang="en-US" dirty="0"/>
              <a:t> leaders.</a:t>
            </a:r>
          </a:p>
          <a:p>
            <a:pPr marL="0" indent="0">
              <a:buNone/>
            </a:pPr>
            <a:endParaRPr lang="en-US" dirty="0"/>
          </a:p>
          <a:p>
            <a:pPr fontAlgn="base"/>
            <a:endParaRPr lang="en-US" dirty="0"/>
          </a:p>
        </p:txBody>
      </p:sp>
      <p:sp>
        <p:nvSpPr>
          <p:cNvPr id="4" name="Rectangle 3"/>
          <p:cNvSpPr/>
          <p:nvPr/>
        </p:nvSpPr>
        <p:spPr>
          <a:xfrm>
            <a:off x="1450768" y="203860"/>
            <a:ext cx="8769927" cy="8035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fontAlgn="base"/>
            <a:endParaRPr lang="en-US" sz="2800" dirty="0"/>
          </a:p>
          <a:p>
            <a:pPr fontAlgn="base"/>
            <a:r>
              <a:rPr lang="en-US" sz="2800" dirty="0"/>
              <a:t>6. Identify your key</a:t>
            </a:r>
            <a:r>
              <a:rPr lang="en-US" dirty="0" smtClean="0"/>
              <a:t> </a:t>
            </a:r>
            <a:r>
              <a:rPr lang="en-US" sz="2800" dirty="0"/>
              <a:t>stakeholders</a:t>
            </a:r>
            <a:r>
              <a:rPr lang="en-US" dirty="0" smtClean="0"/>
              <a:t>.</a:t>
            </a:r>
          </a:p>
          <a:p>
            <a:pPr fontAlgn="base"/>
            <a:endParaRPr lang="en-US" sz="2800" dirty="0"/>
          </a:p>
        </p:txBody>
      </p:sp>
    </p:spTree>
    <p:extLst>
      <p:ext uri="{BB962C8B-B14F-4D97-AF65-F5344CB8AC3E}">
        <p14:creationId xmlns:p14="http://schemas.microsoft.com/office/powerpoint/2010/main" val="2364585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60475"/>
            <a:ext cx="10618788" cy="4029075"/>
          </a:xfrm>
        </p:spPr>
        <p:txBody>
          <a:bodyPr/>
          <a:lstStyle/>
          <a:p>
            <a:r>
              <a:rPr lang="en-US" dirty="0"/>
              <a:t>Here are the five steps to identify the key stakeholders at your company</a:t>
            </a:r>
            <a:r>
              <a:rPr lang="en-US" dirty="0" smtClean="0"/>
              <a:t>:</a:t>
            </a:r>
          </a:p>
          <a:p>
            <a:pPr marL="0" indent="0">
              <a:buNone/>
            </a:pPr>
            <a:r>
              <a:rPr lang="en-IN" b="1" dirty="0" smtClean="0"/>
              <a:t>1. </a:t>
            </a:r>
            <a:r>
              <a:rPr lang="en-IN" b="1" dirty="0"/>
              <a:t>Review </a:t>
            </a:r>
            <a:r>
              <a:rPr lang="en-IN" b="1" dirty="0" smtClean="0"/>
              <a:t>the </a:t>
            </a:r>
            <a:r>
              <a:rPr lang="en-IN" b="1" dirty="0"/>
              <a:t>stakeholders</a:t>
            </a:r>
          </a:p>
          <a:p>
            <a:pPr marL="0" indent="0">
              <a:buNone/>
            </a:pPr>
            <a:r>
              <a:rPr lang="en-US" b="1" dirty="0"/>
              <a:t>2. Understand the purpose behind identifying </a:t>
            </a:r>
            <a:r>
              <a:rPr lang="en-US" b="1" dirty="0" smtClean="0"/>
              <a:t> </a:t>
            </a:r>
            <a:r>
              <a:rPr lang="en-US" b="1" dirty="0"/>
              <a:t>key stakeholders</a:t>
            </a:r>
          </a:p>
          <a:p>
            <a:pPr marL="0" indent="0">
              <a:buNone/>
            </a:pPr>
            <a:r>
              <a:rPr lang="en-US" b="1" dirty="0"/>
              <a:t>3. Determine their impact on </a:t>
            </a:r>
            <a:r>
              <a:rPr lang="en-US" b="1" dirty="0" smtClean="0"/>
              <a:t>operations</a:t>
            </a:r>
            <a:endParaRPr lang="en-US" b="1" dirty="0"/>
          </a:p>
          <a:p>
            <a:pPr marL="0" indent="0">
              <a:buNone/>
            </a:pPr>
            <a:r>
              <a:rPr lang="en-US" b="1" dirty="0"/>
              <a:t>4. Learn their needs in relation to </a:t>
            </a:r>
            <a:r>
              <a:rPr lang="en-US" b="1" dirty="0" smtClean="0"/>
              <a:t>our </a:t>
            </a:r>
            <a:r>
              <a:rPr lang="en-US" b="1" dirty="0"/>
              <a:t>business</a:t>
            </a:r>
          </a:p>
          <a:p>
            <a:pPr marL="0" indent="0">
              <a:buNone/>
            </a:pPr>
            <a:r>
              <a:rPr lang="en-IN" b="1" dirty="0"/>
              <a:t>5. </a:t>
            </a:r>
            <a:r>
              <a:rPr lang="en-IN" b="1" dirty="0" smtClean="0"/>
              <a:t>Prioritize the </a:t>
            </a:r>
            <a:r>
              <a:rPr lang="en-IN" b="1" dirty="0"/>
              <a:t>list</a:t>
            </a:r>
          </a:p>
          <a:p>
            <a:endParaRPr lang="en-US" dirty="0"/>
          </a:p>
        </p:txBody>
      </p:sp>
      <p:sp>
        <p:nvSpPr>
          <p:cNvPr id="4" name="Rectangle 3"/>
          <p:cNvSpPr/>
          <p:nvPr/>
        </p:nvSpPr>
        <p:spPr>
          <a:xfrm>
            <a:off x="1403267" y="251361"/>
            <a:ext cx="8769927" cy="8035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fontAlgn="base"/>
            <a:endParaRPr lang="en-US" sz="2800" dirty="0"/>
          </a:p>
          <a:p>
            <a:pPr fontAlgn="base"/>
            <a:r>
              <a:rPr lang="en-US" sz="2800" dirty="0"/>
              <a:t>6. Identify your key</a:t>
            </a:r>
            <a:r>
              <a:rPr lang="en-US" dirty="0" smtClean="0"/>
              <a:t> </a:t>
            </a:r>
            <a:r>
              <a:rPr lang="en-US" sz="2800" dirty="0"/>
              <a:t>stakeholders</a:t>
            </a:r>
            <a:r>
              <a:rPr lang="en-US" dirty="0" smtClean="0"/>
              <a:t>.</a:t>
            </a:r>
          </a:p>
          <a:p>
            <a:pPr fontAlgn="base"/>
            <a:endParaRPr lang="en-US" sz="2800" dirty="0"/>
          </a:p>
        </p:txBody>
      </p:sp>
    </p:spTree>
    <p:extLst>
      <p:ext uri="{BB962C8B-B14F-4D97-AF65-F5344CB8AC3E}">
        <p14:creationId xmlns:p14="http://schemas.microsoft.com/office/powerpoint/2010/main" val="2828233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60475"/>
            <a:ext cx="10618788" cy="4029075"/>
          </a:xfrm>
        </p:spPr>
        <p:txBody>
          <a:bodyPr>
            <a:normAutofit lnSpcReduction="10000"/>
          </a:bodyPr>
          <a:lstStyle/>
          <a:p>
            <a:r>
              <a:rPr lang="en-US" dirty="0" smtClean="0"/>
              <a:t>It’s </a:t>
            </a:r>
            <a:r>
              <a:rPr lang="en-US" dirty="0"/>
              <a:t>essential to specify the existing boundaries that affect project development. O</a:t>
            </a:r>
            <a:r>
              <a:rPr lang="en-US" dirty="0" smtClean="0"/>
              <a:t>ur </a:t>
            </a:r>
            <a:r>
              <a:rPr lang="en-US" dirty="0"/>
              <a:t>constraints can be anything from </a:t>
            </a:r>
            <a:r>
              <a:rPr lang="en-US" dirty="0" smtClean="0"/>
              <a:t>our </a:t>
            </a:r>
            <a:r>
              <a:rPr lang="en-US" dirty="0"/>
              <a:t>budget, current toolkit, technical limitations, team availability, or dependencies</a:t>
            </a:r>
            <a:r>
              <a:rPr lang="en-US" dirty="0" smtClean="0"/>
              <a:t>.</a:t>
            </a:r>
          </a:p>
          <a:p>
            <a:pPr fontAlgn="base"/>
            <a:r>
              <a:rPr lang="en-US" dirty="0" smtClean="0"/>
              <a:t>Time </a:t>
            </a:r>
            <a:r>
              <a:rPr lang="en-US" dirty="0"/>
              <a:t>– When it needs to be delivered</a:t>
            </a:r>
          </a:p>
          <a:p>
            <a:pPr fontAlgn="base"/>
            <a:r>
              <a:rPr lang="en-US" dirty="0"/>
              <a:t>Cost – What is </a:t>
            </a:r>
            <a:r>
              <a:rPr lang="en-US" dirty="0" smtClean="0"/>
              <a:t>our </a:t>
            </a:r>
            <a:r>
              <a:rPr lang="en-US" dirty="0"/>
              <a:t>budget</a:t>
            </a:r>
          </a:p>
          <a:p>
            <a:pPr fontAlgn="base"/>
            <a:r>
              <a:rPr lang="en-US" dirty="0"/>
              <a:t>Scope – The details of what needs to be delivered</a:t>
            </a:r>
          </a:p>
          <a:p>
            <a:pPr fontAlgn="base"/>
            <a:r>
              <a:rPr lang="en-US" dirty="0"/>
              <a:t>Resources – Who and what </a:t>
            </a:r>
            <a:r>
              <a:rPr lang="en-US" dirty="0" smtClean="0"/>
              <a:t>we </a:t>
            </a:r>
            <a:r>
              <a:rPr lang="en-US" dirty="0"/>
              <a:t>need to deliver it</a:t>
            </a:r>
          </a:p>
          <a:p>
            <a:pPr fontAlgn="base"/>
            <a:r>
              <a:rPr lang="en-US" dirty="0"/>
              <a:t>Risks – Often overlooked or unaddressed</a:t>
            </a:r>
          </a:p>
          <a:p>
            <a:pPr fontAlgn="base"/>
            <a:r>
              <a:rPr lang="en-US" dirty="0"/>
              <a:t>Quality – Something that works quick vs the perfect delivery later</a:t>
            </a:r>
          </a:p>
          <a:p>
            <a:endParaRPr lang="en-US" dirty="0"/>
          </a:p>
        </p:txBody>
      </p:sp>
      <p:sp>
        <p:nvSpPr>
          <p:cNvPr id="4" name="Rectangle 3"/>
          <p:cNvSpPr/>
          <p:nvPr/>
        </p:nvSpPr>
        <p:spPr>
          <a:xfrm>
            <a:off x="1367642" y="227610"/>
            <a:ext cx="8769927" cy="803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fontAlgn="base"/>
            <a:endParaRPr lang="en-US" sz="2800" dirty="0"/>
          </a:p>
          <a:p>
            <a:pPr fontAlgn="base"/>
            <a:r>
              <a:rPr lang="en-IN" sz="2800" dirty="0"/>
              <a:t>7. Communicate project constraints.</a:t>
            </a:r>
          </a:p>
          <a:p>
            <a:pPr fontAlgn="base"/>
            <a:endParaRPr lang="en-US" sz="2800" dirty="0"/>
          </a:p>
        </p:txBody>
      </p:sp>
    </p:spTree>
    <p:extLst>
      <p:ext uri="{BB962C8B-B14F-4D97-AF65-F5344CB8AC3E}">
        <p14:creationId xmlns:p14="http://schemas.microsoft.com/office/powerpoint/2010/main" val="1822417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60475"/>
            <a:ext cx="10618788" cy="4029075"/>
          </a:xfrm>
        </p:spPr>
        <p:txBody>
          <a:bodyPr>
            <a:normAutofit lnSpcReduction="10000"/>
          </a:bodyPr>
          <a:lstStyle/>
          <a:p>
            <a:pPr fontAlgn="base"/>
            <a:r>
              <a:rPr lang="en-US" dirty="0" smtClean="0"/>
              <a:t>Work </a:t>
            </a:r>
            <a:r>
              <a:rPr lang="en-US" dirty="0"/>
              <a:t>hand in hand with </a:t>
            </a:r>
            <a:r>
              <a:rPr lang="en-US" dirty="0" smtClean="0"/>
              <a:t>our </a:t>
            </a:r>
            <a:r>
              <a:rPr lang="en-US" dirty="0"/>
              <a:t>project managers to specify deadlines for each phase of </a:t>
            </a:r>
            <a:r>
              <a:rPr lang="en-US" dirty="0" smtClean="0"/>
              <a:t>our </a:t>
            </a:r>
            <a:r>
              <a:rPr lang="en-US" dirty="0"/>
              <a:t>initiatives. BRDs for external clients should include final deadlines and estimated delivery dates around milestones</a:t>
            </a:r>
            <a:r>
              <a:rPr lang="en-US" dirty="0" smtClean="0"/>
              <a:t>.</a:t>
            </a:r>
          </a:p>
          <a:p>
            <a:pPr fontAlgn="base"/>
            <a:endParaRPr lang="en-US" dirty="0" smtClean="0"/>
          </a:p>
          <a:p>
            <a:pPr fontAlgn="base"/>
            <a:endParaRPr lang="en-US" dirty="0"/>
          </a:p>
          <a:p>
            <a:pPr fontAlgn="base"/>
            <a:r>
              <a:rPr lang="en-US" dirty="0"/>
              <a:t>A cost-benefit analysis determines whether the project's benefits outweigh its costs. Create a spreadsheet that outlines current expenses and budget lost by inefficiencies. Forecast the amount of money and other benefits a company will gain.</a:t>
            </a:r>
          </a:p>
          <a:p>
            <a:pPr fontAlgn="base"/>
            <a:r>
              <a:rPr lang="en-US" dirty="0" smtClean="0"/>
              <a:t>The </a:t>
            </a:r>
            <a:r>
              <a:rPr lang="en-US" dirty="0"/>
              <a:t>goal is to convince executives that a new project is worth the investment. </a:t>
            </a:r>
            <a:r>
              <a:rPr lang="en-US" dirty="0" smtClean="0"/>
              <a:t>Show our </a:t>
            </a:r>
            <a:r>
              <a:rPr lang="en-US" dirty="0"/>
              <a:t>case by presenting facts and figures.</a:t>
            </a:r>
          </a:p>
          <a:p>
            <a:pPr fontAlgn="base"/>
            <a:endParaRPr lang="en-US" dirty="0"/>
          </a:p>
        </p:txBody>
      </p:sp>
      <p:sp>
        <p:nvSpPr>
          <p:cNvPr id="4" name="Rectangle 3"/>
          <p:cNvSpPr/>
          <p:nvPr/>
        </p:nvSpPr>
        <p:spPr>
          <a:xfrm>
            <a:off x="1367641" y="185780"/>
            <a:ext cx="8769927" cy="803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fontAlgn="base"/>
            <a:endParaRPr lang="en-US" sz="2800" dirty="0"/>
          </a:p>
          <a:p>
            <a:pPr fontAlgn="base"/>
            <a:r>
              <a:rPr lang="en-US" sz="2800" dirty="0"/>
              <a:t>8. Set a </a:t>
            </a:r>
            <a:r>
              <a:rPr lang="en-US" sz="2800" dirty="0" smtClean="0"/>
              <a:t>schedule</a:t>
            </a:r>
            <a:endParaRPr lang="en-IN" sz="2800" dirty="0"/>
          </a:p>
          <a:p>
            <a:pPr fontAlgn="base"/>
            <a:endParaRPr lang="en-US" sz="2800" dirty="0"/>
          </a:p>
        </p:txBody>
      </p:sp>
      <p:sp>
        <p:nvSpPr>
          <p:cNvPr id="5" name="Rectangle 4"/>
          <p:cNvSpPr/>
          <p:nvPr/>
        </p:nvSpPr>
        <p:spPr>
          <a:xfrm>
            <a:off x="1367640" y="2376446"/>
            <a:ext cx="8769927" cy="803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fontAlgn="base"/>
            <a:endParaRPr lang="en-US" sz="2800" dirty="0"/>
          </a:p>
          <a:p>
            <a:pPr fontAlgn="base"/>
            <a:r>
              <a:rPr lang="en-US" sz="2800" dirty="0"/>
              <a:t>9. Summarize your cost-benefit analysis.</a:t>
            </a:r>
          </a:p>
          <a:p>
            <a:pPr fontAlgn="base"/>
            <a:endParaRPr lang="en-IN" sz="2800" dirty="0"/>
          </a:p>
          <a:p>
            <a:pPr fontAlgn="base"/>
            <a:endParaRPr lang="en-US" sz="2800" dirty="0"/>
          </a:p>
        </p:txBody>
      </p:sp>
    </p:spTree>
    <p:extLst>
      <p:ext uri="{BB962C8B-B14F-4D97-AF65-F5344CB8AC3E}">
        <p14:creationId xmlns:p14="http://schemas.microsoft.com/office/powerpoint/2010/main" val="4259271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11" name="Rounded Rectangle 17">
            <a:extLst>
              <a:ext uri="{FF2B5EF4-FFF2-40B4-BE49-F238E27FC236}">
                <a16:creationId xmlns:a16="http://schemas.microsoft.com/office/drawing/2014/main" xmlns="" id="{5D8B791C-9B35-CF16-C192-D202E0DB9A60}"/>
              </a:ext>
            </a:extLst>
          </p:cNvPr>
          <p:cNvSpPr/>
          <p:nvPr/>
        </p:nvSpPr>
        <p:spPr>
          <a:xfrm>
            <a:off x="1026828" y="1977904"/>
            <a:ext cx="9560210" cy="293699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600" dirty="0">
              <a:latin typeface="Arial" panose="020B0604020202020204" pitchFamily="34" charset="0"/>
            </a:endParaRP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9" name="Content Placeholder 2"/>
          <p:cNvSpPr>
            <a:spLocks noGrp="1"/>
          </p:cNvSpPr>
          <p:nvPr>
            <p:ph idx="4294967295"/>
          </p:nvPr>
        </p:nvSpPr>
        <p:spPr>
          <a:xfrm>
            <a:off x="1601288" y="1977905"/>
            <a:ext cx="8319952" cy="2936994"/>
          </a:xfrm>
        </p:spPr>
        <p:txBody>
          <a:bodyPr>
            <a:normAutofit fontScale="92500" lnSpcReduction="20000"/>
          </a:bodyPr>
          <a:lstStyle/>
          <a:p>
            <a:pPr marL="457200" indent="-457200">
              <a:buFont typeface="+mj-lt"/>
              <a:buAutoNum type="arabicPeriod"/>
            </a:pPr>
            <a:r>
              <a:rPr lang="en-US" sz="2600" dirty="0">
                <a:solidFill>
                  <a:srgbClr val="FFC000"/>
                </a:solidFill>
                <a:latin typeface="Times New Roman" panose="02020603050405020304" pitchFamily="18" charset="0"/>
                <a:cs typeface="Times New Roman" panose="02020603050405020304" pitchFamily="18" charset="0"/>
              </a:rPr>
              <a:t>Define </a:t>
            </a:r>
            <a:r>
              <a:rPr lang="en-US" sz="2600" dirty="0" smtClean="0">
                <a:solidFill>
                  <a:srgbClr val="FFC000"/>
                </a:solidFill>
                <a:latin typeface="Times New Roman" panose="02020603050405020304" pitchFamily="18" charset="0"/>
                <a:cs typeface="Times New Roman" panose="02020603050405020304" pitchFamily="18" charset="0"/>
              </a:rPr>
              <a:t>Requirements elicitation.</a:t>
            </a:r>
          </a:p>
          <a:p>
            <a:pPr marL="457200" indent="-457200">
              <a:buFont typeface="+mj-lt"/>
              <a:buAutoNum type="arabicPeriod"/>
            </a:pPr>
            <a:r>
              <a:rPr lang="en-US" sz="2600" dirty="0" smtClean="0">
                <a:solidFill>
                  <a:srgbClr val="FFC000"/>
                </a:solidFill>
                <a:latin typeface="Times New Roman" panose="02020603050405020304" pitchFamily="18" charset="0"/>
                <a:cs typeface="Times New Roman" panose="02020603050405020304" pitchFamily="18" charset="0"/>
              </a:rPr>
              <a:t>What are the features of requirements elicitation</a:t>
            </a:r>
            <a:r>
              <a:rPr lang="en-US" altLang="en-US" sz="2600" dirty="0" smtClean="0">
                <a:solidFill>
                  <a:srgbClr val="FFC000"/>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600" dirty="0" smtClean="0">
                <a:solidFill>
                  <a:srgbClr val="FFC000"/>
                </a:solidFill>
                <a:latin typeface="Times New Roman" panose="02020603050405020304" pitchFamily="18" charset="0"/>
                <a:cs typeface="Times New Roman" panose="02020603050405020304" pitchFamily="18" charset="0"/>
              </a:rPr>
              <a:t>What are different methods in requirements elicitation</a:t>
            </a:r>
            <a:r>
              <a:rPr lang="en-US" altLang="en-US" sz="2600" dirty="0" smtClean="0">
                <a:solidFill>
                  <a:srgbClr val="FFC000"/>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US" altLang="en-US" sz="2600" dirty="0" smtClean="0">
                <a:solidFill>
                  <a:srgbClr val="FFC000"/>
                </a:solidFill>
                <a:latin typeface="Times New Roman" panose="02020603050405020304" pitchFamily="18" charset="0"/>
                <a:cs typeface="Times New Roman" panose="02020603050405020304" pitchFamily="18" charset="0"/>
              </a:rPr>
              <a:t>Advantages of Requirements elicitation</a:t>
            </a:r>
          </a:p>
          <a:p>
            <a:pPr marL="342900" indent="-342900">
              <a:buFontTx/>
              <a:buAutoNum type="arabicPeriod"/>
            </a:pPr>
            <a:r>
              <a:rPr lang="en-US" sz="2600" dirty="0">
                <a:solidFill>
                  <a:srgbClr val="FFC000"/>
                </a:solidFill>
                <a:latin typeface="Times New Roman" panose="02020603050405020304" pitchFamily="18" charset="0"/>
                <a:cs typeface="Times New Roman" panose="02020603050405020304" pitchFamily="18" charset="0"/>
              </a:rPr>
              <a:t>Define </a:t>
            </a:r>
            <a:r>
              <a:rPr lang="en-IN" sz="2600" b="1" dirty="0">
                <a:solidFill>
                  <a:srgbClr val="FFC000"/>
                </a:solidFill>
                <a:latin typeface="Times New Roman" panose="02020603050405020304" pitchFamily="18" charset="0"/>
                <a:cs typeface="Times New Roman" panose="02020603050405020304" pitchFamily="18" charset="0"/>
              </a:rPr>
              <a:t>business requirement document</a:t>
            </a:r>
            <a:endParaRPr lang="en-IN" sz="2600" dirty="0">
              <a:solidFill>
                <a:srgbClr val="FFC000"/>
              </a:solidFill>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2600" dirty="0">
                <a:solidFill>
                  <a:srgbClr val="FFC000"/>
                </a:solidFill>
                <a:latin typeface="Times New Roman" panose="02020603050405020304" pitchFamily="18" charset="0"/>
                <a:cs typeface="Times New Roman" panose="02020603050405020304" pitchFamily="18" charset="0"/>
              </a:rPr>
              <a:t>Describe </a:t>
            </a:r>
            <a:r>
              <a:rPr lang="en-US" sz="2600" b="1" dirty="0">
                <a:solidFill>
                  <a:srgbClr val="FFC000"/>
                </a:solidFill>
                <a:latin typeface="Times New Roman" panose="02020603050405020304" pitchFamily="18" charset="0"/>
                <a:cs typeface="Times New Roman" panose="02020603050405020304" pitchFamily="18" charset="0"/>
              </a:rPr>
              <a:t>how to write a business requirement document</a:t>
            </a:r>
          </a:p>
          <a:p>
            <a:pPr marL="457200" indent="-457200">
              <a:buFont typeface="+mj-lt"/>
              <a:buAutoNum type="arabicPeriod"/>
            </a:pPr>
            <a:endParaRPr lang="en-US" altLang="en-US" sz="2400" dirty="0" smtClean="0"/>
          </a:p>
          <a:p>
            <a:pPr marL="457200" indent="-457200">
              <a:buFont typeface="+mj-lt"/>
              <a:buAutoNum type="arabicPeriod"/>
            </a:pPr>
            <a:endParaRPr lang="en-US" sz="2400" dirty="0"/>
          </a:p>
        </p:txBody>
      </p:sp>
    </p:spTree>
    <p:extLst>
      <p:ext uri="{BB962C8B-B14F-4D97-AF65-F5344CB8AC3E}">
        <p14:creationId xmlns:p14="http://schemas.microsoft.com/office/powerpoint/2010/main" val="3397033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045E056E-10BD-0B9E-4ACE-A3F54C31FD9F}"/>
              </a:ext>
            </a:extLst>
          </p:cNvPr>
          <p:cNvSpPr/>
          <p:nvPr/>
        </p:nvSpPr>
        <p:spPr>
          <a:xfrm>
            <a:off x="2151852" y="300038"/>
            <a:ext cx="7880422"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00332" y="1167618"/>
            <a:ext cx="9608234" cy="6047809"/>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endParaRPr lang="en-US" dirty="0"/>
          </a:p>
          <a:p>
            <a:r>
              <a:rPr lang="en-US" dirty="0"/>
              <a:t>2. </a:t>
            </a:r>
            <a:r>
              <a:rPr lang="en-IN" b="1" dirty="0"/>
              <a:t>TEXT BOOKS:</a:t>
            </a:r>
            <a:endParaRPr lang="en-IN" dirty="0"/>
          </a:p>
          <a:p>
            <a:r>
              <a:rPr lang="en-IN" dirty="0"/>
              <a:t> </a:t>
            </a:r>
            <a:endParaRPr lang="en-IN" b="1" dirty="0"/>
          </a:p>
          <a:p>
            <a:pPr lvl="0"/>
            <a:r>
              <a:rPr lang="en-IN" dirty="0"/>
              <a:t>Roger </a:t>
            </a:r>
            <a:r>
              <a:rPr lang="en-IN" dirty="0" err="1"/>
              <a:t>S.Pressman</a:t>
            </a:r>
            <a:r>
              <a:rPr lang="en-IN" dirty="0"/>
              <a:t>, “Software Engineering – A Practitioner’s Approach” 7th Edition, Mc </a:t>
            </a:r>
            <a:r>
              <a:rPr lang="en-IN" dirty="0" err="1"/>
              <a:t>Graw</a:t>
            </a:r>
            <a:r>
              <a:rPr lang="en-IN" dirty="0"/>
              <a:t> Hill,(2014).</a:t>
            </a:r>
            <a:endParaRPr lang="en-IN" b="1" dirty="0"/>
          </a:p>
          <a:p>
            <a:pPr lvl="0"/>
            <a:r>
              <a:rPr lang="en-IN" dirty="0"/>
              <a:t>Ian </a:t>
            </a:r>
            <a:r>
              <a:rPr lang="en-IN" dirty="0" err="1"/>
              <a:t>Sommerville</a:t>
            </a:r>
            <a:r>
              <a:rPr lang="en-IN" dirty="0"/>
              <a:t>, “Software Engineering”, Tenth Edition, Pearson Education, (2015).</a:t>
            </a:r>
            <a:endParaRPr lang="en-IN" b="1" dirty="0"/>
          </a:p>
          <a:p>
            <a:r>
              <a:rPr lang="en-IN" b="1" dirty="0"/>
              <a:t> </a:t>
            </a:r>
            <a:endParaRPr lang="en-IN" dirty="0"/>
          </a:p>
          <a:p>
            <a:r>
              <a:rPr lang="en-IN" b="1" dirty="0"/>
              <a:t>Reference Book</a:t>
            </a:r>
            <a:endParaRPr lang="en-IN" dirty="0"/>
          </a:p>
          <a:p>
            <a:pPr lvl="0"/>
            <a:r>
              <a:rPr lang="en-IN" dirty="0"/>
              <a:t>Agile and Iterative Development: A Manager's Guide, Craig </a:t>
            </a:r>
            <a:r>
              <a:rPr lang="en-IN" dirty="0" err="1"/>
              <a:t>Larman</a:t>
            </a:r>
            <a:r>
              <a:rPr lang="en-IN" dirty="0"/>
              <a:t>, Addison-Wesley</a:t>
            </a:r>
            <a:endParaRPr lang="en-IN" b="1" dirty="0"/>
          </a:p>
          <a:p>
            <a:r>
              <a:rPr lang="en-IN" dirty="0"/>
              <a:t> </a:t>
            </a:r>
            <a:endParaRPr lang="en-IN" b="1" dirty="0"/>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p:txBody>
      </p:sp>
      <p:pic>
        <p:nvPicPr>
          <p:cNvPr id="5"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4234019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Adaptive Software Engineering</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extLst>
      <p:ext uri="{BB962C8B-B14F-4D97-AF65-F5344CB8AC3E}">
        <p14:creationId xmlns:p14="http://schemas.microsoft.com/office/powerpoint/2010/main" val="2550027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543738" y="1026302"/>
            <a:ext cx="10227212" cy="369332"/>
          </a:xfrm>
          <a:prstGeom prst="rect">
            <a:avLst/>
          </a:prstGeom>
          <a:noFill/>
        </p:spPr>
        <p:txBody>
          <a:bodyPr wrap="square" rtlCol="0">
            <a:spAutoFit/>
          </a:bodyPr>
          <a:lstStyle/>
          <a:p>
            <a:pPr marL="514350" indent="-514350">
              <a:spcBef>
                <a:spcPts val="600"/>
              </a:spcBef>
              <a:spcAft>
                <a:spcPts val="600"/>
              </a:spcAft>
              <a:buFont typeface="Wingdings" panose="05000000000000000000" pitchFamily="2" charset="2"/>
              <a:buChar char="v"/>
            </a:pPr>
            <a:r>
              <a:rPr lang="en-US" b="1" dirty="0" smtClean="0">
                <a:latin typeface="Times New Roman" panose="02020603050405020304" pitchFamily="18" charset="0"/>
                <a:ea typeface="+mn-lt"/>
                <a:cs typeface="Times New Roman" panose="02020603050405020304" pitchFamily="18" charset="0"/>
              </a:rPr>
              <a:t>Requirements Elicitation Introduction</a:t>
            </a:r>
            <a:endParaRPr lang="en-IN" b="1" dirty="0">
              <a:latin typeface="Times New Roman" panose="02020603050405020304" pitchFamily="18" charset="0"/>
              <a:ea typeface="+mn-lt"/>
              <a:cs typeface="Times New Roman" panose="02020603050405020304" pitchFamily="18" charset="0"/>
            </a:endParaRPr>
          </a:p>
        </p:txBody>
      </p:sp>
      <p:sp>
        <p:nvSpPr>
          <p:cNvPr id="2" name="TextBox 1"/>
          <p:cNvSpPr txBox="1"/>
          <p:nvPr/>
        </p:nvSpPr>
        <p:spPr>
          <a:xfrm>
            <a:off x="543738" y="1510468"/>
            <a:ext cx="10848109"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t>Requirements elicitation</a:t>
            </a:r>
            <a:r>
              <a:rPr lang="en-US" dirty="0"/>
              <a:t> is the process of gathering and defining the requirements for a software system. The goal of requirements elicitation is to ensure that the software development process is based on a clear </a:t>
            </a:r>
            <a:r>
              <a:rPr lang="en-US" dirty="0" smtClean="0"/>
              <a:t>understanding </a:t>
            </a:r>
            <a:r>
              <a:rPr lang="en-US" dirty="0"/>
              <a:t>of the customer’s needs and requirements</a:t>
            </a:r>
            <a:r>
              <a:rPr lang="en-US" dirty="0" smtClean="0"/>
              <a:t>.</a:t>
            </a:r>
          </a:p>
          <a:p>
            <a:pPr marL="285750" indent="-285750">
              <a:buFont typeface="Wingdings" panose="05000000000000000000" pitchFamily="2" charset="2"/>
              <a:buChar char="Ø"/>
            </a:pPr>
            <a:r>
              <a:rPr lang="en-US" dirty="0"/>
              <a:t>Requirements elicitation involves the identification, collection, analysis, and refinement of the requirements for a software system</a:t>
            </a:r>
            <a:r>
              <a:rPr lang="en-US" dirty="0" smtClean="0"/>
              <a:t>.</a:t>
            </a:r>
          </a:p>
          <a:p>
            <a:pPr marL="285750" indent="-285750">
              <a:buFont typeface="Wingdings" panose="05000000000000000000" pitchFamily="2" charset="2"/>
              <a:buChar char="Ø"/>
            </a:pPr>
            <a:r>
              <a:rPr lang="en-US" dirty="0"/>
              <a:t>It is a critical part of the software development life cycle and is typically performed at the beginning of the project</a:t>
            </a:r>
            <a:r>
              <a:rPr lang="en-US" dirty="0" smtClean="0"/>
              <a:t>.</a:t>
            </a:r>
            <a:r>
              <a:rPr lang="en-US" dirty="0"/>
              <a:t> Requirements elicitation involves stakeholders from different areas of the organization, including business owners, end-users, and technical experts. </a:t>
            </a:r>
            <a:endParaRPr lang="en-US" dirty="0" smtClean="0"/>
          </a:p>
          <a:p>
            <a:pPr marL="285750" indent="-285750">
              <a:buFont typeface="Wingdings" panose="05000000000000000000" pitchFamily="2" charset="2"/>
              <a:buChar char="Ø"/>
            </a:pPr>
            <a:r>
              <a:rPr lang="en-US" dirty="0" smtClean="0"/>
              <a:t>The </a:t>
            </a:r>
            <a:r>
              <a:rPr lang="en-US" dirty="0"/>
              <a:t>output of the requirements elicitation process is a set of clear, concise, and well-defined requirements that serve as the basis for the design and development of the software system.</a:t>
            </a:r>
            <a:endParaRPr lang="en-IN" dirty="0"/>
          </a:p>
        </p:txBody>
      </p:sp>
      <p:sp>
        <p:nvSpPr>
          <p:cNvPr id="3" name="TextBox 2"/>
          <p:cNvSpPr txBox="1"/>
          <p:nvPr/>
        </p:nvSpPr>
        <p:spPr>
          <a:xfrm>
            <a:off x="803563" y="5124288"/>
            <a:ext cx="10848109" cy="923330"/>
          </a:xfrm>
          <a:prstGeom prst="rect">
            <a:avLst/>
          </a:prstGeom>
          <a:noFill/>
        </p:spPr>
        <p:txBody>
          <a:bodyPr wrap="square" rtlCol="0">
            <a:spAutoFit/>
          </a:bodyPr>
          <a:lstStyle/>
          <a:p>
            <a:r>
              <a:rPr lang="en-US" b="1" dirty="0"/>
              <a:t>Requirements elicitation</a:t>
            </a:r>
            <a:r>
              <a:rPr lang="en-US" dirty="0"/>
              <a:t> is perhaps the most difficult, most error-prone, and most communication-intensive software development. It can be successful only through an effective customer-developer partnership. It is needed to know what the users really need. </a:t>
            </a:r>
            <a:endParaRPr lang="en-IN" dirty="0"/>
          </a:p>
        </p:txBody>
      </p:sp>
      <p:sp>
        <p:nvSpPr>
          <p:cNvPr id="5" name="Rectangle 4"/>
          <p:cNvSpPr/>
          <p:nvPr/>
        </p:nvSpPr>
        <p:spPr>
          <a:xfrm>
            <a:off x="495299" y="4487624"/>
            <a:ext cx="11156374" cy="1559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rPr>
              <a:t>Requirements elicitation is perhaps the most difficult, most error-prone, and most communication-intensive software development. It can be successful only through an effective customer-developer partnership. It is needed to know what the users really need. </a:t>
            </a:r>
            <a:endParaRPr lang="en-IN" sz="2400" b="1" dirty="0">
              <a:solidFill>
                <a:schemeClr val="tx1">
                  <a:lumMod val="95000"/>
                  <a:lumOff val="5000"/>
                </a:schemeClr>
              </a:solidFill>
            </a:endParaRPr>
          </a:p>
        </p:txBody>
      </p:sp>
    </p:spTree>
    <p:extLst>
      <p:ext uri="{BB962C8B-B14F-4D97-AF65-F5344CB8AC3E}">
        <p14:creationId xmlns:p14="http://schemas.microsoft.com/office/powerpoint/2010/main" val="372713305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23913" y="2268538"/>
            <a:ext cx="11368087" cy="2871787"/>
          </a:xfrm>
        </p:spPr>
        <p:txBody>
          <a:bodyPr/>
          <a:lstStyle/>
          <a:p>
            <a:pPr marL="514350" indent="-514350" fontAlgn="base">
              <a:buFont typeface="+mj-lt"/>
              <a:buAutoNum type="arabicPeriod"/>
            </a:pPr>
            <a:r>
              <a:rPr lang="en-US" sz="2400" dirty="0" smtClean="0"/>
              <a:t>Interviews</a:t>
            </a:r>
            <a:endParaRPr lang="en-US" sz="2400" dirty="0"/>
          </a:p>
          <a:p>
            <a:pPr marL="514350" indent="-514350" fontAlgn="base">
              <a:buFont typeface="+mj-lt"/>
              <a:buAutoNum type="arabicPeriod"/>
            </a:pPr>
            <a:r>
              <a:rPr lang="en-US" sz="2400" dirty="0"/>
              <a:t>Brainstorming Sessions</a:t>
            </a:r>
          </a:p>
          <a:p>
            <a:pPr marL="514350" indent="-514350" fontAlgn="base">
              <a:buFont typeface="+mj-lt"/>
              <a:buAutoNum type="arabicPeriod"/>
            </a:pPr>
            <a:r>
              <a:rPr lang="en-US" sz="2400" dirty="0"/>
              <a:t>Facilitated Application Specification Technique (FAST)</a:t>
            </a:r>
          </a:p>
          <a:p>
            <a:pPr marL="514350" indent="-514350" fontAlgn="base">
              <a:buFont typeface="+mj-lt"/>
              <a:buAutoNum type="arabicPeriod"/>
            </a:pPr>
            <a:r>
              <a:rPr lang="en-US" sz="2400" dirty="0"/>
              <a:t>Quality Function Deployment (QFD)</a:t>
            </a:r>
          </a:p>
          <a:p>
            <a:pPr marL="514350" indent="-514350" fontAlgn="base">
              <a:buFont typeface="+mj-lt"/>
              <a:buAutoNum type="arabicPeriod"/>
            </a:pPr>
            <a:r>
              <a:rPr lang="en-US" sz="2400" dirty="0"/>
              <a:t>Use Case Approach</a:t>
            </a:r>
          </a:p>
          <a:p>
            <a:pPr marL="0" indent="0">
              <a:buNone/>
            </a:pPr>
            <a:endParaRPr lang="en-IN" b="1" dirty="0" smtClean="0">
              <a:solidFill>
                <a:schemeClr val="accent5">
                  <a:lumMod val="75000"/>
                </a:schemeClr>
              </a:solidFill>
            </a:endParaRPr>
          </a:p>
          <a:p>
            <a:pPr marL="0" indent="0">
              <a:buNone/>
            </a:pPr>
            <a:endParaRPr lang="en-IN" dirty="0"/>
          </a:p>
        </p:txBody>
      </p:sp>
      <p:sp>
        <p:nvSpPr>
          <p:cNvPr id="2" name="Snip Diagonal Corner Rectangle 1"/>
          <p:cNvSpPr/>
          <p:nvPr/>
        </p:nvSpPr>
        <p:spPr>
          <a:xfrm>
            <a:off x="3187337" y="322217"/>
            <a:ext cx="5181600" cy="1316182"/>
          </a:xfrm>
          <a:prstGeom prst="snip2Diag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a:solidFill>
                  <a:schemeClr val="tx2">
                    <a:lumMod val="20000"/>
                    <a:lumOff val="80000"/>
                  </a:schemeClr>
                </a:solidFill>
              </a:rPr>
              <a:t>Requirements </a:t>
            </a:r>
            <a:r>
              <a:rPr lang="en-IN" sz="2800" b="1" dirty="0" smtClean="0">
                <a:solidFill>
                  <a:schemeClr val="tx2">
                    <a:lumMod val="20000"/>
                    <a:lumOff val="80000"/>
                  </a:schemeClr>
                </a:solidFill>
              </a:rPr>
              <a:t>elicitation Methods</a:t>
            </a:r>
            <a:endParaRPr lang="en-IN" sz="2800" b="1" dirty="0">
              <a:solidFill>
                <a:schemeClr val="tx2">
                  <a:lumMod val="20000"/>
                  <a:lumOff val="80000"/>
                </a:schemeClr>
              </a:solidFill>
            </a:endParaRPr>
          </a:p>
        </p:txBody>
      </p:sp>
    </p:spTree>
    <p:extLst>
      <p:ext uri="{BB962C8B-B14F-4D97-AF65-F5344CB8AC3E}">
        <p14:creationId xmlns:p14="http://schemas.microsoft.com/office/powerpoint/2010/main" val="344524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10869613" cy="4972050"/>
          </a:xfrm>
        </p:spPr>
        <p:txBody>
          <a:bodyPr>
            <a:normAutofit fontScale="92500" lnSpcReduction="10000"/>
          </a:bodyPr>
          <a:lstStyle/>
          <a:p>
            <a:pPr marL="0" indent="0" fontAlgn="base">
              <a:buNone/>
            </a:pPr>
            <a:r>
              <a:rPr lang="en-IN" sz="3600" b="1" dirty="0" smtClean="0">
                <a:solidFill>
                  <a:schemeClr val="accent6">
                    <a:lumMod val="75000"/>
                  </a:schemeClr>
                </a:solidFill>
              </a:rPr>
              <a:t>            Interviews</a:t>
            </a:r>
            <a:r>
              <a:rPr lang="en-IN" sz="3600" b="1" dirty="0">
                <a:solidFill>
                  <a:schemeClr val="accent6">
                    <a:lumMod val="75000"/>
                  </a:schemeClr>
                </a:solidFill>
              </a:rPr>
              <a:t>:</a:t>
            </a:r>
            <a:r>
              <a:rPr lang="en-IN" sz="3600" dirty="0">
                <a:solidFill>
                  <a:schemeClr val="accent6">
                    <a:lumMod val="75000"/>
                  </a:schemeClr>
                </a:solidFill>
              </a:rPr>
              <a:t> </a:t>
            </a:r>
            <a:endParaRPr lang="en-IN" sz="3600" dirty="0" smtClean="0">
              <a:solidFill>
                <a:schemeClr val="accent6">
                  <a:lumMod val="75000"/>
                </a:schemeClr>
              </a:solidFill>
            </a:endParaRPr>
          </a:p>
          <a:p>
            <a:pPr fontAlgn="base"/>
            <a:r>
              <a:rPr lang="en-US" dirty="0"/>
              <a:t>Objective of conducting an interview is to understand the customer’s expectations from the software. </a:t>
            </a:r>
            <a:br>
              <a:rPr lang="en-US" dirty="0"/>
            </a:br>
            <a:r>
              <a:rPr lang="en-US" dirty="0"/>
              <a:t>It is impossible to interview every stakeholder hence representatives from groups are selected based on their expertise and credibility. </a:t>
            </a:r>
          </a:p>
          <a:p>
            <a:pPr fontAlgn="base"/>
            <a:r>
              <a:rPr lang="en-US" dirty="0"/>
              <a:t>Interviews maybe be open-ended or structured. </a:t>
            </a:r>
          </a:p>
          <a:p>
            <a:pPr fontAlgn="base"/>
            <a:r>
              <a:rPr lang="en-US" dirty="0"/>
              <a:t>In open-ended interviews there is no pre-set agenda. Context free questions may be asked to understand the problem.</a:t>
            </a:r>
          </a:p>
          <a:p>
            <a:pPr fontAlgn="base"/>
            <a:r>
              <a:rPr lang="en-US" dirty="0"/>
              <a:t>In structured interview, </a:t>
            </a:r>
            <a:r>
              <a:rPr lang="en-US" dirty="0" smtClean="0"/>
              <a:t>agenda</a:t>
            </a:r>
          </a:p>
          <a:p>
            <a:pPr marL="0" indent="0" fontAlgn="base">
              <a:buNone/>
            </a:pPr>
            <a:r>
              <a:rPr lang="en-US" dirty="0" smtClean="0"/>
              <a:t> </a:t>
            </a:r>
            <a:r>
              <a:rPr lang="en-US" dirty="0"/>
              <a:t>of fairly open questions is prepared. </a:t>
            </a:r>
            <a:endParaRPr lang="en-US" dirty="0" smtClean="0"/>
          </a:p>
          <a:p>
            <a:pPr marL="0" indent="0" fontAlgn="base">
              <a:buNone/>
            </a:pPr>
            <a:r>
              <a:rPr lang="en-US" dirty="0" smtClean="0"/>
              <a:t>Sometimes </a:t>
            </a:r>
            <a:r>
              <a:rPr lang="en-US" dirty="0"/>
              <a:t>a proper questionnaire </a:t>
            </a:r>
            <a:r>
              <a:rPr lang="en-US" dirty="0" smtClean="0"/>
              <a:t>is</a:t>
            </a:r>
          </a:p>
          <a:p>
            <a:pPr marL="0" indent="0" fontAlgn="base">
              <a:buNone/>
            </a:pPr>
            <a:r>
              <a:rPr lang="en-US" dirty="0" smtClean="0"/>
              <a:t> </a:t>
            </a:r>
            <a:r>
              <a:rPr lang="en-US" dirty="0"/>
              <a:t>designed for the interview.</a:t>
            </a:r>
          </a:p>
          <a:p>
            <a:pPr marL="514350" indent="-514350" fontAlgn="base">
              <a:buAutoNum type="arabicPeriod"/>
            </a:pPr>
            <a:endParaRPr lang="en-IN" dirty="0" smtClean="0"/>
          </a:p>
          <a:p>
            <a:pPr marL="0" indent="0" fontAlgn="base">
              <a:buNone/>
            </a:pPr>
            <a:endParaRPr lang="en-IN" dirty="0" smtClean="0"/>
          </a:p>
          <a:p>
            <a:pPr marL="0" indent="0" fontAlgn="base">
              <a:buNone/>
            </a:pPr>
            <a:endParaRPr lang="en-US" dirty="0"/>
          </a:p>
          <a:p>
            <a:pPr marL="0" indent="0">
              <a:buNone/>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373" y="3072719"/>
            <a:ext cx="5666510" cy="3037122"/>
          </a:xfrm>
          <a:prstGeom prst="rect">
            <a:avLst/>
          </a:prstGeom>
        </p:spPr>
      </p:pic>
    </p:spTree>
    <p:extLst>
      <p:ext uri="{BB962C8B-B14F-4D97-AF65-F5344CB8AC3E}">
        <p14:creationId xmlns:p14="http://schemas.microsoft.com/office/powerpoint/2010/main" val="352371443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28613"/>
            <a:ext cx="10515600" cy="4351337"/>
          </a:xfrm>
        </p:spPr>
        <p:txBody>
          <a:bodyPr>
            <a:normAutofit/>
          </a:bodyPr>
          <a:lstStyle/>
          <a:p>
            <a:pPr marL="0" indent="0" fontAlgn="base">
              <a:buNone/>
            </a:pPr>
            <a:r>
              <a:rPr lang="en-US" sz="3200" b="1" dirty="0" smtClean="0">
                <a:solidFill>
                  <a:srgbClr val="E3293B"/>
                </a:solidFill>
              </a:rPr>
              <a:t>                2</a:t>
            </a:r>
            <a:r>
              <a:rPr lang="en-US" sz="3200" b="1" dirty="0">
                <a:solidFill>
                  <a:srgbClr val="E3293B"/>
                </a:solidFill>
              </a:rPr>
              <a:t>. Brainstorming </a:t>
            </a:r>
            <a:r>
              <a:rPr lang="en-US" sz="3200" b="1" dirty="0" smtClean="0">
                <a:solidFill>
                  <a:srgbClr val="E3293B"/>
                </a:solidFill>
              </a:rPr>
              <a:t>Sessions</a:t>
            </a:r>
            <a:endParaRPr lang="en-US" dirty="0">
              <a:solidFill>
                <a:srgbClr val="E3293B"/>
              </a:solidFill>
            </a:endParaRPr>
          </a:p>
          <a:p>
            <a:pPr fontAlgn="base"/>
            <a:r>
              <a:rPr lang="en-US" dirty="0" smtClean="0"/>
              <a:t>It </a:t>
            </a:r>
            <a:r>
              <a:rPr lang="en-US" dirty="0"/>
              <a:t>is a group </a:t>
            </a:r>
            <a:r>
              <a:rPr lang="en-US" dirty="0" smtClean="0"/>
              <a:t>technique</a:t>
            </a:r>
          </a:p>
          <a:p>
            <a:pPr fontAlgn="base"/>
            <a:r>
              <a:rPr lang="en-US" dirty="0" smtClean="0"/>
              <a:t>It </a:t>
            </a:r>
            <a:r>
              <a:rPr lang="en-US" dirty="0"/>
              <a:t>is intended to generate lots of new ideas hence providing a platform to share views</a:t>
            </a:r>
          </a:p>
          <a:p>
            <a:pPr fontAlgn="base"/>
            <a:r>
              <a:rPr lang="en-US" dirty="0"/>
              <a:t>A highly trained facilitator is required to handle group bias and group conflicts.</a:t>
            </a:r>
          </a:p>
          <a:p>
            <a:pPr fontAlgn="base"/>
            <a:r>
              <a:rPr lang="en-US" dirty="0"/>
              <a:t>Every idea is documented so that everyone can see it.</a:t>
            </a:r>
          </a:p>
          <a:p>
            <a:pPr fontAlgn="base"/>
            <a:r>
              <a:rPr lang="en-US" dirty="0"/>
              <a:t>Finally, a document is prepared </a:t>
            </a:r>
            <a:r>
              <a:rPr lang="en-US" dirty="0" smtClean="0"/>
              <a:t>which</a:t>
            </a:r>
          </a:p>
          <a:p>
            <a:pPr marL="0" indent="0" fontAlgn="base">
              <a:buNone/>
            </a:pPr>
            <a:r>
              <a:rPr lang="en-US" dirty="0" smtClean="0"/>
              <a:t> </a:t>
            </a:r>
            <a:r>
              <a:rPr lang="en-US" dirty="0"/>
              <a:t>consists of the list of requirements </a:t>
            </a:r>
            <a:endParaRPr lang="en-US" dirty="0" smtClean="0"/>
          </a:p>
          <a:p>
            <a:pPr marL="0" indent="0" fontAlgn="base">
              <a:buNone/>
            </a:pPr>
            <a:r>
              <a:rPr lang="en-US" dirty="0" smtClean="0"/>
              <a:t>and </a:t>
            </a:r>
            <a:r>
              <a:rPr lang="en-US" dirty="0"/>
              <a:t>their </a:t>
            </a:r>
            <a:r>
              <a:rPr lang="en-US" dirty="0" smtClean="0"/>
              <a:t>priority.</a:t>
            </a:r>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949" y="3015935"/>
            <a:ext cx="5084619" cy="3072371"/>
          </a:xfrm>
          <a:prstGeom prst="rect">
            <a:avLst/>
          </a:prstGeom>
        </p:spPr>
      </p:pic>
    </p:spTree>
    <p:extLst>
      <p:ext uri="{BB962C8B-B14F-4D97-AF65-F5344CB8AC3E}">
        <p14:creationId xmlns:p14="http://schemas.microsoft.com/office/powerpoint/2010/main" val="785384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65163"/>
            <a:ext cx="10515600" cy="5511800"/>
          </a:xfrm>
        </p:spPr>
        <p:txBody>
          <a:bodyPr/>
          <a:lstStyle/>
          <a:p>
            <a:pPr marL="0" indent="0" fontAlgn="base">
              <a:buNone/>
            </a:pPr>
            <a:r>
              <a:rPr lang="en-US" b="1" dirty="0" smtClean="0">
                <a:solidFill>
                  <a:schemeClr val="accent5">
                    <a:lumMod val="75000"/>
                  </a:schemeClr>
                </a:solidFill>
              </a:rPr>
              <a:t> </a:t>
            </a:r>
            <a:r>
              <a:rPr lang="en-US" sz="2400" b="1" dirty="0" smtClean="0">
                <a:solidFill>
                  <a:schemeClr val="accent5">
                    <a:lumMod val="75000"/>
                  </a:schemeClr>
                </a:solidFill>
              </a:rPr>
              <a:t>3</a:t>
            </a:r>
            <a:r>
              <a:rPr lang="en-US" sz="2400" b="1" dirty="0">
                <a:solidFill>
                  <a:schemeClr val="accent5">
                    <a:lumMod val="75000"/>
                  </a:schemeClr>
                </a:solidFill>
              </a:rPr>
              <a:t>. Facilitated Application Specification Technique:</a:t>
            </a:r>
            <a:r>
              <a:rPr lang="en-US" dirty="0">
                <a:solidFill>
                  <a:schemeClr val="accent5">
                    <a:lumMod val="75000"/>
                  </a:schemeClr>
                </a:solidFill>
              </a:rPr>
              <a:t> </a:t>
            </a:r>
            <a:endParaRPr lang="en-US" dirty="0"/>
          </a:p>
          <a:p>
            <a:pPr fontAlgn="base"/>
            <a:r>
              <a:rPr lang="en-US" sz="2400" dirty="0" smtClean="0"/>
              <a:t>Its </a:t>
            </a:r>
            <a:r>
              <a:rPr lang="en-US" sz="2400" dirty="0"/>
              <a:t>objective is to bridge the expectation gap – the difference between what the </a:t>
            </a:r>
            <a:endParaRPr lang="en-US" sz="2400" dirty="0" smtClean="0"/>
          </a:p>
          <a:p>
            <a:pPr marL="0" indent="0" fontAlgn="base">
              <a:buNone/>
            </a:pPr>
            <a:r>
              <a:rPr lang="en-US" sz="2400" dirty="0" smtClean="0"/>
              <a:t>developers </a:t>
            </a:r>
            <a:r>
              <a:rPr lang="en-US" sz="2400" dirty="0"/>
              <a:t>think they are supposed to build and what customers think they are going to get. A team-oriented approach is developed for requirements gathering. Each attendee is asked to make a list of </a:t>
            </a:r>
            <a:r>
              <a:rPr lang="en-US" sz="2400" dirty="0" smtClean="0"/>
              <a:t>objects.</a:t>
            </a:r>
            <a:endParaRPr lang="en-US" sz="2400" dirty="0"/>
          </a:p>
          <a:p>
            <a:pPr fontAlgn="base"/>
            <a:r>
              <a:rPr lang="en-US" sz="2400" dirty="0" smtClean="0"/>
              <a:t>Each </a:t>
            </a:r>
            <a:r>
              <a:rPr lang="en-US" sz="2400" dirty="0"/>
              <a:t>participant prepares his/her list, different lists are then combined, redundant entries are eliminated, team is divided into smaller sub-teams to develop mini-specifications and finally a draft of specifications is written down using all the inputs from the meeting. </a:t>
            </a: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016" y="4650377"/>
            <a:ext cx="7172628" cy="1673048"/>
          </a:xfrm>
          <a:prstGeom prst="rect">
            <a:avLst/>
          </a:prstGeom>
        </p:spPr>
      </p:pic>
    </p:spTree>
    <p:extLst>
      <p:ext uri="{BB962C8B-B14F-4D97-AF65-F5344CB8AC3E}">
        <p14:creationId xmlns:p14="http://schemas.microsoft.com/office/powerpoint/2010/main" val="4059837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04788"/>
            <a:ext cx="10515600" cy="4351337"/>
          </a:xfrm>
        </p:spPr>
        <p:txBody>
          <a:bodyPr>
            <a:normAutofit fontScale="85000" lnSpcReduction="20000"/>
          </a:bodyPr>
          <a:lstStyle/>
          <a:p>
            <a:pPr marL="0" indent="0" fontAlgn="base">
              <a:buNone/>
            </a:pPr>
            <a:endParaRPr lang="en-US" b="1" dirty="0" smtClean="0">
              <a:solidFill>
                <a:schemeClr val="accent5">
                  <a:lumMod val="75000"/>
                </a:schemeClr>
              </a:solidFill>
            </a:endParaRPr>
          </a:p>
          <a:p>
            <a:pPr marL="0" indent="0" fontAlgn="base">
              <a:buNone/>
            </a:pPr>
            <a:r>
              <a:rPr lang="en-US" b="1" dirty="0">
                <a:solidFill>
                  <a:schemeClr val="accent5">
                    <a:lumMod val="75000"/>
                  </a:schemeClr>
                </a:solidFill>
              </a:rPr>
              <a:t> </a:t>
            </a:r>
            <a:r>
              <a:rPr lang="en-US" sz="2800" b="1" dirty="0" smtClean="0">
                <a:solidFill>
                  <a:schemeClr val="accent5">
                    <a:lumMod val="75000"/>
                  </a:schemeClr>
                </a:solidFill>
              </a:rPr>
              <a:t>4</a:t>
            </a:r>
            <a:r>
              <a:rPr lang="en-US" sz="2800" b="1" dirty="0">
                <a:solidFill>
                  <a:schemeClr val="accent5">
                    <a:lumMod val="75000"/>
                  </a:schemeClr>
                </a:solidFill>
              </a:rPr>
              <a:t>. Quality Function Deployment:</a:t>
            </a:r>
            <a:r>
              <a:rPr lang="en-US" dirty="0">
                <a:solidFill>
                  <a:schemeClr val="accent5">
                    <a:lumMod val="75000"/>
                  </a:schemeClr>
                </a:solidFill>
              </a:rPr>
              <a:t> </a:t>
            </a:r>
            <a:r>
              <a:rPr lang="en-US" dirty="0"/>
              <a:t/>
            </a:r>
            <a:br>
              <a:rPr lang="en-US" dirty="0"/>
            </a:br>
            <a:r>
              <a:rPr lang="en-US" dirty="0" smtClean="0"/>
              <a:t>In </a:t>
            </a:r>
            <a:r>
              <a:rPr lang="en-US" dirty="0"/>
              <a:t>this technique customer satisfaction is of prime concern, hence it emphasizes on the requirements which are valuable to the customer. </a:t>
            </a:r>
            <a:br>
              <a:rPr lang="en-US" dirty="0"/>
            </a:br>
            <a:r>
              <a:rPr lang="en-US" dirty="0"/>
              <a:t>3 types of requirements are identified – </a:t>
            </a:r>
          </a:p>
          <a:p>
            <a:pPr fontAlgn="base"/>
            <a:r>
              <a:rPr lang="en-US" b="1" dirty="0"/>
              <a:t>Normal requirements –</a:t>
            </a:r>
            <a:r>
              <a:rPr lang="en-US" dirty="0"/>
              <a:t> </a:t>
            </a:r>
            <a:br>
              <a:rPr lang="en-US" dirty="0"/>
            </a:br>
            <a:r>
              <a:rPr lang="en-US" dirty="0"/>
              <a:t>In this the objective and goals of the proposed software are discussed with the customer. Example – normal requirements for a result management system may be entry of marks, calculation of results, </a:t>
            </a:r>
            <a:r>
              <a:rPr lang="en-US" dirty="0" err="1"/>
              <a:t>etc</a:t>
            </a:r>
            <a:endParaRPr lang="en-US" dirty="0"/>
          </a:p>
          <a:p>
            <a:pPr fontAlgn="base"/>
            <a:r>
              <a:rPr lang="en-US" b="1" dirty="0"/>
              <a:t>Expected requirements –</a:t>
            </a:r>
            <a:r>
              <a:rPr lang="en-US" dirty="0"/>
              <a:t> </a:t>
            </a:r>
            <a:br>
              <a:rPr lang="en-US" dirty="0"/>
            </a:br>
            <a:r>
              <a:rPr lang="en-US" dirty="0"/>
              <a:t>These requirements are so obvious that the customer need not explicitly state them. Example – protection from unauthorized access.</a:t>
            </a:r>
          </a:p>
          <a:p>
            <a:pPr fontAlgn="base"/>
            <a:r>
              <a:rPr lang="en-US" b="1" dirty="0"/>
              <a:t>Exciting requirements –</a:t>
            </a:r>
            <a:r>
              <a:rPr lang="en-US" dirty="0"/>
              <a:t> </a:t>
            </a:r>
            <a:br>
              <a:rPr lang="en-US" dirty="0"/>
            </a:br>
            <a:r>
              <a:rPr lang="en-US" dirty="0"/>
              <a:t>It includes features that are beyond customer’s expectations and prove to be very satisfying when present. Example – when unauthorized access is detected, it should backup and shutdown all processes.</a:t>
            </a:r>
          </a:p>
          <a:p>
            <a:endParaRPr lang="en-IN" dirty="0"/>
          </a:p>
        </p:txBody>
      </p:sp>
    </p:spTree>
    <p:extLst>
      <p:ext uri="{BB962C8B-B14F-4D97-AF65-F5344CB8AC3E}">
        <p14:creationId xmlns:p14="http://schemas.microsoft.com/office/powerpoint/2010/main" val="412521191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1104563" cy="6176963"/>
          </a:xfrm>
        </p:spPr>
        <p:txBody>
          <a:bodyPr>
            <a:normAutofit fontScale="85000" lnSpcReduction="20000"/>
          </a:bodyPr>
          <a:lstStyle/>
          <a:p>
            <a:pPr marL="0" indent="0" fontAlgn="base">
              <a:buNone/>
            </a:pPr>
            <a:r>
              <a:rPr lang="en-US" sz="2800" b="1" dirty="0" smtClean="0">
                <a:solidFill>
                  <a:srgbClr val="F89E4C"/>
                </a:solidFill>
              </a:rPr>
              <a:t>                  5</a:t>
            </a:r>
            <a:r>
              <a:rPr lang="en-US" sz="2800" b="1" dirty="0">
                <a:solidFill>
                  <a:srgbClr val="F89E4C"/>
                </a:solidFill>
              </a:rPr>
              <a:t>. Use Case Approach:</a:t>
            </a:r>
            <a:r>
              <a:rPr lang="en-US" dirty="0">
                <a:solidFill>
                  <a:srgbClr val="F89E4C"/>
                </a:solidFill>
              </a:rPr>
              <a:t> </a:t>
            </a:r>
            <a:r>
              <a:rPr lang="en-US" dirty="0"/>
              <a:t/>
            </a:r>
            <a:br>
              <a:rPr lang="en-US" dirty="0"/>
            </a:br>
            <a:r>
              <a:rPr lang="en-US" sz="2400" dirty="0"/>
              <a:t>This technique combines text and pictures to provide a better understanding of the requirements. </a:t>
            </a:r>
            <a:br>
              <a:rPr lang="en-US" sz="2400" dirty="0"/>
            </a:br>
            <a:r>
              <a:rPr lang="en-US" sz="2400" dirty="0"/>
              <a:t>The use cases describe the ‘what’, of a system and not ‘how’. Hence, they only give a functional view of the system. </a:t>
            </a:r>
            <a:br>
              <a:rPr lang="en-US" sz="2400" dirty="0"/>
            </a:br>
            <a:r>
              <a:rPr lang="en-US" sz="2400" dirty="0"/>
              <a:t>The components of the use case design includes three major things – Actor, Use cases, use case diagram. </a:t>
            </a:r>
          </a:p>
          <a:p>
            <a:pPr fontAlgn="base"/>
            <a:r>
              <a:rPr lang="en-US" sz="2400" b="1" dirty="0"/>
              <a:t>Actor –</a:t>
            </a:r>
            <a:r>
              <a:rPr lang="en-US" sz="2400" dirty="0"/>
              <a:t> </a:t>
            </a:r>
            <a:br>
              <a:rPr lang="en-US" sz="2400" dirty="0"/>
            </a:br>
            <a:r>
              <a:rPr lang="en-US" sz="2400" dirty="0"/>
              <a:t>It is the external agent that lies outside the system but interacts with it in </a:t>
            </a:r>
            <a:r>
              <a:rPr lang="en-US" sz="2400" dirty="0" smtClean="0"/>
              <a:t>some </a:t>
            </a:r>
            <a:r>
              <a:rPr lang="en-US" sz="2400" dirty="0"/>
              <a:t>way. An actor maybe a person, machine etc. It is represented as a stick figure. </a:t>
            </a:r>
            <a:r>
              <a:rPr lang="en-US" sz="2400" dirty="0" smtClean="0"/>
              <a:t>Actors </a:t>
            </a:r>
            <a:r>
              <a:rPr lang="en-US" sz="2400" dirty="0"/>
              <a:t>can </a:t>
            </a:r>
            <a:r>
              <a:rPr lang="en-US" sz="2400" dirty="0" smtClean="0"/>
              <a:t> be primary </a:t>
            </a:r>
            <a:r>
              <a:rPr lang="en-US" sz="2400" dirty="0"/>
              <a:t>actors or secondary actors. </a:t>
            </a:r>
          </a:p>
          <a:p>
            <a:pPr lvl="1" fontAlgn="base"/>
            <a:r>
              <a:rPr lang="en-US" dirty="0"/>
              <a:t>Primary actors – It requires assistance from the system to achieve a goal.</a:t>
            </a:r>
          </a:p>
          <a:p>
            <a:pPr lvl="1" fontAlgn="base"/>
            <a:r>
              <a:rPr lang="en-US" dirty="0"/>
              <a:t>Secondary actor – It is an actor from which the system needs </a:t>
            </a:r>
            <a:r>
              <a:rPr lang="en-US" dirty="0" smtClean="0"/>
              <a:t>assistance.</a:t>
            </a:r>
          </a:p>
          <a:p>
            <a:pPr fontAlgn="base"/>
            <a:r>
              <a:rPr lang="en-US" sz="2400" b="1" dirty="0"/>
              <a:t>Use cases –</a:t>
            </a:r>
            <a:r>
              <a:rPr lang="en-US" sz="2400" dirty="0"/>
              <a:t> </a:t>
            </a:r>
            <a:endParaRPr lang="en-US" sz="2400" dirty="0" smtClean="0"/>
          </a:p>
          <a:p>
            <a:pPr marL="0" indent="0" fontAlgn="base">
              <a:buNone/>
            </a:pPr>
            <a:r>
              <a:rPr lang="en-US" sz="2400" dirty="0" smtClean="0"/>
              <a:t>They </a:t>
            </a:r>
            <a:r>
              <a:rPr lang="en-US" sz="2400" dirty="0"/>
              <a:t>describe the sequence of interactions between actors </a:t>
            </a:r>
            <a:r>
              <a:rPr lang="en-US" sz="2400" dirty="0" smtClean="0"/>
              <a:t>and</a:t>
            </a:r>
          </a:p>
          <a:p>
            <a:pPr marL="0" indent="0" fontAlgn="base">
              <a:buNone/>
            </a:pPr>
            <a:r>
              <a:rPr lang="en-US" sz="2400" dirty="0" smtClean="0"/>
              <a:t>the </a:t>
            </a:r>
            <a:r>
              <a:rPr lang="en-US" sz="2400" dirty="0"/>
              <a:t>system. They capture who(actors) do what(interaction) </a:t>
            </a:r>
            <a:r>
              <a:rPr lang="en-US" sz="2400" dirty="0" smtClean="0"/>
              <a:t>with</a:t>
            </a:r>
          </a:p>
          <a:p>
            <a:pPr marL="0" indent="0" fontAlgn="base">
              <a:buNone/>
            </a:pPr>
            <a:r>
              <a:rPr lang="en-US" sz="2400" dirty="0" smtClean="0"/>
              <a:t> </a:t>
            </a:r>
            <a:r>
              <a:rPr lang="en-US" sz="2400" dirty="0"/>
              <a:t>the system. A complete set of use cases specifies all possible </a:t>
            </a:r>
            <a:r>
              <a:rPr lang="en-US" sz="2400" dirty="0" smtClean="0"/>
              <a:t>ways</a:t>
            </a:r>
          </a:p>
          <a:p>
            <a:pPr marL="0" indent="0" fontAlgn="base">
              <a:buNone/>
            </a:pPr>
            <a:r>
              <a:rPr lang="en-US" sz="2400" dirty="0" smtClean="0"/>
              <a:t>to </a:t>
            </a:r>
            <a:r>
              <a:rPr lang="en-US" sz="2400" dirty="0"/>
              <a:t>use the system.</a:t>
            </a:r>
          </a:p>
          <a:p>
            <a:pPr marL="0" indent="0">
              <a:buNone/>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4675" y="1811373"/>
            <a:ext cx="1297380" cy="25542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2945" y="4646250"/>
            <a:ext cx="3380509" cy="2211750"/>
          </a:xfrm>
          <a:prstGeom prst="rect">
            <a:avLst/>
          </a:prstGeom>
        </p:spPr>
      </p:pic>
    </p:spTree>
    <p:extLst>
      <p:ext uri="{BB962C8B-B14F-4D97-AF65-F5344CB8AC3E}">
        <p14:creationId xmlns:p14="http://schemas.microsoft.com/office/powerpoint/2010/main" val="2860231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Template>
  <TotalTime>83</TotalTime>
  <Words>1333</Words>
  <Application>Microsoft Office PowerPoint</Application>
  <PresentationFormat>Widescreen</PresentationFormat>
  <Paragraphs>217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BioRhyme ExtraBold</vt:lpstr>
      <vt:lpstr>Calibri</vt:lpstr>
      <vt:lpstr>Gill Sans MT</vt:lpstr>
      <vt:lpstr>Lexend Deca</vt:lpstr>
      <vt:lpstr>Poppins</vt:lpstr>
      <vt:lpstr>Times New Roman</vt:lpstr>
      <vt:lpstr>Wingdings</vt:lpstr>
      <vt:lpstr>Gallery</vt:lpstr>
      <vt:lpstr>Eliciting Accurate Requirements &amp; Documenting Business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AI&amp;DS</dc:title>
  <dc:creator>india</dc:creator>
  <cp:lastModifiedBy>SAI</cp:lastModifiedBy>
  <cp:revision>13</cp:revision>
  <dcterms:created xsi:type="dcterms:W3CDTF">2023-05-03T05:01:12Z</dcterms:created>
  <dcterms:modified xsi:type="dcterms:W3CDTF">2023-07-08T05:46:19Z</dcterms:modified>
</cp:coreProperties>
</file>