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2"/>
  </p:notesMasterIdLst>
  <p:handoutMasterIdLst>
    <p:handoutMasterId r:id="rId23"/>
  </p:handoutMasterIdLst>
  <p:sldIdLst>
    <p:sldId id="256" r:id="rId2"/>
    <p:sldId id="274" r:id="rId3"/>
    <p:sldId id="275" r:id="rId4"/>
    <p:sldId id="257" r:id="rId5"/>
    <p:sldId id="258" r:id="rId6"/>
    <p:sldId id="259" r:id="rId7"/>
    <p:sldId id="260" r:id="rId8"/>
    <p:sldId id="262" r:id="rId9"/>
    <p:sldId id="264" r:id="rId10"/>
    <p:sldId id="265" r:id="rId11"/>
    <p:sldId id="266" r:id="rId12"/>
    <p:sldId id="268" r:id="rId13"/>
    <p:sldId id="269" r:id="rId14"/>
    <p:sldId id="270" r:id="rId15"/>
    <p:sldId id="271" r:id="rId16"/>
    <p:sldId id="272" r:id="rId17"/>
    <p:sldId id="273" r:id="rId18"/>
    <p:sldId id="276" r:id="rId19"/>
    <p:sldId id="277"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18"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xmlns=""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pPr/>
              <a:t>08-07-2023</a:t>
            </a:fld>
            <a:endParaRPr lang="en-IN"/>
          </a:p>
        </p:txBody>
      </p:sp>
      <p:sp>
        <p:nvSpPr>
          <p:cNvPr id="4" name="Footer Placeholder 3">
            <a:extLst>
              <a:ext uri="{FF2B5EF4-FFF2-40B4-BE49-F238E27FC236}">
                <a16:creationId xmlns:a16="http://schemas.microsoft.com/office/drawing/2014/main" xmlns=""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xmlns=""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pPr/>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pPr/>
              <a:t>08-07-2023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pPr/>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4ADD7-897F-4F47-A317-DE24AB827DD3}" type="slidenum">
              <a:rPr lang="en-US" smtClean="0"/>
              <a:pPr/>
              <a:t>3</a:t>
            </a:fld>
            <a:endParaRPr lang="en-US"/>
          </a:p>
        </p:txBody>
      </p:sp>
    </p:spTree>
    <p:extLst>
      <p:ext uri="{BB962C8B-B14F-4D97-AF65-F5344CB8AC3E}">
        <p14:creationId xmlns:p14="http://schemas.microsoft.com/office/powerpoint/2010/main" val="249401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640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48"/>
        <p:cNvGrpSpPr/>
        <p:nvPr/>
      </p:nvGrpSpPr>
      <p:grpSpPr>
        <a:xfrm>
          <a:off x="0" y="0"/>
          <a:ext cx="0" cy="0"/>
          <a:chOff x="0" y="0"/>
          <a:chExt cx="0" cy="0"/>
        </a:xfrm>
      </p:grpSpPr>
      <p:sp>
        <p:nvSpPr>
          <p:cNvPr id="49" name="Google Shape;49;p47"/>
          <p:cNvSpPr>
            <a:spLocks noGrp="1"/>
          </p:cNvSpPr>
          <p:nvPr>
            <p:ph type="pic" idx="2"/>
          </p:nvPr>
        </p:nvSpPr>
        <p:spPr>
          <a:xfrm>
            <a:off x="0" y="0"/>
            <a:ext cx="5467350" cy="598798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123827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pPr/>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pPr/>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xmlns="" id="{D33DD7EC-6054-A5D7-0F93-3916702EC90E}"/>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xmlns="" id="{DB6D7A70-9470-38A5-6785-933F5C089234}"/>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xmlns="" id="{A51BE3ED-273E-B0A1-FC3A-EE01E1A92D27}"/>
              </a:ext>
            </a:extLst>
          </p:cNvPr>
          <p:cNvPicPr>
            <a:picLocks noChangeAspect="1"/>
          </p:cNvPicPr>
          <p:nvPr userDrawn="1"/>
        </p:nvPicPr>
        <p:blipFill rotWithShape="1">
          <a:blip r:embed="rId16"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6.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A69B8D-BF65-4ADD-F76F-77EA72FFCB8F}"/>
              </a:ext>
            </a:extLst>
          </p:cNvPr>
          <p:cNvSpPr>
            <a:spLocks noGrp="1"/>
          </p:cNvSpPr>
          <p:nvPr>
            <p:ph type="ctrTitle"/>
          </p:nvPr>
        </p:nvSpPr>
        <p:spPr>
          <a:xfrm>
            <a:off x="2404900" y="3683358"/>
            <a:ext cx="8637073" cy="1270230"/>
          </a:xfrm>
        </p:spPr>
        <p:txBody>
          <a:bodyPr>
            <a:normAutofit/>
          </a:bodyPr>
          <a:lstStyle/>
          <a:p>
            <a:pPr algn="ctr"/>
            <a:r>
              <a:rPr lang="en-US" sz="2800" b="1" cap="all" dirty="0">
                <a:ln/>
                <a:effectLst/>
                <a:latin typeface="Times New Roman" panose="02020603050405020304" pitchFamily="18" charset="0"/>
                <a:cs typeface="Times New Roman" panose="02020603050405020304" pitchFamily="18" charset="0"/>
              </a:rPr>
              <a:t>Defining user </a:t>
            </a:r>
            <a:r>
              <a:rPr lang="en-US" sz="2800" b="1" cap="all" dirty="0" smtClean="0">
                <a:ln/>
                <a:effectLst/>
                <a:latin typeface="Times New Roman" panose="02020603050405020304" pitchFamily="18" charset="0"/>
                <a:cs typeface="Times New Roman" panose="02020603050405020304" pitchFamily="18" charset="0"/>
              </a:rPr>
              <a:t>Requirements</a:t>
            </a:r>
            <a:br>
              <a:rPr lang="en-US" sz="2800" b="1" cap="all" dirty="0" smtClean="0">
                <a:ln/>
                <a:effectLst/>
                <a:latin typeface="Times New Roman" panose="02020603050405020304" pitchFamily="18" charset="0"/>
                <a:cs typeface="Times New Roman" panose="02020603050405020304" pitchFamily="18" charset="0"/>
              </a:rPr>
            </a:br>
            <a:r>
              <a:rPr lang="en-US" sz="2800" b="1" dirty="0" smtClean="0">
                <a:ln/>
                <a:latin typeface="Times New Roman" panose="02020603050405020304" pitchFamily="18" charset="0"/>
                <a:cs typeface="Times New Roman" panose="02020603050405020304" pitchFamily="18" charset="0"/>
              </a:rPr>
              <a:t>&amp;</a:t>
            </a:r>
            <a:br>
              <a:rPr lang="en-US" sz="2800" b="1" dirty="0" smtClean="0">
                <a:ln/>
                <a:latin typeface="Times New Roman" panose="02020603050405020304" pitchFamily="18" charset="0"/>
                <a:cs typeface="Times New Roman" panose="02020603050405020304" pitchFamily="18" charset="0"/>
              </a:rPr>
            </a:br>
            <a:r>
              <a:rPr lang="en-US" sz="2800" b="1" dirty="0">
                <a:ln/>
                <a:latin typeface="Times New Roman" panose="02020603050405020304" pitchFamily="18" charset="0"/>
                <a:cs typeface="Times New Roman" panose="02020603050405020304" pitchFamily="18" charset="0"/>
              </a:rPr>
              <a:t>Validating Requirements</a:t>
            </a:r>
            <a:endParaRPr lang="en-IN"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5F640656-3048-2A08-BF39-81705306F79A}"/>
              </a:ext>
            </a:extLst>
          </p:cNvPr>
          <p:cNvSpPr>
            <a:spLocks noGrp="1"/>
          </p:cNvSpPr>
          <p:nvPr>
            <p:ph type="subTitle" idx="1"/>
          </p:nvPr>
        </p:nvSpPr>
        <p:spPr>
          <a:xfrm>
            <a:off x="5752563" y="2836140"/>
            <a:ext cx="1941745" cy="525780"/>
          </a:xfrm>
        </p:spPr>
        <p:txBody>
          <a:bodyPr>
            <a:normAutofit fontScale="92500" lnSpcReduction="20000"/>
          </a:bodyPr>
          <a:lstStyle/>
          <a:p>
            <a:r>
              <a:rPr lang="en-IN" sz="2400" b="1" dirty="0">
                <a:solidFill>
                  <a:srgbClr val="C00000"/>
                </a:solidFill>
                <a:latin typeface="Times New Roman" panose="02020603050405020304" pitchFamily="18" charset="0"/>
                <a:cs typeface="Times New Roman" panose="02020603050405020304" pitchFamily="18" charset="0"/>
              </a:rPr>
              <a:t>Session </a:t>
            </a:r>
            <a:r>
              <a:rPr lang="en-IN" sz="2400" b="1" dirty="0" smtClean="0">
                <a:solidFill>
                  <a:srgbClr val="C00000"/>
                </a:solidFill>
                <a:latin typeface="Times New Roman" panose="02020603050405020304" pitchFamily="18" charset="0"/>
                <a:cs typeface="Times New Roman" panose="02020603050405020304" pitchFamily="18" charset="0"/>
              </a:rPr>
              <a:t>-9</a:t>
            </a:r>
          </a:p>
        </p:txBody>
      </p:sp>
      <p:sp>
        <p:nvSpPr>
          <p:cNvPr id="4" name="Title 1">
            <a:extLst>
              <a:ext uri="{FF2B5EF4-FFF2-40B4-BE49-F238E27FC236}">
                <a16:creationId xmlns:a16="http://schemas.microsoft.com/office/drawing/2014/main" xmlns="" xmlns:lc="http://schemas.openxmlformats.org/drawingml/2006/lockedCanvas" id="{BDA69B8D-BF65-4ADD-F76F-77EA72FFCB8F}"/>
              </a:ext>
            </a:extLst>
          </p:cNvPr>
          <p:cNvSpPr>
            <a:spLocks noGrp="1"/>
          </p:cNvSpPr>
          <p:nvPr/>
        </p:nvSpPr>
        <p:spPr>
          <a:xfrm>
            <a:off x="1155623" y="227635"/>
            <a:ext cx="10627728" cy="1623059"/>
          </a:xfrm>
          <a:prstGeom prst="rect">
            <a:avLst/>
          </a:prstGeom>
        </p:spPr>
        <p:txBody>
          <a:bodyPr vert="horz" lIns="91440" tIns="45720" rIns="91440" bIns="0" rtlCol="0" anchor="b">
            <a:normAutofit fontScale="97500"/>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marR="0" lvl="0" indent="0" algn="ctr">
              <a:spcBef>
                <a:spcPts val="0"/>
              </a:spcBef>
              <a:spcAft>
                <a:spcPts val="0"/>
              </a:spcAft>
            </a:pPr>
            <a:r>
              <a:rPr lang="en-US" sz="2400" b="1" dirty="0">
                <a:ln/>
                <a:solidFill>
                  <a:srgbClr val="C00000"/>
                </a:solidFill>
                <a:latin typeface="Times New Roman" panose="02020603050405020304" pitchFamily="18" charset="0"/>
                <a:cs typeface="Times New Roman" panose="02020603050405020304" pitchFamily="18" charset="0"/>
              </a:rPr>
              <a:t>DEPARTMENT OF CSE</a:t>
            </a:r>
            <a:r>
              <a:rPr lang="en-US" sz="2400" b="1" u="sng" dirty="0">
                <a:ln/>
                <a:solidFill>
                  <a:srgbClr val="C00000"/>
                </a:solidFill>
                <a:cs typeface="Poppins" panose="00000500000000000000" pitchFamily="2" charset="0"/>
              </a:rPr>
              <a:t/>
            </a:r>
            <a:br>
              <a:rPr lang="en-US" sz="2400" b="1" u="sng" dirty="0">
                <a:ln/>
                <a:solidFill>
                  <a:srgbClr val="C00000"/>
                </a:solidFill>
                <a:cs typeface="Poppins" panose="00000500000000000000" pitchFamily="2" charset="0"/>
              </a:rPr>
            </a:br>
            <a:r>
              <a:rPr lang="en-US" sz="2400" b="1" dirty="0">
                <a:ln/>
                <a:latin typeface="Times New Roman" panose="02020603050405020304" pitchFamily="18" charset="0"/>
                <a:cs typeface="Times New Roman" panose="02020603050405020304" pitchFamily="18" charset="0"/>
                <a:sym typeface="BioRhyme ExtraBold"/>
              </a:rPr>
              <a:t/>
            </a:r>
            <a:br>
              <a:rPr lang="en-US" sz="2400" b="1" dirty="0">
                <a:ln/>
                <a:latin typeface="Times New Roman" panose="02020603050405020304" pitchFamily="18" charset="0"/>
                <a:cs typeface="Times New Roman" panose="02020603050405020304" pitchFamily="18" charset="0"/>
                <a:sym typeface="BioRhyme ExtraBold"/>
              </a:rPr>
            </a:br>
            <a:r>
              <a:rPr lang="en-US" sz="2400" b="1" cap="all" dirty="0" smtClean="0">
                <a:ln/>
                <a:latin typeface="Times New Roman" panose="02020603050405020304" pitchFamily="18" charset="0"/>
                <a:cs typeface="Times New Roman" panose="02020603050405020304" pitchFamily="18" charset="0"/>
                <a:sym typeface="BioRhyme ExtraBold"/>
              </a:rPr>
              <a:t>COURSE </a:t>
            </a:r>
            <a:r>
              <a:rPr lang="en-US" sz="2400" b="1" cap="all" dirty="0">
                <a:ln/>
                <a:latin typeface="Times New Roman" panose="02020603050405020304" pitchFamily="18" charset="0"/>
                <a:cs typeface="Times New Roman" panose="02020603050405020304" pitchFamily="18" charset="0"/>
                <a:sym typeface="BioRhyme ExtraBold"/>
              </a:rPr>
              <a:t>NAME – ADAPTIVE Software </a:t>
            </a:r>
            <a:r>
              <a:rPr lang="en-US" sz="2400" b="1" cap="all" dirty="0" smtClean="0">
                <a:ln/>
                <a:latin typeface="Times New Roman" panose="02020603050405020304" pitchFamily="18" charset="0"/>
                <a:cs typeface="Times New Roman" panose="02020603050405020304" pitchFamily="18" charset="0"/>
                <a:sym typeface="BioRhyme ExtraBold"/>
              </a:rPr>
              <a:t>Engineering </a:t>
            </a:r>
          </a:p>
          <a:p>
            <a:pPr marR="0" lvl="0" indent="0" algn="ctr">
              <a:spcBef>
                <a:spcPts val="0"/>
              </a:spcBef>
              <a:spcAft>
                <a:spcPts val="0"/>
              </a:spcAft>
            </a:pPr>
            <a:r>
              <a:rPr lang="en-US" sz="2400" b="1" cap="all" dirty="0" smtClean="0">
                <a:ln/>
                <a:latin typeface="Times New Roman" panose="02020603050405020304" pitchFamily="18" charset="0"/>
                <a:cs typeface="Times New Roman" panose="02020603050405020304" pitchFamily="18" charset="0"/>
                <a:sym typeface="BioRhyme ExtraBold"/>
              </a:rPr>
              <a:t>COURSE </a:t>
            </a:r>
            <a:r>
              <a:rPr lang="en-US" sz="2400" b="1" cap="all" dirty="0">
                <a:ln/>
                <a:latin typeface="Times New Roman" panose="02020603050405020304" pitchFamily="18" charset="0"/>
                <a:cs typeface="Times New Roman" panose="02020603050405020304" pitchFamily="18" charset="0"/>
                <a:sym typeface="BioRhyme ExtraBold"/>
              </a:rPr>
              <a:t>CODE </a:t>
            </a:r>
            <a:r>
              <a:rPr lang="en-US" sz="2400" b="1" cap="all">
                <a:ln/>
                <a:latin typeface="Times New Roman" panose="02020603050405020304" pitchFamily="18" charset="0"/>
                <a:cs typeface="Times New Roman" panose="02020603050405020304" pitchFamily="18" charset="0"/>
                <a:sym typeface="BioRhyme ExtraBold"/>
              </a:rPr>
              <a:t>– </a:t>
            </a:r>
            <a:r>
              <a:rPr lang="en-US" sz="2400" b="1">
                <a:ln/>
                <a:latin typeface="Times New Roman" panose="02020603050405020304" pitchFamily="18" charset="0"/>
                <a:cs typeface="Times New Roman" panose="02020603050405020304" pitchFamily="18" charset="0"/>
                <a:sym typeface="BioRhyme ExtraBold"/>
              </a:rPr>
              <a:t>22CI2001</a:t>
            </a:r>
            <a:endParaRPr lang="en-US" sz="2400" b="1" dirty="0">
              <a:ln/>
              <a:latin typeface="Times New Roman" panose="02020603050405020304" pitchFamily="18" charset="0"/>
              <a:cs typeface="Times New Roman" panose="02020603050405020304" pitchFamily="18" charset="0"/>
              <a:sym typeface="BioRhyme ExtraBold"/>
            </a:endParaRPr>
          </a:p>
        </p:txBody>
      </p:sp>
    </p:spTree>
    <p:extLst>
      <p:ext uri="{BB962C8B-B14F-4D97-AF65-F5344CB8AC3E}">
        <p14:creationId xmlns:p14="http://schemas.microsoft.com/office/powerpoint/2010/main" val="2503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290C83-FD2D-D710-4470-773E362B7D4B}"/>
              </a:ext>
            </a:extLst>
          </p:cNvPr>
          <p:cNvSpPr>
            <a:spLocks noGrp="1"/>
          </p:cNvSpPr>
          <p:nvPr>
            <p:ph type="title"/>
          </p:nvPr>
        </p:nvSpPr>
        <p:spPr>
          <a:xfrm>
            <a:off x="1451579" y="804519"/>
            <a:ext cx="9603275" cy="567081"/>
          </a:xfrm>
        </p:spPr>
        <p:txBody>
          <a:bodyPr/>
          <a:lstStyle/>
          <a:p>
            <a:pPr algn="ctr"/>
            <a:r>
              <a:rPr lang="en-US" sz="3200" dirty="0">
                <a:latin typeface="Times New Roman" panose="02020603050405020304" pitchFamily="18" charset="0"/>
                <a:cs typeface="Times New Roman" panose="02020603050405020304" pitchFamily="18" charset="0"/>
              </a:rPr>
              <a:t>Analysis Patterns</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3870A572-860D-1F8D-770F-8814AE389B22}"/>
              </a:ext>
            </a:extLst>
          </p:cNvPr>
          <p:cNvSpPr>
            <a:spLocks noGrp="1"/>
          </p:cNvSpPr>
          <p:nvPr>
            <p:ph type="sldNum" sz="quarter" idx="12"/>
          </p:nvPr>
        </p:nvSpPr>
        <p:spPr/>
        <p:txBody>
          <a:bodyPr/>
          <a:lstStyle/>
          <a:p>
            <a:fld id="{CBABCCC1-BF11-4F37-963E-1BCD5B23FD72}" type="slidenum">
              <a:rPr lang="en-IN" smtClean="0"/>
              <a:pPr/>
              <a:t>10</a:t>
            </a:fld>
            <a:endParaRPr lang="en-IN"/>
          </a:p>
        </p:txBody>
      </p:sp>
      <p:pic>
        <p:nvPicPr>
          <p:cNvPr id="5" name="Picture 2" descr="What is an analysis pattern? - microTOOL Knowledge Base">
            <a:extLst>
              <a:ext uri="{FF2B5EF4-FFF2-40B4-BE49-F238E27FC236}">
                <a16:creationId xmlns:a16="http://schemas.microsoft.com/office/drawing/2014/main" xmlns="" id="{7A40D5EC-924A-7D21-E40F-AA82C20D6C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355" y="1939059"/>
            <a:ext cx="11605846" cy="419797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7910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90CDBD-57F3-E3DB-0BF8-034FF007F514}"/>
              </a:ext>
            </a:extLst>
          </p:cNvPr>
          <p:cNvSpPr>
            <a:spLocks noGrp="1"/>
          </p:cNvSpPr>
          <p:nvPr>
            <p:ph type="title"/>
          </p:nvPr>
        </p:nvSpPr>
        <p:spPr>
          <a:xfrm>
            <a:off x="1557905" y="730093"/>
            <a:ext cx="9603275" cy="518416"/>
          </a:xfrm>
        </p:spPr>
        <p:txBody>
          <a:bodyPr>
            <a:normAutofit fontScale="90000"/>
          </a:bodyPr>
          <a:lstStyle/>
          <a:p>
            <a:pPr algn="ctr"/>
            <a:r>
              <a:rPr lang="en-US" sz="3200" dirty="0">
                <a:latin typeface="Times New Roman" panose="02020603050405020304" pitchFamily="18" charset="0"/>
                <a:cs typeface="Times New Roman" panose="02020603050405020304" pitchFamily="18" charset="0"/>
              </a:rPr>
              <a:t>Negotiating Requirements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E449AD63-3BB5-D0F5-1656-9C0957D6FEAC}"/>
              </a:ext>
            </a:extLst>
          </p:cNvPr>
          <p:cNvSpPr>
            <a:spLocks noGrp="1"/>
          </p:cNvSpPr>
          <p:nvPr>
            <p:ph idx="1"/>
          </p:nvPr>
        </p:nvSpPr>
        <p:spPr>
          <a:xfrm>
            <a:off x="228601" y="1899138"/>
            <a:ext cx="11693768" cy="4392001"/>
          </a:xfrm>
        </p:spPr>
        <p:txBody>
          <a:bodyPr>
            <a:normAutofit fontScale="40000" lnSpcReduction="20000"/>
          </a:bodyPr>
          <a:lstStyle/>
          <a:p>
            <a:pPr algn="just">
              <a:lnSpc>
                <a:spcPct val="140000"/>
              </a:lnSpc>
            </a:pPr>
            <a:r>
              <a:rPr lang="en-US" sz="5800" dirty="0">
                <a:latin typeface="Times New Roman" panose="02020603050405020304" pitchFamily="18" charset="0"/>
                <a:cs typeface="Times New Roman" panose="02020603050405020304" pitchFamily="18" charset="0"/>
              </a:rPr>
              <a:t>The inception, elicitation, and elaboration tasks in an ideal requirements engineering setting determine customer requirements in sufficient depth to proceed to later software engineering activities.</a:t>
            </a:r>
          </a:p>
          <a:p>
            <a:pPr algn="just">
              <a:lnSpc>
                <a:spcPct val="140000"/>
              </a:lnSpc>
            </a:pPr>
            <a:r>
              <a:rPr lang="en-US" altLang="en-US" sz="5800" dirty="0">
                <a:latin typeface="Times New Roman" panose="02020603050405020304" pitchFamily="18" charset="0"/>
                <a:cs typeface="Times New Roman" panose="02020603050405020304" pitchFamily="18" charset="0"/>
              </a:rPr>
              <a:t>Boehm [Boe98] defines a set of negotiation activities at the beginning of each software process iteration. Rather than a single customer communication activity, the following activities are defined:</a:t>
            </a:r>
          </a:p>
          <a:p>
            <a:pPr marL="1339850" lvl="2" indent="-425450" algn="just">
              <a:buFont typeface="+mj-lt"/>
              <a:buAutoNum type="arabicPeriod"/>
            </a:pPr>
            <a:r>
              <a:rPr lang="en-US" altLang="en-US" sz="5800" dirty="0">
                <a:solidFill>
                  <a:srgbClr val="0070C0"/>
                </a:solidFill>
                <a:latin typeface="Times New Roman" panose="02020603050405020304" pitchFamily="18" charset="0"/>
                <a:cs typeface="Times New Roman" panose="02020603050405020304" pitchFamily="18" charset="0"/>
              </a:rPr>
              <a:t>Identification of the system or subsystem’s key stakeholders.</a:t>
            </a:r>
          </a:p>
          <a:p>
            <a:pPr marL="1339850" lvl="2" indent="-425450" algn="just">
              <a:buFont typeface="+mj-lt"/>
              <a:buAutoNum type="arabicPeriod"/>
            </a:pPr>
            <a:r>
              <a:rPr lang="en-US" altLang="en-US" sz="5800" dirty="0">
                <a:solidFill>
                  <a:srgbClr val="0070C0"/>
                </a:solidFill>
                <a:latin typeface="Times New Roman" panose="02020603050405020304" pitchFamily="18" charset="0"/>
                <a:cs typeface="Times New Roman" panose="02020603050405020304" pitchFamily="18" charset="0"/>
              </a:rPr>
              <a:t>Determination of the stakeholders’ “win conditions.”</a:t>
            </a:r>
          </a:p>
          <a:p>
            <a:pPr marL="1339850" lvl="2" indent="-425450" algn="just">
              <a:buFont typeface="+mj-lt"/>
              <a:buAutoNum type="arabicPeriod"/>
            </a:pPr>
            <a:r>
              <a:rPr lang="en-US" altLang="en-US" sz="5800" dirty="0">
                <a:solidFill>
                  <a:srgbClr val="0070C0"/>
                </a:solidFill>
                <a:latin typeface="Times New Roman" panose="02020603050405020304" pitchFamily="18" charset="0"/>
                <a:cs typeface="Times New Roman" panose="02020603050405020304" pitchFamily="18" charset="0"/>
              </a:rPr>
              <a:t>Negotiation of the stakeholders’ win conditions to reconcile them into a set of win-win conditions for all concerned (including the software team).</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88017E58-EC9C-937D-42B8-636DDECC7A13}"/>
              </a:ext>
            </a:extLst>
          </p:cNvPr>
          <p:cNvSpPr>
            <a:spLocks noGrp="1"/>
          </p:cNvSpPr>
          <p:nvPr>
            <p:ph type="sldNum" sz="quarter" idx="12"/>
          </p:nvPr>
        </p:nvSpPr>
        <p:spPr/>
        <p:txBody>
          <a:bodyPr/>
          <a:lstStyle/>
          <a:p>
            <a:fld id="{CBABCCC1-BF11-4F37-963E-1BCD5B23FD72}" type="slidenum">
              <a:rPr lang="en-IN" smtClean="0"/>
              <a:pPr/>
              <a:t>11</a:t>
            </a:fld>
            <a:endParaRPr lang="en-IN"/>
          </a:p>
        </p:txBody>
      </p:sp>
    </p:spTree>
    <p:extLst>
      <p:ext uri="{BB962C8B-B14F-4D97-AF65-F5344CB8AC3E}">
        <p14:creationId xmlns:p14="http://schemas.microsoft.com/office/powerpoint/2010/main" val="2061011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26A86B-9254-6293-7FD4-B6ED4561BBBF}"/>
              </a:ext>
            </a:extLst>
          </p:cNvPr>
          <p:cNvSpPr>
            <a:spLocks noGrp="1"/>
          </p:cNvSpPr>
          <p:nvPr>
            <p:ph type="title"/>
          </p:nvPr>
        </p:nvSpPr>
        <p:spPr>
          <a:xfrm>
            <a:off x="1451579" y="804520"/>
            <a:ext cx="9603275" cy="531912"/>
          </a:xfrm>
        </p:spPr>
        <p:txBody>
          <a:bodyPr/>
          <a:lstStyle/>
          <a:p>
            <a:pPr algn="ctr"/>
            <a:r>
              <a:rPr lang="en-US" sz="3200" dirty="0">
                <a:latin typeface="Times New Roman" panose="02020603050405020304" pitchFamily="18" charset="0"/>
                <a:cs typeface="Times New Roman" panose="02020603050405020304" pitchFamily="18" charset="0"/>
              </a:rPr>
              <a:t>Validating Requirements &amp; Importance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D62CB29-2CB4-88E0-9328-32A7ECD19B73}"/>
              </a:ext>
            </a:extLst>
          </p:cNvPr>
          <p:cNvSpPr>
            <a:spLocks noGrp="1"/>
          </p:cNvSpPr>
          <p:nvPr>
            <p:ph idx="1"/>
          </p:nvPr>
        </p:nvSpPr>
        <p:spPr>
          <a:xfrm>
            <a:off x="298938" y="1853754"/>
            <a:ext cx="11641015" cy="4199727"/>
          </a:xfrm>
        </p:spPr>
        <p:txBody>
          <a:bodyPr>
            <a:normAutofit/>
          </a:bodyPr>
          <a:lstStyle/>
          <a:p>
            <a:pPr algn="just">
              <a:spcBef>
                <a:spcPts val="600"/>
              </a:spcBef>
              <a:spcAft>
                <a:spcPts val="600"/>
              </a:spcAft>
            </a:pPr>
            <a:r>
              <a:rPr lang="en-IN" sz="2200" dirty="0">
                <a:latin typeface="Times New Roman" panose="02020603050405020304" pitchFamily="18" charset="0"/>
                <a:cs typeface="Times New Roman" panose="02020603050405020304" pitchFamily="18" charset="0"/>
              </a:rPr>
              <a:t>Requirements validation is the process of checking that requirements define the system that the customer really wants.</a:t>
            </a:r>
          </a:p>
          <a:p>
            <a:pPr algn="just">
              <a:spcBef>
                <a:spcPts val="600"/>
              </a:spcBef>
              <a:spcAft>
                <a:spcPts val="600"/>
              </a:spcAft>
            </a:pPr>
            <a:r>
              <a:rPr lang="en-IN" sz="2200" dirty="0">
                <a:latin typeface="Times New Roman" panose="02020603050405020304" pitchFamily="18" charset="0"/>
                <a:cs typeface="Times New Roman" panose="02020603050405020304" pitchFamily="18" charset="0"/>
              </a:rPr>
              <a:t>It overlaps with elicitation and analysis, as it is concerned with finding problems with the requirements.</a:t>
            </a:r>
          </a:p>
          <a:p>
            <a:pPr algn="just">
              <a:spcBef>
                <a:spcPts val="600"/>
              </a:spcBef>
              <a:spcAft>
                <a:spcPts val="600"/>
              </a:spcAft>
            </a:pPr>
            <a:r>
              <a:rPr lang="en-IN" sz="2200" dirty="0">
                <a:latin typeface="Times New Roman" panose="02020603050405020304" pitchFamily="18" charset="0"/>
                <a:cs typeface="Times New Roman" panose="02020603050405020304" pitchFamily="18" charset="0"/>
              </a:rPr>
              <a:t>Requirements validation is critically important because errors in a requirements document can lead to extensive rework costs when these problems are discovered during development or after the system is in service.</a:t>
            </a:r>
          </a:p>
          <a:p>
            <a:pPr algn="just">
              <a:spcBef>
                <a:spcPts val="600"/>
              </a:spcBef>
              <a:spcAft>
                <a:spcPts val="600"/>
              </a:spcAft>
            </a:pPr>
            <a:r>
              <a:rPr lang="en-IN" sz="2200" dirty="0">
                <a:latin typeface="Times New Roman" panose="02020603050405020304" pitchFamily="18" charset="0"/>
                <a:cs typeface="Times New Roman" panose="02020603050405020304" pitchFamily="18" charset="0"/>
              </a:rPr>
              <a:t>The cost of fixing a requirements problem by making a system change is usually much greater than repairing design or coding errors.</a:t>
            </a:r>
          </a:p>
        </p:txBody>
      </p:sp>
      <p:sp>
        <p:nvSpPr>
          <p:cNvPr id="4" name="Slide Number Placeholder 3">
            <a:extLst>
              <a:ext uri="{FF2B5EF4-FFF2-40B4-BE49-F238E27FC236}">
                <a16:creationId xmlns:a16="http://schemas.microsoft.com/office/drawing/2014/main" xmlns="" id="{F9D72AD6-43EB-EACC-0BB7-F70015359091}"/>
              </a:ext>
            </a:extLst>
          </p:cNvPr>
          <p:cNvSpPr>
            <a:spLocks noGrp="1"/>
          </p:cNvSpPr>
          <p:nvPr>
            <p:ph type="sldNum" sz="quarter" idx="12"/>
          </p:nvPr>
        </p:nvSpPr>
        <p:spPr/>
        <p:txBody>
          <a:bodyPr/>
          <a:lstStyle/>
          <a:p>
            <a:fld id="{CBABCCC1-BF11-4F37-963E-1BCD5B23FD72}" type="slidenum">
              <a:rPr lang="en-IN" smtClean="0"/>
              <a:pPr/>
              <a:t>12</a:t>
            </a:fld>
            <a:endParaRPr lang="en-IN"/>
          </a:p>
        </p:txBody>
      </p:sp>
    </p:spTree>
    <p:extLst>
      <p:ext uri="{BB962C8B-B14F-4D97-AF65-F5344CB8AC3E}">
        <p14:creationId xmlns:p14="http://schemas.microsoft.com/office/powerpoint/2010/main" val="1211957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7CD929-BA64-3686-4149-5D136F0CE22C}"/>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Validating Requirements &amp; Importance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1B2B5D0-D649-9F75-606D-62E22E81F538}"/>
              </a:ext>
            </a:extLst>
          </p:cNvPr>
          <p:cNvSpPr>
            <a:spLocks noGrp="1"/>
          </p:cNvSpPr>
          <p:nvPr>
            <p:ph idx="1"/>
          </p:nvPr>
        </p:nvSpPr>
        <p:spPr>
          <a:xfrm>
            <a:off x="123092" y="2015732"/>
            <a:ext cx="11728939" cy="4103714"/>
          </a:xfrm>
        </p:spPr>
        <p:txBody>
          <a:bodyPr>
            <a:noAutofit/>
          </a:bodyPr>
          <a:lstStyle/>
          <a:p>
            <a:pPr algn="just">
              <a:spcBef>
                <a:spcPts val="600"/>
              </a:spcBef>
              <a:spcAft>
                <a:spcPts val="600"/>
              </a:spcAft>
            </a:pPr>
            <a:r>
              <a:rPr lang="en-IN" sz="2400" dirty="0">
                <a:latin typeface="Times New Roman" panose="02020603050405020304" pitchFamily="18" charset="0"/>
                <a:cs typeface="Times New Roman" panose="02020603050405020304" pitchFamily="18" charset="0"/>
              </a:rPr>
              <a:t>A change to the requirements usually means that the system design and implementation must also be changed</a:t>
            </a:r>
          </a:p>
          <a:p>
            <a:pPr algn="just">
              <a:spcBef>
                <a:spcPts val="600"/>
              </a:spcBef>
              <a:spcAft>
                <a:spcPts val="600"/>
              </a:spcAft>
            </a:pPr>
            <a:r>
              <a:rPr lang="en-IN" sz="2400" dirty="0">
                <a:latin typeface="Times New Roman" panose="02020603050405020304" pitchFamily="18" charset="0"/>
                <a:cs typeface="Times New Roman" panose="02020603050405020304" pitchFamily="18" charset="0"/>
              </a:rPr>
              <a:t>Furthermore, the system must then be retested.</a:t>
            </a:r>
          </a:p>
          <a:p>
            <a:r>
              <a:rPr lang="en-IN" sz="2400" dirty="0">
                <a:latin typeface="Times New Roman" panose="02020603050405020304" pitchFamily="18" charset="0"/>
                <a:cs typeface="Times New Roman" panose="02020603050405020304" pitchFamily="18" charset="0"/>
              </a:rPr>
              <a:t>Concerned with demonstrating that the requirements define the system that the customer really wants.</a:t>
            </a:r>
          </a:p>
          <a:p>
            <a:r>
              <a:rPr lang="en-IN" sz="2400" dirty="0">
                <a:latin typeface="Times New Roman" panose="02020603050405020304" pitchFamily="18" charset="0"/>
                <a:cs typeface="Times New Roman" panose="02020603050405020304" pitchFamily="18" charset="0"/>
              </a:rPr>
              <a:t>Requirements error costs are high so validation is very important</a:t>
            </a:r>
          </a:p>
          <a:p>
            <a:pPr lvl="1"/>
            <a:r>
              <a:rPr lang="en-IN" sz="2400" dirty="0">
                <a:latin typeface="Times New Roman" panose="02020603050405020304" pitchFamily="18" charset="0"/>
                <a:cs typeface="Times New Roman" panose="02020603050405020304" pitchFamily="18" charset="0"/>
              </a:rPr>
              <a:t>Fixing a requirements error after delivery may cost up to 100 times the cost of fixing an implementation error</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7E957759-B804-3E71-60B3-7358FF34F689}"/>
              </a:ext>
            </a:extLst>
          </p:cNvPr>
          <p:cNvSpPr>
            <a:spLocks noGrp="1"/>
          </p:cNvSpPr>
          <p:nvPr>
            <p:ph type="sldNum" sz="quarter" idx="12"/>
          </p:nvPr>
        </p:nvSpPr>
        <p:spPr/>
        <p:txBody>
          <a:bodyPr/>
          <a:lstStyle/>
          <a:p>
            <a:fld id="{CBABCCC1-BF11-4F37-963E-1BCD5B23FD72}" type="slidenum">
              <a:rPr lang="en-IN" smtClean="0"/>
              <a:pPr/>
              <a:t>13</a:t>
            </a:fld>
            <a:endParaRPr lang="en-IN"/>
          </a:p>
        </p:txBody>
      </p:sp>
    </p:spTree>
    <p:extLst>
      <p:ext uri="{BB962C8B-B14F-4D97-AF65-F5344CB8AC3E}">
        <p14:creationId xmlns:p14="http://schemas.microsoft.com/office/powerpoint/2010/main" val="2203535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3BDC4E-C0C9-F100-CB60-0F5C4FCC7177}"/>
              </a:ext>
            </a:extLst>
          </p:cNvPr>
          <p:cNvSpPr>
            <a:spLocks noGrp="1"/>
          </p:cNvSpPr>
          <p:nvPr>
            <p:ph type="title"/>
          </p:nvPr>
        </p:nvSpPr>
        <p:spPr>
          <a:xfrm>
            <a:off x="246185" y="1934308"/>
            <a:ext cx="11605846" cy="4149969"/>
          </a:xfrm>
        </p:spPr>
        <p:txBody>
          <a:bodyPr>
            <a:normAutofit fontScale="90000"/>
          </a:bodyPr>
          <a:lstStyle/>
          <a:p>
            <a:pPr marL="0" indent="0" eaLnBrk="1" fontAlgn="auto" hangingPunct="1">
              <a:lnSpc>
                <a:spcPct val="90000"/>
              </a:lnSpc>
              <a:spcAft>
                <a:spcPts val="0"/>
              </a:spcAft>
              <a:buFontTx/>
              <a:buNone/>
              <a:defRPr/>
            </a:pPr>
            <a:r>
              <a:rPr lang="en-GB" sz="2000" dirty="0" smtClean="0">
                <a:latin typeface="Times New Roman" panose="02020603050405020304" pitchFamily="18" charset="0"/>
                <a:cs typeface="Times New Roman" panose="02020603050405020304" pitchFamily="18" charset="0"/>
              </a:rPr>
              <a:t>Verification</a:t>
            </a:r>
            <a:r>
              <a:rPr lang="en-GB" sz="2000" dirty="0">
                <a:latin typeface="Times New Roman" panose="02020603050405020304" pitchFamily="18" charset="0"/>
                <a:cs typeface="Times New Roman" panose="02020603050405020304" pitchFamily="18" charset="0"/>
              </a:rPr>
              <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designing the product right</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Validation</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designing the right product</a:t>
            </a:r>
            <a:r>
              <a:rPr lang="en-GB" sz="2000" dirty="0"/>
              <a:t/>
            </a:r>
            <a:br>
              <a:rPr lang="en-GB" sz="2000" dirty="0"/>
            </a:br>
            <a:r>
              <a:rPr lang="en-GB" sz="2000" dirty="0"/>
              <a:t> </a:t>
            </a:r>
            <a:br>
              <a:rPr lang="en-GB" sz="2000" dirty="0"/>
            </a:br>
            <a:r>
              <a:rPr lang="en-GB" sz="2000" dirty="0"/>
              <a:t/>
            </a:r>
            <a:br>
              <a:rPr lang="en-GB" sz="2000" dirty="0"/>
            </a:br>
            <a:r>
              <a:rPr lang="en-GB" sz="2000" dirty="0"/>
              <a:t/>
            </a:r>
            <a:br>
              <a:rPr lang="en-GB" sz="2000" dirty="0"/>
            </a:br>
            <a:r>
              <a:rPr lang="en-GB" sz="2000" dirty="0"/>
              <a:t/>
            </a:r>
            <a:br>
              <a:rPr lang="en-GB" sz="2000" dirty="0"/>
            </a:br>
            <a:r>
              <a:rPr lang="en-GB" sz="2000" dirty="0"/>
              <a:t/>
            </a:r>
            <a:br>
              <a:rPr lang="en-GB" sz="2000" dirty="0"/>
            </a:br>
            <a:r>
              <a:rPr lang="en-GB" sz="2000" dirty="0"/>
              <a:t/>
            </a:r>
            <a:br>
              <a:rPr lang="en-GB" sz="2000" dirty="0"/>
            </a:br>
            <a:r>
              <a:rPr lang="en-GB" sz="2000" dirty="0" smtClean="0"/>
              <a:t/>
            </a:r>
            <a:br>
              <a:rPr lang="en-GB" sz="2000" dirty="0" smtClean="0"/>
            </a:br>
            <a:r>
              <a:rPr lang="en-GB" sz="2000" dirty="0"/>
              <a:t/>
            </a:r>
            <a:br>
              <a:rPr lang="en-GB" sz="2000" dirty="0"/>
            </a:br>
            <a:r>
              <a:rPr lang="en-GB" sz="2000" dirty="0"/>
              <a:t/>
            </a:r>
            <a:br>
              <a:rPr lang="en-GB" sz="2000" dirty="0"/>
            </a:br>
            <a:r>
              <a:rPr lang="en-GB" sz="2000" dirty="0">
                <a:solidFill>
                  <a:srgbClr val="FF0000"/>
                </a:solidFill>
                <a:latin typeface="Times New Roman" panose="02020603050405020304" pitchFamily="18" charset="0"/>
                <a:cs typeface="Times New Roman" panose="02020603050405020304" pitchFamily="18" charset="0"/>
              </a:rPr>
              <a:t>The formality gap</a:t>
            </a:r>
            <a:br>
              <a:rPr lang="en-GB" sz="2000" dirty="0">
                <a:solidFill>
                  <a:srgbClr val="FF0000"/>
                </a:solidFill>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validation will always rely to some extent on subjective means of </a:t>
            </a:r>
            <a:r>
              <a:rPr lang="en-GB" sz="2000" dirty="0" smtClean="0">
                <a:latin typeface="Times New Roman" panose="02020603050405020304" pitchFamily="18" charset="0"/>
                <a:cs typeface="Times New Roman" panose="02020603050405020304" pitchFamily="18" charset="0"/>
              </a:rPr>
              <a:t>proof Management </a:t>
            </a:r>
            <a:r>
              <a:rPr lang="en-GB" sz="2000" dirty="0">
                <a:latin typeface="Times New Roman" panose="02020603050405020304" pitchFamily="18" charset="0"/>
                <a:cs typeface="Times New Roman" panose="02020603050405020304" pitchFamily="18" charset="0"/>
              </a:rPr>
              <a:t>and contractual </a:t>
            </a:r>
            <a:r>
              <a:rPr lang="en-GB" sz="2000" dirty="0" smtClean="0">
                <a:latin typeface="Times New Roman" panose="02020603050405020304" pitchFamily="18" charset="0"/>
                <a:cs typeface="Times New Roman" panose="02020603050405020304" pitchFamily="18" charset="0"/>
              </a:rPr>
              <a:t>issues</a:t>
            </a:r>
            <a:r>
              <a:rPr lang="en-GB" sz="2000" dirty="0">
                <a:latin typeface="Times New Roman" panose="02020603050405020304" pitchFamily="18" charset="0"/>
                <a:cs typeface="Times New Roman" panose="02020603050405020304" pitchFamily="18" charset="0"/>
              </a:rPr>
              <a:t> </a:t>
            </a:r>
            <a:r>
              <a:rPr lang="en-GB" sz="2000" dirty="0" smtClean="0">
                <a:latin typeface="Times New Roman" panose="02020603050405020304" pitchFamily="18" charset="0"/>
                <a:cs typeface="Times New Roman" panose="02020603050405020304" pitchFamily="18" charset="0"/>
              </a:rPr>
              <a:t>design </a:t>
            </a:r>
            <a:r>
              <a:rPr lang="en-GB" sz="2000" dirty="0">
                <a:latin typeface="Times New Roman" panose="02020603050405020304" pitchFamily="18" charset="0"/>
                <a:cs typeface="Times New Roman" panose="02020603050405020304" pitchFamily="18" charset="0"/>
              </a:rPr>
              <a:t>in commercial and legal </a:t>
            </a:r>
            <a:r>
              <a:rPr lang="en-GB" sz="2000" dirty="0" smtClean="0">
                <a:latin typeface="Times New Roman" panose="02020603050405020304" pitchFamily="18" charset="0"/>
                <a:cs typeface="Times New Roman" panose="02020603050405020304" pitchFamily="18" charset="0"/>
              </a:rPr>
              <a:t>contexts</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CEA7DA58-605F-EEA2-EC8D-5BA07EECE9A8}"/>
              </a:ext>
            </a:extLst>
          </p:cNvPr>
          <p:cNvSpPr>
            <a:spLocks noGrp="1"/>
          </p:cNvSpPr>
          <p:nvPr>
            <p:ph type="sldNum" sz="quarter" idx="12"/>
          </p:nvPr>
        </p:nvSpPr>
        <p:spPr/>
        <p:txBody>
          <a:bodyPr/>
          <a:lstStyle/>
          <a:p>
            <a:fld id="{CBABCCC1-BF11-4F37-963E-1BCD5B23FD72}" type="slidenum">
              <a:rPr lang="en-IN" smtClean="0"/>
              <a:pPr/>
              <a:t>14</a:t>
            </a:fld>
            <a:endParaRPr lang="en-IN"/>
          </a:p>
        </p:txBody>
      </p:sp>
      <p:grpSp>
        <p:nvGrpSpPr>
          <p:cNvPr id="5" name="Group 17">
            <a:extLst>
              <a:ext uri="{FF2B5EF4-FFF2-40B4-BE49-F238E27FC236}">
                <a16:creationId xmlns:a16="http://schemas.microsoft.com/office/drawing/2014/main" xmlns="" id="{37B32019-E070-6B8C-97B6-FC4150B9D597}"/>
              </a:ext>
            </a:extLst>
          </p:cNvPr>
          <p:cNvGrpSpPr>
            <a:grpSpLocks/>
          </p:cNvGrpSpPr>
          <p:nvPr/>
        </p:nvGrpSpPr>
        <p:grpSpPr bwMode="auto">
          <a:xfrm>
            <a:off x="5086939" y="3038984"/>
            <a:ext cx="6201294" cy="2066925"/>
            <a:chOff x="915" y="1008"/>
            <a:chExt cx="3354" cy="1142"/>
          </a:xfrm>
        </p:grpSpPr>
        <p:grpSp>
          <p:nvGrpSpPr>
            <p:cNvPr id="6" name="Group 18">
              <a:extLst>
                <a:ext uri="{FF2B5EF4-FFF2-40B4-BE49-F238E27FC236}">
                  <a16:creationId xmlns:a16="http://schemas.microsoft.com/office/drawing/2014/main" xmlns="" id="{B5431CFB-5B5A-463E-4D9A-E002F030C480}"/>
                </a:ext>
              </a:extLst>
            </p:cNvPr>
            <p:cNvGrpSpPr>
              <a:grpSpLocks/>
            </p:cNvGrpSpPr>
            <p:nvPr/>
          </p:nvGrpSpPr>
          <p:grpSpPr bwMode="auto">
            <a:xfrm>
              <a:off x="2877" y="1036"/>
              <a:ext cx="1392" cy="1117"/>
              <a:chOff x="576" y="1152"/>
              <a:chExt cx="3696" cy="2736"/>
            </a:xfrm>
          </p:grpSpPr>
          <p:sp>
            <p:nvSpPr>
              <p:cNvPr id="12" name="Rectangle 19">
                <a:extLst>
                  <a:ext uri="{FF2B5EF4-FFF2-40B4-BE49-F238E27FC236}">
                    <a16:creationId xmlns:a16="http://schemas.microsoft.com/office/drawing/2014/main" xmlns="" id="{D701608D-3942-50BE-BAE4-661177720BAC}"/>
                  </a:ext>
                </a:extLst>
              </p:cNvPr>
              <p:cNvSpPr>
                <a:spLocks noChangeArrowheads="1"/>
              </p:cNvSpPr>
              <p:nvPr/>
            </p:nvSpPr>
            <p:spPr bwMode="auto">
              <a:xfrm>
                <a:off x="577" y="1152"/>
                <a:ext cx="816" cy="335"/>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endParaRPr lang="en-US">
                  <a:latin typeface="Arial" charset="0"/>
                  <a:cs typeface="Arial" charset="0"/>
                </a:endParaRPr>
              </a:p>
            </p:txBody>
          </p:sp>
          <p:sp>
            <p:nvSpPr>
              <p:cNvPr id="13" name="Rectangle 20">
                <a:extLst>
                  <a:ext uri="{FF2B5EF4-FFF2-40B4-BE49-F238E27FC236}">
                    <a16:creationId xmlns:a16="http://schemas.microsoft.com/office/drawing/2014/main" xmlns="" id="{46891DE1-F06D-CB11-E763-B159163429C7}"/>
                  </a:ext>
                </a:extLst>
              </p:cNvPr>
              <p:cNvSpPr>
                <a:spLocks noChangeArrowheads="1"/>
              </p:cNvSpPr>
              <p:nvPr/>
            </p:nvSpPr>
            <p:spPr bwMode="auto">
              <a:xfrm>
                <a:off x="1154" y="1632"/>
                <a:ext cx="816" cy="335"/>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endParaRPr lang="en-US">
                  <a:latin typeface="Arial" charset="0"/>
                  <a:cs typeface="Arial" charset="0"/>
                </a:endParaRPr>
              </a:p>
            </p:txBody>
          </p:sp>
          <p:sp>
            <p:nvSpPr>
              <p:cNvPr id="14" name="Rectangle 21">
                <a:extLst>
                  <a:ext uri="{FF2B5EF4-FFF2-40B4-BE49-F238E27FC236}">
                    <a16:creationId xmlns:a16="http://schemas.microsoft.com/office/drawing/2014/main" xmlns="" id="{C9CF5F29-D61B-0119-1162-17E307AFC853}"/>
                  </a:ext>
                </a:extLst>
              </p:cNvPr>
              <p:cNvSpPr>
                <a:spLocks noChangeArrowheads="1"/>
              </p:cNvSpPr>
              <p:nvPr/>
            </p:nvSpPr>
            <p:spPr bwMode="auto">
              <a:xfrm>
                <a:off x="1728" y="2110"/>
                <a:ext cx="816" cy="338"/>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endParaRPr lang="en-US">
                  <a:latin typeface="Arial" charset="0"/>
                  <a:cs typeface="Arial" charset="0"/>
                </a:endParaRPr>
              </a:p>
            </p:txBody>
          </p:sp>
          <p:sp>
            <p:nvSpPr>
              <p:cNvPr id="15" name="Rectangle 22">
                <a:extLst>
                  <a:ext uri="{FF2B5EF4-FFF2-40B4-BE49-F238E27FC236}">
                    <a16:creationId xmlns:a16="http://schemas.microsoft.com/office/drawing/2014/main" xmlns="" id="{152CC59A-3BC4-7E0E-0645-BDE85FDD6008}"/>
                  </a:ext>
                </a:extLst>
              </p:cNvPr>
              <p:cNvSpPr>
                <a:spLocks noChangeArrowheads="1"/>
              </p:cNvSpPr>
              <p:nvPr/>
            </p:nvSpPr>
            <p:spPr bwMode="auto">
              <a:xfrm>
                <a:off x="2305" y="2591"/>
                <a:ext cx="816" cy="338"/>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endParaRPr lang="en-US">
                  <a:latin typeface="Arial" charset="0"/>
                  <a:cs typeface="Arial" charset="0"/>
                </a:endParaRPr>
              </a:p>
            </p:txBody>
          </p:sp>
          <p:sp>
            <p:nvSpPr>
              <p:cNvPr id="16" name="Rectangle 23">
                <a:extLst>
                  <a:ext uri="{FF2B5EF4-FFF2-40B4-BE49-F238E27FC236}">
                    <a16:creationId xmlns:a16="http://schemas.microsoft.com/office/drawing/2014/main" xmlns="" id="{DF36896C-AC1D-AEDC-EB79-121D45C2FB33}"/>
                  </a:ext>
                </a:extLst>
              </p:cNvPr>
              <p:cNvSpPr>
                <a:spLocks noChangeArrowheads="1"/>
              </p:cNvSpPr>
              <p:nvPr/>
            </p:nvSpPr>
            <p:spPr bwMode="auto">
              <a:xfrm>
                <a:off x="2879" y="3071"/>
                <a:ext cx="816" cy="335"/>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endParaRPr lang="en-US">
                  <a:latin typeface="Arial" charset="0"/>
                  <a:cs typeface="Arial" charset="0"/>
                </a:endParaRPr>
              </a:p>
            </p:txBody>
          </p:sp>
          <p:sp>
            <p:nvSpPr>
              <p:cNvPr id="17" name="Rectangle 24">
                <a:extLst>
                  <a:ext uri="{FF2B5EF4-FFF2-40B4-BE49-F238E27FC236}">
                    <a16:creationId xmlns:a16="http://schemas.microsoft.com/office/drawing/2014/main" xmlns="" id="{ED906556-752E-E078-91A9-323F1452BE3F}"/>
                  </a:ext>
                </a:extLst>
              </p:cNvPr>
              <p:cNvSpPr>
                <a:spLocks noChangeArrowheads="1"/>
              </p:cNvSpPr>
              <p:nvPr/>
            </p:nvSpPr>
            <p:spPr bwMode="auto">
              <a:xfrm>
                <a:off x="3456" y="3552"/>
                <a:ext cx="816" cy="335"/>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endParaRPr lang="en-US">
                  <a:latin typeface="Arial" charset="0"/>
                  <a:cs typeface="Arial" charset="0"/>
                </a:endParaRPr>
              </a:p>
            </p:txBody>
          </p:sp>
          <p:cxnSp>
            <p:nvCxnSpPr>
              <p:cNvPr id="18" name="AutoShape 25">
                <a:extLst>
                  <a:ext uri="{FF2B5EF4-FFF2-40B4-BE49-F238E27FC236}">
                    <a16:creationId xmlns:a16="http://schemas.microsoft.com/office/drawing/2014/main" xmlns="" id="{2996B7F6-714D-E11B-5DD9-2EB89A052EC2}"/>
                  </a:ext>
                </a:extLst>
              </p:cNvPr>
              <p:cNvCxnSpPr>
                <a:cxnSpLocks noChangeShapeType="1"/>
                <a:stCxn id="12" idx="3"/>
                <a:endCxn id="13" idx="0"/>
              </p:cNvCxnSpPr>
              <p:nvPr/>
            </p:nvCxnSpPr>
            <p:spPr bwMode="auto">
              <a:xfrm>
                <a:off x="1392" y="1320"/>
                <a:ext cx="168" cy="312"/>
              </a:xfrm>
              <a:prstGeom prst="bentConnector2">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6">
                <a:extLst>
                  <a:ext uri="{FF2B5EF4-FFF2-40B4-BE49-F238E27FC236}">
                    <a16:creationId xmlns:a16="http://schemas.microsoft.com/office/drawing/2014/main" xmlns="" id="{6C3A2DF8-8504-60DD-BBBF-4F701F2EE056}"/>
                  </a:ext>
                </a:extLst>
              </p:cNvPr>
              <p:cNvCxnSpPr>
                <a:cxnSpLocks noChangeShapeType="1"/>
                <a:stCxn id="13" idx="3"/>
                <a:endCxn id="14" idx="0"/>
              </p:cNvCxnSpPr>
              <p:nvPr/>
            </p:nvCxnSpPr>
            <p:spPr bwMode="auto">
              <a:xfrm>
                <a:off x="1968" y="1800"/>
                <a:ext cx="168" cy="312"/>
              </a:xfrm>
              <a:prstGeom prst="bentConnector2">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 name="AutoShape 27">
                <a:extLst>
                  <a:ext uri="{FF2B5EF4-FFF2-40B4-BE49-F238E27FC236}">
                    <a16:creationId xmlns:a16="http://schemas.microsoft.com/office/drawing/2014/main" xmlns="" id="{92471F5B-9869-4CBA-5AE5-78F40F524500}"/>
                  </a:ext>
                </a:extLst>
              </p:cNvPr>
              <p:cNvCxnSpPr>
                <a:cxnSpLocks noChangeShapeType="1"/>
                <a:stCxn id="14" idx="3"/>
                <a:endCxn id="15" idx="0"/>
              </p:cNvCxnSpPr>
              <p:nvPr/>
            </p:nvCxnSpPr>
            <p:spPr bwMode="auto">
              <a:xfrm>
                <a:off x="2544" y="2280"/>
                <a:ext cx="168" cy="312"/>
              </a:xfrm>
              <a:prstGeom prst="bentConnector2">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1" name="AutoShape 28">
                <a:extLst>
                  <a:ext uri="{FF2B5EF4-FFF2-40B4-BE49-F238E27FC236}">
                    <a16:creationId xmlns:a16="http://schemas.microsoft.com/office/drawing/2014/main" xmlns="" id="{39671D06-CDF8-FC85-522D-64609FFBAD8A}"/>
                  </a:ext>
                </a:extLst>
              </p:cNvPr>
              <p:cNvCxnSpPr>
                <a:cxnSpLocks noChangeShapeType="1"/>
                <a:stCxn id="15" idx="3"/>
                <a:endCxn id="16" idx="0"/>
              </p:cNvCxnSpPr>
              <p:nvPr/>
            </p:nvCxnSpPr>
            <p:spPr bwMode="auto">
              <a:xfrm>
                <a:off x="3120" y="2760"/>
                <a:ext cx="168" cy="312"/>
              </a:xfrm>
              <a:prstGeom prst="bentConnector2">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2" name="AutoShape 29">
                <a:extLst>
                  <a:ext uri="{FF2B5EF4-FFF2-40B4-BE49-F238E27FC236}">
                    <a16:creationId xmlns:a16="http://schemas.microsoft.com/office/drawing/2014/main" xmlns="" id="{37C1F4AB-4E4E-5918-F543-5D2129A6E50E}"/>
                  </a:ext>
                </a:extLst>
              </p:cNvPr>
              <p:cNvCxnSpPr>
                <a:cxnSpLocks noChangeShapeType="1"/>
                <a:stCxn id="16" idx="3"/>
                <a:endCxn id="17" idx="0"/>
              </p:cNvCxnSpPr>
              <p:nvPr/>
            </p:nvCxnSpPr>
            <p:spPr bwMode="auto">
              <a:xfrm>
                <a:off x="3696" y="3240"/>
                <a:ext cx="168" cy="312"/>
              </a:xfrm>
              <a:prstGeom prst="bentConnector2">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 name="Group 30">
              <a:extLst>
                <a:ext uri="{FF2B5EF4-FFF2-40B4-BE49-F238E27FC236}">
                  <a16:creationId xmlns:a16="http://schemas.microsoft.com/office/drawing/2014/main" xmlns="" id="{B1F3480E-69BA-B967-E961-655384895CB5}"/>
                </a:ext>
              </a:extLst>
            </p:cNvPr>
            <p:cNvGrpSpPr>
              <a:grpSpLocks/>
            </p:cNvGrpSpPr>
            <p:nvPr/>
          </p:nvGrpSpPr>
          <p:grpSpPr bwMode="auto">
            <a:xfrm>
              <a:off x="915" y="1008"/>
              <a:ext cx="1101" cy="1132"/>
              <a:chOff x="576" y="1680"/>
              <a:chExt cx="1101" cy="1132"/>
            </a:xfrm>
          </p:grpSpPr>
          <p:sp>
            <p:nvSpPr>
              <p:cNvPr id="10" name="Freeform 31">
                <a:extLst>
                  <a:ext uri="{FF2B5EF4-FFF2-40B4-BE49-F238E27FC236}">
                    <a16:creationId xmlns:a16="http://schemas.microsoft.com/office/drawing/2014/main" xmlns="" id="{D00FB0A0-FC11-0FF6-0203-837B0D546209}"/>
                  </a:ext>
                </a:extLst>
              </p:cNvPr>
              <p:cNvSpPr>
                <a:spLocks/>
              </p:cNvSpPr>
              <p:nvPr/>
            </p:nvSpPr>
            <p:spPr bwMode="auto">
              <a:xfrm>
                <a:off x="576" y="1680"/>
                <a:ext cx="1101" cy="1132"/>
              </a:xfrm>
              <a:custGeom>
                <a:avLst/>
                <a:gdLst>
                  <a:gd name="T0" fmla="*/ 189 w 1101"/>
                  <a:gd name="T1" fmla="*/ 460 h 1132"/>
                  <a:gd name="T2" fmla="*/ 125 w 1101"/>
                  <a:gd name="T3" fmla="*/ 700 h 1132"/>
                  <a:gd name="T4" fmla="*/ 229 w 1101"/>
                  <a:gd name="T5" fmla="*/ 812 h 1132"/>
                  <a:gd name="T6" fmla="*/ 269 w 1101"/>
                  <a:gd name="T7" fmla="*/ 900 h 1132"/>
                  <a:gd name="T8" fmla="*/ 341 w 1101"/>
                  <a:gd name="T9" fmla="*/ 1092 h 1132"/>
                  <a:gd name="T10" fmla="*/ 445 w 1101"/>
                  <a:gd name="T11" fmla="*/ 1132 h 1132"/>
                  <a:gd name="T12" fmla="*/ 621 w 1101"/>
                  <a:gd name="T13" fmla="*/ 1092 h 1132"/>
                  <a:gd name="T14" fmla="*/ 773 w 1101"/>
                  <a:gd name="T15" fmla="*/ 996 h 1132"/>
                  <a:gd name="T16" fmla="*/ 765 w 1101"/>
                  <a:gd name="T17" fmla="*/ 964 h 1132"/>
                  <a:gd name="T18" fmla="*/ 933 w 1101"/>
                  <a:gd name="T19" fmla="*/ 932 h 1132"/>
                  <a:gd name="T20" fmla="*/ 1053 w 1101"/>
                  <a:gd name="T21" fmla="*/ 876 h 1132"/>
                  <a:gd name="T22" fmla="*/ 1101 w 1101"/>
                  <a:gd name="T23" fmla="*/ 740 h 1132"/>
                  <a:gd name="T24" fmla="*/ 981 w 1101"/>
                  <a:gd name="T25" fmla="*/ 492 h 1132"/>
                  <a:gd name="T26" fmla="*/ 885 w 1101"/>
                  <a:gd name="T27" fmla="*/ 372 h 1132"/>
                  <a:gd name="T28" fmla="*/ 861 w 1101"/>
                  <a:gd name="T29" fmla="*/ 348 h 1132"/>
                  <a:gd name="T30" fmla="*/ 837 w 1101"/>
                  <a:gd name="T31" fmla="*/ 372 h 1132"/>
                  <a:gd name="T32" fmla="*/ 829 w 1101"/>
                  <a:gd name="T33" fmla="*/ 316 h 1132"/>
                  <a:gd name="T34" fmla="*/ 813 w 1101"/>
                  <a:gd name="T35" fmla="*/ 284 h 1132"/>
                  <a:gd name="T36" fmla="*/ 781 w 1101"/>
                  <a:gd name="T37" fmla="*/ 172 h 1132"/>
                  <a:gd name="T38" fmla="*/ 749 w 1101"/>
                  <a:gd name="T39" fmla="*/ 156 h 1132"/>
                  <a:gd name="T40" fmla="*/ 501 w 1101"/>
                  <a:gd name="T41" fmla="*/ 108 h 1132"/>
                  <a:gd name="T42" fmla="*/ 477 w 1101"/>
                  <a:gd name="T43" fmla="*/ 116 h 1132"/>
                  <a:gd name="T44" fmla="*/ 469 w 1101"/>
                  <a:gd name="T45" fmla="*/ 76 h 1132"/>
                  <a:gd name="T46" fmla="*/ 429 w 1101"/>
                  <a:gd name="T47" fmla="*/ 12 h 1132"/>
                  <a:gd name="T48" fmla="*/ 373 w 1101"/>
                  <a:gd name="T49" fmla="*/ 4 h 1132"/>
                  <a:gd name="T50" fmla="*/ 245 w 1101"/>
                  <a:gd name="T51" fmla="*/ 20 h 1132"/>
                  <a:gd name="T52" fmla="*/ 229 w 1101"/>
                  <a:gd name="T53" fmla="*/ 60 h 1132"/>
                  <a:gd name="T54" fmla="*/ 157 w 1101"/>
                  <a:gd name="T55" fmla="*/ 180 h 1132"/>
                  <a:gd name="T56" fmla="*/ 149 w 1101"/>
                  <a:gd name="T57" fmla="*/ 252 h 1132"/>
                  <a:gd name="T58" fmla="*/ 101 w 1101"/>
                  <a:gd name="T59" fmla="*/ 340 h 1132"/>
                  <a:gd name="T60" fmla="*/ 181 w 1101"/>
                  <a:gd name="T61" fmla="*/ 444 h 1132"/>
                  <a:gd name="T62" fmla="*/ 189 w 1101"/>
                  <a:gd name="T63" fmla="*/ 468 h 1132"/>
                  <a:gd name="T64" fmla="*/ 181 w 1101"/>
                  <a:gd name="T65" fmla="*/ 492 h 1132"/>
                  <a:gd name="T66" fmla="*/ 189 w 1101"/>
                  <a:gd name="T67" fmla="*/ 460 h 113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01"/>
                  <a:gd name="T103" fmla="*/ 0 h 1132"/>
                  <a:gd name="T104" fmla="*/ 1101 w 1101"/>
                  <a:gd name="T105" fmla="*/ 1132 h 113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01" h="1132">
                    <a:moveTo>
                      <a:pt x="189" y="460"/>
                    </a:moveTo>
                    <a:cubicBezTo>
                      <a:pt x="134" y="523"/>
                      <a:pt x="0" y="625"/>
                      <a:pt x="125" y="700"/>
                    </a:cubicBezTo>
                    <a:cubicBezTo>
                      <a:pt x="141" y="749"/>
                      <a:pt x="189" y="779"/>
                      <a:pt x="229" y="812"/>
                    </a:cubicBezTo>
                    <a:cubicBezTo>
                      <a:pt x="243" y="841"/>
                      <a:pt x="254" y="870"/>
                      <a:pt x="269" y="900"/>
                    </a:cubicBezTo>
                    <a:cubicBezTo>
                      <a:pt x="277" y="937"/>
                      <a:pt x="289" y="1062"/>
                      <a:pt x="341" y="1092"/>
                    </a:cubicBezTo>
                    <a:cubicBezTo>
                      <a:pt x="373" y="1110"/>
                      <a:pt x="411" y="1115"/>
                      <a:pt x="445" y="1132"/>
                    </a:cubicBezTo>
                    <a:cubicBezTo>
                      <a:pt x="469" y="1125"/>
                      <a:pt x="579" y="1078"/>
                      <a:pt x="621" y="1092"/>
                    </a:cubicBezTo>
                    <a:cubicBezTo>
                      <a:pt x="737" y="1062"/>
                      <a:pt x="754" y="1088"/>
                      <a:pt x="773" y="996"/>
                    </a:cubicBezTo>
                    <a:cubicBezTo>
                      <a:pt x="770" y="985"/>
                      <a:pt x="754" y="968"/>
                      <a:pt x="765" y="964"/>
                    </a:cubicBezTo>
                    <a:cubicBezTo>
                      <a:pt x="817" y="942"/>
                      <a:pt x="933" y="932"/>
                      <a:pt x="933" y="932"/>
                    </a:cubicBezTo>
                    <a:cubicBezTo>
                      <a:pt x="972" y="908"/>
                      <a:pt x="1008" y="887"/>
                      <a:pt x="1053" y="876"/>
                    </a:cubicBezTo>
                    <a:cubicBezTo>
                      <a:pt x="1066" y="823"/>
                      <a:pt x="1075" y="790"/>
                      <a:pt x="1101" y="740"/>
                    </a:cubicBezTo>
                    <a:cubicBezTo>
                      <a:pt x="1071" y="650"/>
                      <a:pt x="1089" y="528"/>
                      <a:pt x="981" y="492"/>
                    </a:cubicBezTo>
                    <a:cubicBezTo>
                      <a:pt x="949" y="452"/>
                      <a:pt x="917" y="411"/>
                      <a:pt x="885" y="372"/>
                    </a:cubicBezTo>
                    <a:cubicBezTo>
                      <a:pt x="877" y="363"/>
                      <a:pt x="872" y="348"/>
                      <a:pt x="861" y="348"/>
                    </a:cubicBezTo>
                    <a:cubicBezTo>
                      <a:pt x="849" y="348"/>
                      <a:pt x="845" y="364"/>
                      <a:pt x="837" y="372"/>
                    </a:cubicBezTo>
                    <a:cubicBezTo>
                      <a:pt x="798" y="313"/>
                      <a:pt x="837" y="385"/>
                      <a:pt x="829" y="316"/>
                    </a:cubicBezTo>
                    <a:cubicBezTo>
                      <a:pt x="827" y="304"/>
                      <a:pt x="817" y="294"/>
                      <a:pt x="813" y="284"/>
                    </a:cubicBezTo>
                    <a:cubicBezTo>
                      <a:pt x="798" y="250"/>
                      <a:pt x="800" y="201"/>
                      <a:pt x="781" y="172"/>
                    </a:cubicBezTo>
                    <a:cubicBezTo>
                      <a:pt x="774" y="162"/>
                      <a:pt x="759" y="161"/>
                      <a:pt x="749" y="156"/>
                    </a:cubicBezTo>
                    <a:cubicBezTo>
                      <a:pt x="685" y="71"/>
                      <a:pt x="600" y="103"/>
                      <a:pt x="501" y="108"/>
                    </a:cubicBezTo>
                    <a:cubicBezTo>
                      <a:pt x="493" y="110"/>
                      <a:pt x="482" y="121"/>
                      <a:pt x="477" y="116"/>
                    </a:cubicBezTo>
                    <a:cubicBezTo>
                      <a:pt x="467" y="106"/>
                      <a:pt x="474" y="88"/>
                      <a:pt x="469" y="76"/>
                    </a:cubicBezTo>
                    <a:cubicBezTo>
                      <a:pt x="458" y="53"/>
                      <a:pt x="449" y="27"/>
                      <a:pt x="429" y="12"/>
                    </a:cubicBezTo>
                    <a:cubicBezTo>
                      <a:pt x="413" y="0"/>
                      <a:pt x="391" y="6"/>
                      <a:pt x="373" y="4"/>
                    </a:cubicBezTo>
                    <a:cubicBezTo>
                      <a:pt x="332" y="17"/>
                      <a:pt x="284" y="4"/>
                      <a:pt x="245" y="20"/>
                    </a:cubicBezTo>
                    <a:cubicBezTo>
                      <a:pt x="231" y="25"/>
                      <a:pt x="235" y="47"/>
                      <a:pt x="229" y="60"/>
                    </a:cubicBezTo>
                    <a:cubicBezTo>
                      <a:pt x="206" y="100"/>
                      <a:pt x="181" y="140"/>
                      <a:pt x="157" y="180"/>
                    </a:cubicBezTo>
                    <a:cubicBezTo>
                      <a:pt x="154" y="204"/>
                      <a:pt x="156" y="229"/>
                      <a:pt x="149" y="252"/>
                    </a:cubicBezTo>
                    <a:cubicBezTo>
                      <a:pt x="137" y="283"/>
                      <a:pt x="104" y="306"/>
                      <a:pt x="101" y="340"/>
                    </a:cubicBezTo>
                    <a:cubicBezTo>
                      <a:pt x="96" y="382"/>
                      <a:pt x="150" y="423"/>
                      <a:pt x="181" y="444"/>
                    </a:cubicBezTo>
                    <a:cubicBezTo>
                      <a:pt x="183" y="452"/>
                      <a:pt x="189" y="459"/>
                      <a:pt x="189" y="468"/>
                    </a:cubicBezTo>
                    <a:cubicBezTo>
                      <a:pt x="189" y="476"/>
                      <a:pt x="181" y="500"/>
                      <a:pt x="181" y="492"/>
                    </a:cubicBezTo>
                    <a:cubicBezTo>
                      <a:pt x="181" y="481"/>
                      <a:pt x="186" y="470"/>
                      <a:pt x="189" y="460"/>
                    </a:cubicBezTo>
                    <a:close/>
                  </a:path>
                </a:pathLst>
              </a:cu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 name="Text Box 32">
                <a:extLst>
                  <a:ext uri="{FF2B5EF4-FFF2-40B4-BE49-F238E27FC236}">
                    <a16:creationId xmlns:a16="http://schemas.microsoft.com/office/drawing/2014/main" xmlns="" id="{AA574187-9045-3D12-D763-5EC9968AE700}"/>
                  </a:ext>
                </a:extLst>
              </p:cNvPr>
              <p:cNvSpPr txBox="1">
                <a:spLocks noChangeArrowheads="1"/>
              </p:cNvSpPr>
              <p:nvPr/>
            </p:nvSpPr>
            <p:spPr bwMode="auto">
              <a:xfrm>
                <a:off x="819" y="1997"/>
                <a:ext cx="76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1200" dirty="0"/>
                  <a:t>Real-world</a:t>
                </a:r>
                <a:br>
                  <a:rPr lang="en-GB" altLang="en-US" sz="1200" dirty="0"/>
                </a:br>
                <a:r>
                  <a:rPr lang="en-GB" altLang="en-US" sz="1200" dirty="0"/>
                  <a:t>requirements</a:t>
                </a:r>
                <a:br>
                  <a:rPr lang="en-GB" altLang="en-US" sz="1200" dirty="0"/>
                </a:br>
                <a:r>
                  <a:rPr lang="en-GB" altLang="en-US" sz="1200" dirty="0"/>
                  <a:t>and constraints</a:t>
                </a:r>
                <a:endParaRPr lang="en-GB" altLang="en-US" dirty="0"/>
              </a:p>
            </p:txBody>
          </p:sp>
        </p:grpSp>
        <p:sp>
          <p:nvSpPr>
            <p:cNvPr id="8" name="AutoShape 33">
              <a:extLst>
                <a:ext uri="{FF2B5EF4-FFF2-40B4-BE49-F238E27FC236}">
                  <a16:creationId xmlns:a16="http://schemas.microsoft.com/office/drawing/2014/main" xmlns="" id="{F7BAD0BF-0EDF-362F-AD22-CB9261378952}"/>
                </a:ext>
              </a:extLst>
            </p:cNvPr>
            <p:cNvSpPr>
              <a:spLocks noChangeArrowheads="1"/>
            </p:cNvSpPr>
            <p:nvPr/>
          </p:nvSpPr>
          <p:spPr bwMode="auto">
            <a:xfrm>
              <a:off x="2112" y="1392"/>
              <a:ext cx="864" cy="192"/>
            </a:xfrm>
            <a:prstGeom prst="leftRightArrow">
              <a:avLst>
                <a:gd name="adj1" fmla="val 50000"/>
                <a:gd name="adj2" fmla="val 90000"/>
              </a:avLst>
            </a:prstGeom>
            <a:solidFill>
              <a:srgbClr val="2E005D"/>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9" name="Text Box 34">
              <a:extLst>
                <a:ext uri="{FF2B5EF4-FFF2-40B4-BE49-F238E27FC236}">
                  <a16:creationId xmlns:a16="http://schemas.microsoft.com/office/drawing/2014/main" xmlns="" id="{F9703E4C-E60F-B2AC-2676-5A09DE78FF09}"/>
                </a:ext>
              </a:extLst>
            </p:cNvPr>
            <p:cNvSpPr txBox="1">
              <a:spLocks noChangeArrowheads="1"/>
            </p:cNvSpPr>
            <p:nvPr/>
          </p:nvSpPr>
          <p:spPr bwMode="auto">
            <a:xfrm>
              <a:off x="2160" y="1584"/>
              <a:ext cx="8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1200"/>
                <a:t>The formality gap</a:t>
              </a:r>
            </a:p>
          </p:txBody>
        </p:sp>
      </p:grpSp>
      <p:sp>
        <p:nvSpPr>
          <p:cNvPr id="3" name="Rectangle 2"/>
          <p:cNvSpPr/>
          <p:nvPr/>
        </p:nvSpPr>
        <p:spPr>
          <a:xfrm>
            <a:off x="1318846" y="975801"/>
            <a:ext cx="9685277" cy="523220"/>
          </a:xfrm>
          <a:prstGeom prst="rect">
            <a:avLst/>
          </a:prstGeom>
        </p:spPr>
        <p:txBody>
          <a:bodyPr wrap="square">
            <a:spAutoFit/>
          </a:bodyPr>
          <a:lstStyle/>
          <a:p>
            <a:pPr algn="ctr"/>
            <a:r>
              <a:rPr lang="en-US" sz="2800" dirty="0">
                <a:latin typeface="Times New Roman" panose="02020603050405020304" pitchFamily="18" charset="0"/>
                <a:cs typeface="Times New Roman" panose="02020603050405020304" pitchFamily="18" charset="0"/>
              </a:rPr>
              <a:t>Validating Requirements</a:t>
            </a:r>
            <a:endParaRPr lang="en-US" sz="2800" dirty="0"/>
          </a:p>
        </p:txBody>
      </p:sp>
    </p:spTree>
    <p:extLst>
      <p:ext uri="{BB962C8B-B14F-4D97-AF65-F5344CB8AC3E}">
        <p14:creationId xmlns:p14="http://schemas.microsoft.com/office/powerpoint/2010/main" val="1345232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EC8D14-6D7C-20DF-A9E5-CA5D3C15C4A7}"/>
              </a:ext>
            </a:extLst>
          </p:cNvPr>
          <p:cNvSpPr>
            <a:spLocks noGrp="1"/>
          </p:cNvSpPr>
          <p:nvPr>
            <p:ph type="title"/>
          </p:nvPr>
        </p:nvSpPr>
        <p:spPr/>
        <p:txBody>
          <a:bodyPr/>
          <a:lstStyle/>
          <a:p>
            <a:r>
              <a:rPr lang="en-US" sz="3200" dirty="0" smtClean="0">
                <a:latin typeface="Times New Roman" panose="02020603050405020304" pitchFamily="18" charset="0"/>
                <a:cs typeface="Times New Roman" panose="02020603050405020304" pitchFamily="18" charset="0"/>
              </a:rPr>
              <a:t>Validating Requirements</a:t>
            </a:r>
            <a:r>
              <a:rPr lang="en-US" sz="28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
            </a:r>
            <a:br>
              <a:rPr lang="en-US" sz="28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xmlns="" id="{C3747865-5317-1518-1F90-4E758926279A}"/>
              </a:ext>
            </a:extLst>
          </p:cNvPr>
          <p:cNvSpPr>
            <a:spLocks noGrp="1"/>
          </p:cNvSpPr>
          <p:nvPr>
            <p:ph idx="1"/>
          </p:nvPr>
        </p:nvSpPr>
        <p:spPr>
          <a:xfrm>
            <a:off x="925033" y="2015732"/>
            <a:ext cx="10129821" cy="4172417"/>
          </a:xfrm>
        </p:spPr>
        <p:txBody>
          <a:bodyPr>
            <a:normAutofit fontScale="92500"/>
          </a:bodyPr>
          <a:lstStyle/>
          <a:p>
            <a:pPr marL="514350" indent="-514350" algn="just" eaLnBrk="1" hangingPunct="1">
              <a:buFont typeface="Calibri" panose="020F0502020204030204" pitchFamily="34" charset="0"/>
              <a:buAutoNum type="arabicPeriod"/>
            </a:pPr>
            <a:r>
              <a:rPr lang="en-US" altLang="en-US" sz="2800" dirty="0">
                <a:latin typeface="Times New Roman" panose="02020603050405020304" pitchFamily="18" charset="0"/>
                <a:cs typeface="Times New Roman" panose="02020603050405020304" pitchFamily="18" charset="0"/>
              </a:rPr>
              <a:t>In the Validation process few questions should be asked and answered to ensure that the requirements model is an accurate reflection of stakeholder needs and that it provides a solid foundation for design.</a:t>
            </a:r>
          </a:p>
          <a:p>
            <a:pPr marL="514350" indent="-514350" algn="just" eaLnBrk="1" hangingPunct="1">
              <a:buFont typeface="Calibri" panose="020F0502020204030204" pitchFamily="34" charset="0"/>
              <a:buAutoNum type="arabicPeriod"/>
            </a:pPr>
            <a:r>
              <a:rPr lang="en-US" altLang="en-US" sz="2800" dirty="0">
                <a:latin typeface="Times New Roman" panose="02020603050405020304" pitchFamily="18" charset="0"/>
                <a:cs typeface="Times New Roman" panose="02020603050405020304" pitchFamily="18" charset="0"/>
              </a:rPr>
              <a:t>Each aspect of the requirements model is checked for consistency, omissions, and ambiguity as it is developed. The model’s requirements are </a:t>
            </a:r>
            <a:r>
              <a:rPr lang="en-US" altLang="en-US" sz="2800" dirty="0" err="1">
                <a:latin typeface="Times New Roman" panose="02020603050405020304" pitchFamily="18" charset="0"/>
                <a:cs typeface="Times New Roman" panose="02020603050405020304" pitchFamily="18" charset="0"/>
              </a:rPr>
              <a:t>prioritised</a:t>
            </a:r>
            <a:r>
              <a:rPr lang="en-US" altLang="en-US" sz="2800" dirty="0">
                <a:latin typeface="Times New Roman" panose="02020603050405020304" pitchFamily="18" charset="0"/>
                <a:cs typeface="Times New Roman" panose="02020603050405020304" pitchFamily="18" charset="0"/>
              </a:rPr>
              <a:t> by stakeholders and bundled into requirements packages that will be implemented as software increments.</a:t>
            </a:r>
          </a:p>
        </p:txBody>
      </p:sp>
      <p:sp>
        <p:nvSpPr>
          <p:cNvPr id="4" name="Slide Number Placeholder 3">
            <a:extLst>
              <a:ext uri="{FF2B5EF4-FFF2-40B4-BE49-F238E27FC236}">
                <a16:creationId xmlns:a16="http://schemas.microsoft.com/office/drawing/2014/main" xmlns="" id="{D69096B7-00E9-2C7F-46D7-EEC716DBF31C}"/>
              </a:ext>
            </a:extLst>
          </p:cNvPr>
          <p:cNvSpPr>
            <a:spLocks noGrp="1"/>
          </p:cNvSpPr>
          <p:nvPr>
            <p:ph type="sldNum" sz="quarter" idx="12"/>
          </p:nvPr>
        </p:nvSpPr>
        <p:spPr/>
        <p:txBody>
          <a:bodyPr/>
          <a:lstStyle/>
          <a:p>
            <a:fld id="{CBABCCC1-BF11-4F37-963E-1BCD5B23FD72}" type="slidenum">
              <a:rPr lang="en-IN" smtClean="0"/>
              <a:pPr/>
              <a:t>15</a:t>
            </a:fld>
            <a:endParaRPr lang="en-IN"/>
          </a:p>
        </p:txBody>
      </p:sp>
    </p:spTree>
    <p:extLst>
      <p:ext uri="{BB962C8B-B14F-4D97-AF65-F5344CB8AC3E}">
        <p14:creationId xmlns:p14="http://schemas.microsoft.com/office/powerpoint/2010/main" val="228531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4DEB5A-7C8A-663B-72B0-64FA55F5CEEE}"/>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Validating Requirements</a:t>
            </a:r>
            <a:r>
              <a:rPr lang="en-US" sz="28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
            </a:r>
            <a:br>
              <a:rPr lang="en-US" sz="28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xmlns="" id="{DC032E70-6DEF-9BA3-15F6-6CD845F37ECF}"/>
              </a:ext>
            </a:extLst>
          </p:cNvPr>
          <p:cNvSpPr>
            <a:spLocks noGrp="1"/>
          </p:cNvSpPr>
          <p:nvPr>
            <p:ph idx="1"/>
          </p:nvPr>
        </p:nvSpPr>
        <p:spPr>
          <a:xfrm>
            <a:off x="489098" y="1853754"/>
            <a:ext cx="11578855" cy="4340984"/>
          </a:xfrm>
        </p:spPr>
        <p:txBody>
          <a:bodyPr>
            <a:normAutofit fontScale="25000" lnSpcReduction="20000"/>
          </a:bodyPr>
          <a:lstStyle/>
          <a:p>
            <a:r>
              <a:rPr lang="en-IN" sz="8000" dirty="0">
                <a:latin typeface="Times New Roman" panose="02020603050405020304" pitchFamily="18" charset="0"/>
                <a:cs typeface="Times New Roman" panose="02020603050405020304" pitchFamily="18" charset="0"/>
              </a:rPr>
              <a:t>During the requirements validation process, different types of checks should be carried out on the requirements in the requirements document.</a:t>
            </a:r>
          </a:p>
          <a:p>
            <a:r>
              <a:rPr lang="en-IN" sz="8000" dirty="0">
                <a:latin typeface="Times New Roman" panose="02020603050405020304" pitchFamily="18" charset="0"/>
                <a:cs typeface="Times New Roman" panose="02020603050405020304" pitchFamily="18" charset="0"/>
              </a:rPr>
              <a:t>These includes</a:t>
            </a:r>
          </a:p>
          <a:p>
            <a:pPr lvl="1"/>
            <a:r>
              <a:rPr lang="en-IN" sz="6400" dirty="0">
                <a:latin typeface="Times New Roman" panose="02020603050405020304" pitchFamily="18" charset="0"/>
                <a:cs typeface="Times New Roman" panose="02020603050405020304" pitchFamily="18" charset="0"/>
              </a:rPr>
              <a:t>Validity checks </a:t>
            </a:r>
          </a:p>
          <a:p>
            <a:pPr lvl="2"/>
            <a:r>
              <a:rPr lang="en-IN" sz="6400" dirty="0">
                <a:latin typeface="Times New Roman" panose="02020603050405020304" pitchFamily="18" charset="0"/>
                <a:cs typeface="Times New Roman" panose="02020603050405020304" pitchFamily="18" charset="0"/>
              </a:rPr>
              <a:t>Does the system provide the functions which best support the customer’s needs?</a:t>
            </a:r>
          </a:p>
          <a:p>
            <a:pPr lvl="1"/>
            <a:r>
              <a:rPr lang="en-IN" sz="6400" dirty="0">
                <a:latin typeface="Times New Roman" panose="02020603050405020304" pitchFamily="18" charset="0"/>
                <a:cs typeface="Times New Roman" panose="02020603050405020304" pitchFamily="18" charset="0"/>
              </a:rPr>
              <a:t>Consistency checks</a:t>
            </a:r>
          </a:p>
          <a:p>
            <a:pPr lvl="2"/>
            <a:r>
              <a:rPr lang="en-IN" sz="6400" dirty="0">
                <a:latin typeface="Times New Roman" panose="02020603050405020304" pitchFamily="18" charset="0"/>
                <a:cs typeface="Times New Roman" panose="02020603050405020304" pitchFamily="18" charset="0"/>
              </a:rPr>
              <a:t>Are there any requirements conflicts?</a:t>
            </a:r>
          </a:p>
          <a:p>
            <a:pPr lvl="1"/>
            <a:r>
              <a:rPr lang="en-IN" sz="6400" dirty="0">
                <a:latin typeface="Times New Roman" panose="02020603050405020304" pitchFamily="18" charset="0"/>
                <a:cs typeface="Times New Roman" panose="02020603050405020304" pitchFamily="18" charset="0"/>
              </a:rPr>
              <a:t>Completeness checks</a:t>
            </a:r>
          </a:p>
          <a:p>
            <a:pPr lvl="2"/>
            <a:r>
              <a:rPr lang="en-IN" sz="6400" dirty="0">
                <a:latin typeface="Times New Roman" panose="02020603050405020304" pitchFamily="18" charset="0"/>
                <a:cs typeface="Times New Roman" panose="02020603050405020304" pitchFamily="18" charset="0"/>
              </a:rPr>
              <a:t>Are all functions required by the customer included?</a:t>
            </a:r>
          </a:p>
          <a:p>
            <a:pPr lvl="1"/>
            <a:r>
              <a:rPr lang="en-IN" sz="6400" dirty="0">
                <a:latin typeface="Times New Roman" panose="02020603050405020304" pitchFamily="18" charset="0"/>
                <a:cs typeface="Times New Roman" panose="02020603050405020304" pitchFamily="18" charset="0"/>
              </a:rPr>
              <a:t>Realism checks</a:t>
            </a:r>
          </a:p>
          <a:p>
            <a:pPr lvl="2"/>
            <a:r>
              <a:rPr lang="en-IN" sz="6400" dirty="0">
                <a:latin typeface="Times New Roman" panose="02020603050405020304" pitchFamily="18" charset="0"/>
                <a:cs typeface="Times New Roman" panose="02020603050405020304" pitchFamily="18" charset="0"/>
              </a:rPr>
              <a:t>Can the requirements be implemented given available budget and technology</a:t>
            </a:r>
          </a:p>
          <a:p>
            <a:pPr lvl="1"/>
            <a:r>
              <a:rPr lang="en-IN" sz="6400" dirty="0">
                <a:latin typeface="Times New Roman" panose="02020603050405020304" pitchFamily="18" charset="0"/>
                <a:cs typeface="Times New Roman" panose="02020603050405020304" pitchFamily="18" charset="0"/>
              </a:rPr>
              <a:t>Verifiability</a:t>
            </a:r>
          </a:p>
          <a:p>
            <a:pPr lvl="2"/>
            <a:r>
              <a:rPr lang="en-IN" sz="6400" dirty="0">
                <a:latin typeface="Times New Roman" panose="02020603050405020304" pitchFamily="18" charset="0"/>
                <a:cs typeface="Times New Roman" panose="02020603050405020304" pitchFamily="18" charset="0"/>
              </a:rPr>
              <a:t>Can the requirements be checked</a:t>
            </a:r>
          </a:p>
          <a:p>
            <a:endParaRPr lang="en-IN" dirty="0"/>
          </a:p>
        </p:txBody>
      </p:sp>
      <p:sp>
        <p:nvSpPr>
          <p:cNvPr id="4" name="Slide Number Placeholder 3">
            <a:extLst>
              <a:ext uri="{FF2B5EF4-FFF2-40B4-BE49-F238E27FC236}">
                <a16:creationId xmlns:a16="http://schemas.microsoft.com/office/drawing/2014/main" xmlns="" id="{37E65387-CED1-5654-1F2D-C216C4B64101}"/>
              </a:ext>
            </a:extLst>
          </p:cNvPr>
          <p:cNvSpPr>
            <a:spLocks noGrp="1"/>
          </p:cNvSpPr>
          <p:nvPr>
            <p:ph type="sldNum" sz="quarter" idx="12"/>
          </p:nvPr>
        </p:nvSpPr>
        <p:spPr/>
        <p:txBody>
          <a:bodyPr/>
          <a:lstStyle/>
          <a:p>
            <a:fld id="{CBABCCC1-BF11-4F37-963E-1BCD5B23FD72}" type="slidenum">
              <a:rPr lang="en-IN" smtClean="0"/>
              <a:pPr/>
              <a:t>16</a:t>
            </a:fld>
            <a:endParaRPr lang="en-IN"/>
          </a:p>
        </p:txBody>
      </p:sp>
    </p:spTree>
    <p:extLst>
      <p:ext uri="{BB962C8B-B14F-4D97-AF65-F5344CB8AC3E}">
        <p14:creationId xmlns:p14="http://schemas.microsoft.com/office/powerpoint/2010/main" val="2160665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3D18F0-F79A-5763-8887-121E939A5F55}"/>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Validation Techniques</a:t>
            </a:r>
            <a:r>
              <a:rPr lang="en-US" sz="28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
            </a:r>
            <a:br>
              <a:rPr lang="en-US" sz="28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xmlns="" id="{C74093C4-7F6A-58C0-D402-50621E71B0F9}"/>
              </a:ext>
            </a:extLst>
          </p:cNvPr>
          <p:cNvSpPr>
            <a:spLocks noGrp="1"/>
          </p:cNvSpPr>
          <p:nvPr>
            <p:ph idx="1"/>
          </p:nvPr>
        </p:nvSpPr>
        <p:spPr>
          <a:xfrm>
            <a:off x="1451579" y="2015732"/>
            <a:ext cx="9603275" cy="4114612"/>
          </a:xfrm>
        </p:spPr>
        <p:txBody>
          <a:bodyPr>
            <a:normAutofit/>
          </a:bodyPr>
          <a:lstStyle/>
          <a:p>
            <a:r>
              <a:rPr lang="en-IN" sz="2400" dirty="0">
                <a:latin typeface="Times New Roman" panose="02020603050405020304" pitchFamily="18" charset="0"/>
                <a:cs typeface="Times New Roman" panose="02020603050405020304" pitchFamily="18" charset="0"/>
              </a:rPr>
              <a:t>A number of requirements validation techniques can be used individually or in conjunction with one another.</a:t>
            </a:r>
          </a:p>
          <a:p>
            <a:r>
              <a:rPr lang="en-IN" sz="2400" dirty="0">
                <a:latin typeface="Times New Roman" panose="02020603050405020304" pitchFamily="18" charset="0"/>
                <a:cs typeface="Times New Roman" panose="02020603050405020304" pitchFamily="18" charset="0"/>
              </a:rPr>
              <a:t>Those includes</a:t>
            </a:r>
          </a:p>
          <a:p>
            <a:pPr lvl="1"/>
            <a:r>
              <a:rPr lang="en-IN" sz="2000" dirty="0">
                <a:latin typeface="Times New Roman" panose="02020603050405020304" pitchFamily="18" charset="0"/>
                <a:cs typeface="Times New Roman" panose="02020603050405020304" pitchFamily="18" charset="0"/>
              </a:rPr>
              <a:t>Requirements reviews</a:t>
            </a:r>
          </a:p>
          <a:p>
            <a:pPr lvl="2"/>
            <a:r>
              <a:rPr lang="en-IN" sz="1800" dirty="0">
                <a:latin typeface="Times New Roman" panose="02020603050405020304" pitchFamily="18" charset="0"/>
                <a:cs typeface="Times New Roman" panose="02020603050405020304" pitchFamily="18" charset="0"/>
              </a:rPr>
              <a:t>Systematic manual analysis of the requirements.</a:t>
            </a:r>
          </a:p>
          <a:p>
            <a:pPr lvl="1"/>
            <a:r>
              <a:rPr lang="en-IN" sz="2000" dirty="0">
                <a:latin typeface="Times New Roman" panose="02020603050405020304" pitchFamily="18" charset="0"/>
                <a:cs typeface="Times New Roman" panose="02020603050405020304" pitchFamily="18" charset="0"/>
              </a:rPr>
              <a:t>Prototyping</a:t>
            </a:r>
          </a:p>
          <a:p>
            <a:pPr lvl="2"/>
            <a:r>
              <a:rPr lang="en-IN" sz="1800" dirty="0">
                <a:latin typeface="Times New Roman" panose="02020603050405020304" pitchFamily="18" charset="0"/>
                <a:cs typeface="Times New Roman" panose="02020603050405020304" pitchFamily="18" charset="0"/>
              </a:rPr>
              <a:t>Using an executable model of the system to check requirements.</a:t>
            </a:r>
          </a:p>
          <a:p>
            <a:pPr lvl="1"/>
            <a:r>
              <a:rPr lang="en-IN" sz="2000" dirty="0">
                <a:latin typeface="Times New Roman" panose="02020603050405020304" pitchFamily="18" charset="0"/>
                <a:cs typeface="Times New Roman" panose="02020603050405020304" pitchFamily="18" charset="0"/>
              </a:rPr>
              <a:t>Test-case generation</a:t>
            </a:r>
          </a:p>
          <a:p>
            <a:pPr lvl="2"/>
            <a:r>
              <a:rPr lang="en-IN" sz="1800" dirty="0">
                <a:latin typeface="Times New Roman" panose="02020603050405020304" pitchFamily="18" charset="0"/>
                <a:cs typeface="Times New Roman" panose="02020603050405020304" pitchFamily="18" charset="0"/>
              </a:rPr>
              <a:t>Developing tests for requirements to check testability</a:t>
            </a:r>
          </a:p>
          <a:p>
            <a:endParaRPr lang="en-IN" dirty="0"/>
          </a:p>
        </p:txBody>
      </p:sp>
      <p:sp>
        <p:nvSpPr>
          <p:cNvPr id="4" name="Slide Number Placeholder 3">
            <a:extLst>
              <a:ext uri="{FF2B5EF4-FFF2-40B4-BE49-F238E27FC236}">
                <a16:creationId xmlns:a16="http://schemas.microsoft.com/office/drawing/2014/main" xmlns="" id="{DA344BEA-E667-259A-ACA4-000026136191}"/>
              </a:ext>
            </a:extLst>
          </p:cNvPr>
          <p:cNvSpPr>
            <a:spLocks noGrp="1"/>
          </p:cNvSpPr>
          <p:nvPr>
            <p:ph type="sldNum" sz="quarter" idx="12"/>
          </p:nvPr>
        </p:nvSpPr>
        <p:spPr/>
        <p:txBody>
          <a:bodyPr/>
          <a:lstStyle/>
          <a:p>
            <a:fld id="{CBABCCC1-BF11-4F37-963E-1BCD5B23FD72}" type="slidenum">
              <a:rPr lang="en-IN" smtClean="0"/>
              <a:pPr/>
              <a:t>17</a:t>
            </a:fld>
            <a:endParaRPr lang="en-IN"/>
          </a:p>
        </p:txBody>
      </p:sp>
    </p:spTree>
    <p:extLst>
      <p:ext uri="{BB962C8B-B14F-4D97-AF65-F5344CB8AC3E}">
        <p14:creationId xmlns:p14="http://schemas.microsoft.com/office/powerpoint/2010/main" val="1246127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 xmlns:a16="http://schemas.microsoft.com/office/drawing/2014/main" id="{ED7FD29D-BBDE-078E-D487-E57247CDB50D}"/>
              </a:ext>
            </a:extLst>
          </p:cNvPr>
          <p:cNvSpPr/>
          <p:nvPr/>
        </p:nvSpPr>
        <p:spPr>
          <a:xfrm>
            <a:off x="3601119" y="660738"/>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SELF-ASSESSMENT QUESTIONS</a:t>
            </a:r>
          </a:p>
        </p:txBody>
      </p:sp>
      <p:pic>
        <p:nvPicPr>
          <p:cNvPr id="8"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9" name="Content Placeholder 2"/>
          <p:cNvSpPr>
            <a:spLocks noGrp="1"/>
          </p:cNvSpPr>
          <p:nvPr>
            <p:ph idx="1"/>
          </p:nvPr>
        </p:nvSpPr>
        <p:spPr>
          <a:xfrm>
            <a:off x="1426112" y="1939584"/>
            <a:ext cx="7717888" cy="2438985"/>
          </a:xfrm>
        </p:spPr>
        <p:txBody>
          <a:bodyPr>
            <a:normAutofit/>
          </a:bodyPr>
          <a:lstStyle/>
          <a:p>
            <a:pPr marL="457200" indent="-457200">
              <a:lnSpc>
                <a:spcPct val="150000"/>
              </a:lnSpc>
              <a:spcBef>
                <a:spcPts val="0"/>
              </a:spcBef>
              <a:buFont typeface="+mj-lt"/>
              <a:buAutoNum type="arabicPeriod"/>
            </a:pPr>
            <a:r>
              <a:rPr lang="en-US" sz="2400" b="1" dirty="0">
                <a:latin typeface="Times New Roman" panose="02020603050405020304" pitchFamily="18" charset="0"/>
                <a:cs typeface="Times New Roman" panose="02020603050405020304" pitchFamily="18" charset="0"/>
              </a:rPr>
              <a:t>Define </a:t>
            </a:r>
            <a:r>
              <a:rPr lang="en-US" sz="2400" b="1" dirty="0" smtClean="0">
                <a:latin typeface="Times New Roman" panose="02020603050405020304" pitchFamily="18" charset="0"/>
                <a:cs typeface="Times New Roman" panose="02020603050405020304" pitchFamily="18" charset="0"/>
              </a:rPr>
              <a:t>Types of elements of the Requirements.</a:t>
            </a:r>
          </a:p>
          <a:p>
            <a:pPr marL="457200" indent="-457200">
              <a:lnSpc>
                <a:spcPct val="150000"/>
              </a:lnSpc>
              <a:spcBef>
                <a:spcPts val="0"/>
              </a:spcBef>
              <a:buFont typeface="+mj-lt"/>
              <a:buAutoNum type="arabicPeriod"/>
            </a:pPr>
            <a:r>
              <a:rPr lang="en-US" sz="2400" b="1" dirty="0" smtClean="0">
                <a:latin typeface="Times New Roman" panose="02020603050405020304" pitchFamily="18" charset="0"/>
                <a:cs typeface="Times New Roman" panose="02020603050405020304" pitchFamily="18" charset="0"/>
              </a:rPr>
              <a:t>Write </a:t>
            </a:r>
            <a:r>
              <a:rPr lang="en-US" sz="2400" b="1" dirty="0">
                <a:latin typeface="Times New Roman" panose="02020603050405020304" pitchFamily="18" charset="0"/>
                <a:cs typeface="Times New Roman" panose="02020603050405020304" pitchFamily="18" charset="0"/>
              </a:rPr>
              <a:t>a short note on: Negotiating </a:t>
            </a:r>
            <a:r>
              <a:rPr lang="en-US" sz="2400" b="1" dirty="0" smtClean="0">
                <a:latin typeface="Times New Roman" panose="02020603050405020304" pitchFamily="18" charset="0"/>
                <a:cs typeface="Times New Roman" panose="02020603050405020304" pitchFamily="18" charset="0"/>
              </a:rPr>
              <a:t>Requirements.</a:t>
            </a:r>
          </a:p>
          <a:p>
            <a:pPr marL="457200" indent="-457200">
              <a:lnSpc>
                <a:spcPct val="150000"/>
              </a:lnSpc>
              <a:spcBef>
                <a:spcPts val="0"/>
              </a:spcBef>
              <a:buFont typeface="+mj-lt"/>
              <a:buAutoNum type="arabicPeriod"/>
            </a:pPr>
            <a:r>
              <a:rPr lang="en-US" sz="2400" b="1" dirty="0">
                <a:latin typeface="Times New Roman" panose="02020603050405020304" pitchFamily="18" charset="0"/>
                <a:cs typeface="Times New Roman" panose="02020603050405020304" pitchFamily="18" charset="0"/>
              </a:rPr>
              <a:t>Discuss Validating Requirements &amp; </a:t>
            </a:r>
            <a:r>
              <a:rPr lang="en-US" sz="2400" b="1" dirty="0" smtClean="0">
                <a:latin typeface="Times New Roman" panose="02020603050405020304" pitchFamily="18" charset="0"/>
                <a:cs typeface="Times New Roman" panose="02020603050405020304" pitchFamily="18" charset="0"/>
              </a:rPr>
              <a:t>Importance.</a:t>
            </a:r>
          </a:p>
          <a:p>
            <a:pPr marL="457200" indent="-457200">
              <a:lnSpc>
                <a:spcPct val="150000"/>
              </a:lnSpc>
              <a:spcBef>
                <a:spcPts val="0"/>
              </a:spcBef>
              <a:buFont typeface="+mj-lt"/>
              <a:buAutoNum type="arabicPeriod"/>
            </a:pPr>
            <a:r>
              <a:rPr lang="en-US" sz="2400" b="1" dirty="0">
                <a:latin typeface="Times New Roman" panose="02020603050405020304" pitchFamily="18" charset="0"/>
                <a:cs typeface="Times New Roman" panose="02020603050405020304" pitchFamily="18" charset="0"/>
              </a:rPr>
              <a:t>Define Validation </a:t>
            </a:r>
            <a:r>
              <a:rPr lang="en-US" sz="2400" b="1" dirty="0" smtClean="0">
                <a:latin typeface="Times New Roman" panose="02020603050405020304" pitchFamily="18" charset="0"/>
                <a:cs typeface="Times New Roman" panose="02020603050405020304" pitchFamily="18" charset="0"/>
              </a:rPr>
              <a:t>Techniques.</a:t>
            </a:r>
            <a:endParaRPr lang="en-US" sz="2400" b="1"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altLang="en-US" sz="2400" dirty="0"/>
          </a:p>
          <a:p>
            <a:pPr marL="457200" indent="-457200">
              <a:buFont typeface="+mj-lt"/>
              <a:buAutoNum type="arabicPeriod"/>
            </a:pPr>
            <a:endParaRPr lang="en-US" sz="2400" dirty="0"/>
          </a:p>
        </p:txBody>
      </p:sp>
    </p:spTree>
    <p:extLst>
      <p:ext uri="{BB962C8B-B14F-4D97-AF65-F5344CB8AC3E}">
        <p14:creationId xmlns:p14="http://schemas.microsoft.com/office/powerpoint/2010/main" val="19351308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 xmlns:a16="http://schemas.microsoft.com/office/drawing/2014/main" id="{045E056E-10BD-0B9E-4ACE-A3F54C31FD9F}"/>
              </a:ext>
            </a:extLst>
          </p:cNvPr>
          <p:cNvSpPr/>
          <p:nvPr/>
        </p:nvSpPr>
        <p:spPr>
          <a:xfrm>
            <a:off x="2151851" y="600076"/>
            <a:ext cx="8479203"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REFERENCES FOR FURTHER LEARNING OF THE SESSION</a:t>
            </a:r>
            <a:endParaRPr lang="en-US" sz="2400" dirty="0">
              <a:solidFill>
                <a:schemeClr val="bg1"/>
              </a:solidFill>
              <a:latin typeface="Poppins" panose="00000500000000000000" pitchFamily="2" charset="0"/>
              <a:cs typeface="Poppins" panose="00000500000000000000" pitchFamily="2" charset="0"/>
            </a:endParaRPr>
          </a:p>
        </p:txBody>
      </p:sp>
      <p:sp>
        <p:nvSpPr>
          <p:cNvPr id="9" name="TextBox 8"/>
          <p:cNvSpPr txBox="1"/>
          <p:nvPr/>
        </p:nvSpPr>
        <p:spPr>
          <a:xfrm>
            <a:off x="1131241" y="1610964"/>
            <a:ext cx="9608234" cy="5583516"/>
          </a:xfrm>
          <a:prstGeom prst="rect">
            <a:avLst/>
          </a:prstGeom>
          <a:noFill/>
        </p:spPr>
        <p:txBody>
          <a:bodyPr wrap="square" rtlCol="0">
            <a:spAutoFit/>
          </a:bodyPr>
          <a:lstStyle/>
          <a:p>
            <a:pPr>
              <a:lnSpc>
                <a:spcPct val="150000"/>
              </a:lnSpc>
            </a:pPr>
            <a:endParaRPr lang="en-US" dirty="0"/>
          </a:p>
          <a:p>
            <a:r>
              <a:rPr lang="en-IN" b="1" dirty="0"/>
              <a:t>TEXTBOOKS:</a:t>
            </a:r>
            <a:endParaRPr lang="en-IN" dirty="0"/>
          </a:p>
          <a:p>
            <a:r>
              <a:rPr lang="en-IN" dirty="0"/>
              <a:t> </a:t>
            </a:r>
            <a:endParaRPr lang="en-IN" b="1" dirty="0"/>
          </a:p>
          <a:p>
            <a:pPr lvl="0"/>
            <a:r>
              <a:rPr lang="en-IN" dirty="0"/>
              <a:t>Roger </a:t>
            </a:r>
            <a:r>
              <a:rPr lang="en-IN" dirty="0" err="1"/>
              <a:t>S.Pressman</a:t>
            </a:r>
            <a:r>
              <a:rPr lang="en-IN" dirty="0"/>
              <a:t>, “Software Engineering – A Practitioner’s Approach” 7th Edition, Mc </a:t>
            </a:r>
            <a:r>
              <a:rPr lang="en-IN" dirty="0" err="1"/>
              <a:t>Graw</a:t>
            </a:r>
            <a:r>
              <a:rPr lang="en-IN" dirty="0"/>
              <a:t> Hill,(2014).</a:t>
            </a:r>
            <a:endParaRPr lang="en-IN" b="1" dirty="0"/>
          </a:p>
          <a:p>
            <a:pPr lvl="0"/>
            <a:r>
              <a:rPr lang="en-IN" dirty="0"/>
              <a:t>Ian </a:t>
            </a:r>
            <a:r>
              <a:rPr lang="en-IN" dirty="0" err="1"/>
              <a:t>Sommerville</a:t>
            </a:r>
            <a:r>
              <a:rPr lang="en-IN" dirty="0"/>
              <a:t>, “Software Engineering”, Tenth Edition, Pearson Education, (2015).</a:t>
            </a:r>
            <a:endParaRPr lang="en-IN" b="1" dirty="0"/>
          </a:p>
          <a:p>
            <a:r>
              <a:rPr lang="en-IN" b="1" dirty="0"/>
              <a:t> </a:t>
            </a:r>
            <a:endParaRPr lang="en-IN" dirty="0"/>
          </a:p>
          <a:p>
            <a:r>
              <a:rPr lang="en-IN" b="1" dirty="0"/>
              <a:t>Reference Book</a:t>
            </a:r>
            <a:endParaRPr lang="en-IN" dirty="0"/>
          </a:p>
          <a:p>
            <a:pPr lvl="0"/>
            <a:r>
              <a:rPr lang="en-IN" dirty="0"/>
              <a:t>Agile and Iterative Development: A Manager's Guide, Craig </a:t>
            </a:r>
            <a:r>
              <a:rPr lang="en-IN" dirty="0" err="1"/>
              <a:t>Larman</a:t>
            </a:r>
            <a:r>
              <a:rPr lang="en-IN" dirty="0"/>
              <a:t>, Addison-Wesley</a:t>
            </a:r>
            <a:endParaRPr lang="en-IN" b="1" dirty="0"/>
          </a:p>
          <a:p>
            <a:r>
              <a:rPr lang="en-IN" dirty="0"/>
              <a:t> </a:t>
            </a:r>
            <a:endParaRPr lang="en-IN" b="1" dirty="0"/>
          </a:p>
          <a:p>
            <a:r>
              <a:rPr lang="en-IN" b="1" dirty="0"/>
              <a:t>WEB REFERNCES/MOOCS:</a:t>
            </a:r>
            <a:endParaRPr lang="en-IN" dirty="0"/>
          </a:p>
          <a:p>
            <a:pPr lvl="0"/>
            <a:r>
              <a:rPr lang="en-IN" dirty="0"/>
              <a:t>https://www.digite.com/kanban/what-is-kanban/</a:t>
            </a:r>
            <a:endParaRPr lang="en-IN" b="1" dirty="0"/>
          </a:p>
          <a:p>
            <a:pPr lvl="0"/>
            <a:r>
              <a:rPr lang="en-IN" dirty="0"/>
              <a:t>http://www.scaledagileframework.com</a:t>
            </a:r>
            <a:endParaRPr lang="en-IN" b="1" dirty="0"/>
          </a:p>
          <a:p>
            <a:pPr lvl="0"/>
            <a:r>
              <a:rPr lang="en-IN" dirty="0"/>
              <a:t>https://www.guru99.com/test-driven-development.html</a:t>
            </a:r>
            <a:endParaRPr lang="en-IN" b="1" dirty="0"/>
          </a:p>
          <a:p>
            <a:pPr lvl="0"/>
            <a:r>
              <a:rPr lang="en-IN" dirty="0"/>
              <a:t>https://junit.org/junit5/</a:t>
            </a:r>
            <a:endParaRPr lang="en-IN" b="1" dirty="0"/>
          </a:p>
          <a:p>
            <a:pPr>
              <a:lnSpc>
                <a:spcPct val="150000"/>
              </a:lnSpc>
            </a:pPr>
            <a:endParaRPr lang="en-US" dirty="0"/>
          </a:p>
          <a:p>
            <a:pPr>
              <a:lnSpc>
                <a:spcPct val="150000"/>
              </a:lnSpc>
            </a:pPr>
            <a:endParaRPr lang="en-US" dirty="0"/>
          </a:p>
          <a:p>
            <a:pPr>
              <a:lnSpc>
                <a:spcPct val="150000"/>
              </a:lnSpc>
            </a:pPr>
            <a:endParaRPr lang="en-US" dirty="0"/>
          </a:p>
        </p:txBody>
      </p:sp>
      <p:pic>
        <p:nvPicPr>
          <p:cNvPr id="5"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34001595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 xmlns:a16="http://schemas.microsoft.com/office/drawing/2014/main" id="{D530E72E-233E-E443-1A84-D3CD02ECB889}"/>
              </a:ext>
            </a:extLst>
          </p:cNvPr>
          <p:cNvSpPr/>
          <p:nvPr/>
        </p:nvSpPr>
        <p:spPr>
          <a:xfrm>
            <a:off x="4160581" y="291130"/>
            <a:ext cx="4530835" cy="431496"/>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AIM OF THE SESSION</a:t>
            </a:r>
          </a:p>
        </p:txBody>
      </p:sp>
      <p:sp>
        <p:nvSpPr>
          <p:cNvPr id="5" name="TextBox 4">
            <a:extLst>
              <a:ext uri="{FF2B5EF4-FFF2-40B4-BE49-F238E27FC236}">
                <a16:creationId xmlns="" xmlns:a16="http://schemas.microsoft.com/office/drawing/2014/main" id="{D7C61438-200D-827A-D4DD-5B5127AFA187}"/>
              </a:ext>
            </a:extLst>
          </p:cNvPr>
          <p:cNvSpPr txBox="1"/>
          <p:nvPr/>
        </p:nvSpPr>
        <p:spPr>
          <a:xfrm>
            <a:off x="1474386" y="815604"/>
            <a:ext cx="9292354" cy="584775"/>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gn="just"/>
            <a:r>
              <a:rPr lang="en-US" sz="1600" b="0" i="0" dirty="0">
                <a:effectLst/>
                <a:latin typeface="Times New Roman" panose="02020603050405020304" pitchFamily="18" charset="0"/>
                <a:cs typeface="Times New Roman" panose="02020603050405020304" pitchFamily="18" charset="0"/>
              </a:rPr>
              <a:t>To familiarize students with the basic concept of </a:t>
            </a:r>
            <a:r>
              <a:rPr lang="en-US" sz="1600" b="0" i="0" dirty="0" smtClean="0">
                <a:effectLst/>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Types </a:t>
            </a:r>
            <a:r>
              <a:rPr lang="en-US" sz="1600" dirty="0">
                <a:latin typeface="Times New Roman" panose="02020603050405020304" pitchFamily="18" charset="0"/>
                <a:cs typeface="Times New Roman" panose="02020603050405020304" pitchFamily="18" charset="0"/>
              </a:rPr>
              <a:t>of elements of the </a:t>
            </a:r>
            <a:r>
              <a:rPr lang="en-US" sz="1600" dirty="0" smtClean="0">
                <a:latin typeface="Times New Roman" panose="02020603050405020304" pitchFamily="18" charset="0"/>
                <a:cs typeface="Times New Roman" panose="02020603050405020304" pitchFamily="18" charset="0"/>
              </a:rPr>
              <a:t>Requirements, Negotiating and </a:t>
            </a:r>
            <a:r>
              <a:rPr lang="en-US" sz="1600" dirty="0">
                <a:latin typeface="Times New Roman" panose="02020603050405020304" pitchFamily="18" charset="0"/>
                <a:cs typeface="Times New Roman" panose="02020603050405020304" pitchFamily="18" charset="0"/>
              </a:rPr>
              <a:t>Validating Requirements &amp; </a:t>
            </a:r>
            <a:r>
              <a:rPr lang="en-US" sz="1600" dirty="0" smtClean="0">
                <a:latin typeface="Times New Roman" panose="02020603050405020304" pitchFamily="18" charset="0"/>
                <a:cs typeface="Times New Roman" panose="02020603050405020304" pitchFamily="18" charset="0"/>
              </a:rPr>
              <a:t>Importance, </a:t>
            </a:r>
            <a:r>
              <a:rPr lang="fr-FR" sz="1600" dirty="0">
                <a:latin typeface="Times New Roman" panose="02020603050405020304" pitchFamily="18" charset="0"/>
                <a:cs typeface="Times New Roman" panose="02020603050405020304" pitchFamily="18" charset="0"/>
              </a:rPr>
              <a:t>Validation </a:t>
            </a:r>
            <a:r>
              <a:rPr lang="fr-FR" sz="1600" dirty="0" smtClean="0">
                <a:latin typeface="Times New Roman" panose="02020603050405020304" pitchFamily="18" charset="0"/>
                <a:cs typeface="Times New Roman" panose="02020603050405020304" pitchFamily="18" charset="0"/>
              </a:rPr>
              <a:t>Techniques.</a:t>
            </a:r>
            <a:endParaRPr lang="en-US" sz="1600" dirty="0">
              <a:latin typeface="Times New Roman" panose="02020603050405020304" pitchFamily="18" charset="0"/>
              <a:ea typeface="+mn-lt"/>
              <a:cs typeface="Times New Roman" panose="02020603050405020304" pitchFamily="18" charset="0"/>
            </a:endParaRPr>
          </a:p>
        </p:txBody>
      </p:sp>
      <p:sp>
        <p:nvSpPr>
          <p:cNvPr id="7" name="Rounded Rectangle 17">
            <a:extLst>
              <a:ext uri="{FF2B5EF4-FFF2-40B4-BE49-F238E27FC236}">
                <a16:creationId xmlns="" xmlns:a16="http://schemas.microsoft.com/office/drawing/2014/main" id="{7F3AABB0-F8BA-C900-B6BF-45F4B58E9490}"/>
              </a:ext>
            </a:extLst>
          </p:cNvPr>
          <p:cNvSpPr/>
          <p:nvPr/>
        </p:nvSpPr>
        <p:spPr>
          <a:xfrm>
            <a:off x="4160582" y="1543833"/>
            <a:ext cx="4530836"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INSTRUCTIONAL OBJECTIVES</a:t>
            </a:r>
          </a:p>
        </p:txBody>
      </p:sp>
      <p:sp>
        <p:nvSpPr>
          <p:cNvPr id="9" name="TextBox 8">
            <a:extLst>
              <a:ext uri="{FF2B5EF4-FFF2-40B4-BE49-F238E27FC236}">
                <a16:creationId xmlns="" xmlns:a16="http://schemas.microsoft.com/office/drawing/2014/main" id="{2B5EAD4E-C007-9DE7-A40A-12802D3C9611}"/>
              </a:ext>
            </a:extLst>
          </p:cNvPr>
          <p:cNvSpPr txBox="1"/>
          <p:nvPr/>
        </p:nvSpPr>
        <p:spPr>
          <a:xfrm>
            <a:off x="1474384" y="2074513"/>
            <a:ext cx="9292356" cy="1569660"/>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latin typeface="Times New Roman" panose="02020603050405020304" pitchFamily="18" charset="0"/>
                <a:cs typeface="Times New Roman" panose="02020603050405020304" pitchFamily="18" charset="0"/>
              </a:rPr>
              <a:t>This</a:t>
            </a:r>
            <a:r>
              <a:rPr lang="en-US" sz="1600" b="0" i="0" dirty="0">
                <a:effectLst/>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Session</a:t>
            </a:r>
            <a:r>
              <a:rPr lang="en-US" sz="1600" b="0" i="0" dirty="0">
                <a:effectLst/>
                <a:latin typeface="Times New Roman" panose="02020603050405020304" pitchFamily="18" charset="0"/>
                <a:cs typeface="Times New Roman" panose="02020603050405020304" pitchFamily="18" charset="0"/>
              </a:rPr>
              <a:t> is designed to:</a:t>
            </a:r>
          </a:p>
          <a:p>
            <a:pPr marL="342900" indent="-342900">
              <a:buFontTx/>
              <a:buAutoNum type="arabicPeriod"/>
            </a:pPr>
            <a:r>
              <a:rPr lang="en-US" sz="1600" b="0" i="0" dirty="0">
                <a:effectLst/>
                <a:latin typeface="Times New Roman" panose="02020603050405020304" pitchFamily="18" charset="0"/>
                <a:cs typeface="Times New Roman" panose="02020603050405020304" pitchFamily="18" charset="0"/>
              </a:rPr>
              <a:t>Demonstrate</a:t>
            </a:r>
            <a:r>
              <a:rPr lang="en-US" sz="1600" dirty="0">
                <a:latin typeface="Times New Roman" panose="02020603050405020304" pitchFamily="18" charset="0"/>
                <a:cs typeface="Times New Roman" panose="02020603050405020304" pitchFamily="18" charset="0"/>
              </a:rPr>
              <a:t> Types of elements of the Requirements, </a:t>
            </a:r>
            <a:endParaRPr lang="en-IN" sz="1600" dirty="0">
              <a:latin typeface="Times New Roman" panose="02020603050405020304" pitchFamily="18" charset="0"/>
              <a:ea typeface="+mn-lt"/>
              <a:cs typeface="Times New Roman" panose="02020603050405020304" pitchFamily="18" charset="0"/>
            </a:endParaRPr>
          </a:p>
          <a:p>
            <a:pPr marL="342900" indent="-342900">
              <a:buFontTx/>
              <a:buAutoNum type="arabicPeriod"/>
            </a:pPr>
            <a:r>
              <a:rPr lang="en-US" sz="1600" b="0" i="0" dirty="0">
                <a:effectLst/>
                <a:latin typeface="Times New Roman" panose="02020603050405020304" pitchFamily="18" charset="0"/>
                <a:cs typeface="Times New Roman" panose="02020603050405020304" pitchFamily="18" charset="0"/>
              </a:rPr>
              <a:t>Describe the </a:t>
            </a:r>
            <a:r>
              <a:rPr lang="en-US" sz="1600" dirty="0">
                <a:latin typeface="Times New Roman" panose="02020603050405020304" pitchFamily="18" charset="0"/>
                <a:cs typeface="Times New Roman" panose="02020603050405020304" pitchFamily="18" charset="0"/>
              </a:rPr>
              <a:t>Negotiating R</a:t>
            </a:r>
            <a:r>
              <a:rPr lang="en-US" sz="1600" b="0" i="0" dirty="0" smtClean="0">
                <a:effectLst/>
                <a:latin typeface="Times New Roman" panose="02020603050405020304" pitchFamily="18" charset="0"/>
                <a:cs typeface="Times New Roman" panose="02020603050405020304" pitchFamily="18" charset="0"/>
              </a:rPr>
              <a:t>equirements </a:t>
            </a:r>
          </a:p>
          <a:p>
            <a:pPr marL="342900" indent="-342900">
              <a:buFontTx/>
              <a:buAutoNum type="arabicPeriod"/>
            </a:pPr>
            <a:r>
              <a:rPr lang="en-US" sz="1600" dirty="0">
                <a:latin typeface="Times New Roman" panose="02020603050405020304" pitchFamily="18" charset="0"/>
                <a:cs typeface="Times New Roman" panose="02020603050405020304" pitchFamily="18" charset="0"/>
              </a:rPr>
              <a:t>Describe the </a:t>
            </a:r>
            <a:r>
              <a:rPr lang="en-US" sz="1600" dirty="0" smtClean="0">
                <a:latin typeface="Times New Roman" panose="02020603050405020304" pitchFamily="18" charset="0"/>
                <a:cs typeface="Times New Roman" panose="02020603050405020304" pitchFamily="18" charset="0"/>
              </a:rPr>
              <a:t>Validating </a:t>
            </a:r>
            <a:r>
              <a:rPr lang="en-US" sz="1600" dirty="0">
                <a:latin typeface="Times New Roman" panose="02020603050405020304" pitchFamily="18" charset="0"/>
                <a:cs typeface="Times New Roman" panose="02020603050405020304" pitchFamily="18" charset="0"/>
              </a:rPr>
              <a:t>Requirements &amp; Importance, </a:t>
            </a:r>
            <a:endParaRPr lang="en-US" sz="1600" dirty="0" smtClean="0">
              <a:latin typeface="Times New Roman" panose="02020603050405020304" pitchFamily="18" charset="0"/>
              <a:cs typeface="Times New Roman" panose="02020603050405020304" pitchFamily="18" charset="0"/>
            </a:endParaRPr>
          </a:p>
          <a:p>
            <a:pPr marL="342900" indent="-342900">
              <a:buFontTx/>
              <a:buAutoNum type="arabicPeriod"/>
            </a:pPr>
            <a:r>
              <a:rPr lang="en-US" sz="1600" dirty="0" smtClean="0">
                <a:latin typeface="Times New Roman" panose="02020603050405020304" pitchFamily="18" charset="0"/>
                <a:cs typeface="Times New Roman" panose="02020603050405020304" pitchFamily="18" charset="0"/>
              </a:rPr>
              <a:t>Describe </a:t>
            </a:r>
            <a:r>
              <a:rPr lang="en-US" sz="1600" dirty="0">
                <a:latin typeface="Times New Roman" panose="02020603050405020304" pitchFamily="18" charset="0"/>
                <a:cs typeface="Times New Roman" panose="02020603050405020304" pitchFamily="18" charset="0"/>
              </a:rPr>
              <a:t>the </a:t>
            </a:r>
            <a:r>
              <a:rPr lang="fr-FR" sz="1600" dirty="0">
                <a:latin typeface="Times New Roman" panose="02020603050405020304" pitchFamily="18" charset="0"/>
                <a:cs typeface="Times New Roman" panose="02020603050405020304" pitchFamily="18" charset="0"/>
              </a:rPr>
              <a:t>Validation Techniques</a:t>
            </a:r>
            <a:endParaRPr lang="en-US" sz="1600" dirty="0">
              <a:latin typeface="Times New Roman" panose="02020603050405020304" pitchFamily="18" charset="0"/>
              <a:cs typeface="Times New Roman" panose="02020603050405020304" pitchFamily="18" charset="0"/>
            </a:endParaRPr>
          </a:p>
        </p:txBody>
      </p:sp>
      <p:pic>
        <p:nvPicPr>
          <p:cNvPr id="11" name="Graphic 10" descr="Bullseye outline">
            <a:extLst>
              <a:ext uri="{FF2B5EF4-FFF2-40B4-BE49-F238E27FC236}">
                <a16:creationId xmlns="" xmlns:a16="http://schemas.microsoft.com/office/drawing/2014/main" id="{AB75B03E-9C0C-0AF7-2A76-D8618F8F999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223324" y="650791"/>
            <a:ext cx="914400" cy="914400"/>
          </a:xfrm>
          <a:prstGeom prst="rect">
            <a:avLst/>
          </a:prstGeom>
        </p:spPr>
      </p:pic>
      <p:pic>
        <p:nvPicPr>
          <p:cNvPr id="27" name="Graphic 26" descr="Presentation with checklist outline">
            <a:extLst>
              <a:ext uri="{FF2B5EF4-FFF2-40B4-BE49-F238E27FC236}">
                <a16:creationId xmlns="" xmlns:a16="http://schemas.microsoft.com/office/drawing/2014/main" id="{1E9F25CA-EF99-00B6-5FFA-810D1F1806C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223324" y="2402143"/>
            <a:ext cx="914400" cy="914400"/>
          </a:xfrm>
          <a:prstGeom prst="rect">
            <a:avLst/>
          </a:prstGeom>
        </p:spPr>
      </p:pic>
      <p:sp>
        <p:nvSpPr>
          <p:cNvPr id="29" name="Rounded Rectangle 17">
            <a:extLst>
              <a:ext uri="{FF2B5EF4-FFF2-40B4-BE49-F238E27FC236}">
                <a16:creationId xmlns="" xmlns:a16="http://schemas.microsoft.com/office/drawing/2014/main" id="{6652A33D-9A9E-3EAC-0CAE-113901ECA179}"/>
              </a:ext>
            </a:extLst>
          </p:cNvPr>
          <p:cNvSpPr/>
          <p:nvPr/>
        </p:nvSpPr>
        <p:spPr>
          <a:xfrm>
            <a:off x="4160582" y="3830130"/>
            <a:ext cx="4530835" cy="393000"/>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LEARNING OUTCOMES</a:t>
            </a:r>
          </a:p>
        </p:txBody>
      </p:sp>
      <p:pic>
        <p:nvPicPr>
          <p:cNvPr id="31" name="Graphic 30" descr="Idea outline">
            <a:extLst>
              <a:ext uri="{FF2B5EF4-FFF2-40B4-BE49-F238E27FC236}">
                <a16:creationId xmlns="" xmlns:a16="http://schemas.microsoft.com/office/drawing/2014/main" id="{5F765FC3-60CF-297F-C1BD-F5A7B8B943A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223324" y="4562168"/>
            <a:ext cx="914400" cy="914400"/>
          </a:xfrm>
          <a:prstGeom prst="rect">
            <a:avLst/>
          </a:prstGeom>
        </p:spPr>
      </p:pic>
      <p:sp>
        <p:nvSpPr>
          <p:cNvPr id="37" name="TextBox 36">
            <a:extLst>
              <a:ext uri="{FF2B5EF4-FFF2-40B4-BE49-F238E27FC236}">
                <a16:creationId xmlns="" xmlns:a16="http://schemas.microsoft.com/office/drawing/2014/main" id="{B0BB8E68-8B73-12DE-615E-1091F19A9A9A}"/>
              </a:ext>
            </a:extLst>
          </p:cNvPr>
          <p:cNvSpPr txBox="1"/>
          <p:nvPr/>
        </p:nvSpPr>
        <p:spPr>
          <a:xfrm>
            <a:off x="1474384" y="4357649"/>
            <a:ext cx="9292356" cy="1323439"/>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r>
              <a:rPr lang="en-US" sz="1600" b="0" i="0" dirty="0">
                <a:effectLst/>
                <a:latin typeface="Times New Roman" panose="02020603050405020304" pitchFamily="18" charset="0"/>
                <a:cs typeface="Times New Roman" panose="02020603050405020304" pitchFamily="18" charset="0"/>
              </a:rPr>
              <a:t>At the end of this </a:t>
            </a:r>
            <a:r>
              <a:rPr lang="en-US" sz="1600" dirty="0">
                <a:latin typeface="Times New Roman" panose="02020603050405020304" pitchFamily="18" charset="0"/>
                <a:cs typeface="Times New Roman" panose="02020603050405020304" pitchFamily="18" charset="0"/>
              </a:rPr>
              <a:t>session</a:t>
            </a:r>
            <a:r>
              <a:rPr lang="en-US" sz="1600" b="0" i="0" dirty="0">
                <a:effectLst/>
                <a:latin typeface="Times New Roman" panose="02020603050405020304" pitchFamily="18" charset="0"/>
                <a:cs typeface="Times New Roman" panose="02020603050405020304" pitchFamily="18" charset="0"/>
              </a:rPr>
              <a:t>, you should be able to:</a:t>
            </a:r>
          </a:p>
          <a:p>
            <a:pPr marL="342900" indent="-342900">
              <a:buFontTx/>
              <a:buAutoNum type="arabicPeriod"/>
            </a:pPr>
            <a:r>
              <a:rPr lang="en-US" sz="1600" dirty="0">
                <a:latin typeface="Times New Roman" panose="02020603050405020304" pitchFamily="18" charset="0"/>
                <a:cs typeface="Times New Roman" panose="02020603050405020304" pitchFamily="18" charset="0"/>
              </a:rPr>
              <a:t>Demonstrate </a:t>
            </a:r>
            <a:r>
              <a:rPr lang="en-US" sz="1600" dirty="0" smtClean="0">
                <a:latin typeface="Times New Roman" panose="02020603050405020304" pitchFamily="18" charset="0"/>
                <a:cs typeface="Times New Roman" panose="02020603050405020304" pitchFamily="18" charset="0"/>
              </a:rPr>
              <a:t>different Types </a:t>
            </a:r>
            <a:r>
              <a:rPr lang="en-US" sz="1600" dirty="0">
                <a:latin typeface="Times New Roman" panose="02020603050405020304" pitchFamily="18" charset="0"/>
                <a:cs typeface="Times New Roman" panose="02020603050405020304" pitchFamily="18" charset="0"/>
              </a:rPr>
              <a:t>of elements of the Requirements, </a:t>
            </a:r>
            <a:endParaRPr lang="en-IN" sz="1600" dirty="0">
              <a:latin typeface="Times New Roman" panose="02020603050405020304" pitchFamily="18" charset="0"/>
              <a:ea typeface="+mn-lt"/>
              <a:cs typeface="Times New Roman" panose="02020603050405020304" pitchFamily="18" charset="0"/>
            </a:endParaRPr>
          </a:p>
          <a:p>
            <a:pPr marL="342900" indent="-342900">
              <a:buFontTx/>
              <a:buAutoNum type="arabicPeriod"/>
            </a:pPr>
            <a:r>
              <a:rPr lang="en-US" sz="1600" dirty="0">
                <a:latin typeface="Times New Roman" panose="02020603050405020304" pitchFamily="18" charset="0"/>
                <a:cs typeface="Times New Roman" panose="02020603050405020304" pitchFamily="18" charset="0"/>
              </a:rPr>
              <a:t>Describe the Negotiating Requirements </a:t>
            </a:r>
          </a:p>
          <a:p>
            <a:pPr marL="342900" indent="-342900">
              <a:buFontTx/>
              <a:buAutoNum type="arabicPeriod"/>
            </a:pPr>
            <a:r>
              <a:rPr lang="en-US" sz="1600" dirty="0">
                <a:latin typeface="Times New Roman" panose="02020603050405020304" pitchFamily="18" charset="0"/>
                <a:cs typeface="Times New Roman" panose="02020603050405020304" pitchFamily="18" charset="0"/>
              </a:rPr>
              <a:t>Describe the Validating Requirements &amp; Importance, </a:t>
            </a:r>
          </a:p>
          <a:p>
            <a:pPr marL="342900" indent="-342900">
              <a:buFontTx/>
              <a:buAutoNum type="arabicPeriod"/>
            </a:pPr>
            <a:r>
              <a:rPr lang="en-US" sz="1600" dirty="0">
                <a:latin typeface="Times New Roman" panose="02020603050405020304" pitchFamily="18" charset="0"/>
                <a:cs typeface="Times New Roman" panose="02020603050405020304" pitchFamily="18" charset="0"/>
              </a:rPr>
              <a:t>Describe the </a:t>
            </a:r>
            <a:r>
              <a:rPr lang="fr-FR" sz="1600" dirty="0">
                <a:latin typeface="Times New Roman" panose="02020603050405020304" pitchFamily="18" charset="0"/>
                <a:cs typeface="Times New Roman" panose="02020603050405020304" pitchFamily="18" charset="0"/>
              </a:rPr>
              <a:t>Validation Techniques</a:t>
            </a:r>
            <a:endParaRPr lang="en-US" sz="1600" dirty="0">
              <a:latin typeface="Times New Roman" panose="02020603050405020304" pitchFamily="18" charset="0"/>
              <a:cs typeface="Times New Roman" panose="02020603050405020304" pitchFamily="18" charset="0"/>
            </a:endParaRPr>
          </a:p>
        </p:txBody>
      </p:sp>
      <p:pic>
        <p:nvPicPr>
          <p:cNvPr id="12" name="Picture 2" descr="KL Deemed to be University Logo"/>
          <p:cNvPicPr>
            <a:picLocks noChangeAspect="1" noChangeArrowheads="1"/>
          </p:cNvPicPr>
          <p:nvPr/>
        </p:nvPicPr>
        <p:blipFill>
          <a:blip r:embed="rId8"/>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16533323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P spid="29" grpId="0" animBg="1"/>
      <p:bldP spid="3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1BAD36AA-DB67-A58B-3A88-37B4782E7DF9}"/>
              </a:ext>
            </a:extLst>
          </p:cNvPr>
          <p:cNvSpPr>
            <a:spLocks noGrp="1"/>
          </p:cNvSpPr>
          <p:nvPr>
            <p:ph type="sldNum" sz="quarter" idx="12"/>
          </p:nvPr>
        </p:nvSpPr>
        <p:spPr/>
        <p:txBody>
          <a:bodyPr/>
          <a:lstStyle/>
          <a:p>
            <a:fld id="{CBABCCC1-BF11-4F37-963E-1BCD5B23FD72}" type="slidenum">
              <a:rPr lang="en-IN" smtClean="0"/>
              <a:pPr/>
              <a:t>20</a:t>
            </a:fld>
            <a:endParaRPr lang="en-IN"/>
          </a:p>
        </p:txBody>
      </p:sp>
      <p:sp>
        <p:nvSpPr>
          <p:cNvPr id="5" name="Rounded Rectangle 3">
            <a:extLst>
              <a:ext uri="{FF2B5EF4-FFF2-40B4-BE49-F238E27FC236}">
                <a16:creationId xmlns:a16="http://schemas.microsoft.com/office/drawing/2014/main" xmlns="" id="{E9CA6D7B-1E95-2814-78FD-8DEFFCCCF493}"/>
              </a:ext>
            </a:extLst>
          </p:cNvPr>
          <p:cNvSpPr/>
          <p:nvPr/>
        </p:nvSpPr>
        <p:spPr>
          <a:xfrm>
            <a:off x="2602523" y="1856934"/>
            <a:ext cx="7920111" cy="2883877"/>
          </a:xfrm>
          <a:prstGeom prst="roundRect">
            <a:avLst/>
          </a:prstGeom>
          <a:solidFill>
            <a:schemeClr val="accent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2400" b="1" dirty="0">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r>
              <a:rPr lang="en-US" sz="2400" b="1" dirty="0">
                <a:latin typeface="Poppins" pitchFamily="2" charset="77"/>
                <a:cs typeface="Poppins" pitchFamily="2" charset="77"/>
              </a:rPr>
              <a:t>Team – Adaptive Software Engineering</a:t>
            </a: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a:extLst>
              <a:ext uri="{FF2B5EF4-FFF2-40B4-BE49-F238E27FC236}">
                <a16:creationId xmlns:a16="http://schemas.microsoft.com/office/drawing/2014/main" xmlns="" id="{0AFC528D-C206-5BD2-5432-036E9D736084}"/>
              </a:ext>
            </a:extLst>
          </p:cNvPr>
          <p:cNvPicPr>
            <a:picLocks noChangeAspect="1" noChangeArrowheads="1"/>
          </p:cNvPicPr>
          <p:nvPr/>
        </p:nvPicPr>
        <p:blipFill>
          <a:blip r:embed="rId2"/>
          <a:srcRect/>
          <a:stretch>
            <a:fillRect/>
          </a:stretch>
        </p:blipFill>
        <p:spPr bwMode="auto">
          <a:xfrm>
            <a:off x="5438334" y="2757266"/>
            <a:ext cx="3235570" cy="1083212"/>
          </a:xfrm>
          <a:prstGeom prst="rect">
            <a:avLst/>
          </a:prstGeom>
          <a:noFill/>
        </p:spPr>
      </p:pic>
    </p:spTree>
    <p:extLst>
      <p:ext uri="{BB962C8B-B14F-4D97-AF65-F5344CB8AC3E}">
        <p14:creationId xmlns:p14="http://schemas.microsoft.com/office/powerpoint/2010/main" val="609149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17">
            <a:extLst>
              <a:ext uri="{FF2B5EF4-FFF2-40B4-BE49-F238E27FC236}">
                <a16:creationId xmlns="" xmlns:a16="http://schemas.microsoft.com/office/drawing/2014/main" id="{9EB8A4A0-26E8-41C7-BE65-3B55B361B40D}"/>
              </a:ext>
            </a:extLst>
          </p:cNvPr>
          <p:cNvSpPr/>
          <p:nvPr/>
        </p:nvSpPr>
        <p:spPr>
          <a:xfrm>
            <a:off x="2806504" y="527400"/>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SESSION INTRODUCTION </a:t>
            </a:r>
          </a:p>
        </p:txBody>
      </p:sp>
      <p:pic>
        <p:nvPicPr>
          <p:cNvPr id="42" name="Picture 2" descr="KL Deemed to be University Logo"/>
          <p:cNvPicPr>
            <a:picLocks noChangeAspect="1" noChangeArrowheads="1"/>
          </p:cNvPicPr>
          <p:nvPr/>
        </p:nvPicPr>
        <p:blipFill>
          <a:blip r:embed="rId3"/>
          <a:srcRect/>
          <a:stretch>
            <a:fillRect/>
          </a:stretch>
        </p:blipFill>
        <p:spPr bwMode="auto">
          <a:xfrm>
            <a:off x="0" y="0"/>
            <a:ext cx="1990725" cy="600076"/>
          </a:xfrm>
          <a:prstGeom prst="rect">
            <a:avLst/>
          </a:prstGeom>
          <a:noFill/>
        </p:spPr>
      </p:pic>
      <p:sp>
        <p:nvSpPr>
          <p:cNvPr id="5" name="Rectangle 4"/>
          <p:cNvSpPr/>
          <p:nvPr/>
        </p:nvSpPr>
        <p:spPr>
          <a:xfrm>
            <a:off x="1342381" y="1353349"/>
            <a:ext cx="9568198" cy="2354491"/>
          </a:xfrm>
          <a:prstGeom prst="rect">
            <a:avLst/>
          </a:prstGeom>
        </p:spPr>
        <p:txBody>
          <a:bodyPr wrap="square" lIns="91440" tIns="45720" rIns="91440" bIns="45720" anchor="t">
            <a:spAutoFit/>
          </a:bodyPr>
          <a:lstStyle/>
          <a:p>
            <a:pPr algn="ctr">
              <a:spcBef>
                <a:spcPts val="600"/>
              </a:spcBef>
              <a:spcAft>
                <a:spcPts val="600"/>
              </a:spcAft>
            </a:pPr>
            <a:r>
              <a:rPr lang="en-IN" sz="2800" b="1" dirty="0">
                <a:solidFill>
                  <a:srgbClr val="C00000"/>
                </a:solidFill>
                <a:latin typeface="Times New Roman" panose="02020603050405020304" pitchFamily="18" charset="0"/>
                <a:cs typeface="Times New Roman" panose="02020603050405020304" pitchFamily="18" charset="0"/>
              </a:rPr>
              <a:t>AGENDA</a:t>
            </a:r>
          </a:p>
          <a:p>
            <a:pPr marL="514350" indent="-514350">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Types of elements of the Requirements</a:t>
            </a:r>
            <a:endParaRPr lang="en-IN" sz="2800" dirty="0" smtClean="0">
              <a:latin typeface="Times New Roman" panose="02020603050405020304" pitchFamily="18" charset="0"/>
              <a:ea typeface="+mn-lt"/>
              <a:cs typeface="Times New Roman" panose="02020603050405020304" pitchFamily="18" charset="0"/>
            </a:endParaRPr>
          </a:p>
          <a:p>
            <a:pPr marL="514350" indent="-514350">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Negotiating Requirements</a:t>
            </a:r>
          </a:p>
          <a:p>
            <a:pPr marL="514350" indent="-51435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Validating Requirements &amp; </a:t>
            </a:r>
            <a:r>
              <a:rPr lang="en-US" sz="2800" dirty="0" smtClean="0">
                <a:latin typeface="Times New Roman" panose="02020603050405020304" pitchFamily="18" charset="0"/>
                <a:cs typeface="Times New Roman" panose="02020603050405020304" pitchFamily="18" charset="0"/>
              </a:rPr>
              <a:t>Importance</a:t>
            </a:r>
          </a:p>
          <a:p>
            <a:pPr marL="514350" indent="-514350">
              <a:buFont typeface="Wingdings" panose="05000000000000000000" pitchFamily="2" charset="2"/>
              <a:buChar char="v"/>
            </a:pPr>
            <a:r>
              <a:rPr lang="fr-FR" sz="3000" dirty="0" smtClean="0">
                <a:latin typeface="Times New Roman" panose="02020603050405020304" pitchFamily="18" charset="0"/>
                <a:cs typeface="Times New Roman" panose="02020603050405020304" pitchFamily="18" charset="0"/>
              </a:rPr>
              <a:t>Validation </a:t>
            </a:r>
            <a:r>
              <a:rPr lang="fr-FR" sz="3000" dirty="0">
                <a:latin typeface="Times New Roman" panose="02020603050405020304" pitchFamily="18" charset="0"/>
                <a:cs typeface="Times New Roman" panose="02020603050405020304" pitchFamily="18" charset="0"/>
              </a:rPr>
              <a:t>Techniques</a:t>
            </a:r>
            <a:endParaRPr lang="en-US" sz="3000" dirty="0">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6177720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F9A9C9-1220-A9B5-157C-F9EC8710ECD6}"/>
              </a:ext>
            </a:extLst>
          </p:cNvPr>
          <p:cNvSpPr>
            <a:spLocks noGrp="1"/>
          </p:cNvSpPr>
          <p:nvPr>
            <p:ph type="title"/>
          </p:nvPr>
        </p:nvSpPr>
        <p:spPr>
          <a:xfrm>
            <a:off x="1486748" y="716154"/>
            <a:ext cx="9603275" cy="662816"/>
          </a:xfrm>
        </p:spPr>
        <p:txBody>
          <a:bodyPr/>
          <a:lstStyle/>
          <a:p>
            <a:pPr algn="ctr"/>
            <a:r>
              <a:rPr lang="en-US" sz="3200" dirty="0">
                <a:latin typeface="Times New Roman" panose="02020603050405020304" pitchFamily="18" charset="0"/>
                <a:cs typeface="Times New Roman" panose="02020603050405020304" pitchFamily="18" charset="0"/>
              </a:rPr>
              <a:t>TYPES OF ELEMENTS OF THE REUIREMENTS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C12E94F-D33A-B11D-E3D2-4D1583254E07}"/>
              </a:ext>
            </a:extLst>
          </p:cNvPr>
          <p:cNvSpPr>
            <a:spLocks noGrp="1"/>
          </p:cNvSpPr>
          <p:nvPr>
            <p:ph idx="1"/>
          </p:nvPr>
        </p:nvSpPr>
        <p:spPr>
          <a:xfrm>
            <a:off x="457200" y="2015733"/>
            <a:ext cx="11148645" cy="4103714"/>
          </a:xfrm>
        </p:spPr>
        <p:txBody>
          <a:bodyPr>
            <a:normAutofit lnSpcReduction="10000"/>
          </a:bodyPr>
          <a:lstStyle/>
          <a:p>
            <a:pPr algn="just"/>
            <a:r>
              <a:rPr lang="en-US" altLang="en-US" sz="2400" dirty="0">
                <a:latin typeface="Times New Roman" panose="02020603050405020304" pitchFamily="18" charset="0"/>
                <a:cs typeface="Times New Roman" panose="02020603050405020304" pitchFamily="18" charset="0"/>
              </a:rPr>
              <a:t>The specific elements of the requirements model are dictated by the analysis modeling method that is to be used. However, a set of generic elements is common to most requirements models.</a:t>
            </a:r>
          </a:p>
          <a:p>
            <a:pPr marL="971550" lvl="1" indent="-514350" algn="just">
              <a:spcBef>
                <a:spcPts val="600"/>
              </a:spcBef>
              <a:spcAft>
                <a:spcPts val="600"/>
              </a:spcAft>
              <a:buFont typeface="Wingdings" panose="05000000000000000000" pitchFamily="2" charset="2"/>
              <a:buChar char="v"/>
            </a:pPr>
            <a:r>
              <a:rPr lang="en-US" sz="2400" dirty="0">
                <a:latin typeface="Times New Roman" panose="02020603050405020304" pitchFamily="18" charset="0"/>
                <a:ea typeface="+mn-lt"/>
                <a:cs typeface="Times New Roman" panose="02020603050405020304" pitchFamily="18" charset="0"/>
              </a:rPr>
              <a:t>Scenario-based elements</a:t>
            </a:r>
          </a:p>
          <a:p>
            <a:pPr marL="971550" lvl="1" indent="-514350" algn="just">
              <a:spcBef>
                <a:spcPts val="600"/>
              </a:spcBef>
              <a:spcAft>
                <a:spcPts val="600"/>
              </a:spcAft>
              <a:buFont typeface="Wingdings" panose="05000000000000000000" pitchFamily="2" charset="2"/>
              <a:buChar char="v"/>
            </a:pPr>
            <a:r>
              <a:rPr lang="en-US" sz="2400" dirty="0">
                <a:latin typeface="Times New Roman" panose="02020603050405020304" pitchFamily="18" charset="0"/>
                <a:ea typeface="+mn-lt"/>
                <a:cs typeface="Times New Roman" panose="02020603050405020304" pitchFamily="18" charset="0"/>
              </a:rPr>
              <a:t>Class-based elements</a:t>
            </a:r>
          </a:p>
          <a:p>
            <a:pPr marL="971550" lvl="1" indent="-514350" algn="just">
              <a:spcBef>
                <a:spcPts val="600"/>
              </a:spcBef>
              <a:spcAft>
                <a:spcPts val="600"/>
              </a:spcAft>
              <a:buFont typeface="Wingdings" panose="05000000000000000000" pitchFamily="2" charset="2"/>
              <a:buChar char="v"/>
            </a:pPr>
            <a:r>
              <a:rPr lang="en-US" sz="2400" dirty="0">
                <a:latin typeface="Times New Roman" panose="02020603050405020304" pitchFamily="18" charset="0"/>
                <a:ea typeface="+mn-lt"/>
                <a:cs typeface="Times New Roman" panose="02020603050405020304" pitchFamily="18" charset="0"/>
              </a:rPr>
              <a:t>Behavioral elements</a:t>
            </a:r>
            <a:endParaRPr lang="en-IN" sz="2400" dirty="0">
              <a:latin typeface="Times New Roman" panose="02020603050405020304" pitchFamily="18" charset="0"/>
              <a:ea typeface="+mn-lt"/>
              <a:cs typeface="Times New Roman" panose="02020603050405020304" pitchFamily="18" charset="0"/>
            </a:endParaRPr>
          </a:p>
          <a:p>
            <a:pPr marL="971550" lvl="1" indent="-514350" algn="just">
              <a:spcBef>
                <a:spcPts val="600"/>
              </a:spcBef>
              <a:spcAft>
                <a:spcPts val="600"/>
              </a:spcAft>
              <a:buFont typeface="Wingdings" panose="05000000000000000000" pitchFamily="2" charset="2"/>
              <a:buChar char="v"/>
            </a:pPr>
            <a:r>
              <a:rPr lang="en-IN" sz="2400" dirty="0">
                <a:latin typeface="Times New Roman" panose="02020603050405020304" pitchFamily="18" charset="0"/>
                <a:ea typeface="+mn-lt"/>
                <a:cs typeface="Times New Roman" panose="02020603050405020304" pitchFamily="18" charset="0"/>
              </a:rPr>
              <a:t>Flow-oriented elements</a:t>
            </a:r>
          </a:p>
          <a:p>
            <a:pPr marL="971550" lvl="1" indent="-514350" algn="just">
              <a:spcBef>
                <a:spcPts val="600"/>
              </a:spcBef>
              <a:spcAft>
                <a:spcPts val="600"/>
              </a:spcAft>
              <a:buFont typeface="Wingdings" panose="05000000000000000000" pitchFamily="2" charset="2"/>
              <a:buChar char="v"/>
            </a:pPr>
            <a:r>
              <a:rPr lang="en-IN" sz="2400" dirty="0">
                <a:latin typeface="Times New Roman" panose="02020603050405020304" pitchFamily="18" charset="0"/>
                <a:ea typeface="+mn-lt"/>
                <a:cs typeface="Times New Roman" panose="02020603050405020304" pitchFamily="18" charset="0"/>
              </a:rPr>
              <a:t>Analysis patterns</a:t>
            </a:r>
            <a:endParaRPr lang="en-US" sz="2400" dirty="0">
              <a:latin typeface="Times New Roman" panose="02020603050405020304" pitchFamily="18" charset="0"/>
              <a:ea typeface="+mn-lt"/>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xmlns="" id="{ED79A2F1-809C-D3E4-2DED-F3C85D37A7E4}"/>
              </a:ext>
            </a:extLst>
          </p:cNvPr>
          <p:cNvSpPr>
            <a:spLocks noGrp="1"/>
          </p:cNvSpPr>
          <p:nvPr>
            <p:ph type="sldNum" sz="quarter" idx="12"/>
          </p:nvPr>
        </p:nvSpPr>
        <p:spPr/>
        <p:txBody>
          <a:bodyPr/>
          <a:lstStyle/>
          <a:p>
            <a:fld id="{CBABCCC1-BF11-4F37-963E-1BCD5B23FD72}" type="slidenum">
              <a:rPr lang="en-IN" smtClean="0"/>
              <a:pPr/>
              <a:t>4</a:t>
            </a:fld>
            <a:endParaRPr lang="en-IN"/>
          </a:p>
        </p:txBody>
      </p:sp>
    </p:spTree>
    <p:extLst>
      <p:ext uri="{BB962C8B-B14F-4D97-AF65-F5344CB8AC3E}">
        <p14:creationId xmlns:p14="http://schemas.microsoft.com/office/powerpoint/2010/main" val="2649513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26A042-32D2-23BA-107E-2DA3474117C4}"/>
              </a:ext>
            </a:extLst>
          </p:cNvPr>
          <p:cNvSpPr>
            <a:spLocks noGrp="1"/>
          </p:cNvSpPr>
          <p:nvPr>
            <p:ph type="title"/>
          </p:nvPr>
        </p:nvSpPr>
        <p:spPr>
          <a:xfrm>
            <a:off x="1469163" y="491381"/>
            <a:ext cx="9603275" cy="464754"/>
          </a:xfrm>
        </p:spPr>
        <p:txBody>
          <a:bodyPr>
            <a:normAutofit fontScale="90000"/>
          </a:bodyPr>
          <a:lstStyle/>
          <a:p>
            <a:pPr algn="ctr"/>
            <a:r>
              <a:rPr lang="en-US" sz="3200" dirty="0">
                <a:latin typeface="Times New Roman" panose="02020603050405020304" pitchFamily="18" charset="0"/>
                <a:cs typeface="Times New Roman" panose="02020603050405020304" pitchFamily="18" charset="0"/>
              </a:rPr>
              <a:t>Scenario-based </a:t>
            </a:r>
            <a:r>
              <a:rPr lang="en-US" sz="3200" dirty="0" smtClean="0">
                <a:latin typeface="Times New Roman" panose="02020603050405020304" pitchFamily="18" charset="0"/>
                <a:cs typeface="Times New Roman" panose="02020603050405020304" pitchFamily="18" charset="0"/>
              </a:rPr>
              <a:t>elements</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F65D39E5-3C5F-CA64-C8A1-5C23AD3C16EB}"/>
              </a:ext>
            </a:extLst>
          </p:cNvPr>
          <p:cNvSpPr>
            <a:spLocks noGrp="1"/>
          </p:cNvSpPr>
          <p:nvPr>
            <p:ph type="sldNum" sz="quarter" idx="12"/>
          </p:nvPr>
        </p:nvSpPr>
        <p:spPr/>
        <p:txBody>
          <a:bodyPr/>
          <a:lstStyle/>
          <a:p>
            <a:fld id="{CBABCCC1-BF11-4F37-963E-1BCD5B23FD72}" type="slidenum">
              <a:rPr lang="en-IN" smtClean="0"/>
              <a:pPr/>
              <a:t>5</a:t>
            </a:fld>
            <a:endParaRPr lang="en-IN"/>
          </a:p>
        </p:txBody>
      </p:sp>
      <p:pic>
        <p:nvPicPr>
          <p:cNvPr id="5" name="Picture 2">
            <a:extLst>
              <a:ext uri="{FF2B5EF4-FFF2-40B4-BE49-F238E27FC236}">
                <a16:creationId xmlns:a16="http://schemas.microsoft.com/office/drawing/2014/main" xmlns="" id="{71BB86AB-0A6A-1286-3D59-5D5C473034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58263" y="1888924"/>
            <a:ext cx="5532228" cy="4266998"/>
          </a:xfrm>
          <a:prstGeom prst="rect">
            <a:avLst/>
          </a:prstGeom>
          <a:noFill/>
        </p:spPr>
      </p:pic>
      <p:pic>
        <p:nvPicPr>
          <p:cNvPr id="6" name="Picture 3">
            <a:extLst>
              <a:ext uri="{FF2B5EF4-FFF2-40B4-BE49-F238E27FC236}">
                <a16:creationId xmlns:a16="http://schemas.microsoft.com/office/drawing/2014/main" xmlns="" id="{AD427A69-D508-963C-8EC1-ED5E9456444C}"/>
              </a:ext>
            </a:extLst>
          </p:cNvPr>
          <p:cNvPicPr>
            <a:picLocks noChangeAspect="1" noChangeArrowheads="1"/>
          </p:cNvPicPr>
          <p:nvPr/>
        </p:nvPicPr>
        <p:blipFill>
          <a:blip r:embed="rId3"/>
          <a:srcRect/>
          <a:stretch>
            <a:fillRect/>
          </a:stretch>
        </p:blipFill>
        <p:spPr bwMode="auto">
          <a:xfrm>
            <a:off x="5941052" y="1888924"/>
            <a:ext cx="6103087" cy="4248110"/>
          </a:xfrm>
          <a:prstGeom prst="rect">
            <a:avLst/>
          </a:prstGeom>
          <a:noFill/>
          <a:ln w="9525">
            <a:noFill/>
            <a:miter lim="800000"/>
            <a:headEnd/>
            <a:tailEnd/>
          </a:ln>
          <a:effectLst>
            <a:outerShdw blurRad="50800" dist="50800" dir="5400000" algn="ctr" rotWithShape="0">
              <a:srgbClr val="000000">
                <a:alpha val="61000"/>
              </a:srgbClr>
            </a:outerShdw>
          </a:effectLst>
        </p:spPr>
      </p:pic>
      <p:sp>
        <p:nvSpPr>
          <p:cNvPr id="7" name="Title 1">
            <a:extLst>
              <a:ext uri="{FF2B5EF4-FFF2-40B4-BE49-F238E27FC236}">
                <a16:creationId xmlns:a16="http://schemas.microsoft.com/office/drawing/2014/main" xmlns="" id="{33496936-C808-78B8-5C74-23DB99E66338}"/>
              </a:ext>
            </a:extLst>
          </p:cNvPr>
          <p:cNvSpPr txBox="1">
            <a:spLocks/>
          </p:cNvSpPr>
          <p:nvPr/>
        </p:nvSpPr>
        <p:spPr bwMode="auto">
          <a:xfrm rot="10800000" flipV="1">
            <a:off x="763918" y="1394433"/>
            <a:ext cx="4320917" cy="369331"/>
          </a:xfrm>
          <a:prstGeom prst="rect">
            <a:avLst/>
          </a:prstGeom>
          <a:noFill/>
          <a:ln w="9525">
            <a:noFill/>
            <a:miter lim="800000"/>
            <a:headEnd/>
            <a:tailEnd/>
          </a:ln>
        </p:spPr>
        <p:txBody>
          <a:bodyPr anchor="ctr"/>
          <a:lstStyle/>
          <a:p>
            <a:pPr algn="ctr" eaLnBrk="0" hangingPunct="0">
              <a:defRPr/>
            </a:pPr>
            <a:r>
              <a:rPr lang="en-US" sz="2000" b="1" dirty="0">
                <a:solidFill>
                  <a:srgbClr val="FF0000"/>
                </a:solidFill>
                <a:latin typeface="+mj-lt"/>
                <a:ea typeface="+mj-ea"/>
                <a:cs typeface="+mj-cs"/>
              </a:rPr>
              <a:t>Use Case Diagram for Safe home</a:t>
            </a:r>
            <a:endParaRPr lang="en-US" sz="2000" dirty="0">
              <a:solidFill>
                <a:srgbClr val="FF0000"/>
              </a:solidFill>
              <a:latin typeface="+mj-lt"/>
              <a:ea typeface="+mj-ea"/>
              <a:cs typeface="+mj-cs"/>
            </a:endParaRPr>
          </a:p>
        </p:txBody>
      </p:sp>
      <p:sp>
        <p:nvSpPr>
          <p:cNvPr id="8" name="Title 1">
            <a:extLst>
              <a:ext uri="{FF2B5EF4-FFF2-40B4-BE49-F238E27FC236}">
                <a16:creationId xmlns:a16="http://schemas.microsoft.com/office/drawing/2014/main" xmlns="" id="{19AF0294-2F01-8A61-D07D-F9C198557A1F}"/>
              </a:ext>
            </a:extLst>
          </p:cNvPr>
          <p:cNvSpPr txBox="1">
            <a:spLocks/>
          </p:cNvSpPr>
          <p:nvPr/>
        </p:nvSpPr>
        <p:spPr bwMode="auto">
          <a:xfrm>
            <a:off x="8005442" y="5443739"/>
            <a:ext cx="1974308" cy="254998"/>
          </a:xfrm>
          <a:prstGeom prst="rect">
            <a:avLst/>
          </a:prstGeom>
          <a:noFill/>
          <a:ln w="9525">
            <a:noFill/>
            <a:miter lim="800000"/>
            <a:headEnd/>
            <a:tailEnd/>
          </a:ln>
        </p:spPr>
        <p:txBody>
          <a:bodyPr anchor="ctr"/>
          <a:lstStyle/>
          <a:p>
            <a:pPr algn="ctr" eaLnBrk="0" hangingPunct="0">
              <a:defRPr/>
            </a:pPr>
            <a:endParaRPr lang="en-US" sz="1600" dirty="0">
              <a:solidFill>
                <a:srgbClr val="FF0000"/>
              </a:solidFill>
              <a:latin typeface="+mj-lt"/>
              <a:ea typeface="+mj-ea"/>
              <a:cs typeface="+mj-cs"/>
            </a:endParaRPr>
          </a:p>
        </p:txBody>
      </p:sp>
      <p:sp>
        <p:nvSpPr>
          <p:cNvPr id="10" name="TextBox 9">
            <a:extLst>
              <a:ext uri="{FF2B5EF4-FFF2-40B4-BE49-F238E27FC236}">
                <a16:creationId xmlns:a16="http://schemas.microsoft.com/office/drawing/2014/main" xmlns="" id="{99FADAC3-24E0-CF84-7980-2344E2150DAC}"/>
              </a:ext>
            </a:extLst>
          </p:cNvPr>
          <p:cNvSpPr txBox="1"/>
          <p:nvPr/>
        </p:nvSpPr>
        <p:spPr>
          <a:xfrm>
            <a:off x="5941051" y="1252124"/>
            <a:ext cx="6103088" cy="400110"/>
          </a:xfrm>
          <a:prstGeom prst="rect">
            <a:avLst/>
          </a:prstGeom>
          <a:noFill/>
        </p:spPr>
        <p:txBody>
          <a:bodyPr wrap="square">
            <a:spAutoFit/>
          </a:bodyPr>
          <a:lstStyle/>
          <a:p>
            <a:pPr algn="ctr" eaLnBrk="0" hangingPunct="0">
              <a:defRPr/>
            </a:pPr>
            <a:r>
              <a:rPr lang="en-US" sz="2000" b="1" dirty="0">
                <a:solidFill>
                  <a:srgbClr val="FF0000"/>
                </a:solidFill>
                <a:latin typeface="+mj-lt"/>
                <a:ea typeface="+mj-ea"/>
                <a:cs typeface="+mj-cs"/>
              </a:rPr>
              <a:t>Activity  Diagram for eliciting requirements</a:t>
            </a:r>
            <a:endParaRPr lang="en-US" sz="2000" dirty="0">
              <a:solidFill>
                <a:srgbClr val="FF0000"/>
              </a:solidFill>
              <a:latin typeface="+mj-lt"/>
              <a:ea typeface="+mj-ea"/>
              <a:cs typeface="+mj-cs"/>
            </a:endParaRPr>
          </a:p>
        </p:txBody>
      </p:sp>
    </p:spTree>
    <p:extLst>
      <p:ext uri="{BB962C8B-B14F-4D97-AF65-F5344CB8AC3E}">
        <p14:creationId xmlns:p14="http://schemas.microsoft.com/office/powerpoint/2010/main" val="3759942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B5B05B-80EC-D6C0-F19B-F487B597248F}"/>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Class-based </a:t>
            </a:r>
            <a:r>
              <a:rPr lang="en-US" sz="3200" dirty="0" smtClean="0">
                <a:latin typeface="Times New Roman" panose="02020603050405020304" pitchFamily="18" charset="0"/>
                <a:cs typeface="Times New Roman" panose="02020603050405020304" pitchFamily="18" charset="0"/>
              </a:rPr>
              <a:t>elements</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691ABD92-DC9B-0C25-0900-54275BFF4010}"/>
              </a:ext>
            </a:extLst>
          </p:cNvPr>
          <p:cNvSpPr>
            <a:spLocks noGrp="1"/>
          </p:cNvSpPr>
          <p:nvPr>
            <p:ph type="sldNum" sz="quarter" idx="12"/>
          </p:nvPr>
        </p:nvSpPr>
        <p:spPr/>
        <p:txBody>
          <a:bodyPr/>
          <a:lstStyle/>
          <a:p>
            <a:fld id="{CBABCCC1-BF11-4F37-963E-1BCD5B23FD72}" type="slidenum">
              <a:rPr lang="en-IN" smtClean="0"/>
              <a:pPr/>
              <a:t>6</a:t>
            </a:fld>
            <a:endParaRPr lang="en-IN"/>
          </a:p>
        </p:txBody>
      </p:sp>
      <p:pic>
        <p:nvPicPr>
          <p:cNvPr id="5" name="Picture 2">
            <a:extLst>
              <a:ext uri="{FF2B5EF4-FFF2-40B4-BE49-F238E27FC236}">
                <a16:creationId xmlns:a16="http://schemas.microsoft.com/office/drawing/2014/main" xmlns="" id="{D0BD8754-CD2C-D44D-2612-E3729B8BC1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3292" y="1874118"/>
            <a:ext cx="4220307" cy="426939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xmlns="" id="{F8618D60-79D9-80E2-4DF6-FE8F3F000ADD}"/>
              </a:ext>
            </a:extLst>
          </p:cNvPr>
          <p:cNvSpPr txBox="1">
            <a:spLocks/>
          </p:cNvSpPr>
          <p:nvPr/>
        </p:nvSpPr>
        <p:spPr bwMode="auto">
          <a:xfrm>
            <a:off x="6501509" y="3379428"/>
            <a:ext cx="4553345" cy="693018"/>
          </a:xfrm>
          <a:prstGeom prst="rect">
            <a:avLst/>
          </a:prstGeom>
          <a:noFill/>
          <a:ln w="9525">
            <a:noFill/>
            <a:miter lim="800000"/>
            <a:headEnd/>
            <a:tailEnd/>
          </a:ln>
        </p:spPr>
        <p:txBody>
          <a:bodyPr anchor="ctr"/>
          <a:lstStyle/>
          <a:p>
            <a:pPr eaLnBrk="0" hangingPunct="0">
              <a:defRPr/>
            </a:pPr>
            <a:r>
              <a:rPr lang="en-US" sz="2800" b="1" dirty="0">
                <a:solidFill>
                  <a:srgbClr val="FF0000"/>
                </a:solidFill>
                <a:latin typeface="Times New Roman" panose="02020603050405020304" pitchFamily="18" charset="0"/>
                <a:ea typeface="+mj-ea"/>
                <a:cs typeface="Times New Roman" panose="02020603050405020304" pitchFamily="18" charset="0"/>
              </a:rPr>
              <a:t>Class  Diagram for  Sensor </a:t>
            </a:r>
            <a:endParaRPr lang="en-US" sz="2800" dirty="0">
              <a:solidFill>
                <a:srgbClr val="FF0000"/>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844448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666733-25A2-3E4D-F0FE-B6F166F7B8A3}"/>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Behavioral </a:t>
            </a:r>
            <a:r>
              <a:rPr lang="en-US" sz="3200" dirty="0" smtClean="0">
                <a:latin typeface="Times New Roman" panose="02020603050405020304" pitchFamily="18" charset="0"/>
                <a:cs typeface="Times New Roman" panose="02020603050405020304" pitchFamily="18" charset="0"/>
              </a:rPr>
              <a:t>Elements</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8A818DD3-8DEE-608A-3CA6-0B3E15E2DD04}"/>
              </a:ext>
            </a:extLst>
          </p:cNvPr>
          <p:cNvSpPr>
            <a:spLocks noGrp="1"/>
          </p:cNvSpPr>
          <p:nvPr>
            <p:ph type="sldNum" sz="quarter" idx="12"/>
          </p:nvPr>
        </p:nvSpPr>
        <p:spPr/>
        <p:txBody>
          <a:bodyPr/>
          <a:lstStyle/>
          <a:p>
            <a:fld id="{CBABCCC1-BF11-4F37-963E-1BCD5B23FD72}" type="slidenum">
              <a:rPr lang="en-IN" smtClean="0"/>
              <a:pPr/>
              <a:t>7</a:t>
            </a:fld>
            <a:endParaRPr lang="en-IN"/>
          </a:p>
        </p:txBody>
      </p:sp>
      <p:pic>
        <p:nvPicPr>
          <p:cNvPr id="5" name="Picture 4">
            <a:extLst>
              <a:ext uri="{FF2B5EF4-FFF2-40B4-BE49-F238E27FC236}">
                <a16:creationId xmlns:a16="http://schemas.microsoft.com/office/drawing/2014/main" xmlns="" id="{6AA22100-A504-E174-95FC-1EA651345902}"/>
              </a:ext>
            </a:extLst>
          </p:cNvPr>
          <p:cNvPicPr>
            <a:picLocks noChangeAspect="1"/>
          </p:cNvPicPr>
          <p:nvPr/>
        </p:nvPicPr>
        <p:blipFill>
          <a:blip r:embed="rId2"/>
          <a:stretch>
            <a:fillRect/>
          </a:stretch>
        </p:blipFill>
        <p:spPr>
          <a:xfrm>
            <a:off x="1635369" y="1925150"/>
            <a:ext cx="4770549" cy="4124400"/>
          </a:xfrm>
          <a:prstGeom prst="rect">
            <a:avLst/>
          </a:prstGeom>
          <a:ln>
            <a:noFill/>
          </a:ln>
          <a:effectLst>
            <a:softEdge rad="112500"/>
          </a:effectLst>
        </p:spPr>
      </p:pic>
      <p:pic>
        <p:nvPicPr>
          <p:cNvPr id="6" name="Picture 5">
            <a:extLst>
              <a:ext uri="{FF2B5EF4-FFF2-40B4-BE49-F238E27FC236}">
                <a16:creationId xmlns:a16="http://schemas.microsoft.com/office/drawing/2014/main" xmlns="" id="{3A8959AF-11DE-63D5-047E-3650593CB6FD}"/>
              </a:ext>
            </a:extLst>
          </p:cNvPr>
          <p:cNvPicPr>
            <a:picLocks noChangeAspect="1"/>
          </p:cNvPicPr>
          <p:nvPr/>
        </p:nvPicPr>
        <p:blipFill>
          <a:blip r:embed="rId3"/>
          <a:stretch>
            <a:fillRect/>
          </a:stretch>
        </p:blipFill>
        <p:spPr>
          <a:xfrm>
            <a:off x="6970652" y="2628845"/>
            <a:ext cx="2612964" cy="2419413"/>
          </a:xfrm>
          <a:prstGeom prst="rect">
            <a:avLst/>
          </a:prstGeom>
        </p:spPr>
      </p:pic>
    </p:spTree>
    <p:extLst>
      <p:ext uri="{BB962C8B-B14F-4D97-AF65-F5344CB8AC3E}">
        <p14:creationId xmlns:p14="http://schemas.microsoft.com/office/powerpoint/2010/main" val="4148373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3D807E-2515-F5DB-E667-DE14AD0BADC9}"/>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Flow – Oriented Elements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1CFE58E9-8A4B-9BCF-62F3-7991F0A29FB1}"/>
              </a:ext>
            </a:extLst>
          </p:cNvPr>
          <p:cNvSpPr>
            <a:spLocks noGrp="1"/>
          </p:cNvSpPr>
          <p:nvPr>
            <p:ph sz="half" idx="1"/>
          </p:nvPr>
        </p:nvSpPr>
        <p:spPr>
          <a:xfrm>
            <a:off x="276896" y="1910891"/>
            <a:ext cx="4645152" cy="4137360"/>
          </a:xfrm>
        </p:spPr>
        <p:txBody>
          <a:bodyPr>
            <a:noAutofit/>
          </a:bodyPr>
          <a:lstStyle/>
          <a:p>
            <a:pPr marL="893763" lvl="2" indent="-447675">
              <a:buFont typeface="Arial" charset="0"/>
              <a:buChar char="–"/>
              <a:defRPr/>
            </a:pPr>
            <a:r>
              <a:rPr lang="en-US" sz="2500" dirty="0">
                <a:latin typeface="Times New Roman" panose="02020603050405020304" pitchFamily="18" charset="0"/>
                <a:cs typeface="Times New Roman" panose="02020603050405020304" pitchFamily="18" charset="0"/>
              </a:rPr>
              <a:t>Information is transformed as it flows through a computer-based system.</a:t>
            </a:r>
            <a:endParaRPr lang="en-IN" sz="2500" dirty="0">
              <a:latin typeface="Times New Roman" panose="02020603050405020304" pitchFamily="18" charset="0"/>
              <a:cs typeface="Times New Roman" panose="02020603050405020304" pitchFamily="18" charset="0"/>
            </a:endParaRPr>
          </a:p>
          <a:p>
            <a:pPr marL="893763" lvl="2" indent="-447675">
              <a:buFont typeface="Arial" charset="0"/>
              <a:buChar char="–"/>
              <a:defRPr/>
            </a:pPr>
            <a:r>
              <a:rPr lang="en-US" sz="2500" dirty="0">
                <a:latin typeface="Times New Roman" panose="02020603050405020304" pitchFamily="18" charset="0"/>
                <a:cs typeface="Times New Roman" panose="02020603050405020304" pitchFamily="18" charset="0"/>
              </a:rPr>
              <a:t>The system accepts input in a variety of forms; applies functions to transform it; and produces output in a variety of forms</a:t>
            </a:r>
            <a:r>
              <a:rPr lang="en-US" sz="2500" dirty="0" smtClean="0">
                <a:latin typeface="Times New Roman" panose="02020603050405020304" pitchFamily="18" charset="0"/>
                <a:cs typeface="Times New Roman" panose="02020603050405020304" pitchFamily="18" charset="0"/>
              </a:rPr>
              <a:t>.</a:t>
            </a:r>
            <a:endParaRPr lang="en-IN" sz="25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EB0CFDB0-59A1-390E-4621-1C4F0D8CD028}"/>
              </a:ext>
            </a:extLst>
          </p:cNvPr>
          <p:cNvSpPr>
            <a:spLocks noGrp="1"/>
          </p:cNvSpPr>
          <p:nvPr>
            <p:ph type="sldNum" sz="quarter" idx="12"/>
          </p:nvPr>
        </p:nvSpPr>
        <p:spPr/>
        <p:txBody>
          <a:bodyPr/>
          <a:lstStyle/>
          <a:p>
            <a:fld id="{CBABCCC1-BF11-4F37-963E-1BCD5B23FD72}" type="slidenum">
              <a:rPr lang="en-IN" smtClean="0"/>
              <a:pPr/>
              <a:t>8</a:t>
            </a:fld>
            <a:endParaRPr lang="en-IN"/>
          </a:p>
        </p:txBody>
      </p:sp>
      <p:pic>
        <p:nvPicPr>
          <p:cNvPr id="6" name="Picture 6" descr="Software Engineering: Flow-Oriented Modeling | Data Flow Model | Control Flow  Model | Control Specification | Process Specification">
            <a:extLst>
              <a:ext uri="{FF2B5EF4-FFF2-40B4-BE49-F238E27FC236}">
                <a16:creationId xmlns:a16="http://schemas.microsoft.com/office/drawing/2014/main" xmlns="" id="{09648BBB-8D17-16C4-F08A-3D998C2B91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2048" y="1957589"/>
            <a:ext cx="7269952" cy="413735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2621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140BB3-1EE1-65C4-B63E-CD5F19A6CD18}"/>
              </a:ext>
            </a:extLst>
          </p:cNvPr>
          <p:cNvSpPr>
            <a:spLocks noGrp="1"/>
          </p:cNvSpPr>
          <p:nvPr>
            <p:ph type="title"/>
          </p:nvPr>
        </p:nvSpPr>
        <p:spPr>
          <a:xfrm>
            <a:off x="1451579" y="804519"/>
            <a:ext cx="9603275" cy="514327"/>
          </a:xfrm>
        </p:spPr>
        <p:txBody>
          <a:bodyPr>
            <a:normAutofit fontScale="90000"/>
          </a:bodyPr>
          <a:lstStyle/>
          <a:p>
            <a:pPr algn="ctr"/>
            <a:r>
              <a:rPr lang="en-US" sz="3200" dirty="0">
                <a:latin typeface="Times New Roman" panose="02020603050405020304" pitchFamily="18" charset="0"/>
                <a:cs typeface="Times New Roman" panose="02020603050405020304" pitchFamily="18" charset="0"/>
              </a:rPr>
              <a:t>Analysis </a:t>
            </a:r>
            <a:r>
              <a:rPr lang="en-US" sz="3200" dirty="0" smtClean="0">
                <a:latin typeface="Times New Roman" panose="02020603050405020304" pitchFamily="18" charset="0"/>
                <a:cs typeface="Times New Roman" panose="02020603050405020304" pitchFamily="18" charset="0"/>
              </a:rPr>
              <a:t>Patterns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08A4811-90B2-1279-260E-887D77C422A1}"/>
              </a:ext>
            </a:extLst>
          </p:cNvPr>
          <p:cNvSpPr>
            <a:spLocks noGrp="1"/>
          </p:cNvSpPr>
          <p:nvPr>
            <p:ph idx="1"/>
          </p:nvPr>
        </p:nvSpPr>
        <p:spPr>
          <a:xfrm>
            <a:off x="363414" y="1853753"/>
            <a:ext cx="11465169" cy="4283277"/>
          </a:xfrm>
        </p:spPr>
        <p:txBody>
          <a:bodyPr>
            <a:normAutofit lnSpcReduction="10000"/>
          </a:bodyPr>
          <a:lstStyle/>
          <a:p>
            <a:pPr algn="just"/>
            <a:r>
              <a:rPr lang="en-US" altLang="en-US" sz="2600" dirty="0">
                <a:latin typeface="Times New Roman" panose="02020603050405020304" pitchFamily="18" charset="0"/>
                <a:cs typeface="Times New Roman" panose="02020603050405020304" pitchFamily="18" charset="0"/>
              </a:rPr>
              <a:t>Anyone who has done requirements engineering on a number of software projects will note that some issues repeat across all projects within a certain application area. These patterns of analysis provide solutions (e.g., a class, a function, or a behavior) inside the application domain that can be reused when modelling several applications.</a:t>
            </a:r>
          </a:p>
          <a:p>
            <a:pPr algn="just"/>
            <a:r>
              <a:rPr lang="en-US" altLang="en-US" sz="2600" dirty="0">
                <a:latin typeface="Times New Roman" panose="02020603050405020304" pitchFamily="18" charset="0"/>
                <a:cs typeface="Times New Roman" panose="02020603050405020304" pitchFamily="18" charset="0"/>
              </a:rPr>
              <a:t>By referencing the pattern name, analysis patterns are integrated into the analysis model. They are also stored in a repository so that requirements engineers can find and apply them using search facilities. Information about an analysis pattern (and other sorts of patterns) is contained in a standard template.</a:t>
            </a:r>
          </a:p>
          <a:p>
            <a:endParaRPr lang="en-IN" dirty="0"/>
          </a:p>
        </p:txBody>
      </p:sp>
      <p:sp>
        <p:nvSpPr>
          <p:cNvPr id="4" name="Slide Number Placeholder 3">
            <a:extLst>
              <a:ext uri="{FF2B5EF4-FFF2-40B4-BE49-F238E27FC236}">
                <a16:creationId xmlns:a16="http://schemas.microsoft.com/office/drawing/2014/main" xmlns="" id="{EF01B3AA-9B49-FBF4-9715-A17271360242}"/>
              </a:ext>
            </a:extLst>
          </p:cNvPr>
          <p:cNvSpPr>
            <a:spLocks noGrp="1"/>
          </p:cNvSpPr>
          <p:nvPr>
            <p:ph type="sldNum" sz="quarter" idx="12"/>
          </p:nvPr>
        </p:nvSpPr>
        <p:spPr/>
        <p:txBody>
          <a:bodyPr/>
          <a:lstStyle/>
          <a:p>
            <a:fld id="{CBABCCC1-BF11-4F37-963E-1BCD5B23FD72}" type="slidenum">
              <a:rPr lang="en-IN" smtClean="0"/>
              <a:pPr/>
              <a:t>9</a:t>
            </a:fld>
            <a:endParaRPr lang="en-IN"/>
          </a:p>
        </p:txBody>
      </p:sp>
    </p:spTree>
    <p:extLst>
      <p:ext uri="{BB962C8B-B14F-4D97-AF65-F5344CB8AC3E}">
        <p14:creationId xmlns:p14="http://schemas.microsoft.com/office/powerpoint/2010/main" val="311071881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Presentation1" id="{24598BE9-BD78-4C1A-902E-0BA786164A9D}" vid="{1551CBD6-114D-4A17-981D-82FBB9D549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240</TotalTime>
  <Words>902</Words>
  <Application>Microsoft Office PowerPoint</Application>
  <PresentationFormat>Widescreen</PresentationFormat>
  <Paragraphs>135</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BioRhyme ExtraBold</vt:lpstr>
      <vt:lpstr>Calibri</vt:lpstr>
      <vt:lpstr>Gill Sans MT</vt:lpstr>
      <vt:lpstr>Poppins</vt:lpstr>
      <vt:lpstr>Times New Roman</vt:lpstr>
      <vt:lpstr>Wingdings</vt:lpstr>
      <vt:lpstr>Gallery</vt:lpstr>
      <vt:lpstr>Defining user Requirements &amp; Validating Requirements</vt:lpstr>
      <vt:lpstr>PowerPoint Presentation</vt:lpstr>
      <vt:lpstr>PowerPoint Presentation</vt:lpstr>
      <vt:lpstr>TYPES OF ELEMENTS OF THE REUIREMENTS</vt:lpstr>
      <vt:lpstr>Scenario-based elements</vt:lpstr>
      <vt:lpstr>Class-based elements</vt:lpstr>
      <vt:lpstr>Behavioral Elements</vt:lpstr>
      <vt:lpstr>Flow – Oriented Elements</vt:lpstr>
      <vt:lpstr>Analysis Patterns</vt:lpstr>
      <vt:lpstr>Analysis Patterns</vt:lpstr>
      <vt:lpstr>Negotiating Requirements</vt:lpstr>
      <vt:lpstr>Validating Requirements &amp; Importance</vt:lpstr>
      <vt:lpstr>Validating Requirements &amp; Importance</vt:lpstr>
      <vt:lpstr>Verification  designing the product right  Validation  designing the right product           The formality gap validation will always rely to some extent on subjective means of proof Management and contractual issues design in commercial and legal contexts</vt:lpstr>
      <vt:lpstr>Validating Requirements </vt:lpstr>
      <vt:lpstr>Validating Requirements </vt:lpstr>
      <vt:lpstr>Validation Techniques </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Dean(addl) Academics</dc:creator>
  <cp:lastModifiedBy>SAI</cp:lastModifiedBy>
  <cp:revision>20</cp:revision>
  <dcterms:created xsi:type="dcterms:W3CDTF">2023-05-01T14:47:05Z</dcterms:created>
  <dcterms:modified xsi:type="dcterms:W3CDTF">2023-07-08T05:47:24Z</dcterms:modified>
</cp:coreProperties>
</file>